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65"/>
  </p:notesMasterIdLst>
  <p:sldIdLst>
    <p:sldId id="256" r:id="rId3"/>
    <p:sldId id="731" r:id="rId4"/>
    <p:sldId id="491" r:id="rId5"/>
    <p:sldId id="419" r:id="rId6"/>
    <p:sldId id="682" r:id="rId7"/>
    <p:sldId id="334" r:id="rId8"/>
    <p:sldId id="673" r:id="rId9"/>
    <p:sldId id="688" r:id="rId10"/>
    <p:sldId id="735" r:id="rId11"/>
    <p:sldId id="734" r:id="rId12"/>
    <p:sldId id="736" r:id="rId13"/>
    <p:sldId id="737" r:id="rId14"/>
    <p:sldId id="691" r:id="rId15"/>
    <p:sldId id="692" r:id="rId16"/>
    <p:sldId id="693" r:id="rId17"/>
    <p:sldId id="694" r:id="rId18"/>
    <p:sldId id="695" r:id="rId19"/>
    <p:sldId id="698" r:id="rId20"/>
    <p:sldId id="696" r:id="rId21"/>
    <p:sldId id="690" r:id="rId22"/>
    <p:sldId id="718" r:id="rId23"/>
    <p:sldId id="697" r:id="rId24"/>
    <p:sldId id="738" r:id="rId25"/>
    <p:sldId id="739" r:id="rId26"/>
    <p:sldId id="740" r:id="rId27"/>
    <p:sldId id="741" r:id="rId28"/>
    <p:sldId id="742" r:id="rId29"/>
    <p:sldId id="699" r:id="rId30"/>
    <p:sldId id="700" r:id="rId31"/>
    <p:sldId id="701" r:id="rId32"/>
    <p:sldId id="703" r:id="rId33"/>
    <p:sldId id="719" r:id="rId34"/>
    <p:sldId id="689" r:id="rId35"/>
    <p:sldId id="708" r:id="rId36"/>
    <p:sldId id="704" r:id="rId37"/>
    <p:sldId id="709" r:id="rId38"/>
    <p:sldId id="710" r:id="rId39"/>
    <p:sldId id="743" r:id="rId40"/>
    <p:sldId id="744" r:id="rId41"/>
    <p:sldId id="745" r:id="rId42"/>
    <p:sldId id="746" r:id="rId43"/>
    <p:sldId id="747" r:id="rId44"/>
    <p:sldId id="748" r:id="rId45"/>
    <p:sldId id="749" r:id="rId46"/>
    <p:sldId id="750" r:id="rId47"/>
    <p:sldId id="721" r:id="rId48"/>
    <p:sldId id="705" r:id="rId49"/>
    <p:sldId id="706" r:id="rId50"/>
    <p:sldId id="751" r:id="rId51"/>
    <p:sldId id="752" r:id="rId52"/>
    <p:sldId id="753" r:id="rId53"/>
    <p:sldId id="754" r:id="rId54"/>
    <p:sldId id="755" r:id="rId55"/>
    <p:sldId id="712" r:id="rId56"/>
    <p:sldId id="733" r:id="rId57"/>
    <p:sldId id="757" r:id="rId58"/>
    <p:sldId id="707" r:id="rId59"/>
    <p:sldId id="715" r:id="rId60"/>
    <p:sldId id="347" r:id="rId61"/>
    <p:sldId id="722" r:id="rId62"/>
    <p:sldId id="723" r:id="rId63"/>
    <p:sldId id="265"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 Ojovan" initials="MI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9D6BF"/>
    <a:srgbClr val="FF505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987" autoAdjust="0"/>
  </p:normalViewPr>
  <p:slideViewPr>
    <p:cSldViewPr snapToGrid="0">
      <p:cViewPr varScale="1">
        <p:scale>
          <a:sx n="72" d="100"/>
          <a:sy n="72" d="100"/>
        </p:scale>
        <p:origin x="1637" y="58"/>
      </p:cViewPr>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31E7F-0D5A-439D-B748-DB5A5154E943}" type="datetimeFigureOut">
              <a:rPr lang="en-GB" smtClean="0"/>
              <a:t>17/08/2023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69A20-5BB8-411B-857E-9F90BF784273}" type="slidenum">
              <a:rPr lang="en-GB" smtClean="0"/>
              <a:t>‹#›</a:t>
            </a:fld>
            <a:endParaRPr lang="en-GB"/>
          </a:p>
        </p:txBody>
      </p:sp>
    </p:spTree>
    <p:extLst>
      <p:ext uri="{BB962C8B-B14F-4D97-AF65-F5344CB8AC3E}">
        <p14:creationId xmlns:p14="http://schemas.microsoft.com/office/powerpoint/2010/main" val="339959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Several comments on HLW and geological timescales, then on timeframes for LLW</a:t>
            </a:r>
          </a:p>
        </p:txBody>
      </p:sp>
      <p:sp>
        <p:nvSpPr>
          <p:cNvPr id="4" name="Slide Number Placeholder 3"/>
          <p:cNvSpPr>
            <a:spLocks noGrp="1"/>
          </p:cNvSpPr>
          <p:nvPr>
            <p:ph type="sldNum" sz="quarter" idx="5"/>
          </p:nvPr>
        </p:nvSpPr>
        <p:spPr/>
        <p:txBody>
          <a:bodyPr/>
          <a:lstStyle/>
          <a:p>
            <a:fld id="{1AA0D401-9580-4D42-882C-3F618607A151}" type="slidenum">
              <a:rPr lang="en-GB" smtClean="0"/>
              <a:pPr/>
              <a:t>4</a:t>
            </a:fld>
            <a:endParaRPr lang="en-GB"/>
          </a:p>
        </p:txBody>
      </p:sp>
    </p:spTree>
    <p:extLst>
      <p:ext uri="{BB962C8B-B14F-4D97-AF65-F5344CB8AC3E}">
        <p14:creationId xmlns:p14="http://schemas.microsoft.com/office/powerpoint/2010/main" val="29739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IAEA paid a lot of attention to long term behaviour. My focus is on Natural Tests</a:t>
            </a:r>
          </a:p>
        </p:txBody>
      </p:sp>
      <p:sp>
        <p:nvSpPr>
          <p:cNvPr id="4" name="Slide Number Placeholder 3"/>
          <p:cNvSpPr>
            <a:spLocks noGrp="1"/>
          </p:cNvSpPr>
          <p:nvPr>
            <p:ph type="sldNum" sz="quarter" idx="5"/>
          </p:nvPr>
        </p:nvSpPr>
        <p:spPr/>
        <p:txBody>
          <a:bodyPr/>
          <a:lstStyle/>
          <a:p>
            <a:fld id="{1AA0D401-9580-4D42-882C-3F618607A151}" type="slidenum">
              <a:rPr lang="en-GB" smtClean="0"/>
              <a:pPr/>
              <a:t>6</a:t>
            </a:fld>
            <a:endParaRPr lang="en-GB"/>
          </a:p>
        </p:txBody>
      </p:sp>
    </p:spTree>
    <p:extLst>
      <p:ext uri="{BB962C8B-B14F-4D97-AF65-F5344CB8AC3E}">
        <p14:creationId xmlns:p14="http://schemas.microsoft.com/office/powerpoint/2010/main" val="2946690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DBAAB6-4D2F-4C2C-8A6A-6E5EF5FAB8BB}" type="datetime1">
              <a:rPr lang="en-GB" smtClean="0"/>
              <a:t>17/08/2023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pic>
        <p:nvPicPr>
          <p:cNvPr id="10" name="Picture 9">
            <a:extLst>
              <a:ext uri="{FF2B5EF4-FFF2-40B4-BE49-F238E27FC236}">
                <a16:creationId xmlns:a16="http://schemas.microsoft.com/office/drawing/2014/main" id="{2FB40A32-FEC7-B081-DCF7-C76E8396E129}"/>
              </a:ext>
            </a:extLst>
          </p:cNvPr>
          <p:cNvPicPr>
            <a:picLocks noChangeAspect="1"/>
          </p:cNvPicPr>
          <p:nvPr userDrawn="1"/>
        </p:nvPicPr>
        <p:blipFill>
          <a:blip r:embed="rId2"/>
          <a:stretch>
            <a:fillRect/>
          </a:stretch>
        </p:blipFill>
        <p:spPr>
          <a:xfrm>
            <a:off x="6115051" y="127279"/>
            <a:ext cx="2857748" cy="891617"/>
          </a:xfrm>
          <a:prstGeom prst="rect">
            <a:avLst/>
          </a:prstGeom>
        </p:spPr>
      </p:pic>
      <p:pic>
        <p:nvPicPr>
          <p:cNvPr id="9" name="Picture 8" descr="A close-up of a logo&#10;&#10;Description automatically generated">
            <a:extLst>
              <a:ext uri="{FF2B5EF4-FFF2-40B4-BE49-F238E27FC236}">
                <a16:creationId xmlns:a16="http://schemas.microsoft.com/office/drawing/2014/main" id="{A649488E-D4E0-843B-5FF0-6EE8C79772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1201" y="136494"/>
            <a:ext cx="2976036" cy="985869"/>
          </a:xfrm>
          <a:prstGeom prst="rect">
            <a:avLst/>
          </a:prstGeom>
        </p:spPr>
      </p:pic>
    </p:spTree>
    <p:extLst>
      <p:ext uri="{BB962C8B-B14F-4D97-AF65-F5344CB8AC3E}">
        <p14:creationId xmlns:p14="http://schemas.microsoft.com/office/powerpoint/2010/main" val="34047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95FA2E-04DB-42F2-9358-6154C2492698}" type="datetime1">
              <a:rPr lang="en-GB" smtClean="0"/>
              <a:t>17/08/2023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3708874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00F4DF-4342-41CE-9AA8-ABA11FBC55CD}" type="datetime1">
              <a:rPr lang="en-GB" smtClean="0"/>
              <a:t>17/08/2023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88982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2B31-4E4A-6FA3-CFC1-9426B39FFBC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90FA5E8-421A-7249-55F4-75F8ED19621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0E909-A3F3-2173-C89E-C8E4DEA6C12D}"/>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5" name="Footer Placeholder 4">
            <a:extLst>
              <a:ext uri="{FF2B5EF4-FFF2-40B4-BE49-F238E27FC236}">
                <a16:creationId xmlns:a16="http://schemas.microsoft.com/office/drawing/2014/main" id="{45D87C1D-D65C-F236-E952-4A03D15672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ABB8C1-C2D5-1F8E-5D75-13024CC905D8}"/>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2332332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839C0-6CBB-8D09-386F-B41563F5A2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0D1E3-5438-A42D-C0A3-804C38C2AF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CB2F6E-710C-A298-A19D-F0A208685659}"/>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5" name="Footer Placeholder 4">
            <a:extLst>
              <a:ext uri="{FF2B5EF4-FFF2-40B4-BE49-F238E27FC236}">
                <a16:creationId xmlns:a16="http://schemas.microsoft.com/office/drawing/2014/main" id="{7E32C90D-9272-3F7E-9CAF-F71CD05434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2E5FD8-F16A-8CBE-858F-C18029385806}"/>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1549394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B998C-DE04-5F22-EF08-5C74EFCED4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D5123D-8939-024A-56E4-70088E6D2FF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DC72EA-88A0-55B7-3210-7A30161E8A10}"/>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5" name="Footer Placeholder 4">
            <a:extLst>
              <a:ext uri="{FF2B5EF4-FFF2-40B4-BE49-F238E27FC236}">
                <a16:creationId xmlns:a16="http://schemas.microsoft.com/office/drawing/2014/main" id="{A6CD7FD7-2875-19FA-6205-6859192702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0306C1-632E-DC18-0CCE-84995EE8AE02}"/>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498915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5CD6-BD19-EEAA-9635-2809F1C8F4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2F6FCD-703E-F060-4ED3-816DE062D36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98DF93-B534-D30B-7B24-8737DCE1B69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1026F7-5EBD-9120-9354-F1E27BB4FDF9}"/>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6" name="Footer Placeholder 5">
            <a:extLst>
              <a:ext uri="{FF2B5EF4-FFF2-40B4-BE49-F238E27FC236}">
                <a16:creationId xmlns:a16="http://schemas.microsoft.com/office/drawing/2014/main" id="{3B962EA5-E4F9-16BD-F7BC-4F790729B9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8847FC-CC97-35F2-8A5E-D0A366A3B0A9}"/>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4178606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0D3C-BEB3-7B79-E1BC-C43CDBCC0AF8}"/>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6714D3-B782-C4E1-B353-46960E181D5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D8E250-F3D7-2706-70D5-1F789426D1B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3BF6A8-AEC4-75C8-DB98-A7519612AFF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8F856C-24E0-52F1-FFAD-ACCCB90EBE6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1FF11E-8E36-D565-15EA-0E05922DEE16}"/>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8" name="Footer Placeholder 7">
            <a:extLst>
              <a:ext uri="{FF2B5EF4-FFF2-40B4-BE49-F238E27FC236}">
                <a16:creationId xmlns:a16="http://schemas.microsoft.com/office/drawing/2014/main" id="{80B6B751-AAC8-2AEE-4BCF-BD673020523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8252FB1-A62A-B1D2-9667-786F46B0E699}"/>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1079838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FCDC-7256-D844-867D-40B4A2D74F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FF4914-CF15-3F7C-CF14-5A0C42429D22}"/>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4" name="Footer Placeholder 3">
            <a:extLst>
              <a:ext uri="{FF2B5EF4-FFF2-40B4-BE49-F238E27FC236}">
                <a16:creationId xmlns:a16="http://schemas.microsoft.com/office/drawing/2014/main" id="{8E519A02-F068-8141-D7AC-B72B61FC3A1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693AF2-5AEC-D7DE-3E90-F5A7C2D105C1}"/>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569176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6FDE21-8AA6-887C-A5C7-381F255F0461}"/>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3" name="Footer Placeholder 2">
            <a:extLst>
              <a:ext uri="{FF2B5EF4-FFF2-40B4-BE49-F238E27FC236}">
                <a16:creationId xmlns:a16="http://schemas.microsoft.com/office/drawing/2014/main" id="{4958C9DE-C493-93F6-719A-D3251E1DD5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90790D3-C0E8-DD48-7F0C-1A0FDFF9845A}"/>
              </a:ext>
            </a:extLst>
          </p:cNvPr>
          <p:cNvSpPr>
            <a:spLocks noGrp="1"/>
          </p:cNvSpPr>
          <p:nvPr>
            <p:ph type="sldNum" sz="quarter" idx="12"/>
          </p:nvPr>
        </p:nvSpPr>
        <p:spPr/>
        <p:txBody>
          <a:bodyPr/>
          <a:lstStyle/>
          <a:p>
            <a:fld id="{DB39EDFF-427F-49B7-834F-72AB385F2DAC}" type="slidenum">
              <a:rPr lang="en-GB" smtClean="0"/>
              <a:t>‹#›</a:t>
            </a:fld>
            <a:endParaRPr lang="en-GB"/>
          </a:p>
        </p:txBody>
      </p:sp>
      <p:pic>
        <p:nvPicPr>
          <p:cNvPr id="6" name="Picture 5">
            <a:extLst>
              <a:ext uri="{FF2B5EF4-FFF2-40B4-BE49-F238E27FC236}">
                <a16:creationId xmlns:a16="http://schemas.microsoft.com/office/drawing/2014/main" id="{D5770E08-6B27-1E4C-EE4B-29B3F6A044B4}"/>
              </a:ext>
            </a:extLst>
          </p:cNvPr>
          <p:cNvPicPr>
            <a:picLocks noChangeAspect="1"/>
          </p:cNvPicPr>
          <p:nvPr userDrawn="1"/>
        </p:nvPicPr>
        <p:blipFill>
          <a:blip r:embed="rId2"/>
          <a:stretch>
            <a:fillRect/>
          </a:stretch>
        </p:blipFill>
        <p:spPr>
          <a:xfrm>
            <a:off x="6457950" y="207572"/>
            <a:ext cx="2476152" cy="772559"/>
          </a:xfrm>
          <a:prstGeom prst="rect">
            <a:avLst/>
          </a:prstGeom>
        </p:spPr>
      </p:pic>
      <p:pic>
        <p:nvPicPr>
          <p:cNvPr id="8" name="Picture 7" descr="A close-up of a logo&#10;&#10;Description automatically generated">
            <a:extLst>
              <a:ext uri="{FF2B5EF4-FFF2-40B4-BE49-F238E27FC236}">
                <a16:creationId xmlns:a16="http://schemas.microsoft.com/office/drawing/2014/main" id="{3593995C-B5EA-3BDA-9993-463A6338C1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095" y="164791"/>
            <a:ext cx="2461260" cy="815340"/>
          </a:xfrm>
          <a:prstGeom prst="rect">
            <a:avLst/>
          </a:prstGeom>
        </p:spPr>
      </p:pic>
    </p:spTree>
    <p:extLst>
      <p:ext uri="{BB962C8B-B14F-4D97-AF65-F5344CB8AC3E}">
        <p14:creationId xmlns:p14="http://schemas.microsoft.com/office/powerpoint/2010/main" val="2463614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0C8C2-157C-F47A-2FA3-28F9C622F3B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DDF2E60-FDB8-D00E-570E-1EA013E2793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C3BF12-FB52-ADDA-2D9C-FBA44F65347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5C152-5868-8257-B908-CE3B28EAEA02}"/>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6" name="Footer Placeholder 5">
            <a:extLst>
              <a:ext uri="{FF2B5EF4-FFF2-40B4-BE49-F238E27FC236}">
                <a16:creationId xmlns:a16="http://schemas.microsoft.com/office/drawing/2014/main" id="{258B97A7-1ABC-F448-B78D-8B34AF0F13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FF0B8F-35BC-66A4-F152-6A5CEC651CA7}"/>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2564600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BB186D7-DD43-4C30-B42C-79140DC6F525}" type="datetime1">
              <a:rPr lang="en-GB" smtClean="0"/>
              <a:t>17/08/2023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pic>
        <p:nvPicPr>
          <p:cNvPr id="7" name="Picture 6">
            <a:extLst>
              <a:ext uri="{FF2B5EF4-FFF2-40B4-BE49-F238E27FC236}">
                <a16:creationId xmlns:a16="http://schemas.microsoft.com/office/drawing/2014/main" id="{E413B8F7-6BD5-3F78-107F-8971D04E8C7B}"/>
              </a:ext>
            </a:extLst>
          </p:cNvPr>
          <p:cNvPicPr>
            <a:picLocks noChangeAspect="1"/>
          </p:cNvPicPr>
          <p:nvPr userDrawn="1"/>
        </p:nvPicPr>
        <p:blipFill>
          <a:blip r:embed="rId2"/>
          <a:stretch>
            <a:fillRect/>
          </a:stretch>
        </p:blipFill>
        <p:spPr>
          <a:xfrm>
            <a:off x="257907" y="427753"/>
            <a:ext cx="2257090" cy="825499"/>
          </a:xfrm>
          <a:prstGeom prst="rect">
            <a:avLst/>
          </a:prstGeom>
        </p:spPr>
      </p:pic>
      <p:pic>
        <p:nvPicPr>
          <p:cNvPr id="9" name="Picture 8">
            <a:extLst>
              <a:ext uri="{FF2B5EF4-FFF2-40B4-BE49-F238E27FC236}">
                <a16:creationId xmlns:a16="http://schemas.microsoft.com/office/drawing/2014/main" id="{F9AD8CCD-E540-4D36-717D-E0C5FF3611CF}"/>
              </a:ext>
            </a:extLst>
          </p:cNvPr>
          <p:cNvPicPr>
            <a:picLocks noChangeAspect="1"/>
          </p:cNvPicPr>
          <p:nvPr userDrawn="1"/>
        </p:nvPicPr>
        <p:blipFill>
          <a:blip r:embed="rId3"/>
          <a:stretch>
            <a:fillRect/>
          </a:stretch>
        </p:blipFill>
        <p:spPr>
          <a:xfrm>
            <a:off x="6658434" y="136291"/>
            <a:ext cx="2257090" cy="704212"/>
          </a:xfrm>
          <a:prstGeom prst="rect">
            <a:avLst/>
          </a:prstGeom>
        </p:spPr>
      </p:pic>
    </p:spTree>
    <p:extLst>
      <p:ext uri="{BB962C8B-B14F-4D97-AF65-F5344CB8AC3E}">
        <p14:creationId xmlns:p14="http://schemas.microsoft.com/office/powerpoint/2010/main" val="3550404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EC46A-2722-931F-7609-6396F63329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698135E-7B6F-19F4-348F-66B79E8E2C1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A69C56-1F7F-75CC-3BAF-3BB5A41E141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1FC98D-397A-804D-88AE-61F0AB959CE9}"/>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6" name="Footer Placeholder 5">
            <a:extLst>
              <a:ext uri="{FF2B5EF4-FFF2-40B4-BE49-F238E27FC236}">
                <a16:creationId xmlns:a16="http://schemas.microsoft.com/office/drawing/2014/main" id="{897361A3-5AE3-2942-45AE-D7DE01B2CB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896957-26C5-19FD-E5A8-79E0A2EC7208}"/>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618701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7737-55C4-5783-1645-123096281A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3B6E2E-6817-E0AC-16B6-6D94D269EF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74D79-2B1A-8F65-829F-40F2E28D1788}"/>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5" name="Footer Placeholder 4">
            <a:extLst>
              <a:ext uri="{FF2B5EF4-FFF2-40B4-BE49-F238E27FC236}">
                <a16:creationId xmlns:a16="http://schemas.microsoft.com/office/drawing/2014/main" id="{EE43DC07-AF58-3C50-47A9-3E1F60D435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14DA1F-C400-7E17-3A5A-A2B028D57DB9}"/>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1492242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88F282-5CAA-6D2A-0FA8-3C3085188A3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3E854A-8F92-5BAA-BF33-56D8262891C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96B8E4-F81F-9EDF-0027-AD73173F1045}"/>
              </a:ext>
            </a:extLst>
          </p:cNvPr>
          <p:cNvSpPr>
            <a:spLocks noGrp="1"/>
          </p:cNvSpPr>
          <p:nvPr>
            <p:ph type="dt" sz="half" idx="10"/>
          </p:nvPr>
        </p:nvSpPr>
        <p:spPr/>
        <p:txBody>
          <a:bodyPr/>
          <a:lstStyle/>
          <a:p>
            <a:fld id="{9F79811A-144C-4001-9418-0F20E3158CE2}" type="datetimeFigureOut">
              <a:rPr lang="en-GB" smtClean="0"/>
              <a:t>17/08/2023</a:t>
            </a:fld>
            <a:endParaRPr lang="en-GB"/>
          </a:p>
        </p:txBody>
      </p:sp>
      <p:sp>
        <p:nvSpPr>
          <p:cNvPr id="5" name="Footer Placeholder 4">
            <a:extLst>
              <a:ext uri="{FF2B5EF4-FFF2-40B4-BE49-F238E27FC236}">
                <a16:creationId xmlns:a16="http://schemas.microsoft.com/office/drawing/2014/main" id="{046D970F-E59E-AEA6-877E-2CC2771F04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1E210D-090D-A42F-3909-2B35C358E447}"/>
              </a:ext>
            </a:extLst>
          </p:cNvPr>
          <p:cNvSpPr>
            <a:spLocks noGrp="1"/>
          </p:cNvSpPr>
          <p:nvPr>
            <p:ph type="sldNum" sz="quarter" idx="12"/>
          </p:nvPr>
        </p:nvSpPr>
        <p:spPr/>
        <p:txBody>
          <a:bodyPr/>
          <a:lstStyle/>
          <a:p>
            <a:fld id="{DB39EDFF-427F-49B7-834F-72AB385F2DAC}" type="slidenum">
              <a:rPr lang="en-GB" smtClean="0"/>
              <a:t>‹#›</a:t>
            </a:fld>
            <a:endParaRPr lang="en-GB"/>
          </a:p>
        </p:txBody>
      </p:sp>
    </p:spTree>
    <p:extLst>
      <p:ext uri="{BB962C8B-B14F-4D97-AF65-F5344CB8AC3E}">
        <p14:creationId xmlns:p14="http://schemas.microsoft.com/office/powerpoint/2010/main" val="348951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882341-8FE8-4041-8DAD-7588F14AF81B}" type="datetime1">
              <a:rPr lang="en-GB" smtClean="0"/>
              <a:t>17/08/2023</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3A55A-28B6-4191-B687-C4F85EF2C8F7}" type="slidenum">
              <a:rPr lang="en-GB" smtClean="0"/>
              <a:t>‹#›</a:t>
            </a:fld>
            <a:endParaRPr lang="en-GB"/>
          </a:p>
        </p:txBody>
      </p:sp>
      <p:pic>
        <p:nvPicPr>
          <p:cNvPr id="7" name="Picture 6">
            <a:extLst>
              <a:ext uri="{FF2B5EF4-FFF2-40B4-BE49-F238E27FC236}">
                <a16:creationId xmlns:a16="http://schemas.microsoft.com/office/drawing/2014/main" id="{E65254F5-4951-8493-C00E-0C4082FF11B5}"/>
              </a:ext>
            </a:extLst>
          </p:cNvPr>
          <p:cNvPicPr>
            <a:picLocks noChangeAspect="1"/>
          </p:cNvPicPr>
          <p:nvPr userDrawn="1"/>
        </p:nvPicPr>
        <p:blipFill>
          <a:blip r:embed="rId2"/>
          <a:stretch>
            <a:fillRect/>
          </a:stretch>
        </p:blipFill>
        <p:spPr>
          <a:xfrm>
            <a:off x="197460" y="365126"/>
            <a:ext cx="2257090" cy="825499"/>
          </a:xfrm>
          <a:prstGeom prst="rect">
            <a:avLst/>
          </a:prstGeom>
        </p:spPr>
      </p:pic>
    </p:spTree>
    <p:extLst>
      <p:ext uri="{BB962C8B-B14F-4D97-AF65-F5344CB8AC3E}">
        <p14:creationId xmlns:p14="http://schemas.microsoft.com/office/powerpoint/2010/main" val="2297328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612818-3162-4404-A458-3283CC3FFF99}" type="datetime1">
              <a:rPr lang="en-GB" smtClean="0"/>
              <a:t>17/08/2023</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73A55A-28B6-4191-B687-C4F85EF2C8F7}" type="slidenum">
              <a:rPr lang="en-GB" smtClean="0"/>
              <a:t>‹#›</a:t>
            </a:fld>
            <a:endParaRPr lang="en-GB"/>
          </a:p>
        </p:txBody>
      </p:sp>
      <p:pic>
        <p:nvPicPr>
          <p:cNvPr id="8" name="Picture 7">
            <a:extLst>
              <a:ext uri="{FF2B5EF4-FFF2-40B4-BE49-F238E27FC236}">
                <a16:creationId xmlns:a16="http://schemas.microsoft.com/office/drawing/2014/main" id="{D9ABEAFA-2ED8-AF94-E57A-B792964A8FD6}"/>
              </a:ext>
            </a:extLst>
          </p:cNvPr>
          <p:cNvPicPr>
            <a:picLocks noChangeAspect="1"/>
          </p:cNvPicPr>
          <p:nvPr userDrawn="1"/>
        </p:nvPicPr>
        <p:blipFill>
          <a:blip r:embed="rId2"/>
          <a:stretch>
            <a:fillRect/>
          </a:stretch>
        </p:blipFill>
        <p:spPr>
          <a:xfrm>
            <a:off x="197460" y="365126"/>
            <a:ext cx="2257090" cy="825499"/>
          </a:xfrm>
          <a:prstGeom prst="rect">
            <a:avLst/>
          </a:prstGeom>
        </p:spPr>
      </p:pic>
    </p:spTree>
    <p:extLst>
      <p:ext uri="{BB962C8B-B14F-4D97-AF65-F5344CB8AC3E}">
        <p14:creationId xmlns:p14="http://schemas.microsoft.com/office/powerpoint/2010/main" val="306753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EC6C1E-714F-4150-8FFB-28DDDAED764F}" type="datetime1">
              <a:rPr lang="en-GB" smtClean="0"/>
              <a:t>17/08/2023</a:t>
            </a:fld>
            <a:endParaRPr lang="en-GB"/>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A73A55A-28B6-4191-B687-C4F85EF2C8F7}" type="slidenum">
              <a:rPr lang="en-GB" smtClean="0"/>
              <a:t>‹#›</a:t>
            </a:fld>
            <a:endParaRPr lang="en-GB"/>
          </a:p>
        </p:txBody>
      </p:sp>
      <p:pic>
        <p:nvPicPr>
          <p:cNvPr id="10" name="Picture 9">
            <a:extLst>
              <a:ext uri="{FF2B5EF4-FFF2-40B4-BE49-F238E27FC236}">
                <a16:creationId xmlns:a16="http://schemas.microsoft.com/office/drawing/2014/main" id="{BC9E2AF3-8503-3B75-4DE1-F06407A20D03}"/>
              </a:ext>
            </a:extLst>
          </p:cNvPr>
          <p:cNvPicPr>
            <a:picLocks noChangeAspect="1"/>
          </p:cNvPicPr>
          <p:nvPr userDrawn="1"/>
        </p:nvPicPr>
        <p:blipFill>
          <a:blip r:embed="rId2"/>
          <a:stretch>
            <a:fillRect/>
          </a:stretch>
        </p:blipFill>
        <p:spPr>
          <a:xfrm>
            <a:off x="197460" y="365126"/>
            <a:ext cx="2257090" cy="825499"/>
          </a:xfrm>
          <a:prstGeom prst="rect">
            <a:avLst/>
          </a:prstGeom>
        </p:spPr>
      </p:pic>
    </p:spTree>
    <p:extLst>
      <p:ext uri="{BB962C8B-B14F-4D97-AF65-F5344CB8AC3E}">
        <p14:creationId xmlns:p14="http://schemas.microsoft.com/office/powerpoint/2010/main" val="56298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85975" y="136524"/>
            <a:ext cx="6657974" cy="1054101"/>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6B20831-489B-4DA2-B5AB-5B416072461C}" type="datetime1">
              <a:rPr lang="en-GB" smtClean="0"/>
              <a:t>17/08/2023</a:t>
            </a:fld>
            <a:endParaRPr lang="en-GB" dirty="0"/>
          </a:p>
        </p:txBody>
      </p:sp>
      <p:sp>
        <p:nvSpPr>
          <p:cNvPr id="4" name="Footer Placeholder 3"/>
          <p:cNvSpPr>
            <a:spLocks noGrp="1"/>
          </p:cNvSpPr>
          <p:nvPr>
            <p:ph type="ftr" sz="quarter" idx="11"/>
          </p:nvPr>
        </p:nvSpPr>
        <p:spPr>
          <a:xfrm>
            <a:off x="628649" y="6356351"/>
            <a:ext cx="7458076" cy="365125"/>
          </a:xfrm>
        </p:spPr>
        <p:txBody>
          <a:bodyPr/>
          <a:lstStyle>
            <a:lvl1pPr algn="ctr">
              <a:defRPr/>
            </a:lvl1pPr>
          </a:lstStyle>
          <a:p>
            <a:endParaRPr lang="en-GB" dirty="0"/>
          </a:p>
        </p:txBody>
      </p:sp>
      <p:sp>
        <p:nvSpPr>
          <p:cNvPr id="5" name="Slide Number Placeholder 4"/>
          <p:cNvSpPr>
            <a:spLocks noGrp="1"/>
          </p:cNvSpPr>
          <p:nvPr>
            <p:ph type="sldNum" sz="quarter" idx="12"/>
          </p:nvPr>
        </p:nvSpPr>
        <p:spPr>
          <a:xfrm>
            <a:off x="7058025" y="6467476"/>
            <a:ext cx="2057400" cy="365125"/>
          </a:xfrm>
        </p:spPr>
        <p:txBody>
          <a:bodyPr/>
          <a:lstStyle/>
          <a:p>
            <a:fld id="{AA73A55A-28B6-4191-B687-C4F85EF2C8F7}" type="slidenum">
              <a:rPr lang="en-GB" smtClean="0"/>
              <a:t>‹#›</a:t>
            </a:fld>
            <a:endParaRPr lang="en-GB"/>
          </a:p>
        </p:txBody>
      </p:sp>
      <p:pic>
        <p:nvPicPr>
          <p:cNvPr id="6" name="Picture 5">
            <a:extLst>
              <a:ext uri="{FF2B5EF4-FFF2-40B4-BE49-F238E27FC236}">
                <a16:creationId xmlns:a16="http://schemas.microsoft.com/office/drawing/2014/main" id="{A69083D2-A5B1-48A8-92C3-981317DF892F}"/>
              </a:ext>
            </a:extLst>
          </p:cNvPr>
          <p:cNvPicPr>
            <a:picLocks noChangeAspect="1"/>
          </p:cNvPicPr>
          <p:nvPr userDrawn="1"/>
        </p:nvPicPr>
        <p:blipFill>
          <a:blip r:embed="rId2"/>
          <a:stretch>
            <a:fillRect/>
          </a:stretch>
        </p:blipFill>
        <p:spPr>
          <a:xfrm>
            <a:off x="197460" y="365126"/>
            <a:ext cx="2257090" cy="825499"/>
          </a:xfrm>
          <a:prstGeom prst="rect">
            <a:avLst/>
          </a:prstGeom>
        </p:spPr>
      </p:pic>
    </p:spTree>
    <p:extLst>
      <p:ext uri="{BB962C8B-B14F-4D97-AF65-F5344CB8AC3E}">
        <p14:creationId xmlns:p14="http://schemas.microsoft.com/office/powerpoint/2010/main" val="3338741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6687" y="6369052"/>
            <a:ext cx="923925" cy="365125"/>
          </a:xfrm>
        </p:spPr>
        <p:txBody>
          <a:bodyPr/>
          <a:lstStyle/>
          <a:p>
            <a:fld id="{3F58BA06-AE98-4BE9-9C7A-43219A7AFE7F}" type="datetime1">
              <a:rPr lang="en-GB" smtClean="0"/>
              <a:t>17/08/2023</a:t>
            </a:fld>
            <a:endParaRPr lang="en-GB"/>
          </a:p>
        </p:txBody>
      </p:sp>
      <p:sp>
        <p:nvSpPr>
          <p:cNvPr id="3" name="Footer Placeholder 2"/>
          <p:cNvSpPr>
            <a:spLocks noGrp="1"/>
          </p:cNvSpPr>
          <p:nvPr>
            <p:ph type="ftr" sz="quarter" idx="11"/>
          </p:nvPr>
        </p:nvSpPr>
        <p:spPr>
          <a:xfrm>
            <a:off x="1228725" y="6492874"/>
            <a:ext cx="6991350" cy="365125"/>
          </a:xfrm>
        </p:spPr>
        <p:txBody>
          <a:bodyPr/>
          <a:lstStyle/>
          <a:p>
            <a:endParaRPr lang="en-GB" dirty="0"/>
          </a:p>
        </p:txBody>
      </p:sp>
      <p:sp>
        <p:nvSpPr>
          <p:cNvPr id="4" name="Slide Number Placeholder 3"/>
          <p:cNvSpPr>
            <a:spLocks noGrp="1"/>
          </p:cNvSpPr>
          <p:nvPr>
            <p:ph type="sldNum" sz="quarter" idx="12"/>
          </p:nvPr>
        </p:nvSpPr>
        <p:spPr>
          <a:xfrm>
            <a:off x="8543924" y="6492875"/>
            <a:ext cx="600075" cy="365125"/>
          </a:xfrm>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145197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4813D4-EFE2-49BC-AF5D-A0A7FE3435C9}" type="datetime1">
              <a:rPr lang="en-GB" smtClean="0"/>
              <a:t>17/08/2023</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7127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28EA66-322C-43D0-9435-FAB1AB543657}" type="datetime1">
              <a:rPr lang="en-GB" smtClean="0"/>
              <a:t>17/08/2023</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73A55A-28B6-4191-B687-C4F85EF2C8F7}" type="slidenum">
              <a:rPr lang="en-GB" smtClean="0"/>
              <a:t>‹#›</a:t>
            </a:fld>
            <a:endParaRPr lang="en-GB"/>
          </a:p>
        </p:txBody>
      </p:sp>
    </p:spTree>
    <p:extLst>
      <p:ext uri="{BB962C8B-B14F-4D97-AF65-F5344CB8AC3E}">
        <p14:creationId xmlns:p14="http://schemas.microsoft.com/office/powerpoint/2010/main" val="85426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3B1B62-9387-409D-A346-2FF9433960B7}" type="datetime1">
              <a:rPr lang="en-GB" smtClean="0"/>
              <a:t>17/08/2023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3A55A-28B6-4191-B687-C4F85EF2C8F7}" type="slidenum">
              <a:rPr lang="en-GB" smtClean="0"/>
              <a:t>‹#›</a:t>
            </a:fld>
            <a:endParaRPr lang="en-GB"/>
          </a:p>
        </p:txBody>
      </p:sp>
      <p:pic>
        <p:nvPicPr>
          <p:cNvPr id="7" name="Picture 6">
            <a:extLst>
              <a:ext uri="{FF2B5EF4-FFF2-40B4-BE49-F238E27FC236}">
                <a16:creationId xmlns:a16="http://schemas.microsoft.com/office/drawing/2014/main" id="{58FD04D7-3BE8-8108-8C12-04518603EAF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639445" y="129168"/>
            <a:ext cx="2257090" cy="830697"/>
          </a:xfrm>
          <a:prstGeom prst="rect">
            <a:avLst/>
          </a:prstGeom>
          <a:ln>
            <a:noFill/>
          </a:ln>
        </p:spPr>
      </p:pic>
      <p:pic>
        <p:nvPicPr>
          <p:cNvPr id="8" name="Picture 7">
            <a:extLst>
              <a:ext uri="{FF2B5EF4-FFF2-40B4-BE49-F238E27FC236}">
                <a16:creationId xmlns:a16="http://schemas.microsoft.com/office/drawing/2014/main" id="{F111E06F-BF29-E2A8-670D-0AECB001884A}"/>
              </a:ext>
            </a:extLst>
          </p:cNvPr>
          <p:cNvPicPr>
            <a:picLocks noChangeAspect="1"/>
          </p:cNvPicPr>
          <p:nvPr userDrawn="1"/>
        </p:nvPicPr>
        <p:blipFill>
          <a:blip r:embed="rId14"/>
          <a:stretch>
            <a:fillRect/>
          </a:stretch>
        </p:blipFill>
        <p:spPr>
          <a:xfrm>
            <a:off x="197460" y="365126"/>
            <a:ext cx="2257090" cy="825499"/>
          </a:xfrm>
          <a:prstGeom prst="rect">
            <a:avLst/>
          </a:prstGeom>
        </p:spPr>
      </p:pic>
    </p:spTree>
    <p:extLst>
      <p:ext uri="{BB962C8B-B14F-4D97-AF65-F5344CB8AC3E}">
        <p14:creationId xmlns:p14="http://schemas.microsoft.com/office/powerpoint/2010/main" val="1873305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EEBEE-1651-76EC-FBDA-B36CE378756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6E2460-6B02-7DB0-813E-F206B0DE60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BC584F-F9C8-2A7C-8637-DB6AF57F74F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9811A-144C-4001-9418-0F20E3158CE2}" type="datetimeFigureOut">
              <a:rPr lang="en-GB" smtClean="0"/>
              <a:t>17/08/2023</a:t>
            </a:fld>
            <a:endParaRPr lang="en-GB"/>
          </a:p>
        </p:txBody>
      </p:sp>
      <p:sp>
        <p:nvSpPr>
          <p:cNvPr id="5" name="Footer Placeholder 4">
            <a:extLst>
              <a:ext uri="{FF2B5EF4-FFF2-40B4-BE49-F238E27FC236}">
                <a16:creationId xmlns:a16="http://schemas.microsoft.com/office/drawing/2014/main" id="{5BBC0E7F-595A-BFCD-21C7-8F787029C1B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E65FCC9-46FA-9F01-8DB9-91B092236CD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9EDFF-427F-49B7-834F-72AB385F2DAC}" type="slidenum">
              <a:rPr lang="en-GB" smtClean="0"/>
              <a:t>‹#›</a:t>
            </a:fld>
            <a:endParaRPr lang="en-GB"/>
          </a:p>
        </p:txBody>
      </p:sp>
    </p:spTree>
    <p:extLst>
      <p:ext uri="{BB962C8B-B14F-4D97-AF65-F5344CB8AC3E}">
        <p14:creationId xmlns:p14="http://schemas.microsoft.com/office/powerpoint/2010/main" val="4176391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oleObject" Target="../embeddings/oleObject1.bin"/><Relationship Id="rId1" Type="http://schemas.openxmlformats.org/officeDocument/2006/relationships/slideLayout" Target="../slideLayouts/slideLayout18.xml"/><Relationship Id="rId5" Type="http://schemas.openxmlformats.org/officeDocument/2006/relationships/image" Target="../media/image51.w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3.bin"/><Relationship Id="rId1" Type="http://schemas.openxmlformats.org/officeDocument/2006/relationships/slideLayout" Target="../slideLayouts/slideLayout18.xml"/><Relationship Id="rId5" Type="http://schemas.openxmlformats.org/officeDocument/2006/relationships/image" Target="../media/image53.wmf"/><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6.jpeg"/><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9.jpeg"/><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image" Target="../media/image70.wmf"/></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Layout" Target="../slideLayouts/slideLayout18.xml"/><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76.jpeg"/><Relationship Id="rId2" Type="http://schemas.openxmlformats.org/officeDocument/2006/relationships/image" Target="../media/image48.jpeg"/><Relationship Id="rId1" Type="http://schemas.openxmlformats.org/officeDocument/2006/relationships/slideLayout" Target="../slideLayouts/slideLayout18.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wmf"/></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wmf"/><Relationship Id="rId7" Type="http://schemas.openxmlformats.org/officeDocument/2006/relationships/image" Target="../media/image91.jpeg"/><Relationship Id="rId2" Type="http://schemas.openxmlformats.org/officeDocument/2006/relationships/image" Target="../media/image87.jpeg"/><Relationship Id="rId1" Type="http://schemas.openxmlformats.org/officeDocument/2006/relationships/slideLayout" Target="../slideLayouts/slideLayout18.xml"/><Relationship Id="rId6" Type="http://schemas.openxmlformats.org/officeDocument/2006/relationships/image" Target="../media/image90.wmf"/><Relationship Id="rId5" Type="http://schemas.openxmlformats.org/officeDocument/2006/relationships/oleObject" Target="../embeddings/oleObject7.bin"/><Relationship Id="rId4" Type="http://schemas.openxmlformats.org/officeDocument/2006/relationships/image" Target="../media/image89.jpeg"/><Relationship Id="rId9"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4.jpeg"/><Relationship Id="rId1" Type="http://schemas.openxmlformats.org/officeDocument/2006/relationships/slideLayout" Target="../slideLayouts/slideLayout18.xml"/><Relationship Id="rId5" Type="http://schemas.openxmlformats.org/officeDocument/2006/relationships/image" Target="../media/image93.png"/><Relationship Id="rId4" Type="http://schemas.openxmlformats.org/officeDocument/2006/relationships/image" Target="../media/image95.jpe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6.jpeg"/><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4E07-8237-465C-A492-D76326EC4D6D}"/>
              </a:ext>
            </a:extLst>
          </p:cNvPr>
          <p:cNvSpPr>
            <a:spLocks noGrp="1"/>
          </p:cNvSpPr>
          <p:nvPr>
            <p:ph type="ctrTitle"/>
          </p:nvPr>
        </p:nvSpPr>
        <p:spPr>
          <a:xfrm>
            <a:off x="138219" y="1576007"/>
            <a:ext cx="8867553" cy="1058365"/>
          </a:xfrm>
        </p:spPr>
        <p:txBody>
          <a:bodyPr>
            <a:noAutofit/>
          </a:bodyPr>
          <a:lstStyle/>
          <a:p>
            <a:r>
              <a:rPr lang="en-GB" sz="4800" b="1" dirty="0">
                <a:latin typeface="+mn-lt"/>
              </a:rPr>
              <a:t>Case Studies: Waste Form Ageing and Degradation (</a:t>
            </a:r>
            <a:r>
              <a:rPr lang="en-GB" sz="4800" b="1">
                <a:latin typeface="+mn-lt"/>
              </a:rPr>
              <a:t>Field Tests)</a:t>
            </a:r>
            <a:endParaRPr lang="en-GB" sz="4800" dirty="0">
              <a:latin typeface="+mn-lt"/>
            </a:endParaRPr>
          </a:p>
        </p:txBody>
      </p:sp>
      <p:sp>
        <p:nvSpPr>
          <p:cNvPr id="4" name="Footer Placeholder 3">
            <a:extLst>
              <a:ext uri="{FF2B5EF4-FFF2-40B4-BE49-F238E27FC236}">
                <a16:creationId xmlns:a16="http://schemas.microsoft.com/office/drawing/2014/main" id="{37C10007-97CD-4A7A-9E18-3E4A4A420DB2}"/>
              </a:ext>
            </a:extLst>
          </p:cNvPr>
          <p:cNvSpPr>
            <a:spLocks noGrp="1"/>
          </p:cNvSpPr>
          <p:nvPr>
            <p:ph type="ftr" sz="quarter" idx="11"/>
          </p:nvPr>
        </p:nvSpPr>
        <p:spPr>
          <a:xfrm>
            <a:off x="287076" y="6096465"/>
            <a:ext cx="8569841" cy="365125"/>
          </a:xfrm>
        </p:spPr>
        <p:txBody>
          <a:bodyPr/>
          <a:lstStyle/>
          <a:p>
            <a:r>
              <a:rPr lang="en-GB" sz="1600" dirty="0">
                <a:solidFill>
                  <a:schemeClr val="tx1"/>
                </a:solidFill>
              </a:rPr>
              <a:t>Joint ICTP-IAEA International School on the </a:t>
            </a:r>
          </a:p>
          <a:p>
            <a:r>
              <a:rPr lang="en-GB" sz="1600" dirty="0">
                <a:solidFill>
                  <a:schemeClr val="tx1"/>
                </a:solidFill>
              </a:rPr>
              <a:t>Degradation (ageing)  modelling of disposed radioactive waste forms and TC Regional Workshop on Approaches to ageing management of waste packages in storage, </a:t>
            </a:r>
            <a:br>
              <a:rPr lang="en-GB" sz="1600" dirty="0">
                <a:solidFill>
                  <a:schemeClr val="tx1"/>
                </a:solidFill>
              </a:rPr>
            </a:br>
            <a:r>
              <a:rPr lang="en-GB" sz="1600" dirty="0">
                <a:solidFill>
                  <a:schemeClr val="tx1"/>
                </a:solidFill>
              </a:rPr>
              <a:t>Abdus Salam ICTP, Trieste, 18–22 September 2023</a:t>
            </a:r>
          </a:p>
        </p:txBody>
      </p:sp>
      <p:sp>
        <p:nvSpPr>
          <p:cNvPr id="5" name="TextBox 4">
            <a:extLst>
              <a:ext uri="{FF2B5EF4-FFF2-40B4-BE49-F238E27FC236}">
                <a16:creationId xmlns:a16="http://schemas.microsoft.com/office/drawing/2014/main" id="{6EEFB0F8-C9DA-4F67-878F-F61A82BC1C26}"/>
              </a:ext>
            </a:extLst>
          </p:cNvPr>
          <p:cNvSpPr txBox="1"/>
          <p:nvPr/>
        </p:nvSpPr>
        <p:spPr>
          <a:xfrm>
            <a:off x="552445" y="2682728"/>
            <a:ext cx="8039099" cy="1969770"/>
          </a:xfrm>
          <a:prstGeom prst="rect">
            <a:avLst/>
          </a:prstGeom>
          <a:noFill/>
        </p:spPr>
        <p:txBody>
          <a:bodyPr wrap="square" rtlCol="0">
            <a:spAutoFit/>
          </a:bodyPr>
          <a:lstStyle/>
          <a:p>
            <a:pPr algn="ctr"/>
            <a:r>
              <a:rPr lang="en-US" sz="3200" b="1" dirty="0">
                <a:solidFill>
                  <a:srgbClr val="002060"/>
                </a:solidFill>
              </a:rPr>
              <a:t>Michael</a:t>
            </a:r>
            <a:r>
              <a:rPr lang="en-GB" sz="3200" b="1" dirty="0">
                <a:solidFill>
                  <a:srgbClr val="002060"/>
                </a:solidFill>
              </a:rPr>
              <a:t> I. Ojovan, </a:t>
            </a:r>
            <a:br>
              <a:rPr lang="en-GB" sz="3200" b="1" dirty="0">
                <a:solidFill>
                  <a:srgbClr val="002060"/>
                </a:solidFill>
              </a:rPr>
            </a:br>
            <a:r>
              <a:rPr lang="en-GB" sz="2400" b="1" dirty="0">
                <a:solidFill>
                  <a:srgbClr val="002060"/>
                </a:solidFill>
              </a:rPr>
              <a:t>Immobilisation Science Laboratory, </a:t>
            </a:r>
            <a:br>
              <a:rPr lang="en-GB" sz="2400" b="1" dirty="0">
                <a:solidFill>
                  <a:srgbClr val="002060"/>
                </a:solidFill>
              </a:rPr>
            </a:br>
            <a:r>
              <a:rPr lang="en-GB" sz="2400" b="1" dirty="0">
                <a:solidFill>
                  <a:srgbClr val="002060"/>
                </a:solidFill>
              </a:rPr>
              <a:t>Department of Materials Science and Engineering, The University of Sheffield, UK</a:t>
            </a:r>
          </a:p>
          <a:p>
            <a:pPr algn="ctr"/>
            <a:r>
              <a:rPr lang="en-GB" b="1" dirty="0">
                <a:solidFill>
                  <a:srgbClr val="002060"/>
                </a:solidFill>
              </a:rPr>
              <a:t>Department of Materials, Imperial College London, UK</a:t>
            </a:r>
          </a:p>
        </p:txBody>
      </p:sp>
      <p:pic>
        <p:nvPicPr>
          <p:cNvPr id="3" name="Picture 2" descr="A picture containing text&#10;&#10;Description automatically generated">
            <a:extLst>
              <a:ext uri="{FF2B5EF4-FFF2-40B4-BE49-F238E27FC236}">
                <a16:creationId xmlns:a16="http://schemas.microsoft.com/office/drawing/2014/main" id="{B441D204-2D11-C501-DEC3-E51246C51D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4975" y="4700855"/>
            <a:ext cx="3179591" cy="736277"/>
          </a:xfrm>
          <a:prstGeom prst="rect">
            <a:avLst/>
          </a:prstGeom>
        </p:spPr>
      </p:pic>
      <p:pic>
        <p:nvPicPr>
          <p:cNvPr id="9" name="Picture 8">
            <a:extLst>
              <a:ext uri="{FF2B5EF4-FFF2-40B4-BE49-F238E27FC236}">
                <a16:creationId xmlns:a16="http://schemas.microsoft.com/office/drawing/2014/main" id="{E8383650-0D48-63D6-51F2-A4BC2001F991}"/>
              </a:ext>
            </a:extLst>
          </p:cNvPr>
          <p:cNvPicPr>
            <a:picLocks noChangeAspect="1"/>
          </p:cNvPicPr>
          <p:nvPr/>
        </p:nvPicPr>
        <p:blipFill>
          <a:blip r:embed="rId3"/>
          <a:stretch>
            <a:fillRect/>
          </a:stretch>
        </p:blipFill>
        <p:spPr>
          <a:xfrm>
            <a:off x="1743741" y="4700856"/>
            <a:ext cx="2160812" cy="736277"/>
          </a:xfrm>
          <a:prstGeom prst="rect">
            <a:avLst/>
          </a:prstGeom>
        </p:spPr>
      </p:pic>
    </p:spTree>
    <p:extLst>
      <p:ext uri="{BB962C8B-B14F-4D97-AF65-F5344CB8AC3E}">
        <p14:creationId xmlns:p14="http://schemas.microsoft.com/office/powerpoint/2010/main" val="1129787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FB3446-4F5B-4E91-91E6-D88BC8867020}"/>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76307A8B-569A-408A-B6FD-1FD341392C69}"/>
              </a:ext>
            </a:extLst>
          </p:cNvPr>
          <p:cNvSpPr>
            <a:spLocks noGrp="1"/>
          </p:cNvSpPr>
          <p:nvPr>
            <p:ph type="sldNum" sz="quarter" idx="12"/>
          </p:nvPr>
        </p:nvSpPr>
        <p:spPr>
          <a:xfrm>
            <a:off x="7086600" y="6445711"/>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10</a:t>
            </a:fld>
            <a:endParaRPr lang="en-GB" dirty="0">
              <a:solidFill>
                <a:schemeClr val="tx1"/>
              </a:solidFill>
              <a:latin typeface="Verdana" pitchFamily="34" charset="0"/>
              <a:cs typeface="Times New Roman" pitchFamily="18" charset="0"/>
            </a:endParaRPr>
          </a:p>
        </p:txBody>
      </p:sp>
      <p:sp>
        <p:nvSpPr>
          <p:cNvPr id="6" name="Rectangle 3">
            <a:extLst>
              <a:ext uri="{FF2B5EF4-FFF2-40B4-BE49-F238E27FC236}">
                <a16:creationId xmlns:a16="http://schemas.microsoft.com/office/drawing/2014/main" id="{C85FD43B-F604-4B78-C69E-34D3ED6540A3}"/>
              </a:ext>
            </a:extLst>
          </p:cNvPr>
          <p:cNvSpPr txBox="1">
            <a:spLocks noChangeArrowheads="1"/>
          </p:cNvSpPr>
          <p:nvPr/>
        </p:nvSpPr>
        <p:spPr>
          <a:xfrm>
            <a:off x="353006" y="1334675"/>
            <a:ext cx="4622231" cy="4716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GB" altLang="en-US" dirty="0">
                <a:solidFill>
                  <a:srgbClr val="040404"/>
                </a:solidFill>
                <a:latin typeface="Palatino Linotype" panose="02040502050505030304" pitchFamily="18" charset="0"/>
              </a:rPr>
              <a:t>UK </a:t>
            </a:r>
            <a:r>
              <a:rPr lang="en-GB" altLang="en-US" dirty="0" err="1">
                <a:solidFill>
                  <a:srgbClr val="040404"/>
                </a:solidFill>
                <a:latin typeface="Palatino Linotype" panose="02040502050505030304" pitchFamily="18" charset="0"/>
              </a:rPr>
              <a:t>Ballidon</a:t>
            </a:r>
            <a:r>
              <a:rPr lang="en-GB" altLang="en-US" dirty="0">
                <a:solidFill>
                  <a:srgbClr val="040404"/>
                </a:solidFill>
                <a:latin typeface="Palatino Linotype" panose="02040502050505030304" pitchFamily="18" charset="0"/>
              </a:rPr>
              <a:t> glass burial site</a:t>
            </a:r>
          </a:p>
          <a:p>
            <a:pPr marL="0" indent="0">
              <a:spcBef>
                <a:spcPts val="0"/>
              </a:spcBef>
            </a:pPr>
            <a:r>
              <a:rPr lang="en-GB" altLang="en-US" dirty="0">
                <a:solidFill>
                  <a:srgbClr val="040404"/>
                </a:solidFill>
                <a:latin typeface="Palatino Linotype" panose="02040502050505030304" pitchFamily="18" charset="0"/>
              </a:rPr>
              <a:t>Ongoing glass burial site</a:t>
            </a:r>
          </a:p>
          <a:p>
            <a:pPr marL="0" lvl="1" indent="0">
              <a:spcBef>
                <a:spcPts val="0"/>
              </a:spcBef>
            </a:pPr>
            <a:r>
              <a:rPr lang="en-GB" altLang="en-US" dirty="0">
                <a:solidFill>
                  <a:srgbClr val="040404"/>
                </a:solidFill>
                <a:latin typeface="Palatino Linotype" panose="02040502050505030304" pitchFamily="18" charset="0"/>
              </a:rPr>
              <a:t>Archaeological related experiment started in 1970</a:t>
            </a:r>
          </a:p>
          <a:p>
            <a:pPr marL="0" lvl="2" indent="0">
              <a:spcBef>
                <a:spcPts val="0"/>
              </a:spcBef>
            </a:pPr>
            <a:r>
              <a:rPr lang="en-GB" altLang="en-US" dirty="0">
                <a:solidFill>
                  <a:srgbClr val="040404"/>
                </a:solidFill>
                <a:latin typeface="Palatino Linotype" panose="02040502050505030304" pitchFamily="18" charset="0"/>
              </a:rPr>
              <a:t>Samples buried for 2</a:t>
            </a:r>
            <a:r>
              <a:rPr lang="en-GB" altLang="en-US" i="1" baseline="40000" dirty="0">
                <a:solidFill>
                  <a:srgbClr val="040404"/>
                </a:solidFill>
                <a:latin typeface="Palatino Linotype" panose="02040502050505030304" pitchFamily="18" charset="0"/>
              </a:rPr>
              <a:t>n</a:t>
            </a:r>
            <a:r>
              <a:rPr lang="en-GB" altLang="en-US" dirty="0">
                <a:solidFill>
                  <a:srgbClr val="040404"/>
                </a:solidFill>
                <a:latin typeface="Palatino Linotype" panose="02040502050505030304" pitchFamily="18" charset="0"/>
              </a:rPr>
              <a:t> years where 0 </a:t>
            </a:r>
            <a:r>
              <a:rPr lang="en-GB" altLang="en-US" dirty="0">
                <a:solidFill>
                  <a:srgbClr val="040404"/>
                </a:solidFill>
                <a:latin typeface="Palatino Linotype" panose="02040502050505030304" pitchFamily="18" charset="0"/>
                <a:cs typeface="Times New Roman" pitchFamily="18" charset="0"/>
              </a:rPr>
              <a:t>≤ </a:t>
            </a:r>
            <a:r>
              <a:rPr lang="en-GB" altLang="en-US" i="1" dirty="0">
                <a:solidFill>
                  <a:srgbClr val="040404"/>
                </a:solidFill>
                <a:latin typeface="Palatino Linotype" panose="02040502050505030304" pitchFamily="18" charset="0"/>
                <a:cs typeface="Times New Roman" pitchFamily="18" charset="0"/>
              </a:rPr>
              <a:t>n </a:t>
            </a:r>
            <a:r>
              <a:rPr lang="en-GB" altLang="en-US" dirty="0">
                <a:solidFill>
                  <a:srgbClr val="040404"/>
                </a:solidFill>
                <a:latin typeface="Palatino Linotype" panose="02040502050505030304" pitchFamily="18" charset="0"/>
                <a:cs typeface="Times New Roman" pitchFamily="18" charset="0"/>
              </a:rPr>
              <a:t>≤ 9</a:t>
            </a:r>
          </a:p>
          <a:p>
            <a:pPr marL="0" lvl="2" indent="0">
              <a:spcBef>
                <a:spcPts val="0"/>
              </a:spcBef>
            </a:pPr>
            <a:r>
              <a:rPr lang="en-GB" altLang="en-US" i="1" dirty="0">
                <a:solidFill>
                  <a:srgbClr val="040404"/>
                </a:solidFill>
                <a:latin typeface="Palatino Linotype" panose="02040502050505030304" pitchFamily="18" charset="0"/>
                <a:cs typeface="Times New Roman" pitchFamily="18" charset="0"/>
              </a:rPr>
              <a:t>i.e.</a:t>
            </a:r>
            <a:r>
              <a:rPr lang="en-GB" altLang="en-US" dirty="0">
                <a:solidFill>
                  <a:srgbClr val="040404"/>
                </a:solidFill>
                <a:latin typeface="Palatino Linotype" panose="02040502050505030304" pitchFamily="18" charset="0"/>
                <a:cs typeface="Times New Roman" pitchFamily="18" charset="0"/>
              </a:rPr>
              <a:t> </a:t>
            </a:r>
            <a:r>
              <a:rPr lang="en-GB" altLang="en-US" b="1" dirty="0">
                <a:solidFill>
                  <a:srgbClr val="040404"/>
                </a:solidFill>
                <a:latin typeface="Palatino Linotype" panose="02040502050505030304" pitchFamily="18" charset="0"/>
                <a:cs typeface="Times New Roman" pitchFamily="18" charset="0"/>
              </a:rPr>
              <a:t>1, 2, 4, 8, 16, 32</a:t>
            </a:r>
            <a:r>
              <a:rPr lang="en-GB" altLang="en-US" dirty="0">
                <a:solidFill>
                  <a:srgbClr val="040404"/>
                </a:solidFill>
                <a:latin typeface="Palatino Linotype" panose="02040502050505030304" pitchFamily="18" charset="0"/>
                <a:cs typeface="Times New Roman" pitchFamily="18" charset="0"/>
              </a:rPr>
              <a:t>, 64, 128, 256, 512 years</a:t>
            </a:r>
          </a:p>
          <a:p>
            <a:pPr marL="0" lvl="1" indent="0">
              <a:spcBef>
                <a:spcPts val="0"/>
              </a:spcBef>
            </a:pPr>
            <a:r>
              <a:rPr lang="en-GB" altLang="en-US" dirty="0">
                <a:solidFill>
                  <a:srgbClr val="040404"/>
                </a:solidFill>
                <a:latin typeface="Palatino Linotype" panose="02040502050505030304" pitchFamily="18" charset="0"/>
              </a:rPr>
              <a:t>Simulant nuclear waste glasses buried at </a:t>
            </a:r>
            <a:r>
              <a:rPr lang="en-GB" altLang="en-US" dirty="0" err="1">
                <a:solidFill>
                  <a:srgbClr val="040404"/>
                </a:solidFill>
                <a:latin typeface="Palatino Linotype" panose="02040502050505030304" pitchFamily="18" charset="0"/>
              </a:rPr>
              <a:t>Ballidon</a:t>
            </a:r>
            <a:r>
              <a:rPr lang="en-GB" altLang="en-US" dirty="0">
                <a:solidFill>
                  <a:srgbClr val="040404"/>
                </a:solidFill>
                <a:latin typeface="Palatino Linotype" panose="02040502050505030304" pitchFamily="18" charset="0"/>
              </a:rPr>
              <a:t> since 1986 + 2002</a:t>
            </a:r>
          </a:p>
          <a:p>
            <a:pPr marL="0" indent="0">
              <a:spcBef>
                <a:spcPts val="0"/>
              </a:spcBef>
            </a:pPr>
            <a:r>
              <a:rPr lang="en-GB" altLang="en-US" dirty="0">
                <a:solidFill>
                  <a:srgbClr val="0000FF"/>
                </a:solidFill>
                <a:latin typeface="Palatino Linotype" panose="02040502050505030304" pitchFamily="18" charset="0"/>
              </a:rPr>
              <a:t>Very simple experiment</a:t>
            </a:r>
          </a:p>
          <a:p>
            <a:pPr marL="0" lvl="1" indent="0">
              <a:spcBef>
                <a:spcPts val="0"/>
              </a:spcBef>
            </a:pPr>
            <a:r>
              <a:rPr lang="en-GB" altLang="en-US" dirty="0">
                <a:solidFill>
                  <a:srgbClr val="0000FF"/>
                </a:solidFill>
                <a:latin typeface="Palatino Linotype" panose="02040502050505030304" pitchFamily="18" charset="0"/>
              </a:rPr>
              <a:t>Exhume and analyse samples</a:t>
            </a:r>
          </a:p>
        </p:txBody>
      </p:sp>
      <p:pic>
        <p:nvPicPr>
          <p:cNvPr id="7" name="Picture 4" descr="Ballidon 2004">
            <a:extLst>
              <a:ext uri="{FF2B5EF4-FFF2-40B4-BE49-F238E27FC236}">
                <a16:creationId xmlns:a16="http://schemas.microsoft.com/office/drawing/2014/main" id="{92EF95E4-A22D-E678-4D24-30D13A055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0" y="3865563"/>
            <a:ext cx="3275013"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Hench1 close-up">
            <a:extLst>
              <a:ext uri="{FF2B5EF4-FFF2-40B4-BE49-F238E27FC236}">
                <a16:creationId xmlns:a16="http://schemas.microsoft.com/office/drawing/2014/main" id="{2EFCA495-8A14-DDEB-C393-5A336CF54D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650" y="1498600"/>
            <a:ext cx="331152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a:extLst>
              <a:ext uri="{FF2B5EF4-FFF2-40B4-BE49-F238E27FC236}">
                <a16:creationId xmlns:a16="http://schemas.microsoft.com/office/drawing/2014/main" id="{57E6FCDB-73B6-3D3D-F572-004439A39A05}"/>
              </a:ext>
            </a:extLst>
          </p:cNvPr>
          <p:cNvSpPr txBox="1">
            <a:spLocks noChangeArrowheads="1"/>
          </p:cNvSpPr>
          <p:nvPr/>
        </p:nvSpPr>
        <p:spPr bwMode="auto">
          <a:xfrm>
            <a:off x="6064250" y="3441700"/>
            <a:ext cx="1617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a:solidFill>
                  <a:srgbClr val="040404"/>
                </a:solidFill>
                <a:latin typeface="Palatino Linotype" panose="02040502050505030304" pitchFamily="18" charset="0"/>
              </a:rPr>
              <a:t>Ballidon, 1978</a:t>
            </a:r>
          </a:p>
        </p:txBody>
      </p:sp>
      <p:sp>
        <p:nvSpPr>
          <p:cNvPr id="10" name="Text Box 7">
            <a:extLst>
              <a:ext uri="{FF2B5EF4-FFF2-40B4-BE49-F238E27FC236}">
                <a16:creationId xmlns:a16="http://schemas.microsoft.com/office/drawing/2014/main" id="{B3B2B2E2-F19F-2B10-7DF0-71F5D13B04FA}"/>
              </a:ext>
            </a:extLst>
          </p:cNvPr>
          <p:cNvSpPr txBox="1">
            <a:spLocks noChangeArrowheads="1"/>
          </p:cNvSpPr>
          <p:nvPr/>
        </p:nvSpPr>
        <p:spPr bwMode="auto">
          <a:xfrm>
            <a:off x="6043613" y="6191250"/>
            <a:ext cx="1617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a:solidFill>
                  <a:srgbClr val="040404"/>
                </a:solidFill>
                <a:latin typeface="Palatino Linotype" panose="02040502050505030304" pitchFamily="18" charset="0"/>
              </a:rPr>
              <a:t>Ballidon, 2004</a:t>
            </a:r>
          </a:p>
        </p:txBody>
      </p:sp>
    </p:spTree>
    <p:extLst>
      <p:ext uri="{BB962C8B-B14F-4D97-AF65-F5344CB8AC3E}">
        <p14:creationId xmlns:p14="http://schemas.microsoft.com/office/powerpoint/2010/main" val="3231854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77696C7-93AE-8BFF-1B23-997E2FC32939}"/>
              </a:ext>
            </a:extLst>
          </p:cNvPr>
          <p:cNvSpPr>
            <a:spLocks noGrp="1"/>
          </p:cNvSpPr>
          <p:nvPr>
            <p:ph type="sldNum" sz="quarter" idx="12"/>
          </p:nvPr>
        </p:nvSpPr>
        <p:spPr>
          <a:xfrm>
            <a:off x="7086600" y="6445711"/>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11</a:t>
            </a:fld>
            <a:endParaRPr lang="en-GB" dirty="0">
              <a:solidFill>
                <a:schemeClr val="tx1"/>
              </a:solidFill>
              <a:latin typeface="Verdana" pitchFamily="34" charset="0"/>
              <a:cs typeface="Times New Roman" pitchFamily="18" charset="0"/>
            </a:endParaRPr>
          </a:p>
        </p:txBody>
      </p:sp>
      <p:sp>
        <p:nvSpPr>
          <p:cNvPr id="3" name="Title 1">
            <a:extLst>
              <a:ext uri="{FF2B5EF4-FFF2-40B4-BE49-F238E27FC236}">
                <a16:creationId xmlns:a16="http://schemas.microsoft.com/office/drawing/2014/main" id="{FC6D3D58-A13A-1CF4-3E38-C7159DE5CDE7}"/>
              </a:ext>
            </a:extLst>
          </p:cNvPr>
          <p:cNvSpPr txBox="1">
            <a:spLocks/>
          </p:cNvSpPr>
          <p:nvPr/>
        </p:nvSpPr>
        <p:spPr>
          <a:xfrm>
            <a:off x="864923" y="1055793"/>
            <a:ext cx="7543800" cy="6381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rgbClr val="040404"/>
                </a:solidFill>
                <a:latin typeface="Palatino Linotype" panose="02040502050505030304" pitchFamily="18" charset="0"/>
              </a:rPr>
              <a:t>Field tests – more complicated case</a:t>
            </a:r>
          </a:p>
        </p:txBody>
      </p:sp>
      <p:sp>
        <p:nvSpPr>
          <p:cNvPr id="4" name="Content Placeholder 2">
            <a:extLst>
              <a:ext uri="{FF2B5EF4-FFF2-40B4-BE49-F238E27FC236}">
                <a16:creationId xmlns:a16="http://schemas.microsoft.com/office/drawing/2014/main" id="{BBCD8F1B-AD38-8663-51F0-316C501ECCCD}"/>
              </a:ext>
            </a:extLst>
          </p:cNvPr>
          <p:cNvSpPr txBox="1">
            <a:spLocks/>
          </p:cNvSpPr>
          <p:nvPr/>
        </p:nvSpPr>
        <p:spPr>
          <a:xfrm>
            <a:off x="159001" y="1826684"/>
            <a:ext cx="525108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040404"/>
                </a:solidFill>
                <a:latin typeface="Palatino Linotype" panose="02040502050505030304" pitchFamily="18" charset="0"/>
              </a:rPr>
              <a:t>Capture water</a:t>
            </a:r>
          </a:p>
          <a:p>
            <a:pPr lvl="1"/>
            <a:r>
              <a:rPr lang="en-GB" sz="2800" dirty="0">
                <a:solidFill>
                  <a:srgbClr val="040404"/>
                </a:solidFill>
                <a:latin typeface="Palatino Linotype" panose="02040502050505030304" pitchFamily="18" charset="0"/>
              </a:rPr>
              <a:t>Measure what is being removed from the wasteform</a:t>
            </a:r>
          </a:p>
          <a:p>
            <a:endParaRPr lang="en-GB" dirty="0">
              <a:solidFill>
                <a:srgbClr val="040404"/>
              </a:solidFill>
              <a:latin typeface="Palatino Linotype" panose="02040502050505030304" pitchFamily="18" charset="0"/>
            </a:endParaRPr>
          </a:p>
        </p:txBody>
      </p:sp>
      <p:pic>
        <p:nvPicPr>
          <p:cNvPr id="5" name="Picture 4">
            <a:extLst>
              <a:ext uri="{FF2B5EF4-FFF2-40B4-BE49-F238E27FC236}">
                <a16:creationId xmlns:a16="http://schemas.microsoft.com/office/drawing/2014/main" id="{BD2B9812-698E-D677-810F-E96E7F20D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675" y="2389248"/>
            <a:ext cx="3804536" cy="4021742"/>
          </a:xfrm>
          <a:prstGeom prst="rect">
            <a:avLst/>
          </a:prstGeom>
        </p:spPr>
      </p:pic>
      <p:pic>
        <p:nvPicPr>
          <p:cNvPr id="6" name="Picture 7" descr="K 26 tests">
            <a:extLst>
              <a:ext uri="{FF2B5EF4-FFF2-40B4-BE49-F238E27FC236}">
                <a16:creationId xmlns:a16="http://schemas.microsoft.com/office/drawing/2014/main" id="{337D6EC1-A5CE-147B-6DC0-365E6C174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85" y="3647117"/>
            <a:ext cx="4171950" cy="28689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4FC459-D633-2AB9-F442-FD7ADF7E782F}"/>
              </a:ext>
            </a:extLst>
          </p:cNvPr>
          <p:cNvSpPr txBox="1"/>
          <p:nvPr/>
        </p:nvSpPr>
        <p:spPr>
          <a:xfrm>
            <a:off x="6096526" y="6295546"/>
            <a:ext cx="2400081" cy="523220"/>
          </a:xfrm>
          <a:prstGeom prst="rect">
            <a:avLst/>
          </a:prstGeom>
          <a:noFill/>
        </p:spPr>
        <p:txBody>
          <a:bodyPr wrap="none" rtlCol="0">
            <a:spAutoFit/>
          </a:bodyPr>
          <a:lstStyle/>
          <a:p>
            <a:r>
              <a:rPr lang="en-GB" sz="2800" dirty="0">
                <a:solidFill>
                  <a:srgbClr val="040404"/>
                </a:solidFill>
                <a:latin typeface="Palatino Linotype" panose="02040502050505030304" pitchFamily="18" charset="0"/>
              </a:rPr>
              <a:t>Lysimeter, US</a:t>
            </a:r>
          </a:p>
        </p:txBody>
      </p:sp>
      <p:sp>
        <p:nvSpPr>
          <p:cNvPr id="8" name="TextBox 7">
            <a:extLst>
              <a:ext uri="{FF2B5EF4-FFF2-40B4-BE49-F238E27FC236}">
                <a16:creationId xmlns:a16="http://schemas.microsoft.com/office/drawing/2014/main" id="{7010DE11-D0EB-CBB4-7875-8F007E6AEB60}"/>
              </a:ext>
            </a:extLst>
          </p:cNvPr>
          <p:cNvSpPr txBox="1"/>
          <p:nvPr/>
        </p:nvSpPr>
        <p:spPr>
          <a:xfrm>
            <a:off x="1573164" y="6352647"/>
            <a:ext cx="3063659" cy="523220"/>
          </a:xfrm>
          <a:prstGeom prst="rect">
            <a:avLst/>
          </a:prstGeom>
          <a:noFill/>
        </p:spPr>
        <p:txBody>
          <a:bodyPr wrap="none" rtlCol="0">
            <a:spAutoFit/>
          </a:bodyPr>
          <a:lstStyle/>
          <a:p>
            <a:r>
              <a:rPr lang="en-GB" sz="2800" dirty="0">
                <a:solidFill>
                  <a:srgbClr val="040404"/>
                </a:solidFill>
                <a:latin typeface="Palatino Linotype" panose="02040502050505030304" pitchFamily="18" charset="0"/>
              </a:rPr>
              <a:t>K26 burial, Russia</a:t>
            </a:r>
          </a:p>
        </p:txBody>
      </p:sp>
    </p:spTree>
    <p:extLst>
      <p:ext uri="{BB962C8B-B14F-4D97-AF65-F5344CB8AC3E}">
        <p14:creationId xmlns:p14="http://schemas.microsoft.com/office/powerpoint/2010/main" val="1657605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F0E665-DE12-EEBC-2A1C-FB3FF2821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5" r="3355"/>
          <a:stretch/>
        </p:blipFill>
        <p:spPr>
          <a:xfrm>
            <a:off x="3712629" y="3106745"/>
            <a:ext cx="5369649" cy="3141318"/>
          </a:xfrm>
          <a:prstGeom prst="rect">
            <a:avLst/>
          </a:prstGeom>
        </p:spPr>
      </p:pic>
      <p:sp>
        <p:nvSpPr>
          <p:cNvPr id="3" name="TextBox 2">
            <a:extLst>
              <a:ext uri="{FF2B5EF4-FFF2-40B4-BE49-F238E27FC236}">
                <a16:creationId xmlns:a16="http://schemas.microsoft.com/office/drawing/2014/main" id="{C4B633DD-6EAF-A22C-B98B-D3CC8AE75AFE}"/>
              </a:ext>
            </a:extLst>
          </p:cNvPr>
          <p:cNvSpPr txBox="1"/>
          <p:nvPr/>
        </p:nvSpPr>
        <p:spPr>
          <a:xfrm>
            <a:off x="368002" y="6098022"/>
            <a:ext cx="2807962" cy="300082"/>
          </a:xfrm>
          <a:prstGeom prst="rect">
            <a:avLst/>
          </a:prstGeom>
          <a:noFill/>
        </p:spPr>
        <p:txBody>
          <a:bodyPr wrap="square" rtlCol="0">
            <a:spAutoFit/>
          </a:bodyPr>
          <a:lstStyle/>
          <a:p>
            <a:pPr algn="ctr"/>
            <a:r>
              <a:rPr lang="en-US" sz="1350" dirty="0"/>
              <a:t>IDF Test Platform Site</a:t>
            </a:r>
          </a:p>
        </p:txBody>
      </p:sp>
      <p:sp>
        <p:nvSpPr>
          <p:cNvPr id="4" name="TextBox 3">
            <a:extLst>
              <a:ext uri="{FF2B5EF4-FFF2-40B4-BE49-F238E27FC236}">
                <a16:creationId xmlns:a16="http://schemas.microsoft.com/office/drawing/2014/main" id="{31FE6798-B878-3CF6-B471-99312BB27F4A}"/>
              </a:ext>
            </a:extLst>
          </p:cNvPr>
          <p:cNvSpPr txBox="1"/>
          <p:nvPr/>
        </p:nvSpPr>
        <p:spPr>
          <a:xfrm>
            <a:off x="5375440" y="6145629"/>
            <a:ext cx="2044025" cy="300082"/>
          </a:xfrm>
          <a:prstGeom prst="rect">
            <a:avLst/>
          </a:prstGeom>
          <a:noFill/>
        </p:spPr>
        <p:txBody>
          <a:bodyPr wrap="square" rtlCol="0">
            <a:spAutoFit/>
          </a:bodyPr>
          <a:lstStyle/>
          <a:p>
            <a:pPr algn="ctr"/>
            <a:r>
              <a:rPr lang="en-US" sz="1350" dirty="0"/>
              <a:t>Facility Schematic</a:t>
            </a:r>
          </a:p>
        </p:txBody>
      </p:sp>
      <p:sp>
        <p:nvSpPr>
          <p:cNvPr id="5" name="Rectangle: Rounded Corners 4">
            <a:extLst>
              <a:ext uri="{FF2B5EF4-FFF2-40B4-BE49-F238E27FC236}">
                <a16:creationId xmlns:a16="http://schemas.microsoft.com/office/drawing/2014/main" id="{547D4B27-067F-AE9B-ECE1-3170BB938B7B}"/>
              </a:ext>
            </a:extLst>
          </p:cNvPr>
          <p:cNvSpPr/>
          <p:nvPr/>
        </p:nvSpPr>
        <p:spPr>
          <a:xfrm>
            <a:off x="510101" y="1048815"/>
            <a:ext cx="8123797" cy="75736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nchorCtr="0"/>
          <a:lstStyle/>
          <a:p>
            <a:pPr algn="ctr"/>
            <a:r>
              <a:rPr lang="en-US" sz="2400" b="1" dirty="0">
                <a:latin typeface="Palatino Linotype" panose="02040502050505030304" pitchFamily="18" charset="0"/>
              </a:rPr>
              <a:t>IDF Test Platform:</a:t>
            </a:r>
          </a:p>
          <a:p>
            <a:pPr algn="ctr"/>
            <a:r>
              <a:rPr lang="en-US" sz="2400" b="1" dirty="0">
                <a:latin typeface="Palatino Linotype" panose="02040502050505030304" pitchFamily="18" charset="0"/>
              </a:rPr>
              <a:t> Lysimeter Experiment of Low-Level Waste Forms</a:t>
            </a:r>
          </a:p>
        </p:txBody>
      </p:sp>
      <p:sp>
        <p:nvSpPr>
          <p:cNvPr id="6" name="Content Placeholder 2">
            <a:extLst>
              <a:ext uri="{FF2B5EF4-FFF2-40B4-BE49-F238E27FC236}">
                <a16:creationId xmlns:a16="http://schemas.microsoft.com/office/drawing/2014/main" id="{E59A620A-C21A-1242-4C63-FD9219FB5A1F}"/>
              </a:ext>
            </a:extLst>
          </p:cNvPr>
          <p:cNvSpPr txBox="1">
            <a:spLocks/>
          </p:cNvSpPr>
          <p:nvPr/>
        </p:nvSpPr>
        <p:spPr>
          <a:xfrm>
            <a:off x="229089" y="1946394"/>
            <a:ext cx="4522573" cy="21006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Palatino Linotype" panose="02040502050505030304" pitchFamily="18" charset="0"/>
              </a:rPr>
              <a:t>Models are used to predict waste form performance over lifetime of disposal.</a:t>
            </a:r>
          </a:p>
          <a:p>
            <a:r>
              <a:rPr lang="en-US" sz="1800" dirty="0">
                <a:latin typeface="Palatino Linotype" panose="02040502050505030304" pitchFamily="18" charset="0"/>
              </a:rPr>
              <a:t>Lysimeter tests place waste forms in as close to real disposal conditions and monitor their behavior over time. </a:t>
            </a:r>
          </a:p>
          <a:p>
            <a:r>
              <a:rPr lang="en-US" sz="1800" dirty="0">
                <a:latin typeface="Palatino Linotype" panose="02040502050505030304" pitchFamily="18" charset="0"/>
              </a:rPr>
              <a:t>Allows for generation of site-specific data and model verification.</a:t>
            </a:r>
          </a:p>
        </p:txBody>
      </p:sp>
      <p:pic>
        <p:nvPicPr>
          <p:cNvPr id="7" name="Picture 6" descr="A picture containing sky, outdoor, ground, sandy&#10;&#10;Description automatically generated">
            <a:extLst>
              <a:ext uri="{FF2B5EF4-FFF2-40B4-BE49-F238E27FC236}">
                <a16:creationId xmlns:a16="http://schemas.microsoft.com/office/drawing/2014/main" id="{036A4415-FDD0-6601-D457-18706721AA21}"/>
              </a:ext>
            </a:extLst>
          </p:cNvPr>
          <p:cNvPicPr>
            <a:picLocks noChangeAspect="1"/>
          </p:cNvPicPr>
          <p:nvPr/>
        </p:nvPicPr>
        <p:blipFill rotWithShape="1">
          <a:blip r:embed="rId5"/>
          <a:srcRect t="16466" b="6827"/>
          <a:stretch/>
        </p:blipFill>
        <p:spPr>
          <a:xfrm>
            <a:off x="344380" y="4141979"/>
            <a:ext cx="3235001" cy="1861100"/>
          </a:xfrm>
          <a:prstGeom prst="rect">
            <a:avLst/>
          </a:prstGeom>
        </p:spPr>
      </p:pic>
      <p:pic>
        <p:nvPicPr>
          <p:cNvPr id="8" name="Audio 7">
            <a:hlinkClick r:id="" action="ppaction://media"/>
            <a:extLst>
              <a:ext uri="{FF2B5EF4-FFF2-40B4-BE49-F238E27FC236}">
                <a16:creationId xmlns:a16="http://schemas.microsoft.com/office/drawing/2014/main" id="{B44D5D3C-66D0-CC2E-B359-2ACBA7C8C5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4395978"/>
            <a:ext cx="1543050" cy="1543050"/>
          </a:xfrm>
          <a:prstGeom prst="ellipse">
            <a:avLst/>
          </a:prstGeom>
        </p:spPr>
      </p:pic>
      <p:sp>
        <p:nvSpPr>
          <p:cNvPr id="9" name="Slide Number Placeholder 2">
            <a:extLst>
              <a:ext uri="{FF2B5EF4-FFF2-40B4-BE49-F238E27FC236}">
                <a16:creationId xmlns:a16="http://schemas.microsoft.com/office/drawing/2014/main" id="{40C91A2A-EA74-5DA7-6007-237902F57D93}"/>
              </a:ext>
            </a:extLst>
          </p:cNvPr>
          <p:cNvSpPr>
            <a:spLocks noGrp="1"/>
          </p:cNvSpPr>
          <p:nvPr>
            <p:ph type="sldNum" sz="quarter" idx="12"/>
          </p:nvPr>
        </p:nvSpPr>
        <p:spPr>
          <a:xfrm>
            <a:off x="7086600" y="6445711"/>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12</a:t>
            </a:fld>
            <a:endParaRPr lang="en-GB" dirty="0">
              <a:solidFill>
                <a:schemeClr val="tx1"/>
              </a:solidFill>
              <a:latin typeface="Verdana" pitchFamily="34" charset="0"/>
              <a:cs typeface="Times New Roman" pitchFamily="18" charset="0"/>
            </a:endParaRPr>
          </a:p>
        </p:txBody>
      </p:sp>
    </p:spTree>
    <p:extLst>
      <p:ext uri="{BB962C8B-B14F-4D97-AF65-F5344CB8AC3E}">
        <p14:creationId xmlns:p14="http://schemas.microsoft.com/office/powerpoint/2010/main" val="13537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13</a:t>
            </a:fld>
            <a:endParaRPr lang="en-GB" dirty="0">
              <a:latin typeface="Verdana" pitchFamily="34" charset="0"/>
              <a:cs typeface="Times New Roman" pitchFamily="18" charset="0"/>
            </a:endParaRPr>
          </a:p>
        </p:txBody>
      </p:sp>
      <p:pic>
        <p:nvPicPr>
          <p:cNvPr id="6" name="Picture 5">
            <a:extLst>
              <a:ext uri="{FF2B5EF4-FFF2-40B4-BE49-F238E27FC236}">
                <a16:creationId xmlns:a16="http://schemas.microsoft.com/office/drawing/2014/main" id="{AE8D872E-FDF3-4E07-BBDF-DE7157B58E07}"/>
              </a:ext>
            </a:extLst>
          </p:cNvPr>
          <p:cNvPicPr>
            <a:picLocks noChangeAspect="1"/>
          </p:cNvPicPr>
          <p:nvPr/>
        </p:nvPicPr>
        <p:blipFill>
          <a:blip r:embed="rId2"/>
          <a:stretch>
            <a:fillRect/>
          </a:stretch>
        </p:blipFill>
        <p:spPr>
          <a:xfrm>
            <a:off x="5441224" y="1052736"/>
            <a:ext cx="2746372" cy="3147964"/>
          </a:xfrm>
          <a:prstGeom prst="rect">
            <a:avLst/>
          </a:prstGeom>
        </p:spPr>
      </p:pic>
      <p:pic>
        <p:nvPicPr>
          <p:cNvPr id="8" name="Picture 7">
            <a:extLst>
              <a:ext uri="{FF2B5EF4-FFF2-40B4-BE49-F238E27FC236}">
                <a16:creationId xmlns:a16="http://schemas.microsoft.com/office/drawing/2014/main" id="{19068A21-5B91-4AD8-BD1D-C06F6B53E895}"/>
              </a:ext>
            </a:extLst>
          </p:cNvPr>
          <p:cNvPicPr>
            <a:picLocks noChangeAspect="1"/>
          </p:cNvPicPr>
          <p:nvPr/>
        </p:nvPicPr>
        <p:blipFill>
          <a:blip r:embed="rId3"/>
          <a:stretch>
            <a:fillRect/>
          </a:stretch>
        </p:blipFill>
        <p:spPr>
          <a:xfrm>
            <a:off x="6814410" y="3216341"/>
            <a:ext cx="2248095" cy="3309002"/>
          </a:xfrm>
          <a:prstGeom prst="rect">
            <a:avLst/>
          </a:prstGeom>
        </p:spPr>
      </p:pic>
      <p:sp>
        <p:nvSpPr>
          <p:cNvPr id="9" name="TextBox 8">
            <a:extLst>
              <a:ext uri="{FF2B5EF4-FFF2-40B4-BE49-F238E27FC236}">
                <a16:creationId xmlns:a16="http://schemas.microsoft.com/office/drawing/2014/main" id="{CB72FBF8-0E84-4254-9EFC-B0FDA84A1ED2}"/>
              </a:ext>
            </a:extLst>
          </p:cNvPr>
          <p:cNvSpPr txBox="1"/>
          <p:nvPr/>
        </p:nvSpPr>
        <p:spPr>
          <a:xfrm>
            <a:off x="184599" y="1052736"/>
            <a:ext cx="5333699" cy="5386090"/>
          </a:xfrm>
          <a:prstGeom prst="rect">
            <a:avLst/>
          </a:prstGeom>
          <a:noFill/>
        </p:spPr>
        <p:txBody>
          <a:bodyPr wrap="square" rtlCol="0">
            <a:spAutoFit/>
          </a:bodyPr>
          <a:lstStyle/>
          <a:p>
            <a:pPr algn="l">
              <a:spcBef>
                <a:spcPts val="0"/>
              </a:spcBef>
              <a:spcAft>
                <a:spcPts val="0"/>
              </a:spcAft>
            </a:pPr>
            <a:r>
              <a:rPr lang="en-GB" sz="2400" b="1" i="0" dirty="0">
                <a:solidFill>
                  <a:srgbClr val="040404"/>
                </a:solidFill>
                <a:latin typeface="Palatino Linotype" panose="02040502050505030304" pitchFamily="18" charset="0"/>
              </a:rPr>
              <a:t>Argentina</a:t>
            </a:r>
          </a:p>
          <a:p>
            <a:pPr algn="l">
              <a:spcBef>
                <a:spcPts val="0"/>
              </a:spcBef>
              <a:spcAft>
                <a:spcPts val="0"/>
              </a:spcAft>
            </a:pPr>
            <a:r>
              <a:rPr lang="en-GB" sz="2000" i="0" dirty="0">
                <a:solidFill>
                  <a:srgbClr val="040404"/>
                </a:solidFill>
                <a:latin typeface="Palatino Linotype" panose="02040502050505030304" pitchFamily="18" charset="0"/>
              </a:rPr>
              <a:t>The Argentina project focused on studies relating to wasteform performance in terms of </a:t>
            </a:r>
            <a:r>
              <a:rPr lang="en-GB" sz="2000" i="0" baseline="30000" dirty="0">
                <a:solidFill>
                  <a:srgbClr val="040404"/>
                </a:solidFill>
                <a:latin typeface="Palatino Linotype" panose="02040502050505030304" pitchFamily="18" charset="0"/>
              </a:rPr>
              <a:t>137</a:t>
            </a:r>
            <a:r>
              <a:rPr lang="en-GB" sz="2000" i="0" dirty="0">
                <a:solidFill>
                  <a:srgbClr val="040404"/>
                </a:solidFill>
                <a:latin typeface="Palatino Linotype" panose="02040502050505030304" pitchFamily="18" charset="0"/>
              </a:rPr>
              <a:t>Cs, </a:t>
            </a:r>
            <a:r>
              <a:rPr lang="en-GB" sz="2000" i="0" baseline="30000" dirty="0">
                <a:solidFill>
                  <a:srgbClr val="040404"/>
                </a:solidFill>
                <a:latin typeface="Palatino Linotype" panose="02040502050505030304" pitchFamily="18" charset="0"/>
              </a:rPr>
              <a:t>60</a:t>
            </a:r>
            <a:r>
              <a:rPr lang="en-GB" sz="2000" i="0" dirty="0">
                <a:solidFill>
                  <a:srgbClr val="040404"/>
                </a:solidFill>
                <a:latin typeface="Palatino Linotype" panose="02040502050505030304" pitchFamily="18" charset="0"/>
              </a:rPr>
              <a:t>Co, and </a:t>
            </a:r>
            <a:r>
              <a:rPr lang="en-GB" sz="2000" i="0" baseline="30000" dirty="0">
                <a:solidFill>
                  <a:srgbClr val="040404"/>
                </a:solidFill>
                <a:latin typeface="Palatino Linotype" panose="02040502050505030304" pitchFamily="18" charset="0"/>
              </a:rPr>
              <a:t>3</a:t>
            </a:r>
            <a:r>
              <a:rPr lang="en-GB" sz="2000" i="0" dirty="0">
                <a:solidFill>
                  <a:srgbClr val="040404"/>
                </a:solidFill>
                <a:latin typeface="Palatino Linotype" panose="02040502050505030304" pitchFamily="18" charset="0"/>
              </a:rPr>
              <a:t>H releases, microbially-mediated gas generation from stabilized waste, and corrosion-induced degradation of carbon steel and concrete containers. Tests to evaluate clay based backfill are also underway. </a:t>
            </a:r>
            <a:r>
              <a:rPr lang="en-GB" sz="2000" i="0" dirty="0">
                <a:solidFill>
                  <a:srgbClr val="0000FF"/>
                </a:solidFill>
                <a:latin typeface="Palatino Linotype" panose="02040502050505030304" pitchFamily="18" charset="0"/>
              </a:rPr>
              <a:t>Results indicate that the clay used as backfill has a high retention capacity for </a:t>
            </a:r>
            <a:r>
              <a:rPr lang="en-GB" sz="2000" i="0" baseline="30000" dirty="0">
                <a:solidFill>
                  <a:srgbClr val="0000FF"/>
                </a:solidFill>
                <a:latin typeface="Palatino Linotype" panose="02040502050505030304" pitchFamily="18" charset="0"/>
              </a:rPr>
              <a:t>137</a:t>
            </a:r>
            <a:r>
              <a:rPr lang="en-GB" sz="2000" i="0" dirty="0">
                <a:solidFill>
                  <a:srgbClr val="0000FF"/>
                </a:solidFill>
                <a:latin typeface="Palatino Linotype" panose="02040502050505030304" pitchFamily="18" charset="0"/>
              </a:rPr>
              <a:t>Cs. Tests on carbon steel container materials indicate a corrosion rate of 0.1 mm/yr. Tests on the various waste package components are continuing. </a:t>
            </a:r>
            <a:r>
              <a:rPr lang="en-GB" sz="2000" i="0" dirty="0">
                <a:solidFill>
                  <a:srgbClr val="040404"/>
                </a:solidFill>
                <a:latin typeface="Palatino Linotype" panose="02040502050505030304" pitchFamily="18" charset="0"/>
              </a:rPr>
              <a:t>More data need to be generated before meaningful extrapolation can be made to predict waste package performance over time.</a:t>
            </a:r>
          </a:p>
        </p:txBody>
      </p:sp>
    </p:spTree>
    <p:extLst>
      <p:ext uri="{BB962C8B-B14F-4D97-AF65-F5344CB8AC3E}">
        <p14:creationId xmlns:p14="http://schemas.microsoft.com/office/powerpoint/2010/main" val="2656661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14</a:t>
            </a:fld>
            <a:endParaRPr lang="en-GB" dirty="0">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2F15016A-0400-47F0-A71D-2D889AD2FDD5}"/>
              </a:ext>
            </a:extLst>
          </p:cNvPr>
          <p:cNvSpPr txBox="1"/>
          <p:nvPr/>
        </p:nvSpPr>
        <p:spPr>
          <a:xfrm>
            <a:off x="262153" y="1277925"/>
            <a:ext cx="8795320" cy="4893647"/>
          </a:xfrm>
          <a:prstGeom prst="rect">
            <a:avLst/>
          </a:prstGeom>
          <a:noFill/>
        </p:spPr>
        <p:txBody>
          <a:bodyPr wrap="square" rtlCol="0">
            <a:spAutoFit/>
          </a:bodyPr>
          <a:lstStyle/>
          <a:p>
            <a:pPr algn="l">
              <a:spcBef>
                <a:spcPts val="0"/>
              </a:spcBef>
              <a:spcAft>
                <a:spcPts val="0"/>
              </a:spcAft>
            </a:pPr>
            <a:r>
              <a:rPr lang="en-GB" sz="2400" b="1" i="0" dirty="0">
                <a:solidFill>
                  <a:srgbClr val="040404"/>
                </a:solidFill>
                <a:latin typeface="Palatino Linotype" panose="02040502050505030304" pitchFamily="18" charset="0"/>
              </a:rPr>
              <a:t>Canada</a:t>
            </a:r>
          </a:p>
          <a:p>
            <a:pPr algn="l">
              <a:spcBef>
                <a:spcPts val="0"/>
              </a:spcBef>
              <a:spcAft>
                <a:spcPts val="0"/>
              </a:spcAft>
            </a:pPr>
            <a:r>
              <a:rPr lang="en-GB" i="0" dirty="0">
                <a:solidFill>
                  <a:srgbClr val="040404"/>
                </a:solidFill>
                <a:latin typeface="Palatino Linotype" panose="02040502050505030304" pitchFamily="18" charset="0"/>
              </a:rPr>
              <a:t>Several broad areas of research that impinge on issues relating to the long-term performance of LILW packages under anticipated disposal conditions are being investigated as part of the Ontario Hydro Technologies project in Canada. Work has focused on </a:t>
            </a:r>
            <a:r>
              <a:rPr lang="en-GB" i="0" dirty="0">
                <a:solidFill>
                  <a:srgbClr val="0000FF"/>
                </a:solidFill>
                <a:latin typeface="Palatino Linotype" panose="02040502050505030304" pitchFamily="18" charset="0"/>
              </a:rPr>
              <a:t>assessment of wasteform performance, definition of vault chemical conditions in the presence of cementitious materials</a:t>
            </a:r>
            <a:r>
              <a:rPr lang="en-GB" i="0" dirty="0">
                <a:solidFill>
                  <a:srgbClr val="040404"/>
                </a:solidFill>
                <a:latin typeface="Palatino Linotype" panose="02040502050505030304" pitchFamily="18" charset="0"/>
              </a:rPr>
              <a:t>, and establishment of source terms for safety-relevant radionuclides present in both reactor operational and decommissioning waste. The potential for </a:t>
            </a:r>
            <a:r>
              <a:rPr lang="en-GB" i="0" dirty="0">
                <a:solidFill>
                  <a:srgbClr val="0000FF"/>
                </a:solidFill>
                <a:latin typeface="Palatino Linotype" panose="02040502050505030304" pitchFamily="18" charset="0"/>
              </a:rPr>
              <a:t>gas generation </a:t>
            </a:r>
            <a:r>
              <a:rPr lang="en-GB" i="0" dirty="0">
                <a:solidFill>
                  <a:srgbClr val="040404"/>
                </a:solidFill>
                <a:latin typeface="Palatino Linotype" panose="02040502050505030304" pitchFamily="18" charset="0"/>
              </a:rPr>
              <a:t>from both corrosion and microbial degradation of waste package components was evaluated. Calculations were performed to estimate the type and magnitude of gases likely to be generated under disposal conditions and their impact on repository performance and integrity was assessed.</a:t>
            </a:r>
          </a:p>
          <a:p>
            <a:pPr algn="l">
              <a:spcBef>
                <a:spcPts val="0"/>
              </a:spcBef>
              <a:spcAft>
                <a:spcPts val="0"/>
              </a:spcAft>
            </a:pPr>
            <a:r>
              <a:rPr lang="en-GB" i="0" dirty="0">
                <a:solidFill>
                  <a:srgbClr val="040404"/>
                </a:solidFill>
                <a:latin typeface="Palatino Linotype" panose="02040502050505030304" pitchFamily="18" charset="0"/>
              </a:rPr>
              <a:t>Studies at AECL Chalk River are focusing specifically on the development of performance criteria for wasteforms that arise from the treatment of liquid LILW. A cementitious binder has been selected for solidification of the liquid wastes. Both physical and chemical properties are being evaluated to assess the durability and leaching requirements for waste forms.</a:t>
            </a:r>
          </a:p>
        </p:txBody>
      </p:sp>
    </p:spTree>
    <p:extLst>
      <p:ext uri="{BB962C8B-B14F-4D97-AF65-F5344CB8AC3E}">
        <p14:creationId xmlns:p14="http://schemas.microsoft.com/office/powerpoint/2010/main" val="35772058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15</a:t>
            </a:fld>
            <a:endParaRPr lang="en-GB" dirty="0">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2F15016A-0400-47F0-A71D-2D889AD2FDD5}"/>
              </a:ext>
            </a:extLst>
          </p:cNvPr>
          <p:cNvSpPr txBox="1"/>
          <p:nvPr/>
        </p:nvSpPr>
        <p:spPr>
          <a:xfrm>
            <a:off x="230076" y="1088131"/>
            <a:ext cx="6408712" cy="5262979"/>
          </a:xfrm>
          <a:prstGeom prst="rect">
            <a:avLst/>
          </a:prstGeom>
          <a:noFill/>
        </p:spPr>
        <p:txBody>
          <a:bodyPr wrap="square" rtlCol="0">
            <a:spAutoFit/>
          </a:bodyPr>
          <a:lstStyle/>
          <a:p>
            <a:pPr algn="l">
              <a:spcBef>
                <a:spcPts val="0"/>
              </a:spcBef>
              <a:spcAft>
                <a:spcPts val="0"/>
              </a:spcAft>
            </a:pPr>
            <a:r>
              <a:rPr lang="en-GB" sz="2800" b="1" i="0" dirty="0">
                <a:solidFill>
                  <a:srgbClr val="040404"/>
                </a:solidFill>
                <a:latin typeface="Palatino Linotype" panose="02040502050505030304" pitchFamily="18" charset="0"/>
              </a:rPr>
              <a:t>Finland</a:t>
            </a:r>
          </a:p>
          <a:p>
            <a:pPr algn="l">
              <a:spcBef>
                <a:spcPts val="0"/>
              </a:spcBef>
              <a:spcAft>
                <a:spcPts val="0"/>
              </a:spcAft>
            </a:pPr>
            <a:r>
              <a:rPr lang="en-GB" sz="2800" i="0" dirty="0">
                <a:solidFill>
                  <a:srgbClr val="040404"/>
                </a:solidFill>
                <a:latin typeface="Palatino Linotype" panose="02040502050505030304" pitchFamily="18" charset="0"/>
              </a:rPr>
              <a:t>Evaluation of </a:t>
            </a:r>
            <a:r>
              <a:rPr lang="en-GB" sz="2800" i="0" dirty="0">
                <a:solidFill>
                  <a:srgbClr val="0000FF"/>
                </a:solidFill>
                <a:latin typeface="Palatino Linotype" panose="02040502050505030304" pitchFamily="18" charset="0"/>
              </a:rPr>
              <a:t>bituminized ion exchange wasteforms </a:t>
            </a:r>
            <a:r>
              <a:rPr lang="en-GB" sz="2800" i="0" dirty="0">
                <a:solidFill>
                  <a:srgbClr val="040404"/>
                </a:solidFill>
                <a:latin typeface="Palatino Linotype" panose="02040502050505030304" pitchFamily="18" charset="0"/>
              </a:rPr>
              <a:t>is the focus of the Finnish project, with particular emphasis on the </a:t>
            </a:r>
            <a:r>
              <a:rPr lang="en-GB" sz="2800" i="0" u="sng" dirty="0">
                <a:solidFill>
                  <a:srgbClr val="040404"/>
                </a:solidFill>
                <a:latin typeface="Palatino Linotype" panose="02040502050505030304" pitchFamily="18" charset="0"/>
              </a:rPr>
              <a:t>water uptake and swelling processes</a:t>
            </a:r>
            <a:r>
              <a:rPr lang="en-GB" sz="2800" i="0" dirty="0">
                <a:solidFill>
                  <a:srgbClr val="040404"/>
                </a:solidFill>
                <a:latin typeface="Palatino Linotype" panose="02040502050505030304" pitchFamily="18" charset="0"/>
              </a:rPr>
              <a:t>. In addition, cementitious engineered barrier materials are being studied to assess their retardation properties for </a:t>
            </a:r>
            <a:r>
              <a:rPr lang="en-GB" sz="2800" i="0" baseline="30000" dirty="0">
                <a:solidFill>
                  <a:srgbClr val="040404"/>
                </a:solidFill>
                <a:latin typeface="Palatino Linotype" panose="02040502050505030304" pitchFamily="18" charset="0"/>
              </a:rPr>
              <a:t>137</a:t>
            </a:r>
            <a:r>
              <a:rPr lang="en-GB" sz="2800" i="0" dirty="0">
                <a:solidFill>
                  <a:srgbClr val="040404"/>
                </a:solidFill>
                <a:latin typeface="Palatino Linotype" panose="02040502050505030304" pitchFamily="18" charset="0"/>
              </a:rPr>
              <a:t>Cs and </a:t>
            </a:r>
            <a:r>
              <a:rPr lang="en-GB" sz="2800" i="0" baseline="30000" dirty="0">
                <a:solidFill>
                  <a:srgbClr val="040404"/>
                </a:solidFill>
                <a:latin typeface="Palatino Linotype" panose="02040502050505030304" pitchFamily="18" charset="0"/>
              </a:rPr>
              <a:t>90</a:t>
            </a:r>
            <a:r>
              <a:rPr lang="en-GB" sz="2800" i="0" dirty="0">
                <a:solidFill>
                  <a:srgbClr val="040404"/>
                </a:solidFill>
                <a:latin typeface="Palatino Linotype" panose="02040502050505030304" pitchFamily="18" charset="0"/>
              </a:rPr>
              <a:t>Sr, both representing major radionuclide constituents of the bituminized waste. </a:t>
            </a:r>
          </a:p>
        </p:txBody>
      </p:sp>
      <p:pic>
        <p:nvPicPr>
          <p:cNvPr id="6" name="Picture 5">
            <a:extLst>
              <a:ext uri="{FF2B5EF4-FFF2-40B4-BE49-F238E27FC236}">
                <a16:creationId xmlns:a16="http://schemas.microsoft.com/office/drawing/2014/main" id="{D86D71CF-56BE-45F8-BC14-51C026180D91}"/>
              </a:ext>
            </a:extLst>
          </p:cNvPr>
          <p:cNvPicPr>
            <a:picLocks noChangeAspect="1"/>
          </p:cNvPicPr>
          <p:nvPr/>
        </p:nvPicPr>
        <p:blipFill>
          <a:blip r:embed="rId2"/>
          <a:stretch>
            <a:fillRect/>
          </a:stretch>
        </p:blipFill>
        <p:spPr>
          <a:xfrm>
            <a:off x="6152133" y="2456892"/>
            <a:ext cx="2669033" cy="1944216"/>
          </a:xfrm>
          <a:prstGeom prst="rect">
            <a:avLst/>
          </a:prstGeom>
        </p:spPr>
      </p:pic>
      <p:pic>
        <p:nvPicPr>
          <p:cNvPr id="8" name="Picture 7">
            <a:extLst>
              <a:ext uri="{FF2B5EF4-FFF2-40B4-BE49-F238E27FC236}">
                <a16:creationId xmlns:a16="http://schemas.microsoft.com/office/drawing/2014/main" id="{5BC9B755-95EE-4FE6-922A-81188D9A018F}"/>
              </a:ext>
            </a:extLst>
          </p:cNvPr>
          <p:cNvPicPr>
            <a:picLocks noChangeAspect="1"/>
          </p:cNvPicPr>
          <p:nvPr/>
        </p:nvPicPr>
        <p:blipFill>
          <a:blip r:embed="rId3"/>
          <a:stretch>
            <a:fillRect/>
          </a:stretch>
        </p:blipFill>
        <p:spPr>
          <a:xfrm>
            <a:off x="6313067" y="4493147"/>
            <a:ext cx="2347163" cy="1988992"/>
          </a:xfrm>
          <a:prstGeom prst="rect">
            <a:avLst/>
          </a:prstGeom>
        </p:spPr>
      </p:pic>
    </p:spTree>
    <p:extLst>
      <p:ext uri="{BB962C8B-B14F-4D97-AF65-F5344CB8AC3E}">
        <p14:creationId xmlns:p14="http://schemas.microsoft.com/office/powerpoint/2010/main" val="2478434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16</a:t>
            </a:fld>
            <a:endParaRPr lang="en-GB" dirty="0">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2F15016A-0400-47F0-A71D-2D889AD2FDD5}"/>
              </a:ext>
            </a:extLst>
          </p:cNvPr>
          <p:cNvSpPr txBox="1"/>
          <p:nvPr/>
        </p:nvSpPr>
        <p:spPr>
          <a:xfrm>
            <a:off x="273782" y="1174933"/>
            <a:ext cx="4824536" cy="5386090"/>
          </a:xfrm>
          <a:prstGeom prst="rect">
            <a:avLst/>
          </a:prstGeom>
          <a:noFill/>
        </p:spPr>
        <p:txBody>
          <a:bodyPr wrap="square" rtlCol="0">
            <a:spAutoFit/>
          </a:bodyPr>
          <a:lstStyle/>
          <a:p>
            <a:pPr algn="l">
              <a:spcBef>
                <a:spcPts val="0"/>
              </a:spcBef>
              <a:spcAft>
                <a:spcPts val="0"/>
              </a:spcAft>
            </a:pPr>
            <a:r>
              <a:rPr lang="en-GB" sz="2400" b="1" i="0" dirty="0">
                <a:solidFill>
                  <a:srgbClr val="040404"/>
                </a:solidFill>
                <a:latin typeface="Palatino Linotype" panose="02040502050505030304" pitchFamily="18" charset="0"/>
              </a:rPr>
              <a:t>India</a:t>
            </a:r>
          </a:p>
          <a:p>
            <a:pPr algn="l">
              <a:spcBef>
                <a:spcPts val="0"/>
              </a:spcBef>
              <a:spcAft>
                <a:spcPts val="0"/>
              </a:spcAft>
            </a:pPr>
            <a:r>
              <a:rPr lang="en-GB" sz="2000" i="0" dirty="0">
                <a:solidFill>
                  <a:srgbClr val="040404"/>
                </a:solidFill>
                <a:latin typeface="Palatino Linotype" panose="02040502050505030304" pitchFamily="18" charset="0"/>
              </a:rPr>
              <a:t>The Indian project is addressing several areas of R&amp;D relating to LILW package performance under actual disposal conditions: </a:t>
            </a:r>
          </a:p>
          <a:p>
            <a:pPr marL="457200" indent="-457200" algn="l">
              <a:spcBef>
                <a:spcPts val="0"/>
              </a:spcBef>
              <a:spcAft>
                <a:spcPts val="0"/>
              </a:spcAft>
              <a:buAutoNum type="alphaLcParenBoth"/>
            </a:pPr>
            <a:r>
              <a:rPr lang="en-GB" sz="2000" i="0" dirty="0">
                <a:solidFill>
                  <a:srgbClr val="0000FF"/>
                </a:solidFill>
                <a:latin typeface="Palatino Linotype" panose="02040502050505030304" pitchFamily="18" charset="0"/>
              </a:rPr>
              <a:t>full-scale field testing </a:t>
            </a:r>
            <a:r>
              <a:rPr lang="en-GB" sz="2000" i="0" dirty="0">
                <a:solidFill>
                  <a:srgbClr val="040404"/>
                </a:solidFill>
                <a:latin typeface="Palatino Linotype" panose="02040502050505030304" pitchFamily="18" charset="0"/>
              </a:rPr>
              <a:t>of wasteforms and waste packages; </a:t>
            </a:r>
          </a:p>
          <a:p>
            <a:pPr marL="457200" indent="-457200" algn="l">
              <a:spcBef>
                <a:spcPts val="0"/>
              </a:spcBef>
              <a:spcAft>
                <a:spcPts val="0"/>
              </a:spcAft>
              <a:buAutoNum type="alphaLcParenBoth"/>
            </a:pPr>
            <a:r>
              <a:rPr lang="en-GB" sz="2000" i="0" dirty="0">
                <a:solidFill>
                  <a:srgbClr val="040404"/>
                </a:solidFill>
                <a:latin typeface="Palatino Linotype" panose="02040502050505030304" pitchFamily="18" charset="0"/>
              </a:rPr>
              <a:t>stabilization of heat-generating spent </a:t>
            </a:r>
            <a:r>
              <a:rPr lang="en-GB" sz="2000" i="0" dirty="0">
                <a:solidFill>
                  <a:srgbClr val="0000FF"/>
                </a:solidFill>
                <a:latin typeface="Palatino Linotype" panose="02040502050505030304" pitchFamily="18" charset="0"/>
              </a:rPr>
              <a:t>sealed sources </a:t>
            </a:r>
            <a:r>
              <a:rPr lang="en-GB" sz="2000" i="0" dirty="0">
                <a:solidFill>
                  <a:srgbClr val="040404"/>
                </a:solidFill>
                <a:latin typeface="Palatino Linotype" panose="02040502050505030304" pitchFamily="18" charset="0"/>
              </a:rPr>
              <a:t>and evaluation of the resultant wasteform; </a:t>
            </a:r>
          </a:p>
          <a:p>
            <a:pPr marL="457200" indent="-457200" algn="l">
              <a:spcBef>
                <a:spcPts val="0"/>
              </a:spcBef>
              <a:spcAft>
                <a:spcPts val="0"/>
              </a:spcAft>
              <a:buAutoNum type="alphaLcParenBoth"/>
            </a:pPr>
            <a:r>
              <a:rPr lang="en-GB" sz="2000" i="0" dirty="0">
                <a:solidFill>
                  <a:srgbClr val="0000FF"/>
                </a:solidFill>
                <a:latin typeface="Palatino Linotype" panose="02040502050505030304" pitchFamily="18" charset="0"/>
              </a:rPr>
              <a:t>service life </a:t>
            </a:r>
            <a:r>
              <a:rPr lang="en-GB" sz="2000" i="0" dirty="0">
                <a:solidFill>
                  <a:srgbClr val="040404"/>
                </a:solidFill>
                <a:latin typeface="Palatino Linotype" panose="02040502050505030304" pitchFamily="18" charset="0"/>
              </a:rPr>
              <a:t>of reinforced concrete, based on degraded concrete samples retrieved from disposal facilities; and</a:t>
            </a:r>
          </a:p>
          <a:p>
            <a:pPr marL="457200" indent="-457200" algn="l">
              <a:spcBef>
                <a:spcPts val="0"/>
              </a:spcBef>
              <a:spcAft>
                <a:spcPts val="0"/>
              </a:spcAft>
              <a:buAutoNum type="alphaLcParenBoth"/>
            </a:pPr>
            <a:r>
              <a:rPr lang="en-GB" sz="2000" i="0" dirty="0">
                <a:solidFill>
                  <a:srgbClr val="040404"/>
                </a:solidFill>
                <a:latin typeface="Palatino Linotype" panose="02040502050505030304" pitchFamily="18" charset="0"/>
              </a:rPr>
              <a:t>retention of </a:t>
            </a:r>
            <a:r>
              <a:rPr lang="en-GB" sz="2000" i="0" baseline="30000" dirty="0">
                <a:solidFill>
                  <a:srgbClr val="040404"/>
                </a:solidFill>
                <a:latin typeface="Palatino Linotype" panose="02040502050505030304" pitchFamily="18" charset="0"/>
              </a:rPr>
              <a:t>239</a:t>
            </a:r>
            <a:r>
              <a:rPr lang="en-GB" sz="2000" i="0" dirty="0">
                <a:solidFill>
                  <a:srgbClr val="040404"/>
                </a:solidFill>
                <a:latin typeface="Palatino Linotype" panose="02040502050505030304" pitchFamily="18" charset="0"/>
              </a:rPr>
              <a:t>Pu and </a:t>
            </a:r>
            <a:r>
              <a:rPr lang="en-GB" sz="2000" i="0" baseline="30000" dirty="0">
                <a:solidFill>
                  <a:srgbClr val="040404"/>
                </a:solidFill>
                <a:latin typeface="Palatino Linotype" panose="02040502050505030304" pitchFamily="18" charset="0"/>
              </a:rPr>
              <a:t>241</a:t>
            </a:r>
            <a:r>
              <a:rPr lang="en-GB" sz="2000" i="0" dirty="0">
                <a:solidFill>
                  <a:srgbClr val="040404"/>
                </a:solidFill>
                <a:latin typeface="Palatino Linotype" panose="02040502050505030304" pitchFamily="18" charset="0"/>
              </a:rPr>
              <a:t>Am in vermiculite and bentonite-based backfill materials.</a:t>
            </a:r>
          </a:p>
        </p:txBody>
      </p:sp>
      <p:pic>
        <p:nvPicPr>
          <p:cNvPr id="6" name="Picture 5">
            <a:extLst>
              <a:ext uri="{FF2B5EF4-FFF2-40B4-BE49-F238E27FC236}">
                <a16:creationId xmlns:a16="http://schemas.microsoft.com/office/drawing/2014/main" id="{DD537577-96D2-4E0F-A9B7-FC82A006555E}"/>
              </a:ext>
            </a:extLst>
          </p:cNvPr>
          <p:cNvPicPr>
            <a:picLocks noChangeAspect="1"/>
          </p:cNvPicPr>
          <p:nvPr/>
        </p:nvPicPr>
        <p:blipFill>
          <a:blip r:embed="rId2"/>
          <a:stretch>
            <a:fillRect/>
          </a:stretch>
        </p:blipFill>
        <p:spPr>
          <a:xfrm>
            <a:off x="4932040" y="4841753"/>
            <a:ext cx="4114800" cy="1674783"/>
          </a:xfrm>
          <a:prstGeom prst="rect">
            <a:avLst/>
          </a:prstGeom>
        </p:spPr>
      </p:pic>
      <p:pic>
        <p:nvPicPr>
          <p:cNvPr id="8" name="Picture 7">
            <a:extLst>
              <a:ext uri="{FF2B5EF4-FFF2-40B4-BE49-F238E27FC236}">
                <a16:creationId xmlns:a16="http://schemas.microsoft.com/office/drawing/2014/main" id="{C0EAC4EF-74B9-48BA-BD80-852EDB6D9ADB}"/>
              </a:ext>
            </a:extLst>
          </p:cNvPr>
          <p:cNvPicPr>
            <a:picLocks noChangeAspect="1"/>
          </p:cNvPicPr>
          <p:nvPr/>
        </p:nvPicPr>
        <p:blipFill>
          <a:blip r:embed="rId3"/>
          <a:stretch>
            <a:fillRect/>
          </a:stretch>
        </p:blipFill>
        <p:spPr>
          <a:xfrm>
            <a:off x="4963291" y="3214755"/>
            <a:ext cx="1598652" cy="1626998"/>
          </a:xfrm>
          <a:prstGeom prst="rect">
            <a:avLst/>
          </a:prstGeom>
        </p:spPr>
      </p:pic>
      <p:pic>
        <p:nvPicPr>
          <p:cNvPr id="10" name="Picture 9">
            <a:extLst>
              <a:ext uri="{FF2B5EF4-FFF2-40B4-BE49-F238E27FC236}">
                <a16:creationId xmlns:a16="http://schemas.microsoft.com/office/drawing/2014/main" id="{F8A6A442-47C2-40B4-B531-44F34BB53BEE}"/>
              </a:ext>
            </a:extLst>
          </p:cNvPr>
          <p:cNvPicPr>
            <a:picLocks noChangeAspect="1"/>
          </p:cNvPicPr>
          <p:nvPr/>
        </p:nvPicPr>
        <p:blipFill>
          <a:blip r:embed="rId4"/>
          <a:stretch>
            <a:fillRect/>
          </a:stretch>
        </p:blipFill>
        <p:spPr>
          <a:xfrm>
            <a:off x="6110977" y="1511780"/>
            <a:ext cx="3033023" cy="2349268"/>
          </a:xfrm>
          <a:prstGeom prst="rect">
            <a:avLst/>
          </a:prstGeom>
        </p:spPr>
      </p:pic>
    </p:spTree>
    <p:extLst>
      <p:ext uri="{BB962C8B-B14F-4D97-AF65-F5344CB8AC3E}">
        <p14:creationId xmlns:p14="http://schemas.microsoft.com/office/powerpoint/2010/main" val="594799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17</a:t>
            </a:fld>
            <a:endParaRPr lang="en-GB" dirty="0">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2F15016A-0400-47F0-A71D-2D889AD2FDD5}"/>
              </a:ext>
            </a:extLst>
          </p:cNvPr>
          <p:cNvSpPr txBox="1"/>
          <p:nvPr/>
        </p:nvSpPr>
        <p:spPr>
          <a:xfrm>
            <a:off x="138336" y="1145629"/>
            <a:ext cx="8867328" cy="3847207"/>
          </a:xfrm>
          <a:prstGeom prst="rect">
            <a:avLst/>
          </a:prstGeom>
          <a:noFill/>
        </p:spPr>
        <p:txBody>
          <a:bodyPr wrap="square" rtlCol="0">
            <a:spAutoFit/>
          </a:bodyPr>
          <a:lstStyle/>
          <a:p>
            <a:pPr algn="l">
              <a:spcBef>
                <a:spcPts val="0"/>
              </a:spcBef>
              <a:spcAft>
                <a:spcPts val="0"/>
              </a:spcAft>
            </a:pPr>
            <a:r>
              <a:rPr lang="en-GB" sz="2400" b="1" i="0" dirty="0">
                <a:solidFill>
                  <a:srgbClr val="040404"/>
                </a:solidFill>
                <a:latin typeface="Palatino Linotype" panose="02040502050505030304" pitchFamily="18" charset="0"/>
              </a:rPr>
              <a:t>Republic of Korea</a:t>
            </a:r>
          </a:p>
          <a:p>
            <a:pPr algn="l">
              <a:spcBef>
                <a:spcPts val="0"/>
              </a:spcBef>
              <a:spcAft>
                <a:spcPts val="0"/>
              </a:spcAft>
            </a:pPr>
            <a:r>
              <a:rPr lang="en-GB" sz="2000" i="0" dirty="0">
                <a:solidFill>
                  <a:srgbClr val="040404"/>
                </a:solidFill>
                <a:latin typeface="Palatino Linotype" panose="02040502050505030304" pitchFamily="18" charset="0"/>
              </a:rPr>
              <a:t>In the Korean project, studies are underway to demonstrate compliance of waste packages with the waste acceptance criteria established by the national regulatory body. Various types of waste packages, including carbon steel drums, high integrity containers, and concrete-lined drums, are currently in use at the Korean Nuclear Power Plants (NPPs). In addition, </a:t>
            </a:r>
            <a:r>
              <a:rPr lang="en-GB" sz="2000" i="0" dirty="0">
                <a:solidFill>
                  <a:srgbClr val="0000FF"/>
                </a:solidFill>
                <a:latin typeface="Palatino Linotype" panose="02040502050505030304" pitchFamily="18" charset="0"/>
              </a:rPr>
              <a:t>paraffin based wasteforms</a:t>
            </a:r>
            <a:r>
              <a:rPr lang="en-GB" sz="2000" i="0" dirty="0">
                <a:solidFill>
                  <a:srgbClr val="040404"/>
                </a:solidFill>
                <a:latin typeface="Palatino Linotype" panose="02040502050505030304" pitchFamily="18" charset="0"/>
              </a:rPr>
              <a:t> are being generated at the NPPs. Most of the work completed to date has focused on potential </a:t>
            </a:r>
            <a:r>
              <a:rPr lang="en-GB" sz="2000" i="0" dirty="0">
                <a:solidFill>
                  <a:srgbClr val="0000FF"/>
                </a:solidFill>
                <a:latin typeface="Palatino Linotype" panose="02040502050505030304" pitchFamily="18" charset="0"/>
              </a:rPr>
              <a:t>gas generation </a:t>
            </a:r>
            <a:r>
              <a:rPr lang="en-GB" sz="2000" i="0" dirty="0">
                <a:solidFill>
                  <a:srgbClr val="040404"/>
                </a:solidFill>
                <a:latin typeface="Palatino Linotype" panose="02040502050505030304" pitchFamily="18" charset="0"/>
              </a:rPr>
              <a:t>in the waste packages. The principal gas-generating mechanisms being considered include metal corrosion, microbial activity in organic materials, and radiolysis in paraffin-based waste forms. Leaching studies on both simulated and actual paraffin- and </a:t>
            </a:r>
            <a:r>
              <a:rPr lang="en-GB" sz="2000" i="0" dirty="0">
                <a:solidFill>
                  <a:srgbClr val="0000FF"/>
                </a:solidFill>
                <a:latin typeface="Palatino Linotype" panose="02040502050505030304" pitchFamily="18" charset="0"/>
              </a:rPr>
              <a:t>cement-based wasteforms </a:t>
            </a:r>
            <a:r>
              <a:rPr lang="en-GB" sz="2000" i="0" dirty="0">
                <a:solidFill>
                  <a:srgbClr val="040404"/>
                </a:solidFill>
                <a:latin typeface="Palatino Linotype" panose="02040502050505030304" pitchFamily="18" charset="0"/>
              </a:rPr>
              <a:t>are also underway.</a:t>
            </a:r>
          </a:p>
        </p:txBody>
      </p:sp>
      <p:pic>
        <p:nvPicPr>
          <p:cNvPr id="6" name="Picture 5">
            <a:extLst>
              <a:ext uri="{FF2B5EF4-FFF2-40B4-BE49-F238E27FC236}">
                <a16:creationId xmlns:a16="http://schemas.microsoft.com/office/drawing/2014/main" id="{4E2003A8-0A4A-4B6D-845B-C1DFD5FC07AA}"/>
              </a:ext>
            </a:extLst>
          </p:cNvPr>
          <p:cNvPicPr>
            <a:picLocks noChangeAspect="1"/>
          </p:cNvPicPr>
          <p:nvPr/>
        </p:nvPicPr>
        <p:blipFill>
          <a:blip r:embed="rId2"/>
          <a:stretch>
            <a:fillRect/>
          </a:stretch>
        </p:blipFill>
        <p:spPr>
          <a:xfrm>
            <a:off x="6570654" y="5013176"/>
            <a:ext cx="1817770" cy="1721465"/>
          </a:xfrm>
          <a:prstGeom prst="rect">
            <a:avLst/>
          </a:prstGeom>
        </p:spPr>
      </p:pic>
      <p:pic>
        <p:nvPicPr>
          <p:cNvPr id="8" name="Picture 7">
            <a:extLst>
              <a:ext uri="{FF2B5EF4-FFF2-40B4-BE49-F238E27FC236}">
                <a16:creationId xmlns:a16="http://schemas.microsoft.com/office/drawing/2014/main" id="{AABF6ABD-35AF-41F8-BEAC-9AEF8BFF5823}"/>
              </a:ext>
            </a:extLst>
          </p:cNvPr>
          <p:cNvPicPr>
            <a:picLocks noChangeAspect="1"/>
          </p:cNvPicPr>
          <p:nvPr/>
        </p:nvPicPr>
        <p:blipFill>
          <a:blip r:embed="rId3"/>
          <a:stretch>
            <a:fillRect/>
          </a:stretch>
        </p:blipFill>
        <p:spPr>
          <a:xfrm>
            <a:off x="1020908" y="5270436"/>
            <a:ext cx="1859740" cy="1547088"/>
          </a:xfrm>
          <a:prstGeom prst="rect">
            <a:avLst/>
          </a:prstGeom>
        </p:spPr>
      </p:pic>
      <p:pic>
        <p:nvPicPr>
          <p:cNvPr id="10" name="Picture 9">
            <a:extLst>
              <a:ext uri="{FF2B5EF4-FFF2-40B4-BE49-F238E27FC236}">
                <a16:creationId xmlns:a16="http://schemas.microsoft.com/office/drawing/2014/main" id="{4DC5C037-A1D6-48BE-8C72-5499BB11E0BC}"/>
              </a:ext>
            </a:extLst>
          </p:cNvPr>
          <p:cNvPicPr>
            <a:picLocks noChangeAspect="1"/>
          </p:cNvPicPr>
          <p:nvPr/>
        </p:nvPicPr>
        <p:blipFill>
          <a:blip r:embed="rId4"/>
          <a:stretch>
            <a:fillRect/>
          </a:stretch>
        </p:blipFill>
        <p:spPr>
          <a:xfrm>
            <a:off x="3049576" y="5279130"/>
            <a:ext cx="3284505" cy="1585097"/>
          </a:xfrm>
          <a:prstGeom prst="rect">
            <a:avLst/>
          </a:prstGeom>
        </p:spPr>
      </p:pic>
    </p:spTree>
    <p:extLst>
      <p:ext uri="{BB962C8B-B14F-4D97-AF65-F5344CB8AC3E}">
        <p14:creationId xmlns:p14="http://schemas.microsoft.com/office/powerpoint/2010/main" val="3589890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18</a:t>
            </a:fld>
            <a:endParaRPr lang="en-GB" dirty="0">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2F15016A-0400-47F0-A71D-2D889AD2FDD5}"/>
              </a:ext>
            </a:extLst>
          </p:cNvPr>
          <p:cNvSpPr txBox="1"/>
          <p:nvPr/>
        </p:nvSpPr>
        <p:spPr>
          <a:xfrm>
            <a:off x="107505" y="970260"/>
            <a:ext cx="5148290" cy="5632311"/>
          </a:xfrm>
          <a:prstGeom prst="rect">
            <a:avLst/>
          </a:prstGeom>
          <a:noFill/>
        </p:spPr>
        <p:txBody>
          <a:bodyPr wrap="square" rtlCol="0">
            <a:spAutoFit/>
          </a:bodyPr>
          <a:lstStyle/>
          <a:p>
            <a:pPr algn="l">
              <a:spcBef>
                <a:spcPts val="0"/>
              </a:spcBef>
              <a:spcAft>
                <a:spcPts val="0"/>
              </a:spcAft>
            </a:pPr>
            <a:r>
              <a:rPr lang="en-GB" sz="2400" b="1" i="0" dirty="0">
                <a:solidFill>
                  <a:srgbClr val="040404"/>
                </a:solidFill>
                <a:latin typeface="Palatino Linotype" panose="02040502050505030304" pitchFamily="18" charset="0"/>
              </a:rPr>
              <a:t>Norway</a:t>
            </a:r>
          </a:p>
          <a:p>
            <a:pPr algn="l">
              <a:spcBef>
                <a:spcPts val="0"/>
              </a:spcBef>
              <a:spcAft>
                <a:spcPts val="0"/>
              </a:spcAft>
            </a:pPr>
            <a:r>
              <a:rPr lang="en-GB" sz="1600" i="0" dirty="0">
                <a:solidFill>
                  <a:srgbClr val="040404"/>
                </a:solidFill>
                <a:latin typeface="Palatino Linotype" panose="02040502050505030304" pitchFamily="18" charset="0"/>
              </a:rPr>
              <a:t>This work comprises the results of investigations conducted in connection with the cessation of a near surface LILW repository at </a:t>
            </a:r>
            <a:r>
              <a:rPr lang="en-GB" sz="1600" i="0" dirty="0" err="1">
                <a:solidFill>
                  <a:srgbClr val="040404"/>
                </a:solidFill>
                <a:latin typeface="Palatino Linotype" panose="02040502050505030304" pitchFamily="18" charset="0"/>
              </a:rPr>
              <a:t>Kjeller</a:t>
            </a:r>
            <a:r>
              <a:rPr lang="en-GB" sz="1600" i="0" dirty="0">
                <a:solidFill>
                  <a:srgbClr val="040404"/>
                </a:solidFill>
                <a:latin typeface="Palatino Linotype" panose="02040502050505030304" pitchFamily="18" charset="0"/>
              </a:rPr>
              <a:t>, Norway. The nearly </a:t>
            </a:r>
            <a:r>
              <a:rPr lang="en-GB" sz="1600" i="0" dirty="0">
                <a:solidFill>
                  <a:srgbClr val="0000FF"/>
                </a:solidFill>
                <a:latin typeface="Palatino Linotype" panose="02040502050505030304" pitchFamily="18" charset="0"/>
              </a:rPr>
              <a:t>1000 drums in the repository were retrieved </a:t>
            </a:r>
            <a:r>
              <a:rPr lang="en-GB" sz="1600" i="0" dirty="0">
                <a:solidFill>
                  <a:srgbClr val="040404"/>
                </a:solidFill>
                <a:latin typeface="Palatino Linotype" panose="02040502050505030304" pitchFamily="18" charset="0"/>
              </a:rPr>
              <a:t>in the autumn of 2001 after </a:t>
            </a:r>
            <a:r>
              <a:rPr lang="en-GB" sz="1600" i="0" u="sng" dirty="0">
                <a:solidFill>
                  <a:srgbClr val="040404"/>
                </a:solidFill>
                <a:latin typeface="Palatino Linotype" panose="02040502050505030304" pitchFamily="18" charset="0"/>
              </a:rPr>
              <a:t>31 years </a:t>
            </a:r>
            <a:r>
              <a:rPr lang="en-GB" sz="1600" i="0" dirty="0">
                <a:solidFill>
                  <a:srgbClr val="040404"/>
                </a:solidFill>
                <a:latin typeface="Palatino Linotype" panose="02040502050505030304" pitchFamily="18" charset="0"/>
              </a:rPr>
              <a:t>of storage within the clay barrier. The repository contained 80 </a:t>
            </a:r>
            <a:r>
              <a:rPr lang="en-GB" sz="1600" i="0" dirty="0" err="1">
                <a:solidFill>
                  <a:srgbClr val="040404"/>
                </a:solidFill>
                <a:latin typeface="Palatino Linotype" panose="02040502050505030304" pitchFamily="18" charset="0"/>
              </a:rPr>
              <a:t>GBq</a:t>
            </a:r>
            <a:r>
              <a:rPr lang="en-GB" sz="1600" i="0" dirty="0">
                <a:solidFill>
                  <a:srgbClr val="040404"/>
                </a:solidFill>
                <a:latin typeface="Palatino Linotype" panose="02040502050505030304" pitchFamily="18" charset="0"/>
              </a:rPr>
              <a:t> Pu, 2.5 </a:t>
            </a:r>
            <a:r>
              <a:rPr lang="en-GB" sz="1600" i="0" dirty="0" err="1">
                <a:solidFill>
                  <a:srgbClr val="040404"/>
                </a:solidFill>
                <a:latin typeface="Palatino Linotype" panose="02040502050505030304" pitchFamily="18" charset="0"/>
              </a:rPr>
              <a:t>GBq</a:t>
            </a:r>
            <a:r>
              <a:rPr lang="en-GB" sz="1600" i="0" dirty="0">
                <a:solidFill>
                  <a:srgbClr val="040404"/>
                </a:solidFill>
                <a:latin typeface="Palatino Linotype" panose="02040502050505030304" pitchFamily="18" charset="0"/>
              </a:rPr>
              <a:t> U and more than 1 </a:t>
            </a:r>
            <a:r>
              <a:rPr lang="en-GB" sz="1600" i="0" dirty="0" err="1">
                <a:solidFill>
                  <a:srgbClr val="040404"/>
                </a:solidFill>
                <a:latin typeface="Palatino Linotype" panose="02040502050505030304" pitchFamily="18" charset="0"/>
              </a:rPr>
              <a:t>TBq</a:t>
            </a:r>
            <a:r>
              <a:rPr lang="en-GB" sz="1600" i="0" dirty="0">
                <a:solidFill>
                  <a:srgbClr val="040404"/>
                </a:solidFill>
                <a:latin typeface="Palatino Linotype" panose="02040502050505030304" pitchFamily="18" charset="0"/>
              </a:rPr>
              <a:t> each of </a:t>
            </a:r>
            <a:r>
              <a:rPr lang="en-GB" sz="1600" i="0" baseline="30000" dirty="0">
                <a:solidFill>
                  <a:srgbClr val="040404"/>
                </a:solidFill>
                <a:latin typeface="Palatino Linotype" panose="02040502050505030304" pitchFamily="18" charset="0"/>
              </a:rPr>
              <a:t>90</a:t>
            </a:r>
            <a:r>
              <a:rPr lang="en-GB" sz="1600" i="0" dirty="0">
                <a:solidFill>
                  <a:srgbClr val="040404"/>
                </a:solidFill>
                <a:latin typeface="Palatino Linotype" panose="02040502050505030304" pitchFamily="18" charset="0"/>
              </a:rPr>
              <a:t>Sr and </a:t>
            </a:r>
            <a:r>
              <a:rPr lang="en-GB" sz="1600" i="0" baseline="30000" dirty="0">
                <a:solidFill>
                  <a:srgbClr val="040404"/>
                </a:solidFill>
                <a:latin typeface="Palatino Linotype" panose="02040502050505030304" pitchFamily="18" charset="0"/>
              </a:rPr>
              <a:t>137</a:t>
            </a:r>
            <a:r>
              <a:rPr lang="en-GB" sz="1600" i="0" dirty="0">
                <a:solidFill>
                  <a:srgbClr val="040404"/>
                </a:solidFill>
                <a:latin typeface="Palatino Linotype" panose="02040502050505030304" pitchFamily="18" charset="0"/>
              </a:rPr>
              <a:t>Cs. Studies of the integrity of the clay barrier showed that with two minor exception </a:t>
            </a:r>
            <a:r>
              <a:rPr lang="en-GB" sz="1600" i="0" dirty="0">
                <a:solidFill>
                  <a:srgbClr val="0000FF"/>
                </a:solidFill>
                <a:latin typeface="Palatino Linotype" panose="02040502050505030304" pitchFamily="18" charset="0"/>
              </a:rPr>
              <a:t>no contamination were present outside of the repository</a:t>
            </a:r>
            <a:r>
              <a:rPr lang="en-GB" sz="1600" i="0" dirty="0">
                <a:solidFill>
                  <a:srgbClr val="040404"/>
                </a:solidFill>
                <a:latin typeface="Palatino Linotype" panose="02040502050505030304" pitchFamily="18" charset="0"/>
              </a:rPr>
              <a:t>. Typically the radioactive species that had leaked from the few damaged drums were contained in the 2 cm of clay closest to the drum surface. Investigations of the physical condition of one waste drum subjected to 23 years of repository storage showed </a:t>
            </a:r>
            <a:r>
              <a:rPr lang="en-GB" sz="1600" i="0" u="sng" dirty="0">
                <a:solidFill>
                  <a:srgbClr val="040404"/>
                </a:solidFill>
                <a:latin typeface="Palatino Linotype" panose="02040502050505030304" pitchFamily="18" charset="0"/>
              </a:rPr>
              <a:t>that little or no degradation had taken place either in the concrete shielding or in the inner steel container material</a:t>
            </a:r>
            <a:r>
              <a:rPr lang="en-GB" sz="1600" i="0" dirty="0">
                <a:solidFill>
                  <a:srgbClr val="040404"/>
                </a:solidFill>
                <a:latin typeface="Palatino Linotype" panose="02040502050505030304" pitchFamily="18" charset="0"/>
              </a:rPr>
              <a:t>. Except from 20 drums set aside for further studies, the whole inventory of the near surface repository have now been transferred to the KLDRA-</a:t>
            </a:r>
            <a:r>
              <a:rPr lang="en-GB" sz="1600" i="0" dirty="0" err="1">
                <a:solidFill>
                  <a:srgbClr val="040404"/>
                </a:solidFill>
                <a:latin typeface="Palatino Linotype" panose="02040502050505030304" pitchFamily="18" charset="0"/>
              </a:rPr>
              <a:t>Himdalen</a:t>
            </a:r>
            <a:r>
              <a:rPr lang="en-GB" sz="1600" i="0" dirty="0">
                <a:solidFill>
                  <a:srgbClr val="040404"/>
                </a:solidFill>
                <a:latin typeface="Palatino Linotype" panose="02040502050505030304" pitchFamily="18" charset="0"/>
              </a:rPr>
              <a:t> repository and storage site.</a:t>
            </a:r>
          </a:p>
        </p:txBody>
      </p:sp>
      <p:pic>
        <p:nvPicPr>
          <p:cNvPr id="7" name="Picture 6">
            <a:extLst>
              <a:ext uri="{FF2B5EF4-FFF2-40B4-BE49-F238E27FC236}">
                <a16:creationId xmlns:a16="http://schemas.microsoft.com/office/drawing/2014/main" id="{133013F0-2FF0-4234-9970-66CA959A8264}"/>
              </a:ext>
            </a:extLst>
          </p:cNvPr>
          <p:cNvPicPr>
            <a:picLocks noChangeAspect="1"/>
          </p:cNvPicPr>
          <p:nvPr/>
        </p:nvPicPr>
        <p:blipFill>
          <a:blip r:embed="rId2"/>
          <a:stretch>
            <a:fillRect/>
          </a:stretch>
        </p:blipFill>
        <p:spPr>
          <a:xfrm>
            <a:off x="5436095" y="1556792"/>
            <a:ext cx="3600401" cy="2904191"/>
          </a:xfrm>
          <a:prstGeom prst="rect">
            <a:avLst/>
          </a:prstGeom>
        </p:spPr>
      </p:pic>
      <p:pic>
        <p:nvPicPr>
          <p:cNvPr id="11" name="Picture 10">
            <a:extLst>
              <a:ext uri="{FF2B5EF4-FFF2-40B4-BE49-F238E27FC236}">
                <a16:creationId xmlns:a16="http://schemas.microsoft.com/office/drawing/2014/main" id="{EEB7041F-DC12-4625-B43C-9582DF5DCB43}"/>
              </a:ext>
            </a:extLst>
          </p:cNvPr>
          <p:cNvPicPr>
            <a:picLocks noChangeAspect="1"/>
          </p:cNvPicPr>
          <p:nvPr/>
        </p:nvPicPr>
        <p:blipFill>
          <a:blip r:embed="rId3"/>
          <a:stretch>
            <a:fillRect/>
          </a:stretch>
        </p:blipFill>
        <p:spPr>
          <a:xfrm>
            <a:off x="5776938" y="4466838"/>
            <a:ext cx="2918713" cy="2339543"/>
          </a:xfrm>
          <a:prstGeom prst="rect">
            <a:avLst/>
          </a:prstGeom>
        </p:spPr>
      </p:pic>
    </p:spTree>
    <p:extLst>
      <p:ext uri="{BB962C8B-B14F-4D97-AF65-F5344CB8AC3E}">
        <p14:creationId xmlns:p14="http://schemas.microsoft.com/office/powerpoint/2010/main" val="16044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19</a:t>
            </a:fld>
            <a:endParaRPr lang="en-GB" dirty="0">
              <a:solidFill>
                <a:schemeClr val="tx1"/>
              </a:solidFill>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2F15016A-0400-47F0-A71D-2D889AD2FDD5}"/>
              </a:ext>
            </a:extLst>
          </p:cNvPr>
          <p:cNvSpPr txBox="1"/>
          <p:nvPr/>
        </p:nvSpPr>
        <p:spPr>
          <a:xfrm>
            <a:off x="251520" y="1246028"/>
            <a:ext cx="8640960" cy="3046988"/>
          </a:xfrm>
          <a:prstGeom prst="rect">
            <a:avLst/>
          </a:prstGeom>
          <a:noFill/>
        </p:spPr>
        <p:txBody>
          <a:bodyPr wrap="square" rtlCol="0">
            <a:spAutoFit/>
          </a:bodyPr>
          <a:lstStyle/>
          <a:p>
            <a:pPr algn="l">
              <a:spcBef>
                <a:spcPts val="0"/>
              </a:spcBef>
              <a:spcAft>
                <a:spcPts val="0"/>
              </a:spcAft>
            </a:pPr>
            <a:r>
              <a:rPr lang="en-GB" sz="2400" b="1" i="0" dirty="0">
                <a:solidFill>
                  <a:srgbClr val="040404"/>
                </a:solidFill>
                <a:latin typeface="Palatino Linotype" panose="02040502050505030304" pitchFamily="18" charset="0"/>
              </a:rPr>
              <a:t>Romania</a:t>
            </a:r>
          </a:p>
          <a:p>
            <a:pPr algn="l">
              <a:spcBef>
                <a:spcPts val="0"/>
              </a:spcBef>
              <a:spcAft>
                <a:spcPts val="0"/>
              </a:spcAft>
            </a:pPr>
            <a:r>
              <a:rPr lang="en-GB" sz="2400" i="0" dirty="0">
                <a:solidFill>
                  <a:srgbClr val="040404"/>
                </a:solidFill>
                <a:latin typeface="Palatino Linotype" panose="02040502050505030304" pitchFamily="18" charset="0"/>
              </a:rPr>
              <a:t>In the Romanian project, experiments are underway to assess the durability of </a:t>
            </a:r>
            <a:r>
              <a:rPr lang="en-GB" sz="2400" i="0" u="sng" dirty="0">
                <a:solidFill>
                  <a:srgbClr val="040404"/>
                </a:solidFill>
                <a:latin typeface="Palatino Linotype" panose="02040502050505030304" pitchFamily="18" charset="0"/>
              </a:rPr>
              <a:t>cement based wasteforms </a:t>
            </a:r>
            <a:r>
              <a:rPr lang="en-GB" sz="2400" i="0" dirty="0">
                <a:solidFill>
                  <a:srgbClr val="040404"/>
                </a:solidFill>
                <a:latin typeface="Palatino Linotype" panose="02040502050505030304" pitchFamily="18" charset="0"/>
              </a:rPr>
              <a:t>prepared with admixtures of bentonite and volcanic tuff. The effect of the presence of various complexing agents on the mechanical strength of the waste form is also being studied. Tests are underway to evaluate the effect of mineral additives on wasteform permeability.</a:t>
            </a:r>
          </a:p>
        </p:txBody>
      </p:sp>
      <p:pic>
        <p:nvPicPr>
          <p:cNvPr id="6" name="Picture 5">
            <a:extLst>
              <a:ext uri="{FF2B5EF4-FFF2-40B4-BE49-F238E27FC236}">
                <a16:creationId xmlns:a16="http://schemas.microsoft.com/office/drawing/2014/main" id="{F5274675-FBA7-4839-ADD7-946FDAD66DC8}"/>
              </a:ext>
            </a:extLst>
          </p:cNvPr>
          <p:cNvPicPr>
            <a:picLocks noChangeAspect="1"/>
          </p:cNvPicPr>
          <p:nvPr/>
        </p:nvPicPr>
        <p:blipFill>
          <a:blip r:embed="rId2"/>
          <a:stretch>
            <a:fillRect/>
          </a:stretch>
        </p:blipFill>
        <p:spPr>
          <a:xfrm>
            <a:off x="1532770" y="4293016"/>
            <a:ext cx="5784706" cy="2016304"/>
          </a:xfrm>
          <a:prstGeom prst="rect">
            <a:avLst/>
          </a:prstGeom>
        </p:spPr>
      </p:pic>
    </p:spTree>
    <p:extLst>
      <p:ext uri="{BB962C8B-B14F-4D97-AF65-F5344CB8AC3E}">
        <p14:creationId xmlns:p14="http://schemas.microsoft.com/office/powerpoint/2010/main" val="125888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56B9-67A1-F0C4-E769-FCA9612BD390}"/>
              </a:ext>
            </a:extLst>
          </p:cNvPr>
          <p:cNvSpPr txBox="1">
            <a:spLocks/>
          </p:cNvSpPr>
          <p:nvPr/>
        </p:nvSpPr>
        <p:spPr>
          <a:xfrm>
            <a:off x="2122967" y="77063"/>
            <a:ext cx="4245935" cy="8798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t>Outline</a:t>
            </a:r>
            <a:endParaRPr lang="en-GB" b="1" dirty="0"/>
          </a:p>
        </p:txBody>
      </p:sp>
      <p:sp>
        <p:nvSpPr>
          <p:cNvPr id="3" name="Slide Number Placeholder 3">
            <a:extLst>
              <a:ext uri="{FF2B5EF4-FFF2-40B4-BE49-F238E27FC236}">
                <a16:creationId xmlns:a16="http://schemas.microsoft.com/office/drawing/2014/main" id="{7E34424C-09AA-D762-82E8-726D897D9A27}"/>
              </a:ext>
            </a:extLst>
          </p:cNvPr>
          <p:cNvSpPr>
            <a:spLocks noGrp="1"/>
          </p:cNvSpPr>
          <p:nvPr>
            <p:ph type="sldNum" sz="quarter" idx="12"/>
          </p:nvPr>
        </p:nvSpPr>
        <p:spPr>
          <a:xfrm>
            <a:off x="6457950" y="6356350"/>
            <a:ext cx="2057400" cy="365125"/>
          </a:xfrm>
        </p:spPr>
        <p:txBody>
          <a:bodyPr/>
          <a:lstStyle/>
          <a:p>
            <a:fld id="{AA73A55A-28B6-4191-B687-C4F85EF2C8F7}" type="slidenum">
              <a:rPr lang="en-GB" smtClean="0"/>
              <a:t>2</a:t>
            </a:fld>
            <a:endParaRPr lang="en-GB"/>
          </a:p>
        </p:txBody>
      </p:sp>
      <p:sp>
        <p:nvSpPr>
          <p:cNvPr id="6" name="Shape 37">
            <a:extLst>
              <a:ext uri="{FF2B5EF4-FFF2-40B4-BE49-F238E27FC236}">
                <a16:creationId xmlns:a16="http://schemas.microsoft.com/office/drawing/2014/main" id="{BD270033-95F3-5EB1-8BE2-290D37FE9B2A}"/>
              </a:ext>
            </a:extLst>
          </p:cNvPr>
          <p:cNvSpPr/>
          <p:nvPr/>
        </p:nvSpPr>
        <p:spPr>
          <a:xfrm>
            <a:off x="3147923" y="1177688"/>
            <a:ext cx="5792192" cy="517866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marL="884028" lvl="1" indent="-571500">
              <a:spcBef>
                <a:spcPts val="1266"/>
              </a:spcBef>
              <a:buSzPct val="75000"/>
              <a:buFont typeface="+mj-lt"/>
              <a:buAutoNum type="romanUcPeriod"/>
              <a:defRPr sz="1800">
                <a:solidFill>
                  <a:srgbClr val="000000"/>
                </a:solidFill>
              </a:defRPr>
            </a:pPr>
            <a:r>
              <a:rPr lang="en-GB" sz="3200" dirty="0">
                <a:latin typeface="Palatino Linotype" panose="02040502050505030304" pitchFamily="18" charset="0"/>
                <a:ea typeface="Helvetica Neue Light"/>
                <a:cs typeface="Helvetica Neue Light"/>
                <a:sym typeface="Helvetica Neue Light"/>
              </a:rPr>
              <a:t>Background</a:t>
            </a:r>
          </a:p>
          <a:p>
            <a:pPr marL="884028" lvl="1" indent="-571500">
              <a:spcBef>
                <a:spcPts val="1266"/>
              </a:spcBef>
              <a:buSzPct val="75000"/>
              <a:buFont typeface="+mj-lt"/>
              <a:buAutoNum type="romanUcPeriod"/>
              <a:defRPr sz="1800">
                <a:solidFill>
                  <a:srgbClr val="000000"/>
                </a:solidFill>
              </a:defRPr>
            </a:pPr>
            <a:r>
              <a:rPr lang="en-GB" sz="3200" dirty="0">
                <a:latin typeface="Palatino Linotype" panose="02040502050505030304" pitchFamily="18" charset="0"/>
                <a:ea typeface="Helvetica Neue Light"/>
                <a:cs typeface="Helvetica Neue Light"/>
                <a:sym typeface="Helvetica Neue Light"/>
              </a:rPr>
              <a:t>Durability testing</a:t>
            </a:r>
          </a:p>
          <a:p>
            <a:pPr marL="884028" lvl="1" indent="-571500">
              <a:spcBef>
                <a:spcPts val="1266"/>
              </a:spcBef>
              <a:buSzPct val="75000"/>
              <a:buFont typeface="+mj-lt"/>
              <a:buAutoNum type="romanUcPeriod"/>
              <a:defRPr sz="1800">
                <a:solidFill>
                  <a:srgbClr val="000000"/>
                </a:solidFill>
              </a:defRPr>
            </a:pPr>
            <a:r>
              <a:rPr lang="en-GB" sz="3200" dirty="0">
                <a:latin typeface="Palatino Linotype" panose="02040502050505030304" pitchFamily="18" charset="0"/>
                <a:ea typeface="Helvetica Neue Light"/>
                <a:cs typeface="Helvetica Neue Light"/>
                <a:sym typeface="Helvetica Neue Light"/>
              </a:rPr>
              <a:t>Field (natural) tests</a:t>
            </a:r>
          </a:p>
          <a:p>
            <a:pPr marL="884028" lvl="1" indent="-571500">
              <a:spcBef>
                <a:spcPts val="1266"/>
              </a:spcBef>
              <a:buSzPct val="75000"/>
              <a:buFont typeface="+mj-lt"/>
              <a:buAutoNum type="romanUcPeriod"/>
              <a:defRPr sz="1800">
                <a:solidFill>
                  <a:srgbClr val="000000"/>
                </a:solidFill>
              </a:defRPr>
            </a:pPr>
            <a:r>
              <a:rPr lang="en-GB" sz="3200" dirty="0">
                <a:latin typeface="Palatino Linotype" panose="02040502050505030304" pitchFamily="18" charset="0"/>
                <a:ea typeface="Helvetica Neue Light"/>
                <a:cs typeface="Helvetica Neue Light"/>
                <a:sym typeface="Helvetica Neue Light"/>
              </a:rPr>
              <a:t>Testing of cements</a:t>
            </a:r>
          </a:p>
          <a:p>
            <a:pPr marL="884028" lvl="1" indent="-571500">
              <a:spcBef>
                <a:spcPts val="1266"/>
              </a:spcBef>
              <a:buSzPct val="75000"/>
              <a:buFont typeface="+mj-lt"/>
              <a:buAutoNum type="romanUcPeriod"/>
              <a:defRPr sz="1800">
                <a:solidFill>
                  <a:srgbClr val="000000"/>
                </a:solidFill>
              </a:defRPr>
            </a:pPr>
            <a:r>
              <a:rPr lang="en-GB" sz="3200" dirty="0">
                <a:latin typeface="Palatino Linotype" panose="02040502050505030304" pitchFamily="18" charset="0"/>
                <a:ea typeface="Helvetica Neue Light"/>
                <a:cs typeface="Helvetica Neue Light"/>
                <a:sym typeface="Helvetica Neue Light"/>
              </a:rPr>
              <a:t>Testing of glasses</a:t>
            </a:r>
          </a:p>
          <a:p>
            <a:pPr marL="884028" lvl="1" indent="-571500">
              <a:spcBef>
                <a:spcPts val="1266"/>
              </a:spcBef>
              <a:buSzPct val="75000"/>
              <a:buFont typeface="+mj-lt"/>
              <a:buAutoNum type="romanUcPeriod"/>
              <a:defRPr sz="1800">
                <a:solidFill>
                  <a:srgbClr val="000000"/>
                </a:solidFill>
              </a:defRPr>
            </a:pPr>
            <a:r>
              <a:rPr lang="en-GB" sz="3200" dirty="0">
                <a:latin typeface="Palatino Linotype" panose="02040502050505030304" pitchFamily="18" charset="0"/>
                <a:ea typeface="Helvetica Neue Light"/>
                <a:cs typeface="Helvetica Neue Light"/>
                <a:sym typeface="Helvetica Neue Light"/>
              </a:rPr>
              <a:t>Testing of bitumen</a:t>
            </a:r>
          </a:p>
          <a:p>
            <a:pPr marL="884028" lvl="1" indent="-571500">
              <a:spcBef>
                <a:spcPts val="1266"/>
              </a:spcBef>
              <a:buSzPct val="75000"/>
              <a:buFont typeface="+mj-lt"/>
              <a:buAutoNum type="romanUcPeriod"/>
              <a:defRPr sz="1800">
                <a:solidFill>
                  <a:srgbClr val="000000"/>
                </a:solidFill>
              </a:defRPr>
            </a:pPr>
            <a:r>
              <a:rPr lang="en-GB" sz="3200" dirty="0">
                <a:latin typeface="Palatino Linotype" panose="02040502050505030304" pitchFamily="18" charset="0"/>
                <a:ea typeface="Helvetica Neue Light"/>
                <a:cs typeface="Helvetica Neue Light"/>
                <a:sym typeface="Helvetica Neue Light"/>
              </a:rPr>
              <a:t>Testing of ceramics</a:t>
            </a:r>
          </a:p>
          <a:p>
            <a:pPr marL="884028" lvl="1" indent="-571500">
              <a:spcBef>
                <a:spcPts val="1266"/>
              </a:spcBef>
              <a:buSzPct val="75000"/>
              <a:buFont typeface="+mj-lt"/>
              <a:buAutoNum type="romanUcPeriod"/>
              <a:defRPr sz="1800">
                <a:solidFill>
                  <a:srgbClr val="000000"/>
                </a:solidFill>
              </a:defRPr>
            </a:pPr>
            <a:r>
              <a:rPr lang="en-GB" sz="3200" dirty="0">
                <a:latin typeface="Palatino Linotype" panose="02040502050505030304" pitchFamily="18" charset="0"/>
                <a:ea typeface="Helvetica Neue Light"/>
                <a:cs typeface="Helvetica Neue Light"/>
                <a:sym typeface="Helvetica Neue Light"/>
              </a:rPr>
              <a:t>Conclusions</a:t>
            </a:r>
          </a:p>
        </p:txBody>
      </p:sp>
      <p:pic>
        <p:nvPicPr>
          <p:cNvPr id="7" name="Picture 6">
            <a:extLst>
              <a:ext uri="{FF2B5EF4-FFF2-40B4-BE49-F238E27FC236}">
                <a16:creationId xmlns:a16="http://schemas.microsoft.com/office/drawing/2014/main" id="{A12FC5E2-75CD-8086-BE10-A9E5FA764A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5" r="3355"/>
          <a:stretch/>
        </p:blipFill>
        <p:spPr>
          <a:xfrm>
            <a:off x="46652" y="3866026"/>
            <a:ext cx="3369576" cy="1971248"/>
          </a:xfrm>
          <a:prstGeom prst="rect">
            <a:avLst/>
          </a:prstGeom>
        </p:spPr>
      </p:pic>
      <p:pic>
        <p:nvPicPr>
          <p:cNvPr id="8" name="Picture 23">
            <a:extLst>
              <a:ext uri="{FF2B5EF4-FFF2-40B4-BE49-F238E27FC236}">
                <a16:creationId xmlns:a16="http://schemas.microsoft.com/office/drawing/2014/main" id="{E3C0CB4C-1D05-70C2-BA56-0ECB15B1F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214" y="1724003"/>
            <a:ext cx="2562004" cy="192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444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30F036-E7D2-45FA-8772-C9476174FBCC}"/>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3FE810B-6CB0-4BA1-884B-C0C6E3475AEA}"/>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20</a:t>
            </a:fld>
            <a:endParaRPr lang="en-GB" dirty="0">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73B51763-D03F-4F18-8C96-43EEFB6E6F1C}"/>
              </a:ext>
            </a:extLst>
          </p:cNvPr>
          <p:cNvSpPr txBox="1"/>
          <p:nvPr/>
        </p:nvSpPr>
        <p:spPr>
          <a:xfrm>
            <a:off x="549546" y="972217"/>
            <a:ext cx="8154540" cy="461665"/>
          </a:xfrm>
          <a:prstGeom prst="rect">
            <a:avLst/>
          </a:prstGeom>
          <a:noFill/>
        </p:spPr>
        <p:txBody>
          <a:bodyPr wrap="none" rtlCol="0">
            <a:spAutoFit/>
          </a:bodyPr>
          <a:lstStyle/>
          <a:p>
            <a:pPr algn="l">
              <a:spcBef>
                <a:spcPts val="0"/>
              </a:spcBef>
              <a:spcAft>
                <a:spcPts val="0"/>
              </a:spcAft>
            </a:pPr>
            <a:r>
              <a:rPr lang="en-GB" sz="2400" b="1" i="0" dirty="0">
                <a:solidFill>
                  <a:srgbClr val="040404"/>
                </a:solidFill>
                <a:latin typeface="Palatino Linotype" panose="02040502050505030304" pitchFamily="18" charset="0"/>
              </a:rPr>
              <a:t>Spain:</a:t>
            </a:r>
            <a:r>
              <a:rPr lang="en-GB" sz="2400" i="0" dirty="0">
                <a:solidFill>
                  <a:srgbClr val="040404"/>
                </a:solidFill>
                <a:latin typeface="Palatino Linotype" panose="02040502050505030304" pitchFamily="18" charset="0"/>
              </a:rPr>
              <a:t> cements (whole package including the wasteform)</a:t>
            </a:r>
          </a:p>
        </p:txBody>
      </p:sp>
      <p:pic>
        <p:nvPicPr>
          <p:cNvPr id="6" name="Picture 5">
            <a:extLst>
              <a:ext uri="{FF2B5EF4-FFF2-40B4-BE49-F238E27FC236}">
                <a16:creationId xmlns:a16="http://schemas.microsoft.com/office/drawing/2014/main" id="{75635E7B-0DFD-447B-80E0-3C6555CAA2FC}"/>
              </a:ext>
            </a:extLst>
          </p:cNvPr>
          <p:cNvPicPr>
            <a:picLocks noChangeAspect="1"/>
          </p:cNvPicPr>
          <p:nvPr/>
        </p:nvPicPr>
        <p:blipFill>
          <a:blip r:embed="rId2"/>
          <a:stretch>
            <a:fillRect/>
          </a:stretch>
        </p:blipFill>
        <p:spPr>
          <a:xfrm>
            <a:off x="4929622" y="2067663"/>
            <a:ext cx="3700036" cy="4574254"/>
          </a:xfrm>
          <a:prstGeom prst="rect">
            <a:avLst/>
          </a:prstGeom>
        </p:spPr>
      </p:pic>
      <p:sp>
        <p:nvSpPr>
          <p:cNvPr id="7" name="TextBox 6">
            <a:extLst>
              <a:ext uri="{FF2B5EF4-FFF2-40B4-BE49-F238E27FC236}">
                <a16:creationId xmlns:a16="http://schemas.microsoft.com/office/drawing/2014/main" id="{9BE1F815-6EA7-4BD2-B86B-D09E4914854F}"/>
              </a:ext>
            </a:extLst>
          </p:cNvPr>
          <p:cNvSpPr txBox="1"/>
          <p:nvPr/>
        </p:nvSpPr>
        <p:spPr>
          <a:xfrm>
            <a:off x="274824" y="1647369"/>
            <a:ext cx="4613352" cy="4708981"/>
          </a:xfrm>
          <a:prstGeom prst="rect">
            <a:avLst/>
          </a:prstGeom>
          <a:noFill/>
        </p:spPr>
        <p:txBody>
          <a:bodyPr wrap="square" rtlCol="0">
            <a:spAutoFit/>
          </a:bodyPr>
          <a:lstStyle/>
          <a:p>
            <a:pPr algn="l">
              <a:spcBef>
                <a:spcPts val="0"/>
              </a:spcBef>
              <a:spcAft>
                <a:spcPts val="0"/>
              </a:spcAft>
            </a:pPr>
            <a:r>
              <a:rPr lang="en-GB" sz="2000" i="0" dirty="0">
                <a:solidFill>
                  <a:srgbClr val="040404"/>
                </a:solidFill>
                <a:latin typeface="Palatino Linotype" panose="02040502050505030304" pitchFamily="18" charset="0"/>
              </a:rPr>
              <a:t>The Spanish project involves an assessment of the long-term behaviour of </a:t>
            </a:r>
            <a:r>
              <a:rPr lang="en-GB" sz="2000" i="0" dirty="0">
                <a:solidFill>
                  <a:srgbClr val="0000FF"/>
                </a:solidFill>
                <a:latin typeface="Palatino Linotype" panose="02040502050505030304" pitchFamily="18" charset="0"/>
              </a:rPr>
              <a:t>concrete containers</a:t>
            </a:r>
            <a:r>
              <a:rPr lang="en-GB" sz="2000" i="0" dirty="0">
                <a:solidFill>
                  <a:srgbClr val="040404"/>
                </a:solidFill>
                <a:latin typeface="Palatino Linotype" panose="02040502050505030304" pitchFamily="18" charset="0"/>
              </a:rPr>
              <a:t>, with particular emphasis on methodologies to estimate container lifetime. The concrete containers, </a:t>
            </a:r>
            <a:r>
              <a:rPr lang="en-GB" sz="2000" i="0" u="sng" dirty="0">
                <a:solidFill>
                  <a:srgbClr val="040404"/>
                </a:solidFill>
                <a:latin typeface="Palatino Linotype" panose="02040502050505030304" pitchFamily="18" charset="0"/>
              </a:rPr>
              <a:t>instrumented with a series of sensors</a:t>
            </a:r>
            <a:r>
              <a:rPr lang="en-GB" sz="2000" i="0" dirty="0">
                <a:solidFill>
                  <a:srgbClr val="040404"/>
                </a:solidFill>
                <a:latin typeface="Palatino Linotype" panose="02040502050505030304" pitchFamily="18" charset="0"/>
              </a:rPr>
              <a:t>, are being studied under repository conditions, and monitored over time. The main parameters being monitored to assess concrete durability include temperature, deformation, electrical resistivity, corrosion potential, corrosion rate, and the availability of oxygen at the reinforcement.</a:t>
            </a:r>
          </a:p>
        </p:txBody>
      </p:sp>
      <p:sp>
        <p:nvSpPr>
          <p:cNvPr id="5" name="Slide Number Placeholder 2">
            <a:extLst>
              <a:ext uri="{FF2B5EF4-FFF2-40B4-BE49-F238E27FC236}">
                <a16:creationId xmlns:a16="http://schemas.microsoft.com/office/drawing/2014/main" id="{F3BD32DC-3DEB-036D-9CD5-77446A44BE09}"/>
              </a:ext>
            </a:extLst>
          </p:cNvPr>
          <p:cNvSpPr txBox="1">
            <a:spLocks/>
          </p:cNvSpPr>
          <p:nvPr/>
        </p:nvSpPr>
        <p:spPr>
          <a:xfrm>
            <a:off x="7086600" y="649287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20</a:t>
            </a:fld>
            <a:endParaRPr lang="en-GB" dirty="0">
              <a:solidFill>
                <a:schemeClr val="tx1"/>
              </a:solidFill>
              <a:latin typeface="Verdana" pitchFamily="34" charset="0"/>
              <a:cs typeface="Times New Roman" pitchFamily="18" charset="0"/>
            </a:endParaRPr>
          </a:p>
        </p:txBody>
      </p:sp>
    </p:spTree>
    <p:extLst>
      <p:ext uri="{BB962C8B-B14F-4D97-AF65-F5344CB8AC3E}">
        <p14:creationId xmlns:p14="http://schemas.microsoft.com/office/powerpoint/2010/main" val="4085889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501C90-6766-402F-A049-2EA74A84D310}"/>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89BE7CD0-645D-4626-8693-E1979941D647}"/>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21</a:t>
            </a:fld>
            <a:endParaRPr lang="en-GB" dirty="0">
              <a:latin typeface="Verdana" pitchFamily="34" charset="0"/>
              <a:cs typeface="Times New Roman" pitchFamily="18" charset="0"/>
            </a:endParaRPr>
          </a:p>
        </p:txBody>
      </p:sp>
      <p:pic>
        <p:nvPicPr>
          <p:cNvPr id="7" name="Picture 6">
            <a:extLst>
              <a:ext uri="{FF2B5EF4-FFF2-40B4-BE49-F238E27FC236}">
                <a16:creationId xmlns:a16="http://schemas.microsoft.com/office/drawing/2014/main" id="{BB64E3DD-202B-4751-923B-2ED846146C22}"/>
              </a:ext>
            </a:extLst>
          </p:cNvPr>
          <p:cNvPicPr>
            <a:picLocks noChangeAspect="1"/>
          </p:cNvPicPr>
          <p:nvPr/>
        </p:nvPicPr>
        <p:blipFill>
          <a:blip r:embed="rId2"/>
          <a:stretch>
            <a:fillRect/>
          </a:stretch>
        </p:blipFill>
        <p:spPr>
          <a:xfrm>
            <a:off x="184872" y="1579250"/>
            <a:ext cx="8763546" cy="3001878"/>
          </a:xfrm>
          <a:prstGeom prst="rect">
            <a:avLst/>
          </a:prstGeom>
        </p:spPr>
      </p:pic>
      <p:pic>
        <p:nvPicPr>
          <p:cNvPr id="9" name="Picture 8">
            <a:extLst>
              <a:ext uri="{FF2B5EF4-FFF2-40B4-BE49-F238E27FC236}">
                <a16:creationId xmlns:a16="http://schemas.microsoft.com/office/drawing/2014/main" id="{B483095C-CE3A-4152-A021-054288942867}"/>
              </a:ext>
            </a:extLst>
          </p:cNvPr>
          <p:cNvPicPr>
            <a:picLocks noChangeAspect="1"/>
          </p:cNvPicPr>
          <p:nvPr/>
        </p:nvPicPr>
        <p:blipFill>
          <a:blip r:embed="rId3"/>
          <a:stretch>
            <a:fillRect/>
          </a:stretch>
        </p:blipFill>
        <p:spPr>
          <a:xfrm>
            <a:off x="75414" y="4723978"/>
            <a:ext cx="9068586" cy="434378"/>
          </a:xfrm>
          <a:prstGeom prst="rect">
            <a:avLst/>
          </a:prstGeom>
        </p:spPr>
      </p:pic>
      <p:pic>
        <p:nvPicPr>
          <p:cNvPr id="11" name="Picture 10">
            <a:extLst>
              <a:ext uri="{FF2B5EF4-FFF2-40B4-BE49-F238E27FC236}">
                <a16:creationId xmlns:a16="http://schemas.microsoft.com/office/drawing/2014/main" id="{02BC40BD-D0E4-4C35-A2FC-8B1D84DEED3C}"/>
              </a:ext>
            </a:extLst>
          </p:cNvPr>
          <p:cNvPicPr>
            <a:picLocks noChangeAspect="1"/>
          </p:cNvPicPr>
          <p:nvPr/>
        </p:nvPicPr>
        <p:blipFill>
          <a:blip r:embed="rId4"/>
          <a:stretch>
            <a:fillRect/>
          </a:stretch>
        </p:blipFill>
        <p:spPr>
          <a:xfrm>
            <a:off x="5399398" y="5123396"/>
            <a:ext cx="3318234" cy="1598078"/>
          </a:xfrm>
          <a:prstGeom prst="rect">
            <a:avLst/>
          </a:prstGeom>
          <a:ln>
            <a:solidFill>
              <a:srgbClr val="0000FF"/>
            </a:solidFill>
          </a:ln>
        </p:spPr>
      </p:pic>
      <p:sp>
        <p:nvSpPr>
          <p:cNvPr id="12" name="TextBox 11">
            <a:extLst>
              <a:ext uri="{FF2B5EF4-FFF2-40B4-BE49-F238E27FC236}">
                <a16:creationId xmlns:a16="http://schemas.microsoft.com/office/drawing/2014/main" id="{B852B00A-875C-4061-92FE-7B514287A787}"/>
              </a:ext>
            </a:extLst>
          </p:cNvPr>
          <p:cNvSpPr txBox="1"/>
          <p:nvPr/>
        </p:nvSpPr>
        <p:spPr>
          <a:xfrm>
            <a:off x="178723" y="5246454"/>
            <a:ext cx="5220675" cy="1015663"/>
          </a:xfrm>
          <a:prstGeom prst="rect">
            <a:avLst/>
          </a:prstGeom>
          <a:noFill/>
        </p:spPr>
        <p:txBody>
          <a:bodyPr wrap="square" rtlCol="0">
            <a:spAutoFit/>
          </a:bodyPr>
          <a:lstStyle/>
          <a:p>
            <a:pPr algn="l">
              <a:spcBef>
                <a:spcPts val="0"/>
              </a:spcBef>
              <a:spcAft>
                <a:spcPts val="0"/>
              </a:spcAft>
            </a:pPr>
            <a:r>
              <a:rPr lang="en-GB" sz="1200" i="0" dirty="0">
                <a:solidFill>
                  <a:srgbClr val="0000FF"/>
                </a:solidFill>
                <a:latin typeface="Palatino Linotype" panose="02040502050505030304" pitchFamily="18" charset="0"/>
              </a:rPr>
              <a:t>C. Andrade, I. </a:t>
            </a:r>
            <a:r>
              <a:rPr lang="en-GB" sz="1200" i="0" dirty="0" err="1">
                <a:solidFill>
                  <a:srgbClr val="0000FF"/>
                </a:solidFill>
                <a:latin typeface="Palatino Linotype" panose="02040502050505030304" pitchFamily="18" charset="0"/>
              </a:rPr>
              <a:t>Martınez</a:t>
            </a:r>
            <a:r>
              <a:rPr lang="en-GB" sz="1200" i="0" dirty="0">
                <a:solidFill>
                  <a:srgbClr val="0000FF"/>
                </a:solidFill>
                <a:latin typeface="Palatino Linotype" panose="02040502050505030304" pitchFamily="18" charset="0"/>
              </a:rPr>
              <a:t>, M. </a:t>
            </a:r>
            <a:r>
              <a:rPr lang="en-GB" sz="1200" i="0" dirty="0" err="1">
                <a:solidFill>
                  <a:srgbClr val="0000FF"/>
                </a:solidFill>
                <a:latin typeface="Palatino Linotype" panose="02040502050505030304" pitchFamily="18" charset="0"/>
              </a:rPr>
              <a:t>Castellote</a:t>
            </a:r>
            <a:r>
              <a:rPr lang="en-GB" sz="1200" i="0" dirty="0">
                <a:solidFill>
                  <a:srgbClr val="0000FF"/>
                </a:solidFill>
                <a:latin typeface="Palatino Linotype" panose="02040502050505030304" pitchFamily="18" charset="0"/>
              </a:rPr>
              <a:t>, P. </a:t>
            </a:r>
            <a:r>
              <a:rPr lang="en-GB" sz="1200" i="0" dirty="0" err="1">
                <a:solidFill>
                  <a:srgbClr val="0000FF"/>
                </a:solidFill>
                <a:latin typeface="Palatino Linotype" panose="02040502050505030304" pitchFamily="18" charset="0"/>
              </a:rPr>
              <a:t>Zuloaga</a:t>
            </a:r>
            <a:r>
              <a:rPr lang="en-GB" sz="1200" dirty="0">
                <a:solidFill>
                  <a:srgbClr val="0000FF"/>
                </a:solidFill>
                <a:latin typeface="Palatino Linotype" panose="02040502050505030304" pitchFamily="18" charset="0"/>
              </a:rPr>
              <a:t>. </a:t>
            </a:r>
            <a:r>
              <a:rPr lang="en-GB" sz="1200" i="0" dirty="0">
                <a:solidFill>
                  <a:srgbClr val="0000FF"/>
                </a:solidFill>
                <a:latin typeface="Palatino Linotype" panose="02040502050505030304" pitchFamily="18" charset="0"/>
              </a:rPr>
              <a:t>Some principles of service life calculation of reinforcements and in situ corrosion monitoring by sensors in the radioactive waste containers of El </a:t>
            </a:r>
            <a:r>
              <a:rPr lang="en-GB" sz="1200" i="0" dirty="0" err="1">
                <a:solidFill>
                  <a:srgbClr val="0000FF"/>
                </a:solidFill>
                <a:latin typeface="Palatino Linotype" panose="02040502050505030304" pitchFamily="18" charset="0"/>
              </a:rPr>
              <a:t>Cabril</a:t>
            </a:r>
            <a:r>
              <a:rPr lang="en-GB" sz="1200" i="0" dirty="0">
                <a:solidFill>
                  <a:srgbClr val="0000FF"/>
                </a:solidFill>
                <a:latin typeface="Palatino Linotype" panose="02040502050505030304" pitchFamily="18" charset="0"/>
              </a:rPr>
              <a:t> disposal (Spain). </a:t>
            </a:r>
            <a:r>
              <a:rPr lang="en-GB" sz="1200" i="1" dirty="0">
                <a:solidFill>
                  <a:srgbClr val="0000FF"/>
                </a:solidFill>
                <a:latin typeface="Palatino Linotype" panose="02040502050505030304" pitchFamily="18" charset="0"/>
              </a:rPr>
              <a:t>Journal of Nuclear Materials</a:t>
            </a:r>
            <a:r>
              <a:rPr lang="en-GB" sz="1200" i="0" dirty="0">
                <a:solidFill>
                  <a:srgbClr val="0000FF"/>
                </a:solidFill>
                <a:latin typeface="Palatino Linotype" panose="02040502050505030304" pitchFamily="18" charset="0"/>
              </a:rPr>
              <a:t> </a:t>
            </a:r>
            <a:r>
              <a:rPr lang="en-GB" sz="1200" b="1" i="0" dirty="0">
                <a:solidFill>
                  <a:srgbClr val="0000FF"/>
                </a:solidFill>
                <a:latin typeface="Palatino Linotype" panose="02040502050505030304" pitchFamily="18" charset="0"/>
              </a:rPr>
              <a:t>358</a:t>
            </a:r>
            <a:r>
              <a:rPr lang="en-GB" sz="1200" i="0" dirty="0">
                <a:solidFill>
                  <a:srgbClr val="0000FF"/>
                </a:solidFill>
                <a:latin typeface="Palatino Linotype" panose="02040502050505030304" pitchFamily="18" charset="0"/>
              </a:rPr>
              <a:t> (2006) 82–95. doi:10.1016/j.jnucmat.2006.06.015  </a:t>
            </a:r>
          </a:p>
        </p:txBody>
      </p:sp>
      <p:sp>
        <p:nvSpPr>
          <p:cNvPr id="4" name="Slide Number Placeholder 2">
            <a:extLst>
              <a:ext uri="{FF2B5EF4-FFF2-40B4-BE49-F238E27FC236}">
                <a16:creationId xmlns:a16="http://schemas.microsoft.com/office/drawing/2014/main" id="{58AA4703-64A0-F8DD-32B0-07D2CA7FBD66}"/>
              </a:ext>
            </a:extLst>
          </p:cNvPr>
          <p:cNvSpPr txBox="1">
            <a:spLocks/>
          </p:cNvSpPr>
          <p:nvPr/>
        </p:nvSpPr>
        <p:spPr>
          <a:xfrm>
            <a:off x="7086600" y="649287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21</a:t>
            </a:fld>
            <a:endParaRPr lang="en-GB" dirty="0">
              <a:solidFill>
                <a:schemeClr val="tx1"/>
              </a:solidFill>
              <a:latin typeface="Verdana" pitchFamily="34" charset="0"/>
              <a:cs typeface="Times New Roman" pitchFamily="18" charset="0"/>
            </a:endParaRPr>
          </a:p>
        </p:txBody>
      </p:sp>
    </p:spTree>
    <p:extLst>
      <p:ext uri="{BB962C8B-B14F-4D97-AF65-F5344CB8AC3E}">
        <p14:creationId xmlns:p14="http://schemas.microsoft.com/office/powerpoint/2010/main" val="344053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22</a:t>
            </a:fld>
            <a:endParaRPr lang="en-GB" dirty="0">
              <a:solidFill>
                <a:schemeClr val="tx1"/>
              </a:solidFill>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2F15016A-0400-47F0-A71D-2D889AD2FDD5}"/>
              </a:ext>
            </a:extLst>
          </p:cNvPr>
          <p:cNvSpPr txBox="1"/>
          <p:nvPr/>
        </p:nvSpPr>
        <p:spPr>
          <a:xfrm>
            <a:off x="347213" y="1246028"/>
            <a:ext cx="8712968" cy="4893647"/>
          </a:xfrm>
          <a:prstGeom prst="rect">
            <a:avLst/>
          </a:prstGeom>
          <a:noFill/>
        </p:spPr>
        <p:txBody>
          <a:bodyPr wrap="square" rtlCol="0">
            <a:spAutoFit/>
          </a:bodyPr>
          <a:lstStyle/>
          <a:p>
            <a:pPr algn="l">
              <a:spcBef>
                <a:spcPts val="0"/>
              </a:spcBef>
              <a:spcAft>
                <a:spcPts val="0"/>
              </a:spcAft>
            </a:pPr>
            <a:r>
              <a:rPr lang="en-GB" sz="2400" b="1" i="0" dirty="0">
                <a:solidFill>
                  <a:srgbClr val="040404"/>
                </a:solidFill>
                <a:latin typeface="Palatino Linotype" panose="02040502050505030304" pitchFamily="18" charset="0"/>
              </a:rPr>
              <a:t>Russia</a:t>
            </a:r>
          </a:p>
          <a:p>
            <a:pPr algn="l">
              <a:spcBef>
                <a:spcPts val="0"/>
              </a:spcBef>
              <a:spcAft>
                <a:spcPts val="0"/>
              </a:spcAft>
            </a:pPr>
            <a:r>
              <a:rPr lang="en-GB" sz="2400" i="0" dirty="0">
                <a:solidFill>
                  <a:srgbClr val="040404"/>
                </a:solidFill>
                <a:latin typeface="Palatino Linotype" panose="02040502050505030304" pitchFamily="18" charset="0"/>
              </a:rPr>
              <a:t>The Russian Federation project involves field testing of pilot- and full-scale waste packages subjected to repository conditions for a period of up to 12 years. The waste packages consist of </a:t>
            </a:r>
            <a:r>
              <a:rPr lang="en-GB" sz="2400" i="0" dirty="0">
                <a:solidFill>
                  <a:srgbClr val="0000FF"/>
                </a:solidFill>
                <a:latin typeface="Palatino Linotype" panose="02040502050505030304" pitchFamily="18" charset="0"/>
              </a:rPr>
              <a:t>cemented, bituminized and vitrified wasteforms placed in carbon steel containers</a:t>
            </a:r>
            <a:r>
              <a:rPr lang="en-GB" sz="2400" i="0" dirty="0">
                <a:solidFill>
                  <a:srgbClr val="040404"/>
                </a:solidFill>
                <a:latin typeface="Palatino Linotype" panose="02040502050505030304" pitchFamily="18" charset="0"/>
              </a:rPr>
              <a:t>. The field testing is focusing on evaluation of the leaching behaviour of the wasteforms and corrosion degradation of steel containers. The experimental results, based on 12 years of field testing, have been used to develop a model that represents the leaching behaviour of the waste forms studied. The model can be used to extrapolate long-term wasteform behaviour in order to predict radionuclide releases over repository time-scales.</a:t>
            </a:r>
          </a:p>
        </p:txBody>
      </p:sp>
    </p:spTree>
    <p:extLst>
      <p:ext uri="{BB962C8B-B14F-4D97-AF65-F5344CB8AC3E}">
        <p14:creationId xmlns:p14="http://schemas.microsoft.com/office/powerpoint/2010/main" val="910706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23</a:t>
            </a:fld>
            <a:endParaRPr lang="en-GB" dirty="0">
              <a:solidFill>
                <a:schemeClr val="tx1"/>
              </a:solidFill>
              <a:latin typeface="Verdana" pitchFamily="34" charset="0"/>
              <a:cs typeface="Times New Roman" pitchFamily="18" charset="0"/>
            </a:endParaRPr>
          </a:p>
        </p:txBody>
      </p:sp>
      <p:pic>
        <p:nvPicPr>
          <p:cNvPr id="5" name="Picture 6">
            <a:extLst>
              <a:ext uri="{FF2B5EF4-FFF2-40B4-BE49-F238E27FC236}">
                <a16:creationId xmlns:a16="http://schemas.microsoft.com/office/drawing/2014/main" id="{06882FF7-A76E-DE92-5F6F-A08178FEF6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1725" y="1196975"/>
            <a:ext cx="1512888" cy="2232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
            <a:extLst>
              <a:ext uri="{FF2B5EF4-FFF2-40B4-BE49-F238E27FC236}">
                <a16:creationId xmlns:a16="http://schemas.microsoft.com/office/drawing/2014/main" id="{9FC7D63B-3606-CA13-EA29-4D5EC055DE28}"/>
              </a:ext>
            </a:extLst>
          </p:cNvPr>
          <p:cNvSpPr>
            <a:spLocks noChangeArrowheads="1"/>
          </p:cNvSpPr>
          <p:nvPr/>
        </p:nvSpPr>
        <p:spPr bwMode="auto">
          <a:xfrm>
            <a:off x="6877050" y="3573463"/>
            <a:ext cx="2087563"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kumimoji="1" sz="3200">
                <a:solidFill>
                  <a:schemeClr val="tx1"/>
                </a:solidFill>
                <a:latin typeface="Times New Roman" panose="02020603050405020304" pitchFamily="18" charset="0"/>
              </a:defRPr>
            </a:lvl1pPr>
            <a:lvl2pPr marL="742950" indent="-285750">
              <a:spcBef>
                <a:spcPct val="20000"/>
              </a:spcBef>
              <a:buChar char="–"/>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marL="0" indent="0">
              <a:spcBef>
                <a:spcPts val="0"/>
              </a:spcBef>
              <a:buFontTx/>
              <a:buNone/>
            </a:pPr>
            <a:r>
              <a:rPr lang="en-US" altLang="en-US" sz="2800" dirty="0">
                <a:solidFill>
                  <a:srgbClr val="040404"/>
                </a:solidFill>
                <a:latin typeface="Palatino Linotype" panose="02040502050505030304" pitchFamily="18" charset="0"/>
              </a:rPr>
              <a:t>Testing area</a:t>
            </a:r>
            <a:endParaRPr lang="en-GB" altLang="en-US" sz="2800" dirty="0">
              <a:solidFill>
                <a:srgbClr val="040404"/>
              </a:solidFill>
              <a:latin typeface="Palatino Linotype" panose="02040502050505030304" pitchFamily="18" charset="0"/>
            </a:endParaRPr>
          </a:p>
        </p:txBody>
      </p:sp>
      <p:pic>
        <p:nvPicPr>
          <p:cNvPr id="7" name="Picture 10">
            <a:extLst>
              <a:ext uri="{FF2B5EF4-FFF2-40B4-BE49-F238E27FC236}">
                <a16:creationId xmlns:a16="http://schemas.microsoft.com/office/drawing/2014/main" id="{7A10B5D7-65D7-5E68-3ABA-3C3428CA3D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657350"/>
            <a:ext cx="6170612" cy="4786313"/>
          </a:xfrm>
          <a:prstGeom prst="rect">
            <a:avLst/>
          </a:prstGeom>
          <a:noFill/>
          <a:extLst>
            <a:ext uri="{909E8E84-426E-40DD-AFC4-6F175D3DCCD1}">
              <a14:hiddenFill xmlns:a14="http://schemas.microsoft.com/office/drawing/2010/main">
                <a:solidFill>
                  <a:srgbClr val="FFFFFF"/>
                </a:solidFill>
              </a14:hiddenFill>
            </a:ext>
          </a:extLst>
        </p:spPr>
      </p:pic>
      <p:sp>
        <p:nvSpPr>
          <p:cNvPr id="8" name="Line 11">
            <a:extLst>
              <a:ext uri="{FF2B5EF4-FFF2-40B4-BE49-F238E27FC236}">
                <a16:creationId xmlns:a16="http://schemas.microsoft.com/office/drawing/2014/main" id="{BE50932D-6B22-DB44-39E8-C51E22D61732}"/>
              </a:ext>
            </a:extLst>
          </p:cNvPr>
          <p:cNvSpPr>
            <a:spLocks noChangeShapeType="1"/>
          </p:cNvSpPr>
          <p:nvPr/>
        </p:nvSpPr>
        <p:spPr bwMode="auto">
          <a:xfrm flipV="1">
            <a:off x="4787900" y="1196975"/>
            <a:ext cx="2663825" cy="3168650"/>
          </a:xfrm>
          <a:prstGeom prst="line">
            <a:avLst/>
          </a:prstGeom>
          <a:noFill/>
          <a:ln w="28575"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
        <p:nvSpPr>
          <p:cNvPr id="9" name="Line 12">
            <a:extLst>
              <a:ext uri="{FF2B5EF4-FFF2-40B4-BE49-F238E27FC236}">
                <a16:creationId xmlns:a16="http://schemas.microsoft.com/office/drawing/2014/main" id="{8463558D-64CD-DDCA-C027-AD04CEF710CC}"/>
              </a:ext>
            </a:extLst>
          </p:cNvPr>
          <p:cNvSpPr>
            <a:spLocks noChangeShapeType="1"/>
          </p:cNvSpPr>
          <p:nvPr/>
        </p:nvSpPr>
        <p:spPr bwMode="auto">
          <a:xfrm flipV="1">
            <a:off x="4787900" y="3429000"/>
            <a:ext cx="2663825" cy="936625"/>
          </a:xfrm>
          <a:prstGeom prst="line">
            <a:avLst/>
          </a:prstGeom>
          <a:noFill/>
          <a:ln w="28575"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
        <p:nvSpPr>
          <p:cNvPr id="10" name="Text Box 14">
            <a:extLst>
              <a:ext uri="{FF2B5EF4-FFF2-40B4-BE49-F238E27FC236}">
                <a16:creationId xmlns:a16="http://schemas.microsoft.com/office/drawing/2014/main" id="{4455D4AE-994A-9B36-CBF9-91E88C52A2A9}"/>
              </a:ext>
            </a:extLst>
          </p:cNvPr>
          <p:cNvSpPr txBox="1">
            <a:spLocks noChangeArrowheads="1"/>
          </p:cNvSpPr>
          <p:nvPr/>
        </p:nvSpPr>
        <p:spPr bwMode="auto">
          <a:xfrm>
            <a:off x="6877051" y="4510088"/>
            <a:ext cx="1799405" cy="1754326"/>
          </a:xfrm>
          <a:prstGeom prst="rect">
            <a:avLst/>
          </a:prstGeom>
          <a:noFill/>
          <a:ln w="12700" cap="sq">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altLang="en-US" dirty="0">
                <a:solidFill>
                  <a:srgbClr val="040404"/>
                </a:solidFill>
                <a:latin typeface="Palatino Linotype" panose="02040502050505030304" pitchFamily="18" charset="0"/>
              </a:rPr>
              <a:t>Nuclear waste immobilisation plant (LILW)</a:t>
            </a:r>
          </a:p>
          <a:p>
            <a:pPr algn="just"/>
            <a:r>
              <a:rPr lang="en-US" altLang="en-US" dirty="0">
                <a:solidFill>
                  <a:srgbClr val="040404"/>
                </a:solidFill>
                <a:latin typeface="Palatino Linotype" panose="02040502050505030304" pitchFamily="18" charset="0"/>
              </a:rPr>
              <a:t>(vitrification, bituminization, cementation)</a:t>
            </a:r>
          </a:p>
        </p:txBody>
      </p:sp>
      <p:sp>
        <p:nvSpPr>
          <p:cNvPr id="11" name="Line 15">
            <a:extLst>
              <a:ext uri="{FF2B5EF4-FFF2-40B4-BE49-F238E27FC236}">
                <a16:creationId xmlns:a16="http://schemas.microsoft.com/office/drawing/2014/main" id="{333EC720-5396-1BB2-543D-5491842946B2}"/>
              </a:ext>
            </a:extLst>
          </p:cNvPr>
          <p:cNvSpPr>
            <a:spLocks noChangeShapeType="1"/>
          </p:cNvSpPr>
          <p:nvPr/>
        </p:nvSpPr>
        <p:spPr bwMode="auto">
          <a:xfrm flipH="1" flipV="1">
            <a:off x="4211637" y="4437063"/>
            <a:ext cx="2520602" cy="763587"/>
          </a:xfrm>
          <a:prstGeom prst="line">
            <a:avLst/>
          </a:prstGeom>
          <a:noFill/>
          <a:ln w="38100" cap="sq">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pic>
        <p:nvPicPr>
          <p:cNvPr id="12" name="Picture 17">
            <a:extLst>
              <a:ext uri="{FF2B5EF4-FFF2-40B4-BE49-F238E27FC236}">
                <a16:creationId xmlns:a16="http://schemas.microsoft.com/office/drawing/2014/main" id="{D3DFBAFF-4156-71DB-D3B9-2DDD14CE0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989138"/>
            <a:ext cx="923925" cy="10096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6C79DFF-9209-AD5A-8116-78C1FFD514C2}"/>
              </a:ext>
            </a:extLst>
          </p:cNvPr>
          <p:cNvSpPr txBox="1"/>
          <p:nvPr/>
        </p:nvSpPr>
        <p:spPr>
          <a:xfrm>
            <a:off x="251520" y="6396242"/>
            <a:ext cx="6859570" cy="461665"/>
          </a:xfrm>
          <a:prstGeom prst="rect">
            <a:avLst/>
          </a:prstGeom>
          <a:noFill/>
        </p:spPr>
        <p:txBody>
          <a:bodyPr wrap="non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Industrial site of FSUE RADON, Moscow Region</a:t>
            </a:r>
          </a:p>
        </p:txBody>
      </p:sp>
    </p:spTree>
    <p:extLst>
      <p:ext uri="{BB962C8B-B14F-4D97-AF65-F5344CB8AC3E}">
        <p14:creationId xmlns:p14="http://schemas.microsoft.com/office/powerpoint/2010/main" val="2598729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24</a:t>
            </a:fld>
            <a:endParaRPr lang="en-GB" dirty="0">
              <a:solidFill>
                <a:schemeClr val="tx1"/>
              </a:solidFill>
              <a:latin typeface="Verdana" pitchFamily="34" charset="0"/>
              <a:cs typeface="Times New Roman" pitchFamily="18" charset="0"/>
            </a:endParaRPr>
          </a:p>
        </p:txBody>
      </p:sp>
      <p:sp>
        <p:nvSpPr>
          <p:cNvPr id="5" name="Rectangle 2">
            <a:extLst>
              <a:ext uri="{FF2B5EF4-FFF2-40B4-BE49-F238E27FC236}">
                <a16:creationId xmlns:a16="http://schemas.microsoft.com/office/drawing/2014/main" id="{DE365611-A140-B64D-46AD-5B3E379C8EEA}"/>
              </a:ext>
            </a:extLst>
          </p:cNvPr>
          <p:cNvSpPr txBox="1">
            <a:spLocks noChangeArrowheads="1"/>
          </p:cNvSpPr>
          <p:nvPr/>
        </p:nvSpPr>
        <p:spPr>
          <a:xfrm>
            <a:off x="611188" y="6134894"/>
            <a:ext cx="7772400" cy="7064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2400">
                <a:solidFill>
                  <a:srgbClr val="040404"/>
                </a:solidFill>
                <a:latin typeface="Palatino Linotype" panose="02040502050505030304" pitchFamily="18" charset="0"/>
                <a:cs typeface="Times New Roman" panose="02020603050405020304" pitchFamily="18" charset="0"/>
              </a:rPr>
              <a:t>Field tests: Repository and Open</a:t>
            </a:r>
            <a:endParaRPr lang="ru-RU" altLang="en-US" sz="2400" dirty="0">
              <a:solidFill>
                <a:srgbClr val="040404"/>
              </a:solidFill>
              <a:latin typeface="Palatino Linotype" panose="02040502050505030304" pitchFamily="18" charset="0"/>
              <a:cs typeface="Times New Roman" panose="02020603050405020304" pitchFamily="18" charset="0"/>
            </a:endParaRPr>
          </a:p>
        </p:txBody>
      </p:sp>
      <p:pic>
        <p:nvPicPr>
          <p:cNvPr id="6" name="Picture 9">
            <a:extLst>
              <a:ext uri="{FF2B5EF4-FFF2-40B4-BE49-F238E27FC236}">
                <a16:creationId xmlns:a16="http://schemas.microsoft.com/office/drawing/2014/main" id="{C0264E15-B1D2-F55B-FC1C-610D3D8F2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12" y="1123950"/>
            <a:ext cx="3565525" cy="4752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C10E79EF-372F-E543-0876-9DBE6EF889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64512" y="1759097"/>
            <a:ext cx="593725" cy="7921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2">
            <a:extLst>
              <a:ext uri="{FF2B5EF4-FFF2-40B4-BE49-F238E27FC236}">
                <a16:creationId xmlns:a16="http://schemas.microsoft.com/office/drawing/2014/main" id="{19AF59D7-3BEB-479A-CF12-FEA34F170328}"/>
              </a:ext>
            </a:extLst>
          </p:cNvPr>
          <p:cNvSpPr>
            <a:spLocks noChangeArrowheads="1"/>
          </p:cNvSpPr>
          <p:nvPr/>
        </p:nvSpPr>
        <p:spPr bwMode="auto">
          <a:xfrm>
            <a:off x="755576" y="1940489"/>
            <a:ext cx="3384623" cy="62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kumimoji="1" sz="3200">
                <a:solidFill>
                  <a:schemeClr val="tx1"/>
                </a:solidFill>
                <a:latin typeface="Times New Roman" panose="02020603050405020304" pitchFamily="18" charset="0"/>
              </a:defRPr>
            </a:lvl1pPr>
            <a:lvl2pPr marL="742950" indent="-285750">
              <a:spcBef>
                <a:spcPct val="20000"/>
              </a:spcBef>
              <a:buChar char="–"/>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nSpc>
                <a:spcPct val="80000"/>
              </a:lnSpc>
              <a:buFontTx/>
              <a:buNone/>
            </a:pPr>
            <a:r>
              <a:rPr lang="en-US" altLang="en-US" sz="2800" dirty="0">
                <a:solidFill>
                  <a:schemeClr val="bg1"/>
                </a:solidFill>
                <a:latin typeface="Palatino Linotype" panose="02040502050505030304" pitchFamily="18" charset="0"/>
              </a:rPr>
              <a:t>NSDF tests</a:t>
            </a:r>
            <a:endParaRPr lang="en-GB" altLang="en-US" sz="2800" dirty="0">
              <a:solidFill>
                <a:schemeClr val="bg1"/>
              </a:solidFill>
              <a:latin typeface="Palatino Linotype" panose="02040502050505030304" pitchFamily="18" charset="0"/>
            </a:endParaRPr>
          </a:p>
        </p:txBody>
      </p:sp>
      <p:sp>
        <p:nvSpPr>
          <p:cNvPr id="9" name="Rectangle 13">
            <a:extLst>
              <a:ext uri="{FF2B5EF4-FFF2-40B4-BE49-F238E27FC236}">
                <a16:creationId xmlns:a16="http://schemas.microsoft.com/office/drawing/2014/main" id="{3BCF20BC-B2DE-5E07-5FEE-4B17D37587FC}"/>
              </a:ext>
            </a:extLst>
          </p:cNvPr>
          <p:cNvSpPr>
            <a:spLocks noChangeArrowheads="1"/>
          </p:cNvSpPr>
          <p:nvPr/>
        </p:nvSpPr>
        <p:spPr bwMode="auto">
          <a:xfrm>
            <a:off x="6732588" y="5876925"/>
            <a:ext cx="2087562"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kumimoji="1" sz="3200">
                <a:solidFill>
                  <a:schemeClr val="tx1"/>
                </a:solidFill>
                <a:latin typeface="Times New Roman" panose="02020603050405020304" pitchFamily="18" charset="0"/>
              </a:defRPr>
            </a:lvl1pPr>
            <a:lvl2pPr marL="742950" indent="-285750">
              <a:spcBef>
                <a:spcPct val="20000"/>
              </a:spcBef>
              <a:buChar char="–"/>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nSpc>
                <a:spcPct val="80000"/>
              </a:lnSpc>
              <a:buFontTx/>
              <a:buNone/>
            </a:pPr>
            <a:r>
              <a:rPr lang="en-US" altLang="en-US" sz="2800">
                <a:solidFill>
                  <a:srgbClr val="040404"/>
                </a:solidFill>
                <a:latin typeface="Palatino Linotype" panose="02040502050505030304" pitchFamily="18" charset="0"/>
              </a:rPr>
              <a:t>Open area.</a:t>
            </a:r>
            <a:endParaRPr lang="en-GB" altLang="en-US" sz="2800">
              <a:solidFill>
                <a:srgbClr val="040404"/>
              </a:solidFill>
              <a:latin typeface="Palatino Linotype" panose="02040502050505030304" pitchFamily="18" charset="0"/>
            </a:endParaRPr>
          </a:p>
        </p:txBody>
      </p:sp>
      <p:pic>
        <p:nvPicPr>
          <p:cNvPr id="10" name="Picture 17">
            <a:extLst>
              <a:ext uri="{FF2B5EF4-FFF2-40B4-BE49-F238E27FC236}">
                <a16:creationId xmlns:a16="http://schemas.microsoft.com/office/drawing/2014/main" id="{9F518CFE-4417-4123-519C-559A13CDA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50" r="44701" b="64255"/>
          <a:stretch>
            <a:fillRect/>
          </a:stretch>
        </p:blipFill>
        <p:spPr bwMode="auto">
          <a:xfrm>
            <a:off x="5724525" y="1341438"/>
            <a:ext cx="216217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19">
            <a:extLst>
              <a:ext uri="{FF2B5EF4-FFF2-40B4-BE49-F238E27FC236}">
                <a16:creationId xmlns:a16="http://schemas.microsoft.com/office/drawing/2014/main" id="{EFF28808-A091-0678-AB3C-F36B3E7AC920}"/>
              </a:ext>
            </a:extLst>
          </p:cNvPr>
          <p:cNvSpPr>
            <a:spLocks noChangeShapeType="1"/>
          </p:cNvSpPr>
          <p:nvPr/>
        </p:nvSpPr>
        <p:spPr bwMode="auto">
          <a:xfrm flipH="1">
            <a:off x="5603799" y="2349499"/>
            <a:ext cx="1128788" cy="995859"/>
          </a:xfrm>
          <a:prstGeom prst="line">
            <a:avLst/>
          </a:prstGeom>
          <a:noFill/>
          <a:ln w="1905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
        <p:nvSpPr>
          <p:cNvPr id="12" name="Line 20">
            <a:extLst>
              <a:ext uri="{FF2B5EF4-FFF2-40B4-BE49-F238E27FC236}">
                <a16:creationId xmlns:a16="http://schemas.microsoft.com/office/drawing/2014/main" id="{C8F35948-77FC-5016-D6D9-9A0FF3803464}"/>
              </a:ext>
            </a:extLst>
          </p:cNvPr>
          <p:cNvSpPr>
            <a:spLocks noChangeShapeType="1"/>
          </p:cNvSpPr>
          <p:nvPr/>
        </p:nvSpPr>
        <p:spPr bwMode="auto">
          <a:xfrm>
            <a:off x="6732588" y="2349500"/>
            <a:ext cx="2232025" cy="935038"/>
          </a:xfrm>
          <a:prstGeom prst="line">
            <a:avLst/>
          </a:prstGeom>
          <a:noFill/>
          <a:ln w="19050" cap="sq">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
        <p:nvSpPr>
          <p:cNvPr id="13" name="Line 21">
            <a:extLst>
              <a:ext uri="{FF2B5EF4-FFF2-40B4-BE49-F238E27FC236}">
                <a16:creationId xmlns:a16="http://schemas.microsoft.com/office/drawing/2014/main" id="{91448048-6659-B4DE-C382-1C9A10E4466E}"/>
              </a:ext>
            </a:extLst>
          </p:cNvPr>
          <p:cNvSpPr>
            <a:spLocks noChangeShapeType="1"/>
          </p:cNvSpPr>
          <p:nvPr/>
        </p:nvSpPr>
        <p:spPr bwMode="auto">
          <a:xfrm>
            <a:off x="4056025" y="1123950"/>
            <a:ext cx="2821025" cy="1584325"/>
          </a:xfrm>
          <a:prstGeom prst="line">
            <a:avLst/>
          </a:prstGeom>
          <a:noFill/>
          <a:ln w="38100" cap="rnd">
            <a:solidFill>
              <a:srgbClr val="FF33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
        <p:nvSpPr>
          <p:cNvPr id="14" name="Line 22">
            <a:extLst>
              <a:ext uri="{FF2B5EF4-FFF2-40B4-BE49-F238E27FC236}">
                <a16:creationId xmlns:a16="http://schemas.microsoft.com/office/drawing/2014/main" id="{20691368-7369-0016-AB85-508D8286987E}"/>
              </a:ext>
            </a:extLst>
          </p:cNvPr>
          <p:cNvSpPr>
            <a:spLocks noChangeShapeType="1"/>
          </p:cNvSpPr>
          <p:nvPr/>
        </p:nvSpPr>
        <p:spPr bwMode="auto">
          <a:xfrm flipV="1">
            <a:off x="4079837" y="2708275"/>
            <a:ext cx="2868651" cy="3168650"/>
          </a:xfrm>
          <a:prstGeom prst="line">
            <a:avLst/>
          </a:prstGeom>
          <a:noFill/>
          <a:ln w="38100" cap="rnd">
            <a:solidFill>
              <a:srgbClr val="FF3300"/>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pic>
        <p:nvPicPr>
          <p:cNvPr id="15" name="Picture 23">
            <a:extLst>
              <a:ext uri="{FF2B5EF4-FFF2-40B4-BE49-F238E27FC236}">
                <a16:creationId xmlns:a16="http://schemas.microsoft.com/office/drawing/2014/main" id="{D3B1E2CB-E55C-85E1-99BC-F581142977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801" y="3284539"/>
            <a:ext cx="3384624" cy="253815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2">
            <a:extLst>
              <a:ext uri="{FF2B5EF4-FFF2-40B4-BE49-F238E27FC236}">
                <a16:creationId xmlns:a16="http://schemas.microsoft.com/office/drawing/2014/main" id="{2E0AF522-511E-1C1D-2862-058F8469D313}"/>
              </a:ext>
            </a:extLst>
          </p:cNvPr>
          <p:cNvSpPr>
            <a:spLocks noChangeArrowheads="1"/>
          </p:cNvSpPr>
          <p:nvPr/>
        </p:nvSpPr>
        <p:spPr bwMode="auto">
          <a:xfrm>
            <a:off x="5603802" y="3668185"/>
            <a:ext cx="3384623" cy="62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a:spcBef>
                <a:spcPct val="20000"/>
              </a:spcBef>
              <a:buChar char="•"/>
              <a:defRPr kumimoji="1" sz="3200">
                <a:solidFill>
                  <a:schemeClr val="tx1"/>
                </a:solidFill>
                <a:latin typeface="Times New Roman" panose="02020603050405020304" pitchFamily="18" charset="0"/>
              </a:defRPr>
            </a:lvl1pPr>
            <a:lvl2pPr marL="742950" indent="-285750">
              <a:spcBef>
                <a:spcPct val="20000"/>
              </a:spcBef>
              <a:buChar char="–"/>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nSpc>
                <a:spcPct val="80000"/>
              </a:lnSpc>
              <a:buFontTx/>
              <a:buNone/>
            </a:pPr>
            <a:r>
              <a:rPr lang="en-US" altLang="en-US" sz="2800" dirty="0">
                <a:solidFill>
                  <a:schemeClr val="bg1"/>
                </a:solidFill>
                <a:latin typeface="Palatino Linotype" panose="02040502050505030304" pitchFamily="18" charset="0"/>
              </a:rPr>
              <a:t>Open tests</a:t>
            </a:r>
            <a:endParaRPr lang="en-GB" altLang="en-US" sz="2800"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2741584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25</a:t>
            </a:fld>
            <a:endParaRPr lang="en-GB" dirty="0">
              <a:solidFill>
                <a:schemeClr val="tx1"/>
              </a:solidFill>
              <a:latin typeface="Verdana" pitchFamily="34" charset="0"/>
              <a:cs typeface="Times New Roman" pitchFamily="18" charset="0"/>
            </a:endParaRPr>
          </a:p>
        </p:txBody>
      </p:sp>
      <p:graphicFrame>
        <p:nvGraphicFramePr>
          <p:cNvPr id="5" name="Object 14">
            <a:extLst>
              <a:ext uri="{FF2B5EF4-FFF2-40B4-BE49-F238E27FC236}">
                <a16:creationId xmlns:a16="http://schemas.microsoft.com/office/drawing/2014/main" id="{4A21EB54-67B8-72A2-5111-B42782761D33}"/>
              </a:ext>
            </a:extLst>
          </p:cNvPr>
          <p:cNvGraphicFramePr>
            <a:graphicFrameLocks noChangeAspect="1"/>
          </p:cNvGraphicFramePr>
          <p:nvPr/>
        </p:nvGraphicFramePr>
        <p:xfrm>
          <a:off x="212725" y="1613213"/>
          <a:ext cx="5943600" cy="4824413"/>
        </p:xfrm>
        <a:graphic>
          <a:graphicData uri="http://schemas.openxmlformats.org/presentationml/2006/ole">
            <mc:AlternateContent xmlns:mc="http://schemas.openxmlformats.org/markup-compatibility/2006">
              <mc:Choice xmlns:v="urn:schemas-microsoft-com:vml" Requires="v">
                <p:oleObj name="Документ" r:id="rId2" imgW="6477120" imgH="4776120" progId="Word.Document.8">
                  <p:embed/>
                </p:oleObj>
              </mc:Choice>
              <mc:Fallback>
                <p:oleObj name="Документ" r:id="rId2" imgW="6477120" imgH="4776120" progId="Word.Document.8">
                  <p:embed/>
                  <p:pic>
                    <p:nvPicPr>
                      <p:cNvPr id="54286" name="Object 14">
                        <a:extLst>
                          <a:ext uri="{FF2B5EF4-FFF2-40B4-BE49-F238E27FC236}">
                            <a16:creationId xmlns:a16="http://schemas.microsoft.com/office/drawing/2014/main" id="{0C4B628B-38C2-4367-AABD-0C57E721F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1613213"/>
                        <a:ext cx="5943600" cy="4824413"/>
                      </a:xfrm>
                      <a:prstGeom prst="rect">
                        <a:avLst/>
                      </a:prstGeom>
                      <a:solidFill>
                        <a:srgbClr val="FFFFFF"/>
                      </a:solidFill>
                      <a:ln>
                        <a:noFill/>
                      </a:ln>
                      <a:effectLst/>
                    </p:spPr>
                  </p:pic>
                </p:oleObj>
              </mc:Fallback>
            </mc:AlternateContent>
          </a:graphicData>
        </a:graphic>
      </p:graphicFrame>
      <p:graphicFrame>
        <p:nvGraphicFramePr>
          <p:cNvPr id="6" name="Object 16">
            <a:extLst>
              <a:ext uri="{FF2B5EF4-FFF2-40B4-BE49-F238E27FC236}">
                <a16:creationId xmlns:a16="http://schemas.microsoft.com/office/drawing/2014/main" id="{40E04BBA-2599-B356-DACC-19E8ED1382EB}"/>
              </a:ext>
            </a:extLst>
          </p:cNvPr>
          <p:cNvGraphicFramePr>
            <a:graphicFrameLocks noChangeAspect="1"/>
          </p:cNvGraphicFramePr>
          <p:nvPr/>
        </p:nvGraphicFramePr>
        <p:xfrm>
          <a:off x="6156325" y="1484314"/>
          <a:ext cx="2709863" cy="5373686"/>
        </p:xfrm>
        <a:graphic>
          <a:graphicData uri="http://schemas.openxmlformats.org/presentationml/2006/ole">
            <mc:AlternateContent xmlns:mc="http://schemas.openxmlformats.org/markup-compatibility/2006">
              <mc:Choice xmlns:v="urn:schemas-microsoft-com:vml" Requires="v">
                <p:oleObj name="Документ" r:id="rId4" imgW="6068160" imgH="7505640" progId="Word.Document.8">
                  <p:embed/>
                </p:oleObj>
              </mc:Choice>
              <mc:Fallback>
                <p:oleObj name="Документ" r:id="rId4" imgW="6068160" imgH="7505640" progId="Word.Document.8">
                  <p:embed/>
                  <p:pic>
                    <p:nvPicPr>
                      <p:cNvPr id="54288" name="Object 16">
                        <a:extLst>
                          <a:ext uri="{FF2B5EF4-FFF2-40B4-BE49-F238E27FC236}">
                            <a16:creationId xmlns:a16="http://schemas.microsoft.com/office/drawing/2014/main" id="{E7D60B2C-F73E-4119-89C4-B3306C77B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1484314"/>
                        <a:ext cx="2709863" cy="5373686"/>
                      </a:xfrm>
                      <a:prstGeom prst="rect">
                        <a:avLst/>
                      </a:prstGeom>
                      <a:noFill/>
                      <a:ln>
                        <a:noFill/>
                      </a:ln>
                      <a:effectLst/>
                    </p:spPr>
                  </p:pic>
                </p:oleObj>
              </mc:Fallback>
            </mc:AlternateContent>
          </a:graphicData>
        </a:graphic>
      </p:graphicFrame>
      <p:sp>
        <p:nvSpPr>
          <p:cNvPr id="7" name="Text Box 17">
            <a:extLst>
              <a:ext uri="{FF2B5EF4-FFF2-40B4-BE49-F238E27FC236}">
                <a16:creationId xmlns:a16="http://schemas.microsoft.com/office/drawing/2014/main" id="{9830A4FC-B6F4-1EE6-36A9-98025CBC38FB}"/>
              </a:ext>
            </a:extLst>
          </p:cNvPr>
          <p:cNvSpPr txBox="1">
            <a:spLocks noChangeArrowheads="1"/>
          </p:cNvSpPr>
          <p:nvPr/>
        </p:nvSpPr>
        <p:spPr bwMode="auto">
          <a:xfrm>
            <a:off x="6300192" y="5805264"/>
            <a:ext cx="2565996" cy="523220"/>
          </a:xfrm>
          <a:prstGeom prst="rect">
            <a:avLst/>
          </a:prstGeom>
          <a:solidFill>
            <a:srgbClr val="FFFFFF"/>
          </a:solidFill>
          <a:ln>
            <a:noFill/>
          </a:ln>
          <a:effectLst/>
        </p:spPr>
        <p:txBody>
          <a:bodyPr wrap="square">
            <a:spAutoFit/>
          </a:bodyPr>
          <a:lstStyle/>
          <a:p>
            <a:r>
              <a:rPr lang="en-GB" altLang="en-US" sz="1400" b="1" dirty="0">
                <a:solidFill>
                  <a:srgbClr val="040404"/>
                </a:solidFill>
                <a:latin typeface="Palatino Linotype" panose="02040502050505030304" pitchFamily="18" charset="0"/>
              </a:rPr>
              <a:t>Lithological Cross Section of Disposal/Storage Area</a:t>
            </a:r>
            <a:endParaRPr lang="ru-RU" altLang="en-US" sz="1400" dirty="0">
              <a:solidFill>
                <a:srgbClr val="040404"/>
              </a:solidFill>
              <a:latin typeface="Palatino Linotype" panose="02040502050505030304" pitchFamily="18" charset="0"/>
            </a:endParaRPr>
          </a:p>
        </p:txBody>
      </p:sp>
      <p:sp>
        <p:nvSpPr>
          <p:cNvPr id="8" name="AutoShape 18">
            <a:extLst>
              <a:ext uri="{FF2B5EF4-FFF2-40B4-BE49-F238E27FC236}">
                <a16:creationId xmlns:a16="http://schemas.microsoft.com/office/drawing/2014/main" id="{FFD85375-15AE-5EF0-A765-B44E9035779E}"/>
              </a:ext>
            </a:extLst>
          </p:cNvPr>
          <p:cNvSpPr>
            <a:spLocks noChangeArrowheads="1"/>
          </p:cNvSpPr>
          <p:nvPr/>
        </p:nvSpPr>
        <p:spPr bwMode="auto">
          <a:xfrm rot="20056157">
            <a:off x="5364163" y="2205038"/>
            <a:ext cx="504825" cy="287337"/>
          </a:xfrm>
          <a:prstGeom prst="leftArrow">
            <a:avLst>
              <a:gd name="adj1" fmla="val 50000"/>
              <a:gd name="adj2" fmla="val 43923"/>
            </a:avLst>
          </a:prstGeom>
          <a:solidFill>
            <a:schemeClr val="fo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40404"/>
              </a:solidFill>
              <a:latin typeface="Palatino Linotype" panose="02040502050505030304" pitchFamily="18" charset="0"/>
            </a:endParaRPr>
          </a:p>
        </p:txBody>
      </p:sp>
      <p:sp>
        <p:nvSpPr>
          <p:cNvPr id="9" name="AutoShape 19">
            <a:extLst>
              <a:ext uri="{FF2B5EF4-FFF2-40B4-BE49-F238E27FC236}">
                <a16:creationId xmlns:a16="http://schemas.microsoft.com/office/drawing/2014/main" id="{C78084E9-01F1-F7E6-CB92-865205B4473F}"/>
              </a:ext>
            </a:extLst>
          </p:cNvPr>
          <p:cNvSpPr>
            <a:spLocks noChangeArrowheads="1"/>
          </p:cNvSpPr>
          <p:nvPr/>
        </p:nvSpPr>
        <p:spPr bwMode="auto">
          <a:xfrm rot="20056157">
            <a:off x="5364163" y="2565400"/>
            <a:ext cx="504825" cy="287338"/>
          </a:xfrm>
          <a:prstGeom prst="leftArrow">
            <a:avLst>
              <a:gd name="adj1" fmla="val 50000"/>
              <a:gd name="adj2" fmla="val 43923"/>
            </a:avLst>
          </a:prstGeom>
          <a:solidFill>
            <a:schemeClr val="fo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40404"/>
              </a:solidFill>
              <a:latin typeface="Palatino Linotype" panose="02040502050505030304" pitchFamily="18" charset="0"/>
            </a:endParaRPr>
          </a:p>
        </p:txBody>
      </p:sp>
      <p:sp>
        <p:nvSpPr>
          <p:cNvPr id="10" name="AutoShape 20">
            <a:extLst>
              <a:ext uri="{FF2B5EF4-FFF2-40B4-BE49-F238E27FC236}">
                <a16:creationId xmlns:a16="http://schemas.microsoft.com/office/drawing/2014/main" id="{AFFAA971-B7D3-19E9-7B5F-64B8BFD96F23}"/>
              </a:ext>
            </a:extLst>
          </p:cNvPr>
          <p:cNvSpPr>
            <a:spLocks noChangeArrowheads="1"/>
          </p:cNvSpPr>
          <p:nvPr/>
        </p:nvSpPr>
        <p:spPr bwMode="auto">
          <a:xfrm rot="20056157">
            <a:off x="7453313" y="1738313"/>
            <a:ext cx="865187" cy="215900"/>
          </a:xfrm>
          <a:prstGeom prst="leftArrow">
            <a:avLst>
              <a:gd name="adj1" fmla="val 50000"/>
              <a:gd name="adj2" fmla="val 100184"/>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40404"/>
              </a:solidFill>
              <a:latin typeface="Palatino Linotype" panose="02040502050505030304" pitchFamily="18" charset="0"/>
            </a:endParaRPr>
          </a:p>
        </p:txBody>
      </p:sp>
      <p:sp>
        <p:nvSpPr>
          <p:cNvPr id="11" name="Line 21">
            <a:extLst>
              <a:ext uri="{FF2B5EF4-FFF2-40B4-BE49-F238E27FC236}">
                <a16:creationId xmlns:a16="http://schemas.microsoft.com/office/drawing/2014/main" id="{D89A0EA0-31DB-302F-9470-060C77C9EA06}"/>
              </a:ext>
            </a:extLst>
          </p:cNvPr>
          <p:cNvSpPr>
            <a:spLocks noChangeShapeType="1"/>
          </p:cNvSpPr>
          <p:nvPr/>
        </p:nvSpPr>
        <p:spPr bwMode="auto">
          <a:xfrm flipH="1">
            <a:off x="7380288" y="1484313"/>
            <a:ext cx="647700" cy="360362"/>
          </a:xfrm>
          <a:prstGeom prst="line">
            <a:avLst/>
          </a:prstGeom>
          <a:noFill/>
          <a:ln w="76200" cap="sq">
            <a:solidFill>
              <a:schemeClr val="accent2"/>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Tree>
    <p:extLst>
      <p:ext uri="{BB962C8B-B14F-4D97-AF65-F5344CB8AC3E}">
        <p14:creationId xmlns:p14="http://schemas.microsoft.com/office/powerpoint/2010/main" val="1362429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26</a:t>
            </a:fld>
            <a:endParaRPr lang="en-GB" dirty="0">
              <a:solidFill>
                <a:schemeClr val="tx1"/>
              </a:solidFill>
              <a:latin typeface="Verdana" pitchFamily="34" charset="0"/>
              <a:cs typeface="Times New Roman" pitchFamily="18" charset="0"/>
            </a:endParaRPr>
          </a:p>
        </p:txBody>
      </p:sp>
      <p:graphicFrame>
        <p:nvGraphicFramePr>
          <p:cNvPr id="5" name="Object 8">
            <a:extLst>
              <a:ext uri="{FF2B5EF4-FFF2-40B4-BE49-F238E27FC236}">
                <a16:creationId xmlns:a16="http://schemas.microsoft.com/office/drawing/2014/main" id="{EEE860B3-15FD-B0C0-3081-35F3FE9CCA9A}"/>
              </a:ext>
            </a:extLst>
          </p:cNvPr>
          <p:cNvGraphicFramePr>
            <a:graphicFrameLocks noChangeAspect="1"/>
          </p:cNvGraphicFramePr>
          <p:nvPr>
            <p:extLst>
              <p:ext uri="{D42A27DB-BD31-4B8C-83A1-F6EECF244321}">
                <p14:modId xmlns:p14="http://schemas.microsoft.com/office/powerpoint/2010/main" val="3938981389"/>
              </p:ext>
            </p:extLst>
          </p:nvPr>
        </p:nvGraphicFramePr>
        <p:xfrm>
          <a:off x="4140200" y="1557338"/>
          <a:ext cx="4835525" cy="4392612"/>
        </p:xfrm>
        <a:graphic>
          <a:graphicData uri="http://schemas.openxmlformats.org/presentationml/2006/ole">
            <mc:AlternateContent xmlns:mc="http://schemas.openxmlformats.org/markup-compatibility/2006">
              <mc:Choice xmlns:v="urn:schemas-microsoft-com:vml" Requires="v">
                <p:oleObj name="Документ" r:id="rId2" imgW="5129640" imgH="3773520" progId="Word.Document.8">
                  <p:embed/>
                </p:oleObj>
              </mc:Choice>
              <mc:Fallback>
                <p:oleObj name="Документ" r:id="rId2" imgW="5129640" imgH="3773520" progId="Word.Document.8">
                  <p:embed/>
                  <p:pic>
                    <p:nvPicPr>
                      <p:cNvPr id="57352" name="Object 8">
                        <a:extLst>
                          <a:ext uri="{FF2B5EF4-FFF2-40B4-BE49-F238E27FC236}">
                            <a16:creationId xmlns:a16="http://schemas.microsoft.com/office/drawing/2014/main" id="{01A1DCD9-AF27-4BA2-925C-AA8172C63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557338"/>
                        <a:ext cx="4835525" cy="4392612"/>
                      </a:xfrm>
                      <a:prstGeom prst="rect">
                        <a:avLst/>
                      </a:prstGeom>
                      <a:solidFill>
                        <a:srgbClr val="FFFFFF"/>
                      </a:solidFill>
                      <a:ln>
                        <a:noFill/>
                      </a:ln>
                      <a:effectLst/>
                    </p:spPr>
                  </p:pic>
                </p:oleObj>
              </mc:Fallback>
            </mc:AlternateContent>
          </a:graphicData>
        </a:graphic>
      </p:graphicFrame>
      <p:graphicFrame>
        <p:nvGraphicFramePr>
          <p:cNvPr id="6" name="Object 9">
            <a:extLst>
              <a:ext uri="{FF2B5EF4-FFF2-40B4-BE49-F238E27FC236}">
                <a16:creationId xmlns:a16="http://schemas.microsoft.com/office/drawing/2014/main" id="{BE8589E1-DD51-C19F-036A-826F167F27CE}"/>
              </a:ext>
            </a:extLst>
          </p:cNvPr>
          <p:cNvGraphicFramePr>
            <a:graphicFrameLocks noChangeAspect="1"/>
          </p:cNvGraphicFramePr>
          <p:nvPr>
            <p:extLst>
              <p:ext uri="{D42A27DB-BD31-4B8C-83A1-F6EECF244321}">
                <p14:modId xmlns:p14="http://schemas.microsoft.com/office/powerpoint/2010/main" val="1017243408"/>
              </p:ext>
            </p:extLst>
          </p:nvPr>
        </p:nvGraphicFramePr>
        <p:xfrm>
          <a:off x="179388" y="2060575"/>
          <a:ext cx="5346700" cy="2736850"/>
        </p:xfrm>
        <a:graphic>
          <a:graphicData uri="http://schemas.openxmlformats.org/presentationml/2006/ole">
            <mc:AlternateContent xmlns:mc="http://schemas.openxmlformats.org/markup-compatibility/2006">
              <mc:Choice xmlns:v="urn:schemas-microsoft-com:vml" Requires="v">
                <p:oleObj name="Документ" r:id="rId4" imgW="8854560" imgH="3892320" progId="Word.Document.8">
                  <p:embed/>
                </p:oleObj>
              </mc:Choice>
              <mc:Fallback>
                <p:oleObj name="Документ" r:id="rId4" imgW="8854560" imgH="3892320" progId="Word.Document.8">
                  <p:embed/>
                  <p:pic>
                    <p:nvPicPr>
                      <p:cNvPr id="57353" name="Object 9">
                        <a:extLst>
                          <a:ext uri="{FF2B5EF4-FFF2-40B4-BE49-F238E27FC236}">
                            <a16:creationId xmlns:a16="http://schemas.microsoft.com/office/drawing/2014/main" id="{88208A23-A57C-473D-99C0-DD814F9DC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060575"/>
                        <a:ext cx="5346700" cy="2736850"/>
                      </a:xfrm>
                      <a:prstGeom prst="rect">
                        <a:avLst/>
                      </a:prstGeom>
                      <a:solidFill>
                        <a:srgbClr val="FFFFFF"/>
                      </a:solidFill>
                      <a:ln>
                        <a:noFill/>
                      </a:ln>
                      <a:effectLst/>
                    </p:spPr>
                  </p:pic>
                </p:oleObj>
              </mc:Fallback>
            </mc:AlternateContent>
          </a:graphicData>
        </a:graphic>
      </p:graphicFrame>
      <p:sp>
        <p:nvSpPr>
          <p:cNvPr id="7" name="Line 11">
            <a:extLst>
              <a:ext uri="{FF2B5EF4-FFF2-40B4-BE49-F238E27FC236}">
                <a16:creationId xmlns:a16="http://schemas.microsoft.com/office/drawing/2014/main" id="{791AAF61-E3D2-A867-A5D8-00F30458B424}"/>
              </a:ext>
            </a:extLst>
          </p:cNvPr>
          <p:cNvSpPr>
            <a:spLocks noChangeShapeType="1"/>
          </p:cNvSpPr>
          <p:nvPr/>
        </p:nvSpPr>
        <p:spPr bwMode="auto">
          <a:xfrm>
            <a:off x="2268538" y="3213100"/>
            <a:ext cx="2735262" cy="0"/>
          </a:xfrm>
          <a:prstGeom prst="line">
            <a:avLst/>
          </a:prstGeom>
          <a:noFill/>
          <a:ln w="38100" cap="sq">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
        <p:nvSpPr>
          <p:cNvPr id="8" name="AutoShape 12">
            <a:extLst>
              <a:ext uri="{FF2B5EF4-FFF2-40B4-BE49-F238E27FC236}">
                <a16:creationId xmlns:a16="http://schemas.microsoft.com/office/drawing/2014/main" id="{82B27585-D51F-E956-0AC7-5511ADBEA701}"/>
              </a:ext>
            </a:extLst>
          </p:cNvPr>
          <p:cNvSpPr>
            <a:spLocks noChangeArrowheads="1"/>
          </p:cNvSpPr>
          <p:nvPr/>
        </p:nvSpPr>
        <p:spPr bwMode="auto">
          <a:xfrm rot="20056157">
            <a:off x="8388350" y="4508500"/>
            <a:ext cx="504825" cy="287338"/>
          </a:xfrm>
          <a:prstGeom prst="leftArrow">
            <a:avLst>
              <a:gd name="adj1" fmla="val 50000"/>
              <a:gd name="adj2" fmla="val 43923"/>
            </a:avLst>
          </a:prstGeom>
          <a:solidFill>
            <a:schemeClr val="folHlink"/>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solidFill>
                <a:srgbClr val="040404"/>
              </a:solidFill>
              <a:latin typeface="Palatino Linotype" panose="02040502050505030304" pitchFamily="18" charset="0"/>
            </a:endParaRPr>
          </a:p>
        </p:txBody>
      </p:sp>
    </p:spTree>
    <p:extLst>
      <p:ext uri="{BB962C8B-B14F-4D97-AF65-F5344CB8AC3E}">
        <p14:creationId xmlns:p14="http://schemas.microsoft.com/office/powerpoint/2010/main" val="1206913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27</a:t>
            </a:fld>
            <a:endParaRPr lang="en-GB" dirty="0">
              <a:solidFill>
                <a:schemeClr val="tx1"/>
              </a:solidFill>
              <a:latin typeface="Verdana" pitchFamily="34" charset="0"/>
              <a:cs typeface="Times New Roman" pitchFamily="18" charset="0"/>
            </a:endParaRPr>
          </a:p>
        </p:txBody>
      </p:sp>
      <p:sp>
        <p:nvSpPr>
          <p:cNvPr id="4" name="Rectangle 4">
            <a:extLst>
              <a:ext uri="{FF2B5EF4-FFF2-40B4-BE49-F238E27FC236}">
                <a16:creationId xmlns:a16="http://schemas.microsoft.com/office/drawing/2014/main" id="{18E5E520-3BD9-4B3A-AB72-C1E3CC5E71B5}"/>
              </a:ext>
            </a:extLst>
          </p:cNvPr>
          <p:cNvSpPr txBox="1">
            <a:spLocks noChangeArrowheads="1"/>
          </p:cNvSpPr>
          <p:nvPr/>
        </p:nvSpPr>
        <p:spPr>
          <a:xfrm>
            <a:off x="179511" y="1394884"/>
            <a:ext cx="8783735" cy="152400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400" b="1">
                <a:solidFill>
                  <a:srgbClr val="040404"/>
                </a:solidFill>
                <a:latin typeface="Palatino Linotype" panose="02040502050505030304" pitchFamily="18" charset="0"/>
              </a:rPr>
              <a:t>Wasteforms</a:t>
            </a:r>
            <a:r>
              <a:rPr lang="en-GB" altLang="en-US" sz="2400">
                <a:solidFill>
                  <a:srgbClr val="040404"/>
                </a:solidFill>
                <a:latin typeface="Palatino Linotype" panose="02040502050505030304" pitchFamily="18" charset="0"/>
              </a:rPr>
              <a:t>: Cement, Bitumen, Glass</a:t>
            </a:r>
          </a:p>
          <a:p>
            <a:r>
              <a:rPr lang="en-GB" altLang="en-US" sz="2400">
                <a:solidFill>
                  <a:srgbClr val="040404"/>
                </a:solidFill>
                <a:latin typeface="Palatino Linotype" panose="02040502050505030304" pitchFamily="18" charset="0"/>
              </a:rPr>
              <a:t>Shallow Ground experimental Repository and Open Area Tests</a:t>
            </a:r>
          </a:p>
          <a:p>
            <a:r>
              <a:rPr lang="en-GB" altLang="en-US" sz="2400">
                <a:solidFill>
                  <a:srgbClr val="040404"/>
                </a:solidFill>
                <a:latin typeface="Palatino Linotype" panose="02040502050505030304" pitchFamily="18" charset="0"/>
              </a:rPr>
              <a:t>Phenomenological Approach for Behaviour Prediction</a:t>
            </a:r>
          </a:p>
          <a:p>
            <a:endParaRPr lang="en-GB" altLang="en-US" sz="2400" dirty="0">
              <a:solidFill>
                <a:srgbClr val="040404"/>
              </a:solidFill>
              <a:latin typeface="Palatino Linotype" panose="02040502050505030304" pitchFamily="18" charset="0"/>
            </a:endParaRPr>
          </a:p>
        </p:txBody>
      </p:sp>
      <p:pic>
        <p:nvPicPr>
          <p:cNvPr id="5" name="Picture 4">
            <a:extLst>
              <a:ext uri="{FF2B5EF4-FFF2-40B4-BE49-F238E27FC236}">
                <a16:creationId xmlns:a16="http://schemas.microsoft.com/office/drawing/2014/main" id="{AA8E8019-BA6B-A5E1-59A9-42A7FE1DA9AA}"/>
              </a:ext>
            </a:extLst>
          </p:cNvPr>
          <p:cNvPicPr>
            <a:picLocks noChangeAspect="1"/>
          </p:cNvPicPr>
          <p:nvPr/>
        </p:nvPicPr>
        <p:blipFill>
          <a:blip r:embed="rId2"/>
          <a:stretch>
            <a:fillRect/>
          </a:stretch>
        </p:blipFill>
        <p:spPr>
          <a:xfrm>
            <a:off x="330727" y="2996952"/>
            <a:ext cx="8489745" cy="3384376"/>
          </a:xfrm>
          <a:prstGeom prst="rect">
            <a:avLst/>
          </a:prstGeom>
        </p:spPr>
      </p:pic>
    </p:spTree>
    <p:extLst>
      <p:ext uri="{BB962C8B-B14F-4D97-AF65-F5344CB8AC3E}">
        <p14:creationId xmlns:p14="http://schemas.microsoft.com/office/powerpoint/2010/main" val="3917368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F7C90E-8300-421A-ADE3-89A1C1EFD6D5}"/>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8DE45A4-7664-462F-8E44-593AC3116B80}"/>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28</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0AF5809D-1C76-4F97-8108-A30FAC27345A}"/>
              </a:ext>
            </a:extLst>
          </p:cNvPr>
          <p:cNvPicPr>
            <a:picLocks noChangeAspect="1"/>
          </p:cNvPicPr>
          <p:nvPr/>
        </p:nvPicPr>
        <p:blipFill>
          <a:blip r:embed="rId2"/>
          <a:stretch>
            <a:fillRect/>
          </a:stretch>
        </p:blipFill>
        <p:spPr>
          <a:xfrm>
            <a:off x="292746" y="1628800"/>
            <a:ext cx="8344132" cy="3960440"/>
          </a:xfrm>
          <a:prstGeom prst="rect">
            <a:avLst/>
          </a:prstGeom>
        </p:spPr>
      </p:pic>
    </p:spTree>
    <p:extLst>
      <p:ext uri="{BB962C8B-B14F-4D97-AF65-F5344CB8AC3E}">
        <p14:creationId xmlns:p14="http://schemas.microsoft.com/office/powerpoint/2010/main" val="4139903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4166FDB-6B34-45D0-A8B5-644C466A7D35}"/>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A6A030D2-E16C-400B-B175-53FB63328A53}"/>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29</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1A82E49E-E943-413E-8C81-C7C4B434FEAE}"/>
              </a:ext>
            </a:extLst>
          </p:cNvPr>
          <p:cNvPicPr>
            <a:picLocks noChangeAspect="1"/>
          </p:cNvPicPr>
          <p:nvPr/>
        </p:nvPicPr>
        <p:blipFill>
          <a:blip r:embed="rId2"/>
          <a:stretch>
            <a:fillRect/>
          </a:stretch>
        </p:blipFill>
        <p:spPr>
          <a:xfrm>
            <a:off x="458478" y="1484784"/>
            <a:ext cx="8318754" cy="4032448"/>
          </a:xfrm>
          <a:prstGeom prst="rect">
            <a:avLst/>
          </a:prstGeom>
        </p:spPr>
      </p:pic>
    </p:spTree>
    <p:extLst>
      <p:ext uri="{BB962C8B-B14F-4D97-AF65-F5344CB8AC3E}">
        <p14:creationId xmlns:p14="http://schemas.microsoft.com/office/powerpoint/2010/main" val="156532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4AD355-C771-8F1D-1328-561A0A8A37F5}"/>
              </a:ext>
            </a:extLst>
          </p:cNvPr>
          <p:cNvSpPr>
            <a:spLocks noGrp="1"/>
          </p:cNvSpPr>
          <p:nvPr>
            <p:ph type="ftr" sz="quarter" idx="11"/>
          </p:nvPr>
        </p:nvSpPr>
        <p:spPr/>
        <p:txBody>
          <a:bodyPr/>
          <a:lstStyle/>
          <a:p>
            <a:endParaRPr lang="en-GB" dirty="0"/>
          </a:p>
        </p:txBody>
      </p:sp>
      <p:sp>
        <p:nvSpPr>
          <p:cNvPr id="3" name="Slide Number Placeholder 2">
            <a:extLst>
              <a:ext uri="{FF2B5EF4-FFF2-40B4-BE49-F238E27FC236}">
                <a16:creationId xmlns:a16="http://schemas.microsoft.com/office/drawing/2014/main" id="{E3C86A21-8E16-CD4E-312C-897771D38869}"/>
              </a:ext>
            </a:extLst>
          </p:cNvPr>
          <p:cNvSpPr>
            <a:spLocks noGrp="1"/>
          </p:cNvSpPr>
          <p:nvPr>
            <p:ph type="sldNum" sz="quarter" idx="12"/>
          </p:nvPr>
        </p:nvSpPr>
        <p:spPr/>
        <p:txBody>
          <a:bodyPr/>
          <a:lstStyle/>
          <a:p>
            <a:fld id="{AA73A55A-28B6-4191-B687-C4F85EF2C8F7}" type="slidenum">
              <a:rPr lang="en-GB" smtClean="0"/>
              <a:t>3</a:t>
            </a:fld>
            <a:endParaRPr lang="en-GB"/>
          </a:p>
        </p:txBody>
      </p:sp>
      <p:sp>
        <p:nvSpPr>
          <p:cNvPr id="4" name="TextBox 3">
            <a:extLst>
              <a:ext uri="{FF2B5EF4-FFF2-40B4-BE49-F238E27FC236}">
                <a16:creationId xmlns:a16="http://schemas.microsoft.com/office/drawing/2014/main" id="{332AC053-1E59-261A-529B-2B1EA39E1442}"/>
              </a:ext>
            </a:extLst>
          </p:cNvPr>
          <p:cNvSpPr txBox="1"/>
          <p:nvPr/>
        </p:nvSpPr>
        <p:spPr>
          <a:xfrm>
            <a:off x="274119" y="1312614"/>
            <a:ext cx="5743909" cy="5262979"/>
          </a:xfrm>
          <a:prstGeom prst="rect">
            <a:avLst/>
          </a:prstGeom>
          <a:noFill/>
        </p:spPr>
        <p:txBody>
          <a:bodyPr wrap="square" rtlCol="0">
            <a:spAutoFit/>
          </a:bodyPr>
          <a:lstStyle/>
          <a:p>
            <a:pPr>
              <a:spcBef>
                <a:spcPts val="1200"/>
              </a:spcBef>
            </a:pPr>
            <a:r>
              <a:rPr lang="en-GB" sz="2400" dirty="0"/>
              <a:t>Natural evolution scenario is usually considered as the reference scenario for geological disposal, it describes the projected state of the natural and engineered barriers due to the presence of most probable features, events and process (FEPs). In natural evolution scenario, the performance of the waste package could be compromised due to different chemical, thermal, mechanical, hydraulic, biological, and radiological processes that take place over thousands of years, leading to radio-contaminant and chemical elements releases from the waste package.</a:t>
            </a:r>
          </a:p>
        </p:txBody>
      </p:sp>
      <p:sp>
        <p:nvSpPr>
          <p:cNvPr id="5" name="Title 1">
            <a:extLst>
              <a:ext uri="{FF2B5EF4-FFF2-40B4-BE49-F238E27FC236}">
                <a16:creationId xmlns:a16="http://schemas.microsoft.com/office/drawing/2014/main" id="{B6ADFE82-9071-4979-3825-F01DB10A2D3F}"/>
              </a:ext>
            </a:extLst>
          </p:cNvPr>
          <p:cNvSpPr txBox="1">
            <a:spLocks/>
          </p:cNvSpPr>
          <p:nvPr/>
        </p:nvSpPr>
        <p:spPr>
          <a:xfrm>
            <a:off x="1314449" y="131725"/>
            <a:ext cx="6515100" cy="931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solidFill>
                  <a:srgbClr val="C00000"/>
                </a:solidFill>
                <a:latin typeface="Impact" panose="020B0806030902050204" pitchFamily="34" charset="0"/>
              </a:rPr>
              <a:t>I. Background</a:t>
            </a:r>
          </a:p>
        </p:txBody>
      </p:sp>
      <p:pic>
        <p:nvPicPr>
          <p:cNvPr id="6" name="Picture 5">
            <a:extLst>
              <a:ext uri="{FF2B5EF4-FFF2-40B4-BE49-F238E27FC236}">
                <a16:creationId xmlns:a16="http://schemas.microsoft.com/office/drawing/2014/main" id="{D30839A1-4ADD-0B41-D309-1B39A6D94B86}"/>
              </a:ext>
            </a:extLst>
          </p:cNvPr>
          <p:cNvPicPr>
            <a:picLocks noChangeAspect="1"/>
          </p:cNvPicPr>
          <p:nvPr/>
        </p:nvPicPr>
        <p:blipFill>
          <a:blip r:embed="rId2"/>
          <a:stretch>
            <a:fillRect/>
          </a:stretch>
        </p:blipFill>
        <p:spPr>
          <a:xfrm>
            <a:off x="6021019" y="2679405"/>
            <a:ext cx="2848862" cy="2190307"/>
          </a:xfrm>
          <a:prstGeom prst="rect">
            <a:avLst/>
          </a:prstGeom>
        </p:spPr>
      </p:pic>
    </p:spTree>
    <p:extLst>
      <p:ext uri="{BB962C8B-B14F-4D97-AF65-F5344CB8AC3E}">
        <p14:creationId xmlns:p14="http://schemas.microsoft.com/office/powerpoint/2010/main" val="3641556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ED6478-6556-4088-BBCA-0D69D497BC33}"/>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3021D153-180A-426D-8208-C6FBA6225F73}"/>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30</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1CA35085-9BF0-4E1D-9FCE-4082EF241819}"/>
              </a:ext>
            </a:extLst>
          </p:cNvPr>
          <p:cNvPicPr>
            <a:picLocks noChangeAspect="1"/>
          </p:cNvPicPr>
          <p:nvPr/>
        </p:nvPicPr>
        <p:blipFill>
          <a:blip r:embed="rId2"/>
          <a:stretch>
            <a:fillRect/>
          </a:stretch>
        </p:blipFill>
        <p:spPr>
          <a:xfrm>
            <a:off x="755575" y="1556792"/>
            <a:ext cx="8072097" cy="4248472"/>
          </a:xfrm>
          <a:prstGeom prst="rect">
            <a:avLst/>
          </a:prstGeom>
        </p:spPr>
      </p:pic>
    </p:spTree>
    <p:extLst>
      <p:ext uri="{BB962C8B-B14F-4D97-AF65-F5344CB8AC3E}">
        <p14:creationId xmlns:p14="http://schemas.microsoft.com/office/powerpoint/2010/main" val="1906717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872E4E-2B03-4310-A99E-DD725AFB9788}"/>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A640D959-4CF7-4EA4-B783-4DD3077642DC}"/>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31</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4DD1AA28-D289-4DF6-AC10-7AD09A60556B}"/>
              </a:ext>
            </a:extLst>
          </p:cNvPr>
          <p:cNvPicPr>
            <a:picLocks noChangeAspect="1"/>
          </p:cNvPicPr>
          <p:nvPr/>
        </p:nvPicPr>
        <p:blipFill>
          <a:blip r:embed="rId2"/>
          <a:stretch>
            <a:fillRect/>
          </a:stretch>
        </p:blipFill>
        <p:spPr>
          <a:xfrm>
            <a:off x="244852" y="1484784"/>
            <a:ext cx="8575620" cy="4801719"/>
          </a:xfrm>
          <a:prstGeom prst="rect">
            <a:avLst/>
          </a:prstGeom>
        </p:spPr>
      </p:pic>
      <p:pic>
        <p:nvPicPr>
          <p:cNvPr id="6" name="Picture 5">
            <a:extLst>
              <a:ext uri="{FF2B5EF4-FFF2-40B4-BE49-F238E27FC236}">
                <a16:creationId xmlns:a16="http://schemas.microsoft.com/office/drawing/2014/main" id="{CADF15FA-65E7-4283-A2AC-A3870DF2F797}"/>
              </a:ext>
            </a:extLst>
          </p:cNvPr>
          <p:cNvPicPr>
            <a:picLocks noChangeAspect="1"/>
          </p:cNvPicPr>
          <p:nvPr/>
        </p:nvPicPr>
        <p:blipFill>
          <a:blip r:embed="rId3"/>
          <a:stretch>
            <a:fillRect/>
          </a:stretch>
        </p:blipFill>
        <p:spPr>
          <a:xfrm>
            <a:off x="7884368" y="4221088"/>
            <a:ext cx="936104" cy="492686"/>
          </a:xfrm>
          <a:prstGeom prst="rect">
            <a:avLst/>
          </a:prstGeom>
        </p:spPr>
      </p:pic>
      <p:pic>
        <p:nvPicPr>
          <p:cNvPr id="7" name="Picture 6">
            <a:extLst>
              <a:ext uri="{FF2B5EF4-FFF2-40B4-BE49-F238E27FC236}">
                <a16:creationId xmlns:a16="http://schemas.microsoft.com/office/drawing/2014/main" id="{B13B484E-5573-4931-9486-D34F6EA88CE4}"/>
              </a:ext>
            </a:extLst>
          </p:cNvPr>
          <p:cNvPicPr>
            <a:picLocks noChangeAspect="1"/>
          </p:cNvPicPr>
          <p:nvPr/>
        </p:nvPicPr>
        <p:blipFill>
          <a:blip r:embed="rId4"/>
          <a:stretch>
            <a:fillRect/>
          </a:stretch>
        </p:blipFill>
        <p:spPr>
          <a:xfrm>
            <a:off x="244852" y="3661337"/>
            <a:ext cx="1016388" cy="492686"/>
          </a:xfrm>
          <a:prstGeom prst="rect">
            <a:avLst/>
          </a:prstGeom>
        </p:spPr>
      </p:pic>
      <p:pic>
        <p:nvPicPr>
          <p:cNvPr id="8" name="Picture 7">
            <a:extLst>
              <a:ext uri="{FF2B5EF4-FFF2-40B4-BE49-F238E27FC236}">
                <a16:creationId xmlns:a16="http://schemas.microsoft.com/office/drawing/2014/main" id="{3E0E550C-DCFA-4DDE-9180-1D10454A0307}"/>
              </a:ext>
            </a:extLst>
          </p:cNvPr>
          <p:cNvPicPr>
            <a:picLocks noChangeAspect="1"/>
          </p:cNvPicPr>
          <p:nvPr/>
        </p:nvPicPr>
        <p:blipFill>
          <a:blip r:embed="rId5"/>
          <a:stretch>
            <a:fillRect/>
          </a:stretch>
        </p:blipFill>
        <p:spPr>
          <a:xfrm>
            <a:off x="8028384" y="2730958"/>
            <a:ext cx="835164" cy="396401"/>
          </a:xfrm>
          <a:prstGeom prst="rect">
            <a:avLst/>
          </a:prstGeom>
        </p:spPr>
      </p:pic>
    </p:spTree>
    <p:extLst>
      <p:ext uri="{BB962C8B-B14F-4D97-AF65-F5344CB8AC3E}">
        <p14:creationId xmlns:p14="http://schemas.microsoft.com/office/powerpoint/2010/main" val="845833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872E4E-2B03-4310-A99E-DD725AFB9788}"/>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A640D959-4CF7-4EA4-B783-4DD3077642DC}"/>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32</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4DD1AA28-D289-4DF6-AC10-7AD09A60556B}"/>
              </a:ext>
            </a:extLst>
          </p:cNvPr>
          <p:cNvPicPr>
            <a:picLocks noChangeAspect="1"/>
          </p:cNvPicPr>
          <p:nvPr/>
        </p:nvPicPr>
        <p:blipFill>
          <a:blip r:embed="rId2"/>
          <a:stretch>
            <a:fillRect/>
          </a:stretch>
        </p:blipFill>
        <p:spPr>
          <a:xfrm>
            <a:off x="244852" y="1484784"/>
            <a:ext cx="8575620" cy="4801719"/>
          </a:xfrm>
          <a:prstGeom prst="rect">
            <a:avLst/>
          </a:prstGeom>
        </p:spPr>
      </p:pic>
      <p:pic>
        <p:nvPicPr>
          <p:cNvPr id="6" name="Picture 5">
            <a:extLst>
              <a:ext uri="{FF2B5EF4-FFF2-40B4-BE49-F238E27FC236}">
                <a16:creationId xmlns:a16="http://schemas.microsoft.com/office/drawing/2014/main" id="{CADF15FA-65E7-4283-A2AC-A3870DF2F797}"/>
              </a:ext>
            </a:extLst>
          </p:cNvPr>
          <p:cNvPicPr>
            <a:picLocks noChangeAspect="1"/>
          </p:cNvPicPr>
          <p:nvPr/>
        </p:nvPicPr>
        <p:blipFill>
          <a:blip r:embed="rId3"/>
          <a:stretch>
            <a:fillRect/>
          </a:stretch>
        </p:blipFill>
        <p:spPr>
          <a:xfrm>
            <a:off x="7884368" y="4221088"/>
            <a:ext cx="936104" cy="492686"/>
          </a:xfrm>
          <a:prstGeom prst="rect">
            <a:avLst/>
          </a:prstGeom>
        </p:spPr>
      </p:pic>
      <p:pic>
        <p:nvPicPr>
          <p:cNvPr id="7" name="Picture 6">
            <a:extLst>
              <a:ext uri="{FF2B5EF4-FFF2-40B4-BE49-F238E27FC236}">
                <a16:creationId xmlns:a16="http://schemas.microsoft.com/office/drawing/2014/main" id="{B13B484E-5573-4931-9486-D34F6EA88CE4}"/>
              </a:ext>
            </a:extLst>
          </p:cNvPr>
          <p:cNvPicPr>
            <a:picLocks noChangeAspect="1"/>
          </p:cNvPicPr>
          <p:nvPr/>
        </p:nvPicPr>
        <p:blipFill>
          <a:blip r:embed="rId4"/>
          <a:stretch>
            <a:fillRect/>
          </a:stretch>
        </p:blipFill>
        <p:spPr>
          <a:xfrm>
            <a:off x="244852" y="3661337"/>
            <a:ext cx="1016388" cy="492686"/>
          </a:xfrm>
          <a:prstGeom prst="rect">
            <a:avLst/>
          </a:prstGeom>
        </p:spPr>
      </p:pic>
      <p:pic>
        <p:nvPicPr>
          <p:cNvPr id="8" name="Picture 7">
            <a:extLst>
              <a:ext uri="{FF2B5EF4-FFF2-40B4-BE49-F238E27FC236}">
                <a16:creationId xmlns:a16="http://schemas.microsoft.com/office/drawing/2014/main" id="{3E0E550C-DCFA-4DDE-9180-1D10454A0307}"/>
              </a:ext>
            </a:extLst>
          </p:cNvPr>
          <p:cNvPicPr>
            <a:picLocks noChangeAspect="1"/>
          </p:cNvPicPr>
          <p:nvPr/>
        </p:nvPicPr>
        <p:blipFill>
          <a:blip r:embed="rId5"/>
          <a:stretch>
            <a:fillRect/>
          </a:stretch>
        </p:blipFill>
        <p:spPr>
          <a:xfrm>
            <a:off x="8028384" y="2730958"/>
            <a:ext cx="835164" cy="396401"/>
          </a:xfrm>
          <a:prstGeom prst="rect">
            <a:avLst/>
          </a:prstGeom>
        </p:spPr>
      </p:pic>
      <p:sp>
        <p:nvSpPr>
          <p:cNvPr id="4" name="Rectangle 3">
            <a:extLst>
              <a:ext uri="{FF2B5EF4-FFF2-40B4-BE49-F238E27FC236}">
                <a16:creationId xmlns:a16="http://schemas.microsoft.com/office/drawing/2014/main" id="{5DA51B21-1775-478E-B5B7-65B0C25A34C1}"/>
              </a:ext>
            </a:extLst>
          </p:cNvPr>
          <p:cNvSpPr/>
          <p:nvPr/>
        </p:nvSpPr>
        <p:spPr bwMode="auto">
          <a:xfrm>
            <a:off x="107504" y="4713774"/>
            <a:ext cx="8939336" cy="15235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1" u="none" strike="noStrike" cap="none" normalizeH="0" baseline="0">
              <a:ln>
                <a:noFill/>
              </a:ln>
              <a:solidFill>
                <a:srgbClr val="6E6E6F"/>
              </a:solidFill>
              <a:effectLst/>
              <a:latin typeface="Verdana" pitchFamily="34" charset="0"/>
              <a:cs typeface="Times New Roman" pitchFamily="18" charset="0"/>
            </a:endParaRPr>
          </a:p>
        </p:txBody>
      </p:sp>
      <p:pic>
        <p:nvPicPr>
          <p:cNvPr id="10" name="Picture 9">
            <a:extLst>
              <a:ext uri="{FF2B5EF4-FFF2-40B4-BE49-F238E27FC236}">
                <a16:creationId xmlns:a16="http://schemas.microsoft.com/office/drawing/2014/main" id="{5C2AAD68-713B-40C0-B656-E53F9E87B76A}"/>
              </a:ext>
            </a:extLst>
          </p:cNvPr>
          <p:cNvPicPr>
            <a:picLocks noChangeAspect="1"/>
          </p:cNvPicPr>
          <p:nvPr/>
        </p:nvPicPr>
        <p:blipFill>
          <a:blip r:embed="rId6"/>
          <a:stretch>
            <a:fillRect/>
          </a:stretch>
        </p:blipFill>
        <p:spPr>
          <a:xfrm>
            <a:off x="1997812" y="4669111"/>
            <a:ext cx="5148376" cy="2052363"/>
          </a:xfrm>
          <a:prstGeom prst="rect">
            <a:avLst/>
          </a:prstGeom>
        </p:spPr>
      </p:pic>
      <p:pic>
        <p:nvPicPr>
          <p:cNvPr id="11" name="Picture 10" descr="rad dang.jpg">
            <a:extLst>
              <a:ext uri="{FF2B5EF4-FFF2-40B4-BE49-F238E27FC236}">
                <a16:creationId xmlns:a16="http://schemas.microsoft.com/office/drawing/2014/main" id="{DE5E9A50-1605-48BC-9EEA-0D02B7CF9D36}"/>
              </a:ext>
            </a:extLst>
          </p:cNvPr>
          <p:cNvPicPr>
            <a:picLocks noChangeAspect="1"/>
          </p:cNvPicPr>
          <p:nvPr/>
        </p:nvPicPr>
        <p:blipFill>
          <a:blip r:embed="rId7" cstate="print"/>
          <a:stretch>
            <a:fillRect/>
          </a:stretch>
        </p:blipFill>
        <p:spPr>
          <a:xfrm>
            <a:off x="201776" y="4925440"/>
            <a:ext cx="1311872" cy="1311872"/>
          </a:xfrm>
          <a:prstGeom prst="rect">
            <a:avLst/>
          </a:prstGeom>
        </p:spPr>
      </p:pic>
    </p:spTree>
    <p:extLst>
      <p:ext uri="{BB962C8B-B14F-4D97-AF65-F5344CB8AC3E}">
        <p14:creationId xmlns:p14="http://schemas.microsoft.com/office/powerpoint/2010/main" val="3046570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30F036-E7D2-45FA-8772-C9476174FBCC}"/>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3FE810B-6CB0-4BA1-884B-C0C6E3475AEA}"/>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33</a:t>
            </a:fld>
            <a:endParaRPr lang="en-GB" dirty="0">
              <a:latin typeface="Verdana" pitchFamily="34" charset="0"/>
              <a:cs typeface="Times New Roman" pitchFamily="18" charset="0"/>
            </a:endParaRPr>
          </a:p>
        </p:txBody>
      </p:sp>
      <p:sp>
        <p:nvSpPr>
          <p:cNvPr id="4" name="Title 1">
            <a:extLst>
              <a:ext uri="{FF2B5EF4-FFF2-40B4-BE49-F238E27FC236}">
                <a16:creationId xmlns:a16="http://schemas.microsoft.com/office/drawing/2014/main" id="{D7DE27F0-CEEF-4B22-82B9-35F2E40773EF}"/>
              </a:ext>
            </a:extLst>
          </p:cNvPr>
          <p:cNvSpPr txBox="1">
            <a:spLocks/>
          </p:cNvSpPr>
          <p:nvPr/>
        </p:nvSpPr>
        <p:spPr bwMode="auto">
          <a:xfrm>
            <a:off x="202475" y="967458"/>
            <a:ext cx="8739050" cy="48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algn="ctr"/>
            <a:r>
              <a:rPr lang="en-GB" sz="3600" kern="0" dirty="0"/>
              <a:t>IV. Testing of cements </a:t>
            </a:r>
          </a:p>
        </p:txBody>
      </p:sp>
      <p:sp>
        <p:nvSpPr>
          <p:cNvPr id="5" name="TextBox 4">
            <a:extLst>
              <a:ext uri="{FF2B5EF4-FFF2-40B4-BE49-F238E27FC236}">
                <a16:creationId xmlns:a16="http://schemas.microsoft.com/office/drawing/2014/main" id="{ADF90DC4-037E-4537-BD3D-D99E0C9A78EF}"/>
              </a:ext>
            </a:extLst>
          </p:cNvPr>
          <p:cNvSpPr txBox="1"/>
          <p:nvPr/>
        </p:nvSpPr>
        <p:spPr>
          <a:xfrm>
            <a:off x="251520" y="1700808"/>
            <a:ext cx="8739050" cy="4154984"/>
          </a:xfrm>
          <a:prstGeom prst="rect">
            <a:avLst/>
          </a:prstGeom>
          <a:noFill/>
        </p:spPr>
        <p:txBody>
          <a:bodyPr wrap="squar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Cementitious wasteforms in the form of three cylindrical samples (∅=h=24 cm) were placed for long-term testing in a shallow-ground repository. Stainless steel trays holding cementitious wasteforms were placed at a depth of 1.7 m which is below the soil’s freezing depth (0.7 m). Pure coarse sand was used to backfill the cemented blocks in the tray to facilitate infiltration of water to the blocks and to isolate them from direct contact with the host rock.</a:t>
            </a:r>
          </a:p>
          <a:p>
            <a:pPr algn="l">
              <a:spcBef>
                <a:spcPts val="0"/>
              </a:spcBef>
              <a:spcAft>
                <a:spcPts val="0"/>
              </a:spcAft>
            </a:pPr>
            <a:r>
              <a:rPr lang="en-GB" sz="2400" i="0" dirty="0">
                <a:solidFill>
                  <a:srgbClr val="040404"/>
                </a:solidFill>
                <a:latin typeface="Palatino Linotype" panose="02040502050505030304" pitchFamily="18" charset="0"/>
              </a:rPr>
              <a:t>The space outside the containers was filled with host loamy soil from the land surface. The stainless steel tray was supplied with a water trap and a tube for water extraction by pumping.</a:t>
            </a:r>
          </a:p>
        </p:txBody>
      </p:sp>
    </p:spTree>
    <p:extLst>
      <p:ext uri="{BB962C8B-B14F-4D97-AF65-F5344CB8AC3E}">
        <p14:creationId xmlns:p14="http://schemas.microsoft.com/office/powerpoint/2010/main" val="3220024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E54B05-03BD-4960-B7FC-B80D024FB602}"/>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BC255424-3400-41A0-AD0B-3CF628813C15}"/>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34</a:t>
            </a:fld>
            <a:endParaRPr lang="en-GB" dirty="0">
              <a:solidFill>
                <a:schemeClr val="tx1"/>
              </a:solidFill>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9E46D244-701F-4F66-ACC1-3AB6F31757B2}"/>
              </a:ext>
            </a:extLst>
          </p:cNvPr>
          <p:cNvPicPr>
            <a:picLocks noChangeAspect="1"/>
          </p:cNvPicPr>
          <p:nvPr/>
        </p:nvPicPr>
        <p:blipFill>
          <a:blip r:embed="rId2"/>
          <a:stretch>
            <a:fillRect/>
          </a:stretch>
        </p:blipFill>
        <p:spPr>
          <a:xfrm>
            <a:off x="274663" y="1186273"/>
            <a:ext cx="8594674" cy="5352639"/>
          </a:xfrm>
          <a:prstGeom prst="rect">
            <a:avLst/>
          </a:prstGeom>
        </p:spPr>
      </p:pic>
    </p:spTree>
    <p:extLst>
      <p:ext uri="{BB962C8B-B14F-4D97-AF65-F5344CB8AC3E}">
        <p14:creationId xmlns:p14="http://schemas.microsoft.com/office/powerpoint/2010/main" val="333749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05D7BF-9591-4CE9-A3FB-E7D98EDA2935}"/>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8028D44D-07C6-49CA-AE4B-69AF05A7BA47}"/>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35</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1855B7BD-C803-4DFB-BFB1-651E9FAA0A84}"/>
              </a:ext>
            </a:extLst>
          </p:cNvPr>
          <p:cNvPicPr>
            <a:picLocks noChangeAspect="1"/>
          </p:cNvPicPr>
          <p:nvPr/>
        </p:nvPicPr>
        <p:blipFill>
          <a:blip r:embed="rId2"/>
          <a:stretch>
            <a:fillRect/>
          </a:stretch>
        </p:blipFill>
        <p:spPr>
          <a:xfrm>
            <a:off x="419921" y="1700807"/>
            <a:ext cx="7968503" cy="4464497"/>
          </a:xfrm>
          <a:prstGeom prst="rect">
            <a:avLst/>
          </a:prstGeom>
        </p:spPr>
      </p:pic>
    </p:spTree>
    <p:extLst>
      <p:ext uri="{BB962C8B-B14F-4D97-AF65-F5344CB8AC3E}">
        <p14:creationId xmlns:p14="http://schemas.microsoft.com/office/powerpoint/2010/main" val="2458535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B8BE4A-6240-46CA-80FF-83BFF0159E82}"/>
              </a:ext>
            </a:extLst>
          </p:cNvPr>
          <p:cNvSpPr>
            <a:spLocks noGrp="1"/>
          </p:cNvSpPr>
          <p:nvPr>
            <p:ph type="ftr" sz="quarter" idx="11"/>
          </p:nvPr>
        </p:nvSpPr>
        <p:spPr>
          <a:xfrm>
            <a:off x="1763688" y="6309319"/>
            <a:ext cx="4608512" cy="196131"/>
          </a:xfrm>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40A1EDF4-8EA8-4B07-98D6-6EC013DAAD53}"/>
              </a:ext>
            </a:extLst>
          </p:cNvPr>
          <p:cNvSpPr>
            <a:spLocks noGrp="1"/>
          </p:cNvSpPr>
          <p:nvPr>
            <p:ph type="sldNum" sz="quarter" idx="12"/>
          </p:nvPr>
        </p:nvSpPr>
        <p:spPr>
          <a:xfrm>
            <a:off x="8316416" y="6300512"/>
            <a:ext cx="658416" cy="332657"/>
          </a:xfrm>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36</a:t>
            </a:fld>
            <a:endParaRPr lang="en-GB" dirty="0">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C8C24E17-5FBD-4207-B0A4-CAD8615DF3EE}"/>
              </a:ext>
            </a:extLst>
          </p:cNvPr>
          <p:cNvSpPr txBox="1"/>
          <p:nvPr/>
        </p:nvSpPr>
        <p:spPr>
          <a:xfrm>
            <a:off x="323528" y="1484784"/>
            <a:ext cx="8496944" cy="830997"/>
          </a:xfrm>
          <a:prstGeom prst="rect">
            <a:avLst/>
          </a:prstGeom>
          <a:noFill/>
        </p:spPr>
        <p:txBody>
          <a:bodyPr wrap="squar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The amount of radionuclides leached from the cementitious wasteform A(t) (</a:t>
            </a:r>
            <a:r>
              <a:rPr lang="en-GB" sz="2400" i="0" dirty="0" err="1">
                <a:solidFill>
                  <a:srgbClr val="040404"/>
                </a:solidFill>
                <a:latin typeface="Palatino Linotype" panose="02040502050505030304" pitchFamily="18" charset="0"/>
              </a:rPr>
              <a:t>Bq</a:t>
            </a:r>
            <a:r>
              <a:rPr lang="en-GB" sz="2400" i="0" dirty="0">
                <a:solidFill>
                  <a:srgbClr val="040404"/>
                </a:solidFill>
                <a:latin typeface="Palatino Linotype" panose="02040502050505030304" pitchFamily="18" charset="0"/>
              </a:rPr>
              <a:t>) was calculated using:</a:t>
            </a:r>
          </a:p>
        </p:txBody>
      </p:sp>
      <p:sp>
        <p:nvSpPr>
          <p:cNvPr id="5" name="TextBox 4">
            <a:extLst>
              <a:ext uri="{FF2B5EF4-FFF2-40B4-BE49-F238E27FC236}">
                <a16:creationId xmlns:a16="http://schemas.microsoft.com/office/drawing/2014/main" id="{E1B5DFB0-8155-4640-93CD-999D80FDB57E}"/>
              </a:ext>
            </a:extLst>
          </p:cNvPr>
          <p:cNvSpPr txBox="1"/>
          <p:nvPr/>
        </p:nvSpPr>
        <p:spPr>
          <a:xfrm>
            <a:off x="323528" y="2999699"/>
            <a:ext cx="8496944" cy="830997"/>
          </a:xfrm>
          <a:prstGeom prst="rect">
            <a:avLst/>
          </a:prstGeom>
          <a:noFill/>
        </p:spPr>
        <p:txBody>
          <a:bodyPr wrap="squar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The normalized mass loss of radionuclides, NL (g/cm2), was obtained from:</a:t>
            </a:r>
          </a:p>
        </p:txBody>
      </p:sp>
      <p:pic>
        <p:nvPicPr>
          <p:cNvPr id="7" name="Picture 6">
            <a:extLst>
              <a:ext uri="{FF2B5EF4-FFF2-40B4-BE49-F238E27FC236}">
                <a16:creationId xmlns:a16="http://schemas.microsoft.com/office/drawing/2014/main" id="{713A4356-3D66-4F77-8612-5A493BA1404D}"/>
              </a:ext>
            </a:extLst>
          </p:cNvPr>
          <p:cNvPicPr>
            <a:picLocks noChangeAspect="1"/>
          </p:cNvPicPr>
          <p:nvPr/>
        </p:nvPicPr>
        <p:blipFill>
          <a:blip r:embed="rId2"/>
          <a:stretch>
            <a:fillRect/>
          </a:stretch>
        </p:blipFill>
        <p:spPr>
          <a:xfrm>
            <a:off x="3635895" y="2300541"/>
            <a:ext cx="1562823" cy="699158"/>
          </a:xfrm>
          <a:prstGeom prst="rect">
            <a:avLst/>
          </a:prstGeom>
        </p:spPr>
      </p:pic>
      <p:pic>
        <p:nvPicPr>
          <p:cNvPr id="9" name="Picture 8">
            <a:extLst>
              <a:ext uri="{FF2B5EF4-FFF2-40B4-BE49-F238E27FC236}">
                <a16:creationId xmlns:a16="http://schemas.microsoft.com/office/drawing/2014/main" id="{A91088C0-D7DE-43C6-A792-9899BDF6FD46}"/>
              </a:ext>
            </a:extLst>
          </p:cNvPr>
          <p:cNvPicPr>
            <a:picLocks noChangeAspect="1"/>
          </p:cNvPicPr>
          <p:nvPr/>
        </p:nvPicPr>
        <p:blipFill>
          <a:blip r:embed="rId3"/>
          <a:stretch>
            <a:fillRect/>
          </a:stretch>
        </p:blipFill>
        <p:spPr>
          <a:xfrm>
            <a:off x="3635894" y="3655436"/>
            <a:ext cx="1537475" cy="859177"/>
          </a:xfrm>
          <a:prstGeom prst="rect">
            <a:avLst/>
          </a:prstGeom>
        </p:spPr>
      </p:pic>
      <p:sp>
        <p:nvSpPr>
          <p:cNvPr id="10" name="TextBox 9">
            <a:extLst>
              <a:ext uri="{FF2B5EF4-FFF2-40B4-BE49-F238E27FC236}">
                <a16:creationId xmlns:a16="http://schemas.microsoft.com/office/drawing/2014/main" id="{2F192BFE-7EBB-431D-B2B4-A14686298F45}"/>
              </a:ext>
            </a:extLst>
          </p:cNvPr>
          <p:cNvSpPr txBox="1"/>
          <p:nvPr/>
        </p:nvSpPr>
        <p:spPr>
          <a:xfrm>
            <a:off x="323528" y="4483736"/>
            <a:ext cx="8496944" cy="1569660"/>
          </a:xfrm>
          <a:prstGeom prst="rect">
            <a:avLst/>
          </a:prstGeom>
          <a:noFill/>
        </p:spPr>
        <p:txBody>
          <a:bodyPr wrap="squar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where S (cm2) is the cementitious wasteform–water contact surface area and q (</a:t>
            </a:r>
            <a:r>
              <a:rPr lang="en-GB" sz="2400" i="0" dirty="0" err="1">
                <a:solidFill>
                  <a:srgbClr val="040404"/>
                </a:solidFill>
                <a:latin typeface="Palatino Linotype" panose="02040502050505030304" pitchFamily="18" charset="0"/>
              </a:rPr>
              <a:t>Bq</a:t>
            </a:r>
            <a:r>
              <a:rPr lang="en-GB" sz="2400" i="0" dirty="0">
                <a:solidFill>
                  <a:srgbClr val="040404"/>
                </a:solidFill>
                <a:latin typeface="Palatino Linotype" panose="02040502050505030304" pitchFamily="18" charset="0"/>
              </a:rPr>
              <a:t>/g) is the specific radioactivity of wasteform. The average normalized leaching rate, NR (g/cm2day), was then calculated using:</a:t>
            </a:r>
          </a:p>
        </p:txBody>
      </p:sp>
      <p:pic>
        <p:nvPicPr>
          <p:cNvPr id="12" name="Picture 11">
            <a:extLst>
              <a:ext uri="{FF2B5EF4-FFF2-40B4-BE49-F238E27FC236}">
                <a16:creationId xmlns:a16="http://schemas.microsoft.com/office/drawing/2014/main" id="{2D9E54AC-12B3-4ED8-B09E-FD6A3E965A71}"/>
              </a:ext>
            </a:extLst>
          </p:cNvPr>
          <p:cNvPicPr>
            <a:picLocks noChangeAspect="1"/>
          </p:cNvPicPr>
          <p:nvPr/>
        </p:nvPicPr>
        <p:blipFill>
          <a:blip r:embed="rId4"/>
          <a:stretch>
            <a:fillRect/>
          </a:stretch>
        </p:blipFill>
        <p:spPr>
          <a:xfrm>
            <a:off x="3977922" y="5911498"/>
            <a:ext cx="1188156" cy="795641"/>
          </a:xfrm>
          <a:prstGeom prst="rect">
            <a:avLst/>
          </a:prstGeom>
        </p:spPr>
      </p:pic>
    </p:spTree>
    <p:extLst>
      <p:ext uri="{BB962C8B-B14F-4D97-AF65-F5344CB8AC3E}">
        <p14:creationId xmlns:p14="http://schemas.microsoft.com/office/powerpoint/2010/main" val="1043345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0D1389-EB76-4227-A8F5-157BB9891ABE}"/>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4F2B159C-5A69-489A-AA8A-ED65FA5575CB}"/>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37</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376AC9BD-AEE4-41BF-8064-A93AAAD3FF05}"/>
              </a:ext>
            </a:extLst>
          </p:cNvPr>
          <p:cNvPicPr>
            <a:picLocks noChangeAspect="1"/>
          </p:cNvPicPr>
          <p:nvPr/>
        </p:nvPicPr>
        <p:blipFill>
          <a:blip r:embed="rId2"/>
          <a:stretch>
            <a:fillRect/>
          </a:stretch>
        </p:blipFill>
        <p:spPr>
          <a:xfrm>
            <a:off x="10697" y="1628799"/>
            <a:ext cx="9036143" cy="2160241"/>
          </a:xfrm>
          <a:prstGeom prst="rect">
            <a:avLst/>
          </a:prstGeom>
        </p:spPr>
      </p:pic>
      <p:sp>
        <p:nvSpPr>
          <p:cNvPr id="6" name="TextBox 5">
            <a:extLst>
              <a:ext uri="{FF2B5EF4-FFF2-40B4-BE49-F238E27FC236}">
                <a16:creationId xmlns:a16="http://schemas.microsoft.com/office/drawing/2014/main" id="{E8A08705-BE6C-4CA8-8746-F9D5CE265E76}"/>
              </a:ext>
            </a:extLst>
          </p:cNvPr>
          <p:cNvSpPr txBox="1"/>
          <p:nvPr/>
        </p:nvSpPr>
        <p:spPr>
          <a:xfrm>
            <a:off x="246348" y="4077072"/>
            <a:ext cx="8651304" cy="2308324"/>
          </a:xfrm>
          <a:prstGeom prst="rect">
            <a:avLst/>
          </a:prstGeom>
          <a:noFill/>
        </p:spPr>
        <p:txBody>
          <a:bodyPr wrap="squar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Conclusions on cements: Releases of radionuclides in repository conditions were at least 100 times lower than</a:t>
            </a:r>
          </a:p>
          <a:p>
            <a:pPr algn="l">
              <a:spcBef>
                <a:spcPts val="0"/>
              </a:spcBef>
              <a:spcAft>
                <a:spcPts val="0"/>
              </a:spcAft>
            </a:pPr>
            <a:r>
              <a:rPr lang="en-GB" sz="2400" i="0" dirty="0">
                <a:solidFill>
                  <a:srgbClr val="040404"/>
                </a:solidFill>
                <a:latin typeface="Palatino Linotype" panose="02040502050505030304" pitchFamily="18" charset="0"/>
              </a:rPr>
              <a:t>In laboratory leach tests. These differences </a:t>
            </a:r>
            <a:r>
              <a:rPr lang="en-GB" sz="2400" dirty="0">
                <a:solidFill>
                  <a:srgbClr val="040404"/>
                </a:solidFill>
                <a:latin typeface="Palatino Linotype" panose="02040502050505030304" pitchFamily="18" charset="0"/>
              </a:rPr>
              <a:t>are due to</a:t>
            </a:r>
            <a:r>
              <a:rPr lang="en-GB" sz="2400" i="0" dirty="0">
                <a:solidFill>
                  <a:srgbClr val="040404"/>
                </a:solidFill>
                <a:latin typeface="Palatino Linotype" panose="02040502050505030304" pitchFamily="18" charset="0"/>
              </a:rPr>
              <a:t> the limited contact with percolating water, lower average temperature and partly due to the retention of radionuclides on the contacting host formation. </a:t>
            </a:r>
          </a:p>
        </p:txBody>
      </p:sp>
    </p:spTree>
    <p:extLst>
      <p:ext uri="{BB962C8B-B14F-4D97-AF65-F5344CB8AC3E}">
        <p14:creationId xmlns:p14="http://schemas.microsoft.com/office/powerpoint/2010/main" val="2921945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38</a:t>
            </a:fld>
            <a:endParaRPr lang="en-GB" dirty="0">
              <a:solidFill>
                <a:schemeClr val="tx1"/>
              </a:solidFill>
              <a:latin typeface="Verdana" pitchFamily="34" charset="0"/>
              <a:cs typeface="Times New Roman" pitchFamily="18" charset="0"/>
            </a:endParaRPr>
          </a:p>
        </p:txBody>
      </p:sp>
      <p:pic>
        <p:nvPicPr>
          <p:cNvPr id="4" name="Picture 9">
            <a:extLst>
              <a:ext uri="{FF2B5EF4-FFF2-40B4-BE49-F238E27FC236}">
                <a16:creationId xmlns:a16="http://schemas.microsoft.com/office/drawing/2014/main" id="{1907547C-10BC-1B9B-BEE0-0635AA95C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28775"/>
            <a:ext cx="6337300" cy="2165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48A81AD8-2777-7F3B-F02B-D5EA19CF8D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288" y="1721363"/>
            <a:ext cx="1728887" cy="2306725"/>
          </a:xfrm>
          <a:prstGeom prst="rect">
            <a:avLst/>
          </a:prstGeom>
          <a:noFill/>
          <a:extLst>
            <a:ext uri="{909E8E84-426E-40DD-AFC4-6F175D3DCCD1}">
              <a14:hiddenFill xmlns:a14="http://schemas.microsoft.com/office/drawing/2010/main">
                <a:solidFill>
                  <a:srgbClr val="FFFFFF"/>
                </a:solidFill>
              </a14:hiddenFill>
            </a:ext>
          </a:extLst>
        </p:spPr>
      </p:pic>
      <p:sp>
        <p:nvSpPr>
          <p:cNvPr id="6" name="Line 11">
            <a:extLst>
              <a:ext uri="{FF2B5EF4-FFF2-40B4-BE49-F238E27FC236}">
                <a16:creationId xmlns:a16="http://schemas.microsoft.com/office/drawing/2014/main" id="{2D145AF2-D9A6-C67F-0C6E-152BF46F891F}"/>
              </a:ext>
            </a:extLst>
          </p:cNvPr>
          <p:cNvSpPr>
            <a:spLocks noChangeShapeType="1"/>
          </p:cNvSpPr>
          <p:nvPr/>
        </p:nvSpPr>
        <p:spPr bwMode="auto">
          <a:xfrm>
            <a:off x="395288" y="2852738"/>
            <a:ext cx="792162" cy="0"/>
          </a:xfrm>
          <a:prstGeom prst="line">
            <a:avLst/>
          </a:prstGeom>
          <a:noFill/>
          <a:ln w="38100" cap="sq">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7" name="Picture 12">
            <a:extLst>
              <a:ext uri="{FF2B5EF4-FFF2-40B4-BE49-F238E27FC236}">
                <a16:creationId xmlns:a16="http://schemas.microsoft.com/office/drawing/2014/main" id="{C5F6FC48-C6AE-A9D9-A4D2-B7077C6675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3860800"/>
            <a:ext cx="6264275" cy="2700338"/>
          </a:xfrm>
          <a:prstGeom prst="rect">
            <a:avLst/>
          </a:prstGeom>
          <a:noFill/>
          <a:extLst>
            <a:ext uri="{909E8E84-426E-40DD-AFC4-6F175D3DCCD1}">
              <a14:hiddenFill xmlns:a14="http://schemas.microsoft.com/office/drawing/2010/main">
                <a:solidFill>
                  <a:srgbClr val="FFFFFF"/>
                </a:solidFill>
              </a14:hiddenFill>
            </a:ext>
          </a:extLst>
        </p:spPr>
      </p:pic>
      <p:sp>
        <p:nvSpPr>
          <p:cNvPr id="8" name="Line 13">
            <a:extLst>
              <a:ext uri="{FF2B5EF4-FFF2-40B4-BE49-F238E27FC236}">
                <a16:creationId xmlns:a16="http://schemas.microsoft.com/office/drawing/2014/main" id="{16D5A816-FAEC-3CFE-E933-7BC533887367}"/>
              </a:ext>
            </a:extLst>
          </p:cNvPr>
          <p:cNvSpPr>
            <a:spLocks noChangeShapeType="1"/>
          </p:cNvSpPr>
          <p:nvPr/>
        </p:nvSpPr>
        <p:spPr bwMode="auto">
          <a:xfrm>
            <a:off x="2339975" y="6092825"/>
            <a:ext cx="792163" cy="0"/>
          </a:xfrm>
          <a:prstGeom prst="line">
            <a:avLst/>
          </a:prstGeom>
          <a:noFill/>
          <a:ln w="38100" cap="sq">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Title 1">
            <a:extLst>
              <a:ext uri="{FF2B5EF4-FFF2-40B4-BE49-F238E27FC236}">
                <a16:creationId xmlns:a16="http://schemas.microsoft.com/office/drawing/2014/main" id="{66FB91B8-C155-E601-A8E6-F6D9B3736E12}"/>
              </a:ext>
            </a:extLst>
          </p:cNvPr>
          <p:cNvSpPr txBox="1">
            <a:spLocks/>
          </p:cNvSpPr>
          <p:nvPr/>
        </p:nvSpPr>
        <p:spPr bwMode="auto">
          <a:xfrm>
            <a:off x="250825" y="918927"/>
            <a:ext cx="8739050" cy="48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algn="ctr"/>
            <a:r>
              <a:rPr lang="en-GB" sz="3600" kern="0" dirty="0"/>
              <a:t>V. Testing of glasses </a:t>
            </a:r>
          </a:p>
        </p:txBody>
      </p:sp>
    </p:spTree>
    <p:extLst>
      <p:ext uri="{BB962C8B-B14F-4D97-AF65-F5344CB8AC3E}">
        <p14:creationId xmlns:p14="http://schemas.microsoft.com/office/powerpoint/2010/main" val="2426496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39</a:t>
            </a:fld>
            <a:endParaRPr lang="en-GB" dirty="0">
              <a:solidFill>
                <a:schemeClr val="tx1"/>
              </a:solidFill>
              <a:latin typeface="Verdana" pitchFamily="34" charset="0"/>
              <a:cs typeface="Times New Roman" pitchFamily="18" charset="0"/>
            </a:endParaRPr>
          </a:p>
        </p:txBody>
      </p:sp>
      <p:pic>
        <p:nvPicPr>
          <p:cNvPr id="4" name="Picture 3">
            <a:extLst>
              <a:ext uri="{FF2B5EF4-FFF2-40B4-BE49-F238E27FC236}">
                <a16:creationId xmlns:a16="http://schemas.microsoft.com/office/drawing/2014/main" id="{7B19A473-EB59-626E-9FC7-71B21D01B600}"/>
              </a:ext>
            </a:extLst>
          </p:cNvPr>
          <p:cNvPicPr>
            <a:picLocks noChangeAspect="1"/>
          </p:cNvPicPr>
          <p:nvPr/>
        </p:nvPicPr>
        <p:blipFill>
          <a:blip r:embed="rId2"/>
          <a:stretch>
            <a:fillRect/>
          </a:stretch>
        </p:blipFill>
        <p:spPr>
          <a:xfrm>
            <a:off x="294725" y="1556792"/>
            <a:ext cx="8630750" cy="5301208"/>
          </a:xfrm>
          <a:prstGeom prst="rect">
            <a:avLst/>
          </a:prstGeom>
        </p:spPr>
      </p:pic>
      <p:pic>
        <p:nvPicPr>
          <p:cNvPr id="5" name="Picture 15">
            <a:extLst>
              <a:ext uri="{FF2B5EF4-FFF2-40B4-BE49-F238E27FC236}">
                <a16:creationId xmlns:a16="http://schemas.microsoft.com/office/drawing/2014/main" id="{C43E616A-C152-7893-DF4B-1FE390B630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2132856"/>
            <a:ext cx="863519"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106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C164C157-26D1-4BCE-84EB-581E00A30A1C}" type="slidenum">
              <a:rPr lang="en-GB"/>
              <a:pPr>
                <a:defRPr/>
              </a:pPr>
              <a:t>4</a:t>
            </a:fld>
            <a:endParaRPr lang="en-GB"/>
          </a:p>
        </p:txBody>
      </p:sp>
      <p:pic>
        <p:nvPicPr>
          <p:cNvPr id="27651" name="Picture 2" descr="RTI of HL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52" name="Text Box 3"/>
          <p:cNvSpPr txBox="1">
            <a:spLocks noChangeArrowheads="1"/>
          </p:cNvSpPr>
          <p:nvPr/>
        </p:nvSpPr>
        <p:spPr bwMode="auto">
          <a:xfrm>
            <a:off x="1835696" y="120650"/>
            <a:ext cx="4184104" cy="461665"/>
          </a:xfrm>
          <a:prstGeom prst="rect">
            <a:avLst/>
          </a:prstGeom>
          <a:solidFill>
            <a:srgbClr val="FFFFCC">
              <a:alpha val="40000"/>
            </a:srgbClr>
          </a:solidFill>
          <a:ln>
            <a:noFill/>
          </a:ln>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r>
              <a:rPr lang="en-GB" dirty="0">
                <a:latin typeface="+mn-lt"/>
              </a:rPr>
              <a:t>Relative Toxicity of HLW</a:t>
            </a:r>
            <a:endParaRPr lang="en-US" dirty="0">
              <a:latin typeface="+mn-lt"/>
            </a:endParaRPr>
          </a:p>
        </p:txBody>
      </p:sp>
      <p:pic>
        <p:nvPicPr>
          <p:cNvPr id="27653" name="Picture 4" descr="RA of SN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387350"/>
            <a:ext cx="2807544" cy="22274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4591049" y="2757488"/>
            <a:ext cx="536575" cy="5334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own Arrow 3"/>
          <p:cNvSpPr/>
          <p:nvPr/>
        </p:nvSpPr>
        <p:spPr>
          <a:xfrm>
            <a:off x="4836476" y="3290888"/>
            <a:ext cx="45719" cy="2500312"/>
          </a:xfrm>
          <a:prstGeom prst="downArrow">
            <a:avLst/>
          </a:prstGeom>
          <a:solidFill>
            <a:schemeClr val="tx2">
              <a:lumMod val="20000"/>
              <a:lumOff val="80000"/>
            </a:schemeClr>
          </a:solid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Box 4"/>
          <p:cNvSpPr txBox="1">
            <a:spLocks noChangeArrowheads="1"/>
          </p:cNvSpPr>
          <p:nvPr/>
        </p:nvSpPr>
        <p:spPr bwMode="auto">
          <a:xfrm>
            <a:off x="1000126" y="4998303"/>
            <a:ext cx="3600448" cy="830997"/>
          </a:xfrm>
          <a:prstGeom prst="rect">
            <a:avLst/>
          </a:prstGeom>
          <a:noFill/>
          <a:ln>
            <a:noFill/>
          </a:ln>
        </p:spPr>
        <p:txBody>
          <a:bodyPr wrap="square">
            <a:spAutoFit/>
          </a:bodyP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l" eaLnBrk="1" hangingPunct="1"/>
            <a:r>
              <a:rPr lang="en-GB" sz="1200" dirty="0">
                <a:latin typeface="+mn-lt"/>
              </a:rPr>
              <a:t>N. Chapman, A. Dansie, C. McCombie. Artifact to analogue: archeology of arid environments points to management options for Yucca Mountain. </a:t>
            </a:r>
            <a:r>
              <a:rPr lang="en-GB" sz="1200" i="1" dirty="0">
                <a:latin typeface="+mn-lt"/>
              </a:rPr>
              <a:t>Radwaste solutions</a:t>
            </a:r>
            <a:r>
              <a:rPr lang="en-GB" sz="1200" dirty="0">
                <a:latin typeface="+mn-lt"/>
              </a:rPr>
              <a:t>, </a:t>
            </a:r>
            <a:r>
              <a:rPr lang="en-GB" sz="1200" b="1" dirty="0">
                <a:latin typeface="+mn-lt"/>
              </a:rPr>
              <a:t>14</a:t>
            </a:r>
            <a:r>
              <a:rPr lang="en-GB" sz="1200" dirty="0">
                <a:latin typeface="+mn-lt"/>
              </a:rPr>
              <a:t> (2), 22-31 (2007).</a:t>
            </a:r>
            <a:endParaRPr lang="en-US" sz="1200" dirty="0">
              <a:latin typeface="+mn-lt"/>
            </a:endParaRPr>
          </a:p>
        </p:txBody>
      </p:sp>
      <p:sp>
        <p:nvSpPr>
          <p:cNvPr id="2" name="Rounded Rectangle 1"/>
          <p:cNvSpPr/>
          <p:nvPr/>
        </p:nvSpPr>
        <p:spPr>
          <a:xfrm>
            <a:off x="35496" y="1844824"/>
            <a:ext cx="432048" cy="2520280"/>
          </a:xfrm>
          <a:prstGeom prst="roundRect">
            <a:avLst/>
          </a:prstGeom>
          <a:solidFill>
            <a:srgbClr val="FF99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5743750" y="294872"/>
            <a:ext cx="432048" cy="287443"/>
          </a:xfrm>
          <a:prstGeom prst="roundRect">
            <a:avLst/>
          </a:prstGeom>
          <a:solidFill>
            <a:srgbClr val="FF99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16A4500-C976-4A15-BB85-B82EE513AEEA}"/>
              </a:ext>
            </a:extLst>
          </p:cNvPr>
          <p:cNvSpPr/>
          <p:nvPr/>
        </p:nvSpPr>
        <p:spPr bwMode="auto">
          <a:xfrm>
            <a:off x="0" y="6309320"/>
            <a:ext cx="9144000" cy="5486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600" b="0" i="1" u="none" strike="noStrike" cap="none" normalizeH="0" baseline="0">
              <a:ln>
                <a:noFill/>
              </a:ln>
              <a:solidFill>
                <a:srgbClr val="6E6E6F"/>
              </a:solidFill>
              <a:effectLst/>
              <a:latin typeface="Verdana" pitchFamily="34" charset="0"/>
              <a:cs typeface="Times New Roman" pitchFamily="18" charset="0"/>
            </a:endParaRPr>
          </a:p>
        </p:txBody>
      </p:sp>
    </p:spTree>
    <p:extLst>
      <p:ext uri="{BB962C8B-B14F-4D97-AF65-F5344CB8AC3E}">
        <p14:creationId xmlns:p14="http://schemas.microsoft.com/office/powerpoint/2010/main" val="107055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40</a:t>
            </a:fld>
            <a:endParaRPr lang="en-GB" dirty="0">
              <a:solidFill>
                <a:schemeClr val="tx1"/>
              </a:solidFill>
              <a:latin typeface="Verdana" pitchFamily="34" charset="0"/>
              <a:cs typeface="Times New Roman" pitchFamily="18" charset="0"/>
            </a:endParaRPr>
          </a:p>
        </p:txBody>
      </p:sp>
      <p:sp>
        <p:nvSpPr>
          <p:cNvPr id="4" name="Rectangle 2">
            <a:extLst>
              <a:ext uri="{FF2B5EF4-FFF2-40B4-BE49-F238E27FC236}">
                <a16:creationId xmlns:a16="http://schemas.microsoft.com/office/drawing/2014/main" id="{5CF6EA02-3FEC-006A-A94A-09C5DAAF7D02}"/>
              </a:ext>
            </a:extLst>
          </p:cNvPr>
          <p:cNvSpPr txBox="1">
            <a:spLocks noChangeArrowheads="1"/>
          </p:cNvSpPr>
          <p:nvPr/>
        </p:nvSpPr>
        <p:spPr>
          <a:xfrm>
            <a:off x="3590058" y="6151562"/>
            <a:ext cx="4750296" cy="7064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800" dirty="0">
                <a:solidFill>
                  <a:srgbClr val="040404"/>
                </a:solidFill>
                <a:latin typeface="Palatino Linotype" panose="02040502050505030304" pitchFamily="18" charset="0"/>
                <a:cs typeface="Times New Roman" panose="02020603050405020304" pitchFamily="18" charset="0"/>
              </a:rPr>
              <a:t>Field tests: repository setup   </a:t>
            </a:r>
            <a:endParaRPr lang="ru-RU" altLang="en-US" sz="2800" dirty="0">
              <a:solidFill>
                <a:srgbClr val="040404"/>
              </a:solidFill>
              <a:latin typeface="Palatino Linotype" panose="02040502050505030304" pitchFamily="18" charset="0"/>
              <a:cs typeface="Times New Roman" panose="02020603050405020304" pitchFamily="18" charset="0"/>
            </a:endParaRPr>
          </a:p>
        </p:txBody>
      </p:sp>
      <p:pic>
        <p:nvPicPr>
          <p:cNvPr id="5" name="Picture 11">
            <a:extLst>
              <a:ext uri="{FF2B5EF4-FFF2-40B4-BE49-F238E27FC236}">
                <a16:creationId xmlns:a16="http://schemas.microsoft.com/office/drawing/2014/main" id="{AC804470-263C-96CD-3147-A514A36DD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149" y="1220271"/>
            <a:ext cx="6418851" cy="44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a:extLst>
              <a:ext uri="{FF2B5EF4-FFF2-40B4-BE49-F238E27FC236}">
                <a16:creationId xmlns:a16="http://schemas.microsoft.com/office/drawing/2014/main" id="{68993514-77D9-98CC-A0FF-96BE4CAA0C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574" y="1786706"/>
            <a:ext cx="2322463" cy="32721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037B414-8EF0-71D1-DB70-C029BBE1BFFC}"/>
              </a:ext>
            </a:extLst>
          </p:cNvPr>
          <p:cNvPicPr>
            <a:picLocks noChangeAspect="1"/>
          </p:cNvPicPr>
          <p:nvPr/>
        </p:nvPicPr>
        <p:blipFill>
          <a:blip r:embed="rId4"/>
          <a:stretch>
            <a:fillRect/>
          </a:stretch>
        </p:blipFill>
        <p:spPr>
          <a:xfrm>
            <a:off x="395536" y="5229225"/>
            <a:ext cx="2398668" cy="1434640"/>
          </a:xfrm>
          <a:prstGeom prst="rect">
            <a:avLst/>
          </a:prstGeom>
        </p:spPr>
      </p:pic>
      <p:pic>
        <p:nvPicPr>
          <p:cNvPr id="8" name="Picture 15">
            <a:extLst>
              <a:ext uri="{FF2B5EF4-FFF2-40B4-BE49-F238E27FC236}">
                <a16:creationId xmlns:a16="http://schemas.microsoft.com/office/drawing/2014/main" id="{F965A1A2-01DA-914D-E140-2BCD5EA86D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7" y="1557338"/>
            <a:ext cx="1079417" cy="144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91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41</a:t>
            </a:fld>
            <a:endParaRPr lang="en-GB" dirty="0">
              <a:solidFill>
                <a:schemeClr val="tx1"/>
              </a:solidFill>
              <a:latin typeface="Verdana" pitchFamily="34" charset="0"/>
              <a:cs typeface="Times New Roman" pitchFamily="18" charset="0"/>
            </a:endParaRPr>
          </a:p>
        </p:txBody>
      </p:sp>
      <p:pic>
        <p:nvPicPr>
          <p:cNvPr id="4" name="Picture 4">
            <a:extLst>
              <a:ext uri="{FF2B5EF4-FFF2-40B4-BE49-F238E27FC236}">
                <a16:creationId xmlns:a16="http://schemas.microsoft.com/office/drawing/2014/main" id="{D3532A36-47DC-607E-F84D-715E501231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194" y="1664493"/>
            <a:ext cx="593725" cy="7921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10">
            <a:extLst>
              <a:ext uri="{FF2B5EF4-FFF2-40B4-BE49-F238E27FC236}">
                <a16:creationId xmlns:a16="http://schemas.microsoft.com/office/drawing/2014/main" id="{E67FC965-FEF8-C606-BD4E-E56E7BEEB618}"/>
              </a:ext>
            </a:extLst>
          </p:cNvPr>
          <p:cNvGraphicFramePr>
            <a:graphicFrameLocks noChangeAspect="1"/>
          </p:cNvGraphicFramePr>
          <p:nvPr>
            <p:extLst>
              <p:ext uri="{D42A27DB-BD31-4B8C-83A1-F6EECF244321}">
                <p14:modId xmlns:p14="http://schemas.microsoft.com/office/powerpoint/2010/main" val="2440125085"/>
              </p:ext>
            </p:extLst>
          </p:nvPr>
        </p:nvGraphicFramePr>
        <p:xfrm>
          <a:off x="1116012" y="1484784"/>
          <a:ext cx="8027987" cy="5373215"/>
        </p:xfrm>
        <a:graphic>
          <a:graphicData uri="http://schemas.openxmlformats.org/presentationml/2006/ole">
            <mc:AlternateContent xmlns:mc="http://schemas.openxmlformats.org/markup-compatibility/2006">
              <mc:Choice xmlns:v="urn:schemas-microsoft-com:vml" Requires="v">
                <p:oleObj name="Документ" r:id="rId3" imgW="5486400" imgH="3080160" progId="Word.Document.8">
                  <p:embed/>
                </p:oleObj>
              </mc:Choice>
              <mc:Fallback>
                <p:oleObj name="Документ" r:id="rId3" imgW="5486400" imgH="3080160" progId="Word.Document.8">
                  <p:embed/>
                  <p:pic>
                    <p:nvPicPr>
                      <p:cNvPr id="55306" name="Object 10">
                        <a:extLst>
                          <a:ext uri="{FF2B5EF4-FFF2-40B4-BE49-F238E27FC236}">
                            <a16:creationId xmlns:a16="http://schemas.microsoft.com/office/drawing/2014/main" id="{9B6AB0D3-9E83-4254-9D97-08B7D1E1E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2" y="1484784"/>
                        <a:ext cx="8027987" cy="5373215"/>
                      </a:xfrm>
                      <a:prstGeom prst="rect">
                        <a:avLst/>
                      </a:prstGeom>
                      <a:solidFill>
                        <a:schemeClr val="bg1"/>
                      </a:solidFill>
                      <a:ln>
                        <a:noFill/>
                      </a:ln>
                      <a:effectLst/>
                    </p:spPr>
                  </p:pic>
                </p:oleObj>
              </mc:Fallback>
            </mc:AlternateContent>
          </a:graphicData>
        </a:graphic>
      </p:graphicFrame>
      <p:sp>
        <p:nvSpPr>
          <p:cNvPr id="6" name="AutoShape 11">
            <a:extLst>
              <a:ext uri="{FF2B5EF4-FFF2-40B4-BE49-F238E27FC236}">
                <a16:creationId xmlns:a16="http://schemas.microsoft.com/office/drawing/2014/main" id="{D66203D2-D81C-48D9-F0F9-071FF27780F8}"/>
              </a:ext>
            </a:extLst>
          </p:cNvPr>
          <p:cNvSpPr>
            <a:spLocks noChangeArrowheads="1"/>
          </p:cNvSpPr>
          <p:nvPr/>
        </p:nvSpPr>
        <p:spPr bwMode="auto">
          <a:xfrm>
            <a:off x="178753" y="5373216"/>
            <a:ext cx="792162" cy="792163"/>
          </a:xfrm>
          <a:prstGeom prst="rightArrow">
            <a:avLst>
              <a:gd name="adj1" fmla="val 50000"/>
              <a:gd name="adj2" fmla="val 2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647006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42</a:t>
            </a:fld>
            <a:endParaRPr lang="en-GB" dirty="0">
              <a:solidFill>
                <a:schemeClr val="tx1"/>
              </a:solidFill>
              <a:latin typeface="Verdana" pitchFamily="34" charset="0"/>
              <a:cs typeface="Times New Roman" pitchFamily="18" charset="0"/>
            </a:endParaRPr>
          </a:p>
        </p:txBody>
      </p:sp>
      <p:sp>
        <p:nvSpPr>
          <p:cNvPr id="4" name="Rectangle 2">
            <a:extLst>
              <a:ext uri="{FF2B5EF4-FFF2-40B4-BE49-F238E27FC236}">
                <a16:creationId xmlns:a16="http://schemas.microsoft.com/office/drawing/2014/main" id="{917776BA-4F09-8A6B-D02C-FDF292918762}"/>
              </a:ext>
            </a:extLst>
          </p:cNvPr>
          <p:cNvSpPr txBox="1">
            <a:spLocks noChangeArrowheads="1"/>
          </p:cNvSpPr>
          <p:nvPr/>
        </p:nvSpPr>
        <p:spPr>
          <a:xfrm>
            <a:off x="179388" y="5162549"/>
            <a:ext cx="5765482" cy="70643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800">
                <a:solidFill>
                  <a:srgbClr val="040404"/>
                </a:solidFill>
                <a:latin typeface="Palatino Linotype" panose="02040502050505030304" pitchFamily="18" charset="0"/>
                <a:cs typeface="Times New Roman" panose="02020603050405020304" pitchFamily="18" charset="0"/>
              </a:rPr>
              <a:t>Field Tests: 1999 opening repository </a:t>
            </a:r>
            <a:endParaRPr lang="ru-RU" altLang="en-US" sz="2800" dirty="0">
              <a:solidFill>
                <a:srgbClr val="040404"/>
              </a:solidFill>
              <a:latin typeface="Palatino Linotype" panose="0204050205050503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56F02C1-738B-7A10-F9D2-DC564DC3FB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4556918"/>
            <a:ext cx="593725" cy="79216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a:extLst>
              <a:ext uri="{FF2B5EF4-FFF2-40B4-BE49-F238E27FC236}">
                <a16:creationId xmlns:a16="http://schemas.microsoft.com/office/drawing/2014/main" id="{539B288E-6609-44CC-22A8-60640F705019}"/>
              </a:ext>
            </a:extLst>
          </p:cNvPr>
          <p:cNvSpPr>
            <a:spLocks noChangeArrowheads="1"/>
          </p:cNvSpPr>
          <p:nvPr/>
        </p:nvSpPr>
        <p:spPr bwMode="auto">
          <a:xfrm>
            <a:off x="2484438" y="3644900"/>
            <a:ext cx="358775" cy="576263"/>
          </a:xfrm>
          <a:prstGeom prst="rightArrow">
            <a:avLst>
              <a:gd name="adj1" fmla="val 50000"/>
              <a:gd name="adj2" fmla="val 2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7" name="Picture 11">
            <a:extLst>
              <a:ext uri="{FF2B5EF4-FFF2-40B4-BE49-F238E27FC236}">
                <a16:creationId xmlns:a16="http://schemas.microsoft.com/office/drawing/2014/main" id="{2C19AE17-4FF3-FEDD-6C48-76074F13B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557338"/>
            <a:ext cx="2212975" cy="29511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751418E7-9E3F-B9E6-CDD6-D68891259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997200"/>
            <a:ext cx="27813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F54DA1AE-32E5-61B3-6F90-B3B6961CCB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7763" y="2276475"/>
            <a:ext cx="2644775" cy="3529013"/>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5">
            <a:extLst>
              <a:ext uri="{FF2B5EF4-FFF2-40B4-BE49-F238E27FC236}">
                <a16:creationId xmlns:a16="http://schemas.microsoft.com/office/drawing/2014/main" id="{D9CF5669-FB57-96B3-2FE7-FD1EA6526570}"/>
              </a:ext>
            </a:extLst>
          </p:cNvPr>
          <p:cNvSpPr>
            <a:spLocks noChangeArrowheads="1"/>
          </p:cNvSpPr>
          <p:nvPr/>
        </p:nvSpPr>
        <p:spPr bwMode="auto">
          <a:xfrm>
            <a:off x="5795963" y="4365625"/>
            <a:ext cx="358775" cy="576263"/>
          </a:xfrm>
          <a:prstGeom prst="rightArrow">
            <a:avLst>
              <a:gd name="adj1" fmla="val 50000"/>
              <a:gd name="adj2" fmla="val 2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430016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43</a:t>
            </a:fld>
            <a:endParaRPr lang="en-GB" dirty="0">
              <a:solidFill>
                <a:schemeClr val="tx1"/>
              </a:solidFill>
              <a:latin typeface="Verdana" pitchFamily="34" charset="0"/>
              <a:cs typeface="Times New Roman" pitchFamily="18" charset="0"/>
            </a:endParaRPr>
          </a:p>
        </p:txBody>
      </p:sp>
      <p:sp>
        <p:nvSpPr>
          <p:cNvPr id="4" name="Rectangle 2">
            <a:extLst>
              <a:ext uri="{FF2B5EF4-FFF2-40B4-BE49-F238E27FC236}">
                <a16:creationId xmlns:a16="http://schemas.microsoft.com/office/drawing/2014/main" id="{B26BBA13-0142-271C-29F4-9E26399D11F5}"/>
              </a:ext>
            </a:extLst>
          </p:cNvPr>
          <p:cNvSpPr txBox="1">
            <a:spLocks noChangeArrowheads="1"/>
          </p:cNvSpPr>
          <p:nvPr/>
        </p:nvSpPr>
        <p:spPr>
          <a:xfrm>
            <a:off x="2958907" y="1495401"/>
            <a:ext cx="5580112" cy="7064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800">
                <a:solidFill>
                  <a:srgbClr val="040404"/>
                </a:solidFill>
                <a:latin typeface="Palatino Linotype" panose="02040502050505030304" pitchFamily="18" charset="0"/>
                <a:cs typeface="Times New Roman" panose="02020603050405020304" pitchFamily="18" charset="0"/>
              </a:rPr>
              <a:t>Field Tests: 1999 sample collection </a:t>
            </a:r>
            <a:endParaRPr lang="ru-RU" altLang="en-US" sz="2800" dirty="0">
              <a:solidFill>
                <a:srgbClr val="040404"/>
              </a:solidFill>
              <a:latin typeface="Palatino Linotype" panose="0204050205050503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F985476-4041-0210-473D-89C56C9801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3" y="692150"/>
            <a:ext cx="593725" cy="79216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5">
            <a:extLst>
              <a:ext uri="{FF2B5EF4-FFF2-40B4-BE49-F238E27FC236}">
                <a16:creationId xmlns:a16="http://schemas.microsoft.com/office/drawing/2014/main" id="{C71A9750-3697-1978-FC3C-ED4A91C64B7B}"/>
              </a:ext>
            </a:extLst>
          </p:cNvPr>
          <p:cNvSpPr>
            <a:spLocks noChangeArrowheads="1"/>
          </p:cNvSpPr>
          <p:nvPr/>
        </p:nvSpPr>
        <p:spPr bwMode="auto">
          <a:xfrm>
            <a:off x="2195513" y="4868863"/>
            <a:ext cx="647700" cy="576262"/>
          </a:xfrm>
          <a:prstGeom prst="rightArrow">
            <a:avLst>
              <a:gd name="adj1" fmla="val 50000"/>
              <a:gd name="adj2" fmla="val 28099"/>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aphicFrame>
        <p:nvGraphicFramePr>
          <p:cNvPr id="7" name="Object 6">
            <a:extLst>
              <a:ext uri="{FF2B5EF4-FFF2-40B4-BE49-F238E27FC236}">
                <a16:creationId xmlns:a16="http://schemas.microsoft.com/office/drawing/2014/main" id="{975026E5-FD0D-0BA1-9E4D-589BCF63DFA9}"/>
              </a:ext>
            </a:extLst>
          </p:cNvPr>
          <p:cNvGraphicFramePr>
            <a:graphicFrameLocks noChangeAspect="1"/>
          </p:cNvGraphicFramePr>
          <p:nvPr>
            <p:extLst>
              <p:ext uri="{D42A27DB-BD31-4B8C-83A1-F6EECF244321}">
                <p14:modId xmlns:p14="http://schemas.microsoft.com/office/powerpoint/2010/main" val="3132014673"/>
              </p:ext>
            </p:extLst>
          </p:nvPr>
        </p:nvGraphicFramePr>
        <p:xfrm>
          <a:off x="250825" y="1700213"/>
          <a:ext cx="2243138" cy="2976562"/>
        </p:xfrm>
        <a:graphic>
          <a:graphicData uri="http://schemas.openxmlformats.org/presentationml/2006/ole">
            <mc:AlternateContent xmlns:mc="http://schemas.openxmlformats.org/markup-compatibility/2006">
              <mc:Choice xmlns:v="urn:schemas-microsoft-com:vml" Requires="v">
                <p:oleObj name="Документ" r:id="rId3" imgW="1646640" imgH="2184120" progId="Word.Document.8">
                  <p:embed/>
                </p:oleObj>
              </mc:Choice>
              <mc:Fallback>
                <p:oleObj name="Документ" r:id="rId3" imgW="1646640" imgH="2184120" progId="Word.Document.8">
                  <p:embed/>
                  <p:pic>
                    <p:nvPicPr>
                      <p:cNvPr id="61446" name="Object 6">
                        <a:extLst>
                          <a:ext uri="{FF2B5EF4-FFF2-40B4-BE49-F238E27FC236}">
                            <a16:creationId xmlns:a16="http://schemas.microsoft.com/office/drawing/2014/main" id="{FB8512E4-6C8E-4D0D-BC3A-564BEFDEC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700213"/>
                        <a:ext cx="2243138" cy="297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 name="Picture 10">
            <a:extLst>
              <a:ext uri="{FF2B5EF4-FFF2-40B4-BE49-F238E27FC236}">
                <a16:creationId xmlns:a16="http://schemas.microsoft.com/office/drawing/2014/main" id="{D2DAAE13-783E-F21D-3A15-0D783424A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763" y="2997200"/>
            <a:ext cx="310832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9B03D4C4-3ED3-DDE9-8BBD-FA8F4DC0C3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3789363"/>
            <a:ext cx="24796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21FC4ACD-C5C0-5B78-8331-87F6BF3F9F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2527300"/>
            <a:ext cx="1865313" cy="115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60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44</a:t>
            </a:fld>
            <a:endParaRPr lang="en-GB" dirty="0">
              <a:solidFill>
                <a:schemeClr val="tx1"/>
              </a:solidFill>
              <a:latin typeface="Verdana" pitchFamily="34" charset="0"/>
              <a:cs typeface="Times New Roman" pitchFamily="18" charset="0"/>
            </a:endParaRPr>
          </a:p>
        </p:txBody>
      </p:sp>
      <p:pic>
        <p:nvPicPr>
          <p:cNvPr id="4" name="Picture 7">
            <a:extLst>
              <a:ext uri="{FF2B5EF4-FFF2-40B4-BE49-F238E27FC236}">
                <a16:creationId xmlns:a16="http://schemas.microsoft.com/office/drawing/2014/main" id="{62EA01A6-BE98-72C8-CB69-D8B73A31E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85" y="2062738"/>
            <a:ext cx="4173127" cy="479526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3AEDC471-6147-F418-18AD-4FDA826561EC}"/>
              </a:ext>
            </a:extLst>
          </p:cNvPr>
          <p:cNvSpPr txBox="1">
            <a:spLocks noChangeArrowheads="1"/>
          </p:cNvSpPr>
          <p:nvPr/>
        </p:nvSpPr>
        <p:spPr bwMode="auto">
          <a:xfrm>
            <a:off x="5290279" y="3303662"/>
            <a:ext cx="38028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200" dirty="0">
                <a:solidFill>
                  <a:srgbClr val="040404"/>
                </a:solidFill>
                <a:latin typeface="Palatino Linotype" panose="02040502050505030304" pitchFamily="18" charset="0"/>
              </a:rPr>
              <a:t>Groundwater chemistry altered from (HCO</a:t>
            </a:r>
            <a:r>
              <a:rPr lang="en-US" altLang="en-US" sz="1200" baseline="-25000" dirty="0">
                <a:solidFill>
                  <a:srgbClr val="040404"/>
                </a:solidFill>
                <a:latin typeface="Palatino Linotype" panose="02040502050505030304" pitchFamily="18" charset="0"/>
              </a:rPr>
              <a:t>3</a:t>
            </a:r>
            <a:r>
              <a:rPr lang="en-US" altLang="en-US" sz="1200" baseline="30000" dirty="0">
                <a:solidFill>
                  <a:srgbClr val="040404"/>
                </a:solidFill>
                <a:latin typeface="Palatino Linotype" panose="02040502050505030304" pitchFamily="18" charset="0"/>
              </a:rPr>
              <a:t>-</a:t>
            </a:r>
            <a:r>
              <a:rPr lang="en-US" altLang="en-US" sz="1200" dirty="0">
                <a:solidFill>
                  <a:srgbClr val="040404"/>
                </a:solidFill>
                <a:latin typeface="Palatino Linotype" panose="02040502050505030304" pitchFamily="18" charset="0"/>
              </a:rPr>
              <a:t>Ca</a:t>
            </a:r>
            <a:r>
              <a:rPr lang="en-US" altLang="en-US" sz="1200" baseline="30000" dirty="0">
                <a:solidFill>
                  <a:srgbClr val="040404"/>
                </a:solidFill>
                <a:latin typeface="Palatino Linotype" panose="02040502050505030304" pitchFamily="18" charset="0"/>
              </a:rPr>
              <a:t>2+</a:t>
            </a:r>
            <a:r>
              <a:rPr lang="en-US" altLang="en-US" sz="1200" dirty="0">
                <a:solidFill>
                  <a:srgbClr val="040404"/>
                </a:solidFill>
                <a:latin typeface="Palatino Linotype" panose="02040502050505030304" pitchFamily="18" charset="0"/>
              </a:rPr>
              <a:t>)- type to a (HCO</a:t>
            </a:r>
            <a:r>
              <a:rPr lang="en-US" altLang="en-US" sz="1200" baseline="-25000" dirty="0">
                <a:solidFill>
                  <a:srgbClr val="040404"/>
                </a:solidFill>
                <a:latin typeface="Palatino Linotype" panose="02040502050505030304" pitchFamily="18" charset="0"/>
              </a:rPr>
              <a:t>3</a:t>
            </a:r>
            <a:r>
              <a:rPr lang="en-US" altLang="en-US" sz="1200" baseline="30000" dirty="0">
                <a:solidFill>
                  <a:srgbClr val="040404"/>
                </a:solidFill>
                <a:latin typeface="Palatino Linotype" panose="02040502050505030304" pitchFamily="18" charset="0"/>
              </a:rPr>
              <a:t>-</a:t>
            </a:r>
            <a:r>
              <a:rPr lang="en-US" altLang="en-US" sz="1200" dirty="0">
                <a:solidFill>
                  <a:srgbClr val="040404"/>
                </a:solidFill>
                <a:latin typeface="Palatino Linotype" panose="02040502050505030304" pitchFamily="18" charset="0"/>
              </a:rPr>
              <a:t>Na</a:t>
            </a:r>
            <a:r>
              <a:rPr lang="en-US" altLang="en-US" sz="1200" baseline="30000" dirty="0">
                <a:solidFill>
                  <a:srgbClr val="040404"/>
                </a:solidFill>
                <a:latin typeface="Palatino Linotype" panose="02040502050505030304" pitchFamily="18" charset="0"/>
              </a:rPr>
              <a:t>+</a:t>
            </a:r>
            <a:r>
              <a:rPr lang="en-US" altLang="en-US" sz="1200" dirty="0">
                <a:solidFill>
                  <a:srgbClr val="040404"/>
                </a:solidFill>
                <a:latin typeface="Palatino Linotype" panose="02040502050505030304" pitchFamily="18" charset="0"/>
              </a:rPr>
              <a:t> K</a:t>
            </a:r>
            <a:r>
              <a:rPr lang="en-US" altLang="en-US" sz="1200" baseline="30000" dirty="0">
                <a:solidFill>
                  <a:srgbClr val="040404"/>
                </a:solidFill>
                <a:latin typeface="Palatino Linotype" panose="02040502050505030304" pitchFamily="18" charset="0"/>
              </a:rPr>
              <a:t>+</a:t>
            </a:r>
            <a:r>
              <a:rPr lang="en-US" altLang="en-US" sz="1200" dirty="0">
                <a:solidFill>
                  <a:srgbClr val="040404"/>
                </a:solidFill>
                <a:latin typeface="Palatino Linotype" panose="02040502050505030304" pitchFamily="18" charset="0"/>
              </a:rPr>
              <a:t>)- type, while being numerically higher than the background only by a factor of 1.3</a:t>
            </a:r>
            <a:r>
              <a:rPr lang="en-GB" altLang="en-US" sz="1200" dirty="0">
                <a:solidFill>
                  <a:srgbClr val="040404"/>
                </a:solidFill>
                <a:latin typeface="Palatino Linotype" panose="02040502050505030304" pitchFamily="18" charset="0"/>
              </a:rPr>
              <a:t> </a:t>
            </a:r>
          </a:p>
        </p:txBody>
      </p:sp>
      <p:pic>
        <p:nvPicPr>
          <p:cNvPr id="6" name="Picture 10">
            <a:extLst>
              <a:ext uri="{FF2B5EF4-FFF2-40B4-BE49-F238E27FC236}">
                <a16:creationId xmlns:a16="http://schemas.microsoft.com/office/drawing/2014/main" id="{ABB716EF-D417-10C0-7DCD-104177F2B3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6063" y="4134659"/>
            <a:ext cx="3313112" cy="260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70707DE0-6434-F8CE-3E1C-63C043EFC6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0003" y="1119173"/>
            <a:ext cx="3313112" cy="22653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126D1DF6-81C3-6E1C-BB62-7B52DD0D19C0}"/>
              </a:ext>
            </a:extLst>
          </p:cNvPr>
          <p:cNvSpPr txBox="1">
            <a:spLocks noChangeArrowheads="1"/>
          </p:cNvSpPr>
          <p:nvPr/>
        </p:nvSpPr>
        <p:spPr>
          <a:xfrm>
            <a:off x="239384" y="1451223"/>
            <a:ext cx="4067175" cy="6115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000" dirty="0">
                <a:solidFill>
                  <a:srgbClr val="040404"/>
                </a:solidFill>
                <a:latin typeface="Palatino Linotype" panose="02040502050505030304" pitchFamily="18" charset="0"/>
                <a:cs typeface="Times New Roman" panose="02020603050405020304" pitchFamily="18" charset="0"/>
              </a:rPr>
              <a:t>Leaching behaviour: groundwater</a:t>
            </a:r>
          </a:p>
        </p:txBody>
      </p:sp>
    </p:spTree>
    <p:extLst>
      <p:ext uri="{BB962C8B-B14F-4D97-AF65-F5344CB8AC3E}">
        <p14:creationId xmlns:p14="http://schemas.microsoft.com/office/powerpoint/2010/main" val="2325081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45</a:t>
            </a:fld>
            <a:endParaRPr lang="en-GB" dirty="0">
              <a:solidFill>
                <a:schemeClr val="tx1"/>
              </a:solidFill>
              <a:latin typeface="Verdana" pitchFamily="34" charset="0"/>
              <a:cs typeface="Times New Roman" pitchFamily="18" charset="0"/>
            </a:endParaRPr>
          </a:p>
        </p:txBody>
      </p:sp>
      <p:pic>
        <p:nvPicPr>
          <p:cNvPr id="4" name="Picture 8">
            <a:extLst>
              <a:ext uri="{FF2B5EF4-FFF2-40B4-BE49-F238E27FC236}">
                <a16:creationId xmlns:a16="http://schemas.microsoft.com/office/drawing/2014/main" id="{3083F0EB-A798-3251-E07C-EF5F990B1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48594"/>
            <a:ext cx="8208962" cy="396081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0">
            <a:extLst>
              <a:ext uri="{FF2B5EF4-FFF2-40B4-BE49-F238E27FC236}">
                <a16:creationId xmlns:a16="http://schemas.microsoft.com/office/drawing/2014/main" id="{C775BBDC-8894-1F93-8CCA-571382A7DE34}"/>
              </a:ext>
            </a:extLst>
          </p:cNvPr>
          <p:cNvSpPr txBox="1">
            <a:spLocks noChangeArrowheads="1"/>
          </p:cNvSpPr>
          <p:nvPr/>
        </p:nvSpPr>
        <p:spPr bwMode="auto">
          <a:xfrm>
            <a:off x="178122" y="5013176"/>
            <a:ext cx="885837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dirty="0">
                <a:solidFill>
                  <a:srgbClr val="040404"/>
                </a:solidFill>
                <a:latin typeface="Palatino Linotype" panose="02040502050505030304" pitchFamily="18" charset="0"/>
              </a:rPr>
              <a:t>Both at the initial and final stages of the testing period, the activity release rates per unit area of contact surface were greater at the open site (Bs-10). 14 years field testing data for glass Bs-10 averaged in a dissolution rate </a:t>
            </a:r>
            <a:r>
              <a:rPr lang="en-GB" altLang="en-US" i="1" dirty="0">
                <a:solidFill>
                  <a:srgbClr val="040404"/>
                </a:solidFill>
                <a:latin typeface="Palatino Linotype" panose="02040502050505030304" pitchFamily="18" charset="0"/>
              </a:rPr>
              <a:t>r</a:t>
            </a:r>
            <a:r>
              <a:rPr lang="en-GB" altLang="en-US" i="1" baseline="-25000" dirty="0">
                <a:solidFill>
                  <a:srgbClr val="040404"/>
                </a:solidFill>
                <a:latin typeface="Palatino Linotype" panose="02040502050505030304" pitchFamily="18" charset="0"/>
              </a:rPr>
              <a:t>Bs-10</a:t>
            </a:r>
            <a:r>
              <a:rPr lang="en-GB" altLang="en-US" i="1" dirty="0">
                <a:solidFill>
                  <a:srgbClr val="040404"/>
                </a:solidFill>
                <a:latin typeface="Palatino Linotype" panose="02040502050505030304" pitchFamily="18" charset="0"/>
              </a:rPr>
              <a:t> </a:t>
            </a:r>
            <a:r>
              <a:rPr lang="en-GB" altLang="en-US" dirty="0">
                <a:solidFill>
                  <a:srgbClr val="040404"/>
                </a:solidFill>
                <a:latin typeface="Palatino Linotype" panose="02040502050505030304" pitchFamily="18" charset="0"/>
                <a:sym typeface="Symbol" panose="05050102010706020507" pitchFamily="18" charset="2"/>
              </a:rPr>
              <a:t></a:t>
            </a:r>
            <a:r>
              <a:rPr lang="en-GB" altLang="en-US" dirty="0">
                <a:solidFill>
                  <a:srgbClr val="040404"/>
                </a:solidFill>
                <a:latin typeface="Palatino Linotype" panose="02040502050505030304" pitchFamily="18" charset="0"/>
              </a:rPr>
              <a:t> 0.42 μ/y and caesium interdiffusion coefficient </a:t>
            </a:r>
            <a:r>
              <a:rPr lang="en-GB" altLang="en-US" i="1" dirty="0">
                <a:solidFill>
                  <a:srgbClr val="040404"/>
                </a:solidFill>
                <a:latin typeface="Palatino Linotype" panose="02040502050505030304" pitchFamily="18" charset="0"/>
              </a:rPr>
              <a:t>D</a:t>
            </a:r>
            <a:r>
              <a:rPr lang="en-GB" altLang="en-US" i="1" baseline="-25000" dirty="0">
                <a:solidFill>
                  <a:srgbClr val="040404"/>
                </a:solidFill>
                <a:latin typeface="Palatino Linotype" panose="02040502050505030304" pitchFamily="18" charset="0"/>
              </a:rPr>
              <a:t>Cs</a:t>
            </a:r>
            <a:r>
              <a:rPr lang="en-GB" altLang="en-US" i="1" dirty="0">
                <a:solidFill>
                  <a:srgbClr val="040404"/>
                </a:solidFill>
                <a:latin typeface="Palatino Linotype" panose="02040502050505030304" pitchFamily="18" charset="0"/>
              </a:rPr>
              <a:t> </a:t>
            </a:r>
            <a:r>
              <a:rPr lang="en-GB" altLang="en-US" dirty="0">
                <a:solidFill>
                  <a:srgbClr val="040404"/>
                </a:solidFill>
                <a:latin typeface="Palatino Linotype" panose="02040502050505030304" pitchFamily="18" charset="0"/>
                <a:sym typeface="Symbol" panose="05050102010706020507" pitchFamily="18" charset="2"/>
              </a:rPr>
              <a:t></a:t>
            </a:r>
            <a:r>
              <a:rPr lang="en-GB" altLang="en-US" i="1" dirty="0">
                <a:solidFill>
                  <a:srgbClr val="040404"/>
                </a:solidFill>
                <a:latin typeface="Palatino Linotype" panose="02040502050505030304" pitchFamily="18" charset="0"/>
              </a:rPr>
              <a:t> </a:t>
            </a:r>
            <a:r>
              <a:rPr lang="en-GB" altLang="en-US" dirty="0">
                <a:solidFill>
                  <a:srgbClr val="040404"/>
                </a:solidFill>
                <a:latin typeface="Palatino Linotype" panose="02040502050505030304" pitchFamily="18" charset="0"/>
              </a:rPr>
              <a:t> 1.8 10</a:t>
            </a:r>
            <a:r>
              <a:rPr lang="en-GB" altLang="en-US" baseline="30000" dirty="0">
                <a:solidFill>
                  <a:srgbClr val="040404"/>
                </a:solidFill>
                <a:latin typeface="Palatino Linotype" panose="02040502050505030304" pitchFamily="18" charset="0"/>
              </a:rPr>
              <a:t>-20</a:t>
            </a:r>
            <a:r>
              <a:rPr lang="en-GB" altLang="en-US" dirty="0">
                <a:solidFill>
                  <a:srgbClr val="040404"/>
                </a:solidFill>
                <a:latin typeface="Palatino Linotype" panose="02040502050505030304" pitchFamily="18" charset="0"/>
              </a:rPr>
              <a:t> m</a:t>
            </a:r>
            <a:r>
              <a:rPr lang="en-GB" altLang="en-US" baseline="30000" dirty="0">
                <a:solidFill>
                  <a:srgbClr val="040404"/>
                </a:solidFill>
                <a:latin typeface="Palatino Linotype" panose="02040502050505030304" pitchFamily="18" charset="0"/>
              </a:rPr>
              <a:t>2</a:t>
            </a:r>
            <a:r>
              <a:rPr lang="en-GB" altLang="en-US" dirty="0">
                <a:solidFill>
                  <a:srgbClr val="040404"/>
                </a:solidFill>
                <a:latin typeface="Palatino Linotype" panose="02040502050505030304" pitchFamily="18" charset="0"/>
              </a:rPr>
              <a:t>/s. This value for diffusion coefficient is consistent with reported data on the leaching behaviour of alkali-borosilicate glasses </a:t>
            </a:r>
          </a:p>
        </p:txBody>
      </p:sp>
    </p:spTree>
    <p:extLst>
      <p:ext uri="{BB962C8B-B14F-4D97-AF65-F5344CB8AC3E}">
        <p14:creationId xmlns:p14="http://schemas.microsoft.com/office/powerpoint/2010/main" val="358959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ADB588-2BD1-4186-A3D0-EEDFC5642584}"/>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F5A2A919-879B-4887-8E9F-9A1BFC3CADE0}"/>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46</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26618846-5E0F-48F2-8E66-F2244585DBFD}"/>
              </a:ext>
            </a:extLst>
          </p:cNvPr>
          <p:cNvPicPr>
            <a:picLocks noChangeAspect="1"/>
          </p:cNvPicPr>
          <p:nvPr/>
        </p:nvPicPr>
        <p:blipFill>
          <a:blip r:embed="rId2"/>
          <a:stretch>
            <a:fillRect/>
          </a:stretch>
        </p:blipFill>
        <p:spPr>
          <a:xfrm>
            <a:off x="142910" y="3068960"/>
            <a:ext cx="4397121" cy="3375953"/>
          </a:xfrm>
          <a:prstGeom prst="rect">
            <a:avLst/>
          </a:prstGeom>
        </p:spPr>
      </p:pic>
      <p:pic>
        <p:nvPicPr>
          <p:cNvPr id="7" name="Picture 6">
            <a:extLst>
              <a:ext uri="{FF2B5EF4-FFF2-40B4-BE49-F238E27FC236}">
                <a16:creationId xmlns:a16="http://schemas.microsoft.com/office/drawing/2014/main" id="{3F8B023C-1B53-4F36-ADEE-862AE40E4AF1}"/>
              </a:ext>
            </a:extLst>
          </p:cNvPr>
          <p:cNvPicPr>
            <a:picLocks noChangeAspect="1"/>
          </p:cNvPicPr>
          <p:nvPr/>
        </p:nvPicPr>
        <p:blipFill>
          <a:blip r:embed="rId3"/>
          <a:stretch>
            <a:fillRect/>
          </a:stretch>
        </p:blipFill>
        <p:spPr>
          <a:xfrm>
            <a:off x="1763688" y="1412776"/>
            <a:ext cx="7171041" cy="2933954"/>
          </a:xfrm>
          <a:prstGeom prst="rect">
            <a:avLst/>
          </a:prstGeom>
        </p:spPr>
      </p:pic>
      <p:pic>
        <p:nvPicPr>
          <p:cNvPr id="8" name="Picture 7">
            <a:extLst>
              <a:ext uri="{FF2B5EF4-FFF2-40B4-BE49-F238E27FC236}">
                <a16:creationId xmlns:a16="http://schemas.microsoft.com/office/drawing/2014/main" id="{2262E52F-4853-437C-A9A6-110E5CA8F9AD}"/>
              </a:ext>
            </a:extLst>
          </p:cNvPr>
          <p:cNvPicPr>
            <a:picLocks noChangeAspect="1"/>
          </p:cNvPicPr>
          <p:nvPr/>
        </p:nvPicPr>
        <p:blipFill>
          <a:blip r:embed="rId4"/>
          <a:stretch>
            <a:fillRect/>
          </a:stretch>
        </p:blipFill>
        <p:spPr>
          <a:xfrm>
            <a:off x="4540031" y="4430568"/>
            <a:ext cx="4536504" cy="1842831"/>
          </a:xfrm>
          <a:prstGeom prst="rect">
            <a:avLst/>
          </a:prstGeom>
        </p:spPr>
      </p:pic>
    </p:spTree>
    <p:extLst>
      <p:ext uri="{BB962C8B-B14F-4D97-AF65-F5344CB8AC3E}">
        <p14:creationId xmlns:p14="http://schemas.microsoft.com/office/powerpoint/2010/main" val="302504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457D23E-4CBA-4FC5-B3C3-A4F8BFA5EA4D}"/>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C956EFF7-EA80-4232-864D-6433B9B8AFFE}"/>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47</a:t>
            </a:fld>
            <a:endParaRPr lang="en-GB" dirty="0">
              <a:latin typeface="Verdana" pitchFamily="34" charset="0"/>
              <a:cs typeface="Times New Roman" pitchFamily="18" charset="0"/>
            </a:endParaRPr>
          </a:p>
        </p:txBody>
      </p:sp>
      <p:sp>
        <p:nvSpPr>
          <p:cNvPr id="4" name="Text Box 4">
            <a:extLst>
              <a:ext uri="{FF2B5EF4-FFF2-40B4-BE49-F238E27FC236}">
                <a16:creationId xmlns:a16="http://schemas.microsoft.com/office/drawing/2014/main" id="{D0DE5357-4C16-4182-8515-57DD9D8AF6E2}"/>
              </a:ext>
            </a:extLst>
          </p:cNvPr>
          <p:cNvSpPr txBox="1">
            <a:spLocks noChangeArrowheads="1"/>
          </p:cNvSpPr>
          <p:nvPr/>
        </p:nvSpPr>
        <p:spPr bwMode="auto">
          <a:xfrm>
            <a:off x="250825" y="1700808"/>
            <a:ext cx="864235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dirty="0">
                <a:solidFill>
                  <a:srgbClr val="040404"/>
                </a:solidFill>
                <a:latin typeface="Palatino Linotype" panose="02040502050505030304" pitchFamily="18" charset="0"/>
              </a:rPr>
              <a:t>The experimental data for K-26 glass revealed that glass dissolution played an insignificant role at this stage of the tests. Hence the leaching behaviour of glass K-26 is still controlled by interdiffusion and ion exchange, consistent with the results of </a:t>
            </a:r>
            <a:r>
              <a:rPr lang="en-GB" altLang="en-US" sz="2800" i="1" dirty="0">
                <a:solidFill>
                  <a:srgbClr val="040404"/>
                </a:solidFill>
                <a:latin typeface="Palatino Linotype" panose="02040502050505030304" pitchFamily="18" charset="0"/>
              </a:rPr>
              <a:t>McGrail</a:t>
            </a:r>
            <a:r>
              <a:rPr lang="en-GB" altLang="en-US" sz="2800" dirty="0">
                <a:solidFill>
                  <a:srgbClr val="040404"/>
                </a:solidFill>
                <a:latin typeface="Palatino Linotype" panose="02040502050505030304" pitchFamily="18" charset="0"/>
              </a:rPr>
              <a:t> on the major role of ion-exchange in leaching of low-level vitrified wastes. </a:t>
            </a:r>
          </a:p>
        </p:txBody>
      </p:sp>
    </p:spTree>
    <p:extLst>
      <p:ext uri="{BB962C8B-B14F-4D97-AF65-F5344CB8AC3E}">
        <p14:creationId xmlns:p14="http://schemas.microsoft.com/office/powerpoint/2010/main" val="4287959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8FF2406-8506-4F7F-864F-DB6D8A305786}"/>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pic>
        <p:nvPicPr>
          <p:cNvPr id="4" name="Picture 18">
            <a:extLst>
              <a:ext uri="{FF2B5EF4-FFF2-40B4-BE49-F238E27FC236}">
                <a16:creationId xmlns:a16="http://schemas.microsoft.com/office/drawing/2014/main" id="{7BAF0BB5-D18D-4A83-AC4C-F55347652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526"/>
            <a:ext cx="5616623" cy="687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133BD82-1D15-4FD3-B128-89C26CA856D2}"/>
              </a:ext>
            </a:extLst>
          </p:cNvPr>
          <p:cNvPicPr>
            <a:picLocks noChangeAspect="1"/>
          </p:cNvPicPr>
          <p:nvPr/>
        </p:nvPicPr>
        <p:blipFill>
          <a:blip r:embed="rId3"/>
          <a:stretch>
            <a:fillRect/>
          </a:stretch>
        </p:blipFill>
        <p:spPr>
          <a:xfrm>
            <a:off x="4418245" y="1781456"/>
            <a:ext cx="4458273" cy="2110059"/>
          </a:xfrm>
          <a:prstGeom prst="rect">
            <a:avLst/>
          </a:prstGeom>
        </p:spPr>
      </p:pic>
    </p:spTree>
    <p:extLst>
      <p:ext uri="{BB962C8B-B14F-4D97-AF65-F5344CB8AC3E}">
        <p14:creationId xmlns:p14="http://schemas.microsoft.com/office/powerpoint/2010/main" val="2892609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49</a:t>
            </a:fld>
            <a:endParaRPr lang="en-GB" dirty="0">
              <a:solidFill>
                <a:schemeClr val="tx1"/>
              </a:solidFill>
              <a:latin typeface="Verdana" pitchFamily="34" charset="0"/>
              <a:cs typeface="Times New Roman" pitchFamily="18" charset="0"/>
            </a:endParaRPr>
          </a:p>
        </p:txBody>
      </p:sp>
      <p:sp>
        <p:nvSpPr>
          <p:cNvPr id="4" name="Rectangle 2">
            <a:extLst>
              <a:ext uri="{FF2B5EF4-FFF2-40B4-BE49-F238E27FC236}">
                <a16:creationId xmlns:a16="http://schemas.microsoft.com/office/drawing/2014/main" id="{7AA83EED-0DB6-94E2-9767-D88962001663}"/>
              </a:ext>
            </a:extLst>
          </p:cNvPr>
          <p:cNvSpPr txBox="1">
            <a:spLocks noChangeArrowheads="1"/>
          </p:cNvSpPr>
          <p:nvPr/>
        </p:nvSpPr>
        <p:spPr>
          <a:xfrm>
            <a:off x="469900" y="1063626"/>
            <a:ext cx="8350250" cy="5365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a:solidFill>
                  <a:srgbClr val="040404"/>
                </a:solidFill>
                <a:latin typeface="Palatino Linotype" panose="02040502050505030304" pitchFamily="18" charset="0"/>
                <a:cs typeface="Times New Roman" panose="02020603050405020304" pitchFamily="18" charset="0"/>
              </a:rPr>
              <a:t>Corrosion mechanisms of glass Bs-10 (open area)</a:t>
            </a:r>
            <a:endParaRPr lang="en-GB" altLang="en-US" sz="2800" dirty="0">
              <a:solidFill>
                <a:srgbClr val="040404"/>
              </a:solidFill>
              <a:latin typeface="Palatino Linotype" panose="0204050205050503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671605C2-2040-D636-B693-85FEDCD4F093}"/>
              </a:ext>
            </a:extLst>
          </p:cNvPr>
          <p:cNvSpPr>
            <a:spLocks noChangeArrowheads="1"/>
          </p:cNvSpPr>
          <p:nvPr/>
        </p:nvSpPr>
        <p:spPr bwMode="auto">
          <a:xfrm>
            <a:off x="0" y="27728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solidFill>
                <a:srgbClr val="040404"/>
              </a:solidFill>
              <a:latin typeface="Palatino Linotype" panose="02040502050505030304" pitchFamily="18" charset="0"/>
            </a:endParaRPr>
          </a:p>
        </p:txBody>
      </p:sp>
      <p:pic>
        <p:nvPicPr>
          <p:cNvPr id="6" name="Picture 4">
            <a:extLst>
              <a:ext uri="{FF2B5EF4-FFF2-40B4-BE49-F238E27FC236}">
                <a16:creationId xmlns:a16="http://schemas.microsoft.com/office/drawing/2014/main" id="{B404FB4F-140A-5629-2E2C-CFFA33D7F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57338"/>
            <a:ext cx="446563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DA70DCB5-B163-4051-2EE9-5784D32B4264}"/>
              </a:ext>
            </a:extLst>
          </p:cNvPr>
          <p:cNvSpPr txBox="1">
            <a:spLocks noChangeArrowheads="1"/>
          </p:cNvSpPr>
          <p:nvPr/>
        </p:nvSpPr>
        <p:spPr bwMode="auto">
          <a:xfrm>
            <a:off x="6011863" y="2287588"/>
            <a:ext cx="28082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400" dirty="0">
                <a:solidFill>
                  <a:srgbClr val="040404"/>
                </a:solidFill>
                <a:latin typeface="Palatino Linotype" panose="02040502050505030304" pitchFamily="18" charset="0"/>
              </a:rPr>
              <a:t>Currently the corrosion of Bs-10 occurs via both ion-exchange and hydrolysis. </a:t>
            </a:r>
          </a:p>
        </p:txBody>
      </p:sp>
      <p:sp>
        <p:nvSpPr>
          <p:cNvPr id="8" name="Text Box 6">
            <a:extLst>
              <a:ext uri="{FF2B5EF4-FFF2-40B4-BE49-F238E27FC236}">
                <a16:creationId xmlns:a16="http://schemas.microsoft.com/office/drawing/2014/main" id="{7BF2E8FD-F8B8-B855-F6A9-143C19281617}"/>
              </a:ext>
            </a:extLst>
          </p:cNvPr>
          <p:cNvSpPr txBox="1">
            <a:spLocks noChangeArrowheads="1"/>
          </p:cNvSpPr>
          <p:nvPr/>
        </p:nvSpPr>
        <p:spPr bwMode="auto">
          <a:xfrm>
            <a:off x="250825" y="5876925"/>
            <a:ext cx="86423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dirty="0">
                <a:solidFill>
                  <a:srgbClr val="040404"/>
                </a:solidFill>
                <a:latin typeface="Palatino Linotype" panose="02040502050505030304" pitchFamily="18" charset="0"/>
              </a:rPr>
              <a:t>This glass will be corroded by almost pure hydrolysis presumably after </a:t>
            </a:r>
            <a:r>
              <a:rPr lang="en-GB" altLang="en-US" dirty="0">
                <a:solidFill>
                  <a:srgbClr val="040404"/>
                </a:solidFill>
                <a:latin typeface="Palatino Linotype" panose="02040502050505030304" pitchFamily="18" charset="0"/>
                <a:sym typeface="Symbol" panose="05050102010706020507" pitchFamily="18" charset="2"/>
              </a:rPr>
              <a:t></a:t>
            </a:r>
            <a:r>
              <a:rPr lang="en-GB" altLang="en-US" dirty="0">
                <a:solidFill>
                  <a:srgbClr val="040404"/>
                </a:solidFill>
                <a:latin typeface="Palatino Linotype" panose="02040502050505030304" pitchFamily="18" charset="0"/>
              </a:rPr>
              <a:t>40 years. </a:t>
            </a:r>
          </a:p>
        </p:txBody>
      </p:sp>
      <p:sp>
        <p:nvSpPr>
          <p:cNvPr id="9" name="Line 7">
            <a:extLst>
              <a:ext uri="{FF2B5EF4-FFF2-40B4-BE49-F238E27FC236}">
                <a16:creationId xmlns:a16="http://schemas.microsoft.com/office/drawing/2014/main" id="{116D1727-D965-84B3-4FCE-F802CBA40806}"/>
              </a:ext>
            </a:extLst>
          </p:cNvPr>
          <p:cNvSpPr>
            <a:spLocks noChangeShapeType="1"/>
          </p:cNvSpPr>
          <p:nvPr/>
        </p:nvSpPr>
        <p:spPr bwMode="auto">
          <a:xfrm flipH="1">
            <a:off x="3492500" y="2565400"/>
            <a:ext cx="2519363" cy="2087563"/>
          </a:xfrm>
          <a:prstGeom prst="line">
            <a:avLst/>
          </a:prstGeom>
          <a:noFill/>
          <a:ln w="127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
        <p:nvSpPr>
          <p:cNvPr id="10" name="Line 8">
            <a:extLst>
              <a:ext uri="{FF2B5EF4-FFF2-40B4-BE49-F238E27FC236}">
                <a16:creationId xmlns:a16="http://schemas.microsoft.com/office/drawing/2014/main" id="{83D0AE16-B711-9632-354D-CDBEF582060D}"/>
              </a:ext>
            </a:extLst>
          </p:cNvPr>
          <p:cNvSpPr>
            <a:spLocks noChangeShapeType="1"/>
          </p:cNvSpPr>
          <p:nvPr/>
        </p:nvSpPr>
        <p:spPr bwMode="auto">
          <a:xfrm flipH="1" flipV="1">
            <a:off x="4356100" y="4797425"/>
            <a:ext cx="3095625" cy="1223963"/>
          </a:xfrm>
          <a:prstGeom prst="line">
            <a:avLst/>
          </a:prstGeom>
          <a:noFill/>
          <a:ln w="127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Tree>
    <p:extLst>
      <p:ext uri="{BB962C8B-B14F-4D97-AF65-F5344CB8AC3E}">
        <p14:creationId xmlns:p14="http://schemas.microsoft.com/office/powerpoint/2010/main" val="334550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9EEF80A-904E-4921-92E9-8898EE487DCD}"/>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0F03B762-4824-41E3-865A-36428EC5C04D}"/>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5</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A9C6AFCA-7CBF-443E-AA01-9259CC5D38CC}"/>
              </a:ext>
            </a:extLst>
          </p:cNvPr>
          <p:cNvPicPr>
            <a:picLocks noChangeAspect="1"/>
          </p:cNvPicPr>
          <p:nvPr/>
        </p:nvPicPr>
        <p:blipFill>
          <a:blip r:embed="rId2"/>
          <a:stretch>
            <a:fillRect/>
          </a:stretch>
        </p:blipFill>
        <p:spPr>
          <a:xfrm>
            <a:off x="281568" y="369305"/>
            <a:ext cx="8580864" cy="6119390"/>
          </a:xfrm>
          <a:prstGeom prst="rect">
            <a:avLst/>
          </a:prstGeom>
        </p:spPr>
      </p:pic>
      <p:sp>
        <p:nvSpPr>
          <p:cNvPr id="6" name="Text Box 3">
            <a:extLst>
              <a:ext uri="{FF2B5EF4-FFF2-40B4-BE49-F238E27FC236}">
                <a16:creationId xmlns:a16="http://schemas.microsoft.com/office/drawing/2014/main" id="{4EA2AC60-EF48-41A2-BC52-D6290165BAB7}"/>
              </a:ext>
            </a:extLst>
          </p:cNvPr>
          <p:cNvSpPr txBox="1">
            <a:spLocks noChangeArrowheads="1"/>
          </p:cNvSpPr>
          <p:nvPr/>
        </p:nvSpPr>
        <p:spPr bwMode="auto">
          <a:xfrm>
            <a:off x="467544" y="3645024"/>
            <a:ext cx="3096344" cy="1169551"/>
          </a:xfrm>
          <a:prstGeom prst="rect">
            <a:avLst/>
          </a:prstGeom>
          <a:solidFill>
            <a:srgbClr val="FFFFFF">
              <a:alpha val="40000"/>
            </a:srgbClr>
          </a:solidFill>
          <a:ln>
            <a:noFill/>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GB" altLang="en-US" sz="1400" dirty="0">
                <a:solidFill>
                  <a:srgbClr val="040404"/>
                </a:solidFill>
              </a:rPr>
              <a:t>N. Chapman, A. Dansie, C. McCombie. Artifact to analogue: archeology of arid environments points to management options for Yucca Mountain. </a:t>
            </a:r>
            <a:r>
              <a:rPr lang="en-GB" altLang="en-US" sz="1400" i="1" dirty="0">
                <a:solidFill>
                  <a:srgbClr val="040404"/>
                </a:solidFill>
              </a:rPr>
              <a:t>Radwaste solutions</a:t>
            </a:r>
            <a:r>
              <a:rPr lang="en-GB" altLang="en-US" sz="1400" dirty="0">
                <a:solidFill>
                  <a:srgbClr val="040404"/>
                </a:solidFill>
              </a:rPr>
              <a:t>, </a:t>
            </a:r>
            <a:r>
              <a:rPr lang="en-GB" altLang="en-US" sz="1400" b="1" dirty="0">
                <a:solidFill>
                  <a:srgbClr val="040404"/>
                </a:solidFill>
              </a:rPr>
              <a:t>14</a:t>
            </a:r>
            <a:r>
              <a:rPr lang="en-GB" altLang="en-US" sz="1400" dirty="0">
                <a:solidFill>
                  <a:srgbClr val="040404"/>
                </a:solidFill>
              </a:rPr>
              <a:t> (2), 22-31 (2007).</a:t>
            </a:r>
            <a:endParaRPr lang="en-US" altLang="en-US" sz="1400" dirty="0">
              <a:solidFill>
                <a:srgbClr val="040404"/>
              </a:solidFill>
            </a:endParaRPr>
          </a:p>
        </p:txBody>
      </p:sp>
    </p:spTree>
    <p:extLst>
      <p:ext uri="{BB962C8B-B14F-4D97-AF65-F5344CB8AC3E}">
        <p14:creationId xmlns:p14="http://schemas.microsoft.com/office/powerpoint/2010/main" val="3116664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50</a:t>
            </a:fld>
            <a:endParaRPr lang="en-GB" dirty="0">
              <a:solidFill>
                <a:schemeClr val="tx1"/>
              </a:solidFill>
              <a:latin typeface="Verdana" pitchFamily="34" charset="0"/>
              <a:cs typeface="Times New Roman" pitchFamily="18" charset="0"/>
            </a:endParaRPr>
          </a:p>
        </p:txBody>
      </p:sp>
      <p:sp>
        <p:nvSpPr>
          <p:cNvPr id="4" name="Rectangle 2">
            <a:extLst>
              <a:ext uri="{FF2B5EF4-FFF2-40B4-BE49-F238E27FC236}">
                <a16:creationId xmlns:a16="http://schemas.microsoft.com/office/drawing/2014/main" id="{648B1AA8-214B-D20E-E81F-30F24B890830}"/>
              </a:ext>
            </a:extLst>
          </p:cNvPr>
          <p:cNvSpPr txBox="1">
            <a:spLocks noChangeArrowheads="1"/>
          </p:cNvSpPr>
          <p:nvPr/>
        </p:nvSpPr>
        <p:spPr>
          <a:xfrm>
            <a:off x="576262" y="741363"/>
            <a:ext cx="8350250"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2800">
                <a:solidFill>
                  <a:srgbClr val="040404"/>
                </a:solidFill>
                <a:latin typeface="Palatino Linotype" panose="02040502050505030304" pitchFamily="18" charset="0"/>
                <a:cs typeface="Times New Roman" panose="02020603050405020304" pitchFamily="18" charset="0"/>
              </a:rPr>
              <a:t>Corrosion mechanisms of glass K-26 (repository)</a:t>
            </a:r>
            <a:endParaRPr lang="en-GB" altLang="en-US" sz="2800" dirty="0">
              <a:solidFill>
                <a:srgbClr val="040404"/>
              </a:solidFill>
              <a:latin typeface="Palatino Linotype" panose="0204050205050503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3D501B17-521A-7F11-5929-056B77044061}"/>
              </a:ext>
            </a:extLst>
          </p:cNvPr>
          <p:cNvSpPr>
            <a:spLocks noChangeArrowheads="1"/>
          </p:cNvSpPr>
          <p:nvPr/>
        </p:nvSpPr>
        <p:spPr bwMode="auto">
          <a:xfrm>
            <a:off x="0" y="27728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solidFill>
                <a:srgbClr val="040404"/>
              </a:solidFill>
              <a:latin typeface="Palatino Linotype" panose="02040502050505030304" pitchFamily="18" charset="0"/>
            </a:endParaRPr>
          </a:p>
        </p:txBody>
      </p:sp>
      <p:pic>
        <p:nvPicPr>
          <p:cNvPr id="6" name="Picture 4">
            <a:extLst>
              <a:ext uri="{FF2B5EF4-FFF2-40B4-BE49-F238E27FC236}">
                <a16:creationId xmlns:a16="http://schemas.microsoft.com/office/drawing/2014/main" id="{580D577B-A5E1-0EF2-D92A-429764F2F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557338"/>
            <a:ext cx="4826000"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203D0298-83AD-4CE6-0F81-7BC0939A1628}"/>
              </a:ext>
            </a:extLst>
          </p:cNvPr>
          <p:cNvSpPr txBox="1">
            <a:spLocks noChangeArrowheads="1"/>
          </p:cNvSpPr>
          <p:nvPr/>
        </p:nvSpPr>
        <p:spPr bwMode="auto">
          <a:xfrm>
            <a:off x="5219700" y="1700213"/>
            <a:ext cx="367347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40404"/>
                </a:solidFill>
                <a:latin typeface="Palatino Linotype" panose="02040502050505030304" pitchFamily="18" charset="0"/>
              </a:rPr>
              <a:t>Corrosion of K-26 at the 4.5 </a:t>
            </a:r>
            <a:r>
              <a:rPr lang="en-GB" altLang="en-US" baseline="30000">
                <a:solidFill>
                  <a:srgbClr val="040404"/>
                </a:solidFill>
                <a:latin typeface="Palatino Linotype" panose="02040502050505030304" pitchFamily="18" charset="0"/>
              </a:rPr>
              <a:t>o</a:t>
            </a:r>
            <a:r>
              <a:rPr lang="en-GB" altLang="en-US">
                <a:solidFill>
                  <a:srgbClr val="040404"/>
                </a:solidFill>
                <a:latin typeface="Palatino Linotype" panose="02040502050505030304" pitchFamily="18" charset="0"/>
              </a:rPr>
              <a:t>C temperature of the disposal environment occurs almost entirely through ion-exchange. This will occur for more than 30 years followed by an intermediate regime, where both mechanisms will play an important role. </a:t>
            </a:r>
          </a:p>
        </p:txBody>
      </p:sp>
      <p:sp>
        <p:nvSpPr>
          <p:cNvPr id="8" name="Text Box 6">
            <a:extLst>
              <a:ext uri="{FF2B5EF4-FFF2-40B4-BE49-F238E27FC236}">
                <a16:creationId xmlns:a16="http://schemas.microsoft.com/office/drawing/2014/main" id="{C7586FDC-86A3-5044-CE90-B84DB95CC604}"/>
              </a:ext>
            </a:extLst>
          </p:cNvPr>
          <p:cNvSpPr txBox="1">
            <a:spLocks noChangeArrowheads="1"/>
          </p:cNvSpPr>
          <p:nvPr/>
        </p:nvSpPr>
        <p:spPr bwMode="auto">
          <a:xfrm>
            <a:off x="250825" y="5670550"/>
            <a:ext cx="86423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40404"/>
                </a:solidFill>
                <a:latin typeface="Palatino Linotype" panose="02040502050505030304" pitchFamily="18" charset="0"/>
              </a:rPr>
              <a:t>Since the waste radionuclides are short-lived (e.g. </a:t>
            </a:r>
            <a:r>
              <a:rPr lang="en-GB" altLang="en-US" baseline="30000">
                <a:solidFill>
                  <a:srgbClr val="040404"/>
                </a:solidFill>
                <a:latin typeface="Palatino Linotype" panose="02040502050505030304" pitchFamily="18" charset="0"/>
              </a:rPr>
              <a:t>137</a:t>
            </a:r>
            <a:r>
              <a:rPr lang="en-GB" altLang="en-US">
                <a:solidFill>
                  <a:srgbClr val="040404"/>
                </a:solidFill>
                <a:latin typeface="Palatino Linotype" panose="02040502050505030304" pitchFamily="18" charset="0"/>
              </a:rPr>
              <a:t>Cs) ion-exchange will remain important for the release of radionuclides until their decay below the exemption levels (about 260 years) </a:t>
            </a:r>
          </a:p>
        </p:txBody>
      </p:sp>
      <p:sp>
        <p:nvSpPr>
          <p:cNvPr id="9" name="Line 7">
            <a:extLst>
              <a:ext uri="{FF2B5EF4-FFF2-40B4-BE49-F238E27FC236}">
                <a16:creationId xmlns:a16="http://schemas.microsoft.com/office/drawing/2014/main" id="{726B29DF-FB33-5F0C-45F2-5011FD3398DB}"/>
              </a:ext>
            </a:extLst>
          </p:cNvPr>
          <p:cNvSpPr>
            <a:spLocks noChangeShapeType="1"/>
          </p:cNvSpPr>
          <p:nvPr/>
        </p:nvSpPr>
        <p:spPr bwMode="auto">
          <a:xfrm flipH="1">
            <a:off x="3132138" y="2060575"/>
            <a:ext cx="2087562" cy="3024188"/>
          </a:xfrm>
          <a:prstGeom prst="line">
            <a:avLst/>
          </a:prstGeom>
          <a:noFill/>
          <a:ln w="127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
        <p:nvSpPr>
          <p:cNvPr id="10" name="Line 8">
            <a:extLst>
              <a:ext uri="{FF2B5EF4-FFF2-40B4-BE49-F238E27FC236}">
                <a16:creationId xmlns:a16="http://schemas.microsoft.com/office/drawing/2014/main" id="{4DEC00D7-4D05-20A5-0FCE-F74EAD025D9F}"/>
              </a:ext>
            </a:extLst>
          </p:cNvPr>
          <p:cNvSpPr>
            <a:spLocks noChangeShapeType="1"/>
          </p:cNvSpPr>
          <p:nvPr/>
        </p:nvSpPr>
        <p:spPr bwMode="auto">
          <a:xfrm flipH="1">
            <a:off x="4067175" y="3933825"/>
            <a:ext cx="1368425" cy="1079500"/>
          </a:xfrm>
          <a:prstGeom prst="line">
            <a:avLst/>
          </a:prstGeom>
          <a:noFill/>
          <a:ln w="12700" cap="sq">
            <a:solidFill>
              <a:srgbClr val="FF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40404"/>
              </a:solidFill>
              <a:latin typeface="Palatino Linotype" panose="02040502050505030304" pitchFamily="18" charset="0"/>
            </a:endParaRPr>
          </a:p>
        </p:txBody>
      </p:sp>
    </p:spTree>
    <p:extLst>
      <p:ext uri="{BB962C8B-B14F-4D97-AF65-F5344CB8AC3E}">
        <p14:creationId xmlns:p14="http://schemas.microsoft.com/office/powerpoint/2010/main" val="2365349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51</a:t>
            </a:fld>
            <a:endParaRPr lang="en-GB" dirty="0">
              <a:solidFill>
                <a:schemeClr val="tx1"/>
              </a:solidFill>
              <a:latin typeface="Verdana" pitchFamily="34" charset="0"/>
              <a:cs typeface="Times New Roman" pitchFamily="18" charset="0"/>
            </a:endParaRPr>
          </a:p>
        </p:txBody>
      </p:sp>
      <p:pic>
        <p:nvPicPr>
          <p:cNvPr id="4" name="Picture 8">
            <a:extLst>
              <a:ext uri="{FF2B5EF4-FFF2-40B4-BE49-F238E27FC236}">
                <a16:creationId xmlns:a16="http://schemas.microsoft.com/office/drawing/2014/main" id="{F9F213EE-0B63-01D6-0F93-0E232CDBD8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5412" y="3505805"/>
            <a:ext cx="6985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7302BB9D-6B8C-3766-80DE-70E18BC5DE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2907"/>
          <a:stretch>
            <a:fillRect/>
          </a:stretch>
        </p:blipFill>
        <p:spPr bwMode="auto">
          <a:xfrm>
            <a:off x="107950" y="4437063"/>
            <a:ext cx="2951163" cy="1944687"/>
          </a:xfrm>
          <a:prstGeom prst="rect">
            <a:avLst/>
          </a:prstGeom>
          <a:noFill/>
          <a:ln>
            <a:noFill/>
          </a:ln>
        </p:spPr>
      </p:pic>
      <p:pic>
        <p:nvPicPr>
          <p:cNvPr id="6" name="Picture 10">
            <a:extLst>
              <a:ext uri="{FF2B5EF4-FFF2-40B4-BE49-F238E27FC236}">
                <a16:creationId xmlns:a16="http://schemas.microsoft.com/office/drawing/2014/main" id="{4D51EABC-0EC0-3C00-811B-D0442EC60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700213"/>
            <a:ext cx="3479800" cy="2609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11">
            <a:extLst>
              <a:ext uri="{FF2B5EF4-FFF2-40B4-BE49-F238E27FC236}">
                <a16:creationId xmlns:a16="http://schemas.microsoft.com/office/drawing/2014/main" id="{25C57355-D727-0597-0E1E-A66828599A9E}"/>
              </a:ext>
            </a:extLst>
          </p:cNvPr>
          <p:cNvGraphicFramePr>
            <a:graphicFrameLocks noChangeAspect="1"/>
          </p:cNvGraphicFramePr>
          <p:nvPr>
            <p:extLst>
              <p:ext uri="{D42A27DB-BD31-4B8C-83A1-F6EECF244321}">
                <p14:modId xmlns:p14="http://schemas.microsoft.com/office/powerpoint/2010/main" val="1458441849"/>
              </p:ext>
            </p:extLst>
          </p:nvPr>
        </p:nvGraphicFramePr>
        <p:xfrm>
          <a:off x="3132138" y="4437063"/>
          <a:ext cx="5903912" cy="1952625"/>
        </p:xfrm>
        <a:graphic>
          <a:graphicData uri="http://schemas.openxmlformats.org/presentationml/2006/ole">
            <mc:AlternateContent xmlns:mc="http://schemas.openxmlformats.org/markup-compatibility/2006">
              <mc:Choice xmlns:v="urn:schemas-microsoft-com:vml" Requires="v">
                <p:oleObj name="Документ" r:id="rId5" imgW="5274360" imgH="1711800" progId="Word.Document.8">
                  <p:embed/>
                </p:oleObj>
              </mc:Choice>
              <mc:Fallback>
                <p:oleObj name="Документ" r:id="rId5" imgW="5274360" imgH="1711800" progId="Word.Document.8">
                  <p:embed/>
                  <p:pic>
                    <p:nvPicPr>
                      <p:cNvPr id="71691" name="Object 11">
                        <a:extLst>
                          <a:ext uri="{FF2B5EF4-FFF2-40B4-BE49-F238E27FC236}">
                            <a16:creationId xmlns:a16="http://schemas.microsoft.com/office/drawing/2014/main" id="{B2393A86-0F7D-4364-B6EA-493287340E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4437063"/>
                        <a:ext cx="5903912" cy="1952625"/>
                      </a:xfrm>
                      <a:prstGeom prst="rect">
                        <a:avLst/>
                      </a:prstGeom>
                      <a:noFill/>
                      <a:ln>
                        <a:noFill/>
                      </a:ln>
                      <a:effectLst/>
                    </p:spPr>
                  </p:pic>
                </p:oleObj>
              </mc:Fallback>
            </mc:AlternateContent>
          </a:graphicData>
        </a:graphic>
      </p:graphicFrame>
      <p:pic>
        <p:nvPicPr>
          <p:cNvPr id="8" name="Picture 13">
            <a:extLst>
              <a:ext uri="{FF2B5EF4-FFF2-40B4-BE49-F238E27FC236}">
                <a16:creationId xmlns:a16="http://schemas.microsoft.com/office/drawing/2014/main" id="{639FA999-FF0A-CFAD-5FC6-C3CC5F485C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557338"/>
            <a:ext cx="1657350" cy="68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a:extLst>
              <a:ext uri="{FF2B5EF4-FFF2-40B4-BE49-F238E27FC236}">
                <a16:creationId xmlns:a16="http://schemas.microsoft.com/office/drawing/2014/main" id="{2B71ADC6-D5E6-BAA6-6881-0F704014D3A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7900" y="1628775"/>
            <a:ext cx="2232025" cy="16795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a:extLst>
              <a:ext uri="{FF2B5EF4-FFF2-40B4-BE49-F238E27FC236}">
                <a16:creationId xmlns:a16="http://schemas.microsoft.com/office/drawing/2014/main" id="{ABDF0162-3C9D-42DD-13EB-C291B0CB98F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2588" y="2708275"/>
            <a:ext cx="2160587" cy="15843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7A04A2EE-FED0-3640-1F38-0E05A6A71B44}"/>
              </a:ext>
            </a:extLst>
          </p:cNvPr>
          <p:cNvSpPr txBox="1">
            <a:spLocks noChangeArrowheads="1"/>
          </p:cNvSpPr>
          <p:nvPr/>
        </p:nvSpPr>
        <p:spPr bwMode="auto">
          <a:xfrm>
            <a:off x="2111300" y="1573213"/>
            <a:ext cx="3094112" cy="475456"/>
          </a:xfrm>
          <a:prstGeom prst="rect">
            <a:avLst/>
          </a:prstGeom>
          <a:solidFill>
            <a:schemeClr val="bg1"/>
          </a:solidFill>
          <a:ln>
            <a:noFill/>
          </a:ln>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r>
              <a:rPr lang="en-GB" altLang="en-US" kern="0" dirty="0">
                <a:solidFill>
                  <a:srgbClr val="040404"/>
                </a:solidFill>
                <a:latin typeface="Palatino Linotype" panose="02040502050505030304" pitchFamily="18" charset="0"/>
                <a:cs typeface="Times New Roman" panose="02020603050405020304" pitchFamily="18" charset="0"/>
              </a:rPr>
              <a:t> Surface analysis</a:t>
            </a:r>
          </a:p>
        </p:txBody>
      </p:sp>
      <p:sp>
        <p:nvSpPr>
          <p:cNvPr id="12" name="Text Box 7">
            <a:extLst>
              <a:ext uri="{FF2B5EF4-FFF2-40B4-BE49-F238E27FC236}">
                <a16:creationId xmlns:a16="http://schemas.microsoft.com/office/drawing/2014/main" id="{9212C7B9-3007-4954-C170-4B9B12A178E6}"/>
              </a:ext>
            </a:extLst>
          </p:cNvPr>
          <p:cNvSpPr txBox="1">
            <a:spLocks noChangeArrowheads="1"/>
          </p:cNvSpPr>
          <p:nvPr/>
        </p:nvSpPr>
        <p:spPr bwMode="auto">
          <a:xfrm>
            <a:off x="7019925" y="1434495"/>
            <a:ext cx="2124076"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solidFill>
                  <a:srgbClr val="040404"/>
                </a:solidFill>
                <a:latin typeface="Palatino Linotype" panose="02040502050505030304" pitchFamily="18" charset="0"/>
              </a:rPr>
              <a:t>A</a:t>
            </a:r>
            <a:r>
              <a:rPr lang="ru-RU" altLang="en-US" sz="1400" dirty="0">
                <a:solidFill>
                  <a:srgbClr val="040404"/>
                </a:solidFill>
                <a:latin typeface="Palatino Linotype" panose="02040502050505030304" pitchFamily="18" charset="0"/>
              </a:rPr>
              <a:t>n </a:t>
            </a:r>
            <a:r>
              <a:rPr lang="ru-RU" altLang="en-US" sz="1400" dirty="0" err="1">
                <a:solidFill>
                  <a:srgbClr val="040404"/>
                </a:solidFill>
                <a:latin typeface="Palatino Linotype" panose="02040502050505030304" pitchFamily="18" charset="0"/>
              </a:rPr>
              <a:t>altered</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layer</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has</a:t>
            </a:r>
            <a:r>
              <a:rPr lang="ru-RU" altLang="en-US" sz="1400" dirty="0">
                <a:solidFill>
                  <a:srgbClr val="040404"/>
                </a:solidFill>
                <a:latin typeface="Palatino Linotype" panose="02040502050505030304" pitchFamily="18" charset="0"/>
              </a:rPr>
              <a:t> </a:t>
            </a:r>
            <a:r>
              <a:rPr lang="en-US" altLang="en-US" sz="1400" dirty="0">
                <a:solidFill>
                  <a:srgbClr val="040404"/>
                </a:solidFill>
                <a:latin typeface="Palatino Linotype" panose="02040502050505030304" pitchFamily="18" charset="0"/>
              </a:rPr>
              <a:t>been </a:t>
            </a:r>
            <a:r>
              <a:rPr lang="ru-RU" altLang="en-US" sz="1400" dirty="0" err="1">
                <a:solidFill>
                  <a:srgbClr val="040404"/>
                </a:solidFill>
                <a:latin typeface="Palatino Linotype" panose="02040502050505030304" pitchFamily="18" charset="0"/>
              </a:rPr>
              <a:t>formed</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at</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the</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glass</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surface</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that</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had</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been</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contacting</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with</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the</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repository</a:t>
            </a:r>
            <a:r>
              <a:rPr lang="ru-RU" altLang="en-US" sz="1400" dirty="0">
                <a:solidFill>
                  <a:srgbClr val="040404"/>
                </a:solidFill>
                <a:latin typeface="Palatino Linotype" panose="02040502050505030304" pitchFamily="18" charset="0"/>
              </a:rPr>
              <a:t> </a:t>
            </a:r>
            <a:r>
              <a:rPr lang="ru-RU" altLang="en-US" sz="1400" dirty="0" err="1">
                <a:solidFill>
                  <a:srgbClr val="040404"/>
                </a:solidFill>
                <a:latin typeface="Palatino Linotype" panose="02040502050505030304" pitchFamily="18" charset="0"/>
              </a:rPr>
              <a:t>environment</a:t>
            </a:r>
            <a:r>
              <a:rPr lang="ru-RU" altLang="en-US" sz="1400" dirty="0">
                <a:solidFill>
                  <a:srgbClr val="040404"/>
                </a:solidFill>
                <a:latin typeface="Palatino Linotype" panose="02040502050505030304" pitchFamily="18" charset="0"/>
              </a:rPr>
              <a:t>. </a:t>
            </a:r>
            <a:endParaRPr lang="en-GB" altLang="en-US" sz="1400" dirty="0">
              <a:solidFill>
                <a:srgbClr val="040404"/>
              </a:solidFill>
              <a:latin typeface="Palatino Linotype" panose="02040502050505030304" pitchFamily="18" charset="0"/>
            </a:endParaRPr>
          </a:p>
        </p:txBody>
      </p:sp>
    </p:spTree>
    <p:extLst>
      <p:ext uri="{BB962C8B-B14F-4D97-AF65-F5344CB8AC3E}">
        <p14:creationId xmlns:p14="http://schemas.microsoft.com/office/powerpoint/2010/main" val="1809903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52</a:t>
            </a:fld>
            <a:endParaRPr lang="en-GB" dirty="0">
              <a:solidFill>
                <a:schemeClr val="tx1"/>
              </a:solidFill>
              <a:latin typeface="Verdana" pitchFamily="34" charset="0"/>
              <a:cs typeface="Times New Roman" pitchFamily="18" charset="0"/>
            </a:endParaRPr>
          </a:p>
        </p:txBody>
      </p:sp>
      <p:sp>
        <p:nvSpPr>
          <p:cNvPr id="4" name="Rectangle 2">
            <a:extLst>
              <a:ext uri="{FF2B5EF4-FFF2-40B4-BE49-F238E27FC236}">
                <a16:creationId xmlns:a16="http://schemas.microsoft.com/office/drawing/2014/main" id="{A1976A48-6E95-EDE4-276A-99192E30529E}"/>
              </a:ext>
            </a:extLst>
          </p:cNvPr>
          <p:cNvSpPr txBox="1">
            <a:spLocks noChangeArrowheads="1"/>
          </p:cNvSpPr>
          <p:nvPr/>
        </p:nvSpPr>
        <p:spPr>
          <a:xfrm>
            <a:off x="685800" y="1020763"/>
            <a:ext cx="8350250" cy="6540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dirty="0">
                <a:solidFill>
                  <a:srgbClr val="040404"/>
                </a:solidFill>
                <a:latin typeface="Palatino Linotype" panose="02040502050505030304" pitchFamily="18" charset="0"/>
                <a:cs typeface="Times New Roman" panose="02020603050405020304" pitchFamily="18" charset="0"/>
              </a:rPr>
              <a:t>            Surface analysis: SEM/EDS II</a:t>
            </a:r>
          </a:p>
        </p:txBody>
      </p:sp>
      <p:sp>
        <p:nvSpPr>
          <p:cNvPr id="5" name="Rectangle 3">
            <a:extLst>
              <a:ext uri="{FF2B5EF4-FFF2-40B4-BE49-F238E27FC236}">
                <a16:creationId xmlns:a16="http://schemas.microsoft.com/office/drawing/2014/main" id="{BD584E59-2B5B-7F78-0925-BC9B7E538F3E}"/>
              </a:ext>
            </a:extLst>
          </p:cNvPr>
          <p:cNvSpPr>
            <a:spLocks noChangeArrowheads="1"/>
          </p:cNvSpPr>
          <p:nvPr/>
        </p:nvSpPr>
        <p:spPr bwMode="auto">
          <a:xfrm>
            <a:off x="0" y="6553200"/>
            <a:ext cx="62626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altLang="en-US" sz="1400"/>
              <a:t>Scientific Basis for Nuclear Waste Management, Kalmar, Sweden, 15-18 June 2003 </a:t>
            </a:r>
            <a:endParaRPr lang="ru-RU" altLang="en-US" sz="1400">
              <a:cs typeface="Times New Roman" panose="02020603050405020304" pitchFamily="18" charset="0"/>
            </a:endParaRPr>
          </a:p>
        </p:txBody>
      </p:sp>
      <p:pic>
        <p:nvPicPr>
          <p:cNvPr id="6" name="Picture 4">
            <a:extLst>
              <a:ext uri="{FF2B5EF4-FFF2-40B4-BE49-F238E27FC236}">
                <a16:creationId xmlns:a16="http://schemas.microsoft.com/office/drawing/2014/main" id="{283F8CC3-0453-D14C-F12A-F3A308654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1557338"/>
            <a:ext cx="5903912" cy="4967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F39EBF2-367D-ADA2-7413-30EE2385EC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6783" y="1020763"/>
            <a:ext cx="6985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D803A2F8-44B4-F170-FA45-90FA5AEB6E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1916113"/>
            <a:ext cx="2808288" cy="20177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E2B82CF-1545-CA16-1FA2-EE4F0C53DC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292600"/>
            <a:ext cx="2809875" cy="2019300"/>
          </a:xfrm>
          <a:prstGeom prst="rect">
            <a:avLst/>
          </a:prstGeom>
          <a:noFill/>
          <a:extLst>
            <a:ext uri="{909E8E84-426E-40DD-AFC4-6F175D3DCCD1}">
              <a14:hiddenFill xmlns:a14="http://schemas.microsoft.com/office/drawing/2010/main">
                <a:solidFill>
                  <a:srgbClr val="FFFFFF"/>
                </a:solidFill>
              </a14:hiddenFill>
            </a:ext>
          </a:extLst>
        </p:spPr>
      </p:pic>
      <p:sp>
        <p:nvSpPr>
          <p:cNvPr id="10" name="Line 9">
            <a:extLst>
              <a:ext uri="{FF2B5EF4-FFF2-40B4-BE49-F238E27FC236}">
                <a16:creationId xmlns:a16="http://schemas.microsoft.com/office/drawing/2014/main" id="{2A31D1AD-CB69-48FC-05D4-7A3967565591}"/>
              </a:ext>
            </a:extLst>
          </p:cNvPr>
          <p:cNvSpPr>
            <a:spLocks noChangeShapeType="1"/>
          </p:cNvSpPr>
          <p:nvPr/>
        </p:nvSpPr>
        <p:spPr bwMode="auto">
          <a:xfrm>
            <a:off x="250825" y="3933825"/>
            <a:ext cx="1296988" cy="1223963"/>
          </a:xfrm>
          <a:prstGeom prst="line">
            <a:avLst/>
          </a:prstGeom>
          <a:noFill/>
          <a:ln w="28575" cap="sq">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Line 10">
            <a:extLst>
              <a:ext uri="{FF2B5EF4-FFF2-40B4-BE49-F238E27FC236}">
                <a16:creationId xmlns:a16="http://schemas.microsoft.com/office/drawing/2014/main" id="{F1AC5383-8D2A-00F1-29D9-E6E97C43F201}"/>
              </a:ext>
            </a:extLst>
          </p:cNvPr>
          <p:cNvSpPr>
            <a:spLocks noChangeShapeType="1"/>
          </p:cNvSpPr>
          <p:nvPr/>
        </p:nvSpPr>
        <p:spPr bwMode="auto">
          <a:xfrm flipH="1">
            <a:off x="1547813" y="3933825"/>
            <a:ext cx="1511300" cy="1223963"/>
          </a:xfrm>
          <a:prstGeom prst="line">
            <a:avLst/>
          </a:prstGeom>
          <a:noFill/>
          <a:ln w="28575" cap="sq">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AutoShape 13">
            <a:extLst>
              <a:ext uri="{FF2B5EF4-FFF2-40B4-BE49-F238E27FC236}">
                <a16:creationId xmlns:a16="http://schemas.microsoft.com/office/drawing/2014/main" id="{2486D461-4819-9316-829C-2AB4AEC93D04}"/>
              </a:ext>
            </a:extLst>
          </p:cNvPr>
          <p:cNvSpPr>
            <a:spLocks noChangeArrowheads="1"/>
          </p:cNvSpPr>
          <p:nvPr/>
        </p:nvSpPr>
        <p:spPr bwMode="auto">
          <a:xfrm>
            <a:off x="2916238" y="2276475"/>
            <a:ext cx="431800" cy="503238"/>
          </a:xfrm>
          <a:prstGeom prst="rightArrow">
            <a:avLst>
              <a:gd name="adj1" fmla="val 50000"/>
              <a:gd name="adj2" fmla="val 2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3399457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53</a:t>
            </a:fld>
            <a:endParaRPr lang="en-GB" dirty="0">
              <a:solidFill>
                <a:schemeClr val="tx1"/>
              </a:solidFill>
              <a:latin typeface="Verdana" pitchFamily="34" charset="0"/>
              <a:cs typeface="Times New Roman" pitchFamily="18" charset="0"/>
            </a:endParaRPr>
          </a:p>
        </p:txBody>
      </p:sp>
      <p:pic>
        <p:nvPicPr>
          <p:cNvPr id="4" name="Picture 7">
            <a:extLst>
              <a:ext uri="{FF2B5EF4-FFF2-40B4-BE49-F238E27FC236}">
                <a16:creationId xmlns:a16="http://schemas.microsoft.com/office/drawing/2014/main" id="{487EF626-7C78-5CF7-4B69-F75692AC8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21885"/>
            <a:ext cx="6326372" cy="56920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EB26A20-A2CE-E355-FE07-E85523D6970A}"/>
              </a:ext>
            </a:extLst>
          </p:cNvPr>
          <p:cNvPicPr>
            <a:picLocks noChangeAspect="1"/>
          </p:cNvPicPr>
          <p:nvPr/>
        </p:nvPicPr>
        <p:blipFill>
          <a:blip r:embed="rId3"/>
          <a:stretch>
            <a:fillRect/>
          </a:stretch>
        </p:blipFill>
        <p:spPr>
          <a:xfrm>
            <a:off x="4448016" y="1794066"/>
            <a:ext cx="4536504" cy="1842831"/>
          </a:xfrm>
          <a:prstGeom prst="rect">
            <a:avLst/>
          </a:prstGeom>
          <a:ln>
            <a:solidFill>
              <a:srgbClr val="0000FF"/>
            </a:solidFill>
          </a:ln>
        </p:spPr>
      </p:pic>
      <p:pic>
        <p:nvPicPr>
          <p:cNvPr id="6" name="Picture 5">
            <a:extLst>
              <a:ext uri="{FF2B5EF4-FFF2-40B4-BE49-F238E27FC236}">
                <a16:creationId xmlns:a16="http://schemas.microsoft.com/office/drawing/2014/main" id="{27AEE6A3-BF1B-F9F8-BFF7-6C9A8870D294}"/>
              </a:ext>
            </a:extLst>
          </p:cNvPr>
          <p:cNvPicPr>
            <a:picLocks noChangeAspect="1"/>
          </p:cNvPicPr>
          <p:nvPr/>
        </p:nvPicPr>
        <p:blipFill>
          <a:blip r:embed="rId4"/>
          <a:stretch>
            <a:fillRect/>
          </a:stretch>
        </p:blipFill>
        <p:spPr>
          <a:xfrm>
            <a:off x="4625963" y="3644389"/>
            <a:ext cx="4358557" cy="2062864"/>
          </a:xfrm>
          <a:prstGeom prst="rect">
            <a:avLst/>
          </a:prstGeom>
          <a:ln>
            <a:solidFill>
              <a:srgbClr val="0000FF"/>
            </a:solidFill>
          </a:ln>
        </p:spPr>
      </p:pic>
    </p:spTree>
    <p:extLst>
      <p:ext uri="{BB962C8B-B14F-4D97-AF65-F5344CB8AC3E}">
        <p14:creationId xmlns:p14="http://schemas.microsoft.com/office/powerpoint/2010/main" val="2748713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1D5A4F-B7D8-4219-B5AE-5398BB467314}"/>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B1F8C470-11BB-4EE0-9208-3491B57E531B}"/>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54</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E2E4C35C-1F45-4C47-A9A7-D3AD2A7A142A}"/>
              </a:ext>
            </a:extLst>
          </p:cNvPr>
          <p:cNvPicPr>
            <a:picLocks noChangeAspect="1"/>
          </p:cNvPicPr>
          <p:nvPr/>
        </p:nvPicPr>
        <p:blipFill>
          <a:blip r:embed="rId2"/>
          <a:stretch>
            <a:fillRect/>
          </a:stretch>
        </p:blipFill>
        <p:spPr>
          <a:xfrm>
            <a:off x="503569" y="1258778"/>
            <a:ext cx="4068431" cy="5280134"/>
          </a:xfrm>
          <a:prstGeom prst="rect">
            <a:avLst/>
          </a:prstGeom>
        </p:spPr>
      </p:pic>
      <p:pic>
        <p:nvPicPr>
          <p:cNvPr id="8" name="Picture 7">
            <a:extLst>
              <a:ext uri="{FF2B5EF4-FFF2-40B4-BE49-F238E27FC236}">
                <a16:creationId xmlns:a16="http://schemas.microsoft.com/office/drawing/2014/main" id="{50F75866-64F2-4923-90C0-85A9C82E1F85}"/>
              </a:ext>
            </a:extLst>
          </p:cNvPr>
          <p:cNvPicPr>
            <a:picLocks noChangeAspect="1"/>
          </p:cNvPicPr>
          <p:nvPr/>
        </p:nvPicPr>
        <p:blipFill>
          <a:blip r:embed="rId3"/>
          <a:stretch>
            <a:fillRect/>
          </a:stretch>
        </p:blipFill>
        <p:spPr>
          <a:xfrm>
            <a:off x="4773148" y="895948"/>
            <a:ext cx="3963652" cy="5823233"/>
          </a:xfrm>
          <a:prstGeom prst="rect">
            <a:avLst/>
          </a:prstGeom>
          <a:ln>
            <a:solidFill>
              <a:srgbClr val="0000FF"/>
            </a:solidFill>
          </a:ln>
        </p:spPr>
      </p:pic>
    </p:spTree>
    <p:extLst>
      <p:ext uri="{BB962C8B-B14F-4D97-AF65-F5344CB8AC3E}">
        <p14:creationId xmlns:p14="http://schemas.microsoft.com/office/powerpoint/2010/main" val="539891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1D5A4F-B7D8-4219-B5AE-5398BB467314}"/>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B1F8C470-11BB-4EE0-9208-3491B57E531B}"/>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55</a:t>
            </a:fld>
            <a:endParaRPr lang="en-GB" dirty="0">
              <a:latin typeface="Verdana" pitchFamily="34" charset="0"/>
              <a:cs typeface="Times New Roman" pitchFamily="18" charset="0"/>
            </a:endParaRPr>
          </a:p>
        </p:txBody>
      </p:sp>
      <p:pic>
        <p:nvPicPr>
          <p:cNvPr id="7" name="Picture 6">
            <a:extLst>
              <a:ext uri="{FF2B5EF4-FFF2-40B4-BE49-F238E27FC236}">
                <a16:creationId xmlns:a16="http://schemas.microsoft.com/office/drawing/2014/main" id="{756277F5-2E93-4CFB-841F-FA131CB96DBE}"/>
              </a:ext>
            </a:extLst>
          </p:cNvPr>
          <p:cNvPicPr>
            <a:picLocks noChangeAspect="1"/>
          </p:cNvPicPr>
          <p:nvPr/>
        </p:nvPicPr>
        <p:blipFill>
          <a:blip r:embed="rId2"/>
          <a:stretch>
            <a:fillRect/>
          </a:stretch>
        </p:blipFill>
        <p:spPr>
          <a:xfrm>
            <a:off x="107504" y="836712"/>
            <a:ext cx="8983334" cy="5544616"/>
          </a:xfrm>
          <a:prstGeom prst="rect">
            <a:avLst/>
          </a:prstGeom>
        </p:spPr>
      </p:pic>
    </p:spTree>
    <p:extLst>
      <p:ext uri="{BB962C8B-B14F-4D97-AF65-F5344CB8AC3E}">
        <p14:creationId xmlns:p14="http://schemas.microsoft.com/office/powerpoint/2010/main" val="3697704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43E5C3-3F20-4ABF-A521-E9A88AA27D87}"/>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06E4242-7DE3-458B-A597-886162CFDAFE}"/>
              </a:ext>
            </a:extLst>
          </p:cNvPr>
          <p:cNvSpPr>
            <a:spLocks noGrp="1"/>
          </p:cNvSpPr>
          <p:nvPr>
            <p:ph type="sldNum" sz="quarter" idx="12"/>
          </p:nvPr>
        </p:nvSpPr>
        <p:spPr>
          <a:xfrm>
            <a:off x="7086600" y="6492875"/>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56</a:t>
            </a:fld>
            <a:endParaRPr lang="en-GB" dirty="0">
              <a:solidFill>
                <a:schemeClr val="tx1"/>
              </a:solidFill>
              <a:latin typeface="Verdana" pitchFamily="34" charset="0"/>
              <a:cs typeface="Times New Roman" pitchFamily="18" charset="0"/>
            </a:endParaRPr>
          </a:p>
        </p:txBody>
      </p:sp>
      <p:sp>
        <p:nvSpPr>
          <p:cNvPr id="4" name="Rectangle 2">
            <a:extLst>
              <a:ext uri="{FF2B5EF4-FFF2-40B4-BE49-F238E27FC236}">
                <a16:creationId xmlns:a16="http://schemas.microsoft.com/office/drawing/2014/main" id="{83DC12C8-F0B4-73E6-6016-E0C653F9765D}"/>
              </a:ext>
            </a:extLst>
          </p:cNvPr>
          <p:cNvSpPr txBox="1">
            <a:spLocks noChangeArrowheads="1"/>
          </p:cNvSpPr>
          <p:nvPr/>
        </p:nvSpPr>
        <p:spPr>
          <a:xfrm>
            <a:off x="2052389" y="1385407"/>
            <a:ext cx="5039221" cy="990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4000">
                <a:solidFill>
                  <a:srgbClr val="040404"/>
                </a:solidFill>
                <a:latin typeface="Palatino Linotype" panose="02040502050505030304" pitchFamily="18" charset="0"/>
                <a:cs typeface="Times New Roman" panose="02020603050405020304" pitchFamily="18" charset="0"/>
              </a:rPr>
              <a:t>Conclusions on glass</a:t>
            </a:r>
            <a:endParaRPr lang="en-GB" altLang="en-US" sz="4000" dirty="0">
              <a:solidFill>
                <a:srgbClr val="040404"/>
              </a:solidFill>
              <a:latin typeface="Palatino Linotype" panose="02040502050505030304" pitchFamily="18" charset="0"/>
              <a:cs typeface="Times New Roman" panose="02020603050405020304" pitchFamily="18" charset="0"/>
            </a:endParaRPr>
          </a:p>
        </p:txBody>
      </p:sp>
      <p:sp>
        <p:nvSpPr>
          <p:cNvPr id="5" name="Text Box 7">
            <a:extLst>
              <a:ext uri="{FF2B5EF4-FFF2-40B4-BE49-F238E27FC236}">
                <a16:creationId xmlns:a16="http://schemas.microsoft.com/office/drawing/2014/main" id="{AB22DCB1-3337-7AE5-32CA-D0C9DCAF30A9}"/>
              </a:ext>
            </a:extLst>
          </p:cNvPr>
          <p:cNvSpPr txBox="1">
            <a:spLocks noChangeArrowheads="1"/>
          </p:cNvSpPr>
          <p:nvPr/>
        </p:nvSpPr>
        <p:spPr bwMode="auto">
          <a:xfrm>
            <a:off x="1880" y="2060848"/>
            <a:ext cx="91421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AutoNum type="arabicPeriod"/>
            </a:pPr>
            <a:r>
              <a:rPr lang="en-GB" altLang="en-US" dirty="0">
                <a:solidFill>
                  <a:srgbClr val="040404"/>
                </a:solidFill>
                <a:latin typeface="Palatino Linotype" panose="02040502050505030304" pitchFamily="18" charset="0"/>
              </a:rPr>
              <a:t>The corrosion mechanisms of the same high-sodium content radioactive waste borosilicate glass in field conditions depend on the environment conditions. </a:t>
            </a:r>
          </a:p>
        </p:txBody>
      </p:sp>
      <p:sp>
        <p:nvSpPr>
          <p:cNvPr id="6" name="Text Box 8">
            <a:extLst>
              <a:ext uri="{FF2B5EF4-FFF2-40B4-BE49-F238E27FC236}">
                <a16:creationId xmlns:a16="http://schemas.microsoft.com/office/drawing/2014/main" id="{D6B7B32E-F3ED-7B5B-8267-43B917929354}"/>
              </a:ext>
            </a:extLst>
          </p:cNvPr>
          <p:cNvSpPr txBox="1">
            <a:spLocks noChangeArrowheads="1"/>
          </p:cNvSpPr>
          <p:nvPr/>
        </p:nvSpPr>
        <p:spPr bwMode="auto">
          <a:xfrm>
            <a:off x="1" y="3368452"/>
            <a:ext cx="673223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AutoNum type="arabicPeriod" startAt="2"/>
            </a:pPr>
            <a:r>
              <a:rPr lang="en-GB" altLang="en-US" dirty="0">
                <a:solidFill>
                  <a:srgbClr val="040404"/>
                </a:solidFill>
                <a:latin typeface="Palatino Linotype" panose="02040502050505030304" pitchFamily="18" charset="0"/>
              </a:rPr>
              <a:t>In open area tests at relative higher temperatures after 14 years the glass is corroded via both ion-exchange and hydrolysis. </a:t>
            </a:r>
          </a:p>
          <a:p>
            <a:pPr>
              <a:buFontTx/>
              <a:buAutoNum type="arabicPeriod" startAt="2"/>
            </a:pPr>
            <a:r>
              <a:rPr lang="en-GB" altLang="en-US" dirty="0">
                <a:solidFill>
                  <a:srgbClr val="040404"/>
                </a:solidFill>
                <a:latin typeface="Palatino Linotype" panose="02040502050505030304" pitchFamily="18" charset="0"/>
              </a:rPr>
              <a:t>In burial conditions at relative lower temperatures after 14 years the glass is corroded only via ion-exchange and this mechanism will remain significant until almost complete decay of </a:t>
            </a:r>
            <a:r>
              <a:rPr lang="en-GB" altLang="en-US" baseline="30000" dirty="0">
                <a:solidFill>
                  <a:srgbClr val="040404"/>
                </a:solidFill>
                <a:latin typeface="Palatino Linotype" panose="02040502050505030304" pitchFamily="18" charset="0"/>
              </a:rPr>
              <a:t>137</a:t>
            </a:r>
            <a:r>
              <a:rPr lang="en-GB" altLang="en-US" dirty="0">
                <a:solidFill>
                  <a:srgbClr val="040404"/>
                </a:solidFill>
                <a:latin typeface="Palatino Linotype" panose="02040502050505030304" pitchFamily="18" charset="0"/>
              </a:rPr>
              <a:t>Cs in the glass. </a:t>
            </a:r>
            <a:endParaRPr lang="en-US" altLang="en-US" dirty="0">
              <a:solidFill>
                <a:srgbClr val="040404"/>
              </a:solidFill>
              <a:latin typeface="Palatino Linotype" panose="02040502050505030304" pitchFamily="18" charset="0"/>
            </a:endParaRPr>
          </a:p>
        </p:txBody>
      </p:sp>
      <p:pic>
        <p:nvPicPr>
          <p:cNvPr id="7" name="Picture 6">
            <a:extLst>
              <a:ext uri="{FF2B5EF4-FFF2-40B4-BE49-F238E27FC236}">
                <a16:creationId xmlns:a16="http://schemas.microsoft.com/office/drawing/2014/main" id="{967B5F73-1463-6D3F-8910-41B23950B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924944"/>
            <a:ext cx="2844021" cy="336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639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35E113-7B9D-4C49-ADFC-9C38062FB32C}"/>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4" name="Title 1">
            <a:extLst>
              <a:ext uri="{FF2B5EF4-FFF2-40B4-BE49-F238E27FC236}">
                <a16:creationId xmlns:a16="http://schemas.microsoft.com/office/drawing/2014/main" id="{53105774-E222-455D-B823-2524182E9A00}"/>
              </a:ext>
            </a:extLst>
          </p:cNvPr>
          <p:cNvSpPr txBox="1">
            <a:spLocks/>
          </p:cNvSpPr>
          <p:nvPr/>
        </p:nvSpPr>
        <p:spPr bwMode="auto">
          <a:xfrm>
            <a:off x="296001" y="963197"/>
            <a:ext cx="8739050" cy="48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algn="ctr"/>
            <a:r>
              <a:rPr lang="en-GB" sz="3600" kern="0" dirty="0"/>
              <a:t>VI. Testing of bitumen </a:t>
            </a:r>
          </a:p>
        </p:txBody>
      </p:sp>
      <p:pic>
        <p:nvPicPr>
          <p:cNvPr id="6" name="Picture 5">
            <a:extLst>
              <a:ext uri="{FF2B5EF4-FFF2-40B4-BE49-F238E27FC236}">
                <a16:creationId xmlns:a16="http://schemas.microsoft.com/office/drawing/2014/main" id="{40A0BF9C-FCB1-4F0F-9451-8BD4D2C201AC}"/>
              </a:ext>
            </a:extLst>
          </p:cNvPr>
          <p:cNvPicPr>
            <a:picLocks noChangeAspect="1"/>
          </p:cNvPicPr>
          <p:nvPr/>
        </p:nvPicPr>
        <p:blipFill>
          <a:blip r:embed="rId2"/>
          <a:stretch>
            <a:fillRect/>
          </a:stretch>
        </p:blipFill>
        <p:spPr>
          <a:xfrm>
            <a:off x="120738" y="4318181"/>
            <a:ext cx="5265746" cy="1234439"/>
          </a:xfrm>
          <a:prstGeom prst="rect">
            <a:avLst/>
          </a:prstGeom>
        </p:spPr>
      </p:pic>
      <p:sp>
        <p:nvSpPr>
          <p:cNvPr id="7" name="TextBox 6">
            <a:extLst>
              <a:ext uri="{FF2B5EF4-FFF2-40B4-BE49-F238E27FC236}">
                <a16:creationId xmlns:a16="http://schemas.microsoft.com/office/drawing/2014/main" id="{26B8A51E-F822-4F34-9043-58A75092A1B0}"/>
              </a:ext>
            </a:extLst>
          </p:cNvPr>
          <p:cNvSpPr txBox="1"/>
          <p:nvPr/>
        </p:nvSpPr>
        <p:spPr>
          <a:xfrm>
            <a:off x="307790" y="1700808"/>
            <a:ext cx="8715472" cy="2677656"/>
          </a:xfrm>
          <a:prstGeom prst="rect">
            <a:avLst/>
          </a:prstGeom>
          <a:noFill/>
        </p:spPr>
        <p:txBody>
          <a:bodyPr wrap="squar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Bitumen block retrieved from the repository K-27 was in good physical condition. Visually, no cracks or fractures could be detected. Four samples of the bitumen material were split off from the corner and upper middle parts of the bitumen block during the repository opening. Thermo-physical, physical, and radiometric characteristics were determined for the bitumen samples (Tables XII, XIII). </a:t>
            </a:r>
          </a:p>
        </p:txBody>
      </p:sp>
      <p:pic>
        <p:nvPicPr>
          <p:cNvPr id="10" name="Picture 9">
            <a:extLst>
              <a:ext uri="{FF2B5EF4-FFF2-40B4-BE49-F238E27FC236}">
                <a16:creationId xmlns:a16="http://schemas.microsoft.com/office/drawing/2014/main" id="{81658F04-F61D-46B4-99F3-E7D7BB1C7AE9}"/>
              </a:ext>
            </a:extLst>
          </p:cNvPr>
          <p:cNvPicPr>
            <a:picLocks noChangeAspect="1"/>
          </p:cNvPicPr>
          <p:nvPr/>
        </p:nvPicPr>
        <p:blipFill>
          <a:blip r:embed="rId3"/>
          <a:stretch>
            <a:fillRect/>
          </a:stretch>
        </p:blipFill>
        <p:spPr>
          <a:xfrm>
            <a:off x="2586789" y="5524384"/>
            <a:ext cx="6492803" cy="1333616"/>
          </a:xfrm>
          <a:prstGeom prst="rect">
            <a:avLst/>
          </a:prstGeom>
        </p:spPr>
      </p:pic>
      <p:sp>
        <p:nvSpPr>
          <p:cNvPr id="11" name="Slide Number Placeholder 2">
            <a:extLst>
              <a:ext uri="{FF2B5EF4-FFF2-40B4-BE49-F238E27FC236}">
                <a16:creationId xmlns:a16="http://schemas.microsoft.com/office/drawing/2014/main" id="{DE44BCEB-A8CC-4DD6-A914-94DCCFE2C936}"/>
              </a:ext>
            </a:extLst>
          </p:cNvPr>
          <p:cNvSpPr>
            <a:spLocks noGrp="1"/>
          </p:cNvSpPr>
          <p:nvPr>
            <p:ph type="sldNum" sz="quarter" idx="12"/>
          </p:nvPr>
        </p:nvSpPr>
        <p:spPr>
          <a:xfrm>
            <a:off x="8388424" y="6516536"/>
            <a:ext cx="658416" cy="332657"/>
          </a:xfrm>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57</a:t>
            </a:fld>
            <a:endParaRPr lang="en-GB" dirty="0">
              <a:latin typeface="Verdana" pitchFamily="34" charset="0"/>
              <a:cs typeface="Times New Roman" pitchFamily="18" charset="0"/>
            </a:endParaRPr>
          </a:p>
        </p:txBody>
      </p:sp>
      <p:pic>
        <p:nvPicPr>
          <p:cNvPr id="12" name="Picture 3">
            <a:extLst>
              <a:ext uri="{FF2B5EF4-FFF2-40B4-BE49-F238E27FC236}">
                <a16:creationId xmlns:a16="http://schemas.microsoft.com/office/drawing/2014/main" id="{84E3F430-A778-4967-8AB0-226605A14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842" y="3991876"/>
            <a:ext cx="3554420" cy="116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953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EA2D06-51C1-4D01-BA25-DC7BC0901C5A}"/>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5E46ADF7-58C0-4212-9981-3D9FF1009C57}"/>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58</a:t>
            </a:fld>
            <a:endParaRPr lang="en-GB" dirty="0">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A7F81CDC-2605-4B13-91AE-2BDC62692F5D}"/>
              </a:ext>
            </a:extLst>
          </p:cNvPr>
          <p:cNvSpPr txBox="1"/>
          <p:nvPr/>
        </p:nvSpPr>
        <p:spPr>
          <a:xfrm>
            <a:off x="119991" y="1227183"/>
            <a:ext cx="4248472" cy="4893647"/>
          </a:xfrm>
          <a:prstGeom prst="rect">
            <a:avLst/>
          </a:prstGeom>
          <a:noFill/>
        </p:spPr>
        <p:txBody>
          <a:bodyPr wrap="squar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The noticeable fractional increase in asphaltenes (from initial 39 wt.% to 43-51 wt.%) had occurred to the end of </a:t>
            </a:r>
            <a:r>
              <a:rPr lang="en-GB" sz="2400" i="0" u="sng" dirty="0">
                <a:solidFill>
                  <a:srgbClr val="040404"/>
                </a:solidFill>
                <a:latin typeface="Palatino Linotype" panose="02040502050505030304" pitchFamily="18" charset="0"/>
              </a:rPr>
              <a:t>12yr testing </a:t>
            </a:r>
            <a:r>
              <a:rPr lang="en-GB" sz="2400" i="0" dirty="0">
                <a:solidFill>
                  <a:srgbClr val="040404"/>
                </a:solidFill>
                <a:latin typeface="Palatino Linotype" panose="02040502050505030304" pitchFamily="18" charset="0"/>
              </a:rPr>
              <a:t>period. From Table XIX it can be seen that a significant proportion of radioactivity associated with the bitumen originates from the asphaltene fraction. Saturated hydrocarbons retain only trace amounts of the radioactivity.</a:t>
            </a:r>
          </a:p>
        </p:txBody>
      </p:sp>
      <p:pic>
        <p:nvPicPr>
          <p:cNvPr id="6" name="Picture 5">
            <a:extLst>
              <a:ext uri="{FF2B5EF4-FFF2-40B4-BE49-F238E27FC236}">
                <a16:creationId xmlns:a16="http://schemas.microsoft.com/office/drawing/2014/main" id="{02A3ECE2-4CE9-4D54-A3EB-1AAB84B9EFD1}"/>
              </a:ext>
            </a:extLst>
          </p:cNvPr>
          <p:cNvPicPr>
            <a:picLocks noChangeAspect="1"/>
          </p:cNvPicPr>
          <p:nvPr/>
        </p:nvPicPr>
        <p:blipFill>
          <a:blip r:embed="rId2"/>
          <a:stretch>
            <a:fillRect/>
          </a:stretch>
        </p:blipFill>
        <p:spPr>
          <a:xfrm>
            <a:off x="4368463" y="1353750"/>
            <a:ext cx="4426764" cy="4884840"/>
          </a:xfrm>
          <a:prstGeom prst="rect">
            <a:avLst/>
          </a:prstGeom>
        </p:spPr>
      </p:pic>
    </p:spTree>
    <p:extLst>
      <p:ext uri="{BB962C8B-B14F-4D97-AF65-F5344CB8AC3E}">
        <p14:creationId xmlns:p14="http://schemas.microsoft.com/office/powerpoint/2010/main" val="41742168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A0628E-C12F-4F8C-9895-BCD5E30100D3}" type="slidenum">
              <a:rPr lang="en-US" smtClean="0"/>
              <a:pPr/>
              <a:t>59</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89709"/>
            <a:ext cx="6664997" cy="4306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35896" y="1373999"/>
            <a:ext cx="3080523" cy="646331"/>
          </a:xfrm>
          <a:prstGeom prst="rect">
            <a:avLst/>
          </a:prstGeom>
          <a:solidFill>
            <a:schemeClr val="bg1"/>
          </a:solidFill>
        </p:spPr>
        <p:txBody>
          <a:bodyPr wrap="none" rtlCol="0">
            <a:spAutoFit/>
          </a:bodyPr>
          <a:lstStyle/>
          <a:p>
            <a:r>
              <a:rPr lang="en-GB" dirty="0">
                <a:solidFill>
                  <a:srgbClr val="040404"/>
                </a:solidFill>
                <a:latin typeface="Palatino Linotype" panose="02040502050505030304" pitchFamily="18" charset="0"/>
              </a:rPr>
              <a:t>Cumulative leached fraction</a:t>
            </a:r>
          </a:p>
          <a:p>
            <a:pPr algn="ctr"/>
            <a:r>
              <a:rPr lang="en-GB" dirty="0">
                <a:solidFill>
                  <a:srgbClr val="040404"/>
                </a:solidFill>
                <a:latin typeface="Palatino Linotype" panose="02040502050505030304" pitchFamily="18" charset="0"/>
              </a:rPr>
              <a:t>CLF  = </a:t>
            </a:r>
            <a:r>
              <a:rPr lang="en-GB" dirty="0" err="1">
                <a:solidFill>
                  <a:srgbClr val="040404"/>
                </a:solidFill>
                <a:latin typeface="Palatino Linotype" panose="02040502050505030304" pitchFamily="18" charset="0"/>
              </a:rPr>
              <a:t>A</a:t>
            </a:r>
            <a:r>
              <a:rPr lang="en-GB" baseline="-25000" dirty="0" err="1">
                <a:solidFill>
                  <a:srgbClr val="040404"/>
                </a:solidFill>
                <a:latin typeface="Palatino Linotype" panose="02040502050505030304" pitchFamily="18" charset="0"/>
              </a:rPr>
              <a:t>leached</a:t>
            </a:r>
            <a:r>
              <a:rPr lang="en-GB" dirty="0">
                <a:solidFill>
                  <a:srgbClr val="040404"/>
                </a:solidFill>
                <a:latin typeface="Palatino Linotype" panose="02040502050505030304" pitchFamily="18" charset="0"/>
              </a:rPr>
              <a:t>/</a:t>
            </a:r>
            <a:r>
              <a:rPr lang="en-GB" dirty="0" err="1">
                <a:solidFill>
                  <a:srgbClr val="040404"/>
                </a:solidFill>
                <a:latin typeface="Palatino Linotype" panose="02040502050505030304" pitchFamily="18" charset="0"/>
              </a:rPr>
              <a:t>A</a:t>
            </a:r>
            <a:r>
              <a:rPr lang="en-GB" baseline="-25000" dirty="0" err="1">
                <a:solidFill>
                  <a:srgbClr val="040404"/>
                </a:solidFill>
                <a:latin typeface="Palatino Linotype" panose="02040502050505030304" pitchFamily="18" charset="0"/>
              </a:rPr>
              <a:t>initial</a:t>
            </a:r>
            <a:endParaRPr lang="en-GB" baseline="-25000" dirty="0">
              <a:solidFill>
                <a:srgbClr val="040404"/>
              </a:solidFill>
              <a:latin typeface="Palatino Linotype" panose="02040502050505030304" pitchFamily="18" charset="0"/>
            </a:endParaRPr>
          </a:p>
        </p:txBody>
      </p:sp>
      <p:sp>
        <p:nvSpPr>
          <p:cNvPr id="8" name="TextBox 7">
            <a:extLst>
              <a:ext uri="{FF2B5EF4-FFF2-40B4-BE49-F238E27FC236}">
                <a16:creationId xmlns:a16="http://schemas.microsoft.com/office/drawing/2014/main" id="{44DD6A1E-1CA6-423A-9BB5-1B8EC68C8C94}"/>
              </a:ext>
            </a:extLst>
          </p:cNvPr>
          <p:cNvSpPr txBox="1"/>
          <p:nvPr/>
        </p:nvSpPr>
        <p:spPr>
          <a:xfrm>
            <a:off x="266989" y="4696254"/>
            <a:ext cx="8610021" cy="1600438"/>
          </a:xfrm>
          <a:prstGeom prst="rect">
            <a:avLst/>
          </a:prstGeom>
          <a:solidFill>
            <a:schemeClr val="bg1"/>
          </a:solidFill>
        </p:spPr>
        <p:txBody>
          <a:bodyPr wrap="square" rtlCol="0">
            <a:spAutoFit/>
          </a:bodyPr>
          <a:lstStyle/>
          <a:p>
            <a:r>
              <a:rPr lang="en-GB" b="1" dirty="0">
                <a:solidFill>
                  <a:srgbClr val="040404"/>
                </a:solidFill>
                <a:latin typeface="Palatino Linotype" panose="02040502050505030304" pitchFamily="18" charset="0"/>
              </a:rPr>
              <a:t>References: </a:t>
            </a:r>
          </a:p>
          <a:p>
            <a:pPr marL="342900" indent="-342900">
              <a:buAutoNum type="arabicPeriod"/>
            </a:pPr>
            <a:r>
              <a:rPr lang="en-GB" sz="1000" dirty="0">
                <a:solidFill>
                  <a:srgbClr val="040404"/>
                </a:solidFill>
                <a:latin typeface="Palatino Linotype" panose="02040502050505030304" pitchFamily="18" charset="0"/>
              </a:rPr>
              <a:t>M.I. Ojovan, W.E. Lee. An Introduction to Nuclear Waste Immobilisation, 2</a:t>
            </a:r>
            <a:r>
              <a:rPr lang="en-GB" sz="1000" baseline="30000" dirty="0">
                <a:solidFill>
                  <a:srgbClr val="040404"/>
                </a:solidFill>
                <a:latin typeface="Palatino Linotype" panose="02040502050505030304" pitchFamily="18" charset="0"/>
              </a:rPr>
              <a:t>nd</a:t>
            </a:r>
            <a:r>
              <a:rPr lang="en-GB" sz="1000" dirty="0">
                <a:solidFill>
                  <a:srgbClr val="040404"/>
                </a:solidFill>
                <a:latin typeface="Palatino Linotype" panose="02040502050505030304" pitchFamily="18" charset="0"/>
              </a:rPr>
              <a:t> Edition, Elsevier, Amsterdam, 362 p. (2014). </a:t>
            </a:r>
          </a:p>
          <a:p>
            <a:pPr marL="342900" indent="-342900">
              <a:buAutoNum type="arabicPeriod"/>
            </a:pPr>
            <a:r>
              <a:rPr lang="en-GB" sz="1000" dirty="0">
                <a:solidFill>
                  <a:srgbClr val="040404"/>
                </a:solidFill>
                <a:latin typeface="Palatino Linotype" panose="02040502050505030304" pitchFamily="18" charset="0"/>
              </a:rPr>
              <a:t>J. Sercombe, B. </a:t>
            </a:r>
            <a:r>
              <a:rPr lang="en-GB" sz="1000" dirty="0" err="1">
                <a:solidFill>
                  <a:srgbClr val="040404"/>
                </a:solidFill>
                <a:latin typeface="Palatino Linotype" panose="02040502050505030304" pitchFamily="18" charset="0"/>
              </a:rPr>
              <a:t>Gwinner</a:t>
            </a:r>
            <a:r>
              <a:rPr lang="en-GB" sz="1000" dirty="0">
                <a:solidFill>
                  <a:srgbClr val="040404"/>
                </a:solidFill>
                <a:latin typeface="Palatino Linotype" panose="02040502050505030304" pitchFamily="18" charset="0"/>
              </a:rPr>
              <a:t>, C. </a:t>
            </a:r>
            <a:r>
              <a:rPr lang="en-GB" sz="1000" dirty="0" err="1">
                <a:solidFill>
                  <a:srgbClr val="040404"/>
                </a:solidFill>
                <a:latin typeface="Palatino Linotype" panose="02040502050505030304" pitchFamily="18" charset="0"/>
              </a:rPr>
              <a:t>Tiffreau</a:t>
            </a:r>
            <a:r>
              <a:rPr lang="en-GB" sz="1000" dirty="0">
                <a:solidFill>
                  <a:srgbClr val="040404"/>
                </a:solidFill>
                <a:latin typeface="Palatino Linotype" panose="02040502050505030304" pitchFamily="18" charset="0"/>
              </a:rPr>
              <a:t>, B. </a:t>
            </a:r>
            <a:r>
              <a:rPr lang="en-GB" sz="1000" dirty="0" err="1">
                <a:solidFill>
                  <a:srgbClr val="040404"/>
                </a:solidFill>
                <a:latin typeface="Palatino Linotype" panose="02040502050505030304" pitchFamily="18" charset="0"/>
              </a:rPr>
              <a:t>Simondi-Teisseire</a:t>
            </a:r>
            <a:r>
              <a:rPr lang="en-GB" sz="1000" dirty="0">
                <a:solidFill>
                  <a:srgbClr val="040404"/>
                </a:solidFill>
                <a:latin typeface="Palatino Linotype" panose="02040502050505030304" pitchFamily="18" charset="0"/>
              </a:rPr>
              <a:t>, F. </a:t>
            </a:r>
            <a:r>
              <a:rPr lang="en-GB" sz="1000" dirty="0" err="1">
                <a:solidFill>
                  <a:srgbClr val="040404"/>
                </a:solidFill>
                <a:latin typeface="Palatino Linotype" panose="02040502050505030304" pitchFamily="18" charset="0"/>
              </a:rPr>
              <a:t>Adenot</a:t>
            </a:r>
            <a:r>
              <a:rPr lang="en-GB" sz="1000" dirty="0">
                <a:solidFill>
                  <a:srgbClr val="040404"/>
                </a:solidFill>
                <a:latin typeface="Palatino Linotype" panose="02040502050505030304" pitchFamily="18" charset="0"/>
              </a:rPr>
              <a:t>. Modelling of bituminized radioactive waste leaching. Part I: Constitutive equations. </a:t>
            </a:r>
            <a:r>
              <a:rPr lang="en-GB" sz="1000" i="1" dirty="0">
                <a:solidFill>
                  <a:srgbClr val="040404"/>
                </a:solidFill>
                <a:latin typeface="Palatino Linotype" panose="02040502050505030304" pitchFamily="18" charset="0"/>
              </a:rPr>
              <a:t>J. </a:t>
            </a:r>
            <a:r>
              <a:rPr lang="en-GB" sz="1000" i="1" dirty="0" err="1">
                <a:solidFill>
                  <a:srgbClr val="040404"/>
                </a:solidFill>
                <a:latin typeface="Palatino Linotype" panose="02040502050505030304" pitchFamily="18" charset="0"/>
              </a:rPr>
              <a:t>Nucl</a:t>
            </a:r>
            <a:r>
              <a:rPr lang="en-GB" sz="1000" i="1" dirty="0">
                <a:solidFill>
                  <a:srgbClr val="040404"/>
                </a:solidFill>
                <a:latin typeface="Palatino Linotype" panose="02040502050505030304" pitchFamily="18" charset="0"/>
              </a:rPr>
              <a:t>. Mater.</a:t>
            </a:r>
            <a:r>
              <a:rPr lang="en-GB" sz="1000" dirty="0">
                <a:solidFill>
                  <a:srgbClr val="040404"/>
                </a:solidFill>
                <a:latin typeface="Palatino Linotype" panose="02040502050505030304" pitchFamily="18" charset="0"/>
              </a:rPr>
              <a:t> </a:t>
            </a:r>
            <a:r>
              <a:rPr lang="en-GB" sz="1000" b="1" dirty="0">
                <a:solidFill>
                  <a:srgbClr val="040404"/>
                </a:solidFill>
                <a:latin typeface="Palatino Linotype" panose="02040502050505030304" pitchFamily="18" charset="0"/>
              </a:rPr>
              <a:t>349</a:t>
            </a:r>
            <a:r>
              <a:rPr lang="en-GB" sz="1000" dirty="0">
                <a:solidFill>
                  <a:srgbClr val="040404"/>
                </a:solidFill>
                <a:latin typeface="Palatino Linotype" panose="02040502050505030304" pitchFamily="18" charset="0"/>
              </a:rPr>
              <a:t> 96–106 (2006). </a:t>
            </a:r>
          </a:p>
          <a:p>
            <a:pPr marL="342900" indent="-342900">
              <a:buAutoNum type="arabicPeriod"/>
            </a:pPr>
            <a:r>
              <a:rPr lang="en-GB" sz="1000" dirty="0">
                <a:solidFill>
                  <a:srgbClr val="040404"/>
                </a:solidFill>
                <a:latin typeface="Palatino Linotype" panose="02040502050505030304" pitchFamily="18" charset="0"/>
              </a:rPr>
              <a:t>M.I. Ojovan, N.V. Ojovan, Z.I. </a:t>
            </a:r>
            <a:r>
              <a:rPr lang="en-GB" sz="1000" dirty="0" err="1">
                <a:solidFill>
                  <a:srgbClr val="040404"/>
                </a:solidFill>
                <a:latin typeface="Palatino Linotype" panose="02040502050505030304" pitchFamily="18" charset="0"/>
              </a:rPr>
              <a:t>Golubeva</a:t>
            </a:r>
            <a:r>
              <a:rPr lang="en-GB" sz="1000" dirty="0">
                <a:solidFill>
                  <a:srgbClr val="040404"/>
                </a:solidFill>
                <a:latin typeface="Palatino Linotype" panose="02040502050505030304" pitchFamily="18" charset="0"/>
              </a:rPr>
              <a:t>., I.V. </a:t>
            </a:r>
            <a:r>
              <a:rPr lang="en-GB" sz="1000" dirty="0" err="1">
                <a:solidFill>
                  <a:srgbClr val="040404"/>
                </a:solidFill>
                <a:latin typeface="Palatino Linotype" panose="02040502050505030304" pitchFamily="18" charset="0"/>
              </a:rPr>
              <a:t>Startceva</a:t>
            </a:r>
            <a:r>
              <a:rPr lang="en-GB" sz="1000" dirty="0">
                <a:solidFill>
                  <a:srgbClr val="040404"/>
                </a:solidFill>
                <a:latin typeface="Palatino Linotype" panose="02040502050505030304" pitchFamily="18" charset="0"/>
              </a:rPr>
              <a:t>, A.S. </a:t>
            </a:r>
            <a:r>
              <a:rPr lang="en-GB" sz="1000" dirty="0" err="1">
                <a:solidFill>
                  <a:srgbClr val="040404"/>
                </a:solidFill>
                <a:latin typeface="Palatino Linotype" panose="02040502050505030304" pitchFamily="18" charset="0"/>
              </a:rPr>
              <a:t>Barinov</a:t>
            </a:r>
            <a:r>
              <a:rPr lang="en-GB" sz="1000" dirty="0">
                <a:solidFill>
                  <a:srgbClr val="040404"/>
                </a:solidFill>
                <a:latin typeface="Palatino Linotype" panose="02040502050505030304" pitchFamily="18" charset="0"/>
              </a:rPr>
              <a:t>. Aging of the bitumen waste form in wet repository conditions. </a:t>
            </a:r>
            <a:r>
              <a:rPr lang="en-GB" sz="1000" i="1" dirty="0">
                <a:solidFill>
                  <a:srgbClr val="040404"/>
                </a:solidFill>
                <a:latin typeface="Palatino Linotype" panose="02040502050505030304" pitchFamily="18" charset="0"/>
              </a:rPr>
              <a:t>Mat. Res. Soc. </a:t>
            </a:r>
            <a:r>
              <a:rPr lang="en-GB" sz="1000" i="1" dirty="0" err="1">
                <a:solidFill>
                  <a:srgbClr val="040404"/>
                </a:solidFill>
                <a:latin typeface="Palatino Linotype" panose="02040502050505030304" pitchFamily="18" charset="0"/>
              </a:rPr>
              <a:t>Symp</a:t>
            </a:r>
            <a:r>
              <a:rPr lang="en-GB" sz="1000" i="1" dirty="0">
                <a:solidFill>
                  <a:srgbClr val="040404"/>
                </a:solidFill>
                <a:latin typeface="Palatino Linotype" panose="02040502050505030304" pitchFamily="18" charset="0"/>
              </a:rPr>
              <a:t>. Proc.</a:t>
            </a:r>
            <a:r>
              <a:rPr lang="en-GB" sz="1000" dirty="0">
                <a:solidFill>
                  <a:srgbClr val="040404"/>
                </a:solidFill>
                <a:latin typeface="Palatino Linotype" panose="02040502050505030304" pitchFamily="18" charset="0"/>
              </a:rPr>
              <a:t>, </a:t>
            </a:r>
            <a:r>
              <a:rPr lang="en-GB" sz="1000" b="1" dirty="0">
                <a:solidFill>
                  <a:srgbClr val="040404"/>
                </a:solidFill>
                <a:latin typeface="Palatino Linotype" panose="02040502050505030304" pitchFamily="18" charset="0"/>
              </a:rPr>
              <a:t>713</a:t>
            </a:r>
            <a:r>
              <a:rPr lang="en-GB" sz="1000" dirty="0">
                <a:solidFill>
                  <a:srgbClr val="040404"/>
                </a:solidFill>
                <a:latin typeface="Palatino Linotype" panose="02040502050505030304" pitchFamily="18" charset="0"/>
              </a:rPr>
              <a:t>, 713-718 (2002).</a:t>
            </a:r>
          </a:p>
          <a:p>
            <a:pPr marL="342900" indent="-342900">
              <a:buAutoNum type="arabicPeriod"/>
            </a:pPr>
            <a:r>
              <a:rPr lang="en-GB" sz="1000" dirty="0">
                <a:solidFill>
                  <a:srgbClr val="040404"/>
                </a:solidFill>
                <a:latin typeface="Palatino Linotype" panose="02040502050505030304" pitchFamily="18" charset="0"/>
              </a:rPr>
              <a:t>K.P. </a:t>
            </a:r>
            <a:r>
              <a:rPr lang="en-GB" sz="1000" dirty="0" err="1">
                <a:solidFill>
                  <a:srgbClr val="040404"/>
                </a:solidFill>
                <a:latin typeface="Palatino Linotype" panose="02040502050505030304" pitchFamily="18" charset="0"/>
              </a:rPr>
              <a:t>Zakharova</a:t>
            </a:r>
            <a:r>
              <a:rPr lang="en-GB" sz="1000" dirty="0">
                <a:solidFill>
                  <a:srgbClr val="040404"/>
                </a:solidFill>
                <a:latin typeface="Palatino Linotype" panose="02040502050505030304" pitchFamily="18" charset="0"/>
              </a:rPr>
              <a:t>, O.L. </a:t>
            </a:r>
            <a:r>
              <a:rPr lang="en-GB" sz="1000" dirty="0" err="1">
                <a:solidFill>
                  <a:srgbClr val="040404"/>
                </a:solidFill>
                <a:latin typeface="Palatino Linotype" panose="02040502050505030304" pitchFamily="18" charset="0"/>
              </a:rPr>
              <a:t>Masanov</a:t>
            </a:r>
            <a:r>
              <a:rPr lang="en-GB" sz="1000" dirty="0">
                <a:solidFill>
                  <a:srgbClr val="040404"/>
                </a:solidFill>
                <a:latin typeface="Palatino Linotype" panose="02040502050505030304" pitchFamily="18" charset="0"/>
              </a:rPr>
              <a:t>. Bituminization of liquid radioactive wastes. Safety assessment and operational experience. </a:t>
            </a:r>
            <a:r>
              <a:rPr lang="en-GB" sz="1000" i="1" dirty="0">
                <a:solidFill>
                  <a:srgbClr val="040404"/>
                </a:solidFill>
                <a:latin typeface="Palatino Linotype" panose="02040502050505030304" pitchFamily="18" charset="0"/>
              </a:rPr>
              <a:t>At. Energy</a:t>
            </a:r>
            <a:r>
              <a:rPr lang="en-GB" sz="1000" dirty="0">
                <a:solidFill>
                  <a:srgbClr val="040404"/>
                </a:solidFill>
                <a:latin typeface="Palatino Linotype" panose="02040502050505030304" pitchFamily="18" charset="0"/>
              </a:rPr>
              <a:t>, </a:t>
            </a:r>
            <a:r>
              <a:rPr lang="en-GB" sz="1000" b="1" dirty="0">
                <a:solidFill>
                  <a:srgbClr val="040404"/>
                </a:solidFill>
                <a:latin typeface="Palatino Linotype" panose="02040502050505030304" pitchFamily="18" charset="0"/>
              </a:rPr>
              <a:t>89</a:t>
            </a:r>
            <a:r>
              <a:rPr lang="en-GB" sz="1000" dirty="0">
                <a:solidFill>
                  <a:srgbClr val="040404"/>
                </a:solidFill>
                <a:latin typeface="Palatino Linotype" panose="02040502050505030304" pitchFamily="18" charset="0"/>
              </a:rPr>
              <a:t>, 135-139 (2000).</a:t>
            </a:r>
          </a:p>
          <a:p>
            <a:pPr marL="342900" indent="-342900">
              <a:buFontTx/>
              <a:buAutoNum type="arabicPeriod"/>
            </a:pPr>
            <a:r>
              <a:rPr lang="en-GB" sz="1000" dirty="0">
                <a:solidFill>
                  <a:srgbClr val="040404"/>
                </a:solidFill>
                <a:latin typeface="Palatino Linotype" panose="02040502050505030304" pitchFamily="18" charset="0"/>
              </a:rPr>
              <a:t>IAEA TRS 352. Bituminization processes to condition radioactive wastes. IAEA, Vienna (1993).</a:t>
            </a:r>
          </a:p>
        </p:txBody>
      </p:sp>
    </p:spTree>
    <p:extLst>
      <p:ext uri="{BB962C8B-B14F-4D97-AF65-F5344CB8AC3E}">
        <p14:creationId xmlns:p14="http://schemas.microsoft.com/office/powerpoint/2010/main" val="405223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35E44B-0F3E-4DD6-A70C-21397102715F}"/>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D6E520BC-1610-4AB4-8C69-514DA99BCCF2}"/>
              </a:ext>
            </a:extLst>
          </p:cNvPr>
          <p:cNvSpPr>
            <a:spLocks noGrp="1"/>
          </p:cNvSpPr>
          <p:nvPr>
            <p:ph type="sldNum" sz="quarter" idx="12"/>
          </p:nvPr>
        </p:nvSpPr>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6</a:t>
            </a:fld>
            <a:endParaRPr lang="en-GB" dirty="0">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AF2E30D9-2156-4835-B068-19F82CCBB024}"/>
              </a:ext>
            </a:extLst>
          </p:cNvPr>
          <p:cNvPicPr>
            <a:picLocks noChangeAspect="1"/>
          </p:cNvPicPr>
          <p:nvPr/>
        </p:nvPicPr>
        <p:blipFill>
          <a:blip r:embed="rId3"/>
          <a:stretch>
            <a:fillRect/>
          </a:stretch>
        </p:blipFill>
        <p:spPr>
          <a:xfrm>
            <a:off x="6121210" y="1700808"/>
            <a:ext cx="2858064" cy="4075205"/>
          </a:xfrm>
          <a:prstGeom prst="rect">
            <a:avLst/>
          </a:prstGeom>
          <a:ln>
            <a:solidFill>
              <a:srgbClr val="0000FF"/>
            </a:solidFill>
          </a:ln>
        </p:spPr>
      </p:pic>
      <p:sp>
        <p:nvSpPr>
          <p:cNvPr id="6" name="TextBox 5">
            <a:extLst>
              <a:ext uri="{FF2B5EF4-FFF2-40B4-BE49-F238E27FC236}">
                <a16:creationId xmlns:a16="http://schemas.microsoft.com/office/drawing/2014/main" id="{2A975457-9BBB-4331-8B42-733F8335A1DD}"/>
              </a:ext>
            </a:extLst>
          </p:cNvPr>
          <p:cNvSpPr txBox="1"/>
          <p:nvPr/>
        </p:nvSpPr>
        <p:spPr>
          <a:xfrm>
            <a:off x="6915418" y="4293096"/>
            <a:ext cx="800219" cy="461665"/>
          </a:xfrm>
          <a:prstGeom prst="rect">
            <a:avLst/>
          </a:prstGeom>
          <a:noFill/>
        </p:spPr>
        <p:txBody>
          <a:bodyPr wrap="non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2013</a:t>
            </a:r>
          </a:p>
        </p:txBody>
      </p:sp>
      <p:pic>
        <p:nvPicPr>
          <p:cNvPr id="11" name="Picture 10">
            <a:extLst>
              <a:ext uri="{FF2B5EF4-FFF2-40B4-BE49-F238E27FC236}">
                <a16:creationId xmlns:a16="http://schemas.microsoft.com/office/drawing/2014/main" id="{7D1DD524-B5E7-4F1F-95D5-A3B3B78345F3}"/>
              </a:ext>
            </a:extLst>
          </p:cNvPr>
          <p:cNvPicPr>
            <a:picLocks noChangeAspect="1"/>
          </p:cNvPicPr>
          <p:nvPr/>
        </p:nvPicPr>
        <p:blipFill>
          <a:blip r:embed="rId4"/>
          <a:stretch>
            <a:fillRect/>
          </a:stretch>
        </p:blipFill>
        <p:spPr>
          <a:xfrm>
            <a:off x="396220" y="1700808"/>
            <a:ext cx="2878951" cy="4075205"/>
          </a:xfrm>
          <a:prstGeom prst="rect">
            <a:avLst/>
          </a:prstGeom>
          <a:ln>
            <a:solidFill>
              <a:srgbClr val="0000FF"/>
            </a:solidFill>
          </a:ln>
        </p:spPr>
      </p:pic>
      <p:sp>
        <p:nvSpPr>
          <p:cNvPr id="12" name="TextBox 11">
            <a:extLst>
              <a:ext uri="{FF2B5EF4-FFF2-40B4-BE49-F238E27FC236}">
                <a16:creationId xmlns:a16="http://schemas.microsoft.com/office/drawing/2014/main" id="{129F55A9-77C3-44E0-856B-E68F73FC6359}"/>
              </a:ext>
            </a:extLst>
          </p:cNvPr>
          <p:cNvSpPr txBox="1"/>
          <p:nvPr/>
        </p:nvSpPr>
        <p:spPr>
          <a:xfrm>
            <a:off x="1435585" y="4307702"/>
            <a:ext cx="800219" cy="461665"/>
          </a:xfrm>
          <a:prstGeom prst="rect">
            <a:avLst/>
          </a:prstGeom>
          <a:noFill/>
        </p:spPr>
        <p:txBody>
          <a:bodyPr wrap="non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2004</a:t>
            </a:r>
          </a:p>
        </p:txBody>
      </p:sp>
      <p:pic>
        <p:nvPicPr>
          <p:cNvPr id="7" name="Picture 6">
            <a:extLst>
              <a:ext uri="{FF2B5EF4-FFF2-40B4-BE49-F238E27FC236}">
                <a16:creationId xmlns:a16="http://schemas.microsoft.com/office/drawing/2014/main" id="{B65E3EB9-3355-4A6F-8206-15E0FEFAEC85}"/>
              </a:ext>
            </a:extLst>
          </p:cNvPr>
          <p:cNvPicPr>
            <a:picLocks noChangeAspect="1"/>
          </p:cNvPicPr>
          <p:nvPr/>
        </p:nvPicPr>
        <p:blipFill>
          <a:blip r:embed="rId5"/>
          <a:stretch>
            <a:fillRect/>
          </a:stretch>
        </p:blipFill>
        <p:spPr>
          <a:xfrm>
            <a:off x="3434508" y="1484784"/>
            <a:ext cx="1137492" cy="1616333"/>
          </a:xfrm>
          <a:prstGeom prst="rect">
            <a:avLst/>
          </a:prstGeom>
          <a:ln>
            <a:solidFill>
              <a:srgbClr val="0000FF"/>
            </a:solidFill>
          </a:ln>
        </p:spPr>
      </p:pic>
      <p:pic>
        <p:nvPicPr>
          <p:cNvPr id="9" name="Picture 8">
            <a:extLst>
              <a:ext uri="{FF2B5EF4-FFF2-40B4-BE49-F238E27FC236}">
                <a16:creationId xmlns:a16="http://schemas.microsoft.com/office/drawing/2014/main" id="{15801257-2C62-4215-8F0C-EE28C4B9F2E5}"/>
              </a:ext>
            </a:extLst>
          </p:cNvPr>
          <p:cNvPicPr>
            <a:picLocks noChangeAspect="1"/>
          </p:cNvPicPr>
          <p:nvPr/>
        </p:nvPicPr>
        <p:blipFill>
          <a:blip r:embed="rId6"/>
          <a:stretch>
            <a:fillRect/>
          </a:stretch>
        </p:blipFill>
        <p:spPr>
          <a:xfrm>
            <a:off x="4697800" y="1484784"/>
            <a:ext cx="1212845" cy="1616333"/>
          </a:xfrm>
          <a:prstGeom prst="rect">
            <a:avLst/>
          </a:prstGeom>
          <a:ln>
            <a:solidFill>
              <a:srgbClr val="0000FF"/>
            </a:solidFill>
          </a:ln>
        </p:spPr>
      </p:pic>
      <p:pic>
        <p:nvPicPr>
          <p:cNvPr id="13" name="Picture 12">
            <a:extLst>
              <a:ext uri="{FF2B5EF4-FFF2-40B4-BE49-F238E27FC236}">
                <a16:creationId xmlns:a16="http://schemas.microsoft.com/office/drawing/2014/main" id="{B8BAF8A3-C9F7-4D79-9E25-3436B156C5A1}"/>
              </a:ext>
            </a:extLst>
          </p:cNvPr>
          <p:cNvPicPr>
            <a:picLocks noChangeAspect="1"/>
          </p:cNvPicPr>
          <p:nvPr/>
        </p:nvPicPr>
        <p:blipFill>
          <a:blip r:embed="rId7"/>
          <a:stretch>
            <a:fillRect/>
          </a:stretch>
        </p:blipFill>
        <p:spPr>
          <a:xfrm>
            <a:off x="3409539" y="3212977"/>
            <a:ext cx="1234123" cy="1728192"/>
          </a:xfrm>
          <a:prstGeom prst="rect">
            <a:avLst/>
          </a:prstGeom>
          <a:ln>
            <a:solidFill>
              <a:srgbClr val="0000FF"/>
            </a:solidFill>
          </a:ln>
        </p:spPr>
      </p:pic>
      <p:pic>
        <p:nvPicPr>
          <p:cNvPr id="15" name="Picture 14">
            <a:extLst>
              <a:ext uri="{FF2B5EF4-FFF2-40B4-BE49-F238E27FC236}">
                <a16:creationId xmlns:a16="http://schemas.microsoft.com/office/drawing/2014/main" id="{6EDA8596-A156-435F-AE76-020CB1EFAAF1}"/>
              </a:ext>
            </a:extLst>
          </p:cNvPr>
          <p:cNvPicPr>
            <a:picLocks noChangeAspect="1"/>
          </p:cNvPicPr>
          <p:nvPr/>
        </p:nvPicPr>
        <p:blipFill>
          <a:blip r:embed="rId8"/>
          <a:stretch>
            <a:fillRect/>
          </a:stretch>
        </p:blipFill>
        <p:spPr>
          <a:xfrm>
            <a:off x="4732181" y="3208761"/>
            <a:ext cx="1212845" cy="1728192"/>
          </a:xfrm>
          <a:prstGeom prst="rect">
            <a:avLst/>
          </a:prstGeom>
          <a:ln>
            <a:solidFill>
              <a:srgbClr val="0000FF"/>
            </a:solidFill>
          </a:ln>
        </p:spPr>
      </p:pic>
    </p:spTree>
    <p:extLst>
      <p:ext uri="{BB962C8B-B14F-4D97-AF65-F5344CB8AC3E}">
        <p14:creationId xmlns:p14="http://schemas.microsoft.com/office/powerpoint/2010/main" val="3715444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1652B4-C375-48EE-826D-68BBD0719CAC}"/>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C98F10F9-2373-48EA-B3D9-E7AFFCA54805}"/>
              </a:ext>
            </a:extLst>
          </p:cNvPr>
          <p:cNvSpPr>
            <a:spLocks noGrp="1"/>
          </p:cNvSpPr>
          <p:nvPr>
            <p:ph type="sldNum" sz="quarter" idx="12"/>
          </p:nvPr>
        </p:nvSpPr>
        <p:spPr>
          <a:xfrm>
            <a:off x="7086600" y="6446421"/>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60</a:t>
            </a:fld>
            <a:endParaRPr lang="en-GB" dirty="0">
              <a:solidFill>
                <a:schemeClr val="tx1"/>
              </a:solidFill>
              <a:latin typeface="Verdana" pitchFamily="34" charset="0"/>
              <a:cs typeface="Times New Roman" pitchFamily="18" charset="0"/>
            </a:endParaRPr>
          </a:p>
        </p:txBody>
      </p:sp>
      <p:sp>
        <p:nvSpPr>
          <p:cNvPr id="4" name="Title 1">
            <a:extLst>
              <a:ext uri="{FF2B5EF4-FFF2-40B4-BE49-F238E27FC236}">
                <a16:creationId xmlns:a16="http://schemas.microsoft.com/office/drawing/2014/main" id="{BC3560FB-F0A5-46FA-83C8-786A2E4883BC}"/>
              </a:ext>
            </a:extLst>
          </p:cNvPr>
          <p:cNvSpPr txBox="1">
            <a:spLocks/>
          </p:cNvSpPr>
          <p:nvPr/>
        </p:nvSpPr>
        <p:spPr bwMode="auto">
          <a:xfrm>
            <a:off x="202475" y="969718"/>
            <a:ext cx="8739050" cy="48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algn="ctr"/>
            <a:r>
              <a:rPr lang="en-GB" sz="3600" kern="0" dirty="0"/>
              <a:t>VII. Testing of ceramics </a:t>
            </a:r>
          </a:p>
        </p:txBody>
      </p:sp>
      <p:pic>
        <p:nvPicPr>
          <p:cNvPr id="5" name="Picture 4" descr="Graphical user interface&#10;&#10;Description automatically generated">
            <a:extLst>
              <a:ext uri="{FF2B5EF4-FFF2-40B4-BE49-F238E27FC236}">
                <a16:creationId xmlns:a16="http://schemas.microsoft.com/office/drawing/2014/main" id="{ABAF5796-106D-4AF7-BDF0-FFEE92134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1830" y="2812471"/>
            <a:ext cx="2651258" cy="3686265"/>
          </a:xfrm>
          <a:prstGeom prst="rect">
            <a:avLst/>
          </a:prstGeom>
          <a:ln>
            <a:solidFill>
              <a:srgbClr val="0000FF"/>
            </a:solidFill>
          </a:ln>
        </p:spPr>
      </p:pic>
      <p:pic>
        <p:nvPicPr>
          <p:cNvPr id="7" name="Picture 6">
            <a:extLst>
              <a:ext uri="{FF2B5EF4-FFF2-40B4-BE49-F238E27FC236}">
                <a16:creationId xmlns:a16="http://schemas.microsoft.com/office/drawing/2014/main" id="{6D98F35D-124E-43B3-AAEE-CA1707C20295}"/>
              </a:ext>
            </a:extLst>
          </p:cNvPr>
          <p:cNvPicPr>
            <a:picLocks noChangeAspect="1"/>
          </p:cNvPicPr>
          <p:nvPr/>
        </p:nvPicPr>
        <p:blipFill>
          <a:blip r:embed="rId3"/>
          <a:stretch>
            <a:fillRect/>
          </a:stretch>
        </p:blipFill>
        <p:spPr>
          <a:xfrm>
            <a:off x="97160" y="2841516"/>
            <a:ext cx="6194152" cy="3787468"/>
          </a:xfrm>
          <a:prstGeom prst="rect">
            <a:avLst/>
          </a:prstGeom>
        </p:spPr>
      </p:pic>
      <p:sp>
        <p:nvSpPr>
          <p:cNvPr id="8" name="TextBox 7">
            <a:extLst>
              <a:ext uri="{FF2B5EF4-FFF2-40B4-BE49-F238E27FC236}">
                <a16:creationId xmlns:a16="http://schemas.microsoft.com/office/drawing/2014/main" id="{8985AB27-35B3-401E-8AD7-30B2F9265C0E}"/>
              </a:ext>
            </a:extLst>
          </p:cNvPr>
          <p:cNvSpPr txBox="1"/>
          <p:nvPr/>
        </p:nvSpPr>
        <p:spPr>
          <a:xfrm>
            <a:off x="97160" y="1464608"/>
            <a:ext cx="8849072" cy="1631216"/>
          </a:xfrm>
          <a:prstGeom prst="rect">
            <a:avLst/>
          </a:prstGeom>
          <a:noFill/>
        </p:spPr>
        <p:txBody>
          <a:bodyPr wrap="square" rtlCol="0">
            <a:spAutoFit/>
          </a:bodyPr>
          <a:lstStyle/>
          <a:p>
            <a:pPr algn="l">
              <a:spcBef>
                <a:spcPts val="0"/>
              </a:spcBef>
              <a:spcAft>
                <a:spcPts val="0"/>
              </a:spcAft>
            </a:pPr>
            <a:r>
              <a:rPr lang="en-GB" sz="2000" i="0" dirty="0">
                <a:solidFill>
                  <a:srgbClr val="040404"/>
                </a:solidFill>
                <a:latin typeface="Palatino Linotype" panose="02040502050505030304" pitchFamily="18" charset="0"/>
              </a:rPr>
              <a:t>Clearly, leach tests performed in distilled and deionised water do not give an understanding of the behaviour of ceramic wasteforms under conditions of geological disposal. Underground water which is an aqueous solution saturated with different ions from the host rock may contact actinide-bearing wasteforms!</a:t>
            </a:r>
          </a:p>
        </p:txBody>
      </p:sp>
    </p:spTree>
    <p:extLst>
      <p:ext uri="{BB962C8B-B14F-4D97-AF65-F5344CB8AC3E}">
        <p14:creationId xmlns:p14="http://schemas.microsoft.com/office/powerpoint/2010/main" val="35043295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5D6F33-3E75-4288-B59C-EFB0A7D8C5B6}"/>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94584008-B6AF-489E-9190-75E453C9AE8A}"/>
              </a:ext>
            </a:extLst>
          </p:cNvPr>
          <p:cNvSpPr>
            <a:spLocks noGrp="1"/>
          </p:cNvSpPr>
          <p:nvPr>
            <p:ph type="sldNum" sz="quarter" idx="12"/>
          </p:nvPr>
        </p:nvSpPr>
        <p:spPr>
          <a:xfrm>
            <a:off x="7086600" y="6409623"/>
            <a:ext cx="2057400" cy="365125"/>
          </a:xfrm>
        </p:spPr>
        <p:txBody>
          <a:bodyPr/>
          <a:lstStyle/>
          <a:p>
            <a:pPr fontAlgn="base">
              <a:spcBef>
                <a:spcPct val="0"/>
              </a:spcBef>
              <a:spcAft>
                <a:spcPct val="0"/>
              </a:spcAft>
              <a:defRPr/>
            </a:pPr>
            <a:fld id="{532ACE9D-5ECA-4EA4-BA02-9F8DE0C7F116}" type="slidenum">
              <a:rPr lang="en-GB" smtClean="0">
                <a:solidFill>
                  <a:schemeClr val="tx1"/>
                </a:solidFill>
                <a:latin typeface="Verdana" pitchFamily="34" charset="0"/>
                <a:cs typeface="Times New Roman" pitchFamily="18" charset="0"/>
              </a:rPr>
              <a:pPr fontAlgn="base">
                <a:spcBef>
                  <a:spcPct val="0"/>
                </a:spcBef>
                <a:spcAft>
                  <a:spcPct val="0"/>
                </a:spcAft>
                <a:defRPr/>
              </a:pPr>
              <a:t>61</a:t>
            </a:fld>
            <a:endParaRPr lang="en-GB" dirty="0">
              <a:solidFill>
                <a:schemeClr val="tx1"/>
              </a:solidFill>
              <a:latin typeface="Verdana" pitchFamily="34" charset="0"/>
              <a:cs typeface="Times New Roman" pitchFamily="18" charset="0"/>
            </a:endParaRPr>
          </a:p>
        </p:txBody>
      </p:sp>
      <p:pic>
        <p:nvPicPr>
          <p:cNvPr id="5" name="Picture 4">
            <a:extLst>
              <a:ext uri="{FF2B5EF4-FFF2-40B4-BE49-F238E27FC236}">
                <a16:creationId xmlns:a16="http://schemas.microsoft.com/office/drawing/2014/main" id="{7BADF0A8-734A-44CD-A1B1-9E6A20485351}"/>
              </a:ext>
            </a:extLst>
          </p:cNvPr>
          <p:cNvPicPr>
            <a:picLocks noChangeAspect="1"/>
          </p:cNvPicPr>
          <p:nvPr/>
        </p:nvPicPr>
        <p:blipFill>
          <a:blip r:embed="rId2"/>
          <a:stretch>
            <a:fillRect/>
          </a:stretch>
        </p:blipFill>
        <p:spPr>
          <a:xfrm>
            <a:off x="1406342" y="1073889"/>
            <a:ext cx="6713785" cy="5518298"/>
          </a:xfrm>
          <a:prstGeom prst="rect">
            <a:avLst/>
          </a:prstGeom>
        </p:spPr>
      </p:pic>
    </p:spTree>
    <p:extLst>
      <p:ext uri="{BB962C8B-B14F-4D97-AF65-F5344CB8AC3E}">
        <p14:creationId xmlns:p14="http://schemas.microsoft.com/office/powerpoint/2010/main" val="3833156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86600" y="6450439"/>
            <a:ext cx="2057400" cy="365125"/>
          </a:xfrm>
        </p:spPr>
        <p:txBody>
          <a:bodyPr/>
          <a:lstStyle/>
          <a:p>
            <a:pPr>
              <a:defRPr/>
            </a:pPr>
            <a:fld id="{946E5262-4007-477D-BEA1-9A675DB92796}" type="slidenum">
              <a:rPr lang="en-US" smtClean="0">
                <a:solidFill>
                  <a:schemeClr val="tx1"/>
                </a:solidFill>
              </a:rPr>
              <a:pPr>
                <a:defRPr/>
              </a:pPr>
              <a:t>62</a:t>
            </a:fld>
            <a:endParaRPr lang="en-US" dirty="0">
              <a:solidFill>
                <a:schemeClr val="tx1"/>
              </a:solidFill>
            </a:endParaRPr>
          </a:p>
        </p:txBody>
      </p:sp>
      <p:sp>
        <p:nvSpPr>
          <p:cNvPr id="7" name="Rectangle 5">
            <a:extLst>
              <a:ext uri="{FF2B5EF4-FFF2-40B4-BE49-F238E27FC236}">
                <a16:creationId xmlns:a16="http://schemas.microsoft.com/office/drawing/2014/main" id="{1FA9D0DC-0A5D-4D49-A548-CDDFA7B5B377}"/>
              </a:ext>
            </a:extLst>
          </p:cNvPr>
          <p:cNvSpPr txBox="1">
            <a:spLocks noChangeArrowheads="1"/>
          </p:cNvSpPr>
          <p:nvPr/>
        </p:nvSpPr>
        <p:spPr>
          <a:xfrm>
            <a:off x="2375756" y="832601"/>
            <a:ext cx="4392488" cy="906310"/>
          </a:xfrm>
          <a:prstGeom prst="rect">
            <a:avLst/>
          </a:prstGeom>
        </p:spPr>
        <p:txBody>
          <a:bodyPr/>
          <a:lst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eaLnBrk="1" hangingPunct="1"/>
            <a:r>
              <a:rPr lang="en-GB" altLang="en-US" sz="4400" kern="0" dirty="0"/>
              <a:t>VIII. Conclusions</a:t>
            </a:r>
          </a:p>
        </p:txBody>
      </p:sp>
      <p:sp>
        <p:nvSpPr>
          <p:cNvPr id="4" name="TextBox 3">
            <a:extLst>
              <a:ext uri="{FF2B5EF4-FFF2-40B4-BE49-F238E27FC236}">
                <a16:creationId xmlns:a16="http://schemas.microsoft.com/office/drawing/2014/main" id="{30C29FC1-9FA0-43D9-99E7-DA7578C18F5C}"/>
              </a:ext>
            </a:extLst>
          </p:cNvPr>
          <p:cNvSpPr txBox="1"/>
          <p:nvPr/>
        </p:nvSpPr>
        <p:spPr>
          <a:xfrm>
            <a:off x="292316" y="1556792"/>
            <a:ext cx="8528156" cy="4524315"/>
          </a:xfrm>
          <a:prstGeom prst="rect">
            <a:avLst/>
          </a:prstGeom>
          <a:noFill/>
        </p:spPr>
        <p:txBody>
          <a:bodyPr wrap="squar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Field tests exposing wasteforms to disposal-like environments might result in quite different data compared with laboratory testing. </a:t>
            </a:r>
            <a:r>
              <a:rPr lang="en-GB" sz="2400" i="0" dirty="0">
                <a:solidFill>
                  <a:srgbClr val="0000FF"/>
                </a:solidFill>
                <a:latin typeface="Palatino Linotype" panose="02040502050505030304" pitchFamily="18" charset="0"/>
              </a:rPr>
              <a:t>A much smaller weathering and release rate is typical compared with laboratory data mainly because of processes which occur differently in field tests. </a:t>
            </a:r>
          </a:p>
          <a:p>
            <a:pPr algn="l">
              <a:spcBef>
                <a:spcPts val="0"/>
              </a:spcBef>
              <a:spcAft>
                <a:spcPts val="0"/>
              </a:spcAft>
            </a:pPr>
            <a:endParaRPr lang="en-GB" sz="2400" i="0" dirty="0">
              <a:solidFill>
                <a:srgbClr val="040404"/>
              </a:solidFill>
              <a:latin typeface="Palatino Linotype" panose="02040502050505030304" pitchFamily="18" charset="0"/>
            </a:endParaRPr>
          </a:p>
          <a:p>
            <a:pPr algn="l">
              <a:spcBef>
                <a:spcPts val="0"/>
              </a:spcBef>
              <a:spcAft>
                <a:spcPts val="0"/>
              </a:spcAft>
            </a:pPr>
            <a:r>
              <a:rPr lang="en-GB" sz="2400" i="0" dirty="0">
                <a:solidFill>
                  <a:srgbClr val="040404"/>
                </a:solidFill>
                <a:latin typeface="Palatino Linotype" panose="02040502050505030304" pitchFamily="18" charset="0"/>
              </a:rPr>
              <a:t>Various factors may be responsible for an increased apparent durability of wasteforms in field conditions such as groundwater composition, temperature and groundwater flow rate changes, as well as transport limitations and interactions between wasteform and backfill/hosting formation. </a:t>
            </a:r>
          </a:p>
        </p:txBody>
      </p:sp>
    </p:spTree>
    <p:extLst>
      <p:ext uri="{BB962C8B-B14F-4D97-AF65-F5344CB8AC3E}">
        <p14:creationId xmlns:p14="http://schemas.microsoft.com/office/powerpoint/2010/main" val="3207474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97B581-3465-4456-88D0-DA314D8C2762}"/>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8" name="Slide Number Placeholder 2">
            <a:extLst>
              <a:ext uri="{FF2B5EF4-FFF2-40B4-BE49-F238E27FC236}">
                <a16:creationId xmlns:a16="http://schemas.microsoft.com/office/drawing/2014/main" id="{53F4B77C-6689-4F99-97FD-6F2B94FBC86C}"/>
              </a:ext>
            </a:extLst>
          </p:cNvPr>
          <p:cNvSpPr>
            <a:spLocks noGrp="1"/>
          </p:cNvSpPr>
          <p:nvPr>
            <p:ph type="sldNum" sz="quarter" idx="12"/>
          </p:nvPr>
        </p:nvSpPr>
        <p:spPr>
          <a:xfrm>
            <a:off x="8388424" y="6516536"/>
            <a:ext cx="658416" cy="332657"/>
          </a:xfrm>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7</a:t>
            </a:fld>
            <a:endParaRPr lang="en-GB" dirty="0">
              <a:latin typeface="Verdana" pitchFamily="34" charset="0"/>
              <a:cs typeface="Times New Roman" pitchFamily="18" charset="0"/>
            </a:endParaRPr>
          </a:p>
        </p:txBody>
      </p:sp>
      <p:sp>
        <p:nvSpPr>
          <p:cNvPr id="10" name="Rectangle 3">
            <a:extLst>
              <a:ext uri="{FF2B5EF4-FFF2-40B4-BE49-F238E27FC236}">
                <a16:creationId xmlns:a16="http://schemas.microsoft.com/office/drawing/2014/main" id="{CEEC8327-BE13-41D0-988B-3D9FC0EC209E}"/>
              </a:ext>
            </a:extLst>
          </p:cNvPr>
          <p:cNvSpPr txBox="1">
            <a:spLocks noChangeArrowheads="1"/>
          </p:cNvSpPr>
          <p:nvPr/>
        </p:nvSpPr>
        <p:spPr>
          <a:xfrm>
            <a:off x="512520" y="1628800"/>
            <a:ext cx="8451968" cy="4248472"/>
          </a:xfrm>
          <a:prstGeom prst="rect">
            <a:avLst/>
          </a:prstGeom>
        </p:spPr>
        <p:txBody>
          <a:bodyPr/>
          <a:lstStyle>
            <a:lvl1pPr marL="342900" indent="-342900" algn="l" rtl="0" eaLnBrk="0" fontAlgn="base" hangingPunct="0">
              <a:spcBef>
                <a:spcPct val="20000"/>
              </a:spcBef>
              <a:spcAft>
                <a:spcPct val="0"/>
              </a:spcAft>
              <a:defRPr>
                <a:solidFill>
                  <a:srgbClr val="4B4F55"/>
                </a:solidFill>
                <a:latin typeface="+mn-lt"/>
                <a:ea typeface="+mn-ea"/>
                <a:cs typeface="+mn-cs"/>
              </a:defRPr>
            </a:lvl1pPr>
            <a:lvl2pPr marL="571500" indent="-190500" algn="l" rtl="0" eaLnBrk="0" fontAlgn="base" hangingPunct="0">
              <a:spcBef>
                <a:spcPct val="20000"/>
              </a:spcBef>
              <a:spcAft>
                <a:spcPct val="0"/>
              </a:spcAft>
              <a:buChar char="•"/>
              <a:defRPr sz="1600">
                <a:solidFill>
                  <a:srgbClr val="4B4F55"/>
                </a:solidFill>
                <a:latin typeface="+mn-lt"/>
              </a:defRPr>
            </a:lvl2pPr>
            <a:lvl3pPr marL="952500" indent="-190500" algn="l" rtl="0" eaLnBrk="0" fontAlgn="base" hangingPunct="0">
              <a:spcBef>
                <a:spcPct val="20000"/>
              </a:spcBef>
              <a:spcAft>
                <a:spcPct val="0"/>
              </a:spcAft>
              <a:buChar char="»"/>
              <a:defRPr sz="1600">
                <a:solidFill>
                  <a:srgbClr val="4B4F55"/>
                </a:solidFill>
                <a:latin typeface="+mn-lt"/>
              </a:defRPr>
            </a:lvl3pPr>
            <a:lvl4pPr marL="1333500" indent="-190500" algn="l" rtl="0" eaLnBrk="0" fontAlgn="base" hangingPunct="0">
              <a:spcBef>
                <a:spcPct val="20000"/>
              </a:spcBef>
              <a:spcAft>
                <a:spcPct val="0"/>
              </a:spcAft>
              <a:buFont typeface="Wingdings" pitchFamily="2" charset="2"/>
              <a:buChar char="§"/>
              <a:defRPr sz="1400">
                <a:solidFill>
                  <a:srgbClr val="4B4F55"/>
                </a:solidFill>
                <a:latin typeface="+mn-lt"/>
              </a:defRPr>
            </a:lvl4pPr>
            <a:lvl5pPr marL="1727200" indent="-203200" algn="l" rtl="0" eaLnBrk="0" fontAlgn="base" hangingPunct="0">
              <a:spcBef>
                <a:spcPct val="20000"/>
              </a:spcBef>
              <a:spcAft>
                <a:spcPct val="0"/>
              </a:spcAft>
              <a:buChar char="°"/>
              <a:defRPr sz="1400">
                <a:solidFill>
                  <a:srgbClr val="4B4F55"/>
                </a:solidFill>
                <a:latin typeface="+mn-lt"/>
              </a:defRPr>
            </a:lvl5pPr>
            <a:lvl6pPr marL="2184400" indent="-203200" algn="l" rtl="0" fontAlgn="base">
              <a:spcBef>
                <a:spcPct val="20000"/>
              </a:spcBef>
              <a:spcAft>
                <a:spcPct val="0"/>
              </a:spcAft>
              <a:buChar char="°"/>
              <a:defRPr sz="1400">
                <a:solidFill>
                  <a:srgbClr val="4B4F55"/>
                </a:solidFill>
                <a:latin typeface="+mn-lt"/>
              </a:defRPr>
            </a:lvl6pPr>
            <a:lvl7pPr marL="2641600" indent="-203200" algn="l" rtl="0" fontAlgn="base">
              <a:spcBef>
                <a:spcPct val="20000"/>
              </a:spcBef>
              <a:spcAft>
                <a:spcPct val="0"/>
              </a:spcAft>
              <a:buChar char="°"/>
              <a:defRPr sz="1400">
                <a:solidFill>
                  <a:srgbClr val="4B4F55"/>
                </a:solidFill>
                <a:latin typeface="+mn-lt"/>
              </a:defRPr>
            </a:lvl7pPr>
            <a:lvl8pPr marL="3098800" indent="-203200" algn="l" rtl="0" fontAlgn="base">
              <a:spcBef>
                <a:spcPct val="20000"/>
              </a:spcBef>
              <a:spcAft>
                <a:spcPct val="0"/>
              </a:spcAft>
              <a:buChar char="°"/>
              <a:defRPr sz="1400">
                <a:solidFill>
                  <a:srgbClr val="4B4F55"/>
                </a:solidFill>
                <a:latin typeface="+mn-lt"/>
              </a:defRPr>
            </a:lvl8pPr>
            <a:lvl9pPr marL="3556000" indent="-203200" algn="l" rtl="0" fontAlgn="base">
              <a:spcBef>
                <a:spcPct val="20000"/>
              </a:spcBef>
              <a:spcAft>
                <a:spcPct val="0"/>
              </a:spcAft>
              <a:buChar char="°"/>
              <a:defRPr sz="1400">
                <a:solidFill>
                  <a:srgbClr val="4B4F55"/>
                </a:solidFill>
                <a:latin typeface="+mn-lt"/>
              </a:defRPr>
            </a:lvl9pPr>
          </a:lstStyle>
          <a:p>
            <a:pPr eaLnBrk="1" hangingPunct="1">
              <a:lnSpc>
                <a:spcPct val="90000"/>
              </a:lnSpc>
            </a:pPr>
            <a:r>
              <a:rPr lang="en-GB" altLang="en-US" sz="2400" b="1" kern="0" dirty="0">
                <a:solidFill>
                  <a:srgbClr val="040404"/>
                </a:solidFill>
                <a:latin typeface="Palatino Linotype" panose="02040502050505030304" pitchFamily="18" charset="0"/>
              </a:rPr>
              <a:t>Accelerated testing</a:t>
            </a:r>
          </a:p>
          <a:p>
            <a:pPr lvl="1" eaLnBrk="1" hangingPunct="1">
              <a:lnSpc>
                <a:spcPct val="90000"/>
              </a:lnSpc>
            </a:pPr>
            <a:r>
              <a:rPr lang="en-GB" altLang="en-US" sz="2400" kern="0" dirty="0">
                <a:solidFill>
                  <a:srgbClr val="040404"/>
                </a:solidFill>
                <a:latin typeface="Palatino Linotype" panose="02040502050505030304" pitchFamily="18" charset="0"/>
              </a:rPr>
              <a:t>Laboratory based</a:t>
            </a:r>
          </a:p>
          <a:p>
            <a:pPr lvl="1" eaLnBrk="1" hangingPunct="1">
              <a:lnSpc>
                <a:spcPct val="90000"/>
              </a:lnSpc>
            </a:pPr>
            <a:r>
              <a:rPr lang="en-GB" altLang="en-US" sz="2400" kern="0" dirty="0">
                <a:solidFill>
                  <a:srgbClr val="040404"/>
                </a:solidFill>
                <a:latin typeface="Palatino Linotype" panose="02040502050505030304" pitchFamily="18" charset="0"/>
              </a:rPr>
              <a:t>Controlled environment</a:t>
            </a:r>
          </a:p>
          <a:p>
            <a:pPr lvl="1" eaLnBrk="1" hangingPunct="1">
              <a:lnSpc>
                <a:spcPct val="90000"/>
              </a:lnSpc>
            </a:pPr>
            <a:r>
              <a:rPr lang="en-GB" altLang="en-US" sz="2400" kern="0" dirty="0">
                <a:solidFill>
                  <a:srgbClr val="040404"/>
                </a:solidFill>
                <a:latin typeface="Palatino Linotype" panose="02040502050505030304" pitchFamily="18" charset="0"/>
              </a:rPr>
              <a:t>Possibly not representative of real conditions</a:t>
            </a:r>
          </a:p>
          <a:p>
            <a:pPr eaLnBrk="1" hangingPunct="1">
              <a:lnSpc>
                <a:spcPct val="90000"/>
              </a:lnSpc>
            </a:pPr>
            <a:endParaRPr lang="en-GB" altLang="en-US" sz="2400" kern="0" dirty="0">
              <a:solidFill>
                <a:srgbClr val="040404"/>
              </a:solidFill>
              <a:latin typeface="Palatino Linotype" panose="02040502050505030304" pitchFamily="18" charset="0"/>
            </a:endParaRPr>
          </a:p>
          <a:p>
            <a:pPr eaLnBrk="1" hangingPunct="1">
              <a:lnSpc>
                <a:spcPct val="90000"/>
              </a:lnSpc>
            </a:pPr>
            <a:r>
              <a:rPr lang="en-GB" altLang="en-US" sz="2400" b="1" kern="0" dirty="0">
                <a:solidFill>
                  <a:srgbClr val="040404"/>
                </a:solidFill>
                <a:latin typeface="Palatino Linotype" panose="02040502050505030304" pitchFamily="18" charset="0"/>
              </a:rPr>
              <a:t>Long term testing</a:t>
            </a:r>
          </a:p>
          <a:p>
            <a:pPr lvl="1" eaLnBrk="1" hangingPunct="1">
              <a:lnSpc>
                <a:spcPct val="90000"/>
              </a:lnSpc>
            </a:pPr>
            <a:r>
              <a:rPr lang="en-GB" altLang="en-US" sz="2400" kern="0" dirty="0">
                <a:solidFill>
                  <a:srgbClr val="040404"/>
                </a:solidFill>
                <a:latin typeface="Palatino Linotype" panose="02040502050505030304" pitchFamily="18" charset="0"/>
              </a:rPr>
              <a:t>Takes a long(!) time </a:t>
            </a:r>
          </a:p>
          <a:p>
            <a:pPr lvl="2">
              <a:lnSpc>
                <a:spcPct val="90000"/>
              </a:lnSpc>
            </a:pPr>
            <a:r>
              <a:rPr lang="en-GB" altLang="en-US" sz="2400" kern="0" dirty="0">
                <a:solidFill>
                  <a:srgbClr val="040404"/>
                </a:solidFill>
                <a:latin typeface="Palatino Linotype" panose="02040502050505030304" pitchFamily="18" charset="0"/>
              </a:rPr>
              <a:t>Continuity can be an issue</a:t>
            </a:r>
          </a:p>
          <a:p>
            <a:pPr lvl="1" eaLnBrk="1" hangingPunct="1">
              <a:lnSpc>
                <a:spcPct val="90000"/>
              </a:lnSpc>
            </a:pPr>
            <a:r>
              <a:rPr lang="en-GB" altLang="en-US" sz="2400" kern="0" dirty="0">
                <a:solidFill>
                  <a:srgbClr val="040404"/>
                </a:solidFill>
                <a:latin typeface="Palatino Linotype" panose="02040502050505030304" pitchFamily="18" charset="0"/>
              </a:rPr>
              <a:t>Possibly less controlled environment</a:t>
            </a:r>
          </a:p>
          <a:p>
            <a:pPr lvl="1" eaLnBrk="1" hangingPunct="1">
              <a:lnSpc>
                <a:spcPct val="90000"/>
              </a:lnSpc>
            </a:pPr>
            <a:r>
              <a:rPr lang="en-GB" altLang="en-US" sz="2400" kern="0" dirty="0">
                <a:solidFill>
                  <a:srgbClr val="040404"/>
                </a:solidFill>
                <a:latin typeface="Palatino Linotype" panose="02040502050505030304" pitchFamily="18" charset="0"/>
              </a:rPr>
              <a:t>May be more representative of real conditions</a:t>
            </a:r>
          </a:p>
        </p:txBody>
      </p:sp>
      <p:sp>
        <p:nvSpPr>
          <p:cNvPr id="3" name="Title 1">
            <a:extLst>
              <a:ext uri="{FF2B5EF4-FFF2-40B4-BE49-F238E27FC236}">
                <a16:creationId xmlns:a16="http://schemas.microsoft.com/office/drawing/2014/main" id="{5AF4C225-526B-4019-3512-97C97AEB5776}"/>
              </a:ext>
            </a:extLst>
          </p:cNvPr>
          <p:cNvSpPr txBox="1">
            <a:spLocks/>
          </p:cNvSpPr>
          <p:nvPr/>
        </p:nvSpPr>
        <p:spPr bwMode="auto">
          <a:xfrm>
            <a:off x="307790" y="800174"/>
            <a:ext cx="8739050" cy="69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algn="ctr"/>
            <a:r>
              <a:rPr lang="en-GB" sz="4000" kern="0" dirty="0"/>
              <a:t>II. Durability testing </a:t>
            </a:r>
          </a:p>
        </p:txBody>
      </p:sp>
    </p:spTree>
    <p:extLst>
      <p:ext uri="{BB962C8B-B14F-4D97-AF65-F5344CB8AC3E}">
        <p14:creationId xmlns:p14="http://schemas.microsoft.com/office/powerpoint/2010/main" val="547754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FB3446-4F5B-4E91-91E6-D88BC8867020}"/>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76307A8B-569A-408A-B6FD-1FD341392C69}"/>
              </a:ext>
            </a:extLst>
          </p:cNvPr>
          <p:cNvSpPr>
            <a:spLocks noGrp="1"/>
          </p:cNvSpPr>
          <p:nvPr>
            <p:ph type="sldNum" sz="quarter" idx="12"/>
          </p:nvPr>
        </p:nvSpPr>
        <p:spPr>
          <a:xfrm>
            <a:off x="7086600" y="6445711"/>
            <a:ext cx="2057400" cy="365125"/>
          </a:xfrm>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8</a:t>
            </a:fld>
            <a:endParaRPr lang="en-GB" dirty="0">
              <a:latin typeface="Verdana" pitchFamily="34" charset="0"/>
              <a:cs typeface="Times New Roman" pitchFamily="18" charset="0"/>
            </a:endParaRPr>
          </a:p>
        </p:txBody>
      </p:sp>
      <p:sp>
        <p:nvSpPr>
          <p:cNvPr id="4" name="TextBox 3">
            <a:extLst>
              <a:ext uri="{FF2B5EF4-FFF2-40B4-BE49-F238E27FC236}">
                <a16:creationId xmlns:a16="http://schemas.microsoft.com/office/drawing/2014/main" id="{8DAAA3AA-2E62-49C0-8EDA-92879F77D508}"/>
              </a:ext>
            </a:extLst>
          </p:cNvPr>
          <p:cNvSpPr txBox="1"/>
          <p:nvPr/>
        </p:nvSpPr>
        <p:spPr>
          <a:xfrm>
            <a:off x="276672" y="1275933"/>
            <a:ext cx="8867328" cy="5262979"/>
          </a:xfrm>
          <a:prstGeom prst="rect">
            <a:avLst/>
          </a:prstGeom>
          <a:noFill/>
        </p:spPr>
        <p:txBody>
          <a:bodyPr wrap="square" rtlCol="0">
            <a:spAutoFit/>
          </a:bodyPr>
          <a:lstStyle/>
          <a:p>
            <a:pPr algn="l">
              <a:spcBef>
                <a:spcPts val="0"/>
              </a:spcBef>
              <a:spcAft>
                <a:spcPts val="0"/>
              </a:spcAft>
            </a:pPr>
            <a:r>
              <a:rPr lang="en-GB" sz="2400" i="0" dirty="0">
                <a:solidFill>
                  <a:srgbClr val="040404"/>
                </a:solidFill>
                <a:latin typeface="Palatino Linotype" panose="02040502050505030304" pitchFamily="18" charset="0"/>
              </a:rPr>
              <a:t>The evolution of the properties of wasteforms in a repository is often extrapolated from conventional laboratory timescales to extended periods more typical of natural processes.</a:t>
            </a:r>
          </a:p>
          <a:p>
            <a:pPr algn="l">
              <a:spcBef>
                <a:spcPts val="0"/>
              </a:spcBef>
              <a:spcAft>
                <a:spcPts val="0"/>
              </a:spcAft>
            </a:pPr>
            <a:endParaRPr lang="en-GB" sz="2400" i="0" dirty="0">
              <a:solidFill>
                <a:srgbClr val="040404"/>
              </a:solidFill>
              <a:latin typeface="Palatino Linotype" panose="02040502050505030304" pitchFamily="18" charset="0"/>
            </a:endParaRPr>
          </a:p>
          <a:p>
            <a:pPr algn="l">
              <a:spcBef>
                <a:spcPts val="0"/>
              </a:spcBef>
              <a:spcAft>
                <a:spcPts val="0"/>
              </a:spcAft>
            </a:pPr>
            <a:r>
              <a:rPr lang="en-GB" sz="2400" i="0" dirty="0">
                <a:solidFill>
                  <a:srgbClr val="0000FF"/>
                </a:solidFill>
                <a:latin typeface="Palatino Linotype" panose="02040502050505030304" pitchFamily="18" charset="0"/>
              </a:rPr>
              <a:t>The validity of the models used for such extrapolation can be tested by comparison of such predictions with observations of analogous geological or archaeological samples. </a:t>
            </a:r>
            <a:r>
              <a:rPr lang="en-GB" sz="2400" b="1" i="0" dirty="0">
                <a:solidFill>
                  <a:srgbClr val="0000FF"/>
                </a:solidFill>
                <a:latin typeface="Palatino Linotype" panose="02040502050505030304" pitchFamily="18" charset="0"/>
              </a:rPr>
              <a:t>Field (natural) tests thus can be useful in validation of performance assessment models. </a:t>
            </a:r>
          </a:p>
          <a:p>
            <a:pPr algn="l">
              <a:spcBef>
                <a:spcPts val="0"/>
              </a:spcBef>
              <a:spcAft>
                <a:spcPts val="0"/>
              </a:spcAft>
            </a:pPr>
            <a:endParaRPr lang="en-GB" sz="2400" i="0" dirty="0">
              <a:solidFill>
                <a:srgbClr val="040404"/>
              </a:solidFill>
              <a:latin typeface="Palatino Linotype" panose="02040502050505030304" pitchFamily="18" charset="0"/>
            </a:endParaRPr>
          </a:p>
          <a:p>
            <a:pPr algn="l">
              <a:spcBef>
                <a:spcPts val="0"/>
              </a:spcBef>
              <a:spcAft>
                <a:spcPts val="0"/>
              </a:spcAft>
            </a:pPr>
            <a:r>
              <a:rPr lang="en-GB" sz="2400" i="0" dirty="0">
                <a:solidFill>
                  <a:srgbClr val="040404"/>
                </a:solidFill>
                <a:latin typeface="Palatino Linotype" panose="02040502050505030304" pitchFamily="18" charset="0"/>
              </a:rPr>
              <a:t>No standard test procedures exist to evaluate the performance of cemented waste in real disposal conditions. Moreover, no single test would probably be sufficient to project long-term durability under the complex conditions of a disposal site.</a:t>
            </a:r>
          </a:p>
        </p:txBody>
      </p:sp>
    </p:spTree>
    <p:extLst>
      <p:ext uri="{BB962C8B-B14F-4D97-AF65-F5344CB8AC3E}">
        <p14:creationId xmlns:p14="http://schemas.microsoft.com/office/powerpoint/2010/main" val="3413261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FB3446-4F5B-4E91-91E6-D88BC8867020}"/>
              </a:ext>
            </a:extLst>
          </p:cNvPr>
          <p:cNvSpPr>
            <a:spLocks noGrp="1"/>
          </p:cNvSpPr>
          <p:nvPr>
            <p:ph type="ftr" sz="quarter" idx="11"/>
          </p:nvPr>
        </p:nvSpPr>
        <p:spPr/>
        <p:txBody>
          <a:bodyPr/>
          <a:lstStyle/>
          <a:p>
            <a:pPr fontAlgn="base">
              <a:spcBef>
                <a:spcPct val="0"/>
              </a:spcBef>
              <a:spcAft>
                <a:spcPct val="0"/>
              </a:spcAft>
              <a:defRPr/>
            </a:pPr>
            <a:endParaRPr lang="en-GB" dirty="0">
              <a:solidFill>
                <a:srgbClr val="6E6E6F"/>
              </a:solidFill>
              <a:latin typeface="Verdana" pitchFamily="34" charset="0"/>
              <a:cs typeface="Times New Roman" pitchFamily="18" charset="0"/>
            </a:endParaRPr>
          </a:p>
        </p:txBody>
      </p:sp>
      <p:sp>
        <p:nvSpPr>
          <p:cNvPr id="3" name="Slide Number Placeholder 2">
            <a:extLst>
              <a:ext uri="{FF2B5EF4-FFF2-40B4-BE49-F238E27FC236}">
                <a16:creationId xmlns:a16="http://schemas.microsoft.com/office/drawing/2014/main" id="{76307A8B-569A-408A-B6FD-1FD341392C69}"/>
              </a:ext>
            </a:extLst>
          </p:cNvPr>
          <p:cNvSpPr>
            <a:spLocks noGrp="1"/>
          </p:cNvSpPr>
          <p:nvPr>
            <p:ph type="sldNum" sz="quarter" idx="12"/>
          </p:nvPr>
        </p:nvSpPr>
        <p:spPr>
          <a:xfrm>
            <a:off x="7086600" y="6445711"/>
            <a:ext cx="2057400" cy="365125"/>
          </a:xfrm>
        </p:spPr>
        <p:txBody>
          <a:bodyPr/>
          <a:lstStyle/>
          <a:p>
            <a:pPr fontAlgn="base">
              <a:spcBef>
                <a:spcPct val="0"/>
              </a:spcBef>
              <a:spcAft>
                <a:spcPct val="0"/>
              </a:spcAft>
              <a:defRPr/>
            </a:pPr>
            <a:fld id="{532ACE9D-5ECA-4EA4-BA02-9F8DE0C7F116}" type="slidenum">
              <a:rPr lang="en-GB" smtClean="0">
                <a:latin typeface="Verdana" pitchFamily="34" charset="0"/>
                <a:cs typeface="Times New Roman" pitchFamily="18" charset="0"/>
              </a:rPr>
              <a:pPr fontAlgn="base">
                <a:spcBef>
                  <a:spcPct val="0"/>
                </a:spcBef>
                <a:spcAft>
                  <a:spcPct val="0"/>
                </a:spcAft>
                <a:defRPr/>
              </a:pPr>
              <a:t>9</a:t>
            </a:fld>
            <a:endParaRPr lang="en-GB" dirty="0">
              <a:latin typeface="Verdana" pitchFamily="34" charset="0"/>
              <a:cs typeface="Times New Roman" pitchFamily="18" charset="0"/>
            </a:endParaRPr>
          </a:p>
        </p:txBody>
      </p:sp>
      <p:sp>
        <p:nvSpPr>
          <p:cNvPr id="5" name="Rectangle 2">
            <a:extLst>
              <a:ext uri="{FF2B5EF4-FFF2-40B4-BE49-F238E27FC236}">
                <a16:creationId xmlns:a16="http://schemas.microsoft.com/office/drawing/2014/main" id="{2CEBF19F-84F5-452C-CBBB-E3C8B0FD470C}"/>
              </a:ext>
            </a:extLst>
          </p:cNvPr>
          <p:cNvSpPr txBox="1">
            <a:spLocks noChangeArrowheads="1"/>
          </p:cNvSpPr>
          <p:nvPr/>
        </p:nvSpPr>
        <p:spPr>
          <a:xfrm>
            <a:off x="139543" y="1795096"/>
            <a:ext cx="5450394" cy="47847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b="1" dirty="0">
                <a:solidFill>
                  <a:srgbClr val="040404"/>
                </a:solidFill>
                <a:latin typeface="Palatino Linotype" panose="02040502050505030304" pitchFamily="18" charset="0"/>
              </a:rPr>
              <a:t>UK: </a:t>
            </a:r>
            <a:r>
              <a:rPr lang="en-GB" altLang="en-US" dirty="0">
                <a:solidFill>
                  <a:srgbClr val="040404"/>
                </a:solidFill>
                <a:latin typeface="Palatino Linotype" panose="02040502050505030304" pitchFamily="18" charset="0"/>
              </a:rPr>
              <a:t>Understanding the behaviour of archaeological glasses can offer important insights into the long term behaviour of all glasses</a:t>
            </a:r>
          </a:p>
          <a:p>
            <a:pPr lvl="1"/>
            <a:r>
              <a:rPr lang="en-GB" altLang="en-US" dirty="0">
                <a:solidFill>
                  <a:srgbClr val="040404"/>
                </a:solidFill>
                <a:latin typeface="Palatino Linotype" panose="02040502050505030304" pitchFamily="18" charset="0"/>
              </a:rPr>
              <a:t>Hence even the original </a:t>
            </a:r>
            <a:r>
              <a:rPr lang="en-GB" altLang="en-US" dirty="0" err="1">
                <a:solidFill>
                  <a:srgbClr val="040404"/>
                </a:solidFill>
                <a:latin typeface="Palatino Linotype" panose="02040502050505030304" pitchFamily="18" charset="0"/>
              </a:rPr>
              <a:t>Ballidon</a:t>
            </a:r>
            <a:r>
              <a:rPr lang="en-GB" altLang="en-US" dirty="0">
                <a:solidFill>
                  <a:srgbClr val="040404"/>
                </a:solidFill>
                <a:latin typeface="Palatino Linotype" panose="02040502050505030304" pitchFamily="18" charset="0"/>
              </a:rPr>
              <a:t> experiment has some relevance to wasteform (glass) performance</a:t>
            </a:r>
          </a:p>
          <a:p>
            <a:r>
              <a:rPr lang="en-GB" altLang="en-US" dirty="0">
                <a:solidFill>
                  <a:srgbClr val="040404"/>
                </a:solidFill>
                <a:latin typeface="Palatino Linotype" panose="02040502050505030304" pitchFamily="18" charset="0"/>
              </a:rPr>
              <a:t>Although the experiment is simple maintaining long term continuity is a challenge</a:t>
            </a:r>
          </a:p>
          <a:p>
            <a:pPr lvl="1"/>
            <a:r>
              <a:rPr lang="en-GB" altLang="en-US" dirty="0">
                <a:solidFill>
                  <a:srgbClr val="040404"/>
                </a:solidFill>
                <a:latin typeface="Palatino Linotype" panose="02040502050505030304" pitchFamily="18" charset="0"/>
                <a:cs typeface="Times New Roman" pitchFamily="18" charset="0"/>
              </a:rPr>
              <a:t>People also age (&amp; die)</a:t>
            </a:r>
          </a:p>
          <a:p>
            <a:pPr lvl="2"/>
            <a:r>
              <a:rPr lang="en-GB" altLang="en-US" dirty="0">
                <a:solidFill>
                  <a:srgbClr val="040404"/>
                </a:solidFill>
                <a:latin typeface="Palatino Linotype" panose="02040502050505030304" pitchFamily="18" charset="0"/>
                <a:cs typeface="Times New Roman" pitchFamily="18" charset="0"/>
              </a:rPr>
              <a:t>Prof Roy Newton died aged 90 in 2003</a:t>
            </a:r>
          </a:p>
          <a:p>
            <a:pPr lvl="1"/>
            <a:endParaRPr lang="en-GB" altLang="en-US" dirty="0">
              <a:solidFill>
                <a:srgbClr val="040404"/>
              </a:solidFill>
              <a:latin typeface="Palatino Linotype" panose="02040502050505030304" pitchFamily="18" charset="0"/>
            </a:endParaRPr>
          </a:p>
        </p:txBody>
      </p:sp>
      <p:pic>
        <p:nvPicPr>
          <p:cNvPr id="6" name="Picture 3" descr="2002, Geo and Prof Newton">
            <a:extLst>
              <a:ext uri="{FF2B5EF4-FFF2-40B4-BE49-F238E27FC236}">
                <a16:creationId xmlns:a16="http://schemas.microsoft.com/office/drawing/2014/main" id="{8A77A4AA-C060-C37D-62FE-386C7ABFF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858"/>
          <a:stretch>
            <a:fillRect/>
          </a:stretch>
        </p:blipFill>
        <p:spPr bwMode="auto">
          <a:xfrm>
            <a:off x="6094339" y="1052736"/>
            <a:ext cx="2592461" cy="315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Ballidon3">
            <a:extLst>
              <a:ext uri="{FF2B5EF4-FFF2-40B4-BE49-F238E27FC236}">
                <a16:creationId xmlns:a16="http://schemas.microsoft.com/office/drawing/2014/main" id="{D8A0271D-A78E-AF66-2B59-F912C838D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593" y="4365104"/>
            <a:ext cx="3379208" cy="221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1CCE714-580C-BC99-9163-5A37FB507C43}"/>
              </a:ext>
            </a:extLst>
          </p:cNvPr>
          <p:cNvSpPr txBox="1"/>
          <p:nvPr/>
        </p:nvSpPr>
        <p:spPr>
          <a:xfrm>
            <a:off x="6094339" y="3828917"/>
            <a:ext cx="1212191" cy="307777"/>
          </a:xfrm>
          <a:prstGeom prst="rect">
            <a:avLst/>
          </a:prstGeom>
          <a:solidFill>
            <a:srgbClr val="FFFFFF">
              <a:alpha val="50196"/>
            </a:srgbClr>
          </a:solidFill>
        </p:spPr>
        <p:txBody>
          <a:bodyPr wrap="none" rtlCol="0">
            <a:spAutoFit/>
          </a:bodyPr>
          <a:lstStyle/>
          <a:p>
            <a:pPr algn="l">
              <a:spcBef>
                <a:spcPts val="0"/>
              </a:spcBef>
              <a:spcAft>
                <a:spcPts val="0"/>
              </a:spcAft>
            </a:pPr>
            <a:r>
              <a:rPr lang="en-GB" sz="1400" b="1" i="0" dirty="0">
                <a:solidFill>
                  <a:srgbClr val="040404"/>
                </a:solidFill>
                <a:latin typeface="Palatino Linotype" panose="02040502050505030304" pitchFamily="18" charset="0"/>
              </a:rPr>
              <a:t>Roy Newton</a:t>
            </a:r>
          </a:p>
        </p:txBody>
      </p:sp>
      <p:sp>
        <p:nvSpPr>
          <p:cNvPr id="9" name="TextBox 8">
            <a:extLst>
              <a:ext uri="{FF2B5EF4-FFF2-40B4-BE49-F238E27FC236}">
                <a16:creationId xmlns:a16="http://schemas.microsoft.com/office/drawing/2014/main" id="{BEBD27B6-C71A-965B-030E-78EC6C134A04}"/>
              </a:ext>
            </a:extLst>
          </p:cNvPr>
          <p:cNvSpPr txBox="1"/>
          <p:nvPr/>
        </p:nvSpPr>
        <p:spPr>
          <a:xfrm>
            <a:off x="7474609" y="3822535"/>
            <a:ext cx="1332352" cy="307777"/>
          </a:xfrm>
          <a:prstGeom prst="rect">
            <a:avLst/>
          </a:prstGeom>
          <a:solidFill>
            <a:srgbClr val="FFFFFF">
              <a:alpha val="50196"/>
            </a:srgbClr>
          </a:solidFill>
        </p:spPr>
        <p:txBody>
          <a:bodyPr wrap="none" rtlCol="0">
            <a:spAutoFit/>
          </a:bodyPr>
          <a:lstStyle/>
          <a:p>
            <a:pPr algn="l">
              <a:spcBef>
                <a:spcPts val="0"/>
              </a:spcBef>
              <a:spcAft>
                <a:spcPts val="0"/>
              </a:spcAft>
            </a:pPr>
            <a:r>
              <a:rPr lang="en-GB" sz="1400" b="1" i="0" dirty="0">
                <a:solidFill>
                  <a:srgbClr val="040404"/>
                </a:solidFill>
                <a:latin typeface="Palatino Linotype" panose="02040502050505030304" pitchFamily="18" charset="0"/>
              </a:rPr>
              <a:t>George Wicks</a:t>
            </a:r>
          </a:p>
        </p:txBody>
      </p:sp>
      <p:sp>
        <p:nvSpPr>
          <p:cNvPr id="10" name="TextBox 9">
            <a:extLst>
              <a:ext uri="{FF2B5EF4-FFF2-40B4-BE49-F238E27FC236}">
                <a16:creationId xmlns:a16="http://schemas.microsoft.com/office/drawing/2014/main" id="{376A6FB6-9409-2C23-4FF4-1B3AA2A0FD6A}"/>
              </a:ext>
            </a:extLst>
          </p:cNvPr>
          <p:cNvSpPr txBox="1"/>
          <p:nvPr/>
        </p:nvSpPr>
        <p:spPr>
          <a:xfrm>
            <a:off x="7020272" y="6237312"/>
            <a:ext cx="1332352" cy="307777"/>
          </a:xfrm>
          <a:prstGeom prst="rect">
            <a:avLst/>
          </a:prstGeom>
          <a:solidFill>
            <a:srgbClr val="FFFFFF">
              <a:alpha val="50196"/>
            </a:srgbClr>
          </a:solidFill>
        </p:spPr>
        <p:txBody>
          <a:bodyPr wrap="none" rtlCol="0">
            <a:spAutoFit/>
          </a:bodyPr>
          <a:lstStyle/>
          <a:p>
            <a:pPr algn="l">
              <a:spcBef>
                <a:spcPts val="0"/>
              </a:spcBef>
              <a:spcAft>
                <a:spcPts val="0"/>
              </a:spcAft>
            </a:pPr>
            <a:r>
              <a:rPr lang="en-GB" sz="1400" b="1" i="0" dirty="0">
                <a:solidFill>
                  <a:srgbClr val="040404"/>
                </a:solidFill>
                <a:latin typeface="Palatino Linotype" panose="02040502050505030304" pitchFamily="18" charset="0"/>
              </a:rPr>
              <a:t>George Wicks</a:t>
            </a:r>
          </a:p>
        </p:txBody>
      </p:sp>
      <p:sp>
        <p:nvSpPr>
          <p:cNvPr id="11" name="TextBox 10">
            <a:extLst>
              <a:ext uri="{FF2B5EF4-FFF2-40B4-BE49-F238E27FC236}">
                <a16:creationId xmlns:a16="http://schemas.microsoft.com/office/drawing/2014/main" id="{0632F7CC-E74D-71D6-0069-4B405186B26F}"/>
              </a:ext>
            </a:extLst>
          </p:cNvPr>
          <p:cNvSpPr txBox="1"/>
          <p:nvPr/>
        </p:nvSpPr>
        <p:spPr>
          <a:xfrm>
            <a:off x="5607593" y="5760793"/>
            <a:ext cx="1292341" cy="307777"/>
          </a:xfrm>
          <a:prstGeom prst="rect">
            <a:avLst/>
          </a:prstGeom>
          <a:solidFill>
            <a:srgbClr val="FFFFFF">
              <a:alpha val="50196"/>
            </a:srgbClr>
          </a:solidFill>
        </p:spPr>
        <p:txBody>
          <a:bodyPr wrap="none" rtlCol="0">
            <a:spAutoFit/>
          </a:bodyPr>
          <a:lstStyle/>
          <a:p>
            <a:pPr algn="l">
              <a:spcBef>
                <a:spcPts val="0"/>
              </a:spcBef>
              <a:spcAft>
                <a:spcPts val="0"/>
              </a:spcAft>
            </a:pPr>
            <a:r>
              <a:rPr lang="en-GB" sz="1400" b="1" i="0" dirty="0">
                <a:solidFill>
                  <a:srgbClr val="040404"/>
                </a:solidFill>
                <a:latin typeface="Palatino Linotype" panose="02040502050505030304" pitchFamily="18" charset="0"/>
              </a:rPr>
              <a:t>Russell Hand</a:t>
            </a:r>
          </a:p>
        </p:txBody>
      </p:sp>
      <p:sp>
        <p:nvSpPr>
          <p:cNvPr id="12" name="TextBox 11">
            <a:extLst>
              <a:ext uri="{FF2B5EF4-FFF2-40B4-BE49-F238E27FC236}">
                <a16:creationId xmlns:a16="http://schemas.microsoft.com/office/drawing/2014/main" id="{E93C0FF7-50AE-EED1-1120-C5D5288F0B79}"/>
              </a:ext>
            </a:extLst>
          </p:cNvPr>
          <p:cNvSpPr txBox="1"/>
          <p:nvPr/>
        </p:nvSpPr>
        <p:spPr>
          <a:xfrm>
            <a:off x="7826173" y="5882943"/>
            <a:ext cx="1236236" cy="307777"/>
          </a:xfrm>
          <a:prstGeom prst="rect">
            <a:avLst/>
          </a:prstGeom>
          <a:solidFill>
            <a:srgbClr val="FFFFFF">
              <a:alpha val="50196"/>
            </a:srgbClr>
          </a:solidFill>
        </p:spPr>
        <p:txBody>
          <a:bodyPr wrap="none" rtlCol="0">
            <a:spAutoFit/>
          </a:bodyPr>
          <a:lstStyle/>
          <a:p>
            <a:pPr algn="l">
              <a:spcBef>
                <a:spcPts val="0"/>
              </a:spcBef>
              <a:spcAft>
                <a:spcPts val="0"/>
              </a:spcAft>
            </a:pPr>
            <a:r>
              <a:rPr lang="en-GB" sz="1400" b="1" i="0" dirty="0">
                <a:solidFill>
                  <a:srgbClr val="040404"/>
                </a:solidFill>
                <a:latin typeface="Palatino Linotype" panose="02040502050505030304" pitchFamily="18" charset="0"/>
              </a:rPr>
              <a:t>Jim Smedley</a:t>
            </a:r>
          </a:p>
        </p:txBody>
      </p:sp>
      <p:sp>
        <p:nvSpPr>
          <p:cNvPr id="13" name="Rectangle 5">
            <a:extLst>
              <a:ext uri="{FF2B5EF4-FFF2-40B4-BE49-F238E27FC236}">
                <a16:creationId xmlns:a16="http://schemas.microsoft.com/office/drawing/2014/main" id="{794928FD-00EC-D46A-10AC-88D9B2555970}"/>
              </a:ext>
            </a:extLst>
          </p:cNvPr>
          <p:cNvSpPr txBox="1">
            <a:spLocks noChangeArrowheads="1"/>
          </p:cNvSpPr>
          <p:nvPr/>
        </p:nvSpPr>
        <p:spPr>
          <a:xfrm>
            <a:off x="1181943" y="911082"/>
            <a:ext cx="5904657" cy="906310"/>
          </a:xfrm>
          <a:prstGeom prst="rect">
            <a:avLst/>
          </a:prstGeom>
        </p:spPr>
        <p:txBody>
          <a:bodyPr/>
          <a:lstStyle>
            <a:lvl1pPr algn="l" rtl="0" eaLnBrk="0" fontAlgn="base" hangingPunct="0">
              <a:spcBef>
                <a:spcPct val="0"/>
              </a:spcBef>
              <a:spcAft>
                <a:spcPct val="0"/>
              </a:spcAft>
              <a:defRPr sz="2600">
                <a:solidFill>
                  <a:srgbClr val="C51538"/>
                </a:solidFill>
                <a:latin typeface="Impact" pitchFamily="34" charset="0"/>
                <a:ea typeface="+mj-ea"/>
                <a:cs typeface="+mj-cs"/>
              </a:defRPr>
            </a:lvl1pPr>
            <a:lvl2pPr algn="l" rtl="0" eaLnBrk="0" fontAlgn="base" hangingPunct="0">
              <a:spcBef>
                <a:spcPct val="0"/>
              </a:spcBef>
              <a:spcAft>
                <a:spcPct val="0"/>
              </a:spcAft>
              <a:defRPr sz="2600">
                <a:solidFill>
                  <a:srgbClr val="C51538"/>
                </a:solidFill>
                <a:latin typeface="Impact" pitchFamily="34" charset="0"/>
              </a:defRPr>
            </a:lvl2pPr>
            <a:lvl3pPr algn="l" rtl="0" eaLnBrk="0" fontAlgn="base" hangingPunct="0">
              <a:spcBef>
                <a:spcPct val="0"/>
              </a:spcBef>
              <a:spcAft>
                <a:spcPct val="0"/>
              </a:spcAft>
              <a:defRPr sz="2600">
                <a:solidFill>
                  <a:srgbClr val="C51538"/>
                </a:solidFill>
                <a:latin typeface="Impact" pitchFamily="34" charset="0"/>
              </a:defRPr>
            </a:lvl3pPr>
            <a:lvl4pPr algn="l" rtl="0" eaLnBrk="0" fontAlgn="base" hangingPunct="0">
              <a:spcBef>
                <a:spcPct val="0"/>
              </a:spcBef>
              <a:spcAft>
                <a:spcPct val="0"/>
              </a:spcAft>
              <a:defRPr sz="2600">
                <a:solidFill>
                  <a:srgbClr val="C51538"/>
                </a:solidFill>
                <a:latin typeface="Impact" pitchFamily="34" charset="0"/>
              </a:defRPr>
            </a:lvl4pPr>
            <a:lvl5pPr algn="l" rtl="0" eaLnBrk="0" fontAlgn="base" hangingPunct="0">
              <a:spcBef>
                <a:spcPct val="0"/>
              </a:spcBef>
              <a:spcAft>
                <a:spcPct val="0"/>
              </a:spcAft>
              <a:defRPr sz="2600">
                <a:solidFill>
                  <a:srgbClr val="C51538"/>
                </a:solidFill>
                <a:latin typeface="Impact" pitchFamily="34" charset="0"/>
              </a:defRPr>
            </a:lvl5pPr>
            <a:lvl6pPr marL="457200" algn="l" rtl="0" fontAlgn="base">
              <a:spcBef>
                <a:spcPct val="0"/>
              </a:spcBef>
              <a:spcAft>
                <a:spcPct val="0"/>
              </a:spcAft>
              <a:defRPr sz="2600">
                <a:solidFill>
                  <a:srgbClr val="C51538"/>
                </a:solidFill>
                <a:latin typeface="Impact" pitchFamily="34" charset="0"/>
              </a:defRPr>
            </a:lvl6pPr>
            <a:lvl7pPr marL="914400" algn="l" rtl="0" fontAlgn="base">
              <a:spcBef>
                <a:spcPct val="0"/>
              </a:spcBef>
              <a:spcAft>
                <a:spcPct val="0"/>
              </a:spcAft>
              <a:defRPr sz="2600">
                <a:solidFill>
                  <a:srgbClr val="C51538"/>
                </a:solidFill>
                <a:latin typeface="Impact" pitchFamily="34" charset="0"/>
              </a:defRPr>
            </a:lvl7pPr>
            <a:lvl8pPr marL="1371600" algn="l" rtl="0" fontAlgn="base">
              <a:spcBef>
                <a:spcPct val="0"/>
              </a:spcBef>
              <a:spcAft>
                <a:spcPct val="0"/>
              </a:spcAft>
              <a:defRPr sz="2600">
                <a:solidFill>
                  <a:srgbClr val="C51538"/>
                </a:solidFill>
                <a:latin typeface="Impact" pitchFamily="34" charset="0"/>
              </a:defRPr>
            </a:lvl8pPr>
            <a:lvl9pPr marL="1828800" algn="l" rtl="0" fontAlgn="base">
              <a:spcBef>
                <a:spcPct val="0"/>
              </a:spcBef>
              <a:spcAft>
                <a:spcPct val="0"/>
              </a:spcAft>
              <a:defRPr sz="2600">
                <a:solidFill>
                  <a:srgbClr val="C51538"/>
                </a:solidFill>
                <a:latin typeface="Impact" pitchFamily="34" charset="0"/>
              </a:defRPr>
            </a:lvl9pPr>
          </a:lstStyle>
          <a:p>
            <a:pPr eaLnBrk="1" hangingPunct="1"/>
            <a:r>
              <a:rPr lang="en-GB" altLang="en-US" sz="4400" kern="0" dirty="0"/>
              <a:t>III. Field (natural) tests</a:t>
            </a:r>
          </a:p>
        </p:txBody>
      </p:sp>
    </p:spTree>
    <p:extLst>
      <p:ext uri="{BB962C8B-B14F-4D97-AF65-F5344CB8AC3E}">
        <p14:creationId xmlns:p14="http://schemas.microsoft.com/office/powerpoint/2010/main" val="20254421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746A274C38624793CFFDBC4642FCB7" ma:contentTypeVersion="5" ma:contentTypeDescription="Create a new document." ma:contentTypeScope="" ma:versionID="6cdc9e79923efe225279daf213bc94c8">
  <xsd:schema xmlns:xsd="http://www.w3.org/2001/XMLSchema" xmlns:xs="http://www.w3.org/2001/XMLSchema" xmlns:p="http://schemas.microsoft.com/office/2006/metadata/properties" xmlns:ns2="b203dc41-4f99-4248-b967-96fcd1b3ec6c" xmlns:ns3="6994eb6c-42e6-4a81-89f1-c500c183aba3" targetNamespace="http://schemas.microsoft.com/office/2006/metadata/properties" ma:root="true" ma:fieldsID="677af3b8678078fd16a68ca7ac70f56f" ns2:_="" ns3:_="">
    <xsd:import namespace="b203dc41-4f99-4248-b967-96fcd1b3ec6c"/>
    <xsd:import namespace="6994eb6c-42e6-4a81-89f1-c500c183ab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03dc41-4f99-4248-b967-96fcd1b3ec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94eb6c-42e6-4a81-89f1-c500c183aba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3C797C-89C0-401A-A69B-525E78644802}"/>
</file>

<file path=customXml/itemProps2.xml><?xml version="1.0" encoding="utf-8"?>
<ds:datastoreItem xmlns:ds="http://schemas.openxmlformats.org/officeDocument/2006/customXml" ds:itemID="{91EE08B6-5C75-4A7A-B2C5-1E3DA5D1AD30}"/>
</file>

<file path=customXml/itemProps3.xml><?xml version="1.0" encoding="utf-8"?>
<ds:datastoreItem xmlns:ds="http://schemas.openxmlformats.org/officeDocument/2006/customXml" ds:itemID="{204AB6F1-3909-450E-96AA-026298D34E91}"/>
</file>

<file path=docProps/app.xml><?xml version="1.0" encoding="utf-8"?>
<Properties xmlns="http://schemas.openxmlformats.org/officeDocument/2006/extended-properties" xmlns:vt="http://schemas.openxmlformats.org/officeDocument/2006/docPropsVTypes">
  <Template>Office Theme</Template>
  <TotalTime>160</TotalTime>
  <Words>3044</Words>
  <Application>Microsoft Office PowerPoint</Application>
  <PresentationFormat>On-screen Show (4:3)</PresentationFormat>
  <Paragraphs>219</Paragraphs>
  <Slides>62</Slides>
  <Notes>2</Notes>
  <HiddenSlides>0</HiddenSlides>
  <MMClips>1</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72" baseType="lpstr">
      <vt:lpstr>Arial</vt:lpstr>
      <vt:lpstr>Calibri</vt:lpstr>
      <vt:lpstr>Calibri Light</vt:lpstr>
      <vt:lpstr>Impact</vt:lpstr>
      <vt:lpstr>Palatino Linotype</vt:lpstr>
      <vt:lpstr>Times New Roman</vt:lpstr>
      <vt:lpstr>Verdana</vt:lpstr>
      <vt:lpstr>Office Theme</vt:lpstr>
      <vt:lpstr>Custom Design</vt:lpstr>
      <vt:lpstr>Документ</vt:lpstr>
      <vt:lpstr>Case Studies: Waste Form Ageing and Degradation (Field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Studies:  Waste Form Ageing and Degradation</dc:title>
  <dc:creator>Michael Ojovan</dc:creator>
  <cp:lastModifiedBy>Michael Ojovan</cp:lastModifiedBy>
  <cp:revision>245</cp:revision>
  <dcterms:created xsi:type="dcterms:W3CDTF">2019-08-10T14:29:30Z</dcterms:created>
  <dcterms:modified xsi:type="dcterms:W3CDTF">2023-08-17T05:52:46Z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0x0101000B746A274C38624793CFFDBC4642FCB7</vt:lpwstr>
  </property>
</Properties>
</file>