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4" r:id="rId1"/>
  </p:sldMasterIdLst>
  <p:notesMasterIdLst>
    <p:notesMasterId r:id="rId18"/>
  </p:notesMasterIdLst>
  <p:sldIdLst>
    <p:sldId id="256" r:id="rId2"/>
    <p:sldId id="286" r:id="rId3"/>
    <p:sldId id="257" r:id="rId4"/>
    <p:sldId id="284" r:id="rId5"/>
    <p:sldId id="281" r:id="rId6"/>
    <p:sldId id="283" r:id="rId7"/>
    <p:sldId id="285" r:id="rId8"/>
    <p:sldId id="282" r:id="rId9"/>
    <p:sldId id="261" r:id="rId10"/>
    <p:sldId id="299" r:id="rId11"/>
    <p:sldId id="300" r:id="rId12"/>
    <p:sldId id="302" r:id="rId13"/>
    <p:sldId id="305" r:id="rId14"/>
    <p:sldId id="278" r:id="rId15"/>
    <p:sldId id="301" r:id="rId16"/>
    <p:sldId id="267"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p:restoredTop sz="94741"/>
  </p:normalViewPr>
  <p:slideViewPr>
    <p:cSldViewPr snapToGrid="0" snapToObjects="1">
      <p:cViewPr varScale="1">
        <p:scale>
          <a:sx n="64" d="100"/>
          <a:sy n="64"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CAB15-5E47-4902-A667-FAF19C492DF5}" type="datetimeFigureOut">
              <a:rPr lang="it-IT" smtClean="0"/>
              <a:t>30/09/2023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5FEFB-1D17-41CC-A7DD-9CC40576CD1E}" type="slidenum">
              <a:rPr lang="it-IT" smtClean="0"/>
              <a:t>‹N›</a:t>
            </a:fld>
            <a:endParaRPr lang="it-IT"/>
          </a:p>
        </p:txBody>
      </p:sp>
    </p:spTree>
    <p:extLst>
      <p:ext uri="{BB962C8B-B14F-4D97-AF65-F5344CB8AC3E}">
        <p14:creationId xmlns:p14="http://schemas.microsoft.com/office/powerpoint/2010/main" val="400759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715FEFB-1D17-41CC-A7DD-9CC40576CD1E}" type="slidenum">
              <a:rPr lang="it-IT" smtClean="0"/>
              <a:t>11</a:t>
            </a:fld>
            <a:endParaRPr lang="it-IT"/>
          </a:p>
        </p:txBody>
      </p:sp>
    </p:spTree>
    <p:extLst>
      <p:ext uri="{BB962C8B-B14F-4D97-AF65-F5344CB8AC3E}">
        <p14:creationId xmlns:p14="http://schemas.microsoft.com/office/powerpoint/2010/main" val="334117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28011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668624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344271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‹N›</a:t>
            </a:fld>
            <a:endParaRPr lang="en-US" dirty="0"/>
          </a:p>
        </p:txBody>
      </p:sp>
    </p:spTree>
    <p:extLst>
      <p:ext uri="{BB962C8B-B14F-4D97-AF65-F5344CB8AC3E}">
        <p14:creationId xmlns:p14="http://schemas.microsoft.com/office/powerpoint/2010/main" val="224915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15374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79169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102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738519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31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81779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9/30/2023</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348859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9/30/2023</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‹N›</a:t>
            </a:fld>
            <a:endParaRPr lang="en-US"/>
          </a:p>
        </p:txBody>
      </p:sp>
    </p:spTree>
    <p:extLst>
      <p:ext uri="{BB962C8B-B14F-4D97-AF65-F5344CB8AC3E}">
        <p14:creationId xmlns:p14="http://schemas.microsoft.com/office/powerpoint/2010/main" val="423656154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53" r:id="rId6"/>
    <p:sldLayoutId id="2147483848" r:id="rId7"/>
    <p:sldLayoutId id="2147483849" r:id="rId8"/>
    <p:sldLayoutId id="2147483850" r:id="rId9"/>
    <p:sldLayoutId id="2147483852" r:id="rId10"/>
    <p:sldLayoutId id="214748385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hyperlink" Target="http://norisk.rm.ingv.it/" TargetMode="External"/><Relationship Id="rId3" Type="http://schemas.openxmlformats.org/officeDocument/2006/relationships/image" Target="../media/image1.emf"/><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eswua.ingv.it/"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en.wikipedia.org/wiki/Sounding_rockets" TargetMode="External"/><Relationship Id="rId7" Type="http://schemas.openxmlformats.org/officeDocument/2006/relationships/hyperlink" Target="http://en.wikipedia.org/wiki/Black_Brant_(rocket)"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en.wikipedia.org/wiki/Arcas_(rocket)" TargetMode="External"/><Relationship Id="rId5" Type="http://schemas.openxmlformats.org/officeDocument/2006/relationships/hyperlink" Target="http://en.wikipedia.org/wiki/Nike_Tomahawk" TargetMode="External"/><Relationship Id="rId10" Type="http://schemas.openxmlformats.org/officeDocument/2006/relationships/image" Target="../media/image11.png"/><Relationship Id="rId4" Type="http://schemas.openxmlformats.org/officeDocument/2006/relationships/hyperlink" Target="http://en.wikipedia.org/wiki/Nike_Apache" TargetMode="Externa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7" name="Rectangle 66">
            <a:extLst>
              <a:ext uri="{FF2B5EF4-FFF2-40B4-BE49-F238E27FC236}">
                <a16:creationId xmlns:a16="http://schemas.microsoft.com/office/drawing/2014/main" id="{C53527CE-0857-4148-A439-03E1284D2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a:extLst>
              <a:ext uri="{FF2B5EF4-FFF2-40B4-BE49-F238E27FC236}">
                <a16:creationId xmlns:a16="http://schemas.microsoft.com/office/drawing/2014/main" id="{EB24F7EC-D4A0-9D48-A615-B78B19A7F895}"/>
              </a:ext>
            </a:extLst>
          </p:cNvPr>
          <p:cNvSpPr/>
          <p:nvPr/>
        </p:nvSpPr>
        <p:spPr>
          <a:xfrm>
            <a:off x="0" y="6349961"/>
            <a:ext cx="12192000" cy="879231"/>
          </a:xfrm>
          <a:prstGeom prst="rect">
            <a:avLst/>
          </a:prstGeom>
          <a:solidFill>
            <a:srgbClr val="85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4983908E-F2FB-894A-B3F1-12E7A6EFC6EB}"/>
              </a:ext>
            </a:extLst>
          </p:cNvPr>
          <p:cNvPicPr>
            <a:picLocks noChangeAspect="1"/>
          </p:cNvPicPr>
          <p:nvPr/>
        </p:nvPicPr>
        <p:blipFill>
          <a:blip r:embed="rId2"/>
          <a:stretch>
            <a:fillRect/>
          </a:stretch>
        </p:blipFill>
        <p:spPr>
          <a:xfrm>
            <a:off x="2101394" y="386994"/>
            <a:ext cx="7989211" cy="3780384"/>
          </a:xfrm>
          <a:prstGeom prst="rect">
            <a:avLst/>
          </a:prstGeom>
        </p:spPr>
      </p:pic>
      <p:sp>
        <p:nvSpPr>
          <p:cNvPr id="3" name="Sottotitolo 2">
            <a:extLst>
              <a:ext uri="{FF2B5EF4-FFF2-40B4-BE49-F238E27FC236}">
                <a16:creationId xmlns:a16="http://schemas.microsoft.com/office/drawing/2014/main" id="{99B8BD34-3D6E-E140-B61D-B64ED127B9FC}"/>
              </a:ext>
            </a:extLst>
          </p:cNvPr>
          <p:cNvSpPr>
            <a:spLocks noGrp="1"/>
          </p:cNvSpPr>
          <p:nvPr>
            <p:ph type="subTitle" idx="1"/>
          </p:nvPr>
        </p:nvSpPr>
        <p:spPr>
          <a:xfrm>
            <a:off x="-1" y="4241818"/>
            <a:ext cx="12191999" cy="1201562"/>
          </a:xfrm>
        </p:spPr>
        <p:txBody>
          <a:bodyPr>
            <a:noAutofit/>
          </a:bodyPr>
          <a:lstStyle/>
          <a:p>
            <a:pPr>
              <a:lnSpc>
                <a:spcPct val="100000"/>
              </a:lnSpc>
            </a:pPr>
            <a:r>
              <a:rPr lang="en-US" sz="2000" b="1" dirty="0"/>
              <a:t>Eastern Africa Capacity Building Workshop on Space Weather and Low-latitude Ionosphere</a:t>
            </a:r>
          </a:p>
          <a:p>
            <a:pPr>
              <a:lnSpc>
                <a:spcPct val="100000"/>
              </a:lnSpc>
            </a:pPr>
            <a:r>
              <a:rPr lang="en-US" sz="2000" b="1" dirty="0"/>
              <a:t>3 - 12 </a:t>
            </a:r>
            <a:r>
              <a:rPr lang="en-US" sz="2000" b="1" dirty="0" err="1"/>
              <a:t>october</a:t>
            </a:r>
            <a:r>
              <a:rPr lang="en-US" sz="2000" b="1" dirty="0"/>
              <a:t> 2023</a:t>
            </a:r>
          </a:p>
          <a:p>
            <a:pPr>
              <a:lnSpc>
                <a:spcPct val="100000"/>
              </a:lnSpc>
            </a:pPr>
            <a:r>
              <a:rPr lang="en-US" sz="2000" b="1" dirty="0" err="1"/>
              <a:t>Bsc</a:t>
            </a:r>
            <a:r>
              <a:rPr lang="en-US" sz="2000" b="1" dirty="0"/>
              <a:t>, Malindi, </a:t>
            </a:r>
            <a:r>
              <a:rPr lang="en-US" sz="2000" b="1" dirty="0" err="1"/>
              <a:t>kenya</a:t>
            </a:r>
            <a:endParaRPr lang="en-US" sz="2000" b="1" dirty="0"/>
          </a:p>
          <a:p>
            <a:pPr>
              <a:lnSpc>
                <a:spcPct val="100000"/>
              </a:lnSpc>
            </a:pPr>
            <a:r>
              <a:rPr lang="it-IT" sz="2000" spc="0" dirty="0"/>
              <a:t>Claudio Cesaroni – </a:t>
            </a:r>
            <a:r>
              <a:rPr lang="it-IT" sz="2000" cap="none" spc="0" dirty="0"/>
              <a:t>claudio.cesaroni@ingv.it</a:t>
            </a:r>
            <a:endParaRPr lang="it-IT" sz="2000" spc="0" dirty="0"/>
          </a:p>
        </p:txBody>
      </p:sp>
      <p:sp>
        <p:nvSpPr>
          <p:cNvPr id="52" name="Sottotitolo 2">
            <a:extLst>
              <a:ext uri="{FF2B5EF4-FFF2-40B4-BE49-F238E27FC236}">
                <a16:creationId xmlns:a16="http://schemas.microsoft.com/office/drawing/2014/main" id="{84B67C16-861F-8B4E-A20E-3636E0F8B9CC}"/>
              </a:ext>
            </a:extLst>
          </p:cNvPr>
          <p:cNvSpPr txBox="1">
            <a:spLocks/>
          </p:cNvSpPr>
          <p:nvPr/>
        </p:nvSpPr>
        <p:spPr>
          <a:xfrm>
            <a:off x="3599666" y="6654286"/>
            <a:ext cx="8320134" cy="363653"/>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Clr>
                <a:schemeClr val="bg2">
                  <a:lumMod val="75000"/>
                </a:schemeClr>
              </a:buClr>
              <a:buFont typeface="Arial" panose="020B0604020202020204" pitchFamily="34" charset="0"/>
              <a:buNone/>
              <a:defRPr sz="1400" kern="1200" cap="all" spc="600" baseline="0">
                <a:solidFill>
                  <a:schemeClr val="tx2"/>
                </a:solidFill>
                <a:latin typeface="+mn-lt"/>
                <a:ea typeface="+mn-ea"/>
                <a:cs typeface="+mn-cs"/>
              </a:defRPr>
            </a:lvl1pPr>
            <a:lvl2pPr marL="457200" indent="0" algn="ctr" defTabSz="914400" rtl="0" eaLnBrk="1" latinLnBrk="0" hangingPunct="1">
              <a:lnSpc>
                <a:spcPct val="150000"/>
              </a:lnSpc>
              <a:spcBef>
                <a:spcPts val="500"/>
              </a:spcBef>
              <a:buClr>
                <a:schemeClr val="bg2">
                  <a:lumMod val="75000"/>
                </a:schemeClr>
              </a:buClr>
              <a:buFontTx/>
              <a:buNone/>
              <a:defRPr sz="2000" kern="1200">
                <a:solidFill>
                  <a:schemeClr val="tx2"/>
                </a:solidFill>
                <a:latin typeface="+mn-lt"/>
                <a:ea typeface="+mn-ea"/>
                <a:cs typeface="+mn-cs"/>
              </a:defRPr>
            </a:lvl2pPr>
            <a:lvl3pPr marL="914400" indent="0" algn="ctr" defTabSz="914400" rtl="0" eaLnBrk="1" latinLnBrk="0" hangingPunct="1">
              <a:lnSpc>
                <a:spcPct val="150000"/>
              </a:lnSpc>
              <a:spcBef>
                <a:spcPts val="500"/>
              </a:spcBef>
              <a:buClr>
                <a:schemeClr val="bg2">
                  <a:lumMod val="75000"/>
                </a:schemeClr>
              </a:buClr>
              <a:buFont typeface="Arial" panose="020B0604020202020204" pitchFamily="34" charset="0"/>
              <a:buNone/>
              <a:defRPr sz="1800" b="1" kern="1200">
                <a:solidFill>
                  <a:schemeClr val="tx2"/>
                </a:solidFill>
                <a:latin typeface="+mn-lt"/>
                <a:ea typeface="+mn-ea"/>
                <a:cs typeface="+mn-cs"/>
              </a:defRPr>
            </a:lvl3pPr>
            <a:lvl4pPr marL="1371600" indent="0" algn="ctr" defTabSz="914400" rtl="0" eaLnBrk="1" latinLnBrk="0" hangingPunct="1">
              <a:lnSpc>
                <a:spcPct val="150000"/>
              </a:lnSpc>
              <a:spcBef>
                <a:spcPts val="500"/>
              </a:spcBef>
              <a:buClr>
                <a:schemeClr val="bg2">
                  <a:lumMod val="75000"/>
                </a:schemeClr>
              </a:buClr>
              <a:buFontTx/>
              <a:buNone/>
              <a:defRPr sz="1600" kern="1200">
                <a:solidFill>
                  <a:schemeClr val="tx2"/>
                </a:solidFill>
                <a:latin typeface="+mn-lt"/>
                <a:ea typeface="+mn-ea"/>
                <a:cs typeface="+mn-cs"/>
              </a:defRPr>
            </a:lvl4pPr>
            <a:lvl5pPr marL="1828800" indent="0" algn="ctr" defTabSz="914400" rtl="0" eaLnBrk="1" latinLnBrk="0" hangingPunct="1">
              <a:lnSpc>
                <a:spcPct val="150000"/>
              </a:lnSpc>
              <a:spcBef>
                <a:spcPts val="500"/>
              </a:spcBef>
              <a:buClr>
                <a:schemeClr val="bg2">
                  <a:lumMod val="75000"/>
                </a:schemeClr>
              </a:buClr>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it-IT" sz="1200" b="1" spc="0" dirty="0">
                <a:solidFill>
                  <a:schemeClr val="bg1"/>
                </a:solidFill>
              </a:rPr>
              <a:t>03/10/2023 </a:t>
            </a:r>
          </a:p>
        </p:txBody>
      </p:sp>
    </p:spTree>
    <p:extLst>
      <p:ext uri="{BB962C8B-B14F-4D97-AF65-F5344CB8AC3E}">
        <p14:creationId xmlns:p14="http://schemas.microsoft.com/office/powerpoint/2010/main" val="440394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0111B14-9C94-479F-8549-9F5F48F26942}"/>
              </a:ext>
            </a:extLst>
          </p:cNvPr>
          <p:cNvSpPr/>
          <p:nvPr/>
        </p:nvSpPr>
        <p:spPr>
          <a:xfrm>
            <a:off x="0" y="229716"/>
            <a:ext cx="12191998" cy="400110"/>
          </a:xfrm>
          <a:prstGeom prst="rect">
            <a:avLst/>
          </a:prstGeom>
        </p:spPr>
        <p:txBody>
          <a:bodyPr wrap="square">
            <a:spAutoFit/>
          </a:bodyPr>
          <a:lstStyle/>
          <a:p>
            <a:pPr>
              <a:spcBef>
                <a:spcPts val="1000"/>
              </a:spcBef>
              <a:buClr>
                <a:schemeClr val="bg2">
                  <a:lumMod val="75000"/>
                </a:schemeClr>
              </a:buClr>
            </a:pPr>
            <a:r>
              <a:rPr lang="en-US" sz="2000" b="1" dirty="0">
                <a:latin typeface="Avenir Next LT Pro" panose="020B0504020202020204" pitchFamily="34" charset="0"/>
              </a:rPr>
              <a:t>New ionospheric observatory in Luigi </a:t>
            </a:r>
            <a:r>
              <a:rPr lang="en-US" sz="2000" b="1" dirty="0" err="1">
                <a:latin typeface="Avenir Next LT Pro" panose="020B0504020202020204" pitchFamily="34" charset="0"/>
              </a:rPr>
              <a:t>Broglio</a:t>
            </a:r>
            <a:r>
              <a:rPr lang="en-US" sz="2000" b="1" dirty="0">
                <a:latin typeface="Avenir Next LT Pro" panose="020B0504020202020204" pitchFamily="34" charset="0"/>
              </a:rPr>
              <a:t> Malindi Space Center (Kenya)</a:t>
            </a:r>
          </a:p>
        </p:txBody>
      </p:sp>
      <p:sp>
        <p:nvSpPr>
          <p:cNvPr id="14" name="CasellaDiTesto 13">
            <a:extLst>
              <a:ext uri="{FF2B5EF4-FFF2-40B4-BE49-F238E27FC236}">
                <a16:creationId xmlns:a16="http://schemas.microsoft.com/office/drawing/2014/main" id="{FF2F9268-5BF8-88EF-6018-523ED19CC7CC}"/>
              </a:ext>
            </a:extLst>
          </p:cNvPr>
          <p:cNvSpPr txBox="1"/>
          <p:nvPr/>
        </p:nvSpPr>
        <p:spPr>
          <a:xfrm>
            <a:off x="140026" y="4491697"/>
            <a:ext cx="2657249" cy="369332"/>
          </a:xfrm>
          <a:prstGeom prst="rect">
            <a:avLst/>
          </a:prstGeom>
          <a:noFill/>
        </p:spPr>
        <p:txBody>
          <a:bodyPr wrap="square" rtlCol="0">
            <a:spAutoFit/>
          </a:bodyPr>
          <a:lstStyle/>
          <a:p>
            <a:pPr algn="ctr"/>
            <a:r>
              <a:rPr lang="it-IT" dirty="0"/>
              <a:t>AIS ionosonde</a:t>
            </a:r>
          </a:p>
        </p:txBody>
      </p:sp>
      <p:pic>
        <p:nvPicPr>
          <p:cNvPr id="29" name="Immagine 28">
            <a:extLst>
              <a:ext uri="{FF2B5EF4-FFF2-40B4-BE49-F238E27FC236}">
                <a16:creationId xmlns:a16="http://schemas.microsoft.com/office/drawing/2014/main" id="{E6A100A4-C812-7696-9D72-3CF4EEA4DF36}"/>
              </a:ext>
            </a:extLst>
          </p:cNvPr>
          <p:cNvPicPr>
            <a:picLocks noChangeAspect="1"/>
          </p:cNvPicPr>
          <p:nvPr/>
        </p:nvPicPr>
        <p:blipFill>
          <a:blip r:embed="rId2"/>
          <a:stretch>
            <a:fillRect/>
          </a:stretch>
        </p:blipFill>
        <p:spPr>
          <a:xfrm>
            <a:off x="123803" y="624844"/>
            <a:ext cx="6618201" cy="4564276"/>
          </a:xfrm>
          <a:prstGeom prst="rect">
            <a:avLst/>
          </a:prstGeom>
        </p:spPr>
      </p:pic>
      <p:sp>
        <p:nvSpPr>
          <p:cNvPr id="33" name="CasellaDiTesto 32">
            <a:extLst>
              <a:ext uri="{FF2B5EF4-FFF2-40B4-BE49-F238E27FC236}">
                <a16:creationId xmlns:a16="http://schemas.microsoft.com/office/drawing/2014/main" id="{F8065810-4A0E-35C1-0257-E73A70B02780}"/>
              </a:ext>
            </a:extLst>
          </p:cNvPr>
          <p:cNvSpPr txBox="1"/>
          <p:nvPr/>
        </p:nvSpPr>
        <p:spPr>
          <a:xfrm>
            <a:off x="2454965" y="5375087"/>
            <a:ext cx="9625597" cy="646331"/>
          </a:xfrm>
          <a:prstGeom prst="rect">
            <a:avLst/>
          </a:prstGeom>
          <a:noFill/>
        </p:spPr>
        <p:txBody>
          <a:bodyPr wrap="square" rtlCol="0">
            <a:spAutoFit/>
          </a:bodyPr>
          <a:lstStyle/>
          <a:p>
            <a:pPr algn="just"/>
            <a:r>
              <a:rPr lang="it-IT" dirty="0">
                <a:latin typeface="Avenir Next LT Pro" panose="020B0504020202020204" pitchFamily="34" charset="0"/>
              </a:rPr>
              <a:t>The new ionospheric </a:t>
            </a:r>
            <a:r>
              <a:rPr lang="it-IT" dirty="0" err="1">
                <a:latin typeface="Avenir Next LT Pro" panose="020B0504020202020204" pitchFamily="34" charset="0"/>
              </a:rPr>
              <a:t>observatory</a:t>
            </a:r>
            <a:r>
              <a:rPr lang="it-IT" dirty="0">
                <a:latin typeface="Avenir Next LT Pro" panose="020B0504020202020204" pitchFamily="34" charset="0"/>
              </a:rPr>
              <a:t> </a:t>
            </a:r>
            <a:r>
              <a:rPr lang="it-IT" dirty="0" err="1">
                <a:latin typeface="Avenir Next LT Pro" panose="020B0504020202020204" pitchFamily="34" charset="0"/>
              </a:rPr>
              <a:t>includes</a:t>
            </a:r>
            <a:r>
              <a:rPr lang="it-IT" dirty="0">
                <a:latin typeface="Avenir Next LT Pro" panose="020B0504020202020204" pitchFamily="34" charset="0"/>
              </a:rPr>
              <a:t> an ASI ionosonde and a </a:t>
            </a:r>
            <a:r>
              <a:rPr lang="it-IT" dirty="0" err="1">
                <a:latin typeface="Avenir Next LT Pro" panose="020B0504020202020204" pitchFamily="34" charset="0"/>
              </a:rPr>
              <a:t>professional</a:t>
            </a:r>
            <a:r>
              <a:rPr lang="it-IT" dirty="0">
                <a:latin typeface="Avenir Next LT Pro" panose="020B0504020202020204" pitchFamily="34" charset="0"/>
              </a:rPr>
              <a:t> GNSS </a:t>
            </a:r>
            <a:r>
              <a:rPr lang="it-IT" dirty="0" err="1">
                <a:latin typeface="Avenir Next LT Pro" panose="020B0504020202020204" pitchFamily="34" charset="0"/>
              </a:rPr>
              <a:t>receiver</a:t>
            </a:r>
            <a:r>
              <a:rPr lang="it-IT" dirty="0">
                <a:latin typeface="Avenir Next LT Pro" panose="020B0504020202020204" pitchFamily="34" charset="0"/>
              </a:rPr>
              <a:t> for </a:t>
            </a:r>
            <a:r>
              <a:rPr lang="it-IT" dirty="0" err="1">
                <a:latin typeface="Avenir Next LT Pro" panose="020B0504020202020204" pitchFamily="34" charset="0"/>
              </a:rPr>
              <a:t>scintillation</a:t>
            </a:r>
            <a:r>
              <a:rPr lang="it-IT" dirty="0">
                <a:latin typeface="Avenir Next LT Pro" panose="020B0504020202020204" pitchFamily="34" charset="0"/>
              </a:rPr>
              <a:t> monitoring. </a:t>
            </a:r>
          </a:p>
        </p:txBody>
      </p:sp>
      <p:pic>
        <p:nvPicPr>
          <p:cNvPr id="2" name="Immagine 1">
            <a:extLst>
              <a:ext uri="{FF2B5EF4-FFF2-40B4-BE49-F238E27FC236}">
                <a16:creationId xmlns:a16="http://schemas.microsoft.com/office/drawing/2014/main" id="{0AF48E7B-6AB3-E71B-2DE0-179ABB03431C}"/>
              </a:ext>
            </a:extLst>
          </p:cNvPr>
          <p:cNvPicPr>
            <a:picLocks noChangeAspect="1"/>
          </p:cNvPicPr>
          <p:nvPr/>
        </p:nvPicPr>
        <p:blipFill>
          <a:blip r:embed="rId3"/>
          <a:stretch>
            <a:fillRect/>
          </a:stretch>
        </p:blipFill>
        <p:spPr>
          <a:xfrm>
            <a:off x="680484" y="5784112"/>
            <a:ext cx="1524768" cy="721499"/>
          </a:xfrm>
          <a:prstGeom prst="rect">
            <a:avLst/>
          </a:prstGeom>
        </p:spPr>
      </p:pic>
      <p:pic>
        <p:nvPicPr>
          <p:cNvPr id="5" name="Immagine 4" descr="Immagine che contiene elettronica, macchina, Impianto elettrico, server&#10;&#10;Descrizione generata automaticamente">
            <a:extLst>
              <a:ext uri="{FF2B5EF4-FFF2-40B4-BE49-F238E27FC236}">
                <a16:creationId xmlns:a16="http://schemas.microsoft.com/office/drawing/2014/main" id="{9BC6598F-B169-9331-51A7-BE1261C56CBC}"/>
              </a:ext>
            </a:extLst>
          </p:cNvPr>
          <p:cNvPicPr>
            <a:picLocks noChangeAspect="1"/>
          </p:cNvPicPr>
          <p:nvPr/>
        </p:nvPicPr>
        <p:blipFill rotWithShape="1">
          <a:blip r:embed="rId4"/>
          <a:srcRect l="12356" t="11588" r="16293" b="26846"/>
          <a:stretch/>
        </p:blipFill>
        <p:spPr>
          <a:xfrm>
            <a:off x="7139313" y="753029"/>
            <a:ext cx="4609860" cy="2237421"/>
          </a:xfrm>
          <a:prstGeom prst="rect">
            <a:avLst/>
          </a:prstGeom>
        </p:spPr>
      </p:pic>
      <p:pic>
        <p:nvPicPr>
          <p:cNvPr id="10" name="Immagine 9" descr="Immagine che contiene cielo, aria aperta, Mongolfiera, albero&#10;&#10;Descrizione generata automaticamente">
            <a:extLst>
              <a:ext uri="{FF2B5EF4-FFF2-40B4-BE49-F238E27FC236}">
                <a16:creationId xmlns:a16="http://schemas.microsoft.com/office/drawing/2014/main" id="{04A7CBAE-CE90-CD3A-1D59-B0DF68325E68}"/>
              </a:ext>
            </a:extLst>
          </p:cNvPr>
          <p:cNvPicPr>
            <a:picLocks noChangeAspect="1"/>
          </p:cNvPicPr>
          <p:nvPr/>
        </p:nvPicPr>
        <p:blipFill rotWithShape="1">
          <a:blip r:embed="rId5"/>
          <a:srcRect l="19466" r="35113" b="24187"/>
          <a:stretch/>
        </p:blipFill>
        <p:spPr>
          <a:xfrm>
            <a:off x="7139313" y="3002026"/>
            <a:ext cx="4622424" cy="2237421"/>
          </a:xfrm>
          <a:prstGeom prst="rect">
            <a:avLst/>
          </a:prstGeom>
        </p:spPr>
      </p:pic>
      <p:sp>
        <p:nvSpPr>
          <p:cNvPr id="11" name="CasellaDiTesto 10">
            <a:extLst>
              <a:ext uri="{FF2B5EF4-FFF2-40B4-BE49-F238E27FC236}">
                <a16:creationId xmlns:a16="http://schemas.microsoft.com/office/drawing/2014/main" id="{F8B4C853-6AD2-F918-E0CC-609AB08EB29D}"/>
              </a:ext>
            </a:extLst>
          </p:cNvPr>
          <p:cNvSpPr txBox="1"/>
          <p:nvPr/>
        </p:nvSpPr>
        <p:spPr>
          <a:xfrm>
            <a:off x="3379303" y="6218905"/>
            <a:ext cx="6072809" cy="400110"/>
          </a:xfrm>
          <a:prstGeom prst="rect">
            <a:avLst/>
          </a:prstGeom>
          <a:noFill/>
        </p:spPr>
        <p:txBody>
          <a:bodyPr wrap="square" rtlCol="0">
            <a:spAutoFit/>
          </a:bodyPr>
          <a:lstStyle/>
          <a:p>
            <a:r>
              <a:rPr lang="it-IT" sz="2000" b="1" dirty="0" err="1"/>
              <a:t>Visit</a:t>
            </a:r>
            <a:r>
              <a:rPr lang="it-IT" sz="2000" b="1" dirty="0"/>
              <a:t> to the ionosonde </a:t>
            </a:r>
            <a:r>
              <a:rPr lang="it-IT" sz="2000" b="1" dirty="0" err="1"/>
              <a:t>scheduled</a:t>
            </a:r>
            <a:r>
              <a:rPr lang="it-IT" sz="2000" b="1" dirty="0"/>
              <a:t> on </a:t>
            </a:r>
            <a:r>
              <a:rPr lang="it-IT" sz="2000" b="1" dirty="0" err="1"/>
              <a:t>Thrusday</a:t>
            </a:r>
            <a:r>
              <a:rPr lang="it-IT" sz="2000" b="1" dirty="0"/>
              <a:t>!</a:t>
            </a:r>
          </a:p>
        </p:txBody>
      </p:sp>
    </p:spTree>
    <p:extLst>
      <p:ext uri="{BB962C8B-B14F-4D97-AF65-F5344CB8AC3E}">
        <p14:creationId xmlns:p14="http://schemas.microsoft.com/office/powerpoint/2010/main" val="3180877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0111B14-9C94-479F-8549-9F5F48F26942}"/>
              </a:ext>
            </a:extLst>
          </p:cNvPr>
          <p:cNvSpPr/>
          <p:nvPr/>
        </p:nvSpPr>
        <p:spPr>
          <a:xfrm>
            <a:off x="0" y="229716"/>
            <a:ext cx="12191998" cy="400110"/>
          </a:xfrm>
          <a:prstGeom prst="rect">
            <a:avLst/>
          </a:prstGeom>
        </p:spPr>
        <p:txBody>
          <a:bodyPr wrap="square">
            <a:spAutoFit/>
          </a:bodyPr>
          <a:lstStyle/>
          <a:p>
            <a:pPr>
              <a:spcBef>
                <a:spcPts val="1000"/>
              </a:spcBef>
              <a:buClr>
                <a:schemeClr val="bg2">
                  <a:lumMod val="75000"/>
                </a:schemeClr>
              </a:buClr>
            </a:pPr>
            <a:r>
              <a:rPr lang="en-US" sz="2000" b="1" dirty="0">
                <a:latin typeface="Avenir Next LT Pro" panose="020B0504020202020204" pitchFamily="34" charset="0"/>
              </a:rPr>
              <a:t>New ionospheric observatory in Luigi </a:t>
            </a:r>
            <a:r>
              <a:rPr lang="en-US" sz="2000" b="1" dirty="0" err="1">
                <a:latin typeface="Avenir Next LT Pro" panose="020B0504020202020204" pitchFamily="34" charset="0"/>
              </a:rPr>
              <a:t>Broglio</a:t>
            </a:r>
            <a:r>
              <a:rPr lang="en-US" sz="2000" b="1" dirty="0">
                <a:latin typeface="Avenir Next LT Pro" panose="020B0504020202020204" pitchFamily="34" charset="0"/>
              </a:rPr>
              <a:t> Malindi Space Center (Kenya)</a:t>
            </a:r>
          </a:p>
        </p:txBody>
      </p:sp>
      <p:pic>
        <p:nvPicPr>
          <p:cNvPr id="2" name="Immagine 1">
            <a:extLst>
              <a:ext uri="{FF2B5EF4-FFF2-40B4-BE49-F238E27FC236}">
                <a16:creationId xmlns:a16="http://schemas.microsoft.com/office/drawing/2014/main" id="{3B6247BE-1465-98B8-66FE-B25609D198A7}"/>
              </a:ext>
            </a:extLst>
          </p:cNvPr>
          <p:cNvPicPr>
            <a:picLocks noChangeAspect="1"/>
          </p:cNvPicPr>
          <p:nvPr/>
        </p:nvPicPr>
        <p:blipFill>
          <a:blip r:embed="rId3"/>
          <a:stretch>
            <a:fillRect/>
          </a:stretch>
        </p:blipFill>
        <p:spPr>
          <a:xfrm>
            <a:off x="680484" y="5784112"/>
            <a:ext cx="1524768" cy="721499"/>
          </a:xfrm>
          <a:prstGeom prst="rect">
            <a:avLst/>
          </a:prstGeom>
        </p:spPr>
      </p:pic>
      <p:pic>
        <p:nvPicPr>
          <p:cNvPr id="5" name="Immagine 4">
            <a:extLst>
              <a:ext uri="{FF2B5EF4-FFF2-40B4-BE49-F238E27FC236}">
                <a16:creationId xmlns:a16="http://schemas.microsoft.com/office/drawing/2014/main" id="{06CCEDFB-AAA2-5E9A-43A6-6382FDC9D4CB}"/>
              </a:ext>
            </a:extLst>
          </p:cNvPr>
          <p:cNvPicPr>
            <a:picLocks noChangeAspect="1"/>
          </p:cNvPicPr>
          <p:nvPr/>
        </p:nvPicPr>
        <p:blipFill rotWithShape="1">
          <a:blip r:embed="rId4"/>
          <a:srcRect b="43706"/>
          <a:stretch/>
        </p:blipFill>
        <p:spPr>
          <a:xfrm>
            <a:off x="325868" y="954219"/>
            <a:ext cx="6847254" cy="3838602"/>
          </a:xfrm>
          <a:prstGeom prst="rect">
            <a:avLst/>
          </a:prstGeom>
        </p:spPr>
      </p:pic>
      <p:pic>
        <p:nvPicPr>
          <p:cNvPr id="6" name="Immagine 5" descr="Immagine che contiene Carattere, logo, Elementi grafici, grafica&#10;&#10;Descrizione generata automaticamente">
            <a:extLst>
              <a:ext uri="{FF2B5EF4-FFF2-40B4-BE49-F238E27FC236}">
                <a16:creationId xmlns:a16="http://schemas.microsoft.com/office/drawing/2014/main" id="{12C3D153-561D-DE23-DEB9-9EF44E592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7405" y="5536601"/>
            <a:ext cx="2101466" cy="978887"/>
          </a:xfrm>
          <a:prstGeom prst="rect">
            <a:avLst/>
          </a:prstGeom>
        </p:spPr>
      </p:pic>
      <p:sp>
        <p:nvSpPr>
          <p:cNvPr id="7" name="CasellaDiTesto 6">
            <a:extLst>
              <a:ext uri="{FF2B5EF4-FFF2-40B4-BE49-F238E27FC236}">
                <a16:creationId xmlns:a16="http://schemas.microsoft.com/office/drawing/2014/main" id="{F2EBA27E-1B45-50DF-4533-E95E679D0526}"/>
              </a:ext>
            </a:extLst>
          </p:cNvPr>
          <p:cNvSpPr txBox="1"/>
          <p:nvPr/>
        </p:nvSpPr>
        <p:spPr>
          <a:xfrm>
            <a:off x="-468374" y="4851068"/>
            <a:ext cx="4333460" cy="400110"/>
          </a:xfrm>
          <a:prstGeom prst="rect">
            <a:avLst/>
          </a:prstGeom>
          <a:noFill/>
        </p:spPr>
        <p:txBody>
          <a:bodyPr wrap="square">
            <a:spAutoFit/>
          </a:bodyPr>
          <a:lstStyle/>
          <a:p>
            <a:pPr algn="ctr"/>
            <a:r>
              <a:rPr lang="it-IT" sz="2000" dirty="0">
                <a:hlinkClick r:id="rId6"/>
              </a:rPr>
              <a:t>http://www.eswua.ingv.it/</a:t>
            </a:r>
            <a:endParaRPr lang="it-IT" sz="2000" dirty="0"/>
          </a:p>
        </p:txBody>
      </p:sp>
      <p:pic>
        <p:nvPicPr>
          <p:cNvPr id="10" name="Immagine 9">
            <a:extLst>
              <a:ext uri="{FF2B5EF4-FFF2-40B4-BE49-F238E27FC236}">
                <a16:creationId xmlns:a16="http://schemas.microsoft.com/office/drawing/2014/main" id="{55B85987-973D-490C-8D6F-E7F373FD7C11}"/>
              </a:ext>
            </a:extLst>
          </p:cNvPr>
          <p:cNvPicPr>
            <a:picLocks noChangeAspect="1"/>
          </p:cNvPicPr>
          <p:nvPr/>
        </p:nvPicPr>
        <p:blipFill rotWithShape="1">
          <a:blip r:embed="rId4"/>
          <a:srcRect t="55110"/>
          <a:stretch/>
        </p:blipFill>
        <p:spPr>
          <a:xfrm>
            <a:off x="5227870" y="3757982"/>
            <a:ext cx="6847254" cy="3060969"/>
          </a:xfrm>
          <a:prstGeom prst="rect">
            <a:avLst/>
          </a:prstGeom>
        </p:spPr>
      </p:pic>
      <p:pic>
        <p:nvPicPr>
          <p:cNvPr id="12" name="Immagine 11" descr="Immagine che contiene testo, schermata, diagramma, Diagramma&#10;&#10;Descrizione generata automaticamente">
            <a:extLst>
              <a:ext uri="{FF2B5EF4-FFF2-40B4-BE49-F238E27FC236}">
                <a16:creationId xmlns:a16="http://schemas.microsoft.com/office/drawing/2014/main" id="{01791EF2-BB19-8A5A-1A71-81EBD207492E}"/>
              </a:ext>
            </a:extLst>
          </p:cNvPr>
          <p:cNvPicPr>
            <a:picLocks noChangeAspect="1"/>
          </p:cNvPicPr>
          <p:nvPr/>
        </p:nvPicPr>
        <p:blipFill>
          <a:blip r:embed="rId7"/>
          <a:stretch>
            <a:fillRect/>
          </a:stretch>
        </p:blipFill>
        <p:spPr>
          <a:xfrm>
            <a:off x="6461886" y="644947"/>
            <a:ext cx="5613238" cy="3157446"/>
          </a:xfrm>
          <a:prstGeom prst="rect">
            <a:avLst/>
          </a:prstGeom>
        </p:spPr>
      </p:pic>
      <p:sp>
        <p:nvSpPr>
          <p:cNvPr id="15" name="CasellaDiTesto 14">
            <a:extLst>
              <a:ext uri="{FF2B5EF4-FFF2-40B4-BE49-F238E27FC236}">
                <a16:creationId xmlns:a16="http://schemas.microsoft.com/office/drawing/2014/main" id="{7655F472-0445-D7C3-80FD-4356F0284D86}"/>
              </a:ext>
            </a:extLst>
          </p:cNvPr>
          <p:cNvSpPr txBox="1"/>
          <p:nvPr/>
        </p:nvSpPr>
        <p:spPr>
          <a:xfrm>
            <a:off x="143335" y="5179874"/>
            <a:ext cx="2599865" cy="369332"/>
          </a:xfrm>
          <a:prstGeom prst="rect">
            <a:avLst/>
          </a:prstGeom>
          <a:noFill/>
        </p:spPr>
        <p:txBody>
          <a:bodyPr wrap="square">
            <a:spAutoFit/>
          </a:bodyPr>
          <a:lstStyle/>
          <a:p>
            <a:r>
              <a:rPr lang="it-IT" dirty="0">
                <a:latin typeface="Avenir Next LT Pro" panose="020B0504020202020204" pitchFamily="34" charset="0"/>
                <a:hlinkClick r:id="rId8"/>
              </a:rPr>
              <a:t>http://norisk.rm.ingv.it/</a:t>
            </a:r>
            <a:r>
              <a:rPr lang="it-IT" dirty="0">
                <a:latin typeface="Avenir Next LT Pro" panose="020B0504020202020204" pitchFamily="34" charset="0"/>
              </a:rPr>
              <a:t> </a:t>
            </a:r>
            <a:endParaRPr lang="it-IT" dirty="0"/>
          </a:p>
        </p:txBody>
      </p:sp>
    </p:spTree>
    <p:extLst>
      <p:ext uri="{BB962C8B-B14F-4D97-AF65-F5344CB8AC3E}">
        <p14:creationId xmlns:p14="http://schemas.microsoft.com/office/powerpoint/2010/main" val="32823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B24B7-2F8E-2560-CED7-510032117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853" y="3690662"/>
            <a:ext cx="5900101" cy="2814949"/>
          </a:xfrm>
          <a:prstGeom prst="rect">
            <a:avLst/>
          </a:prstGeom>
        </p:spPr>
      </p:pic>
      <p:pic>
        <p:nvPicPr>
          <p:cNvPr id="2" name="Immagine 1">
            <a:extLst>
              <a:ext uri="{FF2B5EF4-FFF2-40B4-BE49-F238E27FC236}">
                <a16:creationId xmlns:a16="http://schemas.microsoft.com/office/drawing/2014/main" id="{3FFBF889-C0B6-4A51-C29B-11F9A8F83863}"/>
              </a:ext>
            </a:extLst>
          </p:cNvPr>
          <p:cNvPicPr>
            <a:picLocks noChangeAspect="1"/>
          </p:cNvPicPr>
          <p:nvPr/>
        </p:nvPicPr>
        <p:blipFill>
          <a:blip r:embed="rId3"/>
          <a:stretch>
            <a:fillRect/>
          </a:stretch>
        </p:blipFill>
        <p:spPr>
          <a:xfrm>
            <a:off x="680484" y="5784112"/>
            <a:ext cx="1524768" cy="721499"/>
          </a:xfrm>
          <a:prstGeom prst="rect">
            <a:avLst/>
          </a:prstGeom>
        </p:spPr>
      </p:pic>
      <p:pic>
        <p:nvPicPr>
          <p:cNvPr id="6" name="Immagine 5" descr="Immagine che contiene Diagramma, linea, diagramma, testo&#10;&#10;Descrizione generata automaticamente">
            <a:extLst>
              <a:ext uri="{FF2B5EF4-FFF2-40B4-BE49-F238E27FC236}">
                <a16:creationId xmlns:a16="http://schemas.microsoft.com/office/drawing/2014/main" id="{99C06BF2-87B6-E04A-441E-F71DCC31614A}"/>
              </a:ext>
            </a:extLst>
          </p:cNvPr>
          <p:cNvPicPr>
            <a:picLocks noChangeAspect="1"/>
          </p:cNvPicPr>
          <p:nvPr/>
        </p:nvPicPr>
        <p:blipFill>
          <a:blip r:embed="rId4"/>
          <a:stretch>
            <a:fillRect/>
          </a:stretch>
        </p:blipFill>
        <p:spPr>
          <a:xfrm>
            <a:off x="7946091" y="3452652"/>
            <a:ext cx="4147832" cy="3110873"/>
          </a:xfrm>
          <a:prstGeom prst="rect">
            <a:avLst/>
          </a:prstGeom>
        </p:spPr>
      </p:pic>
      <p:sp>
        <p:nvSpPr>
          <p:cNvPr id="7" name="CasellaDiTesto 6">
            <a:extLst>
              <a:ext uri="{FF2B5EF4-FFF2-40B4-BE49-F238E27FC236}">
                <a16:creationId xmlns:a16="http://schemas.microsoft.com/office/drawing/2014/main" id="{62697834-52B2-B4BC-1F0A-2E777F2B18D3}"/>
              </a:ext>
            </a:extLst>
          </p:cNvPr>
          <p:cNvSpPr txBox="1"/>
          <p:nvPr/>
        </p:nvSpPr>
        <p:spPr>
          <a:xfrm>
            <a:off x="513238" y="612794"/>
            <a:ext cx="6631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Given the dispersive nature of the ionosphere, it is possible to retrieve the Total Electron Content (TEC) by using GNSS signals at 2 different 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Unfortunately, the TEC estimated from GNSS code and phase measurements suffers from the so-called Differential Code Biases.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 the frame of NORISK we are developing a new algorithm based on the technique introduced by </a:t>
            </a:r>
            <a:r>
              <a:rPr lang="en-US" sz="1600" dirty="0" err="1"/>
              <a:t>Ciraolo</a:t>
            </a:r>
            <a:r>
              <a:rPr lang="en-US" sz="1600" dirty="0"/>
              <a:t> et al., 2007 in order to minimize the impact of the DCBs.</a:t>
            </a:r>
          </a:p>
        </p:txBody>
      </p:sp>
      <p:pic>
        <p:nvPicPr>
          <p:cNvPr id="9" name="Immagine 8" descr="Immagine che contiene Diagramma, diagramma, linea&#10;&#10;Descrizione generata automaticamente">
            <a:extLst>
              <a:ext uri="{FF2B5EF4-FFF2-40B4-BE49-F238E27FC236}">
                <a16:creationId xmlns:a16="http://schemas.microsoft.com/office/drawing/2014/main" id="{C079901A-96CE-D1CB-AFDC-76BA5E542FEA}"/>
              </a:ext>
            </a:extLst>
          </p:cNvPr>
          <p:cNvPicPr>
            <a:picLocks noChangeAspect="1"/>
          </p:cNvPicPr>
          <p:nvPr/>
        </p:nvPicPr>
        <p:blipFill>
          <a:blip r:embed="rId5"/>
          <a:stretch>
            <a:fillRect/>
          </a:stretch>
        </p:blipFill>
        <p:spPr>
          <a:xfrm>
            <a:off x="7851825" y="473648"/>
            <a:ext cx="4147830" cy="3110873"/>
          </a:xfrm>
          <a:prstGeom prst="rect">
            <a:avLst/>
          </a:prstGeom>
        </p:spPr>
      </p:pic>
      <p:sp>
        <p:nvSpPr>
          <p:cNvPr id="4" name="CasellaDiTesto 3">
            <a:extLst>
              <a:ext uri="{FF2B5EF4-FFF2-40B4-BE49-F238E27FC236}">
                <a16:creationId xmlns:a16="http://schemas.microsoft.com/office/drawing/2014/main" id="{8F19E614-96CF-B2C0-55DD-EE074213446A}"/>
              </a:ext>
            </a:extLst>
          </p:cNvPr>
          <p:cNvSpPr txBox="1"/>
          <p:nvPr/>
        </p:nvSpPr>
        <p:spPr>
          <a:xfrm>
            <a:off x="252002" y="243462"/>
            <a:ext cx="11320272" cy="369332"/>
          </a:xfrm>
          <a:prstGeom prst="rect">
            <a:avLst/>
          </a:prstGeom>
          <a:noFill/>
        </p:spPr>
        <p:txBody>
          <a:bodyPr wrap="square">
            <a:spAutoFit/>
          </a:bodyPr>
          <a:lstStyle/>
          <a:p>
            <a:r>
              <a:rPr lang="it-IT" b="1" dirty="0"/>
              <a:t>Data processing, </a:t>
            </a:r>
            <a:r>
              <a:rPr lang="it-IT" b="1" dirty="0" err="1"/>
              <a:t>ionopheric</a:t>
            </a:r>
            <a:r>
              <a:rPr lang="it-IT" b="1" dirty="0"/>
              <a:t> </a:t>
            </a:r>
            <a:r>
              <a:rPr lang="it-IT" b="1" dirty="0" err="1"/>
              <a:t>modelling</a:t>
            </a:r>
            <a:r>
              <a:rPr lang="it-IT" b="1" dirty="0"/>
              <a:t> and products </a:t>
            </a:r>
            <a:r>
              <a:rPr lang="it-IT" b="1" dirty="0" err="1"/>
              <a:t>development</a:t>
            </a:r>
            <a:endParaRPr lang="it-IT" dirty="0"/>
          </a:p>
        </p:txBody>
      </p:sp>
    </p:spTree>
    <p:extLst>
      <p:ext uri="{BB962C8B-B14F-4D97-AF65-F5344CB8AC3E}">
        <p14:creationId xmlns:p14="http://schemas.microsoft.com/office/powerpoint/2010/main" val="2329658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9">
            <a:extLst>
              <a:ext uri="{FF2B5EF4-FFF2-40B4-BE49-F238E27FC236}">
                <a16:creationId xmlns:a16="http://schemas.microsoft.com/office/drawing/2014/main" id="{90C51950-1D98-E911-9292-833F9CC91234}"/>
              </a:ext>
            </a:extLst>
          </p:cNvPr>
          <p:cNvGrpSpPr/>
          <p:nvPr/>
        </p:nvGrpSpPr>
        <p:grpSpPr>
          <a:xfrm>
            <a:off x="631596" y="2187597"/>
            <a:ext cx="11142882" cy="1937018"/>
            <a:chOff x="609600" y="3409950"/>
            <a:chExt cx="8733878" cy="1219200"/>
          </a:xfrm>
        </p:grpSpPr>
        <p:sp>
          <p:nvSpPr>
            <p:cNvPr id="13" name="Oval 18">
              <a:extLst>
                <a:ext uri="{FF2B5EF4-FFF2-40B4-BE49-F238E27FC236}">
                  <a16:creationId xmlns:a16="http://schemas.microsoft.com/office/drawing/2014/main" id="{CE42F65D-39AA-9C08-5886-72188C368E53}"/>
                </a:ext>
              </a:extLst>
            </p:cNvPr>
            <p:cNvSpPr/>
            <p:nvPr/>
          </p:nvSpPr>
          <p:spPr>
            <a:xfrm>
              <a:off x="6600278" y="3496660"/>
              <a:ext cx="2743200" cy="9906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Improved Accuracy for Real-Time Applications</a:t>
              </a:r>
              <a:endParaRPr lang="en-US" dirty="0"/>
            </a:p>
          </p:txBody>
        </p:sp>
        <p:sp>
          <p:nvSpPr>
            <p:cNvPr id="14" name="Oval 14">
              <a:extLst>
                <a:ext uri="{FF2B5EF4-FFF2-40B4-BE49-F238E27FC236}">
                  <a16:creationId xmlns:a16="http://schemas.microsoft.com/office/drawing/2014/main" id="{2C8D6726-87A5-5953-3022-8C5D3C3D181C}"/>
                </a:ext>
              </a:extLst>
            </p:cNvPr>
            <p:cNvSpPr/>
            <p:nvPr/>
          </p:nvSpPr>
          <p:spPr>
            <a:xfrm>
              <a:off x="4091799" y="3409950"/>
              <a:ext cx="1483720" cy="12192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err="1"/>
                <a:t>AfriTEC</a:t>
              </a:r>
              <a:r>
                <a:rPr lang="en-GB" dirty="0"/>
                <a:t>, 3D-NN Model</a:t>
              </a:r>
              <a:endParaRPr lang="en-US" dirty="0"/>
            </a:p>
          </p:txBody>
        </p:sp>
        <p:sp>
          <p:nvSpPr>
            <p:cNvPr id="15" name="Rounded Rectangle 15">
              <a:extLst>
                <a:ext uri="{FF2B5EF4-FFF2-40B4-BE49-F238E27FC236}">
                  <a16:creationId xmlns:a16="http://schemas.microsoft.com/office/drawing/2014/main" id="{FD84F350-E6AD-75EC-1A30-F616FEB6838D}"/>
                </a:ext>
              </a:extLst>
            </p:cNvPr>
            <p:cNvSpPr/>
            <p:nvPr/>
          </p:nvSpPr>
          <p:spPr>
            <a:xfrm>
              <a:off x="609600" y="3572860"/>
              <a:ext cx="2514600" cy="91440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Electron Density measurements from </a:t>
              </a:r>
              <a:r>
                <a:rPr lang="en-GB" dirty="0" err="1"/>
                <a:t>Malindi</a:t>
              </a:r>
              <a:r>
                <a:rPr lang="en-GB" dirty="0"/>
                <a:t> </a:t>
              </a:r>
              <a:r>
                <a:rPr lang="en-GB" dirty="0" err="1"/>
                <a:t>ionosonde</a:t>
              </a:r>
              <a:r>
                <a:rPr lang="en-GB" dirty="0"/>
                <a:t> </a:t>
              </a:r>
              <a:endParaRPr lang="en-US" dirty="0"/>
            </a:p>
          </p:txBody>
        </p:sp>
        <p:sp>
          <p:nvSpPr>
            <p:cNvPr id="16" name="Right Arrow 16">
              <a:extLst>
                <a:ext uri="{FF2B5EF4-FFF2-40B4-BE49-F238E27FC236}">
                  <a16:creationId xmlns:a16="http://schemas.microsoft.com/office/drawing/2014/main" id="{48790119-561B-13A8-4F34-AB7D982E4FB5}"/>
                </a:ext>
              </a:extLst>
            </p:cNvPr>
            <p:cNvSpPr/>
            <p:nvPr/>
          </p:nvSpPr>
          <p:spPr>
            <a:xfrm>
              <a:off x="3016470" y="3748910"/>
              <a:ext cx="1143000" cy="4846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Right Arrow 17">
              <a:extLst>
                <a:ext uri="{FF2B5EF4-FFF2-40B4-BE49-F238E27FC236}">
                  <a16:creationId xmlns:a16="http://schemas.microsoft.com/office/drawing/2014/main" id="{2A9F334F-C89F-6859-6E2E-8D6385AF1D10}"/>
                </a:ext>
              </a:extLst>
            </p:cNvPr>
            <p:cNvSpPr/>
            <p:nvPr/>
          </p:nvSpPr>
          <p:spPr>
            <a:xfrm>
              <a:off x="5575519" y="3746280"/>
              <a:ext cx="1143000" cy="4846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9" name="CasellaDiTesto 18">
            <a:extLst>
              <a:ext uri="{FF2B5EF4-FFF2-40B4-BE49-F238E27FC236}">
                <a16:creationId xmlns:a16="http://schemas.microsoft.com/office/drawing/2014/main" id="{75F10FE5-BC73-542E-8AA6-871AABC817FC}"/>
              </a:ext>
            </a:extLst>
          </p:cNvPr>
          <p:cNvSpPr txBox="1"/>
          <p:nvPr/>
        </p:nvSpPr>
        <p:spPr>
          <a:xfrm>
            <a:off x="252002" y="737657"/>
            <a:ext cx="11013082" cy="923330"/>
          </a:xfrm>
          <a:prstGeom prst="rect">
            <a:avLst/>
          </a:prstGeom>
          <a:noFill/>
        </p:spPr>
        <p:txBody>
          <a:bodyPr wrap="square">
            <a:spAutoFit/>
          </a:bodyPr>
          <a:lstStyle/>
          <a:p>
            <a:r>
              <a:rPr lang="en-US" dirty="0"/>
              <a:t>Ingesting data from the recently installed Malindi ionosonde into the </a:t>
            </a:r>
            <a:r>
              <a:rPr lang="en-US" dirty="0" err="1"/>
              <a:t>AfriTEC</a:t>
            </a:r>
            <a:r>
              <a:rPr lang="en-US" dirty="0"/>
              <a:t> (</a:t>
            </a:r>
            <a:r>
              <a:rPr lang="en-US" dirty="0" err="1"/>
              <a:t>Okoh</a:t>
            </a:r>
            <a:r>
              <a:rPr lang="en-US" dirty="0"/>
              <a:t> et al 2019, 2020) and 3D-NN (</a:t>
            </a:r>
            <a:r>
              <a:rPr lang="en-US" dirty="0" err="1"/>
              <a:t>Habarulema</a:t>
            </a:r>
            <a:r>
              <a:rPr lang="en-US" dirty="0"/>
              <a:t> et al., 2021) models, as a way of utilizing sparse 3D data in the African region to improve ionospheric modelling accuracy in the region </a:t>
            </a:r>
          </a:p>
        </p:txBody>
      </p:sp>
      <p:pic>
        <p:nvPicPr>
          <p:cNvPr id="20" name="Picture 2" descr="Storm‐Time Modeling of the African Regional Ionospheric Total Electron  Content Using Artificial Neural Networks - Okoh - 2020 - Space Weather -  Wiley Online Library">
            <a:extLst>
              <a:ext uri="{FF2B5EF4-FFF2-40B4-BE49-F238E27FC236}">
                <a16:creationId xmlns:a16="http://schemas.microsoft.com/office/drawing/2014/main" id="{49F29420-3083-6740-5026-66394CE3F1B4}"/>
              </a:ext>
            </a:extLst>
          </p:cNvPr>
          <p:cNvPicPr>
            <a:picLocks noChangeAspect="1" noChangeArrowheads="1"/>
          </p:cNvPicPr>
          <p:nvPr/>
        </p:nvPicPr>
        <p:blipFill rotWithShape="1">
          <a:blip r:embed="rId2" cstate="print"/>
          <a:srcRect b="49833"/>
          <a:stretch/>
        </p:blipFill>
        <p:spPr bwMode="auto">
          <a:xfrm>
            <a:off x="128341" y="4641836"/>
            <a:ext cx="5292280" cy="2036159"/>
          </a:xfrm>
          <a:prstGeom prst="rect">
            <a:avLst/>
          </a:prstGeom>
          <a:noFill/>
        </p:spPr>
      </p:pic>
      <p:pic>
        <p:nvPicPr>
          <p:cNvPr id="23" name="Immagine 22">
            <a:extLst>
              <a:ext uri="{FF2B5EF4-FFF2-40B4-BE49-F238E27FC236}">
                <a16:creationId xmlns:a16="http://schemas.microsoft.com/office/drawing/2014/main" id="{D377191F-5360-3C2D-C649-27E9EEAF3DF8}"/>
              </a:ext>
            </a:extLst>
          </p:cNvPr>
          <p:cNvPicPr>
            <a:picLocks noChangeAspect="1"/>
          </p:cNvPicPr>
          <p:nvPr/>
        </p:nvPicPr>
        <p:blipFill>
          <a:blip r:embed="rId3"/>
          <a:stretch>
            <a:fillRect/>
          </a:stretch>
        </p:blipFill>
        <p:spPr>
          <a:xfrm>
            <a:off x="5816547" y="4515470"/>
            <a:ext cx="6179429" cy="2198249"/>
          </a:xfrm>
          <a:prstGeom prst="rect">
            <a:avLst/>
          </a:prstGeom>
        </p:spPr>
      </p:pic>
      <p:sp>
        <p:nvSpPr>
          <p:cNvPr id="2" name="CasellaDiTesto 1">
            <a:extLst>
              <a:ext uri="{FF2B5EF4-FFF2-40B4-BE49-F238E27FC236}">
                <a16:creationId xmlns:a16="http://schemas.microsoft.com/office/drawing/2014/main" id="{6CD77E49-DF3E-2DB2-5528-8E9E1C65953F}"/>
              </a:ext>
            </a:extLst>
          </p:cNvPr>
          <p:cNvSpPr txBox="1"/>
          <p:nvPr/>
        </p:nvSpPr>
        <p:spPr>
          <a:xfrm>
            <a:off x="252002" y="243462"/>
            <a:ext cx="11320272" cy="369332"/>
          </a:xfrm>
          <a:prstGeom prst="rect">
            <a:avLst/>
          </a:prstGeom>
          <a:noFill/>
        </p:spPr>
        <p:txBody>
          <a:bodyPr wrap="square">
            <a:spAutoFit/>
          </a:bodyPr>
          <a:lstStyle/>
          <a:p>
            <a:r>
              <a:rPr lang="it-IT" b="1" dirty="0"/>
              <a:t>Data processing, </a:t>
            </a:r>
            <a:r>
              <a:rPr lang="it-IT" b="1" dirty="0" err="1"/>
              <a:t>ionopheric</a:t>
            </a:r>
            <a:r>
              <a:rPr lang="it-IT" b="1" dirty="0"/>
              <a:t> </a:t>
            </a:r>
            <a:r>
              <a:rPr lang="it-IT" b="1" dirty="0" err="1"/>
              <a:t>modelling</a:t>
            </a:r>
            <a:r>
              <a:rPr lang="it-IT" b="1" dirty="0"/>
              <a:t> and products </a:t>
            </a:r>
            <a:r>
              <a:rPr lang="it-IT" b="1" dirty="0" err="1"/>
              <a:t>development</a:t>
            </a:r>
            <a:endParaRPr lang="it-IT" dirty="0"/>
          </a:p>
        </p:txBody>
      </p:sp>
    </p:spTree>
    <p:extLst>
      <p:ext uri="{BB962C8B-B14F-4D97-AF65-F5344CB8AC3E}">
        <p14:creationId xmlns:p14="http://schemas.microsoft.com/office/powerpoint/2010/main" val="591029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9" name="Sottotitolo 2">
            <a:extLst>
              <a:ext uri="{FF2B5EF4-FFF2-40B4-BE49-F238E27FC236}">
                <a16:creationId xmlns:a16="http://schemas.microsoft.com/office/drawing/2014/main" id="{04A83D1B-5723-614D-A714-F5B78A7415A8}"/>
              </a:ext>
            </a:extLst>
          </p:cNvPr>
          <p:cNvSpPr txBox="1">
            <a:spLocks/>
          </p:cNvSpPr>
          <p:nvPr/>
        </p:nvSpPr>
        <p:spPr>
          <a:xfrm>
            <a:off x="468281" y="17191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1000"/>
              </a:spcBef>
              <a:spcAft>
                <a:spcPts val="0"/>
              </a:spcAft>
              <a:buClr>
                <a:schemeClr val="bg2">
                  <a:lumMod val="75000"/>
                </a:schemeClr>
              </a:buClr>
              <a:buSzTx/>
              <a:buNone/>
              <a:tabLst/>
              <a:defRPr/>
            </a:pPr>
            <a:r>
              <a:rPr lang="it-IT" sz="2000" b="1" dirty="0">
                <a:solidFill>
                  <a:schemeClr val="tx2"/>
                </a:solidFill>
              </a:rPr>
              <a:t>Training for Space </a:t>
            </a:r>
            <a:r>
              <a:rPr lang="it-IT" sz="2000" b="1" dirty="0" err="1">
                <a:solidFill>
                  <a:schemeClr val="tx2"/>
                </a:solidFill>
              </a:rPr>
              <a:t>Weather</a:t>
            </a:r>
            <a:r>
              <a:rPr lang="it-IT" sz="2000" b="1" dirty="0">
                <a:solidFill>
                  <a:schemeClr val="tx2"/>
                </a:solidFill>
              </a:rPr>
              <a:t> scientists</a:t>
            </a:r>
          </a:p>
        </p:txBody>
      </p:sp>
      <p:pic>
        <p:nvPicPr>
          <p:cNvPr id="11" name="Picture 2" descr="Istituto nazionale di geofisica e vulcanologia - Wikipedia">
            <a:extLst>
              <a:ext uri="{FF2B5EF4-FFF2-40B4-BE49-F238E27FC236}">
                <a16:creationId xmlns:a16="http://schemas.microsoft.com/office/drawing/2014/main" id="{393D6180-02C8-4D6D-A43B-0785F588C9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6751" y="5744926"/>
            <a:ext cx="956881" cy="767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SI | Agenzia Spaziale Italiana">
            <a:extLst>
              <a:ext uri="{FF2B5EF4-FFF2-40B4-BE49-F238E27FC236}">
                <a16:creationId xmlns:a16="http://schemas.microsoft.com/office/drawing/2014/main" id="{2515C2D0-19A2-42C3-93B6-4E138E0219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3583" y="5740945"/>
            <a:ext cx="1269010" cy="594459"/>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ED43CA5A-364D-401F-8AD5-45B475EE9288}"/>
              </a:ext>
            </a:extLst>
          </p:cNvPr>
          <p:cNvPicPr>
            <a:picLocks noChangeAspect="1"/>
          </p:cNvPicPr>
          <p:nvPr/>
        </p:nvPicPr>
        <p:blipFill rotWithShape="1">
          <a:blip r:embed="rId5"/>
          <a:srcRect l="21308" t="22267" r="20637" b="20327"/>
          <a:stretch/>
        </p:blipFill>
        <p:spPr>
          <a:xfrm>
            <a:off x="10657590" y="5797287"/>
            <a:ext cx="1185155" cy="582734"/>
          </a:xfrm>
          <a:prstGeom prst="rect">
            <a:avLst/>
          </a:prstGeom>
        </p:spPr>
      </p:pic>
      <p:pic>
        <p:nvPicPr>
          <p:cNvPr id="20" name="Immagine 19">
            <a:extLst>
              <a:ext uri="{FF2B5EF4-FFF2-40B4-BE49-F238E27FC236}">
                <a16:creationId xmlns:a16="http://schemas.microsoft.com/office/drawing/2014/main" id="{8D7531E4-DC5C-44E9-8680-343BFB64BDDA}"/>
              </a:ext>
            </a:extLst>
          </p:cNvPr>
          <p:cNvPicPr>
            <a:picLocks noChangeAspect="1"/>
          </p:cNvPicPr>
          <p:nvPr/>
        </p:nvPicPr>
        <p:blipFill>
          <a:blip r:embed="rId6"/>
          <a:stretch>
            <a:fillRect/>
          </a:stretch>
        </p:blipFill>
        <p:spPr>
          <a:xfrm>
            <a:off x="6235519" y="1595870"/>
            <a:ext cx="5607226" cy="3738150"/>
          </a:xfrm>
          <a:prstGeom prst="rect">
            <a:avLst/>
          </a:prstGeom>
        </p:spPr>
      </p:pic>
      <p:pic>
        <p:nvPicPr>
          <p:cNvPr id="21" name="Immagine 20">
            <a:extLst>
              <a:ext uri="{FF2B5EF4-FFF2-40B4-BE49-F238E27FC236}">
                <a16:creationId xmlns:a16="http://schemas.microsoft.com/office/drawing/2014/main" id="{D0D3C8C9-8A38-40D7-B3E7-0F526E09FB8C}"/>
              </a:ext>
            </a:extLst>
          </p:cNvPr>
          <p:cNvPicPr>
            <a:picLocks noChangeAspect="1"/>
          </p:cNvPicPr>
          <p:nvPr/>
        </p:nvPicPr>
        <p:blipFill>
          <a:blip r:embed="rId7"/>
          <a:stretch>
            <a:fillRect/>
          </a:stretch>
        </p:blipFill>
        <p:spPr>
          <a:xfrm>
            <a:off x="188869" y="3225857"/>
            <a:ext cx="3882749" cy="1994951"/>
          </a:xfrm>
          <a:prstGeom prst="rect">
            <a:avLst/>
          </a:prstGeom>
        </p:spPr>
      </p:pic>
      <p:pic>
        <p:nvPicPr>
          <p:cNvPr id="22" name="Immagine 21">
            <a:extLst>
              <a:ext uri="{FF2B5EF4-FFF2-40B4-BE49-F238E27FC236}">
                <a16:creationId xmlns:a16="http://schemas.microsoft.com/office/drawing/2014/main" id="{EC47CFCB-6334-4097-89EB-769A3F52D455}"/>
              </a:ext>
            </a:extLst>
          </p:cNvPr>
          <p:cNvPicPr>
            <a:picLocks noChangeAspect="1"/>
          </p:cNvPicPr>
          <p:nvPr/>
        </p:nvPicPr>
        <p:blipFill rotWithShape="1">
          <a:blip r:embed="rId8"/>
          <a:srcRect l="760" t="1453" r="760"/>
          <a:stretch/>
        </p:blipFill>
        <p:spPr>
          <a:xfrm>
            <a:off x="4369153" y="3225857"/>
            <a:ext cx="1719358" cy="3239247"/>
          </a:xfrm>
          <a:prstGeom prst="rect">
            <a:avLst/>
          </a:prstGeom>
        </p:spPr>
      </p:pic>
      <p:sp>
        <p:nvSpPr>
          <p:cNvPr id="23" name="Rettangolo 22">
            <a:extLst>
              <a:ext uri="{FF2B5EF4-FFF2-40B4-BE49-F238E27FC236}">
                <a16:creationId xmlns:a16="http://schemas.microsoft.com/office/drawing/2014/main" id="{51B6B793-C1CD-4B3E-AF3A-F28DEAAFB31B}"/>
              </a:ext>
            </a:extLst>
          </p:cNvPr>
          <p:cNvSpPr/>
          <p:nvPr/>
        </p:nvSpPr>
        <p:spPr>
          <a:xfrm>
            <a:off x="0" y="853881"/>
            <a:ext cx="11518900" cy="1774332"/>
          </a:xfrm>
          <a:prstGeom prst="rect">
            <a:avLst/>
          </a:prstGeom>
        </p:spPr>
        <p:txBody>
          <a:bodyPr wrap="square">
            <a:spAutoFit/>
          </a:bodyPr>
          <a:lstStyle/>
          <a:p>
            <a:pPr marL="180340" marR="0" lvl="0" indent="0" algn="just" defTabSz="914400" rtl="0" eaLnBrk="1" fontAlgn="auto" latinLnBrk="0" hangingPunct="1">
              <a:lnSpc>
                <a:spcPct val="150000"/>
              </a:lnSpc>
              <a:spcBef>
                <a:spcPts val="1200"/>
              </a:spcBef>
              <a:spcAft>
                <a:spcPts val="1200"/>
              </a:spcAft>
              <a:buClrTx/>
              <a:buSzTx/>
              <a:buFontTx/>
              <a:buNone/>
              <a:tabLst/>
              <a:defRPr/>
            </a:pPr>
            <a:r>
              <a:rPr lang="it-IT" sz="1600" dirty="0"/>
              <a:t>NORISK </a:t>
            </a:r>
            <a:r>
              <a:rPr lang="it-IT" sz="1600" dirty="0" err="1"/>
              <a:t>foresees</a:t>
            </a:r>
            <a:r>
              <a:rPr lang="it-IT" sz="1600" dirty="0"/>
              <a:t> the </a:t>
            </a:r>
            <a:r>
              <a:rPr lang="it-IT" sz="1600" dirty="0" err="1"/>
              <a:t>organization</a:t>
            </a:r>
            <a:r>
              <a:rPr lang="it-IT" sz="1600" dirty="0"/>
              <a:t> of 2 </a:t>
            </a:r>
            <a:r>
              <a:rPr lang="it-IT" sz="1600" dirty="0" err="1"/>
              <a:t>capacity</a:t>
            </a:r>
            <a:r>
              <a:rPr lang="it-IT" sz="1600" dirty="0"/>
              <a:t> building workshops for </a:t>
            </a:r>
            <a:r>
              <a:rPr lang="it-IT" sz="1600" dirty="0" err="1"/>
              <a:t>Eastern</a:t>
            </a:r>
            <a:r>
              <a:rPr lang="it-IT" sz="1600" dirty="0"/>
              <a:t> Africa </a:t>
            </a:r>
            <a:r>
              <a:rPr lang="it-IT" sz="1600" dirty="0" err="1"/>
              <a:t>young</a:t>
            </a:r>
            <a:r>
              <a:rPr lang="it-IT" sz="1600" dirty="0"/>
              <a:t> </a:t>
            </a:r>
            <a:r>
              <a:rPr lang="it-IT" sz="1600" dirty="0" err="1"/>
              <a:t>scientists</a:t>
            </a:r>
            <a:r>
              <a:rPr lang="it-IT" sz="1600" dirty="0"/>
              <a:t>:</a:t>
            </a:r>
          </a:p>
          <a:p>
            <a:pPr marL="523240" marR="0" lvl="0" indent="-342900" algn="just" defTabSz="914400" rtl="0" eaLnBrk="1" fontAlgn="auto" latinLnBrk="0" hangingPunct="1">
              <a:lnSpc>
                <a:spcPct val="150000"/>
              </a:lnSpc>
              <a:spcBef>
                <a:spcPts val="1200"/>
              </a:spcBef>
              <a:spcAft>
                <a:spcPts val="1200"/>
              </a:spcAft>
              <a:buClrTx/>
              <a:buSzTx/>
              <a:buFont typeface="+mj-lt"/>
              <a:buAutoNum type="arabicPeriod"/>
              <a:tabLst/>
              <a:defRPr/>
            </a:pPr>
            <a:r>
              <a:rPr lang="it-IT" sz="1600" dirty="0" err="1"/>
              <a:t>Capacity</a:t>
            </a:r>
            <a:r>
              <a:rPr lang="it-IT" sz="1600" dirty="0"/>
              <a:t> </a:t>
            </a:r>
            <a:r>
              <a:rPr lang="it-IT" sz="1600" dirty="0" err="1"/>
              <a:t>buuilding</a:t>
            </a:r>
            <a:r>
              <a:rPr lang="it-IT" sz="1600" dirty="0"/>
              <a:t> workshop @ BSC, Malindi, Kenya  (2023)</a:t>
            </a:r>
          </a:p>
          <a:p>
            <a:pPr marL="523240" marR="0" lvl="0" indent="-342900" algn="just" defTabSz="914400" rtl="0" eaLnBrk="1" fontAlgn="auto" latinLnBrk="0" hangingPunct="1">
              <a:lnSpc>
                <a:spcPct val="150000"/>
              </a:lnSpc>
              <a:spcBef>
                <a:spcPts val="1200"/>
              </a:spcBef>
              <a:spcAft>
                <a:spcPts val="1200"/>
              </a:spcAft>
              <a:buClrTx/>
              <a:buSzTx/>
              <a:buFont typeface="+mj-lt"/>
              <a:buAutoNum type="arabicPeriod"/>
              <a:tabLst/>
              <a:defRPr/>
            </a:pPr>
            <a:r>
              <a:rPr lang="it-IT" sz="1600" dirty="0" err="1"/>
              <a:t>Capacity</a:t>
            </a:r>
            <a:r>
              <a:rPr lang="it-IT" sz="1600" dirty="0"/>
              <a:t> building workshop @ ICTP, Trieste, </a:t>
            </a:r>
            <a:r>
              <a:rPr lang="it-IT" sz="1600" dirty="0" err="1"/>
              <a:t>Italy</a:t>
            </a:r>
            <a:r>
              <a:rPr lang="it-IT" sz="1600" dirty="0"/>
              <a:t> (2024)</a:t>
            </a:r>
          </a:p>
        </p:txBody>
      </p:sp>
    </p:spTree>
    <p:extLst>
      <p:ext uri="{BB962C8B-B14F-4D97-AF65-F5344CB8AC3E}">
        <p14:creationId xmlns:p14="http://schemas.microsoft.com/office/powerpoint/2010/main" val="346528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9" name="Sottotitolo 2">
            <a:extLst>
              <a:ext uri="{FF2B5EF4-FFF2-40B4-BE49-F238E27FC236}">
                <a16:creationId xmlns:a16="http://schemas.microsoft.com/office/drawing/2014/main" id="{04A83D1B-5723-614D-A714-F5B78A7415A8}"/>
              </a:ext>
            </a:extLst>
          </p:cNvPr>
          <p:cNvSpPr txBox="1">
            <a:spLocks/>
          </p:cNvSpPr>
          <p:nvPr/>
        </p:nvSpPr>
        <p:spPr>
          <a:xfrm>
            <a:off x="468281" y="17191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1000"/>
              </a:spcBef>
              <a:spcAft>
                <a:spcPts val="0"/>
              </a:spcAft>
              <a:buClr>
                <a:schemeClr val="bg2">
                  <a:lumMod val="75000"/>
                </a:schemeClr>
              </a:buClr>
              <a:buSzTx/>
              <a:buNone/>
              <a:tabLst/>
              <a:defRPr/>
            </a:pPr>
            <a:r>
              <a:rPr lang="it-IT" sz="2000" b="1" dirty="0">
                <a:solidFill>
                  <a:schemeClr val="tx2"/>
                </a:solidFill>
              </a:rPr>
              <a:t>Training for Space </a:t>
            </a:r>
            <a:r>
              <a:rPr lang="it-IT" sz="2000" b="1" dirty="0" err="1">
                <a:solidFill>
                  <a:schemeClr val="tx2"/>
                </a:solidFill>
              </a:rPr>
              <a:t>Weather</a:t>
            </a:r>
            <a:r>
              <a:rPr lang="it-IT" sz="2000" b="1" dirty="0">
                <a:solidFill>
                  <a:schemeClr val="tx2"/>
                </a:solidFill>
              </a:rPr>
              <a:t> scientists</a:t>
            </a:r>
          </a:p>
        </p:txBody>
      </p:sp>
      <p:sp>
        <p:nvSpPr>
          <p:cNvPr id="23" name="Rettangolo 22">
            <a:extLst>
              <a:ext uri="{FF2B5EF4-FFF2-40B4-BE49-F238E27FC236}">
                <a16:creationId xmlns:a16="http://schemas.microsoft.com/office/drawing/2014/main" id="{51B6B793-C1CD-4B3E-AF3A-F28DEAAFB31B}"/>
              </a:ext>
            </a:extLst>
          </p:cNvPr>
          <p:cNvSpPr/>
          <p:nvPr/>
        </p:nvSpPr>
        <p:spPr>
          <a:xfrm>
            <a:off x="0" y="853881"/>
            <a:ext cx="11518900" cy="1774332"/>
          </a:xfrm>
          <a:prstGeom prst="rect">
            <a:avLst/>
          </a:prstGeom>
        </p:spPr>
        <p:txBody>
          <a:bodyPr wrap="square">
            <a:spAutoFit/>
          </a:bodyPr>
          <a:lstStyle/>
          <a:p>
            <a:pPr marL="180340" marR="0" lvl="0" indent="0" algn="just" defTabSz="914400" rtl="0" eaLnBrk="1" fontAlgn="auto" latinLnBrk="0" hangingPunct="1">
              <a:lnSpc>
                <a:spcPct val="150000"/>
              </a:lnSpc>
              <a:spcBef>
                <a:spcPts val="1200"/>
              </a:spcBef>
              <a:spcAft>
                <a:spcPts val="1200"/>
              </a:spcAft>
              <a:buClrTx/>
              <a:buSzTx/>
              <a:buFontTx/>
              <a:buNone/>
              <a:tabLst/>
              <a:defRPr/>
            </a:pPr>
            <a:r>
              <a:rPr lang="it-IT" sz="1600" dirty="0"/>
              <a:t>NORISK </a:t>
            </a:r>
            <a:r>
              <a:rPr lang="it-IT" sz="1600" dirty="0" err="1"/>
              <a:t>foresees</a:t>
            </a:r>
            <a:r>
              <a:rPr lang="it-IT" sz="1600" dirty="0"/>
              <a:t> the </a:t>
            </a:r>
            <a:r>
              <a:rPr lang="it-IT" sz="1600" dirty="0" err="1"/>
              <a:t>organization</a:t>
            </a:r>
            <a:r>
              <a:rPr lang="it-IT" sz="1600" dirty="0"/>
              <a:t> of 2 </a:t>
            </a:r>
            <a:r>
              <a:rPr lang="it-IT" sz="1600" dirty="0" err="1"/>
              <a:t>capacity</a:t>
            </a:r>
            <a:r>
              <a:rPr lang="it-IT" sz="1600" dirty="0"/>
              <a:t> building workshops for </a:t>
            </a:r>
            <a:r>
              <a:rPr lang="it-IT" sz="1600" dirty="0" err="1"/>
              <a:t>Eastern</a:t>
            </a:r>
            <a:r>
              <a:rPr lang="it-IT" sz="1600" dirty="0"/>
              <a:t> Africa </a:t>
            </a:r>
            <a:r>
              <a:rPr lang="it-IT" sz="1600" dirty="0" err="1"/>
              <a:t>young</a:t>
            </a:r>
            <a:r>
              <a:rPr lang="it-IT" sz="1600" dirty="0"/>
              <a:t> </a:t>
            </a:r>
            <a:r>
              <a:rPr lang="it-IT" sz="1600" dirty="0" err="1"/>
              <a:t>scientists</a:t>
            </a:r>
            <a:r>
              <a:rPr lang="it-IT" sz="1600" dirty="0"/>
              <a:t>:</a:t>
            </a:r>
          </a:p>
          <a:p>
            <a:pPr marL="523240" marR="0" lvl="0" indent="-342900" algn="just" defTabSz="914400" rtl="0" eaLnBrk="1" fontAlgn="auto" latinLnBrk="0" hangingPunct="1">
              <a:lnSpc>
                <a:spcPct val="150000"/>
              </a:lnSpc>
              <a:spcBef>
                <a:spcPts val="1200"/>
              </a:spcBef>
              <a:spcAft>
                <a:spcPts val="1200"/>
              </a:spcAft>
              <a:buClrTx/>
              <a:buSzTx/>
              <a:buFont typeface="+mj-lt"/>
              <a:buAutoNum type="arabicPeriod"/>
              <a:tabLst/>
              <a:defRPr/>
            </a:pPr>
            <a:r>
              <a:rPr lang="it-IT" sz="1600" b="1" dirty="0" err="1"/>
              <a:t>Capacity</a:t>
            </a:r>
            <a:r>
              <a:rPr lang="it-IT" sz="1600" b="1" dirty="0"/>
              <a:t> </a:t>
            </a:r>
            <a:r>
              <a:rPr lang="it-IT" sz="1600" b="1" dirty="0" err="1"/>
              <a:t>buuilding</a:t>
            </a:r>
            <a:r>
              <a:rPr lang="it-IT" sz="1600" b="1" dirty="0"/>
              <a:t> workshop @ BSC, Malindi, Kenya  (2023)</a:t>
            </a:r>
          </a:p>
          <a:p>
            <a:pPr marL="523240" marR="0" lvl="0" indent="-342900" algn="just" defTabSz="914400" rtl="0" eaLnBrk="1" fontAlgn="auto" latinLnBrk="0" hangingPunct="1">
              <a:lnSpc>
                <a:spcPct val="150000"/>
              </a:lnSpc>
              <a:spcBef>
                <a:spcPts val="1200"/>
              </a:spcBef>
              <a:spcAft>
                <a:spcPts val="1200"/>
              </a:spcAft>
              <a:buClrTx/>
              <a:buSzTx/>
              <a:buFont typeface="+mj-lt"/>
              <a:buAutoNum type="arabicPeriod"/>
              <a:tabLst/>
              <a:defRPr/>
            </a:pPr>
            <a:r>
              <a:rPr lang="it-IT" sz="1600" dirty="0" err="1"/>
              <a:t>Capacity</a:t>
            </a:r>
            <a:r>
              <a:rPr lang="it-IT" sz="1600" dirty="0"/>
              <a:t> building workshop @ ICTP, Trieste, </a:t>
            </a:r>
            <a:r>
              <a:rPr lang="it-IT" sz="1600" dirty="0" err="1"/>
              <a:t>Italy</a:t>
            </a:r>
            <a:r>
              <a:rPr lang="it-IT" sz="1600" dirty="0"/>
              <a:t> (</a:t>
            </a:r>
            <a:r>
              <a:rPr lang="it-IT" sz="1600" dirty="0" err="1"/>
              <a:t>October</a:t>
            </a:r>
            <a:r>
              <a:rPr lang="it-IT" sz="1600" dirty="0"/>
              <a:t> 2024) – More information to come!</a:t>
            </a:r>
          </a:p>
        </p:txBody>
      </p:sp>
      <p:pic>
        <p:nvPicPr>
          <p:cNvPr id="2" name="Immagine 1">
            <a:extLst>
              <a:ext uri="{FF2B5EF4-FFF2-40B4-BE49-F238E27FC236}">
                <a16:creationId xmlns:a16="http://schemas.microsoft.com/office/drawing/2014/main" id="{AF80D50D-6F6A-472D-07C0-02863A6BA39A}"/>
              </a:ext>
            </a:extLst>
          </p:cNvPr>
          <p:cNvPicPr>
            <a:picLocks noChangeAspect="1"/>
          </p:cNvPicPr>
          <p:nvPr/>
        </p:nvPicPr>
        <p:blipFill>
          <a:blip r:embed="rId3"/>
          <a:stretch>
            <a:fillRect/>
          </a:stretch>
        </p:blipFill>
        <p:spPr>
          <a:xfrm>
            <a:off x="415279" y="2776767"/>
            <a:ext cx="5305327" cy="2739262"/>
          </a:xfrm>
          <a:prstGeom prst="rect">
            <a:avLst/>
          </a:prstGeom>
        </p:spPr>
      </p:pic>
      <p:sp>
        <p:nvSpPr>
          <p:cNvPr id="5" name="CasellaDiTesto 4">
            <a:extLst>
              <a:ext uri="{FF2B5EF4-FFF2-40B4-BE49-F238E27FC236}">
                <a16:creationId xmlns:a16="http://schemas.microsoft.com/office/drawing/2014/main" id="{116FD4ED-FDDC-1FF8-330E-2F257076B874}"/>
              </a:ext>
            </a:extLst>
          </p:cNvPr>
          <p:cNvSpPr txBox="1"/>
          <p:nvPr/>
        </p:nvSpPr>
        <p:spPr>
          <a:xfrm>
            <a:off x="6028807" y="2769903"/>
            <a:ext cx="4476854" cy="1754326"/>
          </a:xfrm>
          <a:prstGeom prst="rect">
            <a:avLst/>
          </a:prstGeom>
          <a:noFill/>
        </p:spPr>
        <p:txBody>
          <a:bodyPr wrap="square">
            <a:spAutoFit/>
          </a:bodyPr>
          <a:lstStyle/>
          <a:p>
            <a:r>
              <a:rPr lang="it-IT" dirty="0"/>
              <a:t>C. CESARONI, INGV, </a:t>
            </a:r>
            <a:r>
              <a:rPr lang="it-IT" dirty="0" err="1"/>
              <a:t>Italy</a:t>
            </a:r>
            <a:endParaRPr lang="it-IT" dirty="0"/>
          </a:p>
          <a:p>
            <a:r>
              <a:rPr lang="it-IT" dirty="0"/>
              <a:t>S. GADIMOVA, UNOOSA, Austria </a:t>
            </a:r>
          </a:p>
          <a:p>
            <a:r>
              <a:rPr lang="it-IT" dirty="0"/>
              <a:t>K. GROVES, Boston College, USA </a:t>
            </a:r>
          </a:p>
          <a:p>
            <a:r>
              <a:rPr lang="it-IT" dirty="0"/>
              <a:t>B. NAVA, ICTP, </a:t>
            </a:r>
            <a:r>
              <a:rPr lang="it-IT" dirty="0" err="1"/>
              <a:t>Italy</a:t>
            </a:r>
            <a:r>
              <a:rPr lang="it-IT" dirty="0"/>
              <a:t> </a:t>
            </a:r>
          </a:p>
          <a:p>
            <a:r>
              <a:rPr lang="it-IT" dirty="0"/>
              <a:t>J.O. OLWENDO, </a:t>
            </a:r>
            <a:r>
              <a:rPr lang="it-IT" dirty="0" err="1"/>
              <a:t>Pwani</a:t>
            </a:r>
            <a:r>
              <a:rPr lang="it-IT" dirty="0"/>
              <a:t> University, Kenya </a:t>
            </a:r>
          </a:p>
          <a:p>
            <a:r>
              <a:rPr lang="it-IT" dirty="0"/>
              <a:t>G. SANTILLI, ASI, </a:t>
            </a:r>
            <a:r>
              <a:rPr lang="it-IT" dirty="0" err="1"/>
              <a:t>Italy</a:t>
            </a:r>
            <a:endParaRPr lang="it-IT" dirty="0"/>
          </a:p>
        </p:txBody>
      </p:sp>
      <p:pic>
        <p:nvPicPr>
          <p:cNvPr id="6" name="Picture 4" descr="ASI | Agenzia Spaziale Italiana">
            <a:extLst>
              <a:ext uri="{FF2B5EF4-FFF2-40B4-BE49-F238E27FC236}">
                <a16:creationId xmlns:a16="http://schemas.microsoft.com/office/drawing/2014/main" id="{7D42769C-02A1-AA2A-8BDA-876D1141B0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273" y="4716778"/>
            <a:ext cx="1364925" cy="639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stituto nazionale di geofisica e vulcanologia - Wikipedia">
            <a:extLst>
              <a:ext uri="{FF2B5EF4-FFF2-40B4-BE49-F238E27FC236}">
                <a16:creationId xmlns:a16="http://schemas.microsoft.com/office/drawing/2014/main" id="{D078BA22-FC47-FC79-D93F-04B92F2FFC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456" y="4613680"/>
            <a:ext cx="1128707" cy="905424"/>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FF9C4001-35D7-4C65-6BFA-264CA3A1A21E}"/>
              </a:ext>
            </a:extLst>
          </p:cNvPr>
          <p:cNvPicPr>
            <a:picLocks noChangeAspect="1"/>
          </p:cNvPicPr>
          <p:nvPr/>
        </p:nvPicPr>
        <p:blipFill>
          <a:blip r:embed="rId6"/>
          <a:stretch>
            <a:fillRect/>
          </a:stretch>
        </p:blipFill>
        <p:spPr>
          <a:xfrm>
            <a:off x="9353885" y="4659134"/>
            <a:ext cx="814515" cy="814515"/>
          </a:xfrm>
          <a:prstGeom prst="rect">
            <a:avLst/>
          </a:prstGeom>
        </p:spPr>
      </p:pic>
      <p:pic>
        <p:nvPicPr>
          <p:cNvPr id="10" name="Immagine 9">
            <a:extLst>
              <a:ext uri="{FF2B5EF4-FFF2-40B4-BE49-F238E27FC236}">
                <a16:creationId xmlns:a16="http://schemas.microsoft.com/office/drawing/2014/main" id="{D7C00DBA-6C82-80E4-D73B-088038F04619}"/>
              </a:ext>
            </a:extLst>
          </p:cNvPr>
          <p:cNvPicPr>
            <a:picLocks noChangeAspect="1"/>
          </p:cNvPicPr>
          <p:nvPr/>
        </p:nvPicPr>
        <p:blipFill>
          <a:blip r:embed="rId7"/>
          <a:stretch>
            <a:fillRect/>
          </a:stretch>
        </p:blipFill>
        <p:spPr>
          <a:xfrm>
            <a:off x="10515360" y="4686286"/>
            <a:ext cx="1608321" cy="659824"/>
          </a:xfrm>
          <a:prstGeom prst="rect">
            <a:avLst/>
          </a:prstGeom>
        </p:spPr>
      </p:pic>
      <p:pic>
        <p:nvPicPr>
          <p:cNvPr id="13" name="Immagine 12">
            <a:extLst>
              <a:ext uri="{FF2B5EF4-FFF2-40B4-BE49-F238E27FC236}">
                <a16:creationId xmlns:a16="http://schemas.microsoft.com/office/drawing/2014/main" id="{0604D904-F90D-193F-8F9D-9A010C83BEB4}"/>
              </a:ext>
            </a:extLst>
          </p:cNvPr>
          <p:cNvPicPr>
            <a:picLocks noChangeAspect="1"/>
          </p:cNvPicPr>
          <p:nvPr/>
        </p:nvPicPr>
        <p:blipFill>
          <a:blip r:embed="rId8"/>
          <a:stretch>
            <a:fillRect/>
          </a:stretch>
        </p:blipFill>
        <p:spPr>
          <a:xfrm>
            <a:off x="10335615" y="5697801"/>
            <a:ext cx="1481387" cy="829577"/>
          </a:xfrm>
          <a:prstGeom prst="rect">
            <a:avLst/>
          </a:prstGeom>
        </p:spPr>
      </p:pic>
      <p:pic>
        <p:nvPicPr>
          <p:cNvPr id="14" name="Immagine 13">
            <a:extLst>
              <a:ext uri="{FF2B5EF4-FFF2-40B4-BE49-F238E27FC236}">
                <a16:creationId xmlns:a16="http://schemas.microsoft.com/office/drawing/2014/main" id="{1F341DEA-55EC-9F83-0065-D8AD5FAD5E52}"/>
              </a:ext>
            </a:extLst>
          </p:cNvPr>
          <p:cNvPicPr>
            <a:picLocks noChangeAspect="1"/>
          </p:cNvPicPr>
          <p:nvPr/>
        </p:nvPicPr>
        <p:blipFill rotWithShape="1">
          <a:blip r:embed="rId9"/>
          <a:srcRect l="20461" t="19000" r="19487" b="19324"/>
          <a:stretch/>
        </p:blipFill>
        <p:spPr>
          <a:xfrm>
            <a:off x="8338307" y="5777386"/>
            <a:ext cx="1305533" cy="670409"/>
          </a:xfrm>
          <a:prstGeom prst="rect">
            <a:avLst/>
          </a:prstGeom>
        </p:spPr>
      </p:pic>
    </p:spTree>
    <p:extLst>
      <p:ext uri="{BB962C8B-B14F-4D97-AF65-F5344CB8AC3E}">
        <p14:creationId xmlns:p14="http://schemas.microsoft.com/office/powerpoint/2010/main" val="3415192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7" name="Rectangle 66">
            <a:extLst>
              <a:ext uri="{FF2B5EF4-FFF2-40B4-BE49-F238E27FC236}">
                <a16:creationId xmlns:a16="http://schemas.microsoft.com/office/drawing/2014/main" id="{C53527CE-0857-4148-A439-03E1284D2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a:extLst>
              <a:ext uri="{FF2B5EF4-FFF2-40B4-BE49-F238E27FC236}">
                <a16:creationId xmlns:a16="http://schemas.microsoft.com/office/drawing/2014/main" id="{EB24F7EC-D4A0-9D48-A615-B78B19A7F895}"/>
              </a:ext>
            </a:extLst>
          </p:cNvPr>
          <p:cNvSpPr/>
          <p:nvPr/>
        </p:nvSpPr>
        <p:spPr>
          <a:xfrm>
            <a:off x="0" y="6349961"/>
            <a:ext cx="12192000" cy="879231"/>
          </a:xfrm>
          <a:prstGeom prst="rect">
            <a:avLst/>
          </a:prstGeom>
          <a:solidFill>
            <a:srgbClr val="85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4983908E-F2FB-894A-B3F1-12E7A6EFC6EB}"/>
              </a:ext>
            </a:extLst>
          </p:cNvPr>
          <p:cNvPicPr>
            <a:picLocks noChangeAspect="1"/>
          </p:cNvPicPr>
          <p:nvPr/>
        </p:nvPicPr>
        <p:blipFill>
          <a:blip r:embed="rId2"/>
          <a:stretch>
            <a:fillRect/>
          </a:stretch>
        </p:blipFill>
        <p:spPr>
          <a:xfrm>
            <a:off x="2101394" y="705042"/>
            <a:ext cx="7989211" cy="3780384"/>
          </a:xfrm>
          <a:prstGeom prst="rect">
            <a:avLst/>
          </a:prstGeom>
        </p:spPr>
      </p:pic>
      <p:sp>
        <p:nvSpPr>
          <p:cNvPr id="3" name="Sottotitolo 2">
            <a:extLst>
              <a:ext uri="{FF2B5EF4-FFF2-40B4-BE49-F238E27FC236}">
                <a16:creationId xmlns:a16="http://schemas.microsoft.com/office/drawing/2014/main" id="{99B8BD34-3D6E-E140-B61D-B64ED127B9FC}"/>
              </a:ext>
            </a:extLst>
          </p:cNvPr>
          <p:cNvSpPr>
            <a:spLocks noGrp="1"/>
          </p:cNvSpPr>
          <p:nvPr>
            <p:ph type="subTitle" idx="1"/>
          </p:nvPr>
        </p:nvSpPr>
        <p:spPr>
          <a:xfrm>
            <a:off x="-1" y="4988460"/>
            <a:ext cx="12191999" cy="1201562"/>
          </a:xfrm>
        </p:spPr>
        <p:txBody>
          <a:bodyPr>
            <a:noAutofit/>
          </a:bodyPr>
          <a:lstStyle/>
          <a:p>
            <a:pPr>
              <a:lnSpc>
                <a:spcPct val="100000"/>
              </a:lnSpc>
            </a:pPr>
            <a:r>
              <a:rPr lang="en-US" sz="3600" b="1" dirty="0"/>
              <a:t>Thanks for your attention!</a:t>
            </a:r>
          </a:p>
          <a:p>
            <a:pPr>
              <a:lnSpc>
                <a:spcPct val="100000"/>
              </a:lnSpc>
            </a:pPr>
            <a:r>
              <a:rPr lang="it-IT" sz="2000" spc="0" dirty="0" err="1"/>
              <a:t>Questions</a:t>
            </a:r>
            <a:r>
              <a:rPr lang="it-IT" sz="2000" spc="0" dirty="0"/>
              <a:t>?</a:t>
            </a:r>
          </a:p>
        </p:txBody>
      </p:sp>
    </p:spTree>
    <p:extLst>
      <p:ext uri="{BB962C8B-B14F-4D97-AF65-F5344CB8AC3E}">
        <p14:creationId xmlns:p14="http://schemas.microsoft.com/office/powerpoint/2010/main" val="1020028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10" name="CasellaDiTesto 9">
            <a:extLst>
              <a:ext uri="{FF2B5EF4-FFF2-40B4-BE49-F238E27FC236}">
                <a16:creationId xmlns:a16="http://schemas.microsoft.com/office/drawing/2014/main" id="{C0884D20-41D2-33E3-D745-EF580E2AAF53}"/>
              </a:ext>
            </a:extLst>
          </p:cNvPr>
          <p:cNvSpPr txBox="1"/>
          <p:nvPr/>
        </p:nvSpPr>
        <p:spPr>
          <a:xfrm>
            <a:off x="332014" y="1346472"/>
            <a:ext cx="11527972" cy="1815882"/>
          </a:xfrm>
          <a:prstGeom prst="rect">
            <a:avLst/>
          </a:prstGeom>
          <a:noFill/>
        </p:spPr>
        <p:txBody>
          <a:bodyPr wrap="square">
            <a:spAutoFit/>
          </a:bodyPr>
          <a:lstStyle/>
          <a:p>
            <a:pPr defTabSz="457200"/>
            <a:r>
              <a:rPr lang="en-US" sz="1600" dirty="0"/>
              <a:t>INGV was founded in 2000 (Law n.381 of 29 Sep. 1999) through a process of merging, reorganizing and rationalizing the entire national research network that revolves around:</a:t>
            </a:r>
          </a:p>
          <a:p>
            <a:pPr defTabSz="457200"/>
            <a:endParaRPr lang="en-US" sz="1600" dirty="0"/>
          </a:p>
          <a:p>
            <a:pPr defTabSz="457200"/>
            <a:r>
              <a:rPr lang="en-US" sz="1600" dirty="0"/>
              <a:t>- the assessment and mitigation of seismic and volcanic risk, </a:t>
            </a:r>
          </a:p>
          <a:p>
            <a:pPr defTabSz="457200"/>
            <a:r>
              <a:rPr lang="en-US" sz="1600" dirty="0"/>
              <a:t>- the investigation of geophysical, seismic and volcanic phenomena, and </a:t>
            </a:r>
          </a:p>
          <a:p>
            <a:pPr defTabSz="457200"/>
            <a:r>
              <a:rPr lang="en-US" sz="1600" dirty="0"/>
              <a:t>- the understanding of the mechanisms that control the evolution our planet.</a:t>
            </a:r>
          </a:p>
          <a:p>
            <a:pPr marL="285750" indent="-285750" defTabSz="457200">
              <a:buFontTx/>
              <a:buChar char="-"/>
            </a:pPr>
            <a:endParaRPr lang="it-IT" sz="1600" dirty="0"/>
          </a:p>
        </p:txBody>
      </p:sp>
      <p:sp>
        <p:nvSpPr>
          <p:cNvPr id="16" name="Sottotitolo 2">
            <a:extLst>
              <a:ext uri="{FF2B5EF4-FFF2-40B4-BE49-F238E27FC236}">
                <a16:creationId xmlns:a16="http://schemas.microsoft.com/office/drawing/2014/main" id="{685CE147-C2F5-B1B2-25A1-A49364F84F1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Clr>
                <a:schemeClr val="bg2">
                  <a:lumMod val="75000"/>
                </a:schemeClr>
              </a:buClr>
              <a:buNone/>
            </a:pPr>
            <a:r>
              <a:rPr lang="en-US" sz="2000" b="1" dirty="0" err="1">
                <a:solidFill>
                  <a:schemeClr val="tx2"/>
                </a:solidFill>
              </a:rPr>
              <a:t>Istituto</a:t>
            </a:r>
            <a:r>
              <a:rPr lang="en-US" sz="2000" b="1" dirty="0">
                <a:solidFill>
                  <a:schemeClr val="tx2"/>
                </a:solidFill>
              </a:rPr>
              <a:t> Nazionale di </a:t>
            </a:r>
            <a:r>
              <a:rPr lang="en-US" sz="2000" b="1" dirty="0" err="1">
                <a:solidFill>
                  <a:schemeClr val="tx2"/>
                </a:solidFill>
              </a:rPr>
              <a:t>Geofisica</a:t>
            </a:r>
            <a:r>
              <a:rPr lang="en-US" sz="2000" b="1" dirty="0">
                <a:solidFill>
                  <a:schemeClr val="tx2"/>
                </a:solidFill>
              </a:rPr>
              <a:t> e </a:t>
            </a:r>
            <a:r>
              <a:rPr lang="en-US" sz="2000" b="1" dirty="0" err="1">
                <a:solidFill>
                  <a:schemeClr val="tx2"/>
                </a:solidFill>
              </a:rPr>
              <a:t>Vulcanologia</a:t>
            </a:r>
            <a:endParaRPr lang="en-US" sz="2000" b="1" dirty="0">
              <a:solidFill>
                <a:schemeClr val="tx2"/>
              </a:solidFill>
            </a:endParaRPr>
          </a:p>
        </p:txBody>
      </p:sp>
      <p:sp>
        <p:nvSpPr>
          <p:cNvPr id="11" name="CasellaDiTesto 10">
            <a:extLst>
              <a:ext uri="{FF2B5EF4-FFF2-40B4-BE49-F238E27FC236}">
                <a16:creationId xmlns:a16="http://schemas.microsoft.com/office/drawing/2014/main" id="{2FAAEAD4-C408-40BB-0492-0C9B0C802E13}"/>
              </a:ext>
            </a:extLst>
          </p:cNvPr>
          <p:cNvSpPr txBox="1"/>
          <p:nvPr/>
        </p:nvSpPr>
        <p:spPr>
          <a:xfrm>
            <a:off x="332014" y="3143322"/>
            <a:ext cx="4755017" cy="2308324"/>
          </a:xfrm>
          <a:prstGeom prst="rect">
            <a:avLst/>
          </a:prstGeom>
          <a:noFill/>
        </p:spPr>
        <p:txBody>
          <a:bodyPr wrap="square">
            <a:spAutoFit/>
          </a:bodyPr>
          <a:lstStyle/>
          <a:p>
            <a:r>
              <a:rPr lang="en-US" sz="1600" dirty="0"/>
              <a:t>INGV is composed (as for April 2021) by: </a:t>
            </a:r>
          </a:p>
          <a:p>
            <a:endParaRPr lang="en-US" sz="1600" dirty="0"/>
          </a:p>
          <a:p>
            <a:r>
              <a:rPr lang="en-US" sz="1600" dirty="0"/>
              <a:t>833 personnel units with permanent contracts,</a:t>
            </a:r>
          </a:p>
          <a:p>
            <a:r>
              <a:rPr lang="en-US" sz="1600" dirty="0"/>
              <a:t>90 personnel units with temporary contracts</a:t>
            </a:r>
          </a:p>
          <a:p>
            <a:r>
              <a:rPr lang="en-US" sz="1600" dirty="0"/>
              <a:t>+ 195 other units (research grants, collaborators and cooperating scientists).</a:t>
            </a:r>
          </a:p>
          <a:p>
            <a:endParaRPr lang="en-US" sz="1600" dirty="0"/>
          </a:p>
          <a:p>
            <a:r>
              <a:rPr lang="en-US" sz="1600" dirty="0"/>
              <a:t>Summing up to 1118 personnel units (scientists, technicians, </a:t>
            </a:r>
            <a:r>
              <a:rPr lang="en-US" sz="1600" dirty="0" err="1"/>
              <a:t>administratives</a:t>
            </a:r>
            <a:r>
              <a:rPr lang="en-US" sz="1600" dirty="0"/>
              <a:t>).</a:t>
            </a:r>
          </a:p>
        </p:txBody>
      </p:sp>
      <p:pic>
        <p:nvPicPr>
          <p:cNvPr id="5" name="Immagine 4">
            <a:extLst>
              <a:ext uri="{FF2B5EF4-FFF2-40B4-BE49-F238E27FC236}">
                <a16:creationId xmlns:a16="http://schemas.microsoft.com/office/drawing/2014/main" id="{7B439F96-2DA0-2CDA-D4EF-7B093333FAD6}"/>
              </a:ext>
            </a:extLst>
          </p:cNvPr>
          <p:cNvPicPr>
            <a:picLocks noChangeAspect="1"/>
          </p:cNvPicPr>
          <p:nvPr/>
        </p:nvPicPr>
        <p:blipFill>
          <a:blip r:embed="rId3"/>
          <a:stretch>
            <a:fillRect/>
          </a:stretch>
        </p:blipFill>
        <p:spPr>
          <a:xfrm>
            <a:off x="8369452" y="1862295"/>
            <a:ext cx="1786920" cy="1433427"/>
          </a:xfrm>
          <a:prstGeom prst="rect">
            <a:avLst/>
          </a:prstGeom>
        </p:spPr>
      </p:pic>
      <p:pic>
        <p:nvPicPr>
          <p:cNvPr id="7" name="Immagine 6">
            <a:extLst>
              <a:ext uri="{FF2B5EF4-FFF2-40B4-BE49-F238E27FC236}">
                <a16:creationId xmlns:a16="http://schemas.microsoft.com/office/drawing/2014/main" id="{63EE94D6-5A6D-ED5F-4C4E-84ADE8A4DABE}"/>
              </a:ext>
            </a:extLst>
          </p:cNvPr>
          <p:cNvPicPr>
            <a:picLocks noChangeAspect="1"/>
          </p:cNvPicPr>
          <p:nvPr/>
        </p:nvPicPr>
        <p:blipFill>
          <a:blip r:embed="rId4"/>
          <a:stretch>
            <a:fillRect/>
          </a:stretch>
        </p:blipFill>
        <p:spPr>
          <a:xfrm>
            <a:off x="5897185" y="3695592"/>
            <a:ext cx="5867702" cy="2810019"/>
          </a:xfrm>
          <a:prstGeom prst="rect">
            <a:avLst/>
          </a:prstGeom>
        </p:spPr>
      </p:pic>
    </p:spTree>
    <p:extLst>
      <p:ext uri="{BB962C8B-B14F-4D97-AF65-F5344CB8AC3E}">
        <p14:creationId xmlns:p14="http://schemas.microsoft.com/office/powerpoint/2010/main" val="2614868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10" name="CasellaDiTesto 9">
            <a:extLst>
              <a:ext uri="{FF2B5EF4-FFF2-40B4-BE49-F238E27FC236}">
                <a16:creationId xmlns:a16="http://schemas.microsoft.com/office/drawing/2014/main" id="{C0884D20-41D2-33E3-D745-EF580E2AAF53}"/>
              </a:ext>
            </a:extLst>
          </p:cNvPr>
          <p:cNvSpPr txBox="1"/>
          <p:nvPr/>
        </p:nvSpPr>
        <p:spPr>
          <a:xfrm>
            <a:off x="332014" y="1346472"/>
            <a:ext cx="11527972" cy="4278094"/>
          </a:xfrm>
          <a:prstGeom prst="rect">
            <a:avLst/>
          </a:prstGeom>
          <a:noFill/>
        </p:spPr>
        <p:txBody>
          <a:bodyPr wrap="square">
            <a:spAutoFit/>
          </a:bodyPr>
          <a:lstStyle/>
          <a:p>
            <a:pPr defTabSz="457200"/>
            <a:r>
              <a:rPr lang="it-IT" sz="1600" dirty="0"/>
              <a:t>The group </a:t>
            </a:r>
            <a:r>
              <a:rPr lang="it-IT" sz="1600" dirty="0" err="1"/>
              <a:t>manages</a:t>
            </a:r>
            <a:r>
              <a:rPr lang="it-IT" sz="1600" dirty="0"/>
              <a:t> the </a:t>
            </a:r>
            <a:r>
              <a:rPr lang="it-IT" sz="1600" dirty="0" err="1"/>
              <a:t>instruments</a:t>
            </a:r>
            <a:r>
              <a:rPr lang="it-IT" sz="1600" dirty="0"/>
              <a:t> and </a:t>
            </a:r>
            <a:r>
              <a:rPr lang="it-IT" sz="1600" dirty="0" err="1"/>
              <a:t>infrastructure</a:t>
            </a:r>
            <a:r>
              <a:rPr lang="it-IT" sz="1600" dirty="0"/>
              <a:t> </a:t>
            </a:r>
            <a:r>
              <a:rPr lang="it-IT" sz="1600" dirty="0" err="1"/>
              <a:t>related</a:t>
            </a:r>
            <a:r>
              <a:rPr lang="it-IT" sz="1600" dirty="0"/>
              <a:t> to </a:t>
            </a:r>
            <a:r>
              <a:rPr lang="it-IT" sz="1600" dirty="0" err="1"/>
              <a:t>research</a:t>
            </a:r>
            <a:r>
              <a:rPr lang="it-IT" sz="1600" dirty="0"/>
              <a:t> and services on Ionosphere and Space </a:t>
            </a:r>
            <a:r>
              <a:rPr lang="it-IT" sz="1600" dirty="0" err="1"/>
              <a:t>Weather</a:t>
            </a:r>
            <a:endParaRPr lang="it-IT" sz="1600" dirty="0"/>
          </a:p>
          <a:p>
            <a:pPr defTabSz="457200"/>
            <a:r>
              <a:rPr lang="en-US" sz="1600" dirty="0"/>
              <a:t>About 20 people (scientists, engineers, technician…) </a:t>
            </a:r>
            <a:r>
              <a:rPr lang="it-IT" sz="1600" dirty="0"/>
              <a:t>led by </a:t>
            </a:r>
            <a:r>
              <a:rPr lang="it-IT" sz="1600" dirty="0" err="1"/>
              <a:t>C.Cesaroni</a:t>
            </a:r>
            <a:endParaRPr lang="it-IT" sz="1600" dirty="0"/>
          </a:p>
          <a:p>
            <a:pPr defTabSz="457200"/>
            <a:r>
              <a:rPr lang="it-IT" sz="1600" dirty="0"/>
              <a:t> </a:t>
            </a:r>
          </a:p>
          <a:p>
            <a:pPr defTabSz="457200"/>
            <a:endParaRPr lang="it-IT" sz="1600" dirty="0"/>
          </a:p>
          <a:p>
            <a:pPr defTabSz="457200"/>
            <a:endParaRPr lang="it-IT" sz="1600" dirty="0"/>
          </a:p>
          <a:p>
            <a:pPr defTabSz="457200"/>
            <a:r>
              <a:rPr lang="it-IT" sz="1600" b="1" dirty="0" err="1"/>
              <a:t>Main</a:t>
            </a:r>
            <a:r>
              <a:rPr lang="it-IT" sz="1600" b="1" dirty="0"/>
              <a:t> </a:t>
            </a:r>
            <a:r>
              <a:rPr lang="it-IT" sz="1600" b="1" dirty="0" err="1"/>
              <a:t>research</a:t>
            </a:r>
            <a:r>
              <a:rPr lang="it-IT" sz="1600" b="1" dirty="0"/>
              <a:t> </a:t>
            </a:r>
            <a:r>
              <a:rPr lang="it-IT" sz="1600" b="1" dirty="0" err="1"/>
              <a:t>topics</a:t>
            </a:r>
            <a:r>
              <a:rPr lang="it-IT" sz="1600" b="1" dirty="0"/>
              <a:t>:</a:t>
            </a:r>
          </a:p>
          <a:p>
            <a:pPr defTabSz="457200"/>
            <a:endParaRPr lang="it-IT" sz="1600" dirty="0"/>
          </a:p>
          <a:p>
            <a:pPr marL="285750" indent="-285750" defTabSz="457200">
              <a:buFontTx/>
              <a:buChar char="-"/>
            </a:pPr>
            <a:r>
              <a:rPr lang="it-IT" sz="1600" dirty="0"/>
              <a:t>Ionospheric </a:t>
            </a:r>
            <a:r>
              <a:rPr lang="it-IT" sz="1600" dirty="0" err="1"/>
              <a:t>physics</a:t>
            </a:r>
            <a:endParaRPr lang="it-IT" sz="1600" dirty="0"/>
          </a:p>
          <a:p>
            <a:pPr marL="285750" indent="-285750" defTabSz="457200">
              <a:buFontTx/>
              <a:buChar char="-"/>
            </a:pPr>
            <a:r>
              <a:rPr lang="it-IT" sz="1600" dirty="0"/>
              <a:t>HF radio </a:t>
            </a:r>
            <a:r>
              <a:rPr lang="it-IT" sz="1600" dirty="0" err="1"/>
              <a:t>communication</a:t>
            </a:r>
            <a:endParaRPr lang="it-IT" sz="1600" dirty="0"/>
          </a:p>
          <a:p>
            <a:pPr marL="285750" indent="-285750" defTabSz="457200">
              <a:buFontTx/>
              <a:buChar char="-"/>
            </a:pPr>
            <a:r>
              <a:rPr lang="it-IT" sz="1600" dirty="0"/>
              <a:t>Space </a:t>
            </a:r>
            <a:r>
              <a:rPr lang="it-IT" sz="1600" dirty="0" err="1"/>
              <a:t>Weather</a:t>
            </a:r>
            <a:endParaRPr lang="it-IT" sz="1600" dirty="0"/>
          </a:p>
          <a:p>
            <a:pPr marL="285750" indent="-285750" defTabSz="457200">
              <a:buFontTx/>
              <a:buChar char="-"/>
            </a:pPr>
            <a:r>
              <a:rPr lang="it-IT" sz="1600" dirty="0"/>
              <a:t>Ionospheric </a:t>
            </a:r>
            <a:r>
              <a:rPr lang="it-IT" sz="1600" dirty="0" err="1"/>
              <a:t>modelling</a:t>
            </a:r>
            <a:endParaRPr lang="it-IT" sz="1600" dirty="0"/>
          </a:p>
          <a:p>
            <a:pPr marL="285750" indent="-285750" defTabSz="457200">
              <a:buFontTx/>
              <a:buChar char="-"/>
            </a:pPr>
            <a:r>
              <a:rPr lang="it-IT" sz="1600" dirty="0"/>
              <a:t>Ionospheric </a:t>
            </a:r>
            <a:r>
              <a:rPr lang="it-IT" sz="1600" dirty="0" err="1"/>
              <a:t>scintillation</a:t>
            </a:r>
            <a:endParaRPr lang="it-IT" sz="1600" dirty="0"/>
          </a:p>
          <a:p>
            <a:pPr marL="285750" indent="-285750" defTabSz="457200">
              <a:buFontTx/>
              <a:buChar char="-"/>
            </a:pPr>
            <a:r>
              <a:rPr lang="it-IT" sz="1600" dirty="0"/>
              <a:t>Total Electron Content (TEC)</a:t>
            </a:r>
          </a:p>
          <a:p>
            <a:pPr marL="285750" indent="-285750" defTabSz="457200">
              <a:buFontTx/>
              <a:buChar char="-"/>
            </a:pPr>
            <a:r>
              <a:rPr lang="it-IT" sz="1600" dirty="0" err="1"/>
              <a:t>Termosphere</a:t>
            </a:r>
            <a:r>
              <a:rPr lang="it-IT" sz="1600" dirty="0"/>
              <a:t>-Ionosphere </a:t>
            </a:r>
            <a:r>
              <a:rPr lang="it-IT" sz="1600" dirty="0" err="1"/>
              <a:t>coupling</a:t>
            </a:r>
            <a:endParaRPr lang="it-IT" sz="1600" dirty="0"/>
          </a:p>
          <a:p>
            <a:pPr marL="285750" indent="-285750" defTabSz="457200">
              <a:buFontTx/>
              <a:buChar char="-"/>
            </a:pPr>
            <a:r>
              <a:rPr lang="it-IT" sz="1600" dirty="0" err="1"/>
              <a:t>Automatic</a:t>
            </a:r>
            <a:r>
              <a:rPr lang="it-IT" sz="1600" dirty="0"/>
              <a:t> </a:t>
            </a:r>
            <a:r>
              <a:rPr lang="it-IT" sz="1600" dirty="0" err="1"/>
              <a:t>ionogromas</a:t>
            </a:r>
            <a:r>
              <a:rPr lang="it-IT" sz="1600" dirty="0"/>
              <a:t> scaling</a:t>
            </a:r>
          </a:p>
          <a:p>
            <a:pPr marL="285750" indent="-285750" defTabSz="457200">
              <a:buFontTx/>
              <a:buChar char="-"/>
            </a:pPr>
            <a:r>
              <a:rPr lang="it-IT" sz="1600" dirty="0"/>
              <a:t>Ionospheric </a:t>
            </a:r>
            <a:r>
              <a:rPr lang="it-IT" sz="1600" dirty="0" err="1"/>
              <a:t>turbolence</a:t>
            </a:r>
            <a:endParaRPr lang="it-IT" sz="1600" dirty="0"/>
          </a:p>
          <a:p>
            <a:pPr marL="285750" indent="-285750" defTabSz="457200">
              <a:buFontTx/>
              <a:buChar char="-"/>
            </a:pPr>
            <a:r>
              <a:rPr lang="it-IT" sz="1600" dirty="0" err="1"/>
              <a:t>Litosphere_Atmosphere</a:t>
            </a:r>
            <a:r>
              <a:rPr lang="it-IT" sz="1600" dirty="0"/>
              <a:t>-Ionosphere </a:t>
            </a:r>
            <a:r>
              <a:rPr lang="it-IT" sz="1600" dirty="0" err="1"/>
              <a:t>coupling</a:t>
            </a:r>
            <a:endParaRPr lang="it-IT" sz="1600" dirty="0"/>
          </a:p>
        </p:txBody>
      </p:sp>
      <p:pic>
        <p:nvPicPr>
          <p:cNvPr id="13" name="Immagine 12">
            <a:extLst>
              <a:ext uri="{FF2B5EF4-FFF2-40B4-BE49-F238E27FC236}">
                <a16:creationId xmlns:a16="http://schemas.microsoft.com/office/drawing/2014/main" id="{90C56FE0-0DCA-934F-9453-AB74BEA51B37}"/>
              </a:ext>
            </a:extLst>
          </p:cNvPr>
          <p:cNvPicPr>
            <a:picLocks noChangeAspect="1"/>
          </p:cNvPicPr>
          <p:nvPr/>
        </p:nvPicPr>
        <p:blipFill rotWithShape="1">
          <a:blip r:embed="rId3"/>
          <a:srcRect t="17387" r="29706" b="57233"/>
          <a:stretch/>
        </p:blipFill>
        <p:spPr>
          <a:xfrm>
            <a:off x="5353495" y="2237014"/>
            <a:ext cx="6044475" cy="1227591"/>
          </a:xfrm>
          <a:prstGeom prst="rect">
            <a:avLst/>
          </a:prstGeom>
        </p:spPr>
      </p:pic>
      <p:pic>
        <p:nvPicPr>
          <p:cNvPr id="14" name="Immagine 13">
            <a:extLst>
              <a:ext uri="{FF2B5EF4-FFF2-40B4-BE49-F238E27FC236}">
                <a16:creationId xmlns:a16="http://schemas.microsoft.com/office/drawing/2014/main" id="{419A7A0D-44C0-162B-5921-9636269FA0B6}"/>
              </a:ext>
            </a:extLst>
          </p:cNvPr>
          <p:cNvPicPr>
            <a:picLocks noChangeAspect="1"/>
          </p:cNvPicPr>
          <p:nvPr/>
        </p:nvPicPr>
        <p:blipFill>
          <a:blip r:embed="rId4"/>
          <a:stretch>
            <a:fillRect/>
          </a:stretch>
        </p:blipFill>
        <p:spPr>
          <a:xfrm>
            <a:off x="5087935" y="3608630"/>
            <a:ext cx="3157994" cy="3017190"/>
          </a:xfrm>
          <a:prstGeom prst="rect">
            <a:avLst/>
          </a:prstGeom>
        </p:spPr>
      </p:pic>
      <p:pic>
        <p:nvPicPr>
          <p:cNvPr id="15" name="Immagine 14">
            <a:extLst>
              <a:ext uri="{FF2B5EF4-FFF2-40B4-BE49-F238E27FC236}">
                <a16:creationId xmlns:a16="http://schemas.microsoft.com/office/drawing/2014/main" id="{A2112A56-0F67-7549-0153-C7159E1B51BD}"/>
              </a:ext>
            </a:extLst>
          </p:cNvPr>
          <p:cNvPicPr>
            <a:picLocks noChangeAspect="1"/>
          </p:cNvPicPr>
          <p:nvPr/>
        </p:nvPicPr>
        <p:blipFill>
          <a:blip r:embed="rId5"/>
          <a:stretch>
            <a:fillRect/>
          </a:stretch>
        </p:blipFill>
        <p:spPr>
          <a:xfrm>
            <a:off x="8231036" y="3960478"/>
            <a:ext cx="3439366" cy="2640379"/>
          </a:xfrm>
          <a:prstGeom prst="rect">
            <a:avLst/>
          </a:prstGeom>
        </p:spPr>
      </p:pic>
      <p:sp>
        <p:nvSpPr>
          <p:cNvPr id="16" name="Sottotitolo 2">
            <a:extLst>
              <a:ext uri="{FF2B5EF4-FFF2-40B4-BE49-F238E27FC236}">
                <a16:creationId xmlns:a16="http://schemas.microsoft.com/office/drawing/2014/main" id="{685CE147-C2F5-B1B2-25A1-A49364F84F1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Clr>
                <a:schemeClr val="bg2">
                  <a:lumMod val="75000"/>
                </a:schemeClr>
              </a:buClr>
              <a:buNone/>
            </a:pPr>
            <a:r>
              <a:rPr lang="en-US" sz="2000" b="1" dirty="0">
                <a:solidFill>
                  <a:schemeClr val="tx2"/>
                </a:solidFill>
              </a:rPr>
              <a:t>Upper Atmosphere Physics and </a:t>
            </a:r>
            <a:r>
              <a:rPr lang="en-US" sz="2000" b="1" dirty="0" err="1">
                <a:solidFill>
                  <a:schemeClr val="tx2"/>
                </a:solidFill>
              </a:rPr>
              <a:t>radiopropagation</a:t>
            </a:r>
            <a:r>
              <a:rPr lang="en-US" sz="2000" b="1" dirty="0">
                <a:solidFill>
                  <a:schemeClr val="tx2"/>
                </a:solidFill>
              </a:rPr>
              <a:t> group</a:t>
            </a:r>
          </a:p>
        </p:txBody>
      </p:sp>
    </p:spTree>
    <p:extLst>
      <p:ext uri="{BB962C8B-B14F-4D97-AF65-F5344CB8AC3E}">
        <p14:creationId xmlns:p14="http://schemas.microsoft.com/office/powerpoint/2010/main" val="612386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9" name="Sottotitolo 2">
            <a:extLst>
              <a:ext uri="{FF2B5EF4-FFF2-40B4-BE49-F238E27FC236}">
                <a16:creationId xmlns:a16="http://schemas.microsoft.com/office/drawing/2014/main" id="{04A83D1B-5723-614D-A714-F5B78A7415A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Clr>
                <a:schemeClr val="bg2">
                  <a:lumMod val="75000"/>
                </a:schemeClr>
              </a:buClr>
              <a:buNone/>
            </a:pPr>
            <a:r>
              <a:rPr lang="en-US" sz="2000" b="1" dirty="0">
                <a:solidFill>
                  <a:schemeClr val="tx2"/>
                </a:solidFill>
              </a:rPr>
              <a:t>ASI – INGV collaboration</a:t>
            </a:r>
            <a:endParaRPr lang="it-IT" sz="2000" b="1" dirty="0">
              <a:solidFill>
                <a:schemeClr val="tx2"/>
              </a:solidFill>
            </a:endParaRPr>
          </a:p>
        </p:txBody>
      </p:sp>
      <p:sp>
        <p:nvSpPr>
          <p:cNvPr id="5" name="CasellaDiTesto 4">
            <a:extLst>
              <a:ext uri="{FF2B5EF4-FFF2-40B4-BE49-F238E27FC236}">
                <a16:creationId xmlns:a16="http://schemas.microsoft.com/office/drawing/2014/main" id="{8D882667-244A-4302-A11D-B519E0A4AF3C}"/>
              </a:ext>
            </a:extLst>
          </p:cNvPr>
          <p:cNvSpPr txBox="1"/>
          <p:nvPr/>
        </p:nvSpPr>
        <p:spPr>
          <a:xfrm>
            <a:off x="676037" y="1371305"/>
            <a:ext cx="10831032" cy="2554545"/>
          </a:xfrm>
          <a:prstGeom prst="rect">
            <a:avLst/>
          </a:prstGeom>
          <a:noFill/>
        </p:spPr>
        <p:txBody>
          <a:bodyPr wrap="square" rtlCol="0">
            <a:spAutoFit/>
          </a:bodyPr>
          <a:lstStyle/>
          <a:p>
            <a:r>
              <a:rPr lang="en-US" sz="1600" dirty="0"/>
              <a:t>In 2017 Italian Space Agency and </a:t>
            </a:r>
            <a:r>
              <a:rPr lang="en-US" sz="1600" dirty="0" err="1"/>
              <a:t>Istituto</a:t>
            </a:r>
            <a:r>
              <a:rPr lang="en-US" sz="1600" dirty="0"/>
              <a:t> Nazionale di </a:t>
            </a:r>
            <a:r>
              <a:rPr lang="en-US" sz="1600" dirty="0" err="1"/>
              <a:t>Geofisica</a:t>
            </a:r>
            <a:r>
              <a:rPr lang="en-US" sz="1600" dirty="0"/>
              <a:t> e </a:t>
            </a:r>
            <a:r>
              <a:rPr lang="en-US" sz="1600" dirty="0" err="1"/>
              <a:t>Vulcanologia</a:t>
            </a:r>
            <a:r>
              <a:rPr lang="en-US" sz="1600" dirty="0"/>
              <a:t> (INGV) signed a framework agreement (valid for 5 years) to collaborate in fields of common interest including:</a:t>
            </a:r>
          </a:p>
          <a:p>
            <a:endParaRPr lang="en-US" sz="1600" dirty="0"/>
          </a:p>
          <a:p>
            <a:pPr marL="285750" indent="-285750">
              <a:buFont typeface="Arial" panose="020B0604020202020204" pitchFamily="34" charset="0"/>
              <a:buChar char="•"/>
            </a:pPr>
            <a:r>
              <a:rPr lang="en-US" sz="1600" dirty="0"/>
              <a:t>Research on geophysical phenomenon;</a:t>
            </a:r>
          </a:p>
          <a:p>
            <a:pPr marL="285750" indent="-285750">
              <a:buFont typeface="Arial" panose="020B0604020202020204" pitchFamily="34" charset="0"/>
              <a:buChar char="•"/>
            </a:pPr>
            <a:r>
              <a:rPr lang="en-US" sz="1600" dirty="0"/>
              <a:t>Development of innovative geophysical monitoring systems;</a:t>
            </a:r>
          </a:p>
          <a:p>
            <a:pPr marL="285750" indent="-285750">
              <a:buFont typeface="Arial" panose="020B0604020202020204" pitchFamily="34" charset="0"/>
              <a:buChar char="•"/>
            </a:pPr>
            <a:r>
              <a:rPr lang="en-US" sz="1600" dirty="0"/>
              <a:t>Development of innovative systems for Earth Observation, Space geodesy and telecommunications;</a:t>
            </a:r>
          </a:p>
          <a:p>
            <a:pPr marL="285750" indent="-285750">
              <a:buFont typeface="Arial" panose="020B0604020202020204" pitchFamily="34" charset="0"/>
              <a:buChar char="•"/>
            </a:pPr>
            <a:r>
              <a:rPr lang="en-US" sz="1600" b="1" dirty="0"/>
              <a:t>Research activities in the field of Sun-Earth interaction and monitoring system for Space Weather</a:t>
            </a:r>
            <a:r>
              <a:rPr lang="en-US" sz="1600" dirty="0"/>
              <a:t>;</a:t>
            </a:r>
          </a:p>
          <a:p>
            <a:pPr marL="285750" indent="-285750">
              <a:buFont typeface="Arial" panose="020B0604020202020204" pitchFamily="34" charset="0"/>
              <a:buChar char="•"/>
            </a:pPr>
            <a:r>
              <a:rPr lang="en-US" sz="1600" dirty="0"/>
              <a:t>Research and development of Earth Observation system for seismic and volcanic risk management;</a:t>
            </a:r>
          </a:p>
          <a:p>
            <a:pPr marL="285750" indent="-285750">
              <a:buFont typeface="Arial" panose="020B0604020202020204" pitchFamily="34" charset="0"/>
              <a:buChar char="•"/>
            </a:pPr>
            <a:r>
              <a:rPr lang="en-US" sz="1600" dirty="0"/>
              <a:t>Research for new Earth Observation space missions;</a:t>
            </a:r>
          </a:p>
          <a:p>
            <a:pPr marL="285750" indent="-285750">
              <a:buFont typeface="Arial" panose="020B0604020202020204" pitchFamily="34" charset="0"/>
              <a:buChar char="•"/>
            </a:pPr>
            <a:r>
              <a:rPr lang="en-US" sz="1600" dirty="0"/>
              <a:t>….</a:t>
            </a:r>
            <a:endParaRPr lang="en-US" sz="1400" dirty="0"/>
          </a:p>
        </p:txBody>
      </p:sp>
      <p:pic>
        <p:nvPicPr>
          <p:cNvPr id="6" name="Picture 4" descr="ASI | Agenzia Spaziale Italiana">
            <a:extLst>
              <a:ext uri="{FF2B5EF4-FFF2-40B4-BE49-F238E27FC236}">
                <a16:creationId xmlns:a16="http://schemas.microsoft.com/office/drawing/2014/main" id="{212CFAD5-5C2F-442E-9A98-0AF5630B2E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38" y="3886927"/>
            <a:ext cx="3618115" cy="1694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stituto nazionale di geofisica e vulcanologia - Wikipedia">
            <a:extLst>
              <a:ext uri="{FF2B5EF4-FFF2-40B4-BE49-F238E27FC236}">
                <a16:creationId xmlns:a16="http://schemas.microsoft.com/office/drawing/2014/main" id="{120E6AFD-EDD6-47D9-89A7-EA03BE3470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3184" y="3836318"/>
            <a:ext cx="2420275" cy="1941491"/>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bidirezionale orizzontale 7">
            <a:extLst>
              <a:ext uri="{FF2B5EF4-FFF2-40B4-BE49-F238E27FC236}">
                <a16:creationId xmlns:a16="http://schemas.microsoft.com/office/drawing/2014/main" id="{E25998DD-21CF-43D3-BE60-FE4CF9B60E8A}"/>
              </a:ext>
            </a:extLst>
          </p:cNvPr>
          <p:cNvSpPr/>
          <p:nvPr/>
        </p:nvSpPr>
        <p:spPr>
          <a:xfrm>
            <a:off x="5612582" y="4213411"/>
            <a:ext cx="2088100" cy="1085555"/>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1473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9" name="Sottotitolo 2">
            <a:extLst>
              <a:ext uri="{FF2B5EF4-FFF2-40B4-BE49-F238E27FC236}">
                <a16:creationId xmlns:a16="http://schemas.microsoft.com/office/drawing/2014/main" id="{04A83D1B-5723-614D-A714-F5B78A7415A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Clr>
                <a:schemeClr val="bg2">
                  <a:lumMod val="75000"/>
                </a:schemeClr>
              </a:buClr>
              <a:buNone/>
            </a:pPr>
            <a:r>
              <a:rPr lang="it-IT" sz="2000" b="1" dirty="0">
                <a:solidFill>
                  <a:schemeClr val="tx2"/>
                </a:solidFill>
              </a:rPr>
              <a:t>Luigi Broglio – Malindi Space Center</a:t>
            </a:r>
            <a:endParaRPr lang="en-US" sz="2000" b="1" dirty="0">
              <a:solidFill>
                <a:schemeClr val="tx2"/>
              </a:solidFill>
            </a:endParaRPr>
          </a:p>
        </p:txBody>
      </p:sp>
      <p:sp>
        <p:nvSpPr>
          <p:cNvPr id="5" name="CasellaDiTesto 4">
            <a:extLst>
              <a:ext uri="{FF2B5EF4-FFF2-40B4-BE49-F238E27FC236}">
                <a16:creationId xmlns:a16="http://schemas.microsoft.com/office/drawing/2014/main" id="{8D882667-244A-4302-A11D-B519E0A4AF3C}"/>
              </a:ext>
            </a:extLst>
          </p:cNvPr>
          <p:cNvSpPr txBox="1"/>
          <p:nvPr/>
        </p:nvSpPr>
        <p:spPr>
          <a:xfrm>
            <a:off x="680484" y="1224783"/>
            <a:ext cx="10831032" cy="1077218"/>
          </a:xfrm>
          <a:prstGeom prst="rect">
            <a:avLst/>
          </a:prstGeom>
          <a:noFill/>
        </p:spPr>
        <p:txBody>
          <a:bodyPr wrap="square" rtlCol="0">
            <a:spAutoFit/>
          </a:bodyPr>
          <a:lstStyle/>
          <a:p>
            <a:r>
              <a:rPr lang="en-US" sz="1600" dirty="0"/>
              <a:t>The </a:t>
            </a:r>
            <a:r>
              <a:rPr lang="it-IT" sz="1600" dirty="0"/>
              <a:t>Luigi Broglio – Malindi Space Center</a:t>
            </a:r>
            <a:r>
              <a:rPr lang="en-US" sz="1600" dirty="0"/>
              <a:t> (BSC) is an Italian-owned spaceport near Malindi, Kenya, named after its founder and Italian space pioneer Luigi </a:t>
            </a:r>
            <a:r>
              <a:rPr lang="en-US" sz="1600" dirty="0" err="1"/>
              <a:t>Broglio</a:t>
            </a:r>
            <a:r>
              <a:rPr lang="en-US" sz="1600" dirty="0"/>
              <a:t>. Developed in the 1960s through a partnership between the University of Rome La Sapienza's Aerospace Research Centre and NASA, the BSC served as a spaceport for the launch of both Italian and international satellites. </a:t>
            </a:r>
          </a:p>
        </p:txBody>
      </p:sp>
      <p:sp>
        <p:nvSpPr>
          <p:cNvPr id="10" name="CasellaDiTesto 9">
            <a:extLst>
              <a:ext uri="{FF2B5EF4-FFF2-40B4-BE49-F238E27FC236}">
                <a16:creationId xmlns:a16="http://schemas.microsoft.com/office/drawing/2014/main" id="{49E6048C-5AD8-4E17-8ADE-B4A9A3055298}"/>
              </a:ext>
            </a:extLst>
          </p:cNvPr>
          <p:cNvSpPr txBox="1"/>
          <p:nvPr/>
        </p:nvSpPr>
        <p:spPr>
          <a:xfrm>
            <a:off x="680484" y="2560980"/>
            <a:ext cx="500765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Number of launches: 27 (9 with NASA Scout Launcher): 100%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Primarily </a:t>
            </a:r>
            <a:r>
              <a:rPr lang="en-US" sz="1600" dirty="0">
                <a:hlinkClick r:id="rId3" tooltip="Sounding rockets">
                  <a:extLst>
                    <a:ext uri="{A12FA001-AC4F-418D-AE19-62706E023703}">
                      <ahyp:hlinkClr xmlns:ahyp="http://schemas.microsoft.com/office/drawing/2018/hyperlinkcolor" val="tx"/>
                    </a:ext>
                  </a:extLst>
                </a:hlinkClick>
              </a:rPr>
              <a:t>sounding rockets</a:t>
            </a:r>
            <a:r>
              <a:rPr lang="en-US" sz="1600" dirty="0"/>
              <a:t> including the </a:t>
            </a:r>
            <a:r>
              <a:rPr lang="en-US" sz="1600" dirty="0">
                <a:hlinkClick r:id="rId4" tooltip="Nike Apache">
                  <a:extLst>
                    <a:ext uri="{A12FA001-AC4F-418D-AE19-62706E023703}">
                      <ahyp:hlinkClr xmlns:ahyp="http://schemas.microsoft.com/office/drawing/2018/hyperlinkcolor" val="tx"/>
                    </a:ext>
                  </a:extLst>
                </a:hlinkClick>
              </a:rPr>
              <a:t>Nike Apache</a:t>
            </a:r>
            <a:r>
              <a:rPr lang="en-US" sz="1600" dirty="0"/>
              <a:t>, </a:t>
            </a:r>
            <a:r>
              <a:rPr lang="en-US" sz="1600" dirty="0">
                <a:hlinkClick r:id="rId5" tooltip="Nike Tomahawk">
                  <a:extLst>
                    <a:ext uri="{A12FA001-AC4F-418D-AE19-62706E023703}">
                      <ahyp:hlinkClr xmlns:ahyp="http://schemas.microsoft.com/office/drawing/2018/hyperlinkcolor" val="tx"/>
                    </a:ext>
                  </a:extLst>
                </a:hlinkClick>
              </a:rPr>
              <a:t>Nike Tomahawk</a:t>
            </a:r>
            <a:r>
              <a:rPr lang="en-US" sz="1600" dirty="0"/>
              <a:t>, </a:t>
            </a:r>
            <a:r>
              <a:rPr lang="en-US" sz="1600" dirty="0" err="1">
                <a:hlinkClick r:id="rId6" tooltip="Arcas (rocket)">
                  <a:extLst>
                    <a:ext uri="{A12FA001-AC4F-418D-AE19-62706E023703}">
                      <ahyp:hlinkClr xmlns:ahyp="http://schemas.microsoft.com/office/drawing/2018/hyperlinkcolor" val="tx"/>
                    </a:ext>
                  </a:extLst>
                </a:hlinkClick>
              </a:rPr>
              <a:t>Arcas</a:t>
            </a:r>
            <a:r>
              <a:rPr lang="en-US" sz="1600" dirty="0"/>
              <a:t> and </a:t>
            </a:r>
            <a:r>
              <a:rPr lang="en-US" sz="1600" dirty="0">
                <a:hlinkClick r:id="rId7" tooltip="Black Brant (rocket)">
                  <a:extLst>
                    <a:ext uri="{A12FA001-AC4F-418D-AE19-62706E023703}">
                      <ahyp:hlinkClr xmlns:ahyp="http://schemas.microsoft.com/office/drawing/2018/hyperlinkcolor" val="tx"/>
                    </a:ext>
                  </a:extLst>
                </a:hlinkClick>
              </a:rPr>
              <a:t>Black Brant</a:t>
            </a:r>
            <a:r>
              <a:rPr lang="en-US" sz="1600" dirty="0"/>
              <a:t> launchers</a:t>
            </a:r>
            <a:endParaRPr lang="it-IT" sz="1600" dirty="0"/>
          </a:p>
        </p:txBody>
      </p:sp>
      <p:pic>
        <p:nvPicPr>
          <p:cNvPr id="11" name="Immagine 10">
            <a:extLst>
              <a:ext uri="{FF2B5EF4-FFF2-40B4-BE49-F238E27FC236}">
                <a16:creationId xmlns:a16="http://schemas.microsoft.com/office/drawing/2014/main" id="{DB9E5357-A75B-45EB-A083-C8B355BC429E}"/>
              </a:ext>
            </a:extLst>
          </p:cNvPr>
          <p:cNvPicPr>
            <a:picLocks noChangeAspect="1"/>
          </p:cNvPicPr>
          <p:nvPr/>
        </p:nvPicPr>
        <p:blipFill>
          <a:blip r:embed="rId8"/>
          <a:stretch>
            <a:fillRect/>
          </a:stretch>
        </p:blipFill>
        <p:spPr>
          <a:xfrm>
            <a:off x="2872010" y="4930532"/>
            <a:ext cx="2513454" cy="1728000"/>
          </a:xfrm>
          <a:prstGeom prst="rect">
            <a:avLst/>
          </a:prstGeom>
        </p:spPr>
      </p:pic>
      <p:pic>
        <p:nvPicPr>
          <p:cNvPr id="12" name="Immagine 6" descr="Immagine-01.JPG">
            <a:extLst>
              <a:ext uri="{FF2B5EF4-FFF2-40B4-BE49-F238E27FC236}">
                <a16:creationId xmlns:a16="http://schemas.microsoft.com/office/drawing/2014/main" id="{F039F455-0C6E-405B-A09A-EC4E993202B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3647" y="4930532"/>
            <a:ext cx="2048312" cy="17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a:extLst>
              <a:ext uri="{FF2B5EF4-FFF2-40B4-BE49-F238E27FC236}">
                <a16:creationId xmlns:a16="http://schemas.microsoft.com/office/drawing/2014/main" id="{1B8DCBD4-9F81-471D-975C-D1F2E0C4485A}"/>
              </a:ext>
            </a:extLst>
          </p:cNvPr>
          <p:cNvPicPr>
            <a:picLocks noChangeAspect="1"/>
          </p:cNvPicPr>
          <p:nvPr/>
        </p:nvPicPr>
        <p:blipFill>
          <a:blip r:embed="rId10"/>
          <a:stretch>
            <a:fillRect/>
          </a:stretch>
        </p:blipFill>
        <p:spPr>
          <a:xfrm>
            <a:off x="8898326" y="4930532"/>
            <a:ext cx="2618517" cy="1728000"/>
          </a:xfrm>
          <a:prstGeom prst="rect">
            <a:avLst/>
          </a:prstGeom>
        </p:spPr>
      </p:pic>
      <p:graphicFrame>
        <p:nvGraphicFramePr>
          <p:cNvPr id="14" name="Tabella 13">
            <a:extLst>
              <a:ext uri="{FF2B5EF4-FFF2-40B4-BE49-F238E27FC236}">
                <a16:creationId xmlns:a16="http://schemas.microsoft.com/office/drawing/2014/main" id="{4B0E47C0-39DB-49E6-BA19-FDCBF7C1CC39}"/>
              </a:ext>
            </a:extLst>
          </p:cNvPr>
          <p:cNvGraphicFramePr>
            <a:graphicFrameLocks noGrp="1"/>
          </p:cNvGraphicFramePr>
          <p:nvPr>
            <p:extLst>
              <p:ext uri="{D42A27DB-BD31-4B8C-83A1-F6EECF244321}">
                <p14:modId xmlns:p14="http://schemas.microsoft.com/office/powerpoint/2010/main" val="287867050"/>
              </p:ext>
            </p:extLst>
          </p:nvPr>
        </p:nvGraphicFramePr>
        <p:xfrm>
          <a:off x="5873647" y="2440413"/>
          <a:ext cx="5643196" cy="2011680"/>
        </p:xfrm>
        <a:graphic>
          <a:graphicData uri="http://schemas.openxmlformats.org/drawingml/2006/table">
            <a:tbl>
              <a:tblPr/>
              <a:tblGrid>
                <a:gridCol w="431184">
                  <a:extLst>
                    <a:ext uri="{9D8B030D-6E8A-4147-A177-3AD203B41FA5}">
                      <a16:colId xmlns:a16="http://schemas.microsoft.com/office/drawing/2014/main" val="20000"/>
                    </a:ext>
                  </a:extLst>
                </a:gridCol>
                <a:gridCol w="1173675">
                  <a:extLst>
                    <a:ext uri="{9D8B030D-6E8A-4147-A177-3AD203B41FA5}">
                      <a16:colId xmlns:a16="http://schemas.microsoft.com/office/drawing/2014/main" val="20001"/>
                    </a:ext>
                  </a:extLst>
                </a:gridCol>
                <a:gridCol w="4038337">
                  <a:extLst>
                    <a:ext uri="{9D8B030D-6E8A-4147-A177-3AD203B41FA5}">
                      <a16:colId xmlns:a16="http://schemas.microsoft.com/office/drawing/2014/main" val="20002"/>
                    </a:ext>
                  </a:extLst>
                </a:gridCol>
              </a:tblGrid>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Arial" charset="0"/>
                          <a:cs typeface="Times New Roman" pitchFamily="18" charset="0"/>
                        </a:rPr>
                        <a:t>N°</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err="1">
                          <a:ln>
                            <a:noFill/>
                          </a:ln>
                          <a:solidFill>
                            <a:schemeClr val="tx1"/>
                          </a:solidFill>
                          <a:effectLst/>
                          <a:latin typeface="Arial" charset="0"/>
                          <a:cs typeface="Times New Roman" pitchFamily="18" charset="0"/>
                        </a:rPr>
                        <a:t>Launch</a:t>
                      </a:r>
                      <a:r>
                        <a:rPr kumimoji="0" lang="it-IT" sz="1200" b="1" i="0" u="none" strike="noStrike" cap="none" normalizeH="0" baseline="0" dirty="0">
                          <a:ln>
                            <a:noFill/>
                          </a:ln>
                          <a:solidFill>
                            <a:schemeClr val="tx1"/>
                          </a:solidFill>
                          <a:effectLst/>
                          <a:latin typeface="Arial" charset="0"/>
                          <a:cs typeface="Times New Roman" pitchFamily="18" charset="0"/>
                        </a:rPr>
                        <a:t> </a:t>
                      </a:r>
                      <a:r>
                        <a:rPr kumimoji="0" lang="it-IT" sz="1200" b="1" i="0" u="none" strike="noStrike" cap="none" normalizeH="0" baseline="0" dirty="0" err="1">
                          <a:ln>
                            <a:noFill/>
                          </a:ln>
                          <a:solidFill>
                            <a:schemeClr val="tx1"/>
                          </a:solidFill>
                          <a:effectLst/>
                          <a:latin typeface="Arial" charset="0"/>
                          <a:cs typeface="Times New Roman" pitchFamily="18" charset="0"/>
                        </a:rPr>
                        <a:t>vehicle</a:t>
                      </a:r>
                      <a:endParaRPr kumimoji="0" lang="it-IT" sz="1200" b="0" i="0" u="none" strike="noStrike" cap="none" normalizeH="0" baseline="0" dirty="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chemeClr val="tx1"/>
                          </a:solidFill>
                          <a:effectLst/>
                          <a:latin typeface="Arial" charset="0"/>
                          <a:cs typeface="Times New Roman" pitchFamily="18" charset="0"/>
                        </a:rPr>
                        <a:t>Satellite</a:t>
                      </a:r>
                      <a:endParaRPr kumimoji="0" lang="it-IT" sz="1200" b="0" i="0" u="none" strike="noStrike" cap="none" normalizeH="0" baseline="0" dirty="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cs typeface="Times New Roman" pitchFamily="18" charset="0"/>
                        </a:rPr>
                        <a:t>1</a:t>
                      </a:r>
                      <a:endParaRPr kumimoji="0" lang="it-IT" sz="1200" b="0" i="0" u="none" strike="noStrike" cap="none" normalizeH="0" baseline="0" dirty="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Scout SV 153</a:t>
                      </a:r>
                      <a:endParaRPr kumimoji="0" lang="it-IT" sz="1200" b="1" i="0" u="none" strike="noStrike" cap="none" normalizeH="0" baseline="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normalizeH="0" baseline="0" dirty="0">
                          <a:ln>
                            <a:noFill/>
                          </a:ln>
                          <a:solidFill>
                            <a:schemeClr val="tx1"/>
                          </a:solidFill>
                          <a:effectLst/>
                          <a:latin typeface="Arial" charset="0"/>
                          <a:ea typeface="Times New Roman" pitchFamily="18" charset="0"/>
                          <a:cs typeface="Arial" charset="0"/>
                        </a:rPr>
                        <a:t>SM   2, San Marco 2 (IT), </a:t>
                      </a:r>
                      <a:r>
                        <a:rPr kumimoji="0" lang="fr-FR" altLang="it-IT" sz="1200" b="0" i="0" u="none" strike="noStrike" kern="1200" cap="none" normalizeH="0" baseline="0" dirty="0">
                          <a:ln>
                            <a:noFill/>
                          </a:ln>
                          <a:solidFill>
                            <a:schemeClr val="tx1"/>
                          </a:solidFill>
                          <a:effectLst/>
                          <a:latin typeface="Arial" charset="0"/>
                          <a:cs typeface="Arial" charset="0"/>
                        </a:rPr>
                        <a:t>26 </a:t>
                      </a:r>
                      <a:r>
                        <a:rPr kumimoji="0" lang="fr-FR" altLang="it-IT" sz="1200" b="0" i="0" u="none" strike="noStrike" kern="1200" cap="none" normalizeH="0" baseline="0" dirty="0" err="1">
                          <a:ln>
                            <a:noFill/>
                          </a:ln>
                          <a:solidFill>
                            <a:schemeClr val="tx1"/>
                          </a:solidFill>
                          <a:effectLst/>
                          <a:latin typeface="Arial" charset="0"/>
                          <a:cs typeface="Arial" charset="0"/>
                        </a:rPr>
                        <a:t>Dec</a:t>
                      </a:r>
                      <a:r>
                        <a:rPr kumimoji="0" lang="fr-FR" altLang="it-IT" sz="1200" b="0" i="0" u="none" strike="noStrike" kern="1200" cap="none" normalizeH="0" baseline="0" dirty="0">
                          <a:ln>
                            <a:noFill/>
                          </a:ln>
                          <a:solidFill>
                            <a:schemeClr val="tx1"/>
                          </a:solidFill>
                          <a:effectLst/>
                          <a:latin typeface="Arial" charset="0"/>
                          <a:cs typeface="Arial" charset="0"/>
                        </a:rPr>
                        <a:t>. 1967</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cs typeface="Times New Roman" pitchFamily="18" charset="0"/>
                        </a:rPr>
                        <a:t>2</a:t>
                      </a:r>
                      <a:endParaRPr kumimoji="0" lang="it-IT" sz="1200" b="0" i="0" u="none" strike="noStrike" cap="none" normalizeH="0" baseline="0" dirty="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Scout SV 175</a:t>
                      </a:r>
                      <a:r>
                        <a:rPr kumimoji="0" lang="fr-FR" sz="1200" b="1" i="0" u="none" strike="noStrike" cap="none" normalizeH="0" baseline="0" dirty="0">
                          <a:ln>
                            <a:noFill/>
                          </a:ln>
                          <a:solidFill>
                            <a:schemeClr val="tx1"/>
                          </a:solidFill>
                          <a:effectLst/>
                          <a:latin typeface="Arial" charset="0"/>
                          <a:ea typeface="Times New Roman" pitchFamily="18" charset="0"/>
                          <a:cs typeface="Arial" charset="0"/>
                        </a:rPr>
                        <a:t> </a:t>
                      </a:r>
                      <a:endParaRPr kumimoji="0" lang="it-IT" sz="1200" b="0" i="0" u="none" strike="noStrike" cap="none" normalizeH="0" baseline="0" dirty="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normalizeH="0" baseline="0" dirty="0">
                          <a:ln>
                            <a:noFill/>
                          </a:ln>
                          <a:solidFill>
                            <a:schemeClr val="tx1"/>
                          </a:solidFill>
                          <a:effectLst/>
                          <a:latin typeface="Arial" charset="0"/>
                          <a:ea typeface="Times New Roman" pitchFamily="18" charset="0"/>
                          <a:cs typeface="Arial" charset="0"/>
                        </a:rPr>
                        <a:t>UHURU, Small Astronomic Satellite (USA), </a:t>
                      </a:r>
                      <a:r>
                        <a:rPr kumimoji="0" lang="fr-FR" altLang="it-IT" sz="1200" b="0" i="0" u="none" strike="noStrike" kern="1200" cap="none" normalizeH="0" baseline="0" dirty="0">
                          <a:ln>
                            <a:noFill/>
                          </a:ln>
                          <a:solidFill>
                            <a:schemeClr val="tx1"/>
                          </a:solidFill>
                          <a:effectLst/>
                          <a:latin typeface="Arial" charset="0"/>
                          <a:cs typeface="Arial" charset="0"/>
                        </a:rPr>
                        <a:t>12 Dec.1970</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cs typeface="Times New Roman" pitchFamily="18" charset="0"/>
                        </a:rPr>
                        <a:t>3</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Scout SV 173</a:t>
                      </a:r>
                      <a:endParaRPr kumimoji="0" lang="it-IT" sz="1200" b="1" i="0" u="none" strike="noStrike" cap="none" normalizeH="0" baseline="0" dirty="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SM   3,  San Marco 3 (IT</a:t>
                      </a:r>
                      <a:r>
                        <a:rPr kumimoji="0" lang="fr-FR" sz="1200" b="0" i="0" u="none" strike="noStrike" kern="1200" cap="none" normalizeH="0" baseline="0" dirty="0">
                          <a:ln>
                            <a:noFill/>
                          </a:ln>
                          <a:solidFill>
                            <a:schemeClr val="tx1"/>
                          </a:solidFill>
                          <a:effectLst/>
                          <a:latin typeface="Arial" charset="0"/>
                          <a:ea typeface="Times New Roman" pitchFamily="18" charset="0"/>
                          <a:cs typeface="Arial" charset="0"/>
                        </a:rPr>
                        <a:t>), </a:t>
                      </a:r>
                      <a:r>
                        <a:rPr kumimoji="0" lang="fr-FR" altLang="it-IT" sz="1200" b="0" i="0" u="none" strike="noStrike" kern="1200" cap="none" normalizeH="0" baseline="0" dirty="0">
                          <a:ln>
                            <a:noFill/>
                          </a:ln>
                          <a:solidFill>
                            <a:schemeClr val="tx1"/>
                          </a:solidFill>
                          <a:effectLst/>
                          <a:latin typeface="Arial" charset="0"/>
                          <a:cs typeface="Arial" charset="0"/>
                        </a:rPr>
                        <a:t>24 April 1971</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cs typeface="Times New Roman" pitchFamily="18" charset="0"/>
                        </a:rPr>
                        <a:t>4</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Scout SV 163</a:t>
                      </a:r>
                      <a:endParaRPr kumimoji="0" lang="it-IT" sz="1200" b="0" i="0" u="none" strike="noStrike" cap="none" normalizeH="0" baseline="0" dirty="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normalizeH="0" baseline="0" dirty="0">
                          <a:ln>
                            <a:noFill/>
                          </a:ln>
                          <a:solidFill>
                            <a:schemeClr val="tx1"/>
                          </a:solidFill>
                          <a:effectLst/>
                          <a:latin typeface="Arial" charset="0"/>
                          <a:ea typeface="Times New Roman" pitchFamily="18" charset="0"/>
                          <a:cs typeface="Arial" charset="0"/>
                        </a:rPr>
                        <a:t>SS  1, Small Scientific Satellite (USA), </a:t>
                      </a:r>
                      <a:r>
                        <a:rPr kumimoji="0" lang="fr-FR" altLang="it-IT" sz="1200" b="0" i="0" u="none" strike="noStrike" kern="1200" cap="none" normalizeH="0" baseline="0" dirty="0">
                          <a:ln>
                            <a:noFill/>
                          </a:ln>
                          <a:solidFill>
                            <a:schemeClr val="tx1"/>
                          </a:solidFill>
                          <a:effectLst/>
                          <a:latin typeface="Arial" charset="0"/>
                          <a:cs typeface="Arial" charset="0"/>
                        </a:rPr>
                        <a:t>15 Nov. 1971</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cs typeface="Times New Roman" pitchFamily="18" charset="0"/>
                        </a:rPr>
                        <a:t>5</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Scout SV 170</a:t>
                      </a:r>
                      <a:endParaRPr kumimoji="0" lang="it-IT" sz="1200" b="0" i="0" u="none" strike="noStrike" cap="none" normalizeH="0" baseline="0" dirty="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normalizeH="0" baseline="0" dirty="0">
                          <a:ln>
                            <a:noFill/>
                          </a:ln>
                          <a:solidFill>
                            <a:schemeClr val="tx1"/>
                          </a:solidFill>
                          <a:effectLst/>
                          <a:latin typeface="Arial" charset="0"/>
                          <a:ea typeface="Times New Roman" pitchFamily="18" charset="0"/>
                          <a:cs typeface="Arial" charset="0"/>
                        </a:rPr>
                        <a:t>SAS 2, </a:t>
                      </a:r>
                      <a:r>
                        <a:rPr kumimoji="0" lang="en-GB" sz="1200" b="0" i="0" u="none" strike="noStrike" kern="1200" cap="none" normalizeH="0" baseline="0" dirty="0">
                          <a:ln>
                            <a:noFill/>
                          </a:ln>
                          <a:solidFill>
                            <a:schemeClr val="tx1"/>
                          </a:solidFill>
                          <a:effectLst/>
                          <a:latin typeface="Arial" charset="0"/>
                          <a:ea typeface="Times New Roman" pitchFamily="18" charset="0"/>
                          <a:cs typeface="Arial" charset="0"/>
                        </a:rPr>
                        <a:t>Small Astronomic Satellite (USA), </a:t>
                      </a:r>
                      <a:r>
                        <a:rPr kumimoji="0" lang="fr-FR" altLang="it-IT" sz="1200" b="0" i="0" u="none" strike="noStrike" kern="1200" cap="none" normalizeH="0" baseline="0" dirty="0">
                          <a:ln>
                            <a:noFill/>
                          </a:ln>
                          <a:solidFill>
                            <a:schemeClr val="tx1"/>
                          </a:solidFill>
                          <a:effectLst/>
                          <a:latin typeface="Arial" charset="0"/>
                          <a:cs typeface="Arial" charset="0"/>
                        </a:rPr>
                        <a:t>15 Nov. 1972</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cs typeface="Times New Roman" pitchFamily="18" charset="0"/>
                        </a:rPr>
                        <a:t>6</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Arial" charset="0"/>
                          <a:ea typeface="Times New Roman" pitchFamily="18" charset="0"/>
                          <a:cs typeface="Arial" charset="0"/>
                        </a:rPr>
                        <a:t>Scout SV 190</a:t>
                      </a:r>
                      <a:endParaRPr kumimoji="0" lang="it-IT" sz="1200" b="0" i="0" u="none" strike="noStrike" cap="none" normalizeH="0" baseline="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normalizeH="0" baseline="0" dirty="0">
                          <a:ln>
                            <a:noFill/>
                          </a:ln>
                          <a:solidFill>
                            <a:schemeClr val="tx1"/>
                          </a:solidFill>
                          <a:effectLst/>
                          <a:latin typeface="Arial" charset="0"/>
                          <a:ea typeface="Times New Roman" pitchFamily="18" charset="0"/>
                          <a:cs typeface="Arial" charset="0"/>
                        </a:rPr>
                        <a:t>SM   4, San Marco 4 (IT), </a:t>
                      </a:r>
                      <a:r>
                        <a:rPr kumimoji="0" lang="fr-FR" altLang="it-IT" sz="1200" b="0" i="0" u="none" strike="noStrike" kern="1200" cap="none" normalizeH="0" baseline="0" dirty="0">
                          <a:ln>
                            <a:noFill/>
                          </a:ln>
                          <a:solidFill>
                            <a:schemeClr val="tx1"/>
                          </a:solidFill>
                          <a:effectLst/>
                          <a:latin typeface="Arial" charset="0"/>
                          <a:cs typeface="Arial" charset="0"/>
                        </a:rPr>
                        <a:t>18 </a:t>
                      </a:r>
                      <a:r>
                        <a:rPr kumimoji="0" lang="fr-FR" altLang="it-IT" sz="1200" b="0" i="0" u="none" strike="noStrike" kern="1200" cap="none" normalizeH="0" baseline="0" dirty="0" err="1">
                          <a:ln>
                            <a:noFill/>
                          </a:ln>
                          <a:solidFill>
                            <a:schemeClr val="tx1"/>
                          </a:solidFill>
                          <a:effectLst/>
                          <a:latin typeface="Arial" charset="0"/>
                          <a:cs typeface="Arial" charset="0"/>
                        </a:rPr>
                        <a:t>Feb</a:t>
                      </a:r>
                      <a:r>
                        <a:rPr kumimoji="0" lang="fr-FR" altLang="it-IT" sz="1200" b="0" i="0" u="none" strike="noStrike" kern="1200" cap="none" normalizeH="0" baseline="0" dirty="0">
                          <a:ln>
                            <a:noFill/>
                          </a:ln>
                          <a:solidFill>
                            <a:schemeClr val="tx1"/>
                          </a:solidFill>
                          <a:effectLst/>
                          <a:latin typeface="Arial" charset="0"/>
                          <a:cs typeface="Arial" charset="0"/>
                        </a:rPr>
                        <a:t>. 1974</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cs typeface="Times New Roman" pitchFamily="18" charset="0"/>
                        </a:rPr>
                        <a:t>7</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Scout SV 187</a:t>
                      </a:r>
                      <a:endParaRPr kumimoji="0" lang="it-IT" sz="1200" b="0" i="0" u="none" strike="noStrike" cap="none" normalizeH="0" baseline="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normalizeH="0" baseline="0" dirty="0">
                          <a:ln>
                            <a:noFill/>
                          </a:ln>
                          <a:solidFill>
                            <a:schemeClr val="tx1"/>
                          </a:solidFill>
                          <a:effectLst/>
                          <a:latin typeface="Arial" charset="0"/>
                          <a:ea typeface="Times New Roman" pitchFamily="18" charset="0"/>
                          <a:cs typeface="Arial" charset="0"/>
                        </a:rPr>
                        <a:t>UK   5,  United Kingdom 5 (UK), </a:t>
                      </a:r>
                      <a:r>
                        <a:rPr kumimoji="0" lang="fr-FR" altLang="it-IT" sz="1200" b="0" i="0" u="none" strike="noStrike" kern="1200" cap="none" normalizeH="0" baseline="0" dirty="0">
                          <a:ln>
                            <a:noFill/>
                          </a:ln>
                          <a:solidFill>
                            <a:schemeClr val="tx1"/>
                          </a:solidFill>
                          <a:effectLst/>
                          <a:latin typeface="Arial" charset="0"/>
                          <a:cs typeface="Arial" charset="0"/>
                        </a:rPr>
                        <a:t>15 Oct. 1974</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cs typeface="Times New Roman" pitchFamily="18" charset="0"/>
                        </a:rPr>
                        <a:t>8</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Arial" charset="0"/>
                          <a:ea typeface="Times New Roman" pitchFamily="18" charset="0"/>
                          <a:cs typeface="Arial" charset="0"/>
                        </a:rPr>
                        <a:t>Scout SV 194</a:t>
                      </a:r>
                      <a:endParaRPr kumimoji="0" lang="it-IT" sz="1200" b="0" i="0" u="none" strike="noStrike" cap="none" normalizeH="0" baseline="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normalizeH="0" baseline="0" dirty="0">
                          <a:ln>
                            <a:noFill/>
                          </a:ln>
                          <a:solidFill>
                            <a:schemeClr val="tx1"/>
                          </a:solidFill>
                          <a:effectLst/>
                          <a:latin typeface="Arial" charset="0"/>
                          <a:ea typeface="Times New Roman" pitchFamily="18" charset="0"/>
                          <a:cs typeface="Arial" charset="0"/>
                        </a:rPr>
                        <a:t>SAS 3,  Small Astronomic Satellite (USA), </a:t>
                      </a:r>
                      <a:r>
                        <a:rPr kumimoji="0" lang="fr-FR" altLang="it-IT" sz="1200" b="0" i="0" u="none" strike="noStrike" kern="1200" cap="none" normalizeH="0" baseline="0" dirty="0">
                          <a:ln>
                            <a:noFill/>
                          </a:ln>
                          <a:solidFill>
                            <a:schemeClr val="tx1"/>
                          </a:solidFill>
                          <a:effectLst/>
                          <a:latin typeface="Arial" charset="0"/>
                          <a:cs typeface="Arial" charset="0"/>
                        </a:rPr>
                        <a:t>8 May 1975</a:t>
                      </a:r>
                      <a:endParaRPr kumimoji="0" lang="it-IT" altLang="it-IT" sz="1200" b="0" i="0" u="none" strike="noStrike" kern="1200" cap="none" normalizeH="0" baseline="0" dirty="0">
                        <a:ln>
                          <a:noFill/>
                        </a:ln>
                        <a:solidFill>
                          <a:schemeClr val="tx1"/>
                        </a:solidFill>
                        <a:effectLst/>
                        <a:latin typeface="Arial"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cs typeface="Times New Roman" pitchFamily="18" charset="0"/>
                        </a:rPr>
                        <a:t>9</a:t>
                      </a:r>
                      <a:endParaRPr kumimoji="0" lang="it-IT" sz="1200" b="0" i="0" u="none" strike="noStrike" cap="none" normalizeH="0" baseline="0">
                        <a:ln>
                          <a:noFill/>
                        </a:ln>
                        <a:solidFill>
                          <a:schemeClr val="tx1"/>
                        </a:solidFill>
                        <a:effectLst/>
                        <a:latin typeface="Times New Roman" pitchFamily="18" charset="0"/>
                        <a:cs typeface="Times New Roman" pitchFamily="18"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Scout SV 206</a:t>
                      </a:r>
                      <a:endParaRPr kumimoji="0" lang="it-IT" sz="1200" b="0" i="0" u="none" strike="noStrike" cap="none" normalizeH="0" baseline="0">
                        <a:ln>
                          <a:noFill/>
                        </a:ln>
                        <a:solidFill>
                          <a:schemeClr val="tx1"/>
                        </a:solidFill>
                        <a:effectLst/>
                        <a:latin typeface="Arial" charset="0"/>
                        <a:ea typeface="Times New Roman" pitchFamily="18" charset="0"/>
                        <a:cs typeface="Arial" charset="0"/>
                      </a:endParaRP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0" u="none" strike="noStrike" kern="1200" cap="none" normalizeH="0" baseline="0" dirty="0">
                          <a:ln>
                            <a:noFill/>
                          </a:ln>
                          <a:solidFill>
                            <a:schemeClr val="tx1"/>
                          </a:solidFill>
                          <a:effectLst/>
                          <a:latin typeface="Arial" charset="0"/>
                          <a:ea typeface="Times New Roman" pitchFamily="18" charset="0"/>
                          <a:cs typeface="Arial" charset="0"/>
                        </a:rPr>
                        <a:t>SM   5,  San Marco 5 (IT), 25 March 1988</a:t>
                      </a:r>
                    </a:p>
                  </a:txBody>
                  <a:tcPr marL="43641" marR="4364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5" name="Rettangolo 14">
            <a:extLst>
              <a:ext uri="{FF2B5EF4-FFF2-40B4-BE49-F238E27FC236}">
                <a16:creationId xmlns:a16="http://schemas.microsoft.com/office/drawing/2014/main" id="{6E563851-5E76-4D0C-B587-1B7516515DEE}"/>
              </a:ext>
            </a:extLst>
          </p:cNvPr>
          <p:cNvSpPr/>
          <p:nvPr/>
        </p:nvSpPr>
        <p:spPr>
          <a:xfrm>
            <a:off x="5815670" y="2090839"/>
            <a:ext cx="582870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srgbClr val="666666"/>
                </a:solidFill>
                <a:effectLst/>
                <a:uLnTx/>
                <a:uFillTx/>
                <a:latin typeface="open_sansregular"/>
                <a:ea typeface="+mn-ea"/>
                <a:cs typeface="+mn-cs"/>
              </a:rPr>
              <a:t>List of launches carried out </a:t>
            </a:r>
            <a:r>
              <a:rPr kumimoji="0" lang="it-IT" altLang="it-IT" sz="1800" b="1" i="0" u="none" strike="noStrike" kern="1200" cap="none" spc="0" normalizeH="0" baseline="0" noProof="0" dirty="0" err="1">
                <a:ln>
                  <a:noFill/>
                </a:ln>
                <a:solidFill>
                  <a:srgbClr val="666666"/>
                </a:solidFill>
                <a:effectLst/>
                <a:uLnTx/>
                <a:uFillTx/>
                <a:latin typeface="open_sansregular"/>
                <a:ea typeface="+mn-ea"/>
                <a:cs typeface="+mn-cs"/>
              </a:rPr>
              <a:t>at</a:t>
            </a:r>
            <a:r>
              <a:rPr kumimoji="0" lang="it-IT" altLang="it-IT" sz="1800" b="1" i="0" u="none" strike="noStrike" kern="1200" cap="none" spc="0" normalizeH="0" baseline="0" noProof="0" dirty="0">
                <a:ln>
                  <a:noFill/>
                </a:ln>
                <a:solidFill>
                  <a:srgbClr val="666666"/>
                </a:solidFill>
                <a:effectLst/>
                <a:uLnTx/>
                <a:uFillTx/>
                <a:latin typeface="open_sansregular"/>
                <a:ea typeface="+mn-ea"/>
                <a:cs typeface="+mn-cs"/>
              </a:rPr>
              <a:t> Broglio Space Center</a:t>
            </a:r>
          </a:p>
        </p:txBody>
      </p:sp>
    </p:spTree>
    <p:extLst>
      <p:ext uri="{BB962C8B-B14F-4D97-AF65-F5344CB8AC3E}">
        <p14:creationId xmlns:p14="http://schemas.microsoft.com/office/powerpoint/2010/main" val="636338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9" name="Sottotitolo 2">
            <a:extLst>
              <a:ext uri="{FF2B5EF4-FFF2-40B4-BE49-F238E27FC236}">
                <a16:creationId xmlns:a16="http://schemas.microsoft.com/office/drawing/2014/main" id="{04A83D1B-5723-614D-A714-F5B78A7415A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Clr>
                <a:schemeClr val="bg2">
                  <a:lumMod val="75000"/>
                </a:schemeClr>
              </a:buClr>
              <a:buNone/>
            </a:pPr>
            <a:r>
              <a:rPr lang="en-US" sz="2000" b="1" dirty="0">
                <a:solidFill>
                  <a:schemeClr val="tx2"/>
                </a:solidFill>
              </a:rPr>
              <a:t>The San Marco project</a:t>
            </a:r>
          </a:p>
        </p:txBody>
      </p:sp>
      <p:pic>
        <p:nvPicPr>
          <p:cNvPr id="2" name="Immagine 1">
            <a:extLst>
              <a:ext uri="{FF2B5EF4-FFF2-40B4-BE49-F238E27FC236}">
                <a16:creationId xmlns:a16="http://schemas.microsoft.com/office/drawing/2014/main" id="{9B2406A9-0D3C-2D52-CA98-79CA32779FD8}"/>
              </a:ext>
            </a:extLst>
          </p:cNvPr>
          <p:cNvPicPr>
            <a:picLocks noChangeAspect="1"/>
          </p:cNvPicPr>
          <p:nvPr/>
        </p:nvPicPr>
        <p:blipFill>
          <a:blip r:embed="rId3"/>
          <a:stretch>
            <a:fillRect/>
          </a:stretch>
        </p:blipFill>
        <p:spPr>
          <a:xfrm>
            <a:off x="512989" y="1308824"/>
            <a:ext cx="4105275" cy="3248025"/>
          </a:xfrm>
          <a:prstGeom prst="rect">
            <a:avLst/>
          </a:prstGeom>
        </p:spPr>
      </p:pic>
      <p:pic>
        <p:nvPicPr>
          <p:cNvPr id="3" name="Immagine 2">
            <a:extLst>
              <a:ext uri="{FF2B5EF4-FFF2-40B4-BE49-F238E27FC236}">
                <a16:creationId xmlns:a16="http://schemas.microsoft.com/office/drawing/2014/main" id="{1D960ECD-EDEA-249E-950A-75392ECC42BD}"/>
              </a:ext>
            </a:extLst>
          </p:cNvPr>
          <p:cNvPicPr>
            <a:picLocks noChangeAspect="1"/>
          </p:cNvPicPr>
          <p:nvPr/>
        </p:nvPicPr>
        <p:blipFill>
          <a:blip r:embed="rId4"/>
          <a:stretch>
            <a:fillRect/>
          </a:stretch>
        </p:blipFill>
        <p:spPr>
          <a:xfrm>
            <a:off x="9892392" y="1308824"/>
            <a:ext cx="2095500" cy="2486025"/>
          </a:xfrm>
          <a:prstGeom prst="rect">
            <a:avLst/>
          </a:prstGeom>
        </p:spPr>
      </p:pic>
      <p:sp>
        <p:nvSpPr>
          <p:cNvPr id="16" name="CasellaDiTesto 15">
            <a:extLst>
              <a:ext uri="{FF2B5EF4-FFF2-40B4-BE49-F238E27FC236}">
                <a16:creationId xmlns:a16="http://schemas.microsoft.com/office/drawing/2014/main" id="{0D427434-6CFE-B3F4-E5CB-A53FA0B002BB}"/>
              </a:ext>
            </a:extLst>
          </p:cNvPr>
          <p:cNvSpPr txBox="1"/>
          <p:nvPr/>
        </p:nvSpPr>
        <p:spPr>
          <a:xfrm>
            <a:off x="4785759" y="1472892"/>
            <a:ext cx="5044041" cy="1569660"/>
          </a:xfrm>
          <a:prstGeom prst="rect">
            <a:avLst/>
          </a:prstGeom>
          <a:noFill/>
        </p:spPr>
        <p:txBody>
          <a:bodyPr wrap="square">
            <a:spAutoFit/>
          </a:bodyPr>
          <a:lstStyle/>
          <a:p>
            <a:r>
              <a:rPr lang="en-US" sz="1600" dirty="0"/>
              <a:t>San Marco I was launched on a U.S. four-stage solid propellant Scout booster from Wallops Island by an all-Italian crew on 15 December 1964. It was put into a 206 km x 820 km orbit, slightly more elliptical than the planned 215 x 680 km orbit, with an inclination of 37.79 degrees and a period of 95 minutes</a:t>
            </a:r>
            <a:r>
              <a:rPr lang="en-US" sz="1600" b="0" i="0" dirty="0">
                <a:solidFill>
                  <a:srgbClr val="000000"/>
                </a:solidFill>
                <a:effectLst/>
                <a:latin typeface="Arial" panose="020B0604020202020204" pitchFamily="34" charset="0"/>
              </a:rPr>
              <a:t>. </a:t>
            </a:r>
            <a:endParaRPr lang="it-IT" sz="1600" dirty="0"/>
          </a:p>
        </p:txBody>
      </p:sp>
      <p:sp>
        <p:nvSpPr>
          <p:cNvPr id="17" name="CasellaDiTesto 16">
            <a:extLst>
              <a:ext uri="{FF2B5EF4-FFF2-40B4-BE49-F238E27FC236}">
                <a16:creationId xmlns:a16="http://schemas.microsoft.com/office/drawing/2014/main" id="{73613034-C714-CB6B-BF6A-4DB0F8F45A2D}"/>
              </a:ext>
            </a:extLst>
          </p:cNvPr>
          <p:cNvSpPr txBox="1"/>
          <p:nvPr/>
        </p:nvSpPr>
        <p:spPr>
          <a:xfrm>
            <a:off x="2353356" y="5385108"/>
            <a:ext cx="9422265" cy="830997"/>
          </a:xfrm>
          <a:prstGeom prst="rect">
            <a:avLst/>
          </a:prstGeom>
          <a:noFill/>
        </p:spPr>
        <p:txBody>
          <a:bodyPr wrap="square">
            <a:spAutoFit/>
          </a:bodyPr>
          <a:lstStyle/>
          <a:p>
            <a:r>
              <a:rPr lang="en-US" sz="1600" dirty="0"/>
              <a:t>The air-drag experiment operated as planned until 30 December 1964 when transmissions were terminated to allow the ionospheric experiment to operate. It operated for the scheduled two weeks and was turned off, at this point the batteries were nearly exhausted.</a:t>
            </a:r>
            <a:endParaRPr lang="it-IT" sz="1600" dirty="0"/>
          </a:p>
        </p:txBody>
      </p:sp>
      <p:pic>
        <p:nvPicPr>
          <p:cNvPr id="8" name="Immagine 7">
            <a:extLst>
              <a:ext uri="{FF2B5EF4-FFF2-40B4-BE49-F238E27FC236}">
                <a16:creationId xmlns:a16="http://schemas.microsoft.com/office/drawing/2014/main" id="{CFE20CB9-81E2-86C0-EC7F-186DDE518CAA}"/>
              </a:ext>
            </a:extLst>
          </p:cNvPr>
          <p:cNvPicPr>
            <a:picLocks noChangeAspect="1"/>
          </p:cNvPicPr>
          <p:nvPr/>
        </p:nvPicPr>
        <p:blipFill>
          <a:blip r:embed="rId5"/>
          <a:stretch>
            <a:fillRect/>
          </a:stretch>
        </p:blipFill>
        <p:spPr>
          <a:xfrm>
            <a:off x="6087836" y="3175906"/>
            <a:ext cx="2775857" cy="2081893"/>
          </a:xfrm>
          <a:prstGeom prst="rect">
            <a:avLst/>
          </a:prstGeom>
        </p:spPr>
      </p:pic>
    </p:spTree>
    <p:extLst>
      <p:ext uri="{BB962C8B-B14F-4D97-AF65-F5344CB8AC3E}">
        <p14:creationId xmlns:p14="http://schemas.microsoft.com/office/powerpoint/2010/main" val="3148314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9" name="Sottotitolo 2">
            <a:extLst>
              <a:ext uri="{FF2B5EF4-FFF2-40B4-BE49-F238E27FC236}">
                <a16:creationId xmlns:a16="http://schemas.microsoft.com/office/drawing/2014/main" id="{04A83D1B-5723-614D-A714-F5B78A7415A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Clr>
                <a:schemeClr val="bg2">
                  <a:lumMod val="75000"/>
                </a:schemeClr>
              </a:buClr>
              <a:buNone/>
            </a:pPr>
            <a:r>
              <a:rPr lang="en-US" sz="2000" b="1" dirty="0">
                <a:solidFill>
                  <a:schemeClr val="tx2"/>
                </a:solidFill>
              </a:rPr>
              <a:t>Ionospheric studies exploiting San Marco satellites data</a:t>
            </a:r>
          </a:p>
        </p:txBody>
      </p:sp>
      <p:pic>
        <p:nvPicPr>
          <p:cNvPr id="6" name="Immagine 5">
            <a:extLst>
              <a:ext uri="{FF2B5EF4-FFF2-40B4-BE49-F238E27FC236}">
                <a16:creationId xmlns:a16="http://schemas.microsoft.com/office/drawing/2014/main" id="{75CB1885-6786-5B76-8283-73C0B9C485E5}"/>
              </a:ext>
            </a:extLst>
          </p:cNvPr>
          <p:cNvPicPr>
            <a:picLocks noChangeAspect="1"/>
          </p:cNvPicPr>
          <p:nvPr/>
        </p:nvPicPr>
        <p:blipFill rotWithShape="1">
          <a:blip r:embed="rId3"/>
          <a:srcRect l="3302" r="6668" b="17460"/>
          <a:stretch/>
        </p:blipFill>
        <p:spPr>
          <a:xfrm>
            <a:off x="380481" y="1436914"/>
            <a:ext cx="4840448" cy="3298965"/>
          </a:xfrm>
          <a:prstGeom prst="rect">
            <a:avLst/>
          </a:prstGeom>
        </p:spPr>
      </p:pic>
      <p:sp>
        <p:nvSpPr>
          <p:cNvPr id="18" name="CasellaDiTesto 17">
            <a:extLst>
              <a:ext uri="{FF2B5EF4-FFF2-40B4-BE49-F238E27FC236}">
                <a16:creationId xmlns:a16="http://schemas.microsoft.com/office/drawing/2014/main" id="{D08F2F30-E5BA-D0C2-56D6-237B123A60F4}"/>
              </a:ext>
            </a:extLst>
          </p:cNvPr>
          <p:cNvSpPr txBox="1"/>
          <p:nvPr/>
        </p:nvSpPr>
        <p:spPr>
          <a:xfrm>
            <a:off x="528117" y="4956454"/>
            <a:ext cx="4612659" cy="769441"/>
          </a:xfrm>
          <a:prstGeom prst="rect">
            <a:avLst/>
          </a:prstGeom>
          <a:noFill/>
        </p:spPr>
        <p:txBody>
          <a:bodyPr wrap="square">
            <a:spAutoFit/>
          </a:bodyPr>
          <a:lstStyle/>
          <a:p>
            <a:r>
              <a:rPr lang="en-US" sz="1100" dirty="0"/>
              <a:t>Eccles, J. V., Maynard, N., &amp; Wilson, G. (1999). Study of the evening plasma drift vortex in the low‐latitude ionosphere using San Marco electric field measurements. Journal of Geophysical Research: Space Physics, 104(A12), 28133-28143.</a:t>
            </a:r>
            <a:endParaRPr lang="it-IT" sz="1100" dirty="0"/>
          </a:p>
        </p:txBody>
      </p:sp>
      <p:pic>
        <p:nvPicPr>
          <p:cNvPr id="7" name="Immagine 6">
            <a:extLst>
              <a:ext uri="{FF2B5EF4-FFF2-40B4-BE49-F238E27FC236}">
                <a16:creationId xmlns:a16="http://schemas.microsoft.com/office/drawing/2014/main" id="{525B2558-5A8B-E870-724D-A2EE981ABB6C}"/>
              </a:ext>
            </a:extLst>
          </p:cNvPr>
          <p:cNvPicPr>
            <a:picLocks noChangeAspect="1"/>
          </p:cNvPicPr>
          <p:nvPr/>
        </p:nvPicPr>
        <p:blipFill rotWithShape="1">
          <a:blip r:embed="rId4"/>
          <a:srcRect l="3174" r="3478"/>
          <a:stretch/>
        </p:blipFill>
        <p:spPr>
          <a:xfrm>
            <a:off x="5343980" y="1693112"/>
            <a:ext cx="6687756" cy="3263341"/>
          </a:xfrm>
          <a:prstGeom prst="rect">
            <a:avLst/>
          </a:prstGeom>
        </p:spPr>
      </p:pic>
      <p:sp>
        <p:nvSpPr>
          <p:cNvPr id="11" name="CasellaDiTesto 10">
            <a:extLst>
              <a:ext uri="{FF2B5EF4-FFF2-40B4-BE49-F238E27FC236}">
                <a16:creationId xmlns:a16="http://schemas.microsoft.com/office/drawing/2014/main" id="{C54D7D0D-2BAD-DFB4-B7CB-0CEFECB4BEA6}"/>
              </a:ext>
            </a:extLst>
          </p:cNvPr>
          <p:cNvSpPr txBox="1"/>
          <p:nvPr/>
        </p:nvSpPr>
        <p:spPr>
          <a:xfrm>
            <a:off x="5343980" y="5029795"/>
            <a:ext cx="6094638" cy="430887"/>
          </a:xfrm>
          <a:prstGeom prst="rect">
            <a:avLst/>
          </a:prstGeom>
          <a:noFill/>
        </p:spPr>
        <p:txBody>
          <a:bodyPr wrap="square">
            <a:spAutoFit/>
          </a:bodyPr>
          <a:lstStyle/>
          <a:p>
            <a:r>
              <a:rPr lang="en-US" sz="1100" dirty="0" err="1"/>
              <a:t>Checcaoci</a:t>
            </a:r>
            <a:r>
              <a:rPr lang="en-US" sz="1100" dirty="0"/>
              <a:t>, P. F. (1969). Direct detection of ionospheric irregularity. Journal of Atmospheric and Terrestrial Physics, 31(8), 1131-1133.</a:t>
            </a:r>
            <a:endParaRPr lang="it-IT" sz="1100" dirty="0"/>
          </a:p>
        </p:txBody>
      </p:sp>
    </p:spTree>
    <p:extLst>
      <p:ext uri="{BB962C8B-B14F-4D97-AF65-F5344CB8AC3E}">
        <p14:creationId xmlns:p14="http://schemas.microsoft.com/office/powerpoint/2010/main" val="114139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9" name="Sottotitolo 2">
            <a:extLst>
              <a:ext uri="{FF2B5EF4-FFF2-40B4-BE49-F238E27FC236}">
                <a16:creationId xmlns:a16="http://schemas.microsoft.com/office/drawing/2014/main" id="{04A83D1B-5723-614D-A714-F5B78A7415A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Clr>
                <a:schemeClr val="bg2">
                  <a:lumMod val="75000"/>
                </a:schemeClr>
              </a:buClr>
              <a:buNone/>
            </a:pPr>
            <a:r>
              <a:rPr lang="en-US" sz="2000" b="1" dirty="0">
                <a:solidFill>
                  <a:schemeClr val="tx2"/>
                </a:solidFill>
              </a:rPr>
              <a:t>Role of the Italian Space Agency (ASI)</a:t>
            </a:r>
          </a:p>
        </p:txBody>
      </p:sp>
      <p:sp>
        <p:nvSpPr>
          <p:cNvPr id="5" name="CasellaDiTesto 4">
            <a:extLst>
              <a:ext uri="{FF2B5EF4-FFF2-40B4-BE49-F238E27FC236}">
                <a16:creationId xmlns:a16="http://schemas.microsoft.com/office/drawing/2014/main" id="{8D882667-244A-4302-A11D-B519E0A4AF3C}"/>
              </a:ext>
            </a:extLst>
          </p:cNvPr>
          <p:cNvSpPr txBox="1"/>
          <p:nvPr/>
        </p:nvSpPr>
        <p:spPr>
          <a:xfrm>
            <a:off x="615170" y="1159468"/>
            <a:ext cx="10831032" cy="584775"/>
          </a:xfrm>
          <a:prstGeom prst="rect">
            <a:avLst/>
          </a:prstGeom>
          <a:noFill/>
        </p:spPr>
        <p:txBody>
          <a:bodyPr wrap="square" rtlCol="0">
            <a:spAutoFit/>
          </a:bodyPr>
          <a:lstStyle/>
          <a:p>
            <a:r>
              <a:rPr lang="en-US" sz="1600" dirty="0"/>
              <a:t>The Luigi </a:t>
            </a:r>
            <a:r>
              <a:rPr lang="en-US" sz="1600" dirty="0" err="1"/>
              <a:t>Broglio</a:t>
            </a:r>
            <a:r>
              <a:rPr lang="en-US" sz="1600" dirty="0"/>
              <a:t> Space Centre (BSC) is managed by the Italian Space Agency since 2004 based on the inter-government agreement initially signed by Italy and Kenya in 1995.</a:t>
            </a:r>
          </a:p>
        </p:txBody>
      </p:sp>
      <p:sp>
        <p:nvSpPr>
          <p:cNvPr id="17" name="CasellaDiTesto 16">
            <a:extLst>
              <a:ext uri="{FF2B5EF4-FFF2-40B4-BE49-F238E27FC236}">
                <a16:creationId xmlns:a16="http://schemas.microsoft.com/office/drawing/2014/main" id="{4C9A9D4C-F0D6-490C-A47A-342EDBD5B4E3}"/>
              </a:ext>
            </a:extLst>
          </p:cNvPr>
          <p:cNvSpPr txBox="1"/>
          <p:nvPr/>
        </p:nvSpPr>
        <p:spPr>
          <a:xfrm>
            <a:off x="680484" y="4000724"/>
            <a:ext cx="10831032" cy="1815882"/>
          </a:xfrm>
          <a:prstGeom prst="rect">
            <a:avLst/>
          </a:prstGeom>
          <a:noFill/>
        </p:spPr>
        <p:txBody>
          <a:bodyPr wrap="square">
            <a:spAutoFit/>
          </a:bodyPr>
          <a:lstStyle/>
          <a:p>
            <a:r>
              <a:rPr lang="en-US" sz="1600" dirty="0"/>
              <a:t>At present, the main activities carried out at BSC include:</a:t>
            </a:r>
          </a:p>
          <a:p>
            <a:endParaRPr lang="en-US" sz="1600" dirty="0"/>
          </a:p>
          <a:p>
            <a:r>
              <a:rPr lang="en-US" sz="1600" dirty="0"/>
              <a:t>-   Support to the operations of several scientific and operational programs (ESA, NASA, CNES, CLTC, Space X) by using ground based remote sensing  facilities;</a:t>
            </a:r>
          </a:p>
          <a:p>
            <a:r>
              <a:rPr lang="en-US" sz="1600" dirty="0"/>
              <a:t>Scientific and technological research in the fields of space and aerospace;</a:t>
            </a:r>
          </a:p>
          <a:p>
            <a:r>
              <a:rPr lang="en-US" sz="1600" dirty="0"/>
              <a:t>Scientific and technological cooperation with Kenyan institutions (e.g. KSA, Universities) for different activities including training</a:t>
            </a:r>
          </a:p>
        </p:txBody>
      </p:sp>
      <p:pic>
        <p:nvPicPr>
          <p:cNvPr id="21" name="Immagine 20">
            <a:extLst>
              <a:ext uri="{FF2B5EF4-FFF2-40B4-BE49-F238E27FC236}">
                <a16:creationId xmlns:a16="http://schemas.microsoft.com/office/drawing/2014/main" id="{D71A322E-07CF-4600-960D-FDB30EE25668}"/>
              </a:ext>
            </a:extLst>
          </p:cNvPr>
          <p:cNvPicPr>
            <a:picLocks noChangeAspect="1"/>
          </p:cNvPicPr>
          <p:nvPr/>
        </p:nvPicPr>
        <p:blipFill>
          <a:blip r:embed="rId3"/>
          <a:stretch>
            <a:fillRect/>
          </a:stretch>
        </p:blipFill>
        <p:spPr>
          <a:xfrm>
            <a:off x="1734126" y="1732544"/>
            <a:ext cx="8193645" cy="2212607"/>
          </a:xfrm>
          <a:prstGeom prst="rect">
            <a:avLst/>
          </a:prstGeom>
        </p:spPr>
      </p:pic>
    </p:spTree>
    <p:extLst>
      <p:ext uri="{BB962C8B-B14F-4D97-AF65-F5344CB8AC3E}">
        <p14:creationId xmlns:p14="http://schemas.microsoft.com/office/powerpoint/2010/main" val="90737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546B83-E05C-884D-92CA-91FA86501C4D}"/>
              </a:ext>
            </a:extLst>
          </p:cNvPr>
          <p:cNvPicPr>
            <a:picLocks noChangeAspect="1"/>
          </p:cNvPicPr>
          <p:nvPr/>
        </p:nvPicPr>
        <p:blipFill>
          <a:blip r:embed="rId2"/>
          <a:stretch>
            <a:fillRect/>
          </a:stretch>
        </p:blipFill>
        <p:spPr>
          <a:xfrm>
            <a:off x="680484" y="5784112"/>
            <a:ext cx="1524768" cy="721499"/>
          </a:xfrm>
          <a:prstGeom prst="rect">
            <a:avLst/>
          </a:prstGeom>
        </p:spPr>
      </p:pic>
      <p:sp>
        <p:nvSpPr>
          <p:cNvPr id="6" name="CasellaDiTesto 5">
            <a:extLst>
              <a:ext uri="{FF2B5EF4-FFF2-40B4-BE49-F238E27FC236}">
                <a16:creationId xmlns:a16="http://schemas.microsoft.com/office/drawing/2014/main" id="{9C2F1AB6-1A2B-F940-8927-05CDC1D0E182}"/>
              </a:ext>
            </a:extLst>
          </p:cNvPr>
          <p:cNvSpPr txBox="1"/>
          <p:nvPr/>
        </p:nvSpPr>
        <p:spPr>
          <a:xfrm>
            <a:off x="680484" y="1426853"/>
            <a:ext cx="5007935" cy="4031873"/>
          </a:xfrm>
          <a:prstGeom prst="rect">
            <a:avLst/>
          </a:prstGeom>
          <a:noFill/>
        </p:spPr>
        <p:txBody>
          <a:bodyPr wrap="square" rtlCol="0">
            <a:spAutoFit/>
          </a:bodyPr>
          <a:lstStyle/>
          <a:p>
            <a:r>
              <a:rPr lang="en-US" sz="1600" dirty="0"/>
              <a:t>New Observatory for Real-time Ionospheric Sounding over Kenya (NORISK) is  a 3 years project (KOM 12 November 2021) with the following objectives:</a:t>
            </a:r>
          </a:p>
          <a:p>
            <a:endParaRPr lang="en-US" sz="1600" dirty="0"/>
          </a:p>
          <a:p>
            <a:r>
              <a:rPr lang="en-US" sz="1600" dirty="0"/>
              <a:t>O1. Design and development of a new ionospheric observatory in BSC;</a:t>
            </a:r>
          </a:p>
          <a:p>
            <a:endParaRPr lang="en-US" sz="1600" dirty="0"/>
          </a:p>
          <a:p>
            <a:endParaRPr lang="en-US" sz="1600" dirty="0"/>
          </a:p>
          <a:p>
            <a:r>
              <a:rPr lang="en-US" sz="1600" dirty="0"/>
              <a:t>O2. Development of models and algorithms for the low-latitude ionospheric monitoring and research by exploiting data from the new observatory; </a:t>
            </a:r>
          </a:p>
          <a:p>
            <a:endParaRPr lang="en-US" sz="1600" dirty="0"/>
          </a:p>
          <a:p>
            <a:endParaRPr lang="en-US" sz="1600" dirty="0"/>
          </a:p>
          <a:p>
            <a:r>
              <a:rPr lang="en-US" sz="1600" dirty="0"/>
              <a:t>O3. Training of a new generation of Space Weather scientists in Eastern Africa.</a:t>
            </a:r>
          </a:p>
        </p:txBody>
      </p:sp>
      <p:sp>
        <p:nvSpPr>
          <p:cNvPr id="9" name="Sottotitolo 2">
            <a:extLst>
              <a:ext uri="{FF2B5EF4-FFF2-40B4-BE49-F238E27FC236}">
                <a16:creationId xmlns:a16="http://schemas.microsoft.com/office/drawing/2014/main" id="{04A83D1B-5723-614D-A714-F5B78A7415A8}"/>
              </a:ext>
            </a:extLst>
          </p:cNvPr>
          <p:cNvSpPr txBox="1">
            <a:spLocks/>
          </p:cNvSpPr>
          <p:nvPr/>
        </p:nvSpPr>
        <p:spPr>
          <a:xfrm>
            <a:off x="680484" y="660733"/>
            <a:ext cx="8320134" cy="12015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b="1" dirty="0"/>
              <a:t>NORISK project</a:t>
            </a:r>
          </a:p>
        </p:txBody>
      </p:sp>
      <p:pic>
        <p:nvPicPr>
          <p:cNvPr id="2" name="Immagine 1">
            <a:extLst>
              <a:ext uri="{FF2B5EF4-FFF2-40B4-BE49-F238E27FC236}">
                <a16:creationId xmlns:a16="http://schemas.microsoft.com/office/drawing/2014/main" id="{C13F0099-469E-921E-B3CA-B5652C4AC81C}"/>
              </a:ext>
            </a:extLst>
          </p:cNvPr>
          <p:cNvPicPr>
            <a:picLocks noChangeAspect="1"/>
          </p:cNvPicPr>
          <p:nvPr/>
        </p:nvPicPr>
        <p:blipFill rotWithShape="1">
          <a:blip r:embed="rId3"/>
          <a:srcRect l="4427" r="5890"/>
          <a:stretch/>
        </p:blipFill>
        <p:spPr>
          <a:xfrm>
            <a:off x="5604387" y="19463"/>
            <a:ext cx="6390154" cy="6151962"/>
          </a:xfrm>
          <a:prstGeom prst="rect">
            <a:avLst/>
          </a:prstGeom>
        </p:spPr>
      </p:pic>
      <p:sp>
        <p:nvSpPr>
          <p:cNvPr id="3" name="CasellaDiTesto 2">
            <a:extLst>
              <a:ext uri="{FF2B5EF4-FFF2-40B4-BE49-F238E27FC236}">
                <a16:creationId xmlns:a16="http://schemas.microsoft.com/office/drawing/2014/main" id="{142652BB-CB91-31CC-97AB-4D49A8E5AC83}"/>
              </a:ext>
            </a:extLst>
          </p:cNvPr>
          <p:cNvSpPr txBox="1"/>
          <p:nvPr/>
        </p:nvSpPr>
        <p:spPr>
          <a:xfrm>
            <a:off x="6153653" y="6274778"/>
            <a:ext cx="6096000" cy="461665"/>
          </a:xfrm>
          <a:prstGeom prst="rect">
            <a:avLst/>
          </a:prstGeom>
          <a:noFill/>
        </p:spPr>
        <p:txBody>
          <a:bodyPr wrap="square">
            <a:spAutoFit/>
          </a:bodyPr>
          <a:lstStyle/>
          <a:p>
            <a:pPr algn="ctr">
              <a:spcAft>
                <a:spcPts val="1200"/>
              </a:spcAft>
            </a:pPr>
            <a:r>
              <a:rPr lang="en-US" sz="12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Baki</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et al., The Status of Space Weather Infrastructure and Research in Africa, submitted</a:t>
            </a:r>
            <a:endParaRPr lang="it-IT"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3AB7B4B8-A2A5-6601-D853-7B46E6B72297}"/>
              </a:ext>
            </a:extLst>
          </p:cNvPr>
          <p:cNvSpPr txBox="1"/>
          <p:nvPr/>
        </p:nvSpPr>
        <p:spPr>
          <a:xfrm>
            <a:off x="6266927" y="606532"/>
            <a:ext cx="5426765" cy="369332"/>
          </a:xfrm>
          <a:prstGeom prst="rect">
            <a:avLst/>
          </a:prstGeom>
          <a:solidFill>
            <a:srgbClr val="7CD2C5"/>
          </a:solidFill>
          <a:ln w="19050">
            <a:solidFill>
              <a:schemeClr val="tx1"/>
            </a:solidFill>
          </a:ln>
        </p:spPr>
        <p:txBody>
          <a:bodyPr wrap="square" rtlCol="0">
            <a:spAutoFit/>
          </a:bodyPr>
          <a:lstStyle/>
          <a:p>
            <a:r>
              <a:rPr lang="it-IT" dirty="0"/>
              <a:t>Some SCINDA stations are </a:t>
            </a:r>
            <a:r>
              <a:rPr lang="it-IT" dirty="0" err="1"/>
              <a:t>not</a:t>
            </a:r>
            <a:r>
              <a:rPr lang="it-IT" dirty="0"/>
              <a:t> working </a:t>
            </a:r>
            <a:r>
              <a:rPr lang="it-IT" dirty="0" err="1"/>
              <a:t>anymore</a:t>
            </a:r>
            <a:r>
              <a:rPr lang="it-IT" dirty="0"/>
              <a:t>.</a:t>
            </a:r>
          </a:p>
        </p:txBody>
      </p:sp>
      <p:sp>
        <p:nvSpPr>
          <p:cNvPr id="8" name="CasellaDiTesto 7">
            <a:extLst>
              <a:ext uri="{FF2B5EF4-FFF2-40B4-BE49-F238E27FC236}">
                <a16:creationId xmlns:a16="http://schemas.microsoft.com/office/drawing/2014/main" id="{4654C170-F22C-EA0E-7CF1-1783B248D590}"/>
              </a:ext>
            </a:extLst>
          </p:cNvPr>
          <p:cNvSpPr txBox="1"/>
          <p:nvPr/>
        </p:nvSpPr>
        <p:spPr>
          <a:xfrm>
            <a:off x="6744927" y="5227046"/>
            <a:ext cx="4550278" cy="923330"/>
          </a:xfrm>
          <a:prstGeom prst="rect">
            <a:avLst/>
          </a:prstGeom>
          <a:solidFill>
            <a:srgbClr val="7CD2C5"/>
          </a:solidFill>
          <a:ln w="19050">
            <a:solidFill>
              <a:schemeClr val="tx1"/>
            </a:solidFill>
          </a:ln>
        </p:spPr>
        <p:txBody>
          <a:bodyPr wrap="square" rtlCol="0">
            <a:spAutoFit/>
          </a:bodyPr>
          <a:lstStyle/>
          <a:p>
            <a:r>
              <a:rPr lang="it-IT" dirty="0" err="1"/>
              <a:t>Only</a:t>
            </a:r>
            <a:r>
              <a:rPr lang="it-IT" dirty="0"/>
              <a:t> 4 ionosondes are </a:t>
            </a:r>
            <a:r>
              <a:rPr lang="it-IT" dirty="0" err="1"/>
              <a:t>currently</a:t>
            </a:r>
            <a:r>
              <a:rPr lang="it-IT" dirty="0"/>
              <a:t> </a:t>
            </a:r>
            <a:r>
              <a:rPr lang="it-IT" dirty="0" err="1"/>
              <a:t>installed</a:t>
            </a:r>
            <a:r>
              <a:rPr lang="it-IT" dirty="0"/>
              <a:t> in the </a:t>
            </a:r>
            <a:r>
              <a:rPr lang="it-IT" dirty="0" err="1"/>
              <a:t>african</a:t>
            </a:r>
            <a:r>
              <a:rPr lang="it-IT" dirty="0"/>
              <a:t> </a:t>
            </a:r>
            <a:r>
              <a:rPr lang="it-IT" dirty="0" err="1"/>
              <a:t>continent</a:t>
            </a:r>
            <a:r>
              <a:rPr lang="it-IT" dirty="0"/>
              <a:t>. </a:t>
            </a:r>
            <a:r>
              <a:rPr lang="it-IT" dirty="0" err="1"/>
              <a:t>Only</a:t>
            </a:r>
            <a:r>
              <a:rPr lang="it-IT" dirty="0"/>
              <a:t> 2 of </a:t>
            </a:r>
            <a:r>
              <a:rPr lang="it-IT" dirty="0" err="1"/>
              <a:t>them</a:t>
            </a:r>
            <a:r>
              <a:rPr lang="it-IT" dirty="0"/>
              <a:t> are </a:t>
            </a:r>
            <a:r>
              <a:rPr lang="it-IT" dirty="0" err="1"/>
              <a:t>operational</a:t>
            </a:r>
            <a:r>
              <a:rPr lang="it-IT" dirty="0"/>
              <a:t>.</a:t>
            </a:r>
          </a:p>
        </p:txBody>
      </p:sp>
    </p:spTree>
    <p:extLst>
      <p:ext uri="{BB962C8B-B14F-4D97-AF65-F5344CB8AC3E}">
        <p14:creationId xmlns:p14="http://schemas.microsoft.com/office/powerpoint/2010/main" val="3106166107"/>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4533</TotalTime>
  <Words>1412</Words>
  <Application>Microsoft Office PowerPoint</Application>
  <PresentationFormat>Widescreen</PresentationFormat>
  <Paragraphs>143</Paragraphs>
  <Slides>16</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Arial</vt:lpstr>
      <vt:lpstr>Avenir Next LT Pro</vt:lpstr>
      <vt:lpstr>Calibri</vt:lpstr>
      <vt:lpstr>Modern Love</vt:lpstr>
      <vt:lpstr>open_sansregular</vt:lpstr>
      <vt:lpstr>Palatino Linotype</vt:lpstr>
      <vt:lpstr>Times New Roman</vt:lpstr>
      <vt:lpstr>BohemianVTI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Daniela Riposati</dc:creator>
  <cp:lastModifiedBy>claudio cesaroni</cp:lastModifiedBy>
  <cp:revision>38</cp:revision>
  <dcterms:created xsi:type="dcterms:W3CDTF">2022-01-25T15:20:38Z</dcterms:created>
  <dcterms:modified xsi:type="dcterms:W3CDTF">2023-09-30T15:14:32Z</dcterms:modified>
</cp:coreProperties>
</file>