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66" r:id="rId2"/>
    <p:sldId id="267" r:id="rId3"/>
    <p:sldId id="343" r:id="rId4"/>
    <p:sldId id="265" r:id="rId5"/>
    <p:sldId id="344" r:id="rId6"/>
    <p:sldId id="348" r:id="rId7"/>
    <p:sldId id="333" r:id="rId8"/>
    <p:sldId id="336" r:id="rId9"/>
    <p:sldId id="342" r:id="rId10"/>
    <p:sldId id="338" r:id="rId11"/>
    <p:sldId id="339" r:id="rId12"/>
    <p:sldId id="350" r:id="rId13"/>
    <p:sldId id="268" r:id="rId14"/>
    <p:sldId id="341" r:id="rId15"/>
    <p:sldId id="351" r:id="rId16"/>
    <p:sldId id="356" r:id="rId17"/>
    <p:sldId id="353" r:id="rId18"/>
    <p:sldId id="354" r:id="rId19"/>
    <p:sldId id="359" r:id="rId20"/>
    <p:sldId id="278" r:id="rId21"/>
    <p:sldId id="357" r:id="rId22"/>
    <p:sldId id="361" r:id="rId23"/>
    <p:sldId id="360" r:id="rId24"/>
    <p:sldId id="373" r:id="rId25"/>
    <p:sldId id="374" r:id="rId26"/>
    <p:sldId id="375" r:id="rId27"/>
    <p:sldId id="376" r:id="rId28"/>
    <p:sldId id="377" r:id="rId29"/>
    <p:sldId id="378" r:id="rId30"/>
    <p:sldId id="363" r:id="rId31"/>
    <p:sldId id="362" r:id="rId32"/>
    <p:sldId id="349" r:id="rId33"/>
    <p:sldId id="368" r:id="rId34"/>
    <p:sldId id="372" r:id="rId35"/>
    <p:sldId id="364" r:id="rId36"/>
    <p:sldId id="365" r:id="rId37"/>
    <p:sldId id="366" r:id="rId38"/>
    <p:sldId id="326" r:id="rId39"/>
    <p:sldId id="286" r:id="rId40"/>
    <p:sldId id="371" r:id="rId41"/>
    <p:sldId id="380" r:id="rId42"/>
    <p:sldId id="379" r:id="rId43"/>
    <p:sldId id="358" r:id="rId44"/>
    <p:sldId id="329" r:id="rId45"/>
    <p:sldId id="330" r:id="rId46"/>
    <p:sldId id="355" r:id="rId47"/>
    <p:sldId id="367" r:id="rId48"/>
    <p:sldId id="370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00FF00"/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32" autoAdjust="0"/>
    <p:restoredTop sz="89550" autoAdjust="0"/>
  </p:normalViewPr>
  <p:slideViewPr>
    <p:cSldViewPr>
      <p:cViewPr varScale="1">
        <p:scale>
          <a:sx n="92" d="100"/>
          <a:sy n="92" d="100"/>
        </p:scale>
        <p:origin x="132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25" d="100"/>
          <a:sy n="125" d="100"/>
        </p:scale>
        <p:origin x="493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706B0-2DE6-4A8E-85F3-D108AE02E298}" type="datetimeFigureOut">
              <a:rPr lang="it-IT" smtClean="0"/>
              <a:t>03/10/2023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71B9FD-4342-4727-A75F-5B2FFD2416D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98855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504D58-63DF-4D8F-A678-39833831E6B2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6B237B-5B75-48CE-A2AE-60E4D98B1C1D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24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B52BA4-0022-4257-924F-9AFFCC5DE6EE}" type="slidenum">
              <a:rPr lang="en-US"/>
              <a:pPr/>
              <a:t>4</a:t>
            </a:fld>
            <a:endParaRPr lang="en-US"/>
          </a:p>
        </p:txBody>
      </p:sp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1125" y="8704263"/>
            <a:ext cx="292100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74D9FD6-CADF-4B0C-8E6A-89650B69C650}" type="slidenum">
              <a:rPr lang="it-IT" sz="1200"/>
              <a:pPr algn="r"/>
              <a:t>4</a:t>
            </a:fld>
            <a:endParaRPr lang="it-IT" sz="120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8713" y="701675"/>
            <a:ext cx="4586287" cy="3440113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2338" y="4351338"/>
            <a:ext cx="4997450" cy="4141787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36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altLang="it-IT" dirty="0" err="1" smtClean="0">
                <a:solidFill>
                  <a:srgbClr val="FFFF66"/>
                </a:solidFill>
              </a:rPr>
              <a:t>Presence</a:t>
            </a:r>
            <a:r>
              <a:rPr lang="it-IT" altLang="it-IT" dirty="0" smtClean="0">
                <a:solidFill>
                  <a:srgbClr val="FFFF66"/>
                </a:solidFill>
              </a:rPr>
              <a:t> of plasma </a:t>
            </a:r>
            <a:r>
              <a:rPr lang="it-IT" altLang="it-IT" dirty="0" err="1" smtClean="0">
                <a:solidFill>
                  <a:srgbClr val="FFFF66"/>
                </a:solidFill>
              </a:rPr>
              <a:t>irregularities</a:t>
            </a:r>
            <a:r>
              <a:rPr lang="it-IT" altLang="it-IT" dirty="0" smtClean="0">
                <a:solidFill>
                  <a:srgbClr val="FFFF66"/>
                </a:solidFill>
              </a:rPr>
              <a:t> </a:t>
            </a:r>
            <a:r>
              <a:rPr lang="it-IT" altLang="it-IT" dirty="0" err="1" smtClean="0">
                <a:solidFill>
                  <a:srgbClr val="FFFF66"/>
                </a:solidFill>
              </a:rPr>
              <a:t>that</a:t>
            </a:r>
            <a:r>
              <a:rPr lang="it-IT" altLang="it-IT" dirty="0" smtClean="0">
                <a:solidFill>
                  <a:srgbClr val="FFFF66"/>
                </a:solidFill>
              </a:rPr>
              <a:t> </a:t>
            </a:r>
            <a:r>
              <a:rPr lang="it-IT" altLang="it-IT" dirty="0" err="1" smtClean="0">
                <a:solidFill>
                  <a:srgbClr val="FFFF66"/>
                </a:solidFill>
              </a:rPr>
              <a:t>causes</a:t>
            </a:r>
            <a:r>
              <a:rPr lang="it-IT" altLang="it-IT" dirty="0" smtClean="0">
                <a:solidFill>
                  <a:srgbClr val="FFFF66"/>
                </a:solidFill>
              </a:rPr>
              <a:t> the </a:t>
            </a:r>
            <a:r>
              <a:rPr lang="it-IT" altLang="it-IT" dirty="0" err="1" smtClean="0">
                <a:solidFill>
                  <a:srgbClr val="FFFF66"/>
                </a:solidFill>
              </a:rPr>
              <a:t>reflection</a:t>
            </a:r>
            <a:r>
              <a:rPr lang="it-IT" altLang="it-IT" dirty="0" smtClean="0">
                <a:solidFill>
                  <a:srgbClr val="FFFF66"/>
                </a:solidFill>
              </a:rPr>
              <a:t> of the </a:t>
            </a:r>
            <a:r>
              <a:rPr lang="it-IT" altLang="it-IT" dirty="0" err="1" smtClean="0">
                <a:solidFill>
                  <a:srgbClr val="FFFF66"/>
                </a:solidFill>
              </a:rPr>
              <a:t>same</a:t>
            </a:r>
            <a:r>
              <a:rPr lang="it-IT" altLang="it-IT" dirty="0" smtClean="0">
                <a:solidFill>
                  <a:srgbClr val="FFFF66"/>
                </a:solidFill>
              </a:rPr>
              <a:t> </a:t>
            </a:r>
            <a:r>
              <a:rPr lang="it-IT" altLang="it-IT" dirty="0" err="1" smtClean="0">
                <a:solidFill>
                  <a:srgbClr val="FFFF66"/>
                </a:solidFill>
              </a:rPr>
              <a:t>frequency</a:t>
            </a:r>
            <a:r>
              <a:rPr lang="it-IT" altLang="it-IT" dirty="0" smtClean="0">
                <a:solidFill>
                  <a:srgbClr val="FFFF66"/>
                </a:solidFill>
              </a:rPr>
              <a:t> </a:t>
            </a:r>
            <a:r>
              <a:rPr lang="it-IT" altLang="it-IT" dirty="0" err="1" smtClean="0">
                <a:solidFill>
                  <a:srgbClr val="FFFF66"/>
                </a:solidFill>
              </a:rPr>
              <a:t>at</a:t>
            </a:r>
            <a:r>
              <a:rPr lang="it-IT" altLang="it-IT" dirty="0" smtClean="0">
                <a:solidFill>
                  <a:srgbClr val="FFFF66"/>
                </a:solidFill>
              </a:rPr>
              <a:t> </a:t>
            </a:r>
            <a:r>
              <a:rPr lang="it-IT" altLang="it-IT" dirty="0" err="1" smtClean="0">
                <a:solidFill>
                  <a:srgbClr val="FFFF66"/>
                </a:solidFill>
              </a:rPr>
              <a:t>different</a:t>
            </a:r>
            <a:r>
              <a:rPr lang="it-IT" altLang="it-IT" dirty="0" smtClean="0">
                <a:solidFill>
                  <a:srgbClr val="FFFF66"/>
                </a:solidFill>
              </a:rPr>
              <a:t> </a:t>
            </a:r>
            <a:r>
              <a:rPr lang="it-IT" altLang="it-IT" dirty="0" err="1" smtClean="0">
                <a:solidFill>
                  <a:srgbClr val="FFFF66"/>
                </a:solidFill>
              </a:rPr>
              <a:t>heights</a:t>
            </a:r>
            <a:r>
              <a:rPr lang="it-IT" altLang="it-IT" dirty="0" smtClean="0">
                <a:solidFill>
                  <a:srgbClr val="FFFF66"/>
                </a:solidFill>
              </a:rPr>
              <a:t> and so with </a:t>
            </a:r>
            <a:r>
              <a:rPr lang="it-IT" altLang="it-IT" dirty="0" err="1" smtClean="0">
                <a:solidFill>
                  <a:srgbClr val="FFFF66"/>
                </a:solidFill>
              </a:rPr>
              <a:t>different</a:t>
            </a:r>
            <a:r>
              <a:rPr lang="it-IT" altLang="it-IT" dirty="0" smtClean="0">
                <a:solidFill>
                  <a:srgbClr val="FFFF66"/>
                </a:solidFill>
              </a:rPr>
              <a:t> delay</a:t>
            </a:r>
            <a:r>
              <a:rPr lang="it-IT" altLang="it-IT" baseline="0" dirty="0" smtClean="0">
                <a:solidFill>
                  <a:srgbClr val="FFFF66"/>
                </a:solidFill>
              </a:rPr>
              <a:t> </a:t>
            </a:r>
            <a:r>
              <a:rPr lang="it-IT" altLang="it-IT" baseline="0" dirty="0" err="1" smtClean="0">
                <a:solidFill>
                  <a:srgbClr val="FFFF66"/>
                </a:solidFill>
              </a:rPr>
              <a:t>times</a:t>
            </a:r>
            <a:r>
              <a:rPr lang="it-IT" altLang="it-IT" baseline="0" dirty="0" smtClean="0">
                <a:solidFill>
                  <a:srgbClr val="FFFF66"/>
                </a:solidFill>
              </a:rPr>
              <a:t>. </a:t>
            </a:r>
            <a:r>
              <a:rPr lang="it-IT" altLang="it-IT" baseline="0" dirty="0" err="1" smtClean="0">
                <a:solidFill>
                  <a:srgbClr val="FFFF66"/>
                </a:solidFill>
              </a:rPr>
              <a:t>Consequently</a:t>
            </a:r>
            <a:r>
              <a:rPr lang="it-IT" altLang="it-IT" baseline="0" dirty="0" smtClean="0">
                <a:solidFill>
                  <a:srgbClr val="FFFF66"/>
                </a:solidFill>
              </a:rPr>
              <a:t>, the trace </a:t>
            </a:r>
            <a:r>
              <a:rPr lang="it-IT" altLang="it-IT" baseline="0" dirty="0" err="1" smtClean="0">
                <a:solidFill>
                  <a:srgbClr val="FFFF66"/>
                </a:solidFill>
              </a:rPr>
              <a:t>is</a:t>
            </a:r>
            <a:r>
              <a:rPr lang="it-IT" altLang="it-IT" baseline="0" dirty="0" smtClean="0">
                <a:solidFill>
                  <a:srgbClr val="FFFF66"/>
                </a:solidFill>
              </a:rPr>
              <a:t> </a:t>
            </a:r>
            <a:r>
              <a:rPr lang="it-IT" altLang="it-IT" baseline="0" dirty="0" err="1" smtClean="0">
                <a:solidFill>
                  <a:srgbClr val="FFFF66"/>
                </a:solidFill>
              </a:rPr>
              <a:t>not</a:t>
            </a:r>
            <a:r>
              <a:rPr lang="it-IT" altLang="it-IT" baseline="0" dirty="0" smtClean="0">
                <a:solidFill>
                  <a:srgbClr val="FFFF66"/>
                </a:solidFill>
              </a:rPr>
              <a:t> </a:t>
            </a:r>
            <a:r>
              <a:rPr lang="it-IT" altLang="it-IT" baseline="0" dirty="0" err="1" smtClean="0">
                <a:solidFill>
                  <a:srgbClr val="FFFF66"/>
                </a:solidFill>
              </a:rPr>
              <a:t>defined</a:t>
            </a:r>
            <a:r>
              <a:rPr lang="it-IT" altLang="it-IT" baseline="0" dirty="0" smtClean="0">
                <a:solidFill>
                  <a:srgbClr val="FFFF66"/>
                </a:solidFill>
              </a:rPr>
              <a:t>, spread.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B237B-5B75-48CE-A2AE-60E4D98B1C1D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279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 smtClean="0">
                <a:solidFill>
                  <a:schemeClr val="bg1"/>
                </a:solidFill>
                <a:latin typeface="Calibri" pitchFamily="34" charset="0"/>
              </a:rPr>
              <a:t>The </a:t>
            </a:r>
            <a:r>
              <a:rPr lang="it-IT" sz="1200" dirty="0" err="1" smtClean="0">
                <a:solidFill>
                  <a:schemeClr val="bg1"/>
                </a:solidFill>
                <a:latin typeface="Calibri" pitchFamily="34" charset="0"/>
              </a:rPr>
              <a:t>study</a:t>
            </a:r>
            <a:r>
              <a:rPr lang="it-IT" sz="1200" dirty="0" smtClean="0">
                <a:solidFill>
                  <a:schemeClr val="bg1"/>
                </a:solidFill>
                <a:latin typeface="Calibri" pitchFamily="34" charset="0"/>
              </a:rPr>
              <a:t> and the real-time </a:t>
            </a:r>
            <a:r>
              <a:rPr lang="it-IT" sz="1200" dirty="0" err="1" smtClean="0">
                <a:solidFill>
                  <a:schemeClr val="bg1"/>
                </a:solidFill>
                <a:latin typeface="Calibri" pitchFamily="34" charset="0"/>
              </a:rPr>
              <a:t>monitoring</a:t>
            </a:r>
            <a:r>
              <a:rPr lang="it-IT" sz="1200" dirty="0" smtClean="0">
                <a:solidFill>
                  <a:schemeClr val="bg1"/>
                </a:solidFill>
                <a:latin typeface="Calibri" pitchFamily="34" charset="0"/>
              </a:rPr>
              <a:t> of the </a:t>
            </a:r>
            <a:r>
              <a:rPr lang="it-IT" sz="1200" dirty="0" err="1" smtClean="0">
                <a:solidFill>
                  <a:schemeClr val="bg1"/>
                </a:solidFill>
                <a:latin typeface="Calibri" pitchFamily="34" charset="0"/>
              </a:rPr>
              <a:t>ionosphere</a:t>
            </a:r>
            <a:r>
              <a:rPr lang="it-IT" sz="1200" dirty="0" smtClean="0">
                <a:solidFill>
                  <a:schemeClr val="bg1"/>
                </a:solidFill>
                <a:latin typeface="Calibri" pitchFamily="34" charset="0"/>
              </a:rPr>
              <a:t> are </a:t>
            </a:r>
            <a:r>
              <a:rPr lang="it-IT" sz="1200" dirty="0" err="1" smtClean="0">
                <a:solidFill>
                  <a:schemeClr val="bg1"/>
                </a:solidFill>
                <a:latin typeface="Calibri" pitchFamily="34" charset="0"/>
              </a:rPr>
              <a:t>important</a:t>
            </a:r>
            <a:r>
              <a:rPr lang="it-IT" sz="1200" dirty="0" smtClean="0">
                <a:solidFill>
                  <a:schemeClr val="bg1"/>
                </a:solidFill>
                <a:latin typeface="Calibri" pitchFamily="34" charset="0"/>
              </a:rPr>
              <a:t> for </a:t>
            </a:r>
            <a:r>
              <a:rPr lang="it-IT" sz="1200" i="1" dirty="0" smtClean="0">
                <a:solidFill>
                  <a:srgbClr val="92D050"/>
                </a:solidFill>
                <a:latin typeface="Calibri" pitchFamily="34" charset="0"/>
              </a:rPr>
              <a:t>Space </a:t>
            </a:r>
            <a:r>
              <a:rPr lang="it-IT" sz="1200" i="1" dirty="0" err="1" smtClean="0">
                <a:solidFill>
                  <a:srgbClr val="92D050"/>
                </a:solidFill>
                <a:latin typeface="Calibri" pitchFamily="34" charset="0"/>
              </a:rPr>
              <a:t>Weather</a:t>
            </a:r>
            <a:r>
              <a:rPr lang="it-IT" sz="1200" i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it-IT" sz="1200" dirty="0" err="1" smtClean="0">
                <a:solidFill>
                  <a:schemeClr val="bg1"/>
                </a:solidFill>
                <a:latin typeface="Calibri" pitchFamily="34" charset="0"/>
              </a:rPr>
              <a:t>purposes</a:t>
            </a:r>
            <a:r>
              <a:rPr lang="it-IT" sz="1200" i="1" dirty="0" smtClean="0">
                <a:solidFill>
                  <a:schemeClr val="bg1"/>
                </a:solidFill>
                <a:latin typeface="Calibri" pitchFamily="34" charset="0"/>
              </a:rPr>
              <a:t>. </a:t>
            </a:r>
            <a:r>
              <a:rPr lang="it-IT" sz="1200" dirty="0" err="1" smtClean="0">
                <a:solidFill>
                  <a:schemeClr val="bg1"/>
                </a:solidFill>
                <a:latin typeface="Calibri" pitchFamily="34" charset="0"/>
              </a:rPr>
              <a:t>During</a:t>
            </a:r>
            <a:r>
              <a:rPr lang="it-IT" sz="1200" dirty="0" smtClean="0">
                <a:solidFill>
                  <a:schemeClr val="bg1"/>
                </a:solidFill>
                <a:latin typeface="Calibri" pitchFamily="34" charset="0"/>
              </a:rPr>
              <a:t> a solar </a:t>
            </a:r>
            <a:r>
              <a:rPr lang="it-IT" sz="1200" dirty="0" err="1" smtClean="0">
                <a:solidFill>
                  <a:schemeClr val="bg1"/>
                </a:solidFill>
                <a:latin typeface="Calibri" pitchFamily="34" charset="0"/>
              </a:rPr>
              <a:t>flare</a:t>
            </a:r>
            <a:r>
              <a:rPr lang="it-IT" sz="1200" b="0" dirty="0" smtClean="0">
                <a:solidFill>
                  <a:schemeClr val="bg1"/>
                </a:solidFill>
                <a:latin typeface="Calibri" pitchFamily="34" charset="0"/>
              </a:rPr>
              <a:t>, </a:t>
            </a:r>
            <a:r>
              <a:rPr lang="it-IT" sz="1200" b="0" dirty="0" err="1" smtClean="0">
                <a:solidFill>
                  <a:schemeClr val="bg1"/>
                </a:solidFill>
                <a:latin typeface="Calibri" pitchFamily="34" charset="0"/>
              </a:rPr>
              <a:t>if</a:t>
            </a:r>
            <a:r>
              <a:rPr lang="it-IT" sz="1200" b="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it-IT" sz="1200" b="0" dirty="0" err="1" smtClean="0">
                <a:solidFill>
                  <a:schemeClr val="bg1"/>
                </a:solidFill>
                <a:latin typeface="Calibri" pitchFamily="34" charset="0"/>
              </a:rPr>
              <a:t>this</a:t>
            </a:r>
            <a:r>
              <a:rPr lang="it-IT" sz="1200" b="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it-IT" sz="1200" b="0" dirty="0" err="1" smtClean="0">
                <a:solidFill>
                  <a:schemeClr val="bg1"/>
                </a:solidFill>
                <a:latin typeface="Calibri" pitchFamily="34" charset="0"/>
              </a:rPr>
              <a:t>is</a:t>
            </a:r>
            <a:r>
              <a:rPr lang="it-IT" sz="1200" b="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it-IT" sz="1200" b="0" dirty="0" err="1" smtClean="0">
                <a:solidFill>
                  <a:schemeClr val="bg1"/>
                </a:solidFill>
                <a:latin typeface="Calibri" pitchFamily="34" charset="0"/>
              </a:rPr>
              <a:t>enough</a:t>
            </a:r>
            <a:r>
              <a:rPr lang="it-IT" sz="1200" b="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it-IT" sz="1200" b="0" dirty="0" err="1" smtClean="0">
                <a:solidFill>
                  <a:schemeClr val="bg1"/>
                </a:solidFill>
                <a:latin typeface="Calibri" pitchFamily="34" charset="0"/>
              </a:rPr>
              <a:t>energetic</a:t>
            </a:r>
            <a:r>
              <a:rPr lang="it-IT" sz="1200" b="0" dirty="0" smtClean="0">
                <a:solidFill>
                  <a:schemeClr val="bg1"/>
                </a:solidFill>
                <a:latin typeface="Calibri" pitchFamily="34" charset="0"/>
              </a:rPr>
              <a:t> and </a:t>
            </a:r>
            <a:r>
              <a:rPr lang="it-IT" sz="1200" dirty="0" err="1" smtClean="0">
                <a:solidFill>
                  <a:schemeClr val="bg1"/>
                </a:solidFill>
                <a:latin typeface="Calibri" pitchFamily="34" charset="0"/>
              </a:rPr>
              <a:t>occurs</a:t>
            </a:r>
            <a:r>
              <a:rPr lang="it-IT" sz="1200" dirty="0" smtClean="0">
                <a:solidFill>
                  <a:schemeClr val="bg1"/>
                </a:solidFill>
                <a:latin typeface="Calibri" pitchFamily="34" charset="0"/>
              </a:rPr>
              <a:t> on the </a:t>
            </a:r>
            <a:r>
              <a:rPr lang="it-IT" sz="1200" dirty="0" err="1" smtClean="0">
                <a:solidFill>
                  <a:schemeClr val="bg1"/>
                </a:solidFill>
                <a:latin typeface="Calibri" pitchFamily="34" charset="0"/>
              </a:rPr>
              <a:t>Sun</a:t>
            </a:r>
            <a:r>
              <a:rPr lang="it-IT" sz="1200" dirty="0" smtClean="0">
                <a:solidFill>
                  <a:schemeClr val="bg1"/>
                </a:solidFill>
                <a:latin typeface="Calibri" pitchFamily="34" charset="0"/>
              </a:rPr>
              <a:t> side </a:t>
            </a:r>
            <a:r>
              <a:rPr lang="it-IT" sz="1200" dirty="0" err="1" smtClean="0">
                <a:solidFill>
                  <a:schemeClr val="bg1"/>
                </a:solidFill>
                <a:latin typeface="Calibri" pitchFamily="34" charset="0"/>
              </a:rPr>
              <a:t>towards</a:t>
            </a:r>
            <a:r>
              <a:rPr lang="it-IT" sz="1200" dirty="0" smtClean="0">
                <a:solidFill>
                  <a:schemeClr val="bg1"/>
                </a:solidFill>
                <a:latin typeface="Calibri" pitchFamily="34" charset="0"/>
              </a:rPr>
              <a:t> the Earth</a:t>
            </a:r>
            <a:r>
              <a:rPr lang="it-IT" sz="1200" b="0" dirty="0" smtClean="0">
                <a:solidFill>
                  <a:schemeClr val="bg1"/>
                </a:solidFill>
                <a:latin typeface="Calibri" pitchFamily="34" charset="0"/>
              </a:rPr>
              <a:t>, some of the </a:t>
            </a:r>
            <a:r>
              <a:rPr lang="it-IT" sz="1200" b="0" dirty="0" err="1" smtClean="0">
                <a:solidFill>
                  <a:schemeClr val="bg1"/>
                </a:solidFill>
                <a:latin typeface="Calibri" pitchFamily="34" charset="0"/>
              </a:rPr>
              <a:t>released</a:t>
            </a:r>
            <a:r>
              <a:rPr lang="it-IT" sz="1200" b="0" dirty="0" smtClean="0">
                <a:solidFill>
                  <a:schemeClr val="bg1"/>
                </a:solidFill>
                <a:latin typeface="Calibri" pitchFamily="34" charset="0"/>
              </a:rPr>
              <a:t> X </a:t>
            </a:r>
            <a:r>
              <a:rPr lang="it-IT" sz="1200" b="0" dirty="0" err="1" smtClean="0">
                <a:solidFill>
                  <a:schemeClr val="bg1"/>
                </a:solidFill>
                <a:latin typeface="Calibri" pitchFamily="34" charset="0"/>
              </a:rPr>
              <a:t>rays</a:t>
            </a:r>
            <a:r>
              <a:rPr lang="it-IT" sz="1200" b="0" dirty="0" smtClean="0">
                <a:solidFill>
                  <a:schemeClr val="bg1"/>
                </a:solidFill>
                <a:latin typeface="Calibri" pitchFamily="34" charset="0"/>
              </a:rPr>
              <a:t> penetrate the </a:t>
            </a:r>
            <a:r>
              <a:rPr lang="it-IT" sz="1200" b="0" dirty="0" err="1" smtClean="0">
                <a:solidFill>
                  <a:schemeClr val="bg1"/>
                </a:solidFill>
                <a:latin typeface="Calibri" pitchFamily="34" charset="0"/>
              </a:rPr>
              <a:t>terrestrial</a:t>
            </a:r>
            <a:r>
              <a:rPr lang="it-IT" sz="1200" b="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it-IT" sz="1200" b="0" dirty="0" err="1" smtClean="0">
                <a:solidFill>
                  <a:schemeClr val="bg1"/>
                </a:solidFill>
                <a:latin typeface="Calibri" pitchFamily="34" charset="0"/>
              </a:rPr>
              <a:t>atmosphere</a:t>
            </a:r>
            <a:r>
              <a:rPr lang="it-IT" sz="1200" b="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it-IT" sz="1200" b="0" dirty="0" err="1" smtClean="0">
                <a:solidFill>
                  <a:schemeClr val="bg1"/>
                </a:solidFill>
                <a:latin typeface="Calibri" pitchFamily="34" charset="0"/>
              </a:rPr>
              <a:t>till</a:t>
            </a:r>
            <a:r>
              <a:rPr lang="it-IT" sz="1200" b="0" dirty="0" smtClean="0">
                <a:solidFill>
                  <a:schemeClr val="bg1"/>
                </a:solidFill>
                <a:latin typeface="Calibri" pitchFamily="34" charset="0"/>
              </a:rPr>
              <a:t> the </a:t>
            </a:r>
            <a:r>
              <a:rPr lang="it-IT" sz="1200" b="0" dirty="0" err="1" smtClean="0">
                <a:solidFill>
                  <a:schemeClr val="bg1"/>
                </a:solidFill>
                <a:latin typeface="Calibri" pitchFamily="34" charset="0"/>
              </a:rPr>
              <a:t>lower</a:t>
            </a:r>
            <a:r>
              <a:rPr lang="it-IT" sz="1200" b="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it-IT" sz="1200" b="0" dirty="0" err="1" smtClean="0">
                <a:solidFill>
                  <a:schemeClr val="bg1"/>
                </a:solidFill>
                <a:latin typeface="Calibri" pitchFamily="34" charset="0"/>
              </a:rPr>
              <a:t>altitudes</a:t>
            </a:r>
            <a:r>
              <a:rPr lang="it-IT" sz="1200" b="0" dirty="0" smtClean="0">
                <a:solidFill>
                  <a:schemeClr val="bg1"/>
                </a:solidFill>
                <a:latin typeface="Calibri" pitchFamily="34" charset="0"/>
              </a:rPr>
              <a:t> of the </a:t>
            </a:r>
            <a:r>
              <a:rPr lang="it-IT" sz="1200" b="0" dirty="0" err="1" smtClean="0">
                <a:solidFill>
                  <a:schemeClr val="bg1"/>
                </a:solidFill>
                <a:latin typeface="Calibri" pitchFamily="34" charset="0"/>
              </a:rPr>
              <a:t>ionosphere</a:t>
            </a:r>
            <a:r>
              <a:rPr lang="it-IT" sz="1200" b="0" dirty="0" smtClean="0">
                <a:solidFill>
                  <a:schemeClr val="bg1"/>
                </a:solidFill>
                <a:latin typeface="Calibri" pitchFamily="34" charset="0"/>
              </a:rPr>
              <a:t>, </a:t>
            </a:r>
            <a:r>
              <a:rPr lang="it-IT" sz="1200" b="0" dirty="0" err="1" smtClean="0">
                <a:solidFill>
                  <a:schemeClr val="bg1"/>
                </a:solidFill>
                <a:latin typeface="Calibri" pitchFamily="34" charset="0"/>
              </a:rPr>
              <a:t>causing</a:t>
            </a:r>
            <a:r>
              <a:rPr lang="it-IT" sz="1200" b="0" dirty="0" smtClean="0">
                <a:solidFill>
                  <a:schemeClr val="bg1"/>
                </a:solidFill>
                <a:latin typeface="Calibri" pitchFamily="34" charset="0"/>
              </a:rPr>
              <a:t> an </a:t>
            </a:r>
            <a:r>
              <a:rPr lang="it-IT" sz="1200" b="0" dirty="0" err="1" smtClean="0">
                <a:solidFill>
                  <a:schemeClr val="bg1"/>
                </a:solidFill>
                <a:latin typeface="Calibri" pitchFamily="34" charset="0"/>
              </a:rPr>
              <a:t>increase</a:t>
            </a:r>
            <a:r>
              <a:rPr lang="it-IT" sz="1200" b="0" dirty="0" smtClean="0">
                <a:solidFill>
                  <a:schemeClr val="bg1"/>
                </a:solidFill>
                <a:latin typeface="Calibri" pitchFamily="34" charset="0"/>
              </a:rPr>
              <a:t> of </a:t>
            </a:r>
            <a:r>
              <a:rPr lang="it-IT" sz="1200" b="0" dirty="0" err="1" smtClean="0">
                <a:solidFill>
                  <a:schemeClr val="bg1"/>
                </a:solidFill>
                <a:latin typeface="Calibri" pitchFamily="34" charset="0"/>
              </a:rPr>
              <a:t>ionization</a:t>
            </a:r>
            <a:r>
              <a:rPr lang="it-IT" sz="1200" b="0" dirty="0" smtClean="0">
                <a:solidFill>
                  <a:schemeClr val="bg1"/>
                </a:solidFill>
                <a:latin typeface="Calibri" pitchFamily="34" charset="0"/>
              </a:rPr>
              <a:t> and </a:t>
            </a:r>
            <a:r>
              <a:rPr lang="it-IT" sz="1200" b="0" dirty="0" err="1" smtClean="0">
                <a:solidFill>
                  <a:schemeClr val="bg1"/>
                </a:solidFill>
                <a:latin typeface="Calibri" pitchFamily="34" charset="0"/>
              </a:rPr>
              <a:t>then</a:t>
            </a:r>
            <a:r>
              <a:rPr lang="it-IT" sz="1200" b="0" dirty="0" smtClean="0">
                <a:solidFill>
                  <a:schemeClr val="bg1"/>
                </a:solidFill>
                <a:latin typeface="Calibri" pitchFamily="34" charset="0"/>
              </a:rPr>
              <a:t> an </a:t>
            </a:r>
            <a:r>
              <a:rPr lang="it-IT" sz="1200" b="0" dirty="0" err="1" smtClean="0">
                <a:solidFill>
                  <a:schemeClr val="bg1"/>
                </a:solidFill>
                <a:latin typeface="Calibri" pitchFamily="34" charset="0"/>
              </a:rPr>
              <a:t>increase</a:t>
            </a:r>
            <a:r>
              <a:rPr lang="it-IT" sz="1200" b="0" dirty="0" smtClean="0">
                <a:solidFill>
                  <a:schemeClr val="bg1"/>
                </a:solidFill>
                <a:latin typeface="Calibri" pitchFamily="34" charset="0"/>
              </a:rPr>
              <a:t> of the </a:t>
            </a:r>
            <a:r>
              <a:rPr lang="it-IT" sz="1200" b="0" dirty="0" err="1" smtClean="0">
                <a:solidFill>
                  <a:schemeClr val="bg1"/>
                </a:solidFill>
                <a:latin typeface="Calibri" pitchFamily="34" charset="0"/>
              </a:rPr>
              <a:t>absorption</a:t>
            </a:r>
            <a:r>
              <a:rPr lang="it-IT" sz="1200" b="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it-IT" sz="1200" b="0" dirty="0" err="1" smtClean="0">
                <a:solidFill>
                  <a:schemeClr val="bg1"/>
                </a:solidFill>
                <a:latin typeface="Calibri" pitchFamily="34" charset="0"/>
              </a:rPr>
              <a:t>suffered</a:t>
            </a:r>
            <a:r>
              <a:rPr lang="it-IT" sz="1200" b="0" dirty="0" smtClean="0">
                <a:solidFill>
                  <a:schemeClr val="bg1"/>
                </a:solidFill>
                <a:latin typeface="Calibri" pitchFamily="34" charset="0"/>
              </a:rPr>
              <a:t> by the </a:t>
            </a:r>
            <a:r>
              <a:rPr lang="it-IT" sz="1200" b="0" dirty="0" err="1" smtClean="0">
                <a:solidFill>
                  <a:schemeClr val="bg1"/>
                </a:solidFill>
                <a:latin typeface="Calibri" pitchFamily="34" charset="0"/>
              </a:rPr>
              <a:t>electromagnetic</a:t>
            </a:r>
            <a:r>
              <a:rPr lang="it-IT" sz="1200" b="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it-IT" sz="1200" b="0" dirty="0" err="1" smtClean="0">
                <a:solidFill>
                  <a:schemeClr val="bg1"/>
                </a:solidFill>
                <a:latin typeface="Calibri" pitchFamily="34" charset="0"/>
              </a:rPr>
              <a:t>wave</a:t>
            </a:r>
            <a:r>
              <a:rPr lang="it-IT" sz="1200" b="0" dirty="0" smtClean="0">
                <a:solidFill>
                  <a:schemeClr val="bg1"/>
                </a:solidFill>
                <a:latin typeface="Calibri" pitchFamily="34" charset="0"/>
              </a:rPr>
              <a:t>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B237B-5B75-48CE-A2AE-60E4D98B1C1D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043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B0B1E5-6AC3-4032-BB62-DA6ECE47F547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B93E27-5AC8-4BD5-AA15-C81DCBF5CDDA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B0B1E5-6AC3-4032-BB62-DA6ECE47F547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B93E27-5AC8-4BD5-AA15-C81DCBF5CDDA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B0B1E5-6AC3-4032-BB62-DA6ECE47F547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B93E27-5AC8-4BD5-AA15-C81DCBF5CDDA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B0B1E5-6AC3-4032-BB62-DA6ECE47F547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B93E27-5AC8-4BD5-AA15-C81DCBF5CDDA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B0B1E5-6AC3-4032-BB62-DA6ECE47F547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B93E27-5AC8-4BD5-AA15-C81DCBF5CDDA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B0B1E5-6AC3-4032-BB62-DA6ECE47F547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B93E27-5AC8-4BD5-AA15-C81DCBF5CDDA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B0B1E5-6AC3-4032-BB62-DA6ECE47F547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B93E27-5AC8-4BD5-AA15-C81DCBF5CDDA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B0B1E5-6AC3-4032-BB62-DA6ECE47F547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B93E27-5AC8-4BD5-AA15-C81DCBF5CDDA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B0B1E5-6AC3-4032-BB62-DA6ECE47F547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B93E27-5AC8-4BD5-AA15-C81DCBF5CDDA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B0B1E5-6AC3-4032-BB62-DA6ECE47F547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B93E27-5AC8-4BD5-AA15-C81DCBF5CDDA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B0B1E5-6AC3-4032-BB62-DA6ECE47F547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B93E27-5AC8-4BD5-AA15-C81DCBF5CDDA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7"/>
          <p:cNvSpPr>
            <a:spLocks noChangeShapeType="1"/>
          </p:cNvSpPr>
          <p:nvPr userDrawn="1"/>
        </p:nvSpPr>
        <p:spPr bwMode="auto">
          <a:xfrm>
            <a:off x="0" y="6477000"/>
            <a:ext cx="91440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Line 8"/>
          <p:cNvSpPr>
            <a:spLocks noChangeShapeType="1"/>
          </p:cNvSpPr>
          <p:nvPr userDrawn="1"/>
        </p:nvSpPr>
        <p:spPr bwMode="auto">
          <a:xfrm>
            <a:off x="-36512" y="404664"/>
            <a:ext cx="9189759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CasellaDiTesto 10"/>
          <p:cNvSpPr txBox="1"/>
          <p:nvPr userDrawn="1"/>
        </p:nvSpPr>
        <p:spPr>
          <a:xfrm>
            <a:off x="1979712" y="6519446"/>
            <a:ext cx="47371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66FF"/>
                </a:solidFill>
                <a:latin typeface="Bradley Hand ITC" pitchFamily="66" charset="0"/>
              </a:rPr>
              <a:t>High Frequency (HF) vertical ionospheric soundings</a:t>
            </a:r>
            <a:endParaRPr lang="en-US" sz="1600" b="1" dirty="0">
              <a:solidFill>
                <a:srgbClr val="0066FF"/>
              </a:solidFill>
              <a:latin typeface="Bradley Hand ITC" pitchFamily="66" charset="0"/>
            </a:endParaRPr>
          </a:p>
        </p:txBody>
      </p:sp>
      <p:sp>
        <p:nvSpPr>
          <p:cNvPr id="2" name="CasellaDiTesto 1"/>
          <p:cNvSpPr txBox="1"/>
          <p:nvPr userDrawn="1"/>
        </p:nvSpPr>
        <p:spPr>
          <a:xfrm>
            <a:off x="6597739" y="6457890"/>
            <a:ext cx="2555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Eastern Africa Capacity Building Workshop on</a:t>
            </a:r>
          </a:p>
          <a:p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Space Weather and Low-latitude Ionosphere</a:t>
            </a:r>
            <a:endParaRPr lang="it-IT" sz="1000" b="0" dirty="0"/>
          </a:p>
        </p:txBody>
      </p:sp>
      <p:pic>
        <p:nvPicPr>
          <p:cNvPr id="12" name="Picture 4" descr="http://intranet.rm.ingv.it/sites/default/files/INGV_LOGO_NEW_SCRITTA%20BANDIERA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483021"/>
            <a:ext cx="1224136" cy="37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egnaposto data 2"/>
          <p:cNvSpPr txBox="1">
            <a:spLocks/>
          </p:cNvSpPr>
          <p:nvPr userDrawn="1"/>
        </p:nvSpPr>
        <p:spPr>
          <a:xfrm>
            <a:off x="8172400" y="39539"/>
            <a:ext cx="13622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800" b="1" baseline="0" dirty="0" smtClean="0">
                <a:solidFill>
                  <a:srgbClr val="00B050"/>
                </a:solidFill>
                <a:latin typeface="Bradley Hand ITC" panose="03070402050302030203" pitchFamily="66" charset="0"/>
              </a:rPr>
              <a:t>Malindi</a:t>
            </a:r>
          </a:p>
          <a:p>
            <a:pPr algn="ctr"/>
            <a:r>
              <a:rPr lang="it-IT" sz="800" b="1" baseline="0" dirty="0" smtClean="0">
                <a:solidFill>
                  <a:srgbClr val="00B050"/>
                </a:solidFill>
                <a:latin typeface="Bradley Hand ITC" panose="03070402050302030203" pitchFamily="66" charset="0"/>
              </a:rPr>
              <a:t>4 </a:t>
            </a:r>
            <a:r>
              <a:rPr lang="it-IT" sz="800" b="1" baseline="0" dirty="0" err="1" smtClean="0">
                <a:solidFill>
                  <a:srgbClr val="00B050"/>
                </a:solidFill>
                <a:latin typeface="Bradley Hand ITC" panose="03070402050302030203" pitchFamily="66" charset="0"/>
              </a:rPr>
              <a:t>Oct</a:t>
            </a:r>
            <a:r>
              <a:rPr lang="it-IT" sz="800" b="1" baseline="0" dirty="0" smtClean="0">
                <a:solidFill>
                  <a:srgbClr val="00B050"/>
                </a:solidFill>
                <a:latin typeface="Bradley Hand ITC" panose="03070402050302030203" pitchFamily="66" charset="0"/>
              </a:rPr>
              <a:t> 2023</a:t>
            </a:r>
            <a:endParaRPr lang="it-IT" sz="800" b="1" dirty="0">
              <a:solidFill>
                <a:srgbClr val="00B05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5" name="Segnaposto data 2"/>
          <p:cNvSpPr txBox="1">
            <a:spLocks/>
          </p:cNvSpPr>
          <p:nvPr userDrawn="1"/>
        </p:nvSpPr>
        <p:spPr>
          <a:xfrm>
            <a:off x="-249605" y="6487947"/>
            <a:ext cx="13622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000" b="1" baseline="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Michael</a:t>
            </a:r>
          </a:p>
          <a:p>
            <a:pPr algn="ctr"/>
            <a:r>
              <a:rPr lang="it-IT" sz="1000" b="1" baseline="0" dirty="0" err="1" smtClean="0">
                <a:solidFill>
                  <a:schemeClr val="tx1"/>
                </a:solidFill>
                <a:latin typeface="Bradley Hand ITC" panose="03070402050302030203" pitchFamily="66" charset="0"/>
              </a:rPr>
              <a:t>Pezzopane</a:t>
            </a:r>
            <a:endParaRPr lang="it-IT" sz="1000" b="1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gif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29.png"/><Relationship Id="rId7" Type="http://schemas.openxmlformats.org/officeDocument/2006/relationships/image" Target="../media/image33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../SeminarioINGV_Dicembre_2007/profilo_ionogramma.mov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gif"/><Relationship Id="rId5" Type="http://schemas.openxmlformats.org/officeDocument/2006/relationships/image" Target="../media/image28.gif"/><Relationship Id="rId4" Type="http://schemas.openxmlformats.org/officeDocument/2006/relationships/image" Target="../media/image3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gif"/><Relationship Id="rId4" Type="http://schemas.openxmlformats.org/officeDocument/2006/relationships/image" Target="../media/image45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GIF"/><Relationship Id="rId4" Type="http://schemas.openxmlformats.org/officeDocument/2006/relationships/image" Target="../media/image64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gif"/><Relationship Id="rId3" Type="http://schemas.openxmlformats.org/officeDocument/2006/relationships/image" Target="../media/image72.gif"/><Relationship Id="rId7" Type="http://schemas.openxmlformats.org/officeDocument/2006/relationships/image" Target="../media/image7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gif"/><Relationship Id="rId11" Type="http://schemas.openxmlformats.org/officeDocument/2006/relationships/image" Target="../media/image80.gif"/><Relationship Id="rId5" Type="http://schemas.openxmlformats.org/officeDocument/2006/relationships/image" Target="../media/image74.gif"/><Relationship Id="rId10" Type="http://schemas.openxmlformats.org/officeDocument/2006/relationships/image" Target="../media/image79.gif"/><Relationship Id="rId4" Type="http://schemas.openxmlformats.org/officeDocument/2006/relationships/image" Target="../media/image73.jpg"/><Relationship Id="rId9" Type="http://schemas.openxmlformats.org/officeDocument/2006/relationships/image" Target="../media/image78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../SeminarioINGV_Dicembre_2007/profilo_ionogramma.mov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gif"/><Relationship Id="rId5" Type="http://schemas.openxmlformats.org/officeDocument/2006/relationships/image" Target="../media/image82.gif"/><Relationship Id="rId4" Type="http://schemas.openxmlformats.org/officeDocument/2006/relationships/image" Target="../media/image28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gif"/><Relationship Id="rId4" Type="http://schemas.openxmlformats.org/officeDocument/2006/relationships/image" Target="../media/image8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gif"/><Relationship Id="rId2" Type="http://schemas.openxmlformats.org/officeDocument/2006/relationships/image" Target="../media/image9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gi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179388" y="2408238"/>
            <a:ext cx="88201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 smtClean="0">
                <a:latin typeface="Bradley Hand ITC" pitchFamily="66" charset="0"/>
              </a:rPr>
              <a:t>High Frequency (HF) vertical ionospheric soundings</a:t>
            </a:r>
            <a:endParaRPr lang="en-US" sz="2800" b="1" dirty="0">
              <a:latin typeface="Bradley Hand ITC" pitchFamily="66" charset="0"/>
            </a:endParaRPr>
          </a:p>
        </p:txBody>
      </p:sp>
      <p:sp>
        <p:nvSpPr>
          <p:cNvPr id="2051" name="Line 7"/>
          <p:cNvSpPr>
            <a:spLocks noChangeShapeType="1"/>
          </p:cNvSpPr>
          <p:nvPr/>
        </p:nvSpPr>
        <p:spPr bwMode="auto">
          <a:xfrm>
            <a:off x="0" y="6477000"/>
            <a:ext cx="91440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684213" y="3429000"/>
            <a:ext cx="7907337" cy="120032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b="1" u="sng" dirty="0" smtClean="0">
                <a:latin typeface="Bradley Hand ITC" pitchFamily="66" charset="0"/>
              </a:rPr>
              <a:t>Michael </a:t>
            </a:r>
            <a:r>
              <a:rPr lang="it-IT" b="1" u="sng" dirty="0" err="1" smtClean="0">
                <a:latin typeface="Bradley Hand ITC" pitchFamily="66" charset="0"/>
              </a:rPr>
              <a:t>Pezzopane</a:t>
            </a:r>
            <a:r>
              <a:rPr lang="it-IT" b="1" dirty="0" smtClean="0">
                <a:latin typeface="Bradley Hand ITC" pitchFamily="66" charset="0"/>
              </a:rPr>
              <a:t> (</a:t>
            </a:r>
            <a:r>
              <a:rPr lang="it-IT" b="1" dirty="0" err="1" smtClean="0">
                <a:latin typeface="Bradley Hand ITC" pitchFamily="66" charset="0"/>
              </a:rPr>
              <a:t>Piece</a:t>
            </a:r>
            <a:r>
              <a:rPr lang="it-IT" b="1" dirty="0" smtClean="0">
                <a:latin typeface="Bradley Hand ITC" pitchFamily="66" charset="0"/>
              </a:rPr>
              <a:t> of </a:t>
            </a:r>
            <a:r>
              <a:rPr lang="it-IT" b="1" dirty="0" err="1" smtClean="0">
                <a:latin typeface="Bradley Hand ITC" pitchFamily="66" charset="0"/>
              </a:rPr>
              <a:t>bread</a:t>
            </a:r>
            <a:r>
              <a:rPr lang="it-IT" b="1" dirty="0" smtClean="0">
                <a:latin typeface="Bradley Hand ITC" pitchFamily="66" charset="0"/>
              </a:rPr>
              <a:t>)</a:t>
            </a:r>
            <a:endParaRPr lang="it-IT" b="1" dirty="0">
              <a:latin typeface="Bradley Hand ITC" pitchFamily="66" charset="0"/>
            </a:endParaRPr>
          </a:p>
          <a:p>
            <a:pPr algn="ctr">
              <a:defRPr/>
            </a:pPr>
            <a:r>
              <a:rPr lang="it-IT" altLang="it-IT" sz="1800" b="1" dirty="0" smtClean="0">
                <a:solidFill>
                  <a:srgbClr val="FF9933"/>
                </a:solidFill>
                <a:latin typeface="Bradley Hand ITC" pitchFamily="66" charset="0"/>
              </a:rPr>
              <a:t>michael.pezzopane@ingv.it</a:t>
            </a:r>
            <a:endParaRPr lang="it-IT" altLang="it-IT" sz="1800" b="1" dirty="0">
              <a:solidFill>
                <a:srgbClr val="FF9933"/>
              </a:solidFill>
              <a:latin typeface="Bradley Hand ITC" pitchFamily="66" charset="0"/>
            </a:endParaRPr>
          </a:p>
          <a:p>
            <a:pPr>
              <a:defRPr/>
            </a:pPr>
            <a:endParaRPr lang="it-IT" altLang="it-IT" sz="1800" b="1" dirty="0">
              <a:solidFill>
                <a:srgbClr val="FF9933"/>
              </a:solidFill>
              <a:latin typeface="Bradley Hand ITC" pitchFamily="66" charset="0"/>
            </a:endParaRPr>
          </a:p>
          <a:p>
            <a:pPr algn="ctr">
              <a:defRPr/>
            </a:pPr>
            <a:r>
              <a:rPr lang="it-IT" sz="1800" b="1" i="1" dirty="0" smtClean="0">
                <a:solidFill>
                  <a:schemeClr val="bg1">
                    <a:lumMod val="65000"/>
                  </a:schemeClr>
                </a:solidFill>
                <a:latin typeface="Bradley Hand ITC" pitchFamily="66" charset="0"/>
              </a:rPr>
              <a:t>Istituto </a:t>
            </a:r>
            <a:r>
              <a:rPr lang="it-IT" sz="1800" b="1" i="1" dirty="0">
                <a:solidFill>
                  <a:schemeClr val="bg1">
                    <a:lumMod val="65000"/>
                  </a:schemeClr>
                </a:solidFill>
                <a:latin typeface="Bradley Hand ITC" pitchFamily="66" charset="0"/>
              </a:rPr>
              <a:t>Nazionale di Geofisica e Vulcanologia, 00143, </a:t>
            </a:r>
            <a:r>
              <a:rPr lang="it-IT" sz="1800" b="1" i="1" dirty="0" err="1">
                <a:solidFill>
                  <a:schemeClr val="bg1">
                    <a:lumMod val="65000"/>
                  </a:schemeClr>
                </a:solidFill>
                <a:latin typeface="Bradley Hand ITC" pitchFamily="66" charset="0"/>
              </a:rPr>
              <a:t>Rome</a:t>
            </a:r>
            <a:r>
              <a:rPr lang="it-IT" sz="1800" b="1" i="1" dirty="0">
                <a:solidFill>
                  <a:schemeClr val="bg1">
                    <a:lumMod val="65000"/>
                  </a:schemeClr>
                </a:solidFill>
                <a:latin typeface="Bradley Hand ITC" pitchFamily="66" charset="0"/>
              </a:rPr>
              <a:t>, Italy</a:t>
            </a:r>
            <a:endParaRPr lang="it-IT" altLang="it-IT" sz="1800" b="1" dirty="0">
              <a:solidFill>
                <a:schemeClr val="bg2"/>
              </a:solidFill>
              <a:latin typeface="Bradley Hand ITC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" y="956654"/>
            <a:ext cx="5035599" cy="1824274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79388" y="2855913"/>
            <a:ext cx="8805862" cy="3139321"/>
          </a:xfrm>
          <a:prstGeom prst="rect">
            <a:avLst/>
          </a:prstGeom>
          <a:solidFill>
            <a:srgbClr val="FFFF99"/>
          </a:solidFill>
          <a:ln w="9525" algn="ctr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4pPr>
            <a:lvl5pPr marL="2057400" indent="-2286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800" b="0" dirty="0" err="1" smtClean="0">
                <a:solidFill>
                  <a:schemeClr val="tx1"/>
                </a:solidFill>
              </a:rPr>
              <a:t>After</a:t>
            </a:r>
            <a:r>
              <a:rPr lang="it-IT" altLang="it-IT" sz="1800" b="0" dirty="0" smtClean="0">
                <a:solidFill>
                  <a:schemeClr val="tx1"/>
                </a:solidFill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</a:rPr>
              <a:t>transmitting</a:t>
            </a:r>
            <a:r>
              <a:rPr lang="it-IT" altLang="it-IT" sz="1800" b="0" dirty="0">
                <a:solidFill>
                  <a:schemeClr val="tx1"/>
                </a:solidFill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</a:rPr>
              <a:t>through</a:t>
            </a:r>
            <a:r>
              <a:rPr lang="it-IT" altLang="it-IT" sz="1800" b="0" dirty="0">
                <a:solidFill>
                  <a:schemeClr val="tx1"/>
                </a:solidFill>
              </a:rPr>
              <a:t> a </a:t>
            </a:r>
            <a:r>
              <a:rPr lang="it-IT" altLang="it-IT" sz="1800" b="0" dirty="0" err="1">
                <a:solidFill>
                  <a:schemeClr val="tx1"/>
                </a:solidFill>
              </a:rPr>
              <a:t>magnetoionic</a:t>
            </a:r>
            <a:r>
              <a:rPr lang="it-IT" altLang="it-IT" sz="1800" b="0" dirty="0">
                <a:solidFill>
                  <a:schemeClr val="tx1"/>
                </a:solidFill>
              </a:rPr>
              <a:t> medium an </a:t>
            </a:r>
            <a:r>
              <a:rPr lang="it-IT" altLang="it-IT" sz="1800" b="0" dirty="0" err="1">
                <a:solidFill>
                  <a:schemeClr val="tx1"/>
                </a:solidFill>
              </a:rPr>
              <a:t>electromagnetic</a:t>
            </a:r>
            <a:r>
              <a:rPr lang="it-IT" altLang="it-IT" sz="1800" b="0" dirty="0">
                <a:solidFill>
                  <a:schemeClr val="tx1"/>
                </a:solidFill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</a:rPr>
              <a:t>wave</a:t>
            </a:r>
            <a:r>
              <a:rPr lang="it-IT" altLang="it-IT" sz="1800" b="0" dirty="0">
                <a:solidFill>
                  <a:schemeClr val="tx1"/>
                </a:solidFill>
              </a:rPr>
              <a:t> with a </a:t>
            </a:r>
            <a:r>
              <a:rPr lang="it-IT" altLang="it-IT" sz="1800" b="0" dirty="0" err="1">
                <a:solidFill>
                  <a:schemeClr val="tx1"/>
                </a:solidFill>
              </a:rPr>
              <a:t>certain</a:t>
            </a:r>
            <a:r>
              <a:rPr lang="it-IT" altLang="it-IT" sz="1800" b="0" dirty="0">
                <a:solidFill>
                  <a:schemeClr val="tx1"/>
                </a:solidFill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</a:rPr>
              <a:t>polarisation</a:t>
            </a:r>
            <a:r>
              <a:rPr lang="it-IT" altLang="it-IT" sz="1800" b="0" dirty="0">
                <a:solidFill>
                  <a:schemeClr val="tx1"/>
                </a:solidFill>
              </a:rPr>
              <a:t>, </a:t>
            </a:r>
            <a:r>
              <a:rPr lang="it-IT" altLang="it-IT" sz="1800" i="1" dirty="0" err="1">
                <a:solidFill>
                  <a:schemeClr val="tx1"/>
                </a:solidFill>
              </a:rPr>
              <a:t>two</a:t>
            </a:r>
            <a:r>
              <a:rPr lang="it-IT" altLang="it-IT" sz="1800" dirty="0">
                <a:solidFill>
                  <a:schemeClr val="tx1"/>
                </a:solidFill>
              </a:rPr>
              <a:t> </a:t>
            </a:r>
            <a:r>
              <a:rPr lang="it-IT" altLang="it-IT" sz="1800" i="1" dirty="0" err="1" smtClean="0">
                <a:solidFill>
                  <a:schemeClr val="tx1"/>
                </a:solidFill>
              </a:rPr>
              <a:t>waves</a:t>
            </a:r>
            <a:r>
              <a:rPr lang="it-IT" altLang="it-IT" sz="1800" dirty="0" smtClean="0">
                <a:solidFill>
                  <a:schemeClr val="tx1"/>
                </a:solidFill>
              </a:rPr>
              <a:t> </a:t>
            </a:r>
            <a:r>
              <a:rPr lang="it-IT" altLang="it-IT" sz="1800" b="0" dirty="0">
                <a:solidFill>
                  <a:schemeClr val="tx1"/>
                </a:solidFill>
              </a:rPr>
              <a:t>propagate </a:t>
            </a:r>
            <a:r>
              <a:rPr lang="it-IT" altLang="it-IT" sz="1800" b="0" dirty="0" err="1">
                <a:solidFill>
                  <a:schemeClr val="tx1"/>
                </a:solidFill>
              </a:rPr>
              <a:t>through</a:t>
            </a:r>
            <a:r>
              <a:rPr lang="it-IT" altLang="it-IT" sz="1800" b="0" dirty="0">
                <a:solidFill>
                  <a:schemeClr val="tx1"/>
                </a:solidFill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</a:rPr>
              <a:t>it</a:t>
            </a:r>
            <a:r>
              <a:rPr lang="it-IT" altLang="it-IT" sz="1800" b="0" dirty="0">
                <a:solidFill>
                  <a:schemeClr val="tx1"/>
                </a:solidFill>
              </a:rPr>
              <a:t>; </a:t>
            </a:r>
            <a:r>
              <a:rPr lang="it-IT" altLang="it-IT" sz="1800" dirty="0" err="1">
                <a:solidFill>
                  <a:schemeClr val="tx1"/>
                </a:solidFill>
              </a:rPr>
              <a:t>these</a:t>
            </a:r>
            <a:r>
              <a:rPr lang="it-IT" altLang="it-IT" sz="1800" dirty="0">
                <a:solidFill>
                  <a:schemeClr val="tx1"/>
                </a:solidFill>
              </a:rPr>
              <a:t> </a:t>
            </a:r>
            <a:r>
              <a:rPr lang="it-IT" altLang="it-IT" sz="1800" dirty="0" err="1">
                <a:solidFill>
                  <a:schemeClr val="tx1"/>
                </a:solidFill>
              </a:rPr>
              <a:t>two</a:t>
            </a:r>
            <a:r>
              <a:rPr lang="it-IT" altLang="it-IT" sz="1800" dirty="0">
                <a:solidFill>
                  <a:schemeClr val="tx1"/>
                </a:solidFill>
              </a:rPr>
              <a:t> </a:t>
            </a:r>
            <a:r>
              <a:rPr lang="it-IT" altLang="it-IT" sz="1800" dirty="0" err="1">
                <a:solidFill>
                  <a:schemeClr val="tx1"/>
                </a:solidFill>
              </a:rPr>
              <a:t>waves</a:t>
            </a:r>
            <a:r>
              <a:rPr lang="it-IT" altLang="it-IT" sz="1800" dirty="0">
                <a:solidFill>
                  <a:schemeClr val="tx1"/>
                </a:solidFill>
              </a:rPr>
              <a:t> </a:t>
            </a:r>
            <a:r>
              <a:rPr lang="it-IT" altLang="it-IT" sz="1800" dirty="0" err="1">
                <a:solidFill>
                  <a:schemeClr val="tx1"/>
                </a:solidFill>
              </a:rPr>
              <a:t>have</a:t>
            </a:r>
            <a:r>
              <a:rPr lang="it-IT" altLang="it-IT" sz="1800" dirty="0">
                <a:solidFill>
                  <a:schemeClr val="tx1"/>
                </a:solidFill>
              </a:rPr>
              <a:t> the </a:t>
            </a:r>
            <a:r>
              <a:rPr lang="it-IT" altLang="it-IT" sz="1800" dirty="0" err="1">
                <a:solidFill>
                  <a:schemeClr val="tx1"/>
                </a:solidFill>
              </a:rPr>
              <a:t>same</a:t>
            </a:r>
            <a:r>
              <a:rPr lang="it-IT" altLang="it-IT" sz="1800" dirty="0">
                <a:solidFill>
                  <a:schemeClr val="tx1"/>
                </a:solidFill>
              </a:rPr>
              <a:t> </a:t>
            </a:r>
            <a:r>
              <a:rPr lang="it-IT" altLang="it-IT" sz="1800" dirty="0" err="1">
                <a:solidFill>
                  <a:schemeClr val="tx1"/>
                </a:solidFill>
              </a:rPr>
              <a:t>frequency</a:t>
            </a:r>
            <a:r>
              <a:rPr lang="it-IT" altLang="it-IT" sz="1800" b="0" dirty="0">
                <a:solidFill>
                  <a:schemeClr val="tx1"/>
                </a:solidFill>
              </a:rPr>
              <a:t>, </a:t>
            </a:r>
            <a:r>
              <a:rPr lang="it-IT" altLang="it-IT" sz="1800" b="0" dirty="0" err="1">
                <a:solidFill>
                  <a:schemeClr val="tx1"/>
                </a:solidFill>
              </a:rPr>
              <a:t>different</a:t>
            </a:r>
            <a:r>
              <a:rPr lang="it-IT" altLang="it-IT" sz="1800" b="0" dirty="0">
                <a:solidFill>
                  <a:schemeClr val="tx1"/>
                </a:solidFill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</a:rPr>
              <a:t>phase</a:t>
            </a:r>
            <a:r>
              <a:rPr lang="it-IT" altLang="it-IT" sz="1800" b="0" dirty="0">
                <a:solidFill>
                  <a:schemeClr val="tx1"/>
                </a:solidFill>
              </a:rPr>
              <a:t> </a:t>
            </a:r>
            <a:r>
              <a:rPr lang="it-IT" altLang="it-IT" sz="1800" b="0" dirty="0" err="1" smtClean="0">
                <a:solidFill>
                  <a:schemeClr val="tx1"/>
                </a:solidFill>
              </a:rPr>
              <a:t>velocity</a:t>
            </a:r>
            <a:r>
              <a:rPr lang="it-IT" altLang="it-IT" sz="1800" b="0" dirty="0" smtClean="0">
                <a:solidFill>
                  <a:schemeClr val="tx1"/>
                </a:solidFill>
              </a:rPr>
              <a:t> and </a:t>
            </a:r>
            <a:r>
              <a:rPr lang="it-IT" altLang="it-IT" sz="1800" b="0" dirty="0" err="1">
                <a:solidFill>
                  <a:schemeClr val="tx1"/>
                </a:solidFill>
              </a:rPr>
              <a:t>different</a:t>
            </a:r>
            <a:r>
              <a:rPr lang="it-IT" altLang="it-IT" sz="1800" b="0" dirty="0">
                <a:solidFill>
                  <a:schemeClr val="tx1"/>
                </a:solidFill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</a:rPr>
              <a:t>polarisation</a:t>
            </a:r>
            <a:r>
              <a:rPr lang="it-IT" altLang="it-IT" sz="1800" b="0" dirty="0">
                <a:solidFill>
                  <a:schemeClr val="tx1"/>
                </a:solidFill>
              </a:rPr>
              <a:t>. </a:t>
            </a:r>
            <a:r>
              <a:rPr lang="it-IT" altLang="it-IT" sz="1800" b="0" dirty="0" err="1">
                <a:solidFill>
                  <a:schemeClr val="tx1"/>
                </a:solidFill>
              </a:rPr>
              <a:t>This</a:t>
            </a:r>
            <a:r>
              <a:rPr lang="it-IT" altLang="it-IT" sz="1800" b="0" dirty="0">
                <a:solidFill>
                  <a:schemeClr val="tx1"/>
                </a:solidFill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</a:rPr>
              <a:t>phenomenon</a:t>
            </a:r>
            <a:r>
              <a:rPr lang="it-IT" altLang="it-IT" sz="1800" b="0" dirty="0">
                <a:solidFill>
                  <a:schemeClr val="tx1"/>
                </a:solidFill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</a:rPr>
              <a:t>is</a:t>
            </a:r>
            <a:r>
              <a:rPr lang="it-IT" altLang="it-IT" sz="1800" b="0" dirty="0">
                <a:solidFill>
                  <a:schemeClr val="tx1"/>
                </a:solidFill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</a:rPr>
              <a:t>called</a:t>
            </a:r>
            <a:r>
              <a:rPr lang="it-IT" altLang="it-IT" sz="1800" b="0" dirty="0">
                <a:solidFill>
                  <a:schemeClr val="tx1"/>
                </a:solidFill>
              </a:rPr>
              <a:t> </a:t>
            </a:r>
            <a:r>
              <a:rPr lang="it-IT" altLang="it-IT" sz="1800" b="0" i="1" dirty="0" err="1">
                <a:solidFill>
                  <a:schemeClr val="hlink"/>
                </a:solidFill>
              </a:rPr>
              <a:t>magnetoionic</a:t>
            </a:r>
            <a:r>
              <a:rPr lang="it-IT" altLang="it-IT" sz="1800" b="0" i="1" dirty="0">
                <a:solidFill>
                  <a:schemeClr val="hlink"/>
                </a:solidFill>
              </a:rPr>
              <a:t> </a:t>
            </a:r>
            <a:r>
              <a:rPr lang="it-IT" altLang="it-IT" sz="1800" b="0" i="1" dirty="0" err="1">
                <a:solidFill>
                  <a:schemeClr val="hlink"/>
                </a:solidFill>
              </a:rPr>
              <a:t>birefraction</a:t>
            </a:r>
            <a:r>
              <a:rPr lang="it-IT" altLang="it-IT" sz="1800" b="0" i="1" dirty="0">
                <a:solidFill>
                  <a:schemeClr val="hlink"/>
                </a:solidFill>
              </a:rPr>
              <a:t> of the </a:t>
            </a:r>
            <a:r>
              <a:rPr lang="it-IT" altLang="it-IT" sz="1800" b="0" i="1" dirty="0" err="1">
                <a:solidFill>
                  <a:schemeClr val="hlink"/>
                </a:solidFill>
              </a:rPr>
              <a:t>electromagnetic</a:t>
            </a:r>
            <a:r>
              <a:rPr lang="it-IT" altLang="it-IT" sz="1800" b="0" i="1" dirty="0">
                <a:solidFill>
                  <a:schemeClr val="hlink"/>
                </a:solidFill>
              </a:rPr>
              <a:t> </a:t>
            </a:r>
            <a:r>
              <a:rPr lang="it-IT" altLang="it-IT" sz="1800" b="0" i="1" dirty="0" err="1">
                <a:solidFill>
                  <a:schemeClr val="hlink"/>
                </a:solidFill>
              </a:rPr>
              <a:t>wave</a:t>
            </a:r>
            <a:r>
              <a:rPr lang="it-IT" altLang="it-IT" sz="1800" b="0" i="1" dirty="0">
                <a:solidFill>
                  <a:schemeClr val="hlink"/>
                </a:solidFill>
              </a:rPr>
              <a:t> </a:t>
            </a:r>
            <a:r>
              <a:rPr lang="it-IT" altLang="it-IT" sz="1800" b="0" i="1" dirty="0" err="1">
                <a:solidFill>
                  <a:schemeClr val="hlink"/>
                </a:solidFill>
              </a:rPr>
              <a:t>into</a:t>
            </a:r>
            <a:r>
              <a:rPr lang="it-IT" altLang="it-IT" sz="1800" b="0" i="1" dirty="0">
                <a:solidFill>
                  <a:schemeClr val="hlink"/>
                </a:solidFill>
              </a:rPr>
              <a:t> the </a:t>
            </a:r>
            <a:r>
              <a:rPr lang="it-IT" altLang="it-IT" sz="1800" b="0" i="1" dirty="0" err="1">
                <a:solidFill>
                  <a:schemeClr val="hlink"/>
                </a:solidFill>
              </a:rPr>
              <a:t>magnetoplasma</a:t>
            </a:r>
            <a:r>
              <a:rPr lang="it-IT" altLang="it-IT" sz="1800" b="0" dirty="0">
                <a:solidFill>
                  <a:schemeClr val="tx1"/>
                </a:solidFill>
              </a:rPr>
              <a:t>.</a:t>
            </a:r>
          </a:p>
          <a:p>
            <a:pPr eaLnBrk="1" hangingPunct="1"/>
            <a:endParaRPr lang="it-IT" altLang="it-IT" sz="1800" b="0" dirty="0">
              <a:solidFill>
                <a:schemeClr val="tx1"/>
              </a:solidFill>
            </a:endParaRPr>
          </a:p>
          <a:p>
            <a:pPr eaLnBrk="1" hangingPunct="1"/>
            <a:r>
              <a:rPr lang="it-IT" altLang="it-IT" sz="1800" b="0" dirty="0" err="1">
                <a:solidFill>
                  <a:schemeClr val="tx1"/>
                </a:solidFill>
              </a:rPr>
              <a:t>Simply</a:t>
            </a:r>
            <a:r>
              <a:rPr lang="it-IT" altLang="it-IT" sz="1800" b="0" dirty="0">
                <a:solidFill>
                  <a:schemeClr val="tx1"/>
                </a:solidFill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</a:rPr>
              <a:t>speaking</a:t>
            </a:r>
            <a:r>
              <a:rPr lang="it-IT" altLang="it-IT" sz="1800" b="0" dirty="0">
                <a:solidFill>
                  <a:schemeClr val="tx1"/>
                </a:solidFill>
              </a:rPr>
              <a:t>, a </a:t>
            </a:r>
            <a:r>
              <a:rPr lang="it-IT" altLang="it-IT" sz="1800" b="0" dirty="0" err="1">
                <a:solidFill>
                  <a:schemeClr val="tx1"/>
                </a:solidFill>
              </a:rPr>
              <a:t>wave</a:t>
            </a:r>
            <a:r>
              <a:rPr lang="it-IT" altLang="it-IT" sz="1800" b="0" dirty="0">
                <a:solidFill>
                  <a:schemeClr val="tx1"/>
                </a:solidFill>
              </a:rPr>
              <a:t> with a </a:t>
            </a:r>
            <a:r>
              <a:rPr lang="it-IT" altLang="it-IT" sz="1800" b="0" dirty="0" err="1">
                <a:solidFill>
                  <a:schemeClr val="tx1"/>
                </a:solidFill>
              </a:rPr>
              <a:t>generic</a:t>
            </a:r>
            <a:r>
              <a:rPr lang="it-IT" altLang="it-IT" sz="1800" b="0" dirty="0">
                <a:solidFill>
                  <a:schemeClr val="tx1"/>
                </a:solidFill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</a:rPr>
              <a:t>polarisation</a:t>
            </a:r>
            <a:r>
              <a:rPr lang="it-IT" altLang="it-IT" sz="1800" b="0" dirty="0">
                <a:solidFill>
                  <a:schemeClr val="tx1"/>
                </a:solidFill>
              </a:rPr>
              <a:t> can be </a:t>
            </a:r>
            <a:r>
              <a:rPr lang="it-IT" altLang="it-IT" sz="1800" b="0" dirty="0" err="1">
                <a:solidFill>
                  <a:schemeClr val="tx1"/>
                </a:solidFill>
              </a:rPr>
              <a:t>thought</a:t>
            </a:r>
            <a:r>
              <a:rPr lang="it-IT" altLang="it-IT" sz="1800" b="0" dirty="0">
                <a:solidFill>
                  <a:schemeClr val="tx1"/>
                </a:solidFill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</a:rPr>
              <a:t>as</a:t>
            </a:r>
            <a:r>
              <a:rPr lang="it-IT" altLang="it-IT" sz="1800" b="0" dirty="0">
                <a:solidFill>
                  <a:schemeClr val="tx1"/>
                </a:solidFill>
              </a:rPr>
              <a:t> the </a:t>
            </a:r>
            <a:r>
              <a:rPr lang="it-IT" altLang="it-IT" sz="1800" b="0" dirty="0" err="1">
                <a:solidFill>
                  <a:schemeClr val="tx1"/>
                </a:solidFill>
              </a:rPr>
              <a:t>resultant</a:t>
            </a:r>
            <a:r>
              <a:rPr lang="it-IT" altLang="it-IT" sz="1800" b="0" dirty="0">
                <a:solidFill>
                  <a:schemeClr val="tx1"/>
                </a:solidFill>
              </a:rPr>
              <a:t> of </a:t>
            </a:r>
            <a:r>
              <a:rPr lang="it-IT" altLang="it-IT" sz="1800" b="0" dirty="0" err="1">
                <a:solidFill>
                  <a:schemeClr val="tx1"/>
                </a:solidFill>
              </a:rPr>
              <a:t>two</a:t>
            </a:r>
            <a:r>
              <a:rPr lang="it-IT" altLang="it-IT" sz="1800" b="0" dirty="0">
                <a:solidFill>
                  <a:schemeClr val="tx1"/>
                </a:solidFill>
              </a:rPr>
              <a:t> </a:t>
            </a:r>
            <a:r>
              <a:rPr lang="it-IT" altLang="it-IT" sz="1800" b="0" dirty="0" err="1" smtClean="0">
                <a:solidFill>
                  <a:schemeClr val="tx1"/>
                </a:solidFill>
              </a:rPr>
              <a:t>waves</a:t>
            </a:r>
            <a:r>
              <a:rPr lang="it-IT" altLang="it-IT" sz="1800" b="0" dirty="0" smtClean="0">
                <a:solidFill>
                  <a:schemeClr val="tx1"/>
                </a:solidFill>
              </a:rPr>
              <a:t>;</a:t>
            </a:r>
          </a:p>
          <a:p>
            <a:pPr eaLnBrk="1" hangingPunct="1"/>
            <a:r>
              <a:rPr lang="it-IT" altLang="it-IT" sz="1800" b="0" dirty="0" smtClean="0">
                <a:solidFill>
                  <a:schemeClr val="tx1"/>
                </a:solidFill>
              </a:rPr>
              <a:t>	</a:t>
            </a:r>
            <a:r>
              <a:rPr lang="it-IT" altLang="it-IT" sz="1800" b="0" dirty="0" err="1" smtClean="0">
                <a:solidFill>
                  <a:schemeClr val="tx1"/>
                </a:solidFill>
              </a:rPr>
              <a:t>if</a:t>
            </a:r>
            <a:r>
              <a:rPr lang="it-IT" altLang="it-IT" sz="1800" b="0" dirty="0" smtClean="0">
                <a:solidFill>
                  <a:schemeClr val="tx1"/>
                </a:solidFill>
              </a:rPr>
              <a:t> </a:t>
            </a:r>
            <a:r>
              <a:rPr lang="it-IT" altLang="it-IT" sz="1800" b="0" dirty="0">
                <a:solidFill>
                  <a:schemeClr val="tx1"/>
                </a:solidFill>
              </a:rPr>
              <a:t>the </a:t>
            </a:r>
            <a:r>
              <a:rPr lang="it-IT" altLang="it-IT" sz="1800" b="0" dirty="0" err="1">
                <a:solidFill>
                  <a:schemeClr val="tx1"/>
                </a:solidFill>
              </a:rPr>
              <a:t>wave</a:t>
            </a:r>
            <a:r>
              <a:rPr lang="it-IT" altLang="it-IT" sz="1800" b="0" dirty="0">
                <a:solidFill>
                  <a:schemeClr val="tx1"/>
                </a:solidFill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</a:rPr>
              <a:t>propagates</a:t>
            </a:r>
            <a:r>
              <a:rPr lang="it-IT" altLang="it-IT" sz="1800" b="0" dirty="0">
                <a:solidFill>
                  <a:schemeClr val="tx1"/>
                </a:solidFill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</a:rPr>
              <a:t>through</a:t>
            </a:r>
            <a:r>
              <a:rPr lang="it-IT" altLang="it-IT" sz="1800" b="0" dirty="0">
                <a:solidFill>
                  <a:schemeClr val="tx1"/>
                </a:solidFill>
              </a:rPr>
              <a:t> an </a:t>
            </a:r>
            <a:r>
              <a:rPr lang="it-IT" altLang="it-IT" sz="1800" b="0" dirty="0" err="1">
                <a:solidFill>
                  <a:schemeClr val="tx1"/>
                </a:solidFill>
              </a:rPr>
              <a:t>isotropic</a:t>
            </a:r>
            <a:r>
              <a:rPr lang="it-IT" altLang="it-IT" sz="1800" b="0" dirty="0">
                <a:solidFill>
                  <a:schemeClr val="tx1"/>
                </a:solidFill>
              </a:rPr>
              <a:t> medium the </a:t>
            </a:r>
            <a:r>
              <a:rPr lang="it-IT" altLang="it-IT" sz="1800" b="0" dirty="0" err="1">
                <a:solidFill>
                  <a:schemeClr val="tx1"/>
                </a:solidFill>
              </a:rPr>
              <a:t>two</a:t>
            </a:r>
            <a:r>
              <a:rPr lang="it-IT" altLang="it-IT" sz="1800" b="0" dirty="0">
                <a:solidFill>
                  <a:schemeClr val="tx1"/>
                </a:solidFill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</a:rPr>
              <a:t>components</a:t>
            </a:r>
            <a:r>
              <a:rPr lang="it-IT" altLang="it-IT" sz="1800" b="0" dirty="0">
                <a:solidFill>
                  <a:schemeClr val="tx1"/>
                </a:solidFill>
              </a:rPr>
              <a:t> are </a:t>
            </a:r>
            <a:r>
              <a:rPr lang="it-IT" altLang="it-IT" sz="1800" b="0" dirty="0" err="1" smtClean="0">
                <a:solidFill>
                  <a:schemeClr val="tx1"/>
                </a:solidFill>
              </a:rPr>
              <a:t>indiscernible</a:t>
            </a:r>
            <a:r>
              <a:rPr lang="it-IT" altLang="it-IT" sz="1800" b="0" dirty="0" smtClean="0">
                <a:solidFill>
                  <a:schemeClr val="tx1"/>
                </a:solidFill>
              </a:rPr>
              <a:t>;</a:t>
            </a:r>
          </a:p>
          <a:p>
            <a:pPr eaLnBrk="1" hangingPunct="1"/>
            <a:r>
              <a:rPr lang="it-IT" altLang="it-IT" sz="1800" b="0" dirty="0" smtClean="0">
                <a:solidFill>
                  <a:schemeClr val="tx1"/>
                </a:solidFill>
              </a:rPr>
              <a:t>	</a:t>
            </a:r>
            <a:r>
              <a:rPr lang="it-IT" altLang="it-IT" sz="1800" b="0" dirty="0" err="1" smtClean="0">
                <a:solidFill>
                  <a:schemeClr val="tx1"/>
                </a:solidFill>
              </a:rPr>
              <a:t>if</a:t>
            </a:r>
            <a:r>
              <a:rPr lang="it-IT" altLang="it-IT" sz="1800" b="0" dirty="0" smtClean="0">
                <a:solidFill>
                  <a:schemeClr val="tx1"/>
                </a:solidFill>
              </a:rPr>
              <a:t> </a:t>
            </a:r>
            <a:r>
              <a:rPr lang="it-IT" altLang="it-IT" sz="1800" b="0" dirty="0">
                <a:solidFill>
                  <a:schemeClr val="tx1"/>
                </a:solidFill>
              </a:rPr>
              <a:t>the </a:t>
            </a:r>
            <a:r>
              <a:rPr lang="it-IT" altLang="it-IT" sz="1800" b="0" dirty="0" err="1">
                <a:solidFill>
                  <a:schemeClr val="tx1"/>
                </a:solidFill>
              </a:rPr>
              <a:t>wave</a:t>
            </a:r>
            <a:r>
              <a:rPr lang="it-IT" altLang="it-IT" sz="1800" b="0" dirty="0">
                <a:solidFill>
                  <a:schemeClr val="tx1"/>
                </a:solidFill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</a:rPr>
              <a:t>propagates</a:t>
            </a:r>
            <a:r>
              <a:rPr lang="it-IT" altLang="it-IT" sz="1800" b="0" dirty="0">
                <a:solidFill>
                  <a:schemeClr val="tx1"/>
                </a:solidFill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</a:rPr>
              <a:t>through</a:t>
            </a:r>
            <a:r>
              <a:rPr lang="it-IT" altLang="it-IT" sz="1800" b="0" dirty="0">
                <a:solidFill>
                  <a:schemeClr val="tx1"/>
                </a:solidFill>
              </a:rPr>
              <a:t> an </a:t>
            </a:r>
            <a:r>
              <a:rPr lang="it-IT" altLang="it-IT" sz="1800" b="0" dirty="0" err="1" smtClean="0">
                <a:solidFill>
                  <a:schemeClr val="tx1"/>
                </a:solidFill>
              </a:rPr>
              <a:t>anisotropic</a:t>
            </a:r>
            <a:r>
              <a:rPr lang="it-IT" altLang="it-IT" sz="1800" b="0" dirty="0" smtClean="0">
                <a:solidFill>
                  <a:schemeClr val="tx1"/>
                </a:solidFill>
              </a:rPr>
              <a:t> </a:t>
            </a:r>
            <a:r>
              <a:rPr lang="it-IT" altLang="it-IT" sz="1800" b="0" dirty="0">
                <a:solidFill>
                  <a:schemeClr val="tx1"/>
                </a:solidFill>
              </a:rPr>
              <a:t>medium (</a:t>
            </a:r>
            <a:r>
              <a:rPr lang="it-IT" altLang="it-IT" sz="1800" b="0" dirty="0" err="1">
                <a:solidFill>
                  <a:schemeClr val="tx1"/>
                </a:solidFill>
              </a:rPr>
              <a:t>as</a:t>
            </a:r>
            <a:r>
              <a:rPr lang="it-IT" altLang="it-IT" sz="1800" b="0" dirty="0">
                <a:solidFill>
                  <a:schemeClr val="tx1"/>
                </a:solidFill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</a:rPr>
              <a:t>it</a:t>
            </a:r>
            <a:r>
              <a:rPr lang="it-IT" altLang="it-IT" sz="1800" b="0" dirty="0">
                <a:solidFill>
                  <a:schemeClr val="tx1"/>
                </a:solidFill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</a:rPr>
              <a:t>is</a:t>
            </a:r>
            <a:r>
              <a:rPr lang="it-IT" altLang="it-IT" sz="1800" b="0" dirty="0">
                <a:solidFill>
                  <a:schemeClr val="tx1"/>
                </a:solidFill>
              </a:rPr>
              <a:t> the case of a </a:t>
            </a:r>
            <a:r>
              <a:rPr lang="it-IT" altLang="it-IT" sz="1800" b="0" dirty="0" err="1">
                <a:solidFill>
                  <a:schemeClr val="tx1"/>
                </a:solidFill>
              </a:rPr>
              <a:t>magnetoionic</a:t>
            </a:r>
            <a:r>
              <a:rPr lang="it-IT" altLang="it-IT" sz="1800" b="0" dirty="0">
                <a:solidFill>
                  <a:schemeClr val="tx1"/>
                </a:solidFill>
              </a:rPr>
              <a:t> medium) the </a:t>
            </a:r>
            <a:r>
              <a:rPr lang="it-IT" altLang="it-IT" sz="1800" b="0" dirty="0" err="1">
                <a:solidFill>
                  <a:schemeClr val="tx1"/>
                </a:solidFill>
              </a:rPr>
              <a:t>two</a:t>
            </a:r>
            <a:r>
              <a:rPr lang="it-IT" altLang="it-IT" sz="1800" b="0" dirty="0">
                <a:solidFill>
                  <a:schemeClr val="tx1"/>
                </a:solidFill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</a:rPr>
              <a:t>components</a:t>
            </a:r>
            <a:r>
              <a:rPr lang="it-IT" altLang="it-IT" sz="1800" b="0" dirty="0">
                <a:solidFill>
                  <a:schemeClr val="tx1"/>
                </a:solidFill>
              </a:rPr>
              <a:t> are </a:t>
            </a:r>
            <a:r>
              <a:rPr lang="it-IT" altLang="it-IT" sz="1800" b="0" dirty="0" err="1" smtClean="0">
                <a:solidFill>
                  <a:schemeClr val="tx1"/>
                </a:solidFill>
              </a:rPr>
              <a:t>instead</a:t>
            </a:r>
            <a:r>
              <a:rPr lang="it-IT" altLang="it-IT" sz="1800" b="0" dirty="0" smtClean="0">
                <a:solidFill>
                  <a:schemeClr val="tx1"/>
                </a:solidFill>
              </a:rPr>
              <a:t> </a:t>
            </a:r>
            <a:r>
              <a:rPr lang="it-IT" altLang="it-IT" sz="1800" b="0" dirty="0" err="1" smtClean="0">
                <a:solidFill>
                  <a:schemeClr val="tx1"/>
                </a:solidFill>
              </a:rPr>
              <a:t>observable</a:t>
            </a:r>
            <a:r>
              <a:rPr lang="it-IT" altLang="it-IT" sz="1800" b="0" dirty="0">
                <a:solidFill>
                  <a:schemeClr val="tx1"/>
                </a:solidFill>
              </a:rPr>
              <a:t>.</a:t>
            </a:r>
            <a:endParaRPr lang="en-US" altLang="it-IT" sz="1800" b="0" dirty="0">
              <a:solidFill>
                <a:schemeClr val="tx1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179512" y="22666"/>
            <a:ext cx="8352928" cy="45400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000" b="1" i="1" kern="0" dirty="0">
                <a:solidFill>
                  <a:schemeClr val="tx1"/>
                </a:solidFill>
                <a:latin typeface="Bradley Hand ITC" panose="03070402050302030203" pitchFamily="66" charset="0"/>
              </a:rPr>
              <a:t>The Altar-Appleton </a:t>
            </a:r>
            <a:r>
              <a:rPr lang="en-US" sz="2000" b="1" i="1" kern="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equation </a:t>
            </a:r>
            <a:r>
              <a:rPr lang="en-US" sz="2000" b="1" i="1" kern="0" dirty="0">
                <a:solidFill>
                  <a:schemeClr val="tx1"/>
                </a:solidFill>
                <a:latin typeface="Bradley Hand ITC" panose="03070402050302030203" pitchFamily="66" charset="0"/>
              </a:rPr>
              <a:t>neglecting </a:t>
            </a:r>
            <a:r>
              <a:rPr lang="en-US" sz="2000" b="1" i="1" kern="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collisions</a:t>
            </a:r>
            <a:r>
              <a:rPr lang="en-US" sz="2000" b="1" i="1" kern="0" dirty="0" smtClean="0">
                <a:solidFill>
                  <a:schemeClr val="tx1"/>
                </a:solidFill>
                <a:latin typeface="Bradley Hand ITC" panose="03070402050302030203" pitchFamily="66" charset="0"/>
                <a:sym typeface="Wingdings" panose="05000000000000000000" pitchFamily="2" charset="2"/>
              </a:rPr>
              <a:t> reflection conditions</a:t>
            </a:r>
            <a:endParaRPr lang="en-US" sz="2000" b="1" i="1" kern="0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grpSp>
        <p:nvGrpSpPr>
          <p:cNvPr id="19" name="Gruppo 18"/>
          <p:cNvGrpSpPr/>
          <p:nvPr/>
        </p:nvGrpSpPr>
        <p:grpSpPr>
          <a:xfrm>
            <a:off x="5213280" y="1215397"/>
            <a:ext cx="3654251" cy="1553258"/>
            <a:chOff x="5213280" y="1215397"/>
            <a:chExt cx="3654251" cy="1553258"/>
          </a:xfrm>
        </p:grpSpPr>
        <p:sp>
          <p:nvSpPr>
            <p:cNvPr id="29" name="CasellaDiTesto 28"/>
            <p:cNvSpPr txBox="1"/>
            <p:nvPr/>
          </p:nvSpPr>
          <p:spPr>
            <a:xfrm>
              <a:off x="5213280" y="1484784"/>
              <a:ext cx="64953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4000" dirty="0" smtClean="0"/>
                <a:t>→</a:t>
              </a:r>
              <a:endParaRPr lang="it-IT" sz="4000" dirty="0"/>
            </a:p>
          </p:txBody>
        </p:sp>
        <p:pic>
          <p:nvPicPr>
            <p:cNvPr id="30" name="Immagine 2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4779" y="2340030"/>
              <a:ext cx="1371600" cy="428625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pic>
          <p:nvPicPr>
            <p:cNvPr id="31" name="Immagine 3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2817" y="1215397"/>
              <a:ext cx="3004714" cy="1112857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</p:grpSp>
      <p:sp>
        <p:nvSpPr>
          <p:cNvPr id="22" name="Oval 7"/>
          <p:cNvSpPr>
            <a:spLocks noChangeArrowheads="1"/>
          </p:cNvSpPr>
          <p:nvPr/>
        </p:nvSpPr>
        <p:spPr bwMode="auto">
          <a:xfrm>
            <a:off x="2345234" y="1871474"/>
            <a:ext cx="431800" cy="433387"/>
          </a:xfrm>
          <a:prstGeom prst="ellipse">
            <a:avLst/>
          </a:prstGeom>
          <a:noFill/>
          <a:ln w="38100" algn="ctr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4pPr>
            <a:lvl5pPr marL="2057400" indent="-2286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  <p:grpSp>
        <p:nvGrpSpPr>
          <p:cNvPr id="2" name="Gruppo 1"/>
          <p:cNvGrpSpPr/>
          <p:nvPr/>
        </p:nvGrpSpPr>
        <p:grpSpPr>
          <a:xfrm>
            <a:off x="2483395" y="3429000"/>
            <a:ext cx="3960813" cy="2087563"/>
            <a:chOff x="2483395" y="3429000"/>
            <a:chExt cx="3960813" cy="2087563"/>
          </a:xfrm>
        </p:grpSpPr>
        <p:sp>
          <p:nvSpPr>
            <p:cNvPr id="21" name="Rectangle 13"/>
            <p:cNvSpPr>
              <a:spLocks noChangeArrowheads="1"/>
            </p:cNvSpPr>
            <p:nvPr/>
          </p:nvSpPr>
          <p:spPr bwMode="auto">
            <a:xfrm>
              <a:off x="2483395" y="3429000"/>
              <a:ext cx="3960813" cy="2087563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just">
                <a:defRPr sz="2000" b="1">
                  <a:solidFill>
                    <a:schemeClr val="accent1"/>
                  </a:solidFill>
                  <a:latin typeface="Times New Roman" panose="02020603050405020304" pitchFamily="18" charset="0"/>
                </a:defRPr>
              </a:lvl1pPr>
              <a:lvl2pPr marL="742950" indent="-285750" algn="just">
                <a:defRPr sz="2000" b="1">
                  <a:solidFill>
                    <a:schemeClr val="accent1"/>
                  </a:solidFill>
                  <a:latin typeface="Times New Roman" panose="02020603050405020304" pitchFamily="18" charset="0"/>
                </a:defRPr>
              </a:lvl2pPr>
              <a:lvl3pPr marL="1143000" indent="-228600" algn="just">
                <a:defRPr sz="2000" b="1">
                  <a:solidFill>
                    <a:schemeClr val="accent1"/>
                  </a:solidFill>
                  <a:latin typeface="Times New Roman" panose="02020603050405020304" pitchFamily="18" charset="0"/>
                </a:defRPr>
              </a:lvl3pPr>
              <a:lvl4pPr marL="1600200" indent="-228600" algn="just">
                <a:defRPr sz="2000" b="1">
                  <a:solidFill>
                    <a:schemeClr val="accent1"/>
                  </a:solidFill>
                  <a:latin typeface="Times New Roman" panose="02020603050405020304" pitchFamily="18" charset="0"/>
                </a:defRPr>
              </a:lvl4pPr>
              <a:lvl5pPr marL="2057400" indent="-228600" algn="just">
                <a:defRPr sz="2000" b="1">
                  <a:solidFill>
                    <a:schemeClr val="accent1"/>
                  </a:solidFill>
                  <a:latin typeface="Times New Roman" panose="02020603050405020304" pitchFamily="18" charset="0"/>
                </a:defRPr>
              </a:lvl5pPr>
              <a:lvl6pPr marL="2514600" indent="-228600" algn="just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accent1"/>
                  </a:solidFill>
                  <a:latin typeface="Times New Roman" panose="02020603050405020304" pitchFamily="18" charset="0"/>
                </a:defRPr>
              </a:lvl6pPr>
              <a:lvl7pPr marL="2971800" indent="-228600" algn="just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accent1"/>
                  </a:solidFill>
                  <a:latin typeface="Times New Roman" panose="02020603050405020304" pitchFamily="18" charset="0"/>
                </a:defRPr>
              </a:lvl7pPr>
              <a:lvl8pPr marL="3429000" indent="-228600" algn="just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accent1"/>
                  </a:solidFill>
                  <a:latin typeface="Times New Roman" panose="02020603050405020304" pitchFamily="18" charset="0"/>
                </a:defRPr>
              </a:lvl8pPr>
              <a:lvl9pPr marL="3886200" indent="-228600" algn="just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accent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pic>
          <p:nvPicPr>
            <p:cNvPr id="24" name="Picture 12" descr="birifrazio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1033" y="3500438"/>
              <a:ext cx="3740150" cy="187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2055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imulazione_sondaggi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96480" y="1778099"/>
            <a:ext cx="6096000" cy="366712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4" name="CasellaDiTesto 3"/>
          <p:cNvSpPr txBox="1"/>
          <p:nvPr/>
        </p:nvSpPr>
        <p:spPr>
          <a:xfrm>
            <a:off x="4740696" y="2066131"/>
            <a:ext cx="391548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</a:rPr>
              <a:t>km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8269088" y="5090467"/>
            <a:ext cx="432048" cy="24622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it-IT" sz="1000" dirty="0" smtClean="0">
                <a:solidFill>
                  <a:schemeClr val="bg1"/>
                </a:solidFill>
              </a:rPr>
              <a:t>MHz</a:t>
            </a:r>
            <a:endParaRPr lang="it-IT" sz="1000" dirty="0">
              <a:solidFill>
                <a:schemeClr val="bg1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01" y="824202"/>
            <a:ext cx="2237234" cy="223723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02" y="3039655"/>
            <a:ext cx="2236461" cy="2981633"/>
          </a:xfrm>
          <a:prstGeom prst="rect">
            <a:avLst/>
          </a:prstGeom>
        </p:spPr>
      </p:pic>
      <p:grpSp>
        <p:nvGrpSpPr>
          <p:cNvPr id="22" name="Gruppo 21"/>
          <p:cNvGrpSpPr/>
          <p:nvPr/>
        </p:nvGrpSpPr>
        <p:grpSpPr>
          <a:xfrm>
            <a:off x="5292023" y="1052736"/>
            <a:ext cx="3384433" cy="4924349"/>
            <a:chOff x="5292023" y="1052736"/>
            <a:chExt cx="3384433" cy="4924349"/>
          </a:xfrm>
        </p:grpSpPr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2023" y="1052736"/>
              <a:ext cx="3384433" cy="4924349"/>
            </a:xfrm>
            <a:prstGeom prst="rect">
              <a:avLst/>
            </a:prstGeom>
            <a:ln w="28575">
              <a:solidFill>
                <a:srgbClr val="FFC000"/>
              </a:solidFill>
            </a:ln>
          </p:spPr>
        </p:pic>
        <p:sp>
          <p:nvSpPr>
            <p:cNvPr id="9" name="CasellaDiTesto 8"/>
            <p:cNvSpPr txBox="1"/>
            <p:nvPr/>
          </p:nvSpPr>
          <p:spPr>
            <a:xfrm>
              <a:off x="5465209" y="1388831"/>
              <a:ext cx="758541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b="1" i="1" dirty="0" smtClean="0"/>
                <a:t>f</a:t>
              </a:r>
              <a:r>
                <a:rPr lang="it-IT" b="1" dirty="0" smtClean="0"/>
                <a:t>&gt;</a:t>
              </a:r>
              <a:r>
                <a:rPr lang="it-IT" b="1" i="1" dirty="0" err="1" smtClean="0"/>
                <a:t>f</a:t>
              </a:r>
              <a:r>
                <a:rPr lang="it-IT" sz="1000" b="1" dirty="0" err="1" smtClean="0"/>
                <a:t>Nmax</a:t>
              </a:r>
              <a:endParaRPr lang="it-IT" sz="1000" b="1" dirty="0"/>
            </a:p>
          </p:txBody>
        </p:sp>
        <p:cxnSp>
          <p:nvCxnSpPr>
            <p:cNvPr id="12" name="Connettore 2 11"/>
            <p:cNvCxnSpPr/>
            <p:nvPr/>
          </p:nvCxnSpPr>
          <p:spPr>
            <a:xfrm>
              <a:off x="6228184" y="1573497"/>
              <a:ext cx="36004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asellaDiTesto 15"/>
            <p:cNvSpPr txBox="1"/>
            <p:nvPr/>
          </p:nvSpPr>
          <p:spPr>
            <a:xfrm>
              <a:off x="7551993" y="2492896"/>
              <a:ext cx="758541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b="1" i="1" dirty="0" err="1" smtClean="0"/>
                <a:t>f</a:t>
              </a:r>
              <a:r>
                <a:rPr lang="it-IT" b="1" dirty="0" err="1"/>
                <a:t>≤</a:t>
              </a:r>
              <a:r>
                <a:rPr lang="it-IT" b="1" i="1" dirty="0" err="1" smtClean="0"/>
                <a:t>f</a:t>
              </a:r>
              <a:r>
                <a:rPr lang="it-IT" sz="1000" b="1" dirty="0" err="1" smtClean="0"/>
                <a:t>Nmax</a:t>
              </a:r>
              <a:endParaRPr lang="it-IT" sz="1000" b="1" dirty="0"/>
            </a:p>
          </p:txBody>
        </p:sp>
        <p:cxnSp>
          <p:nvCxnSpPr>
            <p:cNvPr id="18" name="Connettore 2 17"/>
            <p:cNvCxnSpPr/>
            <p:nvPr/>
          </p:nvCxnSpPr>
          <p:spPr>
            <a:xfrm flipH="1">
              <a:off x="7164288" y="2708920"/>
              <a:ext cx="360040" cy="33073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2 19"/>
            <p:cNvCxnSpPr/>
            <p:nvPr/>
          </p:nvCxnSpPr>
          <p:spPr>
            <a:xfrm flipH="1">
              <a:off x="7130894" y="2862228"/>
              <a:ext cx="609459" cy="99882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itolo 1"/>
          <p:cNvSpPr txBox="1">
            <a:spLocks/>
          </p:cNvSpPr>
          <p:nvPr/>
        </p:nvSpPr>
        <p:spPr>
          <a:xfrm>
            <a:off x="179512" y="22666"/>
            <a:ext cx="8352928" cy="45400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000" b="1" i="1" kern="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Vertical Ionospheric Soundings - Ionograms</a:t>
            </a:r>
            <a:endParaRPr lang="en-US" sz="2000" b="1" i="1" kern="0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72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179512" y="22666"/>
            <a:ext cx="8352928" cy="45400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000" b="1" i="1" kern="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How the </a:t>
            </a:r>
            <a:r>
              <a:rPr lang="en-US" sz="2000" b="1" i="1" kern="0" dirty="0" err="1" smtClean="0">
                <a:solidFill>
                  <a:schemeClr val="tx1"/>
                </a:solidFill>
                <a:latin typeface="Bradley Hand ITC" panose="03070402050302030203" pitchFamily="66" charset="0"/>
              </a:rPr>
              <a:t>Ionogram</a:t>
            </a:r>
            <a:r>
              <a:rPr lang="en-US" sz="2000" b="1" i="1" kern="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 trace varies along the day</a:t>
            </a:r>
            <a:endParaRPr lang="en-US" sz="2000" b="1" i="1" kern="0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3" name="iono_giorno_nuov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6775" y="1733550"/>
            <a:ext cx="7410450" cy="3390900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4" name="Rettangolo 3"/>
          <p:cNvSpPr/>
          <p:nvPr/>
        </p:nvSpPr>
        <p:spPr>
          <a:xfrm>
            <a:off x="899592" y="2132856"/>
            <a:ext cx="205455" cy="11737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856066" y="2046040"/>
            <a:ext cx="3305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 smtClean="0">
                <a:solidFill>
                  <a:srgbClr val="FFFFCC"/>
                </a:solidFill>
              </a:rPr>
              <a:t>km</a:t>
            </a:r>
            <a:endParaRPr lang="it-IT" sz="900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58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magine 30" descr="profilo_single_without_writing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45881" y="3952511"/>
            <a:ext cx="2633880" cy="2180853"/>
          </a:xfrm>
          <a:prstGeom prst="rect">
            <a:avLst/>
          </a:prstGeom>
        </p:spPr>
      </p:pic>
      <p:sp>
        <p:nvSpPr>
          <p:cNvPr id="4099" name="Text Box 7"/>
          <p:cNvSpPr txBox="1">
            <a:spLocks noChangeArrowheads="1"/>
          </p:cNvSpPr>
          <p:nvPr/>
        </p:nvSpPr>
        <p:spPr bwMode="auto">
          <a:xfrm>
            <a:off x="1857375" y="620688"/>
            <a:ext cx="7072313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GB" altLang="it-IT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Radiowaves</a:t>
            </a:r>
            <a:r>
              <a:rPr lang="en-GB" altLang="it-IT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variable frequency are transmitted vertically towards the atmosphere. The </a:t>
            </a:r>
            <a:r>
              <a:rPr lang="en-GB" altLang="it-IT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ordinary mode </a:t>
            </a:r>
            <a:r>
              <a:rPr lang="en-GB" altLang="it-IT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transmitted wave is reflected from the ionosphere when the transmitted frequency matches the electron </a:t>
            </a:r>
            <a:r>
              <a:rPr lang="en-GB" altLang="it-IT" sz="18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plasma </a:t>
            </a:r>
            <a:r>
              <a:rPr lang="en-GB" altLang="it-IT" sz="1800" b="1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frequency</a:t>
            </a:r>
            <a:r>
              <a:rPr lang="it-IT" altLang="it-IT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GB" altLang="it-IT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GB" altLang="it-IT" sz="2000" dirty="0"/>
          </a:p>
        </p:txBody>
      </p:sp>
      <p:sp>
        <p:nvSpPr>
          <p:cNvPr id="4101" name="Text Box 10"/>
          <p:cNvSpPr txBox="1">
            <a:spLocks noChangeArrowheads="1"/>
          </p:cNvSpPr>
          <p:nvPr/>
        </p:nvSpPr>
        <p:spPr bwMode="auto">
          <a:xfrm>
            <a:off x="1857375" y="2174850"/>
            <a:ext cx="55229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GB" altLang="it-IT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Depending on the reflection height there will be a definite </a:t>
            </a:r>
            <a:r>
              <a:rPr lang="en-GB" altLang="it-IT" sz="18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delay </a:t>
            </a:r>
            <a:r>
              <a:rPr lang="en-GB" altLang="it-IT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according to the relation</a:t>
            </a:r>
            <a:r>
              <a:rPr lang="it-IT" altLang="it-IT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GB" altLang="it-IT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GB" altLang="it-IT" sz="1800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4102" name="Immagine 15" descr="for_new_3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9573" y="2527276"/>
            <a:ext cx="908050" cy="571500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grpSp>
        <p:nvGrpSpPr>
          <p:cNvPr id="3" name="Gruppo 32"/>
          <p:cNvGrpSpPr>
            <a:grpSpLocks/>
          </p:cNvGrpSpPr>
          <p:nvPr/>
        </p:nvGrpSpPr>
        <p:grpSpPr bwMode="auto">
          <a:xfrm>
            <a:off x="1857375" y="3068960"/>
            <a:ext cx="7072313" cy="3074665"/>
            <a:chOff x="1857356" y="3069587"/>
            <a:chExt cx="7072362" cy="3074108"/>
          </a:xfrm>
        </p:grpSpPr>
        <p:sp>
          <p:nvSpPr>
            <p:cNvPr id="4123" name="Text Box 2"/>
            <p:cNvSpPr txBox="1">
              <a:spLocks noChangeArrowheads="1"/>
            </p:cNvSpPr>
            <p:nvPr/>
          </p:nvSpPr>
          <p:spPr bwMode="auto">
            <a:xfrm>
              <a:off x="1857356" y="3069587"/>
              <a:ext cx="7072362" cy="646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GB" altLang="it-IT" sz="1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 experimental trace is then a plot of the virtual height of reflection </a:t>
              </a:r>
              <a:r>
                <a:rPr lang="en-GB" altLang="it-IT" sz="1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vs</a:t>
              </a:r>
              <a:r>
                <a:rPr lang="en-GB" altLang="it-IT" sz="1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the transmitted frequency, which is called </a:t>
              </a:r>
              <a:r>
                <a:rPr lang="en-GB" altLang="it-IT" sz="18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ionogram</a:t>
              </a:r>
              <a:r>
                <a:rPr lang="en-GB" altLang="it-IT" sz="1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4124" name="Picture 9" descr="ionogramma_senza_curve_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28686" y="3945776"/>
              <a:ext cx="3229594" cy="21979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uppo 45"/>
          <p:cNvGrpSpPr>
            <a:grpSpLocks/>
          </p:cNvGrpSpPr>
          <p:nvPr/>
        </p:nvGrpSpPr>
        <p:grpSpPr bwMode="auto">
          <a:xfrm>
            <a:off x="2571750" y="4797150"/>
            <a:ext cx="4643438" cy="1275036"/>
            <a:chOff x="2571736" y="4797162"/>
            <a:chExt cx="4643469" cy="1275057"/>
          </a:xfrm>
        </p:grpSpPr>
        <p:grpSp>
          <p:nvGrpSpPr>
            <p:cNvPr id="6" name="Gruppo 42"/>
            <p:cNvGrpSpPr>
              <a:grpSpLocks/>
            </p:cNvGrpSpPr>
            <p:nvPr/>
          </p:nvGrpSpPr>
          <p:grpSpPr bwMode="auto">
            <a:xfrm>
              <a:off x="2571736" y="4797162"/>
              <a:ext cx="4643469" cy="917863"/>
              <a:chOff x="2571736" y="4797162"/>
              <a:chExt cx="4643469" cy="917863"/>
            </a:xfrm>
          </p:grpSpPr>
          <p:sp>
            <p:nvSpPr>
              <p:cNvPr id="19" name="Rettangolo 18"/>
              <p:cNvSpPr/>
              <p:nvPr/>
            </p:nvSpPr>
            <p:spPr>
              <a:xfrm>
                <a:off x="2571736" y="4797162"/>
                <a:ext cx="2571767" cy="346354"/>
              </a:xfrm>
              <a:prstGeom prst="rect">
                <a:avLst/>
              </a:prstGeom>
              <a:solidFill>
                <a:srgbClr val="FF0000">
                  <a:alpha val="3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" name="Ovale 19"/>
              <p:cNvSpPr/>
              <p:nvPr/>
            </p:nvSpPr>
            <p:spPr>
              <a:xfrm>
                <a:off x="6816739" y="4929200"/>
                <a:ext cx="398466" cy="785825"/>
              </a:xfrm>
              <a:prstGeom prst="ellipse">
                <a:avLst/>
              </a:prstGeom>
              <a:solidFill>
                <a:srgbClr val="FF0000">
                  <a:alpha val="3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7" name="Gruppo 43"/>
            <p:cNvGrpSpPr>
              <a:grpSpLocks/>
            </p:cNvGrpSpPr>
            <p:nvPr/>
          </p:nvGrpSpPr>
          <p:grpSpPr bwMode="auto">
            <a:xfrm>
              <a:off x="2571736" y="5143512"/>
              <a:ext cx="4256116" cy="785829"/>
              <a:chOff x="2571736" y="5143512"/>
              <a:chExt cx="4256116" cy="785829"/>
            </a:xfrm>
          </p:grpSpPr>
          <p:sp>
            <p:nvSpPr>
              <p:cNvPr id="17" name="Rettangolo 16"/>
              <p:cNvSpPr/>
              <p:nvPr/>
            </p:nvSpPr>
            <p:spPr>
              <a:xfrm>
                <a:off x="2571736" y="5143516"/>
                <a:ext cx="2571767" cy="285755"/>
              </a:xfrm>
              <a:prstGeom prst="rect">
                <a:avLst/>
              </a:prstGeom>
              <a:solidFill>
                <a:srgbClr val="61FF7F">
                  <a:alpha val="3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" name="Ovale 17"/>
              <p:cNvSpPr/>
              <p:nvPr/>
            </p:nvSpPr>
            <p:spPr>
              <a:xfrm>
                <a:off x="6470662" y="5143516"/>
                <a:ext cx="357190" cy="785826"/>
              </a:xfrm>
              <a:prstGeom prst="ellipse">
                <a:avLst/>
              </a:prstGeom>
              <a:solidFill>
                <a:srgbClr val="61FF7F">
                  <a:alpha val="3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8" name="Gruppo 44"/>
            <p:cNvGrpSpPr>
              <a:grpSpLocks/>
            </p:cNvGrpSpPr>
            <p:nvPr/>
          </p:nvGrpSpPr>
          <p:grpSpPr bwMode="auto">
            <a:xfrm>
              <a:off x="2571736" y="5286402"/>
              <a:ext cx="3898926" cy="785817"/>
              <a:chOff x="2571736" y="5286402"/>
              <a:chExt cx="3898926" cy="785817"/>
            </a:xfrm>
          </p:grpSpPr>
          <p:sp>
            <p:nvSpPr>
              <p:cNvPr id="15" name="Rettangolo 14"/>
              <p:cNvSpPr/>
              <p:nvPr/>
            </p:nvSpPr>
            <p:spPr>
              <a:xfrm>
                <a:off x="2571736" y="5429270"/>
                <a:ext cx="2571767" cy="285755"/>
              </a:xfrm>
              <a:prstGeom prst="rect">
                <a:avLst/>
              </a:prstGeom>
              <a:solidFill>
                <a:srgbClr val="FFFF00">
                  <a:alpha val="3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" name="Ovale 15"/>
              <p:cNvSpPr/>
              <p:nvPr/>
            </p:nvSpPr>
            <p:spPr>
              <a:xfrm>
                <a:off x="6143635" y="5286393"/>
                <a:ext cx="327027" cy="785826"/>
              </a:xfrm>
              <a:prstGeom prst="ellipse">
                <a:avLst/>
              </a:prstGeom>
              <a:solidFill>
                <a:srgbClr val="FFFF00">
                  <a:alpha val="3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pic>
        <p:nvPicPr>
          <p:cNvPr id="4106" name="Immagine 8" descr="sondaggio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250" y="722288"/>
            <a:ext cx="1619250" cy="287655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</p:pic>
      <p:cxnSp>
        <p:nvCxnSpPr>
          <p:cNvPr id="23" name="Connettore 2 22"/>
          <p:cNvCxnSpPr/>
          <p:nvPr/>
        </p:nvCxnSpPr>
        <p:spPr>
          <a:xfrm rot="5400000">
            <a:off x="792956" y="2128019"/>
            <a:ext cx="796925" cy="1588"/>
          </a:xfrm>
          <a:prstGeom prst="straightConnector1">
            <a:avLst/>
          </a:prstGeom>
          <a:ln w="38100">
            <a:solidFill>
              <a:srgbClr val="FFFF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/>
          <p:nvPr/>
        </p:nvCxnSpPr>
        <p:spPr>
          <a:xfrm rot="5400000" flipH="1" flipV="1">
            <a:off x="285750" y="2062138"/>
            <a:ext cx="785813" cy="1587"/>
          </a:xfrm>
          <a:prstGeom prst="straightConnector1">
            <a:avLst/>
          </a:prstGeom>
          <a:ln w="38100">
            <a:solidFill>
              <a:srgbClr val="FFFF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uppo 32"/>
          <p:cNvGrpSpPr/>
          <p:nvPr/>
        </p:nvGrpSpPr>
        <p:grpSpPr>
          <a:xfrm>
            <a:off x="6286500" y="4429125"/>
            <a:ext cx="2150265" cy="723900"/>
            <a:chOff x="6286500" y="4429125"/>
            <a:chExt cx="2150265" cy="723900"/>
          </a:xfrm>
        </p:grpSpPr>
        <p:cxnSp>
          <p:nvCxnSpPr>
            <p:cNvPr id="26" name="Connettore 2 25"/>
            <p:cNvCxnSpPr/>
            <p:nvPr/>
          </p:nvCxnSpPr>
          <p:spPr bwMode="auto">
            <a:xfrm rot="16200000" flipH="1">
              <a:off x="6465095" y="4679156"/>
              <a:ext cx="500062" cy="428625"/>
            </a:xfrm>
            <a:prstGeom prst="straightConnector1">
              <a:avLst/>
            </a:prstGeom>
            <a:ln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2 26"/>
            <p:cNvCxnSpPr/>
            <p:nvPr/>
          </p:nvCxnSpPr>
          <p:spPr bwMode="auto">
            <a:xfrm rot="5400000">
              <a:off x="7062788" y="4724400"/>
              <a:ext cx="509587" cy="347663"/>
            </a:xfrm>
            <a:prstGeom prst="straightConnector1">
              <a:avLst/>
            </a:prstGeom>
            <a:ln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12" name="CasellaDiTesto 54"/>
            <p:cNvSpPr txBox="1">
              <a:spLocks noChangeArrowheads="1"/>
            </p:cNvSpPr>
            <p:nvPr/>
          </p:nvSpPr>
          <p:spPr bwMode="auto">
            <a:xfrm>
              <a:off x="6286500" y="4429125"/>
              <a:ext cx="73770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altLang="it-IT" sz="1200" dirty="0" err="1" smtClean="0">
                  <a:solidFill>
                    <a:srgbClr val="FFC000"/>
                  </a:solidFill>
                  <a:latin typeface="Arial" charset="0"/>
                  <a:cs typeface="Arial" charset="0"/>
                </a:rPr>
                <a:t>ordinary</a:t>
              </a:r>
              <a:endParaRPr lang="en-US" altLang="it-IT" sz="1200" dirty="0">
                <a:solidFill>
                  <a:srgbClr val="FFC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113" name="CasellaDiTesto 55"/>
            <p:cNvSpPr txBox="1">
              <a:spLocks noChangeArrowheads="1"/>
            </p:cNvSpPr>
            <p:nvPr/>
          </p:nvSpPr>
          <p:spPr bwMode="auto">
            <a:xfrm>
              <a:off x="7357623" y="4429125"/>
              <a:ext cx="107914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altLang="it-IT" sz="1200" dirty="0" err="1" smtClean="0">
                  <a:solidFill>
                    <a:srgbClr val="FFC000"/>
                  </a:solidFill>
                  <a:latin typeface="Arial" charset="0"/>
                  <a:cs typeface="Arial" charset="0"/>
                </a:rPr>
                <a:t>extraordinary</a:t>
              </a:r>
              <a:endParaRPr lang="en-US" altLang="it-IT" sz="1200" dirty="0">
                <a:solidFill>
                  <a:srgbClr val="FFC000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9" name="Rettangolo 28"/>
          <p:cNvSpPr/>
          <p:nvPr/>
        </p:nvSpPr>
        <p:spPr>
          <a:xfrm>
            <a:off x="5653088" y="4095750"/>
            <a:ext cx="109537" cy="619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asellaDiTesto 31"/>
          <p:cNvSpPr txBox="1"/>
          <p:nvPr/>
        </p:nvSpPr>
        <p:spPr>
          <a:xfrm>
            <a:off x="5560682" y="4005266"/>
            <a:ext cx="3305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 smtClean="0">
                <a:solidFill>
                  <a:srgbClr val="FFFF99"/>
                </a:solidFill>
              </a:rPr>
              <a:t>km</a:t>
            </a:r>
            <a:endParaRPr lang="en-US" sz="900" dirty="0">
              <a:solidFill>
                <a:srgbClr val="FFFF99"/>
              </a:solidFill>
            </a:endParaRPr>
          </a:p>
        </p:txBody>
      </p:sp>
      <p:sp>
        <p:nvSpPr>
          <p:cNvPr id="34" name="Titolo 1"/>
          <p:cNvSpPr txBox="1">
            <a:spLocks/>
          </p:cNvSpPr>
          <p:nvPr/>
        </p:nvSpPr>
        <p:spPr>
          <a:xfrm>
            <a:off x="179512" y="22666"/>
            <a:ext cx="8352928" cy="45400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000" b="1" i="1" kern="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Correspondence vertical electron density profile – </a:t>
            </a:r>
            <a:r>
              <a:rPr lang="en-US" sz="2000" b="1" i="1" kern="0" dirty="0" err="1" smtClean="0">
                <a:solidFill>
                  <a:schemeClr val="tx1"/>
                </a:solidFill>
                <a:latin typeface="Bradley Hand ITC" panose="03070402050302030203" pitchFamily="66" charset="0"/>
              </a:rPr>
              <a:t>ionogram</a:t>
            </a:r>
            <a:r>
              <a:rPr lang="en-US" sz="2000" b="1" i="1" kern="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 trace</a:t>
            </a:r>
            <a:endParaRPr lang="en-US" sz="2000" b="1" i="1" kern="0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413" y="4706028"/>
            <a:ext cx="1270989" cy="562168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936" y="1632672"/>
            <a:ext cx="3506858" cy="445688"/>
          </a:xfrm>
          <a:prstGeom prst="rect">
            <a:avLst/>
          </a:prstGeom>
          <a:ln>
            <a:solidFill>
              <a:srgbClr val="92D050"/>
            </a:solidFill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52" y="4191425"/>
            <a:ext cx="762642" cy="298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rofilo_ionogramm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0125" y="1595438"/>
            <a:ext cx="7143750" cy="366712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3" name="Rettangolo 2"/>
          <p:cNvSpPr/>
          <p:nvPr/>
        </p:nvSpPr>
        <p:spPr>
          <a:xfrm>
            <a:off x="1948199" y="3655189"/>
            <a:ext cx="782278" cy="925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2978178" y="4341501"/>
            <a:ext cx="782278" cy="925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3253316" y="4039770"/>
            <a:ext cx="670612" cy="1093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2909679" y="3713725"/>
            <a:ext cx="563814" cy="1095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2123132" y="4185244"/>
            <a:ext cx="563814" cy="1095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1925728" y="4515614"/>
            <a:ext cx="563814" cy="1095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1581821" y="3288960"/>
            <a:ext cx="563814" cy="1095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2832729" y="3024050"/>
            <a:ext cx="563814" cy="1095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1299914" y="1916832"/>
            <a:ext cx="563814" cy="1095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3477736" y="4738724"/>
            <a:ext cx="374184" cy="1304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4043204" y="1938087"/>
            <a:ext cx="222733" cy="1440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>
            <a:off x="2845758" y="4256959"/>
            <a:ext cx="5693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smtClean="0">
                <a:solidFill>
                  <a:srgbClr val="00FF00"/>
                </a:solidFill>
              </a:rPr>
              <a:t>E </a:t>
            </a:r>
            <a:r>
              <a:rPr lang="it-IT" sz="1100" dirty="0" err="1" smtClean="0">
                <a:solidFill>
                  <a:srgbClr val="00FF00"/>
                </a:solidFill>
              </a:rPr>
              <a:t>layer</a:t>
            </a:r>
            <a:endParaRPr lang="it-IT" sz="1100" dirty="0">
              <a:solidFill>
                <a:srgbClr val="00FF00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3140785" y="3995349"/>
            <a:ext cx="6367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smtClean="0">
                <a:solidFill>
                  <a:srgbClr val="FF0000"/>
                </a:solidFill>
              </a:rPr>
              <a:t>F1 </a:t>
            </a:r>
            <a:r>
              <a:rPr lang="it-IT" sz="1100" dirty="0" err="1" smtClean="0">
                <a:solidFill>
                  <a:srgbClr val="FF0000"/>
                </a:solidFill>
              </a:rPr>
              <a:t>layer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2909679" y="3625145"/>
            <a:ext cx="6367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smtClean="0">
                <a:solidFill>
                  <a:srgbClr val="0066FF"/>
                </a:solidFill>
              </a:rPr>
              <a:t>F2 </a:t>
            </a:r>
            <a:r>
              <a:rPr lang="it-IT" sz="1100" dirty="0" err="1" smtClean="0">
                <a:solidFill>
                  <a:srgbClr val="0066FF"/>
                </a:solidFill>
              </a:rPr>
              <a:t>layer</a:t>
            </a:r>
            <a:endParaRPr lang="it-IT" sz="1100" dirty="0">
              <a:solidFill>
                <a:srgbClr val="0066FF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1475656" y="2876130"/>
            <a:ext cx="5052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b="1" dirty="0" smtClean="0">
                <a:solidFill>
                  <a:srgbClr val="0066FF"/>
                </a:solidFill>
              </a:rPr>
              <a:t>Night</a:t>
            </a:r>
            <a:endParaRPr lang="it-IT" sz="1100" b="1" dirty="0">
              <a:solidFill>
                <a:srgbClr val="0066FF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2207635" y="2494084"/>
            <a:ext cx="4090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b="1" dirty="0" err="1" smtClean="0">
                <a:solidFill>
                  <a:srgbClr val="FFC000"/>
                </a:solidFill>
              </a:rPr>
              <a:t>Day</a:t>
            </a:r>
            <a:endParaRPr lang="it-IT" sz="1100" b="1" dirty="0">
              <a:solidFill>
                <a:srgbClr val="FFC000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1184757" y="1973676"/>
            <a:ext cx="3449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/>
              <a:t>km</a:t>
            </a:r>
            <a:endParaRPr lang="it-IT" sz="1000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3419872" y="4725724"/>
            <a:ext cx="6925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 smtClean="0"/>
              <a:t>Ne (cm-3)</a:t>
            </a:r>
            <a:endParaRPr lang="it-IT" sz="800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3982087" y="1886984"/>
            <a:ext cx="3449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chemeClr val="bg1"/>
                </a:solidFill>
              </a:rPr>
              <a:t>km</a:t>
            </a:r>
            <a:endParaRPr lang="it-IT" sz="1000" dirty="0">
              <a:solidFill>
                <a:schemeClr val="bg1"/>
              </a:solidFill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1286390" y="2256249"/>
            <a:ext cx="155783" cy="24694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asellaDiTesto 23"/>
          <p:cNvSpPr txBox="1"/>
          <p:nvPr/>
        </p:nvSpPr>
        <p:spPr>
          <a:xfrm>
            <a:off x="1178070" y="4325748"/>
            <a:ext cx="3577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 smtClean="0"/>
              <a:t>100</a:t>
            </a:r>
            <a:endParaRPr lang="it-IT" sz="900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1171933" y="3823296"/>
            <a:ext cx="3577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/>
              <a:t>2</a:t>
            </a:r>
            <a:r>
              <a:rPr lang="it-IT" sz="900" dirty="0" smtClean="0"/>
              <a:t>00</a:t>
            </a:r>
            <a:endParaRPr lang="it-IT" sz="900" dirty="0"/>
          </a:p>
        </p:txBody>
      </p:sp>
      <p:sp>
        <p:nvSpPr>
          <p:cNvPr id="26" name="CasellaDiTesto 25"/>
          <p:cNvSpPr txBox="1"/>
          <p:nvPr/>
        </p:nvSpPr>
        <p:spPr>
          <a:xfrm>
            <a:off x="1177047" y="3324409"/>
            <a:ext cx="3577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/>
              <a:t>3</a:t>
            </a:r>
            <a:r>
              <a:rPr lang="it-IT" sz="900" dirty="0" smtClean="0"/>
              <a:t>00</a:t>
            </a:r>
            <a:endParaRPr lang="it-IT" sz="900" dirty="0"/>
          </a:p>
        </p:txBody>
      </p:sp>
      <p:sp>
        <p:nvSpPr>
          <p:cNvPr id="27" name="CasellaDiTesto 26"/>
          <p:cNvSpPr txBox="1"/>
          <p:nvPr/>
        </p:nvSpPr>
        <p:spPr>
          <a:xfrm>
            <a:off x="1176024" y="2814023"/>
            <a:ext cx="3577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 smtClean="0"/>
              <a:t>400</a:t>
            </a:r>
            <a:endParaRPr lang="it-IT" sz="900" dirty="0"/>
          </a:p>
        </p:txBody>
      </p:sp>
      <p:sp>
        <p:nvSpPr>
          <p:cNvPr id="28" name="CasellaDiTesto 27"/>
          <p:cNvSpPr txBox="1"/>
          <p:nvPr/>
        </p:nvSpPr>
        <p:spPr>
          <a:xfrm>
            <a:off x="1180643" y="2301121"/>
            <a:ext cx="3577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/>
              <a:t>5</a:t>
            </a:r>
            <a:r>
              <a:rPr lang="it-IT" sz="900" dirty="0" smtClean="0"/>
              <a:t>00</a:t>
            </a:r>
            <a:endParaRPr lang="it-IT" sz="900" dirty="0"/>
          </a:p>
        </p:txBody>
      </p:sp>
      <p:sp>
        <p:nvSpPr>
          <p:cNvPr id="30" name="Rettangolo 29"/>
          <p:cNvSpPr/>
          <p:nvPr/>
        </p:nvSpPr>
        <p:spPr>
          <a:xfrm>
            <a:off x="1338953" y="4732144"/>
            <a:ext cx="2146449" cy="1703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CasellaDiTesto 28"/>
          <p:cNvSpPr txBox="1"/>
          <p:nvPr/>
        </p:nvSpPr>
        <p:spPr>
          <a:xfrm>
            <a:off x="1799644" y="4704199"/>
            <a:ext cx="3385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 smtClean="0"/>
              <a:t>10</a:t>
            </a:r>
            <a:r>
              <a:rPr lang="it-IT" sz="900" baseline="30000" dirty="0" smtClean="0"/>
              <a:t>2</a:t>
            </a:r>
            <a:endParaRPr lang="it-IT" sz="900" baseline="30000" dirty="0"/>
          </a:p>
        </p:txBody>
      </p:sp>
      <p:sp>
        <p:nvSpPr>
          <p:cNvPr id="31" name="CasellaDiTesto 30"/>
          <p:cNvSpPr txBox="1"/>
          <p:nvPr/>
        </p:nvSpPr>
        <p:spPr>
          <a:xfrm>
            <a:off x="2252312" y="4704199"/>
            <a:ext cx="3385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 smtClean="0"/>
              <a:t>10</a:t>
            </a:r>
            <a:r>
              <a:rPr lang="it-IT" sz="900" baseline="30000" dirty="0" smtClean="0"/>
              <a:t>3</a:t>
            </a:r>
            <a:endParaRPr lang="it-IT" sz="900" baseline="30000" dirty="0"/>
          </a:p>
        </p:txBody>
      </p:sp>
      <p:sp>
        <p:nvSpPr>
          <p:cNvPr id="32" name="CasellaDiTesto 31"/>
          <p:cNvSpPr txBox="1"/>
          <p:nvPr/>
        </p:nvSpPr>
        <p:spPr>
          <a:xfrm>
            <a:off x="2711494" y="4701879"/>
            <a:ext cx="3385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 smtClean="0"/>
              <a:t>10</a:t>
            </a:r>
            <a:r>
              <a:rPr lang="it-IT" sz="900" baseline="30000" dirty="0" smtClean="0"/>
              <a:t>4</a:t>
            </a:r>
            <a:endParaRPr lang="it-IT" sz="900" baseline="30000" dirty="0"/>
          </a:p>
        </p:txBody>
      </p:sp>
      <p:sp>
        <p:nvSpPr>
          <p:cNvPr id="33" name="CasellaDiTesto 32"/>
          <p:cNvSpPr txBox="1"/>
          <p:nvPr/>
        </p:nvSpPr>
        <p:spPr>
          <a:xfrm>
            <a:off x="3187031" y="4704199"/>
            <a:ext cx="3385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 smtClean="0"/>
              <a:t>10</a:t>
            </a:r>
            <a:r>
              <a:rPr lang="it-IT" sz="900" baseline="30000" dirty="0" smtClean="0"/>
              <a:t>5</a:t>
            </a:r>
            <a:endParaRPr lang="it-IT" sz="900" baseline="30000" dirty="0"/>
          </a:p>
        </p:txBody>
      </p:sp>
      <p:sp>
        <p:nvSpPr>
          <p:cNvPr id="34" name="CasellaDiTesto 33"/>
          <p:cNvSpPr txBox="1"/>
          <p:nvPr/>
        </p:nvSpPr>
        <p:spPr>
          <a:xfrm>
            <a:off x="3477769" y="3640534"/>
            <a:ext cx="4956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rgbClr val="0066FF"/>
                </a:solidFill>
              </a:rPr>
              <a:t>NmF2</a:t>
            </a:r>
            <a:endParaRPr lang="it-IT" sz="1000" dirty="0">
              <a:solidFill>
                <a:srgbClr val="0066FF"/>
              </a:solidFill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2718173" y="3968960"/>
            <a:ext cx="4956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FF0000"/>
                </a:solidFill>
              </a:rPr>
              <a:t>NmF1</a:t>
            </a:r>
          </a:p>
        </p:txBody>
      </p:sp>
      <p:sp>
        <p:nvSpPr>
          <p:cNvPr id="36" name="CasellaDiTesto 35"/>
          <p:cNvSpPr txBox="1"/>
          <p:nvPr/>
        </p:nvSpPr>
        <p:spPr>
          <a:xfrm>
            <a:off x="2496217" y="4198858"/>
            <a:ext cx="4331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 smtClean="0">
                <a:solidFill>
                  <a:srgbClr val="00FF00"/>
                </a:solidFill>
              </a:rPr>
              <a:t>NmE</a:t>
            </a:r>
            <a:endParaRPr lang="it-IT" sz="1000" dirty="0">
              <a:solidFill>
                <a:srgbClr val="00FF00"/>
              </a:solidFill>
            </a:endParaRPr>
          </a:p>
        </p:txBody>
      </p:sp>
      <p:sp>
        <p:nvSpPr>
          <p:cNvPr id="37" name="Titolo 1"/>
          <p:cNvSpPr txBox="1">
            <a:spLocks/>
          </p:cNvSpPr>
          <p:nvPr/>
        </p:nvSpPr>
        <p:spPr>
          <a:xfrm>
            <a:off x="179512" y="22666"/>
            <a:ext cx="8352928" cy="45400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000" b="1" i="1" kern="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Correspondence vertical electron density profile – </a:t>
            </a:r>
            <a:r>
              <a:rPr lang="en-US" sz="2000" b="1" i="1" kern="0" dirty="0" err="1" smtClean="0">
                <a:solidFill>
                  <a:schemeClr val="tx1"/>
                </a:solidFill>
                <a:latin typeface="Bradley Hand ITC" panose="03070402050302030203" pitchFamily="66" charset="0"/>
              </a:rPr>
              <a:t>ionogram</a:t>
            </a:r>
            <a:r>
              <a:rPr lang="en-US" sz="2000" b="1" i="1" kern="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 trace</a:t>
            </a:r>
            <a:endParaRPr lang="en-US" sz="2000" b="1" i="1" kern="0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34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 descr="double_profile_writings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08133" y="3671689"/>
            <a:ext cx="3209313" cy="2642964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6" name="Immagine 15" descr="double_profile_writings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17171" y="928912"/>
            <a:ext cx="3209313" cy="2642964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62466" name="Picture 6" descr="iono_notturn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08720"/>
            <a:ext cx="5040560" cy="2555365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62467" name="Text Box 7"/>
          <p:cNvSpPr txBox="1">
            <a:spLocks noChangeArrowheads="1"/>
          </p:cNvSpPr>
          <p:nvPr/>
        </p:nvSpPr>
        <p:spPr bwMode="auto">
          <a:xfrm>
            <a:off x="1128947" y="1146577"/>
            <a:ext cx="1922578" cy="338554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dirty="0" err="1" smtClean="0">
                <a:solidFill>
                  <a:schemeClr val="bg1"/>
                </a:solidFill>
                <a:latin typeface="Calibri" pitchFamily="34" charset="0"/>
              </a:rPr>
              <a:t>Nighttime</a:t>
            </a:r>
            <a:r>
              <a:rPr lang="it-IT" sz="1600" dirty="0" smtClean="0">
                <a:solidFill>
                  <a:schemeClr val="bg1"/>
                </a:solidFill>
                <a:latin typeface="Calibri" pitchFamily="34" charset="0"/>
              </a:rPr>
              <a:t> ionogram</a:t>
            </a:r>
            <a:endParaRPr lang="it-IT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2470" name="Line 11"/>
          <p:cNvSpPr>
            <a:spLocks noChangeShapeType="1"/>
          </p:cNvSpPr>
          <p:nvPr/>
        </p:nvSpPr>
        <p:spPr bwMode="auto">
          <a:xfrm>
            <a:off x="1187003" y="2296196"/>
            <a:ext cx="6337325" cy="52684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0" name="Picture 10" descr="iono_diur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678548"/>
            <a:ext cx="5040560" cy="2689857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14" name="Line 16"/>
          <p:cNvSpPr>
            <a:spLocks noChangeShapeType="1"/>
          </p:cNvSpPr>
          <p:nvPr/>
        </p:nvSpPr>
        <p:spPr bwMode="auto">
          <a:xfrm flipV="1">
            <a:off x="2051721" y="5157192"/>
            <a:ext cx="5904656" cy="30906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137254" y="3933056"/>
            <a:ext cx="1786066" cy="338554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/>
                </a:solidFill>
                <a:latin typeface="Calibri" pitchFamily="34" charset="0"/>
              </a:rPr>
              <a:t>Daytime ionogram</a:t>
            </a:r>
            <a:endParaRPr lang="it-IT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179512" y="22666"/>
            <a:ext cx="8352928" cy="45400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000" b="1" i="1" kern="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Daytime and Nighttime ionograms</a:t>
            </a:r>
            <a:endParaRPr lang="en-US" sz="2000" b="1" i="1" kern="0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3359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magine 27" descr="profilo_single_without_writing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57849" y="1268760"/>
            <a:ext cx="3406639" cy="2820697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3075" name="Picture 16" descr="iono_2_n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543" y="1052513"/>
            <a:ext cx="4867275" cy="3352800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3076" name="Text Box 22"/>
          <p:cNvSpPr txBox="1">
            <a:spLocks noChangeArrowheads="1"/>
          </p:cNvSpPr>
          <p:nvPr/>
        </p:nvSpPr>
        <p:spPr bwMode="auto">
          <a:xfrm>
            <a:off x="468313" y="4581525"/>
            <a:ext cx="8228012" cy="1200329"/>
          </a:xfrm>
          <a:prstGeom prst="rect">
            <a:avLst/>
          </a:prstGeom>
          <a:solidFill>
            <a:srgbClr val="FFFF99"/>
          </a:solidFill>
          <a:ln w="9525" algn="ctr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the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altLang="it-IT" sz="1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ionogram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several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important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characteristics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 the critical frequencies and the heights of the different ionospheric layers) 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b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found</a:t>
            </a:r>
            <a:r>
              <a:rPr lang="it-IT" altLang="it-IT" sz="1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significant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role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the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studies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concerning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ionospheric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weather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related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phenomena</a:t>
            </a:r>
            <a:r>
              <a:rPr lang="it-IT" altLang="it-IT" sz="1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t-IT" altLang="it-IT" sz="1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895" name="Line 23"/>
          <p:cNvSpPr>
            <a:spLocks noChangeShapeType="1"/>
          </p:cNvSpPr>
          <p:nvPr/>
        </p:nvSpPr>
        <p:spPr bwMode="auto">
          <a:xfrm>
            <a:off x="1470031" y="2997200"/>
            <a:ext cx="0" cy="10795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9896" name="Line 24"/>
          <p:cNvSpPr>
            <a:spLocks noChangeShapeType="1"/>
          </p:cNvSpPr>
          <p:nvPr/>
        </p:nvSpPr>
        <p:spPr bwMode="auto">
          <a:xfrm>
            <a:off x="1830393" y="2852738"/>
            <a:ext cx="0" cy="10795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9897" name="Line 25"/>
          <p:cNvSpPr>
            <a:spLocks noChangeShapeType="1"/>
          </p:cNvSpPr>
          <p:nvPr/>
        </p:nvSpPr>
        <p:spPr bwMode="auto">
          <a:xfrm>
            <a:off x="2549531" y="2636838"/>
            <a:ext cx="0" cy="10795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9898" name="Text Box 26"/>
          <p:cNvSpPr txBox="1">
            <a:spLocks noChangeArrowheads="1"/>
          </p:cNvSpPr>
          <p:nvPr/>
        </p:nvSpPr>
        <p:spPr bwMode="auto">
          <a:xfrm>
            <a:off x="1254131" y="2708275"/>
            <a:ext cx="477837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it-IT" altLang="it-IT" sz="1600" b="0" dirty="0" err="1">
                <a:solidFill>
                  <a:srgbClr val="FFCC00"/>
                </a:solidFill>
              </a:rPr>
              <a:t>foE</a:t>
            </a:r>
            <a:endParaRPr lang="en-US" altLang="it-IT" sz="1600" b="0" dirty="0">
              <a:solidFill>
                <a:srgbClr val="FFCC00"/>
              </a:solidFill>
            </a:endParaRPr>
          </a:p>
        </p:txBody>
      </p:sp>
      <p:sp>
        <p:nvSpPr>
          <p:cNvPr id="79899" name="Text Box 27"/>
          <p:cNvSpPr txBox="1">
            <a:spLocks noChangeArrowheads="1"/>
          </p:cNvSpPr>
          <p:nvPr/>
        </p:nvSpPr>
        <p:spPr bwMode="auto">
          <a:xfrm>
            <a:off x="1614493" y="2565400"/>
            <a:ext cx="56832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it-IT" altLang="it-IT" sz="1600" b="0" dirty="0">
                <a:solidFill>
                  <a:srgbClr val="00B0F0"/>
                </a:solidFill>
              </a:rPr>
              <a:t>foF1</a:t>
            </a:r>
            <a:endParaRPr lang="en-US" altLang="it-IT" sz="1600" b="0" dirty="0">
              <a:solidFill>
                <a:srgbClr val="00B0F0"/>
              </a:solidFill>
            </a:endParaRPr>
          </a:p>
        </p:txBody>
      </p:sp>
      <p:sp>
        <p:nvSpPr>
          <p:cNvPr id="79900" name="Text Box 28"/>
          <p:cNvSpPr txBox="1">
            <a:spLocks noChangeArrowheads="1"/>
          </p:cNvSpPr>
          <p:nvPr/>
        </p:nvSpPr>
        <p:spPr bwMode="auto">
          <a:xfrm>
            <a:off x="2262193" y="2349500"/>
            <a:ext cx="56832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it-IT" altLang="it-IT" sz="1600" b="0" dirty="0">
                <a:solidFill>
                  <a:srgbClr val="FF0000"/>
                </a:solidFill>
              </a:rPr>
              <a:t>foF2</a:t>
            </a:r>
            <a:endParaRPr lang="en-US" altLang="it-IT" sz="1600" b="0" dirty="0">
              <a:solidFill>
                <a:srgbClr val="FF0000"/>
              </a:solidFill>
            </a:endParaRPr>
          </a:p>
        </p:txBody>
      </p:sp>
      <p:grpSp>
        <p:nvGrpSpPr>
          <p:cNvPr id="35" name="Gruppo 34"/>
          <p:cNvGrpSpPr/>
          <p:nvPr/>
        </p:nvGrpSpPr>
        <p:grpSpPr>
          <a:xfrm>
            <a:off x="1390626" y="2628899"/>
            <a:ext cx="6372249" cy="648472"/>
            <a:chOff x="1390626" y="2628899"/>
            <a:chExt cx="6372249" cy="648472"/>
          </a:xfrm>
        </p:grpSpPr>
        <p:sp>
          <p:nvSpPr>
            <p:cNvPr id="23" name="Ovale 22"/>
            <p:cNvSpPr/>
            <p:nvPr/>
          </p:nvSpPr>
          <p:spPr>
            <a:xfrm>
              <a:off x="7619999" y="3100386"/>
              <a:ext cx="142876" cy="1428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e 23"/>
            <p:cNvSpPr/>
            <p:nvPr/>
          </p:nvSpPr>
          <p:spPr>
            <a:xfrm>
              <a:off x="1390626" y="2628899"/>
              <a:ext cx="142876" cy="1428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asellaDiTesto 29"/>
            <p:cNvSpPr txBox="1"/>
            <p:nvPr/>
          </p:nvSpPr>
          <p:spPr>
            <a:xfrm>
              <a:off x="7215206" y="3000372"/>
              <a:ext cx="4828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 err="1" smtClean="0">
                  <a:solidFill>
                    <a:srgbClr val="FFC000"/>
                  </a:solidFill>
                </a:rPr>
                <a:t>NmE</a:t>
              </a:r>
              <a:endParaRPr lang="en-US" sz="1200" b="1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34" name="Gruppo 33"/>
          <p:cNvGrpSpPr/>
          <p:nvPr/>
        </p:nvGrpSpPr>
        <p:grpSpPr>
          <a:xfrm>
            <a:off x="1757337" y="2462214"/>
            <a:ext cx="6196038" cy="519880"/>
            <a:chOff x="1757337" y="2462214"/>
            <a:chExt cx="6196038" cy="519880"/>
          </a:xfrm>
        </p:grpSpPr>
        <p:sp>
          <p:nvSpPr>
            <p:cNvPr id="22" name="Ovale 21"/>
            <p:cNvSpPr/>
            <p:nvPr/>
          </p:nvSpPr>
          <p:spPr>
            <a:xfrm>
              <a:off x="7810499" y="2767011"/>
              <a:ext cx="142876" cy="142876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e 24"/>
            <p:cNvSpPr/>
            <p:nvPr/>
          </p:nvSpPr>
          <p:spPr>
            <a:xfrm>
              <a:off x="1757337" y="2462214"/>
              <a:ext cx="142876" cy="142876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CasellaDiTesto 31"/>
            <p:cNvSpPr txBox="1"/>
            <p:nvPr/>
          </p:nvSpPr>
          <p:spPr>
            <a:xfrm>
              <a:off x="7324744" y="2705095"/>
              <a:ext cx="5565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 smtClean="0">
                  <a:solidFill>
                    <a:srgbClr val="00B0F0"/>
                  </a:solidFill>
                </a:rPr>
                <a:t>NmF1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</p:grpSp>
      <p:grpSp>
        <p:nvGrpSpPr>
          <p:cNvPr id="36" name="Gruppo 35"/>
          <p:cNvGrpSpPr/>
          <p:nvPr/>
        </p:nvGrpSpPr>
        <p:grpSpPr>
          <a:xfrm>
            <a:off x="2471736" y="2228847"/>
            <a:ext cx="6062692" cy="276999"/>
            <a:chOff x="2471736" y="2228847"/>
            <a:chExt cx="6062692" cy="276999"/>
          </a:xfrm>
        </p:grpSpPr>
        <p:sp>
          <p:nvSpPr>
            <p:cNvPr id="21" name="Ovale 20"/>
            <p:cNvSpPr/>
            <p:nvPr/>
          </p:nvSpPr>
          <p:spPr>
            <a:xfrm>
              <a:off x="8391552" y="2295517"/>
              <a:ext cx="142876" cy="1428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e 25"/>
            <p:cNvSpPr/>
            <p:nvPr/>
          </p:nvSpPr>
          <p:spPr>
            <a:xfrm>
              <a:off x="2471736" y="2238373"/>
              <a:ext cx="142876" cy="1428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CasellaDiTesto 32"/>
            <p:cNvSpPr txBox="1"/>
            <p:nvPr/>
          </p:nvSpPr>
          <p:spPr>
            <a:xfrm>
              <a:off x="7905773" y="2228847"/>
              <a:ext cx="5565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 smtClean="0">
                  <a:solidFill>
                    <a:srgbClr val="FF0000"/>
                  </a:solidFill>
                </a:rPr>
                <a:t>NmF2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Titolo 1"/>
          <p:cNvSpPr txBox="1">
            <a:spLocks/>
          </p:cNvSpPr>
          <p:nvPr/>
        </p:nvSpPr>
        <p:spPr>
          <a:xfrm>
            <a:off x="179512" y="22666"/>
            <a:ext cx="8352928" cy="45400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000" b="1" i="1" kern="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Why electron density maxima of the profile correspond to ionogram cusps?</a:t>
            </a:r>
            <a:endParaRPr lang="en-US" sz="2000" b="1" i="1" kern="0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9413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ionogramma_senza_curve_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" y="2564904"/>
            <a:ext cx="5761038" cy="3921125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tangolo 11"/>
          <p:cNvSpPr/>
          <p:nvPr/>
        </p:nvSpPr>
        <p:spPr>
          <a:xfrm>
            <a:off x="29066" y="2826842"/>
            <a:ext cx="285750" cy="1428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152" name="CasellaDiTesto 13"/>
          <p:cNvSpPr txBox="1">
            <a:spLocks noChangeArrowheads="1"/>
          </p:cNvSpPr>
          <p:nvPr/>
        </p:nvSpPr>
        <p:spPr bwMode="auto">
          <a:xfrm>
            <a:off x="29066" y="3136404"/>
            <a:ext cx="4143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400">
                <a:solidFill>
                  <a:srgbClr val="FFFF00"/>
                </a:solidFill>
              </a:rPr>
              <a:t>km</a:t>
            </a:r>
            <a:endParaRPr lang="en-US" altLang="it-IT" sz="1400">
              <a:solidFill>
                <a:srgbClr val="FFFF00"/>
              </a:solidFill>
            </a:endParaRPr>
          </a:p>
        </p:txBody>
      </p:sp>
      <p:sp>
        <p:nvSpPr>
          <p:cNvPr id="13" name="Titolo 1"/>
          <p:cNvSpPr txBox="1">
            <a:spLocks/>
          </p:cNvSpPr>
          <p:nvPr/>
        </p:nvSpPr>
        <p:spPr>
          <a:xfrm>
            <a:off x="179512" y="22666"/>
            <a:ext cx="8352928" cy="45400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000" b="1" i="1" kern="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Why electron density maxima of the profile correspond to ionogram cusps?</a:t>
            </a:r>
            <a:endParaRPr lang="en-US" sz="2000" b="1" i="1" kern="0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6153" name="Line 6"/>
          <p:cNvSpPr>
            <a:spLocks noChangeShapeType="1"/>
          </p:cNvSpPr>
          <p:nvPr/>
        </p:nvSpPr>
        <p:spPr bwMode="auto">
          <a:xfrm flipH="1">
            <a:off x="2430954" y="3784104"/>
            <a:ext cx="762000" cy="685800"/>
          </a:xfrm>
          <a:prstGeom prst="line">
            <a:avLst/>
          </a:prstGeom>
          <a:noFill/>
          <a:ln w="9525">
            <a:solidFill>
              <a:schemeClr val="accent6">
                <a:lumMod val="40000"/>
                <a:lumOff val="6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154" name="Line 7"/>
          <p:cNvSpPr>
            <a:spLocks noChangeShapeType="1"/>
          </p:cNvSpPr>
          <p:nvPr/>
        </p:nvSpPr>
        <p:spPr bwMode="auto">
          <a:xfrm flipH="1">
            <a:off x="1707614" y="3497953"/>
            <a:ext cx="1472747" cy="1713025"/>
          </a:xfrm>
          <a:prstGeom prst="line">
            <a:avLst/>
          </a:prstGeom>
          <a:noFill/>
          <a:ln w="9525">
            <a:solidFill>
              <a:schemeClr val="accent6">
                <a:lumMod val="40000"/>
                <a:lumOff val="6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155" name="Line 8"/>
          <p:cNvSpPr>
            <a:spLocks noChangeShapeType="1"/>
          </p:cNvSpPr>
          <p:nvPr/>
        </p:nvSpPr>
        <p:spPr bwMode="auto">
          <a:xfrm flipH="1">
            <a:off x="1211754" y="3479304"/>
            <a:ext cx="1905000" cy="1905000"/>
          </a:xfrm>
          <a:prstGeom prst="line">
            <a:avLst/>
          </a:prstGeom>
          <a:noFill/>
          <a:ln w="9525">
            <a:solidFill>
              <a:schemeClr val="accent6">
                <a:lumMod val="40000"/>
                <a:lumOff val="6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cxnSp>
        <p:nvCxnSpPr>
          <p:cNvPr id="11" name="Connettore 2 10"/>
          <p:cNvCxnSpPr/>
          <p:nvPr/>
        </p:nvCxnSpPr>
        <p:spPr>
          <a:xfrm rot="16200000" flipH="1">
            <a:off x="5529754" y="4200302"/>
            <a:ext cx="642937" cy="642937"/>
          </a:xfrm>
          <a:prstGeom prst="straightConnector1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220" y="3443064"/>
            <a:ext cx="3915427" cy="79635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7" name="Connettore 1 6"/>
          <p:cNvCxnSpPr/>
          <p:nvPr/>
        </p:nvCxnSpPr>
        <p:spPr>
          <a:xfrm>
            <a:off x="1211754" y="4908054"/>
            <a:ext cx="0" cy="1094978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/>
          <p:cNvCxnSpPr/>
          <p:nvPr/>
        </p:nvCxnSpPr>
        <p:spPr>
          <a:xfrm>
            <a:off x="1668954" y="4836815"/>
            <a:ext cx="0" cy="109497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/>
          <p:cNvCxnSpPr/>
          <p:nvPr/>
        </p:nvCxnSpPr>
        <p:spPr>
          <a:xfrm>
            <a:off x="2416265" y="4030748"/>
            <a:ext cx="0" cy="1094978"/>
          </a:xfrm>
          <a:prstGeom prst="line">
            <a:avLst/>
          </a:prstGeom>
          <a:ln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993976" y="5892462"/>
            <a:ext cx="484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00FF00"/>
                </a:solidFill>
              </a:rPr>
              <a:t>foE</a:t>
            </a:r>
            <a:endParaRPr lang="it-IT" dirty="0">
              <a:solidFill>
                <a:srgbClr val="00FF00"/>
              </a:solidFill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1429533" y="5859245"/>
            <a:ext cx="594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foF1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2147604" y="5065887"/>
            <a:ext cx="594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66FF"/>
                </a:solidFill>
              </a:rPr>
              <a:t>foF2</a:t>
            </a:r>
            <a:endParaRPr lang="it-IT" dirty="0">
              <a:solidFill>
                <a:srgbClr val="0066FF"/>
              </a:solidFill>
            </a:endParaRPr>
          </a:p>
        </p:txBody>
      </p:sp>
      <p:grpSp>
        <p:nvGrpSpPr>
          <p:cNvPr id="14" name="Gruppo 13"/>
          <p:cNvGrpSpPr/>
          <p:nvPr/>
        </p:nvGrpSpPr>
        <p:grpSpPr>
          <a:xfrm>
            <a:off x="5533305" y="475800"/>
            <a:ext cx="3406639" cy="2820697"/>
            <a:chOff x="5533305" y="475800"/>
            <a:chExt cx="3406639" cy="2820697"/>
          </a:xfrm>
        </p:grpSpPr>
        <p:pic>
          <p:nvPicPr>
            <p:cNvPr id="40" name="Immagine 39" descr="profilo_single_without_writing.gi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33305" y="475800"/>
              <a:ext cx="3406639" cy="2820697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</p:pic>
        <p:sp>
          <p:nvSpPr>
            <p:cNvPr id="42" name="Ovale 41"/>
            <p:cNvSpPr/>
            <p:nvPr/>
          </p:nvSpPr>
          <p:spPr>
            <a:xfrm>
              <a:off x="7531616" y="2286305"/>
              <a:ext cx="142876" cy="142876"/>
            </a:xfrm>
            <a:prstGeom prst="ellipse">
              <a:avLst/>
            </a:prstGeom>
            <a:solidFill>
              <a:srgbClr val="00FF0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CasellaDiTesto 43"/>
            <p:cNvSpPr txBox="1"/>
            <p:nvPr/>
          </p:nvSpPr>
          <p:spPr>
            <a:xfrm>
              <a:off x="7126823" y="2186291"/>
              <a:ext cx="4828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 err="1" smtClean="0">
                  <a:solidFill>
                    <a:srgbClr val="00FF00"/>
                  </a:solidFill>
                </a:rPr>
                <a:t>NmE</a:t>
              </a:r>
              <a:endParaRPr lang="en-US" sz="1200" b="1" dirty="0">
                <a:solidFill>
                  <a:srgbClr val="00FF00"/>
                </a:solidFill>
              </a:endParaRPr>
            </a:p>
          </p:txBody>
        </p:sp>
        <p:sp>
          <p:nvSpPr>
            <p:cNvPr id="46" name="Ovale 45"/>
            <p:cNvSpPr/>
            <p:nvPr/>
          </p:nvSpPr>
          <p:spPr>
            <a:xfrm>
              <a:off x="7722116" y="1952930"/>
              <a:ext cx="142876" cy="1428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CasellaDiTesto 47"/>
            <p:cNvSpPr txBox="1"/>
            <p:nvPr/>
          </p:nvSpPr>
          <p:spPr>
            <a:xfrm>
              <a:off x="7236361" y="1891014"/>
              <a:ext cx="5565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 smtClean="0">
                  <a:solidFill>
                    <a:srgbClr val="FF0000"/>
                  </a:solidFill>
                </a:rPr>
                <a:t>NmF1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50" name="Ovale 49"/>
            <p:cNvSpPr/>
            <p:nvPr/>
          </p:nvSpPr>
          <p:spPr>
            <a:xfrm>
              <a:off x="8303169" y="1481436"/>
              <a:ext cx="142876" cy="142876"/>
            </a:xfrm>
            <a:prstGeom prst="ellipse">
              <a:avLst/>
            </a:prstGeom>
            <a:solidFill>
              <a:srgbClr val="0066FF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CasellaDiTesto 51"/>
            <p:cNvSpPr txBox="1"/>
            <p:nvPr/>
          </p:nvSpPr>
          <p:spPr>
            <a:xfrm>
              <a:off x="7817390" y="1414766"/>
              <a:ext cx="5565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 smtClean="0">
                  <a:solidFill>
                    <a:srgbClr val="0066FF"/>
                  </a:solidFill>
                </a:rPr>
                <a:t>NmF2</a:t>
              </a:r>
              <a:endParaRPr lang="en-US" sz="1200" b="1" dirty="0">
                <a:solidFill>
                  <a:srgbClr val="0066FF"/>
                </a:solidFill>
              </a:endParaRPr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073" y="4844347"/>
            <a:ext cx="2270762" cy="84414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8360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1890712"/>
            <a:ext cx="6934200" cy="307657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10" name="Titolo 1"/>
          <p:cNvSpPr txBox="1">
            <a:spLocks/>
          </p:cNvSpPr>
          <p:nvPr/>
        </p:nvSpPr>
        <p:spPr>
          <a:xfrm>
            <a:off x="179512" y="22666"/>
            <a:ext cx="8352928" cy="45400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000" b="1" i="1" kern="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Influence of the geomagnetic field on the </a:t>
            </a:r>
            <a:r>
              <a:rPr lang="en-US" sz="2000" b="1" i="1" kern="0" dirty="0" err="1" smtClean="0">
                <a:solidFill>
                  <a:schemeClr val="tx1"/>
                </a:solidFill>
                <a:latin typeface="Bradley Hand ITC" panose="03070402050302030203" pitchFamily="66" charset="0"/>
              </a:rPr>
              <a:t>ionogram</a:t>
            </a:r>
            <a:r>
              <a:rPr lang="en-US" sz="2000" b="1" i="1" kern="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 trace</a:t>
            </a:r>
            <a:endParaRPr lang="en-US" sz="2000" b="1" i="1" kern="0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4283968" y="1196752"/>
            <a:ext cx="933450" cy="2171700"/>
            <a:chOff x="3857624" y="1654646"/>
            <a:chExt cx="933450" cy="2171700"/>
          </a:xfrm>
        </p:grpSpPr>
        <p:sp>
          <p:nvSpPr>
            <p:cNvPr id="7175" name="Line 5"/>
            <p:cNvSpPr>
              <a:spLocks noChangeShapeType="1"/>
            </p:cNvSpPr>
            <p:nvPr/>
          </p:nvSpPr>
          <p:spPr bwMode="auto">
            <a:xfrm>
              <a:off x="4314824" y="2607146"/>
              <a:ext cx="0" cy="53340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76" name="Oval 4"/>
            <p:cNvSpPr>
              <a:spLocks noChangeArrowheads="1"/>
            </p:cNvSpPr>
            <p:nvPr/>
          </p:nvSpPr>
          <p:spPr bwMode="auto">
            <a:xfrm>
              <a:off x="3857624" y="3140546"/>
              <a:ext cx="914400" cy="685800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it-IT"/>
            </a:p>
          </p:txBody>
        </p:sp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7624" y="1654646"/>
              <a:ext cx="933450" cy="952500"/>
            </a:xfrm>
            <a:prstGeom prst="rect">
              <a:avLst/>
            </a:prstGeom>
            <a:ln w="28575">
              <a:solidFill>
                <a:srgbClr val="0070C0"/>
              </a:solidFill>
            </a:ln>
          </p:spPr>
        </p:pic>
      </p:grpSp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86" y="582168"/>
            <a:ext cx="2916163" cy="117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6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1983457"/>
            <a:ext cx="7791450" cy="353377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grpSp>
        <p:nvGrpSpPr>
          <p:cNvPr id="9" name="Gruppo 8"/>
          <p:cNvGrpSpPr/>
          <p:nvPr/>
        </p:nvGrpSpPr>
        <p:grpSpPr>
          <a:xfrm>
            <a:off x="4067944" y="1063692"/>
            <a:ext cx="3752056" cy="2686653"/>
            <a:chOff x="4067944" y="742347"/>
            <a:chExt cx="3752056" cy="2686653"/>
          </a:xfrm>
        </p:grpSpPr>
        <p:grpSp>
          <p:nvGrpSpPr>
            <p:cNvPr id="3" name="Gruppo 2"/>
            <p:cNvGrpSpPr/>
            <p:nvPr/>
          </p:nvGrpSpPr>
          <p:grpSpPr>
            <a:xfrm>
              <a:off x="4067944" y="1257300"/>
              <a:ext cx="933450" cy="2171700"/>
              <a:chOff x="3857624" y="1654646"/>
              <a:chExt cx="933450" cy="2171700"/>
            </a:xfrm>
          </p:grpSpPr>
          <p:sp>
            <p:nvSpPr>
              <p:cNvPr id="4" name="Line 5"/>
              <p:cNvSpPr>
                <a:spLocks noChangeShapeType="1"/>
              </p:cNvSpPr>
              <p:nvPr/>
            </p:nvSpPr>
            <p:spPr bwMode="auto">
              <a:xfrm>
                <a:off x="4314824" y="2607146"/>
                <a:ext cx="0" cy="53340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" name="Oval 4"/>
              <p:cNvSpPr>
                <a:spLocks noChangeArrowheads="1"/>
              </p:cNvSpPr>
              <p:nvPr/>
            </p:nvSpPr>
            <p:spPr bwMode="auto">
              <a:xfrm>
                <a:off x="3857624" y="3140546"/>
                <a:ext cx="914400" cy="685800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pic>
            <p:nvPicPr>
              <p:cNvPr id="6" name="Immagine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57624" y="1654646"/>
                <a:ext cx="933450" cy="952500"/>
              </a:xfrm>
              <a:prstGeom prst="rect">
                <a:avLst/>
              </a:prstGeom>
              <a:ln w="28575">
                <a:solidFill>
                  <a:srgbClr val="0070C0"/>
                </a:solidFill>
              </a:ln>
            </p:spPr>
          </p:pic>
        </p:grpSp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096" y="742347"/>
              <a:ext cx="2383904" cy="627343"/>
            </a:xfrm>
            <a:prstGeom prst="rect">
              <a:avLst/>
            </a:prstGeom>
            <a:ln w="19050">
              <a:solidFill>
                <a:srgbClr val="FFC000"/>
              </a:solidFill>
            </a:ln>
          </p:spPr>
        </p:pic>
      </p:grpSp>
      <p:sp>
        <p:nvSpPr>
          <p:cNvPr id="10" name="Titolo 1"/>
          <p:cNvSpPr txBox="1">
            <a:spLocks/>
          </p:cNvSpPr>
          <p:nvPr/>
        </p:nvSpPr>
        <p:spPr>
          <a:xfrm>
            <a:off x="179512" y="22666"/>
            <a:ext cx="8352928" cy="45400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000" b="1" i="1" kern="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Influence of the geomagnetic field on the </a:t>
            </a:r>
            <a:r>
              <a:rPr lang="en-US" sz="2000" b="1" i="1" kern="0" dirty="0" err="1" smtClean="0">
                <a:solidFill>
                  <a:schemeClr val="tx1"/>
                </a:solidFill>
                <a:latin typeface="Bradley Hand ITC" panose="03070402050302030203" pitchFamily="66" charset="0"/>
              </a:rPr>
              <a:t>ionogram</a:t>
            </a:r>
            <a:r>
              <a:rPr lang="en-US" sz="2000" b="1" i="1" kern="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 trace</a:t>
            </a:r>
            <a:endParaRPr lang="en-US" sz="2000" b="1" i="1" kern="0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86" y="582168"/>
            <a:ext cx="2916163" cy="117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90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uigi\Desktop\Densitaelettronic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6475" y="1357313"/>
            <a:ext cx="5494338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1714500" y="2214563"/>
            <a:ext cx="4286250" cy="3071812"/>
          </a:xfrm>
          <a:prstGeom prst="rect">
            <a:avLst/>
          </a:prstGeom>
          <a:solidFill>
            <a:srgbClr val="FF33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altLang="it-IT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3076" name="CasellaDiTesto 11"/>
          <p:cNvSpPr txBox="1">
            <a:spLocks noChangeArrowheads="1"/>
          </p:cNvSpPr>
          <p:nvPr/>
        </p:nvSpPr>
        <p:spPr bwMode="auto">
          <a:xfrm>
            <a:off x="6443663" y="1214422"/>
            <a:ext cx="2627312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 typeface="Arial" charset="0"/>
              <a:buChar char="•"/>
            </a:pPr>
            <a:r>
              <a:rPr lang="it-IT" alt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it-IT" altLang="it-IT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Region</a:t>
            </a:r>
            <a:r>
              <a:rPr lang="it-IT" altLang="it-IT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atmosphere </a:t>
            </a:r>
            <a:r>
              <a:rPr lang="it-IT" altLang="it-IT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r>
              <a:rPr lang="it-IT" altLang="it-IT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altLang="it-IT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ion</a:t>
            </a:r>
            <a:r>
              <a:rPr lang="it-IT" altLang="it-IT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electron density </a:t>
            </a:r>
            <a:r>
              <a:rPr lang="it-IT" altLang="it-IT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reaches</a:t>
            </a:r>
            <a:r>
              <a:rPr lang="it-IT" altLang="it-IT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values</a:t>
            </a:r>
            <a:r>
              <a:rPr lang="it-IT" altLang="it-IT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it-IT" altLang="it-IT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altLang="it-IT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influence</a:t>
            </a:r>
            <a:r>
              <a:rPr lang="it-IT" altLang="it-IT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altLang="it-IT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refraction</a:t>
            </a:r>
            <a:r>
              <a:rPr lang="it-IT" altLang="it-IT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index</a:t>
            </a:r>
            <a:r>
              <a:rPr lang="it-IT" altLang="it-IT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altLang="it-IT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radio </a:t>
            </a:r>
            <a:r>
              <a:rPr lang="it-IT" altLang="it-IT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waves</a:t>
            </a:r>
            <a:r>
              <a:rPr lang="it-IT" altLang="it-IT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(3kHz – 30MHz</a:t>
            </a:r>
            <a:r>
              <a:rPr lang="it-IT" altLang="it-IT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l">
              <a:buFont typeface="Arial" charset="0"/>
              <a:buChar char="•"/>
            </a:pPr>
            <a:endParaRPr lang="it-IT" alt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charset="0"/>
              <a:buChar char="•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ionospheric plasma is mainly due to the photoionization of atmospheric gases caused by the UV and X electromagnetic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radiation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coming from the Sun. </a:t>
            </a:r>
            <a:endParaRPr lang="it-IT" altLang="it-IT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altLang="it-IT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Arial" charset="0"/>
              <a:buChar char="•"/>
            </a:pPr>
            <a:r>
              <a:rPr lang="it-IT" alt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it-IT" altLang="it-IT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it-IT" altLang="it-IT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altLang="it-IT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it-IT" altLang="it-IT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very</a:t>
            </a:r>
            <a:r>
              <a:rPr lang="it-IT" altLang="it-IT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low-density</a:t>
            </a:r>
            <a:r>
              <a:rPr lang="it-IT" altLang="it-IT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plasma </a:t>
            </a:r>
            <a:r>
              <a:rPr lang="it-IT" altLang="it-IT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immersed</a:t>
            </a:r>
            <a:r>
              <a:rPr lang="it-IT" altLang="it-IT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the </a:t>
            </a:r>
            <a:r>
              <a:rPr lang="it-IT" altLang="it-IT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geomagnetic</a:t>
            </a:r>
            <a:r>
              <a:rPr lang="it-IT" altLang="it-IT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  <a:r>
              <a:rPr lang="it-IT" altLang="it-IT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(</a:t>
            </a:r>
            <a:r>
              <a:rPr lang="it-IT" altLang="it-IT" sz="1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magnetoplasma</a:t>
            </a:r>
            <a:r>
              <a:rPr lang="it-IT" altLang="it-IT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it-IT" altLang="it-IT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t-IT" altLang="it-IT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uppo 42"/>
          <p:cNvGrpSpPr>
            <a:grpSpLocks/>
          </p:cNvGrpSpPr>
          <p:nvPr/>
        </p:nvGrpSpPr>
        <p:grpSpPr bwMode="auto">
          <a:xfrm>
            <a:off x="35496" y="1927225"/>
            <a:ext cx="5951538" cy="3513138"/>
            <a:chOff x="-21515" y="1926940"/>
            <a:chExt cx="5950869" cy="3513434"/>
          </a:xfrm>
        </p:grpSpPr>
        <p:cxnSp>
          <p:nvCxnSpPr>
            <p:cNvPr id="7" name="Connettore 1 6"/>
            <p:cNvCxnSpPr/>
            <p:nvPr/>
          </p:nvCxnSpPr>
          <p:spPr>
            <a:xfrm>
              <a:off x="857861" y="5286373"/>
              <a:ext cx="5071493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1 7"/>
            <p:cNvCxnSpPr/>
            <p:nvPr/>
          </p:nvCxnSpPr>
          <p:spPr>
            <a:xfrm>
              <a:off x="857861" y="2212714"/>
              <a:ext cx="5071493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84" name="CasellaDiTesto 10"/>
            <p:cNvSpPr txBox="1">
              <a:spLocks noChangeArrowheads="1"/>
            </p:cNvSpPr>
            <p:nvPr/>
          </p:nvSpPr>
          <p:spPr bwMode="auto">
            <a:xfrm>
              <a:off x="-21515" y="1926940"/>
              <a:ext cx="936626" cy="461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altLang="it-IT" sz="1800">
                  <a:solidFill>
                    <a:srgbClr val="FF0000"/>
                  </a:solidFill>
                  <a:cs typeface="Arial" charset="0"/>
                </a:rPr>
                <a:t>500</a:t>
              </a:r>
              <a:r>
                <a:rPr lang="it-IT" altLang="it-IT">
                  <a:solidFill>
                    <a:srgbClr val="FF0000"/>
                  </a:solidFill>
                  <a:cs typeface="Arial" charset="0"/>
                </a:rPr>
                <a:t> </a:t>
              </a:r>
              <a:r>
                <a:rPr lang="it-IT" altLang="it-IT" sz="1800">
                  <a:solidFill>
                    <a:srgbClr val="FF0000"/>
                  </a:solidFill>
                  <a:cs typeface="Arial" charset="0"/>
                </a:rPr>
                <a:t>km</a:t>
              </a:r>
            </a:p>
          </p:txBody>
        </p:sp>
        <p:sp>
          <p:nvSpPr>
            <p:cNvPr id="3085" name="CasellaDiTesto 10"/>
            <p:cNvSpPr txBox="1">
              <a:spLocks noChangeArrowheads="1"/>
            </p:cNvSpPr>
            <p:nvPr/>
          </p:nvSpPr>
          <p:spPr bwMode="auto">
            <a:xfrm>
              <a:off x="35496" y="5072074"/>
              <a:ext cx="936626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altLang="it-IT" sz="1800">
                  <a:solidFill>
                    <a:srgbClr val="FF0000"/>
                  </a:solidFill>
                  <a:cs typeface="Arial" charset="0"/>
                </a:rPr>
                <a:t>50 km</a:t>
              </a:r>
            </a:p>
          </p:txBody>
        </p:sp>
      </p:grpSp>
      <p:grpSp>
        <p:nvGrpSpPr>
          <p:cNvPr id="3" name="Gruppo 45"/>
          <p:cNvGrpSpPr>
            <a:grpSpLocks/>
          </p:cNvGrpSpPr>
          <p:nvPr/>
        </p:nvGrpSpPr>
        <p:grpSpPr bwMode="auto">
          <a:xfrm>
            <a:off x="1916113" y="2203450"/>
            <a:ext cx="3663950" cy="3125788"/>
            <a:chOff x="1916106" y="2203444"/>
            <a:chExt cx="3663957" cy="3125866"/>
          </a:xfrm>
        </p:grpSpPr>
        <p:sp>
          <p:nvSpPr>
            <p:cNvPr id="3080" name="CasellaDiTesto 19"/>
            <p:cNvSpPr txBox="1">
              <a:spLocks noChangeArrowheads="1"/>
            </p:cNvSpPr>
            <p:nvPr/>
          </p:nvSpPr>
          <p:spPr bwMode="auto">
            <a:xfrm>
              <a:off x="4067175" y="4929198"/>
              <a:ext cx="1512888" cy="400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altLang="it-IT" sz="2000" dirty="0" smtClean="0">
                  <a:solidFill>
                    <a:schemeClr val="bg1"/>
                  </a:solidFill>
                  <a:cs typeface="Arial" charset="0"/>
                </a:rPr>
                <a:t>Stratopause</a:t>
              </a:r>
              <a:endParaRPr lang="it-IT" altLang="it-IT" sz="2000" dirty="0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3081" name="CasellaDiTesto 13"/>
            <p:cNvSpPr txBox="1">
              <a:spLocks noChangeArrowheads="1"/>
            </p:cNvSpPr>
            <p:nvPr/>
          </p:nvSpPr>
          <p:spPr bwMode="auto">
            <a:xfrm>
              <a:off x="1916106" y="2203444"/>
              <a:ext cx="1727200" cy="400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altLang="it-IT" sz="2000" dirty="0" err="1" smtClean="0">
                  <a:solidFill>
                    <a:schemeClr val="bg1"/>
                  </a:solidFill>
                  <a:cs typeface="Arial" charset="0"/>
                </a:rPr>
                <a:t>Thermopause</a:t>
              </a:r>
              <a:endParaRPr lang="it-IT" altLang="it-IT" sz="2000" dirty="0">
                <a:solidFill>
                  <a:schemeClr val="bg1"/>
                </a:solidFill>
                <a:cs typeface="Arial" charset="0"/>
              </a:endParaRPr>
            </a:p>
          </p:txBody>
        </p:sp>
      </p:grpSp>
      <p:sp>
        <p:nvSpPr>
          <p:cNvPr id="15" name="Titolo 1"/>
          <p:cNvSpPr txBox="1">
            <a:spLocks/>
          </p:cNvSpPr>
          <p:nvPr/>
        </p:nvSpPr>
        <p:spPr>
          <a:xfrm>
            <a:off x="1979712" y="34411"/>
            <a:ext cx="5000660" cy="45400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it-IT" sz="2000" b="1" i="1" kern="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The </a:t>
            </a:r>
            <a:r>
              <a:rPr lang="it-IT" sz="2000" b="1" i="1" kern="0" dirty="0" err="1" smtClean="0">
                <a:solidFill>
                  <a:schemeClr val="tx1"/>
                </a:solidFill>
                <a:latin typeface="Bradley Hand ITC" panose="03070402050302030203" pitchFamily="66" charset="0"/>
              </a:rPr>
              <a:t>terrestrial</a:t>
            </a:r>
            <a:r>
              <a:rPr lang="it-IT" sz="2000" b="1" i="1" kern="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 </a:t>
            </a:r>
            <a:r>
              <a:rPr lang="it-IT" sz="2000" b="1" i="1" kern="0" dirty="0" err="1" smtClean="0">
                <a:solidFill>
                  <a:schemeClr val="tx1"/>
                </a:solidFill>
                <a:latin typeface="Bradley Hand ITC" panose="03070402050302030203" pitchFamily="66" charset="0"/>
              </a:rPr>
              <a:t>ionosphere</a:t>
            </a:r>
            <a:endParaRPr lang="it-IT" sz="2000" b="1" i="1" kern="0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16" descr="iono_2_ne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543" y="1052513"/>
            <a:ext cx="4867275" cy="3352800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3076" name="Text Box 22"/>
          <p:cNvSpPr txBox="1">
            <a:spLocks noChangeArrowheads="1"/>
          </p:cNvSpPr>
          <p:nvPr/>
        </p:nvSpPr>
        <p:spPr bwMode="auto">
          <a:xfrm>
            <a:off x="468313" y="4581525"/>
            <a:ext cx="8228012" cy="1200329"/>
          </a:xfrm>
          <a:prstGeom prst="rect">
            <a:avLst/>
          </a:prstGeom>
          <a:solidFill>
            <a:srgbClr val="FFFF99"/>
          </a:solidFill>
          <a:ln w="9525" algn="ctr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ionogram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several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important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characteristics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 the critical frequencies and the heights of the different ionospheric layers) 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b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found</a:t>
            </a:r>
            <a:r>
              <a:rPr lang="it-IT" altLang="it-IT" sz="1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significant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role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the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studies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concerning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ionospheric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weather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related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phenomena</a:t>
            </a:r>
            <a:r>
              <a:rPr lang="it-IT" altLang="it-IT" sz="1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t-IT" altLang="it-IT" sz="1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895" name="Line 23"/>
          <p:cNvSpPr>
            <a:spLocks noChangeShapeType="1"/>
          </p:cNvSpPr>
          <p:nvPr/>
        </p:nvSpPr>
        <p:spPr bwMode="auto">
          <a:xfrm>
            <a:off x="1470031" y="2997200"/>
            <a:ext cx="0" cy="10795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9896" name="Line 24"/>
          <p:cNvSpPr>
            <a:spLocks noChangeShapeType="1"/>
          </p:cNvSpPr>
          <p:nvPr/>
        </p:nvSpPr>
        <p:spPr bwMode="auto">
          <a:xfrm>
            <a:off x="1830393" y="2852738"/>
            <a:ext cx="0" cy="10795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9897" name="Line 25"/>
          <p:cNvSpPr>
            <a:spLocks noChangeShapeType="1"/>
          </p:cNvSpPr>
          <p:nvPr/>
        </p:nvSpPr>
        <p:spPr bwMode="auto">
          <a:xfrm>
            <a:off x="2549531" y="2636838"/>
            <a:ext cx="0" cy="10795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9898" name="Text Box 26"/>
          <p:cNvSpPr txBox="1">
            <a:spLocks noChangeArrowheads="1"/>
          </p:cNvSpPr>
          <p:nvPr/>
        </p:nvSpPr>
        <p:spPr bwMode="auto">
          <a:xfrm>
            <a:off x="1254131" y="2708275"/>
            <a:ext cx="477837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it-IT" altLang="it-IT" sz="1600" b="0">
                <a:solidFill>
                  <a:srgbClr val="FFCC00"/>
                </a:solidFill>
              </a:rPr>
              <a:t>foE</a:t>
            </a:r>
            <a:endParaRPr lang="en-US" altLang="it-IT" sz="1600" b="0">
              <a:solidFill>
                <a:srgbClr val="FFCC00"/>
              </a:solidFill>
            </a:endParaRPr>
          </a:p>
        </p:txBody>
      </p:sp>
      <p:sp>
        <p:nvSpPr>
          <p:cNvPr id="79899" name="Text Box 27"/>
          <p:cNvSpPr txBox="1">
            <a:spLocks noChangeArrowheads="1"/>
          </p:cNvSpPr>
          <p:nvPr/>
        </p:nvSpPr>
        <p:spPr bwMode="auto">
          <a:xfrm>
            <a:off x="1614493" y="2565400"/>
            <a:ext cx="56832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it-IT" altLang="it-IT" sz="1600" b="0">
                <a:solidFill>
                  <a:srgbClr val="FFCC00"/>
                </a:solidFill>
              </a:rPr>
              <a:t>foF1</a:t>
            </a:r>
            <a:endParaRPr lang="en-US" altLang="it-IT" sz="1600" b="0">
              <a:solidFill>
                <a:srgbClr val="FFCC00"/>
              </a:solidFill>
            </a:endParaRPr>
          </a:p>
        </p:txBody>
      </p:sp>
      <p:sp>
        <p:nvSpPr>
          <p:cNvPr id="79900" name="Text Box 28"/>
          <p:cNvSpPr txBox="1">
            <a:spLocks noChangeArrowheads="1"/>
          </p:cNvSpPr>
          <p:nvPr/>
        </p:nvSpPr>
        <p:spPr bwMode="auto">
          <a:xfrm>
            <a:off x="2262193" y="2349500"/>
            <a:ext cx="56832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it-IT" altLang="it-IT" sz="1600" b="0">
                <a:solidFill>
                  <a:srgbClr val="FFCC00"/>
                </a:solidFill>
              </a:rPr>
              <a:t>foF2</a:t>
            </a:r>
            <a:endParaRPr lang="en-US" altLang="it-IT" sz="1600" b="0">
              <a:solidFill>
                <a:srgbClr val="FFCC00"/>
              </a:solidFill>
            </a:endParaRPr>
          </a:p>
        </p:txBody>
      </p:sp>
      <p:sp>
        <p:nvSpPr>
          <p:cNvPr id="79901" name="Line 29"/>
          <p:cNvSpPr>
            <a:spLocks noChangeShapeType="1"/>
          </p:cNvSpPr>
          <p:nvPr/>
        </p:nvSpPr>
        <p:spPr bwMode="auto">
          <a:xfrm>
            <a:off x="1109668" y="4076700"/>
            <a:ext cx="1223963" cy="0"/>
          </a:xfrm>
          <a:prstGeom prst="line">
            <a:avLst/>
          </a:prstGeom>
          <a:noFill/>
          <a:ln w="28575">
            <a:solidFill>
              <a:srgbClr val="ACEBF2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9902" name="Line 30"/>
          <p:cNvSpPr>
            <a:spLocks noChangeShapeType="1"/>
          </p:cNvSpPr>
          <p:nvPr/>
        </p:nvSpPr>
        <p:spPr bwMode="auto">
          <a:xfrm>
            <a:off x="1501781" y="3684588"/>
            <a:ext cx="1223962" cy="0"/>
          </a:xfrm>
          <a:prstGeom prst="line">
            <a:avLst/>
          </a:prstGeom>
          <a:noFill/>
          <a:ln w="28575">
            <a:solidFill>
              <a:srgbClr val="ACEBF2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9903" name="Line 31"/>
          <p:cNvSpPr>
            <a:spLocks noChangeShapeType="1"/>
          </p:cNvSpPr>
          <p:nvPr/>
        </p:nvSpPr>
        <p:spPr bwMode="auto">
          <a:xfrm>
            <a:off x="2152656" y="3475038"/>
            <a:ext cx="1223962" cy="0"/>
          </a:xfrm>
          <a:prstGeom prst="line">
            <a:avLst/>
          </a:prstGeom>
          <a:noFill/>
          <a:ln w="28575">
            <a:solidFill>
              <a:srgbClr val="ACEBF2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9904" name="Text Box 32"/>
          <p:cNvSpPr txBox="1">
            <a:spLocks noChangeArrowheads="1"/>
          </p:cNvSpPr>
          <p:nvPr/>
        </p:nvSpPr>
        <p:spPr bwMode="auto">
          <a:xfrm>
            <a:off x="2287593" y="3860800"/>
            <a:ext cx="4778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it-IT" altLang="it-IT" sz="1600" b="0">
                <a:solidFill>
                  <a:srgbClr val="FFCC00"/>
                </a:solidFill>
              </a:rPr>
              <a:t>h’E</a:t>
            </a:r>
            <a:endParaRPr lang="en-US" altLang="it-IT" sz="1600" b="0">
              <a:solidFill>
                <a:srgbClr val="FFCC00"/>
              </a:solidFill>
            </a:endParaRPr>
          </a:p>
        </p:txBody>
      </p:sp>
      <p:sp>
        <p:nvSpPr>
          <p:cNvPr id="79905" name="Text Box 33"/>
          <p:cNvSpPr txBox="1">
            <a:spLocks noChangeArrowheads="1"/>
          </p:cNvSpPr>
          <p:nvPr/>
        </p:nvSpPr>
        <p:spPr bwMode="auto">
          <a:xfrm>
            <a:off x="2701931" y="3452813"/>
            <a:ext cx="56832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it-IT" altLang="it-IT" sz="1600" b="0">
                <a:solidFill>
                  <a:srgbClr val="FFCC00"/>
                </a:solidFill>
              </a:rPr>
              <a:t>h’F1</a:t>
            </a:r>
            <a:endParaRPr lang="en-US" altLang="it-IT" sz="1600" b="0">
              <a:solidFill>
                <a:srgbClr val="FFCC00"/>
              </a:solidFill>
            </a:endParaRPr>
          </a:p>
        </p:txBody>
      </p:sp>
      <p:sp>
        <p:nvSpPr>
          <p:cNvPr id="79906" name="Text Box 34"/>
          <p:cNvSpPr txBox="1">
            <a:spLocks noChangeArrowheads="1"/>
          </p:cNvSpPr>
          <p:nvPr/>
        </p:nvSpPr>
        <p:spPr bwMode="auto">
          <a:xfrm>
            <a:off x="3341693" y="3284538"/>
            <a:ext cx="56832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it-IT" altLang="it-IT" sz="1600" b="0">
                <a:solidFill>
                  <a:srgbClr val="FFCC00"/>
                </a:solidFill>
              </a:rPr>
              <a:t>h’F2</a:t>
            </a:r>
            <a:endParaRPr lang="en-US" altLang="it-IT" sz="1600" b="0">
              <a:solidFill>
                <a:srgbClr val="FFCC00"/>
              </a:solidFill>
            </a:endParaRPr>
          </a:p>
        </p:txBody>
      </p:sp>
      <p:sp>
        <p:nvSpPr>
          <p:cNvPr id="18" name="Titolo 1"/>
          <p:cNvSpPr txBox="1">
            <a:spLocks/>
          </p:cNvSpPr>
          <p:nvPr/>
        </p:nvSpPr>
        <p:spPr>
          <a:xfrm>
            <a:off x="179512" y="22666"/>
            <a:ext cx="8352928" cy="45400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000" b="1" i="1" kern="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Importance of </a:t>
            </a:r>
            <a:r>
              <a:rPr lang="en-US" sz="2000" b="1" i="1" kern="0" dirty="0" err="1" smtClean="0">
                <a:solidFill>
                  <a:schemeClr val="tx1"/>
                </a:solidFill>
                <a:latin typeface="Bradley Hand ITC" panose="03070402050302030203" pitchFamily="66" charset="0"/>
              </a:rPr>
              <a:t>ionogram</a:t>
            </a:r>
            <a:r>
              <a:rPr lang="en-US" sz="2000" b="1" i="1" kern="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 interpretation</a:t>
            </a:r>
            <a:endParaRPr lang="en-US" sz="2000" b="1" i="1" kern="0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99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9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9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99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99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9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99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99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9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99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99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9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9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9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9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99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99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9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9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9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9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98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98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9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9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9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9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99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99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9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9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9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9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9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9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9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95" grpId="0" animBg="1"/>
      <p:bldP spid="79896" grpId="0" animBg="1"/>
      <p:bldP spid="79897" grpId="0" animBg="1"/>
      <p:bldP spid="79898" grpId="0"/>
      <p:bldP spid="79899" grpId="0"/>
      <p:bldP spid="79900" grpId="0"/>
      <p:bldP spid="79901" grpId="0" animBg="1"/>
      <p:bldP spid="79902" grpId="0" animBg="1"/>
      <p:bldP spid="79903" grpId="0" animBg="1"/>
      <p:bldP spid="79904" grpId="0"/>
      <p:bldP spid="79905" grpId="0"/>
      <p:bldP spid="7990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323850" y="572666"/>
            <a:ext cx="8569325" cy="2308324"/>
          </a:xfrm>
          <a:prstGeom prst="rect">
            <a:avLst/>
          </a:prstGeom>
          <a:solidFill>
            <a:srgbClr val="FFFF99"/>
          </a:solidFill>
          <a:ln w="9525" algn="ctr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necessary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work to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obtain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ionospheric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characteristics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from an ionogram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called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it-IT" altLang="it-IT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ionogram </a:t>
            </a:r>
            <a:r>
              <a:rPr lang="it-IT" altLang="it-IT" sz="1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interpretation</a:t>
            </a:r>
            <a:r>
              <a:rPr lang="it-IT" altLang="it-IT" sz="1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it-IT" altLang="it-IT" sz="18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ionogram </a:t>
            </a:r>
            <a:r>
              <a:rPr lang="it-IT" altLang="it-IT" sz="1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scaling</a:t>
            </a:r>
            <a:r>
              <a:rPr lang="it-IT" altLang="it-IT" sz="1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it-IT" altLang="it-IT" sz="1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/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Till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few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decades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ago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interpretation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performed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manually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expert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b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operators</a:t>
            </a:r>
            <a:r>
              <a:rPr lang="it-IT" altLang="it-IT" sz="1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a </a:t>
            </a:r>
            <a:r>
              <a:rPr lang="it-IT" altLang="it-IT" sz="1800" b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ruler</a:t>
            </a:r>
            <a:r>
              <a:rPr lang="it-IT" altLang="it-IT" sz="1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a </a:t>
            </a:r>
            <a:r>
              <a:rPr lang="it-IT" altLang="it-IT" sz="1800" b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pencil</a:t>
            </a:r>
            <a:r>
              <a:rPr lang="it-IT" altLang="it-IT" sz="1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/>
            <a:endParaRPr lang="it-IT" alt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/>
            <a:r>
              <a:rPr lang="it-IT" altLang="it-IT" sz="1800" b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Now</a:t>
            </a:r>
            <a:r>
              <a:rPr lang="it-IT" altLang="it-IT" sz="1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altLang="it-IT" sz="1800" b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luckily</a:t>
            </a:r>
            <a:r>
              <a:rPr lang="it-IT" altLang="it-IT" sz="1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altLang="it-IT" sz="1800" b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</a:t>
            </a:r>
            <a:r>
              <a:rPr lang="it-IT" altLang="it-IT" sz="1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it-IT" altLang="it-IT" sz="1800" b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softwares</a:t>
            </a:r>
            <a:r>
              <a:rPr lang="it-IT" altLang="it-IT" sz="1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b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it-IT" altLang="it-IT" sz="1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help the </a:t>
            </a:r>
            <a:r>
              <a:rPr lang="it-IT" altLang="it-IT" sz="1800" b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operators</a:t>
            </a:r>
            <a:r>
              <a:rPr lang="it-IT" altLang="it-IT" sz="1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altLang="it-IT" sz="1800" b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accomplish</a:t>
            </a:r>
            <a:r>
              <a:rPr lang="it-IT" altLang="it-IT" sz="1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b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it-IT" altLang="it-IT" sz="1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b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demanding</a:t>
            </a:r>
            <a:r>
              <a:rPr lang="it-IT" altLang="it-IT" sz="1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altLang="it-IT" sz="1800" b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</a:t>
            </a:r>
            <a:r>
              <a:rPr lang="it-IT" altLang="it-IT" sz="1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b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valuable</a:t>
            </a:r>
            <a:r>
              <a:rPr lang="it-IT" altLang="it-IT" sz="1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work.</a:t>
            </a:r>
          </a:p>
          <a:p>
            <a:pPr marL="342900" indent="-342900"/>
            <a:r>
              <a:rPr lang="it-IT" altLang="it-IT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During</a:t>
            </a:r>
            <a:r>
              <a:rPr lang="it-IT" altLang="it-IT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altLang="it-IT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hands-on</a:t>
            </a:r>
            <a:r>
              <a:rPr lang="it-IT" altLang="it-IT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session </a:t>
            </a:r>
            <a:r>
              <a:rPr lang="it-IT" altLang="it-IT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it-IT" altLang="it-IT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</a:t>
            </a:r>
            <a:r>
              <a:rPr lang="it-IT" altLang="it-IT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try</a:t>
            </a:r>
            <a:r>
              <a:rPr lang="it-IT" altLang="it-IT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altLang="it-IT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become</a:t>
            </a:r>
            <a:r>
              <a:rPr lang="it-IT" altLang="it-IT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IONOGRAM SCALER!!!!</a:t>
            </a:r>
            <a:endParaRPr lang="it-IT" altLang="it-IT" sz="18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6" descr="righell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0763" y="5200526"/>
            <a:ext cx="28575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7" descr="mati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0363" y="3428876"/>
            <a:ext cx="1692275" cy="258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8" descr="iono_co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3212976"/>
            <a:ext cx="4105275" cy="2876550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7" name="Titolo 1"/>
          <p:cNvSpPr txBox="1">
            <a:spLocks/>
          </p:cNvSpPr>
          <p:nvPr/>
        </p:nvSpPr>
        <p:spPr>
          <a:xfrm>
            <a:off x="393699" y="31073"/>
            <a:ext cx="8429625" cy="64293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b="1" i="1" dirty="0">
                <a:solidFill>
                  <a:schemeClr val="tx1"/>
                </a:solidFill>
                <a:latin typeface="Bradley Hand ITC" panose="03070402050302030203" pitchFamily="66" charset="0"/>
                <a:ea typeface="+mj-ea"/>
                <a:cs typeface="+mj-cs"/>
              </a:rPr>
              <a:t>The </a:t>
            </a:r>
            <a:r>
              <a:rPr lang="it-IT" sz="2000" b="1" i="1" dirty="0" smtClean="0">
                <a:solidFill>
                  <a:schemeClr val="tx1"/>
                </a:solidFill>
                <a:latin typeface="Bradley Hand ITC" panose="03070402050302030203" pitchFamily="66" charset="0"/>
                <a:ea typeface="+mj-ea"/>
                <a:cs typeface="+mj-cs"/>
              </a:rPr>
              <a:t>ionogram </a:t>
            </a:r>
            <a:r>
              <a:rPr lang="it-IT" sz="2000" b="1" i="1" dirty="0" err="1" smtClean="0">
                <a:solidFill>
                  <a:schemeClr val="tx1"/>
                </a:solidFill>
                <a:latin typeface="Bradley Hand ITC" panose="03070402050302030203" pitchFamily="66" charset="0"/>
                <a:ea typeface="+mj-ea"/>
                <a:cs typeface="+mj-cs"/>
              </a:rPr>
              <a:t>scaling</a:t>
            </a:r>
            <a:endParaRPr lang="it-IT" sz="2000" b="1" i="1" baseline="-25000" dirty="0">
              <a:solidFill>
                <a:schemeClr val="tx1"/>
              </a:solidFill>
              <a:latin typeface="Bradley Hand ITC" panose="03070402050302030203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112353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323155" y="620688"/>
            <a:ext cx="8569325" cy="2031325"/>
          </a:xfrm>
          <a:prstGeom prst="rect">
            <a:avLst/>
          </a:prstGeom>
          <a:solidFill>
            <a:srgbClr val="FFFF99"/>
          </a:solidFill>
          <a:ln w="9525" algn="ctr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it-IT" altLang="it-IT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last </a:t>
            </a:r>
            <a:r>
              <a:rPr lang="it-IT" altLang="it-IT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decades</a:t>
            </a:r>
            <a:r>
              <a:rPr lang="it-IT" altLang="it-IT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altLang="it-IT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altLang="it-IT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importance</a:t>
            </a:r>
            <a:r>
              <a:rPr lang="it-IT" altLang="it-IT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altLang="it-IT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having</a:t>
            </a:r>
            <a:r>
              <a:rPr lang="it-IT" altLang="it-IT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</a:t>
            </a:r>
            <a:r>
              <a:rPr lang="it-IT" altLang="it-IT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ionospheric </a:t>
            </a:r>
            <a:r>
              <a:rPr lang="it-IT" altLang="it-IT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</a:t>
            </a:r>
            <a:r>
              <a:rPr lang="it-IT" altLang="it-IT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it-IT" altLang="it-IT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</a:t>
            </a:r>
            <a:r>
              <a:rPr lang="it-IT" altLang="it-IT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weather</a:t>
            </a:r>
            <a:r>
              <a:rPr lang="it-IT" altLang="it-IT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purposes</a:t>
            </a:r>
            <a:r>
              <a:rPr lang="it-IT" altLang="it-IT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</a:t>
            </a:r>
            <a:r>
              <a:rPr lang="it-IT" altLang="it-IT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greatly</a:t>
            </a:r>
            <a:r>
              <a:rPr lang="it-IT" altLang="it-IT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increased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For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reason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since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80s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much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work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been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performed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computer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programs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able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automatically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scale the ionograms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giving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output the standard ionospheric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characteristics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along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an estimate of the electron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density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profile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/>
            <a:r>
              <a:rPr lang="it-IT" altLang="it-IT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Though</a:t>
            </a:r>
            <a:r>
              <a:rPr lang="it-IT" altLang="it-IT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much</a:t>
            </a:r>
            <a:r>
              <a:rPr lang="it-IT" altLang="it-IT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progress </a:t>
            </a:r>
            <a:r>
              <a:rPr lang="it-IT" altLang="it-IT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</a:t>
            </a:r>
            <a:r>
              <a:rPr lang="it-IT" altLang="it-IT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been</a:t>
            </a:r>
            <a:r>
              <a:rPr lang="it-IT" altLang="it-IT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made, </a:t>
            </a:r>
            <a:r>
              <a:rPr lang="it-IT" altLang="it-IT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still</a:t>
            </a:r>
            <a:r>
              <a:rPr lang="it-IT" altLang="it-IT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today</a:t>
            </a:r>
            <a:r>
              <a:rPr lang="it-IT" altLang="it-IT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it-IT" alt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significant</a:t>
            </a:r>
            <a:r>
              <a:rPr lang="it-IT" alt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effort</a:t>
            </a:r>
            <a:r>
              <a:rPr lang="it-IT" altLang="it-IT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altLang="it-IT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invested</a:t>
            </a:r>
            <a:r>
              <a:rPr lang="it-IT" altLang="it-IT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altLang="it-IT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upgrading</a:t>
            </a:r>
            <a:r>
              <a:rPr lang="it-IT" altLang="it-IT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these</a:t>
            </a:r>
            <a:r>
              <a:rPr lang="it-IT" altLang="it-IT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programs</a:t>
            </a:r>
            <a:r>
              <a:rPr lang="it-IT" altLang="it-IT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altLang="it-IT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order</a:t>
            </a:r>
            <a:r>
              <a:rPr lang="it-IT" altLang="it-IT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altLang="it-IT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</a:t>
            </a:r>
            <a:r>
              <a:rPr lang="it-IT" altLang="it-IT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their</a:t>
            </a:r>
            <a:r>
              <a:rPr lang="it-IT" altLang="it-IT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reliability</a:t>
            </a:r>
            <a:r>
              <a:rPr lang="it-IT" altLang="it-IT" sz="1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t-IT" altLang="it-IT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615" y="2852936"/>
            <a:ext cx="4005825" cy="3433564"/>
          </a:xfrm>
          <a:prstGeom prst="rect">
            <a:avLst/>
          </a:prstGeom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393699" y="31073"/>
            <a:ext cx="8429625" cy="64293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b="1" i="1" dirty="0" err="1">
                <a:latin typeface="Bradley Hand ITC" panose="03070402050302030203" pitchFamily="66" charset="0"/>
                <a:ea typeface="+mj-ea"/>
                <a:cs typeface="+mj-cs"/>
              </a:rPr>
              <a:t>Autoscaling</a:t>
            </a:r>
            <a:r>
              <a:rPr lang="it-IT" sz="2000" b="1" i="1" dirty="0">
                <a:latin typeface="Bradley Hand ITC" panose="03070402050302030203" pitchFamily="66" charset="0"/>
                <a:ea typeface="+mj-ea"/>
                <a:cs typeface="+mj-cs"/>
              </a:rPr>
              <a:t> of an </a:t>
            </a:r>
            <a:r>
              <a:rPr lang="it-IT" sz="2000" b="1" i="1" dirty="0" err="1">
                <a:latin typeface="Bradley Hand ITC" panose="03070402050302030203" pitchFamily="66" charset="0"/>
                <a:ea typeface="+mj-ea"/>
                <a:cs typeface="+mj-cs"/>
              </a:rPr>
              <a:t>ionogram</a:t>
            </a:r>
            <a:endParaRPr lang="it-IT" sz="2000" b="1" i="1" baseline="-25000" dirty="0">
              <a:solidFill>
                <a:schemeClr val="tx1"/>
              </a:solidFill>
              <a:latin typeface="Bradley Hand ITC" panose="03070402050302030203" pitchFamily="66" charset="0"/>
              <a:ea typeface="+mj-ea"/>
              <a:cs typeface="+mj-cs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99" y="3140968"/>
            <a:ext cx="3819445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2722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571500"/>
            <a:ext cx="8572500" cy="5715000"/>
          </a:xfrm>
          <a:prstGeom prst="rect">
            <a:avLst/>
          </a:prstGeom>
        </p:spPr>
      </p:pic>
      <p:sp>
        <p:nvSpPr>
          <p:cNvPr id="8" name="Titolo 1"/>
          <p:cNvSpPr txBox="1">
            <a:spLocks/>
          </p:cNvSpPr>
          <p:nvPr/>
        </p:nvSpPr>
        <p:spPr>
          <a:xfrm>
            <a:off x="393699" y="31073"/>
            <a:ext cx="8429625" cy="64293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b="1" i="1" dirty="0" err="1">
                <a:latin typeface="Bradley Hand ITC" panose="03070402050302030203" pitchFamily="66" charset="0"/>
                <a:ea typeface="+mj-ea"/>
                <a:cs typeface="+mj-cs"/>
              </a:rPr>
              <a:t>Autoscaling</a:t>
            </a:r>
            <a:r>
              <a:rPr lang="it-IT" sz="2000" b="1" i="1" dirty="0">
                <a:latin typeface="Bradley Hand ITC" panose="03070402050302030203" pitchFamily="66" charset="0"/>
                <a:ea typeface="+mj-ea"/>
                <a:cs typeface="+mj-cs"/>
              </a:rPr>
              <a:t> of an </a:t>
            </a:r>
            <a:r>
              <a:rPr lang="it-IT" sz="2000" b="1" i="1" dirty="0" err="1">
                <a:latin typeface="Bradley Hand ITC" panose="03070402050302030203" pitchFamily="66" charset="0"/>
                <a:ea typeface="+mj-ea"/>
                <a:cs typeface="+mj-cs"/>
              </a:rPr>
              <a:t>ionogram</a:t>
            </a:r>
            <a:endParaRPr lang="it-IT" sz="2000" b="1" i="1" baseline="-25000" dirty="0">
              <a:solidFill>
                <a:schemeClr val="tx1"/>
              </a:solidFill>
              <a:latin typeface="Bradley Hand ITC" panose="03070402050302030203" pitchFamily="66" charset="0"/>
              <a:ea typeface="+mj-ea"/>
              <a:cs typeface="+mj-cs"/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899592" y="836712"/>
            <a:ext cx="6097083" cy="2736304"/>
            <a:chOff x="899592" y="836712"/>
            <a:chExt cx="6097083" cy="2736304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096" y="1628800"/>
              <a:ext cx="1560579" cy="1560579"/>
            </a:xfrm>
            <a:prstGeom prst="rect">
              <a:avLst/>
            </a:prstGeom>
          </p:spPr>
        </p:pic>
        <p:sp>
          <p:nvSpPr>
            <p:cNvPr id="10" name="Ovale 9"/>
            <p:cNvSpPr/>
            <p:nvPr/>
          </p:nvSpPr>
          <p:spPr>
            <a:xfrm>
              <a:off x="899592" y="836712"/>
              <a:ext cx="720080" cy="432048"/>
            </a:xfrm>
            <a:prstGeom prst="ellipse">
              <a:avLst/>
            </a:prstGeom>
            <a:solidFill>
              <a:schemeClr val="accent1">
                <a:alpha val="3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2" name="Connettore 2 11"/>
            <p:cNvCxnSpPr>
              <a:stCxn id="10" idx="5"/>
            </p:cNvCxnSpPr>
            <p:nvPr/>
          </p:nvCxnSpPr>
          <p:spPr>
            <a:xfrm>
              <a:off x="1514219" y="1205488"/>
              <a:ext cx="2769749" cy="236752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951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571500"/>
            <a:ext cx="8572500" cy="5715000"/>
          </a:xfrm>
          <a:prstGeom prst="rect">
            <a:avLst/>
          </a:prstGeom>
        </p:spPr>
      </p:pic>
      <p:grpSp>
        <p:nvGrpSpPr>
          <p:cNvPr id="3" name="Gruppo 2"/>
          <p:cNvGrpSpPr/>
          <p:nvPr/>
        </p:nvGrpSpPr>
        <p:grpSpPr>
          <a:xfrm>
            <a:off x="899592" y="836712"/>
            <a:ext cx="6847850" cy="2592288"/>
            <a:chOff x="899592" y="836712"/>
            <a:chExt cx="6847850" cy="2592288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6863" y="1288207"/>
              <a:ext cx="1560579" cy="1560579"/>
            </a:xfrm>
            <a:prstGeom prst="rect">
              <a:avLst/>
            </a:prstGeom>
          </p:spPr>
        </p:pic>
        <p:sp>
          <p:nvSpPr>
            <p:cNvPr id="5" name="Ovale 4"/>
            <p:cNvSpPr/>
            <p:nvPr/>
          </p:nvSpPr>
          <p:spPr>
            <a:xfrm>
              <a:off x="899592" y="836712"/>
              <a:ext cx="720080" cy="432048"/>
            </a:xfrm>
            <a:prstGeom prst="ellipse">
              <a:avLst/>
            </a:prstGeom>
            <a:solidFill>
              <a:schemeClr val="accent1">
                <a:alpha val="3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6" name="Connettore 2 5"/>
            <p:cNvCxnSpPr>
              <a:stCxn id="5" idx="5"/>
            </p:cNvCxnSpPr>
            <p:nvPr/>
          </p:nvCxnSpPr>
          <p:spPr>
            <a:xfrm>
              <a:off x="1514219" y="1205488"/>
              <a:ext cx="3561837" cy="222351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itolo 1"/>
          <p:cNvSpPr txBox="1">
            <a:spLocks/>
          </p:cNvSpPr>
          <p:nvPr/>
        </p:nvSpPr>
        <p:spPr>
          <a:xfrm>
            <a:off x="393699" y="31073"/>
            <a:ext cx="8429625" cy="64293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b="1" i="1" dirty="0" err="1">
                <a:latin typeface="Bradley Hand ITC" panose="03070402050302030203" pitchFamily="66" charset="0"/>
                <a:ea typeface="+mj-ea"/>
                <a:cs typeface="+mj-cs"/>
              </a:rPr>
              <a:t>Autoscaling</a:t>
            </a:r>
            <a:r>
              <a:rPr lang="it-IT" sz="2000" b="1" i="1" dirty="0">
                <a:latin typeface="Bradley Hand ITC" panose="03070402050302030203" pitchFamily="66" charset="0"/>
                <a:ea typeface="+mj-ea"/>
                <a:cs typeface="+mj-cs"/>
              </a:rPr>
              <a:t> of an </a:t>
            </a:r>
            <a:r>
              <a:rPr lang="it-IT" sz="2000" b="1" i="1" dirty="0" err="1">
                <a:latin typeface="Bradley Hand ITC" panose="03070402050302030203" pitchFamily="66" charset="0"/>
                <a:ea typeface="+mj-ea"/>
                <a:cs typeface="+mj-cs"/>
              </a:rPr>
              <a:t>ionogram</a:t>
            </a:r>
            <a:endParaRPr lang="it-IT" sz="2000" b="1" i="1" baseline="-25000" dirty="0">
              <a:solidFill>
                <a:schemeClr val="tx1"/>
              </a:solidFill>
              <a:latin typeface="Bradley Hand ITC" panose="03070402050302030203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0430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571500"/>
            <a:ext cx="8572500" cy="5715000"/>
          </a:xfrm>
          <a:prstGeom prst="rect">
            <a:avLst/>
          </a:prstGeom>
        </p:spPr>
      </p:pic>
      <p:grpSp>
        <p:nvGrpSpPr>
          <p:cNvPr id="3" name="Gruppo 2"/>
          <p:cNvGrpSpPr/>
          <p:nvPr/>
        </p:nvGrpSpPr>
        <p:grpSpPr>
          <a:xfrm>
            <a:off x="899592" y="836712"/>
            <a:ext cx="6169091" cy="2064635"/>
            <a:chOff x="899592" y="836712"/>
            <a:chExt cx="6169091" cy="2064635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104" y="1340768"/>
              <a:ext cx="1560579" cy="1560579"/>
            </a:xfrm>
            <a:prstGeom prst="rect">
              <a:avLst/>
            </a:prstGeom>
          </p:spPr>
        </p:pic>
        <p:sp>
          <p:nvSpPr>
            <p:cNvPr id="5" name="Ovale 4"/>
            <p:cNvSpPr/>
            <p:nvPr/>
          </p:nvSpPr>
          <p:spPr>
            <a:xfrm>
              <a:off x="899592" y="836712"/>
              <a:ext cx="720080" cy="432048"/>
            </a:xfrm>
            <a:prstGeom prst="ellipse">
              <a:avLst/>
            </a:prstGeom>
            <a:solidFill>
              <a:schemeClr val="accent1">
                <a:alpha val="3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6" name="Connettore 2 5"/>
            <p:cNvCxnSpPr>
              <a:stCxn id="5" idx="5"/>
            </p:cNvCxnSpPr>
            <p:nvPr/>
          </p:nvCxnSpPr>
          <p:spPr>
            <a:xfrm flipV="1">
              <a:off x="1514219" y="1124744"/>
              <a:ext cx="3201797" cy="8074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itolo 1"/>
          <p:cNvSpPr txBox="1">
            <a:spLocks/>
          </p:cNvSpPr>
          <p:nvPr/>
        </p:nvSpPr>
        <p:spPr>
          <a:xfrm>
            <a:off x="393699" y="31073"/>
            <a:ext cx="8429625" cy="64293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b="1" i="1" dirty="0" err="1">
                <a:latin typeface="Bradley Hand ITC" panose="03070402050302030203" pitchFamily="66" charset="0"/>
                <a:ea typeface="+mj-ea"/>
                <a:cs typeface="+mj-cs"/>
              </a:rPr>
              <a:t>Autoscaling</a:t>
            </a:r>
            <a:r>
              <a:rPr lang="it-IT" sz="2000" b="1" i="1" dirty="0">
                <a:latin typeface="Bradley Hand ITC" panose="03070402050302030203" pitchFamily="66" charset="0"/>
                <a:ea typeface="+mj-ea"/>
                <a:cs typeface="+mj-cs"/>
              </a:rPr>
              <a:t> of an </a:t>
            </a:r>
            <a:r>
              <a:rPr lang="it-IT" sz="2000" b="1" i="1" dirty="0" err="1">
                <a:latin typeface="Bradley Hand ITC" panose="03070402050302030203" pitchFamily="66" charset="0"/>
                <a:ea typeface="+mj-ea"/>
                <a:cs typeface="+mj-cs"/>
              </a:rPr>
              <a:t>ionogram</a:t>
            </a:r>
            <a:endParaRPr lang="it-IT" sz="2000" b="1" i="1" baseline="-25000" dirty="0">
              <a:solidFill>
                <a:schemeClr val="tx1"/>
              </a:solidFill>
              <a:latin typeface="Bradley Hand ITC" panose="03070402050302030203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2371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571500"/>
            <a:ext cx="8572500" cy="5715000"/>
          </a:xfrm>
          <a:prstGeom prst="rect">
            <a:avLst/>
          </a:prstGeom>
        </p:spPr>
      </p:pic>
      <p:grpSp>
        <p:nvGrpSpPr>
          <p:cNvPr id="4" name="Gruppo 3"/>
          <p:cNvGrpSpPr/>
          <p:nvPr/>
        </p:nvGrpSpPr>
        <p:grpSpPr>
          <a:xfrm>
            <a:off x="899592" y="836712"/>
            <a:ext cx="5521019" cy="3384376"/>
            <a:chOff x="899592" y="836712"/>
            <a:chExt cx="5521019" cy="3384376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032" y="1556792"/>
              <a:ext cx="1560579" cy="1560579"/>
            </a:xfrm>
            <a:prstGeom prst="rect">
              <a:avLst/>
            </a:prstGeom>
          </p:spPr>
        </p:pic>
        <p:sp>
          <p:nvSpPr>
            <p:cNvPr id="6" name="Ovale 5"/>
            <p:cNvSpPr/>
            <p:nvPr/>
          </p:nvSpPr>
          <p:spPr>
            <a:xfrm>
              <a:off x="899592" y="836712"/>
              <a:ext cx="720080" cy="432048"/>
            </a:xfrm>
            <a:prstGeom prst="ellipse">
              <a:avLst/>
            </a:prstGeom>
            <a:solidFill>
              <a:schemeClr val="accent1">
                <a:alpha val="3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7" name="Connettore 2 6"/>
            <p:cNvCxnSpPr>
              <a:stCxn id="6" idx="5"/>
            </p:cNvCxnSpPr>
            <p:nvPr/>
          </p:nvCxnSpPr>
          <p:spPr>
            <a:xfrm>
              <a:off x="1514219" y="1205488"/>
              <a:ext cx="3057781" cy="301560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olo 1"/>
          <p:cNvSpPr txBox="1">
            <a:spLocks/>
          </p:cNvSpPr>
          <p:nvPr/>
        </p:nvSpPr>
        <p:spPr>
          <a:xfrm>
            <a:off x="393699" y="31073"/>
            <a:ext cx="8429625" cy="64293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b="1" i="1" dirty="0" err="1">
                <a:latin typeface="Bradley Hand ITC" panose="03070402050302030203" pitchFamily="66" charset="0"/>
                <a:ea typeface="+mj-ea"/>
                <a:cs typeface="+mj-cs"/>
              </a:rPr>
              <a:t>Autoscaling</a:t>
            </a:r>
            <a:r>
              <a:rPr lang="it-IT" sz="2000" b="1" i="1" dirty="0">
                <a:latin typeface="Bradley Hand ITC" panose="03070402050302030203" pitchFamily="66" charset="0"/>
                <a:ea typeface="+mj-ea"/>
                <a:cs typeface="+mj-cs"/>
              </a:rPr>
              <a:t> of an </a:t>
            </a:r>
            <a:r>
              <a:rPr lang="it-IT" sz="2000" b="1" i="1" dirty="0" err="1">
                <a:latin typeface="Bradley Hand ITC" panose="03070402050302030203" pitchFamily="66" charset="0"/>
                <a:ea typeface="+mj-ea"/>
                <a:cs typeface="+mj-cs"/>
              </a:rPr>
              <a:t>ionogram</a:t>
            </a:r>
            <a:endParaRPr lang="it-IT" sz="2000" b="1" i="1" baseline="-25000" dirty="0">
              <a:solidFill>
                <a:schemeClr val="tx1"/>
              </a:solidFill>
              <a:latin typeface="Bradley Hand ITC" panose="03070402050302030203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6467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571500"/>
            <a:ext cx="8572500" cy="5715000"/>
          </a:xfrm>
          <a:prstGeom prst="rect">
            <a:avLst/>
          </a:prstGeom>
        </p:spPr>
      </p:pic>
      <p:grpSp>
        <p:nvGrpSpPr>
          <p:cNvPr id="3" name="Gruppo 2"/>
          <p:cNvGrpSpPr/>
          <p:nvPr/>
        </p:nvGrpSpPr>
        <p:grpSpPr>
          <a:xfrm>
            <a:off x="899592" y="836712"/>
            <a:ext cx="5521019" cy="3096344"/>
            <a:chOff x="899592" y="836712"/>
            <a:chExt cx="5521019" cy="3096344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032" y="1556792"/>
              <a:ext cx="1560579" cy="1560579"/>
            </a:xfrm>
            <a:prstGeom prst="rect">
              <a:avLst/>
            </a:prstGeom>
          </p:spPr>
        </p:pic>
        <p:sp>
          <p:nvSpPr>
            <p:cNvPr id="5" name="Ovale 4"/>
            <p:cNvSpPr/>
            <p:nvPr/>
          </p:nvSpPr>
          <p:spPr>
            <a:xfrm>
              <a:off x="899592" y="836712"/>
              <a:ext cx="720080" cy="432048"/>
            </a:xfrm>
            <a:prstGeom prst="ellipse">
              <a:avLst/>
            </a:prstGeom>
            <a:solidFill>
              <a:schemeClr val="accent1">
                <a:alpha val="3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6" name="Connettore 2 5"/>
            <p:cNvCxnSpPr>
              <a:stCxn id="5" idx="5"/>
            </p:cNvCxnSpPr>
            <p:nvPr/>
          </p:nvCxnSpPr>
          <p:spPr>
            <a:xfrm>
              <a:off x="1514219" y="1205488"/>
              <a:ext cx="2121677" cy="272756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itolo 1"/>
          <p:cNvSpPr txBox="1">
            <a:spLocks/>
          </p:cNvSpPr>
          <p:nvPr/>
        </p:nvSpPr>
        <p:spPr>
          <a:xfrm>
            <a:off x="393699" y="31073"/>
            <a:ext cx="8429625" cy="64293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b="1" i="1" dirty="0" err="1">
                <a:latin typeface="Bradley Hand ITC" panose="03070402050302030203" pitchFamily="66" charset="0"/>
                <a:ea typeface="+mj-ea"/>
                <a:cs typeface="+mj-cs"/>
              </a:rPr>
              <a:t>Autoscaling</a:t>
            </a:r>
            <a:r>
              <a:rPr lang="it-IT" sz="2000" b="1" i="1" dirty="0">
                <a:latin typeface="Bradley Hand ITC" panose="03070402050302030203" pitchFamily="66" charset="0"/>
                <a:ea typeface="+mj-ea"/>
                <a:cs typeface="+mj-cs"/>
              </a:rPr>
              <a:t> of an </a:t>
            </a:r>
            <a:r>
              <a:rPr lang="it-IT" sz="2000" b="1" i="1" dirty="0" err="1">
                <a:latin typeface="Bradley Hand ITC" panose="03070402050302030203" pitchFamily="66" charset="0"/>
                <a:ea typeface="+mj-ea"/>
                <a:cs typeface="+mj-cs"/>
              </a:rPr>
              <a:t>ionogram</a:t>
            </a:r>
            <a:endParaRPr lang="it-IT" sz="2000" b="1" i="1" baseline="-25000" dirty="0">
              <a:solidFill>
                <a:schemeClr val="tx1"/>
              </a:solidFill>
              <a:latin typeface="Bradley Hand ITC" panose="03070402050302030203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9855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1990725"/>
            <a:ext cx="8820150" cy="2876550"/>
          </a:xfrm>
          <a:prstGeom prst="rect">
            <a:avLst/>
          </a:prstGeom>
        </p:spPr>
      </p:pic>
      <p:grpSp>
        <p:nvGrpSpPr>
          <p:cNvPr id="3" name="Gruppo 2"/>
          <p:cNvGrpSpPr/>
          <p:nvPr/>
        </p:nvGrpSpPr>
        <p:grpSpPr>
          <a:xfrm>
            <a:off x="2195736" y="1056539"/>
            <a:ext cx="5959269" cy="2516477"/>
            <a:chOff x="2195736" y="1056539"/>
            <a:chExt cx="5959269" cy="2516477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5816" y="1056539"/>
              <a:ext cx="1560579" cy="1560579"/>
            </a:xfrm>
            <a:prstGeom prst="rect">
              <a:avLst/>
            </a:prstGeom>
          </p:spPr>
        </p:pic>
        <p:sp>
          <p:nvSpPr>
            <p:cNvPr id="5" name="Ovale 4"/>
            <p:cNvSpPr/>
            <p:nvPr/>
          </p:nvSpPr>
          <p:spPr>
            <a:xfrm>
              <a:off x="7434925" y="2420888"/>
              <a:ext cx="720080" cy="432048"/>
            </a:xfrm>
            <a:prstGeom prst="ellipse">
              <a:avLst/>
            </a:prstGeom>
            <a:solidFill>
              <a:srgbClr val="FF0000">
                <a:alpha val="3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6" name="Connettore 2 5"/>
            <p:cNvCxnSpPr>
              <a:stCxn id="5" idx="2"/>
            </p:cNvCxnSpPr>
            <p:nvPr/>
          </p:nvCxnSpPr>
          <p:spPr>
            <a:xfrm flipH="1">
              <a:off x="2195736" y="2636912"/>
              <a:ext cx="5239189" cy="93610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olo 1"/>
          <p:cNvSpPr txBox="1">
            <a:spLocks/>
          </p:cNvSpPr>
          <p:nvPr/>
        </p:nvSpPr>
        <p:spPr>
          <a:xfrm>
            <a:off x="393699" y="31073"/>
            <a:ext cx="8429625" cy="64293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b="1" i="1" dirty="0" err="1">
                <a:latin typeface="Bradley Hand ITC" panose="03070402050302030203" pitchFamily="66" charset="0"/>
                <a:ea typeface="+mj-ea"/>
                <a:cs typeface="+mj-cs"/>
              </a:rPr>
              <a:t>Autoscaling</a:t>
            </a:r>
            <a:r>
              <a:rPr lang="it-IT" sz="2000" b="1" i="1" dirty="0">
                <a:latin typeface="Bradley Hand ITC" panose="03070402050302030203" pitchFamily="66" charset="0"/>
                <a:ea typeface="+mj-ea"/>
                <a:cs typeface="+mj-cs"/>
              </a:rPr>
              <a:t> of an </a:t>
            </a:r>
            <a:r>
              <a:rPr lang="it-IT" sz="2000" b="1" i="1" dirty="0" err="1">
                <a:latin typeface="Bradley Hand ITC" panose="03070402050302030203" pitchFamily="66" charset="0"/>
                <a:ea typeface="+mj-ea"/>
                <a:cs typeface="+mj-cs"/>
              </a:rPr>
              <a:t>ionogram</a:t>
            </a:r>
            <a:endParaRPr lang="it-IT" sz="2000" b="1" i="1" baseline="-25000" dirty="0">
              <a:solidFill>
                <a:schemeClr val="tx1"/>
              </a:solidFill>
              <a:latin typeface="Bradley Hand ITC" panose="03070402050302030203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5051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571500"/>
            <a:ext cx="8572500" cy="5715000"/>
          </a:xfrm>
          <a:prstGeom prst="rect">
            <a:avLst/>
          </a:prstGeom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393699" y="31073"/>
            <a:ext cx="8429625" cy="64293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b="1" i="1" dirty="0" err="1">
                <a:latin typeface="Bradley Hand ITC" panose="03070402050302030203" pitchFamily="66" charset="0"/>
                <a:ea typeface="+mj-ea"/>
                <a:cs typeface="+mj-cs"/>
              </a:rPr>
              <a:t>Autoscaling</a:t>
            </a:r>
            <a:r>
              <a:rPr lang="it-IT" sz="2000" b="1" i="1" dirty="0">
                <a:latin typeface="Bradley Hand ITC" panose="03070402050302030203" pitchFamily="66" charset="0"/>
                <a:ea typeface="+mj-ea"/>
                <a:cs typeface="+mj-cs"/>
              </a:rPr>
              <a:t> of an </a:t>
            </a:r>
            <a:r>
              <a:rPr lang="it-IT" sz="2000" b="1" i="1" dirty="0" err="1">
                <a:latin typeface="Bradley Hand ITC" panose="03070402050302030203" pitchFamily="66" charset="0"/>
                <a:ea typeface="+mj-ea"/>
                <a:cs typeface="+mj-cs"/>
              </a:rPr>
              <a:t>ionogram</a:t>
            </a:r>
            <a:endParaRPr lang="it-IT" sz="2000" b="1" i="1" baseline="-25000" dirty="0">
              <a:solidFill>
                <a:schemeClr val="tx1"/>
              </a:solidFill>
              <a:latin typeface="Bradley Hand ITC" panose="03070402050302030203" pitchFamily="66" charset="0"/>
              <a:ea typeface="+mj-ea"/>
              <a:cs typeface="+mj-cs"/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899592" y="836712"/>
            <a:ext cx="6268612" cy="3312368"/>
            <a:chOff x="899592" y="836712"/>
            <a:chExt cx="6268612" cy="3312368"/>
          </a:xfrm>
        </p:grpSpPr>
        <p:sp>
          <p:nvSpPr>
            <p:cNvPr id="6" name="Ovale 5"/>
            <p:cNvSpPr/>
            <p:nvPr/>
          </p:nvSpPr>
          <p:spPr>
            <a:xfrm>
              <a:off x="899592" y="836712"/>
              <a:ext cx="720080" cy="432048"/>
            </a:xfrm>
            <a:prstGeom prst="ellipse">
              <a:avLst/>
            </a:prstGeom>
            <a:solidFill>
              <a:schemeClr val="accent1">
                <a:alpha val="3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7" name="Connettore 2 6"/>
            <p:cNvCxnSpPr>
              <a:stCxn id="6" idx="5"/>
            </p:cNvCxnSpPr>
            <p:nvPr/>
          </p:nvCxnSpPr>
          <p:spPr>
            <a:xfrm>
              <a:off x="1514219" y="1205488"/>
              <a:ext cx="4065893" cy="294359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2040" y="1205488"/>
              <a:ext cx="2236164" cy="2079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169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riflessione"/>
          <p:cNvPicPr>
            <a:picLocks noChangeAspect="1" noChangeArrowheads="1"/>
          </p:cNvPicPr>
          <p:nvPr/>
        </p:nvPicPr>
        <p:blipFill>
          <a:blip r:embed="rId2" cstate="print"/>
          <a:srcRect l="2737" t="2884" r="4805" b="6966"/>
          <a:stretch>
            <a:fillRect/>
          </a:stretch>
        </p:blipFill>
        <p:spPr bwMode="auto">
          <a:xfrm>
            <a:off x="4537075" y="2276872"/>
            <a:ext cx="4356100" cy="3573463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</p:spPr>
      </p:pic>
      <p:sp>
        <p:nvSpPr>
          <p:cNvPr id="26627" name="Rectangle 4"/>
          <p:cNvSpPr>
            <a:spLocks noChangeArrowheads="1"/>
          </p:cNvSpPr>
          <p:nvPr/>
        </p:nvSpPr>
        <p:spPr bwMode="auto">
          <a:xfrm>
            <a:off x="252413" y="2312988"/>
            <a:ext cx="4032250" cy="3477875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it-IT" sz="2000" b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2000" b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ionosphere</a:t>
            </a:r>
            <a:r>
              <a:rPr lang="it-IT" sz="2000" b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acts</a:t>
            </a:r>
            <a:r>
              <a:rPr lang="it-IT" sz="2000" b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it-IT" sz="2000" b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big </a:t>
            </a:r>
            <a:r>
              <a:rPr lang="it-IT" sz="20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electromagnetic</a:t>
            </a:r>
            <a:r>
              <a:rPr lang="it-IT" sz="20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mirror</a:t>
            </a:r>
            <a:r>
              <a:rPr lang="it-IT" sz="20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it-IT" sz="2000" b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refract</a:t>
            </a:r>
            <a:r>
              <a:rPr lang="it-IT" sz="2000" b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it-IT" sz="2000" b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2000" b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reflects</a:t>
            </a:r>
            <a:r>
              <a:rPr lang="it-IT" sz="2000" b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signals</a:t>
            </a:r>
            <a:r>
              <a:rPr lang="it-IT" sz="2000" b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transmitted</a:t>
            </a:r>
            <a:r>
              <a:rPr lang="it-IT" sz="2000" b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from the Earth </a:t>
            </a:r>
            <a:r>
              <a:rPr lang="it-IT" sz="2000" b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towards</a:t>
            </a:r>
            <a:r>
              <a:rPr lang="it-IT" sz="2000" b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2000" b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ground</a:t>
            </a:r>
            <a:r>
              <a:rPr lang="it-IT" sz="2000" b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t-IT" sz="2000" b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000" b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it-IT" sz="2000" b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it-IT" sz="2000" b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makes</a:t>
            </a:r>
            <a:r>
              <a:rPr lang="it-IT" sz="2000" b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it-IT" sz="2000" b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possible</a:t>
            </a:r>
            <a:r>
              <a:rPr lang="it-IT" sz="2000" b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radio </a:t>
            </a:r>
            <a:r>
              <a:rPr lang="it-IT" sz="2000" b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connections</a:t>
            </a:r>
            <a:r>
              <a:rPr lang="it-IT" sz="2000" b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it-IT" sz="2000" b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sites</a:t>
            </a:r>
            <a:r>
              <a:rPr lang="it-IT" sz="2000" b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 the </a:t>
            </a:r>
            <a:r>
              <a:rPr lang="it-IT" sz="2000" b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terrestrial</a:t>
            </a:r>
            <a:r>
              <a:rPr lang="it-IT" sz="2000" b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</a:t>
            </a:r>
            <a:r>
              <a:rPr lang="it-IT" sz="2000" b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it-IT" sz="2000" b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cannot</a:t>
            </a:r>
            <a:r>
              <a:rPr lang="it-IT" sz="2000" b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see</a:t>
            </a:r>
            <a:r>
              <a:rPr lang="it-IT" sz="2000" b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each</a:t>
            </a:r>
            <a:r>
              <a:rPr lang="it-IT" sz="2000" b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</a:t>
            </a:r>
            <a:r>
              <a:rPr lang="it-IT" sz="2000" b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because</a:t>
            </a:r>
            <a:r>
              <a:rPr lang="it-IT" sz="2000" b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sz="2000" b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both</a:t>
            </a:r>
            <a:r>
              <a:rPr lang="it-IT" sz="2000" b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2000" b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Earth’s</a:t>
            </a:r>
            <a:r>
              <a:rPr lang="it-IT" sz="2000" b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curvature and </a:t>
            </a:r>
            <a:r>
              <a:rPr lang="it-IT" sz="2000" b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obstacles</a:t>
            </a:r>
            <a:r>
              <a:rPr lang="it-IT" sz="2000" b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000" b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</a:t>
            </a:r>
            <a:r>
              <a:rPr lang="it-IT" sz="2000" b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it-IT" sz="2000" b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instance</a:t>
            </a:r>
            <a:r>
              <a:rPr lang="it-IT" sz="2000" b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mountains</a:t>
            </a:r>
            <a:r>
              <a:rPr lang="it-IT" sz="2000" b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t-IT" sz="2000" b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220663" y="1065213"/>
            <a:ext cx="8923337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it-IT" sz="2000" b="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it-IT" sz="20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affects</a:t>
            </a:r>
            <a:r>
              <a:rPr lang="it-IT" sz="20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2000" b="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electromagnetic</a:t>
            </a:r>
            <a:r>
              <a:rPr lang="it-IT" sz="20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wave</a:t>
            </a:r>
            <a:r>
              <a:rPr lang="it-IT" sz="20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propagation</a:t>
            </a:r>
            <a:r>
              <a:rPr lang="it-IT" sz="20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2000" b="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then</a:t>
            </a:r>
            <a:r>
              <a:rPr lang="it-IT" sz="20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its</a:t>
            </a:r>
            <a:r>
              <a:rPr lang="it-IT" sz="20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study</a:t>
            </a:r>
            <a:r>
              <a:rPr lang="it-IT" sz="20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20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important</a:t>
            </a:r>
            <a:r>
              <a:rPr lang="it-IT" sz="20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for Earth-Earth, satellite-Earth, and satellite-satellite </a:t>
            </a:r>
            <a:r>
              <a:rPr lang="it-IT" sz="2000" b="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communication</a:t>
            </a:r>
            <a:r>
              <a:rPr lang="it-IT" sz="20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purposes</a:t>
            </a:r>
            <a:r>
              <a:rPr lang="it-IT" sz="20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t-IT" sz="2000" b="0" dirty="0">
              <a:solidFill>
                <a:srgbClr val="99CC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1979712" y="34411"/>
            <a:ext cx="5000660" cy="45400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it-IT" sz="2000" b="1" i="1" kern="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The </a:t>
            </a:r>
            <a:r>
              <a:rPr lang="it-IT" sz="2000" b="1" i="1" kern="0" dirty="0" err="1" smtClean="0">
                <a:solidFill>
                  <a:schemeClr val="tx1"/>
                </a:solidFill>
                <a:latin typeface="Bradley Hand ITC" panose="03070402050302030203" pitchFamily="66" charset="0"/>
              </a:rPr>
              <a:t>terrestrial</a:t>
            </a:r>
            <a:r>
              <a:rPr lang="it-IT" sz="2000" b="1" i="1" kern="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 </a:t>
            </a:r>
            <a:r>
              <a:rPr lang="it-IT" sz="2000" b="1" i="1" kern="0" dirty="0" err="1" smtClean="0">
                <a:solidFill>
                  <a:schemeClr val="tx1"/>
                </a:solidFill>
                <a:latin typeface="Bradley Hand ITC" panose="03070402050302030203" pitchFamily="66" charset="0"/>
              </a:rPr>
              <a:t>ionosphere</a:t>
            </a:r>
            <a:endParaRPr lang="it-IT" sz="2000" b="1" i="1" kern="0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0171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iono_EsOc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68413"/>
            <a:ext cx="5616575" cy="3021012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3203848" y="591071"/>
            <a:ext cx="2388795" cy="461665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b="1" dirty="0" err="1" smtClean="0">
                <a:solidFill>
                  <a:srgbClr val="0066FF"/>
                </a:solidFill>
              </a:rPr>
              <a:t>Sporadic</a:t>
            </a:r>
            <a:r>
              <a:rPr lang="it-IT" altLang="it-IT" b="1" dirty="0" smtClean="0">
                <a:solidFill>
                  <a:srgbClr val="0066FF"/>
                </a:solidFill>
              </a:rPr>
              <a:t> E </a:t>
            </a:r>
            <a:r>
              <a:rPr lang="it-IT" altLang="it-IT" b="1" dirty="0" err="1" smtClean="0">
                <a:solidFill>
                  <a:srgbClr val="0066FF"/>
                </a:solidFill>
              </a:rPr>
              <a:t>layer</a:t>
            </a:r>
            <a:endParaRPr lang="it-IT" altLang="it-IT" b="1" dirty="0">
              <a:solidFill>
                <a:srgbClr val="0066FF"/>
              </a:solidFill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2843213" y="3204170"/>
            <a:ext cx="6216575" cy="3105150"/>
            <a:chOff x="2843213" y="3204170"/>
            <a:chExt cx="6216575" cy="3105150"/>
          </a:xfrm>
        </p:grpSpPr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4088" y="3204170"/>
              <a:ext cx="3695700" cy="3105150"/>
            </a:xfrm>
            <a:prstGeom prst="rect">
              <a:avLst/>
            </a:prstGeom>
          </p:spPr>
        </p:pic>
        <p:sp>
          <p:nvSpPr>
            <p:cNvPr id="7" name="Line 7"/>
            <p:cNvSpPr>
              <a:spLocks noChangeShapeType="1"/>
            </p:cNvSpPr>
            <p:nvPr/>
          </p:nvSpPr>
          <p:spPr bwMode="auto">
            <a:xfrm>
              <a:off x="2843213" y="3996457"/>
              <a:ext cx="5537200" cy="1330325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1" name="Titolo 1"/>
          <p:cNvSpPr txBox="1">
            <a:spLocks/>
          </p:cNvSpPr>
          <p:nvPr/>
        </p:nvSpPr>
        <p:spPr>
          <a:xfrm>
            <a:off x="393699" y="31073"/>
            <a:ext cx="8429625" cy="64293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b="1" i="1" dirty="0" err="1" smtClean="0">
                <a:latin typeface="Bradley Hand ITC" panose="03070402050302030203" pitchFamily="66" charset="0"/>
                <a:ea typeface="+mj-ea"/>
                <a:cs typeface="+mj-cs"/>
              </a:rPr>
              <a:t>Different</a:t>
            </a:r>
            <a:r>
              <a:rPr lang="it-IT" sz="2000" b="1" i="1" dirty="0" smtClean="0">
                <a:latin typeface="Bradley Hand ITC" panose="03070402050302030203" pitchFamily="66" charset="0"/>
                <a:ea typeface="+mj-ea"/>
                <a:cs typeface="+mj-cs"/>
              </a:rPr>
              <a:t> </a:t>
            </a:r>
            <a:r>
              <a:rPr lang="it-IT" sz="2000" b="1" i="1" dirty="0" err="1" smtClean="0">
                <a:latin typeface="Bradley Hand ITC" panose="03070402050302030203" pitchFamily="66" charset="0"/>
                <a:ea typeface="+mj-ea"/>
                <a:cs typeface="+mj-cs"/>
              </a:rPr>
              <a:t>types</a:t>
            </a:r>
            <a:r>
              <a:rPr lang="it-IT" sz="2000" b="1" i="1" dirty="0" smtClean="0">
                <a:latin typeface="Bradley Hand ITC" panose="03070402050302030203" pitchFamily="66" charset="0"/>
                <a:ea typeface="+mj-ea"/>
                <a:cs typeface="+mj-cs"/>
              </a:rPr>
              <a:t> of ionograms</a:t>
            </a:r>
            <a:endParaRPr lang="it-IT" sz="2000" b="1" i="1" baseline="-25000" dirty="0">
              <a:solidFill>
                <a:schemeClr val="tx1"/>
              </a:solidFill>
              <a:latin typeface="Bradley Hand ITC" panose="03070402050302030203" pitchFamily="66" charset="0"/>
              <a:ea typeface="+mj-ea"/>
              <a:cs typeface="+mj-cs"/>
            </a:endParaRPr>
          </a:p>
        </p:txBody>
      </p:sp>
      <p:pic>
        <p:nvPicPr>
          <p:cNvPr id="14" name="Picture 3" descr="iono_Es_multip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633538"/>
            <a:ext cx="6534150" cy="3524250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59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7" y="966787"/>
            <a:ext cx="8239125" cy="492442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393699" y="31073"/>
            <a:ext cx="8429625" cy="64293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b="1" i="1" dirty="0" err="1" smtClean="0">
                <a:latin typeface="Bradley Hand ITC" panose="03070402050302030203" pitchFamily="66" charset="0"/>
                <a:ea typeface="+mj-ea"/>
                <a:cs typeface="+mj-cs"/>
              </a:rPr>
              <a:t>Different</a:t>
            </a:r>
            <a:r>
              <a:rPr lang="it-IT" sz="2000" b="1" i="1" dirty="0" smtClean="0">
                <a:latin typeface="Bradley Hand ITC" panose="03070402050302030203" pitchFamily="66" charset="0"/>
                <a:ea typeface="+mj-ea"/>
                <a:cs typeface="+mj-cs"/>
              </a:rPr>
              <a:t> </a:t>
            </a:r>
            <a:r>
              <a:rPr lang="it-IT" sz="2000" b="1" i="1" dirty="0" err="1" smtClean="0">
                <a:latin typeface="Bradley Hand ITC" panose="03070402050302030203" pitchFamily="66" charset="0"/>
                <a:ea typeface="+mj-ea"/>
                <a:cs typeface="+mj-cs"/>
              </a:rPr>
              <a:t>types</a:t>
            </a:r>
            <a:r>
              <a:rPr lang="it-IT" sz="2000" b="1" i="1" dirty="0" smtClean="0">
                <a:latin typeface="Bradley Hand ITC" panose="03070402050302030203" pitchFamily="66" charset="0"/>
                <a:ea typeface="+mj-ea"/>
                <a:cs typeface="+mj-cs"/>
              </a:rPr>
              <a:t> of ionograms</a:t>
            </a:r>
            <a:endParaRPr lang="it-IT" sz="2000" b="1" i="1" baseline="-25000" dirty="0">
              <a:solidFill>
                <a:schemeClr val="tx1"/>
              </a:solidFill>
              <a:latin typeface="Bradley Hand ITC" panose="03070402050302030203" pitchFamily="66" charset="0"/>
              <a:ea typeface="+mj-ea"/>
              <a:cs typeface="+mj-cs"/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914400" y="1914525"/>
            <a:ext cx="7315200" cy="3028950"/>
            <a:chOff x="914400" y="1914525"/>
            <a:chExt cx="7315200" cy="3028950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1914525"/>
              <a:ext cx="7315200" cy="3028950"/>
            </a:xfrm>
            <a:prstGeom prst="rect">
              <a:avLst/>
            </a:prstGeom>
          </p:spPr>
        </p:pic>
        <p:sp>
          <p:nvSpPr>
            <p:cNvPr id="6" name="CasellaDiTesto 5"/>
            <p:cNvSpPr txBox="1"/>
            <p:nvPr/>
          </p:nvSpPr>
          <p:spPr>
            <a:xfrm>
              <a:off x="1763688" y="2060848"/>
              <a:ext cx="13502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 smtClean="0"/>
                <a:t>flat</a:t>
              </a:r>
              <a:r>
                <a:rPr lang="it-IT" dirty="0" smtClean="0"/>
                <a:t> </a:t>
              </a:r>
              <a:r>
                <a:rPr lang="it-IT" dirty="0" err="1" smtClean="0"/>
                <a:t>reflector</a:t>
              </a:r>
              <a:endParaRPr lang="it-IT" dirty="0"/>
            </a:p>
          </p:txBody>
        </p:sp>
      </p:grpSp>
      <p:pic>
        <p:nvPicPr>
          <p:cNvPr id="11" name="Immagin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93" y="980728"/>
            <a:ext cx="8239125" cy="492442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814761" y="1095127"/>
            <a:ext cx="1384546" cy="461665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b="1" dirty="0">
                <a:solidFill>
                  <a:srgbClr val="0066FF"/>
                </a:solidFill>
              </a:rPr>
              <a:t>Spread F</a:t>
            </a:r>
          </a:p>
        </p:txBody>
      </p:sp>
    </p:spTree>
    <p:extLst>
      <p:ext uri="{BB962C8B-B14F-4D97-AF65-F5344CB8AC3E}">
        <p14:creationId xmlns:p14="http://schemas.microsoft.com/office/powerpoint/2010/main" val="132239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7" y="966787"/>
            <a:ext cx="8239125" cy="492442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4" name="Titolo 1"/>
          <p:cNvSpPr txBox="1">
            <a:spLocks/>
          </p:cNvSpPr>
          <p:nvPr/>
        </p:nvSpPr>
        <p:spPr>
          <a:xfrm>
            <a:off x="393699" y="31073"/>
            <a:ext cx="8429625" cy="64293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b="1" i="1" dirty="0" err="1" smtClean="0">
                <a:latin typeface="Bradley Hand ITC" panose="03070402050302030203" pitchFamily="66" charset="0"/>
                <a:ea typeface="+mj-ea"/>
                <a:cs typeface="+mj-cs"/>
              </a:rPr>
              <a:t>Different</a:t>
            </a:r>
            <a:r>
              <a:rPr lang="it-IT" sz="2000" b="1" i="1" dirty="0" smtClean="0">
                <a:latin typeface="Bradley Hand ITC" panose="03070402050302030203" pitchFamily="66" charset="0"/>
                <a:ea typeface="+mj-ea"/>
                <a:cs typeface="+mj-cs"/>
              </a:rPr>
              <a:t> </a:t>
            </a:r>
            <a:r>
              <a:rPr lang="it-IT" sz="2000" b="1" i="1" dirty="0" err="1" smtClean="0">
                <a:latin typeface="Bradley Hand ITC" panose="03070402050302030203" pitchFamily="66" charset="0"/>
                <a:ea typeface="+mj-ea"/>
                <a:cs typeface="+mj-cs"/>
              </a:rPr>
              <a:t>types</a:t>
            </a:r>
            <a:r>
              <a:rPr lang="it-IT" sz="2000" b="1" i="1" dirty="0" smtClean="0">
                <a:latin typeface="Bradley Hand ITC" panose="03070402050302030203" pitchFamily="66" charset="0"/>
                <a:ea typeface="+mj-ea"/>
                <a:cs typeface="+mj-cs"/>
              </a:rPr>
              <a:t> of ionograms</a:t>
            </a:r>
            <a:endParaRPr lang="it-IT" sz="2000" b="1" i="1" baseline="-25000" dirty="0">
              <a:solidFill>
                <a:schemeClr val="tx1"/>
              </a:solidFill>
              <a:latin typeface="Bradley Hand ITC" panose="03070402050302030203" pitchFamily="66" charset="0"/>
              <a:ea typeface="+mj-ea"/>
              <a:cs typeface="+mj-cs"/>
            </a:endParaRPr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3203848" y="1095127"/>
            <a:ext cx="2748701" cy="461665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b="1" dirty="0" smtClean="0">
                <a:solidFill>
                  <a:srgbClr val="0066FF"/>
                </a:solidFill>
              </a:rPr>
              <a:t>Multiple </a:t>
            </a:r>
            <a:r>
              <a:rPr lang="it-IT" altLang="it-IT" b="1" dirty="0" err="1" smtClean="0">
                <a:solidFill>
                  <a:srgbClr val="0066FF"/>
                </a:solidFill>
              </a:rPr>
              <a:t>reflections</a:t>
            </a:r>
            <a:endParaRPr lang="it-IT" altLang="it-IT" b="1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29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2009"/>
            <a:ext cx="9144000" cy="1773982"/>
          </a:xfrm>
          <a:prstGeom prst="rect">
            <a:avLst/>
          </a:prstGeom>
        </p:spPr>
      </p:pic>
      <p:sp>
        <p:nvSpPr>
          <p:cNvPr id="2" name="Text Box 15"/>
          <p:cNvSpPr txBox="1">
            <a:spLocks noChangeArrowheads="1"/>
          </p:cNvSpPr>
          <p:nvPr/>
        </p:nvSpPr>
        <p:spPr bwMode="auto">
          <a:xfrm>
            <a:off x="214282" y="548680"/>
            <a:ext cx="8713788" cy="646331"/>
          </a:xfrm>
          <a:prstGeom prst="rect">
            <a:avLst/>
          </a:prstGeom>
          <a:solidFill>
            <a:srgbClr val="FFFF99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are essential for monitoring the ionospheric plasma in real time for Space Weather purposes and to better understand the ionospheric storm </a:t>
            </a:r>
            <a:r>
              <a:rPr lang="en-GB" altLang="it-I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dynamics at different latitudes</a:t>
            </a:r>
            <a:r>
              <a:rPr lang="en-GB" alt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altLang="it-IT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magine 7" descr="dst1503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00234" y="4574118"/>
            <a:ext cx="5943600" cy="1807210"/>
          </a:xfrm>
          <a:prstGeom prst="rect">
            <a:avLst/>
          </a:prstGeom>
        </p:spPr>
      </p:pic>
      <p:sp>
        <p:nvSpPr>
          <p:cNvPr id="9" name="Titolo 1"/>
          <p:cNvSpPr txBox="1">
            <a:spLocks/>
          </p:cNvSpPr>
          <p:nvPr/>
        </p:nvSpPr>
        <p:spPr>
          <a:xfrm>
            <a:off x="393699" y="31073"/>
            <a:ext cx="8429625" cy="64293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b="1" i="1" dirty="0" err="1" smtClean="0">
                <a:latin typeface="Bradley Hand ITC" panose="03070402050302030203" pitchFamily="66" charset="0"/>
                <a:ea typeface="+mj-ea"/>
                <a:cs typeface="+mj-cs"/>
              </a:rPr>
              <a:t>Importance</a:t>
            </a:r>
            <a:r>
              <a:rPr lang="it-IT" sz="2000" b="1" i="1" dirty="0" smtClean="0">
                <a:latin typeface="Bradley Hand ITC" panose="03070402050302030203" pitchFamily="66" charset="0"/>
                <a:ea typeface="+mj-ea"/>
                <a:cs typeface="+mj-cs"/>
              </a:rPr>
              <a:t> of ionosonde </a:t>
            </a:r>
            <a:r>
              <a:rPr lang="it-IT" sz="2000" b="1" i="1" dirty="0" err="1" smtClean="0">
                <a:latin typeface="Bradley Hand ITC" panose="03070402050302030203" pitchFamily="66" charset="0"/>
                <a:ea typeface="+mj-ea"/>
                <a:cs typeface="+mj-cs"/>
              </a:rPr>
              <a:t>stations</a:t>
            </a:r>
            <a:endParaRPr lang="it-IT" sz="2000" b="1" i="1" baseline="-25000" dirty="0">
              <a:solidFill>
                <a:schemeClr val="tx1"/>
              </a:solidFill>
              <a:latin typeface="Bradley Hand ITC" panose="03070402050302030203" pitchFamily="66" charset="0"/>
              <a:ea typeface="+mj-ea"/>
              <a:cs typeface="+mj-cs"/>
            </a:endParaRPr>
          </a:p>
        </p:txBody>
      </p:sp>
      <p:grpSp>
        <p:nvGrpSpPr>
          <p:cNvPr id="14" name="Gruppo 13"/>
          <p:cNvGrpSpPr/>
          <p:nvPr/>
        </p:nvGrpSpPr>
        <p:grpSpPr>
          <a:xfrm>
            <a:off x="1187624" y="2347000"/>
            <a:ext cx="4896544" cy="1800200"/>
            <a:chOff x="1187624" y="1844824"/>
            <a:chExt cx="4896544" cy="1800200"/>
          </a:xfrm>
        </p:grpSpPr>
        <p:sp>
          <p:nvSpPr>
            <p:cNvPr id="10" name="Ovale 9"/>
            <p:cNvSpPr/>
            <p:nvPr/>
          </p:nvSpPr>
          <p:spPr>
            <a:xfrm>
              <a:off x="1187624" y="1844824"/>
              <a:ext cx="2016224" cy="1584176"/>
            </a:xfrm>
            <a:prstGeom prst="ellipse">
              <a:avLst/>
            </a:prstGeom>
            <a:solidFill>
              <a:srgbClr val="FF0000">
                <a:alpha val="1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1506476" y="1891571"/>
              <a:ext cx="13785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/>
                <a:t>p</a:t>
              </a:r>
              <a:r>
                <a:rPr lang="it-IT" sz="1600" dirty="0" smtClean="0"/>
                <a:t>ositive </a:t>
              </a:r>
              <a:r>
                <a:rPr lang="it-IT" sz="1600" dirty="0" err="1" smtClean="0"/>
                <a:t>phase</a:t>
              </a:r>
              <a:endParaRPr lang="it-IT" sz="1600" dirty="0"/>
            </a:p>
          </p:txBody>
        </p:sp>
        <p:sp>
          <p:nvSpPr>
            <p:cNvPr id="12" name="Ovale 11"/>
            <p:cNvSpPr/>
            <p:nvPr/>
          </p:nvSpPr>
          <p:spPr>
            <a:xfrm>
              <a:off x="4067944" y="2060848"/>
              <a:ext cx="2016224" cy="1584176"/>
            </a:xfrm>
            <a:prstGeom prst="ellipse">
              <a:avLst/>
            </a:prstGeom>
            <a:solidFill>
              <a:srgbClr val="0066FF">
                <a:alpha val="10000"/>
              </a:srgbClr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CasellaDiTesto 12"/>
            <p:cNvSpPr txBox="1"/>
            <p:nvPr/>
          </p:nvSpPr>
          <p:spPr>
            <a:xfrm>
              <a:off x="4355976" y="2132856"/>
              <a:ext cx="14337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/>
                <a:t>negative </a:t>
              </a:r>
              <a:r>
                <a:rPr lang="it-IT" sz="1600" dirty="0" err="1" smtClean="0"/>
                <a:t>phase</a:t>
              </a:r>
              <a:endParaRPr lang="it-IT" sz="1600" dirty="0"/>
            </a:p>
          </p:txBody>
        </p:sp>
      </p:grpSp>
      <p:sp>
        <p:nvSpPr>
          <p:cNvPr id="15" name="CasellaDiTesto 14"/>
          <p:cNvSpPr txBox="1"/>
          <p:nvPr/>
        </p:nvSpPr>
        <p:spPr>
          <a:xfrm>
            <a:off x="3419872" y="1895711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Rome – March 2015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event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3311" y="1353783"/>
            <a:ext cx="4599401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/>
              <a:t>INGV </a:t>
            </a:r>
            <a:r>
              <a:rPr lang="it-IT" dirty="0" err="1" smtClean="0"/>
              <a:t>Ionospheric</a:t>
            </a:r>
            <a:r>
              <a:rPr lang="it-IT" dirty="0" smtClean="0"/>
              <a:t> </a:t>
            </a:r>
            <a:r>
              <a:rPr lang="it-IT" dirty="0" err="1" smtClean="0"/>
              <a:t>portal</a:t>
            </a:r>
            <a:r>
              <a:rPr lang="it-IT" dirty="0" err="1" smtClean="0">
                <a:sym typeface="Wingdings" panose="05000000000000000000" pitchFamily="2" charset="2"/>
              </a:rPr>
              <a:t></a:t>
            </a:r>
            <a:r>
              <a:rPr lang="it-IT" dirty="0" err="1" smtClean="0"/>
              <a:t>http</a:t>
            </a:r>
            <a:r>
              <a:rPr lang="it-IT" dirty="0"/>
              <a:t>://eswua.ingv.it/</a:t>
            </a:r>
          </a:p>
        </p:txBody>
      </p:sp>
    </p:spTree>
    <p:extLst>
      <p:ext uri="{BB962C8B-B14F-4D97-AF65-F5344CB8AC3E}">
        <p14:creationId xmlns:p14="http://schemas.microsoft.com/office/powerpoint/2010/main" val="243182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393699" y="31073"/>
            <a:ext cx="8429625" cy="64293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b="1" i="1" dirty="0" err="1" smtClean="0">
                <a:latin typeface="Bradley Hand ITC" panose="03070402050302030203" pitchFamily="66" charset="0"/>
                <a:ea typeface="+mj-ea"/>
                <a:cs typeface="+mj-cs"/>
              </a:rPr>
              <a:t>Importance</a:t>
            </a:r>
            <a:r>
              <a:rPr lang="it-IT" sz="2000" b="1" i="1" dirty="0" smtClean="0">
                <a:latin typeface="Bradley Hand ITC" panose="03070402050302030203" pitchFamily="66" charset="0"/>
                <a:ea typeface="+mj-ea"/>
                <a:cs typeface="+mj-cs"/>
              </a:rPr>
              <a:t> of ionosonde </a:t>
            </a:r>
            <a:r>
              <a:rPr lang="it-IT" sz="2000" b="1" i="1" dirty="0" err="1" smtClean="0">
                <a:latin typeface="Bradley Hand ITC" panose="03070402050302030203" pitchFamily="66" charset="0"/>
                <a:ea typeface="+mj-ea"/>
                <a:cs typeface="+mj-cs"/>
              </a:rPr>
              <a:t>stations</a:t>
            </a:r>
            <a:endParaRPr lang="it-IT" sz="2000" b="1" i="1" baseline="-25000" dirty="0">
              <a:solidFill>
                <a:schemeClr val="tx1"/>
              </a:solidFill>
              <a:latin typeface="Bradley Hand ITC" panose="03070402050302030203" pitchFamily="66" charset="0"/>
              <a:ea typeface="+mj-ea"/>
              <a:cs typeface="+mj-cs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843808" y="1831046"/>
            <a:ext cx="4211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Rome and Malindi –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September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2023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event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311" y="1353783"/>
            <a:ext cx="4599401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/>
              <a:t>INGV </a:t>
            </a:r>
            <a:r>
              <a:rPr lang="it-IT" dirty="0" err="1" smtClean="0"/>
              <a:t>Ionospheric</a:t>
            </a:r>
            <a:r>
              <a:rPr lang="it-IT" dirty="0" smtClean="0"/>
              <a:t> </a:t>
            </a:r>
            <a:r>
              <a:rPr lang="it-IT" dirty="0" err="1" smtClean="0"/>
              <a:t>portal</a:t>
            </a:r>
            <a:r>
              <a:rPr lang="it-IT" dirty="0" err="1" smtClean="0">
                <a:sym typeface="Wingdings" panose="05000000000000000000" pitchFamily="2" charset="2"/>
              </a:rPr>
              <a:t></a:t>
            </a:r>
            <a:r>
              <a:rPr lang="it-IT" dirty="0" err="1" smtClean="0"/>
              <a:t>http</a:t>
            </a:r>
            <a:r>
              <a:rPr lang="it-IT" dirty="0"/>
              <a:t>://eswua.ingv.it/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1271"/>
            <a:ext cx="9144000" cy="171545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860" y="4509120"/>
            <a:ext cx="5797703" cy="1762815"/>
          </a:xfrm>
          <a:prstGeom prst="rect">
            <a:avLst/>
          </a:prstGeom>
        </p:spPr>
      </p:pic>
      <p:sp>
        <p:nvSpPr>
          <p:cNvPr id="8" name="Ovale 7"/>
          <p:cNvSpPr/>
          <p:nvPr/>
        </p:nvSpPr>
        <p:spPr>
          <a:xfrm>
            <a:off x="2123728" y="4869160"/>
            <a:ext cx="360040" cy="360040"/>
          </a:xfrm>
          <a:prstGeom prst="ellipse">
            <a:avLst/>
          </a:prstGeom>
          <a:solidFill>
            <a:srgbClr val="FF0000">
              <a:alpha val="1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9" name="Gruppo 8"/>
          <p:cNvGrpSpPr/>
          <p:nvPr/>
        </p:nvGrpSpPr>
        <p:grpSpPr>
          <a:xfrm>
            <a:off x="4499992" y="2415414"/>
            <a:ext cx="3275950" cy="1872208"/>
            <a:chOff x="1187624" y="1844824"/>
            <a:chExt cx="3275950" cy="1872208"/>
          </a:xfrm>
        </p:grpSpPr>
        <p:sp>
          <p:nvSpPr>
            <p:cNvPr id="10" name="Ovale 9"/>
            <p:cNvSpPr/>
            <p:nvPr/>
          </p:nvSpPr>
          <p:spPr>
            <a:xfrm>
              <a:off x="1187624" y="1844824"/>
              <a:ext cx="1697371" cy="1584176"/>
            </a:xfrm>
            <a:prstGeom prst="ellipse">
              <a:avLst/>
            </a:prstGeom>
            <a:solidFill>
              <a:srgbClr val="FF0000">
                <a:alpha val="1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1495872" y="3066557"/>
              <a:ext cx="10808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p</a:t>
              </a:r>
              <a:r>
                <a:rPr lang="it-IT" sz="1200" dirty="0" smtClean="0"/>
                <a:t>ositive </a:t>
              </a:r>
              <a:r>
                <a:rPr lang="it-IT" sz="1200" dirty="0" err="1" smtClean="0"/>
                <a:t>phase</a:t>
              </a:r>
              <a:endParaRPr lang="it-IT" sz="1200" dirty="0"/>
            </a:p>
          </p:txBody>
        </p:sp>
        <p:sp>
          <p:nvSpPr>
            <p:cNvPr id="12" name="Ovale 11"/>
            <p:cNvSpPr/>
            <p:nvPr/>
          </p:nvSpPr>
          <p:spPr>
            <a:xfrm>
              <a:off x="2915816" y="2132856"/>
              <a:ext cx="1547758" cy="1584176"/>
            </a:xfrm>
            <a:prstGeom prst="ellipse">
              <a:avLst/>
            </a:prstGeom>
            <a:solidFill>
              <a:srgbClr val="0066FF">
                <a:alpha val="10000"/>
              </a:srgbClr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CasellaDiTesto 12"/>
            <p:cNvSpPr txBox="1"/>
            <p:nvPr/>
          </p:nvSpPr>
          <p:spPr>
            <a:xfrm>
              <a:off x="3128964" y="3152001"/>
              <a:ext cx="11214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smtClean="0"/>
                <a:t>negative </a:t>
              </a:r>
              <a:r>
                <a:rPr lang="it-IT" sz="1200" dirty="0" err="1" smtClean="0"/>
                <a:t>phase</a:t>
              </a:r>
              <a:endParaRPr lang="it-IT" sz="1200" dirty="0"/>
            </a:p>
          </p:txBody>
        </p:sp>
      </p:grpSp>
      <p:pic>
        <p:nvPicPr>
          <p:cNvPr id="15" name="Immagin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5946"/>
            <a:ext cx="9144000" cy="1766107"/>
          </a:xfrm>
          <a:prstGeom prst="rect">
            <a:avLst/>
          </a:prstGeom>
        </p:spPr>
      </p:pic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214282" y="548680"/>
            <a:ext cx="8713788" cy="646331"/>
          </a:xfrm>
          <a:prstGeom prst="rect">
            <a:avLst/>
          </a:prstGeom>
          <a:solidFill>
            <a:srgbClr val="FFFF99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are essential for monitoring the ionospheric plasma in real time for Space Weather purposes and to better understand the ionospheric storm </a:t>
            </a:r>
            <a:r>
              <a:rPr lang="en-GB" altLang="it-IT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dynamics at different latitudes</a:t>
            </a:r>
            <a:r>
              <a:rPr lang="en-GB" alt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altLang="it-IT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1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393699" y="31073"/>
            <a:ext cx="8429625" cy="64293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b="1" i="1" dirty="0" err="1" smtClean="0">
                <a:latin typeface="Bradley Hand ITC" panose="03070402050302030203" pitchFamily="66" charset="0"/>
                <a:ea typeface="+mj-ea"/>
                <a:cs typeface="+mj-cs"/>
              </a:rPr>
              <a:t>Importance</a:t>
            </a:r>
            <a:r>
              <a:rPr lang="it-IT" sz="2000" b="1" i="1" dirty="0" smtClean="0">
                <a:latin typeface="Bradley Hand ITC" panose="03070402050302030203" pitchFamily="66" charset="0"/>
                <a:ea typeface="+mj-ea"/>
                <a:cs typeface="+mj-cs"/>
              </a:rPr>
              <a:t> of ionosonde </a:t>
            </a:r>
            <a:r>
              <a:rPr lang="it-IT" sz="2000" b="1" i="1" dirty="0" err="1" smtClean="0">
                <a:latin typeface="Bradley Hand ITC" panose="03070402050302030203" pitchFamily="66" charset="0"/>
                <a:ea typeface="+mj-ea"/>
                <a:cs typeface="+mj-cs"/>
              </a:rPr>
              <a:t>stations</a:t>
            </a:r>
            <a:endParaRPr lang="it-IT" sz="2000" b="1" i="1" baseline="-25000" dirty="0">
              <a:solidFill>
                <a:schemeClr val="tx1"/>
              </a:solidFill>
              <a:latin typeface="Bradley Hand ITC" panose="03070402050302030203" pitchFamily="66" charset="0"/>
              <a:ea typeface="+mj-ea"/>
              <a:cs typeface="+mj-cs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0"/>
            <a:ext cx="6556464" cy="68580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" y="1700808"/>
            <a:ext cx="2696252" cy="2430478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-36512" y="4385187"/>
            <a:ext cx="27363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Two</a:t>
            </a:r>
            <a:r>
              <a:rPr lang="it-IT" dirty="0" smtClean="0"/>
              <a:t> solar </a:t>
            </a:r>
            <a:r>
              <a:rPr lang="it-IT" dirty="0" err="1" smtClean="0"/>
              <a:t>flares</a:t>
            </a:r>
            <a:r>
              <a:rPr lang="it-IT" dirty="0" smtClean="0"/>
              <a:t> </a:t>
            </a:r>
            <a:r>
              <a:rPr lang="it-IT" dirty="0" err="1" smtClean="0"/>
              <a:t>occurred</a:t>
            </a:r>
            <a:r>
              <a:rPr lang="it-IT" dirty="0" smtClean="0"/>
              <a:t> on 6 </a:t>
            </a:r>
            <a:r>
              <a:rPr lang="it-IT" dirty="0" err="1" smtClean="0"/>
              <a:t>September</a:t>
            </a:r>
            <a:r>
              <a:rPr lang="it-IT" dirty="0" smtClean="0"/>
              <a:t> 2017 </a:t>
            </a:r>
            <a:r>
              <a:rPr lang="en-US" dirty="0" smtClean="0"/>
              <a:t>at </a:t>
            </a:r>
            <a:r>
              <a:rPr lang="en-US" dirty="0"/>
              <a:t>08:57 UT (X2.2) and </a:t>
            </a:r>
            <a:r>
              <a:rPr lang="en-US" dirty="0" smtClean="0"/>
              <a:t>at 11:53 </a:t>
            </a:r>
            <a:r>
              <a:rPr lang="it-IT" dirty="0" smtClean="0"/>
              <a:t>UT </a:t>
            </a:r>
            <a:r>
              <a:rPr lang="it-IT" dirty="0"/>
              <a:t>(X9.3)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8" y="0"/>
            <a:ext cx="6556464" cy="68580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8" y="0"/>
            <a:ext cx="6556464" cy="685800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5" y="0"/>
            <a:ext cx="6556464" cy="685800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5" y="0"/>
            <a:ext cx="6556464" cy="685800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0"/>
            <a:ext cx="6556464" cy="685800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7" y="0"/>
            <a:ext cx="6556464" cy="6858000"/>
          </a:xfrm>
          <a:prstGeom prst="rect">
            <a:avLst/>
          </a:prstGeom>
        </p:spPr>
      </p:pic>
      <p:grpSp>
        <p:nvGrpSpPr>
          <p:cNvPr id="16" name="Gruppo 15"/>
          <p:cNvGrpSpPr/>
          <p:nvPr/>
        </p:nvGrpSpPr>
        <p:grpSpPr>
          <a:xfrm>
            <a:off x="4788024" y="1767567"/>
            <a:ext cx="4200525" cy="3257550"/>
            <a:chOff x="6847786" y="1767567"/>
            <a:chExt cx="4200525" cy="3257550"/>
          </a:xfrm>
        </p:grpSpPr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7786" y="1767567"/>
              <a:ext cx="4200525" cy="3257550"/>
            </a:xfrm>
            <a:prstGeom prst="rect">
              <a:avLst/>
            </a:prstGeom>
          </p:spPr>
        </p:pic>
        <p:sp>
          <p:nvSpPr>
            <p:cNvPr id="18" name="Line 7"/>
            <p:cNvSpPr>
              <a:spLocks noChangeShapeType="1"/>
            </p:cNvSpPr>
            <p:nvPr/>
          </p:nvSpPr>
          <p:spPr bwMode="auto">
            <a:xfrm>
              <a:off x="9363702" y="2264631"/>
              <a:ext cx="0" cy="4318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9" name="Text Box 8"/>
            <p:cNvSpPr txBox="1">
              <a:spLocks noChangeArrowheads="1"/>
            </p:cNvSpPr>
            <p:nvPr/>
          </p:nvSpPr>
          <p:spPr bwMode="auto">
            <a:xfrm>
              <a:off x="8755106" y="1977830"/>
              <a:ext cx="1837939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600" dirty="0" err="1">
                  <a:solidFill>
                    <a:srgbClr val="FF0000"/>
                  </a:solidFill>
                </a:rPr>
                <a:t>n</a:t>
              </a:r>
              <a:r>
                <a:rPr lang="it-IT" sz="1600" dirty="0" err="1" smtClean="0">
                  <a:solidFill>
                    <a:srgbClr val="FF0000"/>
                  </a:solidFill>
                </a:rPr>
                <a:t>ormal</a:t>
              </a:r>
              <a:r>
                <a:rPr lang="it-IT" sz="1600" dirty="0" smtClean="0">
                  <a:solidFill>
                    <a:srgbClr val="FF0000"/>
                  </a:solidFill>
                </a:rPr>
                <a:t> </a:t>
              </a:r>
              <a:r>
                <a:rPr lang="it-IT" sz="1600" dirty="0" err="1" smtClean="0">
                  <a:solidFill>
                    <a:srgbClr val="FF0000"/>
                  </a:solidFill>
                </a:rPr>
                <a:t>propagation</a:t>
              </a:r>
              <a:endParaRPr lang="it-IT" sz="1600" dirty="0">
                <a:solidFill>
                  <a:srgbClr val="FF0000"/>
                </a:solidFill>
              </a:endParaRPr>
            </a:p>
          </p:txBody>
        </p:sp>
        <p:sp>
          <p:nvSpPr>
            <p:cNvPr id="20" name="Line 11"/>
            <p:cNvSpPr>
              <a:spLocks noChangeShapeType="1"/>
            </p:cNvSpPr>
            <p:nvPr/>
          </p:nvSpPr>
          <p:spPr bwMode="auto">
            <a:xfrm flipH="1" flipV="1">
              <a:off x="9097333" y="3161883"/>
              <a:ext cx="287338" cy="288925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1" name="Text Box 12"/>
            <p:cNvSpPr txBox="1">
              <a:spLocks noChangeArrowheads="1"/>
            </p:cNvSpPr>
            <p:nvPr/>
          </p:nvSpPr>
          <p:spPr bwMode="auto">
            <a:xfrm>
              <a:off x="8733792" y="3360775"/>
              <a:ext cx="1088439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600" dirty="0" err="1" smtClean="0">
                  <a:solidFill>
                    <a:srgbClr val="FF9900"/>
                  </a:solidFill>
                </a:rPr>
                <a:t>absorption</a:t>
              </a:r>
              <a:endParaRPr lang="it-IT" sz="1600" dirty="0">
                <a:solidFill>
                  <a:srgbClr val="FF9900"/>
                </a:solidFill>
              </a:endParaRPr>
            </a:p>
          </p:txBody>
        </p:sp>
        <p:sp>
          <p:nvSpPr>
            <p:cNvPr id="22" name="Text Box 12"/>
            <p:cNvSpPr txBox="1">
              <a:spLocks noChangeArrowheads="1"/>
            </p:cNvSpPr>
            <p:nvPr/>
          </p:nvSpPr>
          <p:spPr bwMode="auto">
            <a:xfrm>
              <a:off x="6906136" y="2675649"/>
              <a:ext cx="1361078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2000" dirty="0" err="1" smtClean="0"/>
                <a:t>ionosphere</a:t>
              </a:r>
              <a:endParaRPr lang="it-IT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7488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75" y="1754501"/>
            <a:ext cx="11257718" cy="3399389"/>
          </a:xfrm>
          <a:prstGeom prst="rect">
            <a:avLst/>
          </a:prstGeom>
        </p:spPr>
      </p:pic>
      <p:grpSp>
        <p:nvGrpSpPr>
          <p:cNvPr id="4" name="Gruppo 3"/>
          <p:cNvGrpSpPr/>
          <p:nvPr/>
        </p:nvGrpSpPr>
        <p:grpSpPr>
          <a:xfrm>
            <a:off x="49488" y="1754501"/>
            <a:ext cx="5727857" cy="4956464"/>
            <a:chOff x="49488" y="1754501"/>
            <a:chExt cx="5727857" cy="4956464"/>
          </a:xfrm>
        </p:grpSpPr>
        <p:sp>
          <p:nvSpPr>
            <p:cNvPr id="5" name="Ovale 4"/>
            <p:cNvSpPr/>
            <p:nvPr/>
          </p:nvSpPr>
          <p:spPr>
            <a:xfrm>
              <a:off x="5122718" y="2161309"/>
              <a:ext cx="654627" cy="893618"/>
            </a:xfrm>
            <a:prstGeom prst="ellipse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88" y="1754501"/>
              <a:ext cx="4738536" cy="4956464"/>
            </a:xfrm>
            <a:prstGeom prst="rect">
              <a:avLst/>
            </a:prstGeom>
          </p:spPr>
        </p:pic>
        <p:sp>
          <p:nvSpPr>
            <p:cNvPr id="7" name="CasellaDiTesto 6"/>
            <p:cNvSpPr txBox="1"/>
            <p:nvPr/>
          </p:nvSpPr>
          <p:spPr>
            <a:xfrm>
              <a:off x="224303" y="4000498"/>
              <a:ext cx="43953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err="1">
                  <a:solidFill>
                    <a:schemeClr val="bg1"/>
                  </a:solidFill>
                </a:rPr>
                <a:t>A</a:t>
              </a:r>
              <a:r>
                <a:rPr lang="it-IT" sz="1600" dirty="0" err="1" smtClean="0">
                  <a:solidFill>
                    <a:schemeClr val="bg1"/>
                  </a:solidFill>
                </a:rPr>
                <a:t>bsorption</a:t>
              </a:r>
              <a:r>
                <a:rPr lang="it-IT" sz="1600" dirty="0" smtClean="0">
                  <a:solidFill>
                    <a:schemeClr val="bg1"/>
                  </a:solidFill>
                </a:rPr>
                <a:t> of the </a:t>
              </a:r>
              <a:r>
                <a:rPr lang="it-IT" sz="1600" dirty="0" err="1" smtClean="0">
                  <a:solidFill>
                    <a:schemeClr val="bg1"/>
                  </a:solidFill>
                </a:rPr>
                <a:t>signal</a:t>
              </a:r>
              <a:r>
                <a:rPr lang="it-IT" sz="1600" dirty="0" smtClean="0">
                  <a:solidFill>
                    <a:schemeClr val="bg1"/>
                  </a:solidFill>
                </a:rPr>
                <a:t> </a:t>
              </a:r>
              <a:r>
                <a:rPr lang="it-IT" sz="1600" dirty="0" err="1" smtClean="0">
                  <a:solidFill>
                    <a:schemeClr val="bg1"/>
                  </a:solidFill>
                </a:rPr>
                <a:t>transmitted</a:t>
              </a:r>
              <a:r>
                <a:rPr lang="it-IT" sz="1600" dirty="0" smtClean="0">
                  <a:solidFill>
                    <a:schemeClr val="bg1"/>
                  </a:solidFill>
                </a:rPr>
                <a:t> by the ionosonde from </a:t>
              </a:r>
              <a:r>
                <a:rPr lang="it-IT" sz="1600" dirty="0" err="1" smtClean="0">
                  <a:solidFill>
                    <a:schemeClr val="bg1"/>
                  </a:solidFill>
                </a:rPr>
                <a:t>about</a:t>
              </a:r>
              <a:r>
                <a:rPr lang="it-IT" sz="1600" dirty="0" smtClean="0">
                  <a:solidFill>
                    <a:schemeClr val="bg1"/>
                  </a:solidFill>
                </a:rPr>
                <a:t> 9 UT to 13:30 UT!!!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CasellaDiTesto 7"/>
          <p:cNvSpPr txBox="1"/>
          <p:nvPr/>
        </p:nvSpPr>
        <p:spPr>
          <a:xfrm>
            <a:off x="3419872" y="901218"/>
            <a:ext cx="3038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Rome -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September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2017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event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393699" y="31073"/>
            <a:ext cx="8429625" cy="64293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b="1" i="1" dirty="0" err="1" smtClean="0">
                <a:latin typeface="Bradley Hand ITC" panose="03070402050302030203" pitchFamily="66" charset="0"/>
                <a:ea typeface="+mj-ea"/>
                <a:cs typeface="+mj-cs"/>
              </a:rPr>
              <a:t>Importance</a:t>
            </a:r>
            <a:r>
              <a:rPr lang="it-IT" sz="2000" b="1" i="1" dirty="0" smtClean="0">
                <a:latin typeface="Bradley Hand ITC" panose="03070402050302030203" pitchFamily="66" charset="0"/>
                <a:ea typeface="+mj-ea"/>
                <a:cs typeface="+mj-cs"/>
              </a:rPr>
              <a:t> of ionosonde </a:t>
            </a:r>
            <a:r>
              <a:rPr lang="it-IT" sz="2000" b="1" i="1" dirty="0" err="1" smtClean="0">
                <a:latin typeface="Bradley Hand ITC" panose="03070402050302030203" pitchFamily="66" charset="0"/>
                <a:ea typeface="+mj-ea"/>
                <a:cs typeface="+mj-cs"/>
              </a:rPr>
              <a:t>stations</a:t>
            </a:r>
            <a:endParaRPr lang="it-IT" sz="2000" b="1" i="1" baseline="-25000" dirty="0">
              <a:solidFill>
                <a:schemeClr val="tx1"/>
              </a:solidFill>
              <a:latin typeface="Bradley Hand ITC" panose="03070402050302030203" pitchFamily="66" charset="0"/>
              <a:ea typeface="+mj-ea"/>
              <a:cs typeface="+mj-cs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-7368" y="418283"/>
            <a:ext cx="4599401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/>
              <a:t>INGV </a:t>
            </a:r>
            <a:r>
              <a:rPr lang="it-IT" dirty="0" err="1" smtClean="0"/>
              <a:t>Ionospheric</a:t>
            </a:r>
            <a:r>
              <a:rPr lang="it-IT" dirty="0" smtClean="0"/>
              <a:t> </a:t>
            </a:r>
            <a:r>
              <a:rPr lang="it-IT" dirty="0" err="1" smtClean="0"/>
              <a:t>portal</a:t>
            </a:r>
            <a:r>
              <a:rPr lang="it-IT" dirty="0" err="1" smtClean="0">
                <a:sym typeface="Wingdings" panose="05000000000000000000" pitchFamily="2" charset="2"/>
              </a:rPr>
              <a:t></a:t>
            </a:r>
            <a:r>
              <a:rPr lang="it-IT" dirty="0" err="1" smtClean="0"/>
              <a:t>http</a:t>
            </a:r>
            <a:r>
              <a:rPr lang="it-IT" dirty="0"/>
              <a:t>://eswua.ingv.it/</a:t>
            </a:r>
          </a:p>
        </p:txBody>
      </p:sp>
    </p:spTree>
    <p:extLst>
      <p:ext uri="{BB962C8B-B14F-4D97-AF65-F5344CB8AC3E}">
        <p14:creationId xmlns:p14="http://schemas.microsoft.com/office/powerpoint/2010/main" val="153642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 txBox="1">
            <a:spLocks/>
          </p:cNvSpPr>
          <p:nvPr/>
        </p:nvSpPr>
        <p:spPr>
          <a:xfrm>
            <a:off x="393699" y="31073"/>
            <a:ext cx="8429625" cy="64293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b="1" i="1" dirty="0" err="1" smtClean="0">
                <a:latin typeface="Bradley Hand ITC" panose="03070402050302030203" pitchFamily="66" charset="0"/>
                <a:ea typeface="+mj-ea"/>
                <a:cs typeface="+mj-cs"/>
              </a:rPr>
              <a:t>Importance</a:t>
            </a:r>
            <a:r>
              <a:rPr lang="it-IT" sz="2000" b="1" i="1" dirty="0" smtClean="0">
                <a:latin typeface="Bradley Hand ITC" panose="03070402050302030203" pitchFamily="66" charset="0"/>
                <a:ea typeface="+mj-ea"/>
                <a:cs typeface="+mj-cs"/>
              </a:rPr>
              <a:t> of ionosonde </a:t>
            </a:r>
            <a:r>
              <a:rPr lang="it-IT" sz="2000" b="1" i="1" dirty="0" err="1" smtClean="0">
                <a:latin typeface="Bradley Hand ITC" panose="03070402050302030203" pitchFamily="66" charset="0"/>
                <a:ea typeface="+mj-ea"/>
                <a:cs typeface="+mj-cs"/>
              </a:rPr>
              <a:t>stations</a:t>
            </a:r>
            <a:endParaRPr lang="it-IT" sz="2000" b="1" i="1" baseline="-25000" dirty="0">
              <a:solidFill>
                <a:schemeClr val="tx1"/>
              </a:solidFill>
              <a:latin typeface="Bradley Hand ITC" panose="03070402050302030203" pitchFamily="66" charset="0"/>
              <a:ea typeface="+mj-ea"/>
              <a:cs typeface="+mj-cs"/>
            </a:endParaRPr>
          </a:p>
        </p:txBody>
      </p:sp>
      <p:pic>
        <p:nvPicPr>
          <p:cNvPr id="4" name="Picture 5" descr="ionogramma_senza_curve_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" y="2564904"/>
            <a:ext cx="5761038" cy="3921125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29066" y="2826842"/>
            <a:ext cx="285750" cy="1428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CasellaDiTesto 13"/>
          <p:cNvSpPr txBox="1">
            <a:spLocks noChangeArrowheads="1"/>
          </p:cNvSpPr>
          <p:nvPr/>
        </p:nvSpPr>
        <p:spPr bwMode="auto">
          <a:xfrm>
            <a:off x="29066" y="3136404"/>
            <a:ext cx="4143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400">
                <a:solidFill>
                  <a:srgbClr val="FFFF00"/>
                </a:solidFill>
              </a:rPr>
              <a:t>km</a:t>
            </a:r>
            <a:endParaRPr lang="en-US" altLang="it-IT" sz="1400">
              <a:solidFill>
                <a:srgbClr val="FFFF00"/>
              </a:solidFill>
            </a:endParaRPr>
          </a:p>
        </p:txBody>
      </p:sp>
      <p:cxnSp>
        <p:nvCxnSpPr>
          <p:cNvPr id="14" name="Connettore 1 13"/>
          <p:cNvCxnSpPr/>
          <p:nvPr/>
        </p:nvCxnSpPr>
        <p:spPr>
          <a:xfrm>
            <a:off x="1211754" y="4908054"/>
            <a:ext cx="0" cy="1094978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/>
          <p:cNvCxnSpPr/>
          <p:nvPr/>
        </p:nvCxnSpPr>
        <p:spPr>
          <a:xfrm>
            <a:off x="1668954" y="4836815"/>
            <a:ext cx="0" cy="109497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/>
          <p:cNvCxnSpPr/>
          <p:nvPr/>
        </p:nvCxnSpPr>
        <p:spPr>
          <a:xfrm>
            <a:off x="2416265" y="4030748"/>
            <a:ext cx="0" cy="1094978"/>
          </a:xfrm>
          <a:prstGeom prst="line">
            <a:avLst/>
          </a:prstGeom>
          <a:ln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993976" y="5892462"/>
            <a:ext cx="484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00FF00"/>
                </a:solidFill>
              </a:rPr>
              <a:t>foE</a:t>
            </a:r>
            <a:endParaRPr lang="it-IT" dirty="0">
              <a:solidFill>
                <a:srgbClr val="00FF00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1429533" y="5859245"/>
            <a:ext cx="594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foF1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2147604" y="5065887"/>
            <a:ext cx="594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66FF"/>
                </a:solidFill>
              </a:rPr>
              <a:t>foF2</a:t>
            </a:r>
            <a:endParaRPr lang="it-IT" dirty="0">
              <a:solidFill>
                <a:srgbClr val="0066FF"/>
              </a:solidFill>
            </a:endParaRPr>
          </a:p>
        </p:txBody>
      </p:sp>
      <p:grpSp>
        <p:nvGrpSpPr>
          <p:cNvPr id="20" name="Gruppo 19"/>
          <p:cNvGrpSpPr/>
          <p:nvPr/>
        </p:nvGrpSpPr>
        <p:grpSpPr>
          <a:xfrm>
            <a:off x="5533305" y="475800"/>
            <a:ext cx="3406639" cy="2820697"/>
            <a:chOff x="5533305" y="475800"/>
            <a:chExt cx="3406639" cy="2820697"/>
          </a:xfrm>
        </p:grpSpPr>
        <p:pic>
          <p:nvPicPr>
            <p:cNvPr id="21" name="Immagine 20" descr="profilo_single_without_writing.g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33305" y="475800"/>
              <a:ext cx="3406639" cy="2820697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</p:pic>
        <p:sp>
          <p:nvSpPr>
            <p:cNvPr id="22" name="Ovale 21"/>
            <p:cNvSpPr/>
            <p:nvPr/>
          </p:nvSpPr>
          <p:spPr>
            <a:xfrm>
              <a:off x="7531616" y="2286305"/>
              <a:ext cx="142876" cy="142876"/>
            </a:xfrm>
            <a:prstGeom prst="ellipse">
              <a:avLst/>
            </a:prstGeom>
            <a:solidFill>
              <a:srgbClr val="00FF0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CasellaDiTesto 22"/>
            <p:cNvSpPr txBox="1"/>
            <p:nvPr/>
          </p:nvSpPr>
          <p:spPr>
            <a:xfrm>
              <a:off x="7126823" y="2186291"/>
              <a:ext cx="4828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 err="1" smtClean="0">
                  <a:solidFill>
                    <a:srgbClr val="00FF00"/>
                  </a:solidFill>
                </a:rPr>
                <a:t>NmE</a:t>
              </a:r>
              <a:endParaRPr lang="en-US" sz="1200" b="1" dirty="0">
                <a:solidFill>
                  <a:srgbClr val="00FF00"/>
                </a:solidFill>
              </a:endParaRPr>
            </a:p>
          </p:txBody>
        </p:sp>
        <p:sp>
          <p:nvSpPr>
            <p:cNvPr id="24" name="Ovale 23"/>
            <p:cNvSpPr/>
            <p:nvPr/>
          </p:nvSpPr>
          <p:spPr>
            <a:xfrm>
              <a:off x="7722116" y="1952930"/>
              <a:ext cx="142876" cy="1428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asellaDiTesto 24"/>
            <p:cNvSpPr txBox="1"/>
            <p:nvPr/>
          </p:nvSpPr>
          <p:spPr>
            <a:xfrm>
              <a:off x="7236361" y="1891014"/>
              <a:ext cx="5565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 smtClean="0">
                  <a:solidFill>
                    <a:srgbClr val="FF0000"/>
                  </a:solidFill>
                </a:rPr>
                <a:t>NmF1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26" name="Ovale 25"/>
            <p:cNvSpPr/>
            <p:nvPr/>
          </p:nvSpPr>
          <p:spPr>
            <a:xfrm>
              <a:off x="8303169" y="1481436"/>
              <a:ext cx="142876" cy="142876"/>
            </a:xfrm>
            <a:prstGeom prst="ellipse">
              <a:avLst/>
            </a:prstGeom>
            <a:solidFill>
              <a:srgbClr val="0066FF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asellaDiTesto 26"/>
            <p:cNvSpPr txBox="1"/>
            <p:nvPr/>
          </p:nvSpPr>
          <p:spPr>
            <a:xfrm>
              <a:off x="7817390" y="1414766"/>
              <a:ext cx="5565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 smtClean="0">
                  <a:solidFill>
                    <a:srgbClr val="0066FF"/>
                  </a:solidFill>
                </a:rPr>
                <a:t>NmF2</a:t>
              </a:r>
              <a:endParaRPr lang="en-US" sz="1200" b="1" dirty="0">
                <a:solidFill>
                  <a:srgbClr val="0066FF"/>
                </a:solidFill>
              </a:endParaRPr>
            </a:p>
          </p:txBody>
        </p:sp>
      </p:grpSp>
      <p:grpSp>
        <p:nvGrpSpPr>
          <p:cNvPr id="7" name="Gruppo 6"/>
          <p:cNvGrpSpPr/>
          <p:nvPr/>
        </p:nvGrpSpPr>
        <p:grpSpPr>
          <a:xfrm>
            <a:off x="-13152" y="476672"/>
            <a:ext cx="8977640" cy="4762500"/>
            <a:chOff x="-13152" y="476672"/>
            <a:chExt cx="8977640" cy="4762500"/>
          </a:xfrm>
        </p:grpSpPr>
        <p:pic>
          <p:nvPicPr>
            <p:cNvPr id="28" name="Immagine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2888" y="476672"/>
              <a:ext cx="5181600" cy="4762500"/>
            </a:xfrm>
            <a:prstGeom prst="rect">
              <a:avLst/>
            </a:prstGeom>
            <a:ln w="28575">
              <a:solidFill>
                <a:srgbClr val="FFC000"/>
              </a:solidFill>
            </a:ln>
          </p:spPr>
        </p:pic>
        <p:pic>
          <p:nvPicPr>
            <p:cNvPr id="29" name="Immagine 2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152" y="707613"/>
              <a:ext cx="4729168" cy="14911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734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IPS_figur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74382" y="2285992"/>
            <a:ext cx="3753742" cy="3643338"/>
          </a:xfrm>
          <a:prstGeom prst="rect">
            <a:avLst/>
          </a:prstGeom>
        </p:spPr>
      </p:pic>
      <p:pic>
        <p:nvPicPr>
          <p:cNvPr id="67587" name="Picture 3" descr="Tucuman_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095376"/>
            <a:ext cx="2259902" cy="4905392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4279183" y="1243013"/>
            <a:ext cx="2409843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92D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b="0" dirty="0">
                <a:latin typeface="Calibri" pitchFamily="34" charset="0"/>
              </a:rPr>
              <a:t>AIS-INGV - </a:t>
            </a:r>
            <a:r>
              <a:rPr lang="it-IT" dirty="0" smtClean="0">
                <a:latin typeface="Calibri" pitchFamily="34" charset="0"/>
              </a:rPr>
              <a:t>August</a:t>
            </a:r>
            <a:r>
              <a:rPr lang="it-IT" b="0" dirty="0" smtClean="0">
                <a:latin typeface="Calibri" pitchFamily="34" charset="0"/>
              </a:rPr>
              <a:t> </a:t>
            </a:r>
            <a:r>
              <a:rPr lang="it-IT" b="0" dirty="0">
                <a:latin typeface="Calibri" pitchFamily="34" charset="0"/>
              </a:rPr>
              <a:t>2007</a:t>
            </a:r>
            <a:endParaRPr lang="en-GB" b="0" dirty="0">
              <a:latin typeface="Calibri" pitchFamily="34" charset="0"/>
            </a:endParaRPr>
          </a:p>
        </p:txBody>
      </p:sp>
      <p:sp>
        <p:nvSpPr>
          <p:cNvPr id="67589" name="Line 5"/>
          <p:cNvSpPr>
            <a:spLocks noChangeShapeType="1"/>
          </p:cNvSpPr>
          <p:nvPr/>
        </p:nvSpPr>
        <p:spPr bwMode="auto">
          <a:xfrm flipH="1">
            <a:off x="2139233" y="1557338"/>
            <a:ext cx="2122488" cy="652462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67590" name="Picture 6" descr="AI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1058" y="2355850"/>
            <a:ext cx="485775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olo 1"/>
          <p:cNvSpPr txBox="1">
            <a:spLocks/>
          </p:cNvSpPr>
          <p:nvPr/>
        </p:nvSpPr>
        <p:spPr>
          <a:xfrm>
            <a:off x="500034" y="-27384"/>
            <a:ext cx="8143932" cy="31113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400" b="1" i="1" dirty="0" err="1" smtClean="0">
                <a:latin typeface="Bradley Hand ITC" panose="03070402050302030203" pitchFamily="66" charset="0"/>
                <a:ea typeface="+mj-ea"/>
                <a:cs typeface="+mj-cs"/>
              </a:rPr>
              <a:t>Conclusion</a:t>
            </a:r>
            <a:endParaRPr lang="it-IT" sz="2400" b="1" i="1" baseline="-25000" dirty="0">
              <a:solidFill>
                <a:schemeClr val="tx1"/>
              </a:solidFill>
              <a:latin typeface="Bradley Hand ITC" panose="03070402050302030203" pitchFamily="66" charset="0"/>
              <a:ea typeface="+mj-ea"/>
              <a:cs typeface="+mj-cs"/>
            </a:endParaRPr>
          </a:p>
        </p:txBody>
      </p:sp>
      <p:grpSp>
        <p:nvGrpSpPr>
          <p:cNvPr id="17" name="Gruppo 16"/>
          <p:cNvGrpSpPr/>
          <p:nvPr/>
        </p:nvGrpSpPr>
        <p:grpSpPr>
          <a:xfrm>
            <a:off x="4617324" y="1857364"/>
            <a:ext cx="952500" cy="806461"/>
            <a:chOff x="5072066" y="1857364"/>
            <a:chExt cx="952500" cy="806461"/>
          </a:xfrm>
        </p:grpSpPr>
        <p:sp>
          <p:nvSpPr>
            <p:cNvPr id="67594" name="Oval 4"/>
            <p:cNvSpPr>
              <a:spLocks noChangeArrowheads="1"/>
            </p:cNvSpPr>
            <p:nvPr/>
          </p:nvSpPr>
          <p:spPr bwMode="auto">
            <a:xfrm>
              <a:off x="5106988" y="2511425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595" name="Text Box 5"/>
            <p:cNvSpPr txBox="1">
              <a:spLocks noChangeArrowheads="1"/>
            </p:cNvSpPr>
            <p:nvPr/>
          </p:nvSpPr>
          <p:spPr bwMode="auto">
            <a:xfrm>
              <a:off x="5072066" y="1857364"/>
              <a:ext cx="952500" cy="336550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600" dirty="0" err="1">
                  <a:solidFill>
                    <a:schemeClr val="accent1"/>
                  </a:solidFill>
                </a:rPr>
                <a:t>Tucuman</a:t>
              </a:r>
              <a:endParaRPr lang="en-GB" sz="1600" dirty="0">
                <a:solidFill>
                  <a:schemeClr val="accent1"/>
                </a:solidFill>
              </a:endParaRPr>
            </a:p>
          </p:txBody>
        </p:sp>
        <p:cxnSp>
          <p:nvCxnSpPr>
            <p:cNvPr id="15" name="Connettore 2 14"/>
            <p:cNvCxnSpPr/>
            <p:nvPr/>
          </p:nvCxnSpPr>
          <p:spPr>
            <a:xfrm rot="5400000">
              <a:off x="5133974" y="2300280"/>
              <a:ext cx="309571" cy="13811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Immagine 13" descr="aereo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81854" y="870470"/>
            <a:ext cx="2119302" cy="134408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3" descr="IPS_global_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3" y="758825"/>
            <a:ext cx="8347075" cy="569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836465" y="4348163"/>
            <a:ext cx="6307414" cy="1166812"/>
            <a:chOff x="1149" y="2739"/>
            <a:chExt cx="4083" cy="573"/>
          </a:xfrm>
        </p:grpSpPr>
        <p:sp>
          <p:nvSpPr>
            <p:cNvPr id="77830" name="Oval 4"/>
            <p:cNvSpPr>
              <a:spLocks noChangeArrowheads="1"/>
            </p:cNvSpPr>
            <p:nvPr/>
          </p:nvSpPr>
          <p:spPr bwMode="auto">
            <a:xfrm>
              <a:off x="4608" y="2880"/>
              <a:ext cx="624" cy="43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31" name="Line 5"/>
            <p:cNvSpPr>
              <a:spLocks noChangeShapeType="1"/>
            </p:cNvSpPr>
            <p:nvPr/>
          </p:nvSpPr>
          <p:spPr bwMode="auto">
            <a:xfrm>
              <a:off x="1941" y="2924"/>
              <a:ext cx="2859" cy="19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832" name="Text Box 6"/>
            <p:cNvSpPr txBox="1">
              <a:spLocks noChangeArrowheads="1"/>
            </p:cNvSpPr>
            <p:nvPr/>
          </p:nvSpPr>
          <p:spPr bwMode="auto">
            <a:xfrm>
              <a:off x="1149" y="2739"/>
              <a:ext cx="1403" cy="181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800" dirty="0" smtClean="0"/>
                <a:t>AIS-INGV </a:t>
              </a:r>
              <a:r>
                <a:rPr lang="it-IT" sz="1800" dirty="0"/>
                <a:t>+ Autoscala</a:t>
              </a:r>
              <a:endParaRPr lang="en-GB" sz="1800" dirty="0"/>
            </a:p>
          </p:txBody>
        </p:sp>
      </p:grpSp>
      <p:pic>
        <p:nvPicPr>
          <p:cNvPr id="10" name="Picture 11" descr="mail_Gar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" y="1546225"/>
            <a:ext cx="9051925" cy="3990975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11" name="Titolo 1"/>
          <p:cNvSpPr txBox="1">
            <a:spLocks/>
          </p:cNvSpPr>
          <p:nvPr/>
        </p:nvSpPr>
        <p:spPr>
          <a:xfrm>
            <a:off x="500034" y="-27384"/>
            <a:ext cx="8143932" cy="31113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400" b="1" i="1" dirty="0" err="1" smtClean="0">
                <a:latin typeface="Bradley Hand ITC" panose="03070402050302030203" pitchFamily="66" charset="0"/>
                <a:ea typeface="+mj-ea"/>
                <a:cs typeface="+mj-cs"/>
              </a:rPr>
              <a:t>Conclusion</a:t>
            </a:r>
            <a:endParaRPr lang="it-IT" sz="2400" b="1" i="1" baseline="-25000" dirty="0">
              <a:solidFill>
                <a:schemeClr val="tx1"/>
              </a:solidFill>
              <a:latin typeface="Bradley Hand ITC" panose="03070402050302030203" pitchFamily="66" charset="0"/>
              <a:ea typeface="+mj-ea"/>
              <a:cs typeface="+mj-cs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874789" y="460960"/>
            <a:ext cx="74166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 smtClean="0"/>
              <a:t>Now</a:t>
            </a:r>
            <a:r>
              <a:rPr lang="it-IT" sz="1600" dirty="0" smtClean="0"/>
              <a:t> the </a:t>
            </a:r>
            <a:r>
              <a:rPr lang="it-IT" sz="1600" dirty="0" err="1" smtClean="0"/>
              <a:t>Australian</a:t>
            </a:r>
            <a:r>
              <a:rPr lang="it-IT" sz="1600" dirty="0" smtClean="0"/>
              <a:t> Space </a:t>
            </a:r>
            <a:r>
              <a:rPr lang="it-IT" sz="1600" dirty="0" err="1" smtClean="0"/>
              <a:t>Weather</a:t>
            </a:r>
            <a:r>
              <a:rPr lang="it-IT" sz="1600" dirty="0" smtClean="0"/>
              <a:t> </a:t>
            </a:r>
            <a:r>
              <a:rPr lang="it-IT" sz="1600" dirty="0" err="1"/>
              <a:t>F</a:t>
            </a:r>
            <a:r>
              <a:rPr lang="it-IT" sz="1600" dirty="0" err="1" smtClean="0"/>
              <a:t>orecasting</a:t>
            </a:r>
            <a:r>
              <a:rPr lang="it-IT" sz="1600" dirty="0" smtClean="0"/>
              <a:t> </a:t>
            </a:r>
            <a:r>
              <a:rPr lang="it-IT" sz="1600" dirty="0" err="1" smtClean="0"/>
              <a:t>Centre</a:t>
            </a:r>
            <a:r>
              <a:rPr lang="it-IT" sz="1600" dirty="0" err="1">
                <a:sym typeface="Wingdings" panose="05000000000000000000" pitchFamily="2" charset="2"/>
              </a:rPr>
              <a:t>https</a:t>
            </a:r>
            <a:r>
              <a:rPr lang="it-IT" sz="1600" dirty="0">
                <a:sym typeface="Wingdings" panose="05000000000000000000" pitchFamily="2" charset="2"/>
              </a:rPr>
              <a:t>://www.sws.bom.gov.au/</a:t>
            </a:r>
            <a:endParaRPr lang="it-IT" sz="1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5003800" y="1000108"/>
            <a:ext cx="3708400" cy="3908425"/>
            <a:chOff x="3107" y="1434"/>
            <a:chExt cx="2336" cy="2462"/>
          </a:xfrm>
        </p:grpSpPr>
        <p:sp>
          <p:nvSpPr>
            <p:cNvPr id="61443" name="AutoShape 9"/>
            <p:cNvSpPr>
              <a:spLocks noChangeArrowheads="1"/>
            </p:cNvSpPr>
            <p:nvPr/>
          </p:nvSpPr>
          <p:spPr bwMode="auto">
            <a:xfrm>
              <a:off x="3107" y="1434"/>
              <a:ext cx="318" cy="282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it-IT" sz="800">
                <a:latin typeface="Arial" charset="0"/>
              </a:endParaRPr>
            </a:p>
          </p:txBody>
        </p:sp>
        <p:pic>
          <p:nvPicPr>
            <p:cNvPr id="61444" name="Picture 23" descr="TERR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70" y="1933"/>
              <a:ext cx="1973" cy="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250825" y="1142983"/>
            <a:ext cx="6989764" cy="3609975"/>
            <a:chOff x="158" y="1071"/>
            <a:chExt cx="4403" cy="2274"/>
          </a:xfrm>
        </p:grpSpPr>
        <p:sp>
          <p:nvSpPr>
            <p:cNvPr id="2" name="Text Box 7"/>
            <p:cNvSpPr txBox="1">
              <a:spLocks noChangeArrowheads="1"/>
            </p:cNvSpPr>
            <p:nvPr/>
          </p:nvSpPr>
          <p:spPr bwMode="auto">
            <a:xfrm>
              <a:off x="158" y="1071"/>
              <a:ext cx="2843" cy="68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Aft>
                  <a:spcPct val="50000"/>
                </a:spcAft>
                <a:buClr>
                  <a:srgbClr val="FFFF00"/>
                </a:buClr>
                <a:buFont typeface="Wingdings" pitchFamily="2" charset="2"/>
                <a:buNone/>
              </a:pPr>
              <a:r>
                <a:rPr lang="it-IT" b="1" dirty="0" smtClean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 </a:t>
              </a:r>
              <a:r>
                <a:rPr lang="it-IT" b="1" dirty="0" err="1" smtClean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region</a:t>
              </a:r>
              <a:r>
                <a:rPr lang="it-IT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it-IT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between</a:t>
              </a:r>
              <a:r>
                <a:rPr lang="it-IT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</a:t>
              </a:r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÷90 </a:t>
              </a:r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km </a:t>
              </a:r>
              <a:r>
                <a:rPr lang="it-IT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of </a:t>
              </a:r>
              <a:r>
                <a:rPr lang="it-IT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altitudes</a:t>
              </a:r>
              <a:r>
                <a:rPr lang="it-IT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and </a:t>
              </a:r>
              <a:r>
                <a:rPr lang="it-IT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mainly</a:t>
              </a:r>
              <a:r>
                <a:rPr lang="it-IT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responsible</a:t>
              </a:r>
              <a:r>
                <a:rPr lang="it-IT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for the </a:t>
              </a:r>
              <a:r>
                <a:rPr lang="it-IT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radiowaves</a:t>
              </a:r>
              <a:r>
                <a:rPr lang="it-IT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absorption</a:t>
              </a:r>
              <a:r>
                <a:rPr lang="it-IT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891" name="Arc 19"/>
            <p:cNvSpPr>
              <a:spLocks/>
            </p:cNvSpPr>
            <p:nvPr/>
          </p:nvSpPr>
          <p:spPr bwMode="auto">
            <a:xfrm rot="1285040" flipH="1">
              <a:off x="3448" y="1201"/>
              <a:ext cx="1113" cy="2144"/>
            </a:xfrm>
            <a:custGeom>
              <a:avLst/>
              <a:gdLst>
                <a:gd name="T0" fmla="*/ 0 w 22352"/>
                <a:gd name="T1" fmla="*/ 1025 h 43188"/>
                <a:gd name="T2" fmla="*/ 116122 w 22352"/>
                <a:gd name="T3" fmla="*/ 3403600 h 43188"/>
                <a:gd name="T4" fmla="*/ 59444 w 22352"/>
                <a:gd name="T5" fmla="*/ 1702273 h 43188"/>
                <a:gd name="T6" fmla="*/ 0 60000 65536"/>
                <a:gd name="T7" fmla="*/ 0 60000 65536"/>
                <a:gd name="T8" fmla="*/ 0 60000 65536"/>
                <a:gd name="T9" fmla="*/ 0 w 22352"/>
                <a:gd name="T10" fmla="*/ 0 h 43188"/>
                <a:gd name="T11" fmla="*/ 22352 w 22352"/>
                <a:gd name="T12" fmla="*/ 43188 h 431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52" h="43188" fill="none" extrusionOk="0">
                  <a:moveTo>
                    <a:pt x="0" y="13"/>
                  </a:moveTo>
                  <a:cubicBezTo>
                    <a:pt x="250" y="4"/>
                    <a:pt x="501" y="-1"/>
                    <a:pt x="752" y="0"/>
                  </a:cubicBezTo>
                  <a:cubicBezTo>
                    <a:pt x="12681" y="0"/>
                    <a:pt x="22352" y="9670"/>
                    <a:pt x="22352" y="21600"/>
                  </a:cubicBezTo>
                  <a:cubicBezTo>
                    <a:pt x="22352" y="33250"/>
                    <a:pt x="13112" y="42801"/>
                    <a:pt x="1469" y="43188"/>
                  </a:cubicBezTo>
                </a:path>
                <a:path w="22352" h="43188" stroke="0" extrusionOk="0">
                  <a:moveTo>
                    <a:pt x="0" y="13"/>
                  </a:moveTo>
                  <a:cubicBezTo>
                    <a:pt x="250" y="4"/>
                    <a:pt x="501" y="-1"/>
                    <a:pt x="752" y="0"/>
                  </a:cubicBezTo>
                  <a:cubicBezTo>
                    <a:pt x="12681" y="0"/>
                    <a:pt x="22352" y="9670"/>
                    <a:pt x="22352" y="21600"/>
                  </a:cubicBezTo>
                  <a:cubicBezTo>
                    <a:pt x="22352" y="33250"/>
                    <a:pt x="13112" y="42801"/>
                    <a:pt x="1469" y="43188"/>
                  </a:cubicBezTo>
                  <a:lnTo>
                    <a:pt x="752" y="21600"/>
                  </a:lnTo>
                  <a:close/>
                </a:path>
              </a:pathLst>
            </a:custGeom>
            <a:noFill/>
            <a:ln w="44450">
              <a:solidFill>
                <a:srgbClr val="0066FF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61448" name="Line 25"/>
          <p:cNvSpPr>
            <a:spLocks noChangeShapeType="1"/>
          </p:cNvSpPr>
          <p:nvPr/>
        </p:nvSpPr>
        <p:spPr bwMode="auto">
          <a:xfrm flipV="1">
            <a:off x="6299200" y="1289033"/>
            <a:ext cx="1728788" cy="4032250"/>
          </a:xfrm>
          <a:prstGeom prst="line">
            <a:avLst/>
          </a:prstGeom>
          <a:noFill/>
          <a:ln w="19050">
            <a:solidFill>
              <a:srgbClr val="80808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250825" y="1216008"/>
            <a:ext cx="6985000" cy="3608387"/>
            <a:chOff x="158" y="1112"/>
            <a:chExt cx="4400" cy="2273"/>
          </a:xfrm>
        </p:grpSpPr>
        <p:sp>
          <p:nvSpPr>
            <p:cNvPr id="207890" name="Arc 18"/>
            <p:cNvSpPr>
              <a:spLocks/>
            </p:cNvSpPr>
            <p:nvPr/>
          </p:nvSpPr>
          <p:spPr bwMode="auto">
            <a:xfrm rot="1320000" flipH="1">
              <a:off x="3392" y="1112"/>
              <a:ext cx="1166" cy="2273"/>
            </a:xfrm>
            <a:custGeom>
              <a:avLst/>
              <a:gdLst>
                <a:gd name="T0" fmla="*/ 0 w 22819"/>
                <a:gd name="T1" fmla="*/ 2840 h 43200"/>
                <a:gd name="T2" fmla="*/ 75439 w 22819"/>
                <a:gd name="T3" fmla="*/ 3608220 h 43200"/>
                <a:gd name="T4" fmla="*/ 98882 w 22819"/>
                <a:gd name="T5" fmla="*/ 1804194 h 43200"/>
                <a:gd name="T6" fmla="*/ 0 60000 65536"/>
                <a:gd name="T7" fmla="*/ 0 60000 65536"/>
                <a:gd name="T8" fmla="*/ 0 60000 65536"/>
                <a:gd name="T9" fmla="*/ 0 w 22819"/>
                <a:gd name="T10" fmla="*/ 0 h 43200"/>
                <a:gd name="T11" fmla="*/ 22819 w 22819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819" h="43200" fill="none" extrusionOk="0">
                  <a:moveTo>
                    <a:pt x="0" y="34"/>
                  </a:moveTo>
                  <a:cubicBezTo>
                    <a:pt x="405" y="11"/>
                    <a:pt x="812" y="-1"/>
                    <a:pt x="1219" y="0"/>
                  </a:cubicBezTo>
                  <a:cubicBezTo>
                    <a:pt x="13148" y="0"/>
                    <a:pt x="22819" y="9670"/>
                    <a:pt x="22819" y="21600"/>
                  </a:cubicBezTo>
                  <a:cubicBezTo>
                    <a:pt x="22819" y="33529"/>
                    <a:pt x="13148" y="43200"/>
                    <a:pt x="1219" y="43200"/>
                  </a:cubicBezTo>
                  <a:cubicBezTo>
                    <a:pt x="1122" y="43200"/>
                    <a:pt x="1026" y="43199"/>
                    <a:pt x="929" y="43198"/>
                  </a:cubicBezTo>
                </a:path>
                <a:path w="22819" h="43200" stroke="0" extrusionOk="0">
                  <a:moveTo>
                    <a:pt x="0" y="34"/>
                  </a:moveTo>
                  <a:cubicBezTo>
                    <a:pt x="405" y="11"/>
                    <a:pt x="812" y="-1"/>
                    <a:pt x="1219" y="0"/>
                  </a:cubicBezTo>
                  <a:cubicBezTo>
                    <a:pt x="13148" y="0"/>
                    <a:pt x="22819" y="9670"/>
                    <a:pt x="22819" y="21600"/>
                  </a:cubicBezTo>
                  <a:cubicBezTo>
                    <a:pt x="22819" y="33529"/>
                    <a:pt x="13148" y="43200"/>
                    <a:pt x="1219" y="43200"/>
                  </a:cubicBezTo>
                  <a:cubicBezTo>
                    <a:pt x="1122" y="43200"/>
                    <a:pt x="1026" y="43199"/>
                    <a:pt x="929" y="43198"/>
                  </a:cubicBezTo>
                  <a:lnTo>
                    <a:pt x="1219" y="21600"/>
                  </a:lnTo>
                  <a:close/>
                </a:path>
              </a:pathLst>
            </a:custGeom>
            <a:noFill/>
            <a:ln w="44450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" name="Text Box 7"/>
            <p:cNvSpPr txBox="1">
              <a:spLocks noChangeArrowheads="1"/>
            </p:cNvSpPr>
            <p:nvPr/>
          </p:nvSpPr>
          <p:spPr bwMode="auto">
            <a:xfrm>
              <a:off x="158" y="1826"/>
              <a:ext cx="2843" cy="68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20000"/>
                </a:lnSpc>
                <a:spcAft>
                  <a:spcPct val="50000"/>
                </a:spcAft>
                <a:buClr>
                  <a:srgbClr val="FFFF00"/>
                </a:buClr>
                <a:buFont typeface="Wingdings" pitchFamily="2" charset="2"/>
                <a:buNone/>
              </a:pPr>
              <a:r>
                <a:rPr lang="it-IT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 </a:t>
              </a:r>
              <a:r>
                <a:rPr lang="it-IT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region</a:t>
              </a:r>
              <a:r>
                <a:rPr lang="it-IT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it-IT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between</a:t>
              </a:r>
              <a:r>
                <a:rPr lang="it-IT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90</a:t>
              </a:r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÷150</a:t>
              </a:r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km </a:t>
              </a:r>
              <a:r>
                <a:rPr lang="it-IT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of </a:t>
              </a:r>
              <a:r>
                <a:rPr lang="it-IT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altitudes</a:t>
              </a:r>
              <a:r>
                <a:rPr lang="it-IT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and </a:t>
              </a:r>
              <a:r>
                <a:rPr lang="it-IT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reflects</a:t>
              </a:r>
              <a:r>
                <a:rPr lang="it-IT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medium and long </a:t>
              </a:r>
              <a:r>
                <a:rPr lang="it-IT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radiowaves</a:t>
              </a:r>
              <a:r>
                <a:rPr lang="it-IT" i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l-GR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λ</a:t>
              </a:r>
              <a:r>
                <a:rPr lang="it-IT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&gt; 100 </a:t>
              </a:r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m).</a:t>
              </a:r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250825" y="1431908"/>
            <a:ext cx="8785225" cy="3816350"/>
            <a:chOff x="158" y="1253"/>
            <a:chExt cx="5534" cy="2404"/>
          </a:xfrm>
        </p:grpSpPr>
        <p:sp>
          <p:nvSpPr>
            <p:cNvPr id="207879" name="Text Box 7"/>
            <p:cNvSpPr txBox="1">
              <a:spLocks noChangeArrowheads="1"/>
            </p:cNvSpPr>
            <p:nvPr/>
          </p:nvSpPr>
          <p:spPr bwMode="auto">
            <a:xfrm>
              <a:off x="158" y="2602"/>
              <a:ext cx="2843" cy="47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20000"/>
                </a:lnSpc>
                <a:spcAft>
                  <a:spcPct val="50000"/>
                </a:spcAft>
                <a:buClr>
                  <a:srgbClr val="FFFF00"/>
                </a:buClr>
                <a:buFont typeface="Wingdings" pitchFamily="2" charset="2"/>
                <a:buNone/>
              </a:pPr>
              <a:r>
                <a:rPr lang="it-IT" b="1" dirty="0" smtClean="0">
                  <a:solidFill>
                    <a:srgbClr val="00CC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 </a:t>
              </a:r>
              <a:r>
                <a:rPr lang="it-IT" b="1" dirty="0" err="1" smtClean="0">
                  <a:solidFill>
                    <a:srgbClr val="00CC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region</a:t>
              </a:r>
              <a:r>
                <a:rPr lang="it-IT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it-IT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between</a:t>
              </a:r>
              <a:r>
                <a:rPr lang="it-IT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150</a:t>
              </a:r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÷</a:t>
              </a:r>
              <a:r>
                <a:rPr lang="it-IT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400 km of </a:t>
              </a:r>
              <a:r>
                <a:rPr lang="it-IT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altitudes</a:t>
              </a:r>
              <a:r>
                <a:rPr lang="it-IT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and </a:t>
              </a:r>
              <a:r>
                <a:rPr lang="it-IT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reflects</a:t>
              </a:r>
              <a:r>
                <a:rPr lang="it-IT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the short </a:t>
              </a:r>
              <a:r>
                <a:rPr lang="it-IT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radiowaves</a:t>
              </a:r>
              <a:r>
                <a:rPr lang="it-IT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l-GR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λ </a:t>
              </a:r>
              <a:r>
                <a:rPr lang="it-IT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&lt; 100 m).</a:t>
              </a:r>
              <a:endPara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456" name="Oval 16"/>
            <p:cNvSpPr>
              <a:spLocks noChangeArrowheads="1"/>
            </p:cNvSpPr>
            <p:nvPr/>
          </p:nvSpPr>
          <p:spPr bwMode="auto">
            <a:xfrm>
              <a:off x="3266" y="1253"/>
              <a:ext cx="2426" cy="2404"/>
            </a:xfrm>
            <a:prstGeom prst="ellipse">
              <a:avLst/>
            </a:prstGeom>
            <a:noFill/>
            <a:ln w="38100">
              <a:solidFill>
                <a:srgbClr val="00FF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Titolo 1"/>
          <p:cNvSpPr txBox="1">
            <a:spLocks/>
          </p:cNvSpPr>
          <p:nvPr/>
        </p:nvSpPr>
        <p:spPr>
          <a:xfrm>
            <a:off x="1979712" y="34411"/>
            <a:ext cx="5000660" cy="45400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it-IT" sz="2000" b="1" i="1" kern="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The </a:t>
            </a:r>
            <a:r>
              <a:rPr lang="it-IT" sz="2000" b="1" i="1" kern="0" dirty="0" err="1" smtClean="0">
                <a:solidFill>
                  <a:schemeClr val="tx1"/>
                </a:solidFill>
                <a:latin typeface="Bradley Hand ITC" panose="03070402050302030203" pitchFamily="66" charset="0"/>
              </a:rPr>
              <a:t>terrestrial</a:t>
            </a:r>
            <a:r>
              <a:rPr lang="it-IT" sz="2000" b="1" i="1" kern="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 </a:t>
            </a:r>
            <a:r>
              <a:rPr lang="it-IT" sz="2000" b="1" i="1" kern="0" dirty="0" err="1" smtClean="0">
                <a:solidFill>
                  <a:schemeClr val="tx1"/>
                </a:solidFill>
                <a:latin typeface="Bradley Hand ITC" panose="03070402050302030203" pitchFamily="66" charset="0"/>
              </a:rPr>
              <a:t>ionosphere</a:t>
            </a:r>
            <a:endParaRPr lang="it-IT" sz="2000" b="1" i="1" kern="0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grpSp>
        <p:nvGrpSpPr>
          <p:cNvPr id="24" name="Gruppo 23"/>
          <p:cNvGrpSpPr/>
          <p:nvPr/>
        </p:nvGrpSpPr>
        <p:grpSpPr>
          <a:xfrm>
            <a:off x="2123728" y="1444724"/>
            <a:ext cx="4857750" cy="4000500"/>
            <a:chOff x="2123728" y="1444724"/>
            <a:chExt cx="4857750" cy="4000500"/>
          </a:xfrm>
        </p:grpSpPr>
        <p:pic>
          <p:nvPicPr>
            <p:cNvPr id="25" name="Immagine 24" descr="double_profile_writings.g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23728" y="1444724"/>
              <a:ext cx="4857750" cy="4000500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</p:pic>
        <p:sp>
          <p:nvSpPr>
            <p:cNvPr id="26" name="CasellaDiTesto 25"/>
            <p:cNvSpPr txBox="1"/>
            <p:nvPr/>
          </p:nvSpPr>
          <p:spPr>
            <a:xfrm>
              <a:off x="2186638" y="2348880"/>
              <a:ext cx="4411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/>
                <a:t>km</a:t>
              </a:r>
              <a:endParaRPr lang="it-IT" sz="1600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51917"/>
            <a:ext cx="5119611" cy="3081139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71" y="1180617"/>
            <a:ext cx="6858255" cy="5157192"/>
          </a:xfrm>
          <a:prstGeom prst="rect">
            <a:avLst/>
          </a:prstGeom>
        </p:spPr>
      </p:pic>
      <p:sp>
        <p:nvSpPr>
          <p:cNvPr id="6" name="Ovale 5"/>
          <p:cNvSpPr/>
          <p:nvPr/>
        </p:nvSpPr>
        <p:spPr>
          <a:xfrm>
            <a:off x="2483768" y="4509120"/>
            <a:ext cx="327557" cy="253862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971600" y="503314"/>
            <a:ext cx="3438827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1600" dirty="0" err="1" smtClean="0"/>
              <a:t>It</a:t>
            </a:r>
            <a:r>
              <a:rPr lang="it-IT" sz="1600" dirty="0" smtClean="0"/>
              <a:t> </a:t>
            </a:r>
            <a:r>
              <a:rPr lang="it-IT" sz="1600" dirty="0" err="1"/>
              <a:t>only</a:t>
            </a:r>
            <a:r>
              <a:rPr lang="it-IT" sz="1600" dirty="0"/>
              <a:t> </a:t>
            </a:r>
            <a:r>
              <a:rPr lang="it-IT" sz="1600" dirty="0" err="1" smtClean="0"/>
              <a:t>runs</a:t>
            </a:r>
            <a:r>
              <a:rPr lang="it-IT" sz="1600" dirty="0" smtClean="0"/>
              <a:t> under the Windows </a:t>
            </a:r>
            <a:r>
              <a:rPr lang="it-IT" sz="1600" dirty="0" err="1" smtClean="0"/>
              <a:t>system</a:t>
            </a:r>
            <a:endParaRPr lang="it-IT" sz="1600" dirty="0"/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179512" y="-27384"/>
            <a:ext cx="8359956" cy="31113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400" b="1" i="1" dirty="0" smtClean="0">
                <a:latin typeface="Bradley Hand ITC" panose="03070402050302030203" pitchFamily="66" charset="0"/>
                <a:ea typeface="+mj-ea"/>
                <a:cs typeface="+mj-cs"/>
              </a:rPr>
              <a:t>Hands-0n session –&gt; </a:t>
            </a:r>
            <a:r>
              <a:rPr lang="it-IT" sz="2400" b="1" i="1" dirty="0" err="1" smtClean="0">
                <a:latin typeface="Bradley Hand ITC" panose="03070402050302030203" pitchFamily="66" charset="0"/>
                <a:ea typeface="+mj-ea"/>
                <a:cs typeface="+mj-cs"/>
              </a:rPr>
              <a:t>Scaling</a:t>
            </a:r>
            <a:r>
              <a:rPr lang="it-IT" sz="2400" b="1" i="1" dirty="0" smtClean="0">
                <a:latin typeface="Bradley Hand ITC" panose="03070402050302030203" pitchFamily="66" charset="0"/>
                <a:ea typeface="+mj-ea"/>
                <a:cs typeface="+mj-cs"/>
              </a:rPr>
              <a:t> of foF2 from Malindi ionograms</a:t>
            </a:r>
            <a:endParaRPr lang="it-IT" sz="2400" b="1" i="1" baseline="-25000" dirty="0">
              <a:solidFill>
                <a:schemeClr val="tx1"/>
              </a:solidFill>
              <a:latin typeface="Bradley Hand ITC" panose="03070402050302030203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9970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179512" y="-27384"/>
            <a:ext cx="8359956" cy="31113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400" b="1" i="1" dirty="0" smtClean="0">
                <a:latin typeface="Bradley Hand ITC" panose="03070402050302030203" pitchFamily="66" charset="0"/>
                <a:ea typeface="+mj-ea"/>
                <a:cs typeface="+mj-cs"/>
              </a:rPr>
              <a:t>Hands-0n session –&gt; </a:t>
            </a:r>
            <a:r>
              <a:rPr lang="it-IT" sz="2400" b="1" i="1" dirty="0" err="1" smtClean="0">
                <a:latin typeface="Bradley Hand ITC" panose="03070402050302030203" pitchFamily="66" charset="0"/>
                <a:ea typeface="+mj-ea"/>
                <a:cs typeface="+mj-cs"/>
              </a:rPr>
              <a:t>Scaling</a:t>
            </a:r>
            <a:r>
              <a:rPr lang="it-IT" sz="2400" b="1" i="1" dirty="0" smtClean="0">
                <a:latin typeface="Bradley Hand ITC" panose="03070402050302030203" pitchFamily="66" charset="0"/>
                <a:ea typeface="+mj-ea"/>
                <a:cs typeface="+mj-cs"/>
              </a:rPr>
              <a:t> of foF2 from Malindi ionograms</a:t>
            </a:r>
            <a:endParaRPr lang="it-IT" sz="2400" b="1" i="1" baseline="-25000" dirty="0">
              <a:solidFill>
                <a:schemeClr val="tx1"/>
              </a:solidFill>
              <a:latin typeface="Bradley Hand ITC" panose="03070402050302030203" pitchFamily="66" charset="0"/>
              <a:ea typeface="+mj-ea"/>
              <a:cs typeface="+mj-cs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38609" y="598738"/>
            <a:ext cx="8280919" cy="230832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Ionospheric characteristic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foF2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Ionospheric station 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Malindi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Ionograms from August 2023: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days 06, 07, 08, 09, 12 and 13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Time resolution: 15 minutes (maximum 96 ionograms per day)</a:t>
            </a:r>
          </a:p>
          <a:p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Step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scaling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foF2 for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ionograms of the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day</a:t>
            </a: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Step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plot of the foF2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values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(Excel?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Python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Matlab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Choose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way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prefer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Step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COMPARISON BETWEEN YOUR RESULTS AND MINE!!!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38609" y="3356992"/>
            <a:ext cx="8280919" cy="17543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Team 1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06 August 2023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Team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07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August 2023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Team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08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August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2023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Team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09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August 2023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Team 5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12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August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2023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Team 6  13 August 2023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1857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" y="1110487"/>
            <a:ext cx="7380312" cy="3066112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4" name="Rettangolo 3"/>
          <p:cNvSpPr/>
          <p:nvPr/>
        </p:nvSpPr>
        <p:spPr>
          <a:xfrm rot="19442371">
            <a:off x="3628598" y="4187545"/>
            <a:ext cx="36188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Thank</a:t>
            </a:r>
            <a:r>
              <a:rPr lang="it-IT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it-IT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you</a:t>
            </a:r>
            <a:r>
              <a:rPr lang="it-IT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!!</a:t>
            </a:r>
            <a:endParaRPr lang="it-IT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4273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79388" y="2408238"/>
            <a:ext cx="88201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latin typeface="Bradley Hand ITC" pitchFamily="66" charset="0"/>
              </a:rPr>
              <a:t>Backup slides</a:t>
            </a:r>
            <a:endParaRPr lang="en-US" sz="3200" b="1" dirty="0"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32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28600" y="1052513"/>
            <a:ext cx="8763000" cy="1643062"/>
          </a:xfrm>
          <a:prstGeom prst="rect">
            <a:avLst/>
          </a:prstGeom>
          <a:solidFill>
            <a:schemeClr val="accent2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4pPr>
            <a:lvl5pPr marL="2057400" indent="-2286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i="1" dirty="0" err="1">
                <a:solidFill>
                  <a:schemeClr val="bg1">
                    <a:lumMod val="75000"/>
                  </a:schemeClr>
                </a:solidFill>
              </a:rPr>
              <a:t>Why</a:t>
            </a:r>
            <a:r>
              <a:rPr lang="it-IT" altLang="it-IT" i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it-IT" altLang="it-IT" i="1" dirty="0" err="1">
                <a:solidFill>
                  <a:schemeClr val="bg1">
                    <a:lumMod val="75000"/>
                  </a:schemeClr>
                </a:solidFill>
              </a:rPr>
              <a:t>is</a:t>
            </a:r>
            <a:r>
              <a:rPr lang="it-IT" altLang="it-IT" i="1" dirty="0">
                <a:solidFill>
                  <a:schemeClr val="bg1">
                    <a:lumMod val="75000"/>
                  </a:schemeClr>
                </a:solidFill>
              </a:rPr>
              <a:t> the </a:t>
            </a:r>
            <a:r>
              <a:rPr lang="it-IT" altLang="it-IT" i="1" dirty="0" err="1">
                <a:solidFill>
                  <a:schemeClr val="bg1">
                    <a:lumMod val="75000"/>
                  </a:schemeClr>
                </a:solidFill>
              </a:rPr>
              <a:t>ionosphere</a:t>
            </a:r>
            <a:r>
              <a:rPr lang="it-IT" altLang="it-IT" i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it-IT" altLang="it-IT" i="1" dirty="0" err="1">
                <a:solidFill>
                  <a:schemeClr val="bg1">
                    <a:lumMod val="75000"/>
                  </a:schemeClr>
                </a:solidFill>
              </a:rPr>
              <a:t>characterized</a:t>
            </a:r>
            <a:r>
              <a:rPr lang="it-IT" altLang="it-IT" i="1" dirty="0">
                <a:solidFill>
                  <a:schemeClr val="bg1">
                    <a:lumMod val="75000"/>
                  </a:schemeClr>
                </a:solidFill>
              </a:rPr>
              <a:t> by electron </a:t>
            </a:r>
            <a:r>
              <a:rPr lang="it-IT" altLang="it-IT" i="1" dirty="0" err="1">
                <a:solidFill>
                  <a:schemeClr val="bg1">
                    <a:lumMod val="75000"/>
                  </a:schemeClr>
                </a:solidFill>
              </a:rPr>
              <a:t>density</a:t>
            </a:r>
            <a:r>
              <a:rPr lang="it-IT" altLang="it-IT" i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it-IT" altLang="it-IT" i="1" dirty="0" err="1">
                <a:solidFill>
                  <a:schemeClr val="bg1">
                    <a:lumMod val="75000"/>
                  </a:schemeClr>
                </a:solidFill>
              </a:rPr>
              <a:t>maxima</a:t>
            </a:r>
            <a:r>
              <a:rPr lang="it-IT" altLang="it-IT" i="1" dirty="0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it-IT" altLang="it-IT" b="0" dirty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it-IT" altLang="it-IT" sz="1800" b="0" dirty="0">
                <a:solidFill>
                  <a:schemeClr val="bg1"/>
                </a:solidFill>
              </a:rPr>
              <a:t>The </a:t>
            </a:r>
            <a:r>
              <a:rPr lang="it-IT" altLang="it-IT" sz="1800" b="0" dirty="0" err="1">
                <a:solidFill>
                  <a:schemeClr val="bg1"/>
                </a:solidFill>
              </a:rPr>
              <a:t>existence</a:t>
            </a:r>
            <a:r>
              <a:rPr lang="it-IT" altLang="it-IT" sz="1800" b="0" dirty="0">
                <a:solidFill>
                  <a:schemeClr val="bg1"/>
                </a:solidFill>
              </a:rPr>
              <a:t> of the </a:t>
            </a:r>
            <a:r>
              <a:rPr lang="it-IT" altLang="it-IT" sz="1800" b="0" dirty="0" err="1">
                <a:solidFill>
                  <a:schemeClr val="bg1"/>
                </a:solidFill>
              </a:rPr>
              <a:t>ionospheric</a:t>
            </a:r>
            <a:r>
              <a:rPr lang="it-IT" altLang="it-IT" sz="1800" b="0" dirty="0">
                <a:solidFill>
                  <a:schemeClr val="bg1"/>
                </a:solidFill>
              </a:rPr>
              <a:t> </a:t>
            </a:r>
            <a:r>
              <a:rPr lang="it-IT" altLang="it-IT" sz="1800" b="0" dirty="0" err="1">
                <a:solidFill>
                  <a:schemeClr val="bg1"/>
                </a:solidFill>
              </a:rPr>
              <a:t>layers</a:t>
            </a:r>
            <a:r>
              <a:rPr lang="it-IT" altLang="it-IT" sz="1800" b="0" dirty="0">
                <a:solidFill>
                  <a:schemeClr val="bg1"/>
                </a:solidFill>
              </a:rPr>
              <a:t> </a:t>
            </a:r>
            <a:r>
              <a:rPr lang="it-IT" altLang="it-IT" sz="1800" b="0" dirty="0" err="1">
                <a:solidFill>
                  <a:schemeClr val="bg1"/>
                </a:solidFill>
              </a:rPr>
              <a:t>is</a:t>
            </a:r>
            <a:r>
              <a:rPr lang="it-IT" altLang="it-IT" sz="1800" b="0" dirty="0">
                <a:solidFill>
                  <a:schemeClr val="bg1"/>
                </a:solidFill>
              </a:rPr>
              <a:t> due to the </a:t>
            </a:r>
            <a:r>
              <a:rPr lang="it-IT" altLang="it-IT" sz="1800" b="0" dirty="0" err="1">
                <a:solidFill>
                  <a:schemeClr val="bg1"/>
                </a:solidFill>
              </a:rPr>
              <a:t>fact</a:t>
            </a:r>
            <a:r>
              <a:rPr lang="it-IT" altLang="it-IT" sz="1800" b="0" dirty="0">
                <a:solidFill>
                  <a:schemeClr val="bg1"/>
                </a:solidFill>
              </a:rPr>
              <a:t> </a:t>
            </a:r>
            <a:r>
              <a:rPr lang="it-IT" altLang="it-IT" sz="1800" b="0" dirty="0" err="1">
                <a:solidFill>
                  <a:schemeClr val="bg1"/>
                </a:solidFill>
              </a:rPr>
              <a:t>that</a:t>
            </a:r>
            <a:r>
              <a:rPr lang="it-IT" altLang="it-IT" sz="1800" b="0" dirty="0">
                <a:solidFill>
                  <a:schemeClr val="bg1"/>
                </a:solidFill>
              </a:rPr>
              <a:t> the </a:t>
            </a:r>
            <a:r>
              <a:rPr lang="it-IT" altLang="it-IT" sz="1800" b="0" dirty="0" err="1">
                <a:solidFill>
                  <a:schemeClr val="bg1"/>
                </a:solidFill>
              </a:rPr>
              <a:t>density</a:t>
            </a:r>
            <a:r>
              <a:rPr lang="it-IT" altLang="it-IT" sz="1800" b="0" dirty="0">
                <a:solidFill>
                  <a:schemeClr val="bg1"/>
                </a:solidFill>
              </a:rPr>
              <a:t> of </a:t>
            </a:r>
            <a:r>
              <a:rPr lang="it-IT" altLang="it-IT" sz="1800" b="0" dirty="0" err="1">
                <a:solidFill>
                  <a:schemeClr val="bg1"/>
                </a:solidFill>
              </a:rPr>
              <a:t>atoms</a:t>
            </a:r>
            <a:r>
              <a:rPr lang="it-IT" altLang="it-IT" sz="1800" b="0" dirty="0">
                <a:solidFill>
                  <a:schemeClr val="bg1"/>
                </a:solidFill>
              </a:rPr>
              <a:t> </a:t>
            </a:r>
            <a:r>
              <a:rPr lang="it-IT" altLang="it-IT" sz="1800" b="0" dirty="0" err="1">
                <a:solidFill>
                  <a:schemeClr val="bg1"/>
                </a:solidFill>
              </a:rPr>
              <a:t>that</a:t>
            </a:r>
            <a:r>
              <a:rPr lang="it-IT" altLang="it-IT" sz="1800" b="0" dirty="0">
                <a:solidFill>
                  <a:schemeClr val="bg1"/>
                </a:solidFill>
              </a:rPr>
              <a:t> can be </a:t>
            </a:r>
            <a:r>
              <a:rPr lang="it-IT" altLang="it-IT" sz="1800" b="0" dirty="0" err="1">
                <a:solidFill>
                  <a:schemeClr val="bg1"/>
                </a:solidFill>
              </a:rPr>
              <a:t>photoionized</a:t>
            </a:r>
            <a:r>
              <a:rPr lang="it-IT" altLang="it-IT" sz="1800" b="0" dirty="0">
                <a:solidFill>
                  <a:schemeClr val="bg1"/>
                </a:solidFill>
              </a:rPr>
              <a:t> </a:t>
            </a:r>
            <a:r>
              <a:rPr lang="it-IT" altLang="it-IT" sz="1800" b="0" dirty="0" err="1">
                <a:solidFill>
                  <a:schemeClr val="bg1"/>
                </a:solidFill>
              </a:rPr>
              <a:t>decreases</a:t>
            </a:r>
            <a:r>
              <a:rPr lang="it-IT" altLang="it-IT" sz="1800" b="0" dirty="0">
                <a:solidFill>
                  <a:schemeClr val="bg1"/>
                </a:solidFill>
              </a:rPr>
              <a:t> with the </a:t>
            </a:r>
            <a:r>
              <a:rPr lang="it-IT" altLang="it-IT" sz="1800" b="0" dirty="0" err="1">
                <a:solidFill>
                  <a:schemeClr val="bg1"/>
                </a:solidFill>
              </a:rPr>
              <a:t>height</a:t>
            </a:r>
            <a:r>
              <a:rPr lang="it-IT" altLang="it-IT" sz="1800" b="0" dirty="0">
                <a:solidFill>
                  <a:schemeClr val="bg1"/>
                </a:solidFill>
              </a:rPr>
              <a:t> </a:t>
            </a:r>
            <a:r>
              <a:rPr lang="it-IT" altLang="it-IT" sz="1800" b="0" dirty="0" err="1">
                <a:solidFill>
                  <a:schemeClr val="bg1"/>
                </a:solidFill>
              </a:rPr>
              <a:t>while</a:t>
            </a:r>
            <a:r>
              <a:rPr lang="it-IT" altLang="it-IT" sz="1800" b="0" dirty="0">
                <a:solidFill>
                  <a:schemeClr val="bg1"/>
                </a:solidFill>
              </a:rPr>
              <a:t> the </a:t>
            </a:r>
            <a:r>
              <a:rPr lang="it-IT" altLang="it-IT" sz="1800" b="0" dirty="0" err="1">
                <a:solidFill>
                  <a:schemeClr val="bg1"/>
                </a:solidFill>
              </a:rPr>
              <a:t>intensity</a:t>
            </a:r>
            <a:r>
              <a:rPr lang="it-IT" altLang="it-IT" sz="1800" b="0" dirty="0">
                <a:solidFill>
                  <a:schemeClr val="bg1"/>
                </a:solidFill>
              </a:rPr>
              <a:t> of the </a:t>
            </a:r>
            <a:r>
              <a:rPr lang="it-IT" altLang="it-IT" sz="1800" b="0" dirty="0" err="1">
                <a:solidFill>
                  <a:schemeClr val="bg1"/>
                </a:solidFill>
              </a:rPr>
              <a:t>radiation</a:t>
            </a:r>
            <a:r>
              <a:rPr lang="it-IT" altLang="it-IT" sz="1800" b="0" dirty="0">
                <a:solidFill>
                  <a:schemeClr val="bg1"/>
                </a:solidFill>
              </a:rPr>
              <a:t> </a:t>
            </a:r>
            <a:r>
              <a:rPr lang="it-IT" altLang="it-IT" sz="1800" b="0" dirty="0" err="1">
                <a:solidFill>
                  <a:schemeClr val="bg1"/>
                </a:solidFill>
              </a:rPr>
              <a:t>increases</a:t>
            </a:r>
            <a:r>
              <a:rPr lang="it-IT" altLang="it-IT" sz="1800" b="0" dirty="0">
                <a:solidFill>
                  <a:schemeClr val="bg1"/>
                </a:solidFill>
              </a:rPr>
              <a:t>; </a:t>
            </a:r>
            <a:r>
              <a:rPr lang="it-IT" altLang="it-IT" sz="1800" b="0" dirty="0" err="1">
                <a:solidFill>
                  <a:schemeClr val="bg1"/>
                </a:solidFill>
              </a:rPr>
              <a:t>these</a:t>
            </a:r>
            <a:r>
              <a:rPr lang="it-IT" altLang="it-IT" sz="1800" b="0" dirty="0">
                <a:solidFill>
                  <a:schemeClr val="bg1"/>
                </a:solidFill>
              </a:rPr>
              <a:t> </a:t>
            </a:r>
            <a:r>
              <a:rPr lang="it-IT" altLang="it-IT" sz="1800" b="0" dirty="0" err="1">
                <a:solidFill>
                  <a:schemeClr val="bg1"/>
                </a:solidFill>
              </a:rPr>
              <a:t>two</a:t>
            </a:r>
            <a:r>
              <a:rPr lang="it-IT" altLang="it-IT" sz="1800" b="0" dirty="0">
                <a:solidFill>
                  <a:schemeClr val="bg1"/>
                </a:solidFill>
              </a:rPr>
              <a:t> opposite </a:t>
            </a:r>
            <a:r>
              <a:rPr lang="it-IT" altLang="it-IT" sz="1800" b="0" dirty="0" err="1">
                <a:solidFill>
                  <a:schemeClr val="bg1"/>
                </a:solidFill>
              </a:rPr>
              <a:t>effects</a:t>
            </a:r>
            <a:r>
              <a:rPr lang="it-IT" altLang="it-IT" sz="1800" b="0" dirty="0">
                <a:solidFill>
                  <a:schemeClr val="bg1"/>
                </a:solidFill>
              </a:rPr>
              <a:t> produce a maximum in the </a:t>
            </a:r>
            <a:r>
              <a:rPr lang="it-IT" altLang="it-IT" sz="1800" b="0" dirty="0" err="1">
                <a:solidFill>
                  <a:schemeClr val="bg1"/>
                </a:solidFill>
              </a:rPr>
              <a:t>vertical</a:t>
            </a:r>
            <a:r>
              <a:rPr lang="it-IT" altLang="it-IT" sz="1800" b="0" dirty="0">
                <a:solidFill>
                  <a:schemeClr val="bg1"/>
                </a:solidFill>
              </a:rPr>
              <a:t> electron </a:t>
            </a:r>
            <a:r>
              <a:rPr lang="it-IT" altLang="it-IT" sz="1800" b="0" dirty="0" err="1">
                <a:solidFill>
                  <a:schemeClr val="bg1"/>
                </a:solidFill>
              </a:rPr>
              <a:t>density</a:t>
            </a:r>
            <a:r>
              <a:rPr lang="it-IT" altLang="it-IT" sz="1800" b="0" dirty="0">
                <a:solidFill>
                  <a:schemeClr val="bg1"/>
                </a:solidFill>
              </a:rPr>
              <a:t> </a:t>
            </a:r>
            <a:r>
              <a:rPr lang="it-IT" altLang="it-IT" sz="1800" b="0" dirty="0" err="1">
                <a:solidFill>
                  <a:schemeClr val="bg1"/>
                </a:solidFill>
              </a:rPr>
              <a:t>profile</a:t>
            </a:r>
            <a:r>
              <a:rPr lang="it-IT" altLang="it-IT" sz="1800" b="0" dirty="0">
                <a:solidFill>
                  <a:schemeClr val="bg1"/>
                </a:solidFill>
              </a:rPr>
              <a:t>. To </a:t>
            </a:r>
            <a:r>
              <a:rPr lang="it-IT" altLang="it-IT" sz="1800" b="0" dirty="0" err="1">
                <a:solidFill>
                  <a:schemeClr val="bg1"/>
                </a:solidFill>
              </a:rPr>
              <a:t>this</a:t>
            </a:r>
            <a:r>
              <a:rPr lang="it-IT" altLang="it-IT" sz="1800" b="0" dirty="0">
                <a:solidFill>
                  <a:schemeClr val="bg1"/>
                </a:solidFill>
              </a:rPr>
              <a:t> maximum </a:t>
            </a:r>
            <a:r>
              <a:rPr lang="it-IT" altLang="it-IT" sz="1800" b="0" dirty="0" err="1">
                <a:solidFill>
                  <a:schemeClr val="bg1"/>
                </a:solidFill>
              </a:rPr>
              <a:t>one</a:t>
            </a:r>
            <a:r>
              <a:rPr lang="it-IT" altLang="it-IT" sz="1800" b="0" dirty="0">
                <a:solidFill>
                  <a:schemeClr val="bg1"/>
                </a:solidFill>
              </a:rPr>
              <a:t> </a:t>
            </a:r>
            <a:r>
              <a:rPr lang="it-IT" altLang="it-IT" sz="1800" b="0" dirty="0" err="1">
                <a:solidFill>
                  <a:schemeClr val="bg1"/>
                </a:solidFill>
              </a:rPr>
              <a:t>makes</a:t>
            </a:r>
            <a:r>
              <a:rPr lang="it-IT" altLang="it-IT" sz="1800" b="0" dirty="0">
                <a:solidFill>
                  <a:schemeClr val="bg1"/>
                </a:solidFill>
              </a:rPr>
              <a:t> </a:t>
            </a:r>
            <a:r>
              <a:rPr lang="it-IT" altLang="it-IT" sz="1800" b="0" dirty="0" err="1">
                <a:solidFill>
                  <a:schemeClr val="bg1"/>
                </a:solidFill>
              </a:rPr>
              <a:t>it</a:t>
            </a:r>
            <a:r>
              <a:rPr lang="it-IT" altLang="it-IT" sz="1800" b="0" dirty="0">
                <a:solidFill>
                  <a:schemeClr val="bg1"/>
                </a:solidFill>
              </a:rPr>
              <a:t> </a:t>
            </a:r>
            <a:r>
              <a:rPr lang="it-IT" altLang="it-IT" sz="1800" b="0" dirty="0" err="1">
                <a:solidFill>
                  <a:schemeClr val="bg1"/>
                </a:solidFill>
              </a:rPr>
              <a:t>correspond</a:t>
            </a:r>
            <a:r>
              <a:rPr lang="it-IT" altLang="it-IT" sz="1800" b="0" dirty="0">
                <a:solidFill>
                  <a:schemeClr val="bg1"/>
                </a:solidFill>
              </a:rPr>
              <a:t> an </a:t>
            </a:r>
            <a:r>
              <a:rPr lang="it-IT" altLang="it-IT" sz="1800" b="0" dirty="0" err="1">
                <a:solidFill>
                  <a:schemeClr val="bg1"/>
                </a:solidFill>
              </a:rPr>
              <a:t>ionospheric</a:t>
            </a:r>
            <a:r>
              <a:rPr lang="it-IT" altLang="it-IT" sz="1800" b="0" dirty="0">
                <a:solidFill>
                  <a:schemeClr val="bg1"/>
                </a:solidFill>
              </a:rPr>
              <a:t> </a:t>
            </a:r>
            <a:r>
              <a:rPr lang="it-IT" altLang="it-IT" sz="1800" b="0" dirty="0" err="1">
                <a:solidFill>
                  <a:schemeClr val="bg1"/>
                </a:solidFill>
              </a:rPr>
              <a:t>layer</a:t>
            </a:r>
            <a:r>
              <a:rPr lang="it-IT" altLang="it-IT" sz="1800" b="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619250" y="333375"/>
            <a:ext cx="6186488" cy="466725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4pPr>
            <a:lvl5pPr marL="2057400" indent="-2286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2400">
                <a:solidFill>
                  <a:schemeClr val="hlink"/>
                </a:solidFill>
              </a:rPr>
              <a:t>The Ionosphere: some physical characteristics</a:t>
            </a:r>
            <a:endParaRPr lang="en-US" altLang="it-IT" sz="2400">
              <a:solidFill>
                <a:schemeClr val="hlink"/>
              </a:solidFill>
            </a:endParaRPr>
          </a:p>
        </p:txBody>
      </p:sp>
      <p:pic>
        <p:nvPicPr>
          <p:cNvPr id="4" name="Picture 5" descr="formazione_ionosfer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8" y="2852738"/>
            <a:ext cx="5651500" cy="3498850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66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533400" y="1090613"/>
            <a:ext cx="8229600" cy="1643062"/>
          </a:xfrm>
          <a:prstGeom prst="rect">
            <a:avLst/>
          </a:prstGeom>
          <a:solidFill>
            <a:schemeClr val="accent2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4pPr>
            <a:lvl5pPr marL="2057400" indent="-2286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i="1" dirty="0" err="1">
                <a:solidFill>
                  <a:schemeClr val="bg1">
                    <a:lumMod val="75000"/>
                  </a:schemeClr>
                </a:solidFill>
              </a:rPr>
              <a:t>Why</a:t>
            </a:r>
            <a:r>
              <a:rPr lang="it-IT" altLang="it-IT" i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it-IT" altLang="it-IT" i="1" dirty="0" err="1">
                <a:solidFill>
                  <a:schemeClr val="bg1">
                    <a:lumMod val="75000"/>
                  </a:schemeClr>
                </a:solidFill>
              </a:rPr>
              <a:t>is</a:t>
            </a:r>
            <a:r>
              <a:rPr lang="it-IT" altLang="it-IT" i="1" dirty="0">
                <a:solidFill>
                  <a:schemeClr val="bg1">
                    <a:lumMod val="75000"/>
                  </a:schemeClr>
                </a:solidFill>
              </a:rPr>
              <a:t> the </a:t>
            </a:r>
            <a:r>
              <a:rPr lang="it-IT" altLang="it-IT" i="1" dirty="0" err="1">
                <a:solidFill>
                  <a:schemeClr val="bg1">
                    <a:lumMod val="75000"/>
                  </a:schemeClr>
                </a:solidFill>
              </a:rPr>
              <a:t>ionosphere</a:t>
            </a:r>
            <a:r>
              <a:rPr lang="it-IT" altLang="it-IT" i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it-IT" altLang="it-IT" i="1" dirty="0" err="1">
                <a:solidFill>
                  <a:schemeClr val="bg1">
                    <a:lumMod val="75000"/>
                  </a:schemeClr>
                </a:solidFill>
              </a:rPr>
              <a:t>characterized</a:t>
            </a:r>
            <a:r>
              <a:rPr lang="it-IT" altLang="it-IT" i="1" dirty="0">
                <a:solidFill>
                  <a:schemeClr val="bg1">
                    <a:lumMod val="75000"/>
                  </a:schemeClr>
                </a:solidFill>
              </a:rPr>
              <a:t> by </a:t>
            </a:r>
            <a:r>
              <a:rPr lang="it-IT" altLang="it-IT" i="1" dirty="0" err="1">
                <a:solidFill>
                  <a:schemeClr val="bg1">
                    <a:lumMod val="75000"/>
                  </a:schemeClr>
                </a:solidFill>
              </a:rPr>
              <a:t>different</a:t>
            </a:r>
            <a:r>
              <a:rPr lang="it-IT" altLang="it-IT" i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it-IT" altLang="it-IT" i="1" dirty="0" err="1">
                <a:solidFill>
                  <a:schemeClr val="bg1">
                    <a:lumMod val="75000"/>
                  </a:schemeClr>
                </a:solidFill>
              </a:rPr>
              <a:t>layers</a:t>
            </a:r>
            <a:r>
              <a:rPr lang="it-IT" altLang="it-IT" i="1" dirty="0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it-IT" altLang="it-IT" b="0" dirty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it-IT" altLang="it-IT" sz="1800" b="0" dirty="0" err="1">
                <a:solidFill>
                  <a:schemeClr val="bg1"/>
                </a:solidFill>
              </a:rPr>
              <a:t>Since</a:t>
            </a:r>
            <a:r>
              <a:rPr lang="it-IT" altLang="it-IT" sz="1800" b="0" dirty="0">
                <a:solidFill>
                  <a:schemeClr val="bg1"/>
                </a:solidFill>
              </a:rPr>
              <a:t> the </a:t>
            </a:r>
            <a:r>
              <a:rPr lang="it-IT" altLang="it-IT" sz="1800" b="0" dirty="0" err="1">
                <a:solidFill>
                  <a:schemeClr val="bg1"/>
                </a:solidFill>
              </a:rPr>
              <a:t>different</a:t>
            </a:r>
            <a:r>
              <a:rPr lang="it-IT" altLang="it-IT" sz="1800" b="0" dirty="0">
                <a:solidFill>
                  <a:schemeClr val="bg1"/>
                </a:solidFill>
              </a:rPr>
              <a:t> </a:t>
            </a:r>
            <a:r>
              <a:rPr lang="it-IT" altLang="it-IT" sz="1800" b="0" dirty="0" err="1">
                <a:solidFill>
                  <a:schemeClr val="bg1"/>
                </a:solidFill>
              </a:rPr>
              <a:t>molecolar</a:t>
            </a:r>
            <a:r>
              <a:rPr lang="it-IT" altLang="it-IT" sz="1800" b="0" dirty="0">
                <a:solidFill>
                  <a:schemeClr val="bg1"/>
                </a:solidFill>
              </a:rPr>
              <a:t> </a:t>
            </a:r>
            <a:r>
              <a:rPr lang="it-IT" altLang="it-IT" sz="1800" b="0" dirty="0" err="1">
                <a:solidFill>
                  <a:schemeClr val="bg1"/>
                </a:solidFill>
              </a:rPr>
              <a:t>species</a:t>
            </a:r>
            <a:r>
              <a:rPr lang="it-IT" altLang="it-IT" sz="1800" b="0" dirty="0">
                <a:solidFill>
                  <a:schemeClr val="bg1"/>
                </a:solidFill>
              </a:rPr>
              <a:t> </a:t>
            </a:r>
            <a:r>
              <a:rPr lang="it-IT" altLang="it-IT" sz="1800" b="0" dirty="0" err="1">
                <a:solidFill>
                  <a:schemeClr val="bg1"/>
                </a:solidFill>
              </a:rPr>
              <a:t>present</a:t>
            </a:r>
            <a:r>
              <a:rPr lang="it-IT" altLang="it-IT" sz="1800" b="0" dirty="0">
                <a:solidFill>
                  <a:schemeClr val="bg1"/>
                </a:solidFill>
              </a:rPr>
              <a:t> in the </a:t>
            </a:r>
            <a:r>
              <a:rPr lang="it-IT" altLang="it-IT" sz="1800" b="0" dirty="0" err="1">
                <a:solidFill>
                  <a:schemeClr val="bg1"/>
                </a:solidFill>
              </a:rPr>
              <a:t>atmosphere</a:t>
            </a:r>
            <a:r>
              <a:rPr lang="it-IT" altLang="it-IT" sz="1800" b="0" dirty="0">
                <a:solidFill>
                  <a:schemeClr val="bg1"/>
                </a:solidFill>
              </a:rPr>
              <a:t> are </a:t>
            </a:r>
            <a:r>
              <a:rPr lang="it-IT" altLang="it-IT" sz="1800" b="0" dirty="0" err="1">
                <a:solidFill>
                  <a:schemeClr val="bg1"/>
                </a:solidFill>
              </a:rPr>
              <a:t>vertically</a:t>
            </a:r>
            <a:r>
              <a:rPr lang="it-IT" altLang="it-IT" sz="1800" b="0" dirty="0">
                <a:solidFill>
                  <a:schemeClr val="bg1"/>
                </a:solidFill>
              </a:rPr>
              <a:t> </a:t>
            </a:r>
            <a:r>
              <a:rPr lang="it-IT" altLang="it-IT" sz="1800" b="0" dirty="0" err="1">
                <a:solidFill>
                  <a:schemeClr val="bg1"/>
                </a:solidFill>
              </a:rPr>
              <a:t>stratified</a:t>
            </a:r>
            <a:r>
              <a:rPr lang="it-IT" altLang="it-IT" sz="1800" b="0" dirty="0">
                <a:solidFill>
                  <a:schemeClr val="bg1"/>
                </a:solidFill>
              </a:rPr>
              <a:t>, and </a:t>
            </a:r>
            <a:r>
              <a:rPr lang="it-IT" altLang="it-IT" sz="1800" b="0" dirty="0" err="1">
                <a:solidFill>
                  <a:schemeClr val="bg1"/>
                </a:solidFill>
              </a:rPr>
              <a:t>react</a:t>
            </a:r>
            <a:r>
              <a:rPr lang="it-IT" altLang="it-IT" sz="1800" b="0" dirty="0">
                <a:solidFill>
                  <a:schemeClr val="bg1"/>
                </a:solidFill>
              </a:rPr>
              <a:t> </a:t>
            </a:r>
            <a:r>
              <a:rPr lang="it-IT" altLang="it-IT" sz="1800" b="0" dirty="0" err="1">
                <a:solidFill>
                  <a:schemeClr val="bg1"/>
                </a:solidFill>
              </a:rPr>
              <a:t>differently</a:t>
            </a:r>
            <a:r>
              <a:rPr lang="it-IT" altLang="it-IT" sz="1800" b="0" dirty="0">
                <a:solidFill>
                  <a:schemeClr val="bg1"/>
                </a:solidFill>
              </a:rPr>
              <a:t> to the solar </a:t>
            </a:r>
            <a:r>
              <a:rPr lang="it-IT" altLang="it-IT" sz="1800" b="0" dirty="0" err="1">
                <a:solidFill>
                  <a:schemeClr val="bg1"/>
                </a:solidFill>
              </a:rPr>
              <a:t>radiation</a:t>
            </a:r>
            <a:r>
              <a:rPr lang="it-IT" altLang="it-IT" sz="1800" b="0" dirty="0">
                <a:solidFill>
                  <a:schemeClr val="bg1"/>
                </a:solidFill>
              </a:rPr>
              <a:t>, the </a:t>
            </a:r>
            <a:r>
              <a:rPr lang="it-IT" altLang="it-IT" sz="1800" b="0" dirty="0" err="1">
                <a:solidFill>
                  <a:schemeClr val="bg1"/>
                </a:solidFill>
              </a:rPr>
              <a:t>vertical</a:t>
            </a:r>
            <a:r>
              <a:rPr lang="it-IT" altLang="it-IT" sz="1800" b="0" dirty="0">
                <a:solidFill>
                  <a:schemeClr val="bg1"/>
                </a:solidFill>
              </a:rPr>
              <a:t> electron </a:t>
            </a:r>
            <a:r>
              <a:rPr lang="it-IT" altLang="it-IT" sz="1800" b="0" dirty="0" err="1">
                <a:solidFill>
                  <a:schemeClr val="bg1"/>
                </a:solidFill>
              </a:rPr>
              <a:t>density</a:t>
            </a:r>
            <a:r>
              <a:rPr lang="it-IT" altLang="it-IT" sz="1800" b="0" dirty="0">
                <a:solidFill>
                  <a:schemeClr val="bg1"/>
                </a:solidFill>
              </a:rPr>
              <a:t> </a:t>
            </a:r>
            <a:r>
              <a:rPr lang="it-IT" altLang="it-IT" sz="1800" b="0" dirty="0" err="1">
                <a:solidFill>
                  <a:schemeClr val="bg1"/>
                </a:solidFill>
              </a:rPr>
              <a:t>profile</a:t>
            </a:r>
            <a:r>
              <a:rPr lang="it-IT" altLang="it-IT" sz="1800" b="0" dirty="0">
                <a:solidFill>
                  <a:schemeClr val="bg1"/>
                </a:solidFill>
              </a:rPr>
              <a:t> </a:t>
            </a:r>
            <a:r>
              <a:rPr lang="it-IT" altLang="it-IT" sz="1800" b="0" dirty="0" err="1">
                <a:solidFill>
                  <a:schemeClr val="bg1"/>
                </a:solidFill>
              </a:rPr>
              <a:t>is</a:t>
            </a:r>
            <a:r>
              <a:rPr lang="it-IT" altLang="it-IT" sz="1800" b="0" dirty="0">
                <a:solidFill>
                  <a:schemeClr val="bg1"/>
                </a:solidFill>
              </a:rPr>
              <a:t> </a:t>
            </a:r>
            <a:r>
              <a:rPr lang="it-IT" altLang="it-IT" sz="1800" b="0" dirty="0" err="1">
                <a:solidFill>
                  <a:schemeClr val="bg1"/>
                </a:solidFill>
              </a:rPr>
              <a:t>characterized</a:t>
            </a:r>
            <a:r>
              <a:rPr lang="it-IT" altLang="it-IT" sz="1800" b="0" dirty="0">
                <a:solidFill>
                  <a:schemeClr val="bg1"/>
                </a:solidFill>
              </a:rPr>
              <a:t> by </a:t>
            </a:r>
            <a:r>
              <a:rPr lang="it-IT" altLang="it-IT" sz="1800" b="0" dirty="0" err="1">
                <a:solidFill>
                  <a:schemeClr val="bg1"/>
                </a:solidFill>
              </a:rPr>
              <a:t>several</a:t>
            </a:r>
            <a:r>
              <a:rPr lang="it-IT" altLang="it-IT" sz="1800" b="0" dirty="0">
                <a:solidFill>
                  <a:schemeClr val="bg1"/>
                </a:solidFill>
              </a:rPr>
              <a:t> relative </a:t>
            </a:r>
            <a:r>
              <a:rPr lang="it-IT" altLang="it-IT" sz="1800" b="0" dirty="0" err="1">
                <a:solidFill>
                  <a:schemeClr val="bg1"/>
                </a:solidFill>
              </a:rPr>
              <a:t>maxima</a:t>
            </a:r>
            <a:r>
              <a:rPr lang="it-IT" altLang="it-IT" sz="1800" b="0" dirty="0">
                <a:solidFill>
                  <a:schemeClr val="bg1"/>
                </a:solidFill>
              </a:rPr>
              <a:t> and minima </a:t>
            </a:r>
            <a:r>
              <a:rPr lang="it-IT" altLang="it-IT" sz="1800" b="0" dirty="0" err="1">
                <a:solidFill>
                  <a:schemeClr val="bg1"/>
                </a:solidFill>
              </a:rPr>
              <a:t>that</a:t>
            </a:r>
            <a:r>
              <a:rPr lang="it-IT" altLang="it-IT" sz="1800" b="0" dirty="0">
                <a:solidFill>
                  <a:schemeClr val="bg1"/>
                </a:solidFill>
              </a:rPr>
              <a:t> </a:t>
            </a:r>
            <a:r>
              <a:rPr lang="it-IT" altLang="it-IT" sz="1800" b="0" dirty="0" err="1">
                <a:solidFill>
                  <a:schemeClr val="bg1"/>
                </a:solidFill>
              </a:rPr>
              <a:t>identify</a:t>
            </a:r>
            <a:r>
              <a:rPr lang="it-IT" altLang="it-IT" sz="1800" b="0" dirty="0">
                <a:solidFill>
                  <a:schemeClr val="bg1"/>
                </a:solidFill>
              </a:rPr>
              <a:t> </a:t>
            </a:r>
            <a:r>
              <a:rPr lang="it-IT" altLang="it-IT" sz="1800" b="0" dirty="0" err="1">
                <a:solidFill>
                  <a:schemeClr val="bg1"/>
                </a:solidFill>
              </a:rPr>
              <a:t>different</a:t>
            </a:r>
            <a:r>
              <a:rPr lang="it-IT" altLang="it-IT" sz="1800" b="0" dirty="0">
                <a:solidFill>
                  <a:schemeClr val="bg1"/>
                </a:solidFill>
              </a:rPr>
              <a:t> </a:t>
            </a:r>
            <a:r>
              <a:rPr lang="it-IT" altLang="it-IT" sz="1800" b="0" dirty="0" err="1">
                <a:solidFill>
                  <a:schemeClr val="bg1"/>
                </a:solidFill>
              </a:rPr>
              <a:t>ionospheric</a:t>
            </a:r>
            <a:r>
              <a:rPr lang="it-IT" altLang="it-IT" sz="1800" b="0" dirty="0">
                <a:solidFill>
                  <a:schemeClr val="bg1"/>
                </a:solidFill>
              </a:rPr>
              <a:t> </a:t>
            </a:r>
            <a:r>
              <a:rPr lang="it-IT" altLang="it-IT" sz="1800" b="0" dirty="0" err="1">
                <a:solidFill>
                  <a:schemeClr val="bg1"/>
                </a:solidFill>
              </a:rPr>
              <a:t>layers</a:t>
            </a:r>
            <a:r>
              <a:rPr lang="it-IT" altLang="it-IT" sz="1800" b="0" dirty="0">
                <a:solidFill>
                  <a:schemeClr val="bg1"/>
                </a:solidFill>
              </a:rPr>
              <a:t>; </a:t>
            </a:r>
            <a:r>
              <a:rPr lang="it-IT" altLang="it-IT" sz="1800" b="0" dirty="0" err="1">
                <a:solidFill>
                  <a:schemeClr val="bg1"/>
                </a:solidFill>
              </a:rPr>
              <a:t>one</a:t>
            </a:r>
            <a:r>
              <a:rPr lang="it-IT" altLang="it-IT" sz="1800" b="0" dirty="0">
                <a:solidFill>
                  <a:schemeClr val="bg1"/>
                </a:solidFill>
              </a:rPr>
              <a:t> </a:t>
            </a:r>
            <a:r>
              <a:rPr lang="it-IT" altLang="it-IT" sz="1800" b="0" dirty="0" err="1">
                <a:solidFill>
                  <a:schemeClr val="bg1"/>
                </a:solidFill>
              </a:rPr>
              <a:t>makes</a:t>
            </a:r>
            <a:r>
              <a:rPr lang="it-IT" altLang="it-IT" sz="1800" b="0" dirty="0">
                <a:solidFill>
                  <a:schemeClr val="bg1"/>
                </a:solidFill>
              </a:rPr>
              <a:t> the </a:t>
            </a:r>
            <a:r>
              <a:rPr lang="it-IT" altLang="it-IT" sz="1800" b="0" dirty="0" err="1">
                <a:solidFill>
                  <a:schemeClr val="bg1"/>
                </a:solidFill>
              </a:rPr>
              <a:t>main</a:t>
            </a:r>
            <a:r>
              <a:rPr lang="it-IT" altLang="it-IT" sz="1800" b="0" dirty="0">
                <a:solidFill>
                  <a:schemeClr val="bg1"/>
                </a:solidFill>
              </a:rPr>
              <a:t> </a:t>
            </a:r>
            <a:r>
              <a:rPr lang="it-IT" altLang="it-IT" sz="1800" b="0" dirty="0" err="1">
                <a:solidFill>
                  <a:schemeClr val="bg1"/>
                </a:solidFill>
              </a:rPr>
              <a:t>layers</a:t>
            </a:r>
            <a:r>
              <a:rPr lang="it-IT" altLang="it-IT" sz="1800" b="0" dirty="0">
                <a:solidFill>
                  <a:schemeClr val="bg1"/>
                </a:solidFill>
              </a:rPr>
              <a:t> </a:t>
            </a:r>
            <a:r>
              <a:rPr lang="it-IT" altLang="it-IT" sz="1800" b="0" dirty="0" err="1">
                <a:solidFill>
                  <a:schemeClr val="bg1"/>
                </a:solidFill>
              </a:rPr>
              <a:t>correspond</a:t>
            </a:r>
            <a:r>
              <a:rPr lang="it-IT" altLang="it-IT" sz="1800" b="0" dirty="0">
                <a:solidFill>
                  <a:schemeClr val="bg1"/>
                </a:solidFill>
              </a:rPr>
              <a:t> to the </a:t>
            </a:r>
            <a:r>
              <a:rPr lang="it-IT" altLang="it-IT" sz="1800" b="0" dirty="0" err="1">
                <a:solidFill>
                  <a:schemeClr val="bg1"/>
                </a:solidFill>
              </a:rPr>
              <a:t>ionospheric</a:t>
            </a:r>
            <a:r>
              <a:rPr lang="it-IT" altLang="it-IT" sz="1800" b="0" dirty="0">
                <a:solidFill>
                  <a:schemeClr val="bg1"/>
                </a:solidFill>
              </a:rPr>
              <a:t> </a:t>
            </a:r>
            <a:r>
              <a:rPr lang="it-IT" altLang="it-IT" sz="1800" b="0" dirty="0" err="1">
                <a:solidFill>
                  <a:schemeClr val="bg1"/>
                </a:solidFill>
              </a:rPr>
              <a:t>regions</a:t>
            </a:r>
            <a:r>
              <a:rPr lang="it-IT" altLang="it-IT" sz="1800" b="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619250" y="333375"/>
            <a:ext cx="6186488" cy="466725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4pPr>
            <a:lvl5pPr marL="2057400" indent="-2286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2400">
                <a:solidFill>
                  <a:schemeClr val="hlink"/>
                </a:solidFill>
              </a:rPr>
              <a:t>The Ionosphere: some physical characteristics</a:t>
            </a:r>
            <a:endParaRPr lang="en-US" altLang="it-IT" sz="2400">
              <a:solidFill>
                <a:schemeClr val="hlink"/>
              </a:solidFill>
            </a:endParaRPr>
          </a:p>
        </p:txBody>
      </p:sp>
      <p:pic>
        <p:nvPicPr>
          <p:cNvPr id="4" name="Picture 8" descr="profilo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75" y="2989263"/>
            <a:ext cx="3905250" cy="3248025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46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466725" y="303213"/>
            <a:ext cx="84264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3200" b="1">
                <a:solidFill>
                  <a:schemeClr val="bg1"/>
                </a:solidFill>
              </a:rPr>
              <a:t>Frequenze critiche</a:t>
            </a:r>
            <a:r>
              <a:rPr lang="it-IT" altLang="it-IT" sz="3200" b="1">
                <a:solidFill>
                  <a:schemeClr val="bg1"/>
                </a:solidFill>
                <a:sym typeface="Wingdings" panose="05000000000000000000" pitchFamily="2" charset="2"/>
              </a:rPr>
              <a:t>Cuspidi dello ionogramma</a:t>
            </a:r>
            <a:endParaRPr lang="en-GB" altLang="it-IT" sz="3200" b="1">
              <a:solidFill>
                <a:schemeClr val="bg1"/>
              </a:solidFill>
            </a:endParaRPr>
          </a:p>
        </p:txBody>
      </p:sp>
      <p:sp>
        <p:nvSpPr>
          <p:cNvPr id="5123" name="Text Box 6"/>
          <p:cNvSpPr txBox="1">
            <a:spLocks noChangeArrowheads="1"/>
          </p:cNvSpPr>
          <p:nvPr/>
        </p:nvSpPr>
        <p:spPr bwMode="auto">
          <a:xfrm>
            <a:off x="1692275" y="2123728"/>
            <a:ext cx="6264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dirty="0" err="1" smtClean="0"/>
              <a:t>since</a:t>
            </a:r>
            <a:r>
              <a:rPr lang="it-IT" altLang="it-IT" dirty="0" smtClean="0"/>
              <a:t> </a:t>
            </a:r>
            <a:r>
              <a:rPr lang="el-GR" altLang="it-IT" i="1" dirty="0" smtClean="0">
                <a:cs typeface="Times New Roman" panose="02020603050405020304" pitchFamily="18" charset="0"/>
              </a:rPr>
              <a:t>μ</a:t>
            </a:r>
            <a:r>
              <a:rPr lang="it-IT" altLang="it-IT" dirty="0">
                <a:cs typeface="Times New Roman" panose="02020603050405020304" pitchFamily="18" charset="0"/>
              </a:rPr>
              <a:t>’=1 </a:t>
            </a:r>
            <a:r>
              <a:rPr lang="it-IT" altLang="it-IT" dirty="0" err="1" smtClean="0">
                <a:cs typeface="Times New Roman" panose="02020603050405020304" pitchFamily="18" charset="0"/>
              </a:rPr>
              <a:t>at</a:t>
            </a:r>
            <a:r>
              <a:rPr lang="it-IT" altLang="it-IT" dirty="0" smtClean="0">
                <a:cs typeface="Times New Roman" panose="02020603050405020304" pitchFamily="18" charset="0"/>
              </a:rPr>
              <a:t> the base </a:t>
            </a:r>
            <a:r>
              <a:rPr lang="it-IT" altLang="it-IT" i="1" dirty="0" smtClean="0">
                <a:cs typeface="Times New Roman" panose="02020603050405020304" pitchFamily="18" charset="0"/>
              </a:rPr>
              <a:t>h</a:t>
            </a:r>
            <a:r>
              <a:rPr lang="it-IT" altLang="it-IT" baseline="-25000" dirty="0" smtClean="0">
                <a:cs typeface="Times New Roman" panose="02020603050405020304" pitchFamily="18" charset="0"/>
              </a:rPr>
              <a:t>0</a:t>
            </a:r>
            <a:r>
              <a:rPr lang="it-IT" altLang="it-IT" dirty="0" smtClean="0">
                <a:cs typeface="Times New Roman" panose="02020603050405020304" pitchFamily="18" charset="0"/>
              </a:rPr>
              <a:t> of the </a:t>
            </a:r>
            <a:r>
              <a:rPr lang="it-IT" altLang="it-IT" dirty="0" err="1" smtClean="0">
                <a:cs typeface="Times New Roman" panose="02020603050405020304" pitchFamily="18" charset="0"/>
              </a:rPr>
              <a:t>ionosphere</a:t>
            </a:r>
            <a:endParaRPr lang="el-GR" altLang="it-IT" dirty="0"/>
          </a:p>
        </p:txBody>
      </p:sp>
      <p:sp>
        <p:nvSpPr>
          <p:cNvPr id="5124" name="Text Box 8"/>
          <p:cNvSpPr txBox="1">
            <a:spLocks noChangeArrowheads="1"/>
          </p:cNvSpPr>
          <p:nvPr/>
        </p:nvSpPr>
        <p:spPr bwMode="auto">
          <a:xfrm>
            <a:off x="447675" y="3897313"/>
            <a:ext cx="83010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dirty="0" smtClean="0"/>
              <a:t>In the </a:t>
            </a:r>
            <a:r>
              <a:rPr lang="it-IT" altLang="it-IT" dirty="0" err="1" smtClean="0"/>
              <a:t>absence</a:t>
            </a:r>
            <a:r>
              <a:rPr lang="it-IT" altLang="it-IT" dirty="0" smtClean="0"/>
              <a:t> of </a:t>
            </a:r>
            <a:r>
              <a:rPr lang="it-IT" altLang="it-IT" dirty="0" err="1" smtClean="0"/>
              <a:t>magnetic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field</a:t>
            </a:r>
            <a:r>
              <a:rPr lang="it-IT" altLang="it-IT" dirty="0" smtClean="0"/>
              <a:t> and </a:t>
            </a:r>
            <a:r>
              <a:rPr lang="it-IT" altLang="it-IT" dirty="0" err="1" smtClean="0"/>
              <a:t>collisions</a:t>
            </a:r>
            <a:r>
              <a:rPr lang="it-IT" altLang="it-IT" dirty="0" smtClean="0"/>
              <a:t>, the </a:t>
            </a:r>
            <a:r>
              <a:rPr lang="it-IT" altLang="it-IT" dirty="0" err="1" smtClean="0"/>
              <a:t>refraction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index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is</a:t>
            </a:r>
            <a:r>
              <a:rPr lang="it-IT" altLang="it-IT" dirty="0" smtClean="0"/>
              <a:t> </a:t>
            </a:r>
            <a:r>
              <a:rPr lang="el-GR" altLang="it-IT" i="1" dirty="0"/>
              <a:t>μ</a:t>
            </a:r>
            <a:r>
              <a:rPr lang="it-IT" altLang="it-IT" baseline="30000" dirty="0"/>
              <a:t>2</a:t>
            </a:r>
            <a:r>
              <a:rPr lang="it-IT" altLang="it-IT" dirty="0"/>
              <a:t>=1-(</a:t>
            </a:r>
            <a:r>
              <a:rPr lang="it-IT" altLang="it-IT" i="1" dirty="0" smtClean="0"/>
              <a:t>f</a:t>
            </a:r>
            <a:r>
              <a:rPr lang="it-IT" altLang="it-IT" baseline="30000" dirty="0" smtClean="0"/>
              <a:t>2</a:t>
            </a:r>
            <a:r>
              <a:rPr lang="it-IT" altLang="it-IT" baseline="-25000" dirty="0" smtClean="0"/>
              <a:t>N</a:t>
            </a:r>
            <a:r>
              <a:rPr lang="it-IT" altLang="it-IT" dirty="0" smtClean="0"/>
              <a:t>/</a:t>
            </a:r>
            <a:r>
              <a:rPr lang="it-IT" altLang="it-IT" i="1" dirty="0" smtClean="0"/>
              <a:t>f</a:t>
            </a:r>
            <a:r>
              <a:rPr lang="it-IT" altLang="it-IT" baseline="30000" dirty="0" smtClean="0"/>
              <a:t>2</a:t>
            </a:r>
            <a:r>
              <a:rPr lang="it-IT" altLang="it-IT" dirty="0"/>
              <a:t>) </a:t>
            </a:r>
            <a:r>
              <a:rPr lang="it-IT" altLang="it-IT" dirty="0" smtClean="0"/>
              <a:t>and </a:t>
            </a:r>
            <a:r>
              <a:rPr lang="el-GR" altLang="it-IT" i="1" dirty="0"/>
              <a:t>μμ</a:t>
            </a:r>
            <a:r>
              <a:rPr lang="it-IT" altLang="it-IT" dirty="0"/>
              <a:t>’=1; </a:t>
            </a:r>
            <a:r>
              <a:rPr lang="it-IT" altLang="it-IT" dirty="0" err="1" smtClean="0"/>
              <a:t>then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also</a:t>
            </a:r>
            <a:r>
              <a:rPr lang="it-IT" altLang="it-IT" dirty="0" smtClean="0"/>
              <a:t> </a:t>
            </a:r>
            <a:r>
              <a:rPr lang="el-GR" altLang="it-IT" i="1" dirty="0" smtClean="0"/>
              <a:t>μ</a:t>
            </a:r>
            <a:r>
              <a:rPr lang="it-IT" altLang="it-IT" dirty="0"/>
              <a:t>’ </a:t>
            </a:r>
            <a:r>
              <a:rPr lang="it-IT" altLang="it-IT" dirty="0" err="1" smtClean="0"/>
              <a:t>is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function</a:t>
            </a:r>
            <a:r>
              <a:rPr lang="it-IT" altLang="it-IT" dirty="0" smtClean="0"/>
              <a:t> of </a:t>
            </a:r>
            <a:r>
              <a:rPr lang="it-IT" altLang="it-IT" i="1" dirty="0" err="1" smtClean="0"/>
              <a:t>f</a:t>
            </a:r>
            <a:r>
              <a:rPr lang="it-IT" altLang="it-IT" baseline="-25000" dirty="0" err="1" smtClean="0"/>
              <a:t>N</a:t>
            </a:r>
            <a:r>
              <a:rPr lang="it-IT" altLang="it-IT" dirty="0" smtClean="0"/>
              <a:t>.</a:t>
            </a:r>
            <a:endParaRPr lang="it-IT" altLang="it-IT" dirty="0"/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179512" y="22666"/>
            <a:ext cx="8352928" cy="45400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000" b="1" i="1" kern="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Vertical Ionospheric Soundings: </a:t>
            </a:r>
            <a:r>
              <a:rPr lang="en-US" sz="2000" b="1" i="1" kern="0" dirty="0" err="1" smtClean="0">
                <a:solidFill>
                  <a:schemeClr val="tx1"/>
                </a:solidFill>
                <a:latin typeface="Bradley Hand ITC" panose="03070402050302030203" pitchFamily="66" charset="0"/>
              </a:rPr>
              <a:t>ionogram</a:t>
            </a:r>
            <a:r>
              <a:rPr lang="en-US" sz="2000" b="1" i="1" kern="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 cusps</a:t>
            </a:r>
            <a:endParaRPr lang="en-US" sz="2000" b="1" i="1" kern="0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550" y="875184"/>
            <a:ext cx="4724400" cy="112395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850" y="2728428"/>
            <a:ext cx="2209800" cy="10668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758" y="5028556"/>
            <a:ext cx="561975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33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windshear_theo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4158209"/>
            <a:ext cx="4608512" cy="2058987"/>
          </a:xfrm>
          <a:prstGeom prst="rect">
            <a:avLst/>
          </a:prstGeom>
          <a:noFill/>
          <a:ln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07950" y="692696"/>
            <a:ext cx="8985250" cy="3046988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66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rgbClr val="FF66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rgbClr val="FF66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rgbClr val="FF66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rgbClr val="FF66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66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66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66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66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it-IT" b="0" dirty="0">
                <a:solidFill>
                  <a:srgbClr val="CCFFFF"/>
                </a:solidFill>
              </a:rPr>
              <a:t>The most accredited theory today for the explanation of the formation of sporadic E layers </a:t>
            </a:r>
            <a:r>
              <a:rPr lang="en-US" altLang="it-IT" b="0" dirty="0" smtClean="0">
                <a:solidFill>
                  <a:srgbClr val="CCFFFF"/>
                </a:solidFill>
              </a:rPr>
              <a:t>is </a:t>
            </a:r>
            <a:r>
              <a:rPr lang="en-US" altLang="it-IT" b="0" dirty="0">
                <a:solidFill>
                  <a:srgbClr val="CCFFFF"/>
                </a:solidFill>
              </a:rPr>
              <a:t>the </a:t>
            </a:r>
            <a:r>
              <a:rPr lang="en-US" altLang="it-IT" b="0" dirty="0" err="1">
                <a:solidFill>
                  <a:srgbClr val="CCFFFF"/>
                </a:solidFill>
              </a:rPr>
              <a:t>windshear</a:t>
            </a:r>
            <a:r>
              <a:rPr lang="en-US" altLang="it-IT" b="0" dirty="0">
                <a:solidFill>
                  <a:srgbClr val="CCFFFF"/>
                </a:solidFill>
              </a:rPr>
              <a:t> theory, i.e. it is believed that these layers are created by the drift </a:t>
            </a:r>
            <a:r>
              <a:rPr lang="en-US" altLang="it-IT" dirty="0" err="1">
                <a:solidFill>
                  <a:srgbClr val="CCFFFF"/>
                </a:solidFill>
              </a:rPr>
              <a:t>v</a:t>
            </a:r>
            <a:r>
              <a:rPr lang="en-US" altLang="it-IT" b="0" dirty="0" err="1">
                <a:solidFill>
                  <a:srgbClr val="CCFFFF"/>
                </a:solidFill>
              </a:rPr>
              <a:t>x</a:t>
            </a:r>
            <a:r>
              <a:rPr lang="en-US" altLang="it-IT" dirty="0" err="1">
                <a:solidFill>
                  <a:srgbClr val="CCFFFF"/>
                </a:solidFill>
              </a:rPr>
              <a:t>B</a:t>
            </a:r>
            <a:r>
              <a:rPr lang="en-US" altLang="it-IT" b="0" dirty="0">
                <a:solidFill>
                  <a:srgbClr val="CCFFFF"/>
                </a:solidFill>
              </a:rPr>
              <a:t>, where </a:t>
            </a:r>
            <a:r>
              <a:rPr lang="en-US" altLang="it-IT" dirty="0">
                <a:solidFill>
                  <a:srgbClr val="CCFFFF"/>
                </a:solidFill>
              </a:rPr>
              <a:t>v</a:t>
            </a:r>
            <a:r>
              <a:rPr lang="en-US" altLang="it-IT" b="0" dirty="0">
                <a:solidFill>
                  <a:srgbClr val="CCFFFF"/>
                </a:solidFill>
              </a:rPr>
              <a:t> refers to the speed of the zonal neutral wind. Ion dynamics at typical E-region heights are dominated by collisions. When there are zonal neutral winds towards W and towards E (or better still towards W but slower), the presence of a </a:t>
            </a:r>
            <a:r>
              <a:rPr lang="en-US" altLang="it-IT" dirty="0">
                <a:solidFill>
                  <a:srgbClr val="CCFFFF"/>
                </a:solidFill>
              </a:rPr>
              <a:t>B</a:t>
            </a:r>
            <a:r>
              <a:rPr lang="en-US" altLang="it-IT" b="0" dirty="0">
                <a:solidFill>
                  <a:srgbClr val="CCFFFF"/>
                </a:solidFill>
              </a:rPr>
              <a:t> causes an accumulation of ions to be created in the central zone which gives rise to an </a:t>
            </a:r>
            <a:r>
              <a:rPr lang="en-US" altLang="it-IT" dirty="0">
                <a:solidFill>
                  <a:srgbClr val="CCFFFF"/>
                </a:solidFill>
              </a:rPr>
              <a:t>E</a:t>
            </a:r>
            <a:r>
              <a:rPr lang="en-US" altLang="it-IT" b="0" dirty="0">
                <a:solidFill>
                  <a:srgbClr val="CCFFFF"/>
                </a:solidFill>
              </a:rPr>
              <a:t> and therefore an accumulation of electrons.</a:t>
            </a:r>
            <a:endParaRPr lang="it-IT" altLang="it-IT" b="0" dirty="0">
              <a:solidFill>
                <a:srgbClr val="CCFFFF"/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179512" y="22666"/>
            <a:ext cx="8352928" cy="45400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000" b="1" i="1" kern="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Sporadic E layer</a:t>
            </a:r>
            <a:endParaRPr lang="en-US" sz="2000" b="1" i="1" kern="0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75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214282" y="785794"/>
            <a:ext cx="8713788" cy="646331"/>
          </a:xfrm>
          <a:prstGeom prst="rect">
            <a:avLst/>
          </a:prstGeom>
          <a:solidFill>
            <a:srgbClr val="FFFF99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it-IT" sz="1800" dirty="0"/>
              <a:t>They are essential for monitoring the ionospheric plasma in real time for Space Weather purposes and to better understand the ionospheric storm </a:t>
            </a:r>
            <a:r>
              <a:rPr lang="en-GB" altLang="it-IT" sz="1800" dirty="0" smtClean="0"/>
              <a:t>dynamics</a:t>
            </a:r>
            <a:r>
              <a:rPr lang="en-GB" altLang="it-IT" dirty="0" smtClean="0"/>
              <a:t>.</a:t>
            </a:r>
            <a:endParaRPr lang="en-GB" altLang="it-IT" sz="1800" b="0" dirty="0"/>
          </a:p>
        </p:txBody>
      </p:sp>
      <p:pic>
        <p:nvPicPr>
          <p:cNvPr id="3" name="Immagine 2" descr="fplot_Rom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8150" y="1724044"/>
            <a:ext cx="8267700" cy="4419600"/>
          </a:xfrm>
          <a:prstGeom prst="rect">
            <a:avLst/>
          </a:prstGeom>
        </p:spPr>
      </p:pic>
      <p:sp>
        <p:nvSpPr>
          <p:cNvPr id="5" name="Ovale 4"/>
          <p:cNvSpPr/>
          <p:nvPr/>
        </p:nvSpPr>
        <p:spPr>
          <a:xfrm>
            <a:off x="4000496" y="4786322"/>
            <a:ext cx="1143008" cy="714380"/>
          </a:xfrm>
          <a:prstGeom prst="ellipse">
            <a:avLst/>
          </a:prstGeom>
          <a:solidFill>
            <a:srgbClr val="FFC00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uppo 8"/>
          <p:cNvGrpSpPr/>
          <p:nvPr/>
        </p:nvGrpSpPr>
        <p:grpSpPr>
          <a:xfrm>
            <a:off x="0" y="1143000"/>
            <a:ext cx="9144000" cy="4691068"/>
            <a:chOff x="0" y="1143000"/>
            <a:chExt cx="9144000" cy="4691068"/>
          </a:xfrm>
        </p:grpSpPr>
        <p:cxnSp>
          <p:nvCxnSpPr>
            <p:cNvPr id="6" name="Connettore 1 6"/>
            <p:cNvCxnSpPr>
              <a:cxnSpLocks noChangeShapeType="1"/>
            </p:cNvCxnSpPr>
            <p:nvPr/>
          </p:nvCxnSpPr>
          <p:spPr bwMode="auto">
            <a:xfrm rot="5400000" flipH="1" flipV="1">
              <a:off x="3771903" y="5238755"/>
              <a:ext cx="1181096" cy="9529"/>
            </a:xfrm>
            <a:prstGeom prst="line">
              <a:avLst/>
            </a:prstGeom>
            <a:noFill/>
            <a:ln w="19050" algn="ctr">
              <a:solidFill>
                <a:srgbClr val="92D050"/>
              </a:solidFill>
              <a:round/>
              <a:headEnd/>
              <a:tailEnd/>
            </a:ln>
          </p:spPr>
        </p:cxnSp>
        <p:cxnSp>
          <p:nvCxnSpPr>
            <p:cNvPr id="7" name="Connettore 1 13"/>
            <p:cNvCxnSpPr>
              <a:cxnSpLocks noChangeShapeType="1"/>
            </p:cNvCxnSpPr>
            <p:nvPr/>
          </p:nvCxnSpPr>
          <p:spPr bwMode="auto">
            <a:xfrm rot="5400000" flipH="1" flipV="1">
              <a:off x="3976689" y="5233992"/>
              <a:ext cx="1190622" cy="9530"/>
            </a:xfrm>
            <a:prstGeom prst="line">
              <a:avLst/>
            </a:prstGeom>
            <a:noFill/>
            <a:ln w="19050" algn="ctr">
              <a:solidFill>
                <a:srgbClr val="92D050"/>
              </a:solidFill>
              <a:round/>
              <a:headEnd/>
              <a:tailEnd/>
            </a:ln>
          </p:spPr>
        </p:cxnSp>
        <p:pic>
          <p:nvPicPr>
            <p:cNvPr id="8" name="Immagine 1" descr="eclisse_parziale.gif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143000"/>
              <a:ext cx="9144000" cy="1427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Titolo 1"/>
          <p:cNvSpPr txBox="1">
            <a:spLocks/>
          </p:cNvSpPr>
          <p:nvPr/>
        </p:nvSpPr>
        <p:spPr>
          <a:xfrm>
            <a:off x="393699" y="31073"/>
            <a:ext cx="8429625" cy="64293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b="1" i="1" dirty="0" err="1" smtClean="0">
                <a:latin typeface="Bradley Hand ITC" panose="03070402050302030203" pitchFamily="66" charset="0"/>
                <a:ea typeface="+mj-ea"/>
                <a:cs typeface="+mj-cs"/>
              </a:rPr>
              <a:t>Importance</a:t>
            </a:r>
            <a:r>
              <a:rPr lang="it-IT" sz="2000" b="1" i="1" dirty="0" smtClean="0">
                <a:latin typeface="Bradley Hand ITC" panose="03070402050302030203" pitchFamily="66" charset="0"/>
                <a:ea typeface="+mj-ea"/>
                <a:cs typeface="+mj-cs"/>
              </a:rPr>
              <a:t> of ionosonde </a:t>
            </a:r>
            <a:r>
              <a:rPr lang="it-IT" sz="2000" b="1" i="1" dirty="0" err="1" smtClean="0">
                <a:latin typeface="Bradley Hand ITC" panose="03070402050302030203" pitchFamily="66" charset="0"/>
                <a:ea typeface="+mj-ea"/>
                <a:cs typeface="+mj-cs"/>
              </a:rPr>
              <a:t>stations</a:t>
            </a:r>
            <a:endParaRPr lang="it-IT" sz="2000" b="1" i="1" baseline="-25000" dirty="0">
              <a:solidFill>
                <a:schemeClr val="tx1"/>
              </a:solidFill>
              <a:latin typeface="Bradley Hand ITC" panose="03070402050302030203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9849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323528" y="764704"/>
            <a:ext cx="6408712" cy="4032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08956"/>
            <a:ext cx="5981700" cy="2324100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3" name="simulazione_sondaggi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92280" y="908720"/>
            <a:ext cx="6096000" cy="3667125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8290325" y="4221088"/>
            <a:ext cx="386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chemeClr val="bg1"/>
                </a:solidFill>
              </a:rPr>
              <a:t>Tx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7668344" y="4221088"/>
            <a:ext cx="40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chemeClr val="bg1"/>
                </a:solidFill>
              </a:rPr>
              <a:t>Rx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1259632" y="22666"/>
            <a:ext cx="6676794" cy="45400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fr-FR" sz="2000" b="1" i="1" kern="0" dirty="0">
                <a:solidFill>
                  <a:schemeClr val="tx1"/>
                </a:solidFill>
                <a:latin typeface="Bradley Hand ITC" panose="03070402050302030203" pitchFamily="66" charset="0"/>
              </a:rPr>
              <a:t>Possible </a:t>
            </a:r>
            <a:r>
              <a:rPr lang="fr-FR" sz="2000" b="1" i="1" kern="0" dirty="0" err="1" smtClean="0">
                <a:solidFill>
                  <a:schemeClr val="tx1"/>
                </a:solidFill>
                <a:latin typeface="Bradley Hand ITC" panose="03070402050302030203" pitchFamily="66" charset="0"/>
              </a:rPr>
              <a:t>Ionospheric</a:t>
            </a:r>
            <a:r>
              <a:rPr lang="fr-FR" sz="2000" b="1" i="1" kern="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 Propagations</a:t>
            </a:r>
            <a:r>
              <a:rPr lang="fr-FR" sz="2000" b="1" i="1" kern="0" dirty="0">
                <a:solidFill>
                  <a:schemeClr val="tx1"/>
                </a:solidFill>
                <a:latin typeface="Bradley Hand ITC" panose="03070402050302030203" pitchFamily="66" charset="0"/>
              </a:rPr>
              <a:t>: Oblique and Vertical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2339752" y="1028043"/>
            <a:ext cx="23278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chemeClr val="bg1"/>
                </a:solidFill>
              </a:rPr>
              <a:t>Oblique </a:t>
            </a:r>
            <a:r>
              <a:rPr lang="it-IT" sz="2000" dirty="0" err="1" smtClean="0">
                <a:solidFill>
                  <a:schemeClr val="bg1"/>
                </a:solidFill>
              </a:rPr>
              <a:t>propagation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7073957" y="839049"/>
            <a:ext cx="2081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Vertical </a:t>
            </a:r>
            <a:r>
              <a:rPr lang="it-IT" dirty="0" err="1" smtClean="0">
                <a:solidFill>
                  <a:schemeClr val="bg1"/>
                </a:solidFill>
              </a:rPr>
              <a:t>propagation</a:t>
            </a:r>
            <a:endParaRPr lang="it-IT" dirty="0">
              <a:solidFill>
                <a:schemeClr val="bg1"/>
              </a:solidFill>
            </a:endParaRPr>
          </a:p>
        </p:txBody>
      </p:sp>
      <p:cxnSp>
        <p:nvCxnSpPr>
          <p:cNvPr id="12" name="Connettore 1 11"/>
          <p:cNvCxnSpPr/>
          <p:nvPr/>
        </p:nvCxnSpPr>
        <p:spPr>
          <a:xfrm flipV="1">
            <a:off x="2562133" y="2420888"/>
            <a:ext cx="209667" cy="72008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 flipV="1">
            <a:off x="2699792" y="2420888"/>
            <a:ext cx="72008" cy="216024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/>
          <p:cNvCxnSpPr/>
          <p:nvPr/>
        </p:nvCxnSpPr>
        <p:spPr>
          <a:xfrm>
            <a:off x="4057533" y="2075182"/>
            <a:ext cx="65651" cy="216024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>
            <a:off x="3913517" y="2219198"/>
            <a:ext cx="209667" cy="72008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/>
          <p:cNvCxnSpPr/>
          <p:nvPr/>
        </p:nvCxnSpPr>
        <p:spPr>
          <a:xfrm flipV="1">
            <a:off x="1719268" y="3164227"/>
            <a:ext cx="209667" cy="72008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1 24"/>
          <p:cNvCxnSpPr/>
          <p:nvPr/>
        </p:nvCxnSpPr>
        <p:spPr>
          <a:xfrm flipV="1">
            <a:off x="1856927" y="3164227"/>
            <a:ext cx="72008" cy="216024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/>
          <p:cNvCxnSpPr/>
          <p:nvPr/>
        </p:nvCxnSpPr>
        <p:spPr>
          <a:xfrm>
            <a:off x="4794651" y="2725215"/>
            <a:ext cx="65651" cy="216024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/>
          <p:cNvCxnSpPr/>
          <p:nvPr/>
        </p:nvCxnSpPr>
        <p:spPr>
          <a:xfrm>
            <a:off x="4650635" y="2869231"/>
            <a:ext cx="209667" cy="72008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uppo 30"/>
          <p:cNvGrpSpPr/>
          <p:nvPr/>
        </p:nvGrpSpPr>
        <p:grpSpPr>
          <a:xfrm>
            <a:off x="7380312" y="4645516"/>
            <a:ext cx="1512168" cy="1231756"/>
            <a:chOff x="7380312" y="5149572"/>
            <a:chExt cx="1512168" cy="1231756"/>
          </a:xfrm>
        </p:grpSpPr>
        <p:sp>
          <p:nvSpPr>
            <p:cNvPr id="29" name="Freccia in su 28"/>
            <p:cNvSpPr/>
            <p:nvPr/>
          </p:nvSpPr>
          <p:spPr>
            <a:xfrm>
              <a:off x="7380312" y="5149572"/>
              <a:ext cx="1512168" cy="1231756"/>
            </a:xfrm>
            <a:prstGeom prst="up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CasellaDiTesto 29"/>
            <p:cNvSpPr txBox="1"/>
            <p:nvPr/>
          </p:nvSpPr>
          <p:spPr>
            <a:xfrm>
              <a:off x="7676973" y="5445224"/>
              <a:ext cx="9188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900" b="1" dirty="0" err="1" smtClean="0"/>
                <a:t>We</a:t>
              </a:r>
              <a:r>
                <a:rPr lang="it-IT" sz="900" b="1" dirty="0" smtClean="0"/>
                <a:t> </a:t>
              </a:r>
              <a:r>
                <a:rPr lang="it-IT" sz="900" b="1" dirty="0" err="1" smtClean="0"/>
                <a:t>will</a:t>
              </a:r>
              <a:r>
                <a:rPr lang="it-IT" sz="900" b="1" dirty="0" smtClean="0"/>
                <a:t> focus</a:t>
              </a:r>
            </a:p>
            <a:p>
              <a:pPr algn="ctr"/>
              <a:r>
                <a:rPr lang="it-IT" sz="900" b="1" dirty="0" smtClean="0"/>
                <a:t>on </a:t>
              </a:r>
              <a:r>
                <a:rPr lang="it-IT" sz="900" b="1" dirty="0" err="1" smtClean="0"/>
                <a:t>this</a:t>
              </a:r>
              <a:r>
                <a:rPr lang="it-IT" sz="900" b="1" dirty="0" smtClean="0"/>
                <a:t> </a:t>
              </a:r>
              <a:r>
                <a:rPr lang="it-IT" sz="900" b="1" dirty="0" err="1" smtClean="0"/>
                <a:t>method</a:t>
              </a:r>
              <a:endParaRPr lang="it-IT" sz="900" b="1" dirty="0"/>
            </a:p>
          </p:txBody>
        </p:sp>
      </p:grpSp>
      <p:sp>
        <p:nvSpPr>
          <p:cNvPr id="32" name="CasellaDiTesto 31"/>
          <p:cNvSpPr txBox="1"/>
          <p:nvPr/>
        </p:nvSpPr>
        <p:spPr>
          <a:xfrm>
            <a:off x="323527" y="5085184"/>
            <a:ext cx="6408713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Increasing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transmitted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frequency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in the oblique case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go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farther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in the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vertical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case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go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higher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Anyhow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there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will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be a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value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frequency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beyond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penetrates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ionosphere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without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being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reflected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65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-612576" y="22666"/>
            <a:ext cx="9828584" cy="45400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fr-FR" sz="1600" b="1" i="1" kern="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Importance of the </a:t>
            </a:r>
            <a:r>
              <a:rPr lang="fr-FR" sz="1600" b="1" i="1" kern="0" dirty="0" err="1" smtClean="0">
                <a:solidFill>
                  <a:schemeClr val="tx1"/>
                </a:solidFill>
                <a:latin typeface="Bradley Hand ITC" panose="03070402050302030203" pitchFamily="66" charset="0"/>
              </a:rPr>
              <a:t>chosen</a:t>
            </a:r>
            <a:r>
              <a:rPr lang="fr-FR" sz="1600" b="1" i="1" kern="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 </a:t>
            </a:r>
            <a:r>
              <a:rPr lang="fr-FR" sz="1600" b="1" i="1" kern="0" dirty="0" err="1" smtClean="0">
                <a:solidFill>
                  <a:schemeClr val="tx1"/>
                </a:solidFill>
                <a:latin typeface="Bradley Hand ITC" panose="03070402050302030203" pitchFamily="66" charset="0"/>
              </a:rPr>
              <a:t>frequency</a:t>
            </a:r>
            <a:r>
              <a:rPr lang="fr-FR" sz="1600" b="1" i="1" kern="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 for oblique propagation: the case of  the « </a:t>
            </a:r>
            <a:r>
              <a:rPr lang="fr-FR" sz="1600" b="1" i="1" kern="0" dirty="0" err="1" smtClean="0">
                <a:solidFill>
                  <a:schemeClr val="tx1"/>
                </a:solidFill>
                <a:latin typeface="Bradley Hand ITC" panose="03070402050302030203" pitchFamily="66" charset="0"/>
              </a:rPr>
              <a:t>Dirigibile</a:t>
            </a:r>
            <a:r>
              <a:rPr lang="fr-FR" sz="1600" b="1" i="1" kern="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 </a:t>
            </a:r>
            <a:r>
              <a:rPr lang="fr-FR" sz="1600" b="1" i="1" kern="0" dirty="0" err="1" smtClean="0">
                <a:solidFill>
                  <a:schemeClr val="tx1"/>
                </a:solidFill>
                <a:latin typeface="Bradley Hand ITC" panose="03070402050302030203" pitchFamily="66" charset="0"/>
              </a:rPr>
              <a:t>Italia</a:t>
            </a:r>
            <a:r>
              <a:rPr lang="fr-FR" sz="1600" b="1" i="1" kern="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 » </a:t>
            </a:r>
            <a:r>
              <a:rPr lang="fr-FR" sz="1600" b="1" i="1" kern="0" dirty="0" err="1" smtClean="0">
                <a:solidFill>
                  <a:schemeClr val="tx1"/>
                </a:solidFill>
                <a:latin typeface="Bradley Hand ITC" panose="03070402050302030203" pitchFamily="66" charset="0"/>
              </a:rPr>
              <a:t>airship</a:t>
            </a:r>
            <a:r>
              <a:rPr lang="fr-FR" sz="1600" b="1" i="1" kern="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 </a:t>
            </a:r>
            <a:endParaRPr lang="fr-FR" sz="1600" b="1" i="1" kern="0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6516216" cy="4007661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619672" y="2712520"/>
            <a:ext cx="4752528" cy="648072"/>
          </a:xfrm>
          <a:prstGeom prst="rect">
            <a:avLst/>
          </a:prstGeom>
          <a:solidFill>
            <a:srgbClr val="FFFF00">
              <a:alpha val="27000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509120"/>
            <a:ext cx="4117454" cy="1713551"/>
          </a:xfrm>
          <a:prstGeom prst="rect">
            <a:avLst/>
          </a:prstGeom>
        </p:spPr>
      </p:pic>
      <p:grpSp>
        <p:nvGrpSpPr>
          <p:cNvPr id="14" name="Gruppo 13"/>
          <p:cNvGrpSpPr/>
          <p:nvPr/>
        </p:nvGrpSpPr>
        <p:grpSpPr>
          <a:xfrm>
            <a:off x="827584" y="3360592"/>
            <a:ext cx="8136905" cy="2326790"/>
            <a:chOff x="827584" y="3360592"/>
            <a:chExt cx="8136905" cy="2326790"/>
          </a:xfrm>
        </p:grpSpPr>
        <p:sp>
          <p:nvSpPr>
            <p:cNvPr id="4" name="CasellaDiTesto 3"/>
            <p:cNvSpPr txBox="1"/>
            <p:nvPr/>
          </p:nvSpPr>
          <p:spPr>
            <a:xfrm>
              <a:off x="827584" y="3933056"/>
              <a:ext cx="8136905" cy="175432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Survivors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by using a portable high frequency (HF) radio transmitter, 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tried </a:t>
              </a:r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unsuccessfully to 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send SOS messages 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to establish a radio link with the ship “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Città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di Milano” of the Italian 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Navy, closely 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anchored at King's Bay. 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Only after 9 days of repeated radio‐distress transmissions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a Russian 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radio amateur 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close to the town of Arkhangelsk about 1,900 km away was able to receive the messages 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launched by 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survivors and raise the alarm.</a:t>
              </a:r>
              <a:endParaRPr lang="it-IT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" name="Connettore 1 10"/>
            <p:cNvCxnSpPr/>
            <p:nvPr/>
          </p:nvCxnSpPr>
          <p:spPr>
            <a:xfrm flipV="1">
              <a:off x="827584" y="3360592"/>
              <a:ext cx="792088" cy="57246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 flipH="1" flipV="1">
              <a:off x="6372200" y="3360592"/>
              <a:ext cx="2592289" cy="57246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uppo 14"/>
          <p:cNvGrpSpPr/>
          <p:nvPr/>
        </p:nvGrpSpPr>
        <p:grpSpPr>
          <a:xfrm>
            <a:off x="2339752" y="692696"/>
            <a:ext cx="6547512" cy="5044160"/>
            <a:chOff x="2339752" y="692696"/>
            <a:chExt cx="6547512" cy="5044160"/>
          </a:xfrm>
        </p:grpSpPr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752" y="692696"/>
              <a:ext cx="6539267" cy="3507967"/>
            </a:xfrm>
            <a:prstGeom prst="rect">
              <a:avLst/>
            </a:prstGeom>
            <a:ln w="28575">
              <a:solidFill>
                <a:srgbClr val="00B0F0"/>
              </a:solidFill>
            </a:ln>
          </p:spPr>
        </p:pic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0913" y="4225261"/>
              <a:ext cx="3246351" cy="1511595"/>
            </a:xfrm>
            <a:prstGeom prst="rect">
              <a:avLst/>
            </a:prstGeom>
            <a:ln w="19050">
              <a:solidFill>
                <a:srgbClr val="00B0F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37897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79388" y="2492896"/>
            <a:ext cx="8785225" cy="646331"/>
          </a:xfrm>
          <a:prstGeom prst="rect">
            <a:avLst/>
          </a:prstGeom>
          <a:solidFill>
            <a:srgbClr val="FFFF99"/>
          </a:solidFill>
          <a:ln w="9525" algn="ctr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4pPr>
            <a:lvl5pPr marL="2057400" indent="-2286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it-IT" altLang="it-IT" sz="1800" b="0" i="1" dirty="0" smtClean="0">
                <a:solidFill>
                  <a:schemeClr val="tx1"/>
                </a:solidFill>
              </a:rPr>
              <a:t>N</a:t>
            </a:r>
            <a:r>
              <a:rPr lang="it-IT" altLang="it-IT" sz="1800" b="0" dirty="0" smtClean="0">
                <a:solidFill>
                  <a:schemeClr val="tx1"/>
                </a:solidFill>
              </a:rPr>
              <a:t> </a:t>
            </a:r>
            <a:r>
              <a:rPr lang="it-IT" altLang="it-IT" sz="1800" b="0" dirty="0" err="1" smtClean="0">
                <a:solidFill>
                  <a:schemeClr val="tx1"/>
                </a:solidFill>
              </a:rPr>
              <a:t>is</a:t>
            </a:r>
            <a:r>
              <a:rPr lang="it-IT" altLang="it-IT" sz="1800" b="0" dirty="0" smtClean="0">
                <a:solidFill>
                  <a:schemeClr val="tx1"/>
                </a:solidFill>
              </a:rPr>
              <a:t> </a:t>
            </a:r>
            <a:r>
              <a:rPr lang="it-IT" altLang="it-IT" sz="1800" b="0" dirty="0">
                <a:solidFill>
                  <a:schemeClr val="tx1"/>
                </a:solidFill>
              </a:rPr>
              <a:t>the electron </a:t>
            </a:r>
            <a:r>
              <a:rPr lang="it-IT" altLang="it-IT" sz="1800" b="0" dirty="0" err="1">
                <a:solidFill>
                  <a:schemeClr val="tx1"/>
                </a:solidFill>
              </a:rPr>
              <a:t>density</a:t>
            </a:r>
            <a:r>
              <a:rPr lang="it-IT" altLang="it-IT" sz="1800" b="0" dirty="0">
                <a:solidFill>
                  <a:schemeClr val="tx1"/>
                </a:solidFill>
              </a:rPr>
              <a:t> per </a:t>
            </a:r>
            <a:r>
              <a:rPr lang="it-IT" altLang="it-IT" sz="1800" b="0" dirty="0" err="1">
                <a:solidFill>
                  <a:schemeClr val="tx1"/>
                </a:solidFill>
              </a:rPr>
              <a:t>unit</a:t>
            </a:r>
            <a:r>
              <a:rPr lang="it-IT" altLang="it-IT" sz="1800" b="0" dirty="0">
                <a:solidFill>
                  <a:schemeClr val="tx1"/>
                </a:solidFill>
              </a:rPr>
              <a:t> </a:t>
            </a:r>
            <a:r>
              <a:rPr lang="it-IT" altLang="it-IT" sz="1800" b="0" dirty="0" smtClean="0">
                <a:solidFill>
                  <a:schemeClr val="tx1"/>
                </a:solidFill>
              </a:rPr>
              <a:t>volume,</a:t>
            </a:r>
            <a:r>
              <a:rPr lang="it-IT" altLang="it-IT" sz="1800" b="0" i="1" dirty="0" smtClean="0">
                <a:solidFill>
                  <a:schemeClr val="tx1"/>
                </a:solidFill>
              </a:rPr>
              <a:t> </a:t>
            </a:r>
            <a:r>
              <a:rPr lang="it-IT" altLang="it-IT" sz="1800" b="0" i="1" dirty="0">
                <a:solidFill>
                  <a:schemeClr val="tx1"/>
                </a:solidFill>
              </a:rPr>
              <a:t>m</a:t>
            </a:r>
            <a:r>
              <a:rPr lang="it-IT" altLang="it-IT" sz="1800" b="0" dirty="0">
                <a:solidFill>
                  <a:schemeClr val="tx1"/>
                </a:solidFill>
              </a:rPr>
              <a:t> </a:t>
            </a:r>
            <a:r>
              <a:rPr lang="it-IT" altLang="it-IT" sz="1800" b="0" dirty="0" smtClean="0">
                <a:solidFill>
                  <a:schemeClr val="tx1"/>
                </a:solidFill>
              </a:rPr>
              <a:t>the </a:t>
            </a:r>
            <a:r>
              <a:rPr lang="it-IT" altLang="it-IT" sz="1800" b="0" dirty="0">
                <a:solidFill>
                  <a:schemeClr val="tx1"/>
                </a:solidFill>
              </a:rPr>
              <a:t>electron mass,</a:t>
            </a:r>
            <a:r>
              <a:rPr lang="it-IT" altLang="it-IT" sz="1800" b="0" dirty="0" smtClean="0">
                <a:solidFill>
                  <a:schemeClr val="tx1"/>
                </a:solidFill>
              </a:rPr>
              <a:t> </a:t>
            </a:r>
            <a:r>
              <a:rPr lang="it-IT" altLang="it-IT" sz="1800" b="0" i="1" dirty="0" smtClean="0">
                <a:solidFill>
                  <a:schemeClr val="tx1"/>
                </a:solidFill>
              </a:rPr>
              <a:t>e</a:t>
            </a:r>
            <a:r>
              <a:rPr lang="it-IT" altLang="it-IT" sz="1800" b="0" dirty="0" smtClean="0">
                <a:solidFill>
                  <a:schemeClr val="tx1"/>
                </a:solidFill>
              </a:rPr>
              <a:t> </a:t>
            </a:r>
            <a:r>
              <a:rPr lang="it-IT" altLang="it-IT" sz="1800" b="0" dirty="0">
                <a:solidFill>
                  <a:schemeClr val="tx1"/>
                </a:solidFill>
              </a:rPr>
              <a:t>the electron </a:t>
            </a:r>
            <a:r>
              <a:rPr lang="it-IT" altLang="it-IT" sz="1800" b="0" dirty="0" err="1" smtClean="0">
                <a:solidFill>
                  <a:schemeClr val="tx1"/>
                </a:solidFill>
              </a:rPr>
              <a:t>charge</a:t>
            </a:r>
            <a:r>
              <a:rPr lang="it-IT" altLang="it-IT" sz="1800" b="0" dirty="0" smtClean="0">
                <a:solidFill>
                  <a:schemeClr val="tx1"/>
                </a:solidFill>
              </a:rPr>
              <a:t> and </a:t>
            </a:r>
            <a:r>
              <a:rPr lang="el-GR" altLang="it-IT" sz="1800" b="0" i="1" dirty="0" smtClean="0">
                <a:solidFill>
                  <a:schemeClr val="tx1"/>
                </a:solidFill>
              </a:rPr>
              <a:t>ε</a:t>
            </a:r>
            <a:r>
              <a:rPr lang="it-IT" altLang="it-IT" sz="800" b="0" dirty="0" smtClean="0">
                <a:solidFill>
                  <a:schemeClr val="tx1"/>
                </a:solidFill>
              </a:rPr>
              <a:t>0</a:t>
            </a:r>
            <a:r>
              <a:rPr lang="it-IT" altLang="it-IT" sz="1800" b="0" dirty="0" smtClean="0">
                <a:solidFill>
                  <a:schemeClr val="tx1"/>
                </a:solidFill>
              </a:rPr>
              <a:t> the </a:t>
            </a:r>
            <a:r>
              <a:rPr lang="it-IT" sz="1800" b="0" dirty="0" err="1" smtClean="0">
                <a:solidFill>
                  <a:schemeClr val="tx1"/>
                </a:solidFill>
              </a:rPr>
              <a:t>electric</a:t>
            </a:r>
            <a:r>
              <a:rPr lang="it-IT" sz="1800" b="0" dirty="0" smtClean="0">
                <a:solidFill>
                  <a:schemeClr val="tx1"/>
                </a:solidFill>
              </a:rPr>
              <a:t> </a:t>
            </a:r>
            <a:r>
              <a:rPr lang="it-IT" sz="1800" b="0" dirty="0" err="1" smtClean="0">
                <a:solidFill>
                  <a:schemeClr val="tx1"/>
                </a:solidFill>
              </a:rPr>
              <a:t>permittivity</a:t>
            </a:r>
            <a:r>
              <a:rPr lang="it-IT" sz="1800" b="0" dirty="0" smtClean="0">
                <a:solidFill>
                  <a:schemeClr val="tx1"/>
                </a:solidFill>
              </a:rPr>
              <a:t> of the free </a:t>
            </a:r>
            <a:r>
              <a:rPr lang="it-IT" sz="1800" b="0" dirty="0" err="1" smtClean="0">
                <a:solidFill>
                  <a:schemeClr val="tx1"/>
                </a:solidFill>
              </a:rPr>
              <a:t>space</a:t>
            </a:r>
            <a:r>
              <a:rPr lang="it-IT" sz="1800" b="0" dirty="0" smtClean="0">
                <a:solidFill>
                  <a:schemeClr val="tx1"/>
                </a:solidFill>
              </a:rPr>
              <a:t>.</a:t>
            </a:r>
            <a:endParaRPr lang="en-US" altLang="it-IT" sz="1800" b="0" dirty="0">
              <a:solidFill>
                <a:schemeClr val="tx1"/>
              </a:solidFill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73038" y="3573016"/>
            <a:ext cx="8791575" cy="1754326"/>
          </a:xfrm>
          <a:prstGeom prst="rect">
            <a:avLst/>
          </a:prstGeom>
          <a:solidFill>
            <a:srgbClr val="FFFF99"/>
          </a:solidFill>
          <a:ln w="9525" algn="ctr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4pPr>
            <a:lvl5pPr marL="2057400" indent="-2286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it-IT" altLang="it-IT" sz="1800" b="0" i="1" dirty="0" err="1">
                <a:solidFill>
                  <a:schemeClr val="tx1"/>
                </a:solidFill>
              </a:rPr>
              <a:t>f</a:t>
            </a:r>
            <a:r>
              <a:rPr lang="it-IT" altLang="it-IT" sz="1800" b="0" baseline="-25000" dirty="0" err="1">
                <a:solidFill>
                  <a:schemeClr val="tx1"/>
                </a:solidFill>
              </a:rPr>
              <a:t>N</a:t>
            </a:r>
            <a:r>
              <a:rPr lang="it-IT" altLang="it-IT" sz="1800" b="0" dirty="0">
                <a:solidFill>
                  <a:schemeClr val="tx1"/>
                </a:solidFill>
              </a:rPr>
              <a:t>  </a:t>
            </a:r>
            <a:r>
              <a:rPr lang="it-IT" altLang="it-IT" sz="1800" b="0" dirty="0" err="1">
                <a:solidFill>
                  <a:schemeClr val="tx1"/>
                </a:solidFill>
              </a:rPr>
              <a:t>is</a:t>
            </a:r>
            <a:r>
              <a:rPr lang="it-IT" altLang="it-IT" sz="1800" b="0" dirty="0">
                <a:solidFill>
                  <a:schemeClr val="tx1"/>
                </a:solidFill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</a:rPr>
              <a:t>called</a:t>
            </a:r>
            <a:r>
              <a:rPr lang="it-IT" altLang="it-IT" sz="1800" b="0" dirty="0">
                <a:solidFill>
                  <a:schemeClr val="tx1"/>
                </a:solidFill>
              </a:rPr>
              <a:t> </a:t>
            </a:r>
            <a:r>
              <a:rPr lang="it-IT" altLang="it-IT" sz="1800" b="0" i="1" dirty="0">
                <a:solidFill>
                  <a:schemeClr val="hlink"/>
                </a:solidFill>
              </a:rPr>
              <a:t>plasma </a:t>
            </a:r>
            <a:r>
              <a:rPr lang="it-IT" altLang="it-IT" sz="1800" b="0" i="1" dirty="0" err="1">
                <a:solidFill>
                  <a:schemeClr val="hlink"/>
                </a:solidFill>
              </a:rPr>
              <a:t>frequency</a:t>
            </a:r>
            <a:r>
              <a:rPr lang="it-IT" altLang="it-IT" sz="1800" b="0" dirty="0">
                <a:solidFill>
                  <a:schemeClr val="tx1"/>
                </a:solidFill>
              </a:rPr>
              <a:t> and </a:t>
            </a:r>
            <a:r>
              <a:rPr lang="it-IT" altLang="it-IT" sz="1800" b="0" dirty="0" err="1">
                <a:solidFill>
                  <a:schemeClr val="tx1"/>
                </a:solidFill>
              </a:rPr>
              <a:t>represents</a:t>
            </a:r>
            <a:r>
              <a:rPr lang="it-IT" altLang="it-IT" sz="1800" b="0" dirty="0">
                <a:solidFill>
                  <a:schemeClr val="tx1"/>
                </a:solidFill>
              </a:rPr>
              <a:t> the </a:t>
            </a:r>
            <a:r>
              <a:rPr lang="it-IT" altLang="it-IT" sz="1800" b="0" dirty="0" err="1">
                <a:solidFill>
                  <a:schemeClr val="tx1"/>
                </a:solidFill>
              </a:rPr>
              <a:t>frequency</a:t>
            </a:r>
            <a:r>
              <a:rPr lang="it-IT" altLang="it-IT" sz="1800" b="0" dirty="0">
                <a:solidFill>
                  <a:schemeClr val="tx1"/>
                </a:solidFill>
              </a:rPr>
              <a:t> with </a:t>
            </a:r>
            <a:r>
              <a:rPr lang="it-IT" altLang="it-IT" sz="1800" b="0" dirty="0" err="1">
                <a:solidFill>
                  <a:schemeClr val="tx1"/>
                </a:solidFill>
              </a:rPr>
              <a:t>which</a:t>
            </a:r>
            <a:r>
              <a:rPr lang="it-IT" altLang="it-IT" sz="1800" b="0" dirty="0">
                <a:solidFill>
                  <a:schemeClr val="tx1"/>
                </a:solidFill>
              </a:rPr>
              <a:t> the </a:t>
            </a:r>
            <a:r>
              <a:rPr lang="it-IT" altLang="it-IT" sz="1800" b="0" dirty="0" err="1">
                <a:solidFill>
                  <a:schemeClr val="tx1"/>
                </a:solidFill>
              </a:rPr>
              <a:t>electrons</a:t>
            </a:r>
            <a:r>
              <a:rPr lang="it-IT" altLang="it-IT" sz="1800" b="0" dirty="0">
                <a:solidFill>
                  <a:schemeClr val="tx1"/>
                </a:solidFill>
              </a:rPr>
              <a:t> oscillate </a:t>
            </a:r>
            <a:r>
              <a:rPr lang="it-IT" altLang="it-IT" sz="1800" b="0" dirty="0" err="1">
                <a:solidFill>
                  <a:schemeClr val="tx1"/>
                </a:solidFill>
              </a:rPr>
              <a:t>around</a:t>
            </a:r>
            <a:r>
              <a:rPr lang="it-IT" altLang="it-IT" sz="1800" b="0" dirty="0">
                <a:solidFill>
                  <a:schemeClr val="tx1"/>
                </a:solidFill>
              </a:rPr>
              <a:t> the </a:t>
            </a:r>
            <a:r>
              <a:rPr lang="it-IT" altLang="it-IT" sz="1800" b="0" dirty="0" err="1">
                <a:solidFill>
                  <a:schemeClr val="tx1"/>
                </a:solidFill>
              </a:rPr>
              <a:t>ions</a:t>
            </a:r>
            <a:r>
              <a:rPr lang="it-IT" altLang="it-IT" sz="1800" b="0" dirty="0">
                <a:solidFill>
                  <a:schemeClr val="tx1"/>
                </a:solidFill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</a:rPr>
              <a:t>if</a:t>
            </a:r>
            <a:r>
              <a:rPr lang="it-IT" altLang="it-IT" sz="1800" b="0" dirty="0">
                <a:solidFill>
                  <a:schemeClr val="tx1"/>
                </a:solidFill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</a:rPr>
              <a:t>displaced</a:t>
            </a:r>
            <a:r>
              <a:rPr lang="it-IT" altLang="it-IT" sz="1800" b="0" dirty="0">
                <a:solidFill>
                  <a:schemeClr val="tx1"/>
                </a:solidFill>
              </a:rPr>
              <a:t> from </a:t>
            </a:r>
            <a:r>
              <a:rPr lang="it-IT" altLang="it-IT" sz="1800" b="0" dirty="0" err="1">
                <a:solidFill>
                  <a:schemeClr val="tx1"/>
                </a:solidFill>
              </a:rPr>
              <a:t>their</a:t>
            </a:r>
            <a:r>
              <a:rPr lang="it-IT" altLang="it-IT" sz="1800" b="0" dirty="0">
                <a:solidFill>
                  <a:schemeClr val="tx1"/>
                </a:solidFill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</a:rPr>
              <a:t>equilibrium</a:t>
            </a:r>
            <a:r>
              <a:rPr lang="it-IT" altLang="it-IT" sz="1800" b="0" dirty="0">
                <a:solidFill>
                  <a:schemeClr val="tx1"/>
                </a:solidFill>
              </a:rPr>
              <a:t> </a:t>
            </a:r>
            <a:r>
              <a:rPr lang="it-IT" altLang="it-IT" sz="1800" b="0" dirty="0" smtClean="0">
                <a:solidFill>
                  <a:schemeClr val="tx1"/>
                </a:solidFill>
              </a:rPr>
              <a:t>position, for </a:t>
            </a:r>
            <a:r>
              <a:rPr lang="it-IT" altLang="it-IT" sz="1800" b="0" dirty="0" err="1" smtClean="0">
                <a:solidFill>
                  <a:schemeClr val="tx1"/>
                </a:solidFill>
              </a:rPr>
              <a:t>instance</a:t>
            </a:r>
            <a:r>
              <a:rPr lang="it-IT" altLang="it-IT" sz="1800" b="0" dirty="0" smtClean="0">
                <a:solidFill>
                  <a:schemeClr val="tx1"/>
                </a:solidFill>
              </a:rPr>
              <a:t> </a:t>
            </a:r>
            <a:r>
              <a:rPr lang="it-IT" altLang="it-IT" sz="1800" b="0" dirty="0" err="1" smtClean="0">
                <a:solidFill>
                  <a:schemeClr val="tx1"/>
                </a:solidFill>
              </a:rPr>
              <a:t>because</a:t>
            </a:r>
            <a:r>
              <a:rPr lang="it-IT" altLang="it-IT" sz="1800" b="0" dirty="0" smtClean="0">
                <a:solidFill>
                  <a:schemeClr val="tx1"/>
                </a:solidFill>
              </a:rPr>
              <a:t> of the </a:t>
            </a:r>
            <a:r>
              <a:rPr lang="it-IT" altLang="it-IT" sz="1800" b="0" dirty="0" err="1" smtClean="0">
                <a:solidFill>
                  <a:schemeClr val="tx1"/>
                </a:solidFill>
              </a:rPr>
              <a:t>the</a:t>
            </a:r>
            <a:r>
              <a:rPr lang="it-IT" altLang="it-IT" sz="1800" b="0" dirty="0" smtClean="0">
                <a:solidFill>
                  <a:schemeClr val="tx1"/>
                </a:solidFill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</a:rPr>
              <a:t>perturbing</a:t>
            </a:r>
            <a:r>
              <a:rPr lang="it-IT" altLang="it-IT" sz="1800" b="0" dirty="0">
                <a:solidFill>
                  <a:schemeClr val="tx1"/>
                </a:solidFill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</a:rPr>
              <a:t>electric</a:t>
            </a:r>
            <a:r>
              <a:rPr lang="it-IT" altLang="it-IT" sz="1800" b="0" dirty="0">
                <a:solidFill>
                  <a:schemeClr val="tx1"/>
                </a:solidFill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</a:rPr>
              <a:t>field</a:t>
            </a:r>
            <a:r>
              <a:rPr lang="it-IT" altLang="it-IT" sz="1800" b="0" dirty="0">
                <a:solidFill>
                  <a:schemeClr val="tx1"/>
                </a:solidFill>
              </a:rPr>
              <a:t> </a:t>
            </a:r>
            <a:r>
              <a:rPr lang="it-IT" altLang="it-IT" sz="1800" dirty="0">
                <a:solidFill>
                  <a:schemeClr val="tx1"/>
                </a:solidFill>
              </a:rPr>
              <a:t>E</a:t>
            </a:r>
            <a:r>
              <a:rPr lang="it-IT" altLang="it-IT" sz="1800" b="0" dirty="0">
                <a:solidFill>
                  <a:schemeClr val="tx1"/>
                </a:solidFill>
              </a:rPr>
              <a:t> of the </a:t>
            </a:r>
            <a:r>
              <a:rPr lang="it-IT" altLang="it-IT" sz="1800" b="0" dirty="0" err="1">
                <a:solidFill>
                  <a:schemeClr val="tx1"/>
                </a:solidFill>
              </a:rPr>
              <a:t>electromagnetic</a:t>
            </a:r>
            <a:r>
              <a:rPr lang="it-IT" altLang="it-IT" sz="1800" b="0" dirty="0">
                <a:solidFill>
                  <a:schemeClr val="tx1"/>
                </a:solidFill>
              </a:rPr>
              <a:t> </a:t>
            </a:r>
            <a:r>
              <a:rPr lang="it-IT" altLang="it-IT" sz="1800" b="0" dirty="0" err="1" smtClean="0">
                <a:solidFill>
                  <a:schemeClr val="tx1"/>
                </a:solidFill>
              </a:rPr>
              <a:t>wave</a:t>
            </a:r>
            <a:r>
              <a:rPr lang="it-IT" altLang="it-IT" sz="1800" b="0" dirty="0" smtClean="0">
                <a:solidFill>
                  <a:schemeClr val="tx1"/>
                </a:solidFill>
              </a:rPr>
              <a:t> </a:t>
            </a:r>
            <a:r>
              <a:rPr lang="it-IT" altLang="it-IT" sz="1800" b="0" dirty="0" err="1" smtClean="0">
                <a:solidFill>
                  <a:schemeClr val="tx1"/>
                </a:solidFill>
              </a:rPr>
              <a:t>propagating</a:t>
            </a:r>
            <a:r>
              <a:rPr lang="it-IT" altLang="it-IT" sz="1800" b="0" dirty="0" smtClean="0">
                <a:solidFill>
                  <a:schemeClr val="tx1"/>
                </a:solidFill>
              </a:rPr>
              <a:t> </a:t>
            </a:r>
            <a:r>
              <a:rPr lang="it-IT" altLang="it-IT" sz="1800" b="0" dirty="0" err="1" smtClean="0">
                <a:solidFill>
                  <a:schemeClr val="tx1"/>
                </a:solidFill>
              </a:rPr>
              <a:t>through</a:t>
            </a:r>
            <a:r>
              <a:rPr lang="it-IT" altLang="it-IT" sz="1800" b="0" dirty="0" smtClean="0">
                <a:solidFill>
                  <a:schemeClr val="tx1"/>
                </a:solidFill>
              </a:rPr>
              <a:t> the </a:t>
            </a:r>
            <a:r>
              <a:rPr lang="it-IT" altLang="it-IT" sz="1800" b="0" dirty="0" err="1" smtClean="0">
                <a:solidFill>
                  <a:schemeClr val="tx1"/>
                </a:solidFill>
              </a:rPr>
              <a:t>ionospheric</a:t>
            </a:r>
            <a:r>
              <a:rPr lang="it-IT" altLang="it-IT" sz="1800" b="0" dirty="0" smtClean="0">
                <a:solidFill>
                  <a:schemeClr val="tx1"/>
                </a:solidFill>
              </a:rPr>
              <a:t> plasma.</a:t>
            </a:r>
            <a:endParaRPr lang="it-IT" altLang="it-IT" sz="1800" b="0" dirty="0">
              <a:solidFill>
                <a:schemeClr val="tx1"/>
              </a:solidFill>
            </a:endParaRPr>
          </a:p>
          <a:p>
            <a:pPr eaLnBrk="1" hangingPunct="1"/>
            <a:r>
              <a:rPr lang="it-IT" altLang="it-IT" sz="1800" b="0" dirty="0">
                <a:solidFill>
                  <a:schemeClr val="tx1"/>
                </a:solidFill>
              </a:rPr>
              <a:t>A plasma can be </a:t>
            </a:r>
            <a:r>
              <a:rPr lang="it-IT" altLang="it-IT" sz="1800" b="0" dirty="0" err="1">
                <a:solidFill>
                  <a:schemeClr val="tx1"/>
                </a:solidFill>
              </a:rPr>
              <a:t>considered</a:t>
            </a:r>
            <a:r>
              <a:rPr lang="it-IT" altLang="it-IT" sz="1800" b="0" dirty="0">
                <a:solidFill>
                  <a:schemeClr val="tx1"/>
                </a:solidFill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</a:rPr>
              <a:t>neutral</a:t>
            </a:r>
            <a:r>
              <a:rPr lang="it-IT" altLang="it-IT" sz="1800" b="0" dirty="0">
                <a:solidFill>
                  <a:schemeClr val="tx1"/>
                </a:solidFill>
              </a:rPr>
              <a:t> over </a:t>
            </a:r>
            <a:r>
              <a:rPr lang="it-IT" altLang="it-IT" sz="1800" b="0" dirty="0" err="1">
                <a:solidFill>
                  <a:schemeClr val="tx1"/>
                </a:solidFill>
              </a:rPr>
              <a:t>temporal</a:t>
            </a:r>
            <a:r>
              <a:rPr lang="it-IT" altLang="it-IT" sz="1800" b="0" dirty="0">
                <a:solidFill>
                  <a:schemeClr val="tx1"/>
                </a:solidFill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</a:rPr>
              <a:t>scales</a:t>
            </a:r>
            <a:r>
              <a:rPr lang="it-IT" altLang="it-IT" sz="1800" b="0" dirty="0">
                <a:solidFill>
                  <a:schemeClr val="tx1"/>
                </a:solidFill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</a:rPr>
              <a:t>greater</a:t>
            </a:r>
            <a:r>
              <a:rPr lang="it-IT" altLang="it-IT" sz="1800" b="0" dirty="0">
                <a:solidFill>
                  <a:schemeClr val="tx1"/>
                </a:solidFill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</a:rPr>
              <a:t>than</a:t>
            </a:r>
            <a:r>
              <a:rPr lang="it-IT" altLang="it-IT" sz="1800" b="0" dirty="0">
                <a:solidFill>
                  <a:schemeClr val="tx1"/>
                </a:solidFill>
              </a:rPr>
              <a:t> the </a:t>
            </a:r>
            <a:r>
              <a:rPr lang="it-IT" altLang="it-IT" sz="1800" b="0" dirty="0" err="1">
                <a:solidFill>
                  <a:schemeClr val="tx1"/>
                </a:solidFill>
              </a:rPr>
              <a:t>corresponding</a:t>
            </a:r>
            <a:r>
              <a:rPr lang="it-IT" altLang="it-IT" sz="1800" b="0" dirty="0">
                <a:solidFill>
                  <a:schemeClr val="tx1"/>
                </a:solidFill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</a:rPr>
              <a:t>oscillation</a:t>
            </a:r>
            <a:r>
              <a:rPr lang="it-IT" altLang="it-IT" sz="1800" b="0" dirty="0">
                <a:solidFill>
                  <a:schemeClr val="tx1"/>
                </a:solidFill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</a:rPr>
              <a:t>period</a:t>
            </a:r>
            <a:r>
              <a:rPr lang="it-IT" altLang="it-IT" sz="1800" b="0" dirty="0">
                <a:solidFill>
                  <a:schemeClr val="tx1"/>
                </a:solidFill>
              </a:rPr>
              <a:t> </a:t>
            </a:r>
            <a:r>
              <a:rPr lang="it-IT" altLang="it-IT" sz="1800" b="0" i="1" dirty="0">
                <a:solidFill>
                  <a:schemeClr val="tx1"/>
                </a:solidFill>
              </a:rPr>
              <a:t>τ</a:t>
            </a:r>
            <a:r>
              <a:rPr lang="it-IT" altLang="it-IT" sz="1800" b="0" dirty="0">
                <a:solidFill>
                  <a:schemeClr val="tx1"/>
                </a:solidFill>
              </a:rPr>
              <a:t>&gt;&gt;1/</a:t>
            </a:r>
            <a:r>
              <a:rPr lang="it-IT" altLang="it-IT" sz="1800" b="0" i="1" dirty="0" err="1">
                <a:solidFill>
                  <a:schemeClr val="tx1"/>
                </a:solidFill>
              </a:rPr>
              <a:t>ω</a:t>
            </a:r>
            <a:r>
              <a:rPr lang="it-IT" altLang="it-IT" sz="1800" b="0" baseline="-25000" dirty="0" err="1">
                <a:solidFill>
                  <a:schemeClr val="tx1"/>
                </a:solidFill>
              </a:rPr>
              <a:t>N</a:t>
            </a:r>
            <a:r>
              <a:rPr lang="it-IT" altLang="it-IT" sz="1800" b="0" dirty="0">
                <a:solidFill>
                  <a:schemeClr val="tx1"/>
                </a:solidFill>
              </a:rPr>
              <a:t>.</a:t>
            </a:r>
            <a:endParaRPr lang="en-US" altLang="it-IT" sz="1800" b="0" dirty="0">
              <a:solidFill>
                <a:schemeClr val="tx1"/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1979712" y="34411"/>
            <a:ext cx="5000660" cy="45400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it-IT" sz="2000" b="1" i="1" kern="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The Plasma </a:t>
            </a:r>
            <a:r>
              <a:rPr lang="it-IT" sz="2000" b="1" i="1" kern="0" dirty="0" err="1" smtClean="0">
                <a:solidFill>
                  <a:schemeClr val="tx1"/>
                </a:solidFill>
                <a:latin typeface="Bradley Hand ITC" panose="03070402050302030203" pitchFamily="66" charset="0"/>
              </a:rPr>
              <a:t>Frequency</a:t>
            </a:r>
            <a:endParaRPr lang="it-IT" sz="2000" b="1" i="1" kern="0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833953"/>
            <a:ext cx="6517357" cy="1317487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sp>
        <p:nvSpPr>
          <p:cNvPr id="5" name="Rettangolo 4"/>
          <p:cNvSpPr/>
          <p:nvPr/>
        </p:nvSpPr>
        <p:spPr>
          <a:xfrm>
            <a:off x="4568825" y="908720"/>
            <a:ext cx="3171527" cy="1152128"/>
          </a:xfrm>
          <a:prstGeom prst="rect">
            <a:avLst/>
          </a:prstGeom>
          <a:solidFill>
            <a:schemeClr val="accent1"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948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085970"/>
            <a:ext cx="4354232" cy="1253491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374650" y="3213100"/>
            <a:ext cx="8445500" cy="646331"/>
          </a:xfrm>
          <a:prstGeom prst="rect">
            <a:avLst/>
          </a:prstGeom>
          <a:solidFill>
            <a:srgbClr val="FFFF99"/>
          </a:solidFill>
          <a:ln w="9525" algn="ctr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4pPr>
            <a:lvl5pPr marL="2057400" indent="-2286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it-IT" sz="1800" b="0" dirty="0">
                <a:solidFill>
                  <a:schemeClr val="tx1"/>
                </a:solidFill>
              </a:rPr>
              <a:t>The </a:t>
            </a:r>
            <a:r>
              <a:rPr lang="en-US" altLang="it-IT" sz="1800" b="0" i="1" dirty="0" err="1">
                <a:solidFill>
                  <a:schemeClr val="hlink"/>
                </a:solidFill>
              </a:rPr>
              <a:t>gyrofrequency</a:t>
            </a:r>
            <a:r>
              <a:rPr lang="en-US" altLang="it-IT" sz="1800" b="0" dirty="0">
                <a:solidFill>
                  <a:schemeClr val="tx1"/>
                </a:solidFill>
              </a:rPr>
              <a:t> is </a:t>
            </a:r>
            <a:r>
              <a:rPr lang="en-US" altLang="it-IT" sz="1800" b="0" dirty="0" smtClean="0">
                <a:solidFill>
                  <a:schemeClr val="tx1"/>
                </a:solidFill>
              </a:rPr>
              <a:t>the </a:t>
            </a:r>
            <a:r>
              <a:rPr lang="en-US" altLang="it-IT" sz="1800" b="0" dirty="0">
                <a:solidFill>
                  <a:schemeClr val="tx1"/>
                </a:solidFill>
              </a:rPr>
              <a:t>angular frequency of the circular motion of a charged particle in the plane perpendicular to the magnetic field defined by the following </a:t>
            </a:r>
            <a:r>
              <a:rPr lang="en-US" altLang="it-IT" sz="1800" b="0" dirty="0" smtClean="0">
                <a:solidFill>
                  <a:schemeClr val="tx1"/>
                </a:solidFill>
              </a:rPr>
              <a:t>relation:</a:t>
            </a:r>
            <a:endParaRPr lang="en-US" altLang="it-IT" sz="1800" b="0" dirty="0">
              <a:solidFill>
                <a:schemeClr val="tx1"/>
              </a:solidFill>
            </a:endParaRPr>
          </a:p>
        </p:txBody>
      </p:sp>
      <p:pic>
        <p:nvPicPr>
          <p:cNvPr id="5" name="Picture 9" descr="gyrofrequenc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764704"/>
            <a:ext cx="2480057" cy="2180109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74651" y="5498648"/>
            <a:ext cx="8445500" cy="646331"/>
          </a:xfrm>
          <a:prstGeom prst="rect">
            <a:avLst/>
          </a:prstGeom>
          <a:solidFill>
            <a:srgbClr val="FFFF99"/>
          </a:solidFill>
          <a:ln w="9525" algn="ctr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4pPr>
            <a:lvl5pPr marL="2057400" indent="-2286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it-IT" altLang="it-IT" sz="1800" b="0" i="1" dirty="0" smtClean="0">
                <a:solidFill>
                  <a:schemeClr val="tx1"/>
                </a:solidFill>
              </a:rPr>
              <a:t>H </a:t>
            </a:r>
            <a:r>
              <a:rPr lang="it-IT" altLang="it-IT" sz="1800" b="0" dirty="0" err="1" smtClean="0">
                <a:solidFill>
                  <a:schemeClr val="tx1"/>
                </a:solidFill>
              </a:rPr>
              <a:t>is</a:t>
            </a:r>
            <a:r>
              <a:rPr lang="it-IT" altLang="it-IT" sz="1800" b="0" dirty="0" smtClean="0">
                <a:solidFill>
                  <a:schemeClr val="tx1"/>
                </a:solidFill>
              </a:rPr>
              <a:t> </a:t>
            </a:r>
            <a:r>
              <a:rPr lang="it-IT" altLang="it-IT" sz="1800" b="0" dirty="0">
                <a:solidFill>
                  <a:schemeClr val="tx1"/>
                </a:solidFill>
              </a:rPr>
              <a:t>the </a:t>
            </a:r>
            <a:r>
              <a:rPr lang="it-IT" altLang="it-IT" sz="1800" b="0" dirty="0" err="1" smtClean="0">
                <a:solidFill>
                  <a:schemeClr val="tx1"/>
                </a:solidFill>
              </a:rPr>
              <a:t>magnetic</a:t>
            </a:r>
            <a:r>
              <a:rPr lang="it-IT" altLang="it-IT" sz="1800" b="0" dirty="0" smtClean="0">
                <a:solidFill>
                  <a:schemeClr val="tx1"/>
                </a:solidFill>
              </a:rPr>
              <a:t> </a:t>
            </a:r>
            <a:r>
              <a:rPr lang="it-IT" altLang="it-IT" sz="1800" b="0" dirty="0" err="1" smtClean="0">
                <a:solidFill>
                  <a:schemeClr val="tx1"/>
                </a:solidFill>
              </a:rPr>
              <a:t>field</a:t>
            </a:r>
            <a:r>
              <a:rPr lang="it-IT" altLang="it-IT" sz="1800" b="0" dirty="0" smtClean="0">
                <a:solidFill>
                  <a:schemeClr val="tx1"/>
                </a:solidFill>
              </a:rPr>
              <a:t>,</a:t>
            </a:r>
            <a:r>
              <a:rPr lang="it-IT" altLang="it-IT" sz="1800" b="0" i="1" dirty="0" smtClean="0">
                <a:solidFill>
                  <a:schemeClr val="tx1"/>
                </a:solidFill>
              </a:rPr>
              <a:t> </a:t>
            </a:r>
            <a:r>
              <a:rPr lang="el-GR" sz="1800" b="0" i="1" dirty="0" smtClean="0">
                <a:solidFill>
                  <a:schemeClr val="tx1"/>
                </a:solidFill>
              </a:rPr>
              <a:t>μ</a:t>
            </a:r>
            <a:r>
              <a:rPr lang="it-IT" sz="800" b="0" dirty="0" smtClean="0">
                <a:solidFill>
                  <a:schemeClr val="tx1"/>
                </a:solidFill>
              </a:rPr>
              <a:t>0 </a:t>
            </a:r>
            <a:r>
              <a:rPr lang="it-IT" sz="1800" b="0" dirty="0" smtClean="0">
                <a:solidFill>
                  <a:schemeClr val="tx1"/>
                </a:solidFill>
              </a:rPr>
              <a:t>the </a:t>
            </a:r>
            <a:r>
              <a:rPr lang="it-IT" sz="1800" b="0" dirty="0" err="1" smtClean="0">
                <a:solidFill>
                  <a:schemeClr val="tx1"/>
                </a:solidFill>
              </a:rPr>
              <a:t>magnetic</a:t>
            </a:r>
            <a:r>
              <a:rPr lang="it-IT" sz="1800" b="0" dirty="0" smtClean="0">
                <a:solidFill>
                  <a:schemeClr val="tx1"/>
                </a:solidFill>
              </a:rPr>
              <a:t> </a:t>
            </a:r>
            <a:r>
              <a:rPr lang="it-IT" sz="1800" b="0" dirty="0" err="1" smtClean="0">
                <a:solidFill>
                  <a:schemeClr val="tx1"/>
                </a:solidFill>
              </a:rPr>
              <a:t>permeability</a:t>
            </a:r>
            <a:r>
              <a:rPr lang="it-IT" sz="1800" b="0" dirty="0" smtClean="0">
                <a:solidFill>
                  <a:schemeClr val="tx1"/>
                </a:solidFill>
              </a:rPr>
              <a:t> of the free </a:t>
            </a:r>
            <a:r>
              <a:rPr lang="it-IT" sz="1800" b="0" dirty="0" err="1" smtClean="0">
                <a:solidFill>
                  <a:schemeClr val="tx1"/>
                </a:solidFill>
              </a:rPr>
              <a:t>space</a:t>
            </a:r>
            <a:r>
              <a:rPr lang="it-IT" sz="1800" b="0" dirty="0" smtClean="0">
                <a:solidFill>
                  <a:schemeClr val="tx1"/>
                </a:solidFill>
              </a:rPr>
              <a:t>, </a:t>
            </a:r>
            <a:r>
              <a:rPr lang="it-IT" altLang="it-IT" sz="1800" b="0" i="1" dirty="0" smtClean="0">
                <a:solidFill>
                  <a:schemeClr val="tx1"/>
                </a:solidFill>
              </a:rPr>
              <a:t>q </a:t>
            </a:r>
            <a:r>
              <a:rPr lang="it-IT" altLang="it-IT" sz="1800" b="0" dirty="0" smtClean="0">
                <a:solidFill>
                  <a:schemeClr val="tx1"/>
                </a:solidFill>
              </a:rPr>
              <a:t>the </a:t>
            </a:r>
            <a:r>
              <a:rPr lang="it-IT" altLang="it-IT" sz="1800" b="0" dirty="0" err="1" smtClean="0">
                <a:solidFill>
                  <a:schemeClr val="tx1"/>
                </a:solidFill>
              </a:rPr>
              <a:t>charge</a:t>
            </a:r>
            <a:r>
              <a:rPr lang="it-IT" altLang="it-IT" sz="1800" b="0" dirty="0" smtClean="0">
                <a:solidFill>
                  <a:schemeClr val="tx1"/>
                </a:solidFill>
              </a:rPr>
              <a:t> of the </a:t>
            </a:r>
            <a:r>
              <a:rPr lang="it-IT" altLang="it-IT" sz="1800" b="0" dirty="0" err="1" smtClean="0">
                <a:solidFill>
                  <a:schemeClr val="tx1"/>
                </a:solidFill>
              </a:rPr>
              <a:t>particle</a:t>
            </a:r>
            <a:r>
              <a:rPr lang="it-IT" altLang="it-IT" sz="1800" b="0" dirty="0" smtClean="0">
                <a:solidFill>
                  <a:schemeClr val="tx1"/>
                </a:solidFill>
              </a:rPr>
              <a:t>, and </a:t>
            </a:r>
            <a:r>
              <a:rPr lang="it-IT" altLang="it-IT" sz="1800" b="0" i="1" dirty="0" smtClean="0">
                <a:solidFill>
                  <a:schemeClr val="tx1"/>
                </a:solidFill>
              </a:rPr>
              <a:t>m</a:t>
            </a:r>
            <a:r>
              <a:rPr lang="it-IT" altLang="it-IT" sz="1800" b="0" dirty="0" smtClean="0">
                <a:solidFill>
                  <a:schemeClr val="tx1"/>
                </a:solidFill>
              </a:rPr>
              <a:t> the mass of the </a:t>
            </a:r>
            <a:r>
              <a:rPr lang="it-IT" altLang="it-IT" sz="1800" b="0" dirty="0" err="1" smtClean="0">
                <a:solidFill>
                  <a:schemeClr val="tx1"/>
                </a:solidFill>
              </a:rPr>
              <a:t>charged</a:t>
            </a:r>
            <a:r>
              <a:rPr lang="it-IT" altLang="it-IT" sz="1800" b="0" dirty="0" smtClean="0">
                <a:solidFill>
                  <a:schemeClr val="tx1"/>
                </a:solidFill>
              </a:rPr>
              <a:t> </a:t>
            </a:r>
            <a:r>
              <a:rPr lang="it-IT" altLang="it-IT" sz="1800" b="0" dirty="0" err="1" smtClean="0">
                <a:solidFill>
                  <a:schemeClr val="tx1"/>
                </a:solidFill>
              </a:rPr>
              <a:t>particle</a:t>
            </a:r>
            <a:r>
              <a:rPr lang="it-IT" sz="1800" b="0" dirty="0" smtClean="0">
                <a:solidFill>
                  <a:schemeClr val="tx1"/>
                </a:solidFill>
              </a:rPr>
              <a:t>.</a:t>
            </a:r>
            <a:endParaRPr lang="en-US" altLang="it-IT" sz="1800" b="0" dirty="0">
              <a:solidFill>
                <a:schemeClr val="tx1"/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1979712" y="34411"/>
            <a:ext cx="5000660" cy="45400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it-IT" sz="2000" b="1" i="1" kern="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The </a:t>
            </a:r>
            <a:r>
              <a:rPr lang="it-IT" sz="2000" b="1" i="1" kern="0" dirty="0" err="1" smtClean="0">
                <a:solidFill>
                  <a:schemeClr val="tx1"/>
                </a:solidFill>
                <a:latin typeface="Bradley Hand ITC" panose="03070402050302030203" pitchFamily="66" charset="0"/>
              </a:rPr>
              <a:t>Gyrofrequency</a:t>
            </a:r>
            <a:endParaRPr lang="it-IT" sz="2000" b="1" i="1" kern="0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4749767" y="4130669"/>
            <a:ext cx="1902893" cy="1152128"/>
          </a:xfrm>
          <a:prstGeom prst="rect">
            <a:avLst/>
          </a:prstGeom>
          <a:solidFill>
            <a:schemeClr val="accent1"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558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03535" y="836712"/>
            <a:ext cx="8516937" cy="1200329"/>
          </a:xfrm>
          <a:prstGeom prst="rect">
            <a:avLst/>
          </a:prstGeom>
          <a:solidFill>
            <a:srgbClr val="FFFF99"/>
          </a:solidFill>
          <a:ln w="9525" algn="ctr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4pPr>
            <a:lvl5pPr marL="2057400" indent="-2286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it-IT" altLang="it-IT" sz="1800" b="0" dirty="0">
                <a:solidFill>
                  <a:schemeClr val="tx1"/>
                </a:solidFill>
              </a:rPr>
              <a:t>The </a:t>
            </a:r>
            <a:r>
              <a:rPr lang="it-IT" altLang="it-IT" sz="1800" b="0" i="1" dirty="0" err="1">
                <a:solidFill>
                  <a:schemeClr val="hlink"/>
                </a:solidFill>
              </a:rPr>
              <a:t>magnetoionic</a:t>
            </a:r>
            <a:r>
              <a:rPr lang="it-IT" altLang="it-IT" sz="1800" b="0" i="1" dirty="0">
                <a:solidFill>
                  <a:schemeClr val="hlink"/>
                </a:solidFill>
              </a:rPr>
              <a:t> </a:t>
            </a:r>
            <a:r>
              <a:rPr lang="it-IT" altLang="it-IT" sz="1800" b="0" i="1" dirty="0" err="1">
                <a:solidFill>
                  <a:schemeClr val="hlink"/>
                </a:solidFill>
              </a:rPr>
              <a:t>theory</a:t>
            </a:r>
            <a:r>
              <a:rPr lang="it-IT" altLang="it-IT" sz="1800" b="0" dirty="0">
                <a:solidFill>
                  <a:schemeClr val="tx1"/>
                </a:solidFill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</a:rPr>
              <a:t>is</a:t>
            </a:r>
            <a:r>
              <a:rPr lang="it-IT" altLang="it-IT" sz="1800" b="0" dirty="0">
                <a:solidFill>
                  <a:schemeClr val="tx1"/>
                </a:solidFill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</a:rPr>
              <a:t>concerned</a:t>
            </a:r>
            <a:r>
              <a:rPr lang="it-IT" altLang="it-IT" sz="1800" b="0" dirty="0">
                <a:solidFill>
                  <a:schemeClr val="tx1"/>
                </a:solidFill>
              </a:rPr>
              <a:t> with the </a:t>
            </a:r>
            <a:r>
              <a:rPr lang="it-IT" altLang="it-IT" sz="1800" b="0" dirty="0" err="1">
                <a:solidFill>
                  <a:schemeClr val="tx1"/>
                </a:solidFill>
              </a:rPr>
              <a:t>propagation</a:t>
            </a:r>
            <a:r>
              <a:rPr lang="it-IT" altLang="it-IT" sz="1800" b="0" dirty="0">
                <a:solidFill>
                  <a:schemeClr val="tx1"/>
                </a:solidFill>
              </a:rPr>
              <a:t> of </a:t>
            </a:r>
            <a:r>
              <a:rPr lang="it-IT" altLang="it-IT" sz="1800" b="0" dirty="0" err="1">
                <a:solidFill>
                  <a:schemeClr val="tx1"/>
                </a:solidFill>
              </a:rPr>
              <a:t>electromagnetic</a:t>
            </a:r>
            <a:r>
              <a:rPr lang="it-IT" altLang="it-IT" sz="1800" b="0" dirty="0">
                <a:solidFill>
                  <a:schemeClr val="tx1"/>
                </a:solidFill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</a:rPr>
              <a:t>waves</a:t>
            </a:r>
            <a:r>
              <a:rPr lang="it-IT" altLang="it-IT" sz="1800" b="0" dirty="0">
                <a:solidFill>
                  <a:schemeClr val="tx1"/>
                </a:solidFill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</a:rPr>
              <a:t>through</a:t>
            </a:r>
            <a:r>
              <a:rPr lang="it-IT" altLang="it-IT" sz="1800" b="0" dirty="0">
                <a:solidFill>
                  <a:schemeClr val="tx1"/>
                </a:solidFill>
              </a:rPr>
              <a:t> a </a:t>
            </a:r>
            <a:r>
              <a:rPr lang="it-IT" altLang="it-IT" sz="1800" b="0" dirty="0" err="1">
                <a:solidFill>
                  <a:schemeClr val="tx1"/>
                </a:solidFill>
              </a:rPr>
              <a:t>magnetoplasma</a:t>
            </a:r>
            <a:r>
              <a:rPr lang="it-IT" altLang="it-IT" sz="1800" b="0" dirty="0">
                <a:solidFill>
                  <a:schemeClr val="tx1"/>
                </a:solidFill>
              </a:rPr>
              <a:t>. </a:t>
            </a:r>
            <a:endParaRPr lang="en-US" altLang="it-IT" sz="1800" b="0" dirty="0">
              <a:solidFill>
                <a:schemeClr val="tx1"/>
              </a:solidFill>
            </a:endParaRPr>
          </a:p>
          <a:p>
            <a:pPr eaLnBrk="1" hangingPunct="1"/>
            <a:r>
              <a:rPr lang="it-IT" altLang="it-IT" sz="1800" b="0" dirty="0" err="1" smtClean="0">
                <a:solidFill>
                  <a:schemeClr val="tx1"/>
                </a:solidFill>
              </a:rPr>
              <a:t>Specifically</a:t>
            </a:r>
            <a:r>
              <a:rPr lang="it-IT" altLang="it-IT" sz="1800" b="0" dirty="0" smtClean="0">
                <a:solidFill>
                  <a:schemeClr val="tx1"/>
                </a:solidFill>
              </a:rPr>
              <a:t>, the </a:t>
            </a:r>
            <a:r>
              <a:rPr lang="it-IT" altLang="it-IT" sz="1800" b="0" dirty="0" err="1" smtClean="0">
                <a:solidFill>
                  <a:schemeClr val="tx1"/>
                </a:solidFill>
              </a:rPr>
              <a:t>reflection</a:t>
            </a:r>
            <a:r>
              <a:rPr lang="it-IT" altLang="it-IT" sz="1800" b="0" dirty="0" smtClean="0">
                <a:solidFill>
                  <a:schemeClr val="tx1"/>
                </a:solidFill>
              </a:rPr>
              <a:t> of the </a:t>
            </a:r>
            <a:r>
              <a:rPr lang="it-IT" altLang="it-IT" sz="1800" b="0" dirty="0" err="1" smtClean="0">
                <a:solidFill>
                  <a:schemeClr val="tx1"/>
                </a:solidFill>
              </a:rPr>
              <a:t>wave</a:t>
            </a:r>
            <a:r>
              <a:rPr lang="it-IT" altLang="it-IT" sz="1800" b="0" dirty="0" smtClean="0">
                <a:solidFill>
                  <a:schemeClr val="tx1"/>
                </a:solidFill>
              </a:rPr>
              <a:t> </a:t>
            </a:r>
            <a:r>
              <a:rPr lang="it-IT" altLang="it-IT" sz="1800" b="0" dirty="0" err="1" smtClean="0">
                <a:solidFill>
                  <a:schemeClr val="tx1"/>
                </a:solidFill>
              </a:rPr>
              <a:t>occurs</a:t>
            </a:r>
            <a:r>
              <a:rPr lang="it-IT" altLang="it-IT" sz="1800" b="0" dirty="0" smtClean="0">
                <a:solidFill>
                  <a:schemeClr val="tx1"/>
                </a:solidFill>
              </a:rPr>
              <a:t> </a:t>
            </a:r>
            <a:r>
              <a:rPr lang="it-IT" altLang="it-IT" sz="1800" b="0" dirty="0" err="1" smtClean="0">
                <a:solidFill>
                  <a:schemeClr val="tx1"/>
                </a:solidFill>
              </a:rPr>
              <a:t>when</a:t>
            </a:r>
            <a:r>
              <a:rPr lang="it-IT" altLang="it-IT" sz="1800" b="0" dirty="0" smtClean="0">
                <a:solidFill>
                  <a:schemeClr val="tx1"/>
                </a:solidFill>
              </a:rPr>
              <a:t> the </a:t>
            </a:r>
            <a:r>
              <a:rPr lang="it-IT" altLang="it-IT" sz="1800" b="0" dirty="0" err="1" smtClean="0">
                <a:solidFill>
                  <a:schemeClr val="tx1"/>
                </a:solidFill>
              </a:rPr>
              <a:t>ionospheric</a:t>
            </a:r>
            <a:r>
              <a:rPr lang="it-IT" altLang="it-IT" sz="1800" b="0" dirty="0" smtClean="0">
                <a:solidFill>
                  <a:schemeClr val="tx1"/>
                </a:solidFill>
              </a:rPr>
              <a:t> </a:t>
            </a:r>
            <a:r>
              <a:rPr lang="it-IT" altLang="it-IT" sz="1800" b="0" dirty="0" err="1" smtClean="0">
                <a:solidFill>
                  <a:schemeClr val="tx1"/>
                </a:solidFill>
              </a:rPr>
              <a:t>refractive</a:t>
            </a:r>
            <a:r>
              <a:rPr lang="it-IT" altLang="it-IT" sz="1800" b="0" dirty="0" smtClean="0">
                <a:solidFill>
                  <a:schemeClr val="tx1"/>
                </a:solidFill>
              </a:rPr>
              <a:t> </a:t>
            </a:r>
            <a:r>
              <a:rPr lang="it-IT" altLang="it-IT" sz="1800" b="0" dirty="0" err="1" smtClean="0">
                <a:solidFill>
                  <a:schemeClr val="tx1"/>
                </a:solidFill>
              </a:rPr>
              <a:t>index</a:t>
            </a:r>
            <a:r>
              <a:rPr lang="it-IT" altLang="it-IT" sz="1800" b="0" dirty="0" smtClean="0">
                <a:solidFill>
                  <a:schemeClr val="tx1"/>
                </a:solidFill>
              </a:rPr>
              <a:t> </a:t>
            </a:r>
            <a:r>
              <a:rPr lang="it-IT" altLang="it-IT" sz="1800" b="0" dirty="0" err="1" smtClean="0">
                <a:solidFill>
                  <a:schemeClr val="tx1"/>
                </a:solidFill>
              </a:rPr>
              <a:t>is</a:t>
            </a:r>
            <a:r>
              <a:rPr lang="it-IT" altLang="it-IT" sz="1800" b="0" dirty="0" smtClean="0">
                <a:solidFill>
                  <a:schemeClr val="tx1"/>
                </a:solidFill>
              </a:rPr>
              <a:t> </a:t>
            </a:r>
            <a:r>
              <a:rPr lang="it-IT" altLang="it-IT" sz="1800" b="0" dirty="0" err="1" smtClean="0">
                <a:solidFill>
                  <a:schemeClr val="tx1"/>
                </a:solidFill>
              </a:rPr>
              <a:t>equal</a:t>
            </a:r>
            <a:r>
              <a:rPr lang="it-IT" altLang="it-IT" sz="1800" b="0" dirty="0" smtClean="0">
                <a:solidFill>
                  <a:schemeClr val="tx1"/>
                </a:solidFill>
              </a:rPr>
              <a:t> to 0 </a:t>
            </a:r>
            <a:r>
              <a:rPr lang="it-IT" altLang="it-IT" sz="1800" b="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it-IT" altLang="it-IT" sz="1800" b="0" i="1" dirty="0" smtClean="0">
                <a:solidFill>
                  <a:schemeClr val="tx1"/>
                </a:solidFill>
                <a:sym typeface="Wingdings" panose="05000000000000000000" pitchFamily="2" charset="2"/>
              </a:rPr>
              <a:t>n</a:t>
            </a:r>
            <a:r>
              <a:rPr lang="it-IT" altLang="it-IT" sz="1800" b="0" dirty="0" smtClean="0">
                <a:solidFill>
                  <a:schemeClr val="tx1"/>
                </a:solidFill>
                <a:sym typeface="Wingdings" panose="05000000000000000000" pitchFamily="2" charset="2"/>
              </a:rPr>
              <a:t> = 0.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79388" y="3644900"/>
            <a:ext cx="1871662" cy="711200"/>
          </a:xfrm>
          <a:prstGeom prst="rect">
            <a:avLst/>
          </a:prstGeom>
          <a:solidFill>
            <a:schemeClr val="bg2"/>
          </a:soli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4pPr>
            <a:lvl5pPr marL="2057400" indent="-2286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dirty="0"/>
              <a:t>Altar-Appleton</a:t>
            </a:r>
          </a:p>
          <a:p>
            <a:pPr eaLnBrk="1" hangingPunct="1"/>
            <a:r>
              <a:rPr lang="it-IT" altLang="it-IT" dirty="0"/>
              <a:t>    </a:t>
            </a:r>
            <a:r>
              <a:rPr lang="it-IT" altLang="it-IT" dirty="0" err="1" smtClean="0"/>
              <a:t>equation</a:t>
            </a:r>
            <a:endParaRPr lang="en-US" altLang="it-IT" dirty="0"/>
          </a:p>
        </p:txBody>
      </p:sp>
      <p:sp>
        <p:nvSpPr>
          <p:cNvPr id="5" name="Line 7"/>
          <p:cNvSpPr>
            <a:spLocks noChangeShapeType="1"/>
          </p:cNvSpPr>
          <p:nvPr/>
        </p:nvSpPr>
        <p:spPr bwMode="auto">
          <a:xfrm flipV="1">
            <a:off x="2051050" y="2924944"/>
            <a:ext cx="864766" cy="719956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it-IT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339" y="2319577"/>
            <a:ext cx="5861133" cy="13253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rgbClr val="00B0F0"/>
            </a:solidFill>
          </a:ln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000500"/>
            <a:ext cx="5445993" cy="2215319"/>
          </a:xfrm>
          <a:prstGeom prst="rect">
            <a:avLst/>
          </a:prstGeom>
        </p:spPr>
      </p:pic>
      <p:sp>
        <p:nvSpPr>
          <p:cNvPr id="8" name="Titolo 1"/>
          <p:cNvSpPr txBox="1">
            <a:spLocks/>
          </p:cNvSpPr>
          <p:nvPr/>
        </p:nvSpPr>
        <p:spPr>
          <a:xfrm>
            <a:off x="591567" y="22666"/>
            <a:ext cx="7868865" cy="45400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000" b="1" i="1" kern="0" dirty="0">
                <a:solidFill>
                  <a:schemeClr val="tx1"/>
                </a:solidFill>
                <a:latin typeface="Bradley Hand ITC" panose="03070402050302030203" pitchFamily="66" charset="0"/>
              </a:rPr>
              <a:t>The </a:t>
            </a:r>
            <a:r>
              <a:rPr lang="en-US" sz="2000" b="1" i="1" kern="0" dirty="0" err="1">
                <a:solidFill>
                  <a:schemeClr val="tx1"/>
                </a:solidFill>
                <a:latin typeface="Bradley Hand ITC" panose="03070402050302030203" pitchFamily="66" charset="0"/>
              </a:rPr>
              <a:t>magnetoionic</a:t>
            </a:r>
            <a:r>
              <a:rPr lang="en-US" sz="2000" b="1" i="1" kern="0" dirty="0">
                <a:solidFill>
                  <a:schemeClr val="tx1"/>
                </a:solidFill>
                <a:latin typeface="Bradley Hand ITC" panose="03070402050302030203" pitchFamily="66" charset="0"/>
              </a:rPr>
              <a:t> theory </a:t>
            </a:r>
            <a:r>
              <a:rPr lang="en-US" sz="2000" b="1" i="1" kern="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-&gt; </a:t>
            </a:r>
            <a:r>
              <a:rPr lang="en-US" sz="2000" b="1" i="1" kern="0" dirty="0">
                <a:solidFill>
                  <a:schemeClr val="tx1"/>
                </a:solidFill>
                <a:latin typeface="Bradley Hand ITC" panose="03070402050302030203" pitchFamily="66" charset="0"/>
              </a:rPr>
              <a:t>the Altar-Appleton </a:t>
            </a:r>
            <a:r>
              <a:rPr lang="en-US" sz="2000" b="1" i="1" kern="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equation</a:t>
            </a:r>
            <a:endParaRPr lang="en-US" sz="2000" b="1" i="1" kern="0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grpSp>
        <p:nvGrpSpPr>
          <p:cNvPr id="25" name="Gruppo 24"/>
          <p:cNvGrpSpPr/>
          <p:nvPr/>
        </p:nvGrpSpPr>
        <p:grpSpPr>
          <a:xfrm>
            <a:off x="179389" y="4785935"/>
            <a:ext cx="3064371" cy="1379369"/>
            <a:chOff x="179389" y="4785935"/>
            <a:chExt cx="3064371" cy="1379369"/>
          </a:xfrm>
        </p:grpSpPr>
        <p:pic>
          <p:nvPicPr>
            <p:cNvPr id="1026" name="Picture 2" descr="figura2_new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5" y="4797152"/>
              <a:ext cx="1336055" cy="136815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389" y="4785935"/>
              <a:ext cx="1728316" cy="1157646"/>
            </a:xfrm>
            <a:prstGeom prst="rect">
              <a:avLst/>
            </a:prstGeom>
          </p:spPr>
        </p:pic>
      </p:grpSp>
      <p:pic>
        <p:nvPicPr>
          <p:cNvPr id="9" name="Immagin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077072"/>
            <a:ext cx="648072" cy="5250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Rettangolo 23"/>
          <p:cNvSpPr/>
          <p:nvPr/>
        </p:nvSpPr>
        <p:spPr>
          <a:xfrm>
            <a:off x="3347864" y="4653136"/>
            <a:ext cx="5256584" cy="15626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5" name="Gruppo 34"/>
          <p:cNvGrpSpPr/>
          <p:nvPr/>
        </p:nvGrpSpPr>
        <p:grpSpPr>
          <a:xfrm>
            <a:off x="4966730" y="3078770"/>
            <a:ext cx="3359791" cy="1558081"/>
            <a:chOff x="4966730" y="3078770"/>
            <a:chExt cx="3359791" cy="1558081"/>
          </a:xfrm>
        </p:grpSpPr>
        <p:grpSp>
          <p:nvGrpSpPr>
            <p:cNvPr id="16" name="Gruppo 15"/>
            <p:cNvGrpSpPr/>
            <p:nvPr/>
          </p:nvGrpSpPr>
          <p:grpSpPr>
            <a:xfrm>
              <a:off x="4966730" y="3078770"/>
              <a:ext cx="144016" cy="216024"/>
              <a:chOff x="971600" y="2636912"/>
              <a:chExt cx="144016" cy="216024"/>
            </a:xfrm>
          </p:grpSpPr>
          <p:cxnSp>
            <p:nvCxnSpPr>
              <p:cNvPr id="13" name="Connettore 1 12"/>
              <p:cNvCxnSpPr/>
              <p:nvPr/>
            </p:nvCxnSpPr>
            <p:spPr>
              <a:xfrm>
                <a:off x="971600" y="2636912"/>
                <a:ext cx="144016" cy="21602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ttore 1 14"/>
              <p:cNvCxnSpPr/>
              <p:nvPr/>
            </p:nvCxnSpPr>
            <p:spPr>
              <a:xfrm flipV="1">
                <a:off x="971600" y="2636912"/>
                <a:ext cx="144016" cy="21602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uppo 17"/>
            <p:cNvGrpSpPr/>
            <p:nvPr/>
          </p:nvGrpSpPr>
          <p:grpSpPr>
            <a:xfrm>
              <a:off x="6211500" y="3237307"/>
              <a:ext cx="144016" cy="216024"/>
              <a:chOff x="971600" y="2636912"/>
              <a:chExt cx="144016" cy="216024"/>
            </a:xfrm>
          </p:grpSpPr>
          <p:cxnSp>
            <p:nvCxnSpPr>
              <p:cNvPr id="19" name="Connettore 1 18"/>
              <p:cNvCxnSpPr/>
              <p:nvPr/>
            </p:nvCxnSpPr>
            <p:spPr>
              <a:xfrm>
                <a:off x="971600" y="2636912"/>
                <a:ext cx="144016" cy="21602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ttore 1 19"/>
              <p:cNvCxnSpPr/>
              <p:nvPr/>
            </p:nvCxnSpPr>
            <p:spPr>
              <a:xfrm flipV="1">
                <a:off x="971600" y="2636912"/>
                <a:ext cx="144016" cy="21602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uppo 20"/>
            <p:cNvGrpSpPr/>
            <p:nvPr/>
          </p:nvGrpSpPr>
          <p:grpSpPr>
            <a:xfrm>
              <a:off x="7634241" y="3273106"/>
              <a:ext cx="144016" cy="216024"/>
              <a:chOff x="971600" y="2636912"/>
              <a:chExt cx="144016" cy="216024"/>
            </a:xfrm>
          </p:grpSpPr>
          <p:cxnSp>
            <p:nvCxnSpPr>
              <p:cNvPr id="22" name="Connettore 1 21"/>
              <p:cNvCxnSpPr/>
              <p:nvPr/>
            </p:nvCxnSpPr>
            <p:spPr>
              <a:xfrm>
                <a:off x="971600" y="2636912"/>
                <a:ext cx="144016" cy="21602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ttore 1 22"/>
              <p:cNvCxnSpPr/>
              <p:nvPr/>
            </p:nvCxnSpPr>
            <p:spPr>
              <a:xfrm flipV="1">
                <a:off x="971600" y="2636912"/>
                <a:ext cx="144016" cy="21602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uppo 26"/>
            <p:cNvGrpSpPr/>
            <p:nvPr/>
          </p:nvGrpSpPr>
          <p:grpSpPr>
            <a:xfrm>
              <a:off x="7772777" y="4051545"/>
              <a:ext cx="553744" cy="585306"/>
              <a:chOff x="741892" y="2469651"/>
              <a:chExt cx="553744" cy="585306"/>
            </a:xfrm>
          </p:grpSpPr>
          <p:cxnSp>
            <p:nvCxnSpPr>
              <p:cNvPr id="28" name="Connettore 1 27"/>
              <p:cNvCxnSpPr/>
              <p:nvPr/>
            </p:nvCxnSpPr>
            <p:spPr>
              <a:xfrm>
                <a:off x="748377" y="2471297"/>
                <a:ext cx="547259" cy="57443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ttore 1 28"/>
              <p:cNvCxnSpPr/>
              <p:nvPr/>
            </p:nvCxnSpPr>
            <p:spPr>
              <a:xfrm flipV="1">
                <a:off x="741892" y="2469651"/>
                <a:ext cx="553744" cy="585306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66685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4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30308</TotalTime>
  <Words>1980</Words>
  <Application>Microsoft Office PowerPoint</Application>
  <PresentationFormat>Presentazione su schermo (4:3)</PresentationFormat>
  <Paragraphs>215</Paragraphs>
  <Slides>48</Slides>
  <Notes>3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48</vt:i4>
      </vt:variant>
    </vt:vector>
  </HeadingPairs>
  <TitlesOfParts>
    <vt:vector size="54" baseType="lpstr">
      <vt:lpstr>Arial</vt:lpstr>
      <vt:lpstr>Bradley Hand ITC</vt:lpstr>
      <vt:lpstr>Calibri</vt:lpstr>
      <vt:lpstr>Times New Roman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Michael Pezzopane</dc:creator>
  <cp:lastModifiedBy>ASTROGEO</cp:lastModifiedBy>
  <cp:revision>262</cp:revision>
  <dcterms:created xsi:type="dcterms:W3CDTF">2015-07-09T16:46:21Z</dcterms:created>
  <dcterms:modified xsi:type="dcterms:W3CDTF">2023-10-03T15:55:46Z</dcterms:modified>
</cp:coreProperties>
</file>