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6" r:id="rId2"/>
    <p:sldId id="394" r:id="rId3"/>
    <p:sldId id="268" r:id="rId4"/>
    <p:sldId id="371" r:id="rId5"/>
    <p:sldId id="388" r:id="rId6"/>
    <p:sldId id="372" r:id="rId7"/>
    <p:sldId id="373" r:id="rId8"/>
    <p:sldId id="374" r:id="rId9"/>
    <p:sldId id="375" r:id="rId10"/>
    <p:sldId id="377" r:id="rId11"/>
    <p:sldId id="376" r:id="rId12"/>
    <p:sldId id="378" r:id="rId13"/>
    <p:sldId id="379" r:id="rId14"/>
    <p:sldId id="380" r:id="rId15"/>
    <p:sldId id="387" r:id="rId16"/>
    <p:sldId id="382" r:id="rId17"/>
    <p:sldId id="389" r:id="rId18"/>
    <p:sldId id="390" r:id="rId19"/>
    <p:sldId id="391" r:id="rId20"/>
    <p:sldId id="392" r:id="rId21"/>
    <p:sldId id="393" r:id="rId22"/>
    <p:sldId id="381" r:id="rId23"/>
    <p:sldId id="395" r:id="rId24"/>
    <p:sldId id="39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3" autoAdjust="0"/>
    <p:restoredTop sz="89550" autoAdjust="0"/>
  </p:normalViewPr>
  <p:slideViewPr>
    <p:cSldViewPr>
      <p:cViewPr varScale="1">
        <p:scale>
          <a:sx n="92" d="100"/>
          <a:sy n="92" d="100"/>
        </p:scale>
        <p:origin x="136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5" d="100"/>
          <a:sy n="125" d="100"/>
        </p:scale>
        <p:origin x="4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706B0-2DE6-4A8E-85F3-D108AE02E298}" type="datetimeFigureOut">
              <a:rPr lang="it-IT" smtClean="0"/>
              <a:t>03/10/2023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1B9FD-4342-4727-A75F-5B2FFD2416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88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04D58-63DF-4D8F-A678-39833831E6B2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B237B-5B75-48CE-A2AE-60E4D98B1C1D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2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B0B1E5-6AC3-4032-BB62-DA6ECE47F547}" type="datetimeFigureOut">
              <a:rPr lang="en-US" smtClean="0"/>
              <a:pPr/>
              <a:t>10/3/2023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B93E27-5AC8-4BD5-AA15-C81DCBF5CDDA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-36512" y="404664"/>
            <a:ext cx="9189759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CasellaDiTesto 10"/>
          <p:cNvSpPr txBox="1"/>
          <p:nvPr userDrawn="1"/>
        </p:nvSpPr>
        <p:spPr>
          <a:xfrm>
            <a:off x="1979712" y="6519446"/>
            <a:ext cx="47371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66FF"/>
                </a:solidFill>
                <a:latin typeface="Bradley Hand ITC" pitchFamily="66" charset="0"/>
              </a:rPr>
              <a:t>High Frequency (HF) vertical ionospheric soundings</a:t>
            </a:r>
            <a:endParaRPr lang="en-US" sz="1600" b="1" dirty="0">
              <a:solidFill>
                <a:srgbClr val="0066FF"/>
              </a:solidFill>
              <a:latin typeface="Bradley Hand ITC" pitchFamily="66" charset="0"/>
            </a:endParaRPr>
          </a:p>
        </p:txBody>
      </p:sp>
      <p:sp>
        <p:nvSpPr>
          <p:cNvPr id="2" name="CasellaDiTesto 1"/>
          <p:cNvSpPr txBox="1"/>
          <p:nvPr userDrawn="1"/>
        </p:nvSpPr>
        <p:spPr>
          <a:xfrm>
            <a:off x="6597739" y="6457890"/>
            <a:ext cx="2555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Eastern Africa Capacity Building Workshop on</a:t>
            </a:r>
          </a:p>
          <a:p>
            <a:r>
              <a:rPr lang="en-US" sz="10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Weather and Low-latitude Ionosphere</a:t>
            </a:r>
            <a:endParaRPr lang="it-IT" sz="1000" b="0" dirty="0"/>
          </a:p>
        </p:txBody>
      </p:sp>
      <p:pic>
        <p:nvPicPr>
          <p:cNvPr id="12" name="Picture 4" descr="http://intranet.rm.ingv.it/sites/default/files/INGV_LOGO_NEW_SCRITTA%20BANDIERA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483021"/>
            <a:ext cx="1224136" cy="37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egnaposto data 2"/>
          <p:cNvSpPr txBox="1">
            <a:spLocks/>
          </p:cNvSpPr>
          <p:nvPr userDrawn="1"/>
        </p:nvSpPr>
        <p:spPr>
          <a:xfrm>
            <a:off x="8172400" y="39539"/>
            <a:ext cx="1362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800" b="1" baseline="0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Malindi</a:t>
            </a:r>
          </a:p>
          <a:p>
            <a:pPr algn="ctr"/>
            <a:r>
              <a:rPr lang="it-IT" sz="800" b="1" baseline="0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5 </a:t>
            </a:r>
            <a:r>
              <a:rPr lang="it-IT" sz="800" b="1" baseline="0" dirty="0" err="1" smtClean="0">
                <a:solidFill>
                  <a:srgbClr val="00B050"/>
                </a:solidFill>
                <a:latin typeface="Bradley Hand ITC" panose="03070402050302030203" pitchFamily="66" charset="0"/>
              </a:rPr>
              <a:t>Oct</a:t>
            </a:r>
            <a:r>
              <a:rPr lang="it-IT" sz="800" b="1" baseline="0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 2023</a:t>
            </a:r>
            <a:endParaRPr lang="it-IT" sz="800" b="1" dirty="0">
              <a:solidFill>
                <a:srgbClr val="00B05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Segnaposto data 2"/>
          <p:cNvSpPr txBox="1">
            <a:spLocks/>
          </p:cNvSpPr>
          <p:nvPr userDrawn="1"/>
        </p:nvSpPr>
        <p:spPr>
          <a:xfrm>
            <a:off x="-249605" y="6487947"/>
            <a:ext cx="1362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000" b="1" baseline="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Michael</a:t>
            </a:r>
          </a:p>
          <a:p>
            <a:pPr algn="ctr"/>
            <a:r>
              <a:rPr lang="it-IT" sz="1000" b="1" baseline="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Pezzopane</a:t>
            </a:r>
            <a:endParaRPr lang="it-IT" sz="1000" b="1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388" y="2060848"/>
            <a:ext cx="88201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Bradley Hand ITC" pitchFamily="66" charset="0"/>
              </a:rPr>
              <a:t>Hands-on on </a:t>
            </a:r>
            <a:r>
              <a:rPr lang="en-US" sz="2800" b="1" dirty="0" err="1" smtClean="0">
                <a:latin typeface="Bradley Hand ITC" pitchFamily="66" charset="0"/>
              </a:rPr>
              <a:t>ionogram</a:t>
            </a:r>
            <a:r>
              <a:rPr lang="en-US" sz="2800" b="1" dirty="0" smtClean="0">
                <a:latin typeface="Bradley Hand ITC" pitchFamily="66" charset="0"/>
              </a:rPr>
              <a:t> scaling</a:t>
            </a:r>
          </a:p>
          <a:p>
            <a:pPr algn="ctr"/>
            <a:r>
              <a:rPr lang="en-US" sz="2800" b="1" dirty="0" smtClean="0">
                <a:latin typeface="Bradley Hand ITC" pitchFamily="66" charset="0"/>
              </a:rPr>
              <a:t>Visit to the </a:t>
            </a:r>
            <a:r>
              <a:rPr lang="en-US" sz="2800" b="1" dirty="0" err="1" smtClean="0">
                <a:latin typeface="Bradley Hand ITC" pitchFamily="66" charset="0"/>
              </a:rPr>
              <a:t>Malindi</a:t>
            </a:r>
            <a:r>
              <a:rPr lang="en-US" sz="2800" b="1" dirty="0" smtClean="0">
                <a:latin typeface="Bradley Hand ITC" pitchFamily="66" charset="0"/>
              </a:rPr>
              <a:t> Ionosonde</a:t>
            </a:r>
            <a:endParaRPr lang="en-US" sz="2800" b="1" dirty="0">
              <a:latin typeface="Bradley Hand ITC" pitchFamily="66" charset="0"/>
            </a:endParaRPr>
          </a:p>
        </p:txBody>
      </p:sp>
      <p:sp>
        <p:nvSpPr>
          <p:cNvPr id="2051" name="Line 7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84213" y="3429000"/>
            <a:ext cx="7907337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u="sng" dirty="0" smtClean="0">
                <a:latin typeface="Bradley Hand ITC" pitchFamily="66" charset="0"/>
              </a:rPr>
              <a:t>Michael </a:t>
            </a:r>
            <a:r>
              <a:rPr lang="it-IT" b="1" u="sng" dirty="0" err="1" smtClean="0">
                <a:latin typeface="Bradley Hand ITC" pitchFamily="66" charset="0"/>
              </a:rPr>
              <a:t>Pezzopane</a:t>
            </a:r>
            <a:r>
              <a:rPr lang="it-IT" b="1" dirty="0" smtClean="0">
                <a:latin typeface="Bradley Hand ITC" pitchFamily="66" charset="0"/>
              </a:rPr>
              <a:t> – </a:t>
            </a:r>
            <a:r>
              <a:rPr lang="it-IT" b="1" u="sng" dirty="0" smtClean="0">
                <a:latin typeface="Bradley Hand ITC" pitchFamily="66" charset="0"/>
              </a:rPr>
              <a:t>Claudio Cesaroni</a:t>
            </a:r>
            <a:endParaRPr lang="it-IT" b="1" dirty="0">
              <a:latin typeface="Bradley Hand ITC" pitchFamily="66" charset="0"/>
            </a:endParaRPr>
          </a:p>
          <a:p>
            <a:pPr algn="ctr">
              <a:defRPr/>
            </a:pPr>
            <a:r>
              <a:rPr lang="it-IT" altLang="it-IT" sz="1800" b="1" dirty="0" smtClean="0">
                <a:solidFill>
                  <a:srgbClr val="FF9933"/>
                </a:solidFill>
                <a:latin typeface="Bradley Hand ITC" pitchFamily="66" charset="0"/>
              </a:rPr>
              <a:t>michael.pezzopane@ingv.it, claudio.cesaroni@ingv.it</a:t>
            </a:r>
            <a:endParaRPr lang="it-IT" altLang="it-IT" sz="1800" b="1" dirty="0">
              <a:solidFill>
                <a:srgbClr val="FF9933"/>
              </a:solidFill>
              <a:latin typeface="Bradley Hand ITC" pitchFamily="66" charset="0"/>
            </a:endParaRPr>
          </a:p>
          <a:p>
            <a:pPr>
              <a:defRPr/>
            </a:pPr>
            <a:endParaRPr lang="it-IT" altLang="it-IT" sz="1800" b="1" dirty="0">
              <a:solidFill>
                <a:srgbClr val="FF9933"/>
              </a:solidFill>
              <a:latin typeface="Bradley Hand ITC" pitchFamily="66" charset="0"/>
            </a:endParaRPr>
          </a:p>
          <a:p>
            <a:pPr algn="ctr">
              <a:defRPr/>
            </a:pPr>
            <a:r>
              <a:rPr lang="it-IT" sz="1800" b="1" i="1" dirty="0" smtClean="0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Istituto </a:t>
            </a:r>
            <a:r>
              <a:rPr lang="it-IT" sz="1800" b="1" i="1" dirty="0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Nazionale di Geofisica e Vulcanologia, 00143, </a:t>
            </a:r>
            <a:r>
              <a:rPr lang="it-IT" sz="1800" b="1" i="1" dirty="0" err="1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Rome</a:t>
            </a:r>
            <a:r>
              <a:rPr lang="it-IT" sz="1800" b="1" i="1" dirty="0">
                <a:solidFill>
                  <a:schemeClr val="bg1">
                    <a:lumMod val="65000"/>
                  </a:schemeClr>
                </a:solidFill>
                <a:latin typeface="Bradley Hand ITC" pitchFamily="66" charset="0"/>
              </a:rPr>
              <a:t>, Italy</a:t>
            </a:r>
            <a:endParaRPr lang="it-IT" altLang="it-IT" sz="1800" b="1" dirty="0">
              <a:solidFill>
                <a:schemeClr val="bg2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86190" y="1893242"/>
            <a:ext cx="3894689" cy="4499248"/>
            <a:chOff x="386190" y="1893242"/>
            <a:chExt cx="3894689" cy="4499248"/>
          </a:xfrm>
        </p:grpSpPr>
        <p:cxnSp>
          <p:nvCxnSpPr>
            <p:cNvPr id="3" name="Connettore 1 2"/>
            <p:cNvCxnSpPr/>
            <p:nvPr/>
          </p:nvCxnSpPr>
          <p:spPr>
            <a:xfrm flipV="1">
              <a:off x="3530609" y="5206050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e 3"/>
            <p:cNvSpPr/>
            <p:nvPr/>
          </p:nvSpPr>
          <p:spPr>
            <a:xfrm>
              <a:off x="386190" y="1893242"/>
              <a:ext cx="504056" cy="253862"/>
            </a:xfrm>
            <a:prstGeom prst="ellipse">
              <a:avLst/>
            </a:prstGeom>
            <a:solidFill>
              <a:srgbClr val="FF00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3491880" y="6084713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5.2 MHz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00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9108000" cy="6858000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80403" y="1196752"/>
            <a:ext cx="5052604" cy="3548868"/>
            <a:chOff x="380403" y="1196752"/>
            <a:chExt cx="5052604" cy="3548868"/>
          </a:xfrm>
        </p:grpSpPr>
        <p:cxnSp>
          <p:nvCxnSpPr>
            <p:cNvPr id="3" name="Connettore 1 2"/>
            <p:cNvCxnSpPr/>
            <p:nvPr/>
          </p:nvCxnSpPr>
          <p:spPr>
            <a:xfrm flipV="1">
              <a:off x="4803824" y="1450065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e 3"/>
            <p:cNvSpPr/>
            <p:nvPr/>
          </p:nvSpPr>
          <p:spPr>
            <a:xfrm>
              <a:off x="380403" y="4491758"/>
              <a:ext cx="504056" cy="253862"/>
            </a:xfrm>
            <a:prstGeom prst="ellipse">
              <a:avLst/>
            </a:prstGeom>
            <a:solidFill>
              <a:srgbClr val="FF00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644008" y="1196752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FF0000"/>
                  </a:solidFill>
                </a:rPr>
                <a:t>8</a:t>
              </a:r>
              <a:r>
                <a:rPr lang="it-IT" sz="1400" dirty="0" smtClean="0">
                  <a:solidFill>
                    <a:srgbClr val="FF0000"/>
                  </a:solidFill>
                </a:rPr>
                <a:t>.7 MHz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79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80403" y="4196603"/>
            <a:ext cx="4579459" cy="971320"/>
            <a:chOff x="380403" y="4196603"/>
            <a:chExt cx="4579459" cy="971320"/>
          </a:xfrm>
        </p:grpSpPr>
        <p:cxnSp>
          <p:nvCxnSpPr>
            <p:cNvPr id="3" name="Connettore 1 2"/>
            <p:cNvCxnSpPr/>
            <p:nvPr/>
          </p:nvCxnSpPr>
          <p:spPr>
            <a:xfrm>
              <a:off x="3591710" y="5122913"/>
              <a:ext cx="1368152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e 3"/>
            <p:cNvSpPr/>
            <p:nvPr/>
          </p:nvSpPr>
          <p:spPr>
            <a:xfrm>
              <a:off x="380403" y="4196603"/>
              <a:ext cx="504056" cy="253862"/>
            </a:xfrm>
            <a:prstGeom prst="ellipse">
              <a:avLst/>
            </a:prstGeom>
            <a:solidFill>
              <a:srgbClr val="00FF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/>
            <p:cNvSpPr txBox="1"/>
            <p:nvPr/>
          </p:nvSpPr>
          <p:spPr>
            <a:xfrm>
              <a:off x="4218342" y="4860146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00FF00"/>
                  </a:solidFill>
                </a:rPr>
                <a:t>248 km</a:t>
              </a:r>
              <a:endParaRPr lang="it-IT" sz="1400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79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0"/>
            <a:ext cx="9144000" cy="6822000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 flipV="1">
            <a:off x="4942720" y="1149124"/>
            <a:ext cx="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e 3"/>
          <p:cNvSpPr/>
          <p:nvPr/>
        </p:nvSpPr>
        <p:spPr>
          <a:xfrm>
            <a:off x="339892" y="4769551"/>
            <a:ext cx="504056" cy="253862"/>
          </a:xfrm>
          <a:prstGeom prst="ellipse">
            <a:avLst/>
          </a:prstGeom>
          <a:solidFill>
            <a:srgbClr val="FF00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860032" y="1149124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9.1 MHz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533073"/>
            <a:ext cx="6389542" cy="4804735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3715473" y="2152891"/>
            <a:ext cx="268075" cy="3292998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1" y="476672"/>
            <a:ext cx="8765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malfunctionings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obtain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reliable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case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qualifying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q.l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and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d.l.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along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in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78693"/>
            <a:ext cx="5148497" cy="580376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42762" y="5970766"/>
            <a:ext cx="299998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/>
              <a:t>Manual_of_Ionogram_Scaling.pdf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877272"/>
            <a:ext cx="432780" cy="5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8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692696"/>
            <a:ext cx="878497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of,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spread-F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echoses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4543960"/>
            <a:ext cx="8784976" cy="1477328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qualifying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-component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ncertain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doubtful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79512" y="4543960"/>
            <a:ext cx="8784976" cy="1477328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qualifying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-component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ncertain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doubtful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692696"/>
            <a:ext cx="878497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of,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spread-F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echoses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2132856"/>
            <a:ext cx="8784976" cy="50405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79512" y="5661247"/>
            <a:ext cx="8784976" cy="351469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6381"/>
            <a:ext cx="5580112" cy="4165899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2420"/>
            <a:ext cx="5577120" cy="418557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1835696" y="3092058"/>
            <a:ext cx="5178335" cy="52322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case you will see often!!!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4543960"/>
            <a:ext cx="8784976" cy="1477328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qualifying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-component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ncertain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doubtful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692696"/>
            <a:ext cx="878497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of,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spread-F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echoses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844824"/>
            <a:ext cx="8784976" cy="288032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71128"/>
            <a:ext cx="5724128" cy="426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2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79512" y="4543960"/>
            <a:ext cx="8784976" cy="1477328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qualifying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-component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ncertain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doubtful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9512" y="5661248"/>
            <a:ext cx="8784976" cy="35803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692696"/>
            <a:ext cx="878497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of,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spread-F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echoses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268760"/>
            <a:ext cx="8784976" cy="57606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33374"/>
            <a:ext cx="5352119" cy="40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" y="956654"/>
            <a:ext cx="5035599" cy="1824274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9388" y="2855913"/>
            <a:ext cx="8805862" cy="3139321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it-IT" altLang="it-IT" sz="1800" b="0" dirty="0" err="1" smtClean="0">
                <a:solidFill>
                  <a:schemeClr val="tx1"/>
                </a:solidFill>
              </a:rPr>
              <a:t>After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transmitting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through</a:t>
            </a:r>
            <a:r>
              <a:rPr lang="it-IT" altLang="it-IT" sz="1800" b="0" dirty="0">
                <a:solidFill>
                  <a:schemeClr val="tx1"/>
                </a:solidFill>
              </a:rPr>
              <a:t> a </a:t>
            </a:r>
            <a:r>
              <a:rPr lang="it-IT" altLang="it-IT" sz="1800" b="0" dirty="0" err="1">
                <a:solidFill>
                  <a:schemeClr val="tx1"/>
                </a:solidFill>
              </a:rPr>
              <a:t>magnetoionic</a:t>
            </a:r>
            <a:r>
              <a:rPr lang="it-IT" altLang="it-IT" sz="1800" b="0" dirty="0">
                <a:solidFill>
                  <a:schemeClr val="tx1"/>
                </a:solidFill>
              </a:rPr>
              <a:t> medium an </a:t>
            </a:r>
            <a:r>
              <a:rPr lang="it-IT" altLang="it-IT" sz="1800" b="0" dirty="0" err="1">
                <a:solidFill>
                  <a:schemeClr val="tx1"/>
                </a:solidFill>
              </a:rPr>
              <a:t>electromagnetic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wave</a:t>
            </a:r>
            <a:r>
              <a:rPr lang="it-IT" altLang="it-IT" sz="1800" b="0" dirty="0">
                <a:solidFill>
                  <a:schemeClr val="tx1"/>
                </a:solidFill>
              </a:rPr>
              <a:t> with a </a:t>
            </a:r>
            <a:r>
              <a:rPr lang="it-IT" altLang="it-IT" sz="1800" b="0" dirty="0" err="1">
                <a:solidFill>
                  <a:schemeClr val="tx1"/>
                </a:solidFill>
              </a:rPr>
              <a:t>certain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polarisation</a:t>
            </a:r>
            <a:r>
              <a:rPr lang="it-IT" altLang="it-IT" sz="1800" b="0" dirty="0">
                <a:solidFill>
                  <a:schemeClr val="tx1"/>
                </a:solidFill>
              </a:rPr>
              <a:t>, </a:t>
            </a:r>
            <a:r>
              <a:rPr lang="it-IT" altLang="it-IT" sz="1800" i="1" dirty="0" err="1">
                <a:solidFill>
                  <a:schemeClr val="tx1"/>
                </a:solidFill>
              </a:rPr>
              <a:t>two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i="1" dirty="0" err="1" smtClean="0">
                <a:solidFill>
                  <a:schemeClr val="tx1"/>
                </a:solidFill>
              </a:rPr>
              <a:t>waves</a:t>
            </a:r>
            <a:r>
              <a:rPr lang="it-IT" altLang="it-IT" sz="1800" dirty="0" smtClean="0">
                <a:solidFill>
                  <a:schemeClr val="tx1"/>
                </a:solidFill>
              </a:rPr>
              <a:t> </a:t>
            </a:r>
            <a:r>
              <a:rPr lang="it-IT" altLang="it-IT" sz="1800" b="0" dirty="0">
                <a:solidFill>
                  <a:schemeClr val="tx1"/>
                </a:solidFill>
              </a:rPr>
              <a:t>propagate </a:t>
            </a:r>
            <a:r>
              <a:rPr lang="it-IT" altLang="it-IT" sz="1800" b="0" dirty="0" err="1">
                <a:solidFill>
                  <a:schemeClr val="tx1"/>
                </a:solidFill>
              </a:rPr>
              <a:t>through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it</a:t>
            </a:r>
            <a:r>
              <a:rPr lang="it-IT" altLang="it-IT" sz="1800" b="0" dirty="0">
                <a:solidFill>
                  <a:schemeClr val="tx1"/>
                </a:solidFill>
              </a:rPr>
              <a:t>; </a:t>
            </a:r>
            <a:r>
              <a:rPr lang="it-IT" altLang="it-IT" sz="1800" dirty="0" err="1">
                <a:solidFill>
                  <a:schemeClr val="tx1"/>
                </a:solidFill>
              </a:rPr>
              <a:t>these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two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waves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have</a:t>
            </a:r>
            <a:r>
              <a:rPr lang="it-IT" altLang="it-IT" sz="1800" dirty="0">
                <a:solidFill>
                  <a:schemeClr val="tx1"/>
                </a:solidFill>
              </a:rPr>
              <a:t> the </a:t>
            </a:r>
            <a:r>
              <a:rPr lang="it-IT" altLang="it-IT" sz="1800" dirty="0" err="1">
                <a:solidFill>
                  <a:schemeClr val="tx1"/>
                </a:solidFill>
              </a:rPr>
              <a:t>same</a:t>
            </a:r>
            <a:r>
              <a:rPr lang="it-IT" altLang="it-IT" sz="1800" dirty="0">
                <a:solidFill>
                  <a:schemeClr val="tx1"/>
                </a:solidFill>
              </a:rPr>
              <a:t> </a:t>
            </a:r>
            <a:r>
              <a:rPr lang="it-IT" altLang="it-IT" sz="1800" dirty="0" err="1">
                <a:solidFill>
                  <a:schemeClr val="tx1"/>
                </a:solidFill>
              </a:rPr>
              <a:t>frequency</a:t>
            </a:r>
            <a:r>
              <a:rPr lang="it-IT" altLang="it-IT" sz="1800" b="0" dirty="0">
                <a:solidFill>
                  <a:schemeClr val="tx1"/>
                </a:solidFill>
              </a:rPr>
              <a:t>, </a:t>
            </a:r>
            <a:r>
              <a:rPr lang="it-IT" altLang="it-IT" sz="1800" b="0" dirty="0" err="1">
                <a:solidFill>
                  <a:schemeClr val="tx1"/>
                </a:solidFill>
              </a:rPr>
              <a:t>different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phase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velocity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 and </a:t>
            </a:r>
            <a:r>
              <a:rPr lang="it-IT" altLang="it-IT" sz="1800" b="0" dirty="0" err="1">
                <a:solidFill>
                  <a:schemeClr val="tx1"/>
                </a:solidFill>
              </a:rPr>
              <a:t>different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polarisation</a:t>
            </a:r>
            <a:r>
              <a:rPr lang="it-IT" altLang="it-IT" sz="1800" b="0" dirty="0">
                <a:solidFill>
                  <a:schemeClr val="tx1"/>
                </a:solidFill>
              </a:rPr>
              <a:t>. </a:t>
            </a:r>
            <a:r>
              <a:rPr lang="it-IT" altLang="it-IT" sz="1800" b="0" dirty="0" err="1">
                <a:solidFill>
                  <a:schemeClr val="tx1"/>
                </a:solidFill>
              </a:rPr>
              <a:t>This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phenomenon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is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called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i="1" dirty="0" err="1">
                <a:solidFill>
                  <a:schemeClr val="hlink"/>
                </a:solidFill>
              </a:rPr>
              <a:t>magnetoionic</a:t>
            </a:r>
            <a:r>
              <a:rPr lang="it-IT" altLang="it-IT" sz="1800" b="0" i="1" dirty="0">
                <a:solidFill>
                  <a:schemeClr val="hlink"/>
                </a:solidFill>
              </a:rPr>
              <a:t> </a:t>
            </a:r>
            <a:r>
              <a:rPr lang="it-IT" altLang="it-IT" sz="1800" b="0" i="1" dirty="0" err="1">
                <a:solidFill>
                  <a:schemeClr val="hlink"/>
                </a:solidFill>
              </a:rPr>
              <a:t>birefraction</a:t>
            </a:r>
            <a:r>
              <a:rPr lang="it-IT" altLang="it-IT" sz="1800" b="0" i="1" dirty="0">
                <a:solidFill>
                  <a:schemeClr val="hlink"/>
                </a:solidFill>
              </a:rPr>
              <a:t> of the </a:t>
            </a:r>
            <a:r>
              <a:rPr lang="it-IT" altLang="it-IT" sz="1800" b="0" i="1" dirty="0" err="1">
                <a:solidFill>
                  <a:schemeClr val="hlink"/>
                </a:solidFill>
              </a:rPr>
              <a:t>electromagnetic</a:t>
            </a:r>
            <a:r>
              <a:rPr lang="it-IT" altLang="it-IT" sz="1800" b="0" i="1" dirty="0">
                <a:solidFill>
                  <a:schemeClr val="hlink"/>
                </a:solidFill>
              </a:rPr>
              <a:t> </a:t>
            </a:r>
            <a:r>
              <a:rPr lang="it-IT" altLang="it-IT" sz="1800" b="0" i="1" dirty="0" err="1">
                <a:solidFill>
                  <a:schemeClr val="hlink"/>
                </a:solidFill>
              </a:rPr>
              <a:t>wave</a:t>
            </a:r>
            <a:r>
              <a:rPr lang="it-IT" altLang="it-IT" sz="1800" b="0" i="1" dirty="0">
                <a:solidFill>
                  <a:schemeClr val="hlink"/>
                </a:solidFill>
              </a:rPr>
              <a:t> </a:t>
            </a:r>
            <a:r>
              <a:rPr lang="it-IT" altLang="it-IT" sz="1800" b="0" i="1" dirty="0" err="1">
                <a:solidFill>
                  <a:schemeClr val="hlink"/>
                </a:solidFill>
              </a:rPr>
              <a:t>into</a:t>
            </a:r>
            <a:r>
              <a:rPr lang="it-IT" altLang="it-IT" sz="1800" b="0" i="1" dirty="0">
                <a:solidFill>
                  <a:schemeClr val="hlink"/>
                </a:solidFill>
              </a:rPr>
              <a:t> the </a:t>
            </a:r>
            <a:r>
              <a:rPr lang="it-IT" altLang="it-IT" sz="1800" b="0" i="1" dirty="0" err="1">
                <a:solidFill>
                  <a:schemeClr val="hlink"/>
                </a:solidFill>
              </a:rPr>
              <a:t>magnetoplasma</a:t>
            </a:r>
            <a:r>
              <a:rPr lang="it-IT" altLang="it-IT" sz="1800" b="0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it-IT" altLang="it-IT" sz="1800" b="0" dirty="0">
              <a:solidFill>
                <a:schemeClr val="tx1"/>
              </a:solidFill>
            </a:endParaRPr>
          </a:p>
          <a:p>
            <a:pPr eaLnBrk="1" hangingPunct="1"/>
            <a:r>
              <a:rPr lang="it-IT" altLang="it-IT" sz="1800" b="0" dirty="0" err="1">
                <a:solidFill>
                  <a:schemeClr val="tx1"/>
                </a:solidFill>
              </a:rPr>
              <a:t>Simply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speaking</a:t>
            </a:r>
            <a:r>
              <a:rPr lang="it-IT" altLang="it-IT" sz="1800" b="0" dirty="0">
                <a:solidFill>
                  <a:schemeClr val="tx1"/>
                </a:solidFill>
              </a:rPr>
              <a:t>, a </a:t>
            </a:r>
            <a:r>
              <a:rPr lang="it-IT" altLang="it-IT" sz="1800" b="0" dirty="0" err="1">
                <a:solidFill>
                  <a:schemeClr val="tx1"/>
                </a:solidFill>
              </a:rPr>
              <a:t>wave</a:t>
            </a:r>
            <a:r>
              <a:rPr lang="it-IT" altLang="it-IT" sz="1800" b="0" dirty="0">
                <a:solidFill>
                  <a:schemeClr val="tx1"/>
                </a:solidFill>
              </a:rPr>
              <a:t> with a </a:t>
            </a:r>
            <a:r>
              <a:rPr lang="it-IT" altLang="it-IT" sz="1800" b="0" dirty="0" err="1">
                <a:solidFill>
                  <a:schemeClr val="tx1"/>
                </a:solidFill>
              </a:rPr>
              <a:t>generic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polarisation</a:t>
            </a:r>
            <a:r>
              <a:rPr lang="it-IT" altLang="it-IT" sz="1800" b="0" dirty="0">
                <a:solidFill>
                  <a:schemeClr val="tx1"/>
                </a:solidFill>
              </a:rPr>
              <a:t> can be </a:t>
            </a:r>
            <a:r>
              <a:rPr lang="it-IT" altLang="it-IT" sz="1800" b="0" dirty="0" err="1">
                <a:solidFill>
                  <a:schemeClr val="tx1"/>
                </a:solidFill>
              </a:rPr>
              <a:t>thought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as</a:t>
            </a:r>
            <a:r>
              <a:rPr lang="it-IT" altLang="it-IT" sz="1800" b="0" dirty="0">
                <a:solidFill>
                  <a:schemeClr val="tx1"/>
                </a:solidFill>
              </a:rPr>
              <a:t> the </a:t>
            </a:r>
            <a:r>
              <a:rPr lang="it-IT" altLang="it-IT" sz="1800" b="0" dirty="0" err="1">
                <a:solidFill>
                  <a:schemeClr val="tx1"/>
                </a:solidFill>
              </a:rPr>
              <a:t>resultant</a:t>
            </a:r>
            <a:r>
              <a:rPr lang="it-IT" altLang="it-IT" sz="1800" b="0" dirty="0">
                <a:solidFill>
                  <a:schemeClr val="tx1"/>
                </a:solidFill>
              </a:rPr>
              <a:t> of </a:t>
            </a:r>
            <a:r>
              <a:rPr lang="it-IT" altLang="it-IT" sz="1800" b="0" dirty="0" err="1">
                <a:solidFill>
                  <a:schemeClr val="tx1"/>
                </a:solidFill>
              </a:rPr>
              <a:t>two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waves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it-IT" altLang="it-IT" sz="1800" b="0" dirty="0" smtClean="0">
                <a:solidFill>
                  <a:schemeClr val="tx1"/>
                </a:solidFill>
              </a:rPr>
              <a:t>	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if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 </a:t>
            </a:r>
            <a:r>
              <a:rPr lang="it-IT" altLang="it-IT" sz="1800" b="0" dirty="0">
                <a:solidFill>
                  <a:schemeClr val="tx1"/>
                </a:solidFill>
              </a:rPr>
              <a:t>the </a:t>
            </a:r>
            <a:r>
              <a:rPr lang="it-IT" altLang="it-IT" sz="1800" b="0" dirty="0" err="1">
                <a:solidFill>
                  <a:schemeClr val="tx1"/>
                </a:solidFill>
              </a:rPr>
              <a:t>wave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propagates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through</a:t>
            </a:r>
            <a:r>
              <a:rPr lang="it-IT" altLang="it-IT" sz="1800" b="0" dirty="0">
                <a:solidFill>
                  <a:schemeClr val="tx1"/>
                </a:solidFill>
              </a:rPr>
              <a:t> an </a:t>
            </a:r>
            <a:r>
              <a:rPr lang="it-IT" altLang="it-IT" sz="1800" b="0" dirty="0" err="1">
                <a:solidFill>
                  <a:schemeClr val="tx1"/>
                </a:solidFill>
              </a:rPr>
              <a:t>isotropic</a:t>
            </a:r>
            <a:r>
              <a:rPr lang="it-IT" altLang="it-IT" sz="1800" b="0" dirty="0">
                <a:solidFill>
                  <a:schemeClr val="tx1"/>
                </a:solidFill>
              </a:rPr>
              <a:t> medium the </a:t>
            </a:r>
            <a:r>
              <a:rPr lang="it-IT" altLang="it-IT" sz="1800" b="0" dirty="0" err="1">
                <a:solidFill>
                  <a:schemeClr val="tx1"/>
                </a:solidFill>
              </a:rPr>
              <a:t>two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components</a:t>
            </a:r>
            <a:r>
              <a:rPr lang="it-IT" altLang="it-IT" sz="1800" b="0" dirty="0">
                <a:solidFill>
                  <a:schemeClr val="tx1"/>
                </a:solidFill>
              </a:rPr>
              <a:t> are 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indiscernible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;</a:t>
            </a:r>
          </a:p>
          <a:p>
            <a:pPr eaLnBrk="1" hangingPunct="1"/>
            <a:r>
              <a:rPr lang="it-IT" altLang="it-IT" sz="1800" b="0" dirty="0" smtClean="0">
                <a:solidFill>
                  <a:schemeClr val="tx1"/>
                </a:solidFill>
              </a:rPr>
              <a:t>	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if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 </a:t>
            </a:r>
            <a:r>
              <a:rPr lang="it-IT" altLang="it-IT" sz="1800" b="0" dirty="0">
                <a:solidFill>
                  <a:schemeClr val="tx1"/>
                </a:solidFill>
              </a:rPr>
              <a:t>the </a:t>
            </a:r>
            <a:r>
              <a:rPr lang="it-IT" altLang="it-IT" sz="1800" b="0" dirty="0" err="1">
                <a:solidFill>
                  <a:schemeClr val="tx1"/>
                </a:solidFill>
              </a:rPr>
              <a:t>wave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propagates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through</a:t>
            </a:r>
            <a:r>
              <a:rPr lang="it-IT" altLang="it-IT" sz="1800" b="0" dirty="0">
                <a:solidFill>
                  <a:schemeClr val="tx1"/>
                </a:solidFill>
              </a:rPr>
              <a:t> an 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anisotropic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 </a:t>
            </a:r>
            <a:r>
              <a:rPr lang="it-IT" altLang="it-IT" sz="1800" b="0" dirty="0">
                <a:solidFill>
                  <a:schemeClr val="tx1"/>
                </a:solidFill>
              </a:rPr>
              <a:t>medium (</a:t>
            </a:r>
            <a:r>
              <a:rPr lang="it-IT" altLang="it-IT" sz="1800" b="0" dirty="0" err="1">
                <a:solidFill>
                  <a:schemeClr val="tx1"/>
                </a:solidFill>
              </a:rPr>
              <a:t>as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it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is</a:t>
            </a:r>
            <a:r>
              <a:rPr lang="it-IT" altLang="it-IT" sz="1800" b="0" dirty="0">
                <a:solidFill>
                  <a:schemeClr val="tx1"/>
                </a:solidFill>
              </a:rPr>
              <a:t> the case of a </a:t>
            </a:r>
            <a:r>
              <a:rPr lang="it-IT" altLang="it-IT" sz="1800" b="0" dirty="0" err="1">
                <a:solidFill>
                  <a:schemeClr val="tx1"/>
                </a:solidFill>
              </a:rPr>
              <a:t>magnetoionic</a:t>
            </a:r>
            <a:r>
              <a:rPr lang="it-IT" altLang="it-IT" sz="1800" b="0" dirty="0">
                <a:solidFill>
                  <a:schemeClr val="tx1"/>
                </a:solidFill>
              </a:rPr>
              <a:t> medium) the </a:t>
            </a:r>
            <a:r>
              <a:rPr lang="it-IT" altLang="it-IT" sz="1800" b="0" dirty="0" err="1">
                <a:solidFill>
                  <a:schemeClr val="tx1"/>
                </a:solidFill>
              </a:rPr>
              <a:t>two</a:t>
            </a:r>
            <a:r>
              <a:rPr lang="it-IT" altLang="it-IT" sz="1800" b="0" dirty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>
                <a:solidFill>
                  <a:schemeClr val="tx1"/>
                </a:solidFill>
              </a:rPr>
              <a:t>components</a:t>
            </a:r>
            <a:r>
              <a:rPr lang="it-IT" altLang="it-IT" sz="1800" b="0" dirty="0">
                <a:solidFill>
                  <a:schemeClr val="tx1"/>
                </a:solidFill>
              </a:rPr>
              <a:t> are 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instead</a:t>
            </a:r>
            <a:r>
              <a:rPr lang="it-IT" altLang="it-IT" sz="1800" b="0" dirty="0" smtClean="0">
                <a:solidFill>
                  <a:schemeClr val="tx1"/>
                </a:solidFill>
              </a:rPr>
              <a:t> </a:t>
            </a:r>
            <a:r>
              <a:rPr lang="it-IT" altLang="it-IT" sz="1800" b="0" dirty="0" err="1" smtClean="0">
                <a:solidFill>
                  <a:schemeClr val="tx1"/>
                </a:solidFill>
              </a:rPr>
              <a:t>observable</a:t>
            </a:r>
            <a:r>
              <a:rPr lang="it-IT" altLang="it-IT" sz="1800" b="0" dirty="0">
                <a:solidFill>
                  <a:schemeClr val="tx1"/>
                </a:solidFill>
              </a:rPr>
              <a:t>.</a:t>
            </a:r>
            <a:endParaRPr lang="en-US" altLang="it-IT" sz="1800" b="0" dirty="0">
              <a:solidFill>
                <a:schemeClr val="tx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79512" y="22666"/>
            <a:ext cx="8352928" cy="45400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i="1" kern="0" dirty="0">
                <a:solidFill>
                  <a:schemeClr val="tx1"/>
                </a:solidFill>
                <a:latin typeface="Bradley Hand ITC" panose="03070402050302030203" pitchFamily="66" charset="0"/>
              </a:rPr>
              <a:t>The Altar-Appleton </a:t>
            </a:r>
            <a:r>
              <a:rPr lang="en-US" sz="2000" b="1" i="1" kern="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equation </a:t>
            </a:r>
            <a:r>
              <a:rPr lang="en-US" sz="2000" b="1" i="1" kern="0" dirty="0">
                <a:solidFill>
                  <a:schemeClr val="tx1"/>
                </a:solidFill>
                <a:latin typeface="Bradley Hand ITC" panose="03070402050302030203" pitchFamily="66" charset="0"/>
              </a:rPr>
              <a:t>neglecting </a:t>
            </a:r>
            <a:r>
              <a:rPr lang="en-US" sz="2000" b="1" i="1" kern="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collisions</a:t>
            </a:r>
            <a:r>
              <a:rPr lang="en-US" sz="2000" b="1" i="1" kern="0" dirty="0" smtClean="0">
                <a:solidFill>
                  <a:schemeClr val="tx1"/>
                </a:solidFill>
                <a:latin typeface="Bradley Hand ITC" panose="03070402050302030203" pitchFamily="66" charset="0"/>
                <a:sym typeface="Wingdings" panose="05000000000000000000" pitchFamily="2" charset="2"/>
              </a:rPr>
              <a:t> reflection conditions</a:t>
            </a:r>
            <a:endParaRPr lang="en-US" sz="2000" b="1" i="1" kern="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5213280" y="1215397"/>
            <a:ext cx="3654251" cy="1553258"/>
            <a:chOff x="5213280" y="1215397"/>
            <a:chExt cx="3654251" cy="1553258"/>
          </a:xfrm>
        </p:grpSpPr>
        <p:sp>
          <p:nvSpPr>
            <p:cNvPr id="29" name="CasellaDiTesto 28"/>
            <p:cNvSpPr txBox="1"/>
            <p:nvPr/>
          </p:nvSpPr>
          <p:spPr>
            <a:xfrm>
              <a:off x="5213280" y="1484784"/>
              <a:ext cx="6495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dirty="0" smtClean="0"/>
                <a:t>→</a:t>
              </a:r>
              <a:endParaRPr lang="it-IT" sz="4000" dirty="0"/>
            </a:p>
          </p:txBody>
        </p:sp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779" y="2340030"/>
              <a:ext cx="1371600" cy="428625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2817" y="1215397"/>
              <a:ext cx="3004714" cy="1112857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</p:grp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2345234" y="1871474"/>
            <a:ext cx="431800" cy="433387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algn="just"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it-IT" altLang="it-IT"/>
          </a:p>
        </p:txBody>
      </p:sp>
      <p:grpSp>
        <p:nvGrpSpPr>
          <p:cNvPr id="2" name="Gruppo 1"/>
          <p:cNvGrpSpPr/>
          <p:nvPr/>
        </p:nvGrpSpPr>
        <p:grpSpPr>
          <a:xfrm>
            <a:off x="2483395" y="3429000"/>
            <a:ext cx="3960813" cy="2087563"/>
            <a:chOff x="2483395" y="3429000"/>
            <a:chExt cx="3960813" cy="2087563"/>
          </a:xfrm>
        </p:grpSpPr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2483395" y="3429000"/>
              <a:ext cx="3960813" cy="208756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FFCC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just"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1pPr>
              <a:lvl2pPr marL="742950" indent="-285750" algn="just"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2pPr>
              <a:lvl3pPr marL="1143000" indent="-228600" algn="just"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3pPr>
              <a:lvl4pPr marL="1600200" indent="-228600" algn="just"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4pPr>
              <a:lvl5pPr marL="2057400" indent="-228600" algn="just"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5pPr>
              <a:lvl6pPr marL="25146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6pPr>
              <a:lvl7pPr marL="29718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7pPr>
              <a:lvl8pPr marL="34290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8pPr>
              <a:lvl9pPr marL="3886200" indent="-228600" algn="just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accent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  <p:pic>
          <p:nvPicPr>
            <p:cNvPr id="24" name="Picture 12" descr="birifrazion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033" y="3500438"/>
              <a:ext cx="3740150" cy="18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44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179512" y="4543960"/>
            <a:ext cx="8784976" cy="1477328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qualifying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-component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ncertain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doubtful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9512" y="5085184"/>
            <a:ext cx="8784976" cy="358034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79512" y="692696"/>
            <a:ext cx="878497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of,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spread-F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echoses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2657694"/>
            <a:ext cx="8784976" cy="55658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0734"/>
            <a:ext cx="5868144" cy="4383712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56892"/>
            <a:ext cx="5868144" cy="440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12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692696"/>
            <a:ext cx="8784976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descriptive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of,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sporadic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Es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non-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reason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presence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spread-F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echoses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attenuation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influenced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by, 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impossible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of,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interference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4543960"/>
            <a:ext cx="8784976" cy="1477328"/>
          </a:xfrm>
          <a:prstGeom prst="rect">
            <a:avLst/>
          </a:prstGeom>
          <a:solidFill>
            <a:schemeClr val="bg2"/>
          </a:solidFill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qualifying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are:</a:t>
            </a:r>
          </a:p>
          <a:p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-component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deduced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</a:t>
            </a:r>
          </a:p>
          <a:p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	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ncertain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doubtful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5373216"/>
            <a:ext cx="8784976" cy="360040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79512" y="2677748"/>
            <a:ext cx="8784976" cy="556586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1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Qualifying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and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descriptive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letters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– some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examples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2878" y="548680"/>
            <a:ext cx="8280919" cy="16927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foF2 is partially absent and identifiable with difficulty, but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fxI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instead clearly identifiable without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letters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 1)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fxI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scaled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normally;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Step 2)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have a value for foF2 the cursor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moved near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fxI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once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there, after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clicking,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automatically puts a X as descriptive letter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fxI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J as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qualificative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letter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value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foF2 which will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calculated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value of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fxI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taking into account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	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girofrequency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sounding site.</a:t>
            </a:r>
            <a:endParaRPr lang="it-I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348880"/>
            <a:ext cx="5394330" cy="403244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1979712" y="5157192"/>
            <a:ext cx="288032" cy="144016"/>
          </a:xfrm>
          <a:prstGeom prst="ellipse">
            <a:avLst/>
          </a:prstGeom>
          <a:solidFill>
            <a:srgbClr val="FF000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8" name="Gruppo 7"/>
          <p:cNvGrpSpPr/>
          <p:nvPr/>
        </p:nvGrpSpPr>
        <p:grpSpPr>
          <a:xfrm>
            <a:off x="1763688" y="2348879"/>
            <a:ext cx="5392129" cy="4038769"/>
            <a:chOff x="1763688" y="2348879"/>
            <a:chExt cx="5392129" cy="4038769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2348879"/>
              <a:ext cx="5392129" cy="4038769"/>
            </a:xfrm>
            <a:prstGeom prst="rect">
              <a:avLst/>
            </a:prstGeom>
          </p:spPr>
        </p:pic>
        <p:sp>
          <p:nvSpPr>
            <p:cNvPr id="7" name="Ovale 6"/>
            <p:cNvSpPr/>
            <p:nvPr/>
          </p:nvSpPr>
          <p:spPr>
            <a:xfrm>
              <a:off x="2010315" y="5006856"/>
              <a:ext cx="288032" cy="144016"/>
            </a:xfrm>
            <a:prstGeom prst="ellipse">
              <a:avLst/>
            </a:prstGeom>
            <a:solidFill>
              <a:srgbClr val="FF0000">
                <a:alpha val="3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9" name="CasellaDiTesto 8"/>
          <p:cNvSpPr txBox="1"/>
          <p:nvPr/>
        </p:nvSpPr>
        <p:spPr>
          <a:xfrm>
            <a:off x="1864633" y="3086271"/>
            <a:ext cx="5178335" cy="523220"/>
          </a:xfrm>
          <a:prstGeom prst="rect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 case you will see often!!!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44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Exercise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Scaling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of foF2 from Malindi ionograms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8609" y="598738"/>
            <a:ext cx="8280919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Ionospheric characteristic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foF2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Ionospheric station 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Malindi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Ionograms from August 2023: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days 06, 07, 08, 09, 12 and 13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Time resolution: 15 minutes (maximum 96 ionograms per day)</a:t>
            </a:r>
          </a:p>
          <a:p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foF2 for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ionograms of the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plot of the foF2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values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(Excel?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way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prefer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it-IT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COMPARISON BETWEEN YOUR RESULTS AND MINE!!!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38609" y="3356992"/>
            <a:ext cx="8280919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1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06 August 2023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August 2023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08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August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2023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09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August 2023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August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2023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Team 6  13 August 2023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698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5" y="1052736"/>
            <a:ext cx="7164288" cy="4776192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Exercise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–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Scaling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of foF2 from Malindi ionograms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87082" y="529516"/>
            <a:ext cx="1969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start!!!</a:t>
            </a:r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7"/>
          <p:cNvSpPr txBox="1">
            <a:spLocks noChangeArrowheads="1"/>
          </p:cNvSpPr>
          <p:nvPr/>
        </p:nvSpPr>
        <p:spPr bwMode="auto">
          <a:xfrm>
            <a:off x="1857375" y="620688"/>
            <a:ext cx="70723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it-IT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Radiowaves</a:t>
            </a:r>
            <a:r>
              <a:rPr lang="en-GB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variable frequency are transmitted vertically towards the atmosphere. The </a:t>
            </a:r>
            <a:r>
              <a:rPr lang="en-GB" altLang="it-IT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ordinary mode </a:t>
            </a:r>
            <a:r>
              <a:rPr lang="en-GB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transmitted wave is reflected from the ionosphere when the transmitted frequency matches the electron </a:t>
            </a:r>
            <a:r>
              <a:rPr lang="en-GB" altLang="it-IT" sz="1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</a:t>
            </a:r>
            <a:r>
              <a:rPr lang="en-GB" altLang="it-IT" sz="1800" b="1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  <a:r>
              <a:rPr lang="it-IT" altLang="it-IT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altLang="it-IT" sz="2000" dirty="0"/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857375" y="2174850"/>
            <a:ext cx="5522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reflection height there will be a definite </a:t>
            </a:r>
            <a:r>
              <a:rPr lang="en-GB" altLang="it-IT" sz="1800" b="1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delay </a:t>
            </a:r>
            <a:r>
              <a:rPr lang="en-GB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relation</a:t>
            </a:r>
            <a:r>
              <a:rPr lang="it-IT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it-IT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GB" altLang="it-IT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102" name="Immagine 15" descr="for_new_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9573" y="2527276"/>
            <a:ext cx="908050" cy="5715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123" name="Text Box 2"/>
          <p:cNvSpPr txBox="1">
            <a:spLocks noChangeArrowheads="1"/>
          </p:cNvSpPr>
          <p:nvPr/>
        </p:nvSpPr>
        <p:spPr bwMode="auto">
          <a:xfrm>
            <a:off x="1857375" y="3068960"/>
            <a:ext cx="70723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experimental trace is then a plot of the virtual height of reflection </a:t>
            </a:r>
            <a:r>
              <a:rPr lang="en-GB" altLang="it-IT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GB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transmitted frequency, which is called </a:t>
            </a:r>
            <a:r>
              <a:rPr lang="en-GB" altLang="it-IT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ionogram</a:t>
            </a:r>
            <a:r>
              <a:rPr lang="en-GB" alt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24" name="Picture 9" descr="ionogramma_senza_curv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4537" y="3992885"/>
            <a:ext cx="3229572" cy="219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Immagine 8" descr="sondaggi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0" y="722288"/>
            <a:ext cx="1619250" cy="28765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</p:pic>
      <p:cxnSp>
        <p:nvCxnSpPr>
          <p:cNvPr id="23" name="Connettore 2 22"/>
          <p:cNvCxnSpPr/>
          <p:nvPr/>
        </p:nvCxnSpPr>
        <p:spPr>
          <a:xfrm rot="5400000">
            <a:off x="792956" y="2128019"/>
            <a:ext cx="796925" cy="1588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rot="5400000" flipH="1" flipV="1">
            <a:off x="285750" y="2062138"/>
            <a:ext cx="785813" cy="1587"/>
          </a:xfrm>
          <a:prstGeom prst="straightConnector1">
            <a:avLst/>
          </a:prstGeom>
          <a:ln w="38100">
            <a:solidFill>
              <a:srgbClr val="FFFF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po 32"/>
          <p:cNvGrpSpPr/>
          <p:nvPr/>
        </p:nvGrpSpPr>
        <p:grpSpPr>
          <a:xfrm>
            <a:off x="3862358" y="4476702"/>
            <a:ext cx="2150265" cy="723900"/>
            <a:chOff x="6286500" y="4429125"/>
            <a:chExt cx="2150265" cy="723900"/>
          </a:xfrm>
        </p:grpSpPr>
        <p:cxnSp>
          <p:nvCxnSpPr>
            <p:cNvPr id="26" name="Connettore 2 25"/>
            <p:cNvCxnSpPr/>
            <p:nvPr/>
          </p:nvCxnSpPr>
          <p:spPr bwMode="auto">
            <a:xfrm rot="16200000" flipH="1">
              <a:off x="6465095" y="4679156"/>
              <a:ext cx="500062" cy="428625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 bwMode="auto">
            <a:xfrm rot="5400000">
              <a:off x="7062788" y="4724400"/>
              <a:ext cx="509587" cy="34766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12" name="CasellaDiTesto 54"/>
            <p:cNvSpPr txBox="1">
              <a:spLocks noChangeArrowheads="1"/>
            </p:cNvSpPr>
            <p:nvPr/>
          </p:nvSpPr>
          <p:spPr bwMode="auto">
            <a:xfrm>
              <a:off x="6286500" y="4429125"/>
              <a:ext cx="73770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1200" dirty="0" err="1" smtClean="0">
                  <a:solidFill>
                    <a:srgbClr val="FFC000"/>
                  </a:solidFill>
                  <a:latin typeface="Arial" charset="0"/>
                  <a:cs typeface="Arial" charset="0"/>
                </a:rPr>
                <a:t>ordinary</a:t>
              </a:r>
              <a:endParaRPr lang="en-US" altLang="it-IT" sz="1200" dirty="0">
                <a:solidFill>
                  <a:srgbClr val="FFC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13" name="CasellaDiTesto 55"/>
            <p:cNvSpPr txBox="1">
              <a:spLocks noChangeArrowheads="1"/>
            </p:cNvSpPr>
            <p:nvPr/>
          </p:nvSpPr>
          <p:spPr bwMode="auto">
            <a:xfrm>
              <a:off x="7357623" y="4429125"/>
              <a:ext cx="10791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altLang="it-IT" sz="1200" dirty="0" err="1" smtClean="0">
                  <a:solidFill>
                    <a:srgbClr val="FFC000"/>
                  </a:solidFill>
                  <a:latin typeface="Arial" charset="0"/>
                  <a:cs typeface="Arial" charset="0"/>
                </a:rPr>
                <a:t>extraordinary</a:t>
              </a:r>
              <a:endParaRPr lang="en-US" altLang="it-IT" sz="1200" dirty="0">
                <a:solidFill>
                  <a:srgbClr val="FFC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9" name="Rettangolo 28"/>
          <p:cNvSpPr/>
          <p:nvPr/>
        </p:nvSpPr>
        <p:spPr>
          <a:xfrm>
            <a:off x="3228946" y="4143327"/>
            <a:ext cx="109537" cy="619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>
            <a:off x="3136540" y="4052843"/>
            <a:ext cx="330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 smtClean="0">
                <a:solidFill>
                  <a:srgbClr val="FFFF99"/>
                </a:solidFill>
              </a:rPr>
              <a:t>km</a:t>
            </a:r>
            <a:endParaRPr lang="en-US" sz="900" dirty="0">
              <a:solidFill>
                <a:srgbClr val="FFFF99"/>
              </a:solidFill>
            </a:endParaRPr>
          </a:p>
        </p:txBody>
      </p:sp>
      <p:sp>
        <p:nvSpPr>
          <p:cNvPr id="34" name="Titolo 1"/>
          <p:cNvSpPr txBox="1">
            <a:spLocks/>
          </p:cNvSpPr>
          <p:nvPr/>
        </p:nvSpPr>
        <p:spPr>
          <a:xfrm>
            <a:off x="179512" y="22666"/>
            <a:ext cx="8352928" cy="45400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i="1" kern="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Correspondence vertical electron density profile – </a:t>
            </a:r>
            <a:r>
              <a:rPr lang="en-US" sz="2000" b="1" i="1" kern="0" dirty="0" err="1" smtClean="0">
                <a:solidFill>
                  <a:schemeClr val="tx1"/>
                </a:solidFill>
                <a:latin typeface="Bradley Hand ITC" panose="03070402050302030203" pitchFamily="66" charset="0"/>
              </a:rPr>
              <a:t>ionogram</a:t>
            </a:r>
            <a:r>
              <a:rPr lang="en-US" sz="2000" b="1" i="1" kern="0" dirty="0" smtClean="0">
                <a:solidFill>
                  <a:schemeClr val="tx1"/>
                </a:solidFill>
                <a:latin typeface="Bradley Hand ITC" panose="03070402050302030203" pitchFamily="66" charset="0"/>
              </a:rPr>
              <a:t> trace</a:t>
            </a:r>
            <a:endParaRPr lang="en-US" sz="2000" b="1" i="1" kern="0" dirty="0">
              <a:solidFill>
                <a:schemeClr val="tx1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71" y="4753605"/>
            <a:ext cx="1270989" cy="56216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36" y="1632672"/>
            <a:ext cx="3506858" cy="445688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10" y="4239002"/>
            <a:ext cx="762642" cy="29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1917"/>
            <a:ext cx="5119611" cy="308113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971600" y="503314"/>
            <a:ext cx="343882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600" dirty="0" err="1" smtClean="0"/>
              <a:t>It</a:t>
            </a:r>
            <a:r>
              <a:rPr lang="it-IT" sz="1600" dirty="0" smtClean="0"/>
              <a:t> </a:t>
            </a:r>
            <a:r>
              <a:rPr lang="it-IT" sz="1600" dirty="0" err="1"/>
              <a:t>only</a:t>
            </a:r>
            <a:r>
              <a:rPr lang="it-IT" sz="1600" dirty="0"/>
              <a:t> </a:t>
            </a:r>
            <a:r>
              <a:rPr lang="it-IT" sz="1600" dirty="0" err="1" smtClean="0"/>
              <a:t>runs</a:t>
            </a:r>
            <a:r>
              <a:rPr lang="it-IT" sz="1600" dirty="0" smtClean="0"/>
              <a:t> under the Windows </a:t>
            </a:r>
            <a:r>
              <a:rPr lang="it-IT" sz="1600" dirty="0" err="1" smtClean="0"/>
              <a:t>system</a:t>
            </a:r>
            <a:endParaRPr lang="it-IT" sz="16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2159071" y="1180617"/>
            <a:ext cx="6858255" cy="5157192"/>
            <a:chOff x="2159071" y="1180617"/>
            <a:chExt cx="6858255" cy="5157192"/>
          </a:xfrm>
        </p:grpSpPr>
        <p:grpSp>
          <p:nvGrpSpPr>
            <p:cNvPr id="12" name="Gruppo 11"/>
            <p:cNvGrpSpPr/>
            <p:nvPr/>
          </p:nvGrpSpPr>
          <p:grpSpPr>
            <a:xfrm>
              <a:off x="2159071" y="1180617"/>
              <a:ext cx="6858255" cy="5157192"/>
              <a:chOff x="2159071" y="1180617"/>
              <a:chExt cx="6858255" cy="5157192"/>
            </a:xfrm>
          </p:grpSpPr>
          <p:pic>
            <p:nvPicPr>
              <p:cNvPr id="14" name="Immagin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9071" y="1180617"/>
                <a:ext cx="6858255" cy="5157192"/>
              </a:xfrm>
              <a:prstGeom prst="rect">
                <a:avLst/>
              </a:prstGeom>
            </p:spPr>
          </p:pic>
          <p:cxnSp>
            <p:nvCxnSpPr>
              <p:cNvPr id="15" name="Connettore 1 14"/>
              <p:cNvCxnSpPr/>
              <p:nvPr/>
            </p:nvCxnSpPr>
            <p:spPr>
              <a:xfrm flipV="1">
                <a:off x="4860032" y="3501008"/>
                <a:ext cx="0" cy="108012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Ovale 12"/>
            <p:cNvSpPr/>
            <p:nvPr/>
          </p:nvSpPr>
          <p:spPr>
            <a:xfrm>
              <a:off x="2411760" y="4509120"/>
              <a:ext cx="504056" cy="253862"/>
            </a:xfrm>
            <a:prstGeom prst="ellipse">
              <a:avLst/>
            </a:prstGeom>
            <a:solidFill>
              <a:srgbClr val="FF00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1259632" y="5445224"/>
            <a:ext cx="2160240" cy="576064"/>
            <a:chOff x="1259632" y="5445224"/>
            <a:chExt cx="2160240" cy="576064"/>
          </a:xfrm>
        </p:grpSpPr>
        <p:sp>
          <p:nvSpPr>
            <p:cNvPr id="16" name="Rettangolo 15"/>
            <p:cNvSpPr/>
            <p:nvPr/>
          </p:nvSpPr>
          <p:spPr>
            <a:xfrm>
              <a:off x="2411760" y="5445224"/>
              <a:ext cx="1008112" cy="576064"/>
            </a:xfrm>
            <a:prstGeom prst="rect">
              <a:avLst/>
            </a:prstGeom>
            <a:solidFill>
              <a:srgbClr val="00FF00">
                <a:alpha val="47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Freccia a destra 16"/>
            <p:cNvSpPr/>
            <p:nvPr/>
          </p:nvSpPr>
          <p:spPr>
            <a:xfrm>
              <a:off x="1259632" y="5553236"/>
              <a:ext cx="864096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9970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692696"/>
            <a:ext cx="7379926" cy="454824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19672" y="1124744"/>
            <a:ext cx="6552728" cy="1584176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635896" y="5616839"/>
            <a:ext cx="236744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2000" dirty="0"/>
              <a:t>Interpre_Manual.pdf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61962"/>
            <a:ext cx="432780" cy="5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2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500034" y="-27384"/>
            <a:ext cx="8143932" cy="31113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The </a:t>
            </a:r>
            <a:r>
              <a:rPr lang="it-IT" sz="2400" b="1" i="1" dirty="0" err="1" smtClean="0">
                <a:latin typeface="Bradley Hand ITC" panose="03070402050302030203" pitchFamily="66" charset="0"/>
                <a:ea typeface="+mj-ea"/>
                <a:cs typeface="+mj-cs"/>
              </a:rPr>
              <a:t>Interpre</a:t>
            </a:r>
            <a:r>
              <a:rPr lang="it-IT" sz="2400" b="1" i="1" dirty="0" smtClean="0">
                <a:latin typeface="Bradley Hand ITC" panose="03070402050302030203" pitchFamily="66" charset="0"/>
                <a:ea typeface="+mj-ea"/>
                <a:cs typeface="+mj-cs"/>
              </a:rPr>
              <a:t> software</a:t>
            </a:r>
            <a:endParaRPr lang="it-IT" sz="2400" b="1" i="1" baseline="-25000" dirty="0">
              <a:solidFill>
                <a:schemeClr val="tx1"/>
              </a:solidFill>
              <a:latin typeface="Bradley Hand ITC" panose="03070402050302030203" pitchFamily="66" charset="0"/>
              <a:ea typeface="+mj-ea"/>
              <a:cs typeface="+mj-cs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9126000" cy="6858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374616" y="1030927"/>
            <a:ext cx="2647667" cy="5278393"/>
            <a:chOff x="374616" y="1030927"/>
            <a:chExt cx="2647667" cy="5278393"/>
          </a:xfrm>
        </p:grpSpPr>
        <p:cxnSp>
          <p:nvCxnSpPr>
            <p:cNvPr id="5" name="Connettore 1 4"/>
            <p:cNvCxnSpPr/>
            <p:nvPr/>
          </p:nvCxnSpPr>
          <p:spPr>
            <a:xfrm flipV="1">
              <a:off x="2627784" y="5229200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e 5"/>
            <p:cNvSpPr/>
            <p:nvPr/>
          </p:nvSpPr>
          <p:spPr>
            <a:xfrm>
              <a:off x="374616" y="1030927"/>
              <a:ext cx="504056" cy="253862"/>
            </a:xfrm>
            <a:prstGeom prst="ellipse">
              <a:avLst/>
            </a:prstGeom>
            <a:solidFill>
              <a:srgbClr val="FF00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2233284" y="4941168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2.7 MHz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5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" y="0"/>
            <a:ext cx="9120063" cy="6858000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368828" y="1603874"/>
            <a:ext cx="3067317" cy="4601274"/>
            <a:chOff x="368828" y="1603874"/>
            <a:chExt cx="3067317" cy="4601274"/>
          </a:xfrm>
        </p:grpSpPr>
        <p:cxnSp>
          <p:nvCxnSpPr>
            <p:cNvPr id="3" name="Connettore 1 2"/>
            <p:cNvCxnSpPr/>
            <p:nvPr/>
          </p:nvCxnSpPr>
          <p:spPr>
            <a:xfrm flipV="1">
              <a:off x="3050260" y="5125028"/>
              <a:ext cx="0" cy="10801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e 3"/>
            <p:cNvSpPr/>
            <p:nvPr/>
          </p:nvSpPr>
          <p:spPr>
            <a:xfrm>
              <a:off x="368828" y="1603874"/>
              <a:ext cx="504056" cy="253862"/>
            </a:xfrm>
            <a:prstGeom prst="ellipse">
              <a:avLst/>
            </a:prstGeom>
            <a:solidFill>
              <a:srgbClr val="FF00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2555776" y="4869160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</a:rPr>
                <a:t>3.78 MHz</a:t>
              </a:r>
              <a:endParaRPr lang="it-IT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4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6"/>
            <a:ext cx="9144000" cy="6844527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357253" y="1314507"/>
            <a:ext cx="3994055" cy="4987735"/>
            <a:chOff x="357253" y="1314507"/>
            <a:chExt cx="3994055" cy="4987735"/>
          </a:xfrm>
        </p:grpSpPr>
        <p:cxnSp>
          <p:nvCxnSpPr>
            <p:cNvPr id="4" name="Connettore 1 3"/>
            <p:cNvCxnSpPr/>
            <p:nvPr/>
          </p:nvCxnSpPr>
          <p:spPr>
            <a:xfrm>
              <a:off x="2474753" y="6257233"/>
              <a:ext cx="1368152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e 4"/>
            <p:cNvSpPr/>
            <p:nvPr/>
          </p:nvSpPr>
          <p:spPr>
            <a:xfrm>
              <a:off x="357253" y="1314507"/>
              <a:ext cx="504056" cy="253862"/>
            </a:xfrm>
            <a:prstGeom prst="ellipse">
              <a:avLst/>
            </a:prstGeom>
            <a:solidFill>
              <a:srgbClr val="00FF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3628033" y="599446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00FF00"/>
                  </a:solidFill>
                </a:rPr>
                <a:t>105 km</a:t>
              </a:r>
              <a:endParaRPr lang="it-IT" sz="1400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939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 flipV="1">
            <a:off x="3530609" y="5310223"/>
            <a:ext cx="0" cy="1080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" y="0"/>
            <a:ext cx="9120063" cy="6858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409340" y="2165247"/>
            <a:ext cx="4093322" cy="4136995"/>
            <a:chOff x="409340" y="2165247"/>
            <a:chExt cx="4093322" cy="4136995"/>
          </a:xfrm>
        </p:grpSpPr>
        <p:cxnSp>
          <p:nvCxnSpPr>
            <p:cNvPr id="5" name="Connettore 1 4"/>
            <p:cNvCxnSpPr/>
            <p:nvPr/>
          </p:nvCxnSpPr>
          <p:spPr>
            <a:xfrm>
              <a:off x="3134510" y="6031526"/>
              <a:ext cx="1368152" cy="0"/>
            </a:xfrm>
            <a:prstGeom prst="line">
              <a:avLst/>
            </a:prstGeom>
            <a:ln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e 5"/>
            <p:cNvSpPr/>
            <p:nvPr/>
          </p:nvSpPr>
          <p:spPr>
            <a:xfrm>
              <a:off x="409340" y="2165247"/>
              <a:ext cx="504056" cy="253862"/>
            </a:xfrm>
            <a:prstGeom prst="ellipse">
              <a:avLst/>
            </a:prstGeom>
            <a:solidFill>
              <a:srgbClr val="00FF00">
                <a:alpha val="42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3628033" y="599446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dirty="0" smtClean="0">
                  <a:solidFill>
                    <a:srgbClr val="00FF00"/>
                  </a:solidFill>
                </a:rPr>
                <a:t>131 km</a:t>
              </a:r>
              <a:endParaRPr lang="it-IT" sz="1400" dirty="0">
                <a:solidFill>
                  <a:srgbClr val="00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78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35728</TotalTime>
  <Words>606</Words>
  <Application>Microsoft Office PowerPoint</Application>
  <PresentationFormat>Presentazione su schermo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Calibri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Michael Pezzopane</dc:creator>
  <cp:lastModifiedBy>ASTROGEO</cp:lastModifiedBy>
  <cp:revision>278</cp:revision>
  <dcterms:created xsi:type="dcterms:W3CDTF">2015-07-09T16:46:21Z</dcterms:created>
  <dcterms:modified xsi:type="dcterms:W3CDTF">2023-10-03T15:55:39Z</dcterms:modified>
</cp:coreProperties>
</file>