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459" r:id="rId6"/>
    <p:sldId id="460" r:id="rId7"/>
    <p:sldId id="258" r:id="rId8"/>
    <p:sldId id="260" r:id="rId9"/>
    <p:sldId id="261" r:id="rId10"/>
    <p:sldId id="366" r:id="rId11"/>
    <p:sldId id="257" r:id="rId12"/>
    <p:sldId id="263" r:id="rId13"/>
    <p:sldId id="479" r:id="rId14"/>
    <p:sldId id="480" r:id="rId15"/>
    <p:sldId id="498" r:id="rId16"/>
    <p:sldId id="481" r:id="rId17"/>
    <p:sldId id="499" r:id="rId18"/>
    <p:sldId id="482" r:id="rId19"/>
    <p:sldId id="483" r:id="rId20"/>
    <p:sldId id="484" r:id="rId21"/>
    <p:sldId id="485" r:id="rId22"/>
    <p:sldId id="486" r:id="rId23"/>
    <p:sldId id="496" r:id="rId24"/>
    <p:sldId id="487" r:id="rId25"/>
    <p:sldId id="497" r:id="rId26"/>
    <p:sldId id="488" r:id="rId27"/>
    <p:sldId id="489" r:id="rId28"/>
    <p:sldId id="500" r:id="rId29"/>
    <p:sldId id="490" r:id="rId30"/>
    <p:sldId id="491" r:id="rId31"/>
    <p:sldId id="492" r:id="rId32"/>
    <p:sldId id="493" r:id="rId33"/>
    <p:sldId id="494" r:id="rId34"/>
    <p:sldId id="502" r:id="rId35"/>
    <p:sldId id="495" r:id="rId36"/>
    <p:sldId id="265" r:id="rId37"/>
    <p:sldId id="391" r:id="rId38"/>
    <p:sldId id="386" r:id="rId39"/>
    <p:sldId id="475" r:id="rId40"/>
    <p:sldId id="468" r:id="rId41"/>
    <p:sldId id="477" r:id="rId42"/>
    <p:sldId id="387" r:id="rId43"/>
    <p:sldId id="262" r:id="rId44"/>
    <p:sldId id="385" r:id="rId4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 Cecco Alessandra" initials="DCA" lastIdx="1" clrIdx="0">
    <p:extLst>
      <p:ext uri="{19B8F6BF-5375-455C-9EA6-DF929625EA0E}">
        <p15:presenceInfo xmlns:p15="http://schemas.microsoft.com/office/powerpoint/2012/main" userId="S-1-5-21-3130134465-445538008-3150561178-4309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309" autoAdjust="0"/>
    <p:restoredTop sz="86168" autoAdjust="0"/>
  </p:normalViewPr>
  <p:slideViewPr>
    <p:cSldViewPr snapToGrid="0">
      <p:cViewPr varScale="1">
        <p:scale>
          <a:sx n="62" d="100"/>
          <a:sy n="62" d="100"/>
        </p:scale>
        <p:origin x="7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commentAuthors" Target="comment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319E42-06F7-44D1-A192-10143BB846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B5146EF-A237-47EF-BC55-729F7C78DD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21FE7AB-0755-4ABF-8ABF-D88FA8D77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FD04F-D9C2-4E9D-81DB-2C5F7BA30A9F}" type="datetimeFigureOut">
              <a:rPr lang="it-IT" smtClean="0"/>
              <a:t>06/10/2023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607448C-6FB1-498B-BC9E-EA2CA2BAD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42E51E0-80B7-4DF1-AA37-2263694A2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B72EC-F488-4F05-94EC-2661D5115F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8935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6D7491-5F7E-4768-ADA8-F440A413F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984CF54-AEB9-4158-99CB-21D380B36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AA23AEC-AC83-435C-8915-92E99DCB4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FD04F-D9C2-4E9D-81DB-2C5F7BA30A9F}" type="datetimeFigureOut">
              <a:rPr lang="it-IT" smtClean="0"/>
              <a:t>06/10/2023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368404D-275D-438F-966B-3956642DE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2238AB7-70E6-486B-81F4-70BE1AB2F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B72EC-F488-4F05-94EC-2661D5115F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288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818649E-09DE-4D44-80A3-368B02E2AD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6FA26E3-60ED-4002-BB8C-F38E9ECF25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B32BA29-3784-4F24-BC6A-83083D507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FD04F-D9C2-4E9D-81DB-2C5F7BA30A9F}" type="datetimeFigureOut">
              <a:rPr lang="it-IT" smtClean="0"/>
              <a:t>06/10/2023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6377436-800C-4213-8DE5-6747957FF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FD7046F-35D6-450D-854B-7D6FC7195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B72EC-F488-4F05-94EC-2661D5115F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980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4A93FB-2ADC-4BEC-AE71-F231F086F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4D35FBE-1156-43FE-93BA-A18B77CA94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FE59681-EB18-46F8-82D2-6E7FB5E78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FD04F-D9C2-4E9D-81DB-2C5F7BA30A9F}" type="datetimeFigureOut">
              <a:rPr lang="it-IT" smtClean="0"/>
              <a:t>06/10/2023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2A54DF8-B42F-419B-9FAD-F1EB2BBB0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6479210-7DB7-485E-8B10-A9CB257E8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B72EC-F488-4F05-94EC-2661D5115F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5075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BBE85F-D57A-4C4E-837F-FF0C837FB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C6CF433-4F84-4294-B449-C9129FF81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C549D70-8B7F-4742-9EC6-DF185FCF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FD04F-D9C2-4E9D-81DB-2C5F7BA30A9F}" type="datetimeFigureOut">
              <a:rPr lang="it-IT" smtClean="0"/>
              <a:t>06/10/2023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9A1E68D-5797-4C5E-B27C-0AF140CD0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4149D9E-F7D3-4CA1-8F1D-3291A647B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B72EC-F488-4F05-94EC-2661D5115F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9543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1772C4-85C3-4122-8F92-EF7FF945B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32FA93D-051F-4FFD-860A-DA20107410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BF05096-E817-427C-BB99-F9B46DEBFC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0E13133-1C14-41EF-9CF1-EA8FC769F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FD04F-D9C2-4E9D-81DB-2C5F7BA30A9F}" type="datetimeFigureOut">
              <a:rPr lang="it-IT" smtClean="0"/>
              <a:t>06/10/2023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CB2C9A3-EDF7-4AF1-B5AC-D757CA525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0CE5BDD-4003-48C8-8E62-1B461DDF8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B72EC-F488-4F05-94EC-2661D5115F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5380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957CE4-5CF2-4AB3-92A2-0D56E6AAB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FA61EE6-E08E-4496-A449-66F68B700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DCC60FD-6D12-45C9-BFE0-A042431438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595AAAB-54FD-47A6-8152-3B0DC5B454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33DA739-F69D-4C1A-B67E-C18C7395E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02B9AD9-A465-45B5-B949-0EB363642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FD04F-D9C2-4E9D-81DB-2C5F7BA30A9F}" type="datetimeFigureOut">
              <a:rPr lang="it-IT" smtClean="0"/>
              <a:t>06/10/2023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B9C89D3-8940-4EED-AFBE-484ABD484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2EBF2D1-EF57-4811-9734-4ED647331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B72EC-F488-4F05-94EC-2661D5115F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4061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B65B94-6F97-44FF-9D78-EDFC4A17F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B235BB5-7F02-43CD-BFD7-54A23B823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FD04F-D9C2-4E9D-81DB-2C5F7BA30A9F}" type="datetimeFigureOut">
              <a:rPr lang="it-IT" smtClean="0"/>
              <a:t>06/10/2023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255ACC0-86D8-4418-BDAF-D7DB3B835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8C8F825-31A8-4514-BA54-A0C5A0526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B72EC-F488-4F05-94EC-2661D5115F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8728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9630257-12C1-486D-AAFF-51768BE16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FD04F-D9C2-4E9D-81DB-2C5F7BA30A9F}" type="datetimeFigureOut">
              <a:rPr lang="it-IT" smtClean="0"/>
              <a:t>06/10/2023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3DE13E5-D0BD-4DAA-A06C-4654767BE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37DF219-A3BD-4609-AF70-05F730C21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B72EC-F488-4F05-94EC-2661D5115F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0992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7F2806-849E-4D95-B2B9-B95E27CA6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C7E76B0-64B5-46B8-9053-E9811E949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99C0F6B-889B-4B64-B428-CE9C16E781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21F756E-68E0-4BD7-A98D-AC1346826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FD04F-D9C2-4E9D-81DB-2C5F7BA30A9F}" type="datetimeFigureOut">
              <a:rPr lang="it-IT" smtClean="0"/>
              <a:t>06/10/2023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2531C7B-AD20-47F5-96DC-84FE038DB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A3D370E-1F97-4C47-B799-0C5626C32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B72EC-F488-4F05-94EC-2661D5115F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3944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E23780-BDF0-4051-93FC-A9B13DB93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E535B7B-5216-423F-ABB1-0033808C62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83FF9CF-8B5C-4D95-B8AB-AEC05929E7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1229066-0D1C-4BAA-8562-A2630DB48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FD04F-D9C2-4E9D-81DB-2C5F7BA30A9F}" type="datetimeFigureOut">
              <a:rPr lang="it-IT" smtClean="0"/>
              <a:t>06/10/2023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7E4A56B-1600-419B-A24B-00518B5BA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C2559D7-4DF3-4A71-8BF0-2C84BB130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B72EC-F488-4F05-94EC-2661D5115F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5215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FE55B5F-2930-46B0-9427-3338BE6B6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3C0CF88-5745-4F66-B53E-9BDC3A0B0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12F9313-A1E0-4DD1-991F-9DF6AEAD8D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FD04F-D9C2-4E9D-81DB-2C5F7BA30A9F}" type="datetimeFigureOut">
              <a:rPr lang="it-IT" smtClean="0"/>
              <a:t>06/10/2023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D1E2079-2B77-46A3-8833-DF59781D62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C878DA3-66FE-44CB-8654-0701C1EED1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FB72EC-F488-4F05-94EC-2661D5115F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8062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hyperlink" Target="http://www.astro.oma.be/" TargetMode="External"/><Relationship Id="rId5" Type="http://schemas.openxmlformats.org/officeDocument/2006/relationships/hyperlink" Target="http://www.sidc.be/" TargetMode="External"/><Relationship Id="rId4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eb.csr.ucl.ac.be/uclelicsr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hyperlink" Target="https://www.uclouvain.be/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swe.ssa.esa.int/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we.ssa.esa.int/" TargetMode="Externa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swe.ssa.esa.int/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8070CE-077E-4251-8345-0C00645E47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17CFBF8-1C60-4D82-8226-8698B2367F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3587CC7-DF13-4DCF-B4BB-B01023E28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2"/>
            <a:ext cx="12192000" cy="6858000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20F8C8C1-E10C-485B-A3D9-7D53048B28BC}"/>
              </a:ext>
            </a:extLst>
          </p:cNvPr>
          <p:cNvSpPr/>
          <p:nvPr/>
        </p:nvSpPr>
        <p:spPr>
          <a:xfrm>
            <a:off x="451800" y="5565338"/>
            <a:ext cx="425462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  <a:latin typeface="Calibri" panose="020F0502020204030204" pitchFamily="34" charset="0"/>
              </a:rPr>
              <a:t>ESA Space Weather </a:t>
            </a:r>
            <a:r>
              <a:rPr lang="it-IT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services</a:t>
            </a:r>
            <a:br>
              <a:rPr lang="it-IT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endParaRPr lang="it-IT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it-IT" sz="1600" dirty="0">
                <a:solidFill>
                  <a:schemeClr val="bg1"/>
                </a:solidFill>
                <a:latin typeface="Calibri" panose="020F0502020204030204" pitchFamily="34" charset="0"/>
              </a:rPr>
              <a:t>Alessandra Di Cecco, </a:t>
            </a:r>
            <a:r>
              <a:rPr lang="it-IT" sz="1600" dirty="0" err="1">
                <a:solidFill>
                  <a:schemeClr val="bg1"/>
                </a:solidFill>
                <a:latin typeface="Calibri" panose="020F0502020204030204" pitchFamily="34" charset="0"/>
              </a:rPr>
              <a:t>PhD</a:t>
            </a:r>
            <a:endParaRPr lang="it-IT" sz="16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it-IT" sz="1600" dirty="0" err="1">
                <a:solidFill>
                  <a:schemeClr val="bg1"/>
                </a:solidFill>
                <a:latin typeface="Calibri" panose="020F0502020204030204" pitchFamily="34" charset="0"/>
              </a:rPr>
              <a:t>Italian</a:t>
            </a:r>
            <a:r>
              <a:rPr lang="it-IT" sz="1600" dirty="0">
                <a:solidFill>
                  <a:schemeClr val="bg1"/>
                </a:solidFill>
                <a:latin typeface="Calibri" panose="020F0502020204030204" pitchFamily="34" charset="0"/>
              </a:rPr>
              <a:t> Space Agency </a:t>
            </a:r>
          </a:p>
          <a:p>
            <a:r>
              <a:rPr lang="it-IT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43377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01B12C6C-6B32-44A7-B57D-F36560F16C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56" y="444983"/>
            <a:ext cx="10515600" cy="5915025"/>
          </a:xfrm>
        </p:spPr>
      </p:pic>
    </p:spTree>
    <p:extLst>
      <p:ext uri="{BB962C8B-B14F-4D97-AF65-F5344CB8AC3E}">
        <p14:creationId xmlns:p14="http://schemas.microsoft.com/office/powerpoint/2010/main" val="4095195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64056C-A15F-4ED9-9BC7-4FCA8601A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08715"/>
            <a:ext cx="10515600" cy="910222"/>
          </a:xfrm>
        </p:spPr>
        <p:txBody>
          <a:bodyPr/>
          <a:lstStyle/>
          <a:p>
            <a:pPr algn="ctr"/>
            <a:r>
              <a:rPr lang="it-IT" b="1" dirty="0">
                <a:solidFill>
                  <a:srgbClr val="002060"/>
                </a:solidFill>
              </a:rPr>
              <a:t>Solar Weather ESC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43C209C-CAAB-4AD7-A7DD-A6B191223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034" y="1133003"/>
            <a:ext cx="5057274" cy="4351338"/>
          </a:xfrm>
        </p:spPr>
        <p:txBody>
          <a:bodyPr>
            <a:normAutofit/>
          </a:bodyPr>
          <a:lstStyle/>
          <a:p>
            <a:r>
              <a:rPr lang="en-US" sz="1600" dirty="0"/>
              <a:t>To provide, implement and support the Solar Weather products </a:t>
            </a:r>
          </a:p>
          <a:p>
            <a:r>
              <a:rPr lang="en-US" sz="1600" dirty="0"/>
              <a:t>For observation, monitoring, interpretation, modelling and forecasting of Solar Weather conditions with an emphasis on solar (sub-)surface and solar coronal</a:t>
            </a:r>
          </a:p>
          <a:p>
            <a:r>
              <a:rPr lang="en-US" sz="1600" dirty="0"/>
              <a:t>Solar phenomena analyzed by high-quality data</a:t>
            </a:r>
          </a:p>
          <a:p>
            <a:endParaRPr lang="en-US" sz="1600" u="sng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B85CA4F-B6F1-44BD-AA0A-000C305FF2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10" y="3036814"/>
            <a:ext cx="4543922" cy="31156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105623E-E7B0-4379-94BD-9328E8EE22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420960"/>
            <a:ext cx="5632134" cy="473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141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241C91-3267-41D1-904D-D0DD4A396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6403980D-B769-4550-A815-A55CB5E818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487" y="508526"/>
            <a:ext cx="3848713" cy="363324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FC5E7CD-B468-4BD1-BF82-B088160641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732" y="4272472"/>
            <a:ext cx="3805201" cy="256806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41E6B42-32B9-49A6-B460-FF498C692E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187" y="508526"/>
            <a:ext cx="3848713" cy="365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25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E85EF0-643E-4F5A-99F1-1FCA8E49D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80" y="146149"/>
            <a:ext cx="10515600" cy="633496"/>
          </a:xfrm>
        </p:spPr>
        <p:txBody>
          <a:bodyPr>
            <a:normAutofit fontScale="90000"/>
          </a:bodyPr>
          <a:lstStyle/>
          <a:p>
            <a:r>
              <a:rPr lang="en-GB" b="1" dirty="0" err="1">
                <a:solidFill>
                  <a:srgbClr val="002060"/>
                </a:solidFill>
              </a:rPr>
              <a:t>Heliospheric</a:t>
            </a:r>
            <a:r>
              <a:rPr lang="en-GB" b="1" dirty="0">
                <a:solidFill>
                  <a:srgbClr val="002060"/>
                </a:solidFill>
              </a:rPr>
              <a:t> Weather ECS</a:t>
            </a:r>
            <a:endParaRPr lang="it-IT" b="1" dirty="0">
              <a:solidFill>
                <a:srgbClr val="002060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CB36A69-BBBF-4A8F-BAC7-5E77297FA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880" y="1370012"/>
            <a:ext cx="4770120" cy="4351338"/>
          </a:xfrm>
        </p:spPr>
        <p:txBody>
          <a:bodyPr>
            <a:normAutofit/>
          </a:bodyPr>
          <a:lstStyle/>
          <a:p>
            <a:r>
              <a:rPr lang="en-US" sz="1800" dirty="0"/>
              <a:t>Heliosphere </a:t>
            </a:r>
            <a:r>
              <a:rPr lang="en-US" sz="1800" dirty="0">
                <a:sym typeface="Wingdings" panose="05000000000000000000" pitchFamily="2" charset="2"/>
              </a:rPr>
              <a:t> solar wind and magnetic field</a:t>
            </a:r>
            <a:endParaRPr lang="en-US" sz="1800" dirty="0"/>
          </a:p>
          <a:p>
            <a:r>
              <a:rPr lang="en-US" sz="1800" dirty="0"/>
              <a:t>to provide, improve and support the provision of alerts, forecasts and post event analysis of </a:t>
            </a:r>
            <a:r>
              <a:rPr lang="en-US" sz="1800" b="1" dirty="0"/>
              <a:t>space weather conditions </a:t>
            </a:r>
            <a:r>
              <a:rPr lang="en-US" sz="1800" dirty="0"/>
              <a:t>near to the Earth and within the heliosphere (interplanetary mission) </a:t>
            </a:r>
          </a:p>
          <a:p>
            <a:r>
              <a:rPr lang="en-US" sz="1800" dirty="0" err="1"/>
              <a:t>Euhforia</a:t>
            </a:r>
            <a:r>
              <a:rPr lang="en-US" sz="1800" dirty="0"/>
              <a:t> forecast</a:t>
            </a:r>
          </a:p>
          <a:p>
            <a:r>
              <a:rPr lang="en-US" sz="1800" dirty="0"/>
              <a:t>Prototype level and products in federated websites</a:t>
            </a:r>
            <a:endParaRPr lang="it-IT" sz="18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B05EB88-DAA4-4D26-9100-0B6D2DA98B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4501" y="278680"/>
            <a:ext cx="4542770" cy="276944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FD45DB7-237E-44E8-9574-9DCDFF97F4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23" y="4344790"/>
            <a:ext cx="4884963" cy="1981215"/>
          </a:xfrm>
          <a:prstGeom prst="rect">
            <a:avLst/>
          </a:prstGeom>
        </p:spPr>
      </p:pic>
      <p:pic>
        <p:nvPicPr>
          <p:cNvPr id="8" name="euhforia_Earth">
            <a:hlinkClick r:id="" action="ppaction://media"/>
            <a:extLst>
              <a:ext uri="{FF2B5EF4-FFF2-40B4-BE49-F238E27FC236}">
                <a16:creationId xmlns:a16="http://schemas.microsoft.com/office/drawing/2014/main" id="{06A2B3C2-5987-4D70-9DA4-1615863059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97157" y="3048128"/>
            <a:ext cx="4884963" cy="366372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D086D519-F2D3-4DB6-93F3-06BE4B41A14B}"/>
              </a:ext>
            </a:extLst>
          </p:cNvPr>
          <p:cNvSpPr txBox="1"/>
          <p:nvPr/>
        </p:nvSpPr>
        <p:spPr>
          <a:xfrm>
            <a:off x="5880101" y="4131150"/>
            <a:ext cx="931791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Solar </a:t>
            </a:r>
            <a:r>
              <a:rPr lang="it-IT" dirty="0" err="1"/>
              <a:t>wind</a:t>
            </a:r>
            <a:r>
              <a:rPr lang="it-IT" dirty="0"/>
              <a:t> </a:t>
            </a:r>
            <a:r>
              <a:rPr lang="it-IT" dirty="0" err="1"/>
              <a:t>density</a:t>
            </a:r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Speed</a:t>
            </a:r>
            <a:br>
              <a:rPr lang="it-IT" dirty="0"/>
            </a:br>
            <a:br>
              <a:rPr lang="it-IT" dirty="0"/>
            </a:br>
            <a:r>
              <a:rPr lang="it-IT" sz="1000" dirty="0"/>
              <a:t>STFC, RAL Space (STFC)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38595F34-1F8F-40E6-A77A-8C2046587DD8}"/>
              </a:ext>
            </a:extLst>
          </p:cNvPr>
          <p:cNvCxnSpPr/>
          <p:nvPr/>
        </p:nvCxnSpPr>
        <p:spPr>
          <a:xfrm flipV="1">
            <a:off x="6591300" y="4131150"/>
            <a:ext cx="395852" cy="3138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17518650-D124-470D-B977-5449265AF548}"/>
              </a:ext>
            </a:extLst>
          </p:cNvPr>
          <p:cNvCxnSpPr/>
          <p:nvPr/>
        </p:nvCxnSpPr>
        <p:spPr>
          <a:xfrm>
            <a:off x="6698843" y="5721350"/>
            <a:ext cx="282802" cy="2027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366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AB8BA6-1821-4650-83D5-AEE8880EB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06" y="162418"/>
            <a:ext cx="10515600" cy="916950"/>
          </a:xfrm>
        </p:spPr>
        <p:txBody>
          <a:bodyPr/>
          <a:lstStyle/>
          <a:p>
            <a:pPr algn="ctr"/>
            <a:r>
              <a:rPr lang="it-IT" b="1" dirty="0" err="1">
                <a:solidFill>
                  <a:srgbClr val="002060"/>
                </a:solidFill>
              </a:rPr>
              <a:t>Heliospheric</a:t>
            </a:r>
            <a:r>
              <a:rPr lang="it-IT" b="1" dirty="0">
                <a:solidFill>
                  <a:srgbClr val="002060"/>
                </a:solidFill>
              </a:rPr>
              <a:t> Weather</a:t>
            </a:r>
          </a:p>
        </p:txBody>
      </p:sp>
      <p:pic>
        <p:nvPicPr>
          <p:cNvPr id="4" name="euhforia_Mars">
            <a:hlinkClick r:id="" action="ppaction://media"/>
            <a:extLst>
              <a:ext uri="{FF2B5EF4-FFF2-40B4-BE49-F238E27FC236}">
                <a16:creationId xmlns:a16="http://schemas.microsoft.com/office/drawing/2014/main" id="{8981F735-B779-41EF-BA72-1085C171431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08913" y="1079368"/>
            <a:ext cx="6491785" cy="4686504"/>
          </a:xfr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1250410-1019-4618-8840-855E911AC105}"/>
              </a:ext>
            </a:extLst>
          </p:cNvPr>
          <p:cNvSpPr txBox="1"/>
          <p:nvPr/>
        </p:nvSpPr>
        <p:spPr>
          <a:xfrm>
            <a:off x="2737665" y="5772252"/>
            <a:ext cx="7716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EUropean</a:t>
            </a:r>
            <a:r>
              <a:rPr lang="en-US" dirty="0"/>
              <a:t> </a:t>
            </a:r>
            <a:r>
              <a:rPr lang="en-US" dirty="0" err="1"/>
              <a:t>Heliospheric</a:t>
            </a:r>
            <a:r>
              <a:rPr lang="en-US" dirty="0"/>
              <a:t> </a:t>
            </a:r>
            <a:r>
              <a:rPr lang="en-US" dirty="0" err="1"/>
              <a:t>FORecasting</a:t>
            </a:r>
            <a:r>
              <a:rPr lang="en-US" dirty="0"/>
              <a:t> Information Asset</a:t>
            </a:r>
          </a:p>
          <a:p>
            <a:r>
              <a:rPr lang="en-US" dirty="0"/>
              <a:t>Data-driven model for Solar Wind and </a:t>
            </a:r>
            <a:r>
              <a:rPr lang="en-US" dirty="0" err="1"/>
              <a:t>heliospheric</a:t>
            </a:r>
            <a:r>
              <a:rPr lang="en-US" dirty="0"/>
              <a:t> weather</a:t>
            </a:r>
          </a:p>
          <a:p>
            <a:r>
              <a:rPr lang="en-US" dirty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6430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DCC952-99DE-4935-B143-CCD9387C0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9246"/>
            <a:ext cx="10515600" cy="789907"/>
          </a:xfrm>
        </p:spPr>
        <p:txBody>
          <a:bodyPr/>
          <a:lstStyle/>
          <a:p>
            <a:pPr algn="ctr"/>
            <a:r>
              <a:rPr lang="it-IT" b="1" dirty="0">
                <a:solidFill>
                  <a:srgbClr val="002060"/>
                </a:solidFill>
              </a:rPr>
              <a:t>Space </a:t>
            </a:r>
            <a:r>
              <a:rPr lang="it-IT" b="1" dirty="0" err="1">
                <a:solidFill>
                  <a:srgbClr val="002060"/>
                </a:solidFill>
              </a:rPr>
              <a:t>Radiation</a:t>
            </a:r>
            <a:r>
              <a:rPr lang="it-IT" b="1" dirty="0">
                <a:solidFill>
                  <a:srgbClr val="002060"/>
                </a:solidFill>
              </a:rPr>
              <a:t> ESC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7275820-5494-46F9-9BBE-AA0A44652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220" y="1597024"/>
            <a:ext cx="5059680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it-IT" sz="1800" dirty="0"/>
              <a:t>high-</a:t>
            </a:r>
            <a:r>
              <a:rPr lang="it-IT" sz="1800" dirty="0" err="1"/>
              <a:t>energy</a:t>
            </a:r>
            <a:r>
              <a:rPr lang="it-IT" sz="1800" dirty="0"/>
              <a:t> </a:t>
            </a:r>
            <a:r>
              <a:rPr lang="it-IT" sz="1800" dirty="0" err="1"/>
              <a:t>ionized</a:t>
            </a:r>
            <a:r>
              <a:rPr lang="it-IT" sz="1800" dirty="0"/>
              <a:t> </a:t>
            </a:r>
            <a:r>
              <a:rPr lang="it-IT" sz="1800" dirty="0" err="1"/>
              <a:t>particles</a:t>
            </a:r>
            <a:r>
              <a:rPr lang="it-IT" sz="1800" dirty="0"/>
              <a:t> with </a:t>
            </a:r>
            <a:r>
              <a:rPr lang="it-IT" sz="1800" dirty="0" err="1"/>
              <a:t>different</a:t>
            </a:r>
            <a:r>
              <a:rPr lang="it-IT" sz="1800" dirty="0"/>
              <a:t> </a:t>
            </a:r>
            <a:r>
              <a:rPr lang="it-IT" sz="1800" dirty="0" err="1"/>
              <a:t>origin</a:t>
            </a:r>
            <a:r>
              <a:rPr lang="it-IT" sz="1800" dirty="0"/>
              <a:t> (i.e. </a:t>
            </a:r>
            <a:r>
              <a:rPr lang="it-IT" sz="1800" dirty="0" err="1"/>
              <a:t>Galactic</a:t>
            </a:r>
            <a:r>
              <a:rPr lang="it-IT" sz="1800" dirty="0"/>
              <a:t> </a:t>
            </a:r>
            <a:r>
              <a:rPr lang="it-IT" sz="1800" dirty="0" err="1"/>
              <a:t>cosmic</a:t>
            </a:r>
            <a:r>
              <a:rPr lang="it-IT" sz="1800" dirty="0"/>
              <a:t> </a:t>
            </a:r>
            <a:r>
              <a:rPr lang="it-IT" sz="1800" dirty="0" err="1"/>
              <a:t>ray</a:t>
            </a:r>
            <a:r>
              <a:rPr lang="it-IT" sz="1800" dirty="0"/>
              <a:t>, Solar </a:t>
            </a:r>
            <a:r>
              <a:rPr lang="it-IT" sz="1800" dirty="0" err="1"/>
              <a:t>Energetic</a:t>
            </a:r>
            <a:r>
              <a:rPr lang="it-IT" sz="1800" dirty="0"/>
              <a:t> </a:t>
            </a:r>
            <a:r>
              <a:rPr lang="it-IT" sz="1800" dirty="0" err="1"/>
              <a:t>Particle</a:t>
            </a:r>
            <a:r>
              <a:rPr lang="it-IT" sz="1800" dirty="0"/>
              <a:t>, </a:t>
            </a:r>
            <a:r>
              <a:rPr lang="it-IT" sz="1800" dirty="0" err="1"/>
              <a:t>Earth’s</a:t>
            </a:r>
            <a:r>
              <a:rPr lang="it-IT" sz="1800" dirty="0"/>
              <a:t> </a:t>
            </a:r>
            <a:r>
              <a:rPr lang="it-IT" sz="1800" dirty="0" err="1"/>
              <a:t>trapped</a:t>
            </a:r>
            <a:r>
              <a:rPr lang="it-IT" sz="1800" dirty="0"/>
              <a:t> </a:t>
            </a:r>
            <a:r>
              <a:rPr lang="it-IT" sz="1800" dirty="0" err="1"/>
              <a:t>radiation</a:t>
            </a:r>
            <a:r>
              <a:rPr lang="it-IT" sz="1800" dirty="0"/>
              <a:t> </a:t>
            </a:r>
            <a:r>
              <a:rPr lang="it-IT" sz="1800" dirty="0" err="1"/>
              <a:t>belt</a:t>
            </a:r>
            <a:r>
              <a:rPr lang="it-IT" sz="1800" dirty="0"/>
              <a:t>) </a:t>
            </a:r>
            <a:endParaRPr lang="it-IT" sz="1600" dirty="0"/>
          </a:p>
          <a:p>
            <a:pPr lvl="1">
              <a:lnSpc>
                <a:spcPct val="100000"/>
              </a:lnSpc>
            </a:pPr>
            <a:r>
              <a:rPr lang="it-IT" sz="1600" b="1" dirty="0" err="1"/>
              <a:t>Galactic</a:t>
            </a:r>
            <a:r>
              <a:rPr lang="it-IT" sz="1600" b="1" dirty="0"/>
              <a:t> </a:t>
            </a:r>
            <a:r>
              <a:rPr lang="it-IT" sz="1600" b="1" dirty="0" err="1"/>
              <a:t>cosmic</a:t>
            </a:r>
            <a:r>
              <a:rPr lang="it-IT" sz="1600" b="1" dirty="0"/>
              <a:t> </a:t>
            </a:r>
            <a:r>
              <a:rPr lang="it-IT" sz="1600" b="1" dirty="0" err="1"/>
              <a:t>rays</a:t>
            </a:r>
            <a:r>
              <a:rPr lang="it-IT" sz="1600" b="1" dirty="0"/>
              <a:t> (p, </a:t>
            </a:r>
            <a:r>
              <a:rPr lang="el-GR" sz="1600" b="1" dirty="0"/>
              <a:t>α</a:t>
            </a:r>
            <a:r>
              <a:rPr lang="it-IT" sz="1600" b="1" dirty="0"/>
              <a:t>, heavy nuclei) </a:t>
            </a:r>
            <a:r>
              <a:rPr lang="it-IT" sz="1600" dirty="0" err="1"/>
              <a:t>flux</a:t>
            </a:r>
            <a:r>
              <a:rPr lang="it-IT" sz="1600" dirty="0"/>
              <a:t> </a:t>
            </a:r>
            <a:r>
              <a:rPr lang="it-IT" sz="1600" dirty="0" err="1"/>
              <a:t>is</a:t>
            </a:r>
            <a:r>
              <a:rPr lang="it-IT" sz="1600" dirty="0"/>
              <a:t> constant and </a:t>
            </a:r>
            <a:r>
              <a:rPr lang="it-IT" sz="1600" dirty="0" err="1"/>
              <a:t>modulated</a:t>
            </a:r>
            <a:r>
              <a:rPr lang="it-IT" sz="1600" dirty="0"/>
              <a:t> by solar activity, </a:t>
            </a:r>
            <a:r>
              <a:rPr lang="it-IT" sz="1600" b="1" dirty="0" err="1"/>
              <a:t>problem</a:t>
            </a:r>
            <a:r>
              <a:rPr lang="it-IT" sz="1600" b="1" dirty="0"/>
              <a:t> for high </a:t>
            </a:r>
            <a:r>
              <a:rPr lang="it-IT" sz="1600" b="1" dirty="0" err="1"/>
              <a:t>altitude</a:t>
            </a:r>
            <a:r>
              <a:rPr lang="it-IT" sz="1600" b="1" dirty="0"/>
              <a:t> </a:t>
            </a:r>
            <a:r>
              <a:rPr lang="it-IT" sz="1600" b="1" dirty="0" err="1"/>
              <a:t>aircraft</a:t>
            </a:r>
            <a:r>
              <a:rPr lang="it-IT" sz="1600" b="1" dirty="0"/>
              <a:t> </a:t>
            </a:r>
            <a:r>
              <a:rPr lang="it-IT" sz="1600" b="1" dirty="0" err="1"/>
              <a:t>crew</a:t>
            </a:r>
            <a:r>
              <a:rPr lang="it-IT" sz="1600" dirty="0"/>
              <a:t>, </a:t>
            </a:r>
            <a:r>
              <a:rPr lang="it-IT" sz="1600" dirty="0" err="1"/>
              <a:t>we</a:t>
            </a:r>
            <a:r>
              <a:rPr lang="it-IT" sz="1600" dirty="0"/>
              <a:t> are </a:t>
            </a:r>
            <a:r>
              <a:rPr lang="it-IT" sz="1600" dirty="0" err="1"/>
              <a:t>protect</a:t>
            </a:r>
            <a:r>
              <a:rPr lang="it-IT" sz="1600" dirty="0"/>
              <a:t> on Earth by </a:t>
            </a:r>
            <a:r>
              <a:rPr lang="it-IT" sz="1600" dirty="0" err="1"/>
              <a:t>geomagnetic</a:t>
            </a:r>
            <a:r>
              <a:rPr lang="it-IT" sz="1600" dirty="0"/>
              <a:t> field</a:t>
            </a:r>
          </a:p>
          <a:p>
            <a:pPr lvl="1">
              <a:lnSpc>
                <a:spcPct val="100000"/>
              </a:lnSpc>
            </a:pPr>
            <a:r>
              <a:rPr lang="it-IT" sz="1600" b="1" dirty="0"/>
              <a:t>SEP (</a:t>
            </a:r>
            <a:r>
              <a:rPr lang="it-IT" sz="1600" b="1" dirty="0" err="1"/>
              <a:t>mainly</a:t>
            </a:r>
            <a:r>
              <a:rPr lang="it-IT" sz="1600" b="1" dirty="0"/>
              <a:t> p, e-) accelerated by shock </a:t>
            </a:r>
            <a:r>
              <a:rPr lang="it-IT" sz="1600" b="1" dirty="0" err="1"/>
              <a:t>waves</a:t>
            </a:r>
            <a:r>
              <a:rPr lang="it-IT" sz="1600" b="1" dirty="0"/>
              <a:t> </a:t>
            </a:r>
            <a:r>
              <a:rPr lang="it-IT" sz="1600" b="1" dirty="0" err="1"/>
              <a:t>associated</a:t>
            </a:r>
            <a:r>
              <a:rPr lang="it-IT" sz="1600" b="1" dirty="0"/>
              <a:t> to CME, </a:t>
            </a:r>
            <a:r>
              <a:rPr lang="it-IT" sz="1600" dirty="0" err="1"/>
              <a:t>they</a:t>
            </a:r>
            <a:r>
              <a:rPr lang="it-IT" sz="1600" dirty="0"/>
              <a:t> are </a:t>
            </a:r>
            <a:r>
              <a:rPr lang="it-IT" sz="1600" dirty="0" err="1"/>
              <a:t>problem</a:t>
            </a:r>
            <a:r>
              <a:rPr lang="it-IT" sz="1600" dirty="0"/>
              <a:t> </a:t>
            </a:r>
            <a:r>
              <a:rPr lang="it-IT" sz="1600" dirty="0" err="1"/>
              <a:t>as</a:t>
            </a:r>
            <a:r>
              <a:rPr lang="it-IT" sz="1600" dirty="0"/>
              <a:t> GCR and for EVA of </a:t>
            </a:r>
            <a:r>
              <a:rPr lang="it-IT" sz="1600" dirty="0" err="1"/>
              <a:t>astronauts</a:t>
            </a:r>
            <a:endParaRPr lang="it-IT" sz="1600" dirty="0"/>
          </a:p>
          <a:p>
            <a:pPr lvl="1">
              <a:lnSpc>
                <a:spcPct val="100000"/>
              </a:lnSpc>
            </a:pPr>
            <a:r>
              <a:rPr lang="it-IT" sz="1600" dirty="0" err="1"/>
              <a:t>Radiation</a:t>
            </a:r>
            <a:r>
              <a:rPr lang="it-IT" sz="1600" dirty="0"/>
              <a:t> </a:t>
            </a:r>
            <a:r>
              <a:rPr lang="it-IT" sz="1600" dirty="0" err="1"/>
              <a:t>belts</a:t>
            </a:r>
            <a:r>
              <a:rPr lang="it-IT" sz="1600" dirty="0"/>
              <a:t> cause </a:t>
            </a:r>
            <a:r>
              <a:rPr lang="it-IT" sz="1600" dirty="0" err="1"/>
              <a:t>problems</a:t>
            </a:r>
            <a:r>
              <a:rPr lang="it-IT" sz="1600" dirty="0"/>
              <a:t> for </a:t>
            </a:r>
            <a:r>
              <a:rPr lang="it-IT" sz="1600" dirty="0" err="1"/>
              <a:t>spacecraft</a:t>
            </a:r>
            <a:endParaRPr lang="it-IT" sz="1600" dirty="0"/>
          </a:p>
          <a:p>
            <a:pPr>
              <a:lnSpc>
                <a:spcPct val="100000"/>
              </a:lnSpc>
            </a:pPr>
            <a:r>
              <a:rPr lang="it-IT" sz="1800" dirty="0"/>
              <a:t>Some </a:t>
            </a:r>
            <a:r>
              <a:rPr lang="it-IT" sz="1800" dirty="0" err="1"/>
              <a:t>services</a:t>
            </a:r>
            <a:r>
              <a:rPr lang="it-IT" sz="1800" dirty="0"/>
              <a:t> are </a:t>
            </a:r>
            <a:r>
              <a:rPr lang="it-IT" sz="1800" dirty="0" err="1"/>
              <a:t>proposed</a:t>
            </a:r>
            <a:r>
              <a:rPr lang="it-IT" sz="1800" dirty="0"/>
              <a:t> for future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87F1B5D-825A-43FB-8ADF-48C6C6A5F0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84"/>
          <a:stretch/>
        </p:blipFill>
        <p:spPr>
          <a:xfrm>
            <a:off x="5654256" y="1155700"/>
            <a:ext cx="5801143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394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CD73A7-05ED-4FE9-AF64-A5FCEA948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046"/>
            <a:ext cx="10515600" cy="813970"/>
          </a:xfrm>
        </p:spPr>
        <p:txBody>
          <a:bodyPr/>
          <a:lstStyle/>
          <a:p>
            <a:pPr algn="ctr"/>
            <a:r>
              <a:rPr lang="it-IT" b="1" dirty="0" err="1">
                <a:solidFill>
                  <a:srgbClr val="002060"/>
                </a:solidFill>
              </a:rPr>
              <a:t>Ionospheric</a:t>
            </a:r>
            <a:r>
              <a:rPr lang="it-IT" b="1" dirty="0">
                <a:solidFill>
                  <a:srgbClr val="002060"/>
                </a:solidFill>
              </a:rPr>
              <a:t> Weather ESC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434F877-4D00-4A69-9ED2-054477B2F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190" y="1041936"/>
            <a:ext cx="5257800" cy="4351338"/>
          </a:xfrm>
        </p:spPr>
        <p:txBody>
          <a:bodyPr>
            <a:normAutofit/>
          </a:bodyPr>
          <a:lstStyle/>
          <a:p>
            <a:r>
              <a:rPr lang="en-US" sz="1800" dirty="0"/>
              <a:t>IW affects radio systems in communication, space based navigation and remote sensing</a:t>
            </a:r>
          </a:p>
          <a:p>
            <a:r>
              <a:rPr lang="en-US" sz="1800" dirty="0"/>
              <a:t>Global Navigation Satellite Systems (GNSS, such GPS) could be delayed, refracted and diffracted by the highly variable ionospheric plasma</a:t>
            </a:r>
          </a:p>
          <a:p>
            <a:r>
              <a:rPr lang="en-US" sz="1800" dirty="0"/>
              <a:t>GNSS is essential tool for safety of life</a:t>
            </a:r>
            <a:endParaRPr lang="it-IT" sz="18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3AA388B-52DE-4E8E-A8B6-33239B287E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974" y="1280954"/>
            <a:ext cx="5460836" cy="533384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F1AD148-04D6-46D7-B832-546F50A00A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992899"/>
            <a:ext cx="4202430" cy="375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233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CFAAE8-B192-4EA0-9C12-F26ECFD2F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3529"/>
            <a:ext cx="10515600" cy="789907"/>
          </a:xfrm>
        </p:spPr>
        <p:txBody>
          <a:bodyPr/>
          <a:lstStyle/>
          <a:p>
            <a:pPr algn="ctr"/>
            <a:r>
              <a:rPr lang="it-IT" b="1" dirty="0" err="1">
                <a:solidFill>
                  <a:srgbClr val="002060"/>
                </a:solidFill>
              </a:rPr>
              <a:t>Geomagnetic</a:t>
            </a:r>
            <a:r>
              <a:rPr lang="it-IT" b="1" dirty="0">
                <a:solidFill>
                  <a:srgbClr val="002060"/>
                </a:solidFill>
              </a:rPr>
              <a:t> Conditions ESC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33E440B-47FA-42D0-B784-AD6ACB58C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080" y="2012352"/>
            <a:ext cx="4312920" cy="4351338"/>
          </a:xfrm>
        </p:spPr>
        <p:txBody>
          <a:bodyPr>
            <a:normAutofit/>
          </a:bodyPr>
          <a:lstStyle/>
          <a:p>
            <a:r>
              <a:rPr lang="it-IT" sz="1800" dirty="0" err="1"/>
              <a:t>Geomagnetic</a:t>
            </a:r>
            <a:r>
              <a:rPr lang="it-IT" sz="1800" dirty="0"/>
              <a:t> field shows </a:t>
            </a:r>
            <a:r>
              <a:rPr lang="it-IT" sz="1800" dirty="0" err="1"/>
              <a:t>variations</a:t>
            </a:r>
            <a:r>
              <a:rPr lang="it-IT" sz="1800" dirty="0"/>
              <a:t> on </a:t>
            </a:r>
            <a:r>
              <a:rPr lang="it-IT" sz="1800" dirty="0" err="1"/>
              <a:t>different</a:t>
            </a:r>
            <a:r>
              <a:rPr lang="it-IT" sz="1800" dirty="0"/>
              <a:t> </a:t>
            </a:r>
            <a:r>
              <a:rPr lang="it-IT" sz="1800" dirty="0" err="1"/>
              <a:t>scales</a:t>
            </a:r>
            <a:r>
              <a:rPr lang="it-IT" sz="1800" dirty="0"/>
              <a:t> (slow for </a:t>
            </a:r>
            <a:r>
              <a:rPr lang="it-IT" sz="1800" dirty="0" err="1"/>
              <a:t>years</a:t>
            </a:r>
            <a:r>
              <a:rPr lang="it-IT" sz="1800" dirty="0"/>
              <a:t> and </a:t>
            </a:r>
            <a:r>
              <a:rPr lang="it-IT" sz="1800" dirty="0" err="1"/>
              <a:t>centuries</a:t>
            </a:r>
            <a:r>
              <a:rPr lang="it-IT" sz="1800" dirty="0"/>
              <a:t>, daily, </a:t>
            </a:r>
            <a:r>
              <a:rPr lang="it-IT" sz="1800" dirty="0" err="1"/>
              <a:t>irregular</a:t>
            </a:r>
            <a:r>
              <a:rPr lang="it-IT" sz="1800" dirty="0"/>
              <a:t> </a:t>
            </a:r>
            <a:r>
              <a:rPr lang="it-IT" sz="1800" dirty="0" err="1"/>
              <a:t>variations</a:t>
            </a:r>
            <a:r>
              <a:rPr lang="it-IT" sz="1800" dirty="0"/>
              <a:t>, </a:t>
            </a:r>
            <a:r>
              <a:rPr lang="it-IT" sz="1800" dirty="0" err="1"/>
              <a:t>during</a:t>
            </a:r>
            <a:r>
              <a:rPr lang="it-IT" sz="1800" dirty="0"/>
              <a:t> </a:t>
            </a:r>
            <a:r>
              <a:rPr lang="it-IT" sz="1800" dirty="0" err="1"/>
              <a:t>magnetic</a:t>
            </a:r>
            <a:r>
              <a:rPr lang="it-IT" sz="1800" dirty="0"/>
              <a:t> </a:t>
            </a:r>
            <a:r>
              <a:rPr lang="it-IT" sz="1800" dirty="0" err="1"/>
              <a:t>storms</a:t>
            </a:r>
            <a:r>
              <a:rPr lang="it-IT" sz="1800" dirty="0"/>
              <a:t>)</a:t>
            </a:r>
          </a:p>
          <a:p>
            <a:r>
              <a:rPr lang="it-IT" sz="1800" dirty="0"/>
              <a:t>Geo-</a:t>
            </a:r>
            <a:r>
              <a:rPr lang="it-IT" sz="1800" dirty="0" err="1"/>
              <a:t>magnetometers</a:t>
            </a:r>
            <a:endParaRPr lang="it-IT" sz="18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1423FE8-A517-4250-9E36-2174140E7C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5" y="2103792"/>
            <a:ext cx="7000875" cy="3895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BDE0688-F789-4E8D-9EFB-F1D33FC686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3897509"/>
            <a:ext cx="4191000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9084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9237F3-4086-4B51-B226-B4202A4A5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684"/>
            <a:ext cx="10515600" cy="802647"/>
          </a:xfrm>
        </p:spPr>
        <p:txBody>
          <a:bodyPr/>
          <a:lstStyle/>
          <a:p>
            <a:pPr algn="ctr"/>
            <a:r>
              <a:rPr lang="it-IT" b="1" dirty="0">
                <a:solidFill>
                  <a:srgbClr val="002060"/>
                </a:solidFill>
              </a:rPr>
              <a:t>ESA SWE Services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295EA51-2DA8-4C85-B700-C889C80E2A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193" y="1871172"/>
            <a:ext cx="7047612" cy="4077995"/>
          </a:xfr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61BBA4B-2788-43FD-8DED-265E3F4DBED3}"/>
              </a:ext>
            </a:extLst>
          </p:cNvPr>
          <p:cNvSpPr txBox="1">
            <a:spLocks/>
          </p:cNvSpPr>
          <p:nvPr/>
        </p:nvSpPr>
        <p:spPr>
          <a:xfrm>
            <a:off x="506896" y="1246286"/>
            <a:ext cx="4091609" cy="485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More than 30 services (data, predictions and tools)</a:t>
            </a:r>
          </a:p>
          <a:p>
            <a:endParaRPr lang="en-US" sz="2000" dirty="0"/>
          </a:p>
          <a:p>
            <a:r>
              <a:rPr lang="en-US" sz="2000" b="1" dirty="0"/>
              <a:t>Users:</a:t>
            </a:r>
            <a:r>
              <a:rPr lang="en-GB" sz="2000" b="1" dirty="0"/>
              <a:t>   </a:t>
            </a:r>
            <a:r>
              <a:rPr lang="en-GB" sz="2000" dirty="0"/>
              <a:t>Spacecraft design and spacecraft operations</a:t>
            </a:r>
          </a:p>
          <a:p>
            <a:r>
              <a:rPr lang="en-GB" sz="2000" dirty="0"/>
              <a:t>Human spaceflight</a:t>
            </a:r>
          </a:p>
          <a:p>
            <a:r>
              <a:rPr lang="en-GB" sz="2000" dirty="0"/>
              <a:t>Launch operations</a:t>
            </a:r>
          </a:p>
          <a:p>
            <a:r>
              <a:rPr lang="en-GB" sz="2000" dirty="0"/>
              <a:t>Communications and navigation  </a:t>
            </a:r>
          </a:p>
          <a:p>
            <a:r>
              <a:rPr lang="en-GB" sz="2000" dirty="0"/>
              <a:t>Airlines and aviation </a:t>
            </a:r>
          </a:p>
          <a:p>
            <a:r>
              <a:rPr lang="en-GB" sz="2000" dirty="0"/>
              <a:t>Pipeline operations</a:t>
            </a:r>
          </a:p>
          <a:p>
            <a:r>
              <a:rPr lang="en-GB" sz="2000" dirty="0"/>
              <a:t>Auroral tourism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170546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053165-9543-4CF8-A0EC-DC1197F12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3340"/>
            <a:ext cx="10515600" cy="861686"/>
          </a:xfrm>
        </p:spPr>
        <p:txBody>
          <a:bodyPr/>
          <a:lstStyle/>
          <a:p>
            <a:r>
              <a:rPr lang="it-IT" b="1" dirty="0" err="1">
                <a:solidFill>
                  <a:srgbClr val="002060"/>
                </a:solidFill>
              </a:rPr>
              <a:t>Spacecraft</a:t>
            </a:r>
            <a:r>
              <a:rPr lang="it-IT" b="1" dirty="0">
                <a:solidFill>
                  <a:srgbClr val="002060"/>
                </a:solidFill>
              </a:rPr>
              <a:t> Design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64AA2EC-8C49-47AA-9338-B69252015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090" y="1862931"/>
            <a:ext cx="5597769" cy="4351338"/>
          </a:xfrm>
        </p:spPr>
        <p:txBody>
          <a:bodyPr/>
          <a:lstStyle/>
          <a:p>
            <a:r>
              <a:rPr lang="it-IT" dirty="0" err="1"/>
              <a:t>Spacecraft</a:t>
            </a:r>
            <a:r>
              <a:rPr lang="it-IT" dirty="0"/>
              <a:t> are </a:t>
            </a:r>
            <a:r>
              <a:rPr lang="it-IT" dirty="0" err="1"/>
              <a:t>affected</a:t>
            </a:r>
            <a:r>
              <a:rPr lang="it-IT" dirty="0"/>
              <a:t> by Space </a:t>
            </a:r>
            <a:r>
              <a:rPr lang="it-IT" dirty="0" err="1"/>
              <a:t>environment</a:t>
            </a:r>
            <a:r>
              <a:rPr lang="it-IT" dirty="0"/>
              <a:t> and Space Weather: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it-IT" dirty="0" err="1"/>
              <a:t>degradation</a:t>
            </a:r>
            <a:r>
              <a:rPr lang="it-IT" dirty="0"/>
              <a:t>, </a:t>
            </a:r>
            <a:r>
              <a:rPr lang="it-IT" dirty="0" err="1"/>
              <a:t>contaminations</a:t>
            </a:r>
            <a:r>
              <a:rPr lang="it-IT" dirty="0"/>
              <a:t>, </a:t>
            </a:r>
            <a:r>
              <a:rPr lang="it-IT" dirty="0" err="1"/>
              <a:t>radiation</a:t>
            </a:r>
            <a:r>
              <a:rPr lang="it-IT" dirty="0"/>
              <a:t> damage, thermal changes</a:t>
            </a:r>
            <a:r>
              <a:rPr lang="it-IT" u="sng" dirty="0"/>
              <a:t>, </a:t>
            </a:r>
            <a:r>
              <a:rPr lang="it-IT" dirty="0" err="1"/>
              <a:t>interference</a:t>
            </a:r>
            <a:endParaRPr lang="it-IT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it-IT" dirty="0" err="1"/>
              <a:t>Spacecraft</a:t>
            </a:r>
            <a:r>
              <a:rPr lang="it-IT" dirty="0"/>
              <a:t>’ systems and sub-systems design need to be </a:t>
            </a:r>
            <a:r>
              <a:rPr lang="it-IT" dirty="0" err="1"/>
              <a:t>studied</a:t>
            </a:r>
            <a:r>
              <a:rPr lang="it-IT" dirty="0"/>
              <a:t>: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it-IT" dirty="0" err="1"/>
              <a:t>Shielding</a:t>
            </a:r>
            <a:r>
              <a:rPr lang="it-IT" dirty="0"/>
              <a:t> requirements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it-IT" dirty="0"/>
              <a:t>Thermal control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it-IT" dirty="0" err="1"/>
              <a:t>Realistic</a:t>
            </a:r>
            <a:r>
              <a:rPr lang="it-IT" dirty="0"/>
              <a:t> representation in </a:t>
            </a:r>
            <a:r>
              <a:rPr lang="it-IT" dirty="0" err="1"/>
              <a:t>laboratories</a:t>
            </a:r>
            <a:endParaRPr lang="it-IT" dirty="0"/>
          </a:p>
          <a:p>
            <a:pPr lvl="1">
              <a:buFont typeface="Courier New" panose="02070309020205020404" pitchFamily="49" charset="0"/>
              <a:buChar char="o"/>
            </a:pP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958DD18-6BBA-4BFD-A8C2-238AA534D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831" y="861686"/>
            <a:ext cx="4308000" cy="5134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03294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CEF54-29EB-E341-93A8-8CF5EE3FF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619527"/>
            <a:ext cx="7886700" cy="42977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ESA Space Safety </a:t>
            </a:r>
            <a:r>
              <a:rPr lang="en-US" b="1" dirty="0" err="1">
                <a:solidFill>
                  <a:srgbClr val="C00000"/>
                </a:solidFill>
              </a:rPr>
              <a:t>Programme</a:t>
            </a:r>
            <a:r>
              <a:rPr lang="en-US" b="1" dirty="0">
                <a:solidFill>
                  <a:srgbClr val="C00000"/>
                </a:solidFill>
              </a:rPr>
              <a:t> (S2P)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019CF9-670F-6146-A78D-302B36753683}"/>
              </a:ext>
            </a:extLst>
          </p:cNvPr>
          <p:cNvSpPr txBox="1"/>
          <p:nvPr/>
        </p:nvSpPr>
        <p:spPr>
          <a:xfrm>
            <a:off x="567078" y="1622383"/>
            <a:ext cx="8833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r>
              <a:rPr lang="en-US" sz="2000" dirty="0"/>
              <a:t>Objectives:</a:t>
            </a:r>
          </a:p>
          <a:p>
            <a:pPr marL="600073" lvl="1" indent="-257174">
              <a:buFont typeface="Arial" panose="020B0604020202020204" pitchFamily="34" charset="0"/>
              <a:buChar char="•"/>
            </a:pPr>
            <a:r>
              <a:rPr lang="en-US" sz="2000" dirty="0"/>
              <a:t>Protect space assets</a:t>
            </a:r>
          </a:p>
          <a:p>
            <a:pPr marL="600073" lvl="1" indent="-257174">
              <a:buFont typeface="Arial" panose="020B0604020202020204" pitchFamily="34" charset="0"/>
              <a:buChar char="•"/>
            </a:pPr>
            <a:r>
              <a:rPr lang="en-US" sz="2000" dirty="0"/>
              <a:t>Protect daily services </a:t>
            </a:r>
          </a:p>
          <a:p>
            <a:pPr marL="600073" lvl="1" indent="-257174">
              <a:buFont typeface="Arial" panose="020B0604020202020204" pitchFamily="34" charset="0"/>
              <a:buChar char="•"/>
            </a:pPr>
            <a:r>
              <a:rPr lang="en-US" sz="2000" dirty="0"/>
              <a:t>Protect public and private investments </a:t>
            </a:r>
          </a:p>
          <a:p>
            <a:pPr marL="600073" lvl="1" indent="-257174">
              <a:buFont typeface="Arial" panose="020B0604020202020204" pitchFamily="34" charset="0"/>
              <a:buChar char="•"/>
            </a:pPr>
            <a:r>
              <a:rPr lang="en-US" sz="2000" dirty="0"/>
              <a:t>Protect astronauts in space</a:t>
            </a:r>
          </a:p>
          <a:p>
            <a:pPr marL="600073" lvl="1" indent="-257174">
              <a:buFont typeface="Arial" panose="020B0604020202020204" pitchFamily="34" charset="0"/>
              <a:buChar char="•"/>
            </a:pPr>
            <a:r>
              <a:rPr lang="en-US" sz="2000" dirty="0"/>
              <a:t>Protect life on our planet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ESA S2P address three main topics:</a:t>
            </a:r>
          </a:p>
          <a:p>
            <a:pPr marL="600073" lvl="1" indent="-257174">
              <a:buFont typeface="+mj-lt"/>
              <a:buAutoNum type="arabicPeriod"/>
            </a:pPr>
            <a:endParaRPr lang="en-US" sz="2000" dirty="0"/>
          </a:p>
          <a:p>
            <a:pPr marL="600073" lvl="1" indent="-257174">
              <a:buFont typeface="+mj-lt"/>
              <a:buAutoNum type="arabicPeriod"/>
            </a:pPr>
            <a:r>
              <a:rPr lang="en-US" sz="2000" dirty="0"/>
              <a:t>Space Debris </a:t>
            </a:r>
          </a:p>
          <a:p>
            <a:pPr marL="600073" lvl="1" indent="-257174">
              <a:buFont typeface="+mj-lt"/>
              <a:buAutoNum type="arabicPeriod"/>
            </a:pPr>
            <a:r>
              <a:rPr lang="en-US" sz="2000" dirty="0"/>
              <a:t>Near-Earth Objects (NEO)</a:t>
            </a:r>
          </a:p>
          <a:p>
            <a:pPr marL="600073" lvl="1" indent="-257174">
              <a:buFont typeface="+mj-lt"/>
              <a:buAutoNum type="arabicPeriod"/>
            </a:pPr>
            <a:r>
              <a:rPr lang="en-US" sz="2000" dirty="0"/>
              <a:t>Space Weather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8EED0F-AEC4-534D-9562-5EEF7B1BCC1A}"/>
              </a:ext>
            </a:extLst>
          </p:cNvPr>
          <p:cNvSpPr txBox="1"/>
          <p:nvPr/>
        </p:nvSpPr>
        <p:spPr>
          <a:xfrm>
            <a:off x="7692599" y="5836396"/>
            <a:ext cx="196759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Credit: ESA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05CC563-C9C6-4584-8B52-736615096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33392"/>
            <a:ext cx="5386521" cy="302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0051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B9DA068-AE16-4214-8318-7AD912B3B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973" y="1523460"/>
            <a:ext cx="5365238" cy="4351338"/>
          </a:xfrm>
        </p:spPr>
        <p:txBody>
          <a:bodyPr>
            <a:normAutofit fontScale="92500" lnSpcReduction="10000"/>
          </a:bodyPr>
          <a:lstStyle/>
          <a:p>
            <a:r>
              <a:rPr lang="it-IT" sz="2000" b="1" i="1" dirty="0"/>
              <a:t>Environment </a:t>
            </a:r>
            <a:r>
              <a:rPr lang="it-IT" sz="2000" b="1" i="1" dirty="0" err="1"/>
              <a:t>specification</a:t>
            </a:r>
            <a:r>
              <a:rPr lang="it-IT" sz="2000" b="1" i="1" dirty="0"/>
              <a:t>: data </a:t>
            </a:r>
            <a:r>
              <a:rPr lang="it-IT" sz="2000" b="1" i="1" dirty="0" err="1"/>
              <a:t>archive</a:t>
            </a:r>
            <a:r>
              <a:rPr lang="it-IT" sz="2000" b="1" i="1" dirty="0"/>
              <a:t> (</a:t>
            </a:r>
            <a:r>
              <a:rPr lang="it-IT" sz="2000" b="1" i="1" dirty="0" err="1"/>
              <a:t>statistical</a:t>
            </a:r>
            <a:r>
              <a:rPr lang="it-IT" sz="2000" b="1" i="1" dirty="0"/>
              <a:t> information*)</a:t>
            </a:r>
          </a:p>
          <a:p>
            <a:r>
              <a:rPr lang="it-IT" sz="2000" b="1" i="1" dirty="0"/>
              <a:t>In-</a:t>
            </a:r>
            <a:r>
              <a:rPr lang="it-IT" sz="2000" b="1" i="1" dirty="0" err="1"/>
              <a:t>orbit</a:t>
            </a:r>
            <a:r>
              <a:rPr lang="it-IT" sz="2000" b="1" i="1" dirty="0"/>
              <a:t> </a:t>
            </a:r>
            <a:r>
              <a:rPr lang="it-IT" sz="2000" b="1" i="1" dirty="0" err="1"/>
              <a:t>verification</a:t>
            </a:r>
            <a:r>
              <a:rPr lang="it-IT" sz="2000" b="1" i="1" dirty="0"/>
              <a:t> (</a:t>
            </a:r>
            <a:r>
              <a:rPr lang="it-IT" sz="2000" b="1" i="1" dirty="0" err="1"/>
              <a:t>local</a:t>
            </a:r>
            <a:r>
              <a:rPr lang="it-IT" sz="2000" b="1" i="1" dirty="0"/>
              <a:t> information by Proba 2, </a:t>
            </a:r>
            <a:r>
              <a:rPr lang="it-IT" sz="2000" b="1" i="1" dirty="0" err="1"/>
              <a:t>Herschel</a:t>
            </a:r>
            <a:r>
              <a:rPr lang="it-IT" sz="2000" b="1" i="1" dirty="0"/>
              <a:t>/Planck)</a:t>
            </a:r>
          </a:p>
          <a:p>
            <a:r>
              <a:rPr lang="it-IT" sz="2000" b="1" i="1" dirty="0"/>
              <a:t>Post </a:t>
            </a:r>
            <a:r>
              <a:rPr lang="it-IT" sz="2000" b="1" i="1" dirty="0" err="1"/>
              <a:t>event</a:t>
            </a:r>
            <a:r>
              <a:rPr lang="it-IT" sz="2000" b="1" i="1" dirty="0"/>
              <a:t> </a:t>
            </a:r>
            <a:r>
              <a:rPr lang="it-IT" sz="2000" b="1" i="1" dirty="0" err="1"/>
              <a:t>analysis</a:t>
            </a:r>
            <a:r>
              <a:rPr lang="it-IT" sz="2000" b="1" i="1" dirty="0"/>
              <a:t> for </a:t>
            </a:r>
            <a:r>
              <a:rPr lang="it-IT" sz="2000" b="1" i="1" dirty="0" err="1"/>
              <a:t>correlating</a:t>
            </a:r>
            <a:r>
              <a:rPr lang="it-IT" sz="2000" b="1" i="1" dirty="0"/>
              <a:t> in-situ </a:t>
            </a:r>
            <a:r>
              <a:rPr lang="it-IT" sz="2000" b="1" i="1" dirty="0" err="1"/>
              <a:t>anomalies</a:t>
            </a:r>
            <a:r>
              <a:rPr lang="it-IT" sz="2000" b="1" i="1" dirty="0"/>
              <a:t> of a </a:t>
            </a:r>
            <a:r>
              <a:rPr lang="it-IT" sz="2000" b="1" i="1" dirty="0" err="1"/>
              <a:t>spacecraft</a:t>
            </a:r>
            <a:r>
              <a:rPr lang="it-IT" sz="2000" b="1" i="1" dirty="0"/>
              <a:t> with </a:t>
            </a:r>
            <a:r>
              <a:rPr lang="it-IT" sz="2000" b="1" i="1" dirty="0" err="1"/>
              <a:t>space</a:t>
            </a:r>
            <a:r>
              <a:rPr lang="it-IT" sz="2000" b="1" i="1" dirty="0"/>
              <a:t> weather </a:t>
            </a:r>
            <a:r>
              <a:rPr lang="it-IT" sz="2000" b="1" i="1" dirty="0" err="1"/>
              <a:t>phenomena</a:t>
            </a:r>
            <a:r>
              <a:rPr lang="it-IT" sz="2000" b="1" i="1" dirty="0"/>
              <a:t> </a:t>
            </a:r>
            <a:r>
              <a:rPr lang="en-US" sz="2000" b="1" i="1" dirty="0"/>
              <a:t>at a given time and/or location</a:t>
            </a:r>
            <a:endParaRPr lang="it-IT" sz="2000" b="1" i="1" dirty="0"/>
          </a:p>
          <a:p>
            <a:r>
              <a:rPr lang="en-US" sz="2000" b="1" i="1" dirty="0"/>
              <a:t>Space Weather in the Solar System (The daily space weather bulletin )</a:t>
            </a:r>
          </a:p>
          <a:p>
            <a:endParaRPr lang="en-US" sz="2000" b="1" i="1" dirty="0"/>
          </a:p>
          <a:p>
            <a:r>
              <a:rPr lang="it-IT" sz="2000" dirty="0"/>
              <a:t>*</a:t>
            </a:r>
            <a:r>
              <a:rPr lang="it-IT" sz="2000" dirty="0" err="1"/>
              <a:t>ionising</a:t>
            </a:r>
            <a:r>
              <a:rPr lang="it-IT" sz="2000" dirty="0"/>
              <a:t> </a:t>
            </a:r>
            <a:r>
              <a:rPr lang="it-IT" sz="2000" dirty="0" err="1"/>
              <a:t>radiation</a:t>
            </a:r>
            <a:r>
              <a:rPr lang="it-IT" sz="2000" dirty="0"/>
              <a:t>, plasma, </a:t>
            </a:r>
            <a:r>
              <a:rPr lang="it-IT" sz="2000" dirty="0" err="1"/>
              <a:t>microparticles</a:t>
            </a:r>
            <a:r>
              <a:rPr lang="it-IT" sz="2000" dirty="0"/>
              <a:t>, </a:t>
            </a:r>
            <a:r>
              <a:rPr lang="it-IT" sz="2000" dirty="0" err="1"/>
              <a:t>atmosphere</a:t>
            </a:r>
            <a:r>
              <a:rPr lang="it-IT" sz="2000" dirty="0"/>
              <a:t>, and UV</a:t>
            </a:r>
          </a:p>
          <a:p>
            <a:endParaRPr lang="it-IT" sz="2000" b="1" dirty="0"/>
          </a:p>
          <a:p>
            <a:r>
              <a:rPr lang="it-IT" sz="2000" b="1" dirty="0"/>
              <a:t>CME </a:t>
            </a:r>
            <a:r>
              <a:rPr lang="it-IT" sz="2000" b="1" dirty="0" err="1"/>
              <a:t>prediction</a:t>
            </a:r>
            <a:r>
              <a:rPr lang="it-IT" sz="2000" b="1" dirty="0"/>
              <a:t> and </a:t>
            </a:r>
            <a:r>
              <a:rPr lang="it-IT" sz="2000" b="1" dirty="0" err="1"/>
              <a:t>counting</a:t>
            </a:r>
            <a:endParaRPr lang="en-US" sz="2000" b="1" dirty="0"/>
          </a:p>
          <a:p>
            <a:endParaRPr lang="it-IT" sz="2000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E44AEFD8-0302-4964-BAFF-A9E719B96AAC}"/>
              </a:ext>
            </a:extLst>
          </p:cNvPr>
          <p:cNvSpPr txBox="1">
            <a:spLocks/>
          </p:cNvSpPr>
          <p:nvPr/>
        </p:nvSpPr>
        <p:spPr>
          <a:xfrm>
            <a:off x="414579" y="-13897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 err="1">
                <a:solidFill>
                  <a:srgbClr val="002060"/>
                </a:solidFill>
              </a:rPr>
              <a:t>Spacecraft</a:t>
            </a:r>
            <a:r>
              <a:rPr lang="it-IT" b="1" dirty="0">
                <a:solidFill>
                  <a:srgbClr val="002060"/>
                </a:solidFill>
              </a:rPr>
              <a:t> Design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1E85DCE-48A2-4DB9-8143-685DF817B2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790" y="3929278"/>
            <a:ext cx="5698210" cy="401623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8212C77-AB4E-4242-A3D6-3C3DFC3968C4}"/>
              </a:ext>
            </a:extLst>
          </p:cNvPr>
          <p:cNvSpPr txBox="1"/>
          <p:nvPr/>
        </p:nvSpPr>
        <p:spPr>
          <a:xfrm>
            <a:off x="3838415" y="6211669"/>
            <a:ext cx="2686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rgbClr val="002060"/>
                </a:solidFill>
              </a:rPr>
              <a:t>Federated products from </a:t>
            </a:r>
            <a:r>
              <a:rPr lang="en-US" sz="1200" b="1" i="1" dirty="0">
                <a:solidFill>
                  <a:srgbClr val="00206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Solar Influences Data analysis Center</a:t>
            </a:r>
            <a:r>
              <a:rPr lang="en-US" sz="1200" b="1" i="1" dirty="0">
                <a:solidFill>
                  <a:srgbClr val="002060"/>
                </a:solidFill>
              </a:rPr>
              <a:t> (</a:t>
            </a:r>
            <a:r>
              <a:rPr lang="en-US" sz="1200" b="1" i="1" dirty="0">
                <a:solidFill>
                  <a:srgbClr val="00206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ROB</a:t>
            </a:r>
            <a:r>
              <a:rPr lang="en-US" sz="1200" b="1" i="1" dirty="0">
                <a:solidFill>
                  <a:srgbClr val="002060"/>
                </a:solidFill>
              </a:rPr>
              <a:t>)</a:t>
            </a:r>
          </a:p>
          <a:p>
            <a:endParaRPr lang="it-IT" sz="1200" i="1" dirty="0">
              <a:solidFill>
                <a:srgbClr val="002060"/>
              </a:solidFill>
            </a:endParaRPr>
          </a:p>
        </p:txBody>
      </p:sp>
      <p:pic>
        <p:nvPicPr>
          <p:cNvPr id="9" name="enlil_20231003T0600">
            <a:hlinkClick r:id="" action="ppaction://media"/>
            <a:extLst>
              <a:ext uri="{FF2B5EF4-FFF2-40B4-BE49-F238E27FC236}">
                <a16:creationId xmlns:a16="http://schemas.microsoft.com/office/drawing/2014/main" id="{DBB8A672-A4EA-4EA1-B7E5-59AC16E223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05600" y="298343"/>
            <a:ext cx="5486400" cy="342900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68689D0-5542-4AC7-A657-E7D3EFBEDB8D}"/>
              </a:ext>
            </a:extLst>
          </p:cNvPr>
          <p:cNvSpPr txBox="1"/>
          <p:nvPr/>
        </p:nvSpPr>
        <p:spPr>
          <a:xfrm>
            <a:off x="6705600" y="-24823"/>
            <a:ext cx="5698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Solar Wind Forecast &amp; CME arrival prediction (UKMO)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278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F3B879-B528-4CF0-B9BE-D5CEFC45D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89614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it-IT" b="1" dirty="0" err="1">
                <a:solidFill>
                  <a:srgbClr val="002060"/>
                </a:solidFill>
              </a:rPr>
              <a:t>Spacecraft</a:t>
            </a:r>
            <a:r>
              <a:rPr lang="it-IT" b="1" dirty="0">
                <a:solidFill>
                  <a:srgbClr val="002060"/>
                </a:solidFill>
              </a:rPr>
              <a:t> Operation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A87FC87-778B-4C4E-9E31-CF2F68F90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763" y="1645646"/>
            <a:ext cx="10515600" cy="4351338"/>
          </a:xfrm>
        </p:spPr>
        <p:txBody>
          <a:bodyPr>
            <a:normAutofit/>
          </a:bodyPr>
          <a:lstStyle/>
          <a:p>
            <a:r>
              <a:rPr lang="it-IT" sz="1600" b="1" i="1" dirty="0"/>
              <a:t>In-</a:t>
            </a:r>
            <a:r>
              <a:rPr lang="it-IT" sz="1600" b="1" i="1" dirty="0" err="1"/>
              <a:t>orbit</a:t>
            </a:r>
            <a:r>
              <a:rPr lang="it-IT" sz="1600" b="1" i="1" dirty="0"/>
              <a:t> Environment and Effects Monitoring</a:t>
            </a:r>
          </a:p>
          <a:p>
            <a:r>
              <a:rPr lang="it-IT" sz="1600" b="1" i="1" dirty="0"/>
              <a:t>Post-</a:t>
            </a:r>
            <a:r>
              <a:rPr lang="it-IT" sz="1600" b="1" i="1" dirty="0" err="1"/>
              <a:t>Event</a:t>
            </a:r>
            <a:r>
              <a:rPr lang="it-IT" sz="1600" b="1" i="1" dirty="0"/>
              <a:t> Analysis</a:t>
            </a:r>
          </a:p>
          <a:p>
            <a:r>
              <a:rPr lang="it-IT" sz="1600" b="1" i="1" dirty="0"/>
              <a:t>In-</a:t>
            </a:r>
            <a:r>
              <a:rPr lang="it-IT" sz="1600" b="1" i="1" dirty="0" err="1"/>
              <a:t>Orbit</a:t>
            </a:r>
            <a:r>
              <a:rPr lang="it-IT" sz="1600" b="1" i="1" dirty="0"/>
              <a:t> Environment and Effects Forecast</a:t>
            </a:r>
          </a:p>
          <a:p>
            <a:r>
              <a:rPr lang="it-IT" sz="1600" b="1" i="1" dirty="0"/>
              <a:t>Mission Risk Analysis</a:t>
            </a:r>
          </a:p>
          <a:p>
            <a:r>
              <a:rPr lang="it-IT" sz="1600" b="1" i="1" dirty="0"/>
              <a:t>Space Weather in the Solar System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DEEF173-D533-4F86-A518-AFB729B594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291" y="1140028"/>
            <a:ext cx="6467475" cy="5362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F4B9C5E3-D602-448F-9D00-16B2D72B6356}"/>
              </a:ext>
            </a:extLst>
          </p:cNvPr>
          <p:cNvCxnSpPr/>
          <p:nvPr/>
        </p:nvCxnSpPr>
        <p:spPr>
          <a:xfrm flipV="1">
            <a:off x="3766088" y="2820692"/>
            <a:ext cx="1239865" cy="3254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e 3">
            <a:extLst>
              <a:ext uri="{FF2B5EF4-FFF2-40B4-BE49-F238E27FC236}">
                <a16:creationId xmlns:a16="http://schemas.microsoft.com/office/drawing/2014/main" id="{603EB7C7-43A7-40CD-A927-AB468F0A2E02}"/>
              </a:ext>
            </a:extLst>
          </p:cNvPr>
          <p:cNvSpPr/>
          <p:nvPr/>
        </p:nvSpPr>
        <p:spPr>
          <a:xfrm>
            <a:off x="4569901" y="2820692"/>
            <a:ext cx="6783899" cy="150051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13120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BAA2A4A-65F8-4CC0-A8F0-DDD2C7C39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097" y="1749326"/>
            <a:ext cx="10515600" cy="4351338"/>
          </a:xfrm>
        </p:spPr>
        <p:txBody>
          <a:bodyPr>
            <a:normAutofit/>
          </a:bodyPr>
          <a:lstStyle/>
          <a:p>
            <a:r>
              <a:rPr lang="it-IT" sz="1600" b="1" i="1" dirty="0"/>
              <a:t>In-</a:t>
            </a:r>
            <a:r>
              <a:rPr lang="it-IT" sz="1600" b="1" i="1" dirty="0" err="1"/>
              <a:t>flight</a:t>
            </a:r>
            <a:r>
              <a:rPr lang="it-IT" sz="1600" b="1" i="1" dirty="0"/>
              <a:t> </a:t>
            </a:r>
            <a:r>
              <a:rPr lang="it-IT" sz="1600" b="1" i="1" dirty="0" err="1"/>
              <a:t>Crew</a:t>
            </a:r>
            <a:r>
              <a:rPr lang="it-IT" sz="1600" b="1" i="1" dirty="0"/>
              <a:t> </a:t>
            </a:r>
            <a:r>
              <a:rPr lang="it-IT" sz="1600" b="1" i="1" dirty="0" err="1"/>
              <a:t>Radiation</a:t>
            </a:r>
            <a:r>
              <a:rPr lang="it-IT" sz="1600" b="1" i="1" dirty="0"/>
              <a:t> Exposure</a:t>
            </a:r>
          </a:p>
          <a:p>
            <a:r>
              <a:rPr lang="it-IT" sz="1600" b="1" i="1" dirty="0"/>
              <a:t>Cumulative </a:t>
            </a:r>
            <a:r>
              <a:rPr lang="it-IT" sz="1600" b="1" i="1" dirty="0" err="1"/>
              <a:t>Crew</a:t>
            </a:r>
            <a:r>
              <a:rPr lang="it-IT" sz="1600" b="1" i="1" dirty="0"/>
              <a:t> </a:t>
            </a:r>
            <a:r>
              <a:rPr lang="it-IT" sz="1600" b="1" i="1" dirty="0" err="1"/>
              <a:t>Radiation</a:t>
            </a:r>
            <a:r>
              <a:rPr lang="it-IT" sz="1600" b="1" i="1" dirty="0"/>
              <a:t> Exposure Risk</a:t>
            </a:r>
          </a:p>
          <a:p>
            <a:r>
              <a:rPr lang="it-IT" sz="1600" b="1" i="1" dirty="0" err="1"/>
              <a:t>Increased</a:t>
            </a:r>
            <a:r>
              <a:rPr lang="it-IT" sz="1600" b="1" i="1" dirty="0"/>
              <a:t> </a:t>
            </a:r>
            <a:r>
              <a:rPr lang="it-IT" sz="1600" b="1" i="1" dirty="0" err="1"/>
              <a:t>Crew</a:t>
            </a:r>
            <a:r>
              <a:rPr lang="it-IT" sz="1600" b="1" i="1" dirty="0"/>
              <a:t> </a:t>
            </a:r>
            <a:r>
              <a:rPr lang="it-IT" sz="1600" b="1" i="1" dirty="0" err="1"/>
              <a:t>Radiation</a:t>
            </a:r>
            <a:r>
              <a:rPr lang="it-IT" sz="1600" b="1" i="1" dirty="0"/>
              <a:t> Exposure Risk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63F7DEFB-2972-439C-BEB0-CD0006088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408615"/>
            <a:ext cx="10515600" cy="69744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b="1" dirty="0">
                <a:solidFill>
                  <a:srgbClr val="002060"/>
                </a:solidFill>
              </a:rPr>
              <a:t>Human </a:t>
            </a:r>
            <a:r>
              <a:rPr lang="it-IT" b="1" dirty="0" err="1">
                <a:solidFill>
                  <a:srgbClr val="002060"/>
                </a:solidFill>
              </a:rPr>
              <a:t>Spaceflight</a:t>
            </a:r>
            <a:endParaRPr lang="it-IT" b="1" dirty="0">
              <a:solidFill>
                <a:srgbClr val="002060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AB87ABF-89FB-4574-A65C-50A1BD5EE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5177214" cy="267166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3F6B9EB-B3F8-4C43-B5DA-99AB0198734F}"/>
              </a:ext>
            </a:extLst>
          </p:cNvPr>
          <p:cNvSpPr txBox="1"/>
          <p:nvPr/>
        </p:nvSpPr>
        <p:spPr>
          <a:xfrm>
            <a:off x="135466" y="6411146"/>
            <a:ext cx="5960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Federated products from the </a:t>
            </a:r>
            <a:r>
              <a:rPr lang="en-US" sz="1600" i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Center for Space Radiations</a:t>
            </a:r>
            <a:r>
              <a:rPr lang="en-US" sz="1600" i="1" dirty="0"/>
              <a:t> (</a:t>
            </a:r>
            <a:r>
              <a:rPr lang="en-US" sz="1600" i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UCL</a:t>
            </a:r>
            <a:r>
              <a:rPr lang="en-US" sz="1600" i="1" dirty="0"/>
              <a:t>)</a:t>
            </a:r>
          </a:p>
          <a:p>
            <a:endParaRPr lang="it-IT" sz="1600" i="1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F9988EE-C960-489D-AA6C-5CE8E35C31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897" y="757336"/>
            <a:ext cx="6426200" cy="5734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52995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E7DD46-4775-455D-8D04-0E4FE3DFE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it-IT" b="1" dirty="0">
                <a:solidFill>
                  <a:srgbClr val="002060"/>
                </a:solidFill>
              </a:rPr>
              <a:t>Launch Operation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BD7BC25-C79E-4274-82F7-5C0CDAF3B4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924" y="2162175"/>
            <a:ext cx="8801100" cy="2533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546644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5863FE-C161-4E14-8F19-E706FA9FB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626"/>
            <a:ext cx="10515600" cy="67535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it-IT" b="1" dirty="0" err="1">
                <a:solidFill>
                  <a:srgbClr val="002060"/>
                </a:solidFill>
              </a:rPr>
              <a:t>Transionospheric</a:t>
            </a:r>
            <a:r>
              <a:rPr lang="it-IT" b="1" dirty="0">
                <a:solidFill>
                  <a:srgbClr val="002060"/>
                </a:solidFill>
              </a:rPr>
              <a:t> Radio Link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E3B4A6E-CA7A-4CF6-AA70-D95E94122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340" y="875588"/>
            <a:ext cx="5004661" cy="4351338"/>
          </a:xfrm>
        </p:spPr>
        <p:txBody>
          <a:bodyPr>
            <a:noAutofit/>
          </a:bodyPr>
          <a:lstStyle/>
          <a:p>
            <a:r>
              <a:rPr lang="it-IT" sz="2000" b="1" i="1" dirty="0" err="1"/>
              <a:t>Near</a:t>
            </a:r>
            <a:r>
              <a:rPr lang="it-IT" sz="2000" b="1" i="1" dirty="0"/>
              <a:t>-Real Time TEC Maps</a:t>
            </a:r>
          </a:p>
          <a:p>
            <a:r>
              <a:rPr lang="it-IT" sz="2000" b="1" i="1" dirty="0"/>
              <a:t>Forecast TEC Maps</a:t>
            </a:r>
          </a:p>
          <a:p>
            <a:r>
              <a:rPr lang="it-IT" sz="2000" b="1" i="1" dirty="0" err="1"/>
              <a:t>Quality</a:t>
            </a:r>
            <a:r>
              <a:rPr lang="it-IT" sz="2000" b="1" i="1" dirty="0"/>
              <a:t> </a:t>
            </a:r>
            <a:r>
              <a:rPr lang="it-IT" sz="2000" b="1" i="1" dirty="0" err="1"/>
              <a:t>Assessment</a:t>
            </a:r>
            <a:r>
              <a:rPr lang="it-IT" sz="2000" b="1" i="1" dirty="0"/>
              <a:t> of </a:t>
            </a:r>
            <a:r>
              <a:rPr lang="it-IT" sz="2000" b="1" i="1" dirty="0" err="1"/>
              <a:t>Ionospheric</a:t>
            </a:r>
            <a:r>
              <a:rPr lang="it-IT" sz="2000" b="1" i="1" dirty="0"/>
              <a:t> </a:t>
            </a:r>
            <a:r>
              <a:rPr lang="it-IT" sz="2000" b="1" i="1" dirty="0" err="1"/>
              <a:t>Correction</a:t>
            </a:r>
            <a:endParaRPr lang="it-IT" sz="2000" b="1" i="1" dirty="0"/>
          </a:p>
          <a:p>
            <a:r>
              <a:rPr lang="it-IT" sz="2000" b="1" i="1" dirty="0" err="1"/>
              <a:t>Near</a:t>
            </a:r>
            <a:r>
              <a:rPr lang="it-IT" sz="2000" b="1" i="1" dirty="0"/>
              <a:t> Real-Time </a:t>
            </a:r>
            <a:r>
              <a:rPr lang="it-IT" sz="2000" b="1" i="1" dirty="0" err="1"/>
              <a:t>Ionospheric</a:t>
            </a:r>
            <a:r>
              <a:rPr lang="it-IT" sz="2000" b="1" i="1" dirty="0"/>
              <a:t> </a:t>
            </a:r>
            <a:r>
              <a:rPr lang="it-IT" sz="2000" b="1" i="1" dirty="0" err="1"/>
              <a:t>Scintillation</a:t>
            </a:r>
            <a:r>
              <a:rPr lang="it-IT" sz="2000" b="1" i="1" dirty="0"/>
              <a:t> Maps</a:t>
            </a:r>
          </a:p>
          <a:p>
            <a:r>
              <a:rPr lang="it-IT" sz="2000" b="1" i="1" dirty="0"/>
              <a:t>Monitoring and Forecast of </a:t>
            </a:r>
            <a:r>
              <a:rPr lang="it-IT" sz="2000" b="1" i="1" dirty="0" err="1"/>
              <a:t>ionospheric</a:t>
            </a:r>
            <a:r>
              <a:rPr lang="it-IT" sz="2000" b="1" i="1" dirty="0"/>
              <a:t> </a:t>
            </a:r>
            <a:r>
              <a:rPr lang="it-IT" sz="2000" b="1" i="1" dirty="0" err="1"/>
              <a:t>Disturbances</a:t>
            </a:r>
            <a:endParaRPr lang="it-IT" sz="2000" b="1" i="1" dirty="0"/>
          </a:p>
          <a:p>
            <a:endParaRPr lang="it-IT" sz="2000" b="1" i="1" dirty="0"/>
          </a:p>
          <a:p>
            <a:r>
              <a:rPr lang="en-US" sz="2000" dirty="0"/>
              <a:t>to present an overview of the current and forecasted ionospheric conditions with the different types of available data (measurement, nowcast, and forecast) at a global or local level</a:t>
            </a:r>
            <a:endParaRPr lang="it-IT" sz="2000" b="1" i="1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9A4FE0A-394E-44C0-AF06-DF28037759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9"/>
          <a:stretch/>
        </p:blipFill>
        <p:spPr>
          <a:xfrm>
            <a:off x="6858000" y="0"/>
            <a:ext cx="5334000" cy="3429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AE1F56A-287D-475B-97CA-C6772F3CF795}"/>
              </a:ext>
            </a:extLst>
          </p:cNvPr>
          <p:cNvSpPr txBox="1"/>
          <p:nvPr/>
        </p:nvSpPr>
        <p:spPr>
          <a:xfrm>
            <a:off x="7088454" y="3259723"/>
            <a:ext cx="19837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i="1" dirty="0"/>
              <a:t>DLR </a:t>
            </a:r>
            <a:r>
              <a:rPr lang="it-IT" sz="1600" i="1" dirty="0" err="1"/>
              <a:t>federated</a:t>
            </a:r>
            <a:endParaRPr lang="it-IT" sz="1600" i="1" dirty="0"/>
          </a:p>
        </p:txBody>
      </p:sp>
      <p:pic>
        <p:nvPicPr>
          <p:cNvPr id="7" name="Segnaposto contenuto 5">
            <a:extLst>
              <a:ext uri="{FF2B5EF4-FFF2-40B4-BE49-F238E27FC236}">
                <a16:creationId xmlns:a16="http://schemas.microsoft.com/office/drawing/2014/main" id="{9D207135-EE99-4A72-A467-86C9ECBAA3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454" y="3707093"/>
            <a:ext cx="4950394" cy="3085281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0770F9B5-6E0B-4923-9A24-DF5394FBB53C}"/>
              </a:ext>
            </a:extLst>
          </p:cNvPr>
          <p:cNvSpPr txBox="1"/>
          <p:nvPr/>
        </p:nvSpPr>
        <p:spPr>
          <a:xfrm>
            <a:off x="5603022" y="5070580"/>
            <a:ext cx="16273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scintillation</a:t>
            </a:r>
            <a:r>
              <a:rPr lang="it-IT" dirty="0"/>
              <a:t> </a:t>
            </a:r>
            <a:r>
              <a:rPr lang="it-IT" dirty="0" err="1"/>
              <a:t>indices</a:t>
            </a:r>
            <a:r>
              <a:rPr lang="it-IT" dirty="0"/>
              <a:t>  </a:t>
            </a:r>
            <a:r>
              <a:rPr lang="it-IT" dirty="0" err="1"/>
              <a:t>observed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 distributed high-rate GNSS receivers  </a:t>
            </a:r>
          </a:p>
        </p:txBody>
      </p:sp>
    </p:spTree>
    <p:extLst>
      <p:ext uri="{BB962C8B-B14F-4D97-AF65-F5344CB8AC3E}">
        <p14:creationId xmlns:p14="http://schemas.microsoft.com/office/powerpoint/2010/main" val="15539132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CA7B3E-E448-4E1D-9B9E-6725E7492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0481"/>
            <a:ext cx="10515600" cy="704258"/>
          </a:xfrm>
        </p:spPr>
        <p:txBody>
          <a:bodyPr/>
          <a:lstStyle/>
          <a:p>
            <a:pPr algn="ctr"/>
            <a:r>
              <a:rPr lang="it-IT" b="1" dirty="0">
                <a:solidFill>
                  <a:srgbClr val="002060"/>
                </a:solidFill>
              </a:rPr>
              <a:t>Space </a:t>
            </a:r>
            <a:r>
              <a:rPr lang="it-IT" b="1" dirty="0" err="1">
                <a:solidFill>
                  <a:srgbClr val="002060"/>
                </a:solidFill>
              </a:rPr>
              <a:t>Surveillance</a:t>
            </a:r>
            <a:r>
              <a:rPr lang="it-IT" b="1" dirty="0">
                <a:solidFill>
                  <a:srgbClr val="002060"/>
                </a:solidFill>
              </a:rPr>
              <a:t> and Tracking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503FAD7-4B9E-4F3D-AF66-D31CDD2CB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240" y="1257735"/>
            <a:ext cx="481020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dirty="0"/>
              <a:t>SWE </a:t>
            </a:r>
            <a:r>
              <a:rPr lang="it-IT" sz="1800" dirty="0" err="1"/>
              <a:t>affects</a:t>
            </a:r>
            <a:r>
              <a:rPr lang="it-IT" sz="1800" dirty="0"/>
              <a:t> LEO objects</a:t>
            </a:r>
          </a:p>
          <a:p>
            <a:pPr marL="0" indent="0">
              <a:buNone/>
            </a:pPr>
            <a:endParaRPr lang="it-IT" sz="1800" b="1" i="1" dirty="0"/>
          </a:p>
          <a:p>
            <a:r>
              <a:rPr lang="it-IT" sz="1800" b="1" i="1" dirty="0" err="1"/>
              <a:t>Atmospheric</a:t>
            </a:r>
            <a:r>
              <a:rPr lang="it-IT" sz="1800" b="1" i="1" dirty="0"/>
              <a:t> </a:t>
            </a:r>
            <a:r>
              <a:rPr lang="it-IT" sz="1800" b="1" i="1" dirty="0" err="1"/>
              <a:t>Estimates</a:t>
            </a:r>
            <a:r>
              <a:rPr lang="it-IT" sz="1800" b="1" i="1" dirty="0"/>
              <a:t> for Drag </a:t>
            </a:r>
            <a:r>
              <a:rPr lang="it-IT" sz="1800" b="1" i="1" dirty="0" err="1"/>
              <a:t>Calculation</a:t>
            </a:r>
            <a:endParaRPr lang="it-IT" sz="1800" b="1" i="1" dirty="0"/>
          </a:p>
          <a:p>
            <a:r>
              <a:rPr lang="it-IT" sz="1800" b="1" i="1" dirty="0"/>
              <a:t>Archive of </a:t>
            </a:r>
            <a:r>
              <a:rPr lang="it-IT" sz="1800" b="1" i="1" dirty="0" err="1"/>
              <a:t>Geomagnetic</a:t>
            </a:r>
            <a:r>
              <a:rPr lang="it-IT" sz="1800" b="1" i="1" dirty="0"/>
              <a:t> and Solar </a:t>
            </a:r>
            <a:r>
              <a:rPr lang="it-IT" sz="1800" b="1" i="1" dirty="0" err="1"/>
              <a:t>Indices</a:t>
            </a:r>
            <a:r>
              <a:rPr lang="it-IT" sz="1800" b="1" i="1" dirty="0"/>
              <a:t> for Drag </a:t>
            </a:r>
            <a:r>
              <a:rPr lang="it-IT" sz="1800" b="1" i="1" dirty="0" err="1"/>
              <a:t>Calculation</a:t>
            </a:r>
            <a:endParaRPr lang="it-IT" sz="1800" b="1" i="1" dirty="0"/>
          </a:p>
          <a:p>
            <a:r>
              <a:rPr lang="it-IT" sz="1800" b="1" i="1" dirty="0"/>
              <a:t>Forecast of </a:t>
            </a:r>
            <a:r>
              <a:rPr lang="it-IT" sz="1800" b="1" i="1" dirty="0" err="1"/>
              <a:t>Geomagnetic</a:t>
            </a:r>
            <a:r>
              <a:rPr lang="it-IT" sz="1800" b="1" i="1" dirty="0"/>
              <a:t> and Solar </a:t>
            </a:r>
            <a:r>
              <a:rPr lang="it-IT" sz="1800" b="1" i="1" dirty="0" err="1"/>
              <a:t>Indices</a:t>
            </a:r>
            <a:r>
              <a:rPr lang="it-IT" sz="1800" b="1" i="1" dirty="0"/>
              <a:t> for Drag </a:t>
            </a:r>
            <a:r>
              <a:rPr lang="it-IT" sz="1800" b="1" i="1" dirty="0" err="1"/>
              <a:t>Calculation</a:t>
            </a:r>
            <a:endParaRPr lang="it-IT" sz="1800" b="1" i="1" dirty="0"/>
          </a:p>
          <a:p>
            <a:endParaRPr lang="it-IT" sz="1800" b="1" i="1" dirty="0"/>
          </a:p>
          <a:p>
            <a:pPr marL="0" indent="0">
              <a:buNone/>
            </a:pPr>
            <a:r>
              <a:rPr lang="en-US" sz="1800" dirty="0"/>
              <a:t>Products such </a:t>
            </a:r>
            <a:r>
              <a:rPr lang="en-US" sz="1800" dirty="0" err="1"/>
              <a:t>Kp</a:t>
            </a:r>
            <a:r>
              <a:rPr lang="en-US" sz="1800" dirty="0"/>
              <a:t> planetary index of geomagnetic activity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current atmospheric, geomagnetic and solar conditions for drag calculation</a:t>
            </a:r>
          </a:p>
          <a:p>
            <a:endParaRPr lang="en-US" sz="1800" b="1" i="1" dirty="0"/>
          </a:p>
          <a:p>
            <a:endParaRPr lang="it-IT" sz="1800" b="1" i="1" dirty="0"/>
          </a:p>
          <a:p>
            <a:endParaRPr lang="it-IT" sz="1800" b="1" i="1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7A423C4-535C-470F-9C48-00F1A6CDF0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910" y="1628975"/>
            <a:ext cx="6407230" cy="360004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ADE2793-5773-49DC-99E3-3DD98D30832E}"/>
              </a:ext>
            </a:extLst>
          </p:cNvPr>
          <p:cNvSpPr txBox="1"/>
          <p:nvPr/>
        </p:nvSpPr>
        <p:spPr>
          <a:xfrm>
            <a:off x="7656163" y="5424407"/>
            <a:ext cx="2510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Credit: NOAA</a:t>
            </a:r>
          </a:p>
        </p:txBody>
      </p:sp>
    </p:spTree>
    <p:extLst>
      <p:ext uri="{BB962C8B-B14F-4D97-AF65-F5344CB8AC3E}">
        <p14:creationId xmlns:p14="http://schemas.microsoft.com/office/powerpoint/2010/main" val="41997696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CBC3B1-5FB8-4146-9C90-9745605EC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8031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it-IT" b="1" dirty="0">
                <a:solidFill>
                  <a:srgbClr val="002060"/>
                </a:solidFill>
              </a:rPr>
              <a:t>Power System Operation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1CB61FD-A825-45EC-BCAB-935DEBE04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067352"/>
            <a:ext cx="10515600" cy="4351338"/>
          </a:xfrm>
        </p:spPr>
        <p:txBody>
          <a:bodyPr>
            <a:normAutofit/>
          </a:bodyPr>
          <a:lstStyle/>
          <a:p>
            <a:r>
              <a:rPr lang="it-IT" sz="1800" b="1" i="1" dirty="0"/>
              <a:t>Service to Power Systems Operations (</a:t>
            </a:r>
            <a:r>
              <a:rPr lang="it-IT" sz="1800" b="1" i="1" dirty="0" err="1"/>
              <a:t>induced</a:t>
            </a:r>
            <a:r>
              <a:rPr lang="it-IT" sz="1800" b="1" i="1" dirty="0"/>
              <a:t> </a:t>
            </a:r>
            <a:r>
              <a:rPr lang="it-IT" sz="1800" b="1" i="1" dirty="0" err="1"/>
              <a:t>currents</a:t>
            </a:r>
            <a:r>
              <a:rPr lang="it-IT" sz="1800" b="1" i="1" dirty="0"/>
              <a:t>)</a:t>
            </a:r>
          </a:p>
          <a:p>
            <a:pPr marL="0" indent="0">
              <a:buNone/>
            </a:pPr>
            <a:r>
              <a:rPr lang="en-US" sz="1800" dirty="0"/>
              <a:t>to present an overview of the current and forecasted geomagnetic conditions and </a:t>
            </a:r>
            <a:r>
              <a:rPr lang="en-US" sz="1800" dirty="0" err="1"/>
              <a:t>heliospheric</a:t>
            </a:r>
            <a:r>
              <a:rPr lang="en-US" sz="1800" dirty="0"/>
              <a:t> weather with the different types of available data (measurement, nowcast, and forecast)</a:t>
            </a:r>
            <a:endParaRPr lang="it-IT" sz="1800" b="1" i="1" dirty="0"/>
          </a:p>
          <a:p>
            <a:endParaRPr lang="it-IT" sz="1800" b="1" i="1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0AC9807-A55A-4C67-ABD7-DDD816DFF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35" y="2533811"/>
            <a:ext cx="7629525" cy="3533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078096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201D82-F400-4AB4-805F-03A484B2C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3239"/>
            <a:ext cx="10515600" cy="66278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it-IT" b="1" dirty="0">
                <a:solidFill>
                  <a:srgbClr val="002060"/>
                </a:solidFill>
              </a:rPr>
              <a:t>Aviation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6618BE5-BC7A-4D8F-9481-8FFDF78F9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279" y="1016264"/>
            <a:ext cx="453655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Health of aircrews is affected by SWE phenomena</a:t>
            </a:r>
          </a:p>
          <a:p>
            <a:pPr marL="0" indent="0">
              <a:buNone/>
            </a:pPr>
            <a:r>
              <a:rPr lang="en-US" sz="2000" dirty="0"/>
              <a:t>Access to data, model and tools</a:t>
            </a:r>
          </a:p>
          <a:p>
            <a:pPr marL="0" indent="0">
              <a:buNone/>
            </a:pPr>
            <a:r>
              <a:rPr lang="en-US" sz="2000" dirty="0"/>
              <a:t>Alert service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it-IT" sz="20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37C150A-FA3A-4FDC-8852-D8E5A5E8C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528" y="290945"/>
            <a:ext cx="7085039" cy="639381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2296626-0D72-4231-9805-98F375E3FA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427211"/>
            <a:ext cx="266700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1368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1B06C4-56F1-4E13-90BE-D3C56B9A4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b="1" dirty="0">
                <a:solidFill>
                  <a:srgbClr val="002060"/>
                </a:solidFill>
              </a:rPr>
              <a:t>Resource Exploitation System Operation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58274DD-F123-4726-8DB1-E143912851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578" y="1690688"/>
            <a:ext cx="5279509" cy="4351338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A45CA64-F9C8-4281-812D-BCA19DCA2831}"/>
              </a:ext>
            </a:extLst>
          </p:cNvPr>
          <p:cNvSpPr txBox="1"/>
          <p:nvPr/>
        </p:nvSpPr>
        <p:spPr>
          <a:xfrm>
            <a:off x="677332" y="1527201"/>
            <a:ext cx="3793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/>
              <a:t>Service to RESO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AE58AB7-E591-4BBF-9A55-93FF2D79C8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24" y="3175000"/>
            <a:ext cx="6094154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0651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4231EC-5056-446D-869F-6B1BB8CF2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17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b="1" dirty="0">
                <a:solidFill>
                  <a:srgbClr val="002060"/>
                </a:solidFill>
              </a:rPr>
              <a:t>Pipeline Operation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D0D3727-9E7E-4B4A-A12B-5AF5EE1DF5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08" y="2008740"/>
            <a:ext cx="5789492" cy="4351338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D836772-F495-4077-8ACF-0A281EDD9DA8}"/>
              </a:ext>
            </a:extLst>
          </p:cNvPr>
          <p:cNvSpPr txBox="1"/>
          <p:nvPr/>
        </p:nvSpPr>
        <p:spPr>
          <a:xfrm>
            <a:off x="524197" y="1372738"/>
            <a:ext cx="340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/>
              <a:t>Pipeline operation service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F327F50-826A-4CC9-AD18-1501A4EC4E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666" y="2746580"/>
            <a:ext cx="5056163" cy="3014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503D8E1C-DF8C-4C79-88C2-A362165F9FFF}"/>
              </a:ext>
            </a:extLst>
          </p:cNvPr>
          <p:cNvCxnSpPr/>
          <p:nvPr/>
        </p:nvCxnSpPr>
        <p:spPr>
          <a:xfrm>
            <a:off x="3034748" y="2746580"/>
            <a:ext cx="3829878" cy="6824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0151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5F2B69-5881-4F75-B71F-E00DA868A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24844"/>
            <a:ext cx="10515600" cy="973637"/>
          </a:xfrm>
        </p:spPr>
        <p:txBody>
          <a:bodyPr/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ESA Space Safety </a:t>
            </a:r>
            <a:r>
              <a:rPr lang="it-IT" b="1" dirty="0" err="1">
                <a:solidFill>
                  <a:srgbClr val="FF0000"/>
                </a:solidFill>
              </a:rPr>
              <a:t>Programme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86158027-221F-4CD2-BD1D-8C41D31FEE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09" y="1221063"/>
            <a:ext cx="4827702" cy="2715582"/>
          </a:xfr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7080001-99E6-4186-BCE9-A849267A58F8}"/>
              </a:ext>
            </a:extLst>
          </p:cNvPr>
          <p:cNvSpPr txBox="1"/>
          <p:nvPr/>
        </p:nvSpPr>
        <p:spPr>
          <a:xfrm>
            <a:off x="-1810799" y="720941"/>
            <a:ext cx="6320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Space </a:t>
            </a:r>
            <a:r>
              <a:rPr lang="it-IT" sz="2000" dirty="0" err="1"/>
              <a:t>Debris</a:t>
            </a:r>
            <a:r>
              <a:rPr lang="it-IT" sz="2000" dirty="0"/>
              <a:t> </a:t>
            </a:r>
            <a:r>
              <a:rPr lang="it-IT" sz="2000" dirty="0" err="1"/>
              <a:t>orbits</a:t>
            </a:r>
            <a:endParaRPr lang="it-IT" sz="2000" dirty="0"/>
          </a:p>
        </p:txBody>
      </p:sp>
      <p:pic>
        <p:nvPicPr>
          <p:cNvPr id="5" name="Picture 3" descr="Diagram&#10;&#10;Description automatically generated">
            <a:extLst>
              <a:ext uri="{FF2B5EF4-FFF2-40B4-BE49-F238E27FC236}">
                <a16:creationId xmlns:a16="http://schemas.microsoft.com/office/drawing/2014/main" id="{39CBAA94-2EAE-4C39-9CCD-1BB24DFFB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697" y="1121051"/>
            <a:ext cx="5462793" cy="3061495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9DD4E12A-75F9-49B8-A26B-968C276CE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0810" y="4308915"/>
            <a:ext cx="4359775" cy="245455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0D7C52C3-41AF-42AC-9973-FB86157B8385}"/>
              </a:ext>
            </a:extLst>
          </p:cNvPr>
          <p:cNvSpPr txBox="1"/>
          <p:nvPr/>
        </p:nvSpPr>
        <p:spPr>
          <a:xfrm>
            <a:off x="6490697" y="887831"/>
            <a:ext cx="6320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Space </a:t>
            </a:r>
            <a:r>
              <a:rPr lang="it-IT" sz="2000" dirty="0" err="1"/>
              <a:t>Debris</a:t>
            </a:r>
            <a:r>
              <a:rPr lang="it-IT" sz="2000" dirty="0"/>
              <a:t> </a:t>
            </a:r>
            <a:r>
              <a:rPr lang="it-IT" sz="2000" dirty="0" err="1"/>
              <a:t>orbits</a:t>
            </a:r>
            <a:endParaRPr lang="it-IT" sz="20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E7AB9DB-8C9B-4675-A011-2F6D893FE132}"/>
              </a:ext>
            </a:extLst>
          </p:cNvPr>
          <p:cNvSpPr txBox="1"/>
          <p:nvPr/>
        </p:nvSpPr>
        <p:spPr>
          <a:xfrm>
            <a:off x="238509" y="4632972"/>
            <a:ext cx="6320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Space Weather</a:t>
            </a:r>
          </a:p>
        </p:txBody>
      </p:sp>
    </p:spTree>
    <p:extLst>
      <p:ext uri="{BB962C8B-B14F-4D97-AF65-F5344CB8AC3E}">
        <p14:creationId xmlns:p14="http://schemas.microsoft.com/office/powerpoint/2010/main" val="13955225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DE84F9-1878-4427-BED0-CAA93BDEA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66278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it-IT" b="1" dirty="0" err="1">
                <a:solidFill>
                  <a:srgbClr val="002060"/>
                </a:solidFill>
              </a:rPr>
              <a:t>Auroral</a:t>
            </a:r>
            <a:r>
              <a:rPr lang="it-IT" b="1" dirty="0">
                <a:solidFill>
                  <a:srgbClr val="002060"/>
                </a:solidFill>
              </a:rPr>
              <a:t> </a:t>
            </a:r>
            <a:r>
              <a:rPr lang="it-IT" b="1" dirty="0" err="1">
                <a:solidFill>
                  <a:srgbClr val="002060"/>
                </a:solidFill>
              </a:rPr>
              <a:t>Tourism</a:t>
            </a:r>
            <a:endParaRPr lang="it-IT" b="1" dirty="0">
              <a:solidFill>
                <a:srgbClr val="002060"/>
              </a:solidFill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532DBD3-9945-4F1D-A48B-090F705EDF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6" y="2072127"/>
            <a:ext cx="5559239" cy="4351338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C8463B1-4228-4A6E-BDDB-630A5D89A3C5}"/>
              </a:ext>
            </a:extLst>
          </p:cNvPr>
          <p:cNvSpPr txBox="1"/>
          <p:nvPr/>
        </p:nvSpPr>
        <p:spPr>
          <a:xfrm>
            <a:off x="404247" y="790414"/>
            <a:ext cx="3206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Access to Kiruna (Sweden) sky images, archived and in real-time with 1-minute resolution. </a:t>
            </a: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D85B384-9294-42B6-AECE-FB9224AAD6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732" y="1388585"/>
            <a:ext cx="6192622" cy="503488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537BA983-867C-4B35-8FDB-6B083C5634D4}"/>
              </a:ext>
            </a:extLst>
          </p:cNvPr>
          <p:cNvSpPr txBox="1"/>
          <p:nvPr/>
        </p:nvSpPr>
        <p:spPr>
          <a:xfrm>
            <a:off x="7639373" y="681038"/>
            <a:ext cx="3206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Greenland Aurora Nowcast (DTU Center)</a:t>
            </a:r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6E9E5CA4-32DC-4822-931E-2A9ED0DC59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043" y="5281612"/>
            <a:ext cx="2581275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5375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3F1D82-5246-4D79-A2BA-2AB0B657E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7F432D4-E04A-4BEC-B782-5D01792D9F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73" y="1368111"/>
            <a:ext cx="4764157" cy="4640142"/>
          </a:xfrm>
        </p:spPr>
      </p:pic>
      <p:pic>
        <p:nvPicPr>
          <p:cNvPr id="9" name="Elemento grafico 8">
            <a:extLst>
              <a:ext uri="{FF2B5EF4-FFF2-40B4-BE49-F238E27FC236}">
                <a16:creationId xmlns:a16="http://schemas.microsoft.com/office/drawing/2014/main" id="{70997422-E31C-43E5-9153-5FD7474D19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51333" y="6264547"/>
            <a:ext cx="2461970" cy="45665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D12551B-A9EF-49D7-A91F-42305FE338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1130" y="1027906"/>
            <a:ext cx="3848100" cy="531495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9530695-3852-4078-8E1F-06CEF8558E88}"/>
              </a:ext>
            </a:extLst>
          </p:cNvPr>
          <p:cNvSpPr txBox="1"/>
          <p:nvPr/>
        </p:nvSpPr>
        <p:spPr>
          <a:xfrm>
            <a:off x="1053884" y="6342856"/>
            <a:ext cx="1222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Credit:</a:t>
            </a:r>
          </a:p>
        </p:txBody>
      </p:sp>
    </p:spTree>
    <p:extLst>
      <p:ext uri="{BB962C8B-B14F-4D97-AF65-F5344CB8AC3E}">
        <p14:creationId xmlns:p14="http://schemas.microsoft.com/office/powerpoint/2010/main" val="5361375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AAAF1C-5DEB-46B9-8B4B-4834C5591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485"/>
            <a:ext cx="10515600" cy="5889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it-IT" b="1" dirty="0">
                <a:solidFill>
                  <a:srgbClr val="002060"/>
                </a:solidFill>
              </a:rPr>
              <a:t>General Data Service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1C55C8E-484A-4EE5-8AD6-B73973324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234" y="1489211"/>
            <a:ext cx="2772905" cy="4351338"/>
          </a:xfrm>
        </p:spPr>
        <p:txBody>
          <a:bodyPr>
            <a:normAutofit/>
          </a:bodyPr>
          <a:lstStyle/>
          <a:p>
            <a:r>
              <a:rPr lang="it-IT" sz="1800" b="1" i="1" dirty="0"/>
              <a:t>SWE data </a:t>
            </a:r>
            <a:r>
              <a:rPr lang="it-IT" sz="1800" b="1" i="1" dirty="0" err="1"/>
              <a:t>archive</a:t>
            </a:r>
            <a:endParaRPr lang="it-IT" sz="1800" b="1" i="1" dirty="0"/>
          </a:p>
          <a:p>
            <a:r>
              <a:rPr lang="it-IT" sz="1800" b="1" i="1" dirty="0" err="1"/>
              <a:t>Latest</a:t>
            </a:r>
            <a:r>
              <a:rPr lang="it-IT" sz="1800" b="1" i="1" dirty="0"/>
              <a:t> Data Service</a:t>
            </a:r>
          </a:p>
          <a:p>
            <a:r>
              <a:rPr lang="it-IT" sz="1800" b="1" i="1" dirty="0"/>
              <a:t>SWE </a:t>
            </a:r>
            <a:r>
              <a:rPr lang="it-IT" sz="1800" b="1" i="1" dirty="0" err="1"/>
              <a:t>nowcast</a:t>
            </a:r>
            <a:r>
              <a:rPr lang="it-IT" sz="1800" b="1" i="1" dirty="0"/>
              <a:t> and forecast products (daily and </a:t>
            </a:r>
            <a:r>
              <a:rPr lang="it-IT" sz="1800" b="1" i="1" dirty="0" err="1"/>
              <a:t>weekly</a:t>
            </a:r>
            <a:r>
              <a:rPr lang="it-IT" sz="1800" b="1" i="1" dirty="0"/>
              <a:t>)</a:t>
            </a:r>
          </a:p>
          <a:p>
            <a:r>
              <a:rPr lang="it-IT" sz="1800" b="1" i="1" dirty="0" err="1"/>
              <a:t>Alert</a:t>
            </a:r>
            <a:r>
              <a:rPr lang="it-IT" sz="1800" b="1" i="1" dirty="0"/>
              <a:t> Service </a:t>
            </a:r>
          </a:p>
          <a:p>
            <a:endParaRPr lang="it-IT" sz="1800" b="1" i="1" dirty="0"/>
          </a:p>
          <a:p>
            <a:endParaRPr lang="it-IT" sz="1800" b="1" i="1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907372F-C8F2-430E-8341-072BDE46B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916" y="1233486"/>
            <a:ext cx="2990850" cy="484822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B3E7F89-6E9A-4C5C-B757-70BF686E4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1139" y="1233487"/>
            <a:ext cx="5142694" cy="4848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385563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1644F-FB51-F944-ACFB-6BA8C0146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9243"/>
            <a:ext cx="10515600" cy="1325563"/>
          </a:xfrm>
        </p:spPr>
        <p:txBody>
          <a:bodyPr/>
          <a:lstStyle/>
          <a:p>
            <a:r>
              <a:rPr lang="en-US" dirty="0"/>
              <a:t>SWE 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D2C984-3DAC-874A-87A5-00455BFCED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7498" y="1"/>
            <a:ext cx="7000068" cy="6858000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C06E505-8E1F-D843-89B1-2F41FE89397A}"/>
              </a:ext>
            </a:extLst>
          </p:cNvPr>
          <p:cNvSpPr txBox="1">
            <a:spLocks/>
          </p:cNvSpPr>
          <p:nvPr/>
        </p:nvSpPr>
        <p:spPr>
          <a:xfrm>
            <a:off x="0" y="1938337"/>
            <a:ext cx="364236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From </a:t>
            </a:r>
            <a:r>
              <a:rPr lang="en-US" sz="1800" dirty="0" err="1"/>
              <a:t>space+ground-based</a:t>
            </a:r>
            <a:r>
              <a:rPr lang="en-US" sz="1800" dirty="0"/>
              <a:t> data and data-processing</a:t>
            </a:r>
          </a:p>
          <a:p>
            <a:endParaRPr lang="en-US" sz="1800" dirty="0"/>
          </a:p>
          <a:p>
            <a:r>
              <a:rPr lang="en-US" sz="1800" dirty="0"/>
              <a:t>Supporting</a:t>
            </a:r>
          </a:p>
          <a:p>
            <a:r>
              <a:rPr lang="en-US" sz="1800" dirty="0"/>
              <a:t>European industry</a:t>
            </a:r>
          </a:p>
          <a:p>
            <a:pPr lvl="1"/>
            <a:r>
              <a:rPr lang="en-US" sz="1800" dirty="0"/>
              <a:t>Space mission design</a:t>
            </a:r>
          </a:p>
          <a:p>
            <a:pPr lvl="1"/>
            <a:r>
              <a:rPr lang="en-US" sz="1800" dirty="0"/>
              <a:t>Planned launches, trajectory</a:t>
            </a:r>
          </a:p>
          <a:p>
            <a:pPr lvl="1"/>
            <a:r>
              <a:rPr lang="en-US" sz="1800" dirty="0"/>
              <a:t>Suggesting ECSS standards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r>
              <a:rPr lang="en-US" sz="1800" dirty="0"/>
              <a:t>Tool available under registration</a:t>
            </a:r>
          </a:p>
          <a:p>
            <a:pPr lvl="1"/>
            <a:endParaRPr lang="en-US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591AD6-197C-2D42-8A48-27CE0058EC20}"/>
              </a:ext>
            </a:extLst>
          </p:cNvPr>
          <p:cNvSpPr txBox="1"/>
          <p:nvPr/>
        </p:nvSpPr>
        <p:spPr>
          <a:xfrm>
            <a:off x="0" y="1260515"/>
            <a:ext cx="3839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https://swe.ssa.esa.int/</a:t>
            </a:r>
            <a:r>
              <a:rPr lang="en-US" dirty="0"/>
              <a:t>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16BCCA9-9E97-7148-AE91-85B77E638276}"/>
              </a:ext>
            </a:extLst>
          </p:cNvPr>
          <p:cNvSpPr/>
          <p:nvPr/>
        </p:nvSpPr>
        <p:spPr>
          <a:xfrm>
            <a:off x="6194156" y="1614806"/>
            <a:ext cx="982133" cy="361244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1268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D4C6563-8624-D542-97E4-FD46DC3BD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34" y="330637"/>
            <a:ext cx="6678061" cy="371448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84EE5CD-0B4C-1E47-AD8A-DF8D86BF3F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560"/>
          <a:stretch/>
        </p:blipFill>
        <p:spPr>
          <a:xfrm>
            <a:off x="7185031" y="4038806"/>
            <a:ext cx="4660940" cy="270295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 descr="Table&#10;&#10;Description automatically generated with low confidence">
            <a:extLst>
              <a:ext uri="{FF2B5EF4-FFF2-40B4-BE49-F238E27FC236}">
                <a16:creationId xmlns:a16="http://schemas.microsoft.com/office/drawing/2014/main" id="{0D13BFC1-7040-734C-88E4-90BA0E0B53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935" b="1582"/>
          <a:stretch/>
        </p:blipFill>
        <p:spPr>
          <a:xfrm>
            <a:off x="1805049" y="4531922"/>
            <a:ext cx="4866864" cy="23260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Content Placeholder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EE7BFE4A-7B87-2142-838E-DFE40097B3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16602"/>
          <a:stretch/>
        </p:blipFill>
        <p:spPr>
          <a:xfrm>
            <a:off x="7493324" y="545663"/>
            <a:ext cx="4665952" cy="3027600"/>
          </a:xfrm>
          <a:ln>
            <a:solidFill>
              <a:schemeClr val="accent1"/>
            </a:solidFill>
          </a:ln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22570CC-A1AB-0244-8B68-6926502A9FA8}"/>
              </a:ext>
            </a:extLst>
          </p:cNvPr>
          <p:cNvCxnSpPr>
            <a:cxnSpLocks/>
          </p:cNvCxnSpPr>
          <p:nvPr/>
        </p:nvCxnSpPr>
        <p:spPr>
          <a:xfrm>
            <a:off x="6939018" y="819248"/>
            <a:ext cx="407179" cy="610773"/>
          </a:xfrm>
          <a:prstGeom prst="straightConnector1">
            <a:avLst/>
          </a:prstGeom>
          <a:ln w="254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59286B3-4699-EE45-AA4A-AB333D153488}"/>
              </a:ext>
            </a:extLst>
          </p:cNvPr>
          <p:cNvCxnSpPr>
            <a:cxnSpLocks/>
          </p:cNvCxnSpPr>
          <p:nvPr/>
        </p:nvCxnSpPr>
        <p:spPr>
          <a:xfrm flipH="1">
            <a:off x="9593825" y="3536485"/>
            <a:ext cx="616479" cy="566587"/>
          </a:xfrm>
          <a:prstGeom prst="straightConnector1">
            <a:avLst/>
          </a:prstGeom>
          <a:ln w="254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9AE0C01-8125-204A-B49C-9347F2309733}"/>
              </a:ext>
            </a:extLst>
          </p:cNvPr>
          <p:cNvCxnSpPr>
            <a:cxnSpLocks/>
          </p:cNvCxnSpPr>
          <p:nvPr/>
        </p:nvCxnSpPr>
        <p:spPr>
          <a:xfrm flipH="1">
            <a:off x="6704317" y="5275788"/>
            <a:ext cx="616479" cy="566587"/>
          </a:xfrm>
          <a:prstGeom prst="straightConnector1">
            <a:avLst/>
          </a:prstGeom>
          <a:ln w="254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B427081-6167-6D4E-AA2D-EE93C5C1D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084459" y="-118702"/>
            <a:ext cx="10178934" cy="66436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000" kern="1200" dirty="0"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Service domain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7B6DDC-4AF1-1243-B299-6AEC1149FAD0}"/>
              </a:ext>
            </a:extLst>
          </p:cNvPr>
          <p:cNvSpPr txBox="1"/>
          <p:nvPr/>
        </p:nvSpPr>
        <p:spPr>
          <a:xfrm>
            <a:off x="317439" y="4092913"/>
            <a:ext cx="3839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6"/>
              </a:rPr>
              <a:t>https://swe.ssa.esa.int/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318214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7894E-0D16-9F4E-B67B-58FFCD0AF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497" y="265781"/>
            <a:ext cx="4099178" cy="111438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000" dirty="0"/>
              <a:t>Expert Centers</a:t>
            </a:r>
            <a:br>
              <a:rPr lang="en-US" sz="4000" dirty="0"/>
            </a:br>
            <a:r>
              <a:rPr lang="en-US" sz="4000" dirty="0"/>
              <a:t>Data and Tools</a:t>
            </a:r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1AC87E7B-4F1B-9D42-838F-28CAC960F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29" y="2190044"/>
            <a:ext cx="6772577" cy="4402175"/>
          </a:xfrm>
          <a:prstGeom prst="rect">
            <a:avLst/>
          </a:prstGeom>
        </p:spPr>
      </p:pic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B1D605D-EF3F-024C-98B1-1D54B623AC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38977" y="-199632"/>
            <a:ext cx="6720557" cy="3444286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39BAFC2-E7F4-BB4B-A65D-9033EBABDB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7686" y="3093947"/>
            <a:ext cx="6449366" cy="344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202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414128-9099-4205-8B44-EF2009D34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3192"/>
            <a:ext cx="10515600" cy="788917"/>
          </a:xfrm>
        </p:spPr>
        <p:txBody>
          <a:bodyPr/>
          <a:lstStyle/>
          <a:p>
            <a:pPr algn="ctr"/>
            <a:r>
              <a:rPr lang="it-IT" b="1" dirty="0">
                <a:solidFill>
                  <a:srgbClr val="002060"/>
                </a:solidFill>
              </a:rPr>
              <a:t>ESA S2P </a:t>
            </a:r>
            <a:r>
              <a:rPr lang="it-IT" b="1" dirty="0" err="1">
                <a:solidFill>
                  <a:srgbClr val="002060"/>
                </a:solidFill>
              </a:rPr>
              <a:t>Satellites</a:t>
            </a:r>
            <a:r>
              <a:rPr lang="it-IT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C2B3E28-BB13-410D-BB3D-572D5E2DB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703" y="1550478"/>
            <a:ext cx="6698673" cy="4351338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it-IT" sz="2000" dirty="0"/>
              <a:t> VIGIL Mission (M. Castronuovo Lecture) </a:t>
            </a:r>
            <a:br>
              <a:rPr lang="it-IT" sz="2000" dirty="0"/>
            </a:br>
            <a:endParaRPr lang="it-IT" sz="2000" dirty="0"/>
          </a:p>
          <a:p>
            <a:pPr>
              <a:buFont typeface="Wingdings" panose="05000000000000000000" pitchFamily="2" charset="2"/>
              <a:buChar char="Ø"/>
            </a:pPr>
            <a:endParaRPr lang="it-IT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it-IT" sz="2000" dirty="0" err="1"/>
              <a:t>Smallsats</a:t>
            </a:r>
            <a:r>
              <a:rPr lang="it-IT" sz="2000" dirty="0"/>
              <a:t> missions</a:t>
            </a:r>
            <a:endParaRPr lang="en-US" sz="2000" dirty="0"/>
          </a:p>
          <a:p>
            <a:pPr lvl="1"/>
            <a:r>
              <a:rPr lang="en-US" sz="2000" dirty="0"/>
              <a:t>As part of the Distributed Space Weather Sensor System (D3S)</a:t>
            </a:r>
          </a:p>
          <a:p>
            <a:pPr lvl="1"/>
            <a:r>
              <a:rPr lang="en-US" sz="2000" dirty="0"/>
              <a:t>The first is Aurora </a:t>
            </a:r>
            <a:r>
              <a:rPr lang="it-IT" sz="2000" dirty="0"/>
              <a:t>(optical, far-UV and X-</a:t>
            </a:r>
            <a:r>
              <a:rPr lang="it-IT" sz="2000" dirty="0" err="1"/>
              <a:t>ray</a:t>
            </a:r>
            <a:r>
              <a:rPr lang="it-IT" sz="2000" dirty="0"/>
              <a:t>) </a:t>
            </a:r>
            <a:r>
              <a:rPr lang="it-IT" sz="2000" dirty="0" err="1"/>
              <a:t>observations</a:t>
            </a:r>
            <a:endParaRPr lang="en-US" sz="2000" dirty="0"/>
          </a:p>
          <a:p>
            <a:pPr lvl="1"/>
            <a:r>
              <a:rPr lang="en-US" sz="2000" dirty="0"/>
              <a:t>Based on </a:t>
            </a:r>
            <a:r>
              <a:rPr lang="en-US" sz="2000" dirty="0" err="1"/>
              <a:t>Cubesat</a:t>
            </a:r>
            <a:r>
              <a:rPr lang="en-US" sz="2000" dirty="0"/>
              <a:t> in LEO with h</a:t>
            </a:r>
            <a:r>
              <a:rPr lang="it-IT" sz="2000" dirty="0" err="1"/>
              <a:t>igh</a:t>
            </a:r>
            <a:r>
              <a:rPr lang="it-IT" sz="2000" dirty="0"/>
              <a:t> TRL </a:t>
            </a:r>
          </a:p>
          <a:p>
            <a:pPr lvl="1"/>
            <a:r>
              <a:rPr lang="en-US" sz="2000" dirty="0"/>
              <a:t>A demonstrator mission (Aurora-C) followed by a full constellation of 4-5 </a:t>
            </a:r>
            <a:r>
              <a:rPr lang="en-US" sz="2000" dirty="0" err="1"/>
              <a:t>SmallSats</a:t>
            </a:r>
            <a:r>
              <a:rPr lang="it-IT" sz="2000" dirty="0"/>
              <a:t> </a:t>
            </a:r>
          </a:p>
          <a:p>
            <a:pPr lvl="1"/>
            <a:r>
              <a:rPr lang="en-US" sz="2000" dirty="0"/>
              <a:t>Core instrument: Wide Field of View Auroral Imager (WFAI) consisting of two modular assemblies, the Auroral Optical Spectral Imager (AOSI) and the Auroral UV Imager (AUI)</a:t>
            </a:r>
            <a:endParaRPr lang="it-IT" sz="2000" dirty="0"/>
          </a:p>
          <a:p>
            <a:endParaRPr lang="it-IT" sz="2000" dirty="0"/>
          </a:p>
        </p:txBody>
      </p:sp>
      <p:pic>
        <p:nvPicPr>
          <p:cNvPr id="4" name="Segnaposto contenuto 4">
            <a:extLst>
              <a:ext uri="{FF2B5EF4-FFF2-40B4-BE49-F238E27FC236}">
                <a16:creationId xmlns:a16="http://schemas.microsoft.com/office/drawing/2014/main" id="{3FCEECE8-CA7A-41F4-A7B3-71BC0E1FE7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867" y="942108"/>
            <a:ext cx="1794933" cy="179493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589A63F-2B3B-419D-A1C9-5041E6887D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376" y="3185732"/>
            <a:ext cx="4219371" cy="257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651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FB17F0-EFB2-4B4D-B669-18762D9D3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211"/>
            <a:ext cx="10515600" cy="815974"/>
          </a:xfrm>
        </p:spPr>
        <p:txBody>
          <a:bodyPr/>
          <a:lstStyle/>
          <a:p>
            <a:pPr algn="ctr"/>
            <a:r>
              <a:rPr lang="it-IT" b="1" dirty="0">
                <a:solidFill>
                  <a:srgbClr val="002060"/>
                </a:solidFill>
              </a:rPr>
              <a:t>Long-</a:t>
            </a:r>
            <a:r>
              <a:rPr lang="it-IT" b="1" dirty="0" err="1">
                <a:solidFill>
                  <a:srgbClr val="002060"/>
                </a:solidFill>
              </a:rPr>
              <a:t>Term</a:t>
            </a:r>
            <a:r>
              <a:rPr lang="it-IT" b="1" dirty="0">
                <a:solidFill>
                  <a:srgbClr val="002060"/>
                </a:solidFill>
              </a:rPr>
              <a:t> Sustainability (LTS) guideline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F8BC976-A68D-4E3E-A320-54F2BB665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741488"/>
            <a:ext cx="5952067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Two guidelines address Space Weather</a:t>
            </a:r>
            <a:br>
              <a:rPr lang="en-US" dirty="0"/>
            </a:br>
            <a:endParaRPr lang="en-US" dirty="0"/>
          </a:p>
          <a:p>
            <a:r>
              <a:rPr lang="en-US" dirty="0"/>
              <a:t>Guideline B.6 - Share operational space weather data and forecasts</a:t>
            </a:r>
          </a:p>
          <a:p>
            <a:endParaRPr lang="en-US" dirty="0"/>
          </a:p>
          <a:p>
            <a:r>
              <a:rPr lang="en-US" dirty="0"/>
              <a:t>Guideline B.7 - Develop space weather models and tools and collect established practices on the mitigation of space weather effects</a:t>
            </a: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BAEE806-CC9A-4876-845B-CFC41D6D02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06" y="1154641"/>
            <a:ext cx="5237161" cy="523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2496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FCAA8F-2D1F-44DE-A4E2-B555BBE2B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3970"/>
          </a:xfrm>
        </p:spPr>
        <p:txBody>
          <a:bodyPr/>
          <a:lstStyle/>
          <a:p>
            <a:pPr algn="ctr"/>
            <a:r>
              <a:rPr lang="it-IT" b="1" dirty="0">
                <a:solidFill>
                  <a:srgbClr val="002060"/>
                </a:solidFill>
              </a:rPr>
              <a:t>Thank </a:t>
            </a:r>
            <a:r>
              <a:rPr lang="it-IT" b="1" dirty="0" err="1">
                <a:solidFill>
                  <a:srgbClr val="002060"/>
                </a:solidFill>
              </a:rPr>
              <a:t>you</a:t>
            </a:r>
            <a:r>
              <a:rPr lang="it-IT" b="1" dirty="0">
                <a:solidFill>
                  <a:srgbClr val="002060"/>
                </a:solidFill>
              </a:rPr>
              <a:t>!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95FC395-3DCA-4A03-A260-EF30C8633A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/>
              <a:t>Website and </a:t>
            </a:r>
            <a:r>
              <a:rPr lang="it-IT" b="1" dirty="0" err="1"/>
              <a:t>manuals</a:t>
            </a:r>
            <a:r>
              <a:rPr lang="it-IT" b="1" dirty="0"/>
              <a:t> </a:t>
            </a:r>
          </a:p>
          <a:p>
            <a:r>
              <a:rPr lang="it-IT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https://swe.ssa.esa.int</a:t>
            </a:r>
            <a:endParaRPr lang="it-IT" dirty="0"/>
          </a:p>
          <a:p>
            <a:r>
              <a:rPr lang="it-IT" dirty="0"/>
              <a:t>https://swe.ssa.esa.int/manuals-and-tutorials</a:t>
            </a:r>
          </a:p>
        </p:txBody>
      </p:sp>
    </p:spTree>
    <p:extLst>
      <p:ext uri="{BB962C8B-B14F-4D97-AF65-F5344CB8AC3E}">
        <p14:creationId xmlns:p14="http://schemas.microsoft.com/office/powerpoint/2010/main" val="13567946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9D393-80F5-6943-BC10-C890B6BF3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511" y="365125"/>
            <a:ext cx="10515600" cy="1325563"/>
          </a:xfrm>
        </p:spPr>
        <p:txBody>
          <a:bodyPr/>
          <a:lstStyle/>
          <a:p>
            <a:r>
              <a:rPr lang="en-US" dirty="0"/>
              <a:t>NASA SWE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E8C884D-496C-0C4A-B739-EE355CC2A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445" y="1690688"/>
            <a:ext cx="10515600" cy="4351338"/>
          </a:xfrm>
        </p:spPr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www.swpc.noaa.gov</a:t>
            </a:r>
            <a:endParaRPr lang="en-US" dirty="0"/>
          </a:p>
        </p:txBody>
      </p:sp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4CC50C11-1060-384F-829E-EC914FAE7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159" y="0"/>
            <a:ext cx="61563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547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F6282-2B1D-DF48-A1C4-B2137473A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797" y="110259"/>
            <a:ext cx="5545006" cy="86667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Sun’s internal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E3A0E-1EB5-5449-B4F9-F1C8C0BD8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3035299"/>
            <a:ext cx="4706803" cy="3025673"/>
          </a:xfrm>
        </p:spPr>
        <p:txBody>
          <a:bodyPr anchor="ctr">
            <a:normAutofit/>
          </a:bodyPr>
          <a:lstStyle/>
          <a:p>
            <a:pPr marL="342900" indent="-342900"/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4AD237B3-892D-3F4E-80C8-739A6183E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5388" y="1110282"/>
            <a:ext cx="4990941" cy="49506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CC6CCA-2230-E243-A29E-B5CEC8B1A4A8}"/>
              </a:ext>
            </a:extLst>
          </p:cNvPr>
          <p:cNvSpPr txBox="1"/>
          <p:nvPr/>
        </p:nvSpPr>
        <p:spPr>
          <a:xfrm>
            <a:off x="256923" y="899986"/>
            <a:ext cx="6248485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/>
              <a:t>Hydrostatic Equilibrium between Radiation Pressure and Gravity</a:t>
            </a:r>
          </a:p>
          <a:p>
            <a:pPr marL="285750" indent="-285750">
              <a:buFontTx/>
              <a:buChar char="-"/>
            </a:pPr>
            <a:endParaRPr lang="en-GB" sz="1600" dirty="0"/>
          </a:p>
          <a:p>
            <a:pPr marL="285750" indent="-285750">
              <a:buFontTx/>
              <a:buChar char="-"/>
            </a:pPr>
            <a:r>
              <a:rPr lang="en-GB" dirty="0"/>
              <a:t>Nuclear fusion of H in He (differently by nuclear reactors)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1600" dirty="0"/>
          </a:p>
          <a:p>
            <a:pPr marL="285750" indent="-285750">
              <a:buFontTx/>
              <a:buChar char="-"/>
            </a:pPr>
            <a:r>
              <a:rPr lang="en-US" dirty="0"/>
              <a:t>Energy transport: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Radiative zone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Convective zone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Photon scattering path from core to surface: 100.000-1.000.000 </a:t>
            </a:r>
            <a:r>
              <a:rPr lang="en-US" dirty="0" err="1"/>
              <a:t>yr</a:t>
            </a:r>
            <a:br>
              <a:rPr lang="en-US" dirty="0"/>
            </a:b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Neutrinos travel straight: no matter interaction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D2454F-9543-684D-8668-40DE61ED65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17" b="1553"/>
          <a:stretch/>
        </p:blipFill>
        <p:spPr>
          <a:xfrm>
            <a:off x="932320" y="2210742"/>
            <a:ext cx="3568916" cy="22472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65CC20C-6F41-904D-A686-0FD557BC84F0}"/>
              </a:ext>
            </a:extLst>
          </p:cNvPr>
          <p:cNvSpPr txBox="1"/>
          <p:nvPr/>
        </p:nvSpPr>
        <p:spPr>
          <a:xfrm>
            <a:off x="6934200" y="6182487"/>
            <a:ext cx="4829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Credit: NASA / H. Smithsonian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EFEBE3E-3506-794C-AD17-C4BE710B632A}"/>
              </a:ext>
            </a:extLst>
          </p:cNvPr>
          <p:cNvCxnSpPr>
            <a:cxnSpLocks/>
          </p:cNvCxnSpPr>
          <p:nvPr/>
        </p:nvCxnSpPr>
        <p:spPr>
          <a:xfrm flipV="1">
            <a:off x="2743200" y="3651250"/>
            <a:ext cx="6270546" cy="10477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7065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7D1B8-3C65-244E-92F8-95805E55E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881" y="53335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Geomagnetic field and magnetosphere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535FC4B-E2F5-5F45-991E-A8456A3248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31863" y="1305785"/>
            <a:ext cx="6018662" cy="4843881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46B0E5-AB63-4845-AC12-77BB149C5F0B}"/>
              </a:ext>
            </a:extLst>
          </p:cNvPr>
          <p:cNvSpPr txBox="1"/>
          <p:nvPr/>
        </p:nvSpPr>
        <p:spPr>
          <a:xfrm>
            <a:off x="5131862" y="6308209"/>
            <a:ext cx="467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Credit: SOHO (ESA &amp; NASA)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A6AF8C-16E5-954B-9F25-AEA58A0FC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156" y="2403737"/>
            <a:ext cx="4091488" cy="275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6762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gnetospheric Substorm causing Auroras credit NASA" descr="Magnetospheric Substorm causing Auroras credit NASA">
            <a:hlinkClick r:id="" action="ppaction://media"/>
            <a:extLst>
              <a:ext uri="{FF2B5EF4-FFF2-40B4-BE49-F238E27FC236}">
                <a16:creationId xmlns:a16="http://schemas.microsoft.com/office/drawing/2014/main" id="{CBDAB37A-A007-E649-B2C4-4B31FA331A8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7754" y="245575"/>
            <a:ext cx="9156130" cy="6289964"/>
          </a:xfrm>
        </p:spPr>
      </p:pic>
    </p:spTree>
    <p:extLst>
      <p:ext uri="{BB962C8B-B14F-4D97-AF65-F5344CB8AC3E}">
        <p14:creationId xmlns:p14="http://schemas.microsoft.com/office/powerpoint/2010/main" val="374067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70B43-4A2F-1B49-B135-B220C3F08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737" y="1131760"/>
            <a:ext cx="4574540" cy="638175"/>
          </a:xfrm>
        </p:spPr>
        <p:txBody>
          <a:bodyPr>
            <a:noAutofit/>
          </a:bodyPr>
          <a:lstStyle/>
          <a:p>
            <a:r>
              <a:rPr lang="en-US" sz="4800" dirty="0"/>
              <a:t>Sun’s surface phenomena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A49A550-375E-EC47-B428-C58366F46D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2116374"/>
              </p:ext>
            </p:extLst>
          </p:nvPr>
        </p:nvGraphicFramePr>
        <p:xfrm>
          <a:off x="607060" y="3970342"/>
          <a:ext cx="4045399" cy="15688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8829">
                  <a:extLst>
                    <a:ext uri="{9D8B030D-6E8A-4147-A177-3AD203B41FA5}">
                      <a16:colId xmlns:a16="http://schemas.microsoft.com/office/drawing/2014/main" val="2615545962"/>
                    </a:ext>
                  </a:extLst>
                </a:gridCol>
                <a:gridCol w="1866570">
                  <a:extLst>
                    <a:ext uri="{9D8B030D-6E8A-4147-A177-3AD203B41FA5}">
                      <a16:colId xmlns:a16="http://schemas.microsoft.com/office/drawing/2014/main" val="2866993106"/>
                    </a:ext>
                  </a:extLst>
                </a:gridCol>
              </a:tblGrid>
              <a:tr h="326175">
                <a:tc>
                  <a:txBody>
                    <a:bodyPr/>
                    <a:lstStyle/>
                    <a:p>
                      <a:r>
                        <a:rPr lang="en-US" dirty="0"/>
                        <a:t>Core Temperature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15 </a:t>
                      </a:r>
                      <a:r>
                        <a:rPr lang="en-US" dirty="0"/>
                        <a:t>10</a:t>
                      </a:r>
                      <a:r>
                        <a:rPr lang="en-US" baseline="30000" dirty="0"/>
                        <a:t>6 </a:t>
                      </a:r>
                      <a:r>
                        <a:rPr lang="en-US" baseline="0" dirty="0"/>
                        <a:t>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1322255"/>
                  </a:ext>
                </a:extLst>
              </a:tr>
              <a:tr h="562986">
                <a:tc>
                  <a:txBody>
                    <a:bodyPr/>
                    <a:lstStyle/>
                    <a:p>
                      <a:r>
                        <a:rPr lang="en-US" baseline="0" dirty="0"/>
                        <a:t>Photosphere </a:t>
                      </a:r>
                      <a:r>
                        <a:rPr lang="en-US" dirty="0"/>
                        <a:t>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6 </a:t>
                      </a:r>
                      <a:r>
                        <a:rPr lang="en-US" dirty="0"/>
                        <a:t>10</a:t>
                      </a:r>
                      <a:r>
                        <a:rPr lang="en-US" baseline="30000" dirty="0"/>
                        <a:t>3  </a:t>
                      </a:r>
                      <a:r>
                        <a:rPr lang="en-US" baseline="0" dirty="0"/>
                        <a:t>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8298122"/>
                  </a:ext>
                </a:extLst>
              </a:tr>
              <a:tr h="562986">
                <a:tc>
                  <a:txBody>
                    <a:bodyPr/>
                    <a:lstStyle/>
                    <a:p>
                      <a:r>
                        <a:rPr lang="en-US" dirty="0"/>
                        <a:t>Corona 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/>
                        <a:t>1-3 million 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860449"/>
                  </a:ext>
                </a:extLst>
              </a:tr>
            </a:tbl>
          </a:graphicData>
        </a:graphic>
      </p:graphicFrame>
      <p:pic>
        <p:nvPicPr>
          <p:cNvPr id="4" name="Picture 3" descr="Diagram, schematic&#10;&#10;Description automatically generated">
            <a:extLst>
              <a:ext uri="{FF2B5EF4-FFF2-40B4-BE49-F238E27FC236}">
                <a16:creationId xmlns:a16="http://schemas.microsoft.com/office/drawing/2014/main" id="{BE472E4E-50DC-EC47-B605-A5B1D9346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6262" y="1240371"/>
            <a:ext cx="6374089" cy="48243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0B9878-5E73-934F-86AF-826ADE1EEDEF}"/>
              </a:ext>
            </a:extLst>
          </p:cNvPr>
          <p:cNvSpPr/>
          <p:nvPr/>
        </p:nvSpPr>
        <p:spPr>
          <a:xfrm>
            <a:off x="5516094" y="6108192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Credit: NASA/Goddard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1F2B73-6AAB-8443-996B-A66C7B7DE4D7}"/>
              </a:ext>
            </a:extLst>
          </p:cNvPr>
          <p:cNvSpPr txBox="1"/>
          <p:nvPr/>
        </p:nvSpPr>
        <p:spPr>
          <a:xfrm>
            <a:off x="607060" y="2401824"/>
            <a:ext cx="3611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Solar atmosphere: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Chromosphere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Corona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A23BF3-0D81-774F-ACFC-CF6E346B617F}"/>
              </a:ext>
            </a:extLst>
          </p:cNvPr>
          <p:cNvSpPr txBox="1"/>
          <p:nvPr/>
        </p:nvSpPr>
        <p:spPr>
          <a:xfrm>
            <a:off x="10722078" y="5581052"/>
            <a:ext cx="1950720" cy="380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</a:rPr>
              <a:t>Solar wind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5234416-8B6D-CF46-84D0-AD42E03CBD8D}"/>
              </a:ext>
            </a:extLst>
          </p:cNvPr>
          <p:cNvCxnSpPr/>
          <p:nvPr/>
        </p:nvCxnSpPr>
        <p:spPr>
          <a:xfrm>
            <a:off x="9960864" y="5352288"/>
            <a:ext cx="761214" cy="41878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336D5E6-90CD-CB4E-9F94-EB5E1B2272E4}"/>
              </a:ext>
            </a:extLst>
          </p:cNvPr>
          <p:cNvCxnSpPr>
            <a:cxnSpLocks/>
          </p:cNvCxnSpPr>
          <p:nvPr/>
        </p:nvCxnSpPr>
        <p:spPr>
          <a:xfrm>
            <a:off x="10341471" y="5248673"/>
            <a:ext cx="619136" cy="36481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9297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77725-88E6-6C4E-B3B9-EE2E11755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729" y="-32220"/>
            <a:ext cx="10515600" cy="1265494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Sunspots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D8010-9203-5147-88D0-7CB3093D4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916" y="1499300"/>
            <a:ext cx="4772186" cy="3466231"/>
          </a:xfrm>
        </p:spPr>
        <p:txBody>
          <a:bodyPr>
            <a:normAutofit/>
          </a:bodyPr>
          <a:lstStyle/>
          <a:p>
            <a:r>
              <a:rPr lang="en-US" sz="2400" dirty="0"/>
              <a:t>Sunspots approx. </a:t>
            </a:r>
            <a:br>
              <a:rPr lang="en-US" sz="2400" dirty="0"/>
            </a:br>
            <a:r>
              <a:rPr lang="en-US" sz="2400" dirty="0"/>
              <a:t>4000 K </a:t>
            </a:r>
          </a:p>
          <a:p>
            <a:r>
              <a:rPr lang="en-US" sz="2400" dirty="0"/>
              <a:t>11-years cycle</a:t>
            </a:r>
          </a:p>
          <a:p>
            <a:r>
              <a:rPr lang="en-US" sz="2400" dirty="0"/>
              <a:t>Magnetic activities</a:t>
            </a:r>
          </a:p>
          <a:p>
            <a:pPr marL="0" indent="0">
              <a:buNone/>
            </a:pPr>
            <a:r>
              <a:rPr lang="en-US" sz="2400" dirty="0"/>
              <a:t>and field lines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F82070-9011-9A4F-8BEB-767567615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9246" y="1079103"/>
            <a:ext cx="3752754" cy="26755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20F5EB-12B0-0341-AE36-4487D6CB2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0420" y="3754663"/>
            <a:ext cx="3281580" cy="24611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EC0BC4-CD58-714F-A78B-9ACA3F31F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2799" y="1368570"/>
            <a:ext cx="4772185" cy="477218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DF0E80A-711F-8A4C-AFE7-3AC9AFD6A3B6}"/>
              </a:ext>
            </a:extLst>
          </p:cNvPr>
          <p:cNvSpPr/>
          <p:nvPr/>
        </p:nvSpPr>
        <p:spPr>
          <a:xfrm>
            <a:off x="5852904" y="6378903"/>
            <a:ext cx="20858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Credit: NASA</a:t>
            </a:r>
          </a:p>
        </p:txBody>
      </p:sp>
      <p:sp>
        <p:nvSpPr>
          <p:cNvPr id="9" name="Trapezium 8">
            <a:extLst>
              <a:ext uri="{FF2B5EF4-FFF2-40B4-BE49-F238E27FC236}">
                <a16:creationId xmlns:a16="http://schemas.microsoft.com/office/drawing/2014/main" id="{2D7719E5-626C-8B47-92AD-106E64E2370C}"/>
              </a:ext>
            </a:extLst>
          </p:cNvPr>
          <p:cNvSpPr/>
          <p:nvPr/>
        </p:nvSpPr>
        <p:spPr>
          <a:xfrm rot="3440593">
            <a:off x="3415620" y="1734167"/>
            <a:ext cx="1955711" cy="4830602"/>
          </a:xfrm>
          <a:prstGeom prst="trapezoid">
            <a:avLst>
              <a:gd name="adj" fmla="val 4871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1B0017-5A17-494E-8748-4B87A1A5B7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12101" y="4274516"/>
            <a:ext cx="2174685" cy="2089217"/>
          </a:xfrm>
          <a:prstGeom prst="rect">
            <a:avLst/>
          </a:prstGeom>
        </p:spPr>
      </p:pic>
      <p:sp>
        <p:nvSpPr>
          <p:cNvPr id="10" name="Arc 9">
            <a:extLst>
              <a:ext uri="{FF2B5EF4-FFF2-40B4-BE49-F238E27FC236}">
                <a16:creationId xmlns:a16="http://schemas.microsoft.com/office/drawing/2014/main" id="{1173C887-4B2B-FC4B-A4B2-19B77E62AD47}"/>
              </a:ext>
            </a:extLst>
          </p:cNvPr>
          <p:cNvSpPr/>
          <p:nvPr/>
        </p:nvSpPr>
        <p:spPr>
          <a:xfrm>
            <a:off x="1917124" y="3978876"/>
            <a:ext cx="1080645" cy="1379824"/>
          </a:xfrm>
          <a:prstGeom prst="arc">
            <a:avLst>
              <a:gd name="adj1" fmla="val 9679365"/>
              <a:gd name="adj2" fmla="val 3458803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C500E696-CFB5-994A-93EF-F0F28CE84BFE}"/>
              </a:ext>
            </a:extLst>
          </p:cNvPr>
          <p:cNvSpPr/>
          <p:nvPr/>
        </p:nvSpPr>
        <p:spPr>
          <a:xfrm>
            <a:off x="1983982" y="4109291"/>
            <a:ext cx="771576" cy="1379823"/>
          </a:xfrm>
          <a:prstGeom prst="arc">
            <a:avLst>
              <a:gd name="adj1" fmla="val 9679365"/>
              <a:gd name="adj2" fmla="val 3458803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0B544EDA-EC94-1447-A9FF-6B113925EBAD}"/>
              </a:ext>
            </a:extLst>
          </p:cNvPr>
          <p:cNvSpPr/>
          <p:nvPr/>
        </p:nvSpPr>
        <p:spPr>
          <a:xfrm>
            <a:off x="2136382" y="4379428"/>
            <a:ext cx="520322" cy="979272"/>
          </a:xfrm>
          <a:prstGeom prst="arc">
            <a:avLst>
              <a:gd name="adj1" fmla="val 9679365"/>
              <a:gd name="adj2" fmla="val 3458803"/>
            </a:avLst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57016668-21C6-B84D-8BAC-8557CD50970D}"/>
              </a:ext>
            </a:extLst>
          </p:cNvPr>
          <p:cNvSpPr/>
          <p:nvPr/>
        </p:nvSpPr>
        <p:spPr>
          <a:xfrm rot="6225956">
            <a:off x="2415864" y="4069991"/>
            <a:ext cx="104077" cy="12088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riangle 17">
            <a:extLst>
              <a:ext uri="{FF2B5EF4-FFF2-40B4-BE49-F238E27FC236}">
                <a16:creationId xmlns:a16="http://schemas.microsoft.com/office/drawing/2014/main" id="{5A170D29-A518-C442-9A02-DF377E454705}"/>
              </a:ext>
            </a:extLst>
          </p:cNvPr>
          <p:cNvSpPr/>
          <p:nvPr/>
        </p:nvSpPr>
        <p:spPr>
          <a:xfrm rot="6790630">
            <a:off x="2568264" y="3938183"/>
            <a:ext cx="104077" cy="12088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riangle 18">
            <a:extLst>
              <a:ext uri="{FF2B5EF4-FFF2-40B4-BE49-F238E27FC236}">
                <a16:creationId xmlns:a16="http://schemas.microsoft.com/office/drawing/2014/main" id="{810C9E92-6EBC-0E48-A64D-1B937BF31510}"/>
              </a:ext>
            </a:extLst>
          </p:cNvPr>
          <p:cNvSpPr/>
          <p:nvPr/>
        </p:nvSpPr>
        <p:spPr>
          <a:xfrm rot="6376418">
            <a:off x="2337603" y="4337717"/>
            <a:ext cx="104077" cy="12088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BBD8335-E166-CE41-BC7C-972D0BEB7B01}"/>
              </a:ext>
            </a:extLst>
          </p:cNvPr>
          <p:cNvCxnSpPr/>
          <p:nvPr/>
        </p:nvCxnSpPr>
        <p:spPr>
          <a:xfrm>
            <a:off x="1692876" y="3472582"/>
            <a:ext cx="443506" cy="483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6117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D90B8-3852-9E47-989D-0CB607BCB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52749"/>
            <a:ext cx="10515600" cy="880608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Solar eruptions and coronal holes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888CE-7040-5C40-A5CC-364CBB824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179" y="1097521"/>
            <a:ext cx="10515600" cy="466295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Flares: Brightness flash near Sunspot</a:t>
            </a:r>
          </a:p>
          <a:p>
            <a:r>
              <a:rPr lang="en-US" dirty="0"/>
              <a:t>CME: Coronal Mass Ejection</a:t>
            </a:r>
            <a:br>
              <a:rPr lang="en-US" dirty="0"/>
            </a:br>
            <a:r>
              <a:rPr lang="en-US" dirty="0"/>
              <a:t>Shock waves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Magnetic field lines reconnection</a:t>
            </a:r>
          </a:p>
          <a:p>
            <a:pPr marL="0" indent="0">
              <a:buNone/>
            </a:pPr>
            <a:r>
              <a:rPr lang="en-US" dirty="0"/>
              <a:t>   Strong X-ray emission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Solar wind emission (H, alpha, e</a:t>
            </a:r>
            <a:r>
              <a:rPr lang="en-US" baseline="30000" dirty="0"/>
              <a:t>-</a:t>
            </a:r>
            <a:r>
              <a:rPr lang="en-US" dirty="0"/>
              <a:t> )</a:t>
            </a:r>
            <a:br>
              <a:rPr lang="en-US" dirty="0"/>
            </a:br>
            <a:r>
              <a:rPr lang="en-US" dirty="0"/>
              <a:t>High kinetic energy particles (10KeV)</a:t>
            </a:r>
            <a:br>
              <a:rPr lang="en-US" dirty="0"/>
            </a:br>
            <a:r>
              <a:rPr lang="en-US" dirty="0"/>
              <a:t>supersonic wind</a:t>
            </a:r>
            <a:br>
              <a:rPr lang="en-US" dirty="0"/>
            </a:br>
            <a:r>
              <a:rPr lang="en-US" dirty="0"/>
              <a:t>plasma emission</a:t>
            </a:r>
            <a:br>
              <a:rPr lang="en-US" dirty="0"/>
            </a:br>
            <a:r>
              <a:rPr lang="en-GB" dirty="0" err="1"/>
              <a:t>magnetosonic</a:t>
            </a:r>
            <a:r>
              <a:rPr lang="en-GB" dirty="0"/>
              <a:t> waves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31DB3B-EBAB-014F-A58D-DEA006881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799" y="986429"/>
            <a:ext cx="2945283" cy="29452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8F809C-04AD-5E4A-A389-82337B5EF34C}"/>
              </a:ext>
            </a:extLst>
          </p:cNvPr>
          <p:cNvSpPr txBox="1"/>
          <p:nvPr/>
        </p:nvSpPr>
        <p:spPr>
          <a:xfrm>
            <a:off x="6890061" y="6101113"/>
            <a:ext cx="486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Credit: NASA Solar Dynamic Observatory (SDO)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BEAFA4DE-512B-4A11-8E66-E7274D174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276979"/>
            <a:ext cx="2616885" cy="275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619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E10B8-F37B-3441-AD73-E59D1D742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1777" y="-222579"/>
            <a:ext cx="12070532" cy="1138068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Space Weather (SWE)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FC304-5114-B349-87DF-1B9BABA36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1777" y="1429838"/>
            <a:ext cx="2246333" cy="4769849"/>
          </a:xfrm>
        </p:spPr>
        <p:txBody>
          <a:bodyPr>
            <a:normAutofit/>
          </a:bodyPr>
          <a:lstStyle/>
          <a:p>
            <a:r>
              <a:rPr lang="en-US" sz="1600" dirty="0"/>
              <a:t>Solar Activity affects the space environment</a:t>
            </a:r>
            <a:r>
              <a:rPr lang="en-GB" sz="1400" dirty="0"/>
              <a:t>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1400" dirty="0"/>
              <a:t>Satellite interference in radio signal </a:t>
            </a:r>
            <a:br>
              <a:rPr lang="en-GB" sz="1400" dirty="0"/>
            </a:br>
            <a:r>
              <a:rPr lang="en-GB" sz="1400" dirty="0"/>
              <a:t>or sub-system damage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1400" dirty="0"/>
              <a:t>Geomagnetic storms and substorms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1400" dirty="0"/>
              <a:t>Aircraft passenger exposed to radiation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1400" dirty="0"/>
              <a:t>Problem to transmission lines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1400" dirty="0"/>
              <a:t>Magnetosphere effects </a:t>
            </a:r>
            <a:r>
              <a:rPr lang="it-IT" sz="1400" dirty="0"/>
              <a:t> </a:t>
            </a:r>
            <a:endParaRPr lang="en-US" sz="1400" dirty="0"/>
          </a:p>
          <a:p>
            <a:endParaRPr lang="en-US" sz="2000" dirty="0"/>
          </a:p>
        </p:txBody>
      </p:sp>
      <p:pic>
        <p:nvPicPr>
          <p:cNvPr id="6" name="Content Placeholder 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5601F5BA-90B7-4186-A836-489ACB70D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109" y="700089"/>
            <a:ext cx="9824199" cy="615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107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49E9F-A3F0-B449-8D93-DD6612F4A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616" y="173050"/>
            <a:ext cx="10863236" cy="93790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ESA SWE </a:t>
            </a:r>
            <a:r>
              <a:rPr lang="it-IT" b="1" dirty="0">
                <a:solidFill>
                  <a:srgbClr val="FF0000"/>
                </a:solidFill>
              </a:rPr>
              <a:t>Service Network </a:t>
            </a:r>
            <a:br>
              <a:rPr lang="it-IT" b="1" dirty="0">
                <a:solidFill>
                  <a:srgbClr val="FF0000"/>
                </a:solidFill>
              </a:rPr>
            </a:b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163DF-ACC3-EC42-8428-4A2FEAC18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434" y="869332"/>
            <a:ext cx="10515600" cy="588702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2000" dirty="0"/>
              <a:t>Expert Service </a:t>
            </a:r>
            <a:r>
              <a:rPr lang="en-GB" sz="2000" dirty="0" err="1"/>
              <a:t>Centers</a:t>
            </a:r>
            <a:r>
              <a:rPr lang="en-GB" sz="2000" dirty="0"/>
              <a:t> (ESC): </a:t>
            </a:r>
          </a:p>
          <a:p>
            <a:pPr lvl="1"/>
            <a:r>
              <a:rPr lang="en-GB" sz="2000" dirty="0"/>
              <a:t>Solar Weather (BE)</a:t>
            </a:r>
          </a:p>
          <a:p>
            <a:pPr lvl="1"/>
            <a:r>
              <a:rPr lang="en-GB" sz="2000" dirty="0" err="1"/>
              <a:t>Heliospheric</a:t>
            </a:r>
            <a:r>
              <a:rPr lang="en-GB" sz="2000" dirty="0"/>
              <a:t> Weather (UK) </a:t>
            </a:r>
          </a:p>
          <a:p>
            <a:pPr lvl="1"/>
            <a:r>
              <a:rPr lang="en-GB" sz="2000" dirty="0"/>
              <a:t>Space Particle Radiation (BE) </a:t>
            </a:r>
          </a:p>
          <a:p>
            <a:pPr lvl="1"/>
            <a:r>
              <a:rPr lang="en-GB" sz="2000" dirty="0"/>
              <a:t>Ionospheric Weather (DE)</a:t>
            </a:r>
          </a:p>
          <a:p>
            <a:pPr lvl="1"/>
            <a:r>
              <a:rPr lang="en-GB" sz="2000" dirty="0"/>
              <a:t>Geomagnetic activity (NO)</a:t>
            </a:r>
          </a:p>
          <a:p>
            <a:endParaRPr lang="en-GB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sz="2000" dirty="0"/>
              <a:t>SWE monitoring system:</a:t>
            </a:r>
          </a:p>
          <a:p>
            <a:pPr lvl="1"/>
            <a:r>
              <a:rPr lang="en-GB" sz="2000" dirty="0"/>
              <a:t>SWE space missions</a:t>
            </a:r>
          </a:p>
          <a:p>
            <a:pPr lvl="1"/>
            <a:r>
              <a:rPr lang="en-GB" sz="2000" dirty="0"/>
              <a:t>Ground-based sensors</a:t>
            </a:r>
            <a:br>
              <a:rPr lang="en-GB" sz="2000" dirty="0"/>
            </a:br>
            <a:endParaRPr lang="it-IT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it-IT" sz="2000" dirty="0"/>
              <a:t>Portal and users </a:t>
            </a:r>
          </a:p>
          <a:p>
            <a:pPr lvl="1"/>
            <a:r>
              <a:rPr lang="it-IT" sz="2000" dirty="0"/>
              <a:t>Products </a:t>
            </a:r>
            <a:r>
              <a:rPr lang="it-IT" sz="2000" dirty="0" err="1"/>
              <a:t>grouped</a:t>
            </a:r>
            <a:r>
              <a:rPr lang="it-IT" sz="2000" dirty="0"/>
              <a:t> by </a:t>
            </a:r>
            <a:r>
              <a:rPr lang="it-IT" sz="2000" dirty="0" err="1"/>
              <a:t>services</a:t>
            </a:r>
            <a:r>
              <a:rPr lang="it-IT" sz="2000" dirty="0"/>
              <a:t> </a:t>
            </a:r>
          </a:p>
          <a:p>
            <a:pPr marL="457200" lvl="1" indent="0">
              <a:buNone/>
            </a:pPr>
            <a:r>
              <a:rPr lang="it-IT" sz="2000" dirty="0"/>
              <a:t>    https://swe.ssa.esa.int/current-space-weather</a:t>
            </a:r>
          </a:p>
          <a:p>
            <a:pPr lvl="1"/>
            <a:endParaRPr lang="it-IT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SSA Space Weather Coordination Centre (SSCC) located in Belgium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two line of supports: first SSCC support and Expert Service Center support</a:t>
            </a:r>
            <a:endParaRPr lang="en-GB" dirty="0"/>
          </a:p>
          <a:p>
            <a:pPr lvl="1"/>
            <a:endParaRPr lang="en-GB" sz="2000" dirty="0"/>
          </a:p>
          <a:p>
            <a:pPr lvl="1"/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3B4439-295B-D34A-8AC7-B975457F9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3676" y="1352576"/>
            <a:ext cx="5915166" cy="349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20549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e4f7f2c-adbb-4186-bf96-58a3e6b2a9a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9AE38B11AE3B84A94A2EB31680092C9" ma:contentTypeVersion="18" ma:contentTypeDescription="Creare un nuovo documento." ma:contentTypeScope="" ma:versionID="4c68153e8a8766e3c9b7aa9a91abd39d">
  <xsd:schema xmlns:xsd="http://www.w3.org/2001/XMLSchema" xmlns:xs="http://www.w3.org/2001/XMLSchema" xmlns:p="http://schemas.microsoft.com/office/2006/metadata/properties" xmlns:ns3="be4f7f2c-adbb-4186-bf96-58a3e6b2a9a1" xmlns:ns4="c56d14bb-e980-4c9b-b5cb-cb5704910e3e" targetNamespace="http://schemas.microsoft.com/office/2006/metadata/properties" ma:root="true" ma:fieldsID="76ae1c273100a435770f57ebffb633d5" ns3:_="" ns4:_="">
    <xsd:import namespace="be4f7f2c-adbb-4186-bf96-58a3e6b2a9a1"/>
    <xsd:import namespace="c56d14bb-e980-4c9b-b5cb-cb5704910e3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  <xsd:element ref="ns3:MediaServiceSearchProperties" minOccurs="0"/>
                <xsd:element ref="ns3:_activity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4f7f2c-adbb-4186-bf96-58a3e6b2a9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6d14bb-e980-4c9b-b5cb-cb5704910e3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ash suggerimento condivisione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011D784-6BFA-44E2-8DCF-BD8965EB3C78}">
  <ds:schemaRefs>
    <ds:schemaRef ds:uri="http://purl.org/dc/dcmitype/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be4f7f2c-adbb-4186-bf96-58a3e6b2a9a1"/>
    <ds:schemaRef ds:uri="http://purl.org/dc/elements/1.1/"/>
    <ds:schemaRef ds:uri="http://www.w3.org/XML/1998/namespace"/>
    <ds:schemaRef ds:uri="c56d14bb-e980-4c9b-b5cb-cb5704910e3e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64B951DF-9C97-4356-8F3F-90AEBC6BED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e4f7f2c-adbb-4186-bf96-58a3e6b2a9a1"/>
    <ds:schemaRef ds:uri="c56d14bb-e980-4c9b-b5cb-cb5704910e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2D97FD0-BFFF-45E1-B5A3-56E1AD86F0F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931</TotalTime>
  <Words>1371</Words>
  <Application>Microsoft Office PowerPoint</Application>
  <PresentationFormat>Widescreen</PresentationFormat>
  <Paragraphs>244</Paragraphs>
  <Slides>41</Slides>
  <Notes>0</Notes>
  <HiddenSlides>3</HiddenSlides>
  <MMClips>4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41</vt:i4>
      </vt:variant>
    </vt:vector>
  </HeadingPairs>
  <TitlesOfParts>
    <vt:vector size="48" baseType="lpstr">
      <vt:lpstr>Arial</vt:lpstr>
      <vt:lpstr>Calibri</vt:lpstr>
      <vt:lpstr>Calibri Light</vt:lpstr>
      <vt:lpstr>Courier New</vt:lpstr>
      <vt:lpstr>Helvetica Neue</vt:lpstr>
      <vt:lpstr>Wingdings</vt:lpstr>
      <vt:lpstr>Tema di Office</vt:lpstr>
      <vt:lpstr>Presentazione standard di PowerPoint</vt:lpstr>
      <vt:lpstr>ESA Space Safety Programme (S2P) </vt:lpstr>
      <vt:lpstr>ESA Space Safety Programme</vt:lpstr>
      <vt:lpstr>Sun’s internal structure</vt:lpstr>
      <vt:lpstr>Sun’s surface phenomena</vt:lpstr>
      <vt:lpstr>Sunspots</vt:lpstr>
      <vt:lpstr>Solar eruptions and coronal holes</vt:lpstr>
      <vt:lpstr>Space Weather (SWE)</vt:lpstr>
      <vt:lpstr>ESA SWE Service Network  </vt:lpstr>
      <vt:lpstr>Presentazione standard di PowerPoint</vt:lpstr>
      <vt:lpstr>Solar Weather ESC</vt:lpstr>
      <vt:lpstr>Presentazione standard di PowerPoint</vt:lpstr>
      <vt:lpstr>Heliospheric Weather ECS</vt:lpstr>
      <vt:lpstr>Heliospheric Weather</vt:lpstr>
      <vt:lpstr>Space Radiation ESC</vt:lpstr>
      <vt:lpstr>Ionospheric Weather ESC</vt:lpstr>
      <vt:lpstr>Geomagnetic Conditions ESC</vt:lpstr>
      <vt:lpstr>ESA SWE Services</vt:lpstr>
      <vt:lpstr>Spacecraft Design</vt:lpstr>
      <vt:lpstr>Presentazione standard di PowerPoint</vt:lpstr>
      <vt:lpstr>Spacecraft Operation</vt:lpstr>
      <vt:lpstr>Human Spaceflight</vt:lpstr>
      <vt:lpstr>Launch Operation</vt:lpstr>
      <vt:lpstr>Transionospheric Radio Link</vt:lpstr>
      <vt:lpstr>Space Surveillance and Tracking</vt:lpstr>
      <vt:lpstr>Power System Operation</vt:lpstr>
      <vt:lpstr>Aviation</vt:lpstr>
      <vt:lpstr>Resource Exploitation System Operation</vt:lpstr>
      <vt:lpstr>Pipeline Operation</vt:lpstr>
      <vt:lpstr>Auroral Tourism</vt:lpstr>
      <vt:lpstr>Presentazione standard di PowerPoint</vt:lpstr>
      <vt:lpstr>General Data Service</vt:lpstr>
      <vt:lpstr>SWE  </vt:lpstr>
      <vt:lpstr>Service domain</vt:lpstr>
      <vt:lpstr>Expert Centers Data and Tools</vt:lpstr>
      <vt:lpstr>ESA S2P Satellites </vt:lpstr>
      <vt:lpstr>Long-Term Sustainability (LTS) guideline</vt:lpstr>
      <vt:lpstr>Thank you!</vt:lpstr>
      <vt:lpstr>NASA SWE</vt:lpstr>
      <vt:lpstr>Geomagnetic field and magnetosphere 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Di Cecco Alessandra</dc:creator>
  <cp:lastModifiedBy>Di Cecco Alessandra</cp:lastModifiedBy>
  <cp:revision>85</cp:revision>
  <dcterms:created xsi:type="dcterms:W3CDTF">2023-09-29T13:59:04Z</dcterms:created>
  <dcterms:modified xsi:type="dcterms:W3CDTF">2023-10-06T22:05:30Z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0x01010049AE38B11AE3B84A94A2EB31680092C9</vt:lpwstr>
  </property>
</Properties>
</file>