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1" r:id="rId3"/>
    <p:sldId id="316" r:id="rId4"/>
    <p:sldId id="337" r:id="rId5"/>
    <p:sldId id="327" r:id="rId6"/>
    <p:sldId id="314" r:id="rId7"/>
    <p:sldId id="273" r:id="rId8"/>
    <p:sldId id="317" r:id="rId9"/>
    <p:sldId id="328" r:id="rId10"/>
    <p:sldId id="342" r:id="rId11"/>
    <p:sldId id="319" r:id="rId12"/>
    <p:sldId id="320" r:id="rId13"/>
    <p:sldId id="280" r:id="rId14"/>
    <p:sldId id="294" r:id="rId15"/>
    <p:sldId id="329" r:id="rId16"/>
    <p:sldId id="296" r:id="rId17"/>
    <p:sldId id="324" r:id="rId18"/>
    <p:sldId id="343" r:id="rId19"/>
    <p:sldId id="330" r:id="rId20"/>
    <p:sldId id="306" r:id="rId21"/>
    <p:sldId id="332" r:id="rId22"/>
    <p:sldId id="333" r:id="rId23"/>
    <p:sldId id="305" r:id="rId24"/>
    <p:sldId id="322" r:id="rId25"/>
    <p:sldId id="334" r:id="rId26"/>
    <p:sldId id="307" r:id="rId27"/>
    <p:sldId id="335" r:id="rId28"/>
    <p:sldId id="338" r:id="rId29"/>
    <p:sldId id="339" r:id="rId30"/>
    <p:sldId id="309" r:id="rId31"/>
    <p:sldId id="340" r:id="rId32"/>
    <p:sldId id="341" r:id="rId33"/>
    <p:sldId id="292" r:id="rId34"/>
    <p:sldId id="326" r:id="rId35"/>
    <p:sldId id="321" r:id="rId36"/>
    <p:sldId id="278" r:id="rId37"/>
    <p:sldId id="284" r:id="rId38"/>
    <p:sldId id="285" r:id="rId39"/>
    <p:sldId id="291" r:id="rId40"/>
    <p:sldId id="286" r:id="rId41"/>
    <p:sldId id="287" r:id="rId42"/>
    <p:sldId id="288" r:id="rId43"/>
    <p:sldId id="289" r:id="rId44"/>
    <p:sldId id="290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83" autoAdjust="0"/>
  </p:normalViewPr>
  <p:slideViewPr>
    <p:cSldViewPr snapToGrid="0">
      <p:cViewPr>
        <p:scale>
          <a:sx n="60" d="100"/>
          <a:sy n="60" d="100"/>
        </p:scale>
        <p:origin x="88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C570-FE58-4115-B533-528DD9330E66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C4B7D-DF27-430C-BFAA-4B90B5A071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84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Langmuir probe technique involves applying a voltage to a metallic conductor immersed in plasma and observing the collected current. The observed total current, I, is a summation of various currents such as electron and ion thermal currents, photoelectron current, secondary electron currents, …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4B7D-DF27-430C-BFAA-4B90B5A071B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666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C38AE-D300-4F90-9200-351A38AD274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35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CEA7-C420-44A2-8A3C-3BB5D7C1D98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48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A40AC5-40C7-46CA-ABEE-47C741DB57F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60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7B61B-842C-483D-B914-C94562E3067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11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4B7D-DF27-430C-BFAA-4B90B5A071B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275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1105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66BEBBD-F5CC-4324-9F57-FA4F3135D9B0}" type="slidenum">
              <a:rPr lang="it-IT" altLang="it-IT">
                <a:latin typeface="Arial" panose="020B0604020202020204" pitchFamily="34" charset="0"/>
              </a:rPr>
              <a:pPr eaLnBrk="1" hangingPunct="1"/>
              <a:t>34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2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By adopting c = F = 0.1 Hz and by considering</a:t>
            </a:r>
          </a:p>
          <a:p>
            <a:r>
              <a:rPr lang="en-US" sz="1300" i="1" dirty="0" err="1"/>
              <a:t>h</a:t>
            </a:r>
            <a:r>
              <a:rPr lang="en-US" sz="1300" dirty="0" err="1"/>
              <a:t>irr</a:t>
            </a:r>
            <a:r>
              <a:rPr lang="en-US" sz="1300" dirty="0"/>
              <a:t> = 350 km, the relative velocity is </a:t>
            </a:r>
            <a:r>
              <a:rPr lang="en-US" sz="1300" i="1" dirty="0" err="1"/>
              <a:t>v</a:t>
            </a:r>
            <a:r>
              <a:rPr lang="en-US" sz="1300" dirty="0" err="1"/>
              <a:t>rel</a:t>
            </a:r>
            <a:r>
              <a:rPr lang="en-US" sz="1300" dirty="0"/>
              <a:t> = 36.5 m/s.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FE06-B9FF-49AD-A48E-7554C7B3F563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14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71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86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98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74464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19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24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41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92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03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53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8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6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7C03F-8AC3-48B6-BAB9-78B45985DD31}" type="datetimeFigureOut">
              <a:rPr lang="it-IT" smtClean="0"/>
              <a:t>04/10/2023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33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9" Type="http://schemas.openxmlformats.org/officeDocument/2006/relationships/image" Target="../media/image98.png"/><Relationship Id="rId21" Type="http://schemas.openxmlformats.org/officeDocument/2006/relationships/image" Target="../media/image80.png"/><Relationship Id="rId34" Type="http://schemas.openxmlformats.org/officeDocument/2006/relationships/image" Target="../media/image93.png"/><Relationship Id="rId42" Type="http://schemas.openxmlformats.org/officeDocument/2006/relationships/image" Target="../media/image101.png"/><Relationship Id="rId47" Type="http://schemas.openxmlformats.org/officeDocument/2006/relationships/image" Target="../media/image106.png"/><Relationship Id="rId50" Type="http://schemas.openxmlformats.org/officeDocument/2006/relationships/image" Target="../media/image109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5.png"/><Relationship Id="rId29" Type="http://schemas.openxmlformats.org/officeDocument/2006/relationships/image" Target="../media/image88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40" Type="http://schemas.openxmlformats.org/officeDocument/2006/relationships/image" Target="../media/image99.png"/><Relationship Id="rId45" Type="http://schemas.openxmlformats.org/officeDocument/2006/relationships/image" Target="../media/image104.png"/><Relationship Id="rId53" Type="http://schemas.openxmlformats.org/officeDocument/2006/relationships/image" Target="../media/image112.png"/><Relationship Id="rId5" Type="http://schemas.openxmlformats.org/officeDocument/2006/relationships/image" Target="../media/image64.emf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31" Type="http://schemas.openxmlformats.org/officeDocument/2006/relationships/image" Target="../media/image90.png"/><Relationship Id="rId44" Type="http://schemas.openxmlformats.org/officeDocument/2006/relationships/image" Target="../media/image103.png"/><Relationship Id="rId52" Type="http://schemas.openxmlformats.org/officeDocument/2006/relationships/image" Target="../media/image1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43" Type="http://schemas.openxmlformats.org/officeDocument/2006/relationships/image" Target="../media/image102.png"/><Relationship Id="rId48" Type="http://schemas.openxmlformats.org/officeDocument/2006/relationships/image" Target="../media/image107.png"/><Relationship Id="rId8" Type="http://schemas.openxmlformats.org/officeDocument/2006/relationships/image" Target="../media/image67.png"/><Relationship Id="rId51" Type="http://schemas.openxmlformats.org/officeDocument/2006/relationships/image" Target="../media/image110.png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Relationship Id="rId46" Type="http://schemas.openxmlformats.org/officeDocument/2006/relationships/image" Target="../media/image105.png"/><Relationship Id="rId20" Type="http://schemas.openxmlformats.org/officeDocument/2006/relationships/image" Target="../media/image79.png"/><Relationship Id="rId41" Type="http://schemas.openxmlformats.org/officeDocument/2006/relationships/image" Target="../media/image10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5.png"/><Relationship Id="rId4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1752" y="2064300"/>
            <a:ext cx="9718089" cy="923278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Multi-instrument approach to ionospheric studies</a:t>
            </a:r>
            <a:endParaRPr lang="it-IT" sz="3600" b="1" dirty="0">
              <a:latin typeface="+mn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3999" y="3225792"/>
            <a:ext cx="9144000" cy="1655762"/>
          </a:xfrm>
        </p:spPr>
        <p:txBody>
          <a:bodyPr/>
          <a:lstStyle/>
          <a:p>
            <a:r>
              <a:rPr lang="it-IT" dirty="0" smtClean="0"/>
              <a:t>Lucilla </a:t>
            </a:r>
            <a:r>
              <a:rPr lang="it-IT" dirty="0" err="1" smtClean="0"/>
              <a:t>Alfonsi</a:t>
            </a:r>
            <a:endParaRPr lang="it-IT" dirty="0" smtClean="0"/>
          </a:p>
          <a:p>
            <a:r>
              <a:rPr lang="it-IT" dirty="0"/>
              <a:t>lucilla.alfonsi@ingv.it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51" y="4462765"/>
            <a:ext cx="685895" cy="114509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63536" y="6488668"/>
            <a:ext cx="8694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Eastern Africa Capacity Building Workshop on Space Weather and Low-latitude Ionosphere </a:t>
            </a:r>
            <a:endParaRPr lang="it-IT" i="1" dirty="0"/>
          </a:p>
        </p:txBody>
      </p:sp>
      <p:pic>
        <p:nvPicPr>
          <p:cNvPr id="10" name="Picture 2" descr="http://norisk.rm.ingv.it/templates/g5_helium/custom/images/HEADER_WEB_2000X35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19851" r="30201" b="24414"/>
          <a:stretch/>
        </p:blipFill>
        <p:spPr bwMode="auto">
          <a:xfrm>
            <a:off x="4217321" y="210595"/>
            <a:ext cx="3668622" cy="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/>
          </p:nvPr>
        </p:nvGraphicFramePr>
        <p:xfrm>
          <a:off x="127252" y="891778"/>
          <a:ext cx="7177788" cy="50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47">
                  <a:extLst>
                    <a:ext uri="{9D8B030D-6E8A-4147-A177-3AD203B41FA5}">
                      <a16:colId xmlns:a16="http://schemas.microsoft.com/office/drawing/2014/main" val="2963160108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511886989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2929836586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1536321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Instrument</a:t>
                      </a:r>
                      <a:endParaRPr lang="it-IT" sz="1600" dirty="0" smtClean="0"/>
                    </a:p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Geographic</a:t>
                      </a:r>
                      <a:r>
                        <a:rPr lang="it-IT" sz="1600" dirty="0" smtClean="0"/>
                        <a:t>/</a:t>
                      </a:r>
                    </a:p>
                    <a:p>
                      <a:r>
                        <a:rPr lang="it-IT" sz="1600" dirty="0" err="1" smtClean="0"/>
                        <a:t>Geomagnetic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sector</a:t>
                      </a:r>
                      <a:r>
                        <a:rPr lang="it-IT" sz="1600" dirty="0" smtClean="0"/>
                        <a:t> (</a:t>
                      </a:r>
                      <a:r>
                        <a:rPr lang="it-IT" sz="1600" dirty="0" err="1" smtClean="0"/>
                        <a:t>known</a:t>
                      </a:r>
                      <a:r>
                        <a:rPr lang="it-IT" sz="1600" dirty="0" smtClean="0"/>
                        <a:t>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Temporal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coverage</a:t>
                      </a:r>
                      <a:endParaRPr lang="it-IT" sz="1600" dirty="0" smtClean="0"/>
                    </a:p>
                    <a:p>
                      <a:r>
                        <a:rPr lang="it-IT" sz="1600" dirty="0" smtClean="0"/>
                        <a:t>(</a:t>
                      </a:r>
                      <a:r>
                        <a:rPr lang="it-IT" sz="1600" dirty="0" err="1" smtClean="0"/>
                        <a:t>known</a:t>
                      </a:r>
                      <a:r>
                        <a:rPr lang="it-IT" sz="1600" dirty="0" smtClean="0"/>
                        <a:t>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Considered</a:t>
                      </a:r>
                      <a:r>
                        <a:rPr lang="it-IT" sz="1600" dirty="0" smtClean="0"/>
                        <a:t> (C</a:t>
                      </a:r>
                      <a:r>
                        <a:rPr lang="it-IT" sz="1600" dirty="0" smtClean="0"/>
                        <a:t>)/</a:t>
                      </a:r>
                    </a:p>
                    <a:p>
                      <a:r>
                        <a:rPr lang="it-IT" sz="1600" dirty="0" err="1" smtClean="0"/>
                        <a:t>Not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considered</a:t>
                      </a:r>
                      <a:r>
                        <a:rPr lang="it-IT" sz="1600" dirty="0" smtClean="0"/>
                        <a:t> (NC)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48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 smtClean="0"/>
                        <a:t>Ionosondes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i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 smtClean="0"/>
                        <a:t>NC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8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Inchoerent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Scatter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radars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 smtClean="0"/>
                        <a:t>C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67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HF-</a:t>
                      </a:r>
                      <a:r>
                        <a:rPr lang="it-IT" sz="1600" dirty="0" err="1" smtClean="0"/>
                        <a:t>backscattering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radars</a:t>
                      </a:r>
                      <a:endParaRPr lang="it-I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i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 smtClean="0"/>
                        <a:t>NC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53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Ground-</a:t>
                      </a:r>
                      <a:r>
                        <a:rPr lang="it-IT" sz="1600" dirty="0" err="1" smtClean="0"/>
                        <a:t>based</a:t>
                      </a:r>
                      <a:r>
                        <a:rPr lang="it-IT" sz="1600" dirty="0" smtClean="0"/>
                        <a:t> GNSS </a:t>
                      </a:r>
                      <a:r>
                        <a:rPr lang="it-IT" sz="1600" dirty="0" err="1" smtClean="0"/>
                        <a:t>receivers</a:t>
                      </a:r>
                      <a:endParaRPr lang="it-I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 smtClean="0"/>
                        <a:t>C</a:t>
                      </a: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Space-</a:t>
                      </a:r>
                      <a:r>
                        <a:rPr lang="it-IT" sz="1600" dirty="0" err="1" smtClean="0"/>
                        <a:t>based</a:t>
                      </a:r>
                      <a:r>
                        <a:rPr lang="it-IT" sz="1600" dirty="0" smtClean="0"/>
                        <a:t> GNSS </a:t>
                      </a:r>
                      <a:r>
                        <a:rPr lang="it-IT" sz="1600" dirty="0" err="1" smtClean="0"/>
                        <a:t>receivers</a:t>
                      </a:r>
                      <a:endParaRPr lang="it-I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it-IT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X</a:t>
                      </a:r>
                      <a:endParaRPr kumimoji="0" lang="it-IT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it-IT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 smtClean="0"/>
                        <a:t>NC</a:t>
                      </a: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61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In situ LP/TI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 smtClean="0"/>
                        <a:t>C</a:t>
                      </a: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481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i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 smtClean="0"/>
                        <a:t>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 smtClean="0"/>
                        <a:t>NC</a:t>
                      </a: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850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Others?...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i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98362"/>
                  </a:ext>
                </a:extLst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59" y="1003863"/>
            <a:ext cx="4280169" cy="24075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81" y="3690331"/>
            <a:ext cx="4479047" cy="251946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251404" y="6488668"/>
            <a:ext cx="1553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/>
              <a:t>www.eswua.ingv.it</a:t>
            </a:r>
            <a:endParaRPr lang="it-IT" sz="1400" dirty="0"/>
          </a:p>
        </p:txBody>
      </p:sp>
      <p:sp>
        <p:nvSpPr>
          <p:cNvPr id="2" name="CasellaDiTesto 1"/>
          <p:cNvSpPr txBox="1"/>
          <p:nvPr/>
        </p:nvSpPr>
        <p:spPr>
          <a:xfrm flipH="1">
            <a:off x="172971" y="6358270"/>
            <a:ext cx="76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 </a:t>
            </a:r>
            <a:r>
              <a:rPr lang="it-IT" dirty="0" err="1" smtClean="0"/>
              <a:t>example</a:t>
            </a:r>
            <a:r>
              <a:rPr lang="it-IT" dirty="0" smtClean="0"/>
              <a:t> of </a:t>
            </a:r>
            <a:r>
              <a:rPr lang="it-IT" dirty="0" err="1" smtClean="0"/>
              <a:t>checklist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78112" y="152177"/>
            <a:ext cx="761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/>
              <a:t>Once the case </a:t>
            </a:r>
            <a:r>
              <a:rPr lang="it-IT" sz="2000" b="1" dirty="0" err="1" smtClean="0"/>
              <a:t>event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decided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know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where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when</a:t>
            </a:r>
            <a:r>
              <a:rPr lang="it-IT" sz="2000" b="1" dirty="0" smtClean="0"/>
              <a:t> the </a:t>
            </a:r>
            <a:r>
              <a:rPr lang="it-IT" sz="2000" b="1" dirty="0" err="1" smtClean="0"/>
              <a:t>event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F</a:t>
            </a:r>
            <a:r>
              <a:rPr lang="it-IT" sz="2000" b="1" dirty="0" smtClean="0"/>
              <a:t>irst </a:t>
            </a:r>
            <a:r>
              <a:rPr lang="it-IT" sz="2000" b="1" dirty="0" err="1" smtClean="0"/>
              <a:t>step</a:t>
            </a:r>
            <a:r>
              <a:rPr lang="it-IT" sz="2000" b="1" dirty="0" smtClean="0"/>
              <a:t>: </a:t>
            </a:r>
            <a:r>
              <a:rPr lang="it-IT" sz="2000" b="1" dirty="0" err="1" smtClean="0"/>
              <a:t>fill</a:t>
            </a:r>
            <a:r>
              <a:rPr lang="it-IT" sz="2000" b="1" dirty="0" smtClean="0"/>
              <a:t> in a </a:t>
            </a:r>
            <a:r>
              <a:rPr lang="it-IT" sz="2000" b="1" dirty="0" err="1" smtClean="0"/>
              <a:t>checklist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3273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/>
          <a:srcRect l="2608"/>
          <a:stretch/>
        </p:blipFill>
        <p:spPr>
          <a:xfrm>
            <a:off x="6472586" y="1683474"/>
            <a:ext cx="3858027" cy="259473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6397266" y="4452306"/>
            <a:ext cx="4506708" cy="2278028"/>
            <a:chOff x="6397266" y="4452306"/>
            <a:chExt cx="3830787" cy="1714512"/>
          </a:xfrm>
        </p:grpSpPr>
        <p:pic>
          <p:nvPicPr>
            <p:cNvPr id="23" name="Picture 7" descr="scintillazione_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6861" y="4452306"/>
              <a:ext cx="3751192" cy="171451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Rettangolo 23"/>
            <p:cNvSpPr/>
            <p:nvPr/>
          </p:nvSpPr>
          <p:spPr>
            <a:xfrm>
              <a:off x="8904458" y="4524711"/>
              <a:ext cx="1071570" cy="1500198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/>
            <p:cNvSpPr/>
            <p:nvPr/>
          </p:nvSpPr>
          <p:spPr>
            <a:xfrm rot="16200000">
              <a:off x="5940570" y="5124895"/>
              <a:ext cx="12827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/>
                <a:t>Phase</a:t>
              </a:r>
              <a:r>
                <a:rPr lang="it-IT" dirty="0"/>
                <a:t> (</a:t>
              </a:r>
              <a:r>
                <a:rPr lang="it-IT" dirty="0" err="1"/>
                <a:t>a.u</a:t>
              </a:r>
              <a:r>
                <a:rPr lang="it-IT" dirty="0"/>
                <a:t>.)</a:t>
              </a:r>
            </a:p>
          </p:txBody>
        </p:sp>
      </p:grpSp>
      <p:sp>
        <p:nvSpPr>
          <p:cNvPr id="7" name="Rettangolo 6"/>
          <p:cNvSpPr/>
          <p:nvPr/>
        </p:nvSpPr>
        <p:spPr>
          <a:xfrm>
            <a:off x="0" y="6422557"/>
            <a:ext cx="8241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L. Alfonsi - An attempt of adaptive phase detrending for GNSS scintillation detection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139047" y="640708"/>
            <a:ext cx="117859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Some recall:</a:t>
            </a:r>
          </a:p>
          <a:p>
            <a:pPr algn="just"/>
            <a:r>
              <a:rPr lang="en-US" sz="2000" b="1" dirty="0" smtClean="0"/>
              <a:t>Ionospheric scintillations</a:t>
            </a:r>
            <a:r>
              <a:rPr lang="en-US" sz="2000" dirty="0" smtClean="0"/>
              <a:t>: </a:t>
            </a:r>
            <a:r>
              <a:rPr lang="en-US" sz="2000" dirty="0" smtClean="0"/>
              <a:t>sudden </a:t>
            </a:r>
            <a:r>
              <a:rPr lang="en-US" sz="2000" dirty="0"/>
              <a:t>and rapid fluctuations of phase and amplitude of the GNSS signals triggered by ionospheric plasma irregularities </a:t>
            </a:r>
            <a:r>
              <a:rPr lang="en-US" sz="2000" dirty="0" smtClean="0"/>
              <a:t>due </a:t>
            </a:r>
            <a:r>
              <a:rPr lang="en-US" sz="2000" dirty="0"/>
              <a:t>to the diffraction of the signal.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553164" y="2165544"/>
            <a:ext cx="4323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If the signal meets the  “irregularities of the ionosphere" the signal may “Scintillate"</a:t>
            </a:r>
          </a:p>
          <a:p>
            <a:endParaRPr lang="it-IT" dirty="0"/>
          </a:p>
        </p:txBody>
      </p:sp>
      <p:cxnSp>
        <p:nvCxnSpPr>
          <p:cNvPr id="22" name="Connettore 2 21"/>
          <p:cNvCxnSpPr>
            <a:endCxn id="24" idx="1"/>
          </p:cNvCxnSpPr>
          <p:nvPr/>
        </p:nvCxnSpPr>
        <p:spPr>
          <a:xfrm>
            <a:off x="4521459" y="3058452"/>
            <a:ext cx="4825379" cy="2486695"/>
          </a:xfrm>
          <a:prstGeom prst="straightConnector1">
            <a:avLst/>
          </a:prstGeom>
          <a:ln w="57150" cmpd="sng">
            <a:solidFill>
              <a:srgbClr val="E5050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45" y="4121212"/>
            <a:ext cx="3156521" cy="2001696"/>
          </a:xfrm>
          <a:prstGeom prst="rect">
            <a:avLst/>
          </a:prstGeom>
        </p:spPr>
      </p:pic>
      <p:sp>
        <p:nvSpPr>
          <p:cNvPr id="42" name="Rettangolo 41"/>
          <p:cNvSpPr/>
          <p:nvPr/>
        </p:nvSpPr>
        <p:spPr>
          <a:xfrm>
            <a:off x="3122363" y="3537857"/>
            <a:ext cx="1674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How to monitor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31B0E774-AE5B-A4B8-1AED-FBA3FDD23CAF}"/>
              </a:ext>
            </a:extLst>
          </p:cNvPr>
          <p:cNvSpPr txBox="1">
            <a:spLocks/>
          </p:cNvSpPr>
          <p:nvPr/>
        </p:nvSpPr>
        <p:spPr>
          <a:xfrm>
            <a:off x="210153" y="58262"/>
            <a:ext cx="1190056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600" b="1" dirty="0" smtClean="0">
                <a:latin typeface="+mn-lt"/>
              </a:rPr>
              <a:t>An example: the study of the </a:t>
            </a:r>
            <a:r>
              <a:rPr lang="en-GB" sz="2600" b="1" dirty="0" smtClean="0">
                <a:latin typeface="+mn-lt"/>
              </a:rPr>
              <a:t>ionospheric irregularities from the GNSS perspective</a:t>
            </a:r>
            <a:endParaRPr lang="en-GB" sz="2600" b="1" dirty="0"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996745" y="4886960"/>
            <a:ext cx="3156521" cy="1381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4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84918" y="153389"/>
            <a:ext cx="10554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What </a:t>
            </a:r>
            <a:r>
              <a:rPr lang="en-US" sz="2400" b="1" dirty="0" smtClean="0"/>
              <a:t>about the irregularities scale-size triggering scintillations on GNSS signals?</a:t>
            </a:r>
            <a:endParaRPr lang="en-US" sz="2400" b="1" dirty="0"/>
          </a:p>
        </p:txBody>
      </p:sp>
      <p:sp>
        <p:nvSpPr>
          <p:cNvPr id="26" name="Rettangolo 25"/>
          <p:cNvSpPr/>
          <p:nvPr/>
        </p:nvSpPr>
        <p:spPr>
          <a:xfrm>
            <a:off x="264980" y="717857"/>
            <a:ext cx="532457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Amplitude scintillation:</a:t>
            </a:r>
          </a:p>
          <a:p>
            <a:endParaRPr lang="en-US" sz="2000" b="1" dirty="0"/>
          </a:p>
          <a:p>
            <a:r>
              <a:rPr lang="en-US" sz="2000" dirty="0" smtClean="0"/>
              <a:t>Diffraction </a:t>
            </a:r>
            <a:r>
              <a:rPr lang="en-US" sz="2000" dirty="0"/>
              <a:t>triggered by </a:t>
            </a:r>
            <a:r>
              <a:rPr lang="en-US" sz="2000" b="1" dirty="0"/>
              <a:t>small-scale </a:t>
            </a:r>
            <a:r>
              <a:rPr lang="en-US" sz="2000" b="1" dirty="0" smtClean="0"/>
              <a:t>irregularities</a:t>
            </a:r>
          </a:p>
          <a:p>
            <a:endParaRPr lang="en-US" sz="2000" b="1" dirty="0"/>
          </a:p>
          <a:p>
            <a:r>
              <a:rPr lang="en-US" sz="2000" b="1" dirty="0" smtClean="0"/>
              <a:t>What does “small” means?</a:t>
            </a:r>
            <a:endParaRPr lang="en-US" sz="2000" b="1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600" b="1" dirty="0" smtClean="0"/>
          </a:p>
          <a:p>
            <a:r>
              <a:rPr lang="en-US" sz="2600" b="1" dirty="0" smtClean="0"/>
              <a:t>Small for </a:t>
            </a:r>
            <a:r>
              <a:rPr lang="en-US" sz="2600" b="1" dirty="0" smtClean="0">
                <a:solidFill>
                  <a:srgbClr val="FF0000"/>
                </a:solidFill>
              </a:rPr>
              <a:t>GNSS signals</a:t>
            </a:r>
            <a:r>
              <a:rPr lang="en-US" sz="2600" b="1" dirty="0" smtClean="0"/>
              <a:t>: </a:t>
            </a:r>
          </a:p>
          <a:p>
            <a:r>
              <a:rPr lang="en-US" sz="2600" b="1" dirty="0" smtClean="0"/>
              <a:t>scale-sizes up to hundreds of meters</a:t>
            </a:r>
          </a:p>
          <a:p>
            <a:endParaRPr lang="en-US" sz="2000" dirty="0"/>
          </a:p>
        </p:txBody>
      </p:sp>
      <p:sp>
        <p:nvSpPr>
          <p:cNvPr id="63" name="Rettangolo 62"/>
          <p:cNvSpPr/>
          <p:nvPr/>
        </p:nvSpPr>
        <p:spPr>
          <a:xfrm>
            <a:off x="264980" y="2585700"/>
            <a:ext cx="4537524" cy="193899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latin typeface="Symbol" panose="05050102010706020507" pitchFamily="18" charset="2"/>
              </a:rPr>
              <a:t>n</a:t>
            </a:r>
            <a:r>
              <a:rPr lang="en-US" sz="2000" baseline="-25000" dirty="0" err="1"/>
              <a:t>F</a:t>
            </a:r>
            <a:r>
              <a:rPr lang="en-US" sz="2000" dirty="0"/>
              <a:t>: Fresnel’s Frequency</a:t>
            </a:r>
          </a:p>
          <a:p>
            <a:r>
              <a:rPr lang="en-US" sz="2000" dirty="0"/>
              <a:t>V</a:t>
            </a:r>
            <a:r>
              <a:rPr lang="en-US" sz="2000" baseline="30000" dirty="0"/>
              <a:t>REL</a:t>
            </a:r>
            <a:r>
              <a:rPr lang="en-US" sz="2000" dirty="0"/>
              <a:t>: relative velocity ray-path-ionosphere</a:t>
            </a:r>
          </a:p>
          <a:p>
            <a:r>
              <a:rPr lang="en-US" sz="2000" dirty="0" err="1" smtClean="0"/>
              <a:t>d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=</a:t>
            </a:r>
            <a:r>
              <a:rPr lang="en-US" sz="2000" dirty="0" err="1" smtClean="0"/>
              <a:t>sqrt</a:t>
            </a:r>
            <a:r>
              <a:rPr lang="en-US" sz="2000" dirty="0" smtClean="0"/>
              <a:t>(2*</a:t>
            </a:r>
            <a:r>
              <a:rPr lang="en-US" sz="2000" dirty="0" smtClean="0">
                <a:latin typeface="Symbol" panose="05050102010706020507" pitchFamily="18" charset="2"/>
              </a:rPr>
              <a:t>l</a:t>
            </a:r>
            <a:r>
              <a:rPr lang="en-US" sz="2000" dirty="0" smtClean="0"/>
              <a:t>*</a:t>
            </a:r>
            <a:r>
              <a:rPr lang="en-US" sz="2000" dirty="0" err="1" smtClean="0"/>
              <a:t>h</a:t>
            </a:r>
            <a:r>
              <a:rPr lang="en-US" sz="2000" baseline="-25000" dirty="0" err="1" smtClean="0"/>
              <a:t>IPP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dirty="0" smtClean="0">
                <a:latin typeface="Symbol" panose="05050102010706020507" pitchFamily="18" charset="2"/>
              </a:rPr>
              <a:t>l</a:t>
            </a:r>
            <a:r>
              <a:rPr lang="en-US" sz="2000" dirty="0" smtClean="0"/>
              <a:t>∼</a:t>
            </a:r>
            <a:r>
              <a:rPr lang="en-US" sz="2000" dirty="0"/>
              <a:t>19 cm for </a:t>
            </a:r>
            <a:r>
              <a:rPr lang="en-US" sz="2000" dirty="0" smtClean="0"/>
              <a:t>L1, assuming </a:t>
            </a:r>
            <a:r>
              <a:rPr lang="en-US" sz="2000" dirty="0" err="1" smtClean="0"/>
              <a:t>h</a:t>
            </a:r>
            <a:r>
              <a:rPr lang="en-US" sz="2000" baseline="-25000" dirty="0" err="1" smtClean="0"/>
              <a:t>IPP</a:t>
            </a:r>
            <a:r>
              <a:rPr lang="en-US" sz="2000" dirty="0" smtClean="0"/>
              <a:t> </a:t>
            </a:r>
            <a:r>
              <a:rPr lang="en-US" sz="2000" dirty="0"/>
              <a:t>= 350 </a:t>
            </a:r>
            <a:r>
              <a:rPr lang="en-US" sz="2000" dirty="0" smtClean="0"/>
              <a:t>km</a:t>
            </a:r>
          </a:p>
          <a:p>
            <a:r>
              <a:rPr lang="en-US" sz="2000" dirty="0" smtClean="0"/>
              <a:t> </a:t>
            </a:r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F</a:t>
            </a:r>
            <a:r>
              <a:rPr lang="en-US" sz="2000" b="1" dirty="0" smtClean="0"/>
              <a:t> </a:t>
            </a:r>
            <a:r>
              <a:rPr lang="en-US" sz="2000" b="1" dirty="0"/>
              <a:t>is about 250 </a:t>
            </a:r>
            <a:r>
              <a:rPr lang="en-US" sz="2000" b="1" dirty="0" smtClean="0"/>
              <a:t>m</a:t>
            </a:r>
            <a:endParaRPr lang="it-IT" sz="2000" dirty="0"/>
          </a:p>
        </p:txBody>
      </p:sp>
      <p:grpSp>
        <p:nvGrpSpPr>
          <p:cNvPr id="4" name="Gruppo 3"/>
          <p:cNvGrpSpPr/>
          <p:nvPr/>
        </p:nvGrpSpPr>
        <p:grpSpPr>
          <a:xfrm>
            <a:off x="5421512" y="947542"/>
            <a:ext cx="6605864" cy="5467827"/>
            <a:chOff x="4899533" y="755025"/>
            <a:chExt cx="6969211" cy="5684815"/>
          </a:xfrm>
        </p:grpSpPr>
        <p:grpSp>
          <p:nvGrpSpPr>
            <p:cNvPr id="3" name="Gruppo 2"/>
            <p:cNvGrpSpPr/>
            <p:nvPr/>
          </p:nvGrpSpPr>
          <p:grpSpPr>
            <a:xfrm>
              <a:off x="4899533" y="755025"/>
              <a:ext cx="6969211" cy="5684815"/>
              <a:chOff x="3433513" y="634347"/>
              <a:chExt cx="6969211" cy="5684815"/>
            </a:xfrm>
          </p:grpSpPr>
          <p:cxnSp>
            <p:nvCxnSpPr>
              <p:cNvPr id="27" name="Connettore 2 26"/>
              <p:cNvCxnSpPr/>
              <p:nvPr/>
            </p:nvCxnSpPr>
            <p:spPr>
              <a:xfrm flipH="1" flipV="1">
                <a:off x="3865193" y="634347"/>
                <a:ext cx="17090" cy="4913832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/>
              <p:cNvCxnSpPr/>
              <p:nvPr/>
            </p:nvCxnSpPr>
            <p:spPr>
              <a:xfrm>
                <a:off x="3882283" y="5548179"/>
                <a:ext cx="6520441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CasellaDiTesto 28"/>
              <p:cNvSpPr txBox="1"/>
              <p:nvPr/>
            </p:nvSpPr>
            <p:spPr>
              <a:xfrm rot="16200000">
                <a:off x="3099447" y="3213570"/>
                <a:ext cx="1037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Log(PSD)</a:t>
                </a: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7012320" y="5949830"/>
                <a:ext cx="774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Log(</a:t>
                </a:r>
                <a:r>
                  <a:rPr lang="it-IT" b="1" dirty="0">
                    <a:latin typeface="Symbol" panose="05050102010706020507" pitchFamily="18" charset="2"/>
                  </a:rPr>
                  <a:t>n</a:t>
                </a:r>
                <a:r>
                  <a:rPr lang="it-IT" b="1" dirty="0"/>
                  <a:t>)</a:t>
                </a:r>
              </a:p>
            </p:txBody>
          </p:sp>
          <p:cxnSp>
            <p:nvCxnSpPr>
              <p:cNvPr id="32" name="Connettore diritto 31"/>
              <p:cNvCxnSpPr/>
              <p:nvPr/>
            </p:nvCxnSpPr>
            <p:spPr>
              <a:xfrm>
                <a:off x="7405643" y="2973090"/>
                <a:ext cx="2726822" cy="198605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/>
              <p:cNvCxnSpPr/>
              <p:nvPr/>
            </p:nvCxnSpPr>
            <p:spPr>
              <a:xfrm>
                <a:off x="4672743" y="2924939"/>
                <a:ext cx="2732900" cy="42541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/>
              <p:cNvCxnSpPr>
                <a:stCxn id="43" idx="0"/>
              </p:cNvCxnSpPr>
              <p:nvPr/>
            </p:nvCxnSpPr>
            <p:spPr>
              <a:xfrm>
                <a:off x="7383006" y="2903533"/>
                <a:ext cx="16600" cy="267512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6990198" y="5522196"/>
                <a:ext cx="8188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err="1">
                    <a:latin typeface="Symbol" panose="05050102010706020507" pitchFamily="18" charset="2"/>
                  </a:rPr>
                  <a:t>n</a:t>
                </a:r>
                <a:r>
                  <a:rPr lang="it-IT" sz="2000" baseline="-25000" dirty="0" err="1"/>
                  <a:t>Fresnel</a:t>
                </a:r>
                <a:endParaRPr lang="it-IT" sz="2000" baseline="-25000" dirty="0"/>
              </a:p>
            </p:txBody>
          </p:sp>
          <p:cxnSp>
            <p:nvCxnSpPr>
              <p:cNvPr id="46" name="Connettore diritto 45"/>
              <p:cNvCxnSpPr/>
              <p:nvPr/>
            </p:nvCxnSpPr>
            <p:spPr>
              <a:xfrm>
                <a:off x="10143235" y="4565236"/>
                <a:ext cx="0" cy="9829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sellaDiTesto 46"/>
              <p:cNvSpPr txBox="1"/>
              <p:nvPr/>
            </p:nvSpPr>
            <p:spPr>
              <a:xfrm>
                <a:off x="9553238" y="5477196"/>
                <a:ext cx="8443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err="1">
                    <a:latin typeface="Symbol" panose="05050102010706020507" pitchFamily="18" charset="2"/>
                  </a:rPr>
                  <a:t>n</a:t>
                </a:r>
                <a:r>
                  <a:rPr lang="it-IT" sz="2000" baseline="-25000" dirty="0" err="1"/>
                  <a:t>Nyquist</a:t>
                </a:r>
                <a:endParaRPr lang="it-IT" sz="2000" baseline="-25000" dirty="0"/>
              </a:p>
            </p:txBody>
          </p:sp>
          <p:pic>
            <p:nvPicPr>
              <p:cNvPr id="62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21947"/>
              <a:stretch/>
            </p:blipFill>
            <p:spPr>
              <a:xfrm>
                <a:off x="6456548" y="2242022"/>
                <a:ext cx="1247918" cy="634697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CasellaDiTesto 63"/>
                  <p:cNvSpPr txBox="1"/>
                  <p:nvPr/>
                </p:nvSpPr>
                <p:spPr>
                  <a:xfrm>
                    <a:off x="4842775" y="3571490"/>
                    <a:ext cx="2047227" cy="33432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4∝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𝑃𝑆𝐷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𝑎𝑚𝑝𝑙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nary>
                      </m:oMath>
                    </a14:m>
                    <a:r>
                      <a:rPr lang="it-IT" dirty="0"/>
                      <a:t> </a:t>
                    </a:r>
                  </a:p>
                </p:txBody>
              </p:sp>
            </mc:Choice>
            <mc:Fallback>
              <p:sp>
                <p:nvSpPr>
                  <p:cNvPr id="64" name="CasellaDiTesto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2775" y="3571490"/>
                    <a:ext cx="2047227" cy="33432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075" t="-179245" r="-5956" b="-26415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Ovale 42"/>
            <p:cNvSpPr/>
            <p:nvPr/>
          </p:nvSpPr>
          <p:spPr>
            <a:xfrm>
              <a:off x="8753776" y="2981670"/>
              <a:ext cx="190500" cy="188853"/>
            </a:xfrm>
            <a:prstGeom prst="ellipse">
              <a:avLst/>
            </a:prstGeom>
            <a:solidFill>
              <a:schemeClr val="tx1">
                <a:alpha val="3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sp>
        <p:nvSpPr>
          <p:cNvPr id="6" name="Rettangolo 5"/>
          <p:cNvSpPr/>
          <p:nvPr/>
        </p:nvSpPr>
        <p:spPr>
          <a:xfrm>
            <a:off x="264980" y="3860800"/>
            <a:ext cx="1695900" cy="2913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36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047B81D5-90A1-72E3-FFB6-D507F5F2D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0039" t="40160" r="4458" b="28859"/>
          <a:stretch/>
        </p:blipFill>
        <p:spPr bwMode="auto">
          <a:xfrm>
            <a:off x="3946433" y="1077787"/>
            <a:ext cx="3437286" cy="241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1B0E774-AE5B-A4B8-1AED-FBA3FDD23CAF}"/>
              </a:ext>
            </a:extLst>
          </p:cNvPr>
          <p:cNvSpPr txBox="1">
            <a:spLocks/>
          </p:cNvSpPr>
          <p:nvPr/>
        </p:nvSpPr>
        <p:spPr>
          <a:xfrm>
            <a:off x="210153" y="58262"/>
            <a:ext cx="900882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+mn-lt"/>
              </a:rPr>
              <a:t>The study </a:t>
            </a:r>
            <a:r>
              <a:rPr lang="en-GB" sz="2800" dirty="0" smtClean="0">
                <a:latin typeface="+mn-lt"/>
              </a:rPr>
              <a:t>of the </a:t>
            </a:r>
            <a:r>
              <a:rPr lang="en-GB" sz="2800" dirty="0" smtClean="0">
                <a:latin typeface="+mn-lt"/>
              </a:rPr>
              <a:t>ionospheric irregularities</a:t>
            </a:r>
            <a:endParaRPr lang="en-GB" sz="2800" dirty="0">
              <a:latin typeface="+mn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91E4ED8-9322-3F91-D35E-4E39169C910B}"/>
              </a:ext>
            </a:extLst>
          </p:cNvPr>
          <p:cNvSpPr/>
          <p:nvPr/>
        </p:nvSpPr>
        <p:spPr>
          <a:xfrm>
            <a:off x="901419" y="3650405"/>
            <a:ext cx="10264939" cy="7700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30000">
                <a:schemeClr val="accent1">
                  <a:lumMod val="45000"/>
                  <a:lumOff val="55000"/>
                </a:schemeClr>
              </a:gs>
              <a:gs pos="100000">
                <a:srgbClr val="4472C4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9C17A93-405E-E13A-5607-4EE0DC8DF7FE}"/>
              </a:ext>
            </a:extLst>
          </p:cNvPr>
          <p:cNvCxnSpPr/>
          <p:nvPr/>
        </p:nvCxnSpPr>
        <p:spPr>
          <a:xfrm>
            <a:off x="2997850" y="3650405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CC15DD7-8F2C-31E0-704A-7B8DF5CC18E6}"/>
              </a:ext>
            </a:extLst>
          </p:cNvPr>
          <p:cNvCxnSpPr/>
          <p:nvPr/>
        </p:nvCxnSpPr>
        <p:spPr>
          <a:xfrm>
            <a:off x="4966141" y="3650405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38FC64-A182-724F-289D-DD4DE907B881}"/>
              </a:ext>
            </a:extLst>
          </p:cNvPr>
          <p:cNvSpPr txBox="1"/>
          <p:nvPr/>
        </p:nvSpPr>
        <p:spPr>
          <a:xfrm>
            <a:off x="2490037" y="4582508"/>
            <a:ext cx="77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100 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EC29628-BA44-7AB2-5CF0-2EAE24E5EA7F}"/>
              </a:ext>
            </a:extLst>
          </p:cNvPr>
          <p:cNvSpPr txBox="1"/>
          <p:nvPr/>
        </p:nvSpPr>
        <p:spPr>
          <a:xfrm>
            <a:off x="4644578" y="460499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km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D890FC6-DF7E-385E-ACE5-913F43FA39A5}"/>
              </a:ext>
            </a:extLst>
          </p:cNvPr>
          <p:cNvSpPr txBox="1"/>
          <p:nvPr/>
        </p:nvSpPr>
        <p:spPr>
          <a:xfrm>
            <a:off x="6762413" y="458250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km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3DE8C9C-8F77-5359-3639-7EE1B6BA9A76}"/>
              </a:ext>
            </a:extLst>
          </p:cNvPr>
          <p:cNvSpPr txBox="1"/>
          <p:nvPr/>
        </p:nvSpPr>
        <p:spPr>
          <a:xfrm>
            <a:off x="9582581" y="6488668"/>
            <a:ext cx="2609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*from a GNSS perspective</a:t>
            </a:r>
            <a:endParaRPr lang="it-IT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2C271E22-99C4-A654-D2E7-949C2686C94A}"/>
              </a:ext>
            </a:extLst>
          </p:cNvPr>
          <p:cNvCxnSpPr/>
          <p:nvPr/>
        </p:nvCxnSpPr>
        <p:spPr>
          <a:xfrm>
            <a:off x="7083976" y="3642661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29AFE564-D934-02AB-3A5A-D9A3E60539EC}"/>
              </a:ext>
            </a:extLst>
          </p:cNvPr>
          <p:cNvCxnSpPr/>
          <p:nvPr/>
        </p:nvCxnSpPr>
        <p:spPr>
          <a:xfrm>
            <a:off x="8981093" y="3642661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68DF26B-59FA-F588-DB67-8BA94EEA47AC}"/>
              </a:ext>
            </a:extLst>
          </p:cNvPr>
          <p:cNvSpPr txBox="1"/>
          <p:nvPr/>
        </p:nvSpPr>
        <p:spPr>
          <a:xfrm>
            <a:off x="8780399" y="45148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 km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63A34ED-24B9-FA21-4F2F-5ACB7C0CA9FC}"/>
              </a:ext>
            </a:extLst>
          </p:cNvPr>
          <p:cNvSpPr txBox="1"/>
          <p:nvPr/>
        </p:nvSpPr>
        <p:spPr>
          <a:xfrm>
            <a:off x="10675226" y="4514832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1000 km</a:t>
            </a:r>
          </a:p>
        </p:txBody>
      </p:sp>
      <p:sp>
        <p:nvSpPr>
          <p:cNvPr id="29" name="Parentesi graffa chiusa 28">
            <a:extLst>
              <a:ext uri="{FF2B5EF4-FFF2-40B4-BE49-F238E27FC236}">
                <a16:creationId xmlns:a16="http://schemas.microsoft.com/office/drawing/2014/main" id="{FE4F394A-B8B8-0439-0BF6-9ADC124B128C}"/>
              </a:ext>
            </a:extLst>
          </p:cNvPr>
          <p:cNvSpPr/>
          <p:nvPr/>
        </p:nvSpPr>
        <p:spPr>
          <a:xfrm rot="5400000">
            <a:off x="2020821" y="4185950"/>
            <a:ext cx="451530" cy="2443656"/>
          </a:xfrm>
          <a:prstGeom prst="rightBrace">
            <a:avLst>
              <a:gd name="adj1" fmla="val 8049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Parentesi graffa chiusa 30">
            <a:extLst>
              <a:ext uri="{FF2B5EF4-FFF2-40B4-BE49-F238E27FC236}">
                <a16:creationId xmlns:a16="http://schemas.microsoft.com/office/drawing/2014/main" id="{C6A8366E-4046-EC8A-92E9-FDF74DB62E86}"/>
              </a:ext>
            </a:extLst>
          </p:cNvPr>
          <p:cNvSpPr/>
          <p:nvPr/>
        </p:nvSpPr>
        <p:spPr>
          <a:xfrm rot="5400000">
            <a:off x="5439311" y="3188004"/>
            <a:ext cx="451530" cy="4393324"/>
          </a:xfrm>
          <a:prstGeom prst="rightBrace">
            <a:avLst>
              <a:gd name="adj1" fmla="val 8049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Parentesi graffa chiusa 31">
            <a:extLst>
              <a:ext uri="{FF2B5EF4-FFF2-40B4-BE49-F238E27FC236}">
                <a16:creationId xmlns:a16="http://schemas.microsoft.com/office/drawing/2014/main" id="{5535EB1E-5C24-124F-91C2-4D25903F0250}"/>
              </a:ext>
            </a:extLst>
          </p:cNvPr>
          <p:cNvSpPr/>
          <p:nvPr/>
        </p:nvSpPr>
        <p:spPr>
          <a:xfrm rot="5400000">
            <a:off x="9297719" y="3741792"/>
            <a:ext cx="451530" cy="3285748"/>
          </a:xfrm>
          <a:prstGeom prst="rightBrace">
            <a:avLst>
              <a:gd name="adj1" fmla="val 8049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5905E51-FD40-7985-4514-A1635754108D}"/>
              </a:ext>
            </a:extLst>
          </p:cNvPr>
          <p:cNvSpPr txBox="1"/>
          <p:nvPr/>
        </p:nvSpPr>
        <p:spPr>
          <a:xfrm>
            <a:off x="1693140" y="5863716"/>
            <a:ext cx="2609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smtClean="0"/>
              <a:t>*Small </a:t>
            </a:r>
            <a:r>
              <a:rPr lang="en-GB" sz="1800" dirty="0"/>
              <a:t>scale</a:t>
            </a:r>
          </a:p>
          <a:p>
            <a:r>
              <a:rPr lang="en-GB" dirty="0"/>
              <a:t>(Fresnel’s scale)</a:t>
            </a:r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9ADCED5-6C94-B048-0061-1736F08EBD2B}"/>
              </a:ext>
            </a:extLst>
          </p:cNvPr>
          <p:cNvSpPr txBox="1"/>
          <p:nvPr/>
        </p:nvSpPr>
        <p:spPr>
          <a:xfrm>
            <a:off x="5252319" y="5847537"/>
            <a:ext cx="2609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smtClean="0"/>
              <a:t>*Medium </a:t>
            </a:r>
            <a:r>
              <a:rPr lang="en-GB" sz="1800" dirty="0"/>
              <a:t>scale </a:t>
            </a:r>
          </a:p>
          <a:p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7542AF9-2318-DE4D-6787-91E1E4423332}"/>
              </a:ext>
            </a:extLst>
          </p:cNvPr>
          <p:cNvSpPr txBox="1"/>
          <p:nvPr/>
        </p:nvSpPr>
        <p:spPr>
          <a:xfrm>
            <a:off x="8981093" y="5818189"/>
            <a:ext cx="2609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smtClean="0"/>
              <a:t>*Large </a:t>
            </a:r>
            <a:r>
              <a:rPr lang="en-GB" sz="1800" dirty="0"/>
              <a:t>scale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08608362-8D7F-828B-512C-F9CDAF50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24" y="1171022"/>
            <a:ext cx="3529657" cy="1985432"/>
          </a:xfrm>
          <a:prstGeom prst="rect">
            <a:avLst/>
          </a:prstGeom>
        </p:spPr>
      </p:pic>
      <p:pic>
        <p:nvPicPr>
          <p:cNvPr id="3074" name="Picture 2" descr="A review on the numerical simulation of equatorial plasma bubbles toward  scintillation evaluation and forecasting | Progress in Earth and Planetary  Science | Full Text">
            <a:extLst>
              <a:ext uri="{FF2B5EF4-FFF2-40B4-BE49-F238E27FC236}">
                <a16:creationId xmlns:a16="http://schemas.microsoft.com/office/drawing/2014/main" id="{0F45C3F0-1EAF-AAD1-9BA0-2DA969B15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19554" r="11669" b="27268"/>
          <a:stretch/>
        </p:blipFill>
        <p:spPr bwMode="auto">
          <a:xfrm>
            <a:off x="910804" y="1194096"/>
            <a:ext cx="2557610" cy="20485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B37FFA61-0464-B62E-6171-6412784A71F4}"/>
              </a:ext>
            </a:extLst>
          </p:cNvPr>
          <p:cNvSpPr/>
          <p:nvPr/>
        </p:nvSpPr>
        <p:spPr>
          <a:xfrm>
            <a:off x="1693140" y="2472606"/>
            <a:ext cx="314336" cy="3126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Picture 2" descr="A review on the numerical simulation of equatorial plasma bubbles toward  scintillation evaluation and forecasting | Progress in Earth and Planetary  Science | Full Text">
            <a:extLst>
              <a:ext uri="{FF2B5EF4-FFF2-40B4-BE49-F238E27FC236}">
                <a16:creationId xmlns:a16="http://schemas.microsoft.com/office/drawing/2014/main" id="{F9B7D08D-BE3E-1FA3-F120-029C5DF10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52487" r="53486" b="38637"/>
          <a:stretch/>
        </p:blipFill>
        <p:spPr bwMode="auto">
          <a:xfrm>
            <a:off x="2016860" y="998414"/>
            <a:ext cx="1961978" cy="13748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E1E4C1F-4B9E-FF3E-F804-A9882EF8770E}"/>
              </a:ext>
            </a:extLst>
          </p:cNvPr>
          <p:cNvSpPr txBox="1"/>
          <p:nvPr/>
        </p:nvSpPr>
        <p:spPr>
          <a:xfrm>
            <a:off x="901419" y="3021085"/>
            <a:ext cx="23421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Credits: Yokoyama</a:t>
            </a:r>
            <a:endParaRPr lang="it-IT" sz="105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C945844-A4A5-BE84-8E05-9FF5511C18C9}"/>
              </a:ext>
            </a:extLst>
          </p:cNvPr>
          <p:cNvSpPr txBox="1"/>
          <p:nvPr/>
        </p:nvSpPr>
        <p:spPr>
          <a:xfrm>
            <a:off x="4250750" y="2628923"/>
            <a:ext cx="23421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Credits: </a:t>
            </a:r>
            <a:r>
              <a:rPr lang="en-GB" sz="1050" dirty="0" err="1"/>
              <a:t>Cherniak</a:t>
            </a:r>
            <a:endParaRPr lang="it-IT" sz="1050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D316BEF-3992-F2DB-191D-D79E1C5EF4C0}"/>
              </a:ext>
            </a:extLst>
          </p:cNvPr>
          <p:cNvSpPr txBox="1"/>
          <p:nvPr/>
        </p:nvSpPr>
        <p:spPr>
          <a:xfrm>
            <a:off x="9871867" y="2876997"/>
            <a:ext cx="23421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Credits: NASA</a:t>
            </a:r>
            <a:endParaRPr lang="it-IT" sz="1050" dirty="0">
              <a:solidFill>
                <a:schemeClr val="bg1"/>
              </a:solidFill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E2C9D247-822C-2F31-EB0D-1AA75877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5804" t="57353" r="14902" b="32480"/>
          <a:stretch/>
        </p:blipFill>
        <p:spPr bwMode="auto">
          <a:xfrm>
            <a:off x="6191134" y="903809"/>
            <a:ext cx="1026312" cy="115772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52A8118F-D1E0-73BF-6BC4-4CC7DA7377AA}"/>
              </a:ext>
            </a:extLst>
          </p:cNvPr>
          <p:cNvSpPr/>
          <p:nvPr/>
        </p:nvSpPr>
        <p:spPr>
          <a:xfrm>
            <a:off x="5985134" y="2258001"/>
            <a:ext cx="412000" cy="5272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-34497" y="6581001"/>
            <a:ext cx="1462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/>
              <a:t>Courtesy</a:t>
            </a:r>
            <a:r>
              <a:rPr lang="it-IT" sz="1200" i="1" dirty="0" smtClean="0"/>
              <a:t> Luca Spogli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2534827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5474" y="0"/>
            <a:ext cx="82588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dirty="0" smtClean="0"/>
              <a:t>Ionospheric irregularities can form due to:</a:t>
            </a:r>
            <a:endParaRPr lang="en-GB" sz="36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45474" y="742894"/>
            <a:ext cx="57419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 smtClean="0"/>
              <a:t>Neutral</a:t>
            </a:r>
            <a:r>
              <a:rPr lang="it-IT" sz="2400" dirty="0" smtClean="0"/>
              <a:t> </a:t>
            </a:r>
            <a:r>
              <a:rPr lang="it-IT" sz="2400" dirty="0" err="1"/>
              <a:t>atmosphere</a:t>
            </a:r>
            <a:r>
              <a:rPr lang="it-IT" sz="2400" dirty="0"/>
              <a:t> </a:t>
            </a:r>
            <a:r>
              <a:rPr lang="it-IT" sz="2400" dirty="0" err="1"/>
              <a:t>variability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Earthquake</a:t>
            </a:r>
            <a:r>
              <a:rPr lang="it-IT" sz="2400" dirty="0"/>
              <a:t>, </a:t>
            </a:r>
            <a:r>
              <a:rPr lang="it-IT" sz="2400" dirty="0" err="1"/>
              <a:t>volcanic</a:t>
            </a:r>
            <a:r>
              <a:rPr lang="it-IT" sz="2400" dirty="0"/>
              <a:t> and tsunami </a:t>
            </a:r>
            <a:r>
              <a:rPr lang="it-IT" sz="2400" dirty="0" err="1"/>
              <a:t>events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Eclipses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Anthropogenic</a:t>
            </a:r>
            <a:r>
              <a:rPr lang="it-IT" sz="2400" dirty="0"/>
              <a:t> </a:t>
            </a:r>
            <a:r>
              <a:rPr lang="it-IT" sz="2400" dirty="0" err="1"/>
              <a:t>sources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Space </a:t>
            </a:r>
            <a:r>
              <a:rPr lang="it-IT" sz="2400" b="1" dirty="0" err="1"/>
              <a:t>weather</a:t>
            </a:r>
            <a:r>
              <a:rPr lang="it-IT" sz="2400" b="1" dirty="0"/>
              <a:t> </a:t>
            </a:r>
            <a:r>
              <a:rPr lang="it-IT" sz="2400" b="1" dirty="0" err="1" smtClean="0"/>
              <a:t>events</a:t>
            </a:r>
            <a:endParaRPr lang="it-IT" b="1" dirty="0"/>
          </a:p>
        </p:txBody>
      </p:sp>
      <p:pic>
        <p:nvPicPr>
          <p:cNvPr id="2050" name="Picture 2" descr="GNSS ionospheric seismology: Recent observation evidences and  characteristics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4" y="2738731"/>
            <a:ext cx="5342767" cy="379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72863" y="6529700"/>
            <a:ext cx="410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From </a:t>
            </a:r>
            <a:r>
              <a:rPr lang="it-IT" sz="1400" i="1" dirty="0" err="1" smtClean="0"/>
              <a:t>Jin</a:t>
            </a:r>
            <a:r>
              <a:rPr lang="it-IT" sz="1400" i="1" dirty="0" smtClean="0"/>
              <a:t> et al., 2015 (</a:t>
            </a:r>
            <a:r>
              <a:rPr lang="it-IT" sz="1400" i="1" dirty="0" err="1" smtClean="0"/>
              <a:t>adapted</a:t>
            </a:r>
            <a:r>
              <a:rPr lang="it-IT" sz="1400" i="1" dirty="0" smtClean="0"/>
              <a:t> from </a:t>
            </a:r>
            <a:r>
              <a:rPr lang="it-IT" sz="1400" i="1" dirty="0" err="1" smtClean="0"/>
              <a:t>Kamogawa</a:t>
            </a:r>
            <a:r>
              <a:rPr lang="it-IT" sz="1400" i="1" dirty="0" smtClean="0"/>
              <a:t>, 2004)</a:t>
            </a:r>
            <a:endParaRPr lang="it-IT" sz="1400" i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b="10900"/>
          <a:stretch/>
        </p:blipFill>
        <p:spPr>
          <a:xfrm>
            <a:off x="6054263" y="2760692"/>
            <a:ext cx="5963386" cy="37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magin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92" y="5174145"/>
            <a:ext cx="1647621" cy="1181453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9733">
            <a:off x="1781366" y="1644402"/>
            <a:ext cx="1085182" cy="2456901"/>
          </a:xfrm>
          <a:prstGeom prst="rect">
            <a:avLst/>
          </a:prstGeom>
        </p:spPr>
      </p:pic>
      <p:pic>
        <p:nvPicPr>
          <p:cNvPr id="1036" name="Picture 12" descr="Risultati immagini per gps satell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791">
            <a:off x="1362697" y="498224"/>
            <a:ext cx="639251" cy="5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magine correl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47" y="5755107"/>
            <a:ext cx="786120" cy="6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9733">
            <a:off x="1781365" y="1678522"/>
            <a:ext cx="1085182" cy="2456901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641" y="1753737"/>
            <a:ext cx="1085182" cy="2456901"/>
          </a:xfrm>
          <a:prstGeom prst="rect">
            <a:avLst/>
          </a:prstGeom>
        </p:spPr>
      </p:pic>
      <p:cxnSp>
        <p:nvCxnSpPr>
          <p:cNvPr id="66" name="Connettore diritto 65"/>
          <p:cNvCxnSpPr/>
          <p:nvPr/>
        </p:nvCxnSpPr>
        <p:spPr>
          <a:xfrm>
            <a:off x="4461755" y="4184753"/>
            <a:ext cx="11453" cy="106598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/>
          <p:cNvCxnSpPr/>
          <p:nvPr/>
        </p:nvCxnSpPr>
        <p:spPr>
          <a:xfrm flipH="1">
            <a:off x="4627787" y="3981642"/>
            <a:ext cx="3205" cy="126909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69"/>
          <p:cNvCxnSpPr/>
          <p:nvPr/>
        </p:nvCxnSpPr>
        <p:spPr>
          <a:xfrm flipH="1">
            <a:off x="4777323" y="3500651"/>
            <a:ext cx="8248" cy="175907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/>
          <p:nvPr/>
        </p:nvCxnSpPr>
        <p:spPr>
          <a:xfrm flipH="1">
            <a:off x="4923654" y="3495727"/>
            <a:ext cx="8248" cy="175907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73"/>
          <p:cNvCxnSpPr/>
          <p:nvPr/>
        </p:nvCxnSpPr>
        <p:spPr>
          <a:xfrm>
            <a:off x="5072563" y="3389894"/>
            <a:ext cx="3715" cy="184655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diritto 75"/>
          <p:cNvCxnSpPr/>
          <p:nvPr/>
        </p:nvCxnSpPr>
        <p:spPr>
          <a:xfrm flipH="1">
            <a:off x="5202954" y="2982188"/>
            <a:ext cx="20819" cy="2268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magin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256" y="1659562"/>
            <a:ext cx="1085182" cy="2456901"/>
          </a:xfrm>
          <a:prstGeom prst="rect">
            <a:avLst/>
          </a:prstGeom>
        </p:spPr>
      </p:pic>
      <p:cxnSp>
        <p:nvCxnSpPr>
          <p:cNvPr id="79" name="Connettore diritto 78"/>
          <p:cNvCxnSpPr/>
          <p:nvPr/>
        </p:nvCxnSpPr>
        <p:spPr>
          <a:xfrm flipH="1">
            <a:off x="6677072" y="2370035"/>
            <a:ext cx="1816201" cy="943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/>
          <p:cNvCxnSpPr/>
          <p:nvPr/>
        </p:nvCxnSpPr>
        <p:spPr>
          <a:xfrm flipH="1">
            <a:off x="6677071" y="2072166"/>
            <a:ext cx="1816201" cy="943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magin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5665" y="2251821"/>
            <a:ext cx="912405" cy="236428"/>
          </a:xfrm>
          <a:prstGeom prst="rect">
            <a:avLst/>
          </a:prstGeom>
        </p:spPr>
      </p:pic>
      <p:pic>
        <p:nvPicPr>
          <p:cNvPr id="1040" name="Picture 16" descr="Risultati immagini per china seismo-electromagnetic satell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10" y="1376856"/>
            <a:ext cx="1190086" cy="11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diritto 31"/>
          <p:cNvCxnSpPr>
            <a:stCxn id="1036" idx="2"/>
            <a:endCxn id="1038" idx="0"/>
          </p:cNvCxnSpPr>
          <p:nvPr/>
        </p:nvCxnSpPr>
        <p:spPr>
          <a:xfrm>
            <a:off x="1797928" y="1024681"/>
            <a:ext cx="683279" cy="473042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/>
          <p:cNvCxnSpPr/>
          <p:nvPr/>
        </p:nvCxnSpPr>
        <p:spPr>
          <a:xfrm>
            <a:off x="1897039" y="1793586"/>
            <a:ext cx="327147" cy="228027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diritto 88"/>
          <p:cNvCxnSpPr/>
          <p:nvPr/>
        </p:nvCxnSpPr>
        <p:spPr>
          <a:xfrm flipV="1">
            <a:off x="2088147" y="2920620"/>
            <a:ext cx="755721" cy="109335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diritto 91"/>
          <p:cNvCxnSpPr/>
          <p:nvPr/>
        </p:nvCxnSpPr>
        <p:spPr>
          <a:xfrm flipV="1">
            <a:off x="2105741" y="3121355"/>
            <a:ext cx="665568" cy="101304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diritto 93"/>
          <p:cNvCxnSpPr/>
          <p:nvPr/>
        </p:nvCxnSpPr>
        <p:spPr>
          <a:xfrm flipV="1">
            <a:off x="2131206" y="3323658"/>
            <a:ext cx="519237" cy="85937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diritto 97"/>
          <p:cNvCxnSpPr/>
          <p:nvPr/>
        </p:nvCxnSpPr>
        <p:spPr>
          <a:xfrm flipV="1">
            <a:off x="2144906" y="3557117"/>
            <a:ext cx="212667" cy="21783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diritto 98"/>
          <p:cNvCxnSpPr/>
          <p:nvPr/>
        </p:nvCxnSpPr>
        <p:spPr>
          <a:xfrm flipV="1">
            <a:off x="2162500" y="3736574"/>
            <a:ext cx="240149" cy="35029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diritto 99"/>
          <p:cNvCxnSpPr/>
          <p:nvPr/>
        </p:nvCxnSpPr>
        <p:spPr>
          <a:xfrm flipV="1">
            <a:off x="2187965" y="3929278"/>
            <a:ext cx="178675" cy="29262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diritto 101"/>
          <p:cNvCxnSpPr/>
          <p:nvPr/>
        </p:nvCxnSpPr>
        <p:spPr>
          <a:xfrm flipV="1">
            <a:off x="2014793" y="2568777"/>
            <a:ext cx="665568" cy="101304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diritto 102"/>
          <p:cNvCxnSpPr/>
          <p:nvPr/>
        </p:nvCxnSpPr>
        <p:spPr>
          <a:xfrm flipV="1">
            <a:off x="2040258" y="2739695"/>
            <a:ext cx="768934" cy="117323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diritto 103"/>
          <p:cNvCxnSpPr/>
          <p:nvPr/>
        </p:nvCxnSpPr>
        <p:spPr>
          <a:xfrm flipV="1">
            <a:off x="1945720" y="2073821"/>
            <a:ext cx="257204" cy="51791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diritto 104"/>
          <p:cNvCxnSpPr/>
          <p:nvPr/>
        </p:nvCxnSpPr>
        <p:spPr>
          <a:xfrm flipV="1">
            <a:off x="1963314" y="2248614"/>
            <a:ext cx="427510" cy="69701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diritto 105"/>
          <p:cNvCxnSpPr/>
          <p:nvPr/>
        </p:nvCxnSpPr>
        <p:spPr>
          <a:xfrm flipV="1">
            <a:off x="1988779" y="2419314"/>
            <a:ext cx="519237" cy="85937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diritto 112"/>
          <p:cNvCxnSpPr/>
          <p:nvPr/>
        </p:nvCxnSpPr>
        <p:spPr>
          <a:xfrm>
            <a:off x="4440550" y="3029955"/>
            <a:ext cx="6719" cy="1055086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/>
          <p:nvPr/>
        </p:nvCxnSpPr>
        <p:spPr>
          <a:xfrm>
            <a:off x="4440550" y="3029955"/>
            <a:ext cx="741049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/>
          <p:cNvCxnSpPr/>
          <p:nvPr/>
        </p:nvCxnSpPr>
        <p:spPr>
          <a:xfrm>
            <a:off x="4451434" y="3182355"/>
            <a:ext cx="741049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 flipV="1">
            <a:off x="4435101" y="3323658"/>
            <a:ext cx="666037" cy="11097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>
            <a:off x="4435103" y="3487155"/>
            <a:ext cx="432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/>
          <p:cNvCxnSpPr/>
          <p:nvPr/>
        </p:nvCxnSpPr>
        <p:spPr>
          <a:xfrm>
            <a:off x="4429659" y="3639555"/>
            <a:ext cx="216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/>
          <p:cNvCxnSpPr/>
          <p:nvPr/>
        </p:nvCxnSpPr>
        <p:spPr>
          <a:xfrm>
            <a:off x="4451427" y="3791955"/>
            <a:ext cx="216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/>
          <p:cNvCxnSpPr/>
          <p:nvPr/>
        </p:nvCxnSpPr>
        <p:spPr>
          <a:xfrm>
            <a:off x="4451423" y="3944355"/>
            <a:ext cx="180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7420795" y="197902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e 49"/>
          <p:cNvSpPr/>
          <p:nvPr/>
        </p:nvSpPr>
        <p:spPr>
          <a:xfrm>
            <a:off x="7703819" y="228164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 rot="4919267">
            <a:off x="761223" y="2782388"/>
            <a:ext cx="2218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35" dirty="0">
                <a:cs typeface="Times New Roman" panose="02020603050405020304" pitchFamily="18" charset="0"/>
              </a:rPr>
              <a:t>Integrated information</a:t>
            </a:r>
            <a:endParaRPr lang="it-IT" dirty="0"/>
          </a:p>
        </p:txBody>
      </p:sp>
      <p:sp>
        <p:nvSpPr>
          <p:cNvPr id="52" name="Rettangolo 51"/>
          <p:cNvSpPr/>
          <p:nvPr/>
        </p:nvSpPr>
        <p:spPr>
          <a:xfrm>
            <a:off x="401182" y="5961936"/>
            <a:ext cx="154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35" dirty="0">
                <a:ea typeface="Times New Roman" panose="02020603050405020304" pitchFamily="18" charset="0"/>
                <a:cs typeface="Times New Roman" panose="02020603050405020304" pitchFamily="18" charset="0"/>
              </a:rPr>
              <a:t>GNSS receivers</a:t>
            </a:r>
            <a:endParaRPr lang="it-IT" b="1" dirty="0"/>
          </a:p>
        </p:txBody>
      </p:sp>
      <p:sp>
        <p:nvSpPr>
          <p:cNvPr id="53" name="Rettangolo 52"/>
          <p:cNvSpPr/>
          <p:nvPr/>
        </p:nvSpPr>
        <p:spPr>
          <a:xfrm>
            <a:off x="4426673" y="6050028"/>
            <a:ext cx="115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35" dirty="0">
                <a:ea typeface="Times New Roman" panose="02020603050405020304" pitchFamily="18" charset="0"/>
                <a:cs typeface="Times New Roman" panose="02020603050405020304" pitchFamily="18" charset="0"/>
              </a:rPr>
              <a:t>Ionosonde</a:t>
            </a:r>
            <a:endParaRPr lang="it-IT" b="1" dirty="0"/>
          </a:p>
        </p:txBody>
      </p:sp>
      <p:sp>
        <p:nvSpPr>
          <p:cNvPr id="54" name="Rettangolo 53"/>
          <p:cNvSpPr/>
          <p:nvPr/>
        </p:nvSpPr>
        <p:spPr>
          <a:xfrm>
            <a:off x="3610357" y="325116"/>
            <a:ext cx="5005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-35" dirty="0">
                <a:ea typeface="Times New Roman" panose="02020603050405020304" pitchFamily="18" charset="0"/>
                <a:cs typeface="Times New Roman" panose="02020603050405020304" pitchFamily="18" charset="0"/>
              </a:rPr>
              <a:t>Multi-sensor observation</a:t>
            </a:r>
            <a:endParaRPr lang="it-IT" sz="3600" dirty="0"/>
          </a:p>
        </p:txBody>
      </p:sp>
      <p:sp>
        <p:nvSpPr>
          <p:cNvPr id="55" name="Rettangolo 54"/>
          <p:cNvSpPr/>
          <p:nvPr/>
        </p:nvSpPr>
        <p:spPr>
          <a:xfrm>
            <a:off x="7770830" y="2127647"/>
            <a:ext cx="859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spc="-35" dirty="0">
                <a:ea typeface="Times New Roman" panose="02020603050405020304" pitchFamily="18" charset="0"/>
                <a:cs typeface="Times New Roman" panose="02020603050405020304" pitchFamily="18" charset="0"/>
              </a:rPr>
              <a:t>Swarm A/C</a:t>
            </a:r>
            <a:endParaRPr lang="it-IT" sz="1200" b="1" dirty="0"/>
          </a:p>
        </p:txBody>
      </p:sp>
      <p:sp>
        <p:nvSpPr>
          <p:cNvPr id="56" name="Rettangolo 55"/>
          <p:cNvSpPr/>
          <p:nvPr/>
        </p:nvSpPr>
        <p:spPr>
          <a:xfrm>
            <a:off x="7530969" y="1814988"/>
            <a:ext cx="1119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spc="-35" dirty="0">
                <a:ea typeface="Times New Roman" panose="02020603050405020304" pitchFamily="18" charset="0"/>
                <a:cs typeface="Times New Roman" panose="02020603050405020304" pitchFamily="18" charset="0"/>
              </a:rPr>
              <a:t>CSES / Swarm B</a:t>
            </a:r>
            <a:endParaRPr lang="it-IT" sz="1200" b="1" dirty="0"/>
          </a:p>
        </p:txBody>
      </p:sp>
      <p:sp>
        <p:nvSpPr>
          <p:cNvPr id="57" name="Rettangolo 56"/>
          <p:cNvSpPr/>
          <p:nvPr/>
        </p:nvSpPr>
        <p:spPr>
          <a:xfrm>
            <a:off x="-59025" y="3754088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pc="-35" dirty="0">
                <a:cs typeface="Times New Roman" panose="02020603050405020304" pitchFamily="18" charset="0"/>
              </a:rPr>
              <a:t>50 km</a:t>
            </a:r>
            <a:endParaRPr lang="it-IT" i="1" dirty="0"/>
          </a:p>
        </p:txBody>
      </p:sp>
      <p:sp>
        <p:nvSpPr>
          <p:cNvPr id="58" name="Rettangolo 57"/>
          <p:cNvSpPr/>
          <p:nvPr/>
        </p:nvSpPr>
        <p:spPr>
          <a:xfrm>
            <a:off x="-60391" y="1722655"/>
            <a:ext cx="961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pc="-35" dirty="0">
                <a:cs typeface="Times New Roman" panose="02020603050405020304" pitchFamily="18" charset="0"/>
              </a:rPr>
              <a:t>1000 km</a:t>
            </a:r>
            <a:endParaRPr lang="it-IT" i="1" dirty="0"/>
          </a:p>
        </p:txBody>
      </p:sp>
      <p:sp>
        <p:nvSpPr>
          <p:cNvPr id="61" name="Rettangolo 60"/>
          <p:cNvSpPr/>
          <p:nvPr/>
        </p:nvSpPr>
        <p:spPr>
          <a:xfrm rot="16200000">
            <a:off x="-481882" y="2703346"/>
            <a:ext cx="1204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35" dirty="0">
                <a:cs typeface="Times New Roman" panose="02020603050405020304" pitchFamily="18" charset="0"/>
              </a:rPr>
              <a:t>Ionosphere</a:t>
            </a:r>
            <a:endParaRPr lang="it-IT" dirty="0"/>
          </a:p>
        </p:txBody>
      </p:sp>
      <p:sp>
        <p:nvSpPr>
          <p:cNvPr id="62" name="Rettangolo 61"/>
          <p:cNvSpPr/>
          <p:nvPr/>
        </p:nvSpPr>
        <p:spPr>
          <a:xfrm>
            <a:off x="6356922" y="1086223"/>
            <a:ext cx="226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-35" dirty="0">
                <a:cs typeface="Times New Roman" panose="02020603050405020304" pitchFamily="18" charset="0"/>
              </a:rPr>
              <a:t>In-situ information of </a:t>
            </a:r>
          </a:p>
          <a:p>
            <a:pPr algn="ctr"/>
            <a:r>
              <a:rPr lang="en-US" spc="-35" dirty="0">
                <a:cs typeface="Times New Roman" panose="02020603050405020304" pitchFamily="18" charset="0"/>
              </a:rPr>
              <a:t>the topside ionosphere</a:t>
            </a:r>
            <a:endParaRPr lang="it-IT" dirty="0"/>
          </a:p>
        </p:txBody>
      </p:sp>
      <p:sp>
        <p:nvSpPr>
          <p:cNvPr id="63" name="Rettangolo 62"/>
          <p:cNvSpPr/>
          <p:nvPr/>
        </p:nvSpPr>
        <p:spPr>
          <a:xfrm>
            <a:off x="3457012" y="1101609"/>
            <a:ext cx="2350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-35" dirty="0">
                <a:cs typeface="Times New Roman" panose="02020603050405020304" pitchFamily="18" charset="0"/>
              </a:rPr>
              <a:t>Bottom-side ionosphere</a:t>
            </a:r>
          </a:p>
          <a:p>
            <a:pPr algn="ctr"/>
            <a:r>
              <a:rPr lang="en-US" spc="-35" dirty="0">
                <a:cs typeface="Times New Roman" panose="02020603050405020304" pitchFamily="18" charset="0"/>
              </a:rPr>
              <a:t>information</a:t>
            </a:r>
            <a:endParaRPr lang="it-IT" dirty="0"/>
          </a:p>
        </p:txBody>
      </p:sp>
      <p:sp>
        <p:nvSpPr>
          <p:cNvPr id="64" name="Rettangolo 63"/>
          <p:cNvSpPr/>
          <p:nvPr/>
        </p:nvSpPr>
        <p:spPr>
          <a:xfrm>
            <a:off x="6317524" y="1816272"/>
            <a:ext cx="958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spc="-35" dirty="0">
                <a:cs typeface="Times New Roman" panose="02020603050405020304" pitchFamily="18" charset="0"/>
              </a:rPr>
              <a:t>⁓ 510 km</a:t>
            </a:r>
            <a:endParaRPr lang="it-IT" sz="1600" i="1" dirty="0"/>
          </a:p>
        </p:txBody>
      </p:sp>
      <p:sp>
        <p:nvSpPr>
          <p:cNvPr id="65" name="Rettangolo 64"/>
          <p:cNvSpPr/>
          <p:nvPr/>
        </p:nvSpPr>
        <p:spPr>
          <a:xfrm>
            <a:off x="6469924" y="2112360"/>
            <a:ext cx="958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spc="-35" dirty="0">
                <a:cs typeface="Times New Roman" panose="02020603050405020304" pitchFamily="18" charset="0"/>
              </a:rPr>
              <a:t>⁓ 440 km</a:t>
            </a:r>
            <a:endParaRPr lang="it-IT" sz="1600" i="1" dirty="0"/>
          </a:p>
        </p:txBody>
      </p:sp>
      <p:pic>
        <p:nvPicPr>
          <p:cNvPr id="1026" name="Picture 2" descr="Risultati immagini per soleno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573" y="5540459"/>
            <a:ext cx="859683" cy="6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ttangolo 70"/>
          <p:cNvSpPr/>
          <p:nvPr/>
        </p:nvSpPr>
        <p:spPr>
          <a:xfrm>
            <a:off x="9441760" y="6101221"/>
            <a:ext cx="157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35" dirty="0">
                <a:ea typeface="Times New Roman" panose="02020603050405020304" pitchFamily="18" charset="0"/>
                <a:cs typeface="Times New Roman" panose="02020603050405020304" pitchFamily="18" charset="0"/>
              </a:rPr>
              <a:t>Magnetometer</a:t>
            </a:r>
            <a:endParaRPr lang="it-IT" b="1" dirty="0"/>
          </a:p>
        </p:txBody>
      </p:sp>
      <p:pic>
        <p:nvPicPr>
          <p:cNvPr id="72" name="Immagin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462" y="1692169"/>
            <a:ext cx="1085182" cy="2456901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 flipV="1">
            <a:off x="9694541" y="3795895"/>
            <a:ext cx="707719" cy="136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/>
              <p:cNvSpPr txBox="1"/>
              <p:nvPr/>
            </p:nvSpPr>
            <p:spPr>
              <a:xfrm>
                <a:off x="9942817" y="3423473"/>
                <a:ext cx="310598" cy="310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/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it-IT" i="1" smtClean="0"/>
                              </m:ctrlPr>
                            </m:accPr>
                            <m:e>
                              <m:r>
                                <a:rPr lang="it-IT" b="0" i="1" smtClean="0"/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/>
                            <m:t>𝐸</m:t>
                          </m:r>
                        </m:sub>
                        <m:sup/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817" y="3423473"/>
                <a:ext cx="310598" cy="310854"/>
              </a:xfrm>
              <a:prstGeom prst="rect">
                <a:avLst/>
              </a:prstGeom>
              <a:blipFill>
                <a:blip r:embed="rId10"/>
                <a:stretch>
                  <a:fillRect l="-25490" t="-45098" r="-58824" b="-27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ttangolo 79"/>
          <p:cNvSpPr/>
          <p:nvPr/>
        </p:nvSpPr>
        <p:spPr>
          <a:xfrm>
            <a:off x="9544252" y="1214559"/>
            <a:ext cx="2007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-35" dirty="0">
                <a:cs typeface="Times New Roman" panose="02020603050405020304" pitchFamily="18" charset="0"/>
              </a:rPr>
              <a:t>Equatorial Electrojet</a:t>
            </a:r>
          </a:p>
        </p:txBody>
      </p:sp>
      <p:pic>
        <p:nvPicPr>
          <p:cNvPr id="10" name="Picture 2" descr="Risultati immagini per spira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5730">
            <a:off x="9774738" y="4253254"/>
            <a:ext cx="1035998" cy="108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7347405" y="2406213"/>
            <a:ext cx="444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35" dirty="0">
                <a:cs typeface="Times New Roman" panose="02020603050405020304" pitchFamily="18" charset="0"/>
              </a:rPr>
              <a:t>Ne</a:t>
            </a:r>
            <a:endParaRPr lang="it-IT" dirty="0"/>
          </a:p>
        </p:txBody>
      </p:sp>
      <p:sp>
        <p:nvSpPr>
          <p:cNvPr id="77" name="Rettangolo 76"/>
          <p:cNvSpPr/>
          <p:nvPr/>
        </p:nvSpPr>
        <p:spPr>
          <a:xfrm>
            <a:off x="5215125" y="3118333"/>
            <a:ext cx="705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35" dirty="0">
                <a:cs typeface="Times New Roman" panose="02020603050405020304" pitchFamily="18" charset="0"/>
              </a:rPr>
              <a:t>foF2</a:t>
            </a:r>
          </a:p>
          <a:p>
            <a:r>
              <a:rPr lang="en-US" spc="-35" dirty="0">
                <a:cs typeface="Times New Roman" panose="02020603050405020304" pitchFamily="18" charset="0"/>
              </a:rPr>
              <a:t>hmF2</a:t>
            </a:r>
          </a:p>
        </p:txBody>
      </p:sp>
      <p:sp>
        <p:nvSpPr>
          <p:cNvPr id="82" name="Rettangolo 81"/>
          <p:cNvSpPr/>
          <p:nvPr/>
        </p:nvSpPr>
        <p:spPr>
          <a:xfrm>
            <a:off x="2459620" y="3553158"/>
            <a:ext cx="51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35" dirty="0">
                <a:cs typeface="Times New Roman" panose="02020603050405020304" pitchFamily="18" charset="0"/>
              </a:rPr>
              <a:t>TEC</a:t>
            </a:r>
            <a:endParaRPr lang="it-IT" dirty="0"/>
          </a:p>
        </p:txBody>
      </p:sp>
      <p:sp>
        <p:nvSpPr>
          <p:cNvPr id="85" name="Rettangolo 84"/>
          <p:cNvSpPr/>
          <p:nvPr/>
        </p:nvSpPr>
        <p:spPr>
          <a:xfrm>
            <a:off x="0" y="1753737"/>
            <a:ext cx="12192000" cy="2320119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CasellaDiTesto 85"/>
          <p:cNvSpPr txBox="1"/>
          <p:nvPr/>
        </p:nvSpPr>
        <p:spPr>
          <a:xfrm>
            <a:off x="10679786" y="6581001"/>
            <a:ext cx="1462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/>
              <a:t>Courtesy</a:t>
            </a:r>
            <a:r>
              <a:rPr lang="it-IT" sz="1200" i="1" dirty="0" smtClean="0"/>
              <a:t> Luca Spogli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905802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0" grpId="0" animBg="1"/>
      <p:bldP spid="9" grpId="0"/>
      <p:bldP spid="52" grpId="0"/>
      <p:bldP spid="53" grpId="0"/>
      <p:bldP spid="55" grpId="0"/>
      <p:bldP spid="56" grpId="0"/>
      <p:bldP spid="62" grpId="0"/>
      <p:bldP spid="63" grpId="0"/>
      <p:bldP spid="64" grpId="0"/>
      <p:bldP spid="65" grpId="0"/>
      <p:bldP spid="71" grpId="0"/>
      <p:bldP spid="7" grpId="0"/>
      <p:bldP spid="80" grpId="0"/>
      <p:bldP spid="11" grpId="0"/>
      <p:bldP spid="77" grpId="0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87" r="15248"/>
          <a:stretch/>
        </p:blipFill>
        <p:spPr>
          <a:xfrm>
            <a:off x="8085174" y="857249"/>
            <a:ext cx="3581490" cy="2415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267605" y="54661"/>
            <a:ext cx="101489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Space </a:t>
            </a:r>
            <a:r>
              <a:rPr lang="it-IT" sz="2400" b="1" dirty="0" err="1"/>
              <a:t>weather</a:t>
            </a:r>
            <a:r>
              <a:rPr lang="it-IT" sz="2400" b="1" dirty="0"/>
              <a:t> </a:t>
            </a:r>
            <a:r>
              <a:rPr lang="it-IT" sz="2400" b="1" dirty="0" err="1"/>
              <a:t>event</a:t>
            </a:r>
            <a:r>
              <a:rPr lang="it-IT" sz="2400" b="1" dirty="0"/>
              <a:t> of </a:t>
            </a:r>
            <a:r>
              <a:rPr lang="it-IT" sz="2400" b="1" dirty="0" err="1"/>
              <a:t>September</a:t>
            </a:r>
            <a:r>
              <a:rPr lang="it-IT" sz="2400" b="1" dirty="0"/>
              <a:t> </a:t>
            </a:r>
            <a:r>
              <a:rPr lang="it-IT" sz="2400" b="1" dirty="0" smtClean="0"/>
              <a:t>2017</a:t>
            </a:r>
          </a:p>
          <a:p>
            <a:r>
              <a:rPr lang="it-IT" sz="2400" b="1" dirty="0" smtClean="0"/>
              <a:t>ionospheric </a:t>
            </a:r>
            <a:r>
              <a:rPr lang="it-IT" sz="2400" b="1" dirty="0" err="1" smtClean="0"/>
              <a:t>response</a:t>
            </a:r>
            <a:r>
              <a:rPr lang="it-IT" sz="2400" b="1" dirty="0" smtClean="0"/>
              <a:t> from </a:t>
            </a:r>
            <a:r>
              <a:rPr lang="it-IT" sz="2400" b="1" dirty="0" err="1" smtClean="0"/>
              <a:t>low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latitudes</a:t>
            </a:r>
            <a:r>
              <a:rPr lang="it-IT" sz="2400" b="1" dirty="0" smtClean="0"/>
              <a:t> (India) and high </a:t>
            </a:r>
            <a:r>
              <a:rPr lang="it-IT" sz="2400" b="1" dirty="0" err="1" smtClean="0"/>
              <a:t>latitudes</a:t>
            </a:r>
            <a:r>
              <a:rPr lang="it-IT" sz="2400" b="1" dirty="0" smtClean="0"/>
              <a:t> (Antarctica)</a:t>
            </a:r>
            <a:endParaRPr lang="it-IT" sz="2400" b="1" dirty="0"/>
          </a:p>
        </p:txBody>
      </p:sp>
      <p:pic>
        <p:nvPicPr>
          <p:cNvPr id="6146" name="Picture 2" descr="Fig.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0" y="858836"/>
            <a:ext cx="6108384" cy="51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arentesi graffa chiusa 7"/>
          <p:cNvSpPr/>
          <p:nvPr/>
        </p:nvSpPr>
        <p:spPr>
          <a:xfrm>
            <a:off x="6057900" y="1152525"/>
            <a:ext cx="346664" cy="351472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470086" y="1727150"/>
            <a:ext cx="222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GEOSPACE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1" name="Parentesi graffa chiusa 10"/>
          <p:cNvSpPr/>
          <p:nvPr/>
        </p:nvSpPr>
        <p:spPr>
          <a:xfrm>
            <a:off x="6296909" y="4667251"/>
            <a:ext cx="256291" cy="126505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6676755" y="4561115"/>
            <a:ext cx="22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EARTH</a:t>
            </a:r>
            <a:endParaRPr lang="it-IT" b="1" dirty="0">
              <a:solidFill>
                <a:srgbClr val="0070C0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8085174" y="3324225"/>
            <a:ext cx="3668676" cy="3367993"/>
            <a:chOff x="6561174" y="1718945"/>
            <a:chExt cx="3668676" cy="3367993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1174" y="1718945"/>
              <a:ext cx="3668676" cy="3367993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080" y="2074312"/>
              <a:ext cx="278959" cy="275006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5090" y="3856511"/>
              <a:ext cx="278959" cy="275006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409" y="4229214"/>
              <a:ext cx="278959" cy="275006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601" y="4058314"/>
              <a:ext cx="278959" cy="275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0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87" r="15248"/>
          <a:stretch/>
        </p:blipFill>
        <p:spPr>
          <a:xfrm>
            <a:off x="130633" y="2377441"/>
            <a:ext cx="6222082" cy="419608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84732"/>
              </p:ext>
            </p:extLst>
          </p:nvPr>
        </p:nvGraphicFramePr>
        <p:xfrm>
          <a:off x="6482079" y="2377441"/>
          <a:ext cx="5516880" cy="435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960">
                  <a:extLst>
                    <a:ext uri="{9D8B030D-6E8A-4147-A177-3AD203B41FA5}">
                      <a16:colId xmlns:a16="http://schemas.microsoft.com/office/drawing/2014/main" val="3080025503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512661658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3499136694"/>
                    </a:ext>
                  </a:extLst>
                </a:gridCol>
              </a:tblGrid>
              <a:tr h="1015511">
                <a:tc>
                  <a:txBody>
                    <a:bodyPr/>
                    <a:lstStyle/>
                    <a:p>
                      <a:r>
                        <a:rPr lang="it-IT" sz="1700" b="1" dirty="0" err="1" smtClean="0">
                          <a:latin typeface="+mn-lt"/>
                        </a:rPr>
                        <a:t>Observing</a:t>
                      </a:r>
                      <a:r>
                        <a:rPr lang="it-IT" sz="1700" b="1" baseline="0" dirty="0" smtClean="0">
                          <a:latin typeface="+mn-lt"/>
                        </a:rPr>
                        <a:t> </a:t>
                      </a:r>
                      <a:r>
                        <a:rPr lang="it-IT" sz="1700" b="1" baseline="0" dirty="0" err="1" smtClean="0">
                          <a:latin typeface="+mn-lt"/>
                        </a:rPr>
                        <a:t>system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b="1" dirty="0" smtClean="0">
                          <a:latin typeface="+mn-lt"/>
                        </a:rPr>
                        <a:t>System output</a:t>
                      </a:r>
                      <a:r>
                        <a:rPr lang="it-IT" sz="1700" b="1" baseline="0" dirty="0" smtClean="0">
                          <a:latin typeface="+mn-lt"/>
                        </a:rPr>
                        <a:t> or </a:t>
                      </a:r>
                      <a:r>
                        <a:rPr lang="it-IT" sz="1700" b="1" baseline="0" dirty="0" err="1" smtClean="0">
                          <a:latin typeface="+mn-lt"/>
                        </a:rPr>
                        <a:t>derived</a:t>
                      </a:r>
                      <a:r>
                        <a:rPr lang="it-IT" sz="1700" b="1" baseline="0" dirty="0" smtClean="0">
                          <a:latin typeface="+mn-lt"/>
                        </a:rPr>
                        <a:t> </a:t>
                      </a:r>
                      <a:r>
                        <a:rPr lang="it-IT" sz="1700" b="1" baseline="0" dirty="0" err="1" smtClean="0">
                          <a:latin typeface="+mn-lt"/>
                        </a:rPr>
                        <a:t>product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b="1" dirty="0" err="1" smtClean="0">
                          <a:latin typeface="+mn-lt"/>
                        </a:rPr>
                        <a:t>Expected</a:t>
                      </a:r>
                      <a:r>
                        <a:rPr lang="it-IT" sz="1700" b="1" dirty="0" smtClean="0">
                          <a:latin typeface="+mn-lt"/>
                        </a:rPr>
                        <a:t> Information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155972"/>
                  </a:ext>
                </a:extLst>
              </a:tr>
              <a:tr h="1303617"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latin typeface="+mn-lt"/>
                        </a:rPr>
                        <a:t>GNSS ground-based receivers 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dirty="0" smtClean="0">
                          <a:latin typeface="+mn-lt"/>
                        </a:rPr>
                        <a:t>DTEC, TEC, </a:t>
                      </a:r>
                      <a:r>
                        <a:rPr lang="it-IT" sz="1700" dirty="0" err="1" smtClean="0">
                          <a:latin typeface="+mn-lt"/>
                        </a:rPr>
                        <a:t>scintillation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indices</a:t>
                      </a:r>
                      <a:endParaRPr lang="it-IT" sz="1700" dirty="0" smtClean="0">
                        <a:latin typeface="+mn-lt"/>
                      </a:endParaRPr>
                    </a:p>
                    <a:p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smtClean="0">
                          <a:latin typeface="+mn-lt"/>
                        </a:rPr>
                        <a:t>Ionospheric</a:t>
                      </a:r>
                      <a:r>
                        <a:rPr lang="it-IT" sz="1700" baseline="0" dirty="0" smtClean="0">
                          <a:latin typeface="+mn-lt"/>
                        </a:rPr>
                        <a:t> </a:t>
                      </a:r>
                      <a:r>
                        <a:rPr lang="it-IT" sz="1700" baseline="0" dirty="0" err="1" smtClean="0">
                          <a:latin typeface="+mn-lt"/>
                        </a:rPr>
                        <a:t>irregularities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75858"/>
                  </a:ext>
                </a:extLst>
              </a:tr>
              <a:tr h="1015511">
                <a:tc>
                  <a:txBody>
                    <a:bodyPr/>
                    <a:lstStyle/>
                    <a:p>
                      <a:r>
                        <a:rPr lang="it-IT" sz="1700" dirty="0" err="1" smtClean="0">
                          <a:latin typeface="+mn-lt"/>
                        </a:rPr>
                        <a:t>Swarm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satellites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err="1" smtClean="0">
                          <a:latin typeface="+mn-lt"/>
                        </a:rPr>
                        <a:t>Ion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density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smtClean="0">
                          <a:latin typeface="+mn-lt"/>
                        </a:rPr>
                        <a:t>In-situ electron </a:t>
                      </a:r>
                      <a:r>
                        <a:rPr lang="it-IT" sz="1700" dirty="0" err="1" smtClean="0">
                          <a:latin typeface="+mn-lt"/>
                        </a:rPr>
                        <a:t>density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variations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649924"/>
                  </a:ext>
                </a:extLst>
              </a:tr>
              <a:tr h="1015511">
                <a:tc>
                  <a:txBody>
                    <a:bodyPr/>
                    <a:lstStyle/>
                    <a:p>
                      <a:r>
                        <a:rPr lang="it-IT" sz="1700" dirty="0" smtClean="0">
                          <a:latin typeface="+mn-lt"/>
                        </a:rPr>
                        <a:t>Ground-</a:t>
                      </a:r>
                      <a:r>
                        <a:rPr lang="it-IT" sz="1700" dirty="0" err="1" smtClean="0">
                          <a:latin typeface="+mn-lt"/>
                        </a:rPr>
                        <a:t>based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magnetometers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err="1" smtClean="0">
                          <a:latin typeface="+mn-lt"/>
                        </a:rPr>
                        <a:t>Geomagnetic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field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components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err="1" smtClean="0">
                          <a:latin typeface="+mn-lt"/>
                        </a:rPr>
                        <a:t>Geomagnetic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field</a:t>
                      </a:r>
                      <a:r>
                        <a:rPr lang="it-IT" sz="1700" dirty="0" smtClean="0">
                          <a:latin typeface="+mn-lt"/>
                        </a:rPr>
                        <a:t> </a:t>
                      </a:r>
                      <a:r>
                        <a:rPr lang="it-IT" sz="1700" dirty="0" err="1" smtClean="0">
                          <a:latin typeface="+mn-lt"/>
                        </a:rPr>
                        <a:t>variations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13922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496394" y="692201"/>
            <a:ext cx="11207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Space </a:t>
            </a:r>
            <a:r>
              <a:rPr lang="it-IT" sz="2800" b="1" dirty="0" err="1"/>
              <a:t>weather</a:t>
            </a:r>
            <a:r>
              <a:rPr lang="it-IT" sz="2800" b="1" dirty="0"/>
              <a:t> </a:t>
            </a:r>
            <a:r>
              <a:rPr lang="it-IT" sz="2800" b="1" dirty="0" err="1"/>
              <a:t>event</a:t>
            </a:r>
            <a:r>
              <a:rPr lang="it-IT" sz="2800" b="1" dirty="0"/>
              <a:t> of </a:t>
            </a:r>
            <a:r>
              <a:rPr lang="it-IT" sz="2800" b="1" dirty="0" err="1"/>
              <a:t>September</a:t>
            </a:r>
            <a:r>
              <a:rPr lang="it-IT" sz="2800" b="1" dirty="0"/>
              <a:t> </a:t>
            </a:r>
            <a:r>
              <a:rPr lang="it-IT" sz="2800" b="1" dirty="0" smtClean="0"/>
              <a:t>2017 - ionospheric </a:t>
            </a:r>
            <a:r>
              <a:rPr lang="it-IT" sz="2800" b="1" dirty="0" err="1" smtClean="0"/>
              <a:t>response</a:t>
            </a:r>
            <a:r>
              <a:rPr lang="it-IT" sz="2800" b="1" dirty="0" smtClean="0"/>
              <a:t> </a:t>
            </a:r>
            <a:r>
              <a:rPr lang="it-IT" sz="2800" b="1" dirty="0" smtClean="0"/>
              <a:t>over India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6433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IConceptual.Limb2PullOut_OionFountainIGRF.HD1080i_p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7002" y="67377"/>
            <a:ext cx="8205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Highlights</a:t>
            </a:r>
            <a:r>
              <a:rPr lang="it-IT" sz="2400" b="1" dirty="0" smtClean="0"/>
              <a:t> of the </a:t>
            </a:r>
            <a:r>
              <a:rPr lang="it-IT" sz="2400" b="1" dirty="0" err="1" smtClean="0"/>
              <a:t>results</a:t>
            </a:r>
            <a:r>
              <a:rPr lang="it-IT" sz="2400" b="1" dirty="0" smtClean="0"/>
              <a:t> from the </a:t>
            </a:r>
            <a:r>
              <a:rPr lang="it-IT" sz="2400" b="1" dirty="0" err="1" smtClean="0"/>
              <a:t>ground-based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magnetometer</a:t>
            </a:r>
            <a:endParaRPr lang="it-IT" sz="2400" b="1" dirty="0"/>
          </a:p>
        </p:txBody>
      </p:sp>
      <p:sp>
        <p:nvSpPr>
          <p:cNvPr id="7" name="Rettangolo 6"/>
          <p:cNvSpPr/>
          <p:nvPr/>
        </p:nvSpPr>
        <p:spPr>
          <a:xfrm>
            <a:off x="77002" y="578457"/>
            <a:ext cx="4697129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Geomagnetic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horizontal field variations ΔH at ABG and TIR </a:t>
            </a:r>
            <a:endParaRPr lang="en-US" sz="15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horizontal field variations at ABG and TIR (black curve</a:t>
            </a: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and its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regular variation (green </a:t>
            </a: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equatorial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 field variation (magenta curve) </a:t>
            </a: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disturbed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of the difference between horizontal field variations at ABG and TIR (blue curve</a:t>
            </a: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7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00:00 UT to 8 September 18:00 </a:t>
            </a: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southward Interplanetary Magnetic Field component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Bz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5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Joule </a:t>
            </a:r>
            <a:r>
              <a:rPr lang="en-US" sz="15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heating. 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 </a:t>
            </a:r>
            <a:endParaRPr lang="en-US" sz="15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r="16587"/>
          <a:stretch/>
        </p:blipFill>
        <p:spPr bwMode="auto">
          <a:xfrm>
            <a:off x="4842519" y="529042"/>
            <a:ext cx="7148863" cy="6262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e 8"/>
          <p:cNvSpPr/>
          <p:nvPr/>
        </p:nvSpPr>
        <p:spPr>
          <a:xfrm>
            <a:off x="5919537" y="2880808"/>
            <a:ext cx="1722922" cy="15179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54005" y="4133276"/>
            <a:ext cx="5226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early UT hours of 7 September, ΔEEF fluctuations are in phase with those observed in the Δ(ΔH)D, indicating that probably the main disturbance came from PPEF. </a:t>
            </a:r>
            <a:endParaRPr lang="en-US" sz="1600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154005" y="4964273"/>
            <a:ext cx="50340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18:00 (</a:t>
            </a:r>
            <a:r>
              <a:rPr lang="en-US" sz="1600" dirty="0"/>
              <a:t>corresponding to ~ </a:t>
            </a:r>
            <a:r>
              <a:rPr lang="en-US" sz="1600" dirty="0" smtClean="0"/>
              <a:t>23 </a:t>
            </a:r>
            <a:r>
              <a:rPr lang="en-US" sz="1600" dirty="0"/>
              <a:t>LT) onwards </a:t>
            </a:r>
            <a:r>
              <a:rPr lang="en-US" sz="1600" dirty="0" smtClean="0"/>
              <a:t>fluctuations </a:t>
            </a:r>
            <a:r>
              <a:rPr lang="en-US" sz="1600" dirty="0"/>
              <a:t>of both ΔEEF and Δ(ΔH)D are not always in </a:t>
            </a:r>
            <a:r>
              <a:rPr lang="en-US" sz="1600" dirty="0" smtClean="0"/>
              <a:t>agreement: </a:t>
            </a:r>
            <a:r>
              <a:rPr lang="en-US" sz="1600" dirty="0"/>
              <a:t>interplay between PPEF and DDEF effects on EEJ intensity variations. In this time range, main PPEF events </a:t>
            </a:r>
            <a:r>
              <a:rPr lang="en-US" sz="1600" dirty="0" smtClean="0"/>
              <a:t>peak </a:t>
            </a:r>
            <a:r>
              <a:rPr lang="en-US" sz="1600" dirty="0"/>
              <a:t>during local daytime, specifically at 03:55 UT, 06:20 UT, 06:50 UT and 07:15 UT on 8 September. </a:t>
            </a:r>
          </a:p>
          <a:p>
            <a:endParaRPr lang="it-IT" sz="1600" dirty="0"/>
          </a:p>
        </p:txBody>
      </p:sp>
      <p:sp>
        <p:nvSpPr>
          <p:cNvPr id="12" name="Ovale 11"/>
          <p:cNvSpPr/>
          <p:nvPr/>
        </p:nvSpPr>
        <p:spPr>
          <a:xfrm>
            <a:off x="8256874" y="2869579"/>
            <a:ext cx="2975807" cy="15179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5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964" y="-1"/>
            <a:ext cx="12089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</a:t>
            </a:r>
            <a:r>
              <a:rPr lang="en-US" sz="2000" dirty="0" smtClean="0"/>
              <a:t>ionospheric electron density and the height can be derived from radio probing (ground and space-based) exploiting the ionosphere property of influencing </a:t>
            </a:r>
            <a:r>
              <a:rPr lang="en-US" sz="2000" dirty="0"/>
              <a:t>the radio wave propagation </a:t>
            </a:r>
            <a:r>
              <a:rPr lang="en-US" sz="2000" dirty="0" smtClean="0"/>
              <a:t>(by working frequencies spanning from </a:t>
            </a:r>
            <a:r>
              <a:rPr lang="en-US" sz="2000" dirty="0"/>
              <a:t>kHz to GHz range</a:t>
            </a:r>
            <a:r>
              <a:rPr lang="en-US" sz="2000" dirty="0" smtClean="0"/>
              <a:t>).</a:t>
            </a:r>
            <a:endParaRPr lang="en-US" sz="2000" dirty="0" smtClean="0"/>
          </a:p>
        </p:txBody>
      </p:sp>
      <p:pic>
        <p:nvPicPr>
          <p:cNvPr id="5" name="Picture 8" descr="spettro_frequen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23" y="1239534"/>
            <a:ext cx="7022778" cy="40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68823" y="5431266"/>
            <a:ext cx="5238427" cy="12275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VHF, HF radars and receivers provide several information on plasma structuring and variability </a:t>
            </a:r>
            <a:r>
              <a:rPr lang="en-US" dirty="0">
                <a:solidFill>
                  <a:srgbClr val="FF0000"/>
                </a:solidFill>
              </a:rPr>
              <a:t>but the devices are sparse and offer poor coverage (in time and space)</a:t>
            </a:r>
          </a:p>
        </p:txBody>
      </p:sp>
      <p:sp>
        <p:nvSpPr>
          <p:cNvPr id="6" name="Rettangolo 5"/>
          <p:cNvSpPr/>
          <p:nvPr/>
        </p:nvSpPr>
        <p:spPr>
          <a:xfrm>
            <a:off x="7321551" y="5433117"/>
            <a:ext cx="3473449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L-band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. GNSS) is a very powerful diagnostic tool </a:t>
            </a:r>
            <a:r>
              <a:rPr lang="en-US" dirty="0">
                <a:solidFill>
                  <a:srgbClr val="FF0000"/>
                </a:solidFill>
              </a:rPr>
              <a:t>but often does not provide a complete picture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2825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4917" y="6601472"/>
            <a:ext cx="169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From </a:t>
            </a:r>
            <a:r>
              <a:rPr lang="it-IT" sz="1200" i="1" dirty="0" err="1" smtClean="0"/>
              <a:t>Alfonsi</a:t>
            </a:r>
            <a:r>
              <a:rPr lang="it-IT" sz="1200" i="1" dirty="0" smtClean="0"/>
              <a:t> et al., 2021</a:t>
            </a:r>
            <a:endParaRPr lang="it-IT" sz="1200" i="1" dirty="0"/>
          </a:p>
        </p:txBody>
      </p:sp>
      <p:sp>
        <p:nvSpPr>
          <p:cNvPr id="2" name="Rettangolo 1"/>
          <p:cNvSpPr/>
          <p:nvPr/>
        </p:nvSpPr>
        <p:spPr>
          <a:xfrm>
            <a:off x="195050" y="3850534"/>
            <a:ext cx="3738997" cy="21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TEC difference between 8 September and quiet reference</a:t>
            </a:r>
            <a:endParaRPr lang="en-US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Green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diamonds represent the time and latitude of IPP having ROTI&gt;0.5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TECu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/min, while black dots are for IPP having S4&gt;0.3.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53488" r="6678" b="5833"/>
          <a:stretch/>
        </p:blipFill>
        <p:spPr>
          <a:xfrm>
            <a:off x="4934683" y="-12411"/>
            <a:ext cx="7257317" cy="33212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5050" y="364265"/>
            <a:ext cx="3738997" cy="284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Absolute TEC from 4 to 9 September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2017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orange dashed lines indicate the position of the magnetic equator and of the isoclinic lines at +15° and +20°. The blue dashed lines indicate the time of the solar terminator at (24°N; 88°E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).</a:t>
            </a:r>
            <a:endParaRPr lang="it-IT" sz="2000" dirty="0"/>
          </a:p>
        </p:txBody>
      </p:sp>
      <p:pic>
        <p:nvPicPr>
          <p:cNvPr id="9" name="Immagin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t="35699" r="18933" b="1"/>
          <a:stretch/>
        </p:blipFill>
        <p:spPr bwMode="auto">
          <a:xfrm>
            <a:off x="6241312" y="3252884"/>
            <a:ext cx="5704855" cy="3433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5555" r="6678" b="52747"/>
          <a:stretch/>
        </p:blipFill>
        <p:spPr>
          <a:xfrm>
            <a:off x="4934683" y="3474202"/>
            <a:ext cx="7213502" cy="3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/>
              <p:nvPr/>
            </p:nvSpPr>
            <p:spPr>
              <a:xfrm>
                <a:off x="0" y="5730939"/>
                <a:ext cx="5233626" cy="948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𝑖𝑟𝑟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6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0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𝑚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𝑖𝑟𝑟</m:t>
                          </m:r>
                        </m:sub>
                        <m: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𝑅𝑂𝑇𝐼</m:t>
                          </m:r>
                        </m:sup>
                      </m:sSubSup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=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60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0 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𝑚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cs typeface="+mn-cs"/>
                            </a:rPr>
                            <m:t>𝑠</m:t>
                          </m:r>
                        </m:den>
                      </m:f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Cambria Math" panose="02040503050406030204" pitchFamily="18" charset="0"/>
                          <a:cs typeface="+mn-cs"/>
                        </a:rPr>
                        <m:t>60 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=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3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6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𝑘𝑚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30939"/>
                <a:ext cx="5233626" cy="9488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/>
          <p:cNvGrpSpPr/>
          <p:nvPr/>
        </p:nvGrpSpPr>
        <p:grpSpPr>
          <a:xfrm>
            <a:off x="769528" y="1174299"/>
            <a:ext cx="4094480" cy="2897292"/>
            <a:chOff x="769528" y="1121134"/>
            <a:chExt cx="4094480" cy="2897292"/>
          </a:xfrm>
        </p:grpSpPr>
        <p:sp>
          <p:nvSpPr>
            <p:cNvPr id="54" name="Nuvola 53">
              <a:extLst>
                <a:ext uri="{FF2B5EF4-FFF2-40B4-BE49-F238E27FC236}">
                  <a16:creationId xmlns:a16="http://schemas.microsoft.com/office/drawing/2014/main" id="{8A71F947-6BBC-6C80-61C6-31C1C0097CA9}"/>
                </a:ext>
              </a:extLst>
            </p:cNvPr>
            <p:cNvSpPr/>
            <p:nvPr/>
          </p:nvSpPr>
          <p:spPr>
            <a:xfrm>
              <a:off x="1917174" y="1121134"/>
              <a:ext cx="1912002" cy="1755648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660F6C81-A43D-4CC3-95E8-F014FDFAC21E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>
              <a:off x="2873175" y="2874913"/>
              <a:ext cx="0" cy="1143513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B0C23D2A-8488-5EBE-F962-9856BC3DC365}"/>
                    </a:ext>
                  </a:extLst>
                </p:cNvPr>
                <p:cNvSpPr txBox="1"/>
                <p:nvPr/>
              </p:nvSpPr>
              <p:spPr>
                <a:xfrm>
                  <a:off x="2902823" y="3107495"/>
                  <a:ext cx="896706" cy="5064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it-IT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𝑖𝑟𝑟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B0C23D2A-8488-5EBE-F962-9856BC3DC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2823" y="3107495"/>
                  <a:ext cx="896706" cy="5064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0D1C85D0-3378-E486-32B4-E2B1557E39A1}"/>
                </a:ext>
              </a:extLst>
            </p:cNvPr>
            <p:cNvCxnSpPr>
              <a:cxnSpLocks/>
            </p:cNvCxnSpPr>
            <p:nvPr/>
          </p:nvCxnSpPr>
          <p:spPr>
            <a:xfrm>
              <a:off x="769528" y="1975020"/>
              <a:ext cx="4094480" cy="2393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063C2E17-6DCF-8B06-FDA7-E3D5EF495C51}"/>
                    </a:ext>
                  </a:extLst>
                </p:cNvPr>
                <p:cNvSpPr txBox="1"/>
                <p:nvPr/>
              </p:nvSpPr>
              <p:spPr>
                <a:xfrm>
                  <a:off x="3898239" y="1390069"/>
                  <a:ext cx="896706" cy="5064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it-IT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𝐼𝑃𝑃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063C2E17-6DCF-8B06-FDA7-E3D5EF495C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8239" y="1390069"/>
                  <a:ext cx="896706" cy="5064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A5B0E73F-D330-656F-59A4-6A127ADA4AD0}"/>
                  </a:ext>
                </a:extLst>
              </p:cNvPr>
              <p:cNvSpPr txBox="1"/>
              <p:nvPr/>
            </p:nvSpPr>
            <p:spPr>
              <a:xfrm>
                <a:off x="209692" y="4333950"/>
                <a:ext cx="2711896" cy="394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it-I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𝑖𝑟𝑟</m:t>
                          </m:r>
                        </m:sub>
                        <m:sup>
                          <m:r>
                            <a:rPr kumimoji="0" lang="it-I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𝑅𝑂𝑇𝐼</m:t>
                          </m:r>
                        </m:sup>
                      </m:sSubSup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ea typeface="+mn-ea"/>
                                  <a:cs typeface="+mn-cs"/>
                                </a:rPr>
                                <m:t>𝑖𝑟𝑟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ea typeface="+mn-ea"/>
                                  <a:cs typeface="+mn-cs"/>
                                </a:rPr>
                                <m:t>𝑖𝑟𝑟</m:t>
                              </m:r>
                            </m:sub>
                            <m:sup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ea typeface="+mn-ea"/>
                                  <a:cs typeface="+mn-cs"/>
                                </a:rPr>
                                <m:t>𝑅𝑂𝑇𝐼</m:t>
                              </m:r>
                            </m:sup>
                          </m:sSubSup>
                        </m:den>
                      </m:f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A5B0E73F-D330-656F-59A4-6A127ADA4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92" y="4333950"/>
                <a:ext cx="2711896" cy="3940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F17AAF7F-D5AD-2BD0-1071-7A3EF8701FF0}"/>
                  </a:ext>
                </a:extLst>
              </p:cNvPr>
              <p:cNvSpPr txBox="1"/>
              <p:nvPr/>
            </p:nvSpPr>
            <p:spPr>
              <a:xfrm>
                <a:off x="204770" y="4989023"/>
                <a:ext cx="605999" cy="295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𝑖𝑟𝑟</m:t>
                          </m:r>
                        </m:sub>
                        <m: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𝑅𝑂𝑇𝐼</m:t>
                          </m:r>
                        </m:sup>
                      </m:sSubSup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F17AAF7F-D5AD-2BD0-1071-7A3EF8701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70" y="4989023"/>
                <a:ext cx="605999" cy="295530"/>
              </a:xfrm>
              <a:prstGeom prst="rect">
                <a:avLst/>
              </a:prstGeom>
              <a:blipFill>
                <a:blip r:embed="rId6"/>
                <a:stretch>
                  <a:fillRect l="-12121" t="-2041" r="-3030" b="-306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5F1E17D1-64A7-E4DD-E544-CAA011B46692}"/>
              </a:ext>
            </a:extLst>
          </p:cNvPr>
          <p:cNvSpPr txBox="1"/>
          <p:nvPr/>
        </p:nvSpPr>
        <p:spPr>
          <a:xfrm>
            <a:off x="810769" y="5029399"/>
            <a:ext cx="6334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Is the Nyquist frequency of the ROTI observation (2 x 30 s)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-1</a:t>
            </a:r>
            <a:endParaRPr kumimoji="0" lang="it-IT" sz="20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3553003D-8427-8D43-0129-33ED48901915}"/>
              </a:ext>
            </a:extLst>
          </p:cNvPr>
          <p:cNvSpPr txBox="1"/>
          <p:nvPr/>
        </p:nvSpPr>
        <p:spPr>
          <a:xfrm>
            <a:off x="204770" y="657985"/>
            <a:ext cx="611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simplified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picture…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233626" y="3466703"/>
            <a:ext cx="6924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… so large </a:t>
            </a:r>
            <a:r>
              <a:rPr lang="it-IT" sz="2400" b="1" dirty="0" err="1" smtClean="0"/>
              <a:t>scales</a:t>
            </a:r>
            <a:r>
              <a:rPr lang="it-IT" sz="2400" b="1" dirty="0" smtClean="0"/>
              <a:t> with </a:t>
            </a:r>
            <a:r>
              <a:rPr lang="it-IT" sz="2400" b="1" dirty="0" err="1" smtClean="0"/>
              <a:t>respect</a:t>
            </a:r>
            <a:r>
              <a:rPr lang="it-IT" sz="2400" b="1" dirty="0" smtClean="0"/>
              <a:t> to </a:t>
            </a:r>
            <a:r>
              <a:rPr lang="it-IT" sz="2400" b="1" dirty="0" err="1" smtClean="0"/>
              <a:t>what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revealed</a:t>
            </a:r>
            <a:r>
              <a:rPr lang="it-IT" sz="2400" b="1" dirty="0" smtClean="0"/>
              <a:t> by S4</a:t>
            </a:r>
            <a:endParaRPr lang="it-IT" sz="2400" b="1" dirty="0"/>
          </a:p>
        </p:txBody>
      </p:sp>
      <p:sp>
        <p:nvSpPr>
          <p:cNvPr id="3" name="Rettangolo 2"/>
          <p:cNvSpPr/>
          <p:nvPr/>
        </p:nvSpPr>
        <p:spPr>
          <a:xfrm>
            <a:off x="7223234" y="4053979"/>
            <a:ext cx="4855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Scale-sizes </a:t>
            </a:r>
            <a:r>
              <a:rPr lang="en-US" sz="2400" b="1" dirty="0"/>
              <a:t>up to hundreds of meters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43" y="-3209"/>
            <a:ext cx="3133156" cy="66119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4769" y="95694"/>
            <a:ext cx="781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From GNSS </a:t>
            </a:r>
            <a:r>
              <a:rPr lang="it-IT" sz="2400" b="1" dirty="0" err="1" smtClean="0"/>
              <a:t>receivers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we</a:t>
            </a:r>
            <a:r>
              <a:rPr lang="it-IT" sz="2400" b="1" dirty="0" smtClean="0"/>
              <a:t> can </a:t>
            </a:r>
            <a:r>
              <a:rPr lang="it-IT" sz="2400" b="1" dirty="0" err="1" smtClean="0"/>
              <a:t>derived</a:t>
            </a:r>
            <a:r>
              <a:rPr lang="it-IT" sz="2400" b="1" dirty="0" smtClean="0"/>
              <a:t> ROTI</a:t>
            </a:r>
            <a:endParaRPr lang="it-IT" sz="2400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0392705" y="6581001"/>
            <a:ext cx="1776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/>
              <a:t>Adapted</a:t>
            </a:r>
            <a:r>
              <a:rPr lang="it-IT" sz="1200" i="1" dirty="0" smtClean="0"/>
              <a:t> from </a:t>
            </a:r>
            <a:r>
              <a:rPr lang="it-IT" sz="1200" i="1" dirty="0" smtClean="0"/>
              <a:t>Luca Spogli</a:t>
            </a:r>
            <a:endParaRPr lang="it-IT" sz="1200" i="1" dirty="0"/>
          </a:p>
        </p:txBody>
      </p:sp>
      <p:sp>
        <p:nvSpPr>
          <p:cNvPr id="8" name="Rettangolo 7"/>
          <p:cNvSpPr/>
          <p:nvPr/>
        </p:nvSpPr>
        <p:spPr>
          <a:xfrm>
            <a:off x="1917174" y="5727946"/>
            <a:ext cx="1591570" cy="492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677921" y="5727946"/>
            <a:ext cx="38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?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9" grpId="0"/>
      <p:bldP spid="60" grpId="0"/>
      <p:bldP spid="61" grpId="0"/>
      <p:bldP spid="62" grpId="0"/>
      <p:bldP spid="2" grpId="0"/>
      <p:bldP spid="3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3577" r="3699"/>
          <a:stretch/>
        </p:blipFill>
        <p:spPr>
          <a:xfrm>
            <a:off x="163629" y="2235200"/>
            <a:ext cx="7336343" cy="445083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3630" y="91776"/>
            <a:ext cx="11804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Detrended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 (∆TEC)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stations pair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NPGJ and LCK3 and of the pair LCK3 and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HYDE 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quasi-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meridionally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distributed) between 14:30 UT and 15:45 UT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September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PRN18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 the bottom panels the corresponding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cross-correlation coefficient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−45 and + 45 min is reported, while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distance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the IPPs of PRN18, related to the different stations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time. </a:t>
            </a:r>
          </a:p>
          <a:p>
            <a:pPr algn="just"/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the station pairs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mean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propagation velocity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derived from the ratio between the time lag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corresponding to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maximum correlation coefficient and the mean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distance of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IPPs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87" r="15248"/>
          <a:stretch/>
        </p:blipFill>
        <p:spPr>
          <a:xfrm>
            <a:off x="7660640" y="2438400"/>
            <a:ext cx="4307840" cy="2905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t="40743"/>
          <a:stretch/>
        </p:blipFill>
        <p:spPr>
          <a:xfrm>
            <a:off x="7660640" y="5629868"/>
            <a:ext cx="4388882" cy="802164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9601200" y="2844800"/>
            <a:ext cx="497840" cy="3962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0339137" y="6581001"/>
            <a:ext cx="169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From </a:t>
            </a:r>
            <a:r>
              <a:rPr lang="it-IT" sz="1200" i="1" dirty="0" err="1" smtClean="0"/>
              <a:t>Alfonsi</a:t>
            </a:r>
            <a:r>
              <a:rPr lang="it-IT" sz="1200" i="1" dirty="0" smtClean="0"/>
              <a:t> et al., 2021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1631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87" r="15248"/>
          <a:stretch/>
        </p:blipFill>
        <p:spPr>
          <a:xfrm>
            <a:off x="267605" y="543757"/>
            <a:ext cx="5309378" cy="358056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67605" y="92761"/>
            <a:ext cx="464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Space </a:t>
            </a:r>
            <a:r>
              <a:rPr lang="it-IT" dirty="0" err="1"/>
              <a:t>weather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of </a:t>
            </a:r>
            <a:r>
              <a:rPr lang="it-IT" dirty="0" err="1"/>
              <a:t>September</a:t>
            </a:r>
            <a:r>
              <a:rPr lang="it-IT" dirty="0"/>
              <a:t> </a:t>
            </a:r>
            <a:r>
              <a:rPr lang="it-IT" dirty="0" smtClean="0"/>
              <a:t>2017 - India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6194" r="7396" b="6428"/>
          <a:stretch/>
        </p:blipFill>
        <p:spPr>
          <a:xfrm>
            <a:off x="5894773" y="0"/>
            <a:ext cx="5895154" cy="67559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339137" y="6581001"/>
            <a:ext cx="169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From </a:t>
            </a:r>
            <a:r>
              <a:rPr lang="it-IT" sz="1200" i="1" dirty="0" err="1" smtClean="0"/>
              <a:t>Alfonsi</a:t>
            </a:r>
            <a:r>
              <a:rPr lang="it-IT" sz="1200" i="1" dirty="0" smtClean="0"/>
              <a:t> et al., 2021</a:t>
            </a:r>
            <a:endParaRPr lang="it-IT" sz="1200" i="1" dirty="0"/>
          </a:p>
        </p:txBody>
      </p:sp>
      <p:sp>
        <p:nvSpPr>
          <p:cNvPr id="2" name="Rettangolo 1"/>
          <p:cNvSpPr/>
          <p:nvPr/>
        </p:nvSpPr>
        <p:spPr>
          <a:xfrm>
            <a:off x="190500" y="4549676"/>
            <a:ext cx="5562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Time profiles of S4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 ROTI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obtained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by considering all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GNSS satellites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view from the station indicated in each panel during 7 and 8 September. The red-dashed lines indicate the time of the passage of the Sun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terminators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 the station location and at an altitude of 120 km and of 350 km. The green shaded area indicates the ranges S4&lt;0.3 and ROTI&lt;0.5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TECu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/min.</a:t>
            </a:r>
            <a:endParaRPr lang="it-IT" dirty="0"/>
          </a:p>
        </p:txBody>
      </p:sp>
      <p:pic>
        <p:nvPicPr>
          <p:cNvPr id="7" name="Immagin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t="35699" r="18933" b="1"/>
          <a:stretch/>
        </p:blipFill>
        <p:spPr bwMode="auto">
          <a:xfrm>
            <a:off x="0" y="522620"/>
            <a:ext cx="6230679" cy="4027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81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" r="12772"/>
          <a:stretch/>
        </p:blipFill>
        <p:spPr>
          <a:xfrm>
            <a:off x="7587583" y="1995862"/>
            <a:ext cx="4237355" cy="427285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3520" y="101600"/>
            <a:ext cx="745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From </a:t>
            </a:r>
            <a:r>
              <a:rPr lang="it-IT" sz="2400" b="1" dirty="0" err="1" smtClean="0"/>
              <a:t>Swarm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satellites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other</a:t>
            </a:r>
            <a:r>
              <a:rPr lang="it-IT" sz="2400" b="1" dirty="0" smtClean="0"/>
              <a:t> scale </a:t>
            </a:r>
            <a:r>
              <a:rPr lang="it-IT" sz="2400" b="1" dirty="0" err="1" smtClean="0"/>
              <a:t>sizes</a:t>
            </a:r>
            <a:r>
              <a:rPr lang="it-IT" sz="2400" b="1" dirty="0" smtClean="0"/>
              <a:t> can be </a:t>
            </a:r>
            <a:r>
              <a:rPr lang="it-IT" sz="2400" b="1" dirty="0" err="1" smtClean="0"/>
              <a:t>identified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 flipH="1">
            <a:off x="223520" y="685690"/>
            <a:ext cx="1189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Velocity</a:t>
            </a:r>
            <a:r>
              <a:rPr lang="it-IT" dirty="0" smtClean="0"/>
              <a:t> of </a:t>
            </a:r>
            <a:r>
              <a:rPr lang="it-IT" dirty="0" err="1" smtClean="0"/>
              <a:t>Swarm</a:t>
            </a:r>
            <a:r>
              <a:rPr lang="it-IT" dirty="0" smtClean="0"/>
              <a:t> </a:t>
            </a:r>
            <a:r>
              <a:rPr lang="it-IT" dirty="0" err="1" smtClean="0"/>
              <a:t>satellites</a:t>
            </a:r>
            <a:r>
              <a:rPr lang="it-IT" dirty="0" smtClean="0"/>
              <a:t>: 7.5 km/s</a:t>
            </a:r>
            <a:endParaRPr lang="it-IT" dirty="0"/>
          </a:p>
          <a:p>
            <a:r>
              <a:rPr lang="it-IT" dirty="0" err="1" smtClean="0"/>
              <a:t>Sampling</a:t>
            </a:r>
            <a:r>
              <a:rPr lang="it-IT" dirty="0" smtClean="0"/>
              <a:t> </a:t>
            </a:r>
            <a:r>
              <a:rPr lang="it-IT" dirty="0" err="1" smtClean="0"/>
              <a:t>frequency</a:t>
            </a:r>
            <a:r>
              <a:rPr lang="it-IT" dirty="0" smtClean="0"/>
              <a:t> of the electron </a:t>
            </a:r>
            <a:r>
              <a:rPr lang="it-IT" dirty="0" err="1" smtClean="0"/>
              <a:t>density</a:t>
            </a:r>
            <a:r>
              <a:rPr lang="it-IT" dirty="0" smtClean="0"/>
              <a:t> by </a:t>
            </a:r>
            <a:r>
              <a:rPr lang="it-IT" dirty="0" err="1" smtClean="0"/>
              <a:t>onboard</a:t>
            </a:r>
            <a:r>
              <a:rPr lang="it-IT" dirty="0" smtClean="0"/>
              <a:t> </a:t>
            </a:r>
            <a:r>
              <a:rPr lang="it-IT" dirty="0" err="1" smtClean="0"/>
              <a:t>Langmuir</a:t>
            </a:r>
            <a:r>
              <a:rPr lang="it-IT" dirty="0" smtClean="0"/>
              <a:t> </a:t>
            </a:r>
            <a:r>
              <a:rPr lang="it-IT" dirty="0" err="1" smtClean="0"/>
              <a:t>probes</a:t>
            </a:r>
            <a:r>
              <a:rPr lang="it-IT" dirty="0" smtClean="0"/>
              <a:t>: 2Hz</a:t>
            </a:r>
          </a:p>
          <a:p>
            <a:endParaRPr lang="it-IT" dirty="0"/>
          </a:p>
          <a:p>
            <a:r>
              <a:rPr lang="it-IT" dirty="0" smtClean="0"/>
              <a:t>Maximum </a:t>
            </a:r>
            <a:r>
              <a:rPr lang="it-IT" dirty="0" err="1" smtClean="0"/>
              <a:t>resolution</a:t>
            </a:r>
            <a:r>
              <a:rPr lang="it-IT" dirty="0" smtClean="0"/>
              <a:t> of the ionospheric </a:t>
            </a:r>
            <a:r>
              <a:rPr lang="it-IT" dirty="0" err="1" smtClean="0"/>
              <a:t>irregularities</a:t>
            </a:r>
            <a:r>
              <a:rPr lang="it-IT" dirty="0" smtClean="0"/>
              <a:t> scale-</a:t>
            </a:r>
            <a:r>
              <a:rPr lang="it-IT" dirty="0" err="1" smtClean="0"/>
              <a:t>size</a:t>
            </a:r>
            <a:r>
              <a:rPr lang="it-IT" dirty="0" smtClean="0"/>
              <a:t>:</a:t>
            </a:r>
          </a:p>
          <a:p>
            <a:r>
              <a:rPr lang="it-IT" dirty="0" smtClean="0"/>
              <a:t>7.5·10</a:t>
            </a:r>
            <a:r>
              <a:rPr lang="it-IT" baseline="30000" dirty="0" smtClean="0"/>
              <a:t>3</a:t>
            </a:r>
            <a:r>
              <a:rPr lang="it-IT" dirty="0" smtClean="0"/>
              <a:t> (m/s) x 0.5 (s) ≈ 4·10</a:t>
            </a:r>
            <a:r>
              <a:rPr lang="it-IT" baseline="30000" dirty="0" smtClean="0"/>
              <a:t>3 </a:t>
            </a:r>
            <a:r>
              <a:rPr lang="it-IT" dirty="0" smtClean="0"/>
              <a:t>m</a:t>
            </a:r>
          </a:p>
          <a:p>
            <a:r>
              <a:rPr lang="it-IT" dirty="0" smtClean="0"/>
              <a:t>By </a:t>
            </a:r>
            <a:r>
              <a:rPr lang="it-IT" dirty="0" err="1" smtClean="0"/>
              <a:t>Swarm</a:t>
            </a:r>
            <a:r>
              <a:rPr lang="it-IT" dirty="0" smtClean="0"/>
              <a:t> data </a:t>
            </a:r>
            <a:r>
              <a:rPr lang="it-IT" dirty="0" err="1" smtClean="0"/>
              <a:t>analysis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identified</a:t>
            </a:r>
            <a:r>
              <a:rPr lang="it-IT" dirty="0" smtClean="0"/>
              <a:t> </a:t>
            </a:r>
            <a:r>
              <a:rPr lang="it-IT" b="1" dirty="0" err="1" smtClean="0"/>
              <a:t>irregularities</a:t>
            </a:r>
            <a:r>
              <a:rPr lang="it-IT" b="1" dirty="0" smtClean="0"/>
              <a:t> of </a:t>
            </a:r>
            <a:r>
              <a:rPr lang="it-IT" b="1" dirty="0" err="1" smtClean="0"/>
              <a:t>few</a:t>
            </a:r>
            <a:r>
              <a:rPr lang="it-IT" b="1" dirty="0" smtClean="0"/>
              <a:t> </a:t>
            </a:r>
            <a:r>
              <a:rPr lang="it-IT" b="1" dirty="0" err="1" smtClean="0"/>
              <a:t>kilometers</a:t>
            </a:r>
            <a:r>
              <a:rPr lang="it-IT" b="1" dirty="0" smtClean="0"/>
              <a:t>-scale </a:t>
            </a:r>
            <a:r>
              <a:rPr lang="it-IT" b="1" dirty="0" err="1" smtClean="0"/>
              <a:t>size</a:t>
            </a:r>
            <a:r>
              <a:rPr lang="it-IT" b="1" dirty="0" smtClean="0"/>
              <a:t> or </a:t>
            </a:r>
            <a:r>
              <a:rPr lang="it-IT" b="1" dirty="0" err="1" smtClean="0"/>
              <a:t>bigger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1120" y="6472761"/>
            <a:ext cx="121208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With faceplate electron density measurements sampled at 16 Hz, the m</a:t>
            </a:r>
            <a:r>
              <a:rPr lang="it-IT" sz="1600" dirty="0" err="1" smtClean="0"/>
              <a:t>aximum</a:t>
            </a:r>
            <a:r>
              <a:rPr lang="it-IT" sz="1600" dirty="0" smtClean="0"/>
              <a:t> </a:t>
            </a:r>
            <a:r>
              <a:rPr lang="it-IT" sz="1600" dirty="0" err="1"/>
              <a:t>resolution</a:t>
            </a:r>
            <a:r>
              <a:rPr lang="it-IT" sz="1600" dirty="0"/>
              <a:t> of the ionospheric </a:t>
            </a:r>
            <a:r>
              <a:rPr lang="it-IT" sz="1600" dirty="0" err="1"/>
              <a:t>irregularities</a:t>
            </a:r>
            <a:r>
              <a:rPr lang="it-IT" sz="1600" dirty="0"/>
              <a:t> scale-</a:t>
            </a:r>
            <a:r>
              <a:rPr lang="it-IT" sz="1600" dirty="0" err="1"/>
              <a:t>size</a:t>
            </a:r>
            <a:r>
              <a:rPr lang="it-IT" sz="1600" dirty="0"/>
              <a:t> </a:t>
            </a:r>
            <a:r>
              <a:rPr lang="it-IT" sz="1600" dirty="0" smtClean="0"/>
              <a:t>≈</a:t>
            </a:r>
            <a:r>
              <a:rPr lang="en-GB" sz="1600" dirty="0" smtClean="0"/>
              <a:t>500 m</a:t>
            </a:r>
            <a:endParaRPr lang="en-GB" sz="16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7640" r="4041" b="3164"/>
          <a:stretch/>
        </p:blipFill>
        <p:spPr>
          <a:xfrm>
            <a:off x="223520" y="2562440"/>
            <a:ext cx="6425596" cy="37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9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042243"/>
              </p:ext>
            </p:extLst>
          </p:nvPr>
        </p:nvGraphicFramePr>
        <p:xfrm>
          <a:off x="368123" y="632460"/>
          <a:ext cx="725952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840">
                  <a:extLst>
                    <a:ext uri="{9D8B030D-6E8A-4147-A177-3AD203B41FA5}">
                      <a16:colId xmlns:a16="http://schemas.microsoft.com/office/drawing/2014/main" val="3080025503"/>
                    </a:ext>
                  </a:extLst>
                </a:gridCol>
                <a:gridCol w="2419840">
                  <a:extLst>
                    <a:ext uri="{9D8B030D-6E8A-4147-A177-3AD203B41FA5}">
                      <a16:colId xmlns:a16="http://schemas.microsoft.com/office/drawing/2014/main" val="512661658"/>
                    </a:ext>
                  </a:extLst>
                </a:gridCol>
                <a:gridCol w="2419840">
                  <a:extLst>
                    <a:ext uri="{9D8B030D-6E8A-4147-A177-3AD203B41FA5}">
                      <a16:colId xmlns:a16="http://schemas.microsoft.com/office/drawing/2014/main" val="3499136694"/>
                    </a:ext>
                  </a:extLst>
                </a:gridCol>
              </a:tblGrid>
              <a:tr h="35862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/>
                        <a:t>INGREDIENTS TO STUDY THE IONOSPHERIC </a:t>
                      </a:r>
                      <a:r>
                        <a:rPr lang="en-GB" sz="2000" b="1" dirty="0" smtClean="0"/>
                        <a:t>RESPONSE</a:t>
                      </a:r>
                      <a:endParaRPr lang="en-GB" sz="2000" b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897836"/>
                  </a:ext>
                </a:extLst>
              </a:tr>
              <a:tr h="619435">
                <a:tc>
                  <a:txBody>
                    <a:bodyPr/>
                    <a:lstStyle/>
                    <a:p>
                      <a:r>
                        <a:rPr lang="it-IT" sz="2000" b="1" dirty="0" err="1" smtClean="0"/>
                        <a:t>Observing</a:t>
                      </a:r>
                      <a:r>
                        <a:rPr lang="it-IT" sz="2000" b="1" baseline="0" dirty="0" smtClean="0"/>
                        <a:t> </a:t>
                      </a:r>
                      <a:r>
                        <a:rPr lang="it-IT" sz="2000" b="1" baseline="0" dirty="0" err="1" smtClean="0"/>
                        <a:t>system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System output</a:t>
                      </a:r>
                      <a:r>
                        <a:rPr lang="it-IT" sz="2000" b="1" baseline="0" dirty="0" smtClean="0"/>
                        <a:t> or </a:t>
                      </a:r>
                      <a:r>
                        <a:rPr lang="it-IT" sz="2000" b="1" baseline="0" dirty="0" err="1" smtClean="0"/>
                        <a:t>derived</a:t>
                      </a:r>
                      <a:r>
                        <a:rPr lang="it-IT" sz="2000" b="1" baseline="0" dirty="0" smtClean="0"/>
                        <a:t> </a:t>
                      </a:r>
                      <a:r>
                        <a:rPr lang="it-IT" sz="2000" b="1" baseline="0" dirty="0" err="1" smtClean="0"/>
                        <a:t>product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err="1" smtClean="0"/>
                        <a:t>Expected</a:t>
                      </a:r>
                      <a:r>
                        <a:rPr lang="it-IT" sz="2000" b="1" dirty="0" smtClean="0"/>
                        <a:t> Information</a:t>
                      </a:r>
                      <a:endParaRPr lang="it-IT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155972"/>
                  </a:ext>
                </a:extLst>
              </a:tr>
              <a:tr h="88025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GNSS ground-based receivers 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it-IT" sz="2000" dirty="0" smtClean="0"/>
                        <a:t>TEC, TEC, </a:t>
                      </a:r>
                      <a:r>
                        <a:rPr lang="it-IT" sz="2000" dirty="0" err="1" smtClean="0"/>
                        <a:t>scintillation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indices</a:t>
                      </a:r>
                      <a:endParaRPr lang="it-IT" sz="2000" dirty="0" smtClean="0"/>
                    </a:p>
                    <a:p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Ionospheric</a:t>
                      </a:r>
                      <a:r>
                        <a:rPr lang="it-IT" sz="2000" baseline="0" dirty="0" smtClean="0"/>
                        <a:t> </a:t>
                      </a:r>
                      <a:r>
                        <a:rPr lang="it-IT" sz="2000" baseline="0" dirty="0" err="1" smtClean="0"/>
                        <a:t>irregularities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75858"/>
                  </a:ext>
                </a:extLst>
              </a:tr>
              <a:tr h="1106773">
                <a:tc>
                  <a:txBody>
                    <a:bodyPr/>
                    <a:lstStyle/>
                    <a:p>
                      <a:r>
                        <a:rPr lang="it-IT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Defense </a:t>
                      </a:r>
                      <a:r>
                        <a:rPr lang="it-IT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Meteorological</a:t>
                      </a:r>
                      <a:r>
                        <a:rPr lang="it-IT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Satellite</a:t>
                      </a:r>
                    </a:p>
                    <a:p>
                      <a:r>
                        <a:rPr lang="it-IT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Auroral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radiance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Auroral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oval</a:t>
                      </a:r>
                      <a:r>
                        <a:rPr lang="it-IT" sz="2000" dirty="0" smtClean="0"/>
                        <a:t> position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029132"/>
                  </a:ext>
                </a:extLst>
              </a:tr>
              <a:tr h="1141065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Ground-</a:t>
                      </a:r>
                      <a:r>
                        <a:rPr lang="it-IT" sz="2000" dirty="0" err="1" smtClean="0"/>
                        <a:t>based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ionosondes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ionograms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/>
                        <a:t>Ionospheric</a:t>
                      </a:r>
                      <a:r>
                        <a:rPr lang="it-IT" sz="2000" baseline="0" dirty="0" smtClean="0"/>
                        <a:t> </a:t>
                      </a:r>
                      <a:r>
                        <a:rPr lang="it-IT" sz="2000" baseline="0" dirty="0" err="1" smtClean="0"/>
                        <a:t>irregularities</a:t>
                      </a:r>
                      <a:r>
                        <a:rPr lang="it-IT" sz="2000" baseline="0" dirty="0" smtClean="0"/>
                        <a:t>/</a:t>
                      </a:r>
                      <a:r>
                        <a:rPr lang="it-IT" sz="2000" baseline="0" dirty="0" err="1" smtClean="0"/>
                        <a:t>extra-ionization:absorption</a:t>
                      </a:r>
                      <a:endParaRPr lang="it-IT" sz="2000" dirty="0" smtClean="0"/>
                    </a:p>
                    <a:p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637091"/>
                  </a:ext>
                </a:extLst>
              </a:tr>
              <a:tr h="619435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Ground-</a:t>
                      </a:r>
                      <a:r>
                        <a:rPr lang="it-IT" sz="2000" dirty="0" err="1" smtClean="0"/>
                        <a:t>based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magnetometers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Geomagnetic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field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components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Geomagnetic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field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variations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4406"/>
                  </a:ext>
                </a:extLst>
              </a:tr>
              <a:tr h="619435"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Swarm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satellites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Ion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density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In-situ electron </a:t>
                      </a:r>
                      <a:r>
                        <a:rPr lang="it-IT" sz="2000" dirty="0" err="1" smtClean="0"/>
                        <a:t>density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variations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649924"/>
                  </a:ext>
                </a:extLst>
              </a:tr>
            </a:tbl>
          </a:graphicData>
        </a:graphic>
      </p:graphicFrame>
      <p:grpSp>
        <p:nvGrpSpPr>
          <p:cNvPr id="9" name="Gruppo 8"/>
          <p:cNvGrpSpPr/>
          <p:nvPr/>
        </p:nvGrpSpPr>
        <p:grpSpPr>
          <a:xfrm>
            <a:off x="7810854" y="2851518"/>
            <a:ext cx="4238906" cy="3901440"/>
            <a:chOff x="6561174" y="1718945"/>
            <a:chExt cx="3668676" cy="336799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1174" y="1718945"/>
              <a:ext cx="3668676" cy="3367993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080" y="2074312"/>
              <a:ext cx="278959" cy="27500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5090" y="3856511"/>
              <a:ext cx="278959" cy="275006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409" y="4229214"/>
              <a:ext cx="278959" cy="275006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601" y="4058314"/>
              <a:ext cx="278959" cy="275006"/>
            </a:xfrm>
            <a:prstGeom prst="rect">
              <a:avLst/>
            </a:prstGeom>
          </p:spPr>
        </p:pic>
      </p:grpSp>
      <p:sp>
        <p:nvSpPr>
          <p:cNvPr id="10" name="Rettangolo 9"/>
          <p:cNvSpPr/>
          <p:nvPr/>
        </p:nvSpPr>
        <p:spPr>
          <a:xfrm>
            <a:off x="1124598" y="59187"/>
            <a:ext cx="10539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Space </a:t>
            </a:r>
            <a:r>
              <a:rPr lang="it-IT" sz="2400" b="1" dirty="0" err="1"/>
              <a:t>weather</a:t>
            </a:r>
            <a:r>
              <a:rPr lang="it-IT" sz="2400" b="1" dirty="0"/>
              <a:t> </a:t>
            </a:r>
            <a:r>
              <a:rPr lang="it-IT" sz="2400" b="1" dirty="0" err="1"/>
              <a:t>event</a:t>
            </a:r>
            <a:r>
              <a:rPr lang="it-IT" sz="2400" b="1" dirty="0"/>
              <a:t> of </a:t>
            </a:r>
            <a:r>
              <a:rPr lang="it-IT" sz="2400" b="1" dirty="0" err="1"/>
              <a:t>September</a:t>
            </a:r>
            <a:r>
              <a:rPr lang="it-IT" sz="2400" b="1" dirty="0"/>
              <a:t> 2017 - ionospheric </a:t>
            </a:r>
            <a:r>
              <a:rPr lang="it-IT" sz="2400" b="1" dirty="0" err="1"/>
              <a:t>response</a:t>
            </a:r>
            <a:r>
              <a:rPr lang="it-IT" sz="2400" b="1" dirty="0"/>
              <a:t> over </a:t>
            </a:r>
            <a:r>
              <a:rPr lang="it-IT" sz="2400" b="1" dirty="0" smtClean="0"/>
              <a:t>Antarctica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1807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24598" y="71120"/>
            <a:ext cx="6316842" cy="6441439"/>
            <a:chOff x="7622740" y="1837592"/>
            <a:chExt cx="4472325" cy="4752291"/>
          </a:xfrm>
        </p:grpSpPr>
        <p:pic>
          <p:nvPicPr>
            <p:cNvPr id="3074" name="Picture 2" descr="https://pub.mdpi-res.com/remotesensing/remotesensing-13-02493/article_deploy/html/images/remotesensing-13-02493-g002.png?162462772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40" y="1837592"/>
              <a:ext cx="4472325" cy="2377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pub.mdpi-res.com/remotesensing/remotesensing-13-02493/article_deploy/html/images/remotesensing-13-02493-g003.png?16246277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40" y="4241334"/>
              <a:ext cx="4472324" cy="2348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asellaDiTesto 2"/>
          <p:cNvSpPr txBox="1"/>
          <p:nvPr/>
        </p:nvSpPr>
        <p:spPr>
          <a:xfrm>
            <a:off x="235954" y="6545741"/>
            <a:ext cx="1826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From D’Angelo et al., 2021</a:t>
            </a:r>
            <a:endParaRPr lang="it-IT" sz="12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/>
              <p:nvPr/>
            </p:nvSpPr>
            <p:spPr>
              <a:xfrm>
                <a:off x="6553200" y="1787883"/>
                <a:ext cx="5374640" cy="3660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𝑖𝑟𝑟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100</m:t>
                    </m:r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0</m:t>
                    </m:r>
                    <m:f>
                      <m:f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𝑠</m:t>
                        </m:r>
                      </m:den>
                    </m:f>
                  </m:oMath>
                </a14:m>
                <a:r>
                  <a:rPr kumimoji="0" lang="it-IT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              </m:t>
                    </m:r>
                    <m:sSubSup>
                      <m:sSubSup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sSubSup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𝑖𝑟𝑟</m:t>
                        </m:r>
                      </m:sub>
                      <m:sup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𝑅𝑂𝑇</m:t>
                        </m:r>
                      </m:sup>
                    </m:sSubSup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=1000 </m:t>
                    </m:r>
                    <m:f>
                      <m:f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𝑠</m:t>
                        </m:r>
                      </m:den>
                    </m:f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60 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=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𝟔𝟎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 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𝒌𝒎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 </m:t>
                    </m:r>
                  </m:oMath>
                </a14:m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787883"/>
                <a:ext cx="5374640" cy="366037"/>
              </a:xfrm>
              <a:prstGeom prst="rect">
                <a:avLst/>
              </a:prstGeom>
              <a:blipFill>
                <a:blip r:embed="rId4"/>
                <a:stretch>
                  <a:fillRect l="-1474"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/>
          <p:cNvSpPr/>
          <p:nvPr/>
        </p:nvSpPr>
        <p:spPr>
          <a:xfrm>
            <a:off x="6553200" y="2424691"/>
            <a:ext cx="660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S4 sensitive to scale-sizes </a:t>
            </a:r>
            <a:r>
              <a:rPr lang="en-US" dirty="0"/>
              <a:t>up to </a:t>
            </a:r>
            <a:r>
              <a:rPr lang="en-US" b="1" dirty="0"/>
              <a:t>hundreds of meters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441439" y="5720219"/>
            <a:ext cx="660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S4 sensitive to scale-sizes </a:t>
            </a:r>
            <a:r>
              <a:rPr lang="en-US" dirty="0"/>
              <a:t>up to </a:t>
            </a:r>
            <a:r>
              <a:rPr lang="en-US" b="1" dirty="0"/>
              <a:t>hundreds of 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/>
              <p:nvPr/>
            </p:nvSpPr>
            <p:spPr>
              <a:xfrm>
                <a:off x="6563360" y="4338043"/>
                <a:ext cx="5374640" cy="3660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𝑖𝑟𝑟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100</m:t>
                    </m:r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0</m:t>
                    </m:r>
                    <m:f>
                      <m:f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𝑠</m:t>
                        </m:r>
                      </m:den>
                    </m:f>
                  </m:oMath>
                </a14:m>
                <a:r>
                  <a:rPr kumimoji="0" lang="it-IT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              </m:t>
                    </m:r>
                    <m:sSubSup>
                      <m:sSubSup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sSubSup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𝑖𝑟𝑟</m:t>
                        </m:r>
                      </m:sub>
                      <m:sup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𝑅𝑂𝑇</m:t>
                        </m:r>
                      </m:sup>
                    </m:sSubSup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=1000 </m:t>
                    </m:r>
                    <m:f>
                      <m:f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cs typeface="+mn-cs"/>
                          </a:rPr>
                          <m:t>𝑠</m:t>
                        </m:r>
                      </m:den>
                    </m:f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Cambria Math" panose="02040503050406030204" pitchFamily="18" charset="0"/>
                        <a:cs typeface="+mn-cs"/>
                      </a:rPr>
                      <m:t>60 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𝑠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=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𝟔𝟎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 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𝒌𝒎</m:t>
                    </m:r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cs typeface="+mn-cs"/>
                      </a:rPr>
                      <m:t> </m:t>
                    </m:r>
                  </m:oMath>
                </a14:m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0" y="4338043"/>
                <a:ext cx="5374640" cy="366037"/>
              </a:xfrm>
              <a:prstGeom prst="rect">
                <a:avLst/>
              </a:prstGeom>
              <a:blipFill>
                <a:blip r:embed="rId5"/>
                <a:stretch>
                  <a:fillRect l="-1589"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4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55814"/>
          <a:stretch/>
        </p:blipFill>
        <p:spPr>
          <a:xfrm>
            <a:off x="198280" y="3413760"/>
            <a:ext cx="11993720" cy="332232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8288374" y="0"/>
            <a:ext cx="3548026" cy="3342640"/>
            <a:chOff x="6561174" y="1718945"/>
            <a:chExt cx="3668676" cy="3367993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1174" y="1718945"/>
              <a:ext cx="3668676" cy="3367993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080" y="2074312"/>
              <a:ext cx="278959" cy="27500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5090" y="3856511"/>
              <a:ext cx="278959" cy="275006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409" y="4229214"/>
              <a:ext cx="278959" cy="275006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601" y="4058314"/>
              <a:ext cx="278959" cy="275006"/>
            </a:xfrm>
            <a:prstGeom prst="rect">
              <a:avLst/>
            </a:prstGeom>
          </p:spPr>
        </p:pic>
      </p:grpSp>
      <p:sp>
        <p:nvSpPr>
          <p:cNvPr id="10" name="CasellaDiTesto 9"/>
          <p:cNvSpPr txBox="1"/>
          <p:nvPr/>
        </p:nvSpPr>
        <p:spPr>
          <a:xfrm flipH="1">
            <a:off x="279397" y="302461"/>
            <a:ext cx="7320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Comparison</a:t>
            </a:r>
            <a:r>
              <a:rPr lang="it-IT" sz="2400" b="1" dirty="0" smtClean="0"/>
              <a:t> of </a:t>
            </a:r>
            <a:r>
              <a:rPr lang="it-IT" sz="2400" b="1" dirty="0" err="1" smtClean="0"/>
              <a:t>scintillations</a:t>
            </a:r>
            <a:r>
              <a:rPr lang="it-IT" sz="2400" b="1" dirty="0" smtClean="0"/>
              <a:t> from 3 </a:t>
            </a:r>
            <a:r>
              <a:rPr lang="it-IT" sz="2400" b="1" dirty="0" err="1" smtClean="0"/>
              <a:t>stations</a:t>
            </a:r>
            <a:endParaRPr lang="it-IT" sz="2400" b="1" dirty="0" smtClean="0"/>
          </a:p>
          <a:p>
            <a:endParaRPr lang="it-IT" sz="2400" dirty="0"/>
          </a:p>
          <a:p>
            <a:r>
              <a:rPr lang="it-IT" sz="2400" dirty="0" smtClean="0"/>
              <a:t>The time-</a:t>
            </a:r>
            <a:r>
              <a:rPr lang="it-IT" sz="2400" dirty="0" err="1" smtClean="0"/>
              <a:t>shift</a:t>
            </a:r>
            <a:r>
              <a:rPr lang="it-IT" sz="2400" dirty="0" smtClean="0"/>
              <a:t> in the S4 </a:t>
            </a:r>
            <a:r>
              <a:rPr lang="it-IT" sz="2400" dirty="0" err="1" smtClean="0"/>
              <a:t>enhanchement</a:t>
            </a:r>
            <a:r>
              <a:rPr lang="it-IT" sz="2400" dirty="0" smtClean="0"/>
              <a:t> </a:t>
            </a:r>
            <a:r>
              <a:rPr lang="it-IT" sz="2400" dirty="0" err="1" smtClean="0"/>
              <a:t>appearance</a:t>
            </a:r>
            <a:r>
              <a:rPr lang="it-IT" sz="2400" dirty="0" smtClean="0"/>
              <a:t> </a:t>
            </a:r>
            <a:r>
              <a:rPr lang="it-IT" sz="2400" dirty="0" err="1" smtClean="0"/>
              <a:t>suggest</a:t>
            </a:r>
            <a:r>
              <a:rPr lang="it-IT" sz="2400" dirty="0" smtClean="0"/>
              <a:t> the small scale ionospheric </a:t>
            </a:r>
            <a:r>
              <a:rPr lang="it-IT" sz="2400" dirty="0" err="1" smtClean="0"/>
              <a:t>irregularities</a:t>
            </a:r>
            <a:r>
              <a:rPr lang="it-IT" sz="2400" dirty="0" smtClean="0"/>
              <a:t> are </a:t>
            </a:r>
            <a:r>
              <a:rPr lang="it-IT" sz="2400" dirty="0" err="1" smtClean="0"/>
              <a:t>moving</a:t>
            </a:r>
            <a:r>
              <a:rPr lang="it-IT" sz="2400" dirty="0" smtClean="0"/>
              <a:t> anti-</a:t>
            </a:r>
            <a:r>
              <a:rPr lang="it-IT" sz="2400" dirty="0" err="1" smtClean="0"/>
              <a:t>sunward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35954" y="6545741"/>
            <a:ext cx="1839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D’Angelo </a:t>
            </a:r>
            <a:r>
              <a:rPr lang="it-IT" sz="1200" i="1" dirty="0" err="1" smtClean="0"/>
              <a:t>PhD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thesis</a:t>
            </a:r>
            <a:r>
              <a:rPr lang="it-IT" sz="1200" i="1" dirty="0" smtClean="0"/>
              <a:t>,  2018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740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pub.mdpi-res.com/remotesensing/remotesensing-13-02493/article_deploy/html/images/remotesensing-13-02493-g004.png?162462772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4" r="14341" b="49360"/>
          <a:stretch/>
        </p:blipFill>
        <p:spPr bwMode="auto">
          <a:xfrm>
            <a:off x="7840311" y="223520"/>
            <a:ext cx="4351689" cy="444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r="68199"/>
          <a:stretch/>
        </p:blipFill>
        <p:spPr>
          <a:xfrm>
            <a:off x="0" y="271676"/>
            <a:ext cx="3926594" cy="592592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263874" y="6545740"/>
            <a:ext cx="1826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From D’Angelo et al., 2021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35954" y="6545741"/>
            <a:ext cx="1839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D’Angelo </a:t>
            </a:r>
            <a:r>
              <a:rPr lang="it-IT" sz="1200" i="1" dirty="0" err="1" smtClean="0"/>
              <a:t>PhD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thesis</a:t>
            </a:r>
            <a:r>
              <a:rPr lang="it-IT" sz="1200" i="1" dirty="0" smtClean="0"/>
              <a:t>,  2018</a:t>
            </a:r>
            <a:endParaRPr lang="it-IT" sz="1200" i="1" dirty="0"/>
          </a:p>
        </p:txBody>
      </p:sp>
      <p:pic>
        <p:nvPicPr>
          <p:cNvPr id="6146" name="Picture 2" descr="Fig.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1" r="34442" b="50171"/>
          <a:stretch/>
        </p:blipFill>
        <p:spPr bwMode="auto">
          <a:xfrm>
            <a:off x="3728720" y="220527"/>
            <a:ext cx="4211968" cy="426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275314" y="6535580"/>
            <a:ext cx="169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From </a:t>
            </a:r>
            <a:r>
              <a:rPr lang="it-IT" sz="1200" i="1" dirty="0" err="1" smtClean="0"/>
              <a:t>Alfonsi</a:t>
            </a:r>
            <a:r>
              <a:rPr lang="it-IT" sz="1200" i="1" dirty="0" smtClean="0"/>
              <a:t> et </a:t>
            </a:r>
            <a:r>
              <a:rPr lang="it-IT" sz="1200" i="1" dirty="0" smtClean="0"/>
              <a:t>al., </a:t>
            </a:r>
            <a:r>
              <a:rPr lang="it-IT" sz="1200" i="1" dirty="0" smtClean="0"/>
              <a:t>2022</a:t>
            </a:r>
            <a:endParaRPr lang="it-IT" sz="1200" i="1" dirty="0"/>
          </a:p>
        </p:txBody>
      </p:sp>
      <p:sp>
        <p:nvSpPr>
          <p:cNvPr id="9" name="CasellaDiTesto 8"/>
          <p:cNvSpPr txBox="1"/>
          <p:nvPr/>
        </p:nvSpPr>
        <p:spPr>
          <a:xfrm flipH="1">
            <a:off x="4380830" y="4815188"/>
            <a:ext cx="3459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Climatological</a:t>
            </a:r>
            <a:r>
              <a:rPr lang="it-IT" dirty="0" smtClean="0"/>
              <a:t> </a:t>
            </a:r>
            <a:r>
              <a:rPr lang="it-IT" dirty="0" err="1" smtClean="0"/>
              <a:t>representation</a:t>
            </a:r>
            <a:r>
              <a:rPr lang="it-IT" dirty="0" smtClean="0"/>
              <a:t> of the SANAE GNSS </a:t>
            </a:r>
            <a:r>
              <a:rPr lang="it-IT" dirty="0" err="1" smtClean="0"/>
              <a:t>receiver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 of </a:t>
            </a:r>
            <a:r>
              <a:rPr lang="it-IT" dirty="0" err="1" smtClean="0"/>
              <a:t>view</a:t>
            </a:r>
            <a:r>
              <a:rPr lang="it-IT" dirty="0" smtClean="0"/>
              <a:t> </a:t>
            </a:r>
            <a:r>
              <a:rPr lang="it-IT" dirty="0" err="1" smtClean="0"/>
              <a:t>wrt</a:t>
            </a:r>
            <a:r>
              <a:rPr lang="it-IT" dirty="0" smtClean="0"/>
              <a:t> </a:t>
            </a:r>
            <a:r>
              <a:rPr lang="it-IT" dirty="0" err="1" smtClean="0"/>
              <a:t>auroral</a:t>
            </a:r>
            <a:r>
              <a:rPr lang="it-IT" dirty="0" smtClean="0"/>
              <a:t> </a:t>
            </a:r>
            <a:r>
              <a:rPr lang="it-IT" dirty="0" err="1" smtClean="0"/>
              <a:t>oval</a:t>
            </a:r>
            <a:r>
              <a:rPr lang="it-IT" dirty="0" smtClean="0"/>
              <a:t> position</a:t>
            </a:r>
          </a:p>
          <a:p>
            <a:r>
              <a:rPr lang="it-IT" dirty="0" smtClean="0"/>
              <a:t>(</a:t>
            </a:r>
            <a:r>
              <a:rPr lang="it-IT" dirty="0" err="1" smtClean="0"/>
              <a:t>black</a:t>
            </a:r>
            <a:r>
              <a:rPr lang="it-IT" dirty="0" smtClean="0"/>
              <a:t> IQ=0; </a:t>
            </a:r>
            <a:r>
              <a:rPr lang="it-IT" dirty="0" err="1" smtClean="0"/>
              <a:t>red</a:t>
            </a:r>
            <a:r>
              <a:rPr lang="it-IT" dirty="0" smtClean="0"/>
              <a:t> IQ=6) from the </a:t>
            </a:r>
            <a:r>
              <a:rPr lang="it-IT" dirty="0" err="1" smtClean="0"/>
              <a:t>Feldstein</a:t>
            </a:r>
            <a:r>
              <a:rPr lang="it-IT" dirty="0" smtClean="0"/>
              <a:t> model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7731760" y="4805354"/>
            <a:ext cx="4358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</a:rPr>
              <a:t>Polar-view maps in AACGM latitude and MLT of the austral </a:t>
            </a:r>
            <a:r>
              <a:rPr lang="en-US" dirty="0" err="1">
                <a:solidFill>
                  <a:srgbClr val="222222"/>
                </a:solidFill>
              </a:rPr>
              <a:t>auroral</a:t>
            </a:r>
            <a:r>
              <a:rPr lang="en-US" dirty="0">
                <a:solidFill>
                  <a:srgbClr val="222222"/>
                </a:solidFill>
              </a:rPr>
              <a:t> radiance </a:t>
            </a:r>
            <a:r>
              <a:rPr lang="en-US" dirty="0" smtClean="0">
                <a:solidFill>
                  <a:srgbClr val="222222"/>
                </a:solidFill>
              </a:rPr>
              <a:t>measured </a:t>
            </a:r>
            <a:r>
              <a:rPr lang="en-US" dirty="0">
                <a:solidFill>
                  <a:srgbClr val="222222"/>
                </a:solidFill>
              </a:rPr>
              <a:t>by SSUSI instrument </a:t>
            </a:r>
            <a:r>
              <a:rPr lang="en-US" dirty="0" smtClean="0">
                <a:solidFill>
                  <a:srgbClr val="222222"/>
                </a:solidFill>
              </a:rPr>
              <a:t>at </a:t>
            </a:r>
            <a:r>
              <a:rPr lang="en-US" dirty="0">
                <a:solidFill>
                  <a:srgbClr val="222222"/>
                </a:solidFill>
              </a:rPr>
              <a:t>14:04 </a:t>
            </a:r>
            <a:r>
              <a:rPr lang="en-US" dirty="0" smtClean="0">
                <a:solidFill>
                  <a:srgbClr val="222222"/>
                </a:solidFill>
              </a:rPr>
              <a:t>UT. The </a:t>
            </a:r>
            <a:r>
              <a:rPr lang="en-US" dirty="0">
                <a:solidFill>
                  <a:srgbClr val="222222"/>
                </a:solidFill>
              </a:rPr>
              <a:t>map also reports the </a:t>
            </a:r>
            <a:r>
              <a:rPr lang="en-US" dirty="0" err="1">
                <a:solidFill>
                  <a:srgbClr val="222222"/>
                </a:solidFill>
              </a:rPr>
              <a:t>auroral</a:t>
            </a:r>
            <a:r>
              <a:rPr lang="en-US" dirty="0">
                <a:solidFill>
                  <a:srgbClr val="222222"/>
                </a:solidFill>
              </a:rPr>
              <a:t> oval boundary location </a:t>
            </a:r>
            <a:r>
              <a:rPr lang="en-US" dirty="0" smtClean="0">
                <a:solidFill>
                  <a:srgbClr val="222222"/>
                </a:solidFill>
              </a:rPr>
              <a:t>retrieved </a:t>
            </a:r>
            <a:r>
              <a:rPr lang="en-US" dirty="0">
                <a:solidFill>
                  <a:srgbClr val="222222"/>
                </a:solidFill>
              </a:rPr>
              <a:t>from the </a:t>
            </a:r>
            <a:r>
              <a:rPr lang="en-US" dirty="0" err="1">
                <a:solidFill>
                  <a:srgbClr val="222222"/>
                </a:solidFill>
              </a:rPr>
              <a:t>auroral</a:t>
            </a:r>
            <a:r>
              <a:rPr lang="en-US" dirty="0">
                <a:solidFill>
                  <a:srgbClr val="222222"/>
                </a:solidFill>
              </a:rPr>
              <a:t> radiance data, </a:t>
            </a:r>
            <a:r>
              <a:rPr lang="en-US" dirty="0" smtClean="0">
                <a:solidFill>
                  <a:srgbClr val="222222"/>
                </a:solidFill>
              </a:rPr>
              <a:t>and S4 </a:t>
            </a:r>
            <a:r>
              <a:rPr lang="en-US" dirty="0">
                <a:solidFill>
                  <a:srgbClr val="222222"/>
                </a:solidFill>
              </a:rPr>
              <a:t>greater than 0.1 </a:t>
            </a:r>
            <a:r>
              <a:rPr lang="en-US" dirty="0" smtClean="0">
                <a:solidFill>
                  <a:srgbClr val="222222"/>
                </a:solidFill>
              </a:rPr>
              <a:t>recorded </a:t>
            </a:r>
            <a:r>
              <a:rPr lang="en-US" dirty="0">
                <a:solidFill>
                  <a:srgbClr val="222222"/>
                </a:solidFill>
              </a:rPr>
              <a:t>at </a:t>
            </a:r>
            <a:r>
              <a:rPr lang="en-US" dirty="0" smtClean="0">
                <a:solidFill>
                  <a:srgbClr val="222222"/>
                </a:solidFill>
              </a:rPr>
              <a:t>SANAE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42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3379" y="1242912"/>
            <a:ext cx="4675321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latin typeface="Symbol" panose="05050102010706020507" pitchFamily="18" charset="2"/>
              </a:rPr>
              <a:t>n</a:t>
            </a:r>
            <a:r>
              <a:rPr lang="en-US" sz="2000" baseline="-25000" dirty="0" err="1"/>
              <a:t>F</a:t>
            </a:r>
            <a:r>
              <a:rPr lang="en-US" sz="2000" dirty="0"/>
              <a:t>: Fresnel’s Frequency</a:t>
            </a:r>
          </a:p>
          <a:p>
            <a:r>
              <a:rPr lang="en-US" sz="2000" dirty="0"/>
              <a:t>V</a:t>
            </a:r>
            <a:r>
              <a:rPr lang="en-US" sz="2000" baseline="30000" dirty="0"/>
              <a:t>REL</a:t>
            </a:r>
            <a:r>
              <a:rPr lang="en-US" sz="2000" dirty="0"/>
              <a:t>: relative velocity ray-path-ionosphere</a:t>
            </a:r>
          </a:p>
          <a:p>
            <a:r>
              <a:rPr lang="en-US" sz="2000" dirty="0" err="1" smtClean="0"/>
              <a:t>d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=</a:t>
            </a:r>
            <a:r>
              <a:rPr lang="en-US" sz="2000" dirty="0" err="1" smtClean="0"/>
              <a:t>sqrt</a:t>
            </a:r>
            <a:r>
              <a:rPr lang="en-US" sz="2000" dirty="0" smtClean="0"/>
              <a:t>(2*</a:t>
            </a:r>
            <a:r>
              <a:rPr lang="en-US" sz="2000" dirty="0" smtClean="0">
                <a:latin typeface="Symbol" panose="05050102010706020507" pitchFamily="18" charset="2"/>
              </a:rPr>
              <a:t>l</a:t>
            </a:r>
            <a:r>
              <a:rPr lang="en-US" sz="2000" dirty="0" smtClean="0"/>
              <a:t>*</a:t>
            </a:r>
            <a:r>
              <a:rPr lang="en-US" sz="2000" dirty="0" err="1" smtClean="0"/>
              <a:t>h</a:t>
            </a:r>
            <a:r>
              <a:rPr lang="en-US" sz="2000" baseline="-25000" dirty="0" err="1" smtClean="0"/>
              <a:t>IPP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b="1" dirty="0" smtClean="0"/>
              <a:t>Computing from working frequencies of few MHz</a:t>
            </a:r>
          </a:p>
          <a:p>
            <a:endParaRPr lang="en-US" sz="2000" b="1" dirty="0" smtClean="0"/>
          </a:p>
          <a:p>
            <a:r>
              <a:rPr lang="en-US" sz="2000" b="1" dirty="0" err="1"/>
              <a:t>d</a:t>
            </a:r>
            <a:r>
              <a:rPr lang="en-US" sz="2000" b="1" baseline="-25000" dirty="0" err="1"/>
              <a:t>F</a:t>
            </a:r>
            <a:r>
              <a:rPr lang="en-US" sz="2000" b="1" dirty="0"/>
              <a:t> </a:t>
            </a:r>
            <a:r>
              <a:rPr lang="en-US" sz="2000" b="1" dirty="0" smtClean="0"/>
              <a:t>is of the order of 1-10 Kilometers</a:t>
            </a:r>
            <a:endParaRPr lang="en-US" sz="2000" b="1" dirty="0" smtClean="0"/>
          </a:p>
        </p:txBody>
      </p:sp>
      <p:pic>
        <p:nvPicPr>
          <p:cNvPr id="7170" name="Picture 2" descr="https://ciresblogs.colorado.edu/spaceweather/wp-content/uploads/sites/43/2015/01/bedroom-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39" y="1400303"/>
            <a:ext cx="6905625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309100" y="6488668"/>
            <a:ext cx="321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 smtClean="0"/>
              <a:t>University</a:t>
            </a:r>
            <a:r>
              <a:rPr lang="it-IT" sz="1600" i="1" dirty="0" smtClean="0"/>
              <a:t> of Colorado/KOPRI</a:t>
            </a:r>
            <a:endParaRPr lang="it-IT" sz="1600" i="1" dirty="0"/>
          </a:p>
        </p:txBody>
      </p:sp>
      <p:sp>
        <p:nvSpPr>
          <p:cNvPr id="5" name="CasellaDiTesto 4"/>
          <p:cNvSpPr txBox="1"/>
          <p:nvPr/>
        </p:nvSpPr>
        <p:spPr>
          <a:xfrm flipH="1">
            <a:off x="163379" y="279400"/>
            <a:ext cx="97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What</a:t>
            </a:r>
            <a:r>
              <a:rPr lang="it-IT" sz="2400" b="1" dirty="0" smtClean="0"/>
              <a:t> scale </a:t>
            </a:r>
            <a:r>
              <a:rPr lang="it-IT" sz="2400" b="1" dirty="0" err="1" smtClean="0"/>
              <a:t>sizes</a:t>
            </a:r>
            <a:r>
              <a:rPr lang="it-IT" sz="2400" b="1" dirty="0" smtClean="0"/>
              <a:t> of the ionospheric </a:t>
            </a:r>
            <a:r>
              <a:rPr lang="it-IT" sz="2400" b="1" dirty="0" err="1" smtClean="0"/>
              <a:t>irregularities</a:t>
            </a:r>
            <a:r>
              <a:rPr lang="it-IT" sz="2400" b="1" dirty="0" smtClean="0"/>
              <a:t> from </a:t>
            </a:r>
            <a:r>
              <a:rPr lang="it-IT" sz="2400" b="1" dirty="0" err="1" smtClean="0"/>
              <a:t>vertical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sounding</a:t>
            </a:r>
            <a:r>
              <a:rPr lang="it-IT" sz="2400" b="1" dirty="0" smtClean="0"/>
              <a:t>?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6707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240" y="418405"/>
            <a:ext cx="11927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In-situ satellite measurements </a:t>
            </a:r>
            <a:r>
              <a:rPr lang="en-US" sz="2400" dirty="0" smtClean="0"/>
              <a:t>from </a:t>
            </a:r>
            <a:r>
              <a:rPr lang="en-US" sz="2400" b="1" dirty="0" smtClean="0"/>
              <a:t>LEO satellites </a:t>
            </a:r>
            <a:r>
              <a:rPr lang="en-US" sz="2400" dirty="0" smtClean="0"/>
              <a:t>allow </a:t>
            </a:r>
            <a:r>
              <a:rPr lang="en-US" sz="2400" dirty="0"/>
              <a:t>deriving the electron density, electron temperature, ion drift and velocity along the satellite line of sight </a:t>
            </a:r>
            <a:r>
              <a:rPr lang="en-US" sz="2400" b="1" dirty="0" smtClean="0"/>
              <a:t>inside the ionosphere </a:t>
            </a:r>
            <a:r>
              <a:rPr lang="en-US" sz="2400" dirty="0" smtClean="0">
                <a:solidFill>
                  <a:srgbClr val="FF0000"/>
                </a:solidFill>
              </a:rPr>
              <a:t>but </a:t>
            </a:r>
            <a:r>
              <a:rPr lang="en-US" sz="2400" dirty="0">
                <a:solidFill>
                  <a:srgbClr val="FF0000"/>
                </a:solidFill>
              </a:rPr>
              <a:t>the satellite moves too fast to provide a good coverage in space and </a:t>
            </a:r>
            <a:r>
              <a:rPr lang="en-US" sz="2400" dirty="0" smtClean="0">
                <a:solidFill>
                  <a:srgbClr val="FF0000"/>
                </a:solidFill>
              </a:rPr>
              <a:t>time.</a:t>
            </a:r>
          </a:p>
        </p:txBody>
      </p:sp>
      <p:pic>
        <p:nvPicPr>
          <p:cNvPr id="2050" name="Picture 2" descr="https://www.engineerit.co.za/sites/default/files/styles/article-large/public/images/article/202302/satellite-distances-earthfinal.jpg?itok=plbPTiM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" y="2174241"/>
            <a:ext cx="8564156" cy="428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8706396" y="2042160"/>
            <a:ext cx="3485604" cy="4470400"/>
            <a:chOff x="8706396" y="2194561"/>
            <a:chExt cx="3485604" cy="3071954"/>
          </a:xfrm>
        </p:grpSpPr>
        <p:pic>
          <p:nvPicPr>
            <p:cNvPr id="3" name="Picture 2" descr="EF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" r="28198"/>
            <a:stretch/>
          </p:blipFill>
          <p:spPr bwMode="auto">
            <a:xfrm>
              <a:off x="8706396" y="2194561"/>
              <a:ext cx="3485604" cy="3071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10827432" y="5008767"/>
              <a:ext cx="12426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i="1" dirty="0" err="1" smtClean="0"/>
                <a:t>Credits</a:t>
              </a:r>
              <a:r>
                <a:rPr lang="it-IT" sz="1050" i="1" dirty="0" smtClean="0"/>
                <a:t>: ESA </a:t>
              </a:r>
              <a:r>
                <a:rPr lang="it-IT" sz="1050" i="1" dirty="0" err="1" smtClean="0"/>
                <a:t>Swarm</a:t>
              </a:r>
              <a:endParaRPr lang="it-IT" sz="1050" i="1" dirty="0"/>
            </a:p>
          </p:txBody>
        </p:sp>
      </p:grpSp>
      <p:sp>
        <p:nvSpPr>
          <p:cNvPr id="8" name="CasellaDiTesto 7"/>
          <p:cNvSpPr txBox="1"/>
          <p:nvPr/>
        </p:nvSpPr>
        <p:spPr>
          <a:xfrm flipH="1">
            <a:off x="7487197" y="6086988"/>
            <a:ext cx="118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 smtClean="0">
                <a:solidFill>
                  <a:schemeClr val="bg1"/>
                </a:solidFill>
              </a:rPr>
              <a:t>EngineerIT</a:t>
            </a:r>
            <a:endParaRPr lang="it-IT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031216" y="6350426"/>
            <a:ext cx="2160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From </a:t>
            </a:r>
            <a:r>
              <a:rPr lang="it-IT" sz="1200" i="1" dirty="0" err="1" smtClean="0"/>
              <a:t>Alfonsi</a:t>
            </a:r>
            <a:r>
              <a:rPr lang="it-IT" sz="1200" i="1" dirty="0" smtClean="0"/>
              <a:t> et al., </a:t>
            </a:r>
            <a:r>
              <a:rPr lang="it-IT" sz="1200" i="1" dirty="0" smtClean="0"/>
              <a:t>2022</a:t>
            </a:r>
          </a:p>
          <a:p>
            <a:r>
              <a:rPr lang="it-IT" sz="1200" i="1" dirty="0" smtClean="0"/>
              <a:t>From D’Angelo </a:t>
            </a:r>
            <a:r>
              <a:rPr lang="it-IT" sz="1200" i="1" dirty="0" err="1" smtClean="0"/>
              <a:t>PhD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thesis</a:t>
            </a:r>
            <a:r>
              <a:rPr lang="it-IT" sz="1200" i="1" dirty="0" smtClean="0"/>
              <a:t>, 2018</a:t>
            </a:r>
            <a:endParaRPr lang="it-IT" sz="1200" i="1" dirty="0"/>
          </a:p>
        </p:txBody>
      </p:sp>
      <p:pic>
        <p:nvPicPr>
          <p:cNvPr id="8" name="Picture 10" descr="Fig.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90" y="217044"/>
            <a:ext cx="8405122" cy="47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848100" y="5084978"/>
            <a:ext cx="8227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Ionogram</a:t>
            </a:r>
            <a:r>
              <a:rPr lang="en-US" dirty="0"/>
              <a:t> series recorded by Jang Bogo VIPIR between 13:00 and 16:00 UT on September 8, 2017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66498" t="49886" r="1"/>
          <a:stretch/>
        </p:blipFill>
        <p:spPr>
          <a:xfrm>
            <a:off x="158092" y="97766"/>
            <a:ext cx="3690008" cy="67143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66498" t="49886" r="1" b="33402"/>
          <a:stretch/>
        </p:blipFill>
        <p:spPr>
          <a:xfrm>
            <a:off x="70801" y="-105435"/>
            <a:ext cx="7198777" cy="4368095"/>
          </a:xfrm>
          <a:prstGeom prst="rect">
            <a:avLst/>
          </a:prstGeom>
        </p:spPr>
      </p:pic>
      <p:pic>
        <p:nvPicPr>
          <p:cNvPr id="10" name="Picture 10" descr="Fig.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2"/>
          <a:stretch/>
        </p:blipFill>
        <p:spPr bwMode="auto">
          <a:xfrm>
            <a:off x="0" y="4606692"/>
            <a:ext cx="12216249" cy="226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8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17500" y="190500"/>
            <a:ext cx="116967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Useful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References</a:t>
            </a:r>
            <a:endParaRPr lang="it-IT" sz="2400" b="1" dirty="0" smtClean="0"/>
          </a:p>
          <a:p>
            <a:endParaRPr lang="it-IT" sz="2400" b="1" dirty="0"/>
          </a:p>
          <a:p>
            <a:r>
              <a:rPr lang="it-IT" dirty="0" err="1"/>
              <a:t>Alfonsi</a:t>
            </a:r>
            <a:r>
              <a:rPr lang="it-IT" dirty="0"/>
              <a:t>, L., Cesaroni, C., Spogli, L., Regi, M., Paul, A., </a:t>
            </a:r>
            <a:r>
              <a:rPr lang="it-IT" dirty="0" err="1"/>
              <a:t>Ray</a:t>
            </a:r>
            <a:r>
              <a:rPr lang="it-IT" dirty="0"/>
              <a:t>, S., ... &amp; </a:t>
            </a:r>
            <a:r>
              <a:rPr lang="it-IT" dirty="0" err="1"/>
              <a:t>Sinha</a:t>
            </a:r>
            <a:r>
              <a:rPr lang="it-IT" dirty="0"/>
              <a:t>, A. K. (2021). Ionospheric </a:t>
            </a:r>
            <a:r>
              <a:rPr lang="it-IT" dirty="0" err="1"/>
              <a:t>disturbances</a:t>
            </a:r>
            <a:r>
              <a:rPr lang="it-IT" dirty="0"/>
              <a:t> over the </a:t>
            </a:r>
            <a:r>
              <a:rPr lang="it-IT" dirty="0" err="1"/>
              <a:t>Indian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8 </a:t>
            </a:r>
            <a:r>
              <a:rPr lang="it-IT" dirty="0" err="1"/>
              <a:t>September</a:t>
            </a:r>
            <a:r>
              <a:rPr lang="it-IT" dirty="0"/>
              <a:t> 2017 </a:t>
            </a:r>
            <a:r>
              <a:rPr lang="it-IT" dirty="0" err="1"/>
              <a:t>geomagnetic</a:t>
            </a:r>
            <a:r>
              <a:rPr lang="it-IT" dirty="0"/>
              <a:t> </a:t>
            </a:r>
            <a:r>
              <a:rPr lang="it-IT" dirty="0" err="1"/>
              <a:t>storm</a:t>
            </a:r>
            <a:r>
              <a:rPr lang="it-IT" dirty="0"/>
              <a:t>: Plasma </a:t>
            </a:r>
            <a:r>
              <a:rPr lang="it-IT" dirty="0" err="1"/>
              <a:t>structuring</a:t>
            </a:r>
            <a:r>
              <a:rPr lang="it-IT" dirty="0"/>
              <a:t> and </a:t>
            </a:r>
            <a:r>
              <a:rPr lang="it-IT" dirty="0" err="1"/>
              <a:t>propagation</a:t>
            </a:r>
            <a:r>
              <a:rPr lang="it-IT" dirty="0"/>
              <a:t>. </a:t>
            </a:r>
            <a:r>
              <a:rPr lang="it-IT" i="1" dirty="0"/>
              <a:t>Space </a:t>
            </a:r>
            <a:r>
              <a:rPr lang="it-IT" i="1" dirty="0" err="1"/>
              <a:t>Weather</a:t>
            </a:r>
            <a:r>
              <a:rPr lang="it-IT" dirty="0"/>
              <a:t>, </a:t>
            </a:r>
            <a:r>
              <a:rPr lang="it-IT" i="1" dirty="0"/>
              <a:t>19</a:t>
            </a:r>
            <a:r>
              <a:rPr lang="it-IT" dirty="0"/>
              <a:t>(3), e2020SW002607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err="1"/>
              <a:t>Alfonsi</a:t>
            </a:r>
            <a:r>
              <a:rPr lang="it-IT" dirty="0"/>
              <a:t>, L., </a:t>
            </a:r>
            <a:r>
              <a:rPr lang="it-IT" dirty="0" err="1"/>
              <a:t>Bergeot</a:t>
            </a:r>
            <a:r>
              <a:rPr lang="it-IT" dirty="0"/>
              <a:t>, N., </a:t>
            </a:r>
            <a:r>
              <a:rPr lang="it-IT" dirty="0" err="1"/>
              <a:t>Cilliers</a:t>
            </a:r>
            <a:r>
              <a:rPr lang="it-IT" dirty="0"/>
              <a:t>, P. J., De Franceschi, G., </a:t>
            </a:r>
            <a:r>
              <a:rPr lang="it-IT" dirty="0" err="1"/>
              <a:t>Baddeley</a:t>
            </a:r>
            <a:r>
              <a:rPr lang="it-IT" dirty="0"/>
              <a:t>, L., </a:t>
            </a:r>
            <a:r>
              <a:rPr lang="it-IT" dirty="0" err="1"/>
              <a:t>Correia</a:t>
            </a:r>
            <a:r>
              <a:rPr lang="it-IT" dirty="0"/>
              <a:t>, E., ... &amp; </a:t>
            </a:r>
            <a:r>
              <a:rPr lang="it-IT" dirty="0" err="1"/>
              <a:t>Zou</a:t>
            </a:r>
            <a:r>
              <a:rPr lang="it-IT" dirty="0"/>
              <a:t>, S. (2022). </a:t>
            </a:r>
            <a:r>
              <a:rPr lang="it-IT" dirty="0" err="1"/>
              <a:t>Review</a:t>
            </a:r>
            <a:r>
              <a:rPr lang="it-IT" dirty="0"/>
              <a:t> of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Monitoring</a:t>
            </a:r>
            <a:r>
              <a:rPr lang="it-IT" dirty="0"/>
              <a:t> by </a:t>
            </a:r>
            <a:r>
              <a:rPr lang="it-IT" dirty="0" err="1"/>
              <a:t>Means</a:t>
            </a:r>
            <a:r>
              <a:rPr lang="it-IT" dirty="0"/>
              <a:t> of Radio </a:t>
            </a:r>
            <a:r>
              <a:rPr lang="it-IT" dirty="0" err="1"/>
              <a:t>Waves</a:t>
            </a:r>
            <a:r>
              <a:rPr lang="it-IT" dirty="0"/>
              <a:t> in the </a:t>
            </a:r>
            <a:r>
              <a:rPr lang="it-IT" dirty="0" err="1"/>
              <a:t>Polar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: From </a:t>
            </a:r>
            <a:r>
              <a:rPr lang="it-IT" dirty="0" err="1"/>
              <a:t>Atmosphere</a:t>
            </a:r>
            <a:r>
              <a:rPr lang="it-IT" dirty="0"/>
              <a:t> to </a:t>
            </a:r>
            <a:r>
              <a:rPr lang="it-IT" dirty="0" err="1"/>
              <a:t>Geospace</a:t>
            </a:r>
            <a:r>
              <a:rPr lang="it-IT" dirty="0"/>
              <a:t>. </a:t>
            </a:r>
            <a:r>
              <a:rPr lang="it-IT" i="1" dirty="0" err="1"/>
              <a:t>Surveys</a:t>
            </a:r>
            <a:r>
              <a:rPr lang="it-IT" i="1" dirty="0"/>
              <a:t> in </a:t>
            </a:r>
            <a:r>
              <a:rPr lang="it-IT" i="1" dirty="0" err="1"/>
              <a:t>Geophysics</a:t>
            </a:r>
            <a:r>
              <a:rPr lang="it-IT" dirty="0"/>
              <a:t>, </a:t>
            </a:r>
            <a:r>
              <a:rPr lang="it-IT" i="1" dirty="0"/>
              <a:t>43</a:t>
            </a:r>
            <a:r>
              <a:rPr lang="it-IT" dirty="0"/>
              <a:t>(6), 1609-1698.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D’Angelo, </a:t>
            </a:r>
            <a:r>
              <a:rPr lang="en-US" dirty="0"/>
              <a:t>Investigation of GNSS scintillations under different configurations of the magnetosphere-ionosphere coupling</a:t>
            </a:r>
          </a:p>
          <a:p>
            <a:r>
              <a:rPr lang="en-US" dirty="0" smtClean="0"/>
              <a:t>Thesis for </a:t>
            </a:r>
            <a:r>
              <a:rPr lang="en-US" dirty="0"/>
              <a:t>the degree </a:t>
            </a:r>
            <a:r>
              <a:rPr lang="en-US" dirty="0" smtClean="0"/>
              <a:t>of Doctor </a:t>
            </a:r>
            <a:r>
              <a:rPr lang="en-US" dirty="0"/>
              <a:t>of </a:t>
            </a:r>
            <a:r>
              <a:rPr lang="en-US" dirty="0" smtClean="0"/>
              <a:t>Philosophy, 2018 </a:t>
            </a:r>
            <a:r>
              <a:rPr lang="it-IT" dirty="0"/>
              <a:t>http://hdl.handle.net/2307/40642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D’Angelo </a:t>
            </a:r>
            <a:r>
              <a:rPr lang="it-IT" dirty="0"/>
              <a:t>G, Piersanti M, </a:t>
            </a:r>
            <a:r>
              <a:rPr lang="it-IT" dirty="0" err="1"/>
              <a:t>Pignalberi</a:t>
            </a:r>
            <a:r>
              <a:rPr lang="it-IT" dirty="0"/>
              <a:t> A, Coco I, De </a:t>
            </a:r>
            <a:r>
              <a:rPr lang="it-IT" dirty="0" err="1"/>
              <a:t>Michelis</a:t>
            </a:r>
            <a:r>
              <a:rPr lang="it-IT" dirty="0"/>
              <a:t> P, Tozzi R, </a:t>
            </a:r>
            <a:r>
              <a:rPr lang="it-IT" dirty="0" err="1"/>
              <a:t>Pezzopane</a:t>
            </a:r>
            <a:r>
              <a:rPr lang="it-IT" dirty="0"/>
              <a:t> M, </a:t>
            </a:r>
            <a:r>
              <a:rPr lang="it-IT" dirty="0" err="1"/>
              <a:t>Alfonsi</a:t>
            </a:r>
            <a:r>
              <a:rPr lang="it-IT" dirty="0"/>
              <a:t> L, </a:t>
            </a:r>
            <a:r>
              <a:rPr lang="it-IT" dirty="0" err="1"/>
              <a:t>Cilliers</a:t>
            </a:r>
            <a:r>
              <a:rPr lang="it-IT" dirty="0"/>
              <a:t> P, </a:t>
            </a:r>
            <a:r>
              <a:rPr lang="it-IT" dirty="0" err="1"/>
              <a:t>Ubertini</a:t>
            </a:r>
            <a:r>
              <a:rPr lang="it-IT" dirty="0"/>
              <a:t> P. </a:t>
            </a:r>
            <a:r>
              <a:rPr lang="it-IT" dirty="0" err="1"/>
              <a:t>Investigation</a:t>
            </a:r>
            <a:r>
              <a:rPr lang="it-IT" dirty="0"/>
              <a:t> of the </a:t>
            </a:r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Processes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GNSS </a:t>
            </a:r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Scintillations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High </a:t>
            </a:r>
            <a:r>
              <a:rPr lang="it-IT" dirty="0" err="1"/>
              <a:t>Latitude</a:t>
            </a:r>
            <a:r>
              <a:rPr lang="it-IT" dirty="0"/>
              <a:t>: A Case </a:t>
            </a:r>
            <a:r>
              <a:rPr lang="it-IT" dirty="0" err="1"/>
              <a:t>Study</a:t>
            </a:r>
            <a:r>
              <a:rPr lang="it-IT" dirty="0"/>
              <a:t>. </a:t>
            </a:r>
            <a:r>
              <a:rPr lang="it-IT" i="1" dirty="0"/>
              <a:t>Remote </a:t>
            </a:r>
            <a:r>
              <a:rPr lang="it-IT" i="1" dirty="0" err="1"/>
              <a:t>Sensing</a:t>
            </a:r>
            <a:r>
              <a:rPr lang="it-IT" dirty="0"/>
              <a:t>. 2021; 13(13):2493. https://doi.org/10.3390/rs13132493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36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1752" y="1416600"/>
            <a:ext cx="9718089" cy="923278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Multi-instrument approach to ionospheric studies</a:t>
            </a:r>
            <a:endParaRPr lang="it-IT" sz="3600" b="1" dirty="0">
              <a:latin typeface="+mn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3999" y="2578092"/>
            <a:ext cx="9144000" cy="1655762"/>
          </a:xfrm>
        </p:spPr>
        <p:txBody>
          <a:bodyPr/>
          <a:lstStyle/>
          <a:p>
            <a:r>
              <a:rPr lang="it-IT" dirty="0" smtClean="0"/>
              <a:t>Lucilla </a:t>
            </a:r>
            <a:r>
              <a:rPr lang="it-IT" dirty="0" err="1" smtClean="0"/>
              <a:t>Alfonsi</a:t>
            </a:r>
            <a:endParaRPr lang="it-IT" dirty="0" smtClean="0"/>
          </a:p>
          <a:p>
            <a:r>
              <a:rPr lang="it-IT" dirty="0"/>
              <a:t>lucilla.alfonsi@ingv.it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52" y="3585469"/>
            <a:ext cx="685895" cy="114509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63536" y="6488668"/>
            <a:ext cx="8694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Eastern Africa Capacity Building Workshop on Space Weather and Low-latitude Ionosphere </a:t>
            </a:r>
            <a:endParaRPr lang="it-IT" i="1" dirty="0"/>
          </a:p>
        </p:txBody>
      </p:sp>
      <p:pic>
        <p:nvPicPr>
          <p:cNvPr id="10" name="Picture 2" descr="http://norisk.rm.ingv.it/templates/g5_helium/custom/images/HEADER_WEB_2000X35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19851" r="30201" b="24414"/>
          <a:stretch/>
        </p:blipFill>
        <p:spPr bwMode="auto">
          <a:xfrm>
            <a:off x="4217321" y="147095"/>
            <a:ext cx="3668622" cy="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 flipH="1">
            <a:off x="8059419" y="4774312"/>
            <a:ext cx="413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 smtClean="0"/>
              <a:t>Thanks</a:t>
            </a:r>
            <a:r>
              <a:rPr lang="it-IT" sz="4800" b="1" dirty="0" smtClean="0"/>
              <a:t>!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6320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 </a:t>
            </a:r>
            <a:r>
              <a:rPr lang="it-IT" dirty="0" err="1" smtClean="0"/>
              <a:t>slides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18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676400" y="228600"/>
          <a:ext cx="8686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Grafico" r:id="rId4" imgW="8125110" imgH="3048240" progId="Excel.Chart.8">
                  <p:embed/>
                </p:oleObj>
              </mc:Choice>
              <mc:Fallback>
                <p:oleObj name="Grafico" r:id="rId4" imgW="8125110" imgH="3048240" progId="Excel.Chart.8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28600"/>
                        <a:ext cx="8686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7459" name="Picture 3" descr="04057a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905001"/>
            <a:ext cx="766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04057a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6" y="1905001"/>
            <a:ext cx="765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 descr="04057b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905000"/>
            <a:ext cx="762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6" descr="04057b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1905001"/>
            <a:ext cx="7651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3" name="Picture 7" descr="04057c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4" y="1905000"/>
            <a:ext cx="769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8" descr="04057c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905000"/>
            <a:ext cx="762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5" name="Picture 9" descr="04057d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6" y="1905000"/>
            <a:ext cx="7715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6" name="Picture 10" descr="04057g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9" y="2741613"/>
            <a:ext cx="776287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7" name="Picture 11" descr="04057d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64" y="1905001"/>
            <a:ext cx="769937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8" name="Picture 12" descr="04057e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35264"/>
            <a:ext cx="7635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9" name="Picture 13" descr="04057e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740026"/>
            <a:ext cx="7747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04057f0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747964"/>
            <a:ext cx="7699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04057f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747964"/>
            <a:ext cx="7747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04057g3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752725"/>
            <a:ext cx="787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3" name="Picture 17" descr="04057h0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6" y="2738439"/>
            <a:ext cx="79216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18" descr="04057h3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2743201"/>
            <a:ext cx="7731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5" name="Picture 19" descr="04057i0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560764"/>
            <a:ext cx="7794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6" name="Picture 20" descr="04057i3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9" y="3562351"/>
            <a:ext cx="7715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7" name="Picture 21" descr="04057j00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6" y="3575051"/>
            <a:ext cx="77946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8" name="Picture 22" descr="04057j3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2988"/>
            <a:ext cx="7810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9" name="Picture 23" descr="04057k0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3563938"/>
            <a:ext cx="781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0" name="Picture 24" descr="04057k3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9" y="3570289"/>
            <a:ext cx="77628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1" name="Picture 25" descr="04057l0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9" y="3586163"/>
            <a:ext cx="7762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2" name="Picture 26" descr="04057l30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738" y="3581400"/>
            <a:ext cx="77946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3" name="Picture 27" descr="04057m0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02139"/>
            <a:ext cx="7810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4" name="Picture 28" descr="04057m30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1" y="4397375"/>
            <a:ext cx="777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5" name="Picture 29" descr="04057n0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4400551"/>
            <a:ext cx="7731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6" name="Picture 30" descr="04057n3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410076"/>
            <a:ext cx="7810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7" name="Picture 31" descr="04057o00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4403726"/>
            <a:ext cx="7699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8" name="Picture 32" descr="04057o30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4410075"/>
            <a:ext cx="773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9" name="Picture 33" descr="04057p00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414838"/>
            <a:ext cx="77311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0" name="Picture 34" descr="04057p3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4419600"/>
            <a:ext cx="77311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1" name="Picture 35" descr="04057q00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16525"/>
            <a:ext cx="7810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2" name="Picture 36" descr="04057q3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4" y="5213351"/>
            <a:ext cx="7778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3" name="Picture 37" descr="04057r0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210176"/>
            <a:ext cx="77311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4" name="Picture 38" descr="04057r30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1" y="5210175"/>
            <a:ext cx="777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5" name="Picture 39" descr="04057s00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5207000"/>
            <a:ext cx="77787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6" name="Picture 40" descr="04057s30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1" y="5221289"/>
            <a:ext cx="77311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7" name="Picture 41" descr="04057t00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5197475"/>
            <a:ext cx="773113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8" name="Picture 42" descr="04057t30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6" y="5218113"/>
            <a:ext cx="7778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9" name="Picture 43" descr="04057u00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019801"/>
            <a:ext cx="7778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0" name="Picture 44" descr="04057u30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6019800"/>
            <a:ext cx="781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1" name="Picture 45" descr="04057v00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9" y="6019800"/>
            <a:ext cx="7778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2" name="Picture 46" descr="04057v30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6019800"/>
            <a:ext cx="7731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3" name="Picture 47" descr="04057w00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6019800"/>
            <a:ext cx="773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4" name="Picture 48" descr="04057w30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9" y="6019801"/>
            <a:ext cx="7842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5" name="Picture 49" descr="04057x00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6019801"/>
            <a:ext cx="7778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6" name="Picture 50" descr="04057x30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6019801"/>
            <a:ext cx="7667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07" name="Oval 51"/>
          <p:cNvSpPr>
            <a:spLocks noChangeArrowheads="1"/>
          </p:cNvSpPr>
          <p:nvPr/>
        </p:nvSpPr>
        <p:spPr bwMode="auto">
          <a:xfrm>
            <a:off x="6096000" y="1752600"/>
            <a:ext cx="1066800" cy="1066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147508" name="Line 52"/>
          <p:cNvSpPr>
            <a:spLocks noChangeShapeType="1"/>
          </p:cNvSpPr>
          <p:nvPr/>
        </p:nvSpPr>
        <p:spPr bwMode="auto">
          <a:xfrm>
            <a:off x="3048000" y="1295400"/>
            <a:ext cx="304800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509" name="Oval 53"/>
          <p:cNvSpPr>
            <a:spLocks noChangeArrowheads="1"/>
          </p:cNvSpPr>
          <p:nvPr/>
        </p:nvSpPr>
        <p:spPr bwMode="auto">
          <a:xfrm>
            <a:off x="7162800" y="5867400"/>
            <a:ext cx="1143000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147510" name="Line 54"/>
          <p:cNvSpPr>
            <a:spLocks noChangeShapeType="1"/>
          </p:cNvSpPr>
          <p:nvPr/>
        </p:nvSpPr>
        <p:spPr bwMode="auto">
          <a:xfrm flipH="1">
            <a:off x="8153400" y="1066800"/>
            <a:ext cx="1447800" cy="495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27" name="Text Box 55"/>
          <p:cNvSpPr txBox="1">
            <a:spLocks noChangeArrowheads="1"/>
          </p:cNvSpPr>
          <p:nvPr/>
        </p:nvSpPr>
        <p:spPr bwMode="auto">
          <a:xfrm>
            <a:off x="3530600" y="122239"/>
            <a:ext cx="5373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dirty="0"/>
              <a:t>RIOMETER 38.2MHz 26 February 2004</a:t>
            </a:r>
            <a:endParaRPr lang="it-IT" altLang="it-IT" dirty="0"/>
          </a:p>
        </p:txBody>
      </p:sp>
      <p:sp>
        <p:nvSpPr>
          <p:cNvPr id="3128" name="Text Box 56"/>
          <p:cNvSpPr txBox="1">
            <a:spLocks noChangeArrowheads="1"/>
          </p:cNvSpPr>
          <p:nvPr/>
        </p:nvSpPr>
        <p:spPr bwMode="auto">
          <a:xfrm>
            <a:off x="2286000" y="76201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1000">
                <a:latin typeface="Times New Roman" panose="02020603050405020304" pitchFamily="18" charset="0"/>
              </a:rPr>
              <a:t>mV</a:t>
            </a:r>
            <a:endParaRPr lang="it-IT" altLang="it-IT" sz="1000">
              <a:latin typeface="Times New Roman" panose="02020603050405020304" pitchFamily="18" charset="0"/>
            </a:endParaRPr>
          </a:p>
        </p:txBody>
      </p:sp>
      <p:sp>
        <p:nvSpPr>
          <p:cNvPr id="147513" name="Text Box 57"/>
          <p:cNvSpPr txBox="1">
            <a:spLocks noChangeArrowheads="1"/>
          </p:cNvSpPr>
          <p:nvPr/>
        </p:nvSpPr>
        <p:spPr bwMode="auto">
          <a:xfrm>
            <a:off x="9677400" y="1676401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1000">
                <a:latin typeface="Times New Roman" panose="02020603050405020304" pitchFamily="18" charset="0"/>
              </a:rPr>
              <a:t>UT</a:t>
            </a:r>
            <a:endParaRPr lang="it-IT" altLang="it-IT" sz="1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4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4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47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47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4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47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4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47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47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47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47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47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47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4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47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47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47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4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147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4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47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47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4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4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4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4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4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4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07" grpId="0" animBg="1"/>
      <p:bldP spid="147508" grpId="0" animBg="1"/>
      <p:bldP spid="147509" grpId="0" animBg="1"/>
      <p:bldP spid="147510" grpId="0" animBg="1"/>
      <p:bldP spid="1475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DE8C9C-8F77-5359-3639-7EE1B6BA9A76}"/>
              </a:ext>
            </a:extLst>
          </p:cNvPr>
          <p:cNvSpPr txBox="1"/>
          <p:nvPr/>
        </p:nvSpPr>
        <p:spPr>
          <a:xfrm>
            <a:off x="419530" y="230743"/>
            <a:ext cx="114390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smtClean="0"/>
              <a:t>ADOPTING</a:t>
            </a:r>
            <a:r>
              <a:rPr lang="en-GB" sz="1800" b="1" dirty="0" smtClean="0"/>
              <a:t> A GNSS PERSPECTIVE TO APPROACH A MULTI-INSTRUMENT STUDY OF THE IONOSPHERIC IRREGULARITIES</a:t>
            </a:r>
          </a:p>
          <a:p>
            <a:endParaRPr lang="en-GB" b="1" dirty="0"/>
          </a:p>
          <a:p>
            <a:r>
              <a:rPr lang="en-GB" b="1" dirty="0" smtClean="0"/>
              <a:t>Small scale</a:t>
            </a:r>
            <a:r>
              <a:rPr lang="en-GB" dirty="0" smtClean="0"/>
              <a:t>: scale sizes up to hundreds of meters</a:t>
            </a:r>
          </a:p>
          <a:p>
            <a:endParaRPr lang="en-GB" dirty="0"/>
          </a:p>
          <a:p>
            <a:r>
              <a:rPr lang="en-GB" dirty="0" smtClean="0"/>
              <a:t>What about larger scales?</a:t>
            </a:r>
          </a:p>
          <a:p>
            <a:endParaRPr lang="en-GB" dirty="0"/>
          </a:p>
          <a:p>
            <a:r>
              <a:rPr lang="en-GB" dirty="0" smtClean="0"/>
              <a:t>What about the spatial and temporal evolution of the irregularities (any scale size)? </a:t>
            </a:r>
          </a:p>
          <a:p>
            <a:endParaRPr lang="en-GB" dirty="0"/>
          </a:p>
          <a:p>
            <a:r>
              <a:rPr lang="en-GB" dirty="0" smtClean="0"/>
              <a:t>What about the formation mechanisms?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37" y="2939022"/>
            <a:ext cx="5662488" cy="35951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2" y="2939022"/>
            <a:ext cx="5512046" cy="35951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476250" y="781050"/>
            <a:ext cx="4705350" cy="428625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84544" y="116732"/>
            <a:ext cx="10005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/>
              <a:t>METRICS and STANDARD </a:t>
            </a:r>
          </a:p>
          <a:p>
            <a:pPr algn="ctr"/>
            <a:r>
              <a:rPr lang="it-IT" sz="2000" dirty="0" smtClean="0"/>
              <a:t>a common </a:t>
            </a:r>
            <a:r>
              <a:rPr lang="it-IT" sz="2000" dirty="0" err="1" smtClean="0"/>
              <a:t>language</a:t>
            </a:r>
            <a:r>
              <a:rPr lang="it-IT" sz="2000" dirty="0" smtClean="0"/>
              <a:t> </a:t>
            </a:r>
            <a:r>
              <a:rPr lang="it-IT" sz="2000" dirty="0" err="1" smtClean="0"/>
              <a:t>still</a:t>
            </a:r>
            <a:r>
              <a:rPr lang="it-IT" sz="2000" dirty="0" smtClean="0"/>
              <a:t> </a:t>
            </a:r>
            <a:r>
              <a:rPr lang="it-IT" sz="2000" dirty="0" err="1" smtClean="0"/>
              <a:t>missing</a:t>
            </a:r>
            <a:r>
              <a:rPr lang="it-IT" sz="2000" dirty="0" smtClean="0"/>
              <a:t> in the ionospheric community </a:t>
            </a:r>
            <a:r>
              <a:rPr lang="it-IT" sz="2000" b="1" dirty="0" err="1" smtClean="0"/>
              <a:t>but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crucial</a:t>
            </a:r>
            <a:r>
              <a:rPr lang="it-IT" sz="2000" b="1" dirty="0" smtClean="0"/>
              <a:t> for </a:t>
            </a:r>
            <a:r>
              <a:rPr lang="it-IT" sz="2000" b="1" dirty="0" err="1" smtClean="0"/>
              <a:t>space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weather</a:t>
            </a:r>
            <a:endParaRPr lang="it-IT" sz="2000" b="1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11986"/>
              </p:ext>
            </p:extLst>
          </p:nvPr>
        </p:nvGraphicFramePr>
        <p:xfrm>
          <a:off x="147572" y="1157751"/>
          <a:ext cx="6096000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631601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118869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298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Instrument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Data </a:t>
                      </a:r>
                      <a:r>
                        <a:rPr lang="it-IT" dirty="0" err="1" smtClean="0"/>
                        <a:t>metrics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Data standard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48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Ionosondes</a:t>
                      </a:r>
                      <a:r>
                        <a:rPr lang="it-IT" dirty="0" smtClean="0"/>
                        <a:t> and </a:t>
                      </a:r>
                      <a:r>
                        <a:rPr lang="it-IT" dirty="0" err="1" smtClean="0"/>
                        <a:t>Digisondes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3600" dirty="0" smtClean="0"/>
                        <a:t> </a:t>
                      </a:r>
                      <a:endParaRPr lang="it-IT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3600" dirty="0" smtClean="0"/>
                        <a:t> </a:t>
                      </a:r>
                      <a:endParaRPr lang="it-IT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8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Inchoerent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Scatter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radars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3600" dirty="0" smtClean="0"/>
                        <a:t> </a:t>
                      </a:r>
                      <a:endParaRPr lang="it-IT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3600" dirty="0" smtClean="0"/>
                        <a:t> </a:t>
                      </a:r>
                      <a:endParaRPr lang="it-IT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67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HF-</a:t>
                      </a:r>
                      <a:r>
                        <a:rPr lang="it-IT" dirty="0" err="1" smtClean="0"/>
                        <a:t>backscattering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radars</a:t>
                      </a:r>
                      <a:endParaRPr lang="it-I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3600" dirty="0" smtClean="0"/>
                        <a:t> </a:t>
                      </a:r>
                      <a:endParaRPr lang="it-IT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3600" dirty="0" smtClean="0"/>
                        <a:t> </a:t>
                      </a:r>
                      <a:endParaRPr lang="it-IT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53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Ground-</a:t>
                      </a:r>
                      <a:r>
                        <a:rPr lang="it-IT" dirty="0" err="1" smtClean="0"/>
                        <a:t>based</a:t>
                      </a:r>
                      <a:r>
                        <a:rPr lang="it-IT" dirty="0" smtClean="0"/>
                        <a:t> GNSS </a:t>
                      </a:r>
                      <a:r>
                        <a:rPr lang="it-IT" dirty="0" err="1" smtClean="0"/>
                        <a:t>receivers</a:t>
                      </a:r>
                      <a:endParaRPr lang="it-I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i="1" dirty="0" smtClean="0">
                          <a:solidFill>
                            <a:schemeClr val="accent2"/>
                          </a:solidFill>
                        </a:rPr>
                        <a:t>X</a:t>
                      </a:r>
                      <a:endParaRPr lang="it-IT" sz="3600" i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it-IT" sz="3600" i="1" dirty="0" smtClean="0"/>
                        <a:t> </a:t>
                      </a:r>
                      <a:endParaRPr lang="it-IT" sz="3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Space-</a:t>
                      </a:r>
                      <a:r>
                        <a:rPr lang="it-IT" dirty="0" err="1" smtClean="0"/>
                        <a:t>based</a:t>
                      </a:r>
                      <a:r>
                        <a:rPr lang="it-IT" dirty="0" smtClean="0"/>
                        <a:t> GNSS </a:t>
                      </a:r>
                      <a:r>
                        <a:rPr lang="it-IT" dirty="0" err="1" smtClean="0"/>
                        <a:t>receivers</a:t>
                      </a:r>
                      <a:endParaRPr lang="it-I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i="1" dirty="0" smtClean="0">
                          <a:solidFill>
                            <a:schemeClr val="accent2"/>
                          </a:solidFill>
                        </a:rPr>
                        <a:t>X</a:t>
                      </a:r>
                      <a:endParaRPr lang="it-IT" sz="3600" i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it-IT" sz="3600" i="1" dirty="0" smtClean="0"/>
                        <a:t> </a:t>
                      </a:r>
                      <a:endParaRPr lang="it-IT" sz="3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61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 situ LP/TI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i="1" dirty="0" smtClean="0">
                          <a:solidFill>
                            <a:schemeClr val="accent2"/>
                          </a:solidFill>
                        </a:rPr>
                        <a:t>X</a:t>
                      </a:r>
                      <a:endParaRPr lang="it-IT" sz="3600" i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it-IT" sz="3600" i="1" dirty="0" smtClean="0"/>
                        <a:t> </a:t>
                      </a:r>
                      <a:endParaRPr lang="it-IT" sz="3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481268"/>
                  </a:ext>
                </a:extLst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59" y="1157751"/>
            <a:ext cx="4280169" cy="24075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19" y="3898479"/>
            <a:ext cx="4479047" cy="251946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251404" y="6488668"/>
            <a:ext cx="1553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/>
              <a:t>www.eswua.ingv.it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1788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629C0545-E5D6-4269-B428-13A95711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752684" y="4618552"/>
            <a:ext cx="1701086" cy="392558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0D0F4476-4C5F-49DC-A14F-B48A25D9AAA9}"/>
              </a:ext>
            </a:extLst>
          </p:cNvPr>
          <p:cNvSpPr/>
          <p:nvPr/>
        </p:nvSpPr>
        <p:spPr>
          <a:xfrm>
            <a:off x="8846368" y="4164405"/>
            <a:ext cx="163217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 b="1" dirty="0">
                <a:solidFill>
                  <a:prstClr val="black"/>
                </a:solidFill>
                <a:cs typeface="Times New Roman" panose="02020603050405020304" pitchFamily="18" charset="0"/>
              </a:rPr>
              <a:t>Scintillation </a:t>
            </a:r>
            <a:r>
              <a:rPr lang="it-IT" sz="135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indices</a:t>
            </a:r>
            <a:endParaRPr lang="it-IT" sz="1350" dirty="0">
              <a:cs typeface="Times New Roman" panose="02020603050405020304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F673C95-4D2C-4BEF-A4FC-C42039E7581E}"/>
              </a:ext>
            </a:extLst>
          </p:cNvPr>
          <p:cNvSpPr/>
          <p:nvPr/>
        </p:nvSpPr>
        <p:spPr>
          <a:xfrm>
            <a:off x="9300473" y="4898989"/>
            <a:ext cx="59663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 dirty="0" err="1">
                <a:solidFill>
                  <a:prstClr val="black"/>
                </a:solidFill>
                <a:cs typeface="Times New Roman" panose="02020603050405020304" pitchFamily="18" charset="0"/>
              </a:rPr>
              <a:t>Ampl</a:t>
            </a:r>
            <a:r>
              <a:rPr lang="it-IT" sz="135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it-IT" sz="1350" dirty="0">
              <a:cs typeface="Times New Roman" panose="02020603050405020304" pitchFamily="18" charset="0"/>
            </a:endParaRPr>
          </a:p>
        </p:txBody>
      </p:sp>
      <p:pic>
        <p:nvPicPr>
          <p:cNvPr id="24" name="Picture 2" descr="Image result for polarx5s">
            <a:extLst>
              <a:ext uri="{FF2B5EF4-FFF2-40B4-BE49-F238E27FC236}">
                <a16:creationId xmlns:a16="http://schemas.microsoft.com/office/drawing/2014/main" id="{0301FDEC-B7BE-462A-9A5B-69009AF1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03" y="3786281"/>
            <a:ext cx="893000" cy="66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isultati immagini per gps satellite">
            <a:extLst>
              <a:ext uri="{FF2B5EF4-FFF2-40B4-BE49-F238E27FC236}">
                <a16:creationId xmlns:a16="http://schemas.microsoft.com/office/drawing/2014/main" id="{EB302D68-C96D-4E99-92DE-155F2440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791">
            <a:off x="1511906" y="449431"/>
            <a:ext cx="639251" cy="5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8EC5E24F-AADA-48E5-B49E-473994136283}"/>
              </a:ext>
            </a:extLst>
          </p:cNvPr>
          <p:cNvSpPr/>
          <p:nvPr/>
        </p:nvSpPr>
        <p:spPr>
          <a:xfrm>
            <a:off x="-1041" y="3115951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km</a:t>
            </a:r>
            <a:endParaRPr lang="it-IT" i="1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F44E7779-15A3-4C3F-9BDA-A2FA6ACA0F19}"/>
              </a:ext>
            </a:extLst>
          </p:cNvPr>
          <p:cNvSpPr/>
          <p:nvPr/>
        </p:nvSpPr>
        <p:spPr>
          <a:xfrm>
            <a:off x="-2407" y="1084518"/>
            <a:ext cx="94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km</a:t>
            </a:r>
            <a:endParaRPr lang="it-IT" i="1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B937A1C6-4C05-4647-BE6A-8F357E9307A8}"/>
              </a:ext>
            </a:extLst>
          </p:cNvPr>
          <p:cNvSpPr/>
          <p:nvPr/>
        </p:nvSpPr>
        <p:spPr>
          <a:xfrm rot="16200000">
            <a:off x="-404566" y="2065209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Ionosphere</a:t>
            </a:r>
            <a:endParaRPr lang="it-IT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2E599D2-B8F8-4C1A-9F64-907320F74540}"/>
              </a:ext>
            </a:extLst>
          </p:cNvPr>
          <p:cNvSpPr/>
          <p:nvPr/>
        </p:nvSpPr>
        <p:spPr>
          <a:xfrm>
            <a:off x="0" y="1089762"/>
            <a:ext cx="12192000" cy="2320119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205634B7-0434-46D6-9F68-A78D53B942E5}"/>
              </a:ext>
            </a:extLst>
          </p:cNvPr>
          <p:cNvSpPr/>
          <p:nvPr/>
        </p:nvSpPr>
        <p:spPr>
          <a:xfrm>
            <a:off x="2379261" y="1348807"/>
            <a:ext cx="1741286" cy="1580225"/>
          </a:xfrm>
          <a:custGeom>
            <a:avLst/>
            <a:gdLst>
              <a:gd name="connsiteX0" fmla="*/ 443883 w 1741286"/>
              <a:gd name="connsiteY0" fmla="*/ 124287 h 1580225"/>
              <a:gd name="connsiteX1" fmla="*/ 390617 w 1741286"/>
              <a:gd name="connsiteY1" fmla="*/ 159798 h 1580225"/>
              <a:gd name="connsiteX2" fmla="*/ 177553 w 1741286"/>
              <a:gd name="connsiteY2" fmla="*/ 142042 h 1580225"/>
              <a:gd name="connsiteX3" fmla="*/ 0 w 1741286"/>
              <a:gd name="connsiteY3" fmla="*/ 426128 h 1580225"/>
              <a:gd name="connsiteX4" fmla="*/ 8877 w 1741286"/>
              <a:gd name="connsiteY4" fmla="*/ 621436 h 1580225"/>
              <a:gd name="connsiteX5" fmla="*/ 35510 w 1741286"/>
              <a:gd name="connsiteY5" fmla="*/ 710213 h 1580225"/>
              <a:gd name="connsiteX6" fmla="*/ 53266 w 1741286"/>
              <a:gd name="connsiteY6" fmla="*/ 923277 h 1580225"/>
              <a:gd name="connsiteX7" fmla="*/ 71021 w 1741286"/>
              <a:gd name="connsiteY7" fmla="*/ 941033 h 1580225"/>
              <a:gd name="connsiteX8" fmla="*/ 150920 w 1741286"/>
              <a:gd name="connsiteY8" fmla="*/ 958788 h 1580225"/>
              <a:gd name="connsiteX9" fmla="*/ 177553 w 1741286"/>
              <a:gd name="connsiteY9" fmla="*/ 994299 h 1580225"/>
              <a:gd name="connsiteX10" fmla="*/ 301840 w 1741286"/>
              <a:gd name="connsiteY10" fmla="*/ 1047565 h 1580225"/>
              <a:gd name="connsiteX11" fmla="*/ 310718 w 1741286"/>
              <a:gd name="connsiteY11" fmla="*/ 1136341 h 1580225"/>
              <a:gd name="connsiteX12" fmla="*/ 372862 w 1741286"/>
              <a:gd name="connsiteY12" fmla="*/ 1305017 h 1580225"/>
              <a:gd name="connsiteX13" fmla="*/ 861134 w 1741286"/>
              <a:gd name="connsiteY13" fmla="*/ 1455937 h 1580225"/>
              <a:gd name="connsiteX14" fmla="*/ 1162974 w 1741286"/>
              <a:gd name="connsiteY14" fmla="*/ 1580225 h 1580225"/>
              <a:gd name="connsiteX15" fmla="*/ 1429304 w 1741286"/>
              <a:gd name="connsiteY15" fmla="*/ 1455937 h 1580225"/>
              <a:gd name="connsiteX16" fmla="*/ 1535837 w 1741286"/>
              <a:gd name="connsiteY16" fmla="*/ 1313895 h 1580225"/>
              <a:gd name="connsiteX17" fmla="*/ 1589103 w 1741286"/>
              <a:gd name="connsiteY17" fmla="*/ 1171852 h 1580225"/>
              <a:gd name="connsiteX18" fmla="*/ 1624613 w 1741286"/>
              <a:gd name="connsiteY18" fmla="*/ 1100831 h 1580225"/>
              <a:gd name="connsiteX19" fmla="*/ 1695635 w 1741286"/>
              <a:gd name="connsiteY19" fmla="*/ 1065320 h 1580225"/>
              <a:gd name="connsiteX20" fmla="*/ 1740023 w 1741286"/>
              <a:gd name="connsiteY20" fmla="*/ 781234 h 1580225"/>
              <a:gd name="connsiteX21" fmla="*/ 1695635 w 1741286"/>
              <a:gd name="connsiteY21" fmla="*/ 648069 h 1580225"/>
              <a:gd name="connsiteX22" fmla="*/ 1642369 w 1741286"/>
              <a:gd name="connsiteY22" fmla="*/ 639192 h 1580225"/>
              <a:gd name="connsiteX23" fmla="*/ 1438182 w 1741286"/>
              <a:gd name="connsiteY23" fmla="*/ 585926 h 1580225"/>
              <a:gd name="connsiteX24" fmla="*/ 1207363 w 1741286"/>
              <a:gd name="connsiteY24" fmla="*/ 523782 h 1580225"/>
              <a:gd name="connsiteX25" fmla="*/ 1127464 w 1741286"/>
              <a:gd name="connsiteY25" fmla="*/ 479394 h 1580225"/>
              <a:gd name="connsiteX26" fmla="*/ 1047565 w 1741286"/>
              <a:gd name="connsiteY26" fmla="*/ 292963 h 1580225"/>
              <a:gd name="connsiteX27" fmla="*/ 1029809 w 1741286"/>
              <a:gd name="connsiteY27" fmla="*/ 186431 h 1580225"/>
              <a:gd name="connsiteX28" fmla="*/ 861134 w 1741286"/>
              <a:gd name="connsiteY28" fmla="*/ 53266 h 1580225"/>
              <a:gd name="connsiteX29" fmla="*/ 710213 w 1741286"/>
              <a:gd name="connsiteY29" fmla="*/ 0 h 1580225"/>
              <a:gd name="connsiteX30" fmla="*/ 648070 w 1741286"/>
              <a:gd name="connsiteY30" fmla="*/ 8877 h 1580225"/>
              <a:gd name="connsiteX31" fmla="*/ 603681 w 1741286"/>
              <a:gd name="connsiteY31" fmla="*/ 26633 h 1580225"/>
              <a:gd name="connsiteX32" fmla="*/ 550415 w 1741286"/>
              <a:gd name="connsiteY32" fmla="*/ 17755 h 1580225"/>
              <a:gd name="connsiteX33" fmla="*/ 461638 w 1741286"/>
              <a:gd name="connsiteY33" fmla="*/ 44388 h 1580225"/>
              <a:gd name="connsiteX34" fmla="*/ 443883 w 1741286"/>
              <a:gd name="connsiteY34" fmla="*/ 124287 h 15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1286" h="1580225">
                <a:moveTo>
                  <a:pt x="443883" y="124287"/>
                </a:moveTo>
                <a:cubicBezTo>
                  <a:pt x="432046" y="143522"/>
                  <a:pt x="411909" y="158379"/>
                  <a:pt x="390617" y="159798"/>
                </a:cubicBezTo>
                <a:cubicBezTo>
                  <a:pt x="319507" y="164539"/>
                  <a:pt x="243599" y="115266"/>
                  <a:pt x="177553" y="142042"/>
                </a:cubicBezTo>
                <a:cubicBezTo>
                  <a:pt x="107774" y="170331"/>
                  <a:pt x="30616" y="360521"/>
                  <a:pt x="0" y="426128"/>
                </a:cubicBezTo>
                <a:cubicBezTo>
                  <a:pt x="2959" y="491231"/>
                  <a:pt x="794" y="556769"/>
                  <a:pt x="8877" y="621436"/>
                </a:cubicBezTo>
                <a:cubicBezTo>
                  <a:pt x="12709" y="652093"/>
                  <a:pt x="31015" y="679646"/>
                  <a:pt x="35510" y="710213"/>
                </a:cubicBezTo>
                <a:cubicBezTo>
                  <a:pt x="45879" y="780722"/>
                  <a:pt x="42429" y="852838"/>
                  <a:pt x="53266" y="923277"/>
                </a:cubicBezTo>
                <a:cubicBezTo>
                  <a:pt x="54539" y="931550"/>
                  <a:pt x="63155" y="938173"/>
                  <a:pt x="71021" y="941033"/>
                </a:cubicBezTo>
                <a:cubicBezTo>
                  <a:pt x="96661" y="950357"/>
                  <a:pt x="124287" y="952870"/>
                  <a:pt x="150920" y="958788"/>
                </a:cubicBezTo>
                <a:cubicBezTo>
                  <a:pt x="159798" y="970625"/>
                  <a:pt x="164800" y="986797"/>
                  <a:pt x="177553" y="994299"/>
                </a:cubicBezTo>
                <a:cubicBezTo>
                  <a:pt x="216403" y="1017152"/>
                  <a:pt x="271012" y="1014682"/>
                  <a:pt x="301840" y="1047565"/>
                </a:cubicBezTo>
                <a:cubicBezTo>
                  <a:pt x="322180" y="1069261"/>
                  <a:pt x="302809" y="1107672"/>
                  <a:pt x="310718" y="1136341"/>
                </a:cubicBezTo>
                <a:cubicBezTo>
                  <a:pt x="326653" y="1194103"/>
                  <a:pt x="328395" y="1264854"/>
                  <a:pt x="372862" y="1305017"/>
                </a:cubicBezTo>
                <a:cubicBezTo>
                  <a:pt x="432123" y="1358543"/>
                  <a:pt x="815391" y="1440455"/>
                  <a:pt x="861134" y="1455937"/>
                </a:cubicBezTo>
                <a:cubicBezTo>
                  <a:pt x="964200" y="1490821"/>
                  <a:pt x="1062361" y="1538796"/>
                  <a:pt x="1162974" y="1580225"/>
                </a:cubicBezTo>
                <a:cubicBezTo>
                  <a:pt x="1253779" y="1548443"/>
                  <a:pt x="1358771" y="1529676"/>
                  <a:pt x="1429304" y="1455937"/>
                </a:cubicBezTo>
                <a:cubicBezTo>
                  <a:pt x="1470214" y="1413168"/>
                  <a:pt x="1500326" y="1361242"/>
                  <a:pt x="1535837" y="1313895"/>
                </a:cubicBezTo>
                <a:cubicBezTo>
                  <a:pt x="1563461" y="1175771"/>
                  <a:pt x="1532832" y="1270326"/>
                  <a:pt x="1589103" y="1171852"/>
                </a:cubicBezTo>
                <a:cubicBezTo>
                  <a:pt x="1602235" y="1148871"/>
                  <a:pt x="1600939" y="1112668"/>
                  <a:pt x="1624613" y="1100831"/>
                </a:cubicBezTo>
                <a:lnTo>
                  <a:pt x="1695635" y="1065320"/>
                </a:lnTo>
                <a:cubicBezTo>
                  <a:pt x="1710431" y="970625"/>
                  <a:pt x="1730936" y="876647"/>
                  <a:pt x="1740023" y="781234"/>
                </a:cubicBezTo>
                <a:cubicBezTo>
                  <a:pt x="1744166" y="737730"/>
                  <a:pt x="1740225" y="674823"/>
                  <a:pt x="1695635" y="648069"/>
                </a:cubicBezTo>
                <a:cubicBezTo>
                  <a:pt x="1680200" y="638808"/>
                  <a:pt x="1659867" y="643416"/>
                  <a:pt x="1642369" y="639192"/>
                </a:cubicBezTo>
                <a:cubicBezTo>
                  <a:pt x="1573993" y="622688"/>
                  <a:pt x="1505690" y="605684"/>
                  <a:pt x="1438182" y="585926"/>
                </a:cubicBezTo>
                <a:cubicBezTo>
                  <a:pt x="1211522" y="519587"/>
                  <a:pt x="1352891" y="541974"/>
                  <a:pt x="1207363" y="523782"/>
                </a:cubicBezTo>
                <a:cubicBezTo>
                  <a:pt x="1180730" y="508986"/>
                  <a:pt x="1146634" y="503074"/>
                  <a:pt x="1127464" y="479394"/>
                </a:cubicBezTo>
                <a:cubicBezTo>
                  <a:pt x="1073273" y="412453"/>
                  <a:pt x="1060102" y="364006"/>
                  <a:pt x="1047565" y="292963"/>
                </a:cubicBezTo>
                <a:cubicBezTo>
                  <a:pt x="1041309" y="257510"/>
                  <a:pt x="1043179" y="219857"/>
                  <a:pt x="1029809" y="186431"/>
                </a:cubicBezTo>
                <a:cubicBezTo>
                  <a:pt x="999005" y="109421"/>
                  <a:pt x="930728" y="86671"/>
                  <a:pt x="861134" y="53266"/>
                </a:cubicBezTo>
                <a:cubicBezTo>
                  <a:pt x="767917" y="8521"/>
                  <a:pt x="781639" y="14284"/>
                  <a:pt x="710213" y="0"/>
                </a:cubicBezTo>
                <a:cubicBezTo>
                  <a:pt x="689499" y="2959"/>
                  <a:pt x="668370" y="3802"/>
                  <a:pt x="648070" y="8877"/>
                </a:cubicBezTo>
                <a:cubicBezTo>
                  <a:pt x="632610" y="12742"/>
                  <a:pt x="619552" y="25190"/>
                  <a:pt x="603681" y="26633"/>
                </a:cubicBezTo>
                <a:cubicBezTo>
                  <a:pt x="585755" y="28263"/>
                  <a:pt x="568170" y="20714"/>
                  <a:pt x="550415" y="17755"/>
                </a:cubicBezTo>
                <a:cubicBezTo>
                  <a:pt x="536070" y="21341"/>
                  <a:pt x="466161" y="37855"/>
                  <a:pt x="461638" y="44388"/>
                </a:cubicBezTo>
                <a:cubicBezTo>
                  <a:pt x="366499" y="181810"/>
                  <a:pt x="455720" y="105052"/>
                  <a:pt x="443883" y="12428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A69FC25-E0B6-47D7-9FD0-0F1685D938A4}"/>
              </a:ext>
            </a:extLst>
          </p:cNvPr>
          <p:cNvCxnSpPr>
            <a:cxnSpLocks/>
            <a:stCxn id="25" idx="2"/>
            <a:endCxn id="39" idx="2"/>
          </p:cNvCxnSpPr>
          <p:nvPr/>
        </p:nvCxnSpPr>
        <p:spPr>
          <a:xfrm>
            <a:off x="1947137" y="975888"/>
            <a:ext cx="860541" cy="89511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erché i colori del semaforo sono rosso, giallo e verde? - Focus Junior">
            <a:extLst>
              <a:ext uri="{FF2B5EF4-FFF2-40B4-BE49-F238E27FC236}">
                <a16:creationId xmlns:a16="http://schemas.microsoft.com/office/drawing/2014/main" id="{2BD47594-5EDA-4196-ABD1-831F59D69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-196" r="64469" b="196"/>
          <a:stretch/>
        </p:blipFill>
        <p:spPr bwMode="auto">
          <a:xfrm>
            <a:off x="11010429" y="3653736"/>
            <a:ext cx="1042123" cy="22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22EA7D85-AED9-4103-A5AB-6F025BAE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846368" y="5359818"/>
            <a:ext cx="1478756" cy="322660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1D7EFF09-CA5D-4744-BDCE-7B8479EFE93B}"/>
              </a:ext>
            </a:extLst>
          </p:cNvPr>
          <p:cNvSpPr/>
          <p:nvPr/>
        </p:nvSpPr>
        <p:spPr>
          <a:xfrm>
            <a:off x="9284221" y="5655985"/>
            <a:ext cx="603050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 dirty="0" err="1">
                <a:solidFill>
                  <a:prstClr val="black"/>
                </a:solidFill>
              </a:rPr>
              <a:t>Phase</a:t>
            </a:r>
            <a:endParaRPr lang="it-IT" sz="1350" dirty="0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749E3FFB-B115-42FA-AD88-DD0960846BA6}"/>
              </a:ext>
            </a:extLst>
          </p:cNvPr>
          <p:cNvSpPr/>
          <p:nvPr/>
        </p:nvSpPr>
        <p:spPr>
          <a:xfrm>
            <a:off x="2560261" y="1708446"/>
            <a:ext cx="298284" cy="214406"/>
          </a:xfrm>
          <a:custGeom>
            <a:avLst/>
            <a:gdLst>
              <a:gd name="connsiteX0" fmla="*/ 13737 w 298284"/>
              <a:gd name="connsiteY0" fmla="*/ 213360 h 214406"/>
              <a:gd name="connsiteX1" fmla="*/ 64537 w 298284"/>
              <a:gd name="connsiteY1" fmla="*/ 162560 h 214406"/>
              <a:gd name="connsiteX2" fmla="*/ 247417 w 298284"/>
              <a:gd name="connsiteY2" fmla="*/ 162560 h 214406"/>
              <a:gd name="connsiteX3" fmla="*/ 298217 w 298284"/>
              <a:gd name="connsiteY3" fmla="*/ 81280 h 214406"/>
              <a:gd name="connsiteX4" fmla="*/ 257577 w 298284"/>
              <a:gd name="connsiteY4" fmla="*/ 40640 h 214406"/>
              <a:gd name="connsiteX5" fmla="*/ 145817 w 298284"/>
              <a:gd name="connsiteY5" fmla="*/ 0 h 214406"/>
              <a:gd name="connsiteX6" fmla="*/ 125497 w 298284"/>
              <a:gd name="connsiteY6" fmla="*/ 30480 h 214406"/>
              <a:gd name="connsiteX7" fmla="*/ 13737 w 298284"/>
              <a:gd name="connsiteY7" fmla="*/ 71120 h 214406"/>
              <a:gd name="connsiteX8" fmla="*/ 64537 w 298284"/>
              <a:gd name="connsiteY8" fmla="*/ 162560 h 214406"/>
              <a:gd name="connsiteX9" fmla="*/ 3577 w 298284"/>
              <a:gd name="connsiteY9" fmla="*/ 193040 h 214406"/>
              <a:gd name="connsiteX10" fmla="*/ 13737 w 298284"/>
              <a:gd name="connsiteY10" fmla="*/ 213360 h 21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284" h="214406">
                <a:moveTo>
                  <a:pt x="13737" y="213360"/>
                </a:moveTo>
                <a:cubicBezTo>
                  <a:pt x="23897" y="208280"/>
                  <a:pt x="43118" y="173270"/>
                  <a:pt x="64537" y="162560"/>
                </a:cubicBezTo>
                <a:cubicBezTo>
                  <a:pt x="139565" y="125046"/>
                  <a:pt x="172389" y="145887"/>
                  <a:pt x="247417" y="162560"/>
                </a:cubicBezTo>
                <a:cubicBezTo>
                  <a:pt x="264350" y="135467"/>
                  <a:pt x="295564" y="113119"/>
                  <a:pt x="298217" y="81280"/>
                </a:cubicBezTo>
                <a:cubicBezTo>
                  <a:pt x="299808" y="62188"/>
                  <a:pt x="272699" y="52402"/>
                  <a:pt x="257577" y="40640"/>
                </a:cubicBezTo>
                <a:cubicBezTo>
                  <a:pt x="209029" y="2881"/>
                  <a:pt x="205479" y="9944"/>
                  <a:pt x="145817" y="0"/>
                </a:cubicBezTo>
                <a:cubicBezTo>
                  <a:pt x="139044" y="10160"/>
                  <a:pt x="135968" y="24198"/>
                  <a:pt x="125497" y="30480"/>
                </a:cubicBezTo>
                <a:cubicBezTo>
                  <a:pt x="111230" y="39040"/>
                  <a:pt x="43154" y="61314"/>
                  <a:pt x="13737" y="71120"/>
                </a:cubicBezTo>
                <a:cubicBezTo>
                  <a:pt x="30670" y="101600"/>
                  <a:pt x="58300" y="128255"/>
                  <a:pt x="64537" y="162560"/>
                </a:cubicBezTo>
                <a:cubicBezTo>
                  <a:pt x="67646" y="179660"/>
                  <a:pt x="8366" y="187053"/>
                  <a:pt x="3577" y="193040"/>
                </a:cubicBezTo>
                <a:cubicBezTo>
                  <a:pt x="-5146" y="203944"/>
                  <a:pt x="3577" y="218440"/>
                  <a:pt x="13737" y="213360"/>
                </a:cubicBezTo>
                <a:close/>
              </a:path>
            </a:pathLst>
          </a:custGeom>
          <a:solidFill>
            <a:srgbClr val="1373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EFA85DAB-D056-4989-8443-D8B6A9F4E105}"/>
              </a:ext>
            </a:extLst>
          </p:cNvPr>
          <p:cNvSpPr/>
          <p:nvPr/>
        </p:nvSpPr>
        <p:spPr>
          <a:xfrm>
            <a:off x="3603559" y="2498640"/>
            <a:ext cx="100345" cy="110468"/>
          </a:xfrm>
          <a:custGeom>
            <a:avLst/>
            <a:gdLst>
              <a:gd name="connsiteX0" fmla="*/ 7007 w 100345"/>
              <a:gd name="connsiteY0" fmla="*/ 109514 h 110468"/>
              <a:gd name="connsiteX1" fmla="*/ 17167 w 100345"/>
              <a:gd name="connsiteY1" fmla="*/ 7914 h 110468"/>
              <a:gd name="connsiteX2" fmla="*/ 98447 w 100345"/>
              <a:gd name="connsiteY2" fmla="*/ 28234 h 110468"/>
              <a:gd name="connsiteX3" fmla="*/ 57807 w 100345"/>
              <a:gd name="connsiteY3" fmla="*/ 58714 h 110468"/>
              <a:gd name="connsiteX4" fmla="*/ 7007 w 100345"/>
              <a:gd name="connsiteY4" fmla="*/ 109514 h 11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5" h="110468">
                <a:moveTo>
                  <a:pt x="7007" y="109514"/>
                </a:moveTo>
                <a:cubicBezTo>
                  <a:pt x="234" y="101047"/>
                  <a:pt x="-8272" y="30526"/>
                  <a:pt x="17167" y="7914"/>
                </a:cubicBezTo>
                <a:cubicBezTo>
                  <a:pt x="38040" y="-10640"/>
                  <a:pt x="81001" y="6427"/>
                  <a:pt x="98447" y="28234"/>
                </a:cubicBezTo>
                <a:cubicBezTo>
                  <a:pt x="109025" y="41457"/>
                  <a:pt x="72609" y="50490"/>
                  <a:pt x="57807" y="58714"/>
                </a:cubicBezTo>
                <a:cubicBezTo>
                  <a:pt x="41864" y="67571"/>
                  <a:pt x="13780" y="117981"/>
                  <a:pt x="7007" y="109514"/>
                </a:cubicBezTo>
                <a:close/>
              </a:path>
            </a:pathLst>
          </a:custGeom>
          <a:solidFill>
            <a:srgbClr val="1373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40B25970-9574-495B-9999-4A387B331274}"/>
              </a:ext>
            </a:extLst>
          </p:cNvPr>
          <p:cNvSpPr/>
          <p:nvPr/>
        </p:nvSpPr>
        <p:spPr>
          <a:xfrm>
            <a:off x="3100385" y="1732804"/>
            <a:ext cx="280546" cy="264160"/>
          </a:xfrm>
          <a:custGeom>
            <a:avLst/>
            <a:gdLst>
              <a:gd name="connsiteX0" fmla="*/ 95703 w 280546"/>
              <a:gd name="connsiteY0" fmla="*/ 121920 h 264160"/>
              <a:gd name="connsiteX1" fmla="*/ 116023 w 280546"/>
              <a:gd name="connsiteY1" fmla="*/ 213360 h 264160"/>
              <a:gd name="connsiteX2" fmla="*/ 136343 w 280546"/>
              <a:gd name="connsiteY2" fmla="*/ 264160 h 264160"/>
              <a:gd name="connsiteX3" fmla="*/ 146503 w 280546"/>
              <a:gd name="connsiteY3" fmla="*/ 213360 h 264160"/>
              <a:gd name="connsiteX4" fmla="*/ 166823 w 280546"/>
              <a:gd name="connsiteY4" fmla="*/ 172720 h 264160"/>
              <a:gd name="connsiteX5" fmla="*/ 268423 w 280546"/>
              <a:gd name="connsiteY5" fmla="*/ 203200 h 264160"/>
              <a:gd name="connsiteX6" fmla="*/ 278583 w 280546"/>
              <a:gd name="connsiteY6" fmla="*/ 162560 h 264160"/>
              <a:gd name="connsiteX7" fmla="*/ 248103 w 280546"/>
              <a:gd name="connsiteY7" fmla="*/ 121920 h 264160"/>
              <a:gd name="connsiteX8" fmla="*/ 227783 w 280546"/>
              <a:gd name="connsiteY8" fmla="*/ 91440 h 264160"/>
              <a:gd name="connsiteX9" fmla="*/ 14423 w 280546"/>
              <a:gd name="connsiteY9" fmla="*/ 0 h 264160"/>
              <a:gd name="connsiteX10" fmla="*/ 34743 w 280546"/>
              <a:gd name="connsiteY10" fmla="*/ 121920 h 264160"/>
              <a:gd name="connsiteX11" fmla="*/ 95703 w 280546"/>
              <a:gd name="connsiteY11" fmla="*/ 121920 h 26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0546" h="264160">
                <a:moveTo>
                  <a:pt x="95703" y="121920"/>
                </a:moveTo>
                <a:cubicBezTo>
                  <a:pt x="109250" y="137160"/>
                  <a:pt x="107445" y="183338"/>
                  <a:pt x="116023" y="213360"/>
                </a:cubicBezTo>
                <a:cubicBezTo>
                  <a:pt x="121033" y="230896"/>
                  <a:pt x="118105" y="264160"/>
                  <a:pt x="136343" y="264160"/>
                </a:cubicBezTo>
                <a:cubicBezTo>
                  <a:pt x="153612" y="264160"/>
                  <a:pt x="141042" y="229743"/>
                  <a:pt x="146503" y="213360"/>
                </a:cubicBezTo>
                <a:cubicBezTo>
                  <a:pt x="151292" y="198992"/>
                  <a:pt x="160050" y="186267"/>
                  <a:pt x="166823" y="172720"/>
                </a:cubicBezTo>
                <a:cubicBezTo>
                  <a:pt x="200690" y="182880"/>
                  <a:pt x="233210" y="206401"/>
                  <a:pt x="268423" y="203200"/>
                </a:cubicBezTo>
                <a:cubicBezTo>
                  <a:pt x="282329" y="201936"/>
                  <a:pt x="281970" y="176107"/>
                  <a:pt x="278583" y="162560"/>
                </a:cubicBezTo>
                <a:cubicBezTo>
                  <a:pt x="274476" y="146132"/>
                  <a:pt x="257945" y="135699"/>
                  <a:pt x="248103" y="121920"/>
                </a:cubicBezTo>
                <a:cubicBezTo>
                  <a:pt x="241006" y="111984"/>
                  <a:pt x="237164" y="99257"/>
                  <a:pt x="227783" y="91440"/>
                </a:cubicBezTo>
                <a:cubicBezTo>
                  <a:pt x="122304" y="3541"/>
                  <a:pt x="141997" y="23195"/>
                  <a:pt x="14423" y="0"/>
                </a:cubicBezTo>
                <a:cubicBezTo>
                  <a:pt x="-253" y="44027"/>
                  <a:pt x="-16057" y="71120"/>
                  <a:pt x="34743" y="121920"/>
                </a:cubicBezTo>
                <a:cubicBezTo>
                  <a:pt x="51676" y="138853"/>
                  <a:pt x="82156" y="106680"/>
                  <a:pt x="95703" y="121920"/>
                </a:cubicBezTo>
                <a:close/>
              </a:path>
            </a:pathLst>
          </a:custGeom>
          <a:solidFill>
            <a:srgbClr val="1373BA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7BFE2051-F7A3-46F4-9B4E-F97E832883B7}"/>
              </a:ext>
            </a:extLst>
          </p:cNvPr>
          <p:cNvSpPr/>
          <p:nvPr/>
        </p:nvSpPr>
        <p:spPr>
          <a:xfrm>
            <a:off x="3117556" y="2204720"/>
            <a:ext cx="499457" cy="417112"/>
          </a:xfrm>
          <a:custGeom>
            <a:avLst/>
            <a:gdLst>
              <a:gd name="connsiteX0" fmla="*/ 153964 w 499457"/>
              <a:gd name="connsiteY0" fmla="*/ 91440 h 417112"/>
              <a:gd name="connsiteX1" fmla="*/ 123484 w 499457"/>
              <a:gd name="connsiteY1" fmla="*/ 30480 h 417112"/>
              <a:gd name="connsiteX2" fmla="*/ 357164 w 499457"/>
              <a:gd name="connsiteY2" fmla="*/ 0 h 417112"/>
              <a:gd name="connsiteX3" fmla="*/ 418124 w 499457"/>
              <a:gd name="connsiteY3" fmla="*/ 20320 h 417112"/>
              <a:gd name="connsiteX4" fmla="*/ 499404 w 499457"/>
              <a:gd name="connsiteY4" fmla="*/ 132080 h 417112"/>
              <a:gd name="connsiteX5" fmla="*/ 428284 w 499457"/>
              <a:gd name="connsiteY5" fmla="*/ 182880 h 417112"/>
              <a:gd name="connsiteX6" fmla="*/ 286044 w 499457"/>
              <a:gd name="connsiteY6" fmla="*/ 203200 h 417112"/>
              <a:gd name="connsiteX7" fmla="*/ 204764 w 499457"/>
              <a:gd name="connsiteY7" fmla="*/ 254000 h 417112"/>
              <a:gd name="connsiteX8" fmla="*/ 194604 w 499457"/>
              <a:gd name="connsiteY8" fmla="*/ 284480 h 417112"/>
              <a:gd name="connsiteX9" fmla="*/ 255564 w 499457"/>
              <a:gd name="connsiteY9" fmla="*/ 396240 h 417112"/>
              <a:gd name="connsiteX10" fmla="*/ 225084 w 499457"/>
              <a:gd name="connsiteY10" fmla="*/ 416560 h 417112"/>
              <a:gd name="connsiteX11" fmla="*/ 11724 w 499457"/>
              <a:gd name="connsiteY11" fmla="*/ 284480 h 417112"/>
              <a:gd name="connsiteX12" fmla="*/ 11724 w 499457"/>
              <a:gd name="connsiteY12" fmla="*/ 182880 h 417112"/>
              <a:gd name="connsiteX13" fmla="*/ 72684 w 499457"/>
              <a:gd name="connsiteY13" fmla="*/ 152400 h 417112"/>
              <a:gd name="connsiteX14" fmla="*/ 153964 w 499457"/>
              <a:gd name="connsiteY14" fmla="*/ 91440 h 41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9457" h="417112">
                <a:moveTo>
                  <a:pt x="153964" y="91440"/>
                </a:moveTo>
                <a:cubicBezTo>
                  <a:pt x="143804" y="71120"/>
                  <a:pt x="105111" y="43842"/>
                  <a:pt x="123484" y="30480"/>
                </a:cubicBezTo>
                <a:cubicBezTo>
                  <a:pt x="132377" y="24013"/>
                  <a:pt x="322946" y="3802"/>
                  <a:pt x="357164" y="0"/>
                </a:cubicBezTo>
                <a:cubicBezTo>
                  <a:pt x="377484" y="6773"/>
                  <a:pt x="402428" y="5745"/>
                  <a:pt x="418124" y="20320"/>
                </a:cubicBezTo>
                <a:cubicBezTo>
                  <a:pt x="451879" y="51664"/>
                  <a:pt x="496531" y="86106"/>
                  <a:pt x="499404" y="132080"/>
                </a:cubicBezTo>
                <a:cubicBezTo>
                  <a:pt x="501221" y="161156"/>
                  <a:pt x="455922" y="173667"/>
                  <a:pt x="428284" y="182880"/>
                </a:cubicBezTo>
                <a:cubicBezTo>
                  <a:pt x="382847" y="198026"/>
                  <a:pt x="333457" y="196427"/>
                  <a:pt x="286044" y="203200"/>
                </a:cubicBezTo>
                <a:cubicBezTo>
                  <a:pt x="258951" y="220133"/>
                  <a:pt x="228644" y="232774"/>
                  <a:pt x="204764" y="254000"/>
                </a:cubicBezTo>
                <a:cubicBezTo>
                  <a:pt x="196760" y="261115"/>
                  <a:pt x="191002" y="274394"/>
                  <a:pt x="194604" y="284480"/>
                </a:cubicBezTo>
                <a:cubicBezTo>
                  <a:pt x="208876" y="324443"/>
                  <a:pt x="235244" y="358987"/>
                  <a:pt x="255564" y="396240"/>
                </a:cubicBezTo>
                <a:cubicBezTo>
                  <a:pt x="245404" y="403013"/>
                  <a:pt x="236668" y="420421"/>
                  <a:pt x="225084" y="416560"/>
                </a:cubicBezTo>
                <a:cubicBezTo>
                  <a:pt x="60063" y="361553"/>
                  <a:pt x="74897" y="368711"/>
                  <a:pt x="11724" y="284480"/>
                </a:cubicBezTo>
                <a:cubicBezTo>
                  <a:pt x="2196" y="246369"/>
                  <a:pt x="-9035" y="224399"/>
                  <a:pt x="11724" y="182880"/>
                </a:cubicBezTo>
                <a:cubicBezTo>
                  <a:pt x="20892" y="164544"/>
                  <a:pt x="57127" y="159471"/>
                  <a:pt x="72684" y="152400"/>
                </a:cubicBezTo>
                <a:lnTo>
                  <a:pt x="153964" y="91440"/>
                </a:lnTo>
                <a:close/>
              </a:path>
            </a:pathLst>
          </a:custGeom>
          <a:solidFill>
            <a:srgbClr val="1373BA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B864B109-A3F9-4FF7-BC5F-3A66769DD71A}"/>
              </a:ext>
            </a:extLst>
          </p:cNvPr>
          <p:cNvSpPr/>
          <p:nvPr/>
        </p:nvSpPr>
        <p:spPr>
          <a:xfrm rot="3209671">
            <a:off x="2675677" y="2097202"/>
            <a:ext cx="539373" cy="320011"/>
          </a:xfrm>
          <a:custGeom>
            <a:avLst/>
            <a:gdLst>
              <a:gd name="connsiteX0" fmla="*/ 21213 w 539373"/>
              <a:gd name="connsiteY0" fmla="*/ 285978 h 320011"/>
              <a:gd name="connsiteX1" fmla="*/ 132973 w 539373"/>
              <a:gd name="connsiteY1" fmla="*/ 235178 h 320011"/>
              <a:gd name="connsiteX2" fmla="*/ 163453 w 539373"/>
              <a:gd name="connsiteY2" fmla="*/ 255498 h 320011"/>
              <a:gd name="connsiteX3" fmla="*/ 204093 w 539373"/>
              <a:gd name="connsiteY3" fmla="*/ 316458 h 320011"/>
              <a:gd name="connsiteX4" fmla="*/ 285373 w 539373"/>
              <a:gd name="connsiteY4" fmla="*/ 306298 h 320011"/>
              <a:gd name="connsiteX5" fmla="*/ 366653 w 539373"/>
              <a:gd name="connsiteY5" fmla="*/ 285978 h 320011"/>
              <a:gd name="connsiteX6" fmla="*/ 498733 w 539373"/>
              <a:gd name="connsiteY6" fmla="*/ 265658 h 320011"/>
              <a:gd name="connsiteX7" fmla="*/ 508893 w 539373"/>
              <a:gd name="connsiteY7" fmla="*/ 296138 h 320011"/>
              <a:gd name="connsiteX8" fmla="*/ 539373 w 539373"/>
              <a:gd name="connsiteY8" fmla="*/ 316458 h 320011"/>
              <a:gd name="connsiteX9" fmla="*/ 478413 w 539373"/>
              <a:gd name="connsiteY9" fmla="*/ 214858 h 320011"/>
              <a:gd name="connsiteX10" fmla="*/ 417453 w 539373"/>
              <a:gd name="connsiteY10" fmla="*/ 194538 h 320011"/>
              <a:gd name="connsiteX11" fmla="*/ 376813 w 539373"/>
              <a:gd name="connsiteY11" fmla="*/ 214858 h 320011"/>
              <a:gd name="connsiteX12" fmla="*/ 295533 w 539373"/>
              <a:gd name="connsiteY12" fmla="*/ 204698 h 320011"/>
              <a:gd name="connsiteX13" fmla="*/ 285373 w 539373"/>
              <a:gd name="connsiteY13" fmla="*/ 174218 h 320011"/>
              <a:gd name="connsiteX14" fmla="*/ 265053 w 539373"/>
              <a:gd name="connsiteY14" fmla="*/ 72618 h 320011"/>
              <a:gd name="connsiteX15" fmla="*/ 153293 w 539373"/>
              <a:gd name="connsiteY15" fmla="*/ 62458 h 320011"/>
              <a:gd name="connsiteX16" fmla="*/ 143133 w 539373"/>
              <a:gd name="connsiteY16" fmla="*/ 1498 h 320011"/>
              <a:gd name="connsiteX17" fmla="*/ 11053 w 539373"/>
              <a:gd name="connsiteY17" fmla="*/ 92938 h 320011"/>
              <a:gd name="connsiteX18" fmla="*/ 21213 w 539373"/>
              <a:gd name="connsiteY18" fmla="*/ 184378 h 320011"/>
              <a:gd name="connsiteX19" fmla="*/ 21213 w 539373"/>
              <a:gd name="connsiteY19" fmla="*/ 285978 h 3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9373" h="320011">
                <a:moveTo>
                  <a:pt x="21213" y="285978"/>
                </a:moveTo>
                <a:cubicBezTo>
                  <a:pt x="39840" y="294445"/>
                  <a:pt x="88911" y="229670"/>
                  <a:pt x="132973" y="235178"/>
                </a:cubicBezTo>
                <a:cubicBezTo>
                  <a:pt x="145090" y="236693"/>
                  <a:pt x="153293" y="248725"/>
                  <a:pt x="163453" y="255498"/>
                </a:cubicBezTo>
                <a:cubicBezTo>
                  <a:pt x="177000" y="275818"/>
                  <a:pt x="181550" y="307065"/>
                  <a:pt x="204093" y="316458"/>
                </a:cubicBezTo>
                <a:cubicBezTo>
                  <a:pt x="229297" y="326960"/>
                  <a:pt x="258536" y="311330"/>
                  <a:pt x="285373" y="306298"/>
                </a:cubicBezTo>
                <a:cubicBezTo>
                  <a:pt x="312822" y="301151"/>
                  <a:pt x="339106" y="290569"/>
                  <a:pt x="366653" y="285978"/>
                </a:cubicBezTo>
                <a:cubicBezTo>
                  <a:pt x="451235" y="271881"/>
                  <a:pt x="407220" y="278731"/>
                  <a:pt x="498733" y="265658"/>
                </a:cubicBezTo>
                <a:cubicBezTo>
                  <a:pt x="502120" y="275818"/>
                  <a:pt x="502203" y="287775"/>
                  <a:pt x="508893" y="296138"/>
                </a:cubicBezTo>
                <a:cubicBezTo>
                  <a:pt x="516521" y="305673"/>
                  <a:pt x="539373" y="328669"/>
                  <a:pt x="539373" y="316458"/>
                </a:cubicBezTo>
                <a:cubicBezTo>
                  <a:pt x="539373" y="291076"/>
                  <a:pt x="506998" y="230738"/>
                  <a:pt x="478413" y="214858"/>
                </a:cubicBezTo>
                <a:cubicBezTo>
                  <a:pt x="459689" y="204456"/>
                  <a:pt x="437773" y="201311"/>
                  <a:pt x="417453" y="194538"/>
                </a:cubicBezTo>
                <a:cubicBezTo>
                  <a:pt x="403906" y="201311"/>
                  <a:pt x="391906" y="213600"/>
                  <a:pt x="376813" y="214858"/>
                </a:cubicBezTo>
                <a:cubicBezTo>
                  <a:pt x="349603" y="217125"/>
                  <a:pt x="320484" y="215787"/>
                  <a:pt x="295533" y="204698"/>
                </a:cubicBezTo>
                <a:cubicBezTo>
                  <a:pt x="285746" y="200348"/>
                  <a:pt x="287781" y="184653"/>
                  <a:pt x="285373" y="174218"/>
                </a:cubicBezTo>
                <a:cubicBezTo>
                  <a:pt x="277607" y="140565"/>
                  <a:pt x="291418" y="94927"/>
                  <a:pt x="265053" y="72618"/>
                </a:cubicBezTo>
                <a:cubicBezTo>
                  <a:pt x="236497" y="48455"/>
                  <a:pt x="190546" y="65845"/>
                  <a:pt x="153293" y="62458"/>
                </a:cubicBezTo>
                <a:cubicBezTo>
                  <a:pt x="149906" y="42138"/>
                  <a:pt x="163333" y="5538"/>
                  <a:pt x="143133" y="1498"/>
                </a:cubicBezTo>
                <a:cubicBezTo>
                  <a:pt x="81324" y="-10864"/>
                  <a:pt x="40382" y="56277"/>
                  <a:pt x="11053" y="92938"/>
                </a:cubicBezTo>
                <a:cubicBezTo>
                  <a:pt x="-6922" y="182812"/>
                  <a:pt x="-2581" y="107048"/>
                  <a:pt x="21213" y="184378"/>
                </a:cubicBezTo>
                <a:cubicBezTo>
                  <a:pt x="30395" y="214221"/>
                  <a:pt x="2586" y="277511"/>
                  <a:pt x="21213" y="285978"/>
                </a:cubicBezTo>
                <a:close/>
              </a:path>
            </a:pathLst>
          </a:custGeom>
          <a:solidFill>
            <a:srgbClr val="1373BA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D239C363-6157-426D-AA71-89763AC32C85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 flipV="1">
            <a:off x="2807678" y="1854724"/>
            <a:ext cx="388410" cy="1628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731A219-AB79-4343-A15C-A3A83B8B1546}"/>
              </a:ext>
            </a:extLst>
          </p:cNvPr>
          <p:cNvCxnSpPr>
            <a:cxnSpLocks/>
            <a:stCxn id="43" idx="1"/>
            <a:endCxn id="41" idx="0"/>
          </p:cNvCxnSpPr>
          <p:nvPr/>
        </p:nvCxnSpPr>
        <p:spPr>
          <a:xfrm flipV="1">
            <a:off x="2803609" y="1854724"/>
            <a:ext cx="392479" cy="33731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12278455-FEFA-46AA-B890-FFF8DEC825F6}"/>
              </a:ext>
            </a:extLst>
          </p:cNvPr>
          <p:cNvCxnSpPr>
            <a:cxnSpLocks/>
            <a:stCxn id="43" idx="2"/>
            <a:endCxn id="42" idx="7"/>
          </p:cNvCxnSpPr>
          <p:nvPr/>
        </p:nvCxnSpPr>
        <p:spPr>
          <a:xfrm>
            <a:off x="2805408" y="2228625"/>
            <a:ext cx="516912" cy="23009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E3AC697D-1D51-4906-861A-ED15C9BF3852}"/>
              </a:ext>
            </a:extLst>
          </p:cNvPr>
          <p:cNvCxnSpPr>
            <a:cxnSpLocks/>
            <a:stCxn id="24" idx="0"/>
            <a:endCxn id="42" idx="8"/>
          </p:cNvCxnSpPr>
          <p:nvPr/>
        </p:nvCxnSpPr>
        <p:spPr>
          <a:xfrm flipV="1">
            <a:off x="3155903" y="2489200"/>
            <a:ext cx="156257" cy="12970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330C4B97-45C1-4977-B51B-570E8A748AF6}"/>
              </a:ext>
            </a:extLst>
          </p:cNvPr>
          <p:cNvSpPr/>
          <p:nvPr/>
        </p:nvSpPr>
        <p:spPr>
          <a:xfrm>
            <a:off x="9390187" y="559683"/>
            <a:ext cx="2801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 simplified picture</a:t>
            </a:r>
          </a:p>
        </p:txBody>
      </p:sp>
      <p:pic>
        <p:nvPicPr>
          <p:cNvPr id="36" name="Picture 12" descr="Risultati immagini per gps satellite">
            <a:extLst>
              <a:ext uri="{FF2B5EF4-FFF2-40B4-BE49-F238E27FC236}">
                <a16:creationId xmlns:a16="http://schemas.microsoft.com/office/drawing/2014/main" id="{CB8FDF2A-D127-479D-9B2E-06C6DB61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5250">
            <a:off x="4567910" y="465497"/>
            <a:ext cx="639251" cy="5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Risultati immagini per gps satellite">
            <a:extLst>
              <a:ext uri="{FF2B5EF4-FFF2-40B4-BE49-F238E27FC236}">
                <a16:creationId xmlns:a16="http://schemas.microsoft.com/office/drawing/2014/main" id="{939F5FBB-129D-4848-BB2A-CC79A764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791">
            <a:off x="6204068" y="479995"/>
            <a:ext cx="639251" cy="5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Risultati immagini per gps satellite">
            <a:extLst>
              <a:ext uri="{FF2B5EF4-FFF2-40B4-BE49-F238E27FC236}">
                <a16:creationId xmlns:a16="http://schemas.microsoft.com/office/drawing/2014/main" id="{93B1B503-9496-4EB0-85DB-A05D2F4D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339">
            <a:off x="3167002" y="448994"/>
            <a:ext cx="639251" cy="5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71D6EE6C-BC91-4920-9EEF-DD5E6ACD93A5}"/>
              </a:ext>
            </a:extLst>
          </p:cNvPr>
          <p:cNvCxnSpPr>
            <a:cxnSpLocks/>
            <a:stCxn id="47" idx="2"/>
            <a:endCxn id="42" idx="5"/>
          </p:cNvCxnSpPr>
          <p:nvPr/>
        </p:nvCxnSpPr>
        <p:spPr>
          <a:xfrm>
            <a:off x="3413252" y="990902"/>
            <a:ext cx="132588" cy="139669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497B3200-30F2-4CA6-8D23-D0791D867560}"/>
              </a:ext>
            </a:extLst>
          </p:cNvPr>
          <p:cNvCxnSpPr>
            <a:cxnSpLocks/>
            <a:stCxn id="42" idx="5"/>
            <a:endCxn id="24" idx="0"/>
          </p:cNvCxnSpPr>
          <p:nvPr/>
        </p:nvCxnSpPr>
        <p:spPr>
          <a:xfrm flipH="1">
            <a:off x="3155903" y="2387600"/>
            <a:ext cx="389937" cy="13986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F4451B17-F8B7-4DD0-99B5-B9AE03BB0355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3669573" y="879015"/>
            <a:ext cx="978797" cy="166074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8FBAD952-D591-4E3B-A736-B0F1B963F705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3155903" y="2630279"/>
            <a:ext cx="461110" cy="115600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2E6A536D-D341-46B7-B1B9-645F8C60125D}"/>
              </a:ext>
            </a:extLst>
          </p:cNvPr>
          <p:cNvCxnSpPr>
            <a:cxnSpLocks/>
            <a:stCxn id="24" idx="0"/>
            <a:endCxn id="29" idx="0"/>
          </p:cNvCxnSpPr>
          <p:nvPr/>
        </p:nvCxnSpPr>
        <p:spPr>
          <a:xfrm flipV="1">
            <a:off x="3155903" y="1089762"/>
            <a:ext cx="2940097" cy="26965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tangolo 56">
            <a:extLst>
              <a:ext uri="{FF2B5EF4-FFF2-40B4-BE49-F238E27FC236}">
                <a16:creationId xmlns:a16="http://schemas.microsoft.com/office/drawing/2014/main" id="{9B61E570-BB4E-4B9F-A8C4-C78E3E350268}"/>
              </a:ext>
            </a:extLst>
          </p:cNvPr>
          <p:cNvSpPr/>
          <p:nvPr/>
        </p:nvSpPr>
        <p:spPr>
          <a:xfrm>
            <a:off x="4120547" y="4795491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Loss of lock </a:t>
            </a:r>
            <a:endParaRPr lang="it-IT" sz="2000" dirty="0">
              <a:cs typeface="Times New Roman" panose="02020603050405020304" pitchFamily="18" charset="0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BAB14A91-4178-4A79-A93D-9CFC1CF4E2F1}"/>
              </a:ext>
            </a:extLst>
          </p:cNvPr>
          <p:cNvSpPr/>
          <p:nvPr/>
        </p:nvSpPr>
        <p:spPr>
          <a:xfrm>
            <a:off x="4120547" y="4272565"/>
            <a:ext cx="3608873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Reduced</a:t>
            </a:r>
            <a:r>
              <a:rPr lang="it-IT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accuracy</a:t>
            </a:r>
            <a:r>
              <a:rPr lang="it-IT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of </a:t>
            </a:r>
            <a:r>
              <a:rPr lang="it-IT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positioning</a:t>
            </a:r>
            <a:endParaRPr lang="it-IT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03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linea, Diagramma, diagramma&#10;&#10;Descrizione generata automaticamente">
            <a:extLst>
              <a:ext uri="{FF2B5EF4-FFF2-40B4-BE49-F238E27FC236}">
                <a16:creationId xmlns:a16="http://schemas.microsoft.com/office/drawing/2014/main" id="{864EC838-A4CB-51A5-0334-1D876D8F6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3"/>
            <a:ext cx="12192000" cy="3012670"/>
          </a:xfrm>
          <a:prstGeom prst="rect">
            <a:avLst/>
          </a:prstGeom>
        </p:spPr>
      </p:pic>
      <p:pic>
        <p:nvPicPr>
          <p:cNvPr id="11" name="Immagine 10" descr="Immagine che contiene linea, Diagramma, schermata&#10;&#10;Descrizione generata automaticamente">
            <a:extLst>
              <a:ext uri="{FF2B5EF4-FFF2-40B4-BE49-F238E27FC236}">
                <a16:creationId xmlns:a16="http://schemas.microsoft.com/office/drawing/2014/main" id="{793268DB-6F40-009D-C8E7-D49A7CADE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5975"/>
          <a:stretch/>
        </p:blipFill>
        <p:spPr>
          <a:xfrm>
            <a:off x="901418" y="3655213"/>
            <a:ext cx="10562269" cy="301267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4FFFFB-6AF7-7008-4501-F4159362EDA7}"/>
              </a:ext>
            </a:extLst>
          </p:cNvPr>
          <p:cNvSpPr txBox="1"/>
          <p:nvPr/>
        </p:nvSpPr>
        <p:spPr>
          <a:xfrm>
            <a:off x="1941897" y="224368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cs typeface="Times New Roman" panose="02020603050405020304" pitchFamily="18" charset="0"/>
              </a:rPr>
              <a:t>Concordia Station - Antarctica</a:t>
            </a:r>
            <a:endParaRPr lang="it-IT" dirty="0"/>
          </a:p>
        </p:txBody>
      </p:sp>
      <p:pic>
        <p:nvPicPr>
          <p:cNvPr id="16" name="Segnaposto contenuto 3">
            <a:extLst>
              <a:ext uri="{FF2B5EF4-FFF2-40B4-BE49-F238E27FC236}">
                <a16:creationId xmlns:a16="http://schemas.microsoft.com/office/drawing/2014/main" id="{EA6D3897-660C-5A3D-68EC-D1DAA2085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4" y="430567"/>
            <a:ext cx="1708378" cy="178580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A7A9E45-20FA-4AFE-2AC4-EE485C73182E}"/>
              </a:ext>
            </a:extLst>
          </p:cNvPr>
          <p:cNvSpPr txBox="1"/>
          <p:nvPr/>
        </p:nvSpPr>
        <p:spPr>
          <a:xfrm>
            <a:off x="7551821" y="1073781"/>
            <a:ext cx="3247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cs typeface="Times New Roman" panose="02020603050405020304" pitchFamily="18" charset="0"/>
              </a:rPr>
              <a:t>September 2017 storm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70886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6E5728-2A20-4D2A-9524-0032590B6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" t="23458" r="53133" b="18501"/>
          <a:stretch/>
        </p:blipFill>
        <p:spPr>
          <a:xfrm>
            <a:off x="6448425" y="2371184"/>
            <a:ext cx="4086225" cy="2317955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6BB6C802-D170-421D-999B-B15053689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58" t="1334" r="1148" b="52000"/>
          <a:stretch/>
        </p:blipFill>
        <p:spPr>
          <a:xfrm>
            <a:off x="1949217" y="2168860"/>
            <a:ext cx="2592288" cy="2520280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8B704B88-3FBC-4986-B27E-17DB65C961D7}"/>
              </a:ext>
            </a:extLst>
          </p:cNvPr>
          <p:cNvSpPr/>
          <p:nvPr/>
        </p:nvSpPr>
        <p:spPr>
          <a:xfrm>
            <a:off x="901419" y="343178"/>
            <a:ext cx="9033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What causes phase and amplitude fluctuations in the GNSS signals?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841FAB5-42CB-4274-A7B7-5F43FE09624A}"/>
              </a:ext>
            </a:extLst>
          </p:cNvPr>
          <p:cNvSpPr txBox="1"/>
          <p:nvPr/>
        </p:nvSpPr>
        <p:spPr>
          <a:xfrm>
            <a:off x="4701460" y="1081943"/>
            <a:ext cx="2789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Ionospheric irregularities</a:t>
            </a:r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164C21E-1B73-47D8-9C69-33167312C39F}"/>
              </a:ext>
            </a:extLst>
          </p:cNvPr>
          <p:cNvCxnSpPr>
            <a:cxnSpLocks/>
            <a:stCxn id="42" idx="2"/>
            <a:endCxn id="8" idx="3"/>
          </p:cNvCxnSpPr>
          <p:nvPr/>
        </p:nvCxnSpPr>
        <p:spPr>
          <a:xfrm flipH="1">
            <a:off x="4196918" y="1451275"/>
            <a:ext cx="1899082" cy="996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D78B0EE7-7AB0-4FC1-8ED2-CEC5592C2E7F}"/>
              </a:ext>
            </a:extLst>
          </p:cNvPr>
          <p:cNvCxnSpPr>
            <a:cxnSpLocks/>
            <a:stCxn id="42" idx="2"/>
            <a:endCxn id="50" idx="1"/>
          </p:cNvCxnSpPr>
          <p:nvPr/>
        </p:nvCxnSpPr>
        <p:spPr>
          <a:xfrm>
            <a:off x="6096000" y="1451275"/>
            <a:ext cx="1794980" cy="781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11F0130-0D6D-485D-BF94-7CEDCDA910DE}"/>
              </a:ext>
            </a:extLst>
          </p:cNvPr>
          <p:cNvSpPr txBox="1"/>
          <p:nvPr/>
        </p:nvSpPr>
        <p:spPr>
          <a:xfrm>
            <a:off x="457200" y="4736765"/>
            <a:ext cx="56388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Scale size range</a:t>
            </a:r>
            <a:r>
              <a:rPr lang="en-US" sz="1400" dirty="0"/>
              <a:t>: full ionospheric spectrum </a:t>
            </a:r>
          </a:p>
          <a:p>
            <a:r>
              <a:rPr lang="en-US" sz="1400" b="1" dirty="0"/>
              <a:t>Affects</a:t>
            </a:r>
            <a:r>
              <a:rPr lang="en-US" sz="1400" dirty="0"/>
              <a:t>: phase</a:t>
            </a:r>
          </a:p>
          <a:p>
            <a:r>
              <a:rPr lang="en-US" sz="1400" b="1" dirty="0"/>
              <a:t>Physical mechanism</a:t>
            </a:r>
            <a:r>
              <a:rPr lang="en-US" sz="1400" dirty="0"/>
              <a:t>: phase mixing</a:t>
            </a:r>
          </a:p>
          <a:p>
            <a:r>
              <a:rPr lang="en-US" sz="1400" b="1" dirty="0"/>
              <a:t>Effect</a:t>
            </a:r>
            <a:r>
              <a:rPr lang="en-US" sz="1400" dirty="0"/>
              <a:t>: deterministic fluctuations</a:t>
            </a:r>
          </a:p>
          <a:p>
            <a:r>
              <a:rPr lang="en-US" sz="1400" b="1" dirty="0"/>
              <a:t>Mitigation</a:t>
            </a:r>
            <a:r>
              <a:rPr lang="en-US" sz="1400" dirty="0"/>
              <a:t>: IFLC (1</a:t>
            </a:r>
            <a:r>
              <a:rPr lang="en-US" sz="1400" baseline="30000" dirty="0"/>
              <a:t>st</a:t>
            </a:r>
            <a:r>
              <a:rPr lang="en-US" sz="1400" dirty="0"/>
              <a:t> ionospheric order)</a:t>
            </a:r>
          </a:p>
          <a:p>
            <a:r>
              <a:rPr lang="en-US" sz="1400" b="1" dirty="0"/>
              <a:t>Positioning issues</a:t>
            </a:r>
            <a:r>
              <a:rPr lang="en-US" sz="1400" dirty="0"/>
              <a:t>: Cycle Slips, Losses and Lock, Phase Noise, 2</a:t>
            </a:r>
            <a:r>
              <a:rPr lang="en-US" sz="1400" baseline="30000" dirty="0"/>
              <a:t>nd</a:t>
            </a:r>
            <a:r>
              <a:rPr lang="en-US" sz="1400" dirty="0"/>
              <a:t> order ionospheric effect (fraction of cm), etc.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7FC70EA-FC5A-4661-919C-34680E847F9E}"/>
              </a:ext>
            </a:extLst>
          </p:cNvPr>
          <p:cNvSpPr txBox="1"/>
          <p:nvPr/>
        </p:nvSpPr>
        <p:spPr>
          <a:xfrm>
            <a:off x="6272211" y="4745005"/>
            <a:ext cx="57435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Scale size range</a:t>
            </a:r>
            <a:r>
              <a:rPr lang="en-US" sz="1400" dirty="0"/>
              <a:t>: up to Fresnel’s scale</a:t>
            </a:r>
          </a:p>
          <a:p>
            <a:r>
              <a:rPr lang="en-US" sz="1400" b="1" dirty="0"/>
              <a:t>Affects</a:t>
            </a:r>
            <a:r>
              <a:rPr lang="en-US" sz="1400" dirty="0"/>
              <a:t>: amplitude, phase</a:t>
            </a:r>
          </a:p>
          <a:p>
            <a:pPr algn="l"/>
            <a:r>
              <a:rPr lang="en-US" sz="1400" b="1" dirty="0"/>
              <a:t>Physical mechanism</a:t>
            </a:r>
            <a:r>
              <a:rPr lang="en-US" sz="1400" dirty="0"/>
              <a:t>: d</a:t>
            </a:r>
            <a:r>
              <a:rPr lang="en-GB" sz="1400" b="0" i="0" u="none" strike="noStrike" baseline="0" dirty="0" err="1"/>
              <a:t>ecorrelation</a:t>
            </a:r>
            <a:r>
              <a:rPr lang="en-GB" sz="1400" b="0" i="0" u="none" strike="noStrike" baseline="0" dirty="0"/>
              <a:t>, interference</a:t>
            </a:r>
          </a:p>
          <a:p>
            <a:pPr algn="l"/>
            <a:r>
              <a:rPr lang="en-GB" sz="1400" b="1" dirty="0"/>
              <a:t>Effect</a:t>
            </a:r>
            <a:r>
              <a:rPr lang="en-GB" sz="1400" dirty="0"/>
              <a:t>: stochastic fluctuations</a:t>
            </a:r>
          </a:p>
          <a:p>
            <a:pPr algn="l"/>
            <a:r>
              <a:rPr lang="en-GB" sz="1400" b="1" dirty="0"/>
              <a:t>Mitigation</a:t>
            </a:r>
            <a:r>
              <a:rPr lang="en-GB" sz="1400" dirty="0"/>
              <a:t>: e.g., Conker et al., Aquino et al., etc., de-weighting methods.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Positioning issues</a:t>
            </a:r>
            <a:r>
              <a:rPr lang="en-GB" sz="1400" dirty="0">
                <a:solidFill>
                  <a:srgbClr val="FF0000"/>
                </a:solidFill>
              </a:rPr>
              <a:t>: stochastic nature is challenging</a:t>
            </a:r>
            <a:r>
              <a:rPr lang="en-GB" sz="1400" dirty="0"/>
              <a:t>, TEC cannot be calculated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C1AA99-E1B7-4C8B-BF3E-9620703EB8B2}"/>
              </a:ext>
            </a:extLst>
          </p:cNvPr>
          <p:cNvSpPr txBox="1"/>
          <p:nvPr/>
        </p:nvSpPr>
        <p:spPr>
          <a:xfrm>
            <a:off x="2729785" y="2216485"/>
            <a:ext cx="14671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 err="1"/>
              <a:t>Refraction</a:t>
            </a:r>
            <a:endParaRPr lang="it-IT" sz="24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6A0659D0-D70F-4F83-940D-E729E2DBF9B6}"/>
              </a:ext>
            </a:extLst>
          </p:cNvPr>
          <p:cNvSpPr txBox="1"/>
          <p:nvPr/>
        </p:nvSpPr>
        <p:spPr>
          <a:xfrm>
            <a:off x="7890980" y="2001649"/>
            <a:ext cx="15058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 err="1"/>
              <a:t>Diffraction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545142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1027" y="155440"/>
            <a:ext cx="935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IONOSPHERIC ELECTRON DENSITY FROM LANGMUIR PROBE ON BOARD LEO SATELLITES: </a:t>
            </a:r>
          </a:p>
          <a:p>
            <a:r>
              <a:rPr lang="it-IT" b="1" dirty="0" smtClean="0"/>
              <a:t>The </a:t>
            </a:r>
            <a:r>
              <a:rPr lang="it-IT" b="1" dirty="0" err="1" smtClean="0"/>
              <a:t>Swarm</a:t>
            </a:r>
            <a:r>
              <a:rPr lang="it-IT" b="1" dirty="0" smtClean="0"/>
              <a:t> </a:t>
            </a:r>
            <a:r>
              <a:rPr lang="it-IT" b="1" dirty="0" err="1" smtClean="0"/>
              <a:t>measurements</a:t>
            </a:r>
            <a:endParaRPr lang="it-IT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793"/>
            <a:ext cx="5486400" cy="50631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40400" y="1358901"/>
            <a:ext cx="645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Mission</a:t>
            </a:r>
            <a:endParaRPr lang="en-US" b="1" dirty="0"/>
          </a:p>
          <a:p>
            <a:r>
              <a:rPr lang="en-US" dirty="0"/>
              <a:t>Launched: 22 November 2013</a:t>
            </a:r>
          </a:p>
          <a:p>
            <a:r>
              <a:rPr lang="en-US" dirty="0"/>
              <a:t>Duration: 4 years (following 3-month commissioning phase</a:t>
            </a:r>
            <a:r>
              <a:rPr lang="en-US" dirty="0" smtClean="0"/>
              <a:t>) but still in orbit!</a:t>
            </a:r>
            <a:endParaRPr lang="en-US" dirty="0"/>
          </a:p>
          <a:p>
            <a:endParaRPr lang="en-US" dirty="0"/>
          </a:p>
          <a:p>
            <a:r>
              <a:rPr lang="en-US" b="1" dirty="0" smtClean="0"/>
              <a:t>Type</a:t>
            </a:r>
            <a:r>
              <a:rPr lang="en-US" dirty="0"/>
              <a:t>: Low Earth; near-polar</a:t>
            </a:r>
            <a:br>
              <a:rPr lang="en-US" dirty="0"/>
            </a:br>
            <a:r>
              <a:rPr lang="en-US" dirty="0"/>
              <a:t>Configuration: constellation of three identical satellites: two orbit side-by-side, decaying naturally from an initial altitude of 460 km to 300 km over 4 years; the third maintains an altitude of about 530 km. </a:t>
            </a:r>
            <a:endParaRPr lang="en-US" dirty="0" smtClean="0"/>
          </a:p>
          <a:p>
            <a:r>
              <a:rPr lang="en-US" dirty="0"/>
              <a:t>The final constellation of the mission was achieved on 17 </a:t>
            </a:r>
            <a:r>
              <a:rPr lang="en-US" dirty="0" smtClean="0"/>
              <a:t>April. </a:t>
            </a:r>
            <a:r>
              <a:rPr lang="en-US" dirty="0"/>
              <a:t>Swarm A and C form the lower pair of satellites flying side-by-side (1.4° separation in longitude) at an altitude of about 470 km (inclination angle is equal to 87.35°), whereas Swarm B is cruising at higher orbit of about 520 km (inclination angle is equal to 87.75</a:t>
            </a:r>
            <a:r>
              <a:rPr lang="en-US" dirty="0" smtClean="0"/>
              <a:t>°).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4705350" y="6550223"/>
            <a:ext cx="7562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/>
              <a:t>https://earth.esa.int/web/guest/missions/esa-eo-missions/swarm/mission-overview#Swarm_Mission</a:t>
            </a:r>
          </a:p>
        </p:txBody>
      </p:sp>
    </p:spTree>
    <p:extLst>
      <p:ext uri="{BB962C8B-B14F-4D97-AF65-F5344CB8AC3E}">
        <p14:creationId xmlns:p14="http://schemas.microsoft.com/office/powerpoint/2010/main" val="33703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396213" y="1572076"/>
            <a:ext cx="51488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Phase “fluctuations”:</a:t>
            </a:r>
          </a:p>
          <a:p>
            <a:endParaRPr lang="en-US" b="1" dirty="0"/>
          </a:p>
          <a:p>
            <a:r>
              <a:rPr lang="en-US" dirty="0"/>
              <a:t>2 mechanisms:  </a:t>
            </a:r>
          </a:p>
          <a:p>
            <a:r>
              <a:rPr lang="en-US" dirty="0"/>
              <a:t>-</a:t>
            </a:r>
            <a:r>
              <a:rPr lang="en-US" b="1" u="sng" dirty="0"/>
              <a:t>diffraction</a:t>
            </a:r>
            <a:r>
              <a:rPr lang="en-US" dirty="0"/>
              <a:t> (small-scale irregularities)</a:t>
            </a:r>
          </a:p>
          <a:p>
            <a:r>
              <a:rPr lang="en-US" dirty="0"/>
              <a:t>-refraction (all scale range and scaling with 1/f)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Stochastic</a:t>
            </a:r>
            <a:r>
              <a:rPr lang="en-US" dirty="0"/>
              <a:t> and deterministic effects</a:t>
            </a:r>
          </a:p>
        </p:txBody>
      </p:sp>
      <p:sp>
        <p:nvSpPr>
          <p:cNvPr id="37" name="Rettangolo 36"/>
          <p:cNvSpPr/>
          <p:nvPr/>
        </p:nvSpPr>
        <p:spPr>
          <a:xfrm>
            <a:off x="396213" y="695254"/>
            <a:ext cx="5535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What is scintillation?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9390186" y="666496"/>
            <a:ext cx="2801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 deeper look</a:t>
            </a:r>
          </a:p>
        </p:txBody>
      </p:sp>
      <p:cxnSp>
        <p:nvCxnSpPr>
          <p:cNvPr id="27" name="Connettore 2 26"/>
          <p:cNvCxnSpPr/>
          <p:nvPr/>
        </p:nvCxnSpPr>
        <p:spPr>
          <a:xfrm flipH="1" flipV="1">
            <a:off x="5501946" y="622034"/>
            <a:ext cx="17090" cy="49138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5519036" y="5535866"/>
            <a:ext cx="65204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 rot="16200000">
            <a:off x="4766641" y="2780727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Log(PSD)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8485770" y="577413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Log(</a:t>
            </a:r>
            <a:r>
              <a:rPr lang="it-IT" b="1" dirty="0">
                <a:latin typeface="Symbol" panose="05050102010706020507" pitchFamily="18" charset="2"/>
              </a:rPr>
              <a:t>n</a:t>
            </a:r>
            <a:r>
              <a:rPr lang="it-IT" b="1" dirty="0"/>
              <a:t>)</a:t>
            </a:r>
          </a:p>
        </p:txBody>
      </p:sp>
      <p:cxnSp>
        <p:nvCxnSpPr>
          <p:cNvPr id="32" name="Connettore diritto 31"/>
          <p:cNvCxnSpPr/>
          <p:nvPr/>
        </p:nvCxnSpPr>
        <p:spPr>
          <a:xfrm>
            <a:off x="6236883" y="998049"/>
            <a:ext cx="5553876" cy="404634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>
            <a:off x="9042396" y="2960777"/>
            <a:ext cx="2726822" cy="198605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>
            <a:cxnSpLocks/>
          </p:cNvCxnSpPr>
          <p:nvPr/>
        </p:nvCxnSpPr>
        <p:spPr>
          <a:xfrm>
            <a:off x="6309496" y="2912626"/>
            <a:ext cx="2732900" cy="4254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5761757" y="3557170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</a:rPr>
              <a:t>Phase</a:t>
            </a:r>
            <a:r>
              <a:rPr lang="it-IT" dirty="0">
                <a:solidFill>
                  <a:srgbClr val="0070C0"/>
                </a:solidFill>
              </a:rPr>
              <a:t>  </a:t>
            </a:r>
            <a:r>
              <a:rPr lang="it-IT" dirty="0" err="1">
                <a:solidFill>
                  <a:srgbClr val="FF0000"/>
                </a:solidFill>
              </a:rPr>
              <a:t>Amplitude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43" name="Connettore diritto 42"/>
          <p:cNvCxnSpPr>
            <a:cxnSpLocks/>
            <a:stCxn id="44" idx="0"/>
          </p:cNvCxnSpPr>
          <p:nvPr/>
        </p:nvCxnSpPr>
        <p:spPr>
          <a:xfrm>
            <a:off x="9019759" y="2860740"/>
            <a:ext cx="16600" cy="2675126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e 43"/>
          <p:cNvSpPr/>
          <p:nvPr/>
        </p:nvSpPr>
        <p:spPr>
          <a:xfrm>
            <a:off x="8924509" y="2860740"/>
            <a:ext cx="190500" cy="188853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8433221" y="5483933"/>
            <a:ext cx="1491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Symbol" panose="05050102010706020507" pitchFamily="18" charset="2"/>
              </a:rPr>
              <a:t>n</a:t>
            </a:r>
            <a:r>
              <a:rPr lang="it-IT" sz="2000" baseline="-25000" dirty="0" err="1"/>
              <a:t>cutoff</a:t>
            </a:r>
            <a:r>
              <a:rPr lang="it-IT" sz="2000" dirty="0"/>
              <a:t>=</a:t>
            </a:r>
            <a:r>
              <a:rPr lang="it-IT" sz="2000" dirty="0" err="1">
                <a:latin typeface="Symbol" panose="05050102010706020507" pitchFamily="18" charset="2"/>
              </a:rPr>
              <a:t>n</a:t>
            </a:r>
            <a:r>
              <a:rPr lang="it-IT" sz="2000" baseline="-25000" dirty="0" err="1"/>
              <a:t>Fresnel</a:t>
            </a:r>
            <a:endParaRPr lang="it-IT" sz="2000" baseline="-25000" dirty="0"/>
          </a:p>
        </p:txBody>
      </p:sp>
      <p:cxnSp>
        <p:nvCxnSpPr>
          <p:cNvPr id="46" name="Connettore diritto 45"/>
          <p:cNvCxnSpPr/>
          <p:nvPr/>
        </p:nvCxnSpPr>
        <p:spPr>
          <a:xfrm>
            <a:off x="11779988" y="4552923"/>
            <a:ext cx="0" cy="982943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11380489" y="5483933"/>
            <a:ext cx="844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Symbol" panose="05050102010706020507" pitchFamily="18" charset="2"/>
              </a:rPr>
              <a:t>n</a:t>
            </a:r>
            <a:r>
              <a:rPr lang="it-IT" sz="2000" baseline="-25000" dirty="0" err="1"/>
              <a:t>Nyquist</a:t>
            </a:r>
            <a:endParaRPr lang="it-IT" sz="2000" baseline="-25000" dirty="0"/>
          </a:p>
        </p:txBody>
      </p:sp>
      <p:sp>
        <p:nvSpPr>
          <p:cNvPr id="2" name="Rettangolo 1"/>
          <p:cNvSpPr/>
          <p:nvPr/>
        </p:nvSpPr>
        <p:spPr>
          <a:xfrm>
            <a:off x="396213" y="4591755"/>
            <a:ext cx="43878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If cutoff frequency is “wrong” (</a:t>
            </a:r>
            <a:r>
              <a:rPr lang="en-US" dirty="0" err="1"/>
              <a:t>ususally</a:t>
            </a:r>
            <a:r>
              <a:rPr lang="en-US" dirty="0"/>
              <a:t> fixed at 0.1 Hz), detrending is wrong,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>
                <a:latin typeface="Symbol" panose="05050102010706020507" pitchFamily="18" charset="2"/>
              </a:rPr>
              <a:t>F</a:t>
            </a:r>
            <a:r>
              <a:rPr lang="en-US" dirty="0"/>
              <a:t> value includes mainly phase fluctuations due to refraction, i.e., mostly deterministic effects.</a:t>
            </a:r>
          </a:p>
          <a:p>
            <a:pPr algn="just"/>
            <a:r>
              <a:rPr lang="en-US" b="1" u="sng" dirty="0"/>
              <a:t>Overestimated </a:t>
            </a:r>
            <a:r>
              <a:rPr lang="en-US" b="1" u="sng" dirty="0" err="1">
                <a:latin typeface="Symbol" panose="05050102010706020507" pitchFamily="18" charset="2"/>
              </a:rPr>
              <a:t>s</a:t>
            </a:r>
            <a:r>
              <a:rPr lang="en-US" b="1" u="sng" baseline="-25000" dirty="0" err="1">
                <a:latin typeface="Symbol" panose="05050102010706020507" pitchFamily="18" charset="2"/>
              </a:rPr>
              <a:t>F</a:t>
            </a:r>
            <a:endParaRPr lang="en-US" b="1" u="sng" dirty="0"/>
          </a:p>
        </p:txBody>
      </p:sp>
      <p:cxnSp>
        <p:nvCxnSpPr>
          <p:cNvPr id="48" name="Connettore diritto 47"/>
          <p:cNvCxnSpPr/>
          <p:nvPr/>
        </p:nvCxnSpPr>
        <p:spPr>
          <a:xfrm>
            <a:off x="7662282" y="2006404"/>
            <a:ext cx="8942" cy="3529462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482" y="1637831"/>
            <a:ext cx="2689255" cy="90963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375633" y="5540814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0.1 Hz</a:t>
            </a:r>
            <a:endParaRPr lang="it-IT" dirty="0"/>
          </a:p>
        </p:txBody>
      </p:sp>
      <p:sp>
        <p:nvSpPr>
          <p:cNvPr id="49" name="Rettangolo 48"/>
          <p:cNvSpPr/>
          <p:nvPr/>
        </p:nvSpPr>
        <p:spPr>
          <a:xfrm>
            <a:off x="7375633" y="5560495"/>
            <a:ext cx="764953" cy="340534"/>
          </a:xfrm>
          <a:prstGeom prst="rect">
            <a:avLst/>
          </a:prstGeom>
          <a:solidFill>
            <a:srgbClr val="E50503">
              <a:alpha val="18000"/>
            </a:srgbClr>
          </a:solidFill>
          <a:ln>
            <a:solidFill>
              <a:srgbClr val="E50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713046" y="4572151"/>
            <a:ext cx="1925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Not suitable at high-latitudes</a:t>
            </a:r>
            <a:endParaRPr lang="it-IT" dirty="0"/>
          </a:p>
        </p:txBody>
      </p:sp>
      <p:cxnSp>
        <p:nvCxnSpPr>
          <p:cNvPr id="51" name="Connettore 2 50"/>
          <p:cNvCxnSpPr>
            <a:cxnSpLocks/>
            <a:stCxn id="16" idx="2"/>
            <a:endCxn id="49" idx="1"/>
          </p:cNvCxnSpPr>
          <p:nvPr/>
        </p:nvCxnSpPr>
        <p:spPr>
          <a:xfrm>
            <a:off x="6675629" y="5218482"/>
            <a:ext cx="700004" cy="512280"/>
          </a:xfrm>
          <a:prstGeom prst="straightConnector1">
            <a:avLst/>
          </a:prstGeom>
          <a:ln w="57150" cmpd="sng">
            <a:solidFill>
              <a:srgbClr val="E5050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6" name="Picture 3"/>
          <p:cNvPicPr>
            <a:picLocks noChangeAspect="1"/>
          </p:cNvPicPr>
          <p:nvPr/>
        </p:nvPicPr>
        <p:blipFill rotWithShape="1">
          <a:blip r:embed="rId4"/>
          <a:srcRect t="21947"/>
          <a:stretch/>
        </p:blipFill>
        <p:spPr>
          <a:xfrm>
            <a:off x="7733461" y="4745765"/>
            <a:ext cx="1247918" cy="6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792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370234" y="371835"/>
            <a:ext cx="5535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What is scintillation?</a:t>
            </a:r>
          </a:p>
        </p:txBody>
      </p:sp>
      <p:pic>
        <p:nvPicPr>
          <p:cNvPr id="3" name="Picture 7" descr="C:\Users\amccaffr\Documents\Research\Manuscripts\Refraction\Figures\PNG\Fig1.png">
            <a:extLst>
              <a:ext uri="{FF2B5EF4-FFF2-40B4-BE49-F238E27FC236}">
                <a16:creationId xmlns:a16="http://schemas.microsoft.com/office/drawing/2014/main" id="{0F17708D-7CA4-3644-D137-0C00C468EA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4" b="-185"/>
          <a:stretch/>
        </p:blipFill>
        <p:spPr bwMode="auto">
          <a:xfrm>
            <a:off x="770594" y="856191"/>
            <a:ext cx="2895600" cy="51551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842DFC-6A97-DFC7-8198-4F31D4F4BE54}"/>
              </a:ext>
            </a:extLst>
          </p:cNvPr>
          <p:cNvSpPr txBox="1"/>
          <p:nvPr/>
        </p:nvSpPr>
        <p:spPr>
          <a:xfrm>
            <a:off x="3784600" y="14155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Scintillation on L1?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A0B93C-A981-9609-A062-4B9D5754171B}"/>
              </a:ext>
            </a:extLst>
          </p:cNvPr>
          <p:cNvSpPr txBox="1"/>
          <p:nvPr/>
        </p:nvSpPr>
        <p:spPr>
          <a:xfrm>
            <a:off x="3784600" y="30900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Scintillation on L2?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FD56EA-19BF-E90F-6714-46F50B1075DF}"/>
              </a:ext>
            </a:extLst>
          </p:cNvPr>
          <p:cNvSpPr txBox="1"/>
          <p:nvPr/>
        </p:nvSpPr>
        <p:spPr>
          <a:xfrm>
            <a:off x="3784600" y="48884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NO! Ionosphere-Free Linear Combination says NO!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417DCA5-B497-2FAE-2AD6-B5C024F0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300" y="4628749"/>
            <a:ext cx="1927411" cy="76899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D73C52-B135-2D61-1850-5B56A4F3A060}"/>
              </a:ext>
            </a:extLst>
          </p:cNvPr>
          <p:cNvSpPr txBox="1"/>
          <p:nvPr/>
        </p:nvSpPr>
        <p:spPr>
          <a:xfrm>
            <a:off x="8007119" y="6485047"/>
            <a:ext cx="4184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*adapted from a slide by Jayachandran (UNB)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5065560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370234" y="371835"/>
            <a:ext cx="5535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What is scintillation?</a:t>
            </a:r>
          </a:p>
        </p:txBody>
      </p:sp>
      <p:pic>
        <p:nvPicPr>
          <p:cNvPr id="3" name="Picture 7" descr="C:\Users\amccaffr\Documents\Research\Manuscripts\Refraction\Figures\PNG\Fig1.png">
            <a:extLst>
              <a:ext uri="{FF2B5EF4-FFF2-40B4-BE49-F238E27FC236}">
                <a16:creationId xmlns:a16="http://schemas.microsoft.com/office/drawing/2014/main" id="{0F17708D-7CA4-3644-D137-0C00C468EA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3" t="-755" r="251" b="570"/>
          <a:stretch/>
        </p:blipFill>
        <p:spPr bwMode="auto">
          <a:xfrm>
            <a:off x="1011220" y="856191"/>
            <a:ext cx="2895600" cy="51551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842DFC-6A97-DFC7-8198-4F31D4F4BE54}"/>
              </a:ext>
            </a:extLst>
          </p:cNvPr>
          <p:cNvSpPr txBox="1"/>
          <p:nvPr/>
        </p:nvSpPr>
        <p:spPr>
          <a:xfrm>
            <a:off x="3784600" y="14155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Scintillation on L1?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A0B93C-A981-9609-A062-4B9D5754171B}"/>
              </a:ext>
            </a:extLst>
          </p:cNvPr>
          <p:cNvSpPr txBox="1"/>
          <p:nvPr/>
        </p:nvSpPr>
        <p:spPr>
          <a:xfrm>
            <a:off x="3784600" y="30900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Scintillation on L2?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FD56EA-19BF-E90F-6714-46F50B1075DF}"/>
              </a:ext>
            </a:extLst>
          </p:cNvPr>
          <p:cNvSpPr txBox="1"/>
          <p:nvPr/>
        </p:nvSpPr>
        <p:spPr>
          <a:xfrm>
            <a:off x="3784600" y="4888469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YES! Ionosphere-Free Linear Combination doesn’t account for all fluctuations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B2F975-E903-EAF5-4242-3D3AD13B3E13}"/>
              </a:ext>
            </a:extLst>
          </p:cNvPr>
          <p:cNvSpPr txBox="1"/>
          <p:nvPr/>
        </p:nvSpPr>
        <p:spPr>
          <a:xfrm>
            <a:off x="8007119" y="6485047"/>
            <a:ext cx="4184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*adapted from a slide by Jayachandran (UNB)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9577577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370234" y="371835"/>
            <a:ext cx="5535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What is scintillation?</a:t>
            </a:r>
          </a:p>
        </p:txBody>
      </p:sp>
      <p:pic>
        <p:nvPicPr>
          <p:cNvPr id="3" name="Picture 7" descr="C:\Users\amccaffr\Documents\Research\Manuscripts\Refraction\Figures\PNG\Fig1.png">
            <a:extLst>
              <a:ext uri="{FF2B5EF4-FFF2-40B4-BE49-F238E27FC236}">
                <a16:creationId xmlns:a16="http://schemas.microsoft.com/office/drawing/2014/main" id="{0F17708D-7CA4-3644-D137-0C00C468EA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"/>
          <a:stretch/>
        </p:blipFill>
        <p:spPr bwMode="auto">
          <a:xfrm>
            <a:off x="224218" y="856192"/>
            <a:ext cx="5681680" cy="514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D8D5C5-5DAA-CFEE-EA0B-C5E25D53F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6451204" y="387285"/>
            <a:ext cx="5143896" cy="458372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B4884A-0B19-E8AF-EE82-C439D75C433A}"/>
              </a:ext>
            </a:extLst>
          </p:cNvPr>
          <p:cNvSpPr txBox="1"/>
          <p:nvPr/>
        </p:nvSpPr>
        <p:spPr>
          <a:xfrm>
            <a:off x="6731340" y="4910624"/>
            <a:ext cx="514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If properly detrended, </a:t>
            </a:r>
            <a:r>
              <a:rPr lang="en-US" dirty="0" err="1"/>
              <a:t>SigmaPhi</a:t>
            </a:r>
            <a:r>
              <a:rPr lang="en-US" dirty="0"/>
              <a:t> has almost the same information content of S4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A0118AE-0E73-68E0-6FC5-7BAFD472DBA6}"/>
              </a:ext>
            </a:extLst>
          </p:cNvPr>
          <p:cNvSpPr/>
          <p:nvPr/>
        </p:nvSpPr>
        <p:spPr>
          <a:xfrm>
            <a:off x="8644864" y="5663971"/>
            <a:ext cx="4130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222222"/>
                </a:solidFill>
                <a:latin typeface="Times" panose="02020603050405020304" pitchFamily="18" charset="0"/>
              </a:rPr>
              <a:t>Spogli et al. (2021).</a:t>
            </a:r>
          </a:p>
          <a:p>
            <a:r>
              <a:rPr lang="it-IT" sz="1400" i="1" dirty="0">
                <a:solidFill>
                  <a:srgbClr val="222222"/>
                </a:solidFill>
                <a:latin typeface="Times" panose="02020603050405020304" pitchFamily="18" charset="0"/>
              </a:rPr>
              <a:t>IEEE </a:t>
            </a:r>
            <a:r>
              <a:rPr lang="it-IT" sz="1400" i="1" dirty="0" err="1">
                <a:solidFill>
                  <a:srgbClr val="222222"/>
                </a:solidFill>
                <a:latin typeface="Times" panose="02020603050405020304" pitchFamily="18" charset="0"/>
              </a:rPr>
              <a:t>Geoscience</a:t>
            </a:r>
            <a:r>
              <a:rPr lang="it-IT" sz="1400" i="1" dirty="0">
                <a:solidFill>
                  <a:srgbClr val="222222"/>
                </a:solidFill>
                <a:latin typeface="Times" panose="02020603050405020304" pitchFamily="18" charset="0"/>
              </a:rPr>
              <a:t> and Remote Sensing </a:t>
            </a:r>
            <a:r>
              <a:rPr lang="it-IT" sz="1400" i="1" dirty="0" err="1">
                <a:solidFill>
                  <a:srgbClr val="222222"/>
                </a:solidFill>
                <a:latin typeface="Times" panose="02020603050405020304" pitchFamily="18" charset="0"/>
              </a:rPr>
              <a:t>Letters</a:t>
            </a:r>
            <a:r>
              <a:rPr lang="it-IT" sz="1400" dirty="0">
                <a:solidFill>
                  <a:srgbClr val="222222"/>
                </a:solidFill>
                <a:latin typeface="Times" panose="02020603050405020304" pitchFamily="18" charset="0"/>
              </a:rPr>
              <a:t>.</a:t>
            </a:r>
            <a:endParaRPr lang="it-IT" sz="1400" dirty="0">
              <a:latin typeface="Times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DF53C7D-53DC-7625-18AA-8602F02D2321}"/>
              </a:ext>
            </a:extLst>
          </p:cNvPr>
          <p:cNvSpPr/>
          <p:nvPr/>
        </p:nvSpPr>
        <p:spPr>
          <a:xfrm>
            <a:off x="6731340" y="5692619"/>
            <a:ext cx="2405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222222"/>
                </a:solidFill>
                <a:latin typeface="Times" panose="02020603050405020304" pitchFamily="18" charset="0"/>
              </a:rPr>
              <a:t>Ghobadi</a:t>
            </a:r>
            <a:r>
              <a:rPr lang="it-IT" sz="1400" dirty="0">
                <a:solidFill>
                  <a:srgbClr val="222222"/>
                </a:solidFill>
                <a:latin typeface="Times" panose="02020603050405020304" pitchFamily="18" charset="0"/>
              </a:rPr>
              <a:t> et al. (2020). </a:t>
            </a:r>
          </a:p>
          <a:p>
            <a:r>
              <a:rPr lang="it-IT" sz="1400" i="1" dirty="0">
                <a:solidFill>
                  <a:srgbClr val="222222"/>
                </a:solidFill>
                <a:latin typeface="Times" panose="02020603050405020304" pitchFamily="18" charset="0"/>
              </a:rPr>
              <a:t>GPS Solutions</a:t>
            </a:r>
            <a:endParaRPr lang="it-IT" sz="1400" dirty="0">
              <a:latin typeface="Times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F69064-A48F-734E-1AF4-7560E5A75036}"/>
              </a:ext>
            </a:extLst>
          </p:cNvPr>
          <p:cNvSpPr txBox="1"/>
          <p:nvPr/>
        </p:nvSpPr>
        <p:spPr>
          <a:xfrm>
            <a:off x="1721017" y="5966515"/>
            <a:ext cx="4184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Courtesy of  Jayachandran (UNB)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390622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7071AFB-1600-18C0-17F5-BECF763B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82" y="1608734"/>
            <a:ext cx="4921503" cy="346727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723B931-D024-6E27-8063-4D0B98508D9C}"/>
              </a:ext>
            </a:extLst>
          </p:cNvPr>
          <p:cNvSpPr/>
          <p:nvPr/>
        </p:nvSpPr>
        <p:spPr>
          <a:xfrm>
            <a:off x="1233411" y="5415383"/>
            <a:ext cx="4130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222222"/>
                </a:solidFill>
                <a:latin typeface="Times" panose="02020603050405020304" pitchFamily="18" charset="0"/>
              </a:rPr>
              <a:t>Spogli et al. (2021).</a:t>
            </a:r>
          </a:p>
          <a:p>
            <a:r>
              <a:rPr lang="it-IT" sz="1400" i="1" dirty="0">
                <a:solidFill>
                  <a:srgbClr val="222222"/>
                </a:solidFill>
                <a:latin typeface="Times" panose="02020603050405020304" pitchFamily="18" charset="0"/>
              </a:rPr>
              <a:t>IEEE </a:t>
            </a:r>
            <a:r>
              <a:rPr lang="it-IT" sz="1400" i="1" dirty="0" err="1">
                <a:solidFill>
                  <a:srgbClr val="222222"/>
                </a:solidFill>
                <a:latin typeface="Times" panose="02020603050405020304" pitchFamily="18" charset="0"/>
              </a:rPr>
              <a:t>Geoscience</a:t>
            </a:r>
            <a:r>
              <a:rPr lang="it-IT" sz="1400" i="1" dirty="0">
                <a:solidFill>
                  <a:srgbClr val="222222"/>
                </a:solidFill>
                <a:latin typeface="Times" panose="02020603050405020304" pitchFamily="18" charset="0"/>
              </a:rPr>
              <a:t> and Remote Sensing </a:t>
            </a:r>
            <a:r>
              <a:rPr lang="it-IT" sz="1400" i="1" dirty="0" err="1">
                <a:solidFill>
                  <a:srgbClr val="222222"/>
                </a:solidFill>
                <a:latin typeface="Times" panose="02020603050405020304" pitchFamily="18" charset="0"/>
              </a:rPr>
              <a:t>Letters</a:t>
            </a:r>
            <a:r>
              <a:rPr lang="it-IT" sz="1400" dirty="0">
                <a:solidFill>
                  <a:srgbClr val="222222"/>
                </a:solidFill>
                <a:latin typeface="Times" panose="02020603050405020304" pitchFamily="18" charset="0"/>
              </a:rPr>
              <a:t>.</a:t>
            </a:r>
            <a:endParaRPr lang="it-IT" sz="1400" dirty="0">
              <a:latin typeface="Times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1F18EC-7EF1-25CD-BCA4-91BE41019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86" y="1408615"/>
            <a:ext cx="5129129" cy="399954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A3CA682-11C1-4682-8BD6-D9095BA1B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47"/>
          <a:stretch/>
        </p:blipFill>
        <p:spPr>
          <a:xfrm>
            <a:off x="4973027" y="2019654"/>
            <a:ext cx="1247918" cy="63469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F78A36-7176-5146-F841-376B8AC52576}"/>
              </a:ext>
            </a:extLst>
          </p:cNvPr>
          <p:cNvSpPr txBox="1"/>
          <p:nvPr/>
        </p:nvSpPr>
        <p:spPr>
          <a:xfrm>
            <a:off x="7030448" y="5408164"/>
            <a:ext cx="610241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>
              <a:defRPr sz="1400">
                <a:solidFill>
                  <a:srgbClr val="222222"/>
                </a:solidFill>
                <a:latin typeface="Times" panose="02020603050405020304" pitchFamily="18" charset="0"/>
              </a:defRPr>
            </a:lvl1pPr>
          </a:lstStyle>
          <a:p>
            <a:r>
              <a:rPr lang="it-IT" dirty="0"/>
              <a:t>Cesaroni et al. (2021). </a:t>
            </a:r>
          </a:p>
          <a:p>
            <a:r>
              <a:rPr lang="it-IT" i="1" dirty="0"/>
              <a:t>Earth and </a:t>
            </a:r>
            <a:r>
              <a:rPr lang="it-IT" i="1" dirty="0" err="1"/>
              <a:t>Planetary</a:t>
            </a:r>
            <a:r>
              <a:rPr lang="it-IT" i="1" dirty="0"/>
              <a:t> </a:t>
            </a:r>
            <a:r>
              <a:rPr lang="it-IT" i="1" dirty="0" err="1"/>
              <a:t>Physics</a:t>
            </a:r>
            <a:endParaRPr lang="it-IT" i="1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DA8672C-95F6-76E5-FB61-66F0DC67115F}"/>
              </a:ext>
            </a:extLst>
          </p:cNvPr>
          <p:cNvSpPr txBox="1"/>
          <p:nvPr/>
        </p:nvSpPr>
        <p:spPr>
          <a:xfrm>
            <a:off x="1054997" y="764361"/>
            <a:ext cx="9674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an </a:t>
            </a:r>
            <a:r>
              <a:rPr lang="it-IT" sz="2400" dirty="0" err="1"/>
              <a:t>issue</a:t>
            </a:r>
            <a:r>
              <a:rPr lang="it-IT" sz="2400" dirty="0"/>
              <a:t> for high-</a:t>
            </a:r>
            <a:r>
              <a:rPr lang="it-IT" sz="2400" dirty="0" err="1"/>
              <a:t>latitude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, </a:t>
            </a:r>
            <a:r>
              <a:rPr lang="it-IT" sz="2400" dirty="0" err="1"/>
              <a:t>where</a:t>
            </a:r>
            <a:r>
              <a:rPr lang="it-IT" sz="2400" dirty="0"/>
              <a:t> plasma </a:t>
            </a:r>
            <a:r>
              <a:rPr lang="it-IT" sz="2400" dirty="0" err="1"/>
              <a:t>convection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way </a:t>
            </a:r>
            <a:r>
              <a:rPr lang="it-IT" sz="2400" dirty="0" err="1"/>
              <a:t>larger</a:t>
            </a:r>
            <a:endParaRPr lang="it-IT" sz="24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5DCB940-886E-886B-BDB1-02C16E31C16A}"/>
              </a:ext>
            </a:extLst>
          </p:cNvPr>
          <p:cNvSpPr txBox="1"/>
          <p:nvPr/>
        </p:nvSpPr>
        <p:spPr>
          <a:xfrm>
            <a:off x="2533851" y="6181639"/>
            <a:ext cx="656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0.1 Hz cutoff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not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</a:t>
            </a:r>
            <a:r>
              <a:rPr lang="it-IT" sz="1800" dirty="0" err="1"/>
              <a:t>bad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low </a:t>
            </a:r>
            <a:r>
              <a:rPr lang="it-IT" sz="1800" dirty="0" err="1"/>
              <a:t>latitudes</a:t>
            </a:r>
            <a:r>
              <a:rPr lang="it-IT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575930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3520" y="416560"/>
            <a:ext cx="3388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Other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useful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instruments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23520" y="1473200"/>
            <a:ext cx="67550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Magnetometers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Optical </a:t>
            </a:r>
            <a:r>
              <a:rPr lang="it-IT" sz="2400" dirty="0" err="1" smtClean="0"/>
              <a:t>instruments</a:t>
            </a:r>
            <a:r>
              <a:rPr lang="it-IT" sz="2400" dirty="0" smtClean="0"/>
              <a:t>: </a:t>
            </a:r>
            <a:r>
              <a:rPr lang="it-IT" sz="2400" dirty="0" err="1" smtClean="0"/>
              <a:t>All</a:t>
            </a:r>
            <a:r>
              <a:rPr lang="it-IT" sz="2400" dirty="0" smtClean="0"/>
              <a:t> </a:t>
            </a:r>
            <a:r>
              <a:rPr lang="it-IT" sz="2400" dirty="0" err="1" smtClean="0"/>
              <a:t>Sky</a:t>
            </a:r>
            <a:r>
              <a:rPr lang="it-IT" sz="2400" dirty="0" smtClean="0"/>
              <a:t> </a:t>
            </a:r>
            <a:r>
              <a:rPr lang="it-IT" sz="2400" dirty="0" err="1" smtClean="0"/>
              <a:t>Cameras</a:t>
            </a:r>
            <a:r>
              <a:rPr lang="it-IT" sz="2400" dirty="0" smtClean="0"/>
              <a:t>, </a:t>
            </a:r>
            <a:r>
              <a:rPr lang="it-IT" sz="2400" dirty="0" err="1" smtClean="0"/>
              <a:t>All</a:t>
            </a:r>
            <a:r>
              <a:rPr lang="it-IT" sz="2400" dirty="0" smtClean="0"/>
              <a:t> </a:t>
            </a:r>
            <a:r>
              <a:rPr lang="it-IT" sz="2400" dirty="0" err="1" smtClean="0"/>
              <a:t>Sky</a:t>
            </a:r>
            <a:r>
              <a:rPr lang="it-IT" sz="2400" dirty="0" smtClean="0"/>
              <a:t> </a:t>
            </a:r>
            <a:r>
              <a:rPr lang="it-IT" sz="2400" dirty="0" err="1" smtClean="0"/>
              <a:t>Imagers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UV </a:t>
            </a:r>
            <a:r>
              <a:rPr lang="it-IT" sz="2400" dirty="0" err="1" smtClean="0"/>
              <a:t>sensors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…</a:t>
            </a:r>
          </a:p>
        </p:txBody>
      </p:sp>
      <p:pic>
        <p:nvPicPr>
          <p:cNvPr id="5122" name="Picture 2" descr="Ground-based magnetometry - instrumentation, infrastructure, and data - DTU 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81" y="121921"/>
            <a:ext cx="4194114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351927" y="2842508"/>
            <a:ext cx="1776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i="1" dirty="0" smtClean="0">
                <a:solidFill>
                  <a:schemeClr val="bg1"/>
                </a:solidFill>
              </a:rPr>
              <a:t>www.space.dtu.dk</a:t>
            </a:r>
            <a:endParaRPr lang="it-IT" sz="1600" b="1" i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sirius.bu.edu/aeronomy/asiagoimager/imgs/asiago_d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82" y="3352802"/>
            <a:ext cx="4194114" cy="327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810230" y="6290076"/>
            <a:ext cx="1271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i="1" dirty="0" smtClean="0"/>
              <a:t>sirius.bu.edu</a:t>
            </a:r>
            <a:endParaRPr lang="it-IT" sz="1600" b="1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953" y="3181062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flipH="1">
            <a:off x="289555" y="325120"/>
            <a:ext cx="1164844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WHY RELYING ON DIFFERENT MEASUREMENTS?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Detection of perturbation effects on ionosphere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Investigation of the cause-effect mechanisms through post-processing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Gap analysis on what is still missing for a better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r>
              <a:rPr lang="it-IT" sz="2000" dirty="0" smtClean="0"/>
              <a:t>ADVANCEMENT OF KNOWLEDGE</a:t>
            </a:r>
          </a:p>
          <a:p>
            <a:pPr algn="ctr"/>
            <a:endParaRPr lang="it-IT" sz="2000" dirty="0" smtClean="0"/>
          </a:p>
          <a:p>
            <a:pPr algn="ctr"/>
            <a:r>
              <a:rPr lang="it-IT" sz="2000" dirty="0" smtClean="0"/>
              <a:t>IMPROVEMENT IN MODELING 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IMPROVEMENT IN ALERTING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 smtClean="0"/>
              <a:t>IMPROVEMENT IN MITIGATING</a:t>
            </a:r>
            <a:endParaRPr lang="it-IT" sz="2000" dirty="0"/>
          </a:p>
        </p:txBody>
      </p:sp>
      <p:sp>
        <p:nvSpPr>
          <p:cNvPr id="3" name="Freccia in giù 2"/>
          <p:cNvSpPr/>
          <p:nvPr/>
        </p:nvSpPr>
        <p:spPr>
          <a:xfrm>
            <a:off x="5680708" y="2467590"/>
            <a:ext cx="866137" cy="1159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1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8" y="530353"/>
            <a:ext cx="5397166" cy="319718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66" y="530353"/>
            <a:ext cx="5079583" cy="614695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7" y="3783054"/>
            <a:ext cx="5397167" cy="289425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9802717" y="6415695"/>
            <a:ext cx="1447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 err="1" smtClean="0"/>
              <a:t>Courtesy</a:t>
            </a:r>
            <a:r>
              <a:rPr lang="it-IT" sz="1100" i="1" dirty="0" smtClean="0"/>
              <a:t> J. </a:t>
            </a:r>
            <a:r>
              <a:rPr lang="it-IT" sz="1100" i="1" dirty="0" err="1" smtClean="0"/>
              <a:t>Damaceno</a:t>
            </a:r>
            <a:endParaRPr lang="it-IT" sz="1100" i="1" dirty="0"/>
          </a:p>
        </p:txBody>
      </p:sp>
      <p:sp>
        <p:nvSpPr>
          <p:cNvPr id="8" name="Rettangolo 7"/>
          <p:cNvSpPr/>
          <p:nvPr/>
        </p:nvSpPr>
        <p:spPr>
          <a:xfrm>
            <a:off x="372893" y="131882"/>
            <a:ext cx="1103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combination</a:t>
            </a:r>
            <a:r>
              <a:rPr lang="it-IT" b="1" dirty="0"/>
              <a:t> of </a:t>
            </a:r>
            <a:r>
              <a:rPr lang="it-IT" b="1" dirty="0" err="1"/>
              <a:t>different</a:t>
            </a:r>
            <a:r>
              <a:rPr lang="it-IT" b="1" dirty="0"/>
              <a:t> </a:t>
            </a:r>
            <a:r>
              <a:rPr lang="it-IT" b="1" dirty="0" err="1"/>
              <a:t>kind</a:t>
            </a:r>
            <a:r>
              <a:rPr lang="it-IT" b="1" dirty="0"/>
              <a:t> of </a:t>
            </a:r>
            <a:r>
              <a:rPr lang="it-IT" b="1" dirty="0" err="1"/>
              <a:t>measurements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smtClean="0"/>
              <a:t>informative, </a:t>
            </a:r>
            <a:r>
              <a:rPr lang="it-IT" b="1" dirty="0" err="1" smtClean="0"/>
              <a:t>but</a:t>
            </a:r>
            <a:r>
              <a:rPr lang="it-IT" b="1" dirty="0" smtClean="0"/>
              <a:t>…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606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0" y="104626"/>
            <a:ext cx="45836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…BUT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observation</a:t>
            </a:r>
            <a:r>
              <a:rPr lang="it-IT" sz="2000" dirty="0" smtClean="0"/>
              <a:t> </a:t>
            </a:r>
            <a:r>
              <a:rPr lang="it-IT" sz="2000" dirty="0" err="1" smtClean="0"/>
              <a:t>geometry</a:t>
            </a: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sampling</a:t>
            </a: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working</a:t>
            </a:r>
            <a:r>
              <a:rPr lang="it-IT" sz="2000" dirty="0" smtClean="0"/>
              <a:t> </a:t>
            </a:r>
            <a:r>
              <a:rPr lang="it-IT" sz="2000" dirty="0" err="1" smtClean="0"/>
              <a:t>frequency</a:t>
            </a: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spatial</a:t>
            </a:r>
            <a:r>
              <a:rPr lang="it-IT" sz="2000" dirty="0" smtClean="0"/>
              <a:t> </a:t>
            </a:r>
            <a:r>
              <a:rPr lang="it-IT" sz="2000" dirty="0" err="1" smtClean="0"/>
              <a:t>coverage</a:t>
            </a: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temporal</a:t>
            </a:r>
            <a:r>
              <a:rPr lang="it-IT" sz="2000" dirty="0" smtClean="0"/>
              <a:t> </a:t>
            </a:r>
            <a:r>
              <a:rPr lang="it-IT" sz="2000" dirty="0" err="1" smtClean="0"/>
              <a:t>coverage</a:t>
            </a: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metrics</a:t>
            </a:r>
            <a:r>
              <a:rPr lang="it-IT" sz="2000" dirty="0" smtClean="0"/>
              <a:t> and standard</a:t>
            </a:r>
          </a:p>
          <a:p>
            <a:endParaRPr lang="it-IT" sz="2000" dirty="0"/>
          </a:p>
          <a:p>
            <a:r>
              <a:rPr lang="it-IT" sz="2000" dirty="0" smtClean="0"/>
              <a:t>…</a:t>
            </a:r>
            <a:endParaRPr lang="it-IT" sz="20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51" y="104626"/>
            <a:ext cx="4168381" cy="59925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E287A89-3F94-1B27-00A9-BB14B4A70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3815" r="22262" b="4060"/>
          <a:stretch/>
        </p:blipFill>
        <p:spPr>
          <a:xfrm>
            <a:off x="6573520" y="1729118"/>
            <a:ext cx="5496560" cy="49460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23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78112" y="152177"/>
            <a:ext cx="761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/>
              <a:t>Once the case </a:t>
            </a:r>
            <a:r>
              <a:rPr lang="it-IT" sz="2000" b="1" dirty="0" err="1" smtClean="0"/>
              <a:t>event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decided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know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where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when</a:t>
            </a:r>
            <a:r>
              <a:rPr lang="it-IT" sz="2000" b="1" dirty="0" smtClean="0"/>
              <a:t> the </a:t>
            </a:r>
            <a:r>
              <a:rPr lang="it-IT" sz="2000" b="1" dirty="0" err="1" smtClean="0"/>
              <a:t>event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F</a:t>
            </a:r>
            <a:r>
              <a:rPr lang="it-IT" sz="2000" b="1" dirty="0" smtClean="0"/>
              <a:t>irst </a:t>
            </a:r>
            <a:r>
              <a:rPr lang="it-IT" sz="2000" b="1" dirty="0" err="1" smtClean="0"/>
              <a:t>step</a:t>
            </a:r>
            <a:r>
              <a:rPr lang="it-IT" sz="2000" b="1" dirty="0" smtClean="0"/>
              <a:t>: </a:t>
            </a:r>
            <a:r>
              <a:rPr lang="it-IT" sz="2000" b="1" dirty="0" err="1" smtClean="0"/>
              <a:t>fill</a:t>
            </a:r>
            <a:r>
              <a:rPr lang="it-IT" sz="2000" b="1" dirty="0" smtClean="0"/>
              <a:t> in a </a:t>
            </a:r>
            <a:r>
              <a:rPr lang="it-IT" sz="2000" b="1" dirty="0" err="1" smtClean="0"/>
              <a:t>checklist</a:t>
            </a:r>
            <a:endParaRPr lang="it-IT" sz="2000" b="1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647893"/>
              </p:ext>
            </p:extLst>
          </p:nvPr>
        </p:nvGraphicFramePr>
        <p:xfrm>
          <a:off x="127252" y="891778"/>
          <a:ext cx="7177788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47">
                  <a:extLst>
                    <a:ext uri="{9D8B030D-6E8A-4147-A177-3AD203B41FA5}">
                      <a16:colId xmlns:a16="http://schemas.microsoft.com/office/drawing/2014/main" val="2963160108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511886989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2929836586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1536321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Instrument</a:t>
                      </a:r>
                      <a:endParaRPr lang="it-IT" sz="1600" dirty="0" smtClean="0"/>
                    </a:p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Geographic</a:t>
                      </a:r>
                      <a:r>
                        <a:rPr lang="it-IT" sz="1600" dirty="0" smtClean="0"/>
                        <a:t>/</a:t>
                      </a:r>
                    </a:p>
                    <a:p>
                      <a:r>
                        <a:rPr lang="it-IT" sz="1600" dirty="0" err="1" smtClean="0"/>
                        <a:t>Geomagnetic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sector</a:t>
                      </a:r>
                      <a:r>
                        <a:rPr lang="it-IT" sz="1600" dirty="0" smtClean="0"/>
                        <a:t> (</a:t>
                      </a:r>
                      <a:r>
                        <a:rPr lang="it-IT" sz="1600" dirty="0" err="1" smtClean="0"/>
                        <a:t>known</a:t>
                      </a:r>
                      <a:r>
                        <a:rPr lang="it-IT" sz="1600" dirty="0" smtClean="0"/>
                        <a:t>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Temporal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coverage</a:t>
                      </a:r>
                      <a:endParaRPr lang="it-IT" sz="1600" dirty="0" smtClean="0"/>
                    </a:p>
                    <a:p>
                      <a:r>
                        <a:rPr lang="it-IT" sz="1600" dirty="0" smtClean="0"/>
                        <a:t>(</a:t>
                      </a:r>
                      <a:r>
                        <a:rPr lang="it-IT" sz="1600" dirty="0" err="1" smtClean="0"/>
                        <a:t>known</a:t>
                      </a:r>
                      <a:r>
                        <a:rPr lang="it-IT" sz="1600" dirty="0" smtClean="0"/>
                        <a:t>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Considered</a:t>
                      </a:r>
                      <a:r>
                        <a:rPr lang="it-IT" sz="1600" dirty="0" smtClean="0"/>
                        <a:t> (C</a:t>
                      </a:r>
                      <a:r>
                        <a:rPr lang="it-IT" sz="1600" dirty="0" smtClean="0"/>
                        <a:t>)/</a:t>
                      </a:r>
                    </a:p>
                    <a:p>
                      <a:r>
                        <a:rPr lang="it-IT" sz="1600" dirty="0" err="1" smtClean="0"/>
                        <a:t>Not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considered</a:t>
                      </a:r>
                      <a:r>
                        <a:rPr lang="it-IT" sz="1600" dirty="0" smtClean="0"/>
                        <a:t> (NC)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48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 smtClean="0"/>
                        <a:t>Ionosondes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8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Inchoerent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Scatter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radars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67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HF-</a:t>
                      </a:r>
                      <a:r>
                        <a:rPr lang="it-IT" sz="1600" dirty="0" err="1" smtClean="0"/>
                        <a:t>backscattering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radars</a:t>
                      </a:r>
                      <a:endParaRPr lang="it-I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53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Ground-</a:t>
                      </a:r>
                      <a:r>
                        <a:rPr lang="it-IT" sz="1600" dirty="0" err="1" smtClean="0"/>
                        <a:t>based</a:t>
                      </a:r>
                      <a:r>
                        <a:rPr lang="it-IT" sz="1600" dirty="0" smtClean="0"/>
                        <a:t> GNSS </a:t>
                      </a:r>
                      <a:r>
                        <a:rPr lang="it-IT" sz="1600" dirty="0" err="1" smtClean="0"/>
                        <a:t>receivers</a:t>
                      </a:r>
                      <a:endParaRPr lang="it-I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Space-</a:t>
                      </a:r>
                      <a:r>
                        <a:rPr lang="it-IT" sz="1600" dirty="0" err="1" smtClean="0"/>
                        <a:t>based</a:t>
                      </a:r>
                      <a:r>
                        <a:rPr lang="it-IT" sz="1600" dirty="0" smtClean="0"/>
                        <a:t> GNSS </a:t>
                      </a:r>
                      <a:r>
                        <a:rPr lang="it-IT" sz="1600" dirty="0" err="1" smtClean="0"/>
                        <a:t>receivers</a:t>
                      </a:r>
                      <a:endParaRPr lang="it-I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it-IT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it-IT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61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In situ LP/TI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481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850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Others?...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i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98362"/>
                  </a:ext>
                </a:extLst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59" y="1003863"/>
            <a:ext cx="4280169" cy="24075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81" y="3690331"/>
            <a:ext cx="4479047" cy="251946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251404" y="6488668"/>
            <a:ext cx="1553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/>
              <a:t>www.eswua.ingv.it</a:t>
            </a:r>
            <a:endParaRPr lang="it-IT" sz="1400" dirty="0"/>
          </a:p>
        </p:txBody>
      </p:sp>
      <p:sp>
        <p:nvSpPr>
          <p:cNvPr id="2" name="CasellaDiTesto 1"/>
          <p:cNvSpPr txBox="1"/>
          <p:nvPr/>
        </p:nvSpPr>
        <p:spPr>
          <a:xfrm flipH="1">
            <a:off x="172971" y="6358270"/>
            <a:ext cx="76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 </a:t>
            </a:r>
            <a:r>
              <a:rPr lang="it-IT" dirty="0" err="1" smtClean="0"/>
              <a:t>example</a:t>
            </a:r>
            <a:r>
              <a:rPr lang="it-IT" dirty="0" smtClean="0"/>
              <a:t> of </a:t>
            </a:r>
            <a:r>
              <a:rPr lang="it-IT" dirty="0" err="1" smtClean="0"/>
              <a:t>checklist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07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12873</TotalTime>
  <Words>2332</Words>
  <Application>Microsoft Office PowerPoint</Application>
  <PresentationFormat>Widescreen</PresentationFormat>
  <Paragraphs>449</Paragraphs>
  <Slides>44</Slides>
  <Notes>8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Courier New</vt:lpstr>
      <vt:lpstr>Symbol</vt:lpstr>
      <vt:lpstr>Times</vt:lpstr>
      <vt:lpstr>Times New Roman</vt:lpstr>
      <vt:lpstr>Wingdings</vt:lpstr>
      <vt:lpstr>Tema di Office</vt:lpstr>
      <vt:lpstr>Grafico</vt:lpstr>
      <vt:lpstr>Multi-instrument approach to ionospheric studies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Multi-instrument approach to ionospheric studies</vt:lpstr>
      <vt:lpstr>Backup slides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Lucilla</dc:creator>
  <cp:lastModifiedBy>Lucilla</cp:lastModifiedBy>
  <cp:revision>353</cp:revision>
  <dcterms:created xsi:type="dcterms:W3CDTF">2023-01-31T16:46:32Z</dcterms:created>
  <dcterms:modified xsi:type="dcterms:W3CDTF">2023-10-07T05:55:59Z</dcterms:modified>
</cp:coreProperties>
</file>