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1" r:id="rId2"/>
    <p:sldId id="330" r:id="rId3"/>
    <p:sldId id="334" r:id="rId4"/>
    <p:sldId id="348" r:id="rId5"/>
    <p:sldId id="316" r:id="rId6"/>
    <p:sldId id="331" r:id="rId7"/>
    <p:sldId id="320" r:id="rId8"/>
    <p:sldId id="318" r:id="rId9"/>
    <p:sldId id="319" r:id="rId10"/>
    <p:sldId id="353" r:id="rId11"/>
    <p:sldId id="351" r:id="rId12"/>
    <p:sldId id="321" r:id="rId13"/>
    <p:sldId id="352" r:id="rId14"/>
    <p:sldId id="260" r:id="rId15"/>
    <p:sldId id="354" r:id="rId16"/>
    <p:sldId id="355" r:id="rId17"/>
    <p:sldId id="350" r:id="rId18"/>
    <p:sldId id="357" r:id="rId19"/>
    <p:sldId id="358" r:id="rId20"/>
    <p:sldId id="328" r:id="rId21"/>
    <p:sldId id="314" r:id="rId22"/>
    <p:sldId id="323" r:id="rId23"/>
    <p:sldId id="324" r:id="rId24"/>
    <p:sldId id="329" r:id="rId25"/>
    <p:sldId id="300" r:id="rId26"/>
    <p:sldId id="327" r:id="rId27"/>
    <p:sldId id="326" r:id="rId28"/>
    <p:sldId id="325" r:id="rId29"/>
    <p:sldId id="313" r:id="rId30"/>
    <p:sldId id="315" r:id="rId31"/>
    <p:sldId id="356" r:id="rId32"/>
    <p:sldId id="32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E4A3B-50BC-429C-A00B-7F13F8452B05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A6BC9-A796-4B8D-B939-505299D70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281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D1B9D-C6C2-0F08-EDF6-A9E94D69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B8C632-D24E-1174-D916-DE1271A8F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86D0-0B95-363C-30BE-77B613B8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1198A-BC57-4ACA-E225-42BC0543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CE574-04D6-02E5-69C2-F4B4D44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31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CDDA-AE78-76AE-75CB-32853FE4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4C280-9F64-35CE-FAA0-5B93A36D8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DDB84-73A9-2774-2DCC-8E38E593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0FF81-6F29-AE3E-C4E6-65669AA1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DE39-221F-14E5-0B95-F3BCF259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69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E233-FAAA-CE74-BA3F-AC4201D82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F188C-81DF-F069-D05F-87BEC1C47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D5867-BE70-AAFF-6AE0-EB76A95C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F3991-0771-85A5-03BC-167BCF1AE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CB1B1-72F8-B3FB-8F94-39239073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389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A67B-AA9B-2BA3-D968-AD08D432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B6F79-A8F7-F7AB-5577-BC4D33608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CFD64-AC09-5400-0E2E-C6E8BAC3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B2A8-4107-A54A-6C20-F1824F46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11519-6174-ED0F-52C6-F4073ACA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570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5449-57D1-D677-517C-5A53AC68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511AA-5CC0-89F1-CA60-CB27BF370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B161B-13BC-9A64-9899-38989058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880E8-C2A9-FFCF-0051-647900623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5D560-3A66-A9C8-B50A-444D1608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377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D51E-AA21-9356-C548-CEE7A2D3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DD066-F317-335A-FCC5-E752ECC05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28015-5778-F8EA-6FD6-7979E6153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C2A38-88D8-250A-D059-4242C367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4E4E7-62A3-501E-5AE8-65C145FA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33525-6BF7-EFDF-281F-BF0AD01F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36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B571-79D4-0D66-8F95-7887799E7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ED0BA-415E-DD7B-B648-5C1455A05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7C651-9664-3587-90C2-CCB28D64C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C0CBA-D307-4724-5834-8C2CDB83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5C1E6-1B54-A224-A464-037E9653EE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76AED5-8C84-C75A-C914-718130B9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740B6-7944-F028-377D-34887672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0E430-9CF5-3F8C-BD7F-7D7A7D1C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60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C9F6-49EC-6B53-54AB-CB0B56AF1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074CC-6E79-5213-D56A-2D166EFE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F39FD-AD90-5F57-EC02-CABAFFD5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4194D-027C-1939-F485-78C13FE41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88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E9D16-C2BF-B96D-1CA9-0A780259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AD38A-E920-D2B9-5C46-C790AACD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21352-87A7-2AFD-FB9E-2EF5F04A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96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5BA3-C691-B28D-F6CB-B4D69121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CC846-5FA8-C021-60E1-E533AED3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B91E6-19A8-23C9-9D2F-44406DA6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29616-7FC4-70EC-3CD6-1D162FE8C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C32BC-A98A-7617-91D6-D2CBE2A9A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320BD-776B-14F9-A412-F2879B62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836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A8329-43A8-3998-93F1-F4C583FCF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2F9B83-4316-C6C4-4FC3-F2961A466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1B355-2AF0-DB88-B2F8-8C546FF88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1171C-1405-7C23-F640-98AE7CA5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FAD8-64D8-92C1-D285-B15E442D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53A24-EC54-1667-8B5A-BA3B7896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04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0F1BC-256C-320A-099D-830FDF4D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CCCAF-6CED-C50F-148D-40A2CD346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2F8E6-6050-3EDE-B409-2A965E86D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C01E-F897-497C-A81B-2A595C7EC999}" type="datetimeFigureOut">
              <a:rPr lang="en-CA" smtClean="0"/>
              <a:t>2023-10-04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A5D2D-31DA-1A9E-A85F-EFFDBB32C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0B64E-0F28-18D3-A82D-3C6BF3936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B9579-26BF-4383-99A1-880E92051E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670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aliexpress.us/item/3256802908957760.html" TargetMode="External"/><Relationship Id="rId7" Type="http://schemas.openxmlformats.org/officeDocument/2006/relationships/image" Target="../media/image30.jpeg"/><Relationship Id="rId2" Type="http://schemas.openxmlformats.org/officeDocument/2006/relationships/hyperlink" Target="https://www.digikey.com/en/products/detail/ardusimple/AS-RTK2B-F9P-L1L2-NH-02/1430973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hyperlink" Target="https://www.aliexpress.com/item/4001022596521.html" TargetMode="External"/><Relationship Id="rId4" Type="http://schemas.openxmlformats.org/officeDocument/2006/relationships/hyperlink" Target="https://www.amazon.com/Beelink-Lake-N100-Mini-Computer-Supports-Home-Server/dp/B0C339KVH9" TargetMode="Externa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works.alaska.edu/handle/11122/4535" TargetMode="External"/><Relationship Id="rId2" Type="http://schemas.openxmlformats.org/officeDocument/2006/relationships/hyperlink" Target="https://www.sgo.fi/~j/gnu_chirp_sound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036" y="2151687"/>
            <a:ext cx="11118078" cy="1307100"/>
          </a:xfrm>
        </p:spPr>
        <p:txBody>
          <a:bodyPr>
            <a:normAutofit/>
          </a:bodyPr>
          <a:lstStyle/>
          <a:p>
            <a:r>
              <a:rPr lang="en-US" sz="3600" b="1" i="0" u="none" strike="noStrike" dirty="0">
                <a:solidFill>
                  <a:srgbClr val="000000"/>
                </a:solidFill>
                <a:effectLst/>
              </a:rPr>
              <a:t>Low-Cost SDR-Based Ionosonde / HF bistatic ionospheric sounder data ingestion into </a:t>
            </a:r>
            <a:r>
              <a:rPr lang="en-US" sz="3600" b="1" i="0" u="none" strike="noStrike" dirty="0" err="1">
                <a:solidFill>
                  <a:srgbClr val="000000"/>
                </a:solidFill>
                <a:effectLst/>
              </a:rPr>
              <a:t>NeQuick</a:t>
            </a:r>
            <a:r>
              <a:rPr lang="en-US" sz="3600" b="1" i="0" u="none" strike="noStrike" dirty="0">
                <a:solidFill>
                  <a:srgbClr val="000000"/>
                </a:solidFill>
                <a:effectLst/>
              </a:rPr>
              <a:t> 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un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15" y="-30525"/>
            <a:ext cx="3093387" cy="14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9A5EC62-B1B8-4963-B73F-8CD08403A427}"/>
              </a:ext>
            </a:extLst>
          </p:cNvPr>
          <p:cNvSpPr txBox="1">
            <a:spLocks/>
          </p:cNvSpPr>
          <p:nvPr/>
        </p:nvSpPr>
        <p:spPr>
          <a:xfrm>
            <a:off x="1524000" y="3750619"/>
            <a:ext cx="9144000" cy="1291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A. Kashcheyev</a:t>
            </a:r>
            <a:r>
              <a:rPr lang="en-US" i="1" baseline="30000" dirty="0"/>
              <a:t>1</a:t>
            </a:r>
            <a:r>
              <a:rPr lang="en-US" i="1" dirty="0"/>
              <a:t>, A. Koloskov</a:t>
            </a:r>
            <a:r>
              <a:rPr lang="en-US" i="1" baseline="30000" dirty="0"/>
              <a:t>1</a:t>
            </a:r>
            <a:r>
              <a:rPr lang="en-US" i="1" dirty="0"/>
              <a:t>, B.Nava</a:t>
            </a:r>
            <a:r>
              <a:rPr lang="en-US" i="1" baseline="30000" dirty="0"/>
              <a:t>2</a:t>
            </a:r>
            <a:r>
              <a:rPr lang="en-US" i="1" dirty="0"/>
              <a:t>, P.T. Jayachandran</a:t>
            </a:r>
            <a:r>
              <a:rPr lang="en-US" i="1" baseline="30000" dirty="0"/>
              <a:t>1</a:t>
            </a:r>
            <a:r>
              <a:rPr lang="en-US" i="1" dirty="0"/>
              <a:t> and V. Paznukhov</a:t>
            </a:r>
            <a:r>
              <a:rPr lang="en-US" i="1" baseline="30000" dirty="0"/>
              <a:t>3</a:t>
            </a:r>
            <a:endParaRPr lang="en-US" i="1" dirty="0"/>
          </a:p>
          <a:p>
            <a:r>
              <a:rPr lang="en-US" sz="1800" b="0" i="1" u="none" strike="noStrike" baseline="0" dirty="0">
                <a:latin typeface="CIDFont+F3"/>
              </a:rPr>
              <a:t>(1) University of New Brunswick, Fredericton, NB, Canada</a:t>
            </a:r>
          </a:p>
          <a:p>
            <a:r>
              <a:rPr lang="en-US" sz="1800" b="0" i="1" u="none" strike="noStrike" baseline="0" dirty="0">
                <a:latin typeface="CIDFont+F3"/>
              </a:rPr>
              <a:t>(2) The Abdus Salam International Centre for Theoretical Physics, Trieste, Italy </a:t>
            </a:r>
          </a:p>
          <a:p>
            <a:r>
              <a:rPr lang="en-US" sz="1800" b="0" i="1" u="none" strike="noStrike" baseline="0" dirty="0">
                <a:latin typeface="CIDFont+F3"/>
              </a:rPr>
              <a:t>(3) Institute for Scientific Research, Boston College, Boston, MA, USA</a:t>
            </a:r>
            <a:endParaRPr lang="en-US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9E725D-D315-E5A2-7E17-93077796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" y="5590325"/>
            <a:ext cx="377463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SR wordmark">
            <a:extLst>
              <a:ext uri="{FF2B5EF4-FFF2-40B4-BE49-F238E27FC236}">
                <a16:creationId xmlns:a16="http://schemas.microsoft.com/office/drawing/2014/main" id="{C2520DF7-BBA7-D118-CCB4-974EE64A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45" y="5660701"/>
            <a:ext cx="2653722" cy="10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32734C-779D-6320-6996-3F1AEADFA7E6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A2043-A82F-CA98-1DFA-5E36BB34C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07" y="-1397"/>
            <a:ext cx="2281084" cy="22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9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505B8E6-ECAC-C2B5-82C2-E5D44AFA2A50}"/>
              </a:ext>
            </a:extLst>
          </p:cNvPr>
          <p:cNvSpPr txBox="1">
            <a:spLocks/>
          </p:cNvSpPr>
          <p:nvPr/>
        </p:nvSpPr>
        <p:spPr>
          <a:xfrm>
            <a:off x="462185" y="-139076"/>
            <a:ext cx="10515600" cy="1113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Comparison Results: examples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50378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BC9F9-3A5B-4E52-625B-2B68E0CE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649" y="1153881"/>
            <a:ext cx="7618701" cy="5456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1474D-1893-CF56-C80E-167F2FD20DAA}"/>
              </a:ext>
            </a:extLst>
          </p:cNvPr>
          <p:cNvSpPr txBox="1"/>
          <p:nvPr/>
        </p:nvSpPr>
        <p:spPr>
          <a:xfrm>
            <a:off x="10370965" y="3268993"/>
            <a:ext cx="1941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ISDR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CEBB9-A0CC-5E6A-DF58-88543F0C7BAE}"/>
              </a:ext>
            </a:extLst>
          </p:cNvPr>
          <p:cNvSpPr txBox="1"/>
          <p:nvPr/>
        </p:nvSpPr>
        <p:spPr>
          <a:xfrm>
            <a:off x="850480" y="3268993"/>
            <a:ext cx="1941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IPS-42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8CCA8-B804-089E-130F-0127400B9291}"/>
              </a:ext>
            </a:extLst>
          </p:cNvPr>
          <p:cNvSpPr txBox="1"/>
          <p:nvPr/>
        </p:nvSpPr>
        <p:spPr>
          <a:xfrm>
            <a:off x="10240039" y="974222"/>
            <a:ext cx="1941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Dec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C3B92-E0AC-F683-1813-87D733F78E57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F4346-05BE-B296-6412-B3203D2B8355}"/>
              </a:ext>
            </a:extLst>
          </p:cNvPr>
          <p:cNvSpPr txBox="1"/>
          <p:nvPr/>
        </p:nvSpPr>
        <p:spPr>
          <a:xfrm>
            <a:off x="850480" y="3769286"/>
            <a:ext cx="1941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3.5 kW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5D81D-1C3D-97C6-8E18-B68CF383CE56}"/>
              </a:ext>
            </a:extLst>
          </p:cNvPr>
          <p:cNvSpPr txBox="1"/>
          <p:nvPr/>
        </p:nvSpPr>
        <p:spPr>
          <a:xfrm>
            <a:off x="10250892" y="3792213"/>
            <a:ext cx="1941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100 W</a:t>
            </a:r>
          </a:p>
        </p:txBody>
      </p:sp>
    </p:spTree>
    <p:extLst>
      <p:ext uri="{BB962C8B-B14F-4D97-AF65-F5344CB8AC3E}">
        <p14:creationId xmlns:p14="http://schemas.microsoft.com/office/powerpoint/2010/main" val="4046535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505B8E6-ECAC-C2B5-82C2-E5D44AFA2A50}"/>
              </a:ext>
            </a:extLst>
          </p:cNvPr>
          <p:cNvSpPr txBox="1">
            <a:spLocks/>
          </p:cNvSpPr>
          <p:nvPr/>
        </p:nvSpPr>
        <p:spPr>
          <a:xfrm>
            <a:off x="462185" y="-139076"/>
            <a:ext cx="10515600" cy="1113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Comparison Results: examples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50378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6451F-9C04-4315-1C4B-0CEB238EB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19" y="1355034"/>
            <a:ext cx="7105883" cy="5323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BC10F0-BC54-374D-1B88-D01BA5D90281}"/>
              </a:ext>
            </a:extLst>
          </p:cNvPr>
          <p:cNvSpPr txBox="1"/>
          <p:nvPr/>
        </p:nvSpPr>
        <p:spPr>
          <a:xfrm>
            <a:off x="8634543" y="1473592"/>
            <a:ext cx="31330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Only ISDR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Only IPS-42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B050"/>
                </a:solidFill>
              </a:rPr>
              <a:t>Both</a:t>
            </a:r>
          </a:p>
          <a:p>
            <a:pPr algn="ctr"/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51E48-BC4D-C4DD-C222-78EB05B717CA}"/>
              </a:ext>
            </a:extLst>
          </p:cNvPr>
          <p:cNvSpPr txBox="1"/>
          <p:nvPr/>
        </p:nvSpPr>
        <p:spPr>
          <a:xfrm>
            <a:off x="8320493" y="5099752"/>
            <a:ext cx="47138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ISDR - 4.5km (16-bit code)</a:t>
            </a:r>
          </a:p>
          <a:p>
            <a:r>
              <a:rPr lang="en-US" sz="2800" dirty="0"/>
              <a:t>IPS-42 - 6km</a:t>
            </a:r>
          </a:p>
          <a:p>
            <a:r>
              <a:rPr lang="en-US" sz="2800" dirty="0"/>
              <a:t>Scaling soft - 5km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A4657-70E3-1623-C685-C6433895D653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2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505B8E6-ECAC-C2B5-82C2-E5D44AFA2A50}"/>
              </a:ext>
            </a:extLst>
          </p:cNvPr>
          <p:cNvSpPr txBox="1">
            <a:spLocks/>
          </p:cNvSpPr>
          <p:nvPr/>
        </p:nvSpPr>
        <p:spPr>
          <a:xfrm>
            <a:off x="462185" y="-139076"/>
            <a:ext cx="10515600" cy="1113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Comparison Results: statistics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50378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8DA46-3351-5068-9E3F-5EFB2DB7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6" y="1099679"/>
            <a:ext cx="6650182" cy="5615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4431F-FF09-9453-BFA6-584B90E0DDFA}"/>
              </a:ext>
            </a:extLst>
          </p:cNvPr>
          <p:cNvSpPr txBox="1"/>
          <p:nvPr/>
        </p:nvSpPr>
        <p:spPr>
          <a:xfrm>
            <a:off x="8856201" y="1385063"/>
            <a:ext cx="4713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Year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FC12F-26AD-A423-5B70-D88F0A8E4372}"/>
              </a:ext>
            </a:extLst>
          </p:cNvPr>
          <p:cNvSpPr txBox="1"/>
          <p:nvPr/>
        </p:nvSpPr>
        <p:spPr>
          <a:xfrm>
            <a:off x="8282392" y="4865714"/>
            <a:ext cx="4713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ISDR - </a:t>
            </a:r>
            <a:r>
              <a:rPr lang="uk-UA" sz="2800" dirty="0"/>
              <a:t>3 </a:t>
            </a:r>
            <a:r>
              <a:rPr lang="en-US" sz="2800" dirty="0"/>
              <a:t>min</a:t>
            </a:r>
          </a:p>
          <a:p>
            <a:r>
              <a:rPr lang="en-US" sz="2800" dirty="0"/>
              <a:t>IPS-42 - 20 sec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5C9AD-90E6-61F5-CE33-00C045218E57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C7F41-9BD1-2D2F-16BF-AC7CCAFD5AEC}"/>
              </a:ext>
            </a:extLst>
          </p:cNvPr>
          <p:cNvSpPr txBox="1"/>
          <p:nvPr/>
        </p:nvSpPr>
        <p:spPr>
          <a:xfrm>
            <a:off x="8282393" y="2893093"/>
            <a:ext cx="47138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ISDR - 4.5km (16-bit code)</a:t>
            </a:r>
          </a:p>
          <a:p>
            <a:r>
              <a:rPr lang="en-US" sz="2800" dirty="0"/>
              <a:t>IPS-42 - 6km</a:t>
            </a:r>
          </a:p>
          <a:p>
            <a:r>
              <a:rPr lang="en-US" sz="2800" dirty="0"/>
              <a:t>Scaling soft - 5km</a:t>
            </a:r>
          </a:p>
        </p:txBody>
      </p:sp>
    </p:spTree>
    <p:extLst>
      <p:ext uri="{BB962C8B-B14F-4D97-AF65-F5344CB8AC3E}">
        <p14:creationId xmlns:p14="http://schemas.microsoft.com/office/powerpoint/2010/main" val="377157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505B8E6-ECAC-C2B5-82C2-E5D44AFA2A50}"/>
              </a:ext>
            </a:extLst>
          </p:cNvPr>
          <p:cNvSpPr txBox="1">
            <a:spLocks/>
          </p:cNvSpPr>
          <p:nvPr/>
        </p:nvSpPr>
        <p:spPr>
          <a:xfrm>
            <a:off x="462185" y="-139076"/>
            <a:ext cx="10515600" cy="1113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Comparison Results: statistics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50378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4431F-FF09-9453-BFA6-584B90E0DDFA}"/>
              </a:ext>
            </a:extLst>
          </p:cNvPr>
          <p:cNvSpPr txBox="1"/>
          <p:nvPr/>
        </p:nvSpPr>
        <p:spPr>
          <a:xfrm>
            <a:off x="8856201" y="1385063"/>
            <a:ext cx="4713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Year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8600D-7E03-5404-651A-3C4764D0F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27" y="1167964"/>
            <a:ext cx="7241309" cy="5316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42313-DF47-F0A2-97E5-AED97D427993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00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FE972A-55DD-DD19-8E04-72753CED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21" y="1738382"/>
            <a:ext cx="10348957" cy="3247959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DAE8407-E902-3102-22ED-6108C4D3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50378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61A222-C404-1FBB-67C3-A847D29BBE95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F976C-101D-E791-0F2A-2515B7CA2AFA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Results: publication</a:t>
            </a:r>
          </a:p>
        </p:txBody>
      </p:sp>
    </p:spTree>
    <p:extLst>
      <p:ext uri="{BB962C8B-B14F-4D97-AF65-F5344CB8AC3E}">
        <p14:creationId xmlns:p14="http://schemas.microsoft.com/office/powerpoint/2010/main" val="2050262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50378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6B15C-765A-69B3-B7A6-72803247F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614" y="1387307"/>
            <a:ext cx="9388772" cy="4945164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1D9DDCB9-69C8-4F32-65FD-CB1CE51866BD}"/>
              </a:ext>
            </a:extLst>
          </p:cNvPr>
          <p:cNvSpPr/>
          <p:nvPr/>
        </p:nvSpPr>
        <p:spPr>
          <a:xfrm>
            <a:off x="5994400" y="2245127"/>
            <a:ext cx="203200" cy="16625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68DE612-CA7D-25E0-762B-60B007F13631}"/>
              </a:ext>
            </a:extLst>
          </p:cNvPr>
          <p:cNvSpPr/>
          <p:nvPr/>
        </p:nvSpPr>
        <p:spPr>
          <a:xfrm>
            <a:off x="6737884" y="2328254"/>
            <a:ext cx="203200" cy="16625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8CD5C188-74D6-E43E-0014-DFA248CD7AED}"/>
              </a:ext>
            </a:extLst>
          </p:cNvPr>
          <p:cNvSpPr/>
          <p:nvPr/>
        </p:nvSpPr>
        <p:spPr>
          <a:xfrm>
            <a:off x="2994826" y="2969188"/>
            <a:ext cx="203200" cy="16625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B31CCDAA-13B5-A224-B801-A0968D33DED4}"/>
              </a:ext>
            </a:extLst>
          </p:cNvPr>
          <p:cNvSpPr/>
          <p:nvPr/>
        </p:nvSpPr>
        <p:spPr>
          <a:xfrm>
            <a:off x="9959649" y="3610508"/>
            <a:ext cx="203200" cy="16625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8F7260F-FD19-BB9D-A790-86E5DAD98EDA}"/>
              </a:ext>
            </a:extLst>
          </p:cNvPr>
          <p:cNvSpPr/>
          <p:nvPr/>
        </p:nvSpPr>
        <p:spPr>
          <a:xfrm>
            <a:off x="7306654" y="1387307"/>
            <a:ext cx="222190" cy="1709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FF66"/>
              </a:solidFill>
            </a:endParaRPr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174AF116-85BA-2162-043F-E5E83540B384}"/>
              </a:ext>
            </a:extLst>
          </p:cNvPr>
          <p:cNvSpPr/>
          <p:nvPr/>
        </p:nvSpPr>
        <p:spPr>
          <a:xfrm>
            <a:off x="7477569" y="2245127"/>
            <a:ext cx="136734" cy="15316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89529C-BDCB-D86F-C90E-01ABDA89E7BC}"/>
              </a:ext>
            </a:extLst>
          </p:cNvPr>
          <p:cNvSpPr txBox="1"/>
          <p:nvPr/>
        </p:nvSpPr>
        <p:spPr>
          <a:xfrm>
            <a:off x="7816422" y="2411381"/>
            <a:ext cx="1941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~400m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DBD13-45DB-2EC7-1C9C-1D48E3155DCE}"/>
              </a:ext>
            </a:extLst>
          </p:cNvPr>
          <p:cNvSpPr txBox="1"/>
          <p:nvPr/>
        </p:nvSpPr>
        <p:spPr>
          <a:xfrm>
            <a:off x="350378" y="1623703"/>
            <a:ext cx="1941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2022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C01B0E-8486-D6FA-3FFB-A38E34EA21B2}"/>
              </a:ext>
            </a:extLst>
          </p:cNvPr>
          <p:cNvCxnSpPr>
            <a:cxnSpLocks/>
            <a:stCxn id="8" idx="0"/>
            <a:endCxn id="5" idx="1"/>
          </p:cNvCxnSpPr>
          <p:nvPr/>
        </p:nvCxnSpPr>
        <p:spPr>
          <a:xfrm flipV="1">
            <a:off x="3096426" y="2308630"/>
            <a:ext cx="2897974" cy="6605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300087-1925-713A-DB92-D79B611CF0CD}"/>
              </a:ext>
            </a:extLst>
          </p:cNvPr>
          <p:cNvCxnSpPr>
            <a:cxnSpLocks/>
            <a:stCxn id="5" idx="4"/>
            <a:endCxn id="9" idx="1"/>
          </p:cNvCxnSpPr>
          <p:nvPr/>
        </p:nvCxnSpPr>
        <p:spPr>
          <a:xfrm>
            <a:off x="6197600" y="2308630"/>
            <a:ext cx="3762049" cy="13653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EF66CF-D18B-1A86-0760-F8B49E357E08}"/>
              </a:ext>
            </a:extLst>
          </p:cNvPr>
          <p:cNvCxnSpPr>
            <a:stCxn id="5" idx="0"/>
            <a:endCxn id="6" idx="0"/>
          </p:cNvCxnSpPr>
          <p:nvPr/>
        </p:nvCxnSpPr>
        <p:spPr>
          <a:xfrm>
            <a:off x="6096000" y="2245127"/>
            <a:ext cx="743484" cy="8312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761F76-64A0-755B-081D-E78F79A4A111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3367043" y="2245127"/>
            <a:ext cx="2728957" cy="408734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9282C0C-691B-D474-6D7D-CAAFF314E15F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AF0310-8D99-2548-66FB-827687C96337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New setup: extended version</a:t>
            </a:r>
          </a:p>
        </p:txBody>
      </p:sp>
    </p:spTree>
    <p:extLst>
      <p:ext uri="{BB962C8B-B14F-4D97-AF65-F5344CB8AC3E}">
        <p14:creationId xmlns:p14="http://schemas.microsoft.com/office/powerpoint/2010/main" val="67190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50378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16</a:t>
            </a:fld>
            <a:endParaRPr lang="en-US" dirty="0"/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0E897924-6DDE-1CE9-E410-B3E2AFF40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40" y="1660412"/>
            <a:ext cx="5333559" cy="3998645"/>
          </a:xfrm>
          <a:prstGeom prst="rect">
            <a:avLst/>
          </a:prstGeom>
        </p:spPr>
      </p:pic>
      <p:pic>
        <p:nvPicPr>
          <p:cNvPr id="23" name="Picture 22" descr="A picture containing text, nature, rain&#10;&#10;Description automatically generated">
            <a:extLst>
              <a:ext uri="{FF2B5EF4-FFF2-40B4-BE49-F238E27FC236}">
                <a16:creationId xmlns:a16="http://schemas.microsoft.com/office/drawing/2014/main" id="{76E056A6-A056-F2A2-9BC6-1D30188E9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61" y="1919404"/>
            <a:ext cx="3797258" cy="3375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07E6B-D80D-D5E9-F502-31111CF5BE28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223F3E-C7A7-D6CA-3CB5-46184E59C3B3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New setup: first results</a:t>
            </a:r>
          </a:p>
        </p:txBody>
      </p:sp>
    </p:spTree>
    <p:extLst>
      <p:ext uri="{BB962C8B-B14F-4D97-AF65-F5344CB8AC3E}">
        <p14:creationId xmlns:p14="http://schemas.microsoft.com/office/powerpoint/2010/main" val="1990553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BB8C305-B275-41BC-A4E1-D098628B0632}"/>
              </a:ext>
            </a:extLst>
          </p:cNvPr>
          <p:cNvGrpSpPr/>
          <p:nvPr/>
        </p:nvGrpSpPr>
        <p:grpSpPr>
          <a:xfrm>
            <a:off x="7650386" y="1590916"/>
            <a:ext cx="4541614" cy="683775"/>
            <a:chOff x="7650386" y="1600247"/>
            <a:chExt cx="4541614" cy="683775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D773C53-8AFA-4461-9766-F5401D4B781D}"/>
                </a:ext>
              </a:extLst>
            </p:cNvPr>
            <p:cNvSpPr txBox="1">
              <a:spLocks/>
            </p:cNvSpPr>
            <p:nvPr/>
          </p:nvSpPr>
          <p:spPr>
            <a:xfrm>
              <a:off x="7918339" y="1600247"/>
              <a:ext cx="4273661" cy="683775"/>
            </a:xfrm>
            <a:prstGeom prst="rect">
              <a:avLst/>
            </a:prstGeom>
          </p:spPr>
          <p:txBody>
            <a:bodyPr vert="horz" lIns="0" rIns="0" bIns="0" anchor="b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2400" dirty="0"/>
                <a:t>Research Base “Ak </a:t>
              </a:r>
              <a:r>
                <a:rPr lang="en-US" sz="2400" dirty="0" err="1"/>
                <a:t>Vernadksy</a:t>
              </a:r>
              <a:r>
                <a:rPr lang="en-US" sz="2400" dirty="0"/>
                <a:t>”, </a:t>
              </a:r>
            </a:p>
            <a:p>
              <a:pPr lvl="0">
                <a:spcBef>
                  <a:spcPct val="0"/>
                </a:spcBef>
              </a:pPr>
              <a:r>
                <a:rPr lang="en-US" sz="2400" dirty="0"/>
                <a:t>Antarctica (Apr 2017)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C6728E-4673-40DF-B9CD-1C3B5732BB87}"/>
                </a:ext>
              </a:extLst>
            </p:cNvPr>
            <p:cNvSpPr/>
            <p:nvPr/>
          </p:nvSpPr>
          <p:spPr>
            <a:xfrm>
              <a:off x="7650386" y="1700989"/>
              <a:ext cx="131104" cy="128016"/>
            </a:xfrm>
            <a:prstGeom prst="ellipse">
              <a:avLst/>
            </a:prstGeom>
            <a:solidFill>
              <a:srgbClr val="00B050">
                <a:alpha val="58000"/>
              </a:srgbClr>
            </a:solidFill>
            <a:ln>
              <a:solidFill>
                <a:srgbClr val="356D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2" descr="http://oil-rig-explosions.com/wp-content/uploads/2018/09/geographically-accurate-world-map-stylish-ideas-geography-world-map-pathwayto-me-at-furlongs-geography-map-of.jpeg">
            <a:extLst>
              <a:ext uri="{FF2B5EF4-FFF2-40B4-BE49-F238E27FC236}">
                <a16:creationId xmlns:a16="http://schemas.microsoft.com/office/drawing/2014/main" id="{286C06BB-3C85-4174-84FF-0EEEBD7A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5" y="1292606"/>
            <a:ext cx="6998579" cy="43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240ABFAC-9EAA-4AE4-95D3-818C10C9C5C2}"/>
              </a:ext>
            </a:extLst>
          </p:cNvPr>
          <p:cNvSpPr/>
          <p:nvPr/>
        </p:nvSpPr>
        <p:spPr>
          <a:xfrm>
            <a:off x="4400512" y="2697156"/>
            <a:ext cx="191425" cy="187692"/>
          </a:xfrm>
          <a:prstGeom prst="ellipse">
            <a:avLst/>
          </a:prstGeom>
          <a:solidFill>
            <a:srgbClr val="FF0000">
              <a:alpha val="5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C480B2-B99B-43C7-883F-81B9B1602443}"/>
              </a:ext>
            </a:extLst>
          </p:cNvPr>
          <p:cNvSpPr/>
          <p:nvPr/>
        </p:nvSpPr>
        <p:spPr>
          <a:xfrm>
            <a:off x="2775788" y="5171429"/>
            <a:ext cx="191425" cy="187692"/>
          </a:xfrm>
          <a:prstGeom prst="ellipse">
            <a:avLst/>
          </a:prstGeom>
          <a:solidFill>
            <a:srgbClr val="00B050">
              <a:alpha val="58000"/>
            </a:srgbClr>
          </a:solidFill>
          <a:ln>
            <a:solidFill>
              <a:srgbClr val="356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C015920-D463-43CC-9A55-665D4B43E91F}"/>
              </a:ext>
            </a:extLst>
          </p:cNvPr>
          <p:cNvSpPr/>
          <p:nvPr/>
        </p:nvSpPr>
        <p:spPr>
          <a:xfrm>
            <a:off x="2680076" y="2693454"/>
            <a:ext cx="191425" cy="187692"/>
          </a:xfrm>
          <a:prstGeom prst="ellipse">
            <a:avLst/>
          </a:prstGeom>
          <a:solidFill>
            <a:srgbClr val="0070C0">
              <a:alpha val="58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89B8DF-6BA9-4C52-BC1D-5B5E37AFC3A5}"/>
              </a:ext>
            </a:extLst>
          </p:cNvPr>
          <p:cNvGrpSpPr/>
          <p:nvPr/>
        </p:nvGrpSpPr>
        <p:grpSpPr>
          <a:xfrm>
            <a:off x="7650386" y="2470000"/>
            <a:ext cx="3882647" cy="338880"/>
            <a:chOff x="7650386" y="2451338"/>
            <a:chExt cx="3882647" cy="338880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332FEA11-EE2B-4D2F-8B8B-945CBC8C86FC}"/>
                </a:ext>
              </a:extLst>
            </p:cNvPr>
            <p:cNvSpPr txBox="1">
              <a:spLocks/>
            </p:cNvSpPr>
            <p:nvPr/>
          </p:nvSpPr>
          <p:spPr>
            <a:xfrm>
              <a:off x="7851696" y="2451338"/>
              <a:ext cx="3681337" cy="338880"/>
            </a:xfrm>
            <a:prstGeom prst="rect">
              <a:avLst/>
            </a:prstGeom>
          </p:spPr>
          <p:txBody>
            <a:bodyPr vert="horz" lIns="0" rIns="0" bIns="0" anchor="b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/>
                <a:t>Kharkiv, Ukraine (Dec 2017)</a:t>
              </a:r>
              <a:endParaRPr lang="en-US" sz="2400" dirty="0">
                <a:ea typeface="+mj-ea"/>
                <a:cs typeface="+mj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F6E4EE-61AE-4767-915E-E0671966B97F}"/>
                </a:ext>
              </a:extLst>
            </p:cNvPr>
            <p:cNvSpPr/>
            <p:nvPr/>
          </p:nvSpPr>
          <p:spPr>
            <a:xfrm>
              <a:off x="7650386" y="2540590"/>
              <a:ext cx="131104" cy="128016"/>
            </a:xfrm>
            <a:prstGeom prst="ellipse">
              <a:avLst/>
            </a:prstGeom>
            <a:solidFill>
              <a:srgbClr val="FF0000">
                <a:alpha val="5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7D8237-9687-4781-9199-1E2C766ECC6A}"/>
              </a:ext>
            </a:extLst>
          </p:cNvPr>
          <p:cNvGrpSpPr/>
          <p:nvPr/>
        </p:nvGrpSpPr>
        <p:grpSpPr>
          <a:xfrm>
            <a:off x="7650386" y="3113173"/>
            <a:ext cx="3812441" cy="338879"/>
            <a:chOff x="540459" y="5487425"/>
            <a:chExt cx="3812441" cy="338879"/>
          </a:xfrm>
        </p:grpSpPr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CCFBE052-8320-4C8D-8AB9-37363E999060}"/>
                </a:ext>
              </a:extLst>
            </p:cNvPr>
            <p:cNvSpPr txBox="1">
              <a:spLocks/>
            </p:cNvSpPr>
            <p:nvPr/>
          </p:nvSpPr>
          <p:spPr>
            <a:xfrm>
              <a:off x="671563" y="5487425"/>
              <a:ext cx="3681337" cy="338879"/>
            </a:xfrm>
            <a:prstGeom prst="rect">
              <a:avLst/>
            </a:prstGeom>
          </p:spPr>
          <p:txBody>
            <a:bodyPr vert="horz" lIns="0" rIns="0" bIns="0" anchor="b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 </a:t>
              </a:r>
              <a:r>
                <a:rPr lang="en-US" sz="2400" dirty="0" err="1">
                  <a:ea typeface="+mj-ea"/>
                  <a:cs typeface="+mj-cs"/>
                </a:rPr>
                <a:t>Blissville</a:t>
              </a:r>
              <a:r>
                <a:rPr lang="en-US" sz="2400" dirty="0">
                  <a:ea typeface="+mj-ea"/>
                  <a:cs typeface="+mj-cs"/>
                </a:rPr>
                <a:t>, Canada (Dec 2019)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5E6860A-03F4-41CD-B2F2-55E4CA85B560}"/>
                </a:ext>
              </a:extLst>
            </p:cNvPr>
            <p:cNvSpPr/>
            <p:nvPr/>
          </p:nvSpPr>
          <p:spPr>
            <a:xfrm>
              <a:off x="540459" y="5592857"/>
              <a:ext cx="131104" cy="128016"/>
            </a:xfrm>
            <a:prstGeom prst="ellipse">
              <a:avLst/>
            </a:prstGeom>
            <a:solidFill>
              <a:schemeClr val="accent1">
                <a:alpha val="58000"/>
              </a:schemeClr>
            </a:solidFill>
            <a:ln>
              <a:solidFill>
                <a:srgbClr val="356D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5370A0A-145E-1757-EE09-73EB32FE7DE3}"/>
              </a:ext>
            </a:extLst>
          </p:cNvPr>
          <p:cNvSpPr/>
          <p:nvPr/>
        </p:nvSpPr>
        <p:spPr>
          <a:xfrm>
            <a:off x="3899884" y="3520647"/>
            <a:ext cx="191425" cy="187692"/>
          </a:xfrm>
          <a:prstGeom prst="ellipse">
            <a:avLst/>
          </a:prstGeom>
          <a:solidFill>
            <a:srgbClr val="FFFF00">
              <a:alpha val="5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D48C4F-5882-A241-D6C1-19ABDFE14354}"/>
              </a:ext>
            </a:extLst>
          </p:cNvPr>
          <p:cNvGrpSpPr/>
          <p:nvPr/>
        </p:nvGrpSpPr>
        <p:grpSpPr>
          <a:xfrm>
            <a:off x="7650386" y="3725670"/>
            <a:ext cx="3812441" cy="338879"/>
            <a:chOff x="540459" y="5487425"/>
            <a:chExt cx="3812441" cy="338879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A613FC05-E15F-A496-D7D4-C880C959B371}"/>
                </a:ext>
              </a:extLst>
            </p:cNvPr>
            <p:cNvSpPr txBox="1">
              <a:spLocks/>
            </p:cNvSpPr>
            <p:nvPr/>
          </p:nvSpPr>
          <p:spPr>
            <a:xfrm>
              <a:off x="671563" y="5487425"/>
              <a:ext cx="3681337" cy="338879"/>
            </a:xfrm>
            <a:prstGeom prst="rect">
              <a:avLst/>
            </a:prstGeom>
          </p:spPr>
          <p:txBody>
            <a:bodyPr vert="horz" lIns="0" rIns="0" bIns="0" anchor="b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 </a:t>
              </a:r>
              <a:r>
                <a:rPr lang="en-US" sz="2400" dirty="0">
                  <a:ea typeface="+mj-ea"/>
                  <a:cs typeface="+mj-cs"/>
                </a:rPr>
                <a:t>Abuja, Nigeria (2024?)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E319D0-AF0F-40FF-1960-648A919B6DC4}"/>
                </a:ext>
              </a:extLst>
            </p:cNvPr>
            <p:cNvSpPr/>
            <p:nvPr/>
          </p:nvSpPr>
          <p:spPr>
            <a:xfrm>
              <a:off x="540459" y="5592857"/>
              <a:ext cx="131104" cy="128016"/>
            </a:xfrm>
            <a:prstGeom prst="ellipse">
              <a:avLst/>
            </a:prstGeom>
            <a:solidFill>
              <a:srgbClr val="FFFF00">
                <a:alpha val="58000"/>
              </a:srgbClr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AE3D624-AB76-C9D4-961D-02629A65F723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0DF1C8-37AA-CDBF-94F5-48FEB03B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400595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833A38-8CD2-E523-D620-314DB95753FA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ISDR network</a:t>
            </a:r>
          </a:p>
        </p:txBody>
      </p:sp>
    </p:spTree>
    <p:extLst>
      <p:ext uri="{BB962C8B-B14F-4D97-AF65-F5344CB8AC3E}">
        <p14:creationId xmlns:p14="http://schemas.microsoft.com/office/powerpoint/2010/main" val="2448165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D0E25A-0E69-40BE-8783-FA95F5072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48" y="1416200"/>
            <a:ext cx="7315200" cy="5287808"/>
          </a:xfrm>
        </p:spPr>
        <p:txBody>
          <a:bodyPr>
            <a:normAutofit/>
          </a:bodyPr>
          <a:lstStyle/>
          <a:p>
            <a:r>
              <a:rPr lang="en-US" sz="2000" dirty="0"/>
              <a:t>USRP N200, LFTX &amp; RFTX - $3,260 USD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https://www.ettus.com/all-products/un200-kit/</a:t>
            </a:r>
            <a:endParaRPr lang="en-US" sz="2000" dirty="0"/>
          </a:p>
          <a:p>
            <a:r>
              <a:rPr lang="en-US" sz="2000" dirty="0"/>
              <a:t>ICOM IC-718 - $780 USD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https://www.universal-radio.com/catalog/hamhf/0718.html</a:t>
            </a:r>
            <a:endParaRPr lang="en-US" sz="2000" dirty="0"/>
          </a:p>
          <a:p>
            <a:r>
              <a:rPr lang="en-US" sz="2000" dirty="0"/>
              <a:t>Data logger PC - $290 USD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https://www.amazon.com/Beelink-Lake-N100-Mini-Computer-Supports-Home-Server/dp/B0C339KVH9</a:t>
            </a:r>
            <a:endParaRPr lang="en-US" sz="2000" dirty="0"/>
          </a:p>
          <a:p>
            <a:r>
              <a:rPr lang="en-US" sz="2000" dirty="0"/>
              <a:t>GPSDO - $140 USD</a:t>
            </a:r>
          </a:p>
          <a:p>
            <a:pPr marL="0" indent="0">
              <a:buNone/>
            </a:pPr>
            <a:r>
              <a:rPr lang="en-US" sz="2000" dirty="0">
                <a:hlinkClick r:id="rId5"/>
              </a:rPr>
              <a:t>https://www.aliexpress.com/item/4001022596521.html</a:t>
            </a:r>
            <a:endParaRPr lang="en-US" sz="2000" dirty="0"/>
          </a:p>
          <a:p>
            <a:r>
              <a:rPr lang="en-US" sz="2000" dirty="0"/>
              <a:t>Cabling - ~$200 USD</a:t>
            </a:r>
          </a:p>
          <a:p>
            <a:pPr marL="0" indent="0">
              <a:buNone/>
            </a:pPr>
            <a:r>
              <a:rPr lang="en-US" sz="2000" dirty="0">
                <a:hlinkClick r:id="rId5"/>
              </a:rPr>
              <a:t>https://www.aliexpress.com/item/4001022596521.html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Total: &lt; $5,000 USD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2B0F8A9-CBC8-C773-CC9F-87525D03ACB8}"/>
              </a:ext>
            </a:extLst>
          </p:cNvPr>
          <p:cNvSpPr txBox="1">
            <a:spLocks/>
          </p:cNvSpPr>
          <p:nvPr/>
        </p:nvSpPr>
        <p:spPr>
          <a:xfrm>
            <a:off x="46647" y="6440163"/>
            <a:ext cx="37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57A565-B8A9-4851-8C72-2D8C6910158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3BCAA-C0B2-A486-5A5A-949A2D1A8548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Bill of material</a:t>
            </a:r>
          </a:p>
        </p:txBody>
      </p:sp>
      <p:pic>
        <p:nvPicPr>
          <p:cNvPr id="2050" name="Picture 2" descr="USRP N200">
            <a:extLst>
              <a:ext uri="{FF2B5EF4-FFF2-40B4-BE49-F238E27FC236}">
                <a16:creationId xmlns:a16="http://schemas.microsoft.com/office/drawing/2014/main" id="{42EF654C-F7C2-45BF-F5E7-92436D9B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991" y="-304882"/>
            <a:ext cx="320275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com IC-718">
            <a:extLst>
              <a:ext uri="{FF2B5EF4-FFF2-40B4-BE49-F238E27FC236}">
                <a16:creationId xmlns:a16="http://schemas.microsoft.com/office/drawing/2014/main" id="{21390EA7-441C-DD06-7A01-DBD63E14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849490"/>
            <a:ext cx="3009900" cy="154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5B2EF0-C115-812B-9F9C-66C8E4537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9804" y="4741630"/>
            <a:ext cx="2312286" cy="1887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CCF4EB-00C7-ADC9-3A5B-C9590D16BD1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1235" y="3645250"/>
            <a:ext cx="2864511" cy="21927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A229166-D893-D756-11A0-F7E2339AF88B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8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036" y="2151687"/>
            <a:ext cx="11118078" cy="1307100"/>
          </a:xfrm>
        </p:spPr>
        <p:txBody>
          <a:bodyPr>
            <a:normAutofit/>
          </a:bodyPr>
          <a:lstStyle/>
          <a:p>
            <a:r>
              <a:rPr lang="en-US" sz="4400" b="1" i="0" u="none" strike="noStrike" dirty="0">
                <a:solidFill>
                  <a:srgbClr val="000000"/>
                </a:solidFill>
                <a:effectLst/>
              </a:rPr>
              <a:t>HF bistatic ionospheric sounder data ingestion into </a:t>
            </a:r>
            <a:r>
              <a:rPr lang="en-US" sz="4400" b="1" i="0" u="none" strike="noStrike" dirty="0" err="1">
                <a:solidFill>
                  <a:srgbClr val="000000"/>
                </a:solidFill>
                <a:effectLst/>
              </a:rPr>
              <a:t>NeQuick</a:t>
            </a:r>
            <a:r>
              <a:rPr lang="en-US" sz="4400" b="1" i="0" u="none" strike="noStrike" dirty="0">
                <a:solidFill>
                  <a:srgbClr val="000000"/>
                </a:solidFill>
                <a:effectLst/>
              </a:rPr>
              <a:t> 2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un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15" y="-30525"/>
            <a:ext cx="3093387" cy="14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9A5EC62-B1B8-4963-B73F-8CD08403A427}"/>
              </a:ext>
            </a:extLst>
          </p:cNvPr>
          <p:cNvSpPr txBox="1">
            <a:spLocks/>
          </p:cNvSpPr>
          <p:nvPr/>
        </p:nvSpPr>
        <p:spPr>
          <a:xfrm>
            <a:off x="1524000" y="3750619"/>
            <a:ext cx="9144000" cy="1291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A. Kashcheyev</a:t>
            </a:r>
            <a:r>
              <a:rPr lang="en-US" i="1" baseline="30000" dirty="0"/>
              <a:t>1</a:t>
            </a:r>
            <a:r>
              <a:rPr lang="en-US" i="1" dirty="0"/>
              <a:t>, A. Koloskov</a:t>
            </a:r>
            <a:r>
              <a:rPr lang="en-US" i="1" baseline="30000" dirty="0"/>
              <a:t>1</a:t>
            </a:r>
            <a:r>
              <a:rPr lang="en-US" i="1" dirty="0"/>
              <a:t>, B.Nava</a:t>
            </a:r>
            <a:r>
              <a:rPr lang="en-US" i="1" baseline="30000" dirty="0"/>
              <a:t>2</a:t>
            </a:r>
            <a:r>
              <a:rPr lang="en-US" i="1" dirty="0"/>
              <a:t>, P.T. Jayachandran</a:t>
            </a:r>
            <a:r>
              <a:rPr lang="en-US" i="1" baseline="30000" dirty="0"/>
              <a:t>1</a:t>
            </a:r>
            <a:r>
              <a:rPr lang="en-US" i="1" dirty="0"/>
              <a:t> and V. Paznukhov</a:t>
            </a:r>
            <a:r>
              <a:rPr lang="en-US" i="1" baseline="30000" dirty="0"/>
              <a:t>3</a:t>
            </a:r>
            <a:endParaRPr lang="en-US" i="1" dirty="0"/>
          </a:p>
          <a:p>
            <a:r>
              <a:rPr lang="en-US" sz="1800" b="0" i="1" u="none" strike="noStrike" baseline="0" dirty="0">
                <a:latin typeface="CIDFont+F3"/>
              </a:rPr>
              <a:t>(1) University of New Brunswick, Fredericton, NB, Canada</a:t>
            </a:r>
          </a:p>
          <a:p>
            <a:r>
              <a:rPr lang="en-US" sz="1800" b="0" i="1" u="none" strike="noStrike" baseline="0" dirty="0">
                <a:latin typeface="CIDFont+F3"/>
              </a:rPr>
              <a:t>(2) The Abdus Salam International Centre for Theoretical Physics, Trieste, Italy </a:t>
            </a:r>
          </a:p>
          <a:p>
            <a:r>
              <a:rPr lang="en-US" sz="1800" b="0" i="1" u="none" strike="noStrike" baseline="0" dirty="0">
                <a:latin typeface="CIDFont+F3"/>
              </a:rPr>
              <a:t>(3) Institute for Scientific Research, Boston College, Boston, MA, USA</a:t>
            </a:r>
            <a:endParaRPr lang="en-US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9E725D-D315-E5A2-7E17-93077796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" y="5590325"/>
            <a:ext cx="377463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SR wordmark">
            <a:extLst>
              <a:ext uri="{FF2B5EF4-FFF2-40B4-BE49-F238E27FC236}">
                <a16:creationId xmlns:a16="http://schemas.microsoft.com/office/drawing/2014/main" id="{C2520DF7-BBA7-D118-CCB4-974EE64A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45" y="5660701"/>
            <a:ext cx="2653722" cy="10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32734C-779D-6320-6996-3F1AEADFA7E6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A2043-A82F-CA98-1DFA-5E36BB34C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07" y="-1397"/>
            <a:ext cx="2281084" cy="22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2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11209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D9D5C-82C4-E755-9163-897A0F80D6E5}"/>
              </a:ext>
            </a:extLst>
          </p:cNvPr>
          <p:cNvSpPr txBox="1">
            <a:spLocks/>
          </p:cNvSpPr>
          <p:nvPr/>
        </p:nvSpPr>
        <p:spPr>
          <a:xfrm>
            <a:off x="838200" y="1642369"/>
            <a:ext cx="10515600" cy="4117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/>
              <a:t>Reduce the cost of ionospheric sounding keeping scientific grade data quality</a:t>
            </a:r>
          </a:p>
          <a:p>
            <a:pPr algn="l"/>
            <a:endParaRPr lang="en-US" sz="3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/>
              <a:t>Replace aging instrument(s)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/>
              <a:t>Reduce level of interference reducing transmitted power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/>
              <a:t>Make instrument portable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/>
              <a:t>Allow developing countries use the technology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16CAE-8E0A-0A15-0D05-857225223761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882D2E-CE07-0470-952F-AD271151FAFE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222456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4916D-0D35-455D-98CC-F21C00DD2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340"/>
            <a:ext cx="10515600" cy="4802187"/>
          </a:xfrm>
        </p:spPr>
        <p:txBody>
          <a:bodyPr>
            <a:normAutofit/>
          </a:bodyPr>
          <a:lstStyle/>
          <a:p>
            <a:r>
              <a:rPr lang="en-US" dirty="0"/>
              <a:t>Can signals of opportunities (e.g. from existing ionosondes) be used for scientific research?</a:t>
            </a:r>
          </a:p>
          <a:p>
            <a:endParaRPr lang="en-US" dirty="0"/>
          </a:p>
          <a:p>
            <a:r>
              <a:rPr lang="en-US" dirty="0"/>
              <a:t>Can a simple and a relatively low-cost technique help improving the description of the ionosphere?</a:t>
            </a:r>
          </a:p>
          <a:p>
            <a:endParaRPr lang="en-US" dirty="0"/>
          </a:p>
          <a:p>
            <a:r>
              <a:rPr lang="en-US" dirty="0"/>
              <a:t>Can this data be used in real-time, without a need of manually/automatically scaling?</a:t>
            </a:r>
          </a:p>
          <a:p>
            <a:endParaRPr lang="en-US" dirty="0"/>
          </a:p>
          <a:p>
            <a:r>
              <a:rPr lang="en-US" dirty="0"/>
              <a:t>Are there any practical application of the technique/data?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FF7159-61C5-29CB-1E34-39C85DF83A3C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DF3BE-FF58-96C6-BA38-6A91D3BEE95D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C09636-8508-AE84-E6C3-26C75EE0E23F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76528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04CDA9-7FBA-E145-7D5C-4A3F42E54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3" y="893697"/>
            <a:ext cx="5334000" cy="400050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2B6FFE5-7954-13A6-9959-F68F4CFB7197}"/>
              </a:ext>
            </a:extLst>
          </p:cNvPr>
          <p:cNvGraphicFramePr>
            <a:graphicFrameLocks noGrp="1"/>
          </p:cNvGraphicFramePr>
          <p:nvPr/>
        </p:nvGraphicFramePr>
        <p:xfrm>
          <a:off x="5801743" y="4093107"/>
          <a:ext cx="590430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559">
                  <a:extLst>
                    <a:ext uri="{9D8B030D-6E8A-4147-A177-3AD203B41FA5}">
                      <a16:colId xmlns:a16="http://schemas.microsoft.com/office/drawing/2014/main" val="4046455780"/>
                    </a:ext>
                  </a:extLst>
                </a:gridCol>
                <a:gridCol w="2242868">
                  <a:extLst>
                    <a:ext uri="{9D8B030D-6E8A-4147-A177-3AD203B41FA5}">
                      <a16:colId xmlns:a16="http://schemas.microsoft.com/office/drawing/2014/main" val="3226244141"/>
                    </a:ext>
                  </a:extLst>
                </a:gridCol>
                <a:gridCol w="1526875">
                  <a:extLst>
                    <a:ext uri="{9D8B030D-6E8A-4147-A177-3AD203B41FA5}">
                      <a16:colId xmlns:a16="http://schemas.microsoft.com/office/drawing/2014/main" val="2175859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Distance,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430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Blissville</a:t>
                      </a:r>
                      <a:r>
                        <a:rPr lang="en-US" dirty="0"/>
                        <a:t>, 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Newton,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33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Blissville</a:t>
                      </a:r>
                      <a:r>
                        <a:rPr lang="en-US" dirty="0"/>
                        <a:t>, 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711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Blissville</a:t>
                      </a:r>
                      <a:r>
                        <a:rPr lang="en-US" dirty="0"/>
                        <a:t>, 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Millstone Hill,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97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Newton,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Millstone Hill,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868373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BEE3AFBD-0572-696E-4269-44494D76B572}"/>
              </a:ext>
            </a:extLst>
          </p:cNvPr>
          <p:cNvGraphicFramePr>
            <a:graphicFrameLocks noGrp="1"/>
          </p:cNvGraphicFramePr>
          <p:nvPr/>
        </p:nvGraphicFramePr>
        <p:xfrm>
          <a:off x="5801743" y="1552842"/>
          <a:ext cx="590430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08">
                  <a:extLst>
                    <a:ext uri="{9D8B030D-6E8A-4147-A177-3AD203B41FA5}">
                      <a16:colId xmlns:a16="http://schemas.microsoft.com/office/drawing/2014/main" val="4158569559"/>
                    </a:ext>
                  </a:extLst>
                </a:gridCol>
                <a:gridCol w="3614468">
                  <a:extLst>
                    <a:ext uri="{9D8B030D-6E8A-4147-A177-3AD203B41FA5}">
                      <a16:colId xmlns:a16="http://schemas.microsoft.com/office/drawing/2014/main" val="4086987225"/>
                    </a:ext>
                  </a:extLst>
                </a:gridCol>
                <a:gridCol w="1837427">
                  <a:extLst>
                    <a:ext uri="{9D8B030D-6E8A-4147-A177-3AD203B41FA5}">
                      <a16:colId xmlns:a16="http://schemas.microsoft.com/office/drawing/2014/main" val="3265870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22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Blissville</a:t>
                      </a:r>
                      <a:r>
                        <a:rPr lang="en-US" dirty="0"/>
                        <a:t>, NB, Canada (TX &amp; RX)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45.6 N, 66.6 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77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Newton, MA, USA (RX)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42.3 N, 71.2 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6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Millstone Hill, MA, USA (</a:t>
                      </a:r>
                      <a:r>
                        <a:rPr lang="en-US" dirty="0" err="1"/>
                        <a:t>Digisonde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42.6 N, 71.5 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64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44.0 N, 69.0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68975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153708DC-EEF3-0081-698F-8BE45BBA0F3D}"/>
              </a:ext>
            </a:extLst>
          </p:cNvPr>
          <p:cNvSpPr/>
          <p:nvPr/>
        </p:nvSpPr>
        <p:spPr>
          <a:xfrm>
            <a:off x="5944077" y="2039458"/>
            <a:ext cx="146649" cy="1516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D0A947-A1C2-BE96-3919-27B16154CA6D}"/>
              </a:ext>
            </a:extLst>
          </p:cNvPr>
          <p:cNvSpPr/>
          <p:nvPr/>
        </p:nvSpPr>
        <p:spPr>
          <a:xfrm>
            <a:off x="5949351" y="2404116"/>
            <a:ext cx="146649" cy="1516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1C2DD7-9031-A1AB-19FF-14CB6E6C8F36}"/>
              </a:ext>
            </a:extLst>
          </p:cNvPr>
          <p:cNvSpPr/>
          <p:nvPr/>
        </p:nvSpPr>
        <p:spPr>
          <a:xfrm>
            <a:off x="5951992" y="2768774"/>
            <a:ext cx="146649" cy="151651"/>
          </a:xfrm>
          <a:prstGeom prst="ellipse">
            <a:avLst/>
          </a:prstGeom>
          <a:solidFill>
            <a:srgbClr val="1E40EA"/>
          </a:solidFill>
          <a:ln>
            <a:solidFill>
              <a:srgbClr val="1E40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31BB44-DC8F-63FF-7E42-6B37E3F70126}"/>
              </a:ext>
            </a:extLst>
          </p:cNvPr>
          <p:cNvSpPr/>
          <p:nvPr/>
        </p:nvSpPr>
        <p:spPr>
          <a:xfrm>
            <a:off x="5951992" y="3143422"/>
            <a:ext cx="146649" cy="151651"/>
          </a:xfrm>
          <a:prstGeom prst="ellipse">
            <a:avLst/>
          </a:prstGeom>
          <a:solidFill>
            <a:srgbClr val="20E854"/>
          </a:solidFill>
          <a:ln>
            <a:solidFill>
              <a:srgbClr val="20E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8811CE-1A63-FC72-E6F2-C0E5CDA6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6" y="5114525"/>
            <a:ext cx="4615130" cy="16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C796935-1486-71AF-5A81-5E856A1E9F3A}"/>
              </a:ext>
            </a:extLst>
          </p:cNvPr>
          <p:cNvSpPr/>
          <p:nvPr/>
        </p:nvSpPr>
        <p:spPr>
          <a:xfrm>
            <a:off x="614945" y="956736"/>
            <a:ext cx="4615131" cy="4063471"/>
          </a:xfrm>
          <a:prstGeom prst="wedgeRoundRectCallout">
            <a:avLst>
              <a:gd name="adj1" fmla="val -28263"/>
              <a:gd name="adj2" fmla="val 6250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F61284-C9EC-C52F-D8AA-3E619928496E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1F28D8-4C50-287C-4314-FB0D00962855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CFB19D-CEF5-4188-F4F1-0690C259C498}"/>
              </a:ext>
            </a:extLst>
          </p:cNvPr>
          <p:cNvSpPr txBox="1">
            <a:spLocks/>
          </p:cNvSpPr>
          <p:nvPr/>
        </p:nvSpPr>
        <p:spPr>
          <a:xfrm>
            <a:off x="200297" y="-3688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Experiment layout</a:t>
            </a:r>
          </a:p>
        </p:txBody>
      </p:sp>
    </p:spTree>
    <p:extLst>
      <p:ext uri="{BB962C8B-B14F-4D97-AF65-F5344CB8AC3E}">
        <p14:creationId xmlns:p14="http://schemas.microsoft.com/office/powerpoint/2010/main" val="493412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group of snow covered ground&#10;&#10;Description automatically generated">
            <a:extLst>
              <a:ext uri="{FF2B5EF4-FFF2-40B4-BE49-F238E27FC236}">
                <a16:creationId xmlns:a16="http://schemas.microsoft.com/office/drawing/2014/main" id="{D512D4AC-BBB5-A8F0-8240-6DF541289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99" y="301433"/>
            <a:ext cx="3080718" cy="1937550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DD1AE04-073C-AC40-D192-140AEA2FF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591" y="1621120"/>
            <a:ext cx="6091123" cy="3446771"/>
          </a:xfrm>
        </p:spPr>
        <p:txBody>
          <a:bodyPr>
            <a:noAutofit/>
          </a:bodyPr>
          <a:lstStyle/>
          <a:p>
            <a:r>
              <a:rPr lang="en-US" sz="3200" dirty="0"/>
              <a:t>Delta antenna (TX)</a:t>
            </a:r>
          </a:p>
          <a:p>
            <a:r>
              <a:rPr lang="en-US" sz="3200" dirty="0" err="1"/>
              <a:t>Horz</a:t>
            </a:r>
            <a:r>
              <a:rPr lang="en-US" sz="3200" dirty="0"/>
              <a:t> dipole antenna(s) (RX)</a:t>
            </a:r>
          </a:p>
          <a:p>
            <a:r>
              <a:rPr lang="en-US" sz="3200" dirty="0"/>
              <a:t>SDR (USRP N-200 + LFTX, LFRX)</a:t>
            </a:r>
          </a:p>
          <a:p>
            <a:r>
              <a:rPr lang="en-US" sz="3200" dirty="0"/>
              <a:t>GPS disciplined OCXO</a:t>
            </a:r>
          </a:p>
          <a:p>
            <a:r>
              <a:rPr lang="en-US" sz="3200" dirty="0"/>
              <a:t>Power amplifier (600W max) </a:t>
            </a:r>
          </a:p>
          <a:p>
            <a:r>
              <a:rPr lang="en-US" sz="3200" dirty="0"/>
              <a:t>30 sec/</a:t>
            </a:r>
            <a:r>
              <a:rPr lang="en-US" sz="3200" dirty="0" err="1"/>
              <a:t>ionogram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73AAA-AE4D-4FE9-1609-DCDEBA213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262" y="2411554"/>
            <a:ext cx="2943285" cy="220746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05CDFB4-A40F-6093-22CD-2A603CE7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60" y="5127434"/>
            <a:ext cx="2217193" cy="16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C9214178-E5BC-593F-1E93-F8CBBFC8F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774" y="5127435"/>
            <a:ext cx="2217192" cy="166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1A6A6DD-26CE-280E-5CDB-CB25B0D06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87" y="5127435"/>
            <a:ext cx="2155112" cy="161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6B053F-B75A-9173-BA1A-9DD8D5A2E08B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96D3F-616B-267B-D130-01095C700348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D7A229-7E12-773A-56F4-D8A0EC25F1CA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ISDR (TX &amp; RX)</a:t>
            </a:r>
          </a:p>
        </p:txBody>
      </p:sp>
    </p:spTree>
    <p:extLst>
      <p:ext uri="{BB962C8B-B14F-4D97-AF65-F5344CB8AC3E}">
        <p14:creationId xmlns:p14="http://schemas.microsoft.com/office/powerpoint/2010/main" val="2839235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ground, day&#10;&#10;Description automatically generated">
            <a:extLst>
              <a:ext uri="{FF2B5EF4-FFF2-40B4-BE49-F238E27FC236}">
                <a16:creationId xmlns:a16="http://schemas.microsoft.com/office/drawing/2014/main" id="{9C397605-99A4-2D18-4F27-D5E8757F4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37" y="788512"/>
            <a:ext cx="2672100" cy="3562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43E3B7-10DE-C67F-0EF0-FB6A1BC4A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15" y="1554995"/>
            <a:ext cx="5336584" cy="4274344"/>
          </a:xfrm>
        </p:spPr>
        <p:txBody>
          <a:bodyPr>
            <a:normAutofit/>
          </a:bodyPr>
          <a:lstStyle/>
          <a:p>
            <a:r>
              <a:rPr lang="en-US" sz="3200" dirty="0"/>
              <a:t>Active loop antenna</a:t>
            </a:r>
          </a:p>
          <a:p>
            <a:r>
              <a:rPr lang="en-US" sz="3200" dirty="0"/>
              <a:t>SDR (USRP N-200, LFRX)</a:t>
            </a:r>
          </a:p>
          <a:p>
            <a:r>
              <a:rPr lang="en-US" sz="3200" dirty="0"/>
              <a:t>GPS disciplined OCXO</a:t>
            </a:r>
          </a:p>
          <a:p>
            <a:r>
              <a:rPr lang="en-US" sz="3200" dirty="0"/>
              <a:t>Data logger (PC)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2906A2-6A8B-C3F5-8A04-DA395D902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65" y="3770354"/>
            <a:ext cx="3317408" cy="24880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25444B-3752-70BE-162B-5610E3D47E6C}"/>
              </a:ext>
            </a:extLst>
          </p:cNvPr>
          <p:cNvGrpSpPr/>
          <p:nvPr/>
        </p:nvGrpSpPr>
        <p:grpSpPr>
          <a:xfrm>
            <a:off x="5199927" y="1270349"/>
            <a:ext cx="3275330" cy="3164203"/>
            <a:chOff x="0" y="0"/>
            <a:chExt cx="3275689" cy="3164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6CBF0B-9B6A-84CE-46CF-87C3576C8812}"/>
                </a:ext>
              </a:extLst>
            </p:cNvPr>
            <p:cNvSpPr/>
            <p:nvPr/>
          </p:nvSpPr>
          <p:spPr>
            <a:xfrm>
              <a:off x="0" y="962108"/>
              <a:ext cx="1423283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USRP N200 kit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FA60E9-7F29-7769-6B45-69E5934A5250}"/>
                </a:ext>
              </a:extLst>
            </p:cNvPr>
            <p:cNvSpPr/>
            <p:nvPr/>
          </p:nvSpPr>
          <p:spPr>
            <a:xfrm>
              <a:off x="7951" y="2250219"/>
              <a:ext cx="142303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PC (Linux or Windows)</a:t>
              </a:r>
            </a:p>
          </p:txBody>
        </p:sp>
        <p:sp>
          <p:nvSpPr>
            <p:cNvPr id="12" name="Up-Down Arrow 9">
              <a:extLst>
                <a:ext uri="{FF2B5EF4-FFF2-40B4-BE49-F238E27FC236}">
                  <a16:creationId xmlns:a16="http://schemas.microsoft.com/office/drawing/2014/main" id="{983DC397-DBE4-DC2F-BBDA-A97D22B0D98D}"/>
                </a:ext>
              </a:extLst>
            </p:cNvPr>
            <p:cNvSpPr/>
            <p:nvPr/>
          </p:nvSpPr>
          <p:spPr>
            <a:xfrm>
              <a:off x="628153" y="1892410"/>
              <a:ext cx="230505" cy="341630"/>
            </a:xfrm>
            <a:prstGeom prst="up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D4C758-DD31-6AF3-00CD-5C8B1D92FD76}"/>
                </a:ext>
              </a:extLst>
            </p:cNvPr>
            <p:cNvSpPr/>
            <p:nvPr/>
          </p:nvSpPr>
          <p:spPr>
            <a:xfrm>
              <a:off x="7951" y="2250219"/>
              <a:ext cx="1423035" cy="254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Ethernet 1 Gb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26F631-5B68-77B7-5A15-17424215DD6B}"/>
                </a:ext>
              </a:extLst>
            </p:cNvPr>
            <p:cNvSpPr/>
            <p:nvPr/>
          </p:nvSpPr>
          <p:spPr>
            <a:xfrm>
              <a:off x="0" y="1622066"/>
              <a:ext cx="1423035" cy="254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Ethernet 1 Gb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79B0DD-D084-65AD-275B-60423D42855B}"/>
                </a:ext>
              </a:extLst>
            </p:cNvPr>
            <p:cNvSpPr/>
            <p:nvPr/>
          </p:nvSpPr>
          <p:spPr>
            <a:xfrm>
              <a:off x="1852654" y="954156"/>
              <a:ext cx="142303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GPSDO 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10 MHz + PPS</a:t>
              </a:r>
            </a:p>
          </p:txBody>
        </p:sp>
        <p:sp>
          <p:nvSpPr>
            <p:cNvPr id="16" name="Up-Down Arrow 15">
              <a:extLst>
                <a:ext uri="{FF2B5EF4-FFF2-40B4-BE49-F238E27FC236}">
                  <a16:creationId xmlns:a16="http://schemas.microsoft.com/office/drawing/2014/main" id="{2EA1D33F-5841-594E-3B14-04605B7CF00A}"/>
                </a:ext>
              </a:extLst>
            </p:cNvPr>
            <p:cNvSpPr/>
            <p:nvPr/>
          </p:nvSpPr>
          <p:spPr>
            <a:xfrm rot="5400000">
              <a:off x="1526650" y="1216549"/>
              <a:ext cx="230505" cy="396875"/>
            </a:xfrm>
            <a:prstGeom prst="up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A51925-A0CC-386F-0C72-B624BE57A2BF}"/>
                </a:ext>
              </a:extLst>
            </p:cNvPr>
            <p:cNvGrpSpPr/>
            <p:nvPr/>
          </p:nvGrpSpPr>
          <p:grpSpPr>
            <a:xfrm>
              <a:off x="564543" y="294198"/>
              <a:ext cx="346668" cy="667909"/>
              <a:chOff x="0" y="0"/>
              <a:chExt cx="346668" cy="66790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6C31451-8C3B-EF58-357B-CFA9E7624C5D}"/>
                  </a:ext>
                </a:extLst>
              </p:cNvPr>
              <p:cNvCxnSpPr/>
              <p:nvPr/>
            </p:nvCxnSpPr>
            <p:spPr>
              <a:xfrm>
                <a:off x="175846" y="0"/>
                <a:ext cx="0" cy="6679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9D6063B-7C46-CDDA-C32A-EAB861E97389}"/>
                  </a:ext>
                </a:extLst>
              </p:cNvPr>
              <p:cNvCxnSpPr/>
              <p:nvPr/>
            </p:nvCxnSpPr>
            <p:spPr>
              <a:xfrm flipH="1">
                <a:off x="175846" y="0"/>
                <a:ext cx="170822" cy="24618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3F52E22-7125-7924-0324-7311824AF851}"/>
                  </a:ext>
                </a:extLst>
              </p:cNvPr>
              <p:cNvCxnSpPr/>
              <p:nvPr/>
            </p:nvCxnSpPr>
            <p:spPr>
              <a:xfrm flipH="1" flipV="1">
                <a:off x="0" y="0"/>
                <a:ext cx="173736" cy="24688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D964814-B48A-FAB2-1635-51BDCD109F24}"/>
                </a:ext>
              </a:extLst>
            </p:cNvPr>
            <p:cNvGrpSpPr/>
            <p:nvPr/>
          </p:nvGrpSpPr>
          <p:grpSpPr>
            <a:xfrm>
              <a:off x="2377440" y="286247"/>
              <a:ext cx="346668" cy="667385"/>
              <a:chOff x="0" y="0"/>
              <a:chExt cx="346668" cy="66790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251E40E-7D1B-45E8-F11B-8E97A537CB8F}"/>
                  </a:ext>
                </a:extLst>
              </p:cNvPr>
              <p:cNvCxnSpPr/>
              <p:nvPr/>
            </p:nvCxnSpPr>
            <p:spPr>
              <a:xfrm>
                <a:off x="175846" y="0"/>
                <a:ext cx="0" cy="6679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4841C92-28CA-6AEB-3FF6-97FFFBCCD113}"/>
                  </a:ext>
                </a:extLst>
              </p:cNvPr>
              <p:cNvCxnSpPr/>
              <p:nvPr/>
            </p:nvCxnSpPr>
            <p:spPr>
              <a:xfrm flipH="1">
                <a:off x="175846" y="0"/>
                <a:ext cx="170822" cy="24618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3CB76F3-C8A2-07A9-0398-3D36E322AF71}"/>
                  </a:ext>
                </a:extLst>
              </p:cNvPr>
              <p:cNvCxnSpPr/>
              <p:nvPr/>
            </p:nvCxnSpPr>
            <p:spPr>
              <a:xfrm flipH="1" flipV="1">
                <a:off x="0" y="0"/>
                <a:ext cx="173736" cy="24688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3FCFFE92-070C-4A7D-EAD3-8EA6DDF9A114}"/>
                </a:ext>
              </a:extLst>
            </p:cNvPr>
            <p:cNvSpPr txBox="1"/>
            <p:nvPr/>
          </p:nvSpPr>
          <p:spPr>
            <a:xfrm>
              <a:off x="135156" y="0"/>
              <a:ext cx="1192711" cy="25674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B9BD5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HF RX antenna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>
              <a:extLst>
                <a:ext uri="{FF2B5EF4-FFF2-40B4-BE49-F238E27FC236}">
                  <a16:creationId xmlns:a16="http://schemas.microsoft.com/office/drawing/2014/main" id="{141E56FE-E9D0-BED0-DD3F-AC99431EB099}"/>
                </a:ext>
              </a:extLst>
            </p:cNvPr>
            <p:cNvSpPr txBox="1"/>
            <p:nvPr/>
          </p:nvSpPr>
          <p:spPr>
            <a:xfrm>
              <a:off x="2043485" y="0"/>
              <a:ext cx="1004570" cy="25654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solidFill>
                    <a:srgbClr val="5B9BD5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GNSS antenna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 descr="Chart, histogram&#10;&#10;Description automatically generated">
            <a:extLst>
              <a:ext uri="{FF2B5EF4-FFF2-40B4-BE49-F238E27FC236}">
                <a16:creationId xmlns:a16="http://schemas.microsoft.com/office/drawing/2014/main" id="{96231AF9-4967-B845-3CE9-E4702D8CB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06" y="4776672"/>
            <a:ext cx="2456311" cy="1842233"/>
          </a:xfrm>
          <a:prstGeom prst="rect">
            <a:avLst/>
          </a:prstGeom>
        </p:spPr>
      </p:pic>
      <p:pic>
        <p:nvPicPr>
          <p:cNvPr id="34" name="Picture 33" descr="Chart, histogram&#10;&#10;Description automatically generated">
            <a:extLst>
              <a:ext uri="{FF2B5EF4-FFF2-40B4-BE49-F238E27FC236}">
                <a16:creationId xmlns:a16="http://schemas.microsoft.com/office/drawing/2014/main" id="{AFA8AE4E-AA1F-0639-A6EB-65C9B03F1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2" y="4763971"/>
            <a:ext cx="2485947" cy="18644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5ED02E-3A86-6769-D85D-6A076292E442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A74E808-3ABF-99AF-9FFC-7090248A7ED1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A778B39-42C2-CB50-8C22-94B9FC90F91E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ISDR oblique (RX)</a:t>
            </a:r>
          </a:p>
        </p:txBody>
      </p:sp>
    </p:spTree>
    <p:extLst>
      <p:ext uri="{BB962C8B-B14F-4D97-AF65-F5344CB8AC3E}">
        <p14:creationId xmlns:p14="http://schemas.microsoft.com/office/powerpoint/2010/main" val="2719807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onogram image">
            <a:extLst>
              <a:ext uri="{FF2B5EF4-FFF2-40B4-BE49-F238E27FC236}">
                <a16:creationId xmlns:a16="http://schemas.microsoft.com/office/drawing/2014/main" id="{85F586C0-5161-96A7-215E-D3BD58F4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038" y="2228727"/>
            <a:ext cx="4105615" cy="30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69051F-F53B-FF9A-67D9-7A9D63AE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909" y="2252812"/>
            <a:ext cx="4242002" cy="31815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90732A-6ACB-9CED-CE51-918877A7579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690" y="2252812"/>
            <a:ext cx="3886092" cy="3181501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DF79817-52BC-F186-8193-D2E3F30E0A3F}"/>
              </a:ext>
            </a:extLst>
          </p:cNvPr>
          <p:cNvSpPr txBox="1">
            <a:spLocks/>
          </p:cNvSpPr>
          <p:nvPr/>
        </p:nvSpPr>
        <p:spPr>
          <a:xfrm>
            <a:off x="398470" y="1550062"/>
            <a:ext cx="11522750" cy="345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/>
              <a:t>Blissville</a:t>
            </a:r>
            <a:r>
              <a:rPr lang="en-US" sz="3200" dirty="0"/>
              <a:t>			 Millstone Hill 				Newton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6AB5A7-5877-4884-194B-FD346EE4F39D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0AE4B6-D566-F102-E9E9-2FECD0E3CE98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0D1F08-852A-7021-D76C-2FD8EDB99D2E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2471729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206" y="448383"/>
            <a:ext cx="4350313" cy="246705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0707" y="1492131"/>
            <a:ext cx="7058499" cy="4401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model profile formulation includes 6 semi-Epstein layers with modeled thickness parameters and is based on anchor points defined by </a:t>
            </a:r>
            <a:r>
              <a:rPr lang="en-US" sz="2400" dirty="0" err="1"/>
              <a:t>foE</a:t>
            </a:r>
            <a:r>
              <a:rPr lang="en-US" sz="2400" dirty="0"/>
              <a:t>, foF1, foF2 and M(3000)F2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ADDB2C-BAF5-DE6E-94F6-0EDB532E6482}"/>
              </a:ext>
            </a:extLst>
          </p:cNvPr>
          <p:cNvSpPr txBox="1">
            <a:spLocks/>
          </p:cNvSpPr>
          <p:nvPr/>
        </p:nvSpPr>
        <p:spPr>
          <a:xfrm>
            <a:off x="540707" y="3429000"/>
            <a:ext cx="10846162" cy="4401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These values can be modeled (e.g. ITU-R coefficients for foF2, M(3000)F2) or experimentally derived</a:t>
            </a:r>
          </a:p>
          <a:p>
            <a:endParaRPr lang="en-US" sz="2400" dirty="0"/>
          </a:p>
          <a:p>
            <a:r>
              <a:rPr lang="en-US" sz="2400" dirty="0"/>
              <a:t>Model inputs are: position, time and solar flux; the output is the electron concentration at the given location and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CD0E30-BC07-2B52-EF7E-D465D817B3AB}"/>
              </a:ext>
            </a:extLst>
          </p:cNvPr>
          <p:cNvSpPr txBox="1"/>
          <p:nvPr/>
        </p:nvSpPr>
        <p:spPr>
          <a:xfrm>
            <a:off x="366781" y="5893978"/>
            <a:ext cx="10166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 dirty="0"/>
              <a:t>B. Nava, P. </a:t>
            </a:r>
            <a:r>
              <a:rPr lang="en-US" sz="1800" i="1" dirty="0" err="1"/>
              <a:t>Coïsson</a:t>
            </a:r>
            <a:r>
              <a:rPr lang="en-US" sz="1800" i="1" dirty="0"/>
              <a:t>, S. M. </a:t>
            </a:r>
            <a:r>
              <a:rPr lang="en-US" sz="1800" i="1" dirty="0" err="1"/>
              <a:t>Radicella</a:t>
            </a:r>
            <a:r>
              <a:rPr lang="en-US" sz="1800" i="1" dirty="0"/>
              <a:t>, "A new version of the </a:t>
            </a:r>
            <a:r>
              <a:rPr lang="en-US" sz="1800" i="1" dirty="0" err="1"/>
              <a:t>NeQuick</a:t>
            </a:r>
            <a:r>
              <a:rPr lang="en-US" sz="1800" i="1" dirty="0"/>
              <a:t> ionosphere electron density model", Journal of Atmospheric and Solar-Terrestrial Physics (2008), doi:10.1016/j.jastp.2008.01.015</a:t>
            </a:r>
            <a:endParaRPr lang="en-US" altLang="en-US" sz="1800" i="1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591E26-741C-F57F-DA1E-85489BF6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A565-B8A9-4851-8C72-2D8C6910158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90864C-EC73-4050-94AB-347E2017B591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CA4C7-9A27-9DCB-2DA9-4BCA7A49068D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163414-9708-6E89-B708-591034FBB605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/>
              <a:t>NeQuick</a:t>
            </a:r>
            <a:r>
              <a:rPr lang="en-US" sz="5400" b="1" dirty="0"/>
              <a:t> 2 model</a:t>
            </a:r>
          </a:p>
        </p:txBody>
      </p:sp>
    </p:spTree>
    <p:extLst>
      <p:ext uri="{BB962C8B-B14F-4D97-AF65-F5344CB8AC3E}">
        <p14:creationId xmlns:p14="http://schemas.microsoft.com/office/powerpoint/2010/main" val="3239103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66781" y="1312059"/>
            <a:ext cx="5950512" cy="4401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Az parameters concept is implemented in </a:t>
            </a:r>
            <a:r>
              <a:rPr lang="en-US" sz="2600" dirty="0" err="1"/>
              <a:t>NeQuick</a:t>
            </a:r>
            <a:r>
              <a:rPr lang="en-US" sz="2600" dirty="0"/>
              <a:t> 2</a:t>
            </a:r>
          </a:p>
          <a:p>
            <a:r>
              <a:rPr lang="en-US" sz="2600" dirty="0"/>
              <a:t>Az(foF2) controls foF2</a:t>
            </a:r>
          </a:p>
          <a:p>
            <a:r>
              <a:rPr lang="en-US" sz="2600" dirty="0"/>
              <a:t>Az(hmF2) controls hmF2</a:t>
            </a:r>
          </a:p>
          <a:p>
            <a:r>
              <a:rPr lang="en-US" sz="2600" dirty="0"/>
              <a:t>Alpha(</a:t>
            </a:r>
            <a:r>
              <a:rPr lang="el-GR" sz="2600" dirty="0"/>
              <a:t>τ</a:t>
            </a:r>
            <a:r>
              <a:rPr lang="en-US" sz="2600" dirty="0"/>
              <a:t>) is a factor of the thickness parameters (B2)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5FD5E5-7147-88AE-22ED-996038BEFD2F}"/>
              </a:ext>
            </a:extLst>
          </p:cNvPr>
          <p:cNvSpPr txBox="1"/>
          <p:nvPr/>
        </p:nvSpPr>
        <p:spPr>
          <a:xfrm>
            <a:off x="366781" y="5893978"/>
            <a:ext cx="10166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/>
              <a:t>B. Nava, S. M. </a:t>
            </a:r>
            <a:r>
              <a:rPr lang="en-US" i="1" dirty="0" err="1"/>
              <a:t>Radicella</a:t>
            </a:r>
            <a:r>
              <a:rPr lang="en-US" i="1" dirty="0"/>
              <a:t> and F. Azpilicueta, "Data ingestion into </a:t>
            </a:r>
            <a:r>
              <a:rPr lang="en-US" i="1" dirty="0" err="1"/>
              <a:t>NeQuick</a:t>
            </a:r>
            <a:r>
              <a:rPr lang="en-US" i="1" dirty="0"/>
              <a:t> 2," in Radio Science, vol. 46, no. 06, pp. 1-8, Dec. 2011, </a:t>
            </a:r>
            <a:r>
              <a:rPr lang="en-US" i="1" dirty="0" err="1"/>
              <a:t>doi</a:t>
            </a:r>
            <a:r>
              <a:rPr lang="en-US" i="1" dirty="0"/>
              <a:t>: 10.1029/2010RS004635</a:t>
            </a:r>
            <a:endParaRPr lang="en-US" altLang="en-US" sz="1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715A3-6384-3D4B-21F9-2134F2067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88" y="4247188"/>
            <a:ext cx="6344639" cy="119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E78D-F851-2896-9851-0A6E8D74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7868" y="574507"/>
            <a:ext cx="5334000" cy="4000500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84D7726-C508-6908-C6C7-44BA9555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A565-B8A9-4851-8C72-2D8C6910158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40DB31-F9DE-964E-E31D-B2B63C7A5D7D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235A5-BFFD-4E27-4768-1AC4892EE020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AB8FC5-BF04-B959-06A7-B6E7AB4547FA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/>
              <a:t>NeQuick</a:t>
            </a:r>
            <a:r>
              <a:rPr lang="en-US" sz="5400" b="1" dirty="0"/>
              <a:t> 2 modification</a:t>
            </a:r>
          </a:p>
        </p:txBody>
      </p:sp>
    </p:spTree>
    <p:extLst>
      <p:ext uri="{BB962C8B-B14F-4D97-AF65-F5344CB8AC3E}">
        <p14:creationId xmlns:p14="http://schemas.microsoft.com/office/powerpoint/2010/main" val="3025153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021615-7999-1A1D-D2C9-2E166680DF6C}"/>
              </a:ext>
            </a:extLst>
          </p:cNvPr>
          <p:cNvSpPr/>
          <p:nvPr/>
        </p:nvSpPr>
        <p:spPr>
          <a:xfrm>
            <a:off x="488075" y="5824156"/>
            <a:ext cx="11042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Kashcheyev, A., B. Nava, and S. M. </a:t>
            </a:r>
            <a:r>
              <a:rPr lang="en-US" i="1" dirty="0" err="1"/>
              <a:t>Radicella</a:t>
            </a:r>
            <a:r>
              <a:rPr lang="en-US" i="1" dirty="0"/>
              <a:t> (2012), Estimation of higher‐order </a:t>
            </a:r>
            <a:r>
              <a:rPr lang="en-US" i="1" dirty="0" err="1"/>
              <a:t>ionospheric</a:t>
            </a:r>
            <a:r>
              <a:rPr lang="en-US" i="1" dirty="0"/>
              <a:t> errors in GNSS positioning using a realistic 3‐D electron density model, Radio Sci., 47, RS4008, doi:10.1029/2011RS004976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4EA202-FFC2-D5DA-1AB2-D4A129135A8D}"/>
              </a:ext>
            </a:extLst>
          </p:cNvPr>
          <p:cNvSpPr txBox="1">
            <a:spLocks/>
          </p:cNvSpPr>
          <p:nvPr/>
        </p:nvSpPr>
        <p:spPr>
          <a:xfrm>
            <a:off x="488075" y="1428404"/>
            <a:ext cx="7715645" cy="404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Numerical 3-D ray-tracing algorithm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Supports different ionospheric models (e.g. IRI, </a:t>
            </a:r>
            <a:r>
              <a:rPr lang="en-US" sz="2800" dirty="0" err="1"/>
              <a:t>NeQuick</a:t>
            </a:r>
            <a:r>
              <a:rPr lang="en-US" sz="2800" dirty="0"/>
              <a:t> 2, parabolic, quasi-parabolic, exponential etc.)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Supports 2 magnetic field models (IGRF, WMM)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Solves for the homing-in problem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/>
              <a:t>NeQuick</a:t>
            </a:r>
            <a:r>
              <a:rPr lang="en-US" sz="2800" dirty="0"/>
              <a:t> 2 modified is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W/O magnetic field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9E3E5-8B7F-68DF-7E7F-66B0EC28A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906" y="301249"/>
            <a:ext cx="4250850" cy="31881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65A09AE-AE71-E74B-64E3-BD30BE4922E5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887FA-6A20-FD22-1607-18E2D1252E2A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2B758-3B9A-1E0A-0170-D4F76D0C1EB1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Ray tracing</a:t>
            </a:r>
          </a:p>
        </p:txBody>
      </p:sp>
    </p:spTree>
    <p:extLst>
      <p:ext uri="{BB962C8B-B14F-4D97-AF65-F5344CB8AC3E}">
        <p14:creationId xmlns:p14="http://schemas.microsoft.com/office/powerpoint/2010/main" val="358981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156F0E-8549-588F-0FEF-74D3805BD3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35" y="2422750"/>
            <a:ext cx="4291081" cy="3218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878D1B-17C4-5EA7-889B-EDF1541017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5696" y="2412971"/>
            <a:ext cx="4291081" cy="321831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089F2D-1012-488C-4086-C7F75A129D95}"/>
              </a:ext>
            </a:extLst>
          </p:cNvPr>
          <p:cNvSpPr txBox="1">
            <a:spLocks/>
          </p:cNvSpPr>
          <p:nvPr/>
        </p:nvSpPr>
        <p:spPr>
          <a:xfrm>
            <a:off x="451865" y="1641919"/>
            <a:ext cx="10888502" cy="570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Az(foF2) = 102 </a:t>
            </a:r>
            <a:r>
              <a:rPr lang="en-US" sz="2600" dirty="0" err="1"/>
              <a:t>sfu</a:t>
            </a:r>
            <a:r>
              <a:rPr lang="en-US" sz="2600" dirty="0"/>
              <a:t>, Az(hmF2) = 102 </a:t>
            </a:r>
            <a:r>
              <a:rPr lang="en-US" sz="2600" dirty="0" err="1"/>
              <a:t>sfu</a:t>
            </a:r>
            <a:r>
              <a:rPr lang="en-US" sz="2600" dirty="0"/>
              <a:t>, Alpha(</a:t>
            </a:r>
            <a:r>
              <a:rPr lang="el-GR" sz="2600" dirty="0"/>
              <a:t>τ</a:t>
            </a:r>
            <a:r>
              <a:rPr lang="en-US" sz="2600" dirty="0"/>
              <a:t>) = 1.0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F4AFE-6F20-17B2-7793-4628339E4A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6332" y="2420445"/>
            <a:ext cx="4291080" cy="32183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E210E5-C724-0B4C-76A0-63B3D50CC072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43417F-DFAD-82B9-EAF1-2CAD3D0E14D0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6ABF5-56FA-144C-2CE2-460033D489FC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Climatology</a:t>
            </a:r>
          </a:p>
        </p:txBody>
      </p:sp>
    </p:spTree>
    <p:extLst>
      <p:ext uri="{BB962C8B-B14F-4D97-AF65-F5344CB8AC3E}">
        <p14:creationId xmlns:p14="http://schemas.microsoft.com/office/powerpoint/2010/main" val="458778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5B1E1A4-51FC-80D5-93A4-0FC43C016F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60" y="2108717"/>
            <a:ext cx="4291080" cy="3218310"/>
          </a:xfrm>
          <a:prstGeom prst="rect">
            <a:avLst/>
          </a:prstGeom>
        </p:spPr>
      </p:pic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180B8178-5A83-A0D8-C085-07E138B60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2221" y="2113643"/>
            <a:ext cx="4291080" cy="3218310"/>
          </a:xfrm>
          <a:prstGeom prst="rect">
            <a:avLst/>
          </a:prstGeom>
        </p:spPr>
      </p:pic>
      <p:sp>
        <p:nvSpPr>
          <p:cNvPr id="45" name="Arrow: Curved Up 44">
            <a:extLst>
              <a:ext uri="{FF2B5EF4-FFF2-40B4-BE49-F238E27FC236}">
                <a16:creationId xmlns:a16="http://schemas.microsoft.com/office/drawing/2014/main" id="{9B6BF5EE-E20B-3E7D-F124-E6635189A96E}"/>
              </a:ext>
            </a:extLst>
          </p:cNvPr>
          <p:cNvSpPr/>
          <p:nvPr/>
        </p:nvSpPr>
        <p:spPr>
          <a:xfrm>
            <a:off x="2411863" y="5558860"/>
            <a:ext cx="7663790" cy="62972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34D85A1-602C-1B97-127B-CEC79F1150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782" y="2108717"/>
            <a:ext cx="4291080" cy="32183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9DED9D-C1E5-583E-9D9E-9400DC7FCF96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6465F5-5676-AC5B-E677-AA608D7B7725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94711E-129C-304A-C649-FE9B288787F3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Data ingestion</a:t>
            </a:r>
          </a:p>
        </p:txBody>
      </p:sp>
    </p:spTree>
    <p:extLst>
      <p:ext uri="{BB962C8B-B14F-4D97-AF65-F5344CB8AC3E}">
        <p14:creationId xmlns:p14="http://schemas.microsoft.com/office/powerpoint/2010/main" val="3778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11209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D9D5C-82C4-E755-9163-897A0F80D6E5}"/>
              </a:ext>
            </a:extLst>
          </p:cNvPr>
          <p:cNvSpPr txBox="1">
            <a:spLocks/>
          </p:cNvSpPr>
          <p:nvPr/>
        </p:nvSpPr>
        <p:spPr>
          <a:xfrm>
            <a:off x="838200" y="2059619"/>
            <a:ext cx="10515600" cy="4117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 err="1"/>
              <a:t>Digisond</a:t>
            </a:r>
            <a:r>
              <a:rPr lang="en-US" sz="3300" dirty="0"/>
              <a:t> DPS-4D</a:t>
            </a:r>
          </a:p>
          <a:p>
            <a:pPr algn="l"/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/>
              <a:t>CADI</a:t>
            </a:r>
          </a:p>
          <a:p>
            <a:pPr algn="l"/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/>
              <a:t>VIPIR (</a:t>
            </a:r>
            <a:r>
              <a:rPr lang="en-US" sz="3300" dirty="0" err="1"/>
              <a:t>Dynosonde</a:t>
            </a:r>
            <a:r>
              <a:rPr lang="en-US" sz="3300" dirty="0"/>
              <a:t>)</a:t>
            </a:r>
          </a:p>
          <a:p>
            <a:pPr algn="l"/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300" dirty="0"/>
              <a:t>INGV?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16CAE-8E0A-0A15-0D05-857225223761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4" descr="UMass Lowell Center for Atmospheric Research/ Digisonde DPS">
            <a:extLst>
              <a:ext uri="{FF2B5EF4-FFF2-40B4-BE49-F238E27FC236}">
                <a16:creationId xmlns:a16="http://schemas.microsoft.com/office/drawing/2014/main" id="{21E15789-0EDB-04BE-25D8-445BD6F6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37" y="365126"/>
            <a:ext cx="3024925" cy="228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What is an Ionosonde &amp; an Ionogram » Electronics Notes">
            <a:extLst>
              <a:ext uri="{FF2B5EF4-FFF2-40B4-BE49-F238E27FC236}">
                <a16:creationId xmlns:a16="http://schemas.microsoft.com/office/drawing/2014/main" id="{B1719780-3D41-79FE-4C63-1B129878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8" y="1132157"/>
            <a:ext cx="2981900" cy="276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IPIR Ionosonde">
            <a:extLst>
              <a:ext uri="{FF2B5EF4-FFF2-40B4-BE49-F238E27FC236}">
                <a16:creationId xmlns:a16="http://schemas.microsoft.com/office/drawing/2014/main" id="{5BBEB74A-F07F-0A8A-196A-A8B58058E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311" y="3429000"/>
            <a:ext cx="2201930" cy="293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14BB0D-70A8-C5E4-2A43-0C9F300DF028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Ionosonde market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8916AB-D0F7-D696-0EC9-0DEEB600B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267475"/>
            <a:ext cx="1828188" cy="24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6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49F10D-5209-B39F-689E-A3839DDAA750}"/>
              </a:ext>
            </a:extLst>
          </p:cNvPr>
          <p:cNvSpPr txBox="1">
            <a:spLocks/>
          </p:cNvSpPr>
          <p:nvPr/>
        </p:nvSpPr>
        <p:spPr>
          <a:xfrm>
            <a:off x="680252" y="5665327"/>
            <a:ext cx="5684810" cy="916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foF2 error: </a:t>
            </a:r>
            <a:r>
              <a:rPr lang="en-US" sz="1200" dirty="0"/>
              <a:t>0.7 MHz -&gt; </a:t>
            </a:r>
            <a:r>
              <a:rPr lang="en-US" sz="1200" dirty="0">
                <a:solidFill>
                  <a:srgbClr val="1E40EA"/>
                </a:solidFill>
              </a:rPr>
              <a:t>0.1 MHz</a:t>
            </a:r>
          </a:p>
          <a:p>
            <a:r>
              <a:rPr lang="en-US" sz="1200" b="1" dirty="0"/>
              <a:t>hmF2 error:</a:t>
            </a:r>
            <a:r>
              <a:rPr lang="en-US" sz="1200" dirty="0"/>
              <a:t> AVG:  -80 km -&gt; </a:t>
            </a:r>
            <a:r>
              <a:rPr lang="en-US" sz="1200" dirty="0">
                <a:solidFill>
                  <a:srgbClr val="1E40EA"/>
                </a:solidFill>
              </a:rPr>
              <a:t>12 km</a:t>
            </a:r>
            <a:r>
              <a:rPr lang="en-US" sz="1200" dirty="0"/>
              <a:t>; STD: 26 km -&gt; </a:t>
            </a:r>
            <a:r>
              <a:rPr lang="en-US" sz="1200" dirty="0">
                <a:solidFill>
                  <a:srgbClr val="1E40EA"/>
                </a:solidFill>
              </a:rPr>
              <a:t>20 km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D8C90E-A7B8-231F-3B13-AC6A3369C36C}"/>
              </a:ext>
            </a:extLst>
          </p:cNvPr>
          <p:cNvSpPr txBox="1">
            <a:spLocks/>
          </p:cNvSpPr>
          <p:nvPr/>
        </p:nvSpPr>
        <p:spPr>
          <a:xfrm>
            <a:off x="451865" y="1295685"/>
            <a:ext cx="10888502" cy="570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Az(foF2) = 138 </a:t>
            </a:r>
            <a:r>
              <a:rPr lang="en-US" sz="2600" dirty="0" err="1"/>
              <a:t>sfu</a:t>
            </a:r>
            <a:r>
              <a:rPr lang="en-US" sz="2600" dirty="0"/>
              <a:t>, Az(hmF2) = 49 </a:t>
            </a:r>
            <a:r>
              <a:rPr lang="en-US" sz="2600" dirty="0" err="1"/>
              <a:t>sfu</a:t>
            </a:r>
            <a:r>
              <a:rPr lang="en-US" sz="2600" dirty="0"/>
              <a:t>, Alpha(</a:t>
            </a:r>
            <a:r>
              <a:rPr lang="el-GR" sz="2600" dirty="0"/>
              <a:t>τ</a:t>
            </a:r>
            <a:r>
              <a:rPr lang="en-US" sz="2600" dirty="0"/>
              <a:t>) = 1.4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CA8036-A906-F302-AAF8-0D610BA847A2}"/>
              </a:ext>
            </a:extLst>
          </p:cNvPr>
          <p:cNvSpPr txBox="1">
            <a:spLocks/>
          </p:cNvSpPr>
          <p:nvPr/>
        </p:nvSpPr>
        <p:spPr>
          <a:xfrm>
            <a:off x="5708638" y="5665327"/>
            <a:ext cx="5684810" cy="916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foF2 error: </a:t>
            </a:r>
            <a:r>
              <a:rPr lang="en-US" sz="1200" dirty="0"/>
              <a:t>1.1 MHz -&gt; </a:t>
            </a:r>
            <a:r>
              <a:rPr lang="en-US" sz="1200" dirty="0">
                <a:solidFill>
                  <a:srgbClr val="1E40EA"/>
                </a:solidFill>
              </a:rPr>
              <a:t>0.1 MHz</a:t>
            </a:r>
          </a:p>
          <a:p>
            <a:r>
              <a:rPr lang="en-US" sz="1200" b="1" dirty="0"/>
              <a:t>hmF2 error:</a:t>
            </a:r>
            <a:r>
              <a:rPr lang="en-US" sz="1200" dirty="0"/>
              <a:t> AVG:  -96 km -&gt; </a:t>
            </a:r>
            <a:r>
              <a:rPr lang="en-US" sz="1200" dirty="0">
                <a:solidFill>
                  <a:srgbClr val="1E40EA"/>
                </a:solidFill>
              </a:rPr>
              <a:t>0 km</a:t>
            </a:r>
            <a:r>
              <a:rPr lang="en-US" sz="1200" dirty="0"/>
              <a:t>; STD: 48 km -&gt; </a:t>
            </a:r>
            <a:r>
              <a:rPr lang="en-US" sz="1200" dirty="0">
                <a:solidFill>
                  <a:srgbClr val="1E40EA"/>
                </a:solidFill>
              </a:rPr>
              <a:t>22 km</a:t>
            </a:r>
            <a:r>
              <a:rPr lang="en-US" sz="1200" dirty="0"/>
              <a:t>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FD7BB3-8D5C-0A1C-E540-2CA5B1F920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8103" y="2040527"/>
            <a:ext cx="4291081" cy="32183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E7EA5D-80F2-46B5-0888-C4378B4A44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972" y="2040526"/>
            <a:ext cx="4291081" cy="32183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EF39F8-C778-449D-2DCF-75F676CFFBAC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3F36FB-F36F-870E-6C44-DE3B79B750C0}"/>
              </a:ext>
            </a:extLst>
          </p:cNvPr>
          <p:cNvSpPr txBox="1">
            <a:spLocks/>
          </p:cNvSpPr>
          <p:nvPr/>
        </p:nvSpPr>
        <p:spPr>
          <a:xfrm>
            <a:off x="350378" y="-172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Results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3E9830-3DAF-84D6-6775-A230581B74B5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28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505B8E6-ECAC-C2B5-82C2-E5D44AFA2A50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D9D5C-82C4-E755-9163-897A0F80D6E5}"/>
              </a:ext>
            </a:extLst>
          </p:cNvPr>
          <p:cNvSpPr txBox="1">
            <a:spLocks/>
          </p:cNvSpPr>
          <p:nvPr/>
        </p:nvSpPr>
        <p:spPr>
          <a:xfrm>
            <a:off x="891096" y="1441999"/>
            <a:ext cx="10409808" cy="3307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100" dirty="0"/>
              <a:t>Long-term comparison showed ISDR has the same or higher level of performance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100" dirty="0"/>
              <a:t>Advantages: low-cost, low-power, reliability, flexibility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100" dirty="0"/>
              <a:t>Disadvantages: longer sounding 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100" dirty="0"/>
              <a:t>ISDR is recommended to replace IPS-42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100" dirty="0"/>
              <a:t>A possibility to use higher power amplifier to reduce sounding time is under discussion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100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361DDF3-4A90-B9BD-F7EC-19CB97622963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E09D39-7340-38A4-A472-B0A6D8004AF4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10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4916D-0D35-455D-98CC-F21C00DD2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Bistatic HF ionospheric sounder provides useful data</a:t>
            </a:r>
          </a:p>
          <a:p>
            <a:endParaRPr lang="en-US" sz="3600" dirty="0"/>
          </a:p>
          <a:p>
            <a:r>
              <a:rPr lang="en-US" sz="3600" dirty="0"/>
              <a:t>Data ingestion technique into </a:t>
            </a:r>
            <a:r>
              <a:rPr lang="en-US" sz="3600" dirty="0" err="1"/>
              <a:t>NeQuick</a:t>
            </a:r>
            <a:r>
              <a:rPr lang="en-US" sz="3600" dirty="0"/>
              <a:t> 2 model is implemented</a:t>
            </a:r>
          </a:p>
          <a:p>
            <a:endParaRPr lang="en-US" sz="3600" dirty="0"/>
          </a:p>
          <a:p>
            <a:r>
              <a:rPr lang="en-US" sz="3600" dirty="0"/>
              <a:t>The results of the data ingestion are promising</a:t>
            </a:r>
          </a:p>
          <a:p>
            <a:endParaRPr lang="en-US" sz="3600" dirty="0"/>
          </a:p>
          <a:p>
            <a:r>
              <a:rPr lang="en-US" sz="3600" dirty="0"/>
              <a:t>Extension of the existing sounding network can be achieved at low-cost/low-efforts</a:t>
            </a:r>
          </a:p>
          <a:p>
            <a:endParaRPr lang="en-US" sz="3600" dirty="0"/>
          </a:p>
          <a:p>
            <a:r>
              <a:rPr lang="en-US" sz="3600" dirty="0"/>
              <a:t>Good candidate for improving regional and possibly global description of the ionosphere in 3D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B20942-DBD5-8220-D54B-D906573F2414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0D1918-0718-6C95-D2C2-9F470362F194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Conclusions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A34A508-88C7-84C0-900D-1223A9D7098D}"/>
              </a:ext>
            </a:extLst>
          </p:cNvPr>
          <p:cNvSpPr txBox="1">
            <a:spLocks/>
          </p:cNvSpPr>
          <p:nvPr/>
        </p:nvSpPr>
        <p:spPr>
          <a:xfrm>
            <a:off x="0" y="6484747"/>
            <a:ext cx="400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2D980-C2D2-4129-B35D-318B65C0C43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6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>
            <a:extLst>
              <a:ext uri="{FF2B5EF4-FFF2-40B4-BE49-F238E27FC236}">
                <a16:creationId xmlns:a16="http://schemas.microsoft.com/office/drawing/2014/main" id="{85529379-193B-401C-911A-23F51C57D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0" y="298519"/>
            <a:ext cx="10689749" cy="695647"/>
          </a:xfrm>
        </p:spPr>
        <p:txBody>
          <a:bodyPr>
            <a:normAutofit/>
          </a:bodyPr>
          <a:lstStyle/>
          <a:p>
            <a:r>
              <a:rPr lang="en-US" b="1" dirty="0"/>
              <a:t>Low-cost ionospheric sounders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D0E25A-0E69-40BE-8783-FA95F5072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60" y="1399421"/>
            <a:ext cx="6497907" cy="497621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GNU Chirp sounder, </a:t>
            </a:r>
            <a:r>
              <a:rPr lang="en-US" sz="2000" dirty="0" err="1">
                <a:solidFill>
                  <a:srgbClr val="333333"/>
                </a:solidFill>
              </a:rPr>
              <a:t>Yuha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Vierinen</a:t>
            </a:r>
            <a:r>
              <a:rPr lang="en-US" sz="2000" dirty="0">
                <a:solidFill>
                  <a:srgbClr val="333333"/>
                </a:solidFill>
              </a:rPr>
              <a:t> (</a:t>
            </a:r>
            <a:r>
              <a:rPr lang="en-US" sz="2000" dirty="0">
                <a:solidFill>
                  <a:srgbClr val="333333"/>
                </a:solidFill>
                <a:hlinkClick r:id="rId2"/>
              </a:rPr>
              <a:t>https://www.sgo.fi/~j/gnu_chirp_sounder</a:t>
            </a:r>
            <a:r>
              <a:rPr lang="en-US" sz="2000" dirty="0">
                <a:solidFill>
                  <a:srgbClr val="333333"/>
                </a:solidFill>
              </a:rPr>
              <a:t> )</a:t>
            </a:r>
          </a:p>
          <a:p>
            <a:pPr lvl="1"/>
            <a:r>
              <a:rPr lang="en-US" sz="1800" dirty="0">
                <a:solidFill>
                  <a:srgbClr val="402C16"/>
                </a:solidFill>
              </a:rPr>
              <a:t>S</a:t>
            </a:r>
            <a:r>
              <a:rPr lang="en-US" sz="1800" b="0" i="0" dirty="0">
                <a:solidFill>
                  <a:srgbClr val="402C16"/>
                </a:solidFill>
                <a:effectLst/>
              </a:rPr>
              <a:t>oftware defined radio-based receiver for monitoring ionospheric sounders (ionosondes) and over-the-horizon radars that use linear frequency sweep FM-CW transmissions</a:t>
            </a:r>
          </a:p>
          <a:p>
            <a:pPr lvl="1"/>
            <a:r>
              <a:rPr lang="en-US" sz="1800" b="0" i="0" dirty="0">
                <a:solidFill>
                  <a:srgbClr val="402C16"/>
                </a:solidFill>
                <a:effectLst/>
              </a:rPr>
              <a:t>Based on </a:t>
            </a:r>
            <a:r>
              <a:rPr lang="en-US" sz="1800" b="0" i="0" dirty="0" err="1">
                <a:solidFill>
                  <a:srgbClr val="402C16"/>
                </a:solidFill>
                <a:effectLst/>
              </a:rPr>
              <a:t>gnuradio</a:t>
            </a:r>
            <a:r>
              <a:rPr lang="en-US" sz="1800" b="0" i="0" dirty="0">
                <a:solidFill>
                  <a:srgbClr val="402C16"/>
                </a:solidFill>
                <a:effectLst/>
              </a:rPr>
              <a:t> and relies on Ettus research USRP2 and USRP N210 based digital receivers</a:t>
            </a:r>
          </a:p>
          <a:p>
            <a:pPr lvl="1"/>
            <a:r>
              <a:rPr lang="en-US" sz="1800" b="0" i="0" dirty="0">
                <a:solidFill>
                  <a:srgbClr val="402C16"/>
                </a:solidFill>
                <a:effectLst/>
              </a:rPr>
              <a:t>The receiver can be used to receive the whole HF band (typically at 25 MHz bandwidth) simultaneously, and to receive multiple sounders simultaneously</a:t>
            </a:r>
            <a:endParaRPr lang="en-US" sz="1800" dirty="0">
              <a:solidFill>
                <a:srgbClr val="402C16"/>
              </a:solidFill>
            </a:endParaRPr>
          </a:p>
          <a:p>
            <a:pPr lvl="1"/>
            <a:endParaRPr lang="en-US" sz="1600" b="0" i="0" dirty="0">
              <a:solidFill>
                <a:srgbClr val="333333"/>
              </a:solidFill>
              <a:effectLst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</a:rPr>
              <a:t>Design of a flexible and low-power ionospheric sounder, Alex Morris, M.S. Thesis (</a:t>
            </a:r>
            <a:r>
              <a:rPr lang="en-US" sz="2000" dirty="0">
                <a:solidFill>
                  <a:srgbClr val="333333"/>
                </a:solidFill>
                <a:hlinkClick r:id="rId3"/>
              </a:rPr>
              <a:t>https://scholarworks.alaska.edu/handle/11122/4535</a:t>
            </a:r>
            <a:r>
              <a:rPr lang="en-US" sz="2000" dirty="0">
                <a:solidFill>
                  <a:srgbClr val="333333"/>
                </a:solidFill>
              </a:rPr>
              <a:t>)</a:t>
            </a:r>
          </a:p>
          <a:p>
            <a:pPr lvl="1"/>
            <a:r>
              <a:rPr lang="en-US" sz="1800" dirty="0">
                <a:solidFill>
                  <a:srgbClr val="402C16"/>
                </a:solidFill>
              </a:rPr>
              <a:t>USRP-N200 based ionospheric sounder</a:t>
            </a:r>
          </a:p>
          <a:p>
            <a:pPr lvl="1"/>
            <a:r>
              <a:rPr lang="en-US" sz="1800" dirty="0">
                <a:solidFill>
                  <a:srgbClr val="402C16"/>
                </a:solidFill>
              </a:rPr>
              <a:t>Active magnetic loop antenna</a:t>
            </a:r>
          </a:p>
          <a:p>
            <a:pPr lvl="1"/>
            <a:r>
              <a:rPr lang="en-US" sz="1800" dirty="0">
                <a:solidFill>
                  <a:srgbClr val="402C16"/>
                </a:solidFill>
              </a:rPr>
              <a:t>Peak transmit power 10W</a:t>
            </a:r>
          </a:p>
          <a:p>
            <a:pPr lvl="1"/>
            <a:r>
              <a:rPr lang="en-US" sz="1800" dirty="0">
                <a:solidFill>
                  <a:srgbClr val="402C16"/>
                </a:solidFill>
              </a:rPr>
              <a:t>Barker code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C58702-6E7D-4726-AB63-B44BADFB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11" y="298519"/>
            <a:ext cx="4016929" cy="30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5B2786-0A1A-40D3-A10A-AD27ECE1B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425" y="3388961"/>
            <a:ext cx="3810300" cy="3143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41A26-1C33-E604-913D-66FD57C462DF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8053544-BC2A-211A-DE02-48B7351E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11209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505B8E6-ECAC-C2B5-82C2-E5D44AFA2A50}"/>
              </a:ext>
            </a:extLst>
          </p:cNvPr>
          <p:cNvSpPr txBox="1">
            <a:spLocks/>
          </p:cNvSpPr>
          <p:nvPr/>
        </p:nvSpPr>
        <p:spPr>
          <a:xfrm>
            <a:off x="580046" y="8128"/>
            <a:ext cx="1103190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SDR-based ionosonde (ISDR): </a:t>
            </a:r>
            <a:r>
              <a:rPr lang="en-US" sz="4800" b="1" dirty="0"/>
              <a:t>core SDR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11209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574A7-2E70-D185-F38B-C2D9DF6686C0}"/>
              </a:ext>
            </a:extLst>
          </p:cNvPr>
          <p:cNvSpPr txBox="1">
            <a:spLocks/>
          </p:cNvSpPr>
          <p:nvPr/>
        </p:nvSpPr>
        <p:spPr>
          <a:xfrm>
            <a:off x="621348" y="2487741"/>
            <a:ext cx="6497907" cy="436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Software-defined radio (Spartan FPGA-based)</a:t>
            </a:r>
          </a:p>
          <a:p>
            <a:r>
              <a:rPr lang="en-US" sz="2000" dirty="0"/>
              <a:t>Direct conversion receiver/transmitter</a:t>
            </a:r>
          </a:p>
          <a:p>
            <a:r>
              <a:rPr lang="en-US" sz="2000" dirty="0"/>
              <a:t>Dual 100 MS/s, 14-bit ADC</a:t>
            </a:r>
          </a:p>
          <a:p>
            <a:r>
              <a:rPr lang="en-US" sz="2000" dirty="0"/>
              <a:t>Dual 400 MS/s, 16-bit DAC </a:t>
            </a:r>
          </a:p>
          <a:p>
            <a:r>
              <a:rPr lang="en-US" sz="2000" dirty="0"/>
              <a:t>Up to 50 MS/s Gigabit Ethernet Streaming</a:t>
            </a:r>
          </a:p>
          <a:p>
            <a:r>
              <a:rPr lang="en-US" sz="2000" dirty="0"/>
              <a:t>UHD interface (open source available via </a:t>
            </a:r>
            <a:r>
              <a:rPr lang="en-US" sz="2000" dirty="0" err="1"/>
              <a:t>Github</a:t>
            </a:r>
            <a:r>
              <a:rPr lang="en-US" sz="2000" dirty="0"/>
              <a:t>)</a:t>
            </a:r>
          </a:p>
          <a:p>
            <a:r>
              <a:rPr lang="en-US" sz="2000" dirty="0"/>
              <a:t>Supports different daughterboards (in our case they are LFRX and LFTX, 0-30 MHz)</a:t>
            </a:r>
          </a:p>
          <a:p>
            <a:r>
              <a:rPr lang="en-US" sz="2000" dirty="0"/>
              <a:t>Supports external reference oscillator and PPS signal input (coherent work capabilities)</a:t>
            </a:r>
          </a:p>
        </p:txBody>
      </p:sp>
      <p:pic>
        <p:nvPicPr>
          <p:cNvPr id="6" name="Picture 20" descr="LFRX Daughterboard 0-30 MHz Rx">
            <a:extLst>
              <a:ext uri="{FF2B5EF4-FFF2-40B4-BE49-F238E27FC236}">
                <a16:creationId xmlns:a16="http://schemas.microsoft.com/office/drawing/2014/main" id="{ECECB7AE-ED29-9C1C-6459-631C34F2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24" y="4023895"/>
            <a:ext cx="2489520" cy="24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LFTX Daughterboard 0-30 MHz Tx">
            <a:extLst>
              <a:ext uri="{FF2B5EF4-FFF2-40B4-BE49-F238E27FC236}">
                <a16:creationId xmlns:a16="http://schemas.microsoft.com/office/drawing/2014/main" id="{22C6951C-75E4-6690-C5D4-EBDDD6E0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924" y="4001475"/>
            <a:ext cx="2511940" cy="25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C82A90-3112-D63A-A23C-DE36331EF4B7}"/>
              </a:ext>
            </a:extLst>
          </p:cNvPr>
          <p:cNvSpPr txBox="1"/>
          <p:nvPr/>
        </p:nvSpPr>
        <p:spPr>
          <a:xfrm>
            <a:off x="735316" y="1618328"/>
            <a:ext cx="5795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Ettus research (NI) USRP N200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1E042E-6F58-3068-D399-835912387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724" y="1222537"/>
            <a:ext cx="4624369" cy="2934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D61365-B66F-F8B4-9A5B-17A555BFF63E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1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505B8E6-ECAC-C2B5-82C2-E5D44AFA2A50}"/>
              </a:ext>
            </a:extLst>
          </p:cNvPr>
          <p:cNvSpPr txBox="1">
            <a:spLocks/>
          </p:cNvSpPr>
          <p:nvPr/>
        </p:nvSpPr>
        <p:spPr>
          <a:xfrm>
            <a:off x="580046" y="8128"/>
            <a:ext cx="1103190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ISDR: </a:t>
            </a:r>
            <a:r>
              <a:rPr lang="en-US" sz="4800" b="1" dirty="0"/>
              <a:t>functional diagram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11209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8D17A-3C29-0350-88CC-D667D12D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21" y="2662000"/>
            <a:ext cx="4539332" cy="3404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AC865A-FEE6-CA11-3FEF-BD1200431E6F}"/>
              </a:ext>
            </a:extLst>
          </p:cNvPr>
          <p:cNvSpPr txBox="1"/>
          <p:nvPr/>
        </p:nvSpPr>
        <p:spPr>
          <a:xfrm>
            <a:off x="1501935" y="1836150"/>
            <a:ext cx="345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Basic configuration, single channel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BECA5-FBF9-709B-D29F-AB1A90DB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221" y="2446012"/>
            <a:ext cx="5055733" cy="3892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90294-02DC-0296-E453-FC1DAD3D40CF}"/>
              </a:ext>
            </a:extLst>
          </p:cNvPr>
          <p:cNvSpPr txBox="1"/>
          <p:nvPr/>
        </p:nvSpPr>
        <p:spPr>
          <a:xfrm>
            <a:off x="7100763" y="1803632"/>
            <a:ext cx="3691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Extended configuration, dual-channel</a:t>
            </a:r>
            <a:endParaRPr lang="en-US" i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8FB5D-A4A9-6C13-C98C-606AF4D13799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0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11209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Antarctica CIA Map Research Stations &amp; Political Divisions  image 1">
            <a:extLst>
              <a:ext uri="{FF2B5EF4-FFF2-40B4-BE49-F238E27FC236}">
                <a16:creationId xmlns:a16="http://schemas.microsoft.com/office/drawing/2014/main" id="{F22D36D7-5BFB-15B7-F337-ADB2F6551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2" y="931303"/>
            <a:ext cx="6081290" cy="608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11D63D-E9D8-6603-2D9B-C138F952F204}"/>
              </a:ext>
            </a:extLst>
          </p:cNvPr>
          <p:cNvSpPr/>
          <p:nvPr/>
        </p:nvSpPr>
        <p:spPr>
          <a:xfrm>
            <a:off x="1794617" y="5665862"/>
            <a:ext cx="384561" cy="239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74594-3336-EE0B-8226-F898B4E695C5}"/>
              </a:ext>
            </a:extLst>
          </p:cNvPr>
          <p:cNvSpPr txBox="1"/>
          <p:nvPr/>
        </p:nvSpPr>
        <p:spPr>
          <a:xfrm>
            <a:off x="6318792" y="1827604"/>
            <a:ext cx="47138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/>
              <a:t>Vernadsky</a:t>
            </a:r>
            <a:r>
              <a:rPr lang="en-US" sz="3200" dirty="0"/>
              <a:t> Research Base,</a:t>
            </a:r>
          </a:p>
          <a:p>
            <a:pPr algn="ctr"/>
            <a:endParaRPr lang="en-US" sz="1600" dirty="0"/>
          </a:p>
          <a:p>
            <a:pPr algn="ctr"/>
            <a:r>
              <a:rPr lang="en-US" sz="3200" dirty="0" err="1"/>
              <a:t>Galindez</a:t>
            </a:r>
            <a:r>
              <a:rPr lang="en-US" sz="3200" dirty="0"/>
              <a:t> Island</a:t>
            </a:r>
          </a:p>
          <a:p>
            <a:pPr algn="ctr"/>
            <a:endParaRPr lang="en-US" sz="1600" dirty="0"/>
          </a:p>
          <a:p>
            <a:pPr algn="ctr"/>
            <a:r>
              <a:rPr lang="en-US" sz="3200" dirty="0"/>
              <a:t>Geographic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-65.25°N 64.26°W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Geomagnetic (IGRF-13)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-51.06°N 9.27°E</a:t>
            </a:r>
          </a:p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AFC71-5353-C6DD-D343-7A6705A8F235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76D392-E05C-6FC5-40DA-F764ABF1EDF4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ISDR: setup</a:t>
            </a:r>
          </a:p>
        </p:txBody>
      </p:sp>
    </p:spTree>
    <p:extLst>
      <p:ext uri="{BB962C8B-B14F-4D97-AF65-F5344CB8AC3E}">
        <p14:creationId xmlns:p14="http://schemas.microsoft.com/office/powerpoint/2010/main" val="1719139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505B8E6-ECAC-C2B5-82C2-E5D44AFA2A50}"/>
              </a:ext>
            </a:extLst>
          </p:cNvPr>
          <p:cNvSpPr txBox="1">
            <a:spLocks/>
          </p:cNvSpPr>
          <p:nvPr/>
        </p:nvSpPr>
        <p:spPr>
          <a:xfrm>
            <a:off x="344518" y="-311290"/>
            <a:ext cx="1103190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ISDR: setup</a:t>
            </a:r>
            <a:endParaRPr lang="en-US" sz="4800" b="1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48120B-411D-F572-4683-EEB6A4E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11209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8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9B890B-9BBE-357D-A4F0-743A6677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818" y="1105548"/>
            <a:ext cx="9319233" cy="52557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86E96-6090-C592-A733-46E62BB9CF2F}"/>
              </a:ext>
            </a:extLst>
          </p:cNvPr>
          <p:cNvSpPr txBox="1"/>
          <p:nvPr/>
        </p:nvSpPr>
        <p:spPr>
          <a:xfrm>
            <a:off x="4253680" y="2186528"/>
            <a:ext cx="745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HF RX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8BF9B2-EF6A-39AB-468F-0D2AF1E334C2}"/>
              </a:ext>
            </a:extLst>
          </p:cNvPr>
          <p:cNvSpPr txBox="1"/>
          <p:nvPr/>
        </p:nvSpPr>
        <p:spPr>
          <a:xfrm>
            <a:off x="2629979" y="2078774"/>
            <a:ext cx="745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LF RX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E935A805-DEBE-A89F-EB1F-8A48C4911546}"/>
              </a:ext>
            </a:extLst>
          </p:cNvPr>
          <p:cNvSpPr/>
          <p:nvPr/>
        </p:nvSpPr>
        <p:spPr>
          <a:xfrm>
            <a:off x="5315484" y="3268766"/>
            <a:ext cx="213644" cy="188008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49611-FD33-62ED-D98F-343915B909B8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6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560701-F5BF-1D65-683F-ED1C19742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939" y="2408909"/>
            <a:ext cx="6867603" cy="3005850"/>
          </a:xfrm>
          <a:prstGeom prst="rect">
            <a:avLst/>
          </a:prstGeom>
        </p:spPr>
      </p:pic>
      <p:grpSp>
        <p:nvGrpSpPr>
          <p:cNvPr id="5" name="Группа 9">
            <a:extLst>
              <a:ext uri="{FF2B5EF4-FFF2-40B4-BE49-F238E27FC236}">
                <a16:creationId xmlns:a16="http://schemas.microsoft.com/office/drawing/2014/main" id="{AB7330E0-8549-9286-2519-162585A61A76}"/>
              </a:ext>
            </a:extLst>
          </p:cNvPr>
          <p:cNvGrpSpPr>
            <a:grpSpLocks/>
          </p:cNvGrpSpPr>
          <p:nvPr/>
        </p:nvGrpSpPr>
        <p:grpSpPr bwMode="auto">
          <a:xfrm>
            <a:off x="491996" y="2117496"/>
            <a:ext cx="4629046" cy="3708902"/>
            <a:chOff x="898598" y="588209"/>
            <a:chExt cx="7467947" cy="60105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2">
              <a:extLst>
                <a:ext uri="{FF2B5EF4-FFF2-40B4-BE49-F238E27FC236}">
                  <a16:creationId xmlns:a16="http://schemas.microsoft.com/office/drawing/2014/main" id="{DB3E0CDB-D089-C317-3EC0-0A361F66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98" y="744783"/>
              <a:ext cx="7467947" cy="5854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F6F38007-FF18-B30B-EBB8-2626C559751E}"/>
                </a:ext>
              </a:extLst>
            </p:cNvPr>
            <p:cNvCxnSpPr/>
            <p:nvPr/>
          </p:nvCxnSpPr>
          <p:spPr>
            <a:xfrm flipH="1">
              <a:off x="2933028" y="1099748"/>
              <a:ext cx="566514" cy="121490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F6915040-25F0-522D-861A-60BBCA8CB098}"/>
                </a:ext>
              </a:extLst>
            </p:cNvPr>
            <p:cNvCxnSpPr/>
            <p:nvPr/>
          </p:nvCxnSpPr>
          <p:spPr>
            <a:xfrm flipH="1">
              <a:off x="5307924" y="1099748"/>
              <a:ext cx="616748" cy="172948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10">
              <a:extLst>
                <a:ext uri="{FF2B5EF4-FFF2-40B4-BE49-F238E27FC236}">
                  <a16:creationId xmlns:a16="http://schemas.microsoft.com/office/drawing/2014/main" id="{0BB8B80A-0EBF-F381-05C2-625BFBA8E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794" y="588209"/>
              <a:ext cx="975580" cy="4722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uk-UA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IPS-42</a:t>
              </a:r>
            </a:p>
          </p:txBody>
        </p:sp>
        <p:sp>
          <p:nvSpPr>
            <p:cNvPr id="11" name="Прямоугольник 11">
              <a:extLst>
                <a:ext uri="{FF2B5EF4-FFF2-40B4-BE49-F238E27FC236}">
                  <a16:creationId xmlns:a16="http://schemas.microsoft.com/office/drawing/2014/main" id="{7A8E4A00-617E-FBE3-7AF9-5E49026F8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253" y="620691"/>
              <a:ext cx="1401092" cy="4722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uk-UA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SDR-based</a:t>
              </a:r>
              <a:endParaRPr lang="uk-UA" altLang="ru-RU" sz="10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8DEC37-3B7D-2A9B-8B77-25F8010C9B32}"/>
              </a:ext>
            </a:extLst>
          </p:cNvPr>
          <p:cNvSpPr txBox="1">
            <a:spLocks/>
          </p:cNvSpPr>
          <p:nvPr/>
        </p:nvSpPr>
        <p:spPr>
          <a:xfrm>
            <a:off x="5282" y="6610204"/>
            <a:ext cx="12186718" cy="2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ICTP Workshop, Malindi, Kenya, October 03-12, 2023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B1FF66A-1541-CFE1-36EC-9CA3466D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4747"/>
            <a:ext cx="311209" cy="365125"/>
          </a:xfrm>
        </p:spPr>
        <p:txBody>
          <a:bodyPr/>
          <a:lstStyle/>
          <a:p>
            <a:fld id="{6E72D980-C2D2-4129-B35D-318B65C0C43F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9DD5BC-D80C-ACC3-D844-B41CA7D51630}"/>
              </a:ext>
            </a:extLst>
          </p:cNvPr>
          <p:cNvSpPr txBox="1">
            <a:spLocks/>
          </p:cNvSpPr>
          <p:nvPr/>
        </p:nvSpPr>
        <p:spPr>
          <a:xfrm>
            <a:off x="350378" y="-114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ISDR: setup</a:t>
            </a:r>
          </a:p>
        </p:txBody>
      </p:sp>
    </p:spTree>
    <p:extLst>
      <p:ext uri="{BB962C8B-B14F-4D97-AF65-F5344CB8AC3E}">
        <p14:creationId xmlns:p14="http://schemas.microsoft.com/office/powerpoint/2010/main" val="946781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3504</TotalTime>
  <Words>1845</Words>
  <Application>Microsoft Office PowerPoint</Application>
  <PresentationFormat>Widescreen</PresentationFormat>
  <Paragraphs>286</Paragraphs>
  <Slides>32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CIDFont+F3</vt:lpstr>
      <vt:lpstr>Times New Roman</vt:lpstr>
      <vt:lpstr>Office Theme</vt:lpstr>
      <vt:lpstr>Low-Cost SDR-Based Ionosonde / HF bistatic ionospheric sounder data ingestion into NeQuick 2</vt:lpstr>
      <vt:lpstr>PowerPoint Presentation</vt:lpstr>
      <vt:lpstr>PowerPoint Presentation</vt:lpstr>
      <vt:lpstr>Low-cost ionospheric sounders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HF bistatic ionospheric sounder data ingestion into NeQuick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 bistatic ionospheric sounder data ingestion into NeQuick 2</dc:title>
  <dc:creator>Anton Kashcheev</dc:creator>
  <cp:lastModifiedBy>Anton Kashcheev</cp:lastModifiedBy>
  <cp:revision>10</cp:revision>
  <dcterms:created xsi:type="dcterms:W3CDTF">2023-10-04T17:22:44Z</dcterms:created>
  <dcterms:modified xsi:type="dcterms:W3CDTF">2023-10-07T03:47:57Z</dcterms:modified>
</cp:coreProperties>
</file>