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68" r:id="rId1"/>
  </p:sldMasterIdLst>
  <p:notesMasterIdLst>
    <p:notesMasterId r:id="rId52"/>
  </p:notesMasterIdLst>
  <p:sldIdLst>
    <p:sldId id="259" r:id="rId2"/>
    <p:sldId id="258" r:id="rId3"/>
    <p:sldId id="261" r:id="rId4"/>
    <p:sldId id="381" r:id="rId5"/>
    <p:sldId id="286" r:id="rId6"/>
    <p:sldId id="337" r:id="rId7"/>
    <p:sldId id="264" r:id="rId8"/>
    <p:sldId id="266" r:id="rId9"/>
    <p:sldId id="382" r:id="rId10"/>
    <p:sldId id="267" r:id="rId11"/>
    <p:sldId id="351" r:id="rId12"/>
    <p:sldId id="340" r:id="rId13"/>
    <p:sldId id="352" r:id="rId14"/>
    <p:sldId id="341" r:id="rId15"/>
    <p:sldId id="353" r:id="rId16"/>
    <p:sldId id="344" r:id="rId17"/>
    <p:sldId id="383" r:id="rId18"/>
    <p:sldId id="371" r:id="rId19"/>
    <p:sldId id="372" r:id="rId20"/>
    <p:sldId id="354" r:id="rId21"/>
    <p:sldId id="374" r:id="rId22"/>
    <p:sldId id="347" r:id="rId23"/>
    <p:sldId id="355" r:id="rId24"/>
    <p:sldId id="292" r:id="rId25"/>
    <p:sldId id="293" r:id="rId26"/>
    <p:sldId id="361" r:id="rId27"/>
    <p:sldId id="271" r:id="rId28"/>
    <p:sldId id="375" r:id="rId29"/>
    <p:sldId id="272" r:id="rId30"/>
    <p:sldId id="300" r:id="rId31"/>
    <p:sldId id="342" r:id="rId32"/>
    <p:sldId id="357" r:id="rId33"/>
    <p:sldId id="362" r:id="rId34"/>
    <p:sldId id="363" r:id="rId35"/>
    <p:sldId id="356" r:id="rId36"/>
    <p:sldId id="364" r:id="rId37"/>
    <p:sldId id="365" r:id="rId38"/>
    <p:sldId id="366" r:id="rId39"/>
    <p:sldId id="367" r:id="rId40"/>
    <p:sldId id="368" r:id="rId41"/>
    <p:sldId id="359" r:id="rId42"/>
    <p:sldId id="369" r:id="rId43"/>
    <p:sldId id="311" r:id="rId44"/>
    <p:sldId id="370" r:id="rId45"/>
    <p:sldId id="358" r:id="rId46"/>
    <p:sldId id="377" r:id="rId47"/>
    <p:sldId id="378" r:id="rId48"/>
    <p:sldId id="379" r:id="rId49"/>
    <p:sldId id="376" r:id="rId50"/>
    <p:sldId id="380"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40">
          <p15:clr>
            <a:srgbClr val="A4A3A4"/>
          </p15:clr>
        </p15:guide>
        <p15:guide id="2" pos="28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1745"/>
    <a:srgbClr val="000050"/>
    <a:srgbClr val="000066"/>
    <a:srgbClr val="FFFF66"/>
    <a:srgbClr val="2F2268"/>
    <a:srgbClr val="181135"/>
    <a:srgbClr val="336699"/>
    <a:srgbClr val="333399"/>
    <a:srgbClr val="1C1C1C"/>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421" autoAdjust="0"/>
    <p:restoredTop sz="81059" autoAdjust="0"/>
  </p:normalViewPr>
  <p:slideViewPr>
    <p:cSldViewPr snapToGrid="0">
      <p:cViewPr varScale="1">
        <p:scale>
          <a:sx n="45" d="100"/>
          <a:sy n="45" d="100"/>
        </p:scale>
        <p:origin x="980" y="52"/>
      </p:cViewPr>
      <p:guideLst>
        <p:guide orient="horz" pos="840"/>
        <p:guide pos="288"/>
      </p:guideLst>
    </p:cSldViewPr>
  </p:slideViewPr>
  <p:outlineViewPr>
    <p:cViewPr>
      <p:scale>
        <a:sx n="33" d="100"/>
        <a:sy n="33" d="100"/>
      </p:scale>
      <p:origin x="0" y="37380"/>
    </p:cViewPr>
  </p:outlineViewPr>
  <p:notesTextViewPr>
    <p:cViewPr>
      <p:scale>
        <a:sx n="120" d="100"/>
        <a:sy n="120" d="100"/>
      </p:scale>
      <p:origin x="0" y="0"/>
    </p:cViewPr>
  </p:notesTextViewPr>
  <p:sorterViewPr>
    <p:cViewPr>
      <p:scale>
        <a:sx n="100" d="100"/>
        <a:sy n="100" d="100"/>
      </p:scale>
      <p:origin x="0" y="264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D3EF10-3D5E-453D-B3A0-37D88EBCDFBE}"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en-US"/>
        </a:p>
      </dgm:t>
    </dgm:pt>
    <dgm:pt modelId="{5A094353-7F7C-477E-8BB2-F6321AFE8897}">
      <dgm:prSet phldrT="[Text]" custT="1"/>
      <dgm:spPr/>
      <dgm:t>
        <a:bodyPr/>
        <a:lstStyle/>
        <a:p>
          <a:r>
            <a:rPr lang="en-US" sz="3200" dirty="0"/>
            <a:t>Acceptance Testing</a:t>
          </a:r>
          <a:endParaRPr lang="en-US" sz="2000" dirty="0"/>
        </a:p>
      </dgm:t>
    </dgm:pt>
    <dgm:pt modelId="{663B2CEE-1533-44E5-A276-EB2C8F9C0E80}" type="parTrans" cxnId="{F60BCD28-A78C-4C2B-8A48-9E5CAF9124DB}">
      <dgm:prSet/>
      <dgm:spPr/>
      <dgm:t>
        <a:bodyPr/>
        <a:lstStyle/>
        <a:p>
          <a:endParaRPr lang="en-US"/>
        </a:p>
      </dgm:t>
    </dgm:pt>
    <dgm:pt modelId="{F5FDE83D-63FA-43A1-B16E-07C797EA6CF8}" type="sibTrans" cxnId="{F60BCD28-A78C-4C2B-8A48-9E5CAF9124DB}">
      <dgm:prSet/>
      <dgm:spPr/>
      <dgm:t>
        <a:bodyPr/>
        <a:lstStyle/>
        <a:p>
          <a:endParaRPr lang="en-US"/>
        </a:p>
      </dgm:t>
    </dgm:pt>
    <dgm:pt modelId="{E05CA98B-7E3A-4167-B780-32A03CC217B6}">
      <dgm:prSet phldrT="[Text]" custT="1"/>
      <dgm:spPr/>
      <dgm:t>
        <a:bodyPr/>
        <a:lstStyle/>
        <a:p>
          <a:r>
            <a:rPr lang="en-US" sz="5300" dirty="0"/>
            <a:t> </a:t>
          </a:r>
          <a:r>
            <a:rPr lang="en-US" sz="3200" dirty="0"/>
            <a:t>Commissioning</a:t>
          </a:r>
        </a:p>
      </dgm:t>
    </dgm:pt>
    <dgm:pt modelId="{9FB47FFF-6FD5-4494-87DE-97E7B3FA5759}" type="parTrans" cxnId="{C46AEC48-977A-49D1-BA12-4207EBD7C852}">
      <dgm:prSet/>
      <dgm:spPr/>
      <dgm:t>
        <a:bodyPr/>
        <a:lstStyle/>
        <a:p>
          <a:endParaRPr lang="en-US"/>
        </a:p>
      </dgm:t>
    </dgm:pt>
    <dgm:pt modelId="{EA2B7C4D-613B-4C6D-8013-243FA9E45588}" type="sibTrans" cxnId="{C46AEC48-977A-49D1-BA12-4207EBD7C852}">
      <dgm:prSet/>
      <dgm:spPr/>
      <dgm:t>
        <a:bodyPr/>
        <a:lstStyle/>
        <a:p>
          <a:endParaRPr lang="en-US"/>
        </a:p>
      </dgm:t>
    </dgm:pt>
    <dgm:pt modelId="{FC635AEF-8340-4CD6-BB16-BB302FB28C8C}">
      <dgm:prSet phldrT="[Text]" custT="1"/>
      <dgm:spPr/>
      <dgm:t>
        <a:bodyPr/>
        <a:lstStyle/>
        <a:p>
          <a:r>
            <a:rPr lang="en-US" sz="5300" dirty="0"/>
            <a:t> </a:t>
          </a:r>
          <a:r>
            <a:rPr lang="en-US" sz="3200" dirty="0"/>
            <a:t>Routine QA</a:t>
          </a:r>
        </a:p>
      </dgm:t>
    </dgm:pt>
    <dgm:pt modelId="{7BED46D8-B29C-41C6-B875-C24A841EFB45}" type="parTrans" cxnId="{4A48A92F-58DE-41C5-B4D5-C97DA2CA54FB}">
      <dgm:prSet/>
      <dgm:spPr/>
      <dgm:t>
        <a:bodyPr/>
        <a:lstStyle/>
        <a:p>
          <a:endParaRPr lang="en-US"/>
        </a:p>
      </dgm:t>
    </dgm:pt>
    <dgm:pt modelId="{493A442A-C4A1-4869-8361-58CC098546DB}" type="sibTrans" cxnId="{4A48A92F-58DE-41C5-B4D5-C97DA2CA54FB}">
      <dgm:prSet/>
      <dgm:spPr/>
      <dgm:t>
        <a:bodyPr/>
        <a:lstStyle/>
        <a:p>
          <a:endParaRPr lang="en-US"/>
        </a:p>
      </dgm:t>
    </dgm:pt>
    <dgm:pt modelId="{B3C37703-A93E-4778-A950-D39FF326AEDF}" type="pres">
      <dgm:prSet presAssocID="{EAD3EF10-3D5E-453D-B3A0-37D88EBCDFBE}" presName="Name0" presStyleCnt="0">
        <dgm:presLayoutVars>
          <dgm:chMax val="7"/>
          <dgm:chPref val="7"/>
          <dgm:dir/>
        </dgm:presLayoutVars>
      </dgm:prSet>
      <dgm:spPr/>
    </dgm:pt>
    <dgm:pt modelId="{D29D1002-462A-4BA9-9C82-0FC347CE33F7}" type="pres">
      <dgm:prSet presAssocID="{EAD3EF10-3D5E-453D-B3A0-37D88EBCDFBE}" presName="Name1" presStyleCnt="0"/>
      <dgm:spPr/>
    </dgm:pt>
    <dgm:pt modelId="{F8A41911-A4B1-4A1B-B7F6-1F7C74FD7FE0}" type="pres">
      <dgm:prSet presAssocID="{EAD3EF10-3D5E-453D-B3A0-37D88EBCDFBE}" presName="cycle" presStyleCnt="0"/>
      <dgm:spPr/>
    </dgm:pt>
    <dgm:pt modelId="{59EB31E5-E39A-4E44-B836-AAC514C7FF53}" type="pres">
      <dgm:prSet presAssocID="{EAD3EF10-3D5E-453D-B3A0-37D88EBCDFBE}" presName="srcNode" presStyleLbl="node1" presStyleIdx="0" presStyleCnt="3"/>
      <dgm:spPr/>
    </dgm:pt>
    <dgm:pt modelId="{6D024866-B4DF-48B8-A86A-3FCE4E4853B0}" type="pres">
      <dgm:prSet presAssocID="{EAD3EF10-3D5E-453D-B3A0-37D88EBCDFBE}" presName="conn" presStyleLbl="parChTrans1D2" presStyleIdx="0" presStyleCnt="1"/>
      <dgm:spPr/>
    </dgm:pt>
    <dgm:pt modelId="{B1780647-8A79-4692-AD41-FBB0028418A5}" type="pres">
      <dgm:prSet presAssocID="{EAD3EF10-3D5E-453D-B3A0-37D88EBCDFBE}" presName="extraNode" presStyleLbl="node1" presStyleIdx="0" presStyleCnt="3"/>
      <dgm:spPr/>
    </dgm:pt>
    <dgm:pt modelId="{54D89FBE-0458-48DB-8688-0C364DDFA9A5}" type="pres">
      <dgm:prSet presAssocID="{EAD3EF10-3D5E-453D-B3A0-37D88EBCDFBE}" presName="dstNode" presStyleLbl="node1" presStyleIdx="0" presStyleCnt="3"/>
      <dgm:spPr/>
    </dgm:pt>
    <dgm:pt modelId="{6C77A063-C711-40A7-8B36-C5549470EB0E}" type="pres">
      <dgm:prSet presAssocID="{5A094353-7F7C-477E-8BB2-F6321AFE8897}" presName="text_1" presStyleLbl="node1" presStyleIdx="0" presStyleCnt="3">
        <dgm:presLayoutVars>
          <dgm:bulletEnabled val="1"/>
        </dgm:presLayoutVars>
      </dgm:prSet>
      <dgm:spPr/>
    </dgm:pt>
    <dgm:pt modelId="{62F7AEF5-70ED-4C3F-B1CB-ECEAF4930C44}" type="pres">
      <dgm:prSet presAssocID="{5A094353-7F7C-477E-8BB2-F6321AFE8897}" presName="accent_1" presStyleCnt="0"/>
      <dgm:spPr/>
    </dgm:pt>
    <dgm:pt modelId="{8426E6F3-626F-4A23-AF7E-91C5E0438BBD}" type="pres">
      <dgm:prSet presAssocID="{5A094353-7F7C-477E-8BB2-F6321AFE8897}" presName="accentRepeatNode" presStyleLbl="solidFgAcc1" presStyleIdx="0" presStyleCnt="3"/>
      <dgm:spPr/>
    </dgm:pt>
    <dgm:pt modelId="{56C8F438-34D8-42D0-8C84-279B54151F07}" type="pres">
      <dgm:prSet presAssocID="{E05CA98B-7E3A-4167-B780-32A03CC217B6}" presName="text_2" presStyleLbl="node1" presStyleIdx="1" presStyleCnt="3">
        <dgm:presLayoutVars>
          <dgm:bulletEnabled val="1"/>
        </dgm:presLayoutVars>
      </dgm:prSet>
      <dgm:spPr/>
    </dgm:pt>
    <dgm:pt modelId="{06A3E408-2CC5-482E-9676-13F440E6A072}" type="pres">
      <dgm:prSet presAssocID="{E05CA98B-7E3A-4167-B780-32A03CC217B6}" presName="accent_2" presStyleCnt="0"/>
      <dgm:spPr/>
    </dgm:pt>
    <dgm:pt modelId="{92582787-76AE-4AF4-992A-097FE43BD3C5}" type="pres">
      <dgm:prSet presAssocID="{E05CA98B-7E3A-4167-B780-32A03CC217B6}" presName="accentRepeatNode" presStyleLbl="solidFgAcc1" presStyleIdx="1" presStyleCnt="3"/>
      <dgm:spPr/>
    </dgm:pt>
    <dgm:pt modelId="{22FA42DE-F5E2-4F13-98A4-4C3FE00AA6AC}" type="pres">
      <dgm:prSet presAssocID="{FC635AEF-8340-4CD6-BB16-BB302FB28C8C}" presName="text_3" presStyleLbl="node1" presStyleIdx="2" presStyleCnt="3">
        <dgm:presLayoutVars>
          <dgm:bulletEnabled val="1"/>
        </dgm:presLayoutVars>
      </dgm:prSet>
      <dgm:spPr/>
    </dgm:pt>
    <dgm:pt modelId="{BF26B69A-E392-4FD6-A073-3A621DEE9892}" type="pres">
      <dgm:prSet presAssocID="{FC635AEF-8340-4CD6-BB16-BB302FB28C8C}" presName="accent_3" presStyleCnt="0"/>
      <dgm:spPr/>
    </dgm:pt>
    <dgm:pt modelId="{919CC2F2-CF26-4D9B-958D-62917064DD26}" type="pres">
      <dgm:prSet presAssocID="{FC635AEF-8340-4CD6-BB16-BB302FB28C8C}" presName="accentRepeatNode" presStyleLbl="solidFgAcc1" presStyleIdx="2" presStyleCnt="3"/>
      <dgm:spPr/>
    </dgm:pt>
  </dgm:ptLst>
  <dgm:cxnLst>
    <dgm:cxn modelId="{6517C503-995E-47A6-84AD-BF2516F6E512}" type="presOf" srcId="{5A094353-7F7C-477E-8BB2-F6321AFE8897}" destId="{6C77A063-C711-40A7-8B36-C5549470EB0E}" srcOrd="0" destOrd="0" presId="urn:microsoft.com/office/officeart/2008/layout/VerticalCurvedList"/>
    <dgm:cxn modelId="{F60BCD28-A78C-4C2B-8A48-9E5CAF9124DB}" srcId="{EAD3EF10-3D5E-453D-B3A0-37D88EBCDFBE}" destId="{5A094353-7F7C-477E-8BB2-F6321AFE8897}" srcOrd="0" destOrd="0" parTransId="{663B2CEE-1533-44E5-A276-EB2C8F9C0E80}" sibTransId="{F5FDE83D-63FA-43A1-B16E-07C797EA6CF8}"/>
    <dgm:cxn modelId="{D733962C-0051-4AD7-A6CB-50B29DD9B800}" type="presOf" srcId="{EAD3EF10-3D5E-453D-B3A0-37D88EBCDFBE}" destId="{B3C37703-A93E-4778-A950-D39FF326AEDF}" srcOrd="0" destOrd="0" presId="urn:microsoft.com/office/officeart/2008/layout/VerticalCurvedList"/>
    <dgm:cxn modelId="{4A48A92F-58DE-41C5-B4D5-C97DA2CA54FB}" srcId="{EAD3EF10-3D5E-453D-B3A0-37D88EBCDFBE}" destId="{FC635AEF-8340-4CD6-BB16-BB302FB28C8C}" srcOrd="2" destOrd="0" parTransId="{7BED46D8-B29C-41C6-B875-C24A841EFB45}" sibTransId="{493A442A-C4A1-4869-8361-58CC098546DB}"/>
    <dgm:cxn modelId="{C46AEC48-977A-49D1-BA12-4207EBD7C852}" srcId="{EAD3EF10-3D5E-453D-B3A0-37D88EBCDFBE}" destId="{E05CA98B-7E3A-4167-B780-32A03CC217B6}" srcOrd="1" destOrd="0" parTransId="{9FB47FFF-6FD5-4494-87DE-97E7B3FA5759}" sibTransId="{EA2B7C4D-613B-4C6D-8013-243FA9E45588}"/>
    <dgm:cxn modelId="{8977A576-6FF3-42E2-A536-46A2A9761253}" type="presOf" srcId="{F5FDE83D-63FA-43A1-B16E-07C797EA6CF8}" destId="{6D024866-B4DF-48B8-A86A-3FCE4E4853B0}" srcOrd="0" destOrd="0" presId="urn:microsoft.com/office/officeart/2008/layout/VerticalCurvedList"/>
    <dgm:cxn modelId="{B33BF7BE-34F1-4A13-899C-35D275A5C645}" type="presOf" srcId="{E05CA98B-7E3A-4167-B780-32A03CC217B6}" destId="{56C8F438-34D8-42D0-8C84-279B54151F07}" srcOrd="0" destOrd="0" presId="urn:microsoft.com/office/officeart/2008/layout/VerticalCurvedList"/>
    <dgm:cxn modelId="{6EE569EF-6B4A-4422-988C-7DF7EAADBA9D}" type="presOf" srcId="{FC635AEF-8340-4CD6-BB16-BB302FB28C8C}" destId="{22FA42DE-F5E2-4F13-98A4-4C3FE00AA6AC}" srcOrd="0" destOrd="0" presId="urn:microsoft.com/office/officeart/2008/layout/VerticalCurvedList"/>
    <dgm:cxn modelId="{FF021E0B-550D-487D-B59C-4BD7BCEBDFB1}" type="presParOf" srcId="{B3C37703-A93E-4778-A950-D39FF326AEDF}" destId="{D29D1002-462A-4BA9-9C82-0FC347CE33F7}" srcOrd="0" destOrd="0" presId="urn:microsoft.com/office/officeart/2008/layout/VerticalCurvedList"/>
    <dgm:cxn modelId="{0EB0395E-53F8-47FE-A36D-541B1231B8B5}" type="presParOf" srcId="{D29D1002-462A-4BA9-9C82-0FC347CE33F7}" destId="{F8A41911-A4B1-4A1B-B7F6-1F7C74FD7FE0}" srcOrd="0" destOrd="0" presId="urn:microsoft.com/office/officeart/2008/layout/VerticalCurvedList"/>
    <dgm:cxn modelId="{AF023232-93C6-446A-8599-82741B684B5B}" type="presParOf" srcId="{F8A41911-A4B1-4A1B-B7F6-1F7C74FD7FE0}" destId="{59EB31E5-E39A-4E44-B836-AAC514C7FF53}" srcOrd="0" destOrd="0" presId="urn:microsoft.com/office/officeart/2008/layout/VerticalCurvedList"/>
    <dgm:cxn modelId="{90A18003-7E1C-455C-9049-26733C153CA7}" type="presParOf" srcId="{F8A41911-A4B1-4A1B-B7F6-1F7C74FD7FE0}" destId="{6D024866-B4DF-48B8-A86A-3FCE4E4853B0}" srcOrd="1" destOrd="0" presId="urn:microsoft.com/office/officeart/2008/layout/VerticalCurvedList"/>
    <dgm:cxn modelId="{CE615910-21F1-4EB2-88BC-3B3A4EBC6263}" type="presParOf" srcId="{F8A41911-A4B1-4A1B-B7F6-1F7C74FD7FE0}" destId="{B1780647-8A79-4692-AD41-FBB0028418A5}" srcOrd="2" destOrd="0" presId="urn:microsoft.com/office/officeart/2008/layout/VerticalCurvedList"/>
    <dgm:cxn modelId="{AE196DAE-7A44-4795-A7E0-4BAD64D90F03}" type="presParOf" srcId="{F8A41911-A4B1-4A1B-B7F6-1F7C74FD7FE0}" destId="{54D89FBE-0458-48DB-8688-0C364DDFA9A5}" srcOrd="3" destOrd="0" presId="urn:microsoft.com/office/officeart/2008/layout/VerticalCurvedList"/>
    <dgm:cxn modelId="{5ED34BE5-9EA1-43AD-B496-75E888F49837}" type="presParOf" srcId="{D29D1002-462A-4BA9-9C82-0FC347CE33F7}" destId="{6C77A063-C711-40A7-8B36-C5549470EB0E}" srcOrd="1" destOrd="0" presId="urn:microsoft.com/office/officeart/2008/layout/VerticalCurvedList"/>
    <dgm:cxn modelId="{AF503CFB-3896-4AE2-B864-0F88F9356725}" type="presParOf" srcId="{D29D1002-462A-4BA9-9C82-0FC347CE33F7}" destId="{62F7AEF5-70ED-4C3F-B1CB-ECEAF4930C44}" srcOrd="2" destOrd="0" presId="urn:microsoft.com/office/officeart/2008/layout/VerticalCurvedList"/>
    <dgm:cxn modelId="{933C9E68-061F-4A72-93D5-9175B76B5946}" type="presParOf" srcId="{62F7AEF5-70ED-4C3F-B1CB-ECEAF4930C44}" destId="{8426E6F3-626F-4A23-AF7E-91C5E0438BBD}" srcOrd="0" destOrd="0" presId="urn:microsoft.com/office/officeart/2008/layout/VerticalCurvedList"/>
    <dgm:cxn modelId="{9C049C9B-C605-426A-995C-835F533C438C}" type="presParOf" srcId="{D29D1002-462A-4BA9-9C82-0FC347CE33F7}" destId="{56C8F438-34D8-42D0-8C84-279B54151F07}" srcOrd="3" destOrd="0" presId="urn:microsoft.com/office/officeart/2008/layout/VerticalCurvedList"/>
    <dgm:cxn modelId="{C09C5D1F-135C-422F-B0FB-46783DD617F9}" type="presParOf" srcId="{D29D1002-462A-4BA9-9C82-0FC347CE33F7}" destId="{06A3E408-2CC5-482E-9676-13F440E6A072}" srcOrd="4" destOrd="0" presId="urn:microsoft.com/office/officeart/2008/layout/VerticalCurvedList"/>
    <dgm:cxn modelId="{483FE137-730B-4278-9E0A-8989311DD386}" type="presParOf" srcId="{06A3E408-2CC5-482E-9676-13F440E6A072}" destId="{92582787-76AE-4AF4-992A-097FE43BD3C5}" srcOrd="0" destOrd="0" presId="urn:microsoft.com/office/officeart/2008/layout/VerticalCurvedList"/>
    <dgm:cxn modelId="{AA328B4F-910C-442F-BE8B-90F911F5868C}" type="presParOf" srcId="{D29D1002-462A-4BA9-9C82-0FC347CE33F7}" destId="{22FA42DE-F5E2-4F13-98A4-4C3FE00AA6AC}" srcOrd="5" destOrd="0" presId="urn:microsoft.com/office/officeart/2008/layout/VerticalCurvedList"/>
    <dgm:cxn modelId="{06812705-BEEE-43BE-BD45-A0D784AED21B}" type="presParOf" srcId="{D29D1002-462A-4BA9-9C82-0FC347CE33F7}" destId="{BF26B69A-E392-4FD6-A073-3A621DEE9892}" srcOrd="6" destOrd="0" presId="urn:microsoft.com/office/officeart/2008/layout/VerticalCurvedList"/>
    <dgm:cxn modelId="{E8342A24-7B24-4D05-BDF3-6E12E3735A28}" type="presParOf" srcId="{BF26B69A-E392-4FD6-A073-3A621DEE9892}" destId="{919CC2F2-CF26-4D9B-958D-62917064DD2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024866-B4DF-48B8-A86A-3FCE4E4853B0}">
      <dsp:nvSpPr>
        <dsp:cNvPr id="0" name=""/>
        <dsp:cNvSpPr/>
      </dsp:nvSpPr>
      <dsp:spPr>
        <a:xfrm>
          <a:off x="-5558021" y="-851035"/>
          <a:ext cx="6618559" cy="6618559"/>
        </a:xfrm>
        <a:prstGeom prst="blockArc">
          <a:avLst>
            <a:gd name="adj1" fmla="val 18900000"/>
            <a:gd name="adj2" fmla="val 2700000"/>
            <a:gd name="adj3" fmla="val 326"/>
          </a:avLst>
        </a:prstGeom>
        <a:noFill/>
        <a:ln w="381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77A063-C711-40A7-8B36-C5549470EB0E}">
      <dsp:nvSpPr>
        <dsp:cNvPr id="0" name=""/>
        <dsp:cNvSpPr/>
      </dsp:nvSpPr>
      <dsp:spPr>
        <a:xfrm>
          <a:off x="682408" y="491648"/>
          <a:ext cx="7479343" cy="983297"/>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0492" tIns="81280" rIns="81280" bIns="81280" numCol="1" spcCol="1270" anchor="ctr" anchorCtr="0">
          <a:noAutofit/>
        </a:bodyPr>
        <a:lstStyle/>
        <a:p>
          <a:pPr marL="0" lvl="0" indent="0" algn="l" defTabSz="1422400">
            <a:lnSpc>
              <a:spcPct val="90000"/>
            </a:lnSpc>
            <a:spcBef>
              <a:spcPct val="0"/>
            </a:spcBef>
            <a:spcAft>
              <a:spcPct val="35000"/>
            </a:spcAft>
            <a:buNone/>
          </a:pPr>
          <a:r>
            <a:rPr lang="en-US" sz="3200" kern="1200" dirty="0"/>
            <a:t>Acceptance Testing</a:t>
          </a:r>
          <a:endParaRPr lang="en-US" sz="2000" kern="1200" dirty="0"/>
        </a:p>
      </dsp:txBody>
      <dsp:txXfrm>
        <a:off x="682408" y="491648"/>
        <a:ext cx="7479343" cy="983297"/>
      </dsp:txXfrm>
    </dsp:sp>
    <dsp:sp modelId="{8426E6F3-626F-4A23-AF7E-91C5E0438BBD}">
      <dsp:nvSpPr>
        <dsp:cNvPr id="0" name=""/>
        <dsp:cNvSpPr/>
      </dsp:nvSpPr>
      <dsp:spPr>
        <a:xfrm>
          <a:off x="67847" y="368736"/>
          <a:ext cx="1229122" cy="1229122"/>
        </a:xfrm>
        <a:prstGeom prst="ellipse">
          <a:avLst/>
        </a:prstGeom>
        <a:solidFill>
          <a:schemeClr val="lt1">
            <a:hueOff val="0"/>
            <a:satOff val="0"/>
            <a:lumOff val="0"/>
            <a:alphaOff val="0"/>
          </a:schemeClr>
        </a:solidFill>
        <a:ln w="381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C8F438-34D8-42D0-8C84-279B54151F07}">
      <dsp:nvSpPr>
        <dsp:cNvPr id="0" name=""/>
        <dsp:cNvSpPr/>
      </dsp:nvSpPr>
      <dsp:spPr>
        <a:xfrm>
          <a:off x="1039837" y="1966595"/>
          <a:ext cx="7121915" cy="983297"/>
        </a:xfrm>
        <a:prstGeom prst="rect">
          <a:avLst/>
        </a:prstGeom>
        <a:solidFill>
          <a:schemeClr val="accent2">
            <a:hueOff val="2340759"/>
            <a:satOff val="-2919"/>
            <a:lumOff val="686"/>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0492" tIns="134620" rIns="134620" bIns="134620" numCol="1" spcCol="1270" anchor="ctr" anchorCtr="0">
          <a:noAutofit/>
        </a:bodyPr>
        <a:lstStyle/>
        <a:p>
          <a:pPr marL="0" lvl="0" indent="0" algn="l" defTabSz="2355850">
            <a:lnSpc>
              <a:spcPct val="90000"/>
            </a:lnSpc>
            <a:spcBef>
              <a:spcPct val="0"/>
            </a:spcBef>
            <a:spcAft>
              <a:spcPct val="35000"/>
            </a:spcAft>
            <a:buNone/>
          </a:pPr>
          <a:r>
            <a:rPr lang="en-US" sz="5300" kern="1200" dirty="0"/>
            <a:t> </a:t>
          </a:r>
          <a:r>
            <a:rPr lang="en-US" sz="3200" kern="1200" dirty="0"/>
            <a:t>Commissioning</a:t>
          </a:r>
        </a:p>
      </dsp:txBody>
      <dsp:txXfrm>
        <a:off x="1039837" y="1966595"/>
        <a:ext cx="7121915" cy="983297"/>
      </dsp:txXfrm>
    </dsp:sp>
    <dsp:sp modelId="{92582787-76AE-4AF4-992A-097FE43BD3C5}">
      <dsp:nvSpPr>
        <dsp:cNvPr id="0" name=""/>
        <dsp:cNvSpPr/>
      </dsp:nvSpPr>
      <dsp:spPr>
        <a:xfrm>
          <a:off x="425276" y="1843683"/>
          <a:ext cx="1229122" cy="1229122"/>
        </a:xfrm>
        <a:prstGeom prst="ellipse">
          <a:avLst/>
        </a:prstGeom>
        <a:solidFill>
          <a:schemeClr val="lt1">
            <a:hueOff val="0"/>
            <a:satOff val="0"/>
            <a:lumOff val="0"/>
            <a:alphaOff val="0"/>
          </a:schemeClr>
        </a:solidFill>
        <a:ln w="38100" cap="flat" cmpd="sng" algn="ctr">
          <a:solidFill>
            <a:schemeClr val="accent2">
              <a:hueOff val="2340759"/>
              <a:satOff val="-2919"/>
              <a:lumOff val="686"/>
              <a:alphaOff val="0"/>
            </a:schemeClr>
          </a:solidFill>
          <a:prstDash val="solid"/>
        </a:ln>
        <a:effectLst/>
      </dsp:spPr>
      <dsp:style>
        <a:lnRef idx="2">
          <a:scrgbClr r="0" g="0" b="0"/>
        </a:lnRef>
        <a:fillRef idx="1">
          <a:scrgbClr r="0" g="0" b="0"/>
        </a:fillRef>
        <a:effectRef idx="0">
          <a:scrgbClr r="0" g="0" b="0"/>
        </a:effectRef>
        <a:fontRef idx="minor"/>
      </dsp:style>
    </dsp:sp>
    <dsp:sp modelId="{22FA42DE-F5E2-4F13-98A4-4C3FE00AA6AC}">
      <dsp:nvSpPr>
        <dsp:cNvPr id="0" name=""/>
        <dsp:cNvSpPr/>
      </dsp:nvSpPr>
      <dsp:spPr>
        <a:xfrm>
          <a:off x="682408" y="3441541"/>
          <a:ext cx="7479343" cy="983297"/>
        </a:xfrm>
        <a:prstGeom prst="rect">
          <a:avLst/>
        </a:prstGeom>
        <a:solidFill>
          <a:schemeClr val="accent2">
            <a:hueOff val="4681519"/>
            <a:satOff val="-5839"/>
            <a:lumOff val="1373"/>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0492" tIns="134620" rIns="134620" bIns="134620" numCol="1" spcCol="1270" anchor="ctr" anchorCtr="0">
          <a:noAutofit/>
        </a:bodyPr>
        <a:lstStyle/>
        <a:p>
          <a:pPr marL="0" lvl="0" indent="0" algn="l" defTabSz="2355850">
            <a:lnSpc>
              <a:spcPct val="90000"/>
            </a:lnSpc>
            <a:spcBef>
              <a:spcPct val="0"/>
            </a:spcBef>
            <a:spcAft>
              <a:spcPct val="35000"/>
            </a:spcAft>
            <a:buNone/>
          </a:pPr>
          <a:r>
            <a:rPr lang="en-US" sz="5300" kern="1200" dirty="0"/>
            <a:t> </a:t>
          </a:r>
          <a:r>
            <a:rPr lang="en-US" sz="3200" kern="1200" dirty="0"/>
            <a:t>Routine QA</a:t>
          </a:r>
        </a:p>
      </dsp:txBody>
      <dsp:txXfrm>
        <a:off x="682408" y="3441541"/>
        <a:ext cx="7479343" cy="983297"/>
      </dsp:txXfrm>
    </dsp:sp>
    <dsp:sp modelId="{919CC2F2-CF26-4D9B-958D-62917064DD26}">
      <dsp:nvSpPr>
        <dsp:cNvPr id="0" name=""/>
        <dsp:cNvSpPr/>
      </dsp:nvSpPr>
      <dsp:spPr>
        <a:xfrm>
          <a:off x="67847" y="3318629"/>
          <a:ext cx="1229122" cy="1229122"/>
        </a:xfrm>
        <a:prstGeom prst="ellipse">
          <a:avLst/>
        </a:prstGeom>
        <a:solidFill>
          <a:schemeClr val="lt1">
            <a:hueOff val="0"/>
            <a:satOff val="0"/>
            <a:lumOff val="0"/>
            <a:alphaOff val="0"/>
          </a:schemeClr>
        </a:solidFill>
        <a:ln w="381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5A175EE-CF36-4524-8391-6202378AA7D7}" type="datetimeFigureOut">
              <a:rPr lang="en-US" smtClean="0"/>
              <a:t>10/9/2023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9E462F4-CE6A-448A-9553-01E0FE20D9E0}" type="slidenum">
              <a:rPr lang="en-US" smtClean="0"/>
              <a:t>‹#›</a:t>
            </a:fld>
            <a:endParaRPr lang="en-US"/>
          </a:p>
        </p:txBody>
      </p:sp>
    </p:spTree>
    <p:extLst>
      <p:ext uri="{BB962C8B-B14F-4D97-AF65-F5344CB8AC3E}">
        <p14:creationId xmlns:p14="http://schemas.microsoft.com/office/powerpoint/2010/main" val="39406129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E462F4-CE6A-448A-9553-01E0FE20D9E0}" type="slidenum">
              <a:rPr lang="en-US" smtClean="0"/>
              <a:t>1</a:t>
            </a:fld>
            <a:endParaRPr lang="en-US" dirty="0"/>
          </a:p>
        </p:txBody>
      </p:sp>
    </p:spTree>
    <p:extLst>
      <p:ext uri="{BB962C8B-B14F-4D97-AF65-F5344CB8AC3E}">
        <p14:creationId xmlns:p14="http://schemas.microsoft.com/office/powerpoint/2010/main" val="33001136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E462F4-CE6A-448A-9553-01E0FE20D9E0}" type="slidenum">
              <a:rPr lang="en-US" smtClean="0"/>
              <a:t>10</a:t>
            </a:fld>
            <a:endParaRPr lang="en-US" dirty="0"/>
          </a:p>
        </p:txBody>
      </p:sp>
    </p:spTree>
    <p:extLst>
      <p:ext uri="{BB962C8B-B14F-4D97-AF65-F5344CB8AC3E}">
        <p14:creationId xmlns:p14="http://schemas.microsoft.com/office/powerpoint/2010/main" val="3297337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E462F4-CE6A-448A-9553-01E0FE20D9E0}" type="slidenum">
              <a:rPr lang="en-US" smtClean="0"/>
              <a:t>11</a:t>
            </a:fld>
            <a:endParaRPr lang="en-US" dirty="0"/>
          </a:p>
        </p:txBody>
      </p:sp>
    </p:spTree>
    <p:extLst>
      <p:ext uri="{BB962C8B-B14F-4D97-AF65-F5344CB8AC3E}">
        <p14:creationId xmlns:p14="http://schemas.microsoft.com/office/powerpoint/2010/main" val="801237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E462F4-CE6A-448A-9553-01E0FE20D9E0}" type="slidenum">
              <a:rPr lang="en-US" smtClean="0"/>
              <a:t>12</a:t>
            </a:fld>
            <a:endParaRPr lang="en-US" dirty="0"/>
          </a:p>
        </p:txBody>
      </p:sp>
    </p:spTree>
    <p:extLst>
      <p:ext uri="{BB962C8B-B14F-4D97-AF65-F5344CB8AC3E}">
        <p14:creationId xmlns:p14="http://schemas.microsoft.com/office/powerpoint/2010/main" val="39957450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E462F4-CE6A-448A-9553-01E0FE20D9E0}" type="slidenum">
              <a:rPr lang="en-US" smtClean="0"/>
              <a:t>13</a:t>
            </a:fld>
            <a:endParaRPr lang="en-US" dirty="0"/>
          </a:p>
        </p:txBody>
      </p:sp>
    </p:spTree>
    <p:extLst>
      <p:ext uri="{BB962C8B-B14F-4D97-AF65-F5344CB8AC3E}">
        <p14:creationId xmlns:p14="http://schemas.microsoft.com/office/powerpoint/2010/main" val="21910975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E462F4-CE6A-448A-9553-01E0FE20D9E0}" type="slidenum">
              <a:rPr lang="en-US" smtClean="0"/>
              <a:t>14</a:t>
            </a:fld>
            <a:endParaRPr lang="en-US" dirty="0"/>
          </a:p>
        </p:txBody>
      </p:sp>
    </p:spTree>
    <p:extLst>
      <p:ext uri="{BB962C8B-B14F-4D97-AF65-F5344CB8AC3E}">
        <p14:creationId xmlns:p14="http://schemas.microsoft.com/office/powerpoint/2010/main" val="13013832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E462F4-CE6A-448A-9553-01E0FE20D9E0}" type="slidenum">
              <a:rPr lang="en-US" smtClean="0"/>
              <a:t>15</a:t>
            </a:fld>
            <a:endParaRPr lang="en-US" dirty="0"/>
          </a:p>
        </p:txBody>
      </p:sp>
    </p:spTree>
    <p:extLst>
      <p:ext uri="{BB962C8B-B14F-4D97-AF65-F5344CB8AC3E}">
        <p14:creationId xmlns:p14="http://schemas.microsoft.com/office/powerpoint/2010/main" val="498096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E462F4-CE6A-448A-9553-01E0FE20D9E0}" type="slidenum">
              <a:rPr lang="en-US" smtClean="0"/>
              <a:t>16</a:t>
            </a:fld>
            <a:endParaRPr lang="en-US" dirty="0"/>
          </a:p>
        </p:txBody>
      </p:sp>
    </p:spTree>
    <p:extLst>
      <p:ext uri="{BB962C8B-B14F-4D97-AF65-F5344CB8AC3E}">
        <p14:creationId xmlns:p14="http://schemas.microsoft.com/office/powerpoint/2010/main" val="27950597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E462F4-CE6A-448A-9553-01E0FE20D9E0}" type="slidenum">
              <a:rPr lang="en-US" smtClean="0"/>
              <a:t>17</a:t>
            </a:fld>
            <a:endParaRPr lang="en-US" dirty="0"/>
          </a:p>
        </p:txBody>
      </p:sp>
    </p:spTree>
    <p:extLst>
      <p:ext uri="{BB962C8B-B14F-4D97-AF65-F5344CB8AC3E}">
        <p14:creationId xmlns:p14="http://schemas.microsoft.com/office/powerpoint/2010/main" val="24957903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E462F4-CE6A-448A-9553-01E0FE20D9E0}" type="slidenum">
              <a:rPr lang="en-US" smtClean="0"/>
              <a:t>18</a:t>
            </a:fld>
            <a:endParaRPr lang="en-US" dirty="0"/>
          </a:p>
        </p:txBody>
      </p:sp>
    </p:spTree>
    <p:extLst>
      <p:ext uri="{BB962C8B-B14F-4D97-AF65-F5344CB8AC3E}">
        <p14:creationId xmlns:p14="http://schemas.microsoft.com/office/powerpoint/2010/main" val="24550550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E462F4-CE6A-448A-9553-01E0FE20D9E0}" type="slidenum">
              <a:rPr lang="en-US" smtClean="0"/>
              <a:t>19</a:t>
            </a:fld>
            <a:endParaRPr lang="en-US" dirty="0"/>
          </a:p>
        </p:txBody>
      </p:sp>
    </p:spTree>
    <p:extLst>
      <p:ext uri="{BB962C8B-B14F-4D97-AF65-F5344CB8AC3E}">
        <p14:creationId xmlns:p14="http://schemas.microsoft.com/office/powerpoint/2010/main" val="1715771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C9E462F4-CE6A-448A-9553-01E0FE20D9E0}" type="slidenum">
              <a:rPr lang="en-US" smtClean="0"/>
              <a:t>2</a:t>
            </a:fld>
            <a:endParaRPr lang="en-US" dirty="0"/>
          </a:p>
        </p:txBody>
      </p:sp>
    </p:spTree>
    <p:extLst>
      <p:ext uri="{BB962C8B-B14F-4D97-AF65-F5344CB8AC3E}">
        <p14:creationId xmlns:p14="http://schemas.microsoft.com/office/powerpoint/2010/main" val="38948911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E462F4-CE6A-448A-9553-01E0FE20D9E0}" type="slidenum">
              <a:rPr lang="en-US" smtClean="0"/>
              <a:t>20</a:t>
            </a:fld>
            <a:endParaRPr lang="en-US" dirty="0"/>
          </a:p>
        </p:txBody>
      </p:sp>
    </p:spTree>
    <p:extLst>
      <p:ext uri="{BB962C8B-B14F-4D97-AF65-F5344CB8AC3E}">
        <p14:creationId xmlns:p14="http://schemas.microsoft.com/office/powerpoint/2010/main" val="36202514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E462F4-CE6A-448A-9553-01E0FE20D9E0}" type="slidenum">
              <a:rPr lang="en-US" smtClean="0"/>
              <a:t>21</a:t>
            </a:fld>
            <a:endParaRPr lang="en-US" dirty="0"/>
          </a:p>
        </p:txBody>
      </p:sp>
    </p:spTree>
    <p:extLst>
      <p:ext uri="{BB962C8B-B14F-4D97-AF65-F5344CB8AC3E}">
        <p14:creationId xmlns:p14="http://schemas.microsoft.com/office/powerpoint/2010/main" val="19399426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CNR optimized systems will have complex logic</a:t>
            </a:r>
          </a:p>
          <a:p>
            <a:r>
              <a:rPr lang="en-US" dirty="0"/>
              <a:t>Further discussion of this topic in another lecture</a:t>
            </a:r>
          </a:p>
        </p:txBody>
      </p:sp>
      <p:sp>
        <p:nvSpPr>
          <p:cNvPr id="4" name="Slide Number Placeholder 3"/>
          <p:cNvSpPr>
            <a:spLocks noGrp="1"/>
          </p:cNvSpPr>
          <p:nvPr>
            <p:ph type="sldNum" sz="quarter" idx="10"/>
          </p:nvPr>
        </p:nvSpPr>
        <p:spPr/>
        <p:txBody>
          <a:bodyPr/>
          <a:lstStyle/>
          <a:p>
            <a:fld id="{C9E462F4-CE6A-448A-9553-01E0FE20D9E0}" type="slidenum">
              <a:rPr lang="en-US" smtClean="0"/>
              <a:t>22</a:t>
            </a:fld>
            <a:endParaRPr lang="en-US" dirty="0"/>
          </a:p>
        </p:txBody>
      </p:sp>
    </p:spTree>
    <p:extLst>
      <p:ext uri="{BB962C8B-B14F-4D97-AF65-F5344CB8AC3E}">
        <p14:creationId xmlns:p14="http://schemas.microsoft.com/office/powerpoint/2010/main" val="12504989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E462F4-CE6A-448A-9553-01E0FE20D9E0}" type="slidenum">
              <a:rPr lang="en-US" smtClean="0"/>
              <a:t>23</a:t>
            </a:fld>
            <a:endParaRPr lang="en-US" dirty="0"/>
          </a:p>
        </p:txBody>
      </p:sp>
    </p:spTree>
    <p:extLst>
      <p:ext uri="{BB962C8B-B14F-4D97-AF65-F5344CB8AC3E}">
        <p14:creationId xmlns:p14="http://schemas.microsoft.com/office/powerpoint/2010/main" val="29716412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dirty="0"/>
              <a:t>Diagnostic Physics Review Course:  Fluoroscopic Image Quality</a:t>
            </a:r>
          </a:p>
        </p:txBody>
      </p:sp>
      <p:sp>
        <p:nvSpPr>
          <p:cNvPr id="5" name="Rectangle 4"/>
          <p:cNvSpPr>
            <a:spLocks noGrp="1" noChangeArrowheads="1"/>
          </p:cNvSpPr>
          <p:nvPr>
            <p:ph type="ftr" sz="quarter" idx="4"/>
          </p:nvPr>
        </p:nvSpPr>
        <p:spPr>
          <a:ln/>
        </p:spPr>
        <p:txBody>
          <a:bodyPr/>
          <a:lstStyle/>
          <a:p>
            <a:r>
              <a:rPr lang="en-US" altLang="en-US" dirty="0"/>
              <a:t>Beth Schueler</a:t>
            </a:r>
          </a:p>
        </p:txBody>
      </p:sp>
      <p:sp>
        <p:nvSpPr>
          <p:cNvPr id="6" name="Rectangle 5"/>
          <p:cNvSpPr>
            <a:spLocks noGrp="1" noChangeArrowheads="1"/>
          </p:cNvSpPr>
          <p:nvPr>
            <p:ph type="sldNum" sz="quarter" idx="5"/>
          </p:nvPr>
        </p:nvSpPr>
        <p:spPr>
          <a:ln/>
        </p:spPr>
        <p:txBody>
          <a:bodyPr/>
          <a:lstStyle/>
          <a:p>
            <a:fld id="{3A87317A-59A6-4A9C-B0D7-31AD0507DCDF}" type="slidenum">
              <a:rPr lang="en-US" altLang="en-US"/>
              <a:pPr/>
              <a:t>24</a:t>
            </a:fld>
            <a:endParaRPr lang="en-US" altLang="en-US" dirty="0"/>
          </a:p>
        </p:txBody>
      </p:sp>
      <p:sp>
        <p:nvSpPr>
          <p:cNvPr id="611330" name="Rectangle 2"/>
          <p:cNvSpPr>
            <a:spLocks noGrp="1" noRot="1" noChangeAspect="1" noChangeArrowheads="1" noTextEdit="1"/>
          </p:cNvSpPr>
          <p:nvPr>
            <p:ph type="sldImg"/>
          </p:nvPr>
        </p:nvSpPr>
        <p:spPr>
          <a:ln/>
        </p:spPr>
      </p:sp>
      <p:sp>
        <p:nvSpPr>
          <p:cNvPr id="611331" name="Rectangle 3"/>
          <p:cNvSpPr>
            <a:spLocks noGrp="1" noChangeArrowheads="1"/>
          </p:cNvSpPr>
          <p:nvPr>
            <p:ph type="body" idx="1"/>
          </p:nvPr>
        </p:nvSpPr>
        <p:spPr/>
        <p:txBody>
          <a:bodyPr/>
          <a:lstStyle/>
          <a:p>
            <a:r>
              <a:rPr lang="en-US" altLang="en-US" dirty="0"/>
              <a:t>Test equipment required include a ionization chamber and some attenuator, either copper, aluminum or </a:t>
            </a:r>
            <a:r>
              <a:rPr lang="en-US" altLang="en-US" dirty="0" err="1"/>
              <a:t>lucite</a:t>
            </a:r>
            <a:r>
              <a:rPr lang="en-US" altLang="en-US" dirty="0"/>
              <a:t> or some combination of these.  The chamber is placed near the entrance to the image receptor input  and the attenuator is placed near the x-ray tube to minimize scatter.  It is best if the grid can be removed for this measurement, but for some systems, this is not practical to do.  If the grid remains, the exposure rate measured should be corrected for the grid attenuation factor to obtain the actual entrance exposure rate at the image receptor.  This grid attenuation factor can be measured once or obtained from the grid manufacturer based on the specifications of the grid.  The thickness of the attenuator should be adjusted to drive the kVp to a standard value, generally 80 kVp.  Results will vary depending on which attenuator type used, due to the exit x-ray energy spectrum from that material.  For consistency, make sure to use the same type of attenuator for QC measurements or vendor comparisons.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E462F4-CE6A-448A-9553-01E0FE20D9E0}" type="slidenum">
              <a:rPr lang="en-US" smtClean="0"/>
              <a:t>25</a:t>
            </a:fld>
            <a:endParaRPr lang="en-US" dirty="0"/>
          </a:p>
        </p:txBody>
      </p:sp>
    </p:spTree>
    <p:extLst>
      <p:ext uri="{BB962C8B-B14F-4D97-AF65-F5344CB8AC3E}">
        <p14:creationId xmlns:p14="http://schemas.microsoft.com/office/powerpoint/2010/main" val="2398955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Place Pb or Cu at the IR entrance</a:t>
            </a:r>
          </a:p>
        </p:txBody>
      </p:sp>
      <p:sp>
        <p:nvSpPr>
          <p:cNvPr id="4" name="Slide Number Placeholder 3"/>
          <p:cNvSpPr>
            <a:spLocks noGrp="1"/>
          </p:cNvSpPr>
          <p:nvPr>
            <p:ph type="sldNum" sz="quarter" idx="10"/>
          </p:nvPr>
        </p:nvSpPr>
        <p:spPr/>
        <p:txBody>
          <a:bodyPr/>
          <a:lstStyle/>
          <a:p>
            <a:fld id="{C9E462F4-CE6A-448A-9553-01E0FE20D9E0}" type="slidenum">
              <a:rPr lang="en-US" smtClean="0"/>
              <a:t>29</a:t>
            </a:fld>
            <a:endParaRPr lang="en-US" dirty="0"/>
          </a:p>
        </p:txBody>
      </p:sp>
    </p:spTree>
    <p:extLst>
      <p:ext uri="{BB962C8B-B14F-4D97-AF65-F5344CB8AC3E}">
        <p14:creationId xmlns:p14="http://schemas.microsoft.com/office/powerpoint/2010/main" val="2352495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E462F4-CE6A-448A-9553-01E0FE20D9E0}" type="slidenum">
              <a:rPr lang="en-US" smtClean="0"/>
              <a:t>30</a:t>
            </a:fld>
            <a:endParaRPr lang="en-US" dirty="0"/>
          </a:p>
        </p:txBody>
      </p:sp>
    </p:spTree>
    <p:extLst>
      <p:ext uri="{BB962C8B-B14F-4D97-AF65-F5344CB8AC3E}">
        <p14:creationId xmlns:p14="http://schemas.microsoft.com/office/powerpoint/2010/main" val="14562129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E462F4-CE6A-448A-9553-01E0FE20D9E0}" type="slidenum">
              <a:rPr lang="en-US" smtClean="0"/>
              <a:t>31</a:t>
            </a:fld>
            <a:endParaRPr lang="en-US"/>
          </a:p>
        </p:txBody>
      </p:sp>
    </p:spTree>
    <p:extLst>
      <p:ext uri="{BB962C8B-B14F-4D97-AF65-F5344CB8AC3E}">
        <p14:creationId xmlns:p14="http://schemas.microsoft.com/office/powerpoint/2010/main" val="2936250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E462F4-CE6A-448A-9553-01E0FE20D9E0}" type="slidenum">
              <a:rPr lang="en-US" smtClean="0"/>
              <a:t>32</a:t>
            </a:fld>
            <a:endParaRPr lang="en-US"/>
          </a:p>
        </p:txBody>
      </p:sp>
    </p:spTree>
    <p:extLst>
      <p:ext uri="{BB962C8B-B14F-4D97-AF65-F5344CB8AC3E}">
        <p14:creationId xmlns:p14="http://schemas.microsoft.com/office/powerpoint/2010/main" val="3783734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Check reference and design into blocks</a:t>
            </a:r>
          </a:p>
        </p:txBody>
      </p:sp>
      <p:sp>
        <p:nvSpPr>
          <p:cNvPr id="4" name="Slide Number Placeholder 3"/>
          <p:cNvSpPr>
            <a:spLocks noGrp="1"/>
          </p:cNvSpPr>
          <p:nvPr>
            <p:ph type="sldNum" sz="quarter" idx="10"/>
          </p:nvPr>
        </p:nvSpPr>
        <p:spPr/>
        <p:txBody>
          <a:bodyPr/>
          <a:lstStyle/>
          <a:p>
            <a:fld id="{C9E462F4-CE6A-448A-9553-01E0FE20D9E0}" type="slidenum">
              <a:rPr lang="en-US" smtClean="0"/>
              <a:t>3</a:t>
            </a:fld>
            <a:endParaRPr lang="en-US" dirty="0"/>
          </a:p>
        </p:txBody>
      </p:sp>
    </p:spTree>
    <p:extLst>
      <p:ext uri="{BB962C8B-B14F-4D97-AF65-F5344CB8AC3E}">
        <p14:creationId xmlns:p14="http://schemas.microsoft.com/office/powerpoint/2010/main" val="26851174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 be higher for a higher energy beam</a:t>
            </a:r>
          </a:p>
          <a:p>
            <a:endParaRPr lang="en-US" dirty="0"/>
          </a:p>
        </p:txBody>
      </p:sp>
      <p:sp>
        <p:nvSpPr>
          <p:cNvPr id="4" name="Slide Number Placeholder 3"/>
          <p:cNvSpPr>
            <a:spLocks noGrp="1"/>
          </p:cNvSpPr>
          <p:nvPr>
            <p:ph type="sldNum" sz="quarter" idx="10"/>
          </p:nvPr>
        </p:nvSpPr>
        <p:spPr/>
        <p:txBody>
          <a:bodyPr/>
          <a:lstStyle/>
          <a:p>
            <a:fld id="{C9E462F4-CE6A-448A-9553-01E0FE20D9E0}" type="slidenum">
              <a:rPr lang="en-US" smtClean="0"/>
              <a:t>33</a:t>
            </a:fld>
            <a:endParaRPr lang="en-US"/>
          </a:p>
        </p:txBody>
      </p:sp>
    </p:spTree>
    <p:extLst>
      <p:ext uri="{BB962C8B-B14F-4D97-AF65-F5344CB8AC3E}">
        <p14:creationId xmlns:p14="http://schemas.microsoft.com/office/powerpoint/2010/main" val="7340307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E462F4-CE6A-448A-9553-01E0FE20D9E0}" type="slidenum">
              <a:rPr lang="en-US" smtClean="0"/>
              <a:t>34</a:t>
            </a:fld>
            <a:endParaRPr lang="en-US"/>
          </a:p>
        </p:txBody>
      </p:sp>
    </p:spTree>
    <p:extLst>
      <p:ext uri="{BB962C8B-B14F-4D97-AF65-F5344CB8AC3E}">
        <p14:creationId xmlns:p14="http://schemas.microsoft.com/office/powerpoint/2010/main" val="24808219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Display monitors critical for guidance</a:t>
            </a:r>
          </a:p>
          <a:p>
            <a:r>
              <a:rPr lang="en-US" dirty="0"/>
              <a:t>Typically used in rooms with high ambient light</a:t>
            </a:r>
          </a:p>
          <a:p>
            <a:r>
              <a:rPr lang="en-US" dirty="0"/>
              <a:t>Large displays are expensive component ($65K)</a:t>
            </a:r>
          </a:p>
        </p:txBody>
      </p:sp>
      <p:sp>
        <p:nvSpPr>
          <p:cNvPr id="4" name="Slide Number Placeholder 3"/>
          <p:cNvSpPr>
            <a:spLocks noGrp="1"/>
          </p:cNvSpPr>
          <p:nvPr>
            <p:ph type="sldNum" sz="quarter" idx="10"/>
          </p:nvPr>
        </p:nvSpPr>
        <p:spPr/>
        <p:txBody>
          <a:bodyPr/>
          <a:lstStyle/>
          <a:p>
            <a:fld id="{C9E462F4-CE6A-448A-9553-01E0FE20D9E0}" type="slidenum">
              <a:rPr lang="en-US" smtClean="0"/>
              <a:t>35</a:t>
            </a:fld>
            <a:endParaRPr lang="en-US"/>
          </a:p>
        </p:txBody>
      </p:sp>
    </p:spTree>
    <p:extLst>
      <p:ext uri="{BB962C8B-B14F-4D97-AF65-F5344CB8AC3E}">
        <p14:creationId xmlns:p14="http://schemas.microsoft.com/office/powerpoint/2010/main" val="7395560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Display monitors critical for guidance</a:t>
            </a:r>
          </a:p>
          <a:p>
            <a:r>
              <a:rPr lang="en-US" dirty="0"/>
              <a:t>Typically used in rooms with high ambient light</a:t>
            </a:r>
          </a:p>
        </p:txBody>
      </p:sp>
      <p:sp>
        <p:nvSpPr>
          <p:cNvPr id="4" name="Slide Number Placeholder 3"/>
          <p:cNvSpPr>
            <a:spLocks noGrp="1"/>
          </p:cNvSpPr>
          <p:nvPr>
            <p:ph type="sldNum" sz="quarter" idx="10"/>
          </p:nvPr>
        </p:nvSpPr>
        <p:spPr/>
        <p:txBody>
          <a:bodyPr/>
          <a:lstStyle/>
          <a:p>
            <a:fld id="{C9E462F4-CE6A-448A-9553-01E0FE20D9E0}" type="slidenum">
              <a:rPr lang="en-US" smtClean="0"/>
              <a:t>36</a:t>
            </a:fld>
            <a:endParaRPr lang="en-US"/>
          </a:p>
        </p:txBody>
      </p:sp>
    </p:spTree>
    <p:extLst>
      <p:ext uri="{BB962C8B-B14F-4D97-AF65-F5344CB8AC3E}">
        <p14:creationId xmlns:p14="http://schemas.microsoft.com/office/powerpoint/2010/main" val="2381118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Test patterns include uniform images of varying luminance and more complex QC pattern with low contrast and detail components</a:t>
            </a:r>
          </a:p>
          <a:p>
            <a:r>
              <a:rPr lang="en-US" dirty="0"/>
              <a:t>For IR equipment, generally limited to what patterns the manufacturer provides</a:t>
            </a:r>
          </a:p>
        </p:txBody>
      </p:sp>
      <p:sp>
        <p:nvSpPr>
          <p:cNvPr id="4" name="Slide Number Placeholder 3"/>
          <p:cNvSpPr>
            <a:spLocks noGrp="1"/>
          </p:cNvSpPr>
          <p:nvPr>
            <p:ph type="sldNum" sz="quarter" idx="10"/>
          </p:nvPr>
        </p:nvSpPr>
        <p:spPr/>
        <p:txBody>
          <a:bodyPr/>
          <a:lstStyle/>
          <a:p>
            <a:fld id="{C9E462F4-CE6A-448A-9553-01E0FE20D9E0}" type="slidenum">
              <a:rPr lang="en-US" smtClean="0"/>
              <a:t>37</a:t>
            </a:fld>
            <a:endParaRPr lang="en-US"/>
          </a:p>
        </p:txBody>
      </p:sp>
    </p:spTree>
    <p:extLst>
      <p:ext uri="{BB962C8B-B14F-4D97-AF65-F5344CB8AC3E}">
        <p14:creationId xmlns:p14="http://schemas.microsoft.com/office/powerpoint/2010/main" val="13776139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Display monitors critical for guidance</a:t>
            </a:r>
          </a:p>
          <a:p>
            <a:r>
              <a:rPr lang="en-US" dirty="0"/>
              <a:t>Typically used in rooms with high ambient light</a:t>
            </a:r>
          </a:p>
        </p:txBody>
      </p:sp>
      <p:sp>
        <p:nvSpPr>
          <p:cNvPr id="4" name="Slide Number Placeholder 3"/>
          <p:cNvSpPr>
            <a:spLocks noGrp="1"/>
          </p:cNvSpPr>
          <p:nvPr>
            <p:ph type="sldNum" sz="quarter" idx="10"/>
          </p:nvPr>
        </p:nvSpPr>
        <p:spPr/>
        <p:txBody>
          <a:bodyPr/>
          <a:lstStyle/>
          <a:p>
            <a:fld id="{C9E462F4-CE6A-448A-9553-01E0FE20D9E0}" type="slidenum">
              <a:rPr lang="en-US" smtClean="0"/>
              <a:t>38</a:t>
            </a:fld>
            <a:endParaRPr lang="en-US"/>
          </a:p>
        </p:txBody>
      </p:sp>
    </p:spTree>
    <p:extLst>
      <p:ext uri="{BB962C8B-B14F-4D97-AF65-F5344CB8AC3E}">
        <p14:creationId xmlns:p14="http://schemas.microsoft.com/office/powerpoint/2010/main" val="2604081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Display monitors critical for guidance</a:t>
            </a:r>
          </a:p>
          <a:p>
            <a:r>
              <a:rPr lang="en-US" dirty="0"/>
              <a:t>Typically used in rooms with high ambient light</a:t>
            </a:r>
          </a:p>
        </p:txBody>
      </p:sp>
      <p:sp>
        <p:nvSpPr>
          <p:cNvPr id="4" name="Slide Number Placeholder 3"/>
          <p:cNvSpPr>
            <a:spLocks noGrp="1"/>
          </p:cNvSpPr>
          <p:nvPr>
            <p:ph type="sldNum" sz="quarter" idx="10"/>
          </p:nvPr>
        </p:nvSpPr>
        <p:spPr/>
        <p:txBody>
          <a:bodyPr/>
          <a:lstStyle/>
          <a:p>
            <a:fld id="{C9E462F4-CE6A-448A-9553-01E0FE20D9E0}" type="slidenum">
              <a:rPr lang="en-US" smtClean="0"/>
              <a:t>39</a:t>
            </a:fld>
            <a:endParaRPr lang="en-US"/>
          </a:p>
        </p:txBody>
      </p:sp>
    </p:spTree>
    <p:extLst>
      <p:ext uri="{BB962C8B-B14F-4D97-AF65-F5344CB8AC3E}">
        <p14:creationId xmlns:p14="http://schemas.microsoft.com/office/powerpoint/2010/main" val="32176564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Display monitors critical for guidance</a:t>
            </a:r>
          </a:p>
          <a:p>
            <a:r>
              <a:rPr lang="en-US" dirty="0"/>
              <a:t>Typically used in rooms with high ambient light</a:t>
            </a:r>
          </a:p>
        </p:txBody>
      </p:sp>
      <p:sp>
        <p:nvSpPr>
          <p:cNvPr id="4" name="Slide Number Placeholder 3"/>
          <p:cNvSpPr>
            <a:spLocks noGrp="1"/>
          </p:cNvSpPr>
          <p:nvPr>
            <p:ph type="sldNum" sz="quarter" idx="10"/>
          </p:nvPr>
        </p:nvSpPr>
        <p:spPr/>
        <p:txBody>
          <a:bodyPr/>
          <a:lstStyle/>
          <a:p>
            <a:fld id="{C9E462F4-CE6A-448A-9553-01E0FE20D9E0}" type="slidenum">
              <a:rPr lang="en-US" smtClean="0"/>
              <a:t>40</a:t>
            </a:fld>
            <a:endParaRPr lang="en-US"/>
          </a:p>
        </p:txBody>
      </p:sp>
    </p:spTree>
    <p:extLst>
      <p:ext uri="{BB962C8B-B14F-4D97-AF65-F5344CB8AC3E}">
        <p14:creationId xmlns:p14="http://schemas.microsoft.com/office/powerpoint/2010/main" val="29323864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Previously discussed</a:t>
            </a:r>
          </a:p>
        </p:txBody>
      </p:sp>
      <p:sp>
        <p:nvSpPr>
          <p:cNvPr id="4" name="Slide Number Placeholder 3"/>
          <p:cNvSpPr>
            <a:spLocks noGrp="1"/>
          </p:cNvSpPr>
          <p:nvPr>
            <p:ph type="sldNum" sz="quarter" idx="10"/>
          </p:nvPr>
        </p:nvSpPr>
        <p:spPr/>
        <p:txBody>
          <a:bodyPr/>
          <a:lstStyle/>
          <a:p>
            <a:fld id="{C9E462F4-CE6A-448A-9553-01E0FE20D9E0}" type="slidenum">
              <a:rPr lang="en-US" smtClean="0"/>
              <a:t>41</a:t>
            </a:fld>
            <a:endParaRPr lang="en-US"/>
          </a:p>
        </p:txBody>
      </p:sp>
    </p:spTree>
    <p:extLst>
      <p:ext uri="{BB962C8B-B14F-4D97-AF65-F5344CB8AC3E}">
        <p14:creationId xmlns:p14="http://schemas.microsoft.com/office/powerpoint/2010/main" val="28940194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E462F4-CE6A-448A-9553-01E0FE20D9E0}" type="slidenum">
              <a:rPr lang="en-US" smtClean="0"/>
              <a:t>42</a:t>
            </a:fld>
            <a:endParaRPr lang="en-US"/>
          </a:p>
        </p:txBody>
      </p:sp>
    </p:spTree>
    <p:extLst>
      <p:ext uri="{BB962C8B-B14F-4D97-AF65-F5344CB8AC3E}">
        <p14:creationId xmlns:p14="http://schemas.microsoft.com/office/powerpoint/2010/main" val="2664782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into boxes</a:t>
            </a:r>
          </a:p>
        </p:txBody>
      </p:sp>
      <p:sp>
        <p:nvSpPr>
          <p:cNvPr id="4" name="Slide Number Placeholder 3"/>
          <p:cNvSpPr>
            <a:spLocks noGrp="1"/>
          </p:cNvSpPr>
          <p:nvPr>
            <p:ph type="sldNum" sz="quarter" idx="10"/>
          </p:nvPr>
        </p:nvSpPr>
        <p:spPr/>
        <p:txBody>
          <a:bodyPr/>
          <a:lstStyle/>
          <a:p>
            <a:fld id="{C9E462F4-CE6A-448A-9553-01E0FE20D9E0}" type="slidenum">
              <a:rPr lang="en-US" smtClean="0"/>
              <a:t>4</a:t>
            </a:fld>
            <a:endParaRPr lang="en-US" dirty="0"/>
          </a:p>
        </p:txBody>
      </p:sp>
    </p:spTree>
    <p:extLst>
      <p:ext uri="{BB962C8B-B14F-4D97-AF65-F5344CB8AC3E}">
        <p14:creationId xmlns:p14="http://schemas.microsoft.com/office/powerpoint/2010/main" val="29386781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E462F4-CE6A-448A-9553-01E0FE20D9E0}" type="slidenum">
              <a:rPr lang="en-US" smtClean="0"/>
              <a:t>43</a:t>
            </a:fld>
            <a:endParaRPr lang="en-US"/>
          </a:p>
        </p:txBody>
      </p:sp>
    </p:spTree>
    <p:extLst>
      <p:ext uri="{BB962C8B-B14F-4D97-AF65-F5344CB8AC3E}">
        <p14:creationId xmlns:p14="http://schemas.microsoft.com/office/powerpoint/2010/main" val="41913380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E462F4-CE6A-448A-9553-01E0FE20D9E0}" type="slidenum">
              <a:rPr lang="en-US" smtClean="0"/>
              <a:t>44</a:t>
            </a:fld>
            <a:endParaRPr lang="en-US"/>
          </a:p>
        </p:txBody>
      </p:sp>
    </p:spTree>
    <p:extLst>
      <p:ext uri="{BB962C8B-B14F-4D97-AF65-F5344CB8AC3E}">
        <p14:creationId xmlns:p14="http://schemas.microsoft.com/office/powerpoint/2010/main" val="40470466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E462F4-CE6A-448A-9553-01E0FE20D9E0}" type="slidenum">
              <a:rPr lang="en-US" smtClean="0"/>
              <a:t>45</a:t>
            </a:fld>
            <a:endParaRPr lang="en-US"/>
          </a:p>
        </p:txBody>
      </p:sp>
    </p:spTree>
    <p:extLst>
      <p:ext uri="{BB962C8B-B14F-4D97-AF65-F5344CB8AC3E}">
        <p14:creationId xmlns:p14="http://schemas.microsoft.com/office/powerpoint/2010/main" val="20181174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E462F4-CE6A-448A-9553-01E0FE20D9E0}" type="slidenum">
              <a:rPr lang="en-US" smtClean="0"/>
              <a:t>47</a:t>
            </a:fld>
            <a:endParaRPr lang="en-US"/>
          </a:p>
        </p:txBody>
      </p:sp>
    </p:spTree>
    <p:extLst>
      <p:ext uri="{BB962C8B-B14F-4D97-AF65-F5344CB8AC3E}">
        <p14:creationId xmlns:p14="http://schemas.microsoft.com/office/powerpoint/2010/main" val="18176294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E462F4-CE6A-448A-9553-01E0FE20D9E0}" type="slidenum">
              <a:rPr lang="en-US" smtClean="0"/>
              <a:t>48</a:t>
            </a:fld>
            <a:endParaRPr lang="en-US"/>
          </a:p>
        </p:txBody>
      </p:sp>
    </p:spTree>
    <p:extLst>
      <p:ext uri="{BB962C8B-B14F-4D97-AF65-F5344CB8AC3E}">
        <p14:creationId xmlns:p14="http://schemas.microsoft.com/office/powerpoint/2010/main" val="2774260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E462F4-CE6A-448A-9553-01E0FE20D9E0}" type="slidenum">
              <a:rPr lang="en-US" smtClean="0"/>
              <a:t>5</a:t>
            </a:fld>
            <a:endParaRPr lang="en-US" dirty="0"/>
          </a:p>
        </p:txBody>
      </p:sp>
    </p:spTree>
    <p:extLst>
      <p:ext uri="{BB962C8B-B14F-4D97-AF65-F5344CB8AC3E}">
        <p14:creationId xmlns:p14="http://schemas.microsoft.com/office/powerpoint/2010/main" val="922514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E462F4-CE6A-448A-9553-01E0FE20D9E0}" type="slidenum">
              <a:rPr lang="en-US" smtClean="0"/>
              <a:t>6</a:t>
            </a:fld>
            <a:endParaRPr lang="en-US" dirty="0"/>
          </a:p>
        </p:txBody>
      </p:sp>
    </p:spTree>
    <p:extLst>
      <p:ext uri="{BB962C8B-B14F-4D97-AF65-F5344CB8AC3E}">
        <p14:creationId xmlns:p14="http://schemas.microsoft.com/office/powerpoint/2010/main" val="1833035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E462F4-CE6A-448A-9553-01E0FE20D9E0}" type="slidenum">
              <a:rPr lang="en-US" smtClean="0"/>
              <a:t>7</a:t>
            </a:fld>
            <a:endParaRPr lang="en-US" dirty="0"/>
          </a:p>
        </p:txBody>
      </p:sp>
    </p:spTree>
    <p:extLst>
      <p:ext uri="{BB962C8B-B14F-4D97-AF65-F5344CB8AC3E}">
        <p14:creationId xmlns:p14="http://schemas.microsoft.com/office/powerpoint/2010/main" val="696847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IPEM 91: A recommended list of tests is provided with specified test frequencies and both remedial and suspension performance levels.  Image quality tests are based on the Leeds test objects. </a:t>
            </a:r>
          </a:p>
          <a:p>
            <a:endParaRPr lang="en-US" dirty="0"/>
          </a:p>
          <a:p>
            <a:r>
              <a:rPr lang="en-US" dirty="0"/>
              <a:t>EC 162 – tests and control</a:t>
            </a:r>
            <a:r>
              <a:rPr lang="en-US" baseline="0" dirty="0"/>
              <a:t> limits</a:t>
            </a:r>
            <a:endParaRPr lang="en-US" dirty="0"/>
          </a:p>
        </p:txBody>
      </p:sp>
      <p:sp>
        <p:nvSpPr>
          <p:cNvPr id="4" name="Slide Number Placeholder 3"/>
          <p:cNvSpPr>
            <a:spLocks noGrp="1"/>
          </p:cNvSpPr>
          <p:nvPr>
            <p:ph type="sldNum" sz="quarter" idx="10"/>
          </p:nvPr>
        </p:nvSpPr>
        <p:spPr/>
        <p:txBody>
          <a:bodyPr/>
          <a:lstStyle/>
          <a:p>
            <a:fld id="{C9E462F4-CE6A-448A-9553-01E0FE20D9E0}" type="slidenum">
              <a:rPr lang="en-US" smtClean="0"/>
              <a:t>8</a:t>
            </a:fld>
            <a:endParaRPr lang="en-US" dirty="0"/>
          </a:p>
        </p:txBody>
      </p:sp>
    </p:spTree>
    <p:extLst>
      <p:ext uri="{BB962C8B-B14F-4D97-AF65-F5344CB8AC3E}">
        <p14:creationId xmlns:p14="http://schemas.microsoft.com/office/powerpoint/2010/main" val="3033317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E462F4-CE6A-448A-9553-01E0FE20D9E0}" type="slidenum">
              <a:rPr lang="en-US" smtClean="0"/>
              <a:t>9</a:t>
            </a:fld>
            <a:endParaRPr lang="en-US" dirty="0"/>
          </a:p>
        </p:txBody>
      </p:sp>
    </p:spTree>
    <p:extLst>
      <p:ext uri="{BB962C8B-B14F-4D97-AF65-F5344CB8AC3E}">
        <p14:creationId xmlns:p14="http://schemas.microsoft.com/office/powerpoint/2010/main" val="969167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ound Diagonal Corner Rectangle 6"/>
          <p:cNvSpPr/>
          <p:nvPr/>
        </p:nvSpPr>
        <p:spPr>
          <a:xfrm>
            <a:off x="164592" y="762000"/>
            <a:ext cx="8814816" cy="1676400"/>
          </a:xfrm>
          <a:prstGeom prst="round2DiagRect">
            <a:avLst>
              <a:gd name="adj1" fmla="val 11807"/>
              <a:gd name="adj2" fmla="val 0"/>
            </a:avLst>
          </a:prstGeom>
          <a:solidFill>
            <a:schemeClr val="bg1">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909828"/>
            <a:ext cx="8229600" cy="1376172"/>
          </a:xfrm>
        </p:spPr>
        <p:txBody>
          <a:bodyPr lIns="45720" rIns="228600" anchor="b">
            <a:normAutofit/>
          </a:bodyPr>
          <a:lstStyle>
            <a:lvl1pPr marL="0" algn="r">
              <a:defRPr sz="4800"/>
            </a:lvl1pPr>
            <a:extLst/>
          </a:lstStyle>
          <a:p>
            <a:r>
              <a:rPr kumimoji="0" lang="en-US" dirty="0"/>
              <a:t>Click to edit Master title style</a:t>
            </a:r>
          </a:p>
        </p:txBody>
      </p:sp>
      <p:sp>
        <p:nvSpPr>
          <p:cNvPr id="9" name="Subtitle 8"/>
          <p:cNvSpPr>
            <a:spLocks noGrp="1"/>
          </p:cNvSpPr>
          <p:nvPr>
            <p:ph type="subTitle" idx="1"/>
          </p:nvPr>
        </p:nvSpPr>
        <p:spPr>
          <a:xfrm>
            <a:off x="2133600" y="37338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10" name="Date Placeholder 9"/>
          <p:cNvSpPr>
            <a:spLocks noGrp="1"/>
          </p:cNvSpPr>
          <p:nvPr>
            <p:ph type="dt" sz="half" idx="10"/>
          </p:nvPr>
        </p:nvSpPr>
        <p:spPr>
          <a:xfrm>
            <a:off x="5562600" y="6509004"/>
            <a:ext cx="3002280" cy="274320"/>
          </a:xfrm>
        </p:spPr>
        <p:txBody>
          <a:bodyPr vert="horz" rtlCol="0"/>
          <a:lstStyle/>
          <a:p>
            <a:fld id="{E1E3D7FC-2E89-400F-AD7F-FEE369AB0D3A}" type="datetime1">
              <a:rPr lang="en-US" smtClean="0"/>
              <a:t>10/9/2023</a:t>
            </a:fld>
            <a:endParaRPr lang="en-US"/>
          </a:p>
        </p:txBody>
      </p:sp>
      <p:sp>
        <p:nvSpPr>
          <p:cNvPr id="11" name="Slide Number Placeholder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3E9129C3-A836-44F1-82E7-C11529EB66A5}" type="slidenum">
              <a:rPr lang="en-US" smtClean="0"/>
              <a:t>‹#›</a:t>
            </a:fld>
            <a:endParaRPr lang="en-US"/>
          </a:p>
        </p:txBody>
      </p:sp>
      <p:sp>
        <p:nvSpPr>
          <p:cNvPr id="12" name="Footer Placeholder 11"/>
          <p:cNvSpPr>
            <a:spLocks noGrp="1"/>
          </p:cNvSpPr>
          <p:nvPr>
            <p:ph type="ftr" sz="quarter" idx="12"/>
          </p:nvPr>
        </p:nvSpPr>
        <p:spPr>
          <a:xfrm>
            <a:off x="1600200" y="6509004"/>
            <a:ext cx="3907464" cy="274320"/>
          </a:xfrm>
        </p:spPr>
        <p:txBody>
          <a:bodyPr vert="horz" rtlCol="0"/>
          <a:lstStyle/>
          <a:p>
            <a:r>
              <a:rPr lang="en-US"/>
              <a:t>RC521 Fluoroscopy 1.0</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D791429-3265-4042-BFE4-5C460D5CE4AE}" type="datetime1">
              <a:rPr lang="en-US" smtClean="0"/>
              <a:t>10/9/2023</a:t>
            </a:fld>
            <a:endParaRPr lang="en-US"/>
          </a:p>
        </p:txBody>
      </p:sp>
      <p:sp>
        <p:nvSpPr>
          <p:cNvPr id="5" name="Footer Placeholder 4"/>
          <p:cNvSpPr>
            <a:spLocks noGrp="1"/>
          </p:cNvSpPr>
          <p:nvPr>
            <p:ph type="ftr" sz="quarter" idx="11"/>
          </p:nvPr>
        </p:nvSpPr>
        <p:spPr/>
        <p:txBody>
          <a:bodyPr/>
          <a:lstStyle/>
          <a:p>
            <a:r>
              <a:rPr lang="en-US"/>
              <a:t>RC521 Fluoroscopy 1.0</a:t>
            </a:r>
          </a:p>
        </p:txBody>
      </p:sp>
      <p:sp>
        <p:nvSpPr>
          <p:cNvPr id="6" name="Slide Number Placeholder 5"/>
          <p:cNvSpPr>
            <a:spLocks noGrp="1"/>
          </p:cNvSpPr>
          <p:nvPr>
            <p:ph type="sldNum" sz="quarter" idx="12"/>
          </p:nvPr>
        </p:nvSpPr>
        <p:spPr/>
        <p:txBody>
          <a:bodyPr/>
          <a:lstStyle/>
          <a:p>
            <a:fld id="{3E9129C3-A836-44F1-82E7-C11529EB66A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63FED7C-03D2-4C87-B44C-5B571EDB52E7}" type="datetime1">
              <a:rPr lang="en-US" smtClean="0"/>
              <a:t>10/9/2023</a:t>
            </a:fld>
            <a:endParaRPr lang="en-US"/>
          </a:p>
        </p:txBody>
      </p:sp>
      <p:sp>
        <p:nvSpPr>
          <p:cNvPr id="5" name="Footer Placeholder 4"/>
          <p:cNvSpPr>
            <a:spLocks noGrp="1"/>
          </p:cNvSpPr>
          <p:nvPr>
            <p:ph type="ftr" sz="quarter" idx="11"/>
          </p:nvPr>
        </p:nvSpPr>
        <p:spPr/>
        <p:txBody>
          <a:bodyPr/>
          <a:lstStyle/>
          <a:p>
            <a:r>
              <a:rPr lang="en-US"/>
              <a:t>RC521 Fluoroscopy 1.0</a:t>
            </a:r>
          </a:p>
        </p:txBody>
      </p:sp>
      <p:sp>
        <p:nvSpPr>
          <p:cNvPr id="6" name="Slide Number Placeholder 5"/>
          <p:cNvSpPr>
            <a:spLocks noGrp="1"/>
          </p:cNvSpPr>
          <p:nvPr>
            <p:ph type="sldNum" sz="quarter" idx="12"/>
          </p:nvPr>
        </p:nvSpPr>
        <p:spPr/>
        <p:txBody>
          <a:bodyPr/>
          <a:lstStyle/>
          <a:p>
            <a:fld id="{3E9129C3-A836-44F1-82E7-C11529EB66A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7" name="Rectangle 6"/>
          <p:cNvSpPr/>
          <p:nvPr/>
        </p:nvSpPr>
        <p:spPr>
          <a:xfrm>
            <a:off x="571500" y="108743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474092" y="294968"/>
            <a:ext cx="8229600" cy="786936"/>
          </a:xfrm>
        </p:spPr>
        <p:txBody>
          <a:bodyPr/>
          <a:lstStyle>
            <a:lvl1pPr algn="l">
              <a:defRPr/>
            </a:lvl1pPr>
            <a:extLst/>
          </a:lstStyle>
          <a:p>
            <a:r>
              <a:rPr kumimoji="0" lang="en-US" dirty="0"/>
              <a:t>Click to edit Master title style</a:t>
            </a:r>
          </a:p>
        </p:txBody>
      </p:sp>
      <p:sp>
        <p:nvSpPr>
          <p:cNvPr id="3" name="Content Placeholder 2"/>
          <p:cNvSpPr>
            <a:spLocks noGrp="1"/>
          </p:cNvSpPr>
          <p:nvPr>
            <p:ph idx="1"/>
          </p:nvPr>
        </p:nvSpPr>
        <p:spPr>
          <a:xfrm>
            <a:off x="457200" y="1317523"/>
            <a:ext cx="8229600" cy="4916129"/>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5" name="Footer Placeholder 4"/>
          <p:cNvSpPr>
            <a:spLocks noGrp="1"/>
          </p:cNvSpPr>
          <p:nvPr>
            <p:ph type="ftr" sz="quarter" idx="11"/>
          </p:nvPr>
        </p:nvSpPr>
        <p:spPr>
          <a:xfrm>
            <a:off x="152400" y="6400800"/>
            <a:ext cx="4212264" cy="274320"/>
          </a:xfrm>
        </p:spPr>
        <p:txBody>
          <a:bodyPr/>
          <a:lstStyle>
            <a:lvl1pPr algn="l">
              <a:defRPr sz="1400"/>
            </a:lvl1pPr>
            <a:extLst/>
          </a:lstStyle>
          <a:p>
            <a:r>
              <a:rPr lang="en-US" dirty="0"/>
              <a:t>RC821 Fluoroscopy 1.0</a:t>
            </a:r>
          </a:p>
        </p:txBody>
      </p:sp>
      <p:sp>
        <p:nvSpPr>
          <p:cNvPr id="6" name="Slide Number Placeholder 5"/>
          <p:cNvSpPr>
            <a:spLocks noGrp="1"/>
          </p:cNvSpPr>
          <p:nvPr>
            <p:ph type="sldNum" sz="quarter" idx="12"/>
          </p:nvPr>
        </p:nvSpPr>
        <p:spPr/>
        <p:txBody>
          <a:bodyPr/>
          <a:lstStyle>
            <a:lvl1pPr>
              <a:defRPr sz="1400"/>
            </a:lvl1pPr>
            <a:extLst/>
          </a:lstStyle>
          <a:p>
            <a:fld id="{3E9129C3-A836-44F1-82E7-C11529EB66A5}"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kumimoji="0" lang="en-US"/>
              <a:t>Click to edit Master title style</a:t>
            </a:r>
          </a:p>
        </p:txBody>
      </p:sp>
      <p:sp>
        <p:nvSpPr>
          <p:cNvPr id="3" name="Text Placeholder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8" name="Date Placeholder 7"/>
          <p:cNvSpPr>
            <a:spLocks noGrp="1"/>
          </p:cNvSpPr>
          <p:nvPr>
            <p:ph type="dt" sz="half" idx="10"/>
          </p:nvPr>
        </p:nvSpPr>
        <p:spPr>
          <a:xfrm>
            <a:off x="5562600" y="6513670"/>
            <a:ext cx="3002280" cy="274320"/>
          </a:xfrm>
        </p:spPr>
        <p:txBody>
          <a:bodyPr vert="horz" rtlCol="0"/>
          <a:lstStyle/>
          <a:p>
            <a:fld id="{EAC74D57-185C-448A-BDA2-E214DDF6DAEA}" type="datetime1">
              <a:rPr lang="en-US" smtClean="0"/>
              <a:t>10/9/2023</a:t>
            </a:fld>
            <a:endParaRPr lang="en-US"/>
          </a:p>
        </p:txBody>
      </p:sp>
      <p:sp>
        <p:nvSpPr>
          <p:cNvPr id="9" name="Slide Number Placeholder 8"/>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3E9129C3-A836-44F1-82E7-C11529EB66A5}" type="slidenum">
              <a:rPr lang="en-US" smtClean="0"/>
              <a:t>‹#›</a:t>
            </a:fld>
            <a:endParaRPr lang="en-US"/>
          </a:p>
        </p:txBody>
      </p:sp>
      <p:sp>
        <p:nvSpPr>
          <p:cNvPr id="10" name="Footer Placeholder 9"/>
          <p:cNvSpPr>
            <a:spLocks noGrp="1"/>
          </p:cNvSpPr>
          <p:nvPr>
            <p:ph type="ftr" sz="quarter" idx="12"/>
          </p:nvPr>
        </p:nvSpPr>
        <p:spPr>
          <a:xfrm>
            <a:off x="1600200" y="6513670"/>
            <a:ext cx="3907464" cy="274320"/>
          </a:xfrm>
        </p:spPr>
        <p:txBody>
          <a:bodyPr vert="horz" rtlCol="0"/>
          <a:lstStyle/>
          <a:p>
            <a:r>
              <a:rPr lang="en-US"/>
              <a:t>RC521 Fluoroscopy 1.0</a:t>
            </a: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dirty="0"/>
              <a:t>Click to edit Master title style</a:t>
            </a:r>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BBB6A1B3-9258-48E3-9277-093F54507252}" type="datetime1">
              <a:rPr lang="en-US" smtClean="0"/>
              <a:t>10/9/2023</a:t>
            </a:fld>
            <a:endParaRPr lang="en-US"/>
          </a:p>
        </p:txBody>
      </p:sp>
      <p:sp>
        <p:nvSpPr>
          <p:cNvPr id="6" name="Footer Placeholder 5"/>
          <p:cNvSpPr>
            <a:spLocks noGrp="1"/>
          </p:cNvSpPr>
          <p:nvPr>
            <p:ph type="ftr" sz="quarter" idx="11"/>
          </p:nvPr>
        </p:nvSpPr>
        <p:spPr/>
        <p:txBody>
          <a:bodyPr/>
          <a:lstStyle/>
          <a:p>
            <a:r>
              <a:rPr lang="en-US"/>
              <a:t>RC521 Fluoroscopy 1.0</a:t>
            </a:r>
          </a:p>
        </p:txBody>
      </p:sp>
      <p:sp>
        <p:nvSpPr>
          <p:cNvPr id="7" name="Slide Number Placeholder 6"/>
          <p:cNvSpPr>
            <a:spLocks noGrp="1"/>
          </p:cNvSpPr>
          <p:nvPr>
            <p:ph type="sldNum" sz="quarter" idx="12"/>
          </p:nvPr>
        </p:nvSpPr>
        <p:spPr>
          <a:xfrm>
            <a:off x="8641080" y="6514568"/>
            <a:ext cx="464288" cy="274320"/>
          </a:xfrm>
        </p:spPr>
        <p:txBody>
          <a:bodyPr/>
          <a:lstStyle/>
          <a:p>
            <a:fld id="{3E9129C3-A836-44F1-82E7-C11529EB66A5}" type="slidenum">
              <a:rPr lang="en-US" smtClean="0"/>
              <a:t>‹#›</a:t>
            </a:fld>
            <a:endParaRPr lang="en-US"/>
          </a:p>
        </p:txBody>
      </p:sp>
      <p:sp>
        <p:nvSpPr>
          <p:cNvPr id="10" name="Rectangle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Rectangle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a:p>
        </p:txBody>
      </p:sp>
      <p:sp>
        <p:nvSpPr>
          <p:cNvPr id="11" name="Rectangle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a:p>
        </p:txBody>
      </p:sp>
      <p:sp>
        <p:nvSpPr>
          <p:cNvPr id="2" name="Title 1"/>
          <p:cNvSpPr>
            <a:spLocks noGrp="1"/>
          </p:cNvSpPr>
          <p:nvPr>
            <p:ph type="title"/>
          </p:nvPr>
        </p:nvSpPr>
        <p:spPr>
          <a:xfrm>
            <a:off x="457200" y="251948"/>
            <a:ext cx="8229600" cy="1143000"/>
          </a:xfrm>
        </p:spPr>
        <p:txBody>
          <a:bodyPr anchor="b"/>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910CD46A-69F5-4424-9819-1A386C5F39A3}" type="datetime1">
              <a:rPr lang="en-US" smtClean="0"/>
              <a:t>10/9/2023</a:t>
            </a:fld>
            <a:endParaRPr lang="en-US"/>
          </a:p>
        </p:txBody>
      </p:sp>
      <p:sp>
        <p:nvSpPr>
          <p:cNvPr id="8" name="Footer Placeholder 7"/>
          <p:cNvSpPr>
            <a:spLocks noGrp="1"/>
          </p:cNvSpPr>
          <p:nvPr>
            <p:ph type="ftr" sz="quarter" idx="11"/>
          </p:nvPr>
        </p:nvSpPr>
        <p:spPr/>
        <p:txBody>
          <a:bodyPr/>
          <a:lstStyle/>
          <a:p>
            <a:r>
              <a:rPr lang="en-US"/>
              <a:t>RC521 Fluoroscopy 1.0</a:t>
            </a:r>
          </a:p>
        </p:txBody>
      </p:sp>
      <p:sp>
        <p:nvSpPr>
          <p:cNvPr id="9" name="Slide Number Placeholder 8"/>
          <p:cNvSpPr>
            <a:spLocks noGrp="1"/>
          </p:cNvSpPr>
          <p:nvPr>
            <p:ph type="sldNum" sz="quarter" idx="12"/>
          </p:nvPr>
        </p:nvSpPr>
        <p:spPr>
          <a:xfrm>
            <a:off x="8641080" y="6514568"/>
            <a:ext cx="464288" cy="274320"/>
          </a:xfrm>
        </p:spPr>
        <p:txBody>
          <a:bodyPr/>
          <a:lstStyle/>
          <a:p>
            <a:fld id="{3E9129C3-A836-44F1-82E7-C11529EB66A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53218"/>
            <a:ext cx="8229600" cy="11430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A9316FC2-9EFD-443D-A1B6-C2B3E58702EB}" type="datetime1">
              <a:rPr lang="en-US" smtClean="0"/>
              <a:t>10/9/2023</a:t>
            </a:fld>
            <a:endParaRPr lang="en-US"/>
          </a:p>
        </p:txBody>
      </p:sp>
      <p:sp>
        <p:nvSpPr>
          <p:cNvPr id="4" name="Footer Placeholder 3"/>
          <p:cNvSpPr>
            <a:spLocks noGrp="1"/>
          </p:cNvSpPr>
          <p:nvPr>
            <p:ph type="ftr" sz="quarter" idx="11"/>
          </p:nvPr>
        </p:nvSpPr>
        <p:spPr/>
        <p:txBody>
          <a:bodyPr/>
          <a:lstStyle/>
          <a:p>
            <a:r>
              <a:rPr lang="en-US"/>
              <a:t>RC521 Fluoroscopy 1.0</a:t>
            </a:r>
          </a:p>
        </p:txBody>
      </p:sp>
      <p:sp>
        <p:nvSpPr>
          <p:cNvPr id="5" name="Slide Number Placeholder 4"/>
          <p:cNvSpPr>
            <a:spLocks noGrp="1"/>
          </p:cNvSpPr>
          <p:nvPr>
            <p:ph type="sldNum" sz="quarter" idx="12"/>
          </p:nvPr>
        </p:nvSpPr>
        <p:spPr/>
        <p:txBody>
          <a:bodyPr/>
          <a:lstStyle/>
          <a:p>
            <a:fld id="{3E9129C3-A836-44F1-82E7-C11529EB66A5}" type="slidenum">
              <a:rPr lang="en-US" smtClean="0"/>
              <a:t>‹#›</a:t>
            </a:fld>
            <a:endParaRPr lang="en-US"/>
          </a:p>
        </p:txBody>
      </p:sp>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EF188B-0CE3-42E2-80A7-C5D68A271B66}" type="datetime1">
              <a:rPr lang="en-US" smtClean="0"/>
              <a:t>10/9/2023</a:t>
            </a:fld>
            <a:endParaRPr lang="en-US"/>
          </a:p>
        </p:txBody>
      </p:sp>
      <p:sp>
        <p:nvSpPr>
          <p:cNvPr id="3" name="Footer Placeholder 2"/>
          <p:cNvSpPr>
            <a:spLocks noGrp="1"/>
          </p:cNvSpPr>
          <p:nvPr>
            <p:ph type="ftr" sz="quarter" idx="11"/>
          </p:nvPr>
        </p:nvSpPr>
        <p:spPr/>
        <p:txBody>
          <a:bodyPr/>
          <a:lstStyle/>
          <a:p>
            <a:r>
              <a:rPr lang="en-US"/>
              <a:t>RC521 Fluoroscopy 1.0</a:t>
            </a:r>
          </a:p>
        </p:txBody>
      </p:sp>
      <p:sp>
        <p:nvSpPr>
          <p:cNvPr id="4" name="Slide Number Placeholder 3"/>
          <p:cNvSpPr>
            <a:spLocks noGrp="1"/>
          </p:cNvSpPr>
          <p:nvPr>
            <p:ph type="sldNum" sz="quarter" idx="12"/>
          </p:nvPr>
        </p:nvSpPr>
        <p:spPr/>
        <p:txBody>
          <a:bodyPr/>
          <a:lstStyle/>
          <a:p>
            <a:fld id="{3E9129C3-A836-44F1-82E7-C11529EB66A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4963136" y="304800"/>
            <a:ext cx="3931920" cy="762000"/>
          </a:xfrm>
        </p:spPr>
        <p:txBody>
          <a:bodyPr anchor="b"/>
          <a:lstStyle>
            <a:lvl1pPr marL="0" algn="r">
              <a:buNone/>
              <a:defRPr sz="2000" b="1"/>
            </a:lvl1pPr>
            <a:extLst/>
          </a:lstStyle>
          <a:p>
            <a:r>
              <a:rPr kumimoji="0" lang="en-US"/>
              <a:t>Click to edit Master title style</a:t>
            </a:r>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Date Placeholder 8"/>
          <p:cNvSpPr>
            <a:spLocks noGrp="1"/>
          </p:cNvSpPr>
          <p:nvPr>
            <p:ph type="dt" sz="half" idx="10"/>
          </p:nvPr>
        </p:nvSpPr>
        <p:spPr>
          <a:xfrm>
            <a:off x="5562600" y="6513670"/>
            <a:ext cx="3002280" cy="274320"/>
          </a:xfrm>
        </p:spPr>
        <p:txBody>
          <a:bodyPr vert="horz" rtlCol="0"/>
          <a:lstStyle/>
          <a:p>
            <a:fld id="{46FB3F92-1E0C-402F-B6FD-B6AC7128D20E}" type="datetime1">
              <a:rPr lang="en-US" smtClean="0"/>
              <a:t>10/9/2023</a:t>
            </a:fld>
            <a:endParaRPr lang="en-US"/>
          </a:p>
        </p:txBody>
      </p:sp>
      <p:sp>
        <p:nvSpPr>
          <p:cNvPr id="10" name="Slide Number Placeholder 9"/>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3E9129C3-A836-44F1-82E7-C11529EB66A5}" type="slidenum">
              <a:rPr lang="en-US" smtClean="0"/>
              <a:t>‹#›</a:t>
            </a:fld>
            <a:endParaRPr lang="en-US"/>
          </a:p>
        </p:txBody>
      </p:sp>
      <p:sp>
        <p:nvSpPr>
          <p:cNvPr id="11" name="Footer Placeholder 10"/>
          <p:cNvSpPr>
            <a:spLocks noGrp="1"/>
          </p:cNvSpPr>
          <p:nvPr>
            <p:ph type="ftr" sz="quarter" idx="12"/>
          </p:nvPr>
        </p:nvSpPr>
        <p:spPr>
          <a:xfrm>
            <a:off x="1600200" y="6513670"/>
            <a:ext cx="3907464" cy="274320"/>
          </a:xfrm>
        </p:spPr>
        <p:txBody>
          <a:bodyPr vert="horz" rtlCol="0"/>
          <a:lstStyle/>
          <a:p>
            <a:r>
              <a:rPr lang="en-US"/>
              <a:t>RC521 Fluoroscopy 1.0</a:t>
            </a:r>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nchor="b"/>
          <a:lstStyle>
            <a:lvl1pPr marL="0" algn="r">
              <a:buNone/>
              <a:defRPr sz="2000" b="1"/>
            </a:lvl1pPr>
            <a:extLst/>
          </a:lstStyle>
          <a:p>
            <a:r>
              <a:rPr kumimoji="0" lang="en-US"/>
              <a:t>Click to edit Master title style</a:t>
            </a:r>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8" name="Date Placeholder 7"/>
          <p:cNvSpPr>
            <a:spLocks noGrp="1"/>
          </p:cNvSpPr>
          <p:nvPr>
            <p:ph type="dt" sz="half" idx="10"/>
          </p:nvPr>
        </p:nvSpPr>
        <p:spPr>
          <a:xfrm>
            <a:off x="5562600" y="6509004"/>
            <a:ext cx="3002280" cy="274320"/>
          </a:xfrm>
        </p:spPr>
        <p:txBody>
          <a:bodyPr vert="horz" rtlCol="0"/>
          <a:lstStyle/>
          <a:p>
            <a:fld id="{0F6973B2-9A49-48F4-A80C-3197A9640A71}" type="datetime1">
              <a:rPr lang="en-US" smtClean="0"/>
              <a:t>10/9/2023</a:t>
            </a:fld>
            <a:endParaRPr lang="en-US"/>
          </a:p>
        </p:txBody>
      </p:sp>
      <p:sp>
        <p:nvSpPr>
          <p:cNvPr id="9" name="Slide Number Placeholder 8"/>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3E9129C3-A836-44F1-82E7-C11529EB66A5}" type="slidenum">
              <a:rPr lang="en-US" smtClean="0"/>
              <a:t>‹#›</a:t>
            </a:fld>
            <a:endParaRPr lang="en-US"/>
          </a:p>
        </p:txBody>
      </p:sp>
      <p:sp>
        <p:nvSpPr>
          <p:cNvPr id="10" name="Footer Placeholder 9"/>
          <p:cNvSpPr>
            <a:spLocks noGrp="1"/>
          </p:cNvSpPr>
          <p:nvPr>
            <p:ph type="ftr" sz="quarter" idx="12"/>
          </p:nvPr>
        </p:nvSpPr>
        <p:spPr>
          <a:xfrm>
            <a:off x="1600200" y="6509004"/>
            <a:ext cx="3907464" cy="274320"/>
          </a:xfrm>
        </p:spPr>
        <p:txBody>
          <a:bodyPr vert="horz" rtlCol="0"/>
          <a:lstStyle/>
          <a:p>
            <a:r>
              <a:rPr lang="en-US"/>
              <a:t>RC521 Fluoroscopy 1.0</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01745"/>
        </a:solidFill>
        <a:effectLst/>
      </p:bgPr>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Footer Placeholder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r>
              <a:rPr lang="en-US"/>
              <a:t>RC521 Fluoroscopy 1.0</a:t>
            </a:r>
          </a:p>
        </p:txBody>
      </p:sp>
      <p:sp>
        <p:nvSpPr>
          <p:cNvPr id="14" name="Date Placeholder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0F0D2C0A-A0DE-432D-9953-67058E863776}" type="datetime1">
              <a:rPr lang="en-US" smtClean="0"/>
              <a:t>10/9/2023</a:t>
            </a:fld>
            <a:endParaRPr lang="en-US"/>
          </a:p>
        </p:txBody>
      </p:sp>
      <p:sp>
        <p:nvSpPr>
          <p:cNvPr id="23" name="Slide Number Placeholder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fld id="{3E9129C3-A836-44F1-82E7-C11529EB66A5}" type="slidenum">
              <a:rPr lang="en-US" smtClean="0"/>
              <a:t>‹#›</a:t>
            </a:fld>
            <a:endParaRPr lang="en-US"/>
          </a:p>
        </p:txBody>
      </p:sp>
      <p:sp>
        <p:nvSpPr>
          <p:cNvPr id="22" name="Title Placeholder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p>
            <a:r>
              <a:rPr kumimoji="0" lang="en-US"/>
              <a:t>Click to edit Master title style</a:t>
            </a:r>
          </a:p>
        </p:txBody>
      </p:sp>
      <p:sp>
        <p:nvSpPr>
          <p:cNvPr id="13" name="Text Placeholder 12"/>
          <p:cNvSpPr>
            <a:spLocks noGrp="1"/>
          </p:cNvSpPr>
          <p:nvPr>
            <p:ph type="body" idx="1"/>
          </p:nvPr>
        </p:nvSpPr>
        <p:spPr>
          <a:xfrm>
            <a:off x="457200" y="1646237"/>
            <a:ext cx="8229600" cy="452628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hdr="0" dt="0"/>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8600" y="4343704"/>
            <a:ext cx="8686800" cy="2202873"/>
          </a:xfrm>
        </p:spPr>
        <p:txBody>
          <a:bodyPr>
            <a:noAutofit/>
          </a:bodyPr>
          <a:lstStyle/>
          <a:p>
            <a:r>
              <a:rPr lang="en-US" sz="3600" dirty="0"/>
              <a:t>Acceptance Testing</a:t>
            </a:r>
          </a:p>
          <a:p>
            <a:r>
              <a:rPr lang="en-US" dirty="0"/>
              <a:t>Monday 16:45</a:t>
            </a:r>
          </a:p>
          <a:p>
            <a:endParaRPr lang="en-US" sz="2800" dirty="0"/>
          </a:p>
          <a:p>
            <a:r>
              <a:rPr lang="en-US" sz="2800" dirty="0"/>
              <a:t>Beth Schueler, AAPM</a:t>
            </a:r>
          </a:p>
          <a:p>
            <a:r>
              <a:rPr lang="en-US" sz="2800" dirty="0"/>
              <a:t>Mayo Clinic Rochester </a:t>
            </a:r>
          </a:p>
          <a:p>
            <a:endParaRPr lang="en-US" sz="3000" dirty="0"/>
          </a:p>
          <a:p>
            <a:endParaRPr lang="en-US" sz="1600" dirty="0"/>
          </a:p>
          <a:p>
            <a:r>
              <a:rPr lang="en-US" sz="1400" dirty="0"/>
              <a:t>RSNA Annual Meeting 2015</a:t>
            </a:r>
          </a:p>
          <a:p>
            <a:endParaRPr lang="en-US" sz="2800" dirty="0"/>
          </a:p>
        </p:txBody>
      </p:sp>
      <p:pic>
        <p:nvPicPr>
          <p:cNvPr id="5" name="Picture 4">
            <a:extLst>
              <a:ext uri="{FF2B5EF4-FFF2-40B4-BE49-F238E27FC236}">
                <a16:creationId xmlns:a16="http://schemas.microsoft.com/office/drawing/2014/main" id="{AA3E51FC-1255-83E4-BEDD-39B2EACEDD7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55397" y="311423"/>
            <a:ext cx="7633206" cy="3886504"/>
          </a:xfrm>
          <a:prstGeom prst="rect">
            <a:avLst/>
          </a:prstGeom>
        </p:spPr>
      </p:pic>
    </p:spTree>
    <p:extLst>
      <p:ext uri="{BB962C8B-B14F-4D97-AF65-F5344CB8AC3E}">
        <p14:creationId xmlns:p14="http://schemas.microsoft.com/office/powerpoint/2010/main" val="32470962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Mechanical</a:t>
            </a:r>
          </a:p>
        </p:txBody>
      </p:sp>
      <p:sp>
        <p:nvSpPr>
          <p:cNvPr id="3" name="Content Placeholder 2"/>
          <p:cNvSpPr>
            <a:spLocks noGrp="1"/>
          </p:cNvSpPr>
          <p:nvPr>
            <p:ph idx="1"/>
          </p:nvPr>
        </p:nvSpPr>
        <p:spPr>
          <a:xfrm>
            <a:off x="406399" y="1333500"/>
            <a:ext cx="8229600" cy="5132614"/>
          </a:xfrm>
        </p:spPr>
        <p:txBody>
          <a:bodyPr>
            <a:normAutofit/>
          </a:bodyPr>
          <a:lstStyle/>
          <a:p>
            <a:pPr>
              <a:spcBef>
                <a:spcPts val="600"/>
              </a:spcBef>
            </a:pPr>
            <a:r>
              <a:rPr lang="en-US" dirty="0"/>
              <a:t>Mechanical system check</a:t>
            </a:r>
          </a:p>
          <a:p>
            <a:pPr>
              <a:spcBef>
                <a:spcPts val="600"/>
              </a:spcBef>
            </a:pPr>
            <a:r>
              <a:rPr lang="en-US" dirty="0"/>
              <a:t>Table to C-arm Alignment</a:t>
            </a:r>
          </a:p>
          <a:p>
            <a:pPr>
              <a:spcBef>
                <a:spcPts val="600"/>
              </a:spcBef>
            </a:pPr>
            <a:r>
              <a:rPr lang="en-US" dirty="0"/>
              <a:t>DICOM position parameter verification</a:t>
            </a:r>
          </a:p>
          <a:p>
            <a:pPr lvl="1">
              <a:spcBef>
                <a:spcPts val="600"/>
              </a:spcBef>
            </a:pPr>
            <a:r>
              <a:rPr lang="en-US" dirty="0"/>
              <a:t>Image DICOM header</a:t>
            </a:r>
          </a:p>
          <a:p>
            <a:pPr lvl="1">
              <a:spcBef>
                <a:spcPts val="600"/>
              </a:spcBef>
            </a:pPr>
            <a:r>
              <a:rPr lang="en-US" dirty="0"/>
              <a:t>Radiation Dose Structured Report (RDSR)</a:t>
            </a:r>
          </a:p>
        </p:txBody>
      </p:sp>
      <p:sp>
        <p:nvSpPr>
          <p:cNvPr id="4" name="Footer Placeholder 3"/>
          <p:cNvSpPr>
            <a:spLocks noGrp="1"/>
          </p:cNvSpPr>
          <p:nvPr>
            <p:ph type="ftr" sz="quarter" idx="11"/>
          </p:nvPr>
        </p:nvSpPr>
        <p:spPr>
          <a:xfrm>
            <a:off x="152400" y="6400800"/>
            <a:ext cx="4212264" cy="388088"/>
          </a:xfrm>
        </p:spPr>
        <p:txBody>
          <a:bodyPr/>
          <a:lstStyle/>
          <a:p>
            <a:r>
              <a:rPr lang="en-US" dirty="0"/>
              <a:t>Acceptance Testing</a:t>
            </a:r>
          </a:p>
        </p:txBody>
      </p:sp>
      <p:sp>
        <p:nvSpPr>
          <p:cNvPr id="5" name="Slide Number Placeholder 4"/>
          <p:cNvSpPr>
            <a:spLocks noGrp="1"/>
          </p:cNvSpPr>
          <p:nvPr>
            <p:ph type="sldNum" sz="quarter" idx="12"/>
          </p:nvPr>
        </p:nvSpPr>
        <p:spPr/>
        <p:txBody>
          <a:bodyPr/>
          <a:lstStyle/>
          <a:p>
            <a:fld id="{3E9129C3-A836-44F1-82E7-C11529EB66A5}" type="slidenum">
              <a:rPr lang="en-US" smtClean="0"/>
              <a:t>10</a:t>
            </a:fld>
            <a:endParaRPr lang="en-US" dirty="0"/>
          </a:p>
        </p:txBody>
      </p:sp>
      <p:pic>
        <p:nvPicPr>
          <p:cNvPr id="8" name="Picture 7">
            <a:extLst>
              <a:ext uri="{FF2B5EF4-FFF2-40B4-BE49-F238E27FC236}">
                <a16:creationId xmlns:a16="http://schemas.microsoft.com/office/drawing/2014/main" id="{0826859E-4BF2-A433-29E5-7B096D0A30C5}"/>
              </a:ext>
            </a:extLst>
          </p:cNvPr>
          <p:cNvPicPr>
            <a:picLocks noChangeAspect="1"/>
          </p:cNvPicPr>
          <p:nvPr/>
        </p:nvPicPr>
        <p:blipFill rotWithShape="1">
          <a:blip r:embed="rId3"/>
          <a:srcRect b="17821"/>
          <a:stretch/>
        </p:blipFill>
        <p:spPr>
          <a:xfrm>
            <a:off x="2073686" y="3986104"/>
            <a:ext cx="6917914" cy="2528464"/>
          </a:xfrm>
          <a:prstGeom prst="rect">
            <a:avLst/>
          </a:prstGeom>
        </p:spPr>
      </p:pic>
    </p:spTree>
    <p:extLst>
      <p:ext uri="{BB962C8B-B14F-4D97-AF65-F5344CB8AC3E}">
        <p14:creationId xmlns:p14="http://schemas.microsoft.com/office/powerpoint/2010/main" val="3605762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Mechanical System Check</a:t>
            </a:r>
          </a:p>
        </p:txBody>
      </p:sp>
      <p:sp>
        <p:nvSpPr>
          <p:cNvPr id="3" name="Content Placeholder 2"/>
          <p:cNvSpPr>
            <a:spLocks noGrp="1"/>
          </p:cNvSpPr>
          <p:nvPr>
            <p:ph idx="1"/>
          </p:nvPr>
        </p:nvSpPr>
        <p:spPr>
          <a:xfrm>
            <a:off x="406400" y="1333500"/>
            <a:ext cx="8007838" cy="5132614"/>
          </a:xfrm>
        </p:spPr>
        <p:txBody>
          <a:bodyPr>
            <a:normAutofit/>
          </a:bodyPr>
          <a:lstStyle/>
          <a:p>
            <a:pPr>
              <a:spcBef>
                <a:spcPts val="600"/>
              </a:spcBef>
            </a:pPr>
            <a:r>
              <a:rPr lang="en-US" dirty="0"/>
              <a:t>Verify operation of </a:t>
            </a:r>
          </a:p>
          <a:p>
            <a:pPr lvl="1">
              <a:spcBef>
                <a:spcPts val="600"/>
              </a:spcBef>
            </a:pPr>
            <a:r>
              <a:rPr lang="en-US" dirty="0"/>
              <a:t>Movements of table, display monitor, radiation shields</a:t>
            </a:r>
          </a:p>
          <a:p>
            <a:pPr lvl="1">
              <a:spcBef>
                <a:spcPts val="600"/>
              </a:spcBef>
            </a:pPr>
            <a:r>
              <a:rPr lang="en-US" dirty="0"/>
              <a:t>Collision guards</a:t>
            </a:r>
          </a:p>
          <a:p>
            <a:pPr lvl="1">
              <a:spcBef>
                <a:spcPts val="600"/>
              </a:spcBef>
            </a:pPr>
            <a:r>
              <a:rPr lang="en-US" dirty="0"/>
              <a:t>Beam indicators</a:t>
            </a:r>
          </a:p>
          <a:p>
            <a:pPr lvl="1">
              <a:spcBef>
                <a:spcPts val="600"/>
              </a:spcBef>
            </a:pPr>
            <a:r>
              <a:rPr lang="en-US" dirty="0"/>
              <a:t>X-ray disable </a:t>
            </a:r>
            <a:br>
              <a:rPr lang="en-US" dirty="0"/>
            </a:br>
            <a:r>
              <a:rPr lang="en-US" dirty="0"/>
              <a:t>switches</a:t>
            </a:r>
          </a:p>
          <a:p>
            <a:pPr lvl="1">
              <a:spcBef>
                <a:spcPts val="600"/>
              </a:spcBef>
            </a:pPr>
            <a:r>
              <a:rPr lang="en-US" dirty="0"/>
              <a:t>Alarms</a:t>
            </a:r>
          </a:p>
          <a:p>
            <a:pPr lvl="1">
              <a:spcBef>
                <a:spcPts val="600"/>
              </a:spcBef>
            </a:pPr>
            <a:r>
              <a:rPr lang="en-US" dirty="0"/>
              <a:t>Emergency off </a:t>
            </a:r>
            <a:br>
              <a:rPr lang="en-US" dirty="0"/>
            </a:br>
            <a:r>
              <a:rPr lang="en-US" dirty="0"/>
              <a:t>switches</a:t>
            </a:r>
          </a:p>
        </p:txBody>
      </p:sp>
      <p:sp>
        <p:nvSpPr>
          <p:cNvPr id="4" name="Footer Placeholder 3"/>
          <p:cNvSpPr>
            <a:spLocks noGrp="1"/>
          </p:cNvSpPr>
          <p:nvPr>
            <p:ph type="ftr" sz="quarter" idx="11"/>
          </p:nvPr>
        </p:nvSpPr>
        <p:spPr>
          <a:xfrm>
            <a:off x="152400" y="6400800"/>
            <a:ext cx="4212264" cy="388088"/>
          </a:xfrm>
        </p:spPr>
        <p:txBody>
          <a:bodyPr/>
          <a:lstStyle/>
          <a:p>
            <a:r>
              <a:rPr lang="en-US" dirty="0"/>
              <a:t>Acceptance Testing</a:t>
            </a:r>
          </a:p>
        </p:txBody>
      </p:sp>
      <p:sp>
        <p:nvSpPr>
          <p:cNvPr id="5" name="Slide Number Placeholder 4"/>
          <p:cNvSpPr>
            <a:spLocks noGrp="1"/>
          </p:cNvSpPr>
          <p:nvPr>
            <p:ph type="sldNum" sz="quarter" idx="12"/>
          </p:nvPr>
        </p:nvSpPr>
        <p:spPr/>
        <p:txBody>
          <a:bodyPr/>
          <a:lstStyle/>
          <a:p>
            <a:fld id="{3E9129C3-A836-44F1-82E7-C11529EB66A5}" type="slidenum">
              <a:rPr lang="en-US" smtClean="0"/>
              <a:t>11</a:t>
            </a:fld>
            <a:endParaRPr lang="en-US" dirty="0"/>
          </a:p>
        </p:txBody>
      </p:sp>
      <p:pic>
        <p:nvPicPr>
          <p:cNvPr id="6" name="Picture 5">
            <a:extLst>
              <a:ext uri="{FF2B5EF4-FFF2-40B4-BE49-F238E27FC236}">
                <a16:creationId xmlns:a16="http://schemas.microsoft.com/office/drawing/2014/main" id="{97609C6A-D5E6-C00B-5E75-3E7F2794786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18435" y="2915204"/>
            <a:ext cx="4852661" cy="3485596"/>
          </a:xfrm>
          <a:prstGeom prst="rect">
            <a:avLst/>
          </a:prstGeom>
        </p:spPr>
      </p:pic>
    </p:spTree>
    <p:extLst>
      <p:ext uri="{BB962C8B-B14F-4D97-AF65-F5344CB8AC3E}">
        <p14:creationId xmlns:p14="http://schemas.microsoft.com/office/powerpoint/2010/main" val="33530950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Table to C-arm Alignment</a:t>
            </a:r>
          </a:p>
        </p:txBody>
      </p:sp>
      <p:sp>
        <p:nvSpPr>
          <p:cNvPr id="3" name="Content Placeholder 2"/>
          <p:cNvSpPr>
            <a:spLocks noGrp="1"/>
          </p:cNvSpPr>
          <p:nvPr>
            <p:ph idx="1"/>
          </p:nvPr>
        </p:nvSpPr>
        <p:spPr>
          <a:xfrm>
            <a:off x="406400" y="1333500"/>
            <a:ext cx="4372938" cy="5132614"/>
          </a:xfrm>
        </p:spPr>
        <p:txBody>
          <a:bodyPr>
            <a:normAutofit/>
          </a:bodyPr>
          <a:lstStyle/>
          <a:p>
            <a:pPr>
              <a:spcBef>
                <a:spcPts val="600"/>
              </a:spcBef>
            </a:pPr>
            <a:r>
              <a:rPr lang="en-US" dirty="0"/>
              <a:t>Verify accurate positioning of the table relative to the C-arm gantry</a:t>
            </a:r>
          </a:p>
          <a:p>
            <a:pPr>
              <a:spcBef>
                <a:spcPts val="600"/>
              </a:spcBef>
            </a:pPr>
            <a:r>
              <a:rPr lang="en-US" dirty="0"/>
              <a:t>Method:</a:t>
            </a:r>
          </a:p>
          <a:p>
            <a:pPr lvl="1">
              <a:spcBef>
                <a:spcPts val="600"/>
              </a:spcBef>
            </a:pPr>
            <a:r>
              <a:rPr lang="en-US" dirty="0"/>
              <a:t>Place a metal bar along centerline of table</a:t>
            </a:r>
          </a:p>
        </p:txBody>
      </p:sp>
      <p:sp>
        <p:nvSpPr>
          <p:cNvPr id="4" name="Footer Placeholder 3"/>
          <p:cNvSpPr>
            <a:spLocks noGrp="1"/>
          </p:cNvSpPr>
          <p:nvPr>
            <p:ph type="ftr" sz="quarter" idx="11"/>
          </p:nvPr>
        </p:nvSpPr>
        <p:spPr/>
        <p:txBody>
          <a:bodyPr/>
          <a:lstStyle/>
          <a:p>
            <a:r>
              <a:rPr lang="en-US" dirty="0"/>
              <a:t>Acceptance Testing</a:t>
            </a:r>
          </a:p>
        </p:txBody>
      </p:sp>
      <p:sp>
        <p:nvSpPr>
          <p:cNvPr id="5" name="Slide Number Placeholder 4"/>
          <p:cNvSpPr>
            <a:spLocks noGrp="1"/>
          </p:cNvSpPr>
          <p:nvPr>
            <p:ph type="sldNum" sz="quarter" idx="12"/>
          </p:nvPr>
        </p:nvSpPr>
        <p:spPr/>
        <p:txBody>
          <a:bodyPr/>
          <a:lstStyle/>
          <a:p>
            <a:fld id="{3E9129C3-A836-44F1-82E7-C11529EB66A5}" type="slidenum">
              <a:rPr lang="en-US" smtClean="0"/>
              <a:t>12</a:t>
            </a:fld>
            <a:endParaRPr lang="en-US" dirty="0"/>
          </a:p>
        </p:txBody>
      </p:sp>
      <p:pic>
        <p:nvPicPr>
          <p:cNvPr id="7" name="Picture 6">
            <a:extLst>
              <a:ext uri="{FF2B5EF4-FFF2-40B4-BE49-F238E27FC236}">
                <a16:creationId xmlns:a16="http://schemas.microsoft.com/office/drawing/2014/main" id="{F877333E-BB4B-6995-4780-16CDF733F7E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3159" t="1" r="33642" b="23139"/>
          <a:stretch/>
        </p:blipFill>
        <p:spPr>
          <a:xfrm>
            <a:off x="4779338" y="1515689"/>
            <a:ext cx="3160116" cy="4182994"/>
          </a:xfrm>
          <a:prstGeom prst="rect">
            <a:avLst/>
          </a:prstGeom>
        </p:spPr>
      </p:pic>
    </p:spTree>
    <p:extLst>
      <p:ext uri="{BB962C8B-B14F-4D97-AF65-F5344CB8AC3E}">
        <p14:creationId xmlns:p14="http://schemas.microsoft.com/office/powerpoint/2010/main" val="42040980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Table to C-arm Alignment</a:t>
            </a:r>
          </a:p>
        </p:txBody>
      </p:sp>
      <p:sp>
        <p:nvSpPr>
          <p:cNvPr id="3" name="Content Placeholder 2"/>
          <p:cNvSpPr>
            <a:spLocks noGrp="1"/>
          </p:cNvSpPr>
          <p:nvPr>
            <p:ph idx="1"/>
          </p:nvPr>
        </p:nvSpPr>
        <p:spPr>
          <a:xfrm>
            <a:off x="406400" y="1333500"/>
            <a:ext cx="8229600" cy="5132614"/>
          </a:xfrm>
        </p:spPr>
        <p:txBody>
          <a:bodyPr>
            <a:normAutofit/>
          </a:bodyPr>
          <a:lstStyle/>
          <a:p>
            <a:pPr>
              <a:spcBef>
                <a:spcPts val="600"/>
              </a:spcBef>
            </a:pPr>
            <a:r>
              <a:rPr lang="en-US" dirty="0"/>
              <a:t>Adjust position of metal bar until it remains in the image center as C-arm is angled</a:t>
            </a:r>
          </a:p>
          <a:p>
            <a:pPr>
              <a:spcBef>
                <a:spcPts val="600"/>
              </a:spcBef>
            </a:pPr>
            <a:r>
              <a:rPr lang="en-US" dirty="0"/>
              <a:t>Ensure table position corresponds to isocenter</a:t>
            </a:r>
          </a:p>
        </p:txBody>
      </p:sp>
      <p:sp>
        <p:nvSpPr>
          <p:cNvPr id="4" name="Footer Placeholder 3"/>
          <p:cNvSpPr>
            <a:spLocks noGrp="1"/>
          </p:cNvSpPr>
          <p:nvPr>
            <p:ph type="ftr" sz="quarter" idx="11"/>
          </p:nvPr>
        </p:nvSpPr>
        <p:spPr/>
        <p:txBody>
          <a:bodyPr/>
          <a:lstStyle/>
          <a:p>
            <a:r>
              <a:rPr lang="en-US" dirty="0"/>
              <a:t>Acceptance Testing</a:t>
            </a:r>
          </a:p>
        </p:txBody>
      </p:sp>
      <p:sp>
        <p:nvSpPr>
          <p:cNvPr id="5" name="Slide Number Placeholder 4"/>
          <p:cNvSpPr>
            <a:spLocks noGrp="1"/>
          </p:cNvSpPr>
          <p:nvPr>
            <p:ph type="sldNum" sz="quarter" idx="12"/>
          </p:nvPr>
        </p:nvSpPr>
        <p:spPr/>
        <p:txBody>
          <a:bodyPr/>
          <a:lstStyle/>
          <a:p>
            <a:fld id="{3E9129C3-A836-44F1-82E7-C11529EB66A5}" type="slidenum">
              <a:rPr lang="en-US" smtClean="0"/>
              <a:t>13</a:t>
            </a:fld>
            <a:endParaRPr lang="en-US" dirty="0"/>
          </a:p>
        </p:txBody>
      </p:sp>
      <p:pic>
        <p:nvPicPr>
          <p:cNvPr id="9" name="Picture 8">
            <a:extLst>
              <a:ext uri="{FF2B5EF4-FFF2-40B4-BE49-F238E27FC236}">
                <a16:creationId xmlns:a16="http://schemas.microsoft.com/office/drawing/2014/main" id="{87B1E6C7-3B18-C157-AB1D-9F6E10D07D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78650" y="3176314"/>
            <a:ext cx="6058950" cy="2956768"/>
          </a:xfrm>
          <a:prstGeom prst="rect">
            <a:avLst/>
          </a:prstGeom>
        </p:spPr>
      </p:pic>
    </p:spTree>
    <p:extLst>
      <p:ext uri="{BB962C8B-B14F-4D97-AF65-F5344CB8AC3E}">
        <p14:creationId xmlns:p14="http://schemas.microsoft.com/office/powerpoint/2010/main" val="2292762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091" y="294968"/>
            <a:ext cx="8414931" cy="786936"/>
          </a:xfrm>
        </p:spPr>
        <p:txBody>
          <a:bodyPr>
            <a:noAutofit/>
          </a:bodyPr>
          <a:lstStyle/>
          <a:p>
            <a:r>
              <a:rPr lang="en-US" sz="4100" dirty="0"/>
              <a:t>DICOM Position Verification</a:t>
            </a:r>
          </a:p>
        </p:txBody>
      </p:sp>
      <p:sp>
        <p:nvSpPr>
          <p:cNvPr id="3" name="Content Placeholder 2"/>
          <p:cNvSpPr>
            <a:spLocks noGrp="1"/>
          </p:cNvSpPr>
          <p:nvPr>
            <p:ph idx="1"/>
          </p:nvPr>
        </p:nvSpPr>
        <p:spPr>
          <a:xfrm>
            <a:off x="406400" y="1333500"/>
            <a:ext cx="8331200" cy="5132614"/>
          </a:xfrm>
        </p:spPr>
        <p:txBody>
          <a:bodyPr>
            <a:normAutofit/>
          </a:bodyPr>
          <a:lstStyle/>
          <a:p>
            <a:pPr>
              <a:spcBef>
                <a:spcPts val="600"/>
              </a:spcBef>
            </a:pPr>
            <a:r>
              <a:rPr lang="en-US" dirty="0"/>
              <a:t>Verify patient orientation, primary/ secondary angulation, table position, reference point</a:t>
            </a:r>
          </a:p>
        </p:txBody>
      </p:sp>
      <p:sp>
        <p:nvSpPr>
          <p:cNvPr id="4" name="Footer Placeholder 3"/>
          <p:cNvSpPr>
            <a:spLocks noGrp="1"/>
          </p:cNvSpPr>
          <p:nvPr>
            <p:ph type="ftr" sz="quarter" idx="11"/>
          </p:nvPr>
        </p:nvSpPr>
        <p:spPr/>
        <p:txBody>
          <a:bodyPr/>
          <a:lstStyle/>
          <a:p>
            <a:r>
              <a:rPr lang="en-US" dirty="0"/>
              <a:t>Acceptance Testing</a:t>
            </a:r>
          </a:p>
        </p:txBody>
      </p:sp>
      <p:sp>
        <p:nvSpPr>
          <p:cNvPr id="5" name="Slide Number Placeholder 4"/>
          <p:cNvSpPr>
            <a:spLocks noGrp="1"/>
          </p:cNvSpPr>
          <p:nvPr>
            <p:ph type="sldNum" sz="quarter" idx="12"/>
          </p:nvPr>
        </p:nvSpPr>
        <p:spPr/>
        <p:txBody>
          <a:bodyPr/>
          <a:lstStyle/>
          <a:p>
            <a:fld id="{3E9129C3-A836-44F1-82E7-C11529EB66A5}" type="slidenum">
              <a:rPr lang="en-US" smtClean="0"/>
              <a:t>14</a:t>
            </a:fld>
            <a:endParaRPr lang="en-US" dirty="0"/>
          </a:p>
        </p:txBody>
      </p:sp>
      <p:pic>
        <p:nvPicPr>
          <p:cNvPr id="7" name="Picture 6">
            <a:extLst>
              <a:ext uri="{FF2B5EF4-FFF2-40B4-BE49-F238E27FC236}">
                <a16:creationId xmlns:a16="http://schemas.microsoft.com/office/drawing/2014/main" id="{C93572B2-3998-B78A-55C9-EBF7D0D460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1044" y="3429000"/>
            <a:ext cx="7877908" cy="2679927"/>
          </a:xfrm>
          <a:prstGeom prst="rect">
            <a:avLst/>
          </a:prstGeom>
        </p:spPr>
      </p:pic>
    </p:spTree>
    <p:extLst>
      <p:ext uri="{BB962C8B-B14F-4D97-AF65-F5344CB8AC3E}">
        <p14:creationId xmlns:p14="http://schemas.microsoft.com/office/powerpoint/2010/main" val="32295825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091" y="294968"/>
            <a:ext cx="8414931" cy="786936"/>
          </a:xfrm>
        </p:spPr>
        <p:txBody>
          <a:bodyPr>
            <a:noAutofit/>
          </a:bodyPr>
          <a:lstStyle/>
          <a:p>
            <a:r>
              <a:rPr lang="en-US" sz="4100" dirty="0"/>
              <a:t>DICOM Position Verification</a:t>
            </a:r>
          </a:p>
        </p:txBody>
      </p:sp>
      <p:sp>
        <p:nvSpPr>
          <p:cNvPr id="3" name="Content Placeholder 2"/>
          <p:cNvSpPr>
            <a:spLocks noGrp="1"/>
          </p:cNvSpPr>
          <p:nvPr>
            <p:ph idx="1"/>
          </p:nvPr>
        </p:nvSpPr>
        <p:spPr>
          <a:xfrm>
            <a:off x="406400" y="1333500"/>
            <a:ext cx="8331200" cy="5132614"/>
          </a:xfrm>
        </p:spPr>
        <p:txBody>
          <a:bodyPr>
            <a:normAutofit/>
          </a:bodyPr>
          <a:lstStyle/>
          <a:p>
            <a:pPr>
              <a:spcBef>
                <a:spcPts val="600"/>
              </a:spcBef>
            </a:pPr>
            <a:r>
              <a:rPr lang="en-US" dirty="0"/>
              <a:t>Method:</a:t>
            </a:r>
          </a:p>
          <a:p>
            <a:pPr lvl="1">
              <a:spcBef>
                <a:spcPts val="600"/>
              </a:spcBef>
            </a:pPr>
            <a:r>
              <a:rPr lang="en-US" dirty="0"/>
              <a:t>Acquire images at different positions and check corresponding DICOM tags in images and radiation dose structured report (RDSR)</a:t>
            </a:r>
          </a:p>
        </p:txBody>
      </p:sp>
      <p:sp>
        <p:nvSpPr>
          <p:cNvPr id="4" name="Footer Placeholder 3"/>
          <p:cNvSpPr>
            <a:spLocks noGrp="1"/>
          </p:cNvSpPr>
          <p:nvPr>
            <p:ph type="ftr" sz="quarter" idx="11"/>
          </p:nvPr>
        </p:nvSpPr>
        <p:spPr/>
        <p:txBody>
          <a:bodyPr/>
          <a:lstStyle/>
          <a:p>
            <a:r>
              <a:rPr lang="en-US" dirty="0"/>
              <a:t>Acceptance Testing</a:t>
            </a:r>
          </a:p>
        </p:txBody>
      </p:sp>
      <p:sp>
        <p:nvSpPr>
          <p:cNvPr id="5" name="Slide Number Placeholder 4"/>
          <p:cNvSpPr>
            <a:spLocks noGrp="1"/>
          </p:cNvSpPr>
          <p:nvPr>
            <p:ph type="sldNum" sz="quarter" idx="12"/>
          </p:nvPr>
        </p:nvSpPr>
        <p:spPr/>
        <p:txBody>
          <a:bodyPr/>
          <a:lstStyle/>
          <a:p>
            <a:fld id="{3E9129C3-A836-44F1-82E7-C11529EB66A5}" type="slidenum">
              <a:rPr lang="en-US" smtClean="0"/>
              <a:t>15</a:t>
            </a:fld>
            <a:endParaRPr lang="en-US" dirty="0"/>
          </a:p>
        </p:txBody>
      </p:sp>
      <p:pic>
        <p:nvPicPr>
          <p:cNvPr id="8" name="Picture 7">
            <a:extLst>
              <a:ext uri="{FF2B5EF4-FFF2-40B4-BE49-F238E27FC236}">
                <a16:creationId xmlns:a16="http://schemas.microsoft.com/office/drawing/2014/main" id="{44B8C6C4-F2CF-0549-78B7-638F6CA2FB8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41435" y="3429000"/>
            <a:ext cx="6480241" cy="2804380"/>
          </a:xfrm>
          <a:prstGeom prst="rect">
            <a:avLst/>
          </a:prstGeom>
        </p:spPr>
      </p:pic>
    </p:spTree>
    <p:extLst>
      <p:ext uri="{BB962C8B-B14F-4D97-AF65-F5344CB8AC3E}">
        <p14:creationId xmlns:p14="http://schemas.microsoft.com/office/powerpoint/2010/main" val="9132862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spcBef>
                <a:spcPts val="600"/>
              </a:spcBef>
            </a:pPr>
            <a:r>
              <a:rPr lang="en-US" dirty="0"/>
              <a:t>X-ray tube/Generator/Collimation</a:t>
            </a:r>
          </a:p>
        </p:txBody>
      </p:sp>
      <p:sp>
        <p:nvSpPr>
          <p:cNvPr id="3" name="Content Placeholder 2"/>
          <p:cNvSpPr>
            <a:spLocks noGrp="1"/>
          </p:cNvSpPr>
          <p:nvPr>
            <p:ph idx="1"/>
          </p:nvPr>
        </p:nvSpPr>
        <p:spPr>
          <a:xfrm>
            <a:off x="406400" y="1333500"/>
            <a:ext cx="5051425" cy="5132614"/>
          </a:xfrm>
        </p:spPr>
        <p:txBody>
          <a:bodyPr>
            <a:normAutofit/>
          </a:bodyPr>
          <a:lstStyle/>
          <a:p>
            <a:pPr>
              <a:spcBef>
                <a:spcPts val="600"/>
              </a:spcBef>
            </a:pPr>
            <a:r>
              <a:rPr lang="en-US" dirty="0"/>
              <a:t>kVp accuracy, </a:t>
            </a:r>
            <a:r>
              <a:rPr lang="en-US" dirty="0" err="1"/>
              <a:t>mAs</a:t>
            </a:r>
            <a:r>
              <a:rPr lang="en-US" dirty="0"/>
              <a:t> output linearity, HVL</a:t>
            </a:r>
          </a:p>
          <a:p>
            <a:pPr>
              <a:spcBef>
                <a:spcPts val="600"/>
              </a:spcBef>
            </a:pPr>
            <a:r>
              <a:rPr lang="en-US" dirty="0"/>
              <a:t>X-ray tube leakage</a:t>
            </a:r>
          </a:p>
          <a:p>
            <a:pPr>
              <a:spcBef>
                <a:spcPts val="600"/>
              </a:spcBef>
            </a:pPr>
            <a:r>
              <a:rPr lang="en-US" dirty="0"/>
              <a:t>Collimation</a:t>
            </a:r>
          </a:p>
          <a:p>
            <a:pPr lvl="1">
              <a:spcBef>
                <a:spcPts val="600"/>
              </a:spcBef>
            </a:pPr>
            <a:r>
              <a:rPr lang="en-US" dirty="0"/>
              <a:t>Congruence of radiation field to image receptor</a:t>
            </a:r>
          </a:p>
          <a:p>
            <a:pPr lvl="1">
              <a:spcBef>
                <a:spcPts val="600"/>
              </a:spcBef>
            </a:pPr>
            <a:r>
              <a:rPr lang="en-US" dirty="0"/>
              <a:t>Centering of central beam to image receptor center</a:t>
            </a:r>
          </a:p>
          <a:p>
            <a:pPr>
              <a:spcBef>
                <a:spcPts val="600"/>
              </a:spcBef>
            </a:pPr>
            <a:endParaRPr lang="en-US" dirty="0"/>
          </a:p>
        </p:txBody>
      </p:sp>
      <p:sp>
        <p:nvSpPr>
          <p:cNvPr id="4" name="Footer Placeholder 3"/>
          <p:cNvSpPr>
            <a:spLocks noGrp="1"/>
          </p:cNvSpPr>
          <p:nvPr>
            <p:ph type="ftr" sz="quarter" idx="11"/>
          </p:nvPr>
        </p:nvSpPr>
        <p:spPr/>
        <p:txBody>
          <a:bodyPr/>
          <a:lstStyle/>
          <a:p>
            <a:r>
              <a:rPr lang="en-US" dirty="0"/>
              <a:t>Acceptance Testing</a:t>
            </a:r>
          </a:p>
        </p:txBody>
      </p:sp>
      <p:sp>
        <p:nvSpPr>
          <p:cNvPr id="5" name="Slide Number Placeholder 4"/>
          <p:cNvSpPr>
            <a:spLocks noGrp="1"/>
          </p:cNvSpPr>
          <p:nvPr>
            <p:ph type="sldNum" sz="quarter" idx="12"/>
          </p:nvPr>
        </p:nvSpPr>
        <p:spPr/>
        <p:txBody>
          <a:bodyPr/>
          <a:lstStyle/>
          <a:p>
            <a:fld id="{3E9129C3-A836-44F1-82E7-C11529EB66A5}" type="slidenum">
              <a:rPr lang="en-US" smtClean="0"/>
              <a:t>16</a:t>
            </a:fld>
            <a:endParaRPr lang="en-US" dirty="0"/>
          </a:p>
        </p:txBody>
      </p:sp>
      <p:pic>
        <p:nvPicPr>
          <p:cNvPr id="6" name="Picture 5">
            <a:extLst>
              <a:ext uri="{FF2B5EF4-FFF2-40B4-BE49-F238E27FC236}">
                <a16:creationId xmlns:a16="http://schemas.microsoft.com/office/drawing/2014/main" id="{E08632A5-C972-F27C-49D4-FF7471501C0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9892" t="60131" r="62268" b="16993"/>
          <a:stretch/>
        </p:blipFill>
        <p:spPr>
          <a:xfrm>
            <a:off x="5711825" y="2061702"/>
            <a:ext cx="2927127" cy="2696036"/>
          </a:xfrm>
          <a:prstGeom prst="rect">
            <a:avLst/>
          </a:prstGeom>
        </p:spPr>
      </p:pic>
    </p:spTree>
    <p:extLst>
      <p:ext uri="{BB962C8B-B14F-4D97-AF65-F5344CB8AC3E}">
        <p14:creationId xmlns:p14="http://schemas.microsoft.com/office/powerpoint/2010/main" val="3706384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X-Ray Tube Leakage</a:t>
            </a:r>
          </a:p>
        </p:txBody>
      </p:sp>
      <p:sp>
        <p:nvSpPr>
          <p:cNvPr id="3" name="Content Placeholder 2"/>
          <p:cNvSpPr>
            <a:spLocks noGrp="1"/>
          </p:cNvSpPr>
          <p:nvPr>
            <p:ph idx="1"/>
          </p:nvPr>
        </p:nvSpPr>
        <p:spPr>
          <a:xfrm>
            <a:off x="406400" y="1333500"/>
            <a:ext cx="8331200" cy="5132614"/>
          </a:xfrm>
        </p:spPr>
        <p:txBody>
          <a:bodyPr>
            <a:normAutofit/>
          </a:bodyPr>
          <a:lstStyle/>
          <a:p>
            <a:pPr>
              <a:spcBef>
                <a:spcPts val="600"/>
              </a:spcBef>
            </a:pPr>
            <a:r>
              <a:rPr lang="en-US" dirty="0"/>
              <a:t>Ensure radiation leaking from x-ray tube is below regulatory limit</a:t>
            </a:r>
          </a:p>
          <a:p>
            <a:pPr>
              <a:spcBef>
                <a:spcPts val="600"/>
              </a:spcBef>
            </a:pPr>
            <a:r>
              <a:rPr lang="en-US" dirty="0"/>
              <a:t>Method:</a:t>
            </a:r>
          </a:p>
          <a:p>
            <a:pPr lvl="1">
              <a:spcBef>
                <a:spcPts val="600"/>
              </a:spcBef>
            </a:pPr>
            <a:r>
              <a:rPr lang="en-US" dirty="0"/>
              <a:t>Block beam and place a survey meter 1 m from focal spot at multiple locations</a:t>
            </a:r>
          </a:p>
          <a:p>
            <a:pPr>
              <a:spcBef>
                <a:spcPts val="600"/>
              </a:spcBef>
            </a:pPr>
            <a:r>
              <a:rPr lang="en-US" dirty="0"/>
              <a:t>Control limit:</a:t>
            </a:r>
          </a:p>
          <a:p>
            <a:pPr lvl="1">
              <a:spcBef>
                <a:spcPts val="600"/>
              </a:spcBef>
            </a:pPr>
            <a:r>
              <a:rPr lang="en-US" dirty="0"/>
              <a:t>1 mGy/hr maximum</a:t>
            </a:r>
          </a:p>
          <a:p>
            <a:pPr>
              <a:spcBef>
                <a:spcPts val="600"/>
              </a:spcBef>
            </a:pPr>
            <a:endParaRPr lang="en-US" dirty="0"/>
          </a:p>
        </p:txBody>
      </p:sp>
      <p:sp>
        <p:nvSpPr>
          <p:cNvPr id="4" name="Footer Placeholder 3"/>
          <p:cNvSpPr>
            <a:spLocks noGrp="1"/>
          </p:cNvSpPr>
          <p:nvPr>
            <p:ph type="ftr" sz="quarter" idx="11"/>
          </p:nvPr>
        </p:nvSpPr>
        <p:spPr/>
        <p:txBody>
          <a:bodyPr/>
          <a:lstStyle/>
          <a:p>
            <a:r>
              <a:rPr lang="en-US" dirty="0"/>
              <a:t>Acceptance Testing</a:t>
            </a:r>
          </a:p>
        </p:txBody>
      </p:sp>
      <p:sp>
        <p:nvSpPr>
          <p:cNvPr id="5" name="Slide Number Placeholder 4"/>
          <p:cNvSpPr>
            <a:spLocks noGrp="1"/>
          </p:cNvSpPr>
          <p:nvPr>
            <p:ph type="sldNum" sz="quarter" idx="12"/>
          </p:nvPr>
        </p:nvSpPr>
        <p:spPr/>
        <p:txBody>
          <a:bodyPr/>
          <a:lstStyle/>
          <a:p>
            <a:fld id="{3E9129C3-A836-44F1-82E7-C11529EB66A5}" type="slidenum">
              <a:rPr lang="en-US" smtClean="0"/>
              <a:t>17</a:t>
            </a:fld>
            <a:endParaRPr lang="en-US" dirty="0"/>
          </a:p>
        </p:txBody>
      </p:sp>
      <p:pic>
        <p:nvPicPr>
          <p:cNvPr id="7" name="Picture 6">
            <a:extLst>
              <a:ext uri="{FF2B5EF4-FFF2-40B4-BE49-F238E27FC236}">
                <a16:creationId xmlns:a16="http://schemas.microsoft.com/office/drawing/2014/main" id="{887ACC02-7158-E3EF-6C20-09FF922AAFD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72026" y="3899807"/>
            <a:ext cx="3713650" cy="2403183"/>
          </a:xfrm>
          <a:prstGeom prst="rect">
            <a:avLst/>
          </a:prstGeom>
        </p:spPr>
      </p:pic>
    </p:spTree>
    <p:extLst>
      <p:ext uri="{BB962C8B-B14F-4D97-AF65-F5344CB8AC3E}">
        <p14:creationId xmlns:p14="http://schemas.microsoft.com/office/powerpoint/2010/main" val="17318416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Congruence of Radiation to IR</a:t>
            </a:r>
          </a:p>
        </p:txBody>
      </p:sp>
      <p:sp>
        <p:nvSpPr>
          <p:cNvPr id="3" name="Content Placeholder 2"/>
          <p:cNvSpPr>
            <a:spLocks noGrp="1"/>
          </p:cNvSpPr>
          <p:nvPr>
            <p:ph idx="1"/>
          </p:nvPr>
        </p:nvSpPr>
        <p:spPr>
          <a:xfrm>
            <a:off x="406400" y="1333500"/>
            <a:ext cx="8331200" cy="5132614"/>
          </a:xfrm>
        </p:spPr>
        <p:txBody>
          <a:bodyPr>
            <a:normAutofit/>
          </a:bodyPr>
          <a:lstStyle/>
          <a:p>
            <a:pPr>
              <a:spcBef>
                <a:spcPts val="600"/>
              </a:spcBef>
            </a:pPr>
            <a:r>
              <a:rPr lang="en-US" dirty="0"/>
              <a:t>Method:</a:t>
            </a:r>
          </a:p>
          <a:p>
            <a:pPr lvl="1">
              <a:spcBef>
                <a:spcPts val="600"/>
              </a:spcBef>
            </a:pPr>
            <a:r>
              <a:rPr lang="en-US" dirty="0"/>
              <a:t>Fluorescent screen or radiochromic film with grid markings or digital rulers</a:t>
            </a:r>
          </a:p>
          <a:p>
            <a:pPr lvl="1">
              <a:spcBef>
                <a:spcPts val="600"/>
              </a:spcBef>
            </a:pPr>
            <a:r>
              <a:rPr lang="en-US" dirty="0"/>
              <a:t>Use lead sheet on IR to drive up technique factors</a:t>
            </a:r>
          </a:p>
          <a:p>
            <a:pPr lvl="1">
              <a:spcBef>
                <a:spcPts val="600"/>
              </a:spcBef>
            </a:pPr>
            <a:r>
              <a:rPr lang="en-US" dirty="0"/>
              <a:t>Compare radiation field to displayed image on the display monitor</a:t>
            </a:r>
          </a:p>
        </p:txBody>
      </p:sp>
      <p:sp>
        <p:nvSpPr>
          <p:cNvPr id="4" name="Footer Placeholder 3"/>
          <p:cNvSpPr>
            <a:spLocks noGrp="1"/>
          </p:cNvSpPr>
          <p:nvPr>
            <p:ph type="ftr" sz="quarter" idx="11"/>
          </p:nvPr>
        </p:nvSpPr>
        <p:spPr/>
        <p:txBody>
          <a:bodyPr/>
          <a:lstStyle/>
          <a:p>
            <a:r>
              <a:rPr lang="en-US" dirty="0"/>
              <a:t>Acceptance Testing</a:t>
            </a:r>
          </a:p>
        </p:txBody>
      </p:sp>
      <p:sp>
        <p:nvSpPr>
          <p:cNvPr id="5" name="Slide Number Placeholder 4"/>
          <p:cNvSpPr>
            <a:spLocks noGrp="1"/>
          </p:cNvSpPr>
          <p:nvPr>
            <p:ph type="sldNum" sz="quarter" idx="12"/>
          </p:nvPr>
        </p:nvSpPr>
        <p:spPr/>
        <p:txBody>
          <a:bodyPr/>
          <a:lstStyle/>
          <a:p>
            <a:fld id="{3E9129C3-A836-44F1-82E7-C11529EB66A5}" type="slidenum">
              <a:rPr lang="en-US" smtClean="0"/>
              <a:t>18</a:t>
            </a:fld>
            <a:endParaRPr lang="en-US" dirty="0"/>
          </a:p>
        </p:txBody>
      </p:sp>
      <p:pic>
        <p:nvPicPr>
          <p:cNvPr id="6" name="Content Placeholder 7">
            <a:extLst>
              <a:ext uri="{FF2B5EF4-FFF2-40B4-BE49-F238E27FC236}">
                <a16:creationId xmlns:a16="http://schemas.microsoft.com/office/drawing/2014/main" id="{B604A265-B1F4-5C02-208F-A0CDF50F2E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19735" y="3957639"/>
            <a:ext cx="4519217" cy="2443162"/>
          </a:xfrm>
          <a:prstGeom prst="rect">
            <a:avLst/>
          </a:prstGeom>
        </p:spPr>
      </p:pic>
    </p:spTree>
    <p:extLst>
      <p:ext uri="{BB962C8B-B14F-4D97-AF65-F5344CB8AC3E}">
        <p14:creationId xmlns:p14="http://schemas.microsoft.com/office/powerpoint/2010/main" val="19164095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Congruence of Radiation to IR</a:t>
            </a:r>
          </a:p>
        </p:txBody>
      </p:sp>
      <p:sp>
        <p:nvSpPr>
          <p:cNvPr id="3" name="Content Placeholder 2"/>
          <p:cNvSpPr>
            <a:spLocks noGrp="1"/>
          </p:cNvSpPr>
          <p:nvPr>
            <p:ph idx="1"/>
          </p:nvPr>
        </p:nvSpPr>
        <p:spPr>
          <a:xfrm>
            <a:off x="334923" y="5217703"/>
            <a:ext cx="8585200" cy="1057299"/>
          </a:xfrm>
        </p:spPr>
        <p:txBody>
          <a:bodyPr>
            <a:normAutofit/>
          </a:bodyPr>
          <a:lstStyle/>
          <a:p>
            <a:pPr>
              <a:spcBef>
                <a:spcPts val="600"/>
              </a:spcBef>
            </a:pPr>
            <a:r>
              <a:rPr lang="en-US" dirty="0"/>
              <a:t>Control limit:</a:t>
            </a:r>
          </a:p>
          <a:p>
            <a:pPr lvl="1">
              <a:spcBef>
                <a:spcPts val="600"/>
              </a:spcBef>
            </a:pPr>
            <a:r>
              <a:rPr lang="en-US" dirty="0"/>
              <a:t>Radiation field should be &lt; 2% of SID larger than IR</a:t>
            </a:r>
          </a:p>
        </p:txBody>
      </p:sp>
      <p:sp>
        <p:nvSpPr>
          <p:cNvPr id="4" name="Footer Placeholder 3"/>
          <p:cNvSpPr>
            <a:spLocks noGrp="1"/>
          </p:cNvSpPr>
          <p:nvPr>
            <p:ph type="ftr" sz="quarter" idx="11"/>
          </p:nvPr>
        </p:nvSpPr>
        <p:spPr/>
        <p:txBody>
          <a:bodyPr/>
          <a:lstStyle/>
          <a:p>
            <a:r>
              <a:rPr lang="en-US" dirty="0"/>
              <a:t>Acceptance Testing</a:t>
            </a:r>
          </a:p>
        </p:txBody>
      </p:sp>
      <p:sp>
        <p:nvSpPr>
          <p:cNvPr id="5" name="Slide Number Placeholder 4"/>
          <p:cNvSpPr>
            <a:spLocks noGrp="1"/>
          </p:cNvSpPr>
          <p:nvPr>
            <p:ph type="sldNum" sz="quarter" idx="12"/>
          </p:nvPr>
        </p:nvSpPr>
        <p:spPr/>
        <p:txBody>
          <a:bodyPr/>
          <a:lstStyle/>
          <a:p>
            <a:fld id="{3E9129C3-A836-44F1-82E7-C11529EB66A5}" type="slidenum">
              <a:rPr lang="en-US" smtClean="0"/>
              <a:t>19</a:t>
            </a:fld>
            <a:endParaRPr lang="en-US" dirty="0"/>
          </a:p>
        </p:txBody>
      </p:sp>
      <p:pic>
        <p:nvPicPr>
          <p:cNvPr id="7" name="Picture 6">
            <a:extLst>
              <a:ext uri="{FF2B5EF4-FFF2-40B4-BE49-F238E27FC236}">
                <a16:creationId xmlns:a16="http://schemas.microsoft.com/office/drawing/2014/main" id="{5B0B7264-1D8B-5DB1-A54E-0FB73F8FC4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8784" y="1314461"/>
            <a:ext cx="7437477" cy="3758405"/>
          </a:xfrm>
          <a:prstGeom prst="rect">
            <a:avLst/>
          </a:prstGeom>
        </p:spPr>
      </p:pic>
    </p:spTree>
    <p:extLst>
      <p:ext uri="{BB962C8B-B14F-4D97-AF65-F5344CB8AC3E}">
        <p14:creationId xmlns:p14="http://schemas.microsoft.com/office/powerpoint/2010/main" val="20936459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Outline</a:t>
            </a:r>
          </a:p>
        </p:txBody>
      </p:sp>
      <p:sp>
        <p:nvSpPr>
          <p:cNvPr id="3" name="Content Placeholder 2"/>
          <p:cNvSpPr>
            <a:spLocks noGrp="1"/>
          </p:cNvSpPr>
          <p:nvPr>
            <p:ph idx="1"/>
          </p:nvPr>
        </p:nvSpPr>
        <p:spPr>
          <a:xfrm>
            <a:off x="457200" y="1333500"/>
            <a:ext cx="8229600" cy="4809981"/>
          </a:xfrm>
        </p:spPr>
        <p:txBody>
          <a:bodyPr>
            <a:normAutofit/>
          </a:bodyPr>
          <a:lstStyle/>
          <a:p>
            <a:pPr lvl="0"/>
            <a:r>
              <a:rPr lang="en-US" dirty="0"/>
              <a:t>Framework for quality assurance</a:t>
            </a:r>
          </a:p>
          <a:p>
            <a:pPr lvl="1"/>
            <a:r>
              <a:rPr lang="en-US" dirty="0"/>
              <a:t>Where does acceptance testing fit it?</a:t>
            </a:r>
          </a:p>
          <a:p>
            <a:pPr lvl="0"/>
            <a:r>
              <a:rPr lang="en-US" baseline="0" dirty="0"/>
              <a:t>Performance </a:t>
            </a:r>
            <a:r>
              <a:rPr lang="en-US" dirty="0"/>
              <a:t>e</a:t>
            </a:r>
            <a:r>
              <a:rPr lang="en-US" baseline="0" dirty="0"/>
              <a:t>valuation tests for FGI systems</a:t>
            </a:r>
          </a:p>
          <a:p>
            <a:pPr lvl="0"/>
            <a:endParaRPr lang="en-US" dirty="0"/>
          </a:p>
        </p:txBody>
      </p:sp>
      <p:sp>
        <p:nvSpPr>
          <p:cNvPr id="4" name="Footer Placeholder 3"/>
          <p:cNvSpPr>
            <a:spLocks noGrp="1"/>
          </p:cNvSpPr>
          <p:nvPr>
            <p:ph type="ftr" sz="quarter" idx="11"/>
          </p:nvPr>
        </p:nvSpPr>
        <p:spPr/>
        <p:txBody>
          <a:bodyPr/>
          <a:lstStyle/>
          <a:p>
            <a:r>
              <a:rPr lang="en-US" dirty="0"/>
              <a:t>Acceptance Testing</a:t>
            </a:r>
          </a:p>
        </p:txBody>
      </p:sp>
      <p:sp>
        <p:nvSpPr>
          <p:cNvPr id="5" name="Slide Number Placeholder 4"/>
          <p:cNvSpPr>
            <a:spLocks noGrp="1"/>
          </p:cNvSpPr>
          <p:nvPr>
            <p:ph type="sldNum" sz="quarter" idx="12"/>
          </p:nvPr>
        </p:nvSpPr>
        <p:spPr/>
        <p:txBody>
          <a:bodyPr/>
          <a:lstStyle/>
          <a:p>
            <a:fld id="{3E9129C3-A836-44F1-82E7-C11529EB66A5}" type="slidenum">
              <a:rPr lang="en-US" smtClean="0"/>
              <a:t>2</a:t>
            </a:fld>
            <a:endParaRPr lang="en-US" dirty="0"/>
          </a:p>
        </p:txBody>
      </p:sp>
      <p:pic>
        <p:nvPicPr>
          <p:cNvPr id="6" name="Picture 5">
            <a:extLst>
              <a:ext uri="{FF2B5EF4-FFF2-40B4-BE49-F238E27FC236}">
                <a16:creationId xmlns:a16="http://schemas.microsoft.com/office/drawing/2014/main" id="{3C255A7F-84CE-B77E-8F51-032DB26DCC9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69702" y="3429000"/>
            <a:ext cx="7038380" cy="2843140"/>
          </a:xfrm>
          <a:prstGeom prst="rect">
            <a:avLst/>
          </a:prstGeom>
        </p:spPr>
      </p:pic>
    </p:spTree>
    <p:extLst>
      <p:ext uri="{BB962C8B-B14F-4D97-AF65-F5344CB8AC3E}">
        <p14:creationId xmlns:p14="http://schemas.microsoft.com/office/powerpoint/2010/main" val="9138762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spcBef>
                <a:spcPts val="600"/>
              </a:spcBef>
            </a:pPr>
            <a:r>
              <a:rPr lang="en-US" dirty="0"/>
              <a:t>Centering of Beam to IR</a:t>
            </a:r>
          </a:p>
        </p:txBody>
      </p:sp>
      <p:sp>
        <p:nvSpPr>
          <p:cNvPr id="4" name="Footer Placeholder 3"/>
          <p:cNvSpPr>
            <a:spLocks noGrp="1"/>
          </p:cNvSpPr>
          <p:nvPr>
            <p:ph type="ftr" sz="quarter" idx="11"/>
          </p:nvPr>
        </p:nvSpPr>
        <p:spPr/>
        <p:txBody>
          <a:bodyPr/>
          <a:lstStyle/>
          <a:p>
            <a:r>
              <a:rPr lang="en-US" dirty="0"/>
              <a:t>Acceptance Testing</a:t>
            </a:r>
          </a:p>
        </p:txBody>
      </p:sp>
      <p:sp>
        <p:nvSpPr>
          <p:cNvPr id="5" name="Slide Number Placeholder 4"/>
          <p:cNvSpPr>
            <a:spLocks noGrp="1"/>
          </p:cNvSpPr>
          <p:nvPr>
            <p:ph type="sldNum" sz="quarter" idx="12"/>
          </p:nvPr>
        </p:nvSpPr>
        <p:spPr/>
        <p:txBody>
          <a:bodyPr/>
          <a:lstStyle/>
          <a:p>
            <a:fld id="{3E9129C3-A836-44F1-82E7-C11529EB66A5}" type="slidenum">
              <a:rPr lang="en-US" smtClean="0"/>
              <a:t>20</a:t>
            </a:fld>
            <a:endParaRPr lang="en-US" dirty="0"/>
          </a:p>
        </p:txBody>
      </p:sp>
      <p:sp>
        <p:nvSpPr>
          <p:cNvPr id="9" name="Content Placeholder 2">
            <a:extLst>
              <a:ext uri="{FF2B5EF4-FFF2-40B4-BE49-F238E27FC236}">
                <a16:creationId xmlns:a16="http://schemas.microsoft.com/office/drawing/2014/main" id="{A93CDED8-B401-6F67-1209-B5CBA4782961}"/>
              </a:ext>
            </a:extLst>
          </p:cNvPr>
          <p:cNvSpPr txBox="1">
            <a:spLocks/>
          </p:cNvSpPr>
          <p:nvPr/>
        </p:nvSpPr>
        <p:spPr>
          <a:xfrm>
            <a:off x="406400" y="1333500"/>
            <a:ext cx="8331200" cy="5132614"/>
          </a:xfrm>
          <a:prstGeom prst="rect">
            <a:avLst/>
          </a:prstGeom>
        </p:spPr>
        <p:txBody>
          <a:bodyPr>
            <a:normAutofit/>
          </a:bodyPr>
          <a:lst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a:lstStyle>
          <a:p>
            <a:pPr>
              <a:spcBef>
                <a:spcPts val="600"/>
              </a:spcBef>
            </a:pPr>
            <a:endParaRPr lang="en-US" dirty="0"/>
          </a:p>
        </p:txBody>
      </p:sp>
      <p:sp>
        <p:nvSpPr>
          <p:cNvPr id="3" name="Content Placeholder 2">
            <a:extLst>
              <a:ext uri="{FF2B5EF4-FFF2-40B4-BE49-F238E27FC236}">
                <a16:creationId xmlns:a16="http://schemas.microsoft.com/office/drawing/2014/main" id="{A14EC36F-0683-31A5-E873-B4E8EDF71EA0}"/>
              </a:ext>
            </a:extLst>
          </p:cNvPr>
          <p:cNvSpPr>
            <a:spLocks noGrp="1"/>
          </p:cNvSpPr>
          <p:nvPr>
            <p:ph idx="1"/>
          </p:nvPr>
        </p:nvSpPr>
        <p:spPr>
          <a:xfrm>
            <a:off x="558800" y="1485900"/>
            <a:ext cx="8331200" cy="5132614"/>
          </a:xfrm>
        </p:spPr>
        <p:txBody>
          <a:bodyPr>
            <a:normAutofit/>
          </a:bodyPr>
          <a:lstStyle/>
          <a:p>
            <a:pPr>
              <a:spcBef>
                <a:spcPts val="600"/>
              </a:spcBef>
            </a:pPr>
            <a:r>
              <a:rPr lang="en-US" dirty="0"/>
              <a:t>Method:</a:t>
            </a:r>
          </a:p>
          <a:p>
            <a:pPr lvl="1">
              <a:spcBef>
                <a:spcPts val="600"/>
              </a:spcBef>
            </a:pPr>
            <a:r>
              <a:rPr lang="en-US" dirty="0"/>
              <a:t>Collimation/alignment tool or</a:t>
            </a:r>
          </a:p>
          <a:p>
            <a:pPr lvl="1">
              <a:spcBef>
                <a:spcPts val="600"/>
              </a:spcBef>
            </a:pPr>
            <a:r>
              <a:rPr lang="en-US" dirty="0"/>
              <a:t>2 washers</a:t>
            </a:r>
          </a:p>
          <a:p>
            <a:pPr lvl="2">
              <a:spcBef>
                <a:spcPts val="600"/>
              </a:spcBef>
            </a:pPr>
            <a:r>
              <a:rPr lang="en-US" dirty="0"/>
              <a:t>Place on center of</a:t>
            </a:r>
            <a:br>
              <a:rPr lang="en-US" dirty="0"/>
            </a:br>
            <a:r>
              <a:rPr lang="en-US" dirty="0"/>
              <a:t> IR and other on table</a:t>
            </a:r>
          </a:p>
          <a:p>
            <a:pPr lvl="2">
              <a:spcBef>
                <a:spcPts val="600"/>
              </a:spcBef>
            </a:pPr>
            <a:r>
              <a:rPr lang="en-US" dirty="0"/>
              <a:t>Move table to align</a:t>
            </a:r>
          </a:p>
          <a:p>
            <a:pPr lvl="2">
              <a:spcBef>
                <a:spcPts val="600"/>
              </a:spcBef>
            </a:pPr>
            <a:r>
              <a:rPr lang="en-US" dirty="0"/>
              <a:t>Washers should be </a:t>
            </a:r>
            <a:br>
              <a:rPr lang="en-US" dirty="0"/>
            </a:br>
            <a:r>
              <a:rPr lang="en-US" dirty="0"/>
              <a:t>circular</a:t>
            </a:r>
          </a:p>
        </p:txBody>
      </p:sp>
      <p:pic>
        <p:nvPicPr>
          <p:cNvPr id="6" name="Immagine 4">
            <a:extLst>
              <a:ext uri="{FF2B5EF4-FFF2-40B4-BE49-F238E27FC236}">
                <a16:creationId xmlns:a16="http://schemas.microsoft.com/office/drawing/2014/main" id="{38A587B7-DAE7-D209-CB65-C3B5B9FC1F5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77932" y="2664083"/>
            <a:ext cx="4025760" cy="3027921"/>
          </a:xfrm>
          <a:prstGeom prst="rect">
            <a:avLst/>
          </a:prstGeom>
        </p:spPr>
      </p:pic>
    </p:spTree>
    <p:extLst>
      <p:ext uri="{BB962C8B-B14F-4D97-AF65-F5344CB8AC3E}">
        <p14:creationId xmlns:p14="http://schemas.microsoft.com/office/powerpoint/2010/main" val="10838194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spcBef>
                <a:spcPts val="600"/>
              </a:spcBef>
            </a:pPr>
            <a:r>
              <a:rPr lang="en-US" dirty="0"/>
              <a:t>Centering of Beam to IR</a:t>
            </a:r>
          </a:p>
        </p:txBody>
      </p:sp>
      <p:sp>
        <p:nvSpPr>
          <p:cNvPr id="4" name="Footer Placeholder 3"/>
          <p:cNvSpPr>
            <a:spLocks noGrp="1"/>
          </p:cNvSpPr>
          <p:nvPr>
            <p:ph type="ftr" sz="quarter" idx="11"/>
          </p:nvPr>
        </p:nvSpPr>
        <p:spPr/>
        <p:txBody>
          <a:bodyPr/>
          <a:lstStyle/>
          <a:p>
            <a:r>
              <a:rPr lang="en-US" dirty="0"/>
              <a:t>Acceptance Testing</a:t>
            </a:r>
          </a:p>
        </p:txBody>
      </p:sp>
      <p:sp>
        <p:nvSpPr>
          <p:cNvPr id="5" name="Slide Number Placeholder 4"/>
          <p:cNvSpPr>
            <a:spLocks noGrp="1"/>
          </p:cNvSpPr>
          <p:nvPr>
            <p:ph type="sldNum" sz="quarter" idx="12"/>
          </p:nvPr>
        </p:nvSpPr>
        <p:spPr/>
        <p:txBody>
          <a:bodyPr/>
          <a:lstStyle/>
          <a:p>
            <a:fld id="{3E9129C3-A836-44F1-82E7-C11529EB66A5}" type="slidenum">
              <a:rPr lang="en-US" smtClean="0"/>
              <a:t>21</a:t>
            </a:fld>
            <a:endParaRPr lang="en-US" dirty="0"/>
          </a:p>
        </p:txBody>
      </p:sp>
      <p:sp>
        <p:nvSpPr>
          <p:cNvPr id="9" name="Content Placeholder 2">
            <a:extLst>
              <a:ext uri="{FF2B5EF4-FFF2-40B4-BE49-F238E27FC236}">
                <a16:creationId xmlns:a16="http://schemas.microsoft.com/office/drawing/2014/main" id="{A93CDED8-B401-6F67-1209-B5CBA4782961}"/>
              </a:ext>
            </a:extLst>
          </p:cNvPr>
          <p:cNvSpPr txBox="1">
            <a:spLocks/>
          </p:cNvSpPr>
          <p:nvPr/>
        </p:nvSpPr>
        <p:spPr>
          <a:xfrm>
            <a:off x="406400" y="1333500"/>
            <a:ext cx="8331200" cy="5132614"/>
          </a:xfrm>
          <a:prstGeom prst="rect">
            <a:avLst/>
          </a:prstGeom>
        </p:spPr>
        <p:txBody>
          <a:bodyPr>
            <a:normAutofit/>
          </a:bodyPr>
          <a:lst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a:lstStyle>
          <a:p>
            <a:pPr>
              <a:spcBef>
                <a:spcPts val="600"/>
              </a:spcBef>
            </a:pPr>
            <a:endParaRPr lang="en-US" dirty="0"/>
          </a:p>
        </p:txBody>
      </p:sp>
      <p:sp>
        <p:nvSpPr>
          <p:cNvPr id="7" name="Content Placeholder 6">
            <a:extLst>
              <a:ext uri="{FF2B5EF4-FFF2-40B4-BE49-F238E27FC236}">
                <a16:creationId xmlns:a16="http://schemas.microsoft.com/office/drawing/2014/main" id="{1A10A35C-4A03-E047-DCD5-6AE9C674886B}"/>
              </a:ext>
            </a:extLst>
          </p:cNvPr>
          <p:cNvSpPr>
            <a:spLocks noGrp="1"/>
          </p:cNvSpPr>
          <p:nvPr>
            <p:ph idx="1"/>
          </p:nvPr>
        </p:nvSpPr>
        <p:spPr>
          <a:xfrm>
            <a:off x="457200" y="4939292"/>
            <a:ext cx="8229600" cy="1461508"/>
          </a:xfrm>
        </p:spPr>
        <p:txBody>
          <a:bodyPr/>
          <a:lstStyle/>
          <a:p>
            <a:r>
              <a:rPr lang="en-US" dirty="0"/>
              <a:t>Control limit:</a:t>
            </a:r>
          </a:p>
          <a:p>
            <a:pPr lvl="1"/>
            <a:r>
              <a:rPr lang="en-US" dirty="0"/>
              <a:t>Distance between central ray and center of image receptor should be &lt; 2% of SID</a:t>
            </a:r>
          </a:p>
        </p:txBody>
      </p:sp>
      <p:pic>
        <p:nvPicPr>
          <p:cNvPr id="3" name="Picture 2">
            <a:extLst>
              <a:ext uri="{FF2B5EF4-FFF2-40B4-BE49-F238E27FC236}">
                <a16:creationId xmlns:a16="http://schemas.microsoft.com/office/drawing/2014/main" id="{EC68BA15-D966-8E4D-9E41-9558804E86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41831" y="1248999"/>
            <a:ext cx="6094122" cy="3687083"/>
          </a:xfrm>
          <a:prstGeom prst="rect">
            <a:avLst/>
          </a:prstGeom>
        </p:spPr>
      </p:pic>
    </p:spTree>
    <p:extLst>
      <p:ext uri="{BB962C8B-B14F-4D97-AF65-F5344CB8AC3E}">
        <p14:creationId xmlns:p14="http://schemas.microsoft.com/office/powerpoint/2010/main" val="7202689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ADRC Function</a:t>
            </a:r>
          </a:p>
        </p:txBody>
      </p:sp>
      <p:sp>
        <p:nvSpPr>
          <p:cNvPr id="3" name="Content Placeholder 2"/>
          <p:cNvSpPr>
            <a:spLocks noGrp="1"/>
          </p:cNvSpPr>
          <p:nvPr>
            <p:ph idx="1"/>
          </p:nvPr>
        </p:nvSpPr>
        <p:spPr>
          <a:xfrm>
            <a:off x="406400" y="1333500"/>
            <a:ext cx="8331200" cy="5132614"/>
          </a:xfrm>
        </p:spPr>
        <p:txBody>
          <a:bodyPr>
            <a:normAutofit/>
          </a:bodyPr>
          <a:lstStyle/>
          <a:p>
            <a:pPr>
              <a:spcBef>
                <a:spcPts val="600"/>
              </a:spcBef>
            </a:pPr>
            <a:r>
              <a:rPr lang="en-US" dirty="0"/>
              <a:t>Characterize and ensure function of ADRC by varying phantom thickness over a wide range</a:t>
            </a:r>
          </a:p>
        </p:txBody>
      </p:sp>
      <p:sp>
        <p:nvSpPr>
          <p:cNvPr id="4" name="Footer Placeholder 3"/>
          <p:cNvSpPr>
            <a:spLocks noGrp="1"/>
          </p:cNvSpPr>
          <p:nvPr>
            <p:ph type="ftr" sz="quarter" idx="11"/>
          </p:nvPr>
        </p:nvSpPr>
        <p:spPr/>
        <p:txBody>
          <a:bodyPr/>
          <a:lstStyle/>
          <a:p>
            <a:r>
              <a:rPr lang="en-US" dirty="0"/>
              <a:t>Acceptance Testing</a:t>
            </a:r>
          </a:p>
        </p:txBody>
      </p:sp>
      <p:sp>
        <p:nvSpPr>
          <p:cNvPr id="5" name="Slide Number Placeholder 4"/>
          <p:cNvSpPr>
            <a:spLocks noGrp="1"/>
          </p:cNvSpPr>
          <p:nvPr>
            <p:ph type="sldNum" sz="quarter" idx="12"/>
          </p:nvPr>
        </p:nvSpPr>
        <p:spPr/>
        <p:txBody>
          <a:bodyPr/>
          <a:lstStyle/>
          <a:p>
            <a:fld id="{3E9129C3-A836-44F1-82E7-C11529EB66A5}" type="slidenum">
              <a:rPr lang="en-US" smtClean="0"/>
              <a:t>22</a:t>
            </a:fld>
            <a:endParaRPr lang="en-US" dirty="0"/>
          </a:p>
        </p:txBody>
      </p:sp>
      <p:pic>
        <p:nvPicPr>
          <p:cNvPr id="9" name="Picture 8">
            <a:extLst>
              <a:ext uri="{FF2B5EF4-FFF2-40B4-BE49-F238E27FC236}">
                <a16:creationId xmlns:a16="http://schemas.microsoft.com/office/drawing/2014/main" id="{22E54E36-7ECF-C992-B143-E83C484FAC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1350" y="3285261"/>
            <a:ext cx="8519746" cy="2649547"/>
          </a:xfrm>
          <a:prstGeom prst="rect">
            <a:avLst/>
          </a:prstGeom>
        </p:spPr>
      </p:pic>
    </p:spTree>
    <p:extLst>
      <p:ext uri="{BB962C8B-B14F-4D97-AF65-F5344CB8AC3E}">
        <p14:creationId xmlns:p14="http://schemas.microsoft.com/office/powerpoint/2010/main" val="10090299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Dose Measurements</a:t>
            </a:r>
          </a:p>
        </p:txBody>
      </p:sp>
      <p:sp>
        <p:nvSpPr>
          <p:cNvPr id="3" name="Content Placeholder 2"/>
          <p:cNvSpPr>
            <a:spLocks noGrp="1"/>
          </p:cNvSpPr>
          <p:nvPr>
            <p:ph idx="1"/>
          </p:nvPr>
        </p:nvSpPr>
        <p:spPr>
          <a:xfrm>
            <a:off x="406400" y="1333500"/>
            <a:ext cx="8331200" cy="5132614"/>
          </a:xfrm>
        </p:spPr>
        <p:txBody>
          <a:bodyPr>
            <a:normAutofit/>
          </a:bodyPr>
          <a:lstStyle/>
          <a:p>
            <a:pPr>
              <a:spcBef>
                <a:spcPts val="600"/>
              </a:spcBef>
            </a:pPr>
            <a:r>
              <a:rPr lang="en-US" dirty="0"/>
              <a:t>Image receptor input air kerma</a:t>
            </a:r>
          </a:p>
          <a:p>
            <a:pPr>
              <a:spcBef>
                <a:spcPts val="600"/>
              </a:spcBef>
            </a:pPr>
            <a:r>
              <a:rPr lang="en-US" dirty="0"/>
              <a:t>Displayed reference point air kerma accuracy</a:t>
            </a:r>
          </a:p>
          <a:p>
            <a:pPr>
              <a:spcBef>
                <a:spcPts val="600"/>
              </a:spcBef>
            </a:pPr>
            <a:r>
              <a:rPr lang="en-US" dirty="0"/>
              <a:t>Maximum air kerma rate</a:t>
            </a:r>
          </a:p>
          <a:p>
            <a:pPr>
              <a:spcBef>
                <a:spcPts val="600"/>
              </a:spcBef>
            </a:pPr>
            <a:r>
              <a:rPr lang="en-US" dirty="0"/>
              <a:t>Typical patient </a:t>
            </a:r>
            <a:br>
              <a:rPr lang="en-US" dirty="0"/>
            </a:br>
            <a:r>
              <a:rPr lang="en-US" dirty="0"/>
              <a:t>entrance air kerma </a:t>
            </a:r>
            <a:br>
              <a:rPr lang="en-US" dirty="0"/>
            </a:br>
            <a:r>
              <a:rPr lang="en-US" dirty="0"/>
              <a:t>rate</a:t>
            </a:r>
          </a:p>
        </p:txBody>
      </p:sp>
      <p:sp>
        <p:nvSpPr>
          <p:cNvPr id="4" name="Footer Placeholder 3"/>
          <p:cNvSpPr>
            <a:spLocks noGrp="1"/>
          </p:cNvSpPr>
          <p:nvPr>
            <p:ph type="ftr" sz="quarter" idx="11"/>
          </p:nvPr>
        </p:nvSpPr>
        <p:spPr/>
        <p:txBody>
          <a:bodyPr/>
          <a:lstStyle/>
          <a:p>
            <a:r>
              <a:rPr lang="en-US" dirty="0"/>
              <a:t>Acceptance Testing</a:t>
            </a:r>
          </a:p>
        </p:txBody>
      </p:sp>
      <p:sp>
        <p:nvSpPr>
          <p:cNvPr id="5" name="Slide Number Placeholder 4"/>
          <p:cNvSpPr>
            <a:spLocks noGrp="1"/>
          </p:cNvSpPr>
          <p:nvPr>
            <p:ph type="sldNum" sz="quarter" idx="12"/>
          </p:nvPr>
        </p:nvSpPr>
        <p:spPr/>
        <p:txBody>
          <a:bodyPr/>
          <a:lstStyle/>
          <a:p>
            <a:fld id="{3E9129C3-A836-44F1-82E7-C11529EB66A5}" type="slidenum">
              <a:rPr lang="en-US" smtClean="0"/>
              <a:t>23</a:t>
            </a:fld>
            <a:endParaRPr lang="en-US" dirty="0"/>
          </a:p>
        </p:txBody>
      </p:sp>
      <p:pic>
        <p:nvPicPr>
          <p:cNvPr id="1026" name="Picture 2" descr="apparecchio di misura a raggi X">
            <a:extLst>
              <a:ext uri="{FF2B5EF4-FFF2-40B4-BE49-F238E27FC236}">
                <a16:creationId xmlns:a16="http://schemas.microsoft.com/office/drawing/2014/main" id="{8AB769BA-BCFD-4E5F-FF36-BC8CACECF99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
          <a:stretch/>
        </p:blipFill>
        <p:spPr bwMode="auto">
          <a:xfrm>
            <a:off x="4327748" y="3529012"/>
            <a:ext cx="4663852" cy="2871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23636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5"/>
          <p:cNvSpPr>
            <a:spLocks noGrp="1"/>
          </p:cNvSpPr>
          <p:nvPr>
            <p:ph type="sldNum" sz="quarter" idx="12"/>
          </p:nvPr>
        </p:nvSpPr>
        <p:spPr/>
        <p:txBody>
          <a:bodyPr/>
          <a:lstStyle/>
          <a:p>
            <a:fld id="{B370F987-7C34-4B97-B38D-B1FDD95EB160}" type="slidenum">
              <a:rPr lang="en-US" altLang="en-US"/>
              <a:pPr/>
              <a:t>24</a:t>
            </a:fld>
            <a:endParaRPr lang="en-US" altLang="en-US" dirty="0"/>
          </a:p>
        </p:txBody>
      </p:sp>
      <p:sp>
        <p:nvSpPr>
          <p:cNvPr id="610306" name="AutoShape 2"/>
          <p:cNvSpPr>
            <a:spLocks noGrp="1" noChangeArrowheads="1"/>
          </p:cNvSpPr>
          <p:nvPr>
            <p:ph type="title"/>
          </p:nvPr>
        </p:nvSpPr>
        <p:spPr/>
        <p:txBody>
          <a:bodyPr>
            <a:normAutofit/>
          </a:bodyPr>
          <a:lstStyle/>
          <a:p>
            <a:r>
              <a:rPr lang="en-US" sz="4100" dirty="0"/>
              <a:t>Image Receptor Input Air Kerma</a:t>
            </a:r>
            <a:endParaRPr lang="en-US" altLang="en-US" sz="4100" dirty="0"/>
          </a:p>
        </p:txBody>
      </p:sp>
      <p:sp>
        <p:nvSpPr>
          <p:cNvPr id="610307" name="Rectangle 3"/>
          <p:cNvSpPr>
            <a:spLocks noGrp="1" noChangeArrowheads="1"/>
          </p:cNvSpPr>
          <p:nvPr>
            <p:ph type="body" idx="1"/>
          </p:nvPr>
        </p:nvSpPr>
        <p:spPr>
          <a:xfrm>
            <a:off x="457200" y="1333500"/>
            <a:ext cx="5245746" cy="5002213"/>
          </a:xfrm>
        </p:spPr>
        <p:txBody>
          <a:bodyPr>
            <a:normAutofit lnSpcReduction="10000"/>
          </a:bodyPr>
          <a:lstStyle/>
          <a:p>
            <a:pPr>
              <a:lnSpc>
                <a:spcPct val="90000"/>
              </a:lnSpc>
              <a:spcAft>
                <a:spcPts val="600"/>
              </a:spcAft>
            </a:pPr>
            <a:r>
              <a:rPr lang="en-US" altLang="en-US" dirty="0"/>
              <a:t>Method:</a:t>
            </a:r>
          </a:p>
          <a:p>
            <a:pPr lvl="1">
              <a:lnSpc>
                <a:spcPct val="90000"/>
              </a:lnSpc>
              <a:spcAft>
                <a:spcPts val="600"/>
              </a:spcAft>
            </a:pPr>
            <a:r>
              <a:rPr lang="en-US" altLang="en-US" sz="3200" dirty="0"/>
              <a:t>Remove grid</a:t>
            </a:r>
          </a:p>
          <a:p>
            <a:pPr lvl="1">
              <a:lnSpc>
                <a:spcPct val="90000"/>
              </a:lnSpc>
              <a:spcAft>
                <a:spcPts val="600"/>
              </a:spcAft>
            </a:pPr>
            <a:r>
              <a:rPr lang="en-US" altLang="en-US" sz="3200" dirty="0"/>
              <a:t>Minimize effect of scatter</a:t>
            </a:r>
          </a:p>
          <a:p>
            <a:pPr lvl="2">
              <a:lnSpc>
                <a:spcPct val="90000"/>
              </a:lnSpc>
              <a:spcAft>
                <a:spcPts val="600"/>
              </a:spcAft>
            </a:pPr>
            <a:r>
              <a:rPr lang="en-US" altLang="en-US" sz="2800" dirty="0"/>
              <a:t>Attenuator (Al or PMMA) at x-ray tube</a:t>
            </a:r>
          </a:p>
          <a:p>
            <a:pPr lvl="2">
              <a:lnSpc>
                <a:spcPct val="90000"/>
              </a:lnSpc>
              <a:spcAft>
                <a:spcPts val="600"/>
              </a:spcAft>
            </a:pPr>
            <a:r>
              <a:rPr lang="en-US" altLang="en-US" sz="2800" dirty="0"/>
              <a:t>Dosimeter &gt; 15 cm from IR (if not lead-backed)</a:t>
            </a:r>
          </a:p>
          <a:p>
            <a:pPr lvl="1">
              <a:lnSpc>
                <a:spcPct val="90000"/>
              </a:lnSpc>
              <a:spcAft>
                <a:spcPts val="600"/>
              </a:spcAft>
            </a:pPr>
            <a:r>
              <a:rPr lang="en-US" altLang="en-US" sz="3200" dirty="0"/>
              <a:t>Adjust attenuator thickness until ADRC drives to </a:t>
            </a:r>
            <a:r>
              <a:rPr lang="en-US" altLang="en-US" sz="3200" dirty="0">
                <a:sym typeface="Symbol"/>
              </a:rPr>
              <a:t></a:t>
            </a:r>
            <a:r>
              <a:rPr lang="en-US" altLang="en-US" sz="3200" dirty="0"/>
              <a:t>80 kVp</a:t>
            </a:r>
          </a:p>
          <a:p>
            <a:pPr lvl="1">
              <a:lnSpc>
                <a:spcPct val="90000"/>
              </a:lnSpc>
              <a:spcAft>
                <a:spcPts val="600"/>
              </a:spcAft>
            </a:pPr>
            <a:endParaRPr lang="en-US" altLang="en-US" dirty="0"/>
          </a:p>
        </p:txBody>
      </p:sp>
      <p:sp>
        <p:nvSpPr>
          <p:cNvPr id="42" name="Rectangle 4"/>
          <p:cNvSpPr>
            <a:spLocks noChangeAspect="1" noChangeArrowheads="1"/>
          </p:cNvSpPr>
          <p:nvPr/>
        </p:nvSpPr>
        <p:spPr bwMode="auto">
          <a:xfrm>
            <a:off x="7510288" y="3152423"/>
            <a:ext cx="1439498" cy="400752"/>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2000" b="1" i="0" u="none" strike="noStrike" kern="0" cap="none" spc="0" normalizeH="0" baseline="0" noProof="0" dirty="0">
                <a:ln>
                  <a:noFill/>
                </a:ln>
                <a:effectLst/>
                <a:uLnTx/>
                <a:uFillTx/>
              </a:rPr>
              <a:t>Dosimeter</a:t>
            </a:r>
          </a:p>
        </p:txBody>
      </p:sp>
      <p:grpSp>
        <p:nvGrpSpPr>
          <p:cNvPr id="43" name="Group 5"/>
          <p:cNvGrpSpPr>
            <a:grpSpLocks/>
          </p:cNvGrpSpPr>
          <p:nvPr/>
        </p:nvGrpSpPr>
        <p:grpSpPr bwMode="auto">
          <a:xfrm>
            <a:off x="6236347" y="4387849"/>
            <a:ext cx="881063" cy="928688"/>
            <a:chOff x="1200" y="2592"/>
            <a:chExt cx="864" cy="864"/>
          </a:xfrm>
        </p:grpSpPr>
        <p:sp>
          <p:nvSpPr>
            <p:cNvPr id="44" name="AutoShape 6"/>
            <p:cNvSpPr>
              <a:spLocks noChangeArrowheads="1"/>
            </p:cNvSpPr>
            <p:nvPr/>
          </p:nvSpPr>
          <p:spPr bwMode="auto">
            <a:xfrm>
              <a:off x="1296" y="2736"/>
              <a:ext cx="672" cy="336"/>
            </a:xfrm>
            <a:prstGeom prst="roundRect">
              <a:avLst>
                <a:gd name="adj" fmla="val 0"/>
              </a:avLst>
            </a:prstGeom>
            <a:gradFill rotWithShape="0">
              <a:gsLst>
                <a:gs pos="0">
                  <a:srgbClr val="33CCCC">
                    <a:gamma/>
                    <a:shade val="46275"/>
                    <a:invGamma/>
                  </a:srgbClr>
                </a:gs>
                <a:gs pos="50000">
                  <a:srgbClr val="33CCCC"/>
                </a:gs>
                <a:gs pos="100000">
                  <a:srgbClr val="33CCCC">
                    <a:gamma/>
                    <a:shade val="46275"/>
                    <a:invGamma/>
                  </a:srgbClr>
                </a:gs>
              </a:gsLst>
              <a:lin ang="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effectLst/>
                <a:uLnTx/>
                <a:uFillTx/>
              </a:endParaRPr>
            </a:p>
          </p:txBody>
        </p:sp>
        <p:sp>
          <p:nvSpPr>
            <p:cNvPr id="45" name="Freeform 7"/>
            <p:cNvSpPr>
              <a:spLocks/>
            </p:cNvSpPr>
            <p:nvPr/>
          </p:nvSpPr>
          <p:spPr bwMode="auto">
            <a:xfrm>
              <a:off x="1200" y="2592"/>
              <a:ext cx="864" cy="144"/>
            </a:xfrm>
            <a:custGeom>
              <a:avLst/>
              <a:gdLst>
                <a:gd name="T0" fmla="*/ 96 w 960"/>
                <a:gd name="T1" fmla="*/ 0 h 192"/>
                <a:gd name="T2" fmla="*/ 864 w 960"/>
                <a:gd name="T3" fmla="*/ 0 h 192"/>
                <a:gd name="T4" fmla="*/ 960 w 960"/>
                <a:gd name="T5" fmla="*/ 144 h 192"/>
                <a:gd name="T6" fmla="*/ 960 w 960"/>
                <a:gd name="T7" fmla="*/ 192 h 192"/>
                <a:gd name="T8" fmla="*/ 0 w 960"/>
                <a:gd name="T9" fmla="*/ 192 h 192"/>
                <a:gd name="T10" fmla="*/ 0 w 960"/>
                <a:gd name="T11" fmla="*/ 144 h 192"/>
                <a:gd name="T12" fmla="*/ 96 w 960"/>
                <a:gd name="T13" fmla="*/ 0 h 192"/>
              </a:gdLst>
              <a:ahLst/>
              <a:cxnLst>
                <a:cxn ang="0">
                  <a:pos x="T0" y="T1"/>
                </a:cxn>
                <a:cxn ang="0">
                  <a:pos x="T2" y="T3"/>
                </a:cxn>
                <a:cxn ang="0">
                  <a:pos x="T4" y="T5"/>
                </a:cxn>
                <a:cxn ang="0">
                  <a:pos x="T6" y="T7"/>
                </a:cxn>
                <a:cxn ang="0">
                  <a:pos x="T8" y="T9"/>
                </a:cxn>
                <a:cxn ang="0">
                  <a:pos x="T10" y="T11"/>
                </a:cxn>
                <a:cxn ang="0">
                  <a:pos x="T12" y="T13"/>
                </a:cxn>
              </a:cxnLst>
              <a:rect l="0" t="0" r="r" b="b"/>
              <a:pathLst>
                <a:path w="960" h="192">
                  <a:moveTo>
                    <a:pt x="96" y="0"/>
                  </a:moveTo>
                  <a:lnTo>
                    <a:pt x="864" y="0"/>
                  </a:lnTo>
                  <a:lnTo>
                    <a:pt x="960" y="144"/>
                  </a:lnTo>
                  <a:lnTo>
                    <a:pt x="960" y="192"/>
                  </a:lnTo>
                  <a:lnTo>
                    <a:pt x="0" y="192"/>
                  </a:lnTo>
                  <a:lnTo>
                    <a:pt x="0" y="144"/>
                  </a:lnTo>
                  <a:lnTo>
                    <a:pt x="96" y="0"/>
                  </a:lnTo>
                  <a:close/>
                </a:path>
              </a:pathLst>
            </a:custGeom>
            <a:gradFill rotWithShape="0">
              <a:gsLst>
                <a:gs pos="0">
                  <a:srgbClr val="33CCCC">
                    <a:gamma/>
                    <a:shade val="46275"/>
                    <a:invGamma/>
                  </a:srgbClr>
                </a:gs>
                <a:gs pos="50000">
                  <a:srgbClr val="33CCCC"/>
                </a:gs>
                <a:gs pos="100000">
                  <a:srgbClr val="33CCCC">
                    <a:gamma/>
                    <a:shade val="46275"/>
                    <a:invGamma/>
                  </a:srgbClr>
                </a:gs>
              </a:gsLst>
              <a:lin ang="0" scaled="1"/>
            </a:gra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effectLst/>
                <a:uLnTx/>
                <a:uFillTx/>
              </a:endParaRPr>
            </a:p>
          </p:txBody>
        </p:sp>
        <p:sp>
          <p:nvSpPr>
            <p:cNvPr id="46" name="AutoShape 8"/>
            <p:cNvSpPr>
              <a:spLocks noChangeArrowheads="1"/>
            </p:cNvSpPr>
            <p:nvPr/>
          </p:nvSpPr>
          <p:spPr bwMode="auto">
            <a:xfrm>
              <a:off x="1200" y="3072"/>
              <a:ext cx="864" cy="384"/>
            </a:xfrm>
            <a:prstGeom prst="roundRect">
              <a:avLst>
                <a:gd name="adj" fmla="val 2852"/>
              </a:avLst>
            </a:prstGeom>
            <a:gradFill rotWithShape="0">
              <a:gsLst>
                <a:gs pos="0">
                  <a:srgbClr val="33CCCC">
                    <a:gamma/>
                    <a:shade val="46275"/>
                    <a:invGamma/>
                  </a:srgbClr>
                </a:gs>
                <a:gs pos="50000">
                  <a:srgbClr val="33CCCC"/>
                </a:gs>
                <a:gs pos="100000">
                  <a:srgbClr val="33CCCC">
                    <a:gamma/>
                    <a:shade val="46275"/>
                    <a:invGamma/>
                  </a:srgbClr>
                </a:gs>
              </a:gsLst>
              <a:lin ang="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effectLst/>
                <a:uLnTx/>
                <a:uFillTx/>
              </a:endParaRPr>
            </a:p>
          </p:txBody>
        </p:sp>
      </p:grpSp>
      <p:sp>
        <p:nvSpPr>
          <p:cNvPr id="47" name="Line 9"/>
          <p:cNvSpPr>
            <a:spLocks noChangeAspect="1" noChangeShapeType="1"/>
          </p:cNvSpPr>
          <p:nvPr/>
        </p:nvSpPr>
        <p:spPr bwMode="auto">
          <a:xfrm>
            <a:off x="6339535" y="4627562"/>
            <a:ext cx="693737"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effectLst/>
              <a:uLnTx/>
              <a:uFillTx/>
            </a:endParaRPr>
          </a:p>
        </p:txBody>
      </p:sp>
      <p:sp>
        <p:nvSpPr>
          <p:cNvPr id="48" name="Freeform 10"/>
          <p:cNvSpPr>
            <a:spLocks noChangeAspect="1"/>
          </p:cNvSpPr>
          <p:nvPr/>
        </p:nvSpPr>
        <p:spPr bwMode="auto">
          <a:xfrm>
            <a:off x="6117285" y="3286124"/>
            <a:ext cx="1100137" cy="1851025"/>
          </a:xfrm>
          <a:custGeom>
            <a:avLst/>
            <a:gdLst>
              <a:gd name="T0" fmla="*/ 0 w 865"/>
              <a:gd name="T1" fmla="*/ 0 h 1297"/>
              <a:gd name="T2" fmla="*/ 864 w 865"/>
              <a:gd name="T3" fmla="*/ 0 h 1297"/>
              <a:gd name="T4" fmla="*/ 432 w 865"/>
              <a:gd name="T5" fmla="*/ 1296 h 1297"/>
              <a:gd name="T6" fmla="*/ 0 w 865"/>
              <a:gd name="T7" fmla="*/ 0 h 1297"/>
            </a:gdLst>
            <a:ahLst/>
            <a:cxnLst>
              <a:cxn ang="0">
                <a:pos x="T0" y="T1"/>
              </a:cxn>
              <a:cxn ang="0">
                <a:pos x="T2" y="T3"/>
              </a:cxn>
              <a:cxn ang="0">
                <a:pos x="T4" y="T5"/>
              </a:cxn>
              <a:cxn ang="0">
                <a:pos x="T6" y="T7"/>
              </a:cxn>
            </a:cxnLst>
            <a:rect l="0" t="0" r="r" b="b"/>
            <a:pathLst>
              <a:path w="865" h="1297">
                <a:moveTo>
                  <a:pt x="0" y="0"/>
                </a:moveTo>
                <a:lnTo>
                  <a:pt x="864" y="0"/>
                </a:lnTo>
                <a:lnTo>
                  <a:pt x="432" y="1296"/>
                </a:lnTo>
                <a:lnTo>
                  <a:pt x="0" y="0"/>
                </a:lnTo>
              </a:path>
            </a:pathLst>
          </a:custGeom>
          <a:noFill/>
          <a:ln w="12700" cap="rnd"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effectLst/>
              <a:uLnTx/>
              <a:uFillTx/>
            </a:endParaRPr>
          </a:p>
        </p:txBody>
      </p:sp>
      <p:sp>
        <p:nvSpPr>
          <p:cNvPr id="49" name="Line 11"/>
          <p:cNvSpPr>
            <a:spLocks noChangeAspect="1" noChangeShapeType="1"/>
          </p:cNvSpPr>
          <p:nvPr/>
        </p:nvSpPr>
        <p:spPr bwMode="auto">
          <a:xfrm>
            <a:off x="6117285" y="3286124"/>
            <a:ext cx="109855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effectLst/>
              <a:uLnTx/>
              <a:uFillTx/>
            </a:endParaRPr>
          </a:p>
        </p:txBody>
      </p:sp>
      <p:grpSp>
        <p:nvGrpSpPr>
          <p:cNvPr id="50" name="Group 12"/>
          <p:cNvGrpSpPr>
            <a:grpSpLocks/>
          </p:cNvGrpSpPr>
          <p:nvPr/>
        </p:nvGrpSpPr>
        <p:grpSpPr bwMode="auto">
          <a:xfrm>
            <a:off x="6083947" y="2076449"/>
            <a:ext cx="1160463" cy="1192213"/>
            <a:chOff x="3634" y="816"/>
            <a:chExt cx="827" cy="943"/>
          </a:xfrm>
        </p:grpSpPr>
        <p:sp>
          <p:nvSpPr>
            <p:cNvPr id="51" name="Freeform 13"/>
            <p:cNvSpPr>
              <a:spLocks/>
            </p:cNvSpPr>
            <p:nvPr/>
          </p:nvSpPr>
          <p:spPr bwMode="auto">
            <a:xfrm>
              <a:off x="3772" y="816"/>
              <a:ext cx="551" cy="474"/>
            </a:xfrm>
            <a:custGeom>
              <a:avLst/>
              <a:gdLst>
                <a:gd name="T0" fmla="*/ 96 w 576"/>
                <a:gd name="T1" fmla="*/ 0 h 528"/>
                <a:gd name="T2" fmla="*/ 480 w 576"/>
                <a:gd name="T3" fmla="*/ 0 h 528"/>
                <a:gd name="T4" fmla="*/ 576 w 576"/>
                <a:gd name="T5" fmla="*/ 384 h 528"/>
                <a:gd name="T6" fmla="*/ 576 w 576"/>
                <a:gd name="T7" fmla="*/ 528 h 528"/>
                <a:gd name="T8" fmla="*/ 0 w 576"/>
                <a:gd name="T9" fmla="*/ 528 h 528"/>
                <a:gd name="T10" fmla="*/ 0 w 576"/>
                <a:gd name="T11" fmla="*/ 384 h 528"/>
                <a:gd name="T12" fmla="*/ 96 w 576"/>
                <a:gd name="T13" fmla="*/ 0 h 528"/>
              </a:gdLst>
              <a:ahLst/>
              <a:cxnLst>
                <a:cxn ang="0">
                  <a:pos x="T0" y="T1"/>
                </a:cxn>
                <a:cxn ang="0">
                  <a:pos x="T2" y="T3"/>
                </a:cxn>
                <a:cxn ang="0">
                  <a:pos x="T4" y="T5"/>
                </a:cxn>
                <a:cxn ang="0">
                  <a:pos x="T6" y="T7"/>
                </a:cxn>
                <a:cxn ang="0">
                  <a:pos x="T8" y="T9"/>
                </a:cxn>
                <a:cxn ang="0">
                  <a:pos x="T10" y="T11"/>
                </a:cxn>
                <a:cxn ang="0">
                  <a:pos x="T12" y="T13"/>
                </a:cxn>
              </a:cxnLst>
              <a:rect l="0" t="0" r="r" b="b"/>
              <a:pathLst>
                <a:path w="576" h="528">
                  <a:moveTo>
                    <a:pt x="96" y="0"/>
                  </a:moveTo>
                  <a:lnTo>
                    <a:pt x="480" y="0"/>
                  </a:lnTo>
                  <a:lnTo>
                    <a:pt x="576" y="384"/>
                  </a:lnTo>
                  <a:lnTo>
                    <a:pt x="576" y="528"/>
                  </a:lnTo>
                  <a:lnTo>
                    <a:pt x="0" y="528"/>
                  </a:lnTo>
                  <a:lnTo>
                    <a:pt x="0" y="384"/>
                  </a:lnTo>
                  <a:lnTo>
                    <a:pt x="96" y="0"/>
                  </a:lnTo>
                  <a:close/>
                </a:path>
              </a:pathLst>
            </a:custGeom>
            <a:gradFill rotWithShape="0">
              <a:gsLst>
                <a:gs pos="0">
                  <a:srgbClr val="33CCCC">
                    <a:gamma/>
                    <a:shade val="46275"/>
                    <a:invGamma/>
                  </a:srgbClr>
                </a:gs>
                <a:gs pos="50000">
                  <a:srgbClr val="33CCCC"/>
                </a:gs>
                <a:gs pos="100000">
                  <a:srgbClr val="33CCCC">
                    <a:gamma/>
                    <a:shade val="46275"/>
                    <a:invGamma/>
                  </a:srgbClr>
                </a:gs>
              </a:gsLst>
              <a:lin ang="0" scaled="1"/>
            </a:gra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effectLst/>
                <a:uLnTx/>
                <a:uFillTx/>
              </a:endParaRPr>
            </a:p>
          </p:txBody>
        </p:sp>
        <p:sp>
          <p:nvSpPr>
            <p:cNvPr id="52" name="AutoShape 14"/>
            <p:cNvSpPr>
              <a:spLocks noChangeArrowheads="1"/>
            </p:cNvSpPr>
            <p:nvPr/>
          </p:nvSpPr>
          <p:spPr bwMode="auto">
            <a:xfrm>
              <a:off x="3680" y="1422"/>
              <a:ext cx="735" cy="337"/>
            </a:xfrm>
            <a:prstGeom prst="roundRect">
              <a:avLst>
                <a:gd name="adj" fmla="val 2917"/>
              </a:avLst>
            </a:prstGeom>
            <a:gradFill rotWithShape="0">
              <a:gsLst>
                <a:gs pos="0">
                  <a:srgbClr val="33CCCC">
                    <a:gamma/>
                    <a:shade val="46275"/>
                    <a:invGamma/>
                  </a:srgbClr>
                </a:gs>
                <a:gs pos="50000">
                  <a:srgbClr val="33CCCC"/>
                </a:gs>
                <a:gs pos="100000">
                  <a:srgbClr val="33CCCC">
                    <a:gamma/>
                    <a:shade val="46275"/>
                    <a:invGamma/>
                  </a:srgbClr>
                </a:gs>
              </a:gsLst>
              <a:lin ang="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effectLst/>
                <a:uLnTx/>
                <a:uFillTx/>
              </a:endParaRPr>
            </a:p>
          </p:txBody>
        </p:sp>
        <p:sp>
          <p:nvSpPr>
            <p:cNvPr id="53" name="AutoShape 15"/>
            <p:cNvSpPr>
              <a:spLocks noChangeArrowheads="1"/>
            </p:cNvSpPr>
            <p:nvPr/>
          </p:nvSpPr>
          <p:spPr bwMode="auto">
            <a:xfrm>
              <a:off x="3634" y="1288"/>
              <a:ext cx="827" cy="134"/>
            </a:xfrm>
            <a:prstGeom prst="roundRect">
              <a:avLst>
                <a:gd name="adj" fmla="val 16667"/>
              </a:avLst>
            </a:prstGeom>
            <a:gradFill rotWithShape="0">
              <a:gsLst>
                <a:gs pos="0">
                  <a:srgbClr val="33CCCC">
                    <a:gamma/>
                    <a:shade val="46275"/>
                    <a:invGamma/>
                  </a:srgbClr>
                </a:gs>
                <a:gs pos="50000">
                  <a:srgbClr val="33CCCC"/>
                </a:gs>
                <a:gs pos="100000">
                  <a:srgbClr val="33CCCC">
                    <a:gamma/>
                    <a:shade val="46275"/>
                    <a:invGamma/>
                  </a:srgbClr>
                </a:gs>
              </a:gsLst>
              <a:lin ang="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effectLst/>
                <a:uLnTx/>
                <a:uFillTx/>
              </a:endParaRPr>
            </a:p>
          </p:txBody>
        </p:sp>
        <p:sp>
          <p:nvSpPr>
            <p:cNvPr id="54" name="Line 16"/>
            <p:cNvSpPr>
              <a:spLocks noChangeShapeType="1"/>
            </p:cNvSpPr>
            <p:nvPr/>
          </p:nvSpPr>
          <p:spPr bwMode="auto">
            <a:xfrm>
              <a:off x="3680" y="1669"/>
              <a:ext cx="735" cy="0"/>
            </a:xfrm>
            <a:prstGeom prst="line">
              <a:avLst/>
            </a:prstGeom>
            <a:no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effectLst/>
                <a:uLnTx/>
                <a:uFillTx/>
              </a:endParaRPr>
            </a:p>
          </p:txBody>
        </p:sp>
      </p:grpSp>
      <p:sp>
        <p:nvSpPr>
          <p:cNvPr id="55" name="Rectangle 17"/>
          <p:cNvSpPr>
            <a:spLocks noChangeArrowheads="1"/>
          </p:cNvSpPr>
          <p:nvPr/>
        </p:nvSpPr>
        <p:spPr bwMode="auto">
          <a:xfrm>
            <a:off x="6512572" y="3301999"/>
            <a:ext cx="317500" cy="88900"/>
          </a:xfrm>
          <a:prstGeom prst="rect">
            <a:avLst/>
          </a:prstGeom>
          <a:solidFill>
            <a:srgbClr val="000000"/>
          </a:solidFill>
          <a:ln w="12700">
            <a:solidFill>
              <a:schemeClr val="tx1"/>
            </a:solidFill>
            <a:miter lim="800000"/>
            <a:headEnd type="none" w="sm" len="sm"/>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effectLst/>
              <a:uLnTx/>
              <a:uFillTx/>
            </a:endParaRPr>
          </a:p>
        </p:txBody>
      </p:sp>
      <p:sp>
        <p:nvSpPr>
          <p:cNvPr id="56" name="Line 18"/>
          <p:cNvSpPr>
            <a:spLocks noChangeShapeType="1"/>
          </p:cNvSpPr>
          <p:nvPr/>
        </p:nvSpPr>
        <p:spPr bwMode="auto">
          <a:xfrm>
            <a:off x="6894365" y="3346449"/>
            <a:ext cx="582613" cy="12700"/>
          </a:xfrm>
          <a:prstGeom prst="line">
            <a:avLst/>
          </a:prstGeom>
          <a:noFill/>
          <a:ln w="12700">
            <a:solidFill>
              <a:schemeClr val="tx1"/>
            </a:solidFill>
            <a:round/>
            <a:headEnd type="triangle" w="lg"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effectLst/>
              <a:uLnTx/>
              <a:uFillTx/>
            </a:endParaRPr>
          </a:p>
        </p:txBody>
      </p:sp>
      <p:sp>
        <p:nvSpPr>
          <p:cNvPr id="57" name="Rectangle 19"/>
          <p:cNvSpPr>
            <a:spLocks noChangeArrowheads="1"/>
          </p:cNvSpPr>
          <p:nvPr/>
        </p:nvSpPr>
        <p:spPr bwMode="auto">
          <a:xfrm>
            <a:off x="6156972" y="4083049"/>
            <a:ext cx="1016000" cy="190500"/>
          </a:xfrm>
          <a:prstGeom prst="rect">
            <a:avLst/>
          </a:prstGeom>
          <a:solidFill>
            <a:srgbClr val="787E8A"/>
          </a:solidFill>
          <a:ln w="12700">
            <a:solidFill>
              <a:srgbClr val="787E8A"/>
            </a:solidFill>
            <a:miter lim="800000"/>
            <a:headEnd type="none" w="lg" len="lg"/>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effectLst/>
              <a:uLnTx/>
              <a:uFillTx/>
            </a:endParaRPr>
          </a:p>
        </p:txBody>
      </p:sp>
      <p:sp>
        <p:nvSpPr>
          <p:cNvPr id="58" name="Rectangle 20"/>
          <p:cNvSpPr>
            <a:spLocks noChangeAspect="1" noChangeArrowheads="1"/>
          </p:cNvSpPr>
          <p:nvPr/>
        </p:nvSpPr>
        <p:spPr bwMode="auto">
          <a:xfrm>
            <a:off x="7631761" y="3834606"/>
            <a:ext cx="969817" cy="708528"/>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2000" b="1" i="0" u="none" strike="noStrike" kern="0" cap="none" spc="0" normalizeH="0" baseline="0" noProof="0" dirty="0">
                <a:ln>
                  <a:noFill/>
                </a:ln>
                <a:effectLst/>
                <a:uLnTx/>
                <a:uFillTx/>
              </a:rPr>
              <a:t>Al or </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2000" b="1" i="0" u="none" strike="noStrike" kern="0" cap="none" spc="0" normalizeH="0" baseline="0" noProof="0" dirty="0">
                <a:ln>
                  <a:noFill/>
                </a:ln>
                <a:effectLst/>
                <a:uLnTx/>
                <a:uFillTx/>
              </a:rPr>
              <a:t>PMMA</a:t>
            </a:r>
          </a:p>
        </p:txBody>
      </p:sp>
      <p:sp>
        <p:nvSpPr>
          <p:cNvPr id="59" name="Line 21"/>
          <p:cNvSpPr>
            <a:spLocks noChangeShapeType="1"/>
          </p:cNvSpPr>
          <p:nvPr/>
        </p:nvSpPr>
        <p:spPr bwMode="auto">
          <a:xfrm>
            <a:off x="7236472" y="4167187"/>
            <a:ext cx="481013" cy="0"/>
          </a:xfrm>
          <a:prstGeom prst="line">
            <a:avLst/>
          </a:prstGeom>
          <a:noFill/>
          <a:ln w="12700">
            <a:solidFill>
              <a:schemeClr val="tx1"/>
            </a:solidFill>
            <a:round/>
            <a:headEnd type="triangle" w="lg"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effectLst/>
              <a:uLnTx/>
              <a:uFillTx/>
            </a:endParaRPr>
          </a:p>
        </p:txBody>
      </p:sp>
      <p:sp>
        <p:nvSpPr>
          <p:cNvPr id="24" name="Footer Placeholder 3"/>
          <p:cNvSpPr>
            <a:spLocks noGrp="1"/>
          </p:cNvSpPr>
          <p:nvPr>
            <p:ph type="ftr" sz="quarter" idx="11"/>
          </p:nvPr>
        </p:nvSpPr>
        <p:spPr>
          <a:xfrm>
            <a:off x="152400" y="6400800"/>
            <a:ext cx="4212264" cy="274320"/>
          </a:xfrm>
        </p:spPr>
        <p:txBody>
          <a:bodyPr/>
          <a:lstStyle/>
          <a:p>
            <a:r>
              <a:rPr lang="en-US" dirty="0"/>
              <a:t>Acceptance Testing</a:t>
            </a:r>
          </a:p>
        </p:txBody>
      </p:sp>
    </p:spTree>
    <p:extLst>
      <p:ext uri="{BB962C8B-B14F-4D97-AF65-F5344CB8AC3E}">
        <p14:creationId xmlns:p14="http://schemas.microsoft.com/office/powerpoint/2010/main" val="63892402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100" dirty="0"/>
              <a:t>Image Receptor Input Air Kerma</a:t>
            </a:r>
          </a:p>
        </p:txBody>
      </p:sp>
      <p:sp>
        <p:nvSpPr>
          <p:cNvPr id="3" name="Content Placeholder 2"/>
          <p:cNvSpPr>
            <a:spLocks noGrp="1"/>
          </p:cNvSpPr>
          <p:nvPr>
            <p:ph idx="1"/>
          </p:nvPr>
        </p:nvSpPr>
        <p:spPr/>
        <p:txBody>
          <a:bodyPr>
            <a:normAutofit/>
          </a:bodyPr>
          <a:lstStyle/>
          <a:p>
            <a:pPr>
              <a:lnSpc>
                <a:spcPct val="90000"/>
              </a:lnSpc>
            </a:pPr>
            <a:r>
              <a:rPr lang="en-US" altLang="en-US" dirty="0"/>
              <a:t>Result will vary depending on attenuator </a:t>
            </a:r>
          </a:p>
          <a:p>
            <a:pPr lvl="1">
              <a:lnSpc>
                <a:spcPct val="90000"/>
              </a:lnSpc>
            </a:pPr>
            <a:r>
              <a:rPr lang="en-US" altLang="en-US" dirty="0"/>
              <a:t>PMMA gives value 30% higher than Al</a:t>
            </a:r>
          </a:p>
          <a:p>
            <a:pPr>
              <a:lnSpc>
                <a:spcPct val="90000"/>
              </a:lnSpc>
            </a:pPr>
            <a:r>
              <a:rPr lang="en-US" dirty="0"/>
              <a:t>Repeat for all FOVs, all fluoroscopy and acquisition modes</a:t>
            </a:r>
          </a:p>
          <a:p>
            <a:pPr>
              <a:lnSpc>
                <a:spcPct val="90000"/>
              </a:lnSpc>
            </a:pPr>
            <a:r>
              <a:rPr lang="en-US" dirty="0"/>
              <a:t>Recommended values (20-</a:t>
            </a:r>
            <a:r>
              <a:rPr lang="en-US" altLang="en-US" dirty="0"/>
              <a:t>25 cm FOV):</a:t>
            </a:r>
          </a:p>
          <a:p>
            <a:pPr>
              <a:lnSpc>
                <a:spcPct val="90000"/>
              </a:lnSpc>
            </a:pPr>
            <a:endParaRPr lang="en-US" dirty="0"/>
          </a:p>
        </p:txBody>
      </p:sp>
      <p:sp>
        <p:nvSpPr>
          <p:cNvPr id="4" name="Footer Placeholder 3"/>
          <p:cNvSpPr>
            <a:spLocks noGrp="1"/>
          </p:cNvSpPr>
          <p:nvPr>
            <p:ph type="ftr" sz="quarter" idx="11"/>
          </p:nvPr>
        </p:nvSpPr>
        <p:spPr/>
        <p:txBody>
          <a:bodyPr/>
          <a:lstStyle/>
          <a:p>
            <a:r>
              <a:rPr lang="en-US" dirty="0"/>
              <a:t>Acceptance Testing</a:t>
            </a:r>
          </a:p>
        </p:txBody>
      </p:sp>
      <p:sp>
        <p:nvSpPr>
          <p:cNvPr id="5" name="Slide Number Placeholder 4"/>
          <p:cNvSpPr>
            <a:spLocks noGrp="1"/>
          </p:cNvSpPr>
          <p:nvPr>
            <p:ph type="sldNum" sz="quarter" idx="12"/>
          </p:nvPr>
        </p:nvSpPr>
        <p:spPr/>
        <p:txBody>
          <a:bodyPr/>
          <a:lstStyle/>
          <a:p>
            <a:fld id="{3E9129C3-A836-44F1-82E7-C11529EB66A5}" type="slidenum">
              <a:rPr lang="en-US" smtClean="0"/>
              <a:t>25</a:t>
            </a:fld>
            <a:endParaRPr lang="en-US" dirty="0"/>
          </a:p>
        </p:txBody>
      </p:sp>
      <p:graphicFrame>
        <p:nvGraphicFramePr>
          <p:cNvPr id="9" name="Table 8">
            <a:extLst>
              <a:ext uri="{FF2B5EF4-FFF2-40B4-BE49-F238E27FC236}">
                <a16:creationId xmlns:a16="http://schemas.microsoft.com/office/drawing/2014/main" id="{1E571878-4FF7-F1A9-2D6D-C24C0B2AE034}"/>
              </a:ext>
            </a:extLst>
          </p:cNvPr>
          <p:cNvGraphicFramePr>
            <a:graphicFrameLocks noGrp="1"/>
          </p:cNvGraphicFramePr>
          <p:nvPr>
            <p:extLst>
              <p:ext uri="{D42A27DB-BD31-4B8C-83A1-F6EECF244321}">
                <p14:modId xmlns:p14="http://schemas.microsoft.com/office/powerpoint/2010/main" val="2974858219"/>
              </p:ext>
            </p:extLst>
          </p:nvPr>
        </p:nvGraphicFramePr>
        <p:xfrm>
          <a:off x="914400" y="3775587"/>
          <a:ext cx="7315200" cy="2286000"/>
        </p:xfrm>
        <a:graphic>
          <a:graphicData uri="http://schemas.openxmlformats.org/drawingml/2006/table">
            <a:tbl>
              <a:tblPr firstRow="1" bandRow="1">
                <a:tableStyleId>{8FD4443E-F989-4FC4-A0C8-D5A2AF1F390B}</a:tableStyleId>
              </a:tblPr>
              <a:tblGrid>
                <a:gridCol w="32004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446314">
                <a:tc>
                  <a:txBody>
                    <a:bodyPr/>
                    <a:lstStyle/>
                    <a:p>
                      <a:r>
                        <a:rPr lang="en-US" sz="2400" dirty="0"/>
                        <a:t>Operational Mode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t>IR Input</a:t>
                      </a:r>
                      <a:r>
                        <a:rPr lang="en-US" sz="2400" baseline="0" dirty="0"/>
                        <a:t> Air Kerma (nGy/fr)</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46314">
                <a:tc>
                  <a:txBody>
                    <a:bodyPr/>
                    <a:lstStyle/>
                    <a:p>
                      <a:r>
                        <a:rPr lang="en-US" sz="2400" dirty="0"/>
                        <a:t>Fluoroscopy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t>6-30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46314">
                <a:tc>
                  <a:txBody>
                    <a:bodyPr/>
                    <a:lstStyle/>
                    <a:p>
                      <a:r>
                        <a:rPr lang="en-US" sz="2400" dirty="0"/>
                        <a:t>Digital</a:t>
                      </a:r>
                      <a:r>
                        <a:rPr lang="en-US" sz="2400" baseline="0" dirty="0"/>
                        <a:t> acquisition</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t>450-900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46314">
                <a:tc>
                  <a:txBody>
                    <a:bodyPr/>
                    <a:lstStyle/>
                    <a:p>
                      <a:r>
                        <a:rPr lang="en-US" sz="2400" dirty="0"/>
                        <a:t>DSA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t>4500-9000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446314">
                <a:tc>
                  <a:txBody>
                    <a:bodyPr/>
                    <a:lstStyle/>
                    <a:p>
                      <a:r>
                        <a:rPr lang="en-US" sz="2400" dirty="0"/>
                        <a:t>Cardiac digital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t>90-130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5498617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Displayed Air Kerma Accuracy</a:t>
            </a:r>
          </a:p>
        </p:txBody>
      </p:sp>
      <p:sp>
        <p:nvSpPr>
          <p:cNvPr id="4" name="Footer Placeholder 3"/>
          <p:cNvSpPr>
            <a:spLocks noGrp="1"/>
          </p:cNvSpPr>
          <p:nvPr>
            <p:ph type="ftr" sz="quarter" idx="11"/>
          </p:nvPr>
        </p:nvSpPr>
        <p:spPr/>
        <p:txBody>
          <a:bodyPr/>
          <a:lstStyle/>
          <a:p>
            <a:r>
              <a:rPr lang="en-US" dirty="0"/>
              <a:t>Acceptance Testing</a:t>
            </a:r>
          </a:p>
        </p:txBody>
      </p:sp>
      <p:sp>
        <p:nvSpPr>
          <p:cNvPr id="5" name="Slide Number Placeholder 4"/>
          <p:cNvSpPr>
            <a:spLocks noGrp="1"/>
          </p:cNvSpPr>
          <p:nvPr>
            <p:ph type="sldNum" sz="quarter" idx="12"/>
          </p:nvPr>
        </p:nvSpPr>
        <p:spPr/>
        <p:txBody>
          <a:bodyPr/>
          <a:lstStyle/>
          <a:p>
            <a:fld id="{3E9129C3-A836-44F1-82E7-C11529EB66A5}" type="slidenum">
              <a:rPr lang="en-US" smtClean="0"/>
              <a:t>26</a:t>
            </a:fld>
            <a:endParaRPr lang="en-US" dirty="0"/>
          </a:p>
        </p:txBody>
      </p:sp>
      <p:pic>
        <p:nvPicPr>
          <p:cNvPr id="3" name="Picture 2" descr="https://ars.els-cdn.com/content/image/1-s2.0-S0363018814000954-gr5_lrg.jpg">
            <a:extLst>
              <a:ext uri="{FF2B5EF4-FFF2-40B4-BE49-F238E27FC236}">
                <a16:creationId xmlns:a16="http://schemas.microsoft.com/office/drawing/2014/main" id="{91E68FB6-02BC-1C98-6D28-695D8E24B85B}"/>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860550" y="1415117"/>
            <a:ext cx="5422900" cy="4652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37609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Displayed Air Kerma Accuracy</a:t>
            </a:r>
          </a:p>
        </p:txBody>
      </p:sp>
      <p:sp>
        <p:nvSpPr>
          <p:cNvPr id="3" name="Content Placeholder 2"/>
          <p:cNvSpPr>
            <a:spLocks noGrp="1"/>
          </p:cNvSpPr>
          <p:nvPr>
            <p:ph idx="1"/>
          </p:nvPr>
        </p:nvSpPr>
        <p:spPr>
          <a:xfrm>
            <a:off x="457201" y="1317523"/>
            <a:ext cx="4517716" cy="4916129"/>
          </a:xfrm>
        </p:spPr>
        <p:txBody>
          <a:bodyPr>
            <a:normAutofit/>
          </a:bodyPr>
          <a:lstStyle/>
          <a:p>
            <a:r>
              <a:rPr lang="en-US" dirty="0"/>
              <a:t>Method:</a:t>
            </a:r>
          </a:p>
          <a:p>
            <a:pPr lvl="1"/>
            <a:r>
              <a:rPr lang="en-US" dirty="0"/>
              <a:t>Dosimeter at Reference Point </a:t>
            </a:r>
          </a:p>
          <a:p>
            <a:pPr lvl="2"/>
            <a:r>
              <a:rPr lang="en-US" dirty="0"/>
              <a:t>Approximate location of patient entrance point</a:t>
            </a:r>
          </a:p>
          <a:p>
            <a:pPr lvl="2"/>
            <a:r>
              <a:rPr lang="en-US" dirty="0"/>
              <a:t>Typically 15 cm from isocenter toward focal spot for C-arms</a:t>
            </a:r>
          </a:p>
          <a:p>
            <a:pPr lvl="2"/>
            <a:r>
              <a:rPr lang="en-US" dirty="0"/>
              <a:t>Source to isocenter distance and reference point is specified in user manual</a:t>
            </a:r>
          </a:p>
          <a:p>
            <a:pPr lvl="1"/>
            <a:endParaRPr lang="en-US" dirty="0"/>
          </a:p>
        </p:txBody>
      </p:sp>
      <p:sp>
        <p:nvSpPr>
          <p:cNvPr id="4" name="Footer Placeholder 3"/>
          <p:cNvSpPr>
            <a:spLocks noGrp="1"/>
          </p:cNvSpPr>
          <p:nvPr>
            <p:ph type="ftr" sz="quarter" idx="11"/>
          </p:nvPr>
        </p:nvSpPr>
        <p:spPr/>
        <p:txBody>
          <a:bodyPr/>
          <a:lstStyle/>
          <a:p>
            <a:r>
              <a:rPr lang="en-US" dirty="0"/>
              <a:t>Acceptance Testing</a:t>
            </a:r>
          </a:p>
        </p:txBody>
      </p:sp>
      <p:sp>
        <p:nvSpPr>
          <p:cNvPr id="5" name="Slide Number Placeholder 4"/>
          <p:cNvSpPr>
            <a:spLocks noGrp="1"/>
          </p:cNvSpPr>
          <p:nvPr>
            <p:ph type="sldNum" sz="quarter" idx="12"/>
          </p:nvPr>
        </p:nvSpPr>
        <p:spPr/>
        <p:txBody>
          <a:bodyPr/>
          <a:lstStyle/>
          <a:p>
            <a:fld id="{3E9129C3-A836-44F1-82E7-C11529EB66A5}" type="slidenum">
              <a:rPr lang="en-US" smtClean="0"/>
              <a:t>27</a:t>
            </a:fld>
            <a:endParaRPr lang="en-US" dirty="0"/>
          </a:p>
        </p:txBody>
      </p:sp>
      <p:grpSp>
        <p:nvGrpSpPr>
          <p:cNvPr id="8" name="Group 7">
            <a:extLst>
              <a:ext uri="{FF2B5EF4-FFF2-40B4-BE49-F238E27FC236}">
                <a16:creationId xmlns:a16="http://schemas.microsoft.com/office/drawing/2014/main" id="{0C82451C-D355-FBFF-06A0-3349A12EE051}"/>
              </a:ext>
            </a:extLst>
          </p:cNvPr>
          <p:cNvGrpSpPr/>
          <p:nvPr/>
        </p:nvGrpSpPr>
        <p:grpSpPr>
          <a:xfrm>
            <a:off x="6368890" y="3380077"/>
            <a:ext cx="1296771" cy="746947"/>
            <a:chOff x="7173118" y="2232026"/>
            <a:chExt cx="1344613" cy="741363"/>
          </a:xfrm>
        </p:grpSpPr>
        <p:sp>
          <p:nvSpPr>
            <p:cNvPr id="42" name="Freeform 5">
              <a:extLst>
                <a:ext uri="{FF2B5EF4-FFF2-40B4-BE49-F238E27FC236}">
                  <a16:creationId xmlns:a16="http://schemas.microsoft.com/office/drawing/2014/main" id="{D280E1C2-F4BF-07C8-014A-1BDD4DDFDCD0}"/>
                </a:ext>
              </a:extLst>
            </p:cNvPr>
            <p:cNvSpPr>
              <a:spLocks/>
            </p:cNvSpPr>
            <p:nvPr/>
          </p:nvSpPr>
          <p:spPr bwMode="auto">
            <a:xfrm>
              <a:off x="7173118" y="2232026"/>
              <a:ext cx="1344613" cy="741363"/>
            </a:xfrm>
            <a:custGeom>
              <a:avLst/>
              <a:gdLst>
                <a:gd name="T0" fmla="*/ 337 w 688"/>
                <a:gd name="T1" fmla="*/ 3 h 389"/>
                <a:gd name="T2" fmla="*/ 423 w 688"/>
                <a:gd name="T3" fmla="*/ 5 h 389"/>
                <a:gd name="T4" fmla="*/ 511 w 688"/>
                <a:gd name="T5" fmla="*/ 31 h 389"/>
                <a:gd name="T6" fmla="*/ 585 w 688"/>
                <a:gd name="T7" fmla="*/ 79 h 389"/>
                <a:gd name="T8" fmla="*/ 637 w 688"/>
                <a:gd name="T9" fmla="*/ 131 h 389"/>
                <a:gd name="T10" fmla="*/ 673 w 688"/>
                <a:gd name="T11" fmla="*/ 191 h 389"/>
                <a:gd name="T12" fmla="*/ 685 w 688"/>
                <a:gd name="T13" fmla="*/ 241 h 389"/>
                <a:gd name="T14" fmla="*/ 683 w 688"/>
                <a:gd name="T15" fmla="*/ 299 h 389"/>
                <a:gd name="T16" fmla="*/ 653 w 688"/>
                <a:gd name="T17" fmla="*/ 347 h 389"/>
                <a:gd name="T18" fmla="*/ 605 w 688"/>
                <a:gd name="T19" fmla="*/ 375 h 389"/>
                <a:gd name="T20" fmla="*/ 549 w 688"/>
                <a:gd name="T21" fmla="*/ 387 h 389"/>
                <a:gd name="T22" fmla="*/ 391 w 688"/>
                <a:gd name="T23" fmla="*/ 387 h 389"/>
                <a:gd name="T24" fmla="*/ 277 w 688"/>
                <a:gd name="T25" fmla="*/ 387 h 389"/>
                <a:gd name="T26" fmla="*/ 99 w 688"/>
                <a:gd name="T27" fmla="*/ 383 h 389"/>
                <a:gd name="T28" fmla="*/ 39 w 688"/>
                <a:gd name="T29" fmla="*/ 355 h 389"/>
                <a:gd name="T30" fmla="*/ 9 w 688"/>
                <a:gd name="T31" fmla="*/ 321 h 389"/>
                <a:gd name="T32" fmla="*/ 1 w 688"/>
                <a:gd name="T33" fmla="*/ 267 h 389"/>
                <a:gd name="T34" fmla="*/ 5 w 688"/>
                <a:gd name="T35" fmla="*/ 207 h 389"/>
                <a:gd name="T36" fmla="*/ 29 w 688"/>
                <a:gd name="T37" fmla="*/ 159 h 389"/>
                <a:gd name="T38" fmla="*/ 77 w 688"/>
                <a:gd name="T39" fmla="*/ 97 h 389"/>
                <a:gd name="T40" fmla="*/ 125 w 688"/>
                <a:gd name="T41" fmla="*/ 55 h 389"/>
                <a:gd name="T42" fmla="*/ 175 w 688"/>
                <a:gd name="T43" fmla="*/ 29 h 389"/>
                <a:gd name="T44" fmla="*/ 255 w 688"/>
                <a:gd name="T45" fmla="*/ 5 h 389"/>
                <a:gd name="T46" fmla="*/ 337 w 688"/>
                <a:gd name="T47" fmla="*/ 3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88" h="389">
                  <a:moveTo>
                    <a:pt x="337" y="3"/>
                  </a:moveTo>
                  <a:cubicBezTo>
                    <a:pt x="365" y="3"/>
                    <a:pt x="394" y="0"/>
                    <a:pt x="423" y="5"/>
                  </a:cubicBezTo>
                  <a:cubicBezTo>
                    <a:pt x="452" y="10"/>
                    <a:pt x="484" y="19"/>
                    <a:pt x="511" y="31"/>
                  </a:cubicBezTo>
                  <a:cubicBezTo>
                    <a:pt x="538" y="43"/>
                    <a:pt x="564" y="62"/>
                    <a:pt x="585" y="79"/>
                  </a:cubicBezTo>
                  <a:cubicBezTo>
                    <a:pt x="606" y="96"/>
                    <a:pt x="622" y="112"/>
                    <a:pt x="637" y="131"/>
                  </a:cubicBezTo>
                  <a:cubicBezTo>
                    <a:pt x="652" y="150"/>
                    <a:pt x="665" y="173"/>
                    <a:pt x="673" y="191"/>
                  </a:cubicBezTo>
                  <a:cubicBezTo>
                    <a:pt x="681" y="209"/>
                    <a:pt x="683" y="223"/>
                    <a:pt x="685" y="241"/>
                  </a:cubicBezTo>
                  <a:cubicBezTo>
                    <a:pt x="687" y="259"/>
                    <a:pt x="688" y="281"/>
                    <a:pt x="683" y="299"/>
                  </a:cubicBezTo>
                  <a:cubicBezTo>
                    <a:pt x="678" y="317"/>
                    <a:pt x="666" y="334"/>
                    <a:pt x="653" y="347"/>
                  </a:cubicBezTo>
                  <a:cubicBezTo>
                    <a:pt x="640" y="360"/>
                    <a:pt x="622" y="368"/>
                    <a:pt x="605" y="375"/>
                  </a:cubicBezTo>
                  <a:cubicBezTo>
                    <a:pt x="588" y="382"/>
                    <a:pt x="585" y="385"/>
                    <a:pt x="549" y="387"/>
                  </a:cubicBezTo>
                  <a:cubicBezTo>
                    <a:pt x="513" y="389"/>
                    <a:pt x="436" y="387"/>
                    <a:pt x="391" y="387"/>
                  </a:cubicBezTo>
                  <a:cubicBezTo>
                    <a:pt x="346" y="387"/>
                    <a:pt x="326" y="388"/>
                    <a:pt x="277" y="387"/>
                  </a:cubicBezTo>
                  <a:cubicBezTo>
                    <a:pt x="228" y="386"/>
                    <a:pt x="139" y="388"/>
                    <a:pt x="99" y="383"/>
                  </a:cubicBezTo>
                  <a:cubicBezTo>
                    <a:pt x="59" y="378"/>
                    <a:pt x="54" y="365"/>
                    <a:pt x="39" y="355"/>
                  </a:cubicBezTo>
                  <a:cubicBezTo>
                    <a:pt x="24" y="345"/>
                    <a:pt x="15" y="336"/>
                    <a:pt x="9" y="321"/>
                  </a:cubicBezTo>
                  <a:cubicBezTo>
                    <a:pt x="3" y="306"/>
                    <a:pt x="2" y="286"/>
                    <a:pt x="1" y="267"/>
                  </a:cubicBezTo>
                  <a:cubicBezTo>
                    <a:pt x="0" y="248"/>
                    <a:pt x="0" y="225"/>
                    <a:pt x="5" y="207"/>
                  </a:cubicBezTo>
                  <a:cubicBezTo>
                    <a:pt x="10" y="189"/>
                    <a:pt x="17" y="177"/>
                    <a:pt x="29" y="159"/>
                  </a:cubicBezTo>
                  <a:cubicBezTo>
                    <a:pt x="41" y="141"/>
                    <a:pt x="61" y="114"/>
                    <a:pt x="77" y="97"/>
                  </a:cubicBezTo>
                  <a:cubicBezTo>
                    <a:pt x="93" y="80"/>
                    <a:pt x="109" y="66"/>
                    <a:pt x="125" y="55"/>
                  </a:cubicBezTo>
                  <a:cubicBezTo>
                    <a:pt x="141" y="44"/>
                    <a:pt x="153" y="37"/>
                    <a:pt x="175" y="29"/>
                  </a:cubicBezTo>
                  <a:cubicBezTo>
                    <a:pt x="197" y="21"/>
                    <a:pt x="228" y="9"/>
                    <a:pt x="255" y="5"/>
                  </a:cubicBezTo>
                  <a:cubicBezTo>
                    <a:pt x="282" y="1"/>
                    <a:pt x="320" y="3"/>
                    <a:pt x="337" y="3"/>
                  </a:cubicBezTo>
                  <a:close/>
                </a:path>
              </a:pathLst>
            </a:custGeom>
            <a:solidFill>
              <a:srgbClr val="FFCC66">
                <a:alpha val="50000"/>
              </a:srgbClr>
            </a:solidFill>
            <a:ln w="12700" cap="flat" cmpd="sng">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u="none" strike="noStrike" kern="0" cap="none" spc="0" normalizeH="0" baseline="0" noProof="0" dirty="0">
                <a:ln>
                  <a:noFill/>
                </a:ln>
                <a:solidFill>
                  <a:sysClr val="windowText" lastClr="000000"/>
                </a:solidFill>
                <a:effectLst/>
                <a:uLnTx/>
                <a:uFillTx/>
                <a:latin typeface="Calibri"/>
              </a:endParaRPr>
            </a:p>
          </p:txBody>
        </p:sp>
        <p:grpSp>
          <p:nvGrpSpPr>
            <p:cNvPr id="43" name="Group 6">
              <a:extLst>
                <a:ext uri="{FF2B5EF4-FFF2-40B4-BE49-F238E27FC236}">
                  <a16:creationId xmlns:a16="http://schemas.microsoft.com/office/drawing/2014/main" id="{42DD8449-0518-F36A-3722-D93718E60B8C}"/>
                </a:ext>
              </a:extLst>
            </p:cNvPr>
            <p:cNvGrpSpPr>
              <a:grpSpLocks/>
            </p:cNvGrpSpPr>
            <p:nvPr/>
          </p:nvGrpSpPr>
          <p:grpSpPr bwMode="auto">
            <a:xfrm>
              <a:off x="7723981" y="2701926"/>
              <a:ext cx="242887" cy="246063"/>
              <a:chOff x="1449" y="2022"/>
              <a:chExt cx="174" cy="177"/>
            </a:xfrm>
          </p:grpSpPr>
          <p:sp>
            <p:nvSpPr>
              <p:cNvPr id="44" name="Freeform 7">
                <a:extLst>
                  <a:ext uri="{FF2B5EF4-FFF2-40B4-BE49-F238E27FC236}">
                    <a16:creationId xmlns:a16="http://schemas.microsoft.com/office/drawing/2014/main" id="{1591883C-952F-2222-8ABC-322F7B29D93B}"/>
                  </a:ext>
                </a:extLst>
              </p:cNvPr>
              <p:cNvSpPr>
                <a:spLocks/>
              </p:cNvSpPr>
              <p:nvPr/>
            </p:nvSpPr>
            <p:spPr bwMode="auto">
              <a:xfrm>
                <a:off x="1449" y="2022"/>
                <a:ext cx="174" cy="177"/>
              </a:xfrm>
              <a:custGeom>
                <a:avLst/>
                <a:gdLst>
                  <a:gd name="T0" fmla="*/ 0 w 174"/>
                  <a:gd name="T1" fmla="*/ 101 h 177"/>
                  <a:gd name="T2" fmla="*/ 12 w 174"/>
                  <a:gd name="T3" fmla="*/ 98 h 177"/>
                  <a:gd name="T4" fmla="*/ 22 w 174"/>
                  <a:gd name="T5" fmla="*/ 97 h 177"/>
                  <a:gd name="T6" fmla="*/ 36 w 174"/>
                  <a:gd name="T7" fmla="*/ 95 h 177"/>
                  <a:gd name="T8" fmla="*/ 43 w 174"/>
                  <a:gd name="T9" fmla="*/ 86 h 177"/>
                  <a:gd name="T10" fmla="*/ 42 w 174"/>
                  <a:gd name="T11" fmla="*/ 70 h 177"/>
                  <a:gd name="T12" fmla="*/ 37 w 174"/>
                  <a:gd name="T13" fmla="*/ 53 h 177"/>
                  <a:gd name="T14" fmla="*/ 40 w 174"/>
                  <a:gd name="T15" fmla="*/ 35 h 177"/>
                  <a:gd name="T16" fmla="*/ 51 w 174"/>
                  <a:gd name="T17" fmla="*/ 19 h 177"/>
                  <a:gd name="T18" fmla="*/ 64 w 174"/>
                  <a:gd name="T19" fmla="*/ 7 h 177"/>
                  <a:gd name="T20" fmla="*/ 84 w 174"/>
                  <a:gd name="T21" fmla="*/ 1 h 177"/>
                  <a:gd name="T22" fmla="*/ 102 w 174"/>
                  <a:gd name="T23" fmla="*/ 4 h 177"/>
                  <a:gd name="T24" fmla="*/ 117 w 174"/>
                  <a:gd name="T25" fmla="*/ 11 h 177"/>
                  <a:gd name="T26" fmla="*/ 129 w 174"/>
                  <a:gd name="T27" fmla="*/ 25 h 177"/>
                  <a:gd name="T28" fmla="*/ 135 w 174"/>
                  <a:gd name="T29" fmla="*/ 43 h 177"/>
                  <a:gd name="T30" fmla="*/ 136 w 174"/>
                  <a:gd name="T31" fmla="*/ 61 h 177"/>
                  <a:gd name="T32" fmla="*/ 130 w 174"/>
                  <a:gd name="T33" fmla="*/ 71 h 177"/>
                  <a:gd name="T34" fmla="*/ 128 w 174"/>
                  <a:gd name="T35" fmla="*/ 82 h 177"/>
                  <a:gd name="T36" fmla="*/ 134 w 174"/>
                  <a:gd name="T37" fmla="*/ 91 h 177"/>
                  <a:gd name="T38" fmla="*/ 148 w 174"/>
                  <a:gd name="T39" fmla="*/ 97 h 177"/>
                  <a:gd name="T40" fmla="*/ 162 w 174"/>
                  <a:gd name="T41" fmla="*/ 98 h 177"/>
                  <a:gd name="T42" fmla="*/ 174 w 174"/>
                  <a:gd name="T43" fmla="*/ 103 h 177"/>
                  <a:gd name="T44" fmla="*/ 160 w 174"/>
                  <a:gd name="T45" fmla="*/ 107 h 177"/>
                  <a:gd name="T46" fmla="*/ 147 w 174"/>
                  <a:gd name="T47" fmla="*/ 110 h 177"/>
                  <a:gd name="T48" fmla="*/ 142 w 174"/>
                  <a:gd name="T49" fmla="*/ 119 h 177"/>
                  <a:gd name="T50" fmla="*/ 140 w 174"/>
                  <a:gd name="T51" fmla="*/ 131 h 177"/>
                  <a:gd name="T52" fmla="*/ 133 w 174"/>
                  <a:gd name="T53" fmla="*/ 136 h 177"/>
                  <a:gd name="T54" fmla="*/ 123 w 174"/>
                  <a:gd name="T55" fmla="*/ 134 h 177"/>
                  <a:gd name="T56" fmla="*/ 116 w 174"/>
                  <a:gd name="T57" fmla="*/ 133 h 177"/>
                  <a:gd name="T58" fmla="*/ 106 w 174"/>
                  <a:gd name="T59" fmla="*/ 133 h 177"/>
                  <a:gd name="T60" fmla="*/ 99 w 174"/>
                  <a:gd name="T61" fmla="*/ 140 h 177"/>
                  <a:gd name="T62" fmla="*/ 96 w 174"/>
                  <a:gd name="T63" fmla="*/ 151 h 177"/>
                  <a:gd name="T64" fmla="*/ 97 w 174"/>
                  <a:gd name="T65" fmla="*/ 161 h 177"/>
                  <a:gd name="T66" fmla="*/ 93 w 174"/>
                  <a:gd name="T67" fmla="*/ 175 h 177"/>
                  <a:gd name="T68" fmla="*/ 82 w 174"/>
                  <a:gd name="T69" fmla="*/ 175 h 177"/>
                  <a:gd name="T70" fmla="*/ 80 w 174"/>
                  <a:gd name="T71" fmla="*/ 164 h 177"/>
                  <a:gd name="T72" fmla="*/ 82 w 174"/>
                  <a:gd name="T73" fmla="*/ 152 h 177"/>
                  <a:gd name="T74" fmla="*/ 81 w 174"/>
                  <a:gd name="T75" fmla="*/ 145 h 177"/>
                  <a:gd name="T76" fmla="*/ 70 w 174"/>
                  <a:gd name="T77" fmla="*/ 131 h 177"/>
                  <a:gd name="T78" fmla="*/ 60 w 174"/>
                  <a:gd name="T79" fmla="*/ 131 h 177"/>
                  <a:gd name="T80" fmla="*/ 46 w 174"/>
                  <a:gd name="T81" fmla="*/ 137 h 177"/>
                  <a:gd name="T82" fmla="*/ 36 w 174"/>
                  <a:gd name="T83" fmla="*/ 136 h 177"/>
                  <a:gd name="T84" fmla="*/ 34 w 174"/>
                  <a:gd name="T85" fmla="*/ 125 h 177"/>
                  <a:gd name="T86" fmla="*/ 27 w 174"/>
                  <a:gd name="T87" fmla="*/ 112 h 177"/>
                  <a:gd name="T88" fmla="*/ 15 w 174"/>
                  <a:gd name="T89" fmla="*/ 107 h 177"/>
                  <a:gd name="T90" fmla="*/ 0 w 174"/>
                  <a:gd name="T91" fmla="*/ 101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4" h="177">
                    <a:moveTo>
                      <a:pt x="0" y="101"/>
                    </a:moveTo>
                    <a:cubicBezTo>
                      <a:pt x="0" y="102"/>
                      <a:pt x="8" y="99"/>
                      <a:pt x="12" y="98"/>
                    </a:cubicBezTo>
                    <a:cubicBezTo>
                      <a:pt x="16" y="97"/>
                      <a:pt x="18" y="98"/>
                      <a:pt x="22" y="97"/>
                    </a:cubicBezTo>
                    <a:cubicBezTo>
                      <a:pt x="26" y="96"/>
                      <a:pt x="33" y="97"/>
                      <a:pt x="36" y="95"/>
                    </a:cubicBezTo>
                    <a:cubicBezTo>
                      <a:pt x="39" y="93"/>
                      <a:pt x="42" y="90"/>
                      <a:pt x="43" y="86"/>
                    </a:cubicBezTo>
                    <a:cubicBezTo>
                      <a:pt x="44" y="82"/>
                      <a:pt x="43" y="75"/>
                      <a:pt x="42" y="70"/>
                    </a:cubicBezTo>
                    <a:cubicBezTo>
                      <a:pt x="41" y="65"/>
                      <a:pt x="37" y="59"/>
                      <a:pt x="37" y="53"/>
                    </a:cubicBezTo>
                    <a:cubicBezTo>
                      <a:pt x="37" y="47"/>
                      <a:pt x="38" y="40"/>
                      <a:pt x="40" y="35"/>
                    </a:cubicBezTo>
                    <a:cubicBezTo>
                      <a:pt x="42" y="30"/>
                      <a:pt x="47" y="24"/>
                      <a:pt x="51" y="19"/>
                    </a:cubicBezTo>
                    <a:cubicBezTo>
                      <a:pt x="55" y="14"/>
                      <a:pt x="59" y="10"/>
                      <a:pt x="64" y="7"/>
                    </a:cubicBezTo>
                    <a:cubicBezTo>
                      <a:pt x="69" y="4"/>
                      <a:pt x="78" y="2"/>
                      <a:pt x="84" y="1"/>
                    </a:cubicBezTo>
                    <a:cubicBezTo>
                      <a:pt x="90" y="0"/>
                      <a:pt x="97" y="2"/>
                      <a:pt x="102" y="4"/>
                    </a:cubicBezTo>
                    <a:cubicBezTo>
                      <a:pt x="107" y="6"/>
                      <a:pt x="113" y="8"/>
                      <a:pt x="117" y="11"/>
                    </a:cubicBezTo>
                    <a:cubicBezTo>
                      <a:pt x="121" y="14"/>
                      <a:pt x="126" y="20"/>
                      <a:pt x="129" y="25"/>
                    </a:cubicBezTo>
                    <a:cubicBezTo>
                      <a:pt x="132" y="30"/>
                      <a:pt x="134" y="37"/>
                      <a:pt x="135" y="43"/>
                    </a:cubicBezTo>
                    <a:cubicBezTo>
                      <a:pt x="136" y="49"/>
                      <a:pt x="137" y="56"/>
                      <a:pt x="136" y="61"/>
                    </a:cubicBezTo>
                    <a:cubicBezTo>
                      <a:pt x="135" y="66"/>
                      <a:pt x="131" y="68"/>
                      <a:pt x="130" y="71"/>
                    </a:cubicBezTo>
                    <a:cubicBezTo>
                      <a:pt x="129" y="74"/>
                      <a:pt x="127" y="79"/>
                      <a:pt x="128" y="82"/>
                    </a:cubicBezTo>
                    <a:cubicBezTo>
                      <a:pt x="129" y="85"/>
                      <a:pt x="131" y="89"/>
                      <a:pt x="134" y="91"/>
                    </a:cubicBezTo>
                    <a:cubicBezTo>
                      <a:pt x="137" y="93"/>
                      <a:pt x="143" y="96"/>
                      <a:pt x="148" y="97"/>
                    </a:cubicBezTo>
                    <a:cubicBezTo>
                      <a:pt x="153" y="98"/>
                      <a:pt x="158" y="97"/>
                      <a:pt x="162" y="98"/>
                    </a:cubicBezTo>
                    <a:cubicBezTo>
                      <a:pt x="166" y="99"/>
                      <a:pt x="174" y="104"/>
                      <a:pt x="174" y="103"/>
                    </a:cubicBezTo>
                    <a:cubicBezTo>
                      <a:pt x="174" y="102"/>
                      <a:pt x="164" y="106"/>
                      <a:pt x="160" y="107"/>
                    </a:cubicBezTo>
                    <a:cubicBezTo>
                      <a:pt x="156" y="108"/>
                      <a:pt x="150" y="108"/>
                      <a:pt x="147" y="110"/>
                    </a:cubicBezTo>
                    <a:cubicBezTo>
                      <a:pt x="144" y="112"/>
                      <a:pt x="143" y="116"/>
                      <a:pt x="142" y="119"/>
                    </a:cubicBezTo>
                    <a:cubicBezTo>
                      <a:pt x="141" y="122"/>
                      <a:pt x="141" y="128"/>
                      <a:pt x="140" y="131"/>
                    </a:cubicBezTo>
                    <a:cubicBezTo>
                      <a:pt x="139" y="134"/>
                      <a:pt x="136" y="136"/>
                      <a:pt x="133" y="136"/>
                    </a:cubicBezTo>
                    <a:cubicBezTo>
                      <a:pt x="130" y="136"/>
                      <a:pt x="126" y="134"/>
                      <a:pt x="123" y="134"/>
                    </a:cubicBezTo>
                    <a:cubicBezTo>
                      <a:pt x="120" y="134"/>
                      <a:pt x="119" y="133"/>
                      <a:pt x="116" y="133"/>
                    </a:cubicBezTo>
                    <a:cubicBezTo>
                      <a:pt x="113" y="133"/>
                      <a:pt x="109" y="132"/>
                      <a:pt x="106" y="133"/>
                    </a:cubicBezTo>
                    <a:cubicBezTo>
                      <a:pt x="103" y="134"/>
                      <a:pt x="101" y="137"/>
                      <a:pt x="99" y="140"/>
                    </a:cubicBezTo>
                    <a:cubicBezTo>
                      <a:pt x="97" y="143"/>
                      <a:pt x="96" y="148"/>
                      <a:pt x="96" y="151"/>
                    </a:cubicBezTo>
                    <a:cubicBezTo>
                      <a:pt x="96" y="154"/>
                      <a:pt x="98" y="157"/>
                      <a:pt x="97" y="161"/>
                    </a:cubicBezTo>
                    <a:cubicBezTo>
                      <a:pt x="96" y="165"/>
                      <a:pt x="96" y="173"/>
                      <a:pt x="93" y="175"/>
                    </a:cubicBezTo>
                    <a:cubicBezTo>
                      <a:pt x="90" y="177"/>
                      <a:pt x="84" y="177"/>
                      <a:pt x="82" y="175"/>
                    </a:cubicBezTo>
                    <a:cubicBezTo>
                      <a:pt x="80" y="173"/>
                      <a:pt x="80" y="168"/>
                      <a:pt x="80" y="164"/>
                    </a:cubicBezTo>
                    <a:cubicBezTo>
                      <a:pt x="80" y="160"/>
                      <a:pt x="82" y="155"/>
                      <a:pt x="82" y="152"/>
                    </a:cubicBezTo>
                    <a:cubicBezTo>
                      <a:pt x="82" y="149"/>
                      <a:pt x="83" y="148"/>
                      <a:pt x="81" y="145"/>
                    </a:cubicBezTo>
                    <a:cubicBezTo>
                      <a:pt x="79" y="142"/>
                      <a:pt x="74" y="133"/>
                      <a:pt x="70" y="131"/>
                    </a:cubicBezTo>
                    <a:cubicBezTo>
                      <a:pt x="66" y="129"/>
                      <a:pt x="64" y="130"/>
                      <a:pt x="60" y="131"/>
                    </a:cubicBezTo>
                    <a:cubicBezTo>
                      <a:pt x="56" y="132"/>
                      <a:pt x="50" y="136"/>
                      <a:pt x="46" y="137"/>
                    </a:cubicBezTo>
                    <a:cubicBezTo>
                      <a:pt x="42" y="138"/>
                      <a:pt x="38" y="138"/>
                      <a:pt x="36" y="136"/>
                    </a:cubicBezTo>
                    <a:cubicBezTo>
                      <a:pt x="34" y="134"/>
                      <a:pt x="35" y="129"/>
                      <a:pt x="34" y="125"/>
                    </a:cubicBezTo>
                    <a:cubicBezTo>
                      <a:pt x="33" y="121"/>
                      <a:pt x="30" y="115"/>
                      <a:pt x="27" y="112"/>
                    </a:cubicBezTo>
                    <a:cubicBezTo>
                      <a:pt x="24" y="109"/>
                      <a:pt x="19" y="109"/>
                      <a:pt x="15" y="107"/>
                    </a:cubicBezTo>
                    <a:cubicBezTo>
                      <a:pt x="11" y="105"/>
                      <a:pt x="0" y="100"/>
                      <a:pt x="0" y="101"/>
                    </a:cubicBezTo>
                    <a:close/>
                  </a:path>
                </a:pathLst>
              </a:custGeom>
              <a:solidFill>
                <a:srgbClr val="FFFFFF">
                  <a:alpha val="50000"/>
                </a:srgbClr>
              </a:solidFill>
              <a:ln w="12700" cap="flat"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u="none" strike="noStrike" kern="0" cap="none" spc="0" normalizeH="0" baseline="0" noProof="0" dirty="0">
                  <a:ln>
                    <a:noFill/>
                  </a:ln>
                  <a:solidFill>
                    <a:sysClr val="windowText" lastClr="000000"/>
                  </a:solidFill>
                  <a:effectLst/>
                  <a:uLnTx/>
                  <a:uFillTx/>
                  <a:latin typeface="Calibri"/>
                </a:endParaRPr>
              </a:p>
            </p:txBody>
          </p:sp>
          <p:sp>
            <p:nvSpPr>
              <p:cNvPr id="45" name="Freeform 8">
                <a:extLst>
                  <a:ext uri="{FF2B5EF4-FFF2-40B4-BE49-F238E27FC236}">
                    <a16:creationId xmlns:a16="http://schemas.microsoft.com/office/drawing/2014/main" id="{D4973917-DC6E-5A25-EE95-3ACD3E00719F}"/>
                  </a:ext>
                </a:extLst>
              </p:cNvPr>
              <p:cNvSpPr>
                <a:spLocks noChangeAspect="1"/>
              </p:cNvSpPr>
              <p:nvPr/>
            </p:nvSpPr>
            <p:spPr bwMode="auto">
              <a:xfrm>
                <a:off x="1519" y="2094"/>
                <a:ext cx="35" cy="47"/>
              </a:xfrm>
              <a:custGeom>
                <a:avLst/>
                <a:gdLst>
                  <a:gd name="T0" fmla="*/ 20 w 43"/>
                  <a:gd name="T1" fmla="*/ 58 h 59"/>
                  <a:gd name="T2" fmla="*/ 14 w 43"/>
                  <a:gd name="T3" fmla="*/ 47 h 59"/>
                  <a:gd name="T4" fmla="*/ 7 w 43"/>
                  <a:gd name="T5" fmla="*/ 34 h 59"/>
                  <a:gd name="T6" fmla="*/ 2 w 43"/>
                  <a:gd name="T7" fmla="*/ 23 h 59"/>
                  <a:gd name="T8" fmla="*/ 1 w 43"/>
                  <a:gd name="T9" fmla="*/ 10 h 59"/>
                  <a:gd name="T10" fmla="*/ 10 w 43"/>
                  <a:gd name="T11" fmla="*/ 2 h 59"/>
                  <a:gd name="T12" fmla="*/ 22 w 43"/>
                  <a:gd name="T13" fmla="*/ 2 h 59"/>
                  <a:gd name="T14" fmla="*/ 35 w 43"/>
                  <a:gd name="T15" fmla="*/ 2 h 59"/>
                  <a:gd name="T16" fmla="*/ 43 w 43"/>
                  <a:gd name="T17" fmla="*/ 14 h 59"/>
                  <a:gd name="T18" fmla="*/ 37 w 43"/>
                  <a:gd name="T19" fmla="*/ 29 h 59"/>
                  <a:gd name="T20" fmla="*/ 34 w 43"/>
                  <a:gd name="T21" fmla="*/ 35 h 59"/>
                  <a:gd name="T22" fmla="*/ 29 w 43"/>
                  <a:gd name="T23" fmla="*/ 43 h 59"/>
                  <a:gd name="T24" fmla="*/ 20 w 43"/>
                  <a:gd name="T25" fmla="*/ 5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59">
                    <a:moveTo>
                      <a:pt x="20" y="58"/>
                    </a:moveTo>
                    <a:cubicBezTo>
                      <a:pt x="18" y="59"/>
                      <a:pt x="16" y="51"/>
                      <a:pt x="14" y="47"/>
                    </a:cubicBezTo>
                    <a:cubicBezTo>
                      <a:pt x="12" y="43"/>
                      <a:pt x="9" y="38"/>
                      <a:pt x="7" y="34"/>
                    </a:cubicBezTo>
                    <a:cubicBezTo>
                      <a:pt x="5" y="30"/>
                      <a:pt x="3" y="27"/>
                      <a:pt x="2" y="23"/>
                    </a:cubicBezTo>
                    <a:cubicBezTo>
                      <a:pt x="1" y="19"/>
                      <a:pt x="0" y="13"/>
                      <a:pt x="1" y="10"/>
                    </a:cubicBezTo>
                    <a:cubicBezTo>
                      <a:pt x="2" y="7"/>
                      <a:pt x="7" y="3"/>
                      <a:pt x="10" y="2"/>
                    </a:cubicBezTo>
                    <a:cubicBezTo>
                      <a:pt x="13" y="1"/>
                      <a:pt x="18" y="2"/>
                      <a:pt x="22" y="2"/>
                    </a:cubicBezTo>
                    <a:cubicBezTo>
                      <a:pt x="26" y="2"/>
                      <a:pt x="32" y="0"/>
                      <a:pt x="35" y="2"/>
                    </a:cubicBezTo>
                    <a:cubicBezTo>
                      <a:pt x="38" y="4"/>
                      <a:pt x="43" y="10"/>
                      <a:pt x="43" y="14"/>
                    </a:cubicBezTo>
                    <a:cubicBezTo>
                      <a:pt x="43" y="18"/>
                      <a:pt x="38" y="26"/>
                      <a:pt x="37" y="29"/>
                    </a:cubicBezTo>
                    <a:cubicBezTo>
                      <a:pt x="36" y="32"/>
                      <a:pt x="35" y="33"/>
                      <a:pt x="34" y="35"/>
                    </a:cubicBezTo>
                    <a:cubicBezTo>
                      <a:pt x="33" y="37"/>
                      <a:pt x="31" y="39"/>
                      <a:pt x="29" y="43"/>
                    </a:cubicBezTo>
                    <a:cubicBezTo>
                      <a:pt x="27" y="47"/>
                      <a:pt x="22" y="55"/>
                      <a:pt x="20" y="58"/>
                    </a:cubicBezTo>
                    <a:close/>
                  </a:path>
                </a:pathLst>
              </a:custGeom>
              <a:solidFill>
                <a:srgbClr val="FFCC66">
                  <a:alpha val="50000"/>
                </a:srgbClr>
              </a:solidFill>
              <a:ln w="12700" cap="flat"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u="none" strike="noStrike" kern="0" cap="none" spc="0" normalizeH="0" baseline="0" noProof="0" dirty="0">
                  <a:ln>
                    <a:noFill/>
                  </a:ln>
                  <a:solidFill>
                    <a:sysClr val="windowText" lastClr="000000"/>
                  </a:solidFill>
                  <a:effectLst/>
                  <a:uLnTx/>
                  <a:uFillTx/>
                  <a:latin typeface="Calibri"/>
                </a:endParaRPr>
              </a:p>
            </p:txBody>
          </p:sp>
        </p:grpSp>
      </p:grpSp>
      <p:sp>
        <p:nvSpPr>
          <p:cNvPr id="39" name="AutoShape 10">
            <a:extLst>
              <a:ext uri="{FF2B5EF4-FFF2-40B4-BE49-F238E27FC236}">
                <a16:creationId xmlns:a16="http://schemas.microsoft.com/office/drawing/2014/main" id="{B82DDCA2-3288-1679-2AFD-71D5C4377C24}"/>
              </a:ext>
            </a:extLst>
          </p:cNvPr>
          <p:cNvSpPr>
            <a:spLocks noChangeArrowheads="1"/>
          </p:cNvSpPr>
          <p:nvPr/>
        </p:nvSpPr>
        <p:spPr bwMode="auto">
          <a:xfrm>
            <a:off x="6686832" y="4806879"/>
            <a:ext cx="660889" cy="363876"/>
          </a:xfrm>
          <a:prstGeom prst="roundRect">
            <a:avLst>
              <a:gd name="adj" fmla="val 0"/>
            </a:avLst>
          </a:prstGeom>
          <a:gradFill rotWithShape="1">
            <a:gsLst>
              <a:gs pos="0">
                <a:srgbClr val="1F497D">
                  <a:lumMod val="75000"/>
                </a:srgbClr>
              </a:gs>
              <a:gs pos="50000">
                <a:srgbClr val="1F497D">
                  <a:lumMod val="60000"/>
                  <a:lumOff val="40000"/>
                </a:srgbClr>
              </a:gs>
              <a:gs pos="100000">
                <a:srgbClr val="1F497D">
                  <a:lumMod val="75000"/>
                </a:srgbClr>
              </a:gs>
            </a:gsLst>
            <a:lin ang="0" scaled="1"/>
          </a:gradFill>
          <a:ln w="12700">
            <a:solidFill>
              <a:sysClr val="window" lastClr="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u="none" strike="noStrike" kern="0" cap="none" spc="0" normalizeH="0" baseline="0" noProof="0" dirty="0">
              <a:ln>
                <a:noFill/>
              </a:ln>
              <a:solidFill>
                <a:sysClr val="windowText" lastClr="000000"/>
              </a:solidFill>
              <a:effectLst/>
              <a:uLnTx/>
              <a:uFillTx/>
              <a:latin typeface="Calibri"/>
            </a:endParaRPr>
          </a:p>
        </p:txBody>
      </p:sp>
      <p:sp>
        <p:nvSpPr>
          <p:cNvPr id="40" name="Freeform 11">
            <a:extLst>
              <a:ext uri="{FF2B5EF4-FFF2-40B4-BE49-F238E27FC236}">
                <a16:creationId xmlns:a16="http://schemas.microsoft.com/office/drawing/2014/main" id="{DCD291B5-60DE-9D00-384F-23C11C56703F}"/>
              </a:ext>
            </a:extLst>
          </p:cNvPr>
          <p:cNvSpPr>
            <a:spLocks/>
          </p:cNvSpPr>
          <p:nvPr/>
        </p:nvSpPr>
        <p:spPr bwMode="auto">
          <a:xfrm>
            <a:off x="6592419" y="4650931"/>
            <a:ext cx="849715" cy="155947"/>
          </a:xfrm>
          <a:custGeom>
            <a:avLst/>
            <a:gdLst>
              <a:gd name="T0" fmla="*/ 96 w 960"/>
              <a:gd name="T1" fmla="*/ 0 h 192"/>
              <a:gd name="T2" fmla="*/ 864 w 960"/>
              <a:gd name="T3" fmla="*/ 0 h 192"/>
              <a:gd name="T4" fmla="*/ 960 w 960"/>
              <a:gd name="T5" fmla="*/ 144 h 192"/>
              <a:gd name="T6" fmla="*/ 960 w 960"/>
              <a:gd name="T7" fmla="*/ 192 h 192"/>
              <a:gd name="T8" fmla="*/ 0 w 960"/>
              <a:gd name="T9" fmla="*/ 192 h 192"/>
              <a:gd name="T10" fmla="*/ 0 w 960"/>
              <a:gd name="T11" fmla="*/ 144 h 192"/>
              <a:gd name="T12" fmla="*/ 96 w 960"/>
              <a:gd name="T13" fmla="*/ 0 h 192"/>
            </a:gdLst>
            <a:ahLst/>
            <a:cxnLst>
              <a:cxn ang="0">
                <a:pos x="T0" y="T1"/>
              </a:cxn>
              <a:cxn ang="0">
                <a:pos x="T2" y="T3"/>
              </a:cxn>
              <a:cxn ang="0">
                <a:pos x="T4" y="T5"/>
              </a:cxn>
              <a:cxn ang="0">
                <a:pos x="T6" y="T7"/>
              </a:cxn>
              <a:cxn ang="0">
                <a:pos x="T8" y="T9"/>
              </a:cxn>
              <a:cxn ang="0">
                <a:pos x="T10" y="T11"/>
              </a:cxn>
              <a:cxn ang="0">
                <a:pos x="T12" y="T13"/>
              </a:cxn>
            </a:cxnLst>
            <a:rect l="0" t="0" r="r" b="b"/>
            <a:pathLst>
              <a:path w="960" h="192">
                <a:moveTo>
                  <a:pt x="96" y="0"/>
                </a:moveTo>
                <a:lnTo>
                  <a:pt x="864" y="0"/>
                </a:lnTo>
                <a:lnTo>
                  <a:pt x="960" y="144"/>
                </a:lnTo>
                <a:lnTo>
                  <a:pt x="960" y="192"/>
                </a:lnTo>
                <a:lnTo>
                  <a:pt x="0" y="192"/>
                </a:lnTo>
                <a:lnTo>
                  <a:pt x="0" y="144"/>
                </a:lnTo>
                <a:lnTo>
                  <a:pt x="96" y="0"/>
                </a:lnTo>
                <a:close/>
              </a:path>
            </a:pathLst>
          </a:custGeom>
          <a:gradFill rotWithShape="1">
            <a:gsLst>
              <a:gs pos="0">
                <a:srgbClr val="1F497D">
                  <a:lumMod val="75000"/>
                </a:srgbClr>
              </a:gs>
              <a:gs pos="50000">
                <a:srgbClr val="1F497D">
                  <a:lumMod val="60000"/>
                  <a:lumOff val="40000"/>
                </a:srgbClr>
              </a:gs>
              <a:gs pos="100000">
                <a:srgbClr val="1F497D">
                  <a:lumMod val="75000"/>
                </a:srgbClr>
              </a:gs>
            </a:gsLst>
            <a:lin ang="0" scaled="1"/>
          </a:gradFill>
          <a:ln w="12700" cap="flat" cmpd="sng">
            <a:solidFill>
              <a:sysClr val="window" lastClr="FFFFFF"/>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u="none" strike="noStrike" kern="0" cap="none" spc="0" normalizeH="0" baseline="0" noProof="0" dirty="0">
              <a:ln>
                <a:noFill/>
              </a:ln>
              <a:solidFill>
                <a:sysClr val="windowText" lastClr="000000"/>
              </a:solidFill>
              <a:effectLst/>
              <a:uLnTx/>
              <a:uFillTx/>
              <a:latin typeface="Calibri"/>
            </a:endParaRPr>
          </a:p>
        </p:txBody>
      </p:sp>
      <p:sp>
        <p:nvSpPr>
          <p:cNvPr id="41" name="AutoShape 12">
            <a:extLst>
              <a:ext uri="{FF2B5EF4-FFF2-40B4-BE49-F238E27FC236}">
                <a16:creationId xmlns:a16="http://schemas.microsoft.com/office/drawing/2014/main" id="{73F58E2C-620D-973F-B280-B893A344C719}"/>
              </a:ext>
            </a:extLst>
          </p:cNvPr>
          <p:cNvSpPr>
            <a:spLocks noChangeArrowheads="1"/>
          </p:cNvSpPr>
          <p:nvPr/>
        </p:nvSpPr>
        <p:spPr bwMode="auto">
          <a:xfrm>
            <a:off x="6592419" y="5170755"/>
            <a:ext cx="849715" cy="415859"/>
          </a:xfrm>
          <a:prstGeom prst="roundRect">
            <a:avLst>
              <a:gd name="adj" fmla="val 2852"/>
            </a:avLst>
          </a:prstGeom>
          <a:gradFill rotWithShape="1">
            <a:gsLst>
              <a:gs pos="0">
                <a:srgbClr val="1F497D">
                  <a:lumMod val="75000"/>
                </a:srgbClr>
              </a:gs>
              <a:gs pos="50000">
                <a:srgbClr val="1F497D">
                  <a:lumMod val="60000"/>
                  <a:lumOff val="40000"/>
                </a:srgbClr>
              </a:gs>
              <a:gs pos="100000">
                <a:srgbClr val="1F497D">
                  <a:lumMod val="75000"/>
                </a:srgbClr>
              </a:gs>
            </a:gsLst>
            <a:lin ang="0" scaled="1"/>
          </a:gradFill>
          <a:ln w="12700">
            <a:solidFill>
              <a:sysClr val="window" lastClr="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u="none" strike="noStrike" kern="0" cap="none" spc="0" normalizeH="0" baseline="0" noProof="0" dirty="0">
              <a:ln>
                <a:noFill/>
              </a:ln>
              <a:solidFill>
                <a:sysClr val="windowText" lastClr="000000"/>
              </a:solidFill>
              <a:effectLst/>
              <a:uLnTx/>
              <a:uFillTx/>
              <a:latin typeface="Calibri"/>
            </a:endParaRPr>
          </a:p>
        </p:txBody>
      </p:sp>
      <p:sp>
        <p:nvSpPr>
          <p:cNvPr id="28" name="Freeform 17">
            <a:extLst>
              <a:ext uri="{FF2B5EF4-FFF2-40B4-BE49-F238E27FC236}">
                <a16:creationId xmlns:a16="http://schemas.microsoft.com/office/drawing/2014/main" id="{A1D6442E-809C-04D7-42DC-7E80268E18AD}"/>
              </a:ext>
            </a:extLst>
          </p:cNvPr>
          <p:cNvSpPr>
            <a:spLocks/>
          </p:cNvSpPr>
          <p:nvPr/>
        </p:nvSpPr>
        <p:spPr bwMode="auto">
          <a:xfrm>
            <a:off x="6636147" y="1964559"/>
            <a:ext cx="745604" cy="602995"/>
          </a:xfrm>
          <a:custGeom>
            <a:avLst/>
            <a:gdLst>
              <a:gd name="T0" fmla="*/ 96 w 576"/>
              <a:gd name="T1" fmla="*/ 0 h 528"/>
              <a:gd name="T2" fmla="*/ 480 w 576"/>
              <a:gd name="T3" fmla="*/ 0 h 528"/>
              <a:gd name="T4" fmla="*/ 576 w 576"/>
              <a:gd name="T5" fmla="*/ 384 h 528"/>
              <a:gd name="T6" fmla="*/ 576 w 576"/>
              <a:gd name="T7" fmla="*/ 528 h 528"/>
              <a:gd name="T8" fmla="*/ 0 w 576"/>
              <a:gd name="T9" fmla="*/ 528 h 528"/>
              <a:gd name="T10" fmla="*/ 0 w 576"/>
              <a:gd name="T11" fmla="*/ 384 h 528"/>
              <a:gd name="T12" fmla="*/ 96 w 576"/>
              <a:gd name="T13" fmla="*/ 0 h 528"/>
            </a:gdLst>
            <a:ahLst/>
            <a:cxnLst>
              <a:cxn ang="0">
                <a:pos x="T0" y="T1"/>
              </a:cxn>
              <a:cxn ang="0">
                <a:pos x="T2" y="T3"/>
              </a:cxn>
              <a:cxn ang="0">
                <a:pos x="T4" y="T5"/>
              </a:cxn>
              <a:cxn ang="0">
                <a:pos x="T6" y="T7"/>
              </a:cxn>
              <a:cxn ang="0">
                <a:pos x="T8" y="T9"/>
              </a:cxn>
              <a:cxn ang="0">
                <a:pos x="T10" y="T11"/>
              </a:cxn>
              <a:cxn ang="0">
                <a:pos x="T12" y="T13"/>
              </a:cxn>
            </a:cxnLst>
            <a:rect l="0" t="0" r="r" b="b"/>
            <a:pathLst>
              <a:path w="576" h="528">
                <a:moveTo>
                  <a:pt x="96" y="0"/>
                </a:moveTo>
                <a:lnTo>
                  <a:pt x="480" y="0"/>
                </a:lnTo>
                <a:lnTo>
                  <a:pt x="576" y="384"/>
                </a:lnTo>
                <a:lnTo>
                  <a:pt x="576" y="528"/>
                </a:lnTo>
                <a:lnTo>
                  <a:pt x="0" y="528"/>
                </a:lnTo>
                <a:lnTo>
                  <a:pt x="0" y="384"/>
                </a:lnTo>
                <a:lnTo>
                  <a:pt x="96" y="0"/>
                </a:lnTo>
                <a:close/>
              </a:path>
            </a:pathLst>
          </a:custGeom>
          <a:gradFill rotWithShape="1">
            <a:gsLst>
              <a:gs pos="0">
                <a:srgbClr val="1F497D">
                  <a:lumMod val="75000"/>
                </a:srgbClr>
              </a:gs>
              <a:gs pos="50000">
                <a:srgbClr val="1F497D">
                  <a:lumMod val="60000"/>
                  <a:lumOff val="40000"/>
                </a:srgbClr>
              </a:gs>
              <a:gs pos="99000">
                <a:srgbClr val="1F497D">
                  <a:lumMod val="75000"/>
                </a:srgbClr>
              </a:gs>
            </a:gsLst>
            <a:lin ang="0" scaled="1"/>
          </a:gradFill>
          <a:ln w="12700" cap="flat" cmpd="sng">
            <a:solidFill>
              <a:sysClr val="window" lastClr="FFFFFF"/>
            </a:solidFill>
            <a:prstDash val="solid"/>
            <a:round/>
            <a:headEnd/>
            <a:tailEnd/>
          </a:ln>
          <a:effec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u="none" strike="noStrike" kern="0" cap="none" spc="0" normalizeH="0" baseline="0" noProof="0" dirty="0">
              <a:ln>
                <a:noFill/>
              </a:ln>
              <a:solidFill>
                <a:sysClr val="windowText" lastClr="000000"/>
              </a:solidFill>
              <a:effectLst/>
              <a:uLnTx/>
              <a:uFillTx/>
              <a:latin typeface="Calibri"/>
            </a:endParaRPr>
          </a:p>
        </p:txBody>
      </p:sp>
      <p:sp>
        <p:nvSpPr>
          <p:cNvPr id="29" name="AutoShape 18">
            <a:extLst>
              <a:ext uri="{FF2B5EF4-FFF2-40B4-BE49-F238E27FC236}">
                <a16:creationId xmlns:a16="http://schemas.microsoft.com/office/drawing/2014/main" id="{AD36A6AA-766F-6094-CFE4-A55B71DFB5EF}"/>
              </a:ext>
            </a:extLst>
          </p:cNvPr>
          <p:cNvSpPr>
            <a:spLocks noChangeArrowheads="1"/>
          </p:cNvSpPr>
          <p:nvPr/>
        </p:nvSpPr>
        <p:spPr bwMode="auto">
          <a:xfrm>
            <a:off x="6512134" y="2737097"/>
            <a:ext cx="993629" cy="428654"/>
          </a:xfrm>
          <a:prstGeom prst="roundRect">
            <a:avLst>
              <a:gd name="adj" fmla="val 2917"/>
            </a:avLst>
          </a:prstGeom>
          <a:gradFill rotWithShape="1">
            <a:gsLst>
              <a:gs pos="0">
                <a:srgbClr val="1F497D">
                  <a:lumMod val="75000"/>
                </a:srgbClr>
              </a:gs>
              <a:gs pos="50000">
                <a:srgbClr val="1F497D">
                  <a:lumMod val="60000"/>
                  <a:lumOff val="40000"/>
                </a:srgbClr>
              </a:gs>
              <a:gs pos="99000">
                <a:srgbClr val="1F497D">
                  <a:lumMod val="75000"/>
                </a:srgbClr>
              </a:gs>
            </a:gsLst>
            <a:lin ang="0" scaled="1"/>
          </a:gradFill>
          <a:ln w="12700">
            <a:solidFill>
              <a:sysClr val="window" lastClr="FFFFFF"/>
            </a:solidFill>
            <a:round/>
            <a:headEnd/>
            <a:tailEnd/>
          </a:ln>
          <a:effec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u="none" strike="noStrike" kern="0" cap="none" spc="0" normalizeH="0" baseline="0" noProof="0" dirty="0">
              <a:ln>
                <a:noFill/>
              </a:ln>
              <a:solidFill>
                <a:sysClr val="windowText" lastClr="000000"/>
              </a:solidFill>
              <a:effectLst/>
              <a:uLnTx/>
              <a:uFillTx/>
              <a:latin typeface="Calibri"/>
            </a:endParaRPr>
          </a:p>
        </p:txBody>
      </p:sp>
      <p:sp>
        <p:nvSpPr>
          <p:cNvPr id="30" name="AutoShape 19">
            <a:extLst>
              <a:ext uri="{FF2B5EF4-FFF2-40B4-BE49-F238E27FC236}">
                <a16:creationId xmlns:a16="http://schemas.microsoft.com/office/drawing/2014/main" id="{B44ADEA9-F326-FEBC-8E15-8B09EED6C29C}"/>
              </a:ext>
            </a:extLst>
          </p:cNvPr>
          <p:cNvSpPr>
            <a:spLocks noChangeArrowheads="1"/>
          </p:cNvSpPr>
          <p:nvPr/>
        </p:nvSpPr>
        <p:spPr bwMode="auto">
          <a:xfrm>
            <a:off x="6449363" y="2565954"/>
            <a:ext cx="1119172" cy="171143"/>
          </a:xfrm>
          <a:prstGeom prst="roundRect">
            <a:avLst>
              <a:gd name="adj" fmla="val 16667"/>
            </a:avLst>
          </a:prstGeom>
          <a:gradFill rotWithShape="1">
            <a:gsLst>
              <a:gs pos="0">
                <a:srgbClr val="1F497D">
                  <a:lumMod val="75000"/>
                </a:srgbClr>
              </a:gs>
              <a:gs pos="50000">
                <a:srgbClr val="1F497D">
                  <a:lumMod val="60000"/>
                  <a:lumOff val="40000"/>
                </a:srgbClr>
              </a:gs>
              <a:gs pos="99000">
                <a:srgbClr val="1F497D">
                  <a:lumMod val="75000"/>
                </a:srgbClr>
              </a:gs>
            </a:gsLst>
            <a:lin ang="0" scaled="1"/>
          </a:gradFill>
          <a:ln w="12700">
            <a:solidFill>
              <a:sysClr val="window" lastClr="FFFFFF"/>
            </a:solidFill>
            <a:round/>
            <a:headEnd/>
            <a:tailEnd/>
          </a:ln>
          <a:effec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u="none" strike="noStrike" kern="0" cap="none" spc="0" normalizeH="0" baseline="0" noProof="0" dirty="0">
              <a:ln>
                <a:noFill/>
              </a:ln>
              <a:solidFill>
                <a:sysClr val="windowText" lastClr="000000"/>
              </a:solidFill>
              <a:effectLst/>
              <a:uLnTx/>
              <a:uFillTx/>
              <a:latin typeface="Calibri"/>
            </a:endParaRPr>
          </a:p>
        </p:txBody>
      </p:sp>
      <p:sp>
        <p:nvSpPr>
          <p:cNvPr id="31" name="Line 20">
            <a:extLst>
              <a:ext uri="{FF2B5EF4-FFF2-40B4-BE49-F238E27FC236}">
                <a16:creationId xmlns:a16="http://schemas.microsoft.com/office/drawing/2014/main" id="{E7D8F55B-87D8-EE7C-A581-70999638A894}"/>
              </a:ext>
            </a:extLst>
          </p:cNvPr>
          <p:cNvSpPr>
            <a:spLocks noChangeShapeType="1"/>
          </p:cNvSpPr>
          <p:nvPr/>
        </p:nvSpPr>
        <p:spPr bwMode="auto">
          <a:xfrm>
            <a:off x="6512134" y="3050590"/>
            <a:ext cx="993629" cy="0"/>
          </a:xfrm>
          <a:prstGeom prst="line">
            <a:avLst/>
          </a:prstGeom>
          <a:noFill/>
          <a:ln w="12700">
            <a:solidFill>
              <a:sysClr val="window" lastClr="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u="none" strike="noStrike" kern="0" cap="none" spc="0" normalizeH="0" baseline="0" noProof="0" dirty="0">
              <a:ln>
                <a:noFill/>
              </a:ln>
              <a:solidFill>
                <a:sysClr val="windowText" lastClr="000000"/>
              </a:solidFill>
              <a:effectLst/>
              <a:uLnTx/>
              <a:uFillTx/>
              <a:latin typeface="Calibri"/>
            </a:endParaRPr>
          </a:p>
        </p:txBody>
      </p:sp>
      <p:sp>
        <p:nvSpPr>
          <p:cNvPr id="32" name="AutoShape 21">
            <a:extLst>
              <a:ext uri="{FF2B5EF4-FFF2-40B4-BE49-F238E27FC236}">
                <a16:creationId xmlns:a16="http://schemas.microsoft.com/office/drawing/2014/main" id="{0A245DBD-29F4-D76E-8AEF-A3DB7CE21804}"/>
              </a:ext>
            </a:extLst>
          </p:cNvPr>
          <p:cNvSpPr>
            <a:spLocks noChangeArrowheads="1"/>
          </p:cNvSpPr>
          <p:nvPr/>
        </p:nvSpPr>
        <p:spPr bwMode="auto">
          <a:xfrm>
            <a:off x="6910198" y="3619996"/>
            <a:ext cx="203625" cy="212728"/>
          </a:xfrm>
          <a:prstGeom prst="flowChartSummingJunction">
            <a:avLst/>
          </a:prstGeom>
          <a:noFill/>
          <a:ln w="12700">
            <a:solidFill>
              <a:sysClr val="windowText" lastClr="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u="none" strike="noStrike" kern="0" cap="none" spc="0" normalizeH="0" baseline="0" noProof="0" dirty="0">
              <a:ln>
                <a:noFill/>
              </a:ln>
              <a:solidFill>
                <a:sysClr val="windowText" lastClr="000000"/>
              </a:solidFill>
              <a:effectLst/>
              <a:uLnTx/>
              <a:uFillTx/>
              <a:latin typeface="Calibri"/>
            </a:endParaRPr>
          </a:p>
        </p:txBody>
      </p:sp>
      <p:sp>
        <p:nvSpPr>
          <p:cNvPr id="33" name="AutoShape 22">
            <a:extLst>
              <a:ext uri="{FF2B5EF4-FFF2-40B4-BE49-F238E27FC236}">
                <a16:creationId xmlns:a16="http://schemas.microsoft.com/office/drawing/2014/main" id="{BB8623A8-D0CD-2AAD-650D-F15E3A009096}"/>
              </a:ext>
            </a:extLst>
          </p:cNvPr>
          <p:cNvSpPr>
            <a:spLocks/>
          </p:cNvSpPr>
          <p:nvPr/>
        </p:nvSpPr>
        <p:spPr bwMode="auto">
          <a:xfrm>
            <a:off x="7240898" y="3723961"/>
            <a:ext cx="140853" cy="403063"/>
          </a:xfrm>
          <a:prstGeom prst="rightBrace">
            <a:avLst>
              <a:gd name="adj1" fmla="val 22826"/>
              <a:gd name="adj2" fmla="val 50000"/>
            </a:avLst>
          </a:prstGeom>
          <a:noFill/>
          <a:ln w="12700">
            <a:solidFill>
              <a:sysClr val="window" lastClr="FF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u="none" strike="noStrike" kern="0" cap="none" spc="0" normalizeH="0" baseline="0" noProof="0" dirty="0">
              <a:ln>
                <a:noFill/>
              </a:ln>
              <a:solidFill>
                <a:srgbClr val="000000"/>
              </a:solidFill>
              <a:effectLst/>
              <a:uLnTx/>
              <a:uFillTx/>
              <a:latin typeface="Calibri"/>
            </a:endParaRPr>
          </a:p>
        </p:txBody>
      </p:sp>
      <p:sp>
        <p:nvSpPr>
          <p:cNvPr id="34" name="TextBox 33">
            <a:extLst>
              <a:ext uri="{FF2B5EF4-FFF2-40B4-BE49-F238E27FC236}">
                <a16:creationId xmlns:a16="http://schemas.microsoft.com/office/drawing/2014/main" id="{F0D33DAE-EC33-B9B8-FA64-224792327860}"/>
              </a:ext>
            </a:extLst>
          </p:cNvPr>
          <p:cNvSpPr txBox="1"/>
          <p:nvPr/>
        </p:nvSpPr>
        <p:spPr>
          <a:xfrm>
            <a:off x="7583919" y="3775834"/>
            <a:ext cx="581947" cy="268368"/>
          </a:xfrm>
          <a:prstGeom prst="rect">
            <a:avLst/>
          </a:prstGeom>
        </p:spPr>
        <p:txBody>
          <a:bodyPr vert="horz" wrap="none" lIns="91440" tIns="45720" rIns="91440" bIns="45720" rtlCol="0" anchor="ctr">
            <a:spAutoFit/>
          </a:bodyPr>
          <a:lstStyle/>
          <a:p>
            <a:pPr marL="0" marR="0" lvl="0" indent="0" algn="r" defTabSz="457200" eaLnBrk="1" fontAlgn="auto" latinLnBrk="0" hangingPunct="1">
              <a:lnSpc>
                <a:spcPct val="100000"/>
              </a:lnSpc>
              <a:spcBef>
                <a:spcPts val="0"/>
              </a:spcBef>
              <a:spcAft>
                <a:spcPts val="0"/>
              </a:spcAft>
              <a:buClrTx/>
              <a:buSzTx/>
              <a:buFontTx/>
              <a:buNone/>
              <a:tabLst/>
              <a:defRPr/>
            </a:pPr>
            <a:r>
              <a:rPr kumimoji="0" lang="en-US" sz="1800" b="1" u="none" strike="noStrike" kern="0" cap="none" spc="0" normalizeH="0" noProof="0" dirty="0">
                <a:ln>
                  <a:noFill/>
                </a:ln>
                <a:solidFill>
                  <a:prstClr val="white"/>
                </a:solidFill>
                <a:effectLst>
                  <a:outerShdw blurRad="50800" dist="38100" dir="2700000" algn="tl" rotWithShape="0">
                    <a:srgbClr val="590101">
                      <a:alpha val="40000"/>
                    </a:srgbClr>
                  </a:outerShdw>
                </a:effectLst>
                <a:uLnTx/>
                <a:uFillTx/>
                <a:latin typeface="Arial" panose="020B0604020202020204" pitchFamily="34" charset="0"/>
                <a:cs typeface="Arial Italic"/>
              </a:rPr>
              <a:t>15 cm</a:t>
            </a:r>
          </a:p>
        </p:txBody>
      </p:sp>
      <p:sp>
        <p:nvSpPr>
          <p:cNvPr id="36" name="Freeform 38">
            <a:extLst>
              <a:ext uri="{FF2B5EF4-FFF2-40B4-BE49-F238E27FC236}">
                <a16:creationId xmlns:a16="http://schemas.microsoft.com/office/drawing/2014/main" id="{A63A674C-FE96-643F-7FA0-1344BD41A822}"/>
              </a:ext>
            </a:extLst>
          </p:cNvPr>
          <p:cNvSpPr>
            <a:spLocks noChangeAspect="1"/>
          </p:cNvSpPr>
          <p:nvPr/>
        </p:nvSpPr>
        <p:spPr bwMode="auto">
          <a:xfrm>
            <a:off x="6547348" y="3050590"/>
            <a:ext cx="926264" cy="2328094"/>
          </a:xfrm>
          <a:custGeom>
            <a:avLst/>
            <a:gdLst>
              <a:gd name="T0" fmla="*/ 0 w 865"/>
              <a:gd name="T1" fmla="*/ 0 h 1297"/>
              <a:gd name="T2" fmla="*/ 864 w 865"/>
              <a:gd name="T3" fmla="*/ 0 h 1297"/>
              <a:gd name="T4" fmla="*/ 432 w 865"/>
              <a:gd name="T5" fmla="*/ 1296 h 1297"/>
              <a:gd name="T6" fmla="*/ 0 w 865"/>
              <a:gd name="T7" fmla="*/ 0 h 1297"/>
            </a:gdLst>
            <a:ahLst/>
            <a:cxnLst>
              <a:cxn ang="0">
                <a:pos x="T0" y="T1"/>
              </a:cxn>
              <a:cxn ang="0">
                <a:pos x="T2" y="T3"/>
              </a:cxn>
              <a:cxn ang="0">
                <a:pos x="T4" y="T5"/>
              </a:cxn>
              <a:cxn ang="0">
                <a:pos x="T6" y="T7"/>
              </a:cxn>
            </a:cxnLst>
            <a:rect l="0" t="0" r="r" b="b"/>
            <a:pathLst>
              <a:path w="865" h="1297">
                <a:moveTo>
                  <a:pt x="0" y="0"/>
                </a:moveTo>
                <a:lnTo>
                  <a:pt x="864" y="0"/>
                </a:lnTo>
                <a:lnTo>
                  <a:pt x="432" y="1296"/>
                </a:lnTo>
                <a:lnTo>
                  <a:pt x="0" y="0"/>
                </a:lnTo>
              </a:path>
            </a:pathLst>
          </a:custGeom>
          <a:solidFill>
            <a:srgbClr val="777777">
              <a:alpha val="50000"/>
            </a:srgbClr>
          </a:solidFill>
          <a:ln w="12700" cap="rnd"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u="none" strike="noStrike" kern="0" cap="none" spc="0" normalizeH="0" baseline="0" noProof="0" dirty="0">
              <a:ln>
                <a:noFill/>
              </a:ln>
              <a:solidFill>
                <a:sysClr val="windowText" lastClr="000000"/>
              </a:solidFill>
              <a:effectLst/>
              <a:uLnTx/>
              <a:uFillTx/>
              <a:latin typeface="Calibri"/>
            </a:endParaRPr>
          </a:p>
        </p:txBody>
      </p:sp>
      <p:sp>
        <p:nvSpPr>
          <p:cNvPr id="37" name="TextBox 36">
            <a:extLst>
              <a:ext uri="{FF2B5EF4-FFF2-40B4-BE49-F238E27FC236}">
                <a16:creationId xmlns:a16="http://schemas.microsoft.com/office/drawing/2014/main" id="{66F9C408-DBBE-233C-912A-66261E19C0D7}"/>
              </a:ext>
            </a:extLst>
          </p:cNvPr>
          <p:cNvSpPr txBox="1"/>
          <p:nvPr/>
        </p:nvSpPr>
        <p:spPr>
          <a:xfrm>
            <a:off x="5672137" y="3167854"/>
            <a:ext cx="839997" cy="268368"/>
          </a:xfrm>
          <a:prstGeom prst="rect">
            <a:avLst/>
          </a:prstGeom>
        </p:spPr>
        <p:txBody>
          <a:bodyPr vert="horz" wrap="none" lIns="91440" tIns="45720" rIns="91440" bIns="45720" rtlCol="0" anchor="ctr">
            <a:spAutoFit/>
          </a:bodyPr>
          <a:lstStyle/>
          <a:p>
            <a:pPr marL="0" marR="0" lvl="0" indent="0" algn="r" defTabSz="457200" eaLnBrk="1" fontAlgn="auto" latinLnBrk="0" hangingPunct="1">
              <a:lnSpc>
                <a:spcPct val="100000"/>
              </a:lnSpc>
              <a:spcBef>
                <a:spcPts val="0"/>
              </a:spcBef>
              <a:spcAft>
                <a:spcPts val="0"/>
              </a:spcAft>
              <a:buClrTx/>
              <a:buSzTx/>
              <a:buFontTx/>
              <a:buNone/>
              <a:tabLst/>
              <a:defRPr/>
            </a:pPr>
            <a:r>
              <a:rPr kumimoji="0" lang="en-US" sz="1800" b="1" u="none" strike="noStrike" kern="0" cap="none" spc="0" normalizeH="0" noProof="0" dirty="0">
                <a:ln>
                  <a:noFill/>
                </a:ln>
                <a:solidFill>
                  <a:prstClr val="white"/>
                </a:solidFill>
                <a:effectLst>
                  <a:outerShdw blurRad="50800" dist="38100" dir="2700000" algn="tl" rotWithShape="0">
                    <a:srgbClr val="590101">
                      <a:alpha val="40000"/>
                    </a:srgbClr>
                  </a:outerShdw>
                </a:effectLst>
                <a:uLnTx/>
                <a:uFillTx/>
                <a:latin typeface="Arial" panose="020B0604020202020204" pitchFamily="34" charset="0"/>
                <a:cs typeface="Arial Italic"/>
              </a:rPr>
              <a:t>Isocenter</a:t>
            </a:r>
          </a:p>
        </p:txBody>
      </p:sp>
      <p:cxnSp>
        <p:nvCxnSpPr>
          <p:cNvPr id="38" name="Straight Arrow Connector 37">
            <a:extLst>
              <a:ext uri="{FF2B5EF4-FFF2-40B4-BE49-F238E27FC236}">
                <a16:creationId xmlns:a16="http://schemas.microsoft.com/office/drawing/2014/main" id="{DD278785-11FF-F5D4-9B70-657FDD58616A}"/>
              </a:ext>
            </a:extLst>
          </p:cNvPr>
          <p:cNvCxnSpPr/>
          <p:nvPr/>
        </p:nvCxnSpPr>
        <p:spPr>
          <a:xfrm>
            <a:off x="6449363" y="3402193"/>
            <a:ext cx="450119" cy="273318"/>
          </a:xfrm>
          <a:prstGeom prst="straightConnector1">
            <a:avLst/>
          </a:prstGeom>
          <a:noFill/>
          <a:ln w="12700" cap="flat" cmpd="sng" algn="ctr">
            <a:solidFill>
              <a:sysClr val="window" lastClr="FFFFFF"/>
            </a:solidFill>
            <a:prstDash val="solid"/>
            <a:tailEnd type="arrow"/>
          </a:ln>
          <a:effectLst>
            <a:outerShdw blurRad="40000" dist="20000" dir="5400000" rotWithShape="0">
              <a:srgbClr val="000000">
                <a:alpha val="38000"/>
              </a:srgbClr>
            </a:outerShdw>
          </a:effectLst>
        </p:spPr>
      </p:cxnSp>
      <p:sp>
        <p:nvSpPr>
          <p:cNvPr id="47" name="TextBox 46">
            <a:extLst>
              <a:ext uri="{FF2B5EF4-FFF2-40B4-BE49-F238E27FC236}">
                <a16:creationId xmlns:a16="http://schemas.microsoft.com/office/drawing/2014/main" id="{1B2F2D51-5218-AC38-5BF2-643CD5822F70}"/>
              </a:ext>
            </a:extLst>
          </p:cNvPr>
          <p:cNvSpPr txBox="1"/>
          <p:nvPr/>
        </p:nvSpPr>
        <p:spPr>
          <a:xfrm>
            <a:off x="5069330" y="3844750"/>
            <a:ext cx="1460411" cy="646331"/>
          </a:xfrm>
          <a:prstGeom prst="rect">
            <a:avLst/>
          </a:prstGeom>
        </p:spPr>
        <p:txBody>
          <a:bodyPr vert="horz" wrap="square" lIns="91440" tIns="45720" rIns="91440" bIns="45720" rtlCol="0" anchor="ctr">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1" u="none" strike="noStrike" kern="0" cap="none" spc="0" normalizeH="0" noProof="0" dirty="0">
                <a:ln>
                  <a:noFill/>
                </a:ln>
                <a:solidFill>
                  <a:prstClr val="white"/>
                </a:solidFill>
                <a:effectLst>
                  <a:outerShdw blurRad="50800" dist="38100" dir="2700000" algn="tl" rotWithShape="0">
                    <a:srgbClr val="590101">
                      <a:alpha val="40000"/>
                    </a:srgbClr>
                  </a:outerShdw>
                </a:effectLst>
                <a:uLnTx/>
                <a:uFillTx/>
                <a:latin typeface="Arial" panose="020B0604020202020204" pitchFamily="34" charset="0"/>
                <a:cs typeface="Arial Italic"/>
              </a:rPr>
              <a:t>Reference Point</a:t>
            </a:r>
          </a:p>
        </p:txBody>
      </p:sp>
      <p:cxnSp>
        <p:nvCxnSpPr>
          <p:cNvPr id="48" name="Straight Arrow Connector 47">
            <a:extLst>
              <a:ext uri="{FF2B5EF4-FFF2-40B4-BE49-F238E27FC236}">
                <a16:creationId xmlns:a16="http://schemas.microsoft.com/office/drawing/2014/main" id="{20899722-9290-BF05-D807-D0F6D11BBB47}"/>
              </a:ext>
            </a:extLst>
          </p:cNvPr>
          <p:cNvCxnSpPr>
            <a:cxnSpLocks/>
          </p:cNvCxnSpPr>
          <p:nvPr/>
        </p:nvCxnSpPr>
        <p:spPr>
          <a:xfrm flipV="1">
            <a:off x="6366059" y="4136766"/>
            <a:ext cx="661012" cy="35537"/>
          </a:xfrm>
          <a:prstGeom prst="straightConnector1">
            <a:avLst/>
          </a:prstGeom>
          <a:noFill/>
          <a:ln w="12700" cap="flat" cmpd="sng" algn="ctr">
            <a:solidFill>
              <a:sysClr val="window" lastClr="FFFFFF"/>
            </a:solidFill>
            <a:prstDash val="solid"/>
            <a:tailEnd type="arrow"/>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32719126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Displayed Air Kerma Accuracy</a:t>
            </a:r>
          </a:p>
        </p:txBody>
      </p:sp>
      <p:sp>
        <p:nvSpPr>
          <p:cNvPr id="3" name="Content Placeholder 2"/>
          <p:cNvSpPr>
            <a:spLocks noGrp="1"/>
          </p:cNvSpPr>
          <p:nvPr>
            <p:ph idx="1"/>
          </p:nvPr>
        </p:nvSpPr>
        <p:spPr>
          <a:xfrm>
            <a:off x="457201" y="1317523"/>
            <a:ext cx="5141934" cy="4916129"/>
          </a:xfrm>
        </p:spPr>
        <p:txBody>
          <a:bodyPr>
            <a:normAutofit/>
          </a:bodyPr>
          <a:lstStyle/>
          <a:p>
            <a:r>
              <a:rPr lang="en-US" dirty="0"/>
              <a:t>Method:</a:t>
            </a:r>
          </a:p>
          <a:p>
            <a:pPr lvl="1"/>
            <a:r>
              <a:rPr lang="en-US" dirty="0"/>
              <a:t>Cu or Al attenuator on IR</a:t>
            </a:r>
          </a:p>
          <a:p>
            <a:pPr lvl="1"/>
            <a:r>
              <a:rPr lang="en-US" dirty="0"/>
              <a:t>No table or pad</a:t>
            </a:r>
          </a:p>
          <a:p>
            <a:pPr lvl="1"/>
            <a:r>
              <a:rPr lang="en-US" dirty="0"/>
              <a:t>Measure air kerma rate and compare to display</a:t>
            </a:r>
          </a:p>
          <a:p>
            <a:pPr lvl="1"/>
            <a:r>
              <a:rPr lang="en-US" dirty="0"/>
              <a:t>Repeat for fluoro and acquisition modes</a:t>
            </a:r>
          </a:p>
          <a:p>
            <a:r>
              <a:rPr lang="en-US" altLang="en-US" dirty="0"/>
              <a:t>Control limit:</a:t>
            </a:r>
          </a:p>
          <a:p>
            <a:pPr lvl="1"/>
            <a:r>
              <a:rPr lang="en-US" altLang="en-US" dirty="0"/>
              <a:t>Displayed value within ±35% of measured value</a:t>
            </a:r>
          </a:p>
          <a:p>
            <a:pPr lvl="1"/>
            <a:endParaRPr lang="en-US" dirty="0"/>
          </a:p>
        </p:txBody>
      </p:sp>
      <p:sp>
        <p:nvSpPr>
          <p:cNvPr id="4" name="Footer Placeholder 3"/>
          <p:cNvSpPr>
            <a:spLocks noGrp="1"/>
          </p:cNvSpPr>
          <p:nvPr>
            <p:ph type="ftr" sz="quarter" idx="11"/>
          </p:nvPr>
        </p:nvSpPr>
        <p:spPr/>
        <p:txBody>
          <a:bodyPr/>
          <a:lstStyle/>
          <a:p>
            <a:r>
              <a:rPr lang="en-US" dirty="0"/>
              <a:t>Acceptance Testing</a:t>
            </a:r>
          </a:p>
        </p:txBody>
      </p:sp>
      <p:sp>
        <p:nvSpPr>
          <p:cNvPr id="5" name="Slide Number Placeholder 4"/>
          <p:cNvSpPr>
            <a:spLocks noGrp="1"/>
          </p:cNvSpPr>
          <p:nvPr>
            <p:ph type="sldNum" sz="quarter" idx="12"/>
          </p:nvPr>
        </p:nvSpPr>
        <p:spPr/>
        <p:txBody>
          <a:bodyPr/>
          <a:lstStyle/>
          <a:p>
            <a:fld id="{3E9129C3-A836-44F1-82E7-C11529EB66A5}" type="slidenum">
              <a:rPr lang="en-US" smtClean="0"/>
              <a:t>28</a:t>
            </a:fld>
            <a:endParaRPr lang="en-US" dirty="0"/>
          </a:p>
        </p:txBody>
      </p:sp>
      <p:sp>
        <p:nvSpPr>
          <p:cNvPr id="9" name="Rectangle 4">
            <a:extLst>
              <a:ext uri="{FF2B5EF4-FFF2-40B4-BE49-F238E27FC236}">
                <a16:creationId xmlns:a16="http://schemas.microsoft.com/office/drawing/2014/main" id="{56085D5A-651A-FEFA-7A77-EA2E901705F0}"/>
              </a:ext>
            </a:extLst>
          </p:cNvPr>
          <p:cNvSpPr>
            <a:spLocks noChangeAspect="1" noChangeArrowheads="1"/>
          </p:cNvSpPr>
          <p:nvPr/>
        </p:nvSpPr>
        <p:spPr bwMode="auto">
          <a:xfrm>
            <a:off x="7663742" y="3855335"/>
            <a:ext cx="1439498" cy="400752"/>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2000" b="1" i="0" u="none" strike="noStrike" kern="0" cap="none" spc="0" normalizeH="0" baseline="0" noProof="0" dirty="0">
                <a:ln>
                  <a:noFill/>
                </a:ln>
                <a:effectLst/>
                <a:uLnTx/>
                <a:uFillTx/>
              </a:rPr>
              <a:t>Dosimeter</a:t>
            </a:r>
          </a:p>
        </p:txBody>
      </p:sp>
      <p:grpSp>
        <p:nvGrpSpPr>
          <p:cNvPr id="10" name="Group 5">
            <a:extLst>
              <a:ext uri="{FF2B5EF4-FFF2-40B4-BE49-F238E27FC236}">
                <a16:creationId xmlns:a16="http://schemas.microsoft.com/office/drawing/2014/main" id="{FCCB7E42-A6B7-A259-F056-EE018FF603CF}"/>
              </a:ext>
            </a:extLst>
          </p:cNvPr>
          <p:cNvGrpSpPr>
            <a:grpSpLocks/>
          </p:cNvGrpSpPr>
          <p:nvPr/>
        </p:nvGrpSpPr>
        <p:grpSpPr bwMode="auto">
          <a:xfrm>
            <a:off x="6447330" y="4394199"/>
            <a:ext cx="881063" cy="928688"/>
            <a:chOff x="1200" y="2592"/>
            <a:chExt cx="864" cy="864"/>
          </a:xfrm>
        </p:grpSpPr>
        <p:sp>
          <p:nvSpPr>
            <p:cNvPr id="11" name="AutoShape 6">
              <a:extLst>
                <a:ext uri="{FF2B5EF4-FFF2-40B4-BE49-F238E27FC236}">
                  <a16:creationId xmlns:a16="http://schemas.microsoft.com/office/drawing/2014/main" id="{C3907A8D-8F70-708D-9C78-F6CDA366403A}"/>
                </a:ext>
              </a:extLst>
            </p:cNvPr>
            <p:cNvSpPr>
              <a:spLocks noChangeArrowheads="1"/>
            </p:cNvSpPr>
            <p:nvPr/>
          </p:nvSpPr>
          <p:spPr bwMode="auto">
            <a:xfrm>
              <a:off x="1296" y="2736"/>
              <a:ext cx="672" cy="336"/>
            </a:xfrm>
            <a:prstGeom prst="roundRect">
              <a:avLst>
                <a:gd name="adj" fmla="val 0"/>
              </a:avLst>
            </a:prstGeom>
            <a:gradFill rotWithShape="0">
              <a:gsLst>
                <a:gs pos="0">
                  <a:srgbClr val="33CCCC">
                    <a:gamma/>
                    <a:shade val="46275"/>
                    <a:invGamma/>
                  </a:srgbClr>
                </a:gs>
                <a:gs pos="50000">
                  <a:srgbClr val="33CCCC"/>
                </a:gs>
                <a:gs pos="100000">
                  <a:srgbClr val="33CCCC">
                    <a:gamma/>
                    <a:shade val="46275"/>
                    <a:invGamma/>
                  </a:srgbClr>
                </a:gs>
              </a:gsLst>
              <a:lin ang="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effectLst/>
                <a:uLnTx/>
                <a:uFillTx/>
              </a:endParaRPr>
            </a:p>
          </p:txBody>
        </p:sp>
        <p:sp>
          <p:nvSpPr>
            <p:cNvPr id="12" name="Freeform 7">
              <a:extLst>
                <a:ext uri="{FF2B5EF4-FFF2-40B4-BE49-F238E27FC236}">
                  <a16:creationId xmlns:a16="http://schemas.microsoft.com/office/drawing/2014/main" id="{E87CC87D-FF69-06C2-C9E4-E75B6C9F9F4A}"/>
                </a:ext>
              </a:extLst>
            </p:cNvPr>
            <p:cNvSpPr>
              <a:spLocks/>
            </p:cNvSpPr>
            <p:nvPr/>
          </p:nvSpPr>
          <p:spPr bwMode="auto">
            <a:xfrm>
              <a:off x="1200" y="2592"/>
              <a:ext cx="864" cy="144"/>
            </a:xfrm>
            <a:custGeom>
              <a:avLst/>
              <a:gdLst>
                <a:gd name="T0" fmla="*/ 96 w 960"/>
                <a:gd name="T1" fmla="*/ 0 h 192"/>
                <a:gd name="T2" fmla="*/ 864 w 960"/>
                <a:gd name="T3" fmla="*/ 0 h 192"/>
                <a:gd name="T4" fmla="*/ 960 w 960"/>
                <a:gd name="T5" fmla="*/ 144 h 192"/>
                <a:gd name="T6" fmla="*/ 960 w 960"/>
                <a:gd name="T7" fmla="*/ 192 h 192"/>
                <a:gd name="T8" fmla="*/ 0 w 960"/>
                <a:gd name="T9" fmla="*/ 192 h 192"/>
                <a:gd name="T10" fmla="*/ 0 w 960"/>
                <a:gd name="T11" fmla="*/ 144 h 192"/>
                <a:gd name="T12" fmla="*/ 96 w 960"/>
                <a:gd name="T13" fmla="*/ 0 h 192"/>
              </a:gdLst>
              <a:ahLst/>
              <a:cxnLst>
                <a:cxn ang="0">
                  <a:pos x="T0" y="T1"/>
                </a:cxn>
                <a:cxn ang="0">
                  <a:pos x="T2" y="T3"/>
                </a:cxn>
                <a:cxn ang="0">
                  <a:pos x="T4" y="T5"/>
                </a:cxn>
                <a:cxn ang="0">
                  <a:pos x="T6" y="T7"/>
                </a:cxn>
                <a:cxn ang="0">
                  <a:pos x="T8" y="T9"/>
                </a:cxn>
                <a:cxn ang="0">
                  <a:pos x="T10" y="T11"/>
                </a:cxn>
                <a:cxn ang="0">
                  <a:pos x="T12" y="T13"/>
                </a:cxn>
              </a:cxnLst>
              <a:rect l="0" t="0" r="r" b="b"/>
              <a:pathLst>
                <a:path w="960" h="192">
                  <a:moveTo>
                    <a:pt x="96" y="0"/>
                  </a:moveTo>
                  <a:lnTo>
                    <a:pt x="864" y="0"/>
                  </a:lnTo>
                  <a:lnTo>
                    <a:pt x="960" y="144"/>
                  </a:lnTo>
                  <a:lnTo>
                    <a:pt x="960" y="192"/>
                  </a:lnTo>
                  <a:lnTo>
                    <a:pt x="0" y="192"/>
                  </a:lnTo>
                  <a:lnTo>
                    <a:pt x="0" y="144"/>
                  </a:lnTo>
                  <a:lnTo>
                    <a:pt x="96" y="0"/>
                  </a:lnTo>
                  <a:close/>
                </a:path>
              </a:pathLst>
            </a:custGeom>
            <a:gradFill rotWithShape="0">
              <a:gsLst>
                <a:gs pos="0">
                  <a:srgbClr val="33CCCC">
                    <a:gamma/>
                    <a:shade val="46275"/>
                    <a:invGamma/>
                  </a:srgbClr>
                </a:gs>
                <a:gs pos="50000">
                  <a:srgbClr val="33CCCC"/>
                </a:gs>
                <a:gs pos="100000">
                  <a:srgbClr val="33CCCC">
                    <a:gamma/>
                    <a:shade val="46275"/>
                    <a:invGamma/>
                  </a:srgbClr>
                </a:gs>
              </a:gsLst>
              <a:lin ang="0" scaled="1"/>
            </a:gra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effectLst/>
                <a:uLnTx/>
                <a:uFillTx/>
              </a:endParaRPr>
            </a:p>
          </p:txBody>
        </p:sp>
        <p:sp>
          <p:nvSpPr>
            <p:cNvPr id="13" name="AutoShape 8">
              <a:extLst>
                <a:ext uri="{FF2B5EF4-FFF2-40B4-BE49-F238E27FC236}">
                  <a16:creationId xmlns:a16="http://schemas.microsoft.com/office/drawing/2014/main" id="{825B6DC6-A723-D971-4B4B-7D7F7143E819}"/>
                </a:ext>
              </a:extLst>
            </p:cNvPr>
            <p:cNvSpPr>
              <a:spLocks noChangeArrowheads="1"/>
            </p:cNvSpPr>
            <p:nvPr/>
          </p:nvSpPr>
          <p:spPr bwMode="auto">
            <a:xfrm>
              <a:off x="1200" y="3072"/>
              <a:ext cx="864" cy="384"/>
            </a:xfrm>
            <a:prstGeom prst="roundRect">
              <a:avLst>
                <a:gd name="adj" fmla="val 2852"/>
              </a:avLst>
            </a:prstGeom>
            <a:gradFill rotWithShape="0">
              <a:gsLst>
                <a:gs pos="0">
                  <a:srgbClr val="33CCCC">
                    <a:gamma/>
                    <a:shade val="46275"/>
                    <a:invGamma/>
                  </a:srgbClr>
                </a:gs>
                <a:gs pos="50000">
                  <a:srgbClr val="33CCCC"/>
                </a:gs>
                <a:gs pos="100000">
                  <a:srgbClr val="33CCCC">
                    <a:gamma/>
                    <a:shade val="46275"/>
                    <a:invGamma/>
                  </a:srgbClr>
                </a:gs>
              </a:gsLst>
              <a:lin ang="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effectLst/>
                <a:uLnTx/>
                <a:uFillTx/>
              </a:endParaRPr>
            </a:p>
          </p:txBody>
        </p:sp>
      </p:grpSp>
      <p:sp>
        <p:nvSpPr>
          <p:cNvPr id="14" name="Line 9">
            <a:extLst>
              <a:ext uri="{FF2B5EF4-FFF2-40B4-BE49-F238E27FC236}">
                <a16:creationId xmlns:a16="http://schemas.microsoft.com/office/drawing/2014/main" id="{03ABAF2E-5D23-5F74-9691-D680D98A6117}"/>
              </a:ext>
            </a:extLst>
          </p:cNvPr>
          <p:cNvSpPr>
            <a:spLocks noChangeAspect="1" noChangeShapeType="1"/>
          </p:cNvSpPr>
          <p:nvPr/>
        </p:nvSpPr>
        <p:spPr bwMode="auto">
          <a:xfrm>
            <a:off x="6550518" y="4633912"/>
            <a:ext cx="693737"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effectLst/>
              <a:uLnTx/>
              <a:uFillTx/>
            </a:endParaRPr>
          </a:p>
        </p:txBody>
      </p:sp>
      <p:sp>
        <p:nvSpPr>
          <p:cNvPr id="15" name="Freeform 10">
            <a:extLst>
              <a:ext uri="{FF2B5EF4-FFF2-40B4-BE49-F238E27FC236}">
                <a16:creationId xmlns:a16="http://schemas.microsoft.com/office/drawing/2014/main" id="{916A849A-44B7-92B0-3A66-16AE10AD2019}"/>
              </a:ext>
            </a:extLst>
          </p:cNvPr>
          <p:cNvSpPr>
            <a:spLocks noChangeAspect="1"/>
          </p:cNvSpPr>
          <p:nvPr/>
        </p:nvSpPr>
        <p:spPr bwMode="auto">
          <a:xfrm>
            <a:off x="6328268" y="3292474"/>
            <a:ext cx="1100137" cy="1851025"/>
          </a:xfrm>
          <a:custGeom>
            <a:avLst/>
            <a:gdLst>
              <a:gd name="T0" fmla="*/ 0 w 865"/>
              <a:gd name="T1" fmla="*/ 0 h 1297"/>
              <a:gd name="T2" fmla="*/ 864 w 865"/>
              <a:gd name="T3" fmla="*/ 0 h 1297"/>
              <a:gd name="T4" fmla="*/ 432 w 865"/>
              <a:gd name="T5" fmla="*/ 1296 h 1297"/>
              <a:gd name="T6" fmla="*/ 0 w 865"/>
              <a:gd name="T7" fmla="*/ 0 h 1297"/>
            </a:gdLst>
            <a:ahLst/>
            <a:cxnLst>
              <a:cxn ang="0">
                <a:pos x="T0" y="T1"/>
              </a:cxn>
              <a:cxn ang="0">
                <a:pos x="T2" y="T3"/>
              </a:cxn>
              <a:cxn ang="0">
                <a:pos x="T4" y="T5"/>
              </a:cxn>
              <a:cxn ang="0">
                <a:pos x="T6" y="T7"/>
              </a:cxn>
            </a:cxnLst>
            <a:rect l="0" t="0" r="r" b="b"/>
            <a:pathLst>
              <a:path w="865" h="1297">
                <a:moveTo>
                  <a:pt x="0" y="0"/>
                </a:moveTo>
                <a:lnTo>
                  <a:pt x="864" y="0"/>
                </a:lnTo>
                <a:lnTo>
                  <a:pt x="432" y="1296"/>
                </a:lnTo>
                <a:lnTo>
                  <a:pt x="0" y="0"/>
                </a:lnTo>
              </a:path>
            </a:pathLst>
          </a:custGeom>
          <a:noFill/>
          <a:ln w="12700" cap="rnd"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effectLst/>
              <a:uLnTx/>
              <a:uFillTx/>
            </a:endParaRPr>
          </a:p>
        </p:txBody>
      </p:sp>
      <p:sp>
        <p:nvSpPr>
          <p:cNvPr id="16" name="Line 11">
            <a:extLst>
              <a:ext uri="{FF2B5EF4-FFF2-40B4-BE49-F238E27FC236}">
                <a16:creationId xmlns:a16="http://schemas.microsoft.com/office/drawing/2014/main" id="{D293BBEA-FBAC-8AE4-A9A0-AA4039CAE2E4}"/>
              </a:ext>
            </a:extLst>
          </p:cNvPr>
          <p:cNvSpPr>
            <a:spLocks noChangeAspect="1" noChangeShapeType="1"/>
          </p:cNvSpPr>
          <p:nvPr/>
        </p:nvSpPr>
        <p:spPr bwMode="auto">
          <a:xfrm>
            <a:off x="6328268" y="3292474"/>
            <a:ext cx="109855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effectLst/>
              <a:uLnTx/>
              <a:uFillTx/>
            </a:endParaRPr>
          </a:p>
        </p:txBody>
      </p:sp>
      <p:grpSp>
        <p:nvGrpSpPr>
          <p:cNvPr id="17" name="Group 12">
            <a:extLst>
              <a:ext uri="{FF2B5EF4-FFF2-40B4-BE49-F238E27FC236}">
                <a16:creationId xmlns:a16="http://schemas.microsoft.com/office/drawing/2014/main" id="{215269D7-7A25-9217-B9D0-8364945C36E9}"/>
              </a:ext>
            </a:extLst>
          </p:cNvPr>
          <p:cNvGrpSpPr>
            <a:grpSpLocks/>
          </p:cNvGrpSpPr>
          <p:nvPr/>
        </p:nvGrpSpPr>
        <p:grpSpPr bwMode="auto">
          <a:xfrm>
            <a:off x="6294930" y="2082799"/>
            <a:ext cx="1160463" cy="1192213"/>
            <a:chOff x="3634" y="816"/>
            <a:chExt cx="827" cy="943"/>
          </a:xfrm>
        </p:grpSpPr>
        <p:sp>
          <p:nvSpPr>
            <p:cNvPr id="18" name="Freeform 13">
              <a:extLst>
                <a:ext uri="{FF2B5EF4-FFF2-40B4-BE49-F238E27FC236}">
                  <a16:creationId xmlns:a16="http://schemas.microsoft.com/office/drawing/2014/main" id="{7EE0B05B-754D-8F6B-6578-333F0A14CA95}"/>
                </a:ext>
              </a:extLst>
            </p:cNvPr>
            <p:cNvSpPr>
              <a:spLocks/>
            </p:cNvSpPr>
            <p:nvPr/>
          </p:nvSpPr>
          <p:spPr bwMode="auto">
            <a:xfrm>
              <a:off x="3772" y="816"/>
              <a:ext cx="551" cy="474"/>
            </a:xfrm>
            <a:custGeom>
              <a:avLst/>
              <a:gdLst>
                <a:gd name="T0" fmla="*/ 96 w 576"/>
                <a:gd name="T1" fmla="*/ 0 h 528"/>
                <a:gd name="T2" fmla="*/ 480 w 576"/>
                <a:gd name="T3" fmla="*/ 0 h 528"/>
                <a:gd name="T4" fmla="*/ 576 w 576"/>
                <a:gd name="T5" fmla="*/ 384 h 528"/>
                <a:gd name="T6" fmla="*/ 576 w 576"/>
                <a:gd name="T7" fmla="*/ 528 h 528"/>
                <a:gd name="T8" fmla="*/ 0 w 576"/>
                <a:gd name="T9" fmla="*/ 528 h 528"/>
                <a:gd name="T10" fmla="*/ 0 w 576"/>
                <a:gd name="T11" fmla="*/ 384 h 528"/>
                <a:gd name="T12" fmla="*/ 96 w 576"/>
                <a:gd name="T13" fmla="*/ 0 h 528"/>
              </a:gdLst>
              <a:ahLst/>
              <a:cxnLst>
                <a:cxn ang="0">
                  <a:pos x="T0" y="T1"/>
                </a:cxn>
                <a:cxn ang="0">
                  <a:pos x="T2" y="T3"/>
                </a:cxn>
                <a:cxn ang="0">
                  <a:pos x="T4" y="T5"/>
                </a:cxn>
                <a:cxn ang="0">
                  <a:pos x="T6" y="T7"/>
                </a:cxn>
                <a:cxn ang="0">
                  <a:pos x="T8" y="T9"/>
                </a:cxn>
                <a:cxn ang="0">
                  <a:pos x="T10" y="T11"/>
                </a:cxn>
                <a:cxn ang="0">
                  <a:pos x="T12" y="T13"/>
                </a:cxn>
              </a:cxnLst>
              <a:rect l="0" t="0" r="r" b="b"/>
              <a:pathLst>
                <a:path w="576" h="528">
                  <a:moveTo>
                    <a:pt x="96" y="0"/>
                  </a:moveTo>
                  <a:lnTo>
                    <a:pt x="480" y="0"/>
                  </a:lnTo>
                  <a:lnTo>
                    <a:pt x="576" y="384"/>
                  </a:lnTo>
                  <a:lnTo>
                    <a:pt x="576" y="528"/>
                  </a:lnTo>
                  <a:lnTo>
                    <a:pt x="0" y="528"/>
                  </a:lnTo>
                  <a:lnTo>
                    <a:pt x="0" y="384"/>
                  </a:lnTo>
                  <a:lnTo>
                    <a:pt x="96" y="0"/>
                  </a:lnTo>
                  <a:close/>
                </a:path>
              </a:pathLst>
            </a:custGeom>
            <a:gradFill rotWithShape="0">
              <a:gsLst>
                <a:gs pos="0">
                  <a:srgbClr val="33CCCC">
                    <a:gamma/>
                    <a:shade val="46275"/>
                    <a:invGamma/>
                  </a:srgbClr>
                </a:gs>
                <a:gs pos="50000">
                  <a:srgbClr val="33CCCC"/>
                </a:gs>
                <a:gs pos="100000">
                  <a:srgbClr val="33CCCC">
                    <a:gamma/>
                    <a:shade val="46275"/>
                    <a:invGamma/>
                  </a:srgbClr>
                </a:gs>
              </a:gsLst>
              <a:lin ang="0" scaled="1"/>
            </a:gra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effectLst/>
                <a:uLnTx/>
                <a:uFillTx/>
              </a:endParaRPr>
            </a:p>
          </p:txBody>
        </p:sp>
        <p:sp>
          <p:nvSpPr>
            <p:cNvPr id="19" name="AutoShape 14">
              <a:extLst>
                <a:ext uri="{FF2B5EF4-FFF2-40B4-BE49-F238E27FC236}">
                  <a16:creationId xmlns:a16="http://schemas.microsoft.com/office/drawing/2014/main" id="{3B321F42-F7E8-597A-08D7-261077023CAF}"/>
                </a:ext>
              </a:extLst>
            </p:cNvPr>
            <p:cNvSpPr>
              <a:spLocks noChangeArrowheads="1"/>
            </p:cNvSpPr>
            <p:nvPr/>
          </p:nvSpPr>
          <p:spPr bwMode="auto">
            <a:xfrm>
              <a:off x="3680" y="1422"/>
              <a:ext cx="735" cy="337"/>
            </a:xfrm>
            <a:prstGeom prst="roundRect">
              <a:avLst>
                <a:gd name="adj" fmla="val 2917"/>
              </a:avLst>
            </a:prstGeom>
            <a:gradFill rotWithShape="0">
              <a:gsLst>
                <a:gs pos="0">
                  <a:srgbClr val="33CCCC">
                    <a:gamma/>
                    <a:shade val="46275"/>
                    <a:invGamma/>
                  </a:srgbClr>
                </a:gs>
                <a:gs pos="50000">
                  <a:srgbClr val="33CCCC"/>
                </a:gs>
                <a:gs pos="100000">
                  <a:srgbClr val="33CCCC">
                    <a:gamma/>
                    <a:shade val="46275"/>
                    <a:invGamma/>
                  </a:srgbClr>
                </a:gs>
              </a:gsLst>
              <a:lin ang="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effectLst/>
                <a:uLnTx/>
                <a:uFillTx/>
              </a:endParaRPr>
            </a:p>
          </p:txBody>
        </p:sp>
        <p:sp>
          <p:nvSpPr>
            <p:cNvPr id="20" name="AutoShape 15">
              <a:extLst>
                <a:ext uri="{FF2B5EF4-FFF2-40B4-BE49-F238E27FC236}">
                  <a16:creationId xmlns:a16="http://schemas.microsoft.com/office/drawing/2014/main" id="{C4C4283A-6AC1-A6DB-4FBD-769B6B3851BB}"/>
                </a:ext>
              </a:extLst>
            </p:cNvPr>
            <p:cNvSpPr>
              <a:spLocks noChangeArrowheads="1"/>
            </p:cNvSpPr>
            <p:nvPr/>
          </p:nvSpPr>
          <p:spPr bwMode="auto">
            <a:xfrm>
              <a:off x="3634" y="1288"/>
              <a:ext cx="827" cy="134"/>
            </a:xfrm>
            <a:prstGeom prst="roundRect">
              <a:avLst>
                <a:gd name="adj" fmla="val 16667"/>
              </a:avLst>
            </a:prstGeom>
            <a:gradFill rotWithShape="0">
              <a:gsLst>
                <a:gs pos="0">
                  <a:srgbClr val="33CCCC">
                    <a:gamma/>
                    <a:shade val="46275"/>
                    <a:invGamma/>
                  </a:srgbClr>
                </a:gs>
                <a:gs pos="50000">
                  <a:srgbClr val="33CCCC"/>
                </a:gs>
                <a:gs pos="100000">
                  <a:srgbClr val="33CCCC">
                    <a:gamma/>
                    <a:shade val="46275"/>
                    <a:invGamma/>
                  </a:srgbClr>
                </a:gs>
              </a:gsLst>
              <a:lin ang="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effectLst/>
                <a:uLnTx/>
                <a:uFillTx/>
              </a:endParaRPr>
            </a:p>
          </p:txBody>
        </p:sp>
        <p:sp>
          <p:nvSpPr>
            <p:cNvPr id="21" name="Line 16">
              <a:extLst>
                <a:ext uri="{FF2B5EF4-FFF2-40B4-BE49-F238E27FC236}">
                  <a16:creationId xmlns:a16="http://schemas.microsoft.com/office/drawing/2014/main" id="{780D93CF-F683-AC7E-D690-71E14BD8CD29}"/>
                </a:ext>
              </a:extLst>
            </p:cNvPr>
            <p:cNvSpPr>
              <a:spLocks noChangeShapeType="1"/>
            </p:cNvSpPr>
            <p:nvPr/>
          </p:nvSpPr>
          <p:spPr bwMode="auto">
            <a:xfrm>
              <a:off x="3680" y="1669"/>
              <a:ext cx="735" cy="0"/>
            </a:xfrm>
            <a:prstGeom prst="line">
              <a:avLst/>
            </a:prstGeom>
            <a:no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effectLst/>
                <a:uLnTx/>
                <a:uFillTx/>
              </a:endParaRPr>
            </a:p>
          </p:txBody>
        </p:sp>
      </p:grpSp>
      <p:sp>
        <p:nvSpPr>
          <p:cNvPr id="22" name="Rectangle 17">
            <a:extLst>
              <a:ext uri="{FF2B5EF4-FFF2-40B4-BE49-F238E27FC236}">
                <a16:creationId xmlns:a16="http://schemas.microsoft.com/office/drawing/2014/main" id="{26C4DB2D-E541-E312-408E-75D4136BBDED}"/>
              </a:ext>
            </a:extLst>
          </p:cNvPr>
          <p:cNvSpPr>
            <a:spLocks noChangeArrowheads="1"/>
          </p:cNvSpPr>
          <p:nvPr/>
        </p:nvSpPr>
        <p:spPr bwMode="auto">
          <a:xfrm>
            <a:off x="6719973" y="4004911"/>
            <a:ext cx="317500" cy="88900"/>
          </a:xfrm>
          <a:prstGeom prst="rect">
            <a:avLst/>
          </a:prstGeom>
          <a:solidFill>
            <a:srgbClr val="000000"/>
          </a:solidFill>
          <a:ln w="12700">
            <a:solidFill>
              <a:schemeClr val="tx1"/>
            </a:solidFill>
            <a:miter lim="800000"/>
            <a:headEnd type="none" w="sm" len="sm"/>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effectLst/>
              <a:uLnTx/>
              <a:uFillTx/>
            </a:endParaRPr>
          </a:p>
        </p:txBody>
      </p:sp>
      <p:sp>
        <p:nvSpPr>
          <p:cNvPr id="23" name="Line 18">
            <a:extLst>
              <a:ext uri="{FF2B5EF4-FFF2-40B4-BE49-F238E27FC236}">
                <a16:creationId xmlns:a16="http://schemas.microsoft.com/office/drawing/2014/main" id="{B3CCF752-AE68-508D-8FFD-F7D47A046533}"/>
              </a:ext>
            </a:extLst>
          </p:cNvPr>
          <p:cNvSpPr>
            <a:spLocks noChangeShapeType="1"/>
          </p:cNvSpPr>
          <p:nvPr/>
        </p:nvSpPr>
        <p:spPr bwMode="auto">
          <a:xfrm>
            <a:off x="7101766" y="4049361"/>
            <a:ext cx="615923" cy="0"/>
          </a:xfrm>
          <a:prstGeom prst="line">
            <a:avLst/>
          </a:prstGeom>
          <a:noFill/>
          <a:ln w="12700">
            <a:solidFill>
              <a:schemeClr val="tx1"/>
            </a:solidFill>
            <a:round/>
            <a:headEnd type="triangle" w="lg"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effectLst/>
              <a:uLnTx/>
              <a:uFillTx/>
            </a:endParaRPr>
          </a:p>
        </p:txBody>
      </p:sp>
      <p:sp>
        <p:nvSpPr>
          <p:cNvPr id="24" name="Rectangle 19">
            <a:extLst>
              <a:ext uri="{FF2B5EF4-FFF2-40B4-BE49-F238E27FC236}">
                <a16:creationId xmlns:a16="http://schemas.microsoft.com/office/drawing/2014/main" id="{920A57F4-E643-72CC-513C-CA089B286EB4}"/>
              </a:ext>
            </a:extLst>
          </p:cNvPr>
          <p:cNvSpPr>
            <a:spLocks noChangeArrowheads="1"/>
          </p:cNvSpPr>
          <p:nvPr/>
        </p:nvSpPr>
        <p:spPr bwMode="auto">
          <a:xfrm>
            <a:off x="6379641" y="3312904"/>
            <a:ext cx="1016000" cy="95250"/>
          </a:xfrm>
          <a:prstGeom prst="rect">
            <a:avLst/>
          </a:prstGeom>
          <a:solidFill>
            <a:srgbClr val="787E8A"/>
          </a:solidFill>
          <a:ln w="12700">
            <a:solidFill>
              <a:srgbClr val="787E8A"/>
            </a:solidFill>
            <a:miter lim="800000"/>
            <a:headEnd type="none" w="lg" len="lg"/>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effectLst/>
              <a:uLnTx/>
              <a:uFillTx/>
            </a:endParaRPr>
          </a:p>
        </p:txBody>
      </p:sp>
      <p:sp>
        <p:nvSpPr>
          <p:cNvPr id="25" name="Rectangle 20">
            <a:extLst>
              <a:ext uri="{FF2B5EF4-FFF2-40B4-BE49-F238E27FC236}">
                <a16:creationId xmlns:a16="http://schemas.microsoft.com/office/drawing/2014/main" id="{38EE3E32-6B05-7CA6-D3BF-6E7FD976B256}"/>
              </a:ext>
            </a:extLst>
          </p:cNvPr>
          <p:cNvSpPr>
            <a:spLocks noChangeAspect="1" noChangeArrowheads="1"/>
          </p:cNvSpPr>
          <p:nvPr/>
        </p:nvSpPr>
        <p:spPr bwMode="auto">
          <a:xfrm>
            <a:off x="7887740" y="3192646"/>
            <a:ext cx="1183017" cy="400752"/>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2000" b="1" i="0" u="none" strike="noStrike" kern="0" cap="none" spc="0" normalizeH="0" baseline="0" noProof="0" dirty="0">
                <a:ln>
                  <a:noFill/>
                </a:ln>
                <a:effectLst/>
                <a:uLnTx/>
                <a:uFillTx/>
              </a:rPr>
              <a:t>Cu or Al</a:t>
            </a:r>
          </a:p>
        </p:txBody>
      </p:sp>
      <p:sp>
        <p:nvSpPr>
          <p:cNvPr id="26" name="Line 21">
            <a:extLst>
              <a:ext uri="{FF2B5EF4-FFF2-40B4-BE49-F238E27FC236}">
                <a16:creationId xmlns:a16="http://schemas.microsoft.com/office/drawing/2014/main" id="{8BFF5803-05DF-58FA-F8F3-F03ED6C20C18}"/>
              </a:ext>
            </a:extLst>
          </p:cNvPr>
          <p:cNvSpPr>
            <a:spLocks noChangeShapeType="1"/>
          </p:cNvSpPr>
          <p:nvPr/>
        </p:nvSpPr>
        <p:spPr bwMode="auto">
          <a:xfrm>
            <a:off x="7426818" y="3393022"/>
            <a:ext cx="481013" cy="0"/>
          </a:xfrm>
          <a:prstGeom prst="line">
            <a:avLst/>
          </a:prstGeom>
          <a:noFill/>
          <a:ln w="12700">
            <a:solidFill>
              <a:schemeClr val="tx1"/>
            </a:solidFill>
            <a:round/>
            <a:headEnd type="triangle" w="lg"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effectLst/>
              <a:uLnTx/>
              <a:uFillTx/>
            </a:endParaRPr>
          </a:p>
        </p:txBody>
      </p:sp>
    </p:spTree>
    <p:extLst>
      <p:ext uri="{BB962C8B-B14F-4D97-AF65-F5344CB8AC3E}">
        <p14:creationId xmlns:p14="http://schemas.microsoft.com/office/powerpoint/2010/main" val="24418759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Maximum Air Kerma Rate</a:t>
            </a:r>
          </a:p>
        </p:txBody>
      </p:sp>
      <p:sp>
        <p:nvSpPr>
          <p:cNvPr id="3" name="Content Placeholder 2"/>
          <p:cNvSpPr>
            <a:spLocks noGrp="1"/>
          </p:cNvSpPr>
          <p:nvPr>
            <p:ph idx="1"/>
          </p:nvPr>
        </p:nvSpPr>
        <p:spPr>
          <a:xfrm>
            <a:off x="457200" y="1333500"/>
            <a:ext cx="6648148" cy="4988480"/>
          </a:xfrm>
        </p:spPr>
        <p:txBody>
          <a:bodyPr>
            <a:normAutofit/>
          </a:bodyPr>
          <a:lstStyle/>
          <a:p>
            <a:pPr>
              <a:spcAft>
                <a:spcPts val="600"/>
              </a:spcAft>
              <a:buClr>
                <a:schemeClr val="bg2">
                  <a:lumMod val="60000"/>
                  <a:lumOff val="40000"/>
                </a:schemeClr>
              </a:buClr>
            </a:pPr>
            <a:r>
              <a:rPr lang="en-US" dirty="0"/>
              <a:t>Method:</a:t>
            </a:r>
          </a:p>
          <a:p>
            <a:pPr lvl="1">
              <a:spcAft>
                <a:spcPts val="600"/>
              </a:spcAft>
              <a:buClr>
                <a:schemeClr val="accent6">
                  <a:lumMod val="75000"/>
                </a:schemeClr>
              </a:buClr>
            </a:pPr>
            <a:r>
              <a:rPr lang="en-US" dirty="0"/>
              <a:t>Dosimeter 30 cm from IR</a:t>
            </a:r>
          </a:p>
          <a:p>
            <a:pPr lvl="1">
              <a:spcAft>
                <a:spcPts val="600"/>
              </a:spcAft>
              <a:buClr>
                <a:schemeClr val="accent6">
                  <a:lumMod val="75000"/>
                </a:schemeClr>
              </a:buClr>
            </a:pPr>
            <a:r>
              <a:rPr lang="en-US" dirty="0"/>
              <a:t>Drive ADRC to maximum           technique </a:t>
            </a:r>
          </a:p>
          <a:p>
            <a:pPr lvl="1">
              <a:spcBef>
                <a:spcPts val="600"/>
              </a:spcBef>
              <a:spcAft>
                <a:spcPts val="600"/>
              </a:spcAft>
              <a:buClr>
                <a:schemeClr val="accent6">
                  <a:lumMod val="75000"/>
                </a:schemeClr>
              </a:buClr>
            </a:pPr>
            <a:r>
              <a:rPr lang="en-US" dirty="0"/>
              <a:t>Normal and high-level                  control modes</a:t>
            </a:r>
          </a:p>
          <a:p>
            <a:pPr>
              <a:spcAft>
                <a:spcPts val="600"/>
              </a:spcAft>
              <a:buClr>
                <a:schemeClr val="bg2">
                  <a:lumMod val="60000"/>
                  <a:lumOff val="40000"/>
                </a:schemeClr>
              </a:buClr>
            </a:pPr>
            <a:r>
              <a:rPr lang="en-US" dirty="0"/>
              <a:t>Control limit:</a:t>
            </a:r>
          </a:p>
          <a:p>
            <a:pPr lvl="1">
              <a:spcAft>
                <a:spcPts val="600"/>
              </a:spcAft>
              <a:buClr>
                <a:schemeClr val="accent6">
                  <a:lumMod val="75000"/>
                </a:schemeClr>
              </a:buClr>
            </a:pPr>
            <a:r>
              <a:rPr lang="en-US" dirty="0"/>
              <a:t>Normal mode &lt; 88 mGy/min</a:t>
            </a:r>
          </a:p>
          <a:p>
            <a:pPr lvl="1">
              <a:spcAft>
                <a:spcPts val="600"/>
              </a:spcAft>
              <a:buClr>
                <a:schemeClr val="accent6">
                  <a:lumMod val="75000"/>
                </a:schemeClr>
              </a:buClr>
            </a:pPr>
            <a:r>
              <a:rPr lang="en-US" dirty="0"/>
              <a:t>High-level control mode &lt; 176 mGy/min</a:t>
            </a:r>
          </a:p>
        </p:txBody>
      </p:sp>
      <p:sp>
        <p:nvSpPr>
          <p:cNvPr id="5" name="Slide Number Placeholder 4"/>
          <p:cNvSpPr>
            <a:spLocks noGrp="1"/>
          </p:cNvSpPr>
          <p:nvPr>
            <p:ph type="sldNum" sz="quarter" idx="12"/>
          </p:nvPr>
        </p:nvSpPr>
        <p:spPr/>
        <p:txBody>
          <a:bodyPr/>
          <a:lstStyle/>
          <a:p>
            <a:fld id="{3E9129C3-A836-44F1-82E7-C11529EB66A5}" type="slidenum">
              <a:rPr lang="en-US" smtClean="0"/>
              <a:t>29</a:t>
            </a:fld>
            <a:endParaRPr lang="en-US" dirty="0"/>
          </a:p>
        </p:txBody>
      </p:sp>
      <p:sp>
        <p:nvSpPr>
          <p:cNvPr id="6" name="Rectangle 4"/>
          <p:cNvSpPr>
            <a:spLocks noChangeAspect="1" noChangeArrowheads="1"/>
          </p:cNvSpPr>
          <p:nvPr/>
        </p:nvSpPr>
        <p:spPr bwMode="auto">
          <a:xfrm>
            <a:off x="7667324" y="3528488"/>
            <a:ext cx="1439498" cy="400752"/>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2000" b="1" i="0" u="none" strike="noStrike" kern="0" cap="none" spc="0" normalizeH="0" baseline="0" noProof="0" dirty="0">
                <a:ln>
                  <a:noFill/>
                </a:ln>
                <a:effectLst/>
                <a:uLnTx/>
                <a:uFillTx/>
              </a:rPr>
              <a:t>Dosimeter</a:t>
            </a:r>
          </a:p>
        </p:txBody>
      </p:sp>
      <p:grpSp>
        <p:nvGrpSpPr>
          <p:cNvPr id="7" name="Group 5"/>
          <p:cNvGrpSpPr>
            <a:grpSpLocks/>
          </p:cNvGrpSpPr>
          <p:nvPr/>
        </p:nvGrpSpPr>
        <p:grpSpPr bwMode="auto">
          <a:xfrm>
            <a:off x="6447330" y="4394199"/>
            <a:ext cx="881063" cy="928688"/>
            <a:chOff x="1200" y="2592"/>
            <a:chExt cx="864" cy="864"/>
          </a:xfrm>
        </p:grpSpPr>
        <p:sp>
          <p:nvSpPr>
            <p:cNvPr id="8" name="AutoShape 6"/>
            <p:cNvSpPr>
              <a:spLocks noChangeArrowheads="1"/>
            </p:cNvSpPr>
            <p:nvPr/>
          </p:nvSpPr>
          <p:spPr bwMode="auto">
            <a:xfrm>
              <a:off x="1296" y="2736"/>
              <a:ext cx="672" cy="336"/>
            </a:xfrm>
            <a:prstGeom prst="roundRect">
              <a:avLst>
                <a:gd name="adj" fmla="val 0"/>
              </a:avLst>
            </a:prstGeom>
            <a:gradFill rotWithShape="0">
              <a:gsLst>
                <a:gs pos="0">
                  <a:srgbClr val="33CCCC">
                    <a:gamma/>
                    <a:shade val="46275"/>
                    <a:invGamma/>
                  </a:srgbClr>
                </a:gs>
                <a:gs pos="50000">
                  <a:srgbClr val="33CCCC"/>
                </a:gs>
                <a:gs pos="100000">
                  <a:srgbClr val="33CCCC">
                    <a:gamma/>
                    <a:shade val="46275"/>
                    <a:invGamma/>
                  </a:srgbClr>
                </a:gs>
              </a:gsLst>
              <a:lin ang="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effectLst/>
                <a:uLnTx/>
                <a:uFillTx/>
              </a:endParaRPr>
            </a:p>
          </p:txBody>
        </p:sp>
        <p:sp>
          <p:nvSpPr>
            <p:cNvPr id="9" name="Freeform 7"/>
            <p:cNvSpPr>
              <a:spLocks/>
            </p:cNvSpPr>
            <p:nvPr/>
          </p:nvSpPr>
          <p:spPr bwMode="auto">
            <a:xfrm>
              <a:off x="1200" y="2592"/>
              <a:ext cx="864" cy="144"/>
            </a:xfrm>
            <a:custGeom>
              <a:avLst/>
              <a:gdLst>
                <a:gd name="T0" fmla="*/ 96 w 960"/>
                <a:gd name="T1" fmla="*/ 0 h 192"/>
                <a:gd name="T2" fmla="*/ 864 w 960"/>
                <a:gd name="T3" fmla="*/ 0 h 192"/>
                <a:gd name="T4" fmla="*/ 960 w 960"/>
                <a:gd name="T5" fmla="*/ 144 h 192"/>
                <a:gd name="T6" fmla="*/ 960 w 960"/>
                <a:gd name="T7" fmla="*/ 192 h 192"/>
                <a:gd name="T8" fmla="*/ 0 w 960"/>
                <a:gd name="T9" fmla="*/ 192 h 192"/>
                <a:gd name="T10" fmla="*/ 0 w 960"/>
                <a:gd name="T11" fmla="*/ 144 h 192"/>
                <a:gd name="T12" fmla="*/ 96 w 960"/>
                <a:gd name="T13" fmla="*/ 0 h 192"/>
              </a:gdLst>
              <a:ahLst/>
              <a:cxnLst>
                <a:cxn ang="0">
                  <a:pos x="T0" y="T1"/>
                </a:cxn>
                <a:cxn ang="0">
                  <a:pos x="T2" y="T3"/>
                </a:cxn>
                <a:cxn ang="0">
                  <a:pos x="T4" y="T5"/>
                </a:cxn>
                <a:cxn ang="0">
                  <a:pos x="T6" y="T7"/>
                </a:cxn>
                <a:cxn ang="0">
                  <a:pos x="T8" y="T9"/>
                </a:cxn>
                <a:cxn ang="0">
                  <a:pos x="T10" y="T11"/>
                </a:cxn>
                <a:cxn ang="0">
                  <a:pos x="T12" y="T13"/>
                </a:cxn>
              </a:cxnLst>
              <a:rect l="0" t="0" r="r" b="b"/>
              <a:pathLst>
                <a:path w="960" h="192">
                  <a:moveTo>
                    <a:pt x="96" y="0"/>
                  </a:moveTo>
                  <a:lnTo>
                    <a:pt x="864" y="0"/>
                  </a:lnTo>
                  <a:lnTo>
                    <a:pt x="960" y="144"/>
                  </a:lnTo>
                  <a:lnTo>
                    <a:pt x="960" y="192"/>
                  </a:lnTo>
                  <a:lnTo>
                    <a:pt x="0" y="192"/>
                  </a:lnTo>
                  <a:lnTo>
                    <a:pt x="0" y="144"/>
                  </a:lnTo>
                  <a:lnTo>
                    <a:pt x="96" y="0"/>
                  </a:lnTo>
                  <a:close/>
                </a:path>
              </a:pathLst>
            </a:custGeom>
            <a:gradFill rotWithShape="0">
              <a:gsLst>
                <a:gs pos="0">
                  <a:srgbClr val="33CCCC">
                    <a:gamma/>
                    <a:shade val="46275"/>
                    <a:invGamma/>
                  </a:srgbClr>
                </a:gs>
                <a:gs pos="50000">
                  <a:srgbClr val="33CCCC"/>
                </a:gs>
                <a:gs pos="100000">
                  <a:srgbClr val="33CCCC">
                    <a:gamma/>
                    <a:shade val="46275"/>
                    <a:invGamma/>
                  </a:srgbClr>
                </a:gs>
              </a:gsLst>
              <a:lin ang="0" scaled="1"/>
            </a:gra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effectLst/>
                <a:uLnTx/>
                <a:uFillTx/>
              </a:endParaRPr>
            </a:p>
          </p:txBody>
        </p:sp>
        <p:sp>
          <p:nvSpPr>
            <p:cNvPr id="10" name="AutoShape 8"/>
            <p:cNvSpPr>
              <a:spLocks noChangeArrowheads="1"/>
            </p:cNvSpPr>
            <p:nvPr/>
          </p:nvSpPr>
          <p:spPr bwMode="auto">
            <a:xfrm>
              <a:off x="1200" y="3072"/>
              <a:ext cx="864" cy="384"/>
            </a:xfrm>
            <a:prstGeom prst="roundRect">
              <a:avLst>
                <a:gd name="adj" fmla="val 2852"/>
              </a:avLst>
            </a:prstGeom>
            <a:gradFill rotWithShape="0">
              <a:gsLst>
                <a:gs pos="0">
                  <a:srgbClr val="33CCCC">
                    <a:gamma/>
                    <a:shade val="46275"/>
                    <a:invGamma/>
                  </a:srgbClr>
                </a:gs>
                <a:gs pos="50000">
                  <a:srgbClr val="33CCCC"/>
                </a:gs>
                <a:gs pos="100000">
                  <a:srgbClr val="33CCCC">
                    <a:gamma/>
                    <a:shade val="46275"/>
                    <a:invGamma/>
                  </a:srgbClr>
                </a:gs>
              </a:gsLst>
              <a:lin ang="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effectLst/>
                <a:uLnTx/>
                <a:uFillTx/>
              </a:endParaRPr>
            </a:p>
          </p:txBody>
        </p:sp>
      </p:grpSp>
      <p:sp>
        <p:nvSpPr>
          <p:cNvPr id="11" name="Line 9"/>
          <p:cNvSpPr>
            <a:spLocks noChangeAspect="1" noChangeShapeType="1"/>
          </p:cNvSpPr>
          <p:nvPr/>
        </p:nvSpPr>
        <p:spPr bwMode="auto">
          <a:xfrm>
            <a:off x="6550518" y="4633912"/>
            <a:ext cx="693737"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effectLst/>
              <a:uLnTx/>
              <a:uFillTx/>
            </a:endParaRPr>
          </a:p>
        </p:txBody>
      </p:sp>
      <p:sp>
        <p:nvSpPr>
          <p:cNvPr id="12" name="Freeform 10"/>
          <p:cNvSpPr>
            <a:spLocks noChangeAspect="1"/>
          </p:cNvSpPr>
          <p:nvPr/>
        </p:nvSpPr>
        <p:spPr bwMode="auto">
          <a:xfrm>
            <a:off x="6328268" y="3292474"/>
            <a:ext cx="1100137" cy="1851025"/>
          </a:xfrm>
          <a:custGeom>
            <a:avLst/>
            <a:gdLst>
              <a:gd name="T0" fmla="*/ 0 w 865"/>
              <a:gd name="T1" fmla="*/ 0 h 1297"/>
              <a:gd name="T2" fmla="*/ 864 w 865"/>
              <a:gd name="T3" fmla="*/ 0 h 1297"/>
              <a:gd name="T4" fmla="*/ 432 w 865"/>
              <a:gd name="T5" fmla="*/ 1296 h 1297"/>
              <a:gd name="T6" fmla="*/ 0 w 865"/>
              <a:gd name="T7" fmla="*/ 0 h 1297"/>
            </a:gdLst>
            <a:ahLst/>
            <a:cxnLst>
              <a:cxn ang="0">
                <a:pos x="T0" y="T1"/>
              </a:cxn>
              <a:cxn ang="0">
                <a:pos x="T2" y="T3"/>
              </a:cxn>
              <a:cxn ang="0">
                <a:pos x="T4" y="T5"/>
              </a:cxn>
              <a:cxn ang="0">
                <a:pos x="T6" y="T7"/>
              </a:cxn>
            </a:cxnLst>
            <a:rect l="0" t="0" r="r" b="b"/>
            <a:pathLst>
              <a:path w="865" h="1297">
                <a:moveTo>
                  <a:pt x="0" y="0"/>
                </a:moveTo>
                <a:lnTo>
                  <a:pt x="864" y="0"/>
                </a:lnTo>
                <a:lnTo>
                  <a:pt x="432" y="1296"/>
                </a:lnTo>
                <a:lnTo>
                  <a:pt x="0" y="0"/>
                </a:lnTo>
              </a:path>
            </a:pathLst>
          </a:custGeom>
          <a:noFill/>
          <a:ln w="12700" cap="rnd"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effectLst/>
              <a:uLnTx/>
              <a:uFillTx/>
            </a:endParaRPr>
          </a:p>
        </p:txBody>
      </p:sp>
      <p:sp>
        <p:nvSpPr>
          <p:cNvPr id="13" name="Line 11"/>
          <p:cNvSpPr>
            <a:spLocks noChangeAspect="1" noChangeShapeType="1"/>
          </p:cNvSpPr>
          <p:nvPr/>
        </p:nvSpPr>
        <p:spPr bwMode="auto">
          <a:xfrm>
            <a:off x="6328268" y="3292474"/>
            <a:ext cx="109855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effectLst/>
              <a:uLnTx/>
              <a:uFillTx/>
            </a:endParaRPr>
          </a:p>
        </p:txBody>
      </p:sp>
      <p:grpSp>
        <p:nvGrpSpPr>
          <p:cNvPr id="14" name="Group 12"/>
          <p:cNvGrpSpPr>
            <a:grpSpLocks/>
          </p:cNvGrpSpPr>
          <p:nvPr/>
        </p:nvGrpSpPr>
        <p:grpSpPr bwMode="auto">
          <a:xfrm>
            <a:off x="6294930" y="2082799"/>
            <a:ext cx="1160463" cy="1192213"/>
            <a:chOff x="3634" y="816"/>
            <a:chExt cx="827" cy="943"/>
          </a:xfrm>
        </p:grpSpPr>
        <p:sp>
          <p:nvSpPr>
            <p:cNvPr id="15" name="Freeform 13"/>
            <p:cNvSpPr>
              <a:spLocks/>
            </p:cNvSpPr>
            <p:nvPr/>
          </p:nvSpPr>
          <p:spPr bwMode="auto">
            <a:xfrm>
              <a:off x="3772" y="816"/>
              <a:ext cx="551" cy="474"/>
            </a:xfrm>
            <a:custGeom>
              <a:avLst/>
              <a:gdLst>
                <a:gd name="T0" fmla="*/ 96 w 576"/>
                <a:gd name="T1" fmla="*/ 0 h 528"/>
                <a:gd name="T2" fmla="*/ 480 w 576"/>
                <a:gd name="T3" fmla="*/ 0 h 528"/>
                <a:gd name="T4" fmla="*/ 576 w 576"/>
                <a:gd name="T5" fmla="*/ 384 h 528"/>
                <a:gd name="T6" fmla="*/ 576 w 576"/>
                <a:gd name="T7" fmla="*/ 528 h 528"/>
                <a:gd name="T8" fmla="*/ 0 w 576"/>
                <a:gd name="T9" fmla="*/ 528 h 528"/>
                <a:gd name="T10" fmla="*/ 0 w 576"/>
                <a:gd name="T11" fmla="*/ 384 h 528"/>
                <a:gd name="T12" fmla="*/ 96 w 576"/>
                <a:gd name="T13" fmla="*/ 0 h 528"/>
              </a:gdLst>
              <a:ahLst/>
              <a:cxnLst>
                <a:cxn ang="0">
                  <a:pos x="T0" y="T1"/>
                </a:cxn>
                <a:cxn ang="0">
                  <a:pos x="T2" y="T3"/>
                </a:cxn>
                <a:cxn ang="0">
                  <a:pos x="T4" y="T5"/>
                </a:cxn>
                <a:cxn ang="0">
                  <a:pos x="T6" y="T7"/>
                </a:cxn>
                <a:cxn ang="0">
                  <a:pos x="T8" y="T9"/>
                </a:cxn>
                <a:cxn ang="0">
                  <a:pos x="T10" y="T11"/>
                </a:cxn>
                <a:cxn ang="0">
                  <a:pos x="T12" y="T13"/>
                </a:cxn>
              </a:cxnLst>
              <a:rect l="0" t="0" r="r" b="b"/>
              <a:pathLst>
                <a:path w="576" h="528">
                  <a:moveTo>
                    <a:pt x="96" y="0"/>
                  </a:moveTo>
                  <a:lnTo>
                    <a:pt x="480" y="0"/>
                  </a:lnTo>
                  <a:lnTo>
                    <a:pt x="576" y="384"/>
                  </a:lnTo>
                  <a:lnTo>
                    <a:pt x="576" y="528"/>
                  </a:lnTo>
                  <a:lnTo>
                    <a:pt x="0" y="528"/>
                  </a:lnTo>
                  <a:lnTo>
                    <a:pt x="0" y="384"/>
                  </a:lnTo>
                  <a:lnTo>
                    <a:pt x="96" y="0"/>
                  </a:lnTo>
                  <a:close/>
                </a:path>
              </a:pathLst>
            </a:custGeom>
            <a:gradFill rotWithShape="0">
              <a:gsLst>
                <a:gs pos="0">
                  <a:srgbClr val="33CCCC">
                    <a:gamma/>
                    <a:shade val="46275"/>
                    <a:invGamma/>
                  </a:srgbClr>
                </a:gs>
                <a:gs pos="50000">
                  <a:srgbClr val="33CCCC"/>
                </a:gs>
                <a:gs pos="100000">
                  <a:srgbClr val="33CCCC">
                    <a:gamma/>
                    <a:shade val="46275"/>
                    <a:invGamma/>
                  </a:srgbClr>
                </a:gs>
              </a:gsLst>
              <a:lin ang="0" scaled="1"/>
            </a:gra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effectLst/>
                <a:uLnTx/>
                <a:uFillTx/>
              </a:endParaRPr>
            </a:p>
          </p:txBody>
        </p:sp>
        <p:sp>
          <p:nvSpPr>
            <p:cNvPr id="16" name="AutoShape 14"/>
            <p:cNvSpPr>
              <a:spLocks noChangeArrowheads="1"/>
            </p:cNvSpPr>
            <p:nvPr/>
          </p:nvSpPr>
          <p:spPr bwMode="auto">
            <a:xfrm>
              <a:off x="3680" y="1422"/>
              <a:ext cx="735" cy="337"/>
            </a:xfrm>
            <a:prstGeom prst="roundRect">
              <a:avLst>
                <a:gd name="adj" fmla="val 2917"/>
              </a:avLst>
            </a:prstGeom>
            <a:gradFill rotWithShape="0">
              <a:gsLst>
                <a:gs pos="0">
                  <a:srgbClr val="33CCCC">
                    <a:gamma/>
                    <a:shade val="46275"/>
                    <a:invGamma/>
                  </a:srgbClr>
                </a:gs>
                <a:gs pos="50000">
                  <a:srgbClr val="33CCCC"/>
                </a:gs>
                <a:gs pos="100000">
                  <a:srgbClr val="33CCCC">
                    <a:gamma/>
                    <a:shade val="46275"/>
                    <a:invGamma/>
                  </a:srgbClr>
                </a:gs>
              </a:gsLst>
              <a:lin ang="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effectLst/>
                <a:uLnTx/>
                <a:uFillTx/>
              </a:endParaRPr>
            </a:p>
          </p:txBody>
        </p:sp>
        <p:sp>
          <p:nvSpPr>
            <p:cNvPr id="17" name="AutoShape 15"/>
            <p:cNvSpPr>
              <a:spLocks noChangeArrowheads="1"/>
            </p:cNvSpPr>
            <p:nvPr/>
          </p:nvSpPr>
          <p:spPr bwMode="auto">
            <a:xfrm>
              <a:off x="3634" y="1288"/>
              <a:ext cx="827" cy="134"/>
            </a:xfrm>
            <a:prstGeom prst="roundRect">
              <a:avLst>
                <a:gd name="adj" fmla="val 16667"/>
              </a:avLst>
            </a:prstGeom>
            <a:gradFill rotWithShape="0">
              <a:gsLst>
                <a:gs pos="0">
                  <a:srgbClr val="33CCCC">
                    <a:gamma/>
                    <a:shade val="46275"/>
                    <a:invGamma/>
                  </a:srgbClr>
                </a:gs>
                <a:gs pos="50000">
                  <a:srgbClr val="33CCCC"/>
                </a:gs>
                <a:gs pos="100000">
                  <a:srgbClr val="33CCCC">
                    <a:gamma/>
                    <a:shade val="46275"/>
                    <a:invGamma/>
                  </a:srgbClr>
                </a:gs>
              </a:gsLst>
              <a:lin ang="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effectLst/>
                <a:uLnTx/>
                <a:uFillTx/>
              </a:endParaRPr>
            </a:p>
          </p:txBody>
        </p:sp>
        <p:sp>
          <p:nvSpPr>
            <p:cNvPr id="18" name="Line 16"/>
            <p:cNvSpPr>
              <a:spLocks noChangeShapeType="1"/>
            </p:cNvSpPr>
            <p:nvPr/>
          </p:nvSpPr>
          <p:spPr bwMode="auto">
            <a:xfrm>
              <a:off x="3680" y="1669"/>
              <a:ext cx="735" cy="0"/>
            </a:xfrm>
            <a:prstGeom prst="line">
              <a:avLst/>
            </a:prstGeom>
            <a:no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effectLst/>
                <a:uLnTx/>
                <a:uFillTx/>
              </a:endParaRPr>
            </a:p>
          </p:txBody>
        </p:sp>
      </p:grpSp>
      <p:sp>
        <p:nvSpPr>
          <p:cNvPr id="19" name="Rectangle 17"/>
          <p:cNvSpPr>
            <a:spLocks noChangeArrowheads="1"/>
          </p:cNvSpPr>
          <p:nvPr/>
        </p:nvSpPr>
        <p:spPr bwMode="auto">
          <a:xfrm>
            <a:off x="6723555" y="3678064"/>
            <a:ext cx="317500" cy="88900"/>
          </a:xfrm>
          <a:prstGeom prst="rect">
            <a:avLst/>
          </a:prstGeom>
          <a:solidFill>
            <a:srgbClr val="000000"/>
          </a:solidFill>
          <a:ln w="12700">
            <a:solidFill>
              <a:schemeClr val="tx1"/>
            </a:solidFill>
            <a:miter lim="800000"/>
            <a:headEnd type="none" w="sm" len="sm"/>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effectLst/>
              <a:uLnTx/>
              <a:uFillTx/>
            </a:endParaRPr>
          </a:p>
        </p:txBody>
      </p:sp>
      <p:sp>
        <p:nvSpPr>
          <p:cNvPr id="20" name="Line 18"/>
          <p:cNvSpPr>
            <a:spLocks noChangeShapeType="1"/>
          </p:cNvSpPr>
          <p:nvPr/>
        </p:nvSpPr>
        <p:spPr bwMode="auto">
          <a:xfrm>
            <a:off x="7105348" y="3722514"/>
            <a:ext cx="615923" cy="0"/>
          </a:xfrm>
          <a:prstGeom prst="line">
            <a:avLst/>
          </a:prstGeom>
          <a:noFill/>
          <a:ln w="12700">
            <a:solidFill>
              <a:schemeClr val="tx1"/>
            </a:solidFill>
            <a:round/>
            <a:headEnd type="triangle" w="lg"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effectLst/>
              <a:uLnTx/>
              <a:uFillTx/>
            </a:endParaRPr>
          </a:p>
        </p:txBody>
      </p:sp>
      <p:sp>
        <p:nvSpPr>
          <p:cNvPr id="21" name="Rectangle 19"/>
          <p:cNvSpPr>
            <a:spLocks noChangeArrowheads="1"/>
          </p:cNvSpPr>
          <p:nvPr/>
        </p:nvSpPr>
        <p:spPr bwMode="auto">
          <a:xfrm>
            <a:off x="6379641" y="3312904"/>
            <a:ext cx="1016000" cy="95250"/>
          </a:xfrm>
          <a:prstGeom prst="rect">
            <a:avLst/>
          </a:prstGeom>
          <a:solidFill>
            <a:srgbClr val="787E8A"/>
          </a:solidFill>
          <a:ln w="12700">
            <a:solidFill>
              <a:srgbClr val="787E8A"/>
            </a:solidFill>
            <a:miter lim="800000"/>
            <a:headEnd type="none" w="lg" len="lg"/>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effectLst/>
              <a:uLnTx/>
              <a:uFillTx/>
            </a:endParaRPr>
          </a:p>
        </p:txBody>
      </p:sp>
      <p:sp>
        <p:nvSpPr>
          <p:cNvPr id="22" name="Rectangle 20"/>
          <p:cNvSpPr>
            <a:spLocks noChangeAspect="1" noChangeArrowheads="1"/>
          </p:cNvSpPr>
          <p:nvPr/>
        </p:nvSpPr>
        <p:spPr bwMode="auto">
          <a:xfrm>
            <a:off x="7907831" y="3148047"/>
            <a:ext cx="1255152" cy="400752"/>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2000" b="1" i="0" u="none" strike="noStrike" kern="0" cap="none" spc="0" normalizeH="0" baseline="0" noProof="0" dirty="0">
                <a:ln>
                  <a:noFill/>
                </a:ln>
                <a:effectLst/>
                <a:uLnTx/>
                <a:uFillTx/>
              </a:rPr>
              <a:t>Pb</a:t>
            </a:r>
            <a:r>
              <a:rPr kumimoji="0" lang="en-US" altLang="en-US" sz="2000" b="1" i="0" u="none" strike="noStrike" kern="0" cap="none" spc="0" normalizeH="0" noProof="0" dirty="0">
                <a:ln>
                  <a:noFill/>
                </a:ln>
                <a:effectLst/>
                <a:uLnTx/>
                <a:uFillTx/>
              </a:rPr>
              <a:t> or Cu</a:t>
            </a:r>
            <a:endParaRPr kumimoji="0" lang="en-US" altLang="en-US" sz="2000" b="1" i="0" u="none" strike="noStrike" kern="0" cap="none" spc="0" normalizeH="0" baseline="0" noProof="0" dirty="0">
              <a:ln>
                <a:noFill/>
              </a:ln>
              <a:effectLst/>
              <a:uLnTx/>
              <a:uFillTx/>
            </a:endParaRPr>
          </a:p>
        </p:txBody>
      </p:sp>
      <p:sp>
        <p:nvSpPr>
          <p:cNvPr id="23" name="Line 21"/>
          <p:cNvSpPr>
            <a:spLocks noChangeShapeType="1"/>
          </p:cNvSpPr>
          <p:nvPr/>
        </p:nvSpPr>
        <p:spPr bwMode="auto">
          <a:xfrm>
            <a:off x="7426818" y="3393022"/>
            <a:ext cx="481013" cy="0"/>
          </a:xfrm>
          <a:prstGeom prst="line">
            <a:avLst/>
          </a:prstGeom>
          <a:noFill/>
          <a:ln w="12700">
            <a:solidFill>
              <a:schemeClr val="tx1"/>
            </a:solidFill>
            <a:round/>
            <a:headEnd type="triangle" w="lg"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effectLst/>
              <a:uLnTx/>
              <a:uFillTx/>
            </a:endParaRPr>
          </a:p>
        </p:txBody>
      </p:sp>
      <p:sp>
        <p:nvSpPr>
          <p:cNvPr id="24" name="Footer Placeholder 3"/>
          <p:cNvSpPr>
            <a:spLocks noGrp="1"/>
          </p:cNvSpPr>
          <p:nvPr>
            <p:ph type="ftr" sz="quarter" idx="11"/>
          </p:nvPr>
        </p:nvSpPr>
        <p:spPr>
          <a:xfrm>
            <a:off x="152400" y="6400800"/>
            <a:ext cx="4212264" cy="274320"/>
          </a:xfrm>
        </p:spPr>
        <p:txBody>
          <a:bodyPr/>
          <a:lstStyle/>
          <a:p>
            <a:r>
              <a:rPr lang="en-US" dirty="0"/>
              <a:t>Acceptance Testing</a:t>
            </a:r>
          </a:p>
        </p:txBody>
      </p:sp>
      <p:sp>
        <p:nvSpPr>
          <p:cNvPr id="4" name="AutoShape 22">
            <a:extLst>
              <a:ext uri="{FF2B5EF4-FFF2-40B4-BE49-F238E27FC236}">
                <a16:creationId xmlns:a16="http://schemas.microsoft.com/office/drawing/2014/main" id="{B2B1EA28-BA21-3E89-CA11-910B4922A161}"/>
              </a:ext>
            </a:extLst>
          </p:cNvPr>
          <p:cNvSpPr>
            <a:spLocks/>
          </p:cNvSpPr>
          <p:nvPr/>
        </p:nvSpPr>
        <p:spPr bwMode="auto">
          <a:xfrm flipH="1">
            <a:off x="6543614" y="3305963"/>
            <a:ext cx="140853" cy="403063"/>
          </a:xfrm>
          <a:prstGeom prst="rightBrace">
            <a:avLst>
              <a:gd name="adj1" fmla="val 22826"/>
              <a:gd name="adj2" fmla="val 50000"/>
            </a:avLst>
          </a:prstGeom>
          <a:noFill/>
          <a:ln w="12700">
            <a:solidFill>
              <a:sysClr val="window" lastClr="FF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u="none" strike="noStrike" kern="0" cap="none" spc="0" normalizeH="0" baseline="0" noProof="0" dirty="0">
              <a:ln>
                <a:noFill/>
              </a:ln>
              <a:solidFill>
                <a:srgbClr val="000000"/>
              </a:solidFill>
              <a:effectLst/>
              <a:uLnTx/>
              <a:uFillTx/>
              <a:latin typeface="Calibri"/>
            </a:endParaRPr>
          </a:p>
        </p:txBody>
      </p:sp>
      <p:sp>
        <p:nvSpPr>
          <p:cNvPr id="25" name="TextBox 24">
            <a:extLst>
              <a:ext uri="{FF2B5EF4-FFF2-40B4-BE49-F238E27FC236}">
                <a16:creationId xmlns:a16="http://schemas.microsoft.com/office/drawing/2014/main" id="{E03A2BF3-C5A9-FC64-4059-BC35FF74D017}"/>
              </a:ext>
            </a:extLst>
          </p:cNvPr>
          <p:cNvSpPr txBox="1"/>
          <p:nvPr/>
        </p:nvSpPr>
        <p:spPr>
          <a:xfrm>
            <a:off x="5608639" y="3292473"/>
            <a:ext cx="838691" cy="369332"/>
          </a:xfrm>
          <a:prstGeom prst="rect">
            <a:avLst/>
          </a:prstGeom>
        </p:spPr>
        <p:txBody>
          <a:bodyPr vert="horz" wrap="none" lIns="91440" tIns="45720" rIns="91440" bIns="45720" rtlCol="0" anchor="ctr">
            <a:spAutoFit/>
          </a:bodyPr>
          <a:lstStyle/>
          <a:p>
            <a:pPr marL="0" marR="0" lvl="0" indent="0" algn="r" defTabSz="457200" eaLnBrk="1" fontAlgn="auto" latinLnBrk="0" hangingPunct="1">
              <a:lnSpc>
                <a:spcPct val="100000"/>
              </a:lnSpc>
              <a:spcBef>
                <a:spcPts val="0"/>
              </a:spcBef>
              <a:spcAft>
                <a:spcPts val="0"/>
              </a:spcAft>
              <a:buClrTx/>
              <a:buSzTx/>
              <a:buFontTx/>
              <a:buNone/>
              <a:tabLst/>
              <a:defRPr/>
            </a:pPr>
            <a:r>
              <a:rPr lang="en-US" b="1" kern="0" dirty="0">
                <a:solidFill>
                  <a:prstClr val="white"/>
                </a:solidFill>
                <a:effectLst>
                  <a:outerShdw blurRad="50800" dist="38100" dir="2700000" algn="tl" rotWithShape="0">
                    <a:srgbClr val="590101">
                      <a:alpha val="40000"/>
                    </a:srgbClr>
                  </a:outerShdw>
                </a:effectLst>
                <a:latin typeface="Arial" panose="020B0604020202020204" pitchFamily="34" charset="0"/>
                <a:cs typeface="Arial Italic"/>
              </a:rPr>
              <a:t>30</a:t>
            </a:r>
            <a:r>
              <a:rPr kumimoji="0" lang="en-US" sz="1800" b="1" u="none" strike="noStrike" kern="0" cap="none" spc="0" normalizeH="0" noProof="0" dirty="0">
                <a:ln>
                  <a:noFill/>
                </a:ln>
                <a:solidFill>
                  <a:prstClr val="white"/>
                </a:solidFill>
                <a:effectLst>
                  <a:outerShdw blurRad="50800" dist="38100" dir="2700000" algn="tl" rotWithShape="0">
                    <a:srgbClr val="590101">
                      <a:alpha val="40000"/>
                    </a:srgbClr>
                  </a:outerShdw>
                </a:effectLst>
                <a:uLnTx/>
                <a:uFillTx/>
                <a:latin typeface="Arial" panose="020B0604020202020204" pitchFamily="34" charset="0"/>
                <a:cs typeface="Arial Italic"/>
              </a:rPr>
              <a:t> cm</a:t>
            </a:r>
          </a:p>
        </p:txBody>
      </p:sp>
    </p:spTree>
    <p:extLst>
      <p:ext uri="{BB962C8B-B14F-4D97-AF65-F5344CB8AC3E}">
        <p14:creationId xmlns:p14="http://schemas.microsoft.com/office/powerpoint/2010/main" val="6112098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Quality Assurance Program</a:t>
            </a:r>
          </a:p>
        </p:txBody>
      </p:sp>
      <p:sp>
        <p:nvSpPr>
          <p:cNvPr id="3" name="Content Placeholder 2"/>
          <p:cNvSpPr>
            <a:spLocks noGrp="1"/>
          </p:cNvSpPr>
          <p:nvPr>
            <p:ph idx="1"/>
          </p:nvPr>
        </p:nvSpPr>
        <p:spPr/>
        <p:txBody>
          <a:bodyPr>
            <a:normAutofit/>
          </a:bodyPr>
          <a:lstStyle/>
          <a:p>
            <a:pPr lvl="0">
              <a:spcBef>
                <a:spcPts val="600"/>
              </a:spcBef>
            </a:pPr>
            <a:r>
              <a:rPr lang="en-US" dirty="0"/>
              <a:t>Organized effort to assure quality in medical imaging</a:t>
            </a:r>
          </a:p>
          <a:p>
            <a:pPr lvl="0">
              <a:spcBef>
                <a:spcPts val="600"/>
              </a:spcBef>
            </a:pPr>
            <a:r>
              <a:rPr kumimoji="0" lang="en-US" sz="3200" kern="1200" baseline="0" dirty="0">
                <a:solidFill>
                  <a:schemeClr val="tx1"/>
                </a:solidFill>
                <a:effectLst/>
                <a:latin typeface="+mn-lt"/>
                <a:ea typeface="+mn-ea"/>
                <a:cs typeface="+mn-cs"/>
              </a:rPr>
              <a:t>Over-arching program which includes the following elements:</a:t>
            </a:r>
          </a:p>
          <a:p>
            <a:pPr lvl="1">
              <a:spcBef>
                <a:spcPts val="600"/>
              </a:spcBef>
            </a:pPr>
            <a:r>
              <a:rPr lang="en-US" dirty="0"/>
              <a:t>Quality control testing of imaging equipment </a:t>
            </a:r>
          </a:p>
          <a:p>
            <a:pPr lvl="1">
              <a:spcBef>
                <a:spcPts val="600"/>
              </a:spcBef>
            </a:pPr>
            <a:r>
              <a:rPr kumimoji="0" lang="en-US" kern="1200" baseline="0" dirty="0">
                <a:solidFill>
                  <a:schemeClr val="tx1"/>
                </a:solidFill>
                <a:effectLst/>
                <a:latin typeface="+mn-lt"/>
                <a:ea typeface="+mn-ea"/>
                <a:cs typeface="+mn-cs"/>
              </a:rPr>
              <a:t>Corrective action for below standard parameters</a:t>
            </a:r>
          </a:p>
          <a:p>
            <a:pPr lvl="1">
              <a:spcBef>
                <a:spcPts val="600"/>
              </a:spcBef>
            </a:pPr>
            <a:r>
              <a:rPr lang="en-US" dirty="0"/>
              <a:t>Verification of clinical protocol technique factors</a:t>
            </a:r>
          </a:p>
          <a:p>
            <a:pPr lvl="1">
              <a:spcBef>
                <a:spcPts val="600"/>
              </a:spcBef>
            </a:pPr>
            <a:r>
              <a:rPr lang="en-US" dirty="0"/>
              <a:t>Maintenance of records and data</a:t>
            </a:r>
          </a:p>
          <a:p>
            <a:pPr lvl="1">
              <a:spcBef>
                <a:spcPts val="600"/>
              </a:spcBef>
            </a:pPr>
            <a:r>
              <a:rPr lang="en-US" dirty="0"/>
              <a:t>Calibration of test equipment</a:t>
            </a:r>
          </a:p>
          <a:p>
            <a:pPr lvl="1">
              <a:spcBef>
                <a:spcPts val="600"/>
              </a:spcBef>
            </a:pPr>
            <a:endParaRPr lang="en-US" dirty="0"/>
          </a:p>
          <a:p>
            <a:pPr lvl="1">
              <a:spcBef>
                <a:spcPts val="600"/>
              </a:spcBef>
            </a:pPr>
            <a:endParaRPr kumimoji="0" lang="en-US" kern="1200" baseline="0" dirty="0">
              <a:solidFill>
                <a:schemeClr val="tx1"/>
              </a:solidFill>
              <a:effectLst/>
              <a:latin typeface="+mn-lt"/>
              <a:ea typeface="+mn-ea"/>
              <a:cs typeface="+mn-cs"/>
            </a:endParaRPr>
          </a:p>
          <a:p>
            <a:pPr lvl="1">
              <a:spcBef>
                <a:spcPts val="600"/>
              </a:spcBef>
            </a:pPr>
            <a:endParaRPr lang="en-US" dirty="0"/>
          </a:p>
          <a:p>
            <a:pPr indent="-228600">
              <a:spcBef>
                <a:spcPts val="600"/>
              </a:spcBef>
              <a:buClr>
                <a:schemeClr val="accent2"/>
              </a:buClr>
              <a:buSzPct val="90000"/>
              <a:buFontTx/>
              <a:buChar char="•"/>
              <a:defRPr/>
            </a:pPr>
            <a:endParaRPr kumimoji="0" lang="en-US" sz="3200" kern="1200" baseline="0" dirty="0">
              <a:solidFill>
                <a:schemeClr val="tx1"/>
              </a:solidFill>
              <a:effectLst/>
              <a:latin typeface="+mn-lt"/>
              <a:ea typeface="+mn-ea"/>
              <a:cs typeface="+mn-cs"/>
            </a:endParaRPr>
          </a:p>
          <a:p>
            <a:pPr indent="-228600">
              <a:spcBef>
                <a:spcPts val="600"/>
              </a:spcBef>
              <a:buClr>
                <a:schemeClr val="accent2"/>
              </a:buClr>
              <a:buSzPct val="90000"/>
              <a:buFontTx/>
              <a:buChar char="•"/>
              <a:defRPr/>
            </a:pPr>
            <a:endParaRPr kumimoji="0" lang="en-US" sz="3200" kern="1200" baseline="0" dirty="0">
              <a:solidFill>
                <a:schemeClr val="tx1"/>
              </a:solidFill>
              <a:effectLst/>
              <a:latin typeface="+mn-lt"/>
              <a:ea typeface="+mn-ea"/>
              <a:cs typeface="+mn-cs"/>
            </a:endParaRPr>
          </a:p>
          <a:p>
            <a:pPr>
              <a:spcBef>
                <a:spcPts val="600"/>
              </a:spcBef>
            </a:pPr>
            <a:endParaRPr lang="en-US" sz="2600" dirty="0">
              <a:effectLst/>
            </a:endParaRPr>
          </a:p>
        </p:txBody>
      </p:sp>
      <p:sp>
        <p:nvSpPr>
          <p:cNvPr id="5" name="Slide Number Placeholder 4"/>
          <p:cNvSpPr>
            <a:spLocks noGrp="1"/>
          </p:cNvSpPr>
          <p:nvPr>
            <p:ph type="sldNum" sz="quarter" idx="12"/>
          </p:nvPr>
        </p:nvSpPr>
        <p:spPr/>
        <p:txBody>
          <a:bodyPr/>
          <a:lstStyle/>
          <a:p>
            <a:fld id="{3E9129C3-A836-44F1-82E7-C11529EB66A5}" type="slidenum">
              <a:rPr lang="en-US" smtClean="0"/>
              <a:t>3</a:t>
            </a:fld>
            <a:endParaRPr lang="en-US" dirty="0"/>
          </a:p>
        </p:txBody>
      </p:sp>
      <p:sp>
        <p:nvSpPr>
          <p:cNvPr id="6" name="Footer Placeholder 3">
            <a:extLst>
              <a:ext uri="{FF2B5EF4-FFF2-40B4-BE49-F238E27FC236}">
                <a16:creationId xmlns:a16="http://schemas.microsoft.com/office/drawing/2014/main" id="{4F3A73F2-64E9-298D-3A30-49F19FEBC766}"/>
              </a:ext>
            </a:extLst>
          </p:cNvPr>
          <p:cNvSpPr>
            <a:spLocks noGrp="1"/>
          </p:cNvSpPr>
          <p:nvPr>
            <p:ph type="ftr" sz="quarter" idx="11"/>
          </p:nvPr>
        </p:nvSpPr>
        <p:spPr>
          <a:xfrm>
            <a:off x="152400" y="6400800"/>
            <a:ext cx="4212264" cy="274320"/>
          </a:xfrm>
        </p:spPr>
        <p:txBody>
          <a:bodyPr/>
          <a:lstStyle/>
          <a:p>
            <a:r>
              <a:rPr lang="en-US" dirty="0"/>
              <a:t>Acceptance Testing</a:t>
            </a:r>
          </a:p>
        </p:txBody>
      </p:sp>
      <p:sp>
        <p:nvSpPr>
          <p:cNvPr id="4" name="TextBox 3">
            <a:extLst>
              <a:ext uri="{FF2B5EF4-FFF2-40B4-BE49-F238E27FC236}">
                <a16:creationId xmlns:a16="http://schemas.microsoft.com/office/drawing/2014/main" id="{ADE9C432-E488-9498-532E-F0D2A270510F}"/>
              </a:ext>
            </a:extLst>
          </p:cNvPr>
          <p:cNvSpPr txBox="1"/>
          <p:nvPr/>
        </p:nvSpPr>
        <p:spPr>
          <a:xfrm>
            <a:off x="1770649" y="5868237"/>
            <a:ext cx="7220951" cy="646331"/>
          </a:xfrm>
          <a:prstGeom prst="rect">
            <a:avLst/>
          </a:prstGeom>
          <a:noFill/>
        </p:spPr>
        <p:txBody>
          <a:bodyPr wrap="none" rtlCol="0">
            <a:spAutoFit/>
          </a:bodyPr>
          <a:lstStyle/>
          <a:p>
            <a:r>
              <a:rPr kumimoji="0" lang="en-US" sz="1800" kern="1200" baseline="0" dirty="0">
                <a:solidFill>
                  <a:schemeClr val="tx1"/>
                </a:solidFill>
                <a:effectLst/>
                <a:latin typeface="+mn-lt"/>
                <a:ea typeface="+mn-ea"/>
                <a:cs typeface="+mn-cs"/>
              </a:rPr>
              <a:t>Reference: IAEA Safety Series No. GSR Part 3, IAEA, Vienna (2014)</a:t>
            </a:r>
            <a:endParaRPr lang="en-US" dirty="0"/>
          </a:p>
          <a:p>
            <a:endParaRPr lang="en-US" dirty="0"/>
          </a:p>
        </p:txBody>
      </p:sp>
    </p:spTree>
    <p:extLst>
      <p:ext uri="{BB962C8B-B14F-4D97-AF65-F5344CB8AC3E}">
        <p14:creationId xmlns:p14="http://schemas.microsoft.com/office/powerpoint/2010/main" val="11039117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Typical Entrance Air Kerma Rates</a:t>
            </a:r>
          </a:p>
        </p:txBody>
      </p:sp>
      <p:sp>
        <p:nvSpPr>
          <p:cNvPr id="3" name="Content Placeholder 2"/>
          <p:cNvSpPr>
            <a:spLocks noGrp="1"/>
          </p:cNvSpPr>
          <p:nvPr>
            <p:ph idx="1"/>
          </p:nvPr>
        </p:nvSpPr>
        <p:spPr>
          <a:xfrm>
            <a:off x="457200" y="1333500"/>
            <a:ext cx="8196943" cy="5059364"/>
          </a:xfrm>
        </p:spPr>
        <p:txBody>
          <a:bodyPr>
            <a:normAutofit/>
          </a:bodyPr>
          <a:lstStyle/>
          <a:p>
            <a:r>
              <a:rPr lang="en-US" dirty="0"/>
              <a:t>Can be done with ADRC function evaluation</a:t>
            </a:r>
          </a:p>
          <a:p>
            <a:r>
              <a:rPr lang="en-US" dirty="0"/>
              <a:t>Method:</a:t>
            </a:r>
          </a:p>
          <a:p>
            <a:pPr lvl="1"/>
            <a:r>
              <a:rPr lang="en-US" dirty="0"/>
              <a:t>Use clinical configuration </a:t>
            </a:r>
          </a:p>
          <a:p>
            <a:pPr lvl="1"/>
            <a:r>
              <a:rPr lang="en-US" dirty="0"/>
              <a:t>Phantom</a:t>
            </a:r>
          </a:p>
          <a:p>
            <a:pPr lvl="2"/>
            <a:r>
              <a:rPr lang="en-US" sz="2600" dirty="0"/>
              <a:t>10, 20, 30 cm PMMA or</a:t>
            </a:r>
          </a:p>
          <a:p>
            <a:pPr lvl="2"/>
            <a:r>
              <a:rPr lang="en-US" sz="2600" dirty="0"/>
              <a:t>2.5, 5, 7.5 cm Al</a:t>
            </a:r>
          </a:p>
          <a:p>
            <a:r>
              <a:rPr lang="en-US" dirty="0"/>
              <a:t>Measure for all FOVs, </a:t>
            </a:r>
            <a:br>
              <a:rPr lang="en-US" dirty="0"/>
            </a:br>
            <a:r>
              <a:rPr lang="en-US" dirty="0"/>
              <a:t>dose rates, fluoro and </a:t>
            </a:r>
            <a:br>
              <a:rPr lang="en-US" dirty="0"/>
            </a:br>
            <a:r>
              <a:rPr lang="en-US" dirty="0"/>
              <a:t>acquisition modes</a:t>
            </a:r>
          </a:p>
        </p:txBody>
      </p:sp>
      <p:sp>
        <p:nvSpPr>
          <p:cNvPr id="4" name="Footer Placeholder 3"/>
          <p:cNvSpPr>
            <a:spLocks noGrp="1"/>
          </p:cNvSpPr>
          <p:nvPr>
            <p:ph type="ftr" sz="quarter" idx="11"/>
          </p:nvPr>
        </p:nvSpPr>
        <p:spPr/>
        <p:txBody>
          <a:bodyPr/>
          <a:lstStyle/>
          <a:p>
            <a:r>
              <a:rPr lang="en-US" dirty="0"/>
              <a:t>Acceptance Testing</a:t>
            </a:r>
          </a:p>
        </p:txBody>
      </p:sp>
      <p:sp>
        <p:nvSpPr>
          <p:cNvPr id="5" name="Slide Number Placeholder 4"/>
          <p:cNvSpPr>
            <a:spLocks noGrp="1"/>
          </p:cNvSpPr>
          <p:nvPr>
            <p:ph type="sldNum" sz="quarter" idx="12"/>
          </p:nvPr>
        </p:nvSpPr>
        <p:spPr/>
        <p:txBody>
          <a:bodyPr/>
          <a:lstStyle/>
          <a:p>
            <a:fld id="{3E9129C3-A836-44F1-82E7-C11529EB66A5}" type="slidenum">
              <a:rPr lang="en-US" smtClean="0"/>
              <a:t>30</a:t>
            </a:fld>
            <a:endParaRPr lang="en-US" dirty="0"/>
          </a:p>
        </p:txBody>
      </p:sp>
      <p:pic>
        <p:nvPicPr>
          <p:cNvPr id="7" name="Picture 6">
            <a:extLst>
              <a:ext uri="{FF2B5EF4-FFF2-40B4-BE49-F238E27FC236}">
                <a16:creationId xmlns:a16="http://schemas.microsoft.com/office/drawing/2014/main" id="{7EADECD4-A5F5-DA85-A9B1-0FD8206F97C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6635"/>
          <a:stretch/>
        </p:blipFill>
        <p:spPr>
          <a:xfrm>
            <a:off x="5312079" y="2991817"/>
            <a:ext cx="3468505" cy="3522751"/>
          </a:xfrm>
          <a:prstGeom prst="rect">
            <a:avLst/>
          </a:prstGeom>
        </p:spPr>
      </p:pic>
    </p:spTree>
    <p:extLst>
      <p:ext uri="{BB962C8B-B14F-4D97-AF65-F5344CB8AC3E}">
        <p14:creationId xmlns:p14="http://schemas.microsoft.com/office/powerpoint/2010/main" val="25190687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spcBef>
                <a:spcPts val="600"/>
              </a:spcBef>
            </a:pPr>
            <a:r>
              <a:rPr lang="en-US" sz="3600" dirty="0"/>
              <a:t>Table/pad Attenuation Measurement</a:t>
            </a:r>
          </a:p>
        </p:txBody>
      </p:sp>
      <p:sp>
        <p:nvSpPr>
          <p:cNvPr id="3" name="Content Placeholder 2"/>
          <p:cNvSpPr>
            <a:spLocks noGrp="1"/>
          </p:cNvSpPr>
          <p:nvPr>
            <p:ph idx="1"/>
          </p:nvPr>
        </p:nvSpPr>
        <p:spPr>
          <a:xfrm>
            <a:off x="406400" y="1333500"/>
            <a:ext cx="4534877" cy="5132614"/>
          </a:xfrm>
        </p:spPr>
        <p:txBody>
          <a:bodyPr>
            <a:normAutofit/>
          </a:bodyPr>
          <a:lstStyle/>
          <a:p>
            <a:pPr>
              <a:spcBef>
                <a:spcPts val="600"/>
              </a:spcBef>
            </a:pPr>
            <a:r>
              <a:rPr lang="en-US" dirty="0"/>
              <a:t>Required for skin dose estimation</a:t>
            </a:r>
          </a:p>
          <a:p>
            <a:pPr>
              <a:spcBef>
                <a:spcPts val="600"/>
              </a:spcBef>
            </a:pPr>
            <a:r>
              <a:rPr lang="en-US" dirty="0"/>
              <a:t>Incorporated into radiation dose monitoring system software</a:t>
            </a:r>
          </a:p>
          <a:p>
            <a:pPr>
              <a:spcBef>
                <a:spcPts val="600"/>
              </a:spcBef>
            </a:pPr>
            <a:r>
              <a:rPr lang="en-US" dirty="0"/>
              <a:t>Measure air kerma or rate with and without table and pad in place</a:t>
            </a:r>
          </a:p>
        </p:txBody>
      </p:sp>
      <p:sp>
        <p:nvSpPr>
          <p:cNvPr id="4" name="Footer Placeholder 3"/>
          <p:cNvSpPr>
            <a:spLocks noGrp="1"/>
          </p:cNvSpPr>
          <p:nvPr>
            <p:ph type="ftr" sz="quarter" idx="11"/>
          </p:nvPr>
        </p:nvSpPr>
        <p:spPr/>
        <p:txBody>
          <a:bodyPr/>
          <a:lstStyle/>
          <a:p>
            <a:r>
              <a:rPr lang="en-US" dirty="0"/>
              <a:t>Acceptance Testing</a:t>
            </a:r>
          </a:p>
        </p:txBody>
      </p:sp>
      <p:sp>
        <p:nvSpPr>
          <p:cNvPr id="5" name="Slide Number Placeholder 4"/>
          <p:cNvSpPr>
            <a:spLocks noGrp="1"/>
          </p:cNvSpPr>
          <p:nvPr>
            <p:ph type="sldNum" sz="quarter" idx="12"/>
          </p:nvPr>
        </p:nvSpPr>
        <p:spPr/>
        <p:txBody>
          <a:bodyPr/>
          <a:lstStyle/>
          <a:p>
            <a:fld id="{3E9129C3-A836-44F1-82E7-C11529EB66A5}" type="slidenum">
              <a:rPr lang="en-US" smtClean="0"/>
              <a:t>31</a:t>
            </a:fld>
            <a:endParaRPr lang="en-US" dirty="0"/>
          </a:p>
        </p:txBody>
      </p:sp>
      <p:pic>
        <p:nvPicPr>
          <p:cNvPr id="7" name="Picture 6">
            <a:extLst>
              <a:ext uri="{FF2B5EF4-FFF2-40B4-BE49-F238E27FC236}">
                <a16:creationId xmlns:a16="http://schemas.microsoft.com/office/drawing/2014/main" id="{8DD28328-BD6F-02F3-649B-3817FC1329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81954" y="1398395"/>
            <a:ext cx="3789142" cy="4597492"/>
          </a:xfrm>
          <a:prstGeom prst="rect">
            <a:avLst/>
          </a:prstGeom>
        </p:spPr>
      </p:pic>
    </p:spTree>
    <p:extLst>
      <p:ext uri="{BB962C8B-B14F-4D97-AF65-F5344CB8AC3E}">
        <p14:creationId xmlns:p14="http://schemas.microsoft.com/office/powerpoint/2010/main" val="4034845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spcBef>
                <a:spcPts val="600"/>
              </a:spcBef>
            </a:pPr>
            <a:r>
              <a:rPr lang="en-US" sz="3600" dirty="0"/>
              <a:t>Table/pad Attenuation Measurement</a:t>
            </a:r>
          </a:p>
        </p:txBody>
      </p:sp>
      <p:sp>
        <p:nvSpPr>
          <p:cNvPr id="3" name="Content Placeholder 2"/>
          <p:cNvSpPr>
            <a:spLocks noGrp="1"/>
          </p:cNvSpPr>
          <p:nvPr>
            <p:ph idx="1"/>
          </p:nvPr>
        </p:nvSpPr>
        <p:spPr>
          <a:xfrm>
            <a:off x="406400" y="1333500"/>
            <a:ext cx="8122138" cy="5132614"/>
          </a:xfrm>
        </p:spPr>
        <p:txBody>
          <a:bodyPr>
            <a:normAutofit/>
          </a:bodyPr>
          <a:lstStyle/>
          <a:p>
            <a:pPr>
              <a:spcBef>
                <a:spcPts val="600"/>
              </a:spcBef>
            </a:pPr>
            <a:r>
              <a:rPr lang="en-US" dirty="0"/>
              <a:t>Use service mode to maintain technique parameters</a:t>
            </a:r>
          </a:p>
          <a:p>
            <a:pPr>
              <a:spcBef>
                <a:spcPts val="600"/>
              </a:spcBef>
            </a:pPr>
            <a:r>
              <a:rPr lang="en-US" dirty="0"/>
              <a:t>If service mode is not accessible, </a:t>
            </a:r>
          </a:p>
          <a:p>
            <a:pPr lvl="1">
              <a:spcBef>
                <a:spcPts val="600"/>
              </a:spcBef>
            </a:pPr>
            <a:r>
              <a:rPr lang="en-US" dirty="0"/>
              <a:t>Lock ADRC or</a:t>
            </a:r>
          </a:p>
          <a:p>
            <a:pPr lvl="1">
              <a:spcBef>
                <a:spcPts val="600"/>
              </a:spcBef>
            </a:pPr>
            <a:r>
              <a:rPr lang="en-US" dirty="0"/>
              <a:t>Measure air kerma on either side of table/pad and correct to same source to dosimeter distance</a:t>
            </a:r>
          </a:p>
          <a:p>
            <a:pPr>
              <a:spcBef>
                <a:spcPts val="600"/>
              </a:spcBef>
            </a:pPr>
            <a:r>
              <a:rPr lang="en-US" dirty="0"/>
              <a:t>Transmission factor </a:t>
            </a:r>
          </a:p>
          <a:p>
            <a:pPr lvl="1">
              <a:spcBef>
                <a:spcPts val="600"/>
              </a:spcBef>
            </a:pPr>
            <a:r>
              <a:rPr lang="en-US" dirty="0"/>
              <a:t>air kerma with table/pad ÷ air kerma without table/pad </a:t>
            </a:r>
          </a:p>
          <a:p>
            <a:pPr lvl="1">
              <a:spcBef>
                <a:spcPts val="600"/>
              </a:spcBef>
            </a:pPr>
            <a:r>
              <a:rPr lang="en-US" dirty="0"/>
              <a:t>Typical values: 0.6 - 0.7</a:t>
            </a:r>
          </a:p>
        </p:txBody>
      </p:sp>
      <p:sp>
        <p:nvSpPr>
          <p:cNvPr id="4" name="Footer Placeholder 3"/>
          <p:cNvSpPr>
            <a:spLocks noGrp="1"/>
          </p:cNvSpPr>
          <p:nvPr>
            <p:ph type="ftr" sz="quarter" idx="11"/>
          </p:nvPr>
        </p:nvSpPr>
        <p:spPr/>
        <p:txBody>
          <a:bodyPr/>
          <a:lstStyle/>
          <a:p>
            <a:r>
              <a:rPr lang="en-US" dirty="0"/>
              <a:t>Acceptance Testing</a:t>
            </a:r>
          </a:p>
        </p:txBody>
      </p:sp>
      <p:sp>
        <p:nvSpPr>
          <p:cNvPr id="5" name="Slide Number Placeholder 4"/>
          <p:cNvSpPr>
            <a:spLocks noGrp="1"/>
          </p:cNvSpPr>
          <p:nvPr>
            <p:ph type="sldNum" sz="quarter" idx="12"/>
          </p:nvPr>
        </p:nvSpPr>
        <p:spPr/>
        <p:txBody>
          <a:bodyPr/>
          <a:lstStyle/>
          <a:p>
            <a:fld id="{3E9129C3-A836-44F1-82E7-C11529EB66A5}" type="slidenum">
              <a:rPr lang="en-US" smtClean="0"/>
              <a:t>32</a:t>
            </a:fld>
            <a:endParaRPr lang="en-US"/>
          </a:p>
        </p:txBody>
      </p:sp>
    </p:spTree>
    <p:extLst>
      <p:ext uri="{BB962C8B-B14F-4D97-AF65-F5344CB8AC3E}">
        <p14:creationId xmlns:p14="http://schemas.microsoft.com/office/powerpoint/2010/main" val="20604636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spcBef>
                <a:spcPts val="600"/>
              </a:spcBef>
            </a:pPr>
            <a:r>
              <a:rPr lang="en-US" sz="3600" dirty="0"/>
              <a:t>Table/pad Transmission Factors</a:t>
            </a:r>
          </a:p>
        </p:txBody>
      </p:sp>
      <p:graphicFrame>
        <p:nvGraphicFramePr>
          <p:cNvPr id="6" name="Table 6">
            <a:extLst>
              <a:ext uri="{FF2B5EF4-FFF2-40B4-BE49-F238E27FC236}">
                <a16:creationId xmlns:a16="http://schemas.microsoft.com/office/drawing/2014/main" id="{0AEEB67E-DE2E-0B60-ECD3-6332F3207608}"/>
              </a:ext>
            </a:extLst>
          </p:cNvPr>
          <p:cNvGraphicFramePr>
            <a:graphicFrameLocks noGrp="1"/>
          </p:cNvGraphicFramePr>
          <p:nvPr>
            <p:ph idx="1"/>
            <p:extLst>
              <p:ext uri="{D42A27DB-BD31-4B8C-83A1-F6EECF244321}">
                <p14:modId xmlns:p14="http://schemas.microsoft.com/office/powerpoint/2010/main" val="272145585"/>
              </p:ext>
            </p:extLst>
          </p:nvPr>
        </p:nvGraphicFramePr>
        <p:xfrm>
          <a:off x="851770" y="2076070"/>
          <a:ext cx="7388459" cy="3517420"/>
        </p:xfrm>
        <a:graphic>
          <a:graphicData uri="http://schemas.openxmlformats.org/drawingml/2006/table">
            <a:tbl>
              <a:tblPr firstRow="1" bandRow="1">
                <a:tableStyleId>{5C22544A-7EE6-4342-B048-85BDC9FD1C3A}</a:tableStyleId>
              </a:tblPr>
              <a:tblGrid>
                <a:gridCol w="1753644">
                  <a:extLst>
                    <a:ext uri="{9D8B030D-6E8A-4147-A177-3AD203B41FA5}">
                      <a16:colId xmlns:a16="http://schemas.microsoft.com/office/drawing/2014/main" val="1768298505"/>
                    </a:ext>
                  </a:extLst>
                </a:gridCol>
                <a:gridCol w="1778696">
                  <a:extLst>
                    <a:ext uri="{9D8B030D-6E8A-4147-A177-3AD203B41FA5}">
                      <a16:colId xmlns:a16="http://schemas.microsoft.com/office/drawing/2014/main" val="3490793341"/>
                    </a:ext>
                  </a:extLst>
                </a:gridCol>
                <a:gridCol w="1840994">
                  <a:extLst>
                    <a:ext uri="{9D8B030D-6E8A-4147-A177-3AD203B41FA5}">
                      <a16:colId xmlns:a16="http://schemas.microsoft.com/office/drawing/2014/main" val="1586944643"/>
                    </a:ext>
                  </a:extLst>
                </a:gridCol>
                <a:gridCol w="2015125">
                  <a:extLst>
                    <a:ext uri="{9D8B030D-6E8A-4147-A177-3AD203B41FA5}">
                      <a16:colId xmlns:a16="http://schemas.microsoft.com/office/drawing/2014/main" val="1032351743"/>
                    </a:ext>
                  </a:extLst>
                </a:gridCol>
              </a:tblGrid>
              <a:tr h="703484">
                <a:tc>
                  <a:txBody>
                    <a:bodyPr/>
                    <a:lstStyle/>
                    <a:p>
                      <a:pPr algn="ctr"/>
                      <a:r>
                        <a:rPr lang="en-US" sz="2800" dirty="0"/>
                        <a:t>mm Cu</a:t>
                      </a:r>
                    </a:p>
                  </a:txBody>
                  <a:tcPr/>
                </a:tc>
                <a:tc>
                  <a:txBody>
                    <a:bodyPr/>
                    <a:lstStyle/>
                    <a:p>
                      <a:pPr algn="ctr"/>
                      <a:r>
                        <a:rPr lang="en-US" sz="2800" dirty="0"/>
                        <a:t>60 kVp</a:t>
                      </a:r>
                    </a:p>
                  </a:txBody>
                  <a:tcPr/>
                </a:tc>
                <a:tc>
                  <a:txBody>
                    <a:bodyPr/>
                    <a:lstStyle/>
                    <a:p>
                      <a:pPr algn="ctr"/>
                      <a:r>
                        <a:rPr lang="en-US" sz="2800" dirty="0"/>
                        <a:t>90 kVp</a:t>
                      </a:r>
                    </a:p>
                  </a:txBody>
                  <a:tcPr/>
                </a:tc>
                <a:tc>
                  <a:txBody>
                    <a:bodyPr/>
                    <a:lstStyle/>
                    <a:p>
                      <a:pPr algn="ctr"/>
                      <a:r>
                        <a:rPr lang="en-US" sz="2800" dirty="0"/>
                        <a:t>120 kVp</a:t>
                      </a:r>
                    </a:p>
                  </a:txBody>
                  <a:tcPr/>
                </a:tc>
                <a:extLst>
                  <a:ext uri="{0D108BD9-81ED-4DB2-BD59-A6C34878D82A}">
                    <a16:rowId xmlns:a16="http://schemas.microsoft.com/office/drawing/2014/main" val="1458615659"/>
                  </a:ext>
                </a:extLst>
              </a:tr>
              <a:tr h="703484">
                <a:tc>
                  <a:txBody>
                    <a:bodyPr/>
                    <a:lstStyle/>
                    <a:p>
                      <a:pPr algn="ctr"/>
                      <a:r>
                        <a:rPr lang="en-US" sz="2800" dirty="0"/>
                        <a:t>0</a:t>
                      </a:r>
                    </a:p>
                  </a:txBody>
                  <a:tcPr/>
                </a:tc>
                <a:tc>
                  <a:txBody>
                    <a:bodyPr/>
                    <a:lstStyle/>
                    <a:p>
                      <a:pPr algn="ctr"/>
                      <a:r>
                        <a:rPr lang="en-US" sz="2800" dirty="0"/>
                        <a:t>0.59</a:t>
                      </a:r>
                    </a:p>
                  </a:txBody>
                  <a:tcPr/>
                </a:tc>
                <a:tc>
                  <a:txBody>
                    <a:bodyPr/>
                    <a:lstStyle/>
                    <a:p>
                      <a:pPr algn="ctr"/>
                      <a:r>
                        <a:rPr lang="en-US" sz="2800" dirty="0"/>
                        <a:t>0.64</a:t>
                      </a:r>
                    </a:p>
                  </a:txBody>
                  <a:tcPr/>
                </a:tc>
                <a:tc>
                  <a:txBody>
                    <a:bodyPr/>
                    <a:lstStyle/>
                    <a:p>
                      <a:pPr algn="ctr"/>
                      <a:r>
                        <a:rPr lang="en-US" sz="2800" dirty="0"/>
                        <a:t>0.67</a:t>
                      </a:r>
                    </a:p>
                  </a:txBody>
                  <a:tcPr/>
                </a:tc>
                <a:extLst>
                  <a:ext uri="{0D108BD9-81ED-4DB2-BD59-A6C34878D82A}">
                    <a16:rowId xmlns:a16="http://schemas.microsoft.com/office/drawing/2014/main" val="2819131910"/>
                  </a:ext>
                </a:extLst>
              </a:tr>
              <a:tr h="703484">
                <a:tc>
                  <a:txBody>
                    <a:bodyPr/>
                    <a:lstStyle/>
                    <a:p>
                      <a:pPr algn="ctr"/>
                      <a:r>
                        <a:rPr lang="en-US" sz="2800" dirty="0"/>
                        <a:t>0.3</a:t>
                      </a:r>
                    </a:p>
                  </a:txBody>
                  <a:tcPr/>
                </a:tc>
                <a:tc>
                  <a:txBody>
                    <a:bodyPr/>
                    <a:lstStyle/>
                    <a:p>
                      <a:pPr algn="ctr"/>
                      <a:r>
                        <a:rPr lang="en-US" sz="2800" dirty="0"/>
                        <a:t>0.66</a:t>
                      </a:r>
                    </a:p>
                  </a:txBody>
                  <a:tcPr/>
                </a:tc>
                <a:tc>
                  <a:txBody>
                    <a:bodyPr/>
                    <a:lstStyle/>
                    <a:p>
                      <a:pPr algn="ctr"/>
                      <a:r>
                        <a:rPr lang="en-US" sz="2800" dirty="0"/>
                        <a:t>0.71</a:t>
                      </a:r>
                    </a:p>
                  </a:txBody>
                  <a:tcPr/>
                </a:tc>
                <a:tc>
                  <a:txBody>
                    <a:bodyPr/>
                    <a:lstStyle/>
                    <a:p>
                      <a:pPr algn="ctr"/>
                      <a:r>
                        <a:rPr lang="en-US" sz="2800" dirty="0"/>
                        <a:t>0.72</a:t>
                      </a:r>
                    </a:p>
                  </a:txBody>
                  <a:tcPr/>
                </a:tc>
                <a:extLst>
                  <a:ext uri="{0D108BD9-81ED-4DB2-BD59-A6C34878D82A}">
                    <a16:rowId xmlns:a16="http://schemas.microsoft.com/office/drawing/2014/main" val="2787712433"/>
                  </a:ext>
                </a:extLst>
              </a:tr>
              <a:tr h="703484">
                <a:tc>
                  <a:txBody>
                    <a:bodyPr/>
                    <a:lstStyle/>
                    <a:p>
                      <a:pPr algn="ctr"/>
                      <a:r>
                        <a:rPr lang="en-US" sz="2800" dirty="0"/>
                        <a:t>0.6</a:t>
                      </a:r>
                    </a:p>
                  </a:txBody>
                  <a:tcPr/>
                </a:tc>
                <a:tc>
                  <a:txBody>
                    <a:bodyPr/>
                    <a:lstStyle/>
                    <a:p>
                      <a:pPr algn="ctr"/>
                      <a:r>
                        <a:rPr lang="en-US" sz="2800" dirty="0"/>
                        <a:t>0.68</a:t>
                      </a:r>
                    </a:p>
                  </a:txBody>
                  <a:tcPr/>
                </a:tc>
                <a:tc>
                  <a:txBody>
                    <a:bodyPr/>
                    <a:lstStyle/>
                    <a:p>
                      <a:pPr algn="ctr"/>
                      <a:r>
                        <a:rPr lang="en-US" sz="2800" dirty="0"/>
                        <a:t>0.72</a:t>
                      </a:r>
                    </a:p>
                  </a:txBody>
                  <a:tcPr/>
                </a:tc>
                <a:tc>
                  <a:txBody>
                    <a:bodyPr/>
                    <a:lstStyle/>
                    <a:p>
                      <a:pPr algn="ctr"/>
                      <a:r>
                        <a:rPr lang="en-US" sz="2800" dirty="0"/>
                        <a:t>0.73</a:t>
                      </a:r>
                    </a:p>
                  </a:txBody>
                  <a:tcPr/>
                </a:tc>
                <a:extLst>
                  <a:ext uri="{0D108BD9-81ED-4DB2-BD59-A6C34878D82A}">
                    <a16:rowId xmlns:a16="http://schemas.microsoft.com/office/drawing/2014/main" val="1229280384"/>
                  </a:ext>
                </a:extLst>
              </a:tr>
              <a:tr h="703484">
                <a:tc>
                  <a:txBody>
                    <a:bodyPr/>
                    <a:lstStyle/>
                    <a:p>
                      <a:pPr algn="ctr"/>
                      <a:r>
                        <a:rPr lang="en-US" sz="2800" dirty="0"/>
                        <a:t>0.9</a:t>
                      </a:r>
                    </a:p>
                  </a:txBody>
                  <a:tcPr/>
                </a:tc>
                <a:tc>
                  <a:txBody>
                    <a:bodyPr/>
                    <a:lstStyle/>
                    <a:p>
                      <a:pPr algn="ctr"/>
                      <a:r>
                        <a:rPr lang="en-US" sz="2800" dirty="0"/>
                        <a:t>0.69</a:t>
                      </a:r>
                    </a:p>
                  </a:txBody>
                  <a:tcPr/>
                </a:tc>
                <a:tc>
                  <a:txBody>
                    <a:bodyPr/>
                    <a:lstStyle/>
                    <a:p>
                      <a:pPr algn="ctr"/>
                      <a:r>
                        <a:rPr lang="en-US" sz="2800" dirty="0"/>
                        <a:t>0.72</a:t>
                      </a:r>
                    </a:p>
                  </a:txBody>
                  <a:tcPr/>
                </a:tc>
                <a:tc>
                  <a:txBody>
                    <a:bodyPr/>
                    <a:lstStyle/>
                    <a:p>
                      <a:pPr algn="ctr"/>
                      <a:r>
                        <a:rPr lang="en-US" sz="2800" dirty="0"/>
                        <a:t>0.74</a:t>
                      </a:r>
                    </a:p>
                  </a:txBody>
                  <a:tcPr/>
                </a:tc>
                <a:extLst>
                  <a:ext uri="{0D108BD9-81ED-4DB2-BD59-A6C34878D82A}">
                    <a16:rowId xmlns:a16="http://schemas.microsoft.com/office/drawing/2014/main" val="4274070758"/>
                  </a:ext>
                </a:extLst>
              </a:tr>
            </a:tbl>
          </a:graphicData>
        </a:graphic>
      </p:graphicFrame>
      <p:sp>
        <p:nvSpPr>
          <p:cNvPr id="4" name="Footer Placeholder 3"/>
          <p:cNvSpPr>
            <a:spLocks noGrp="1"/>
          </p:cNvSpPr>
          <p:nvPr>
            <p:ph type="ftr" sz="quarter" idx="11"/>
          </p:nvPr>
        </p:nvSpPr>
        <p:spPr/>
        <p:txBody>
          <a:bodyPr/>
          <a:lstStyle/>
          <a:p>
            <a:r>
              <a:rPr lang="en-US" dirty="0"/>
              <a:t>Acceptance Testing</a:t>
            </a:r>
          </a:p>
        </p:txBody>
      </p:sp>
      <p:sp>
        <p:nvSpPr>
          <p:cNvPr id="5" name="Slide Number Placeholder 4"/>
          <p:cNvSpPr>
            <a:spLocks noGrp="1"/>
          </p:cNvSpPr>
          <p:nvPr>
            <p:ph type="sldNum" sz="quarter" idx="12"/>
          </p:nvPr>
        </p:nvSpPr>
        <p:spPr/>
        <p:txBody>
          <a:bodyPr/>
          <a:lstStyle/>
          <a:p>
            <a:fld id="{3E9129C3-A836-44F1-82E7-C11529EB66A5}" type="slidenum">
              <a:rPr lang="en-US" smtClean="0"/>
              <a:t>33</a:t>
            </a:fld>
            <a:endParaRPr lang="en-US"/>
          </a:p>
        </p:txBody>
      </p:sp>
    </p:spTree>
    <p:extLst>
      <p:ext uri="{BB962C8B-B14F-4D97-AF65-F5344CB8AC3E}">
        <p14:creationId xmlns:p14="http://schemas.microsoft.com/office/powerpoint/2010/main" val="13090660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spcBef>
                <a:spcPts val="600"/>
              </a:spcBef>
            </a:pPr>
            <a:r>
              <a:rPr lang="en-US" sz="3600" dirty="0"/>
              <a:t>Table/pad Attenuation Measurement</a:t>
            </a:r>
          </a:p>
        </p:txBody>
      </p:sp>
      <p:sp>
        <p:nvSpPr>
          <p:cNvPr id="3" name="Content Placeholder 2"/>
          <p:cNvSpPr>
            <a:spLocks noGrp="1"/>
          </p:cNvSpPr>
          <p:nvPr>
            <p:ph idx="1"/>
          </p:nvPr>
        </p:nvSpPr>
        <p:spPr>
          <a:xfrm>
            <a:off x="406400" y="1333500"/>
            <a:ext cx="8122138" cy="5132614"/>
          </a:xfrm>
        </p:spPr>
        <p:txBody>
          <a:bodyPr>
            <a:normAutofit/>
          </a:bodyPr>
          <a:lstStyle/>
          <a:p>
            <a:pPr>
              <a:spcBef>
                <a:spcPts val="600"/>
              </a:spcBef>
            </a:pPr>
            <a:r>
              <a:rPr lang="en-US" dirty="0"/>
              <a:t>Transmission factors too low may drive kV/</a:t>
            </a:r>
            <a:r>
              <a:rPr lang="en-US" dirty="0" err="1"/>
              <a:t>mAs</a:t>
            </a:r>
            <a:r>
              <a:rPr lang="en-US" dirty="0"/>
              <a:t> to high levels </a:t>
            </a:r>
          </a:p>
          <a:p>
            <a:pPr lvl="1">
              <a:spcBef>
                <a:spcPts val="600"/>
              </a:spcBef>
            </a:pPr>
            <a:r>
              <a:rPr lang="en-US" dirty="0"/>
              <a:t>Reduces image quality </a:t>
            </a:r>
          </a:p>
          <a:p>
            <a:pPr lvl="1">
              <a:spcBef>
                <a:spcPts val="600"/>
              </a:spcBef>
            </a:pPr>
            <a:r>
              <a:rPr lang="en-US" dirty="0"/>
              <a:t>Reduce x-ray tube life</a:t>
            </a:r>
          </a:p>
          <a:p>
            <a:pPr>
              <a:spcBef>
                <a:spcPts val="600"/>
              </a:spcBef>
            </a:pPr>
            <a:r>
              <a:rPr lang="en-US" dirty="0"/>
              <a:t>Values &lt; 0.6 should be </a:t>
            </a:r>
            <a:br>
              <a:rPr lang="en-US" dirty="0"/>
            </a:br>
            <a:r>
              <a:rPr lang="en-US" dirty="0"/>
              <a:t>investigated to ensure </a:t>
            </a:r>
            <a:br>
              <a:rPr lang="en-US" dirty="0"/>
            </a:br>
            <a:r>
              <a:rPr lang="en-US" dirty="0"/>
              <a:t>table and pad are </a:t>
            </a:r>
            <a:br>
              <a:rPr lang="en-US" dirty="0"/>
            </a:br>
            <a:r>
              <a:rPr lang="en-US" dirty="0"/>
              <a:t>designed for </a:t>
            </a:r>
            <a:br>
              <a:rPr lang="en-US" dirty="0"/>
            </a:br>
            <a:r>
              <a:rPr lang="en-US" dirty="0"/>
              <a:t>radiographic use</a:t>
            </a:r>
          </a:p>
        </p:txBody>
      </p:sp>
      <p:sp>
        <p:nvSpPr>
          <p:cNvPr id="4" name="Footer Placeholder 3"/>
          <p:cNvSpPr>
            <a:spLocks noGrp="1"/>
          </p:cNvSpPr>
          <p:nvPr>
            <p:ph type="ftr" sz="quarter" idx="11"/>
          </p:nvPr>
        </p:nvSpPr>
        <p:spPr/>
        <p:txBody>
          <a:bodyPr/>
          <a:lstStyle/>
          <a:p>
            <a:r>
              <a:rPr lang="en-US" dirty="0"/>
              <a:t>Acceptance Testing</a:t>
            </a:r>
          </a:p>
        </p:txBody>
      </p:sp>
      <p:sp>
        <p:nvSpPr>
          <p:cNvPr id="5" name="Slide Number Placeholder 4"/>
          <p:cNvSpPr>
            <a:spLocks noGrp="1"/>
          </p:cNvSpPr>
          <p:nvPr>
            <p:ph type="sldNum" sz="quarter" idx="12"/>
          </p:nvPr>
        </p:nvSpPr>
        <p:spPr/>
        <p:txBody>
          <a:bodyPr/>
          <a:lstStyle/>
          <a:p>
            <a:fld id="{3E9129C3-A836-44F1-82E7-C11529EB66A5}" type="slidenum">
              <a:rPr lang="en-US" smtClean="0"/>
              <a:t>34</a:t>
            </a:fld>
            <a:endParaRPr lang="en-US"/>
          </a:p>
        </p:txBody>
      </p:sp>
      <p:pic>
        <p:nvPicPr>
          <p:cNvPr id="1026" name="Picture 2">
            <a:extLst>
              <a:ext uri="{FF2B5EF4-FFF2-40B4-BE49-F238E27FC236}">
                <a16:creationId xmlns:a16="http://schemas.microsoft.com/office/drawing/2014/main" id="{403FAEAF-2D3C-6D52-E064-D44F2E93DC9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02893" y="3270586"/>
            <a:ext cx="3434707" cy="2576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19091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Display Monitors</a:t>
            </a:r>
          </a:p>
        </p:txBody>
      </p:sp>
      <p:sp>
        <p:nvSpPr>
          <p:cNvPr id="3" name="Content Placeholder 2"/>
          <p:cNvSpPr>
            <a:spLocks noGrp="1"/>
          </p:cNvSpPr>
          <p:nvPr>
            <p:ph idx="1"/>
          </p:nvPr>
        </p:nvSpPr>
        <p:spPr>
          <a:xfrm>
            <a:off x="406400" y="1333500"/>
            <a:ext cx="8331200" cy="5132614"/>
          </a:xfrm>
        </p:spPr>
        <p:txBody>
          <a:bodyPr>
            <a:normAutofit/>
          </a:bodyPr>
          <a:lstStyle/>
          <a:p>
            <a:pPr>
              <a:spcBef>
                <a:spcPts val="600"/>
              </a:spcBef>
            </a:pPr>
            <a:endParaRPr lang="en-US" dirty="0"/>
          </a:p>
        </p:txBody>
      </p:sp>
      <p:sp>
        <p:nvSpPr>
          <p:cNvPr id="4" name="Footer Placeholder 3"/>
          <p:cNvSpPr>
            <a:spLocks noGrp="1"/>
          </p:cNvSpPr>
          <p:nvPr>
            <p:ph type="ftr" sz="quarter" idx="11"/>
          </p:nvPr>
        </p:nvSpPr>
        <p:spPr/>
        <p:txBody>
          <a:bodyPr/>
          <a:lstStyle/>
          <a:p>
            <a:r>
              <a:rPr lang="en-US" dirty="0"/>
              <a:t>Acceptance Testing</a:t>
            </a:r>
          </a:p>
        </p:txBody>
      </p:sp>
      <p:sp>
        <p:nvSpPr>
          <p:cNvPr id="5" name="Slide Number Placeholder 4"/>
          <p:cNvSpPr>
            <a:spLocks noGrp="1"/>
          </p:cNvSpPr>
          <p:nvPr>
            <p:ph type="sldNum" sz="quarter" idx="12"/>
          </p:nvPr>
        </p:nvSpPr>
        <p:spPr/>
        <p:txBody>
          <a:bodyPr/>
          <a:lstStyle/>
          <a:p>
            <a:fld id="{3E9129C3-A836-44F1-82E7-C11529EB66A5}" type="slidenum">
              <a:rPr lang="en-US" smtClean="0"/>
              <a:t>35</a:t>
            </a:fld>
            <a:endParaRPr lang="en-US"/>
          </a:p>
        </p:txBody>
      </p:sp>
      <p:pic>
        <p:nvPicPr>
          <p:cNvPr id="6" name="Picture 5">
            <a:extLst>
              <a:ext uri="{FF2B5EF4-FFF2-40B4-BE49-F238E27FC236}">
                <a16:creationId xmlns:a16="http://schemas.microsoft.com/office/drawing/2014/main" id="{3C2BCACF-8DEF-7B10-021B-B0AADE4E118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5081" y="1554130"/>
            <a:ext cx="8433838" cy="4626040"/>
          </a:xfrm>
          <a:prstGeom prst="rect">
            <a:avLst/>
          </a:prstGeom>
        </p:spPr>
      </p:pic>
    </p:spTree>
    <p:extLst>
      <p:ext uri="{BB962C8B-B14F-4D97-AF65-F5344CB8AC3E}">
        <p14:creationId xmlns:p14="http://schemas.microsoft.com/office/powerpoint/2010/main" val="16339441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Display Monitors</a:t>
            </a:r>
          </a:p>
        </p:txBody>
      </p:sp>
      <p:sp>
        <p:nvSpPr>
          <p:cNvPr id="3" name="Content Placeholder 2"/>
          <p:cNvSpPr>
            <a:spLocks noGrp="1"/>
          </p:cNvSpPr>
          <p:nvPr>
            <p:ph idx="1"/>
          </p:nvPr>
        </p:nvSpPr>
        <p:spPr>
          <a:xfrm>
            <a:off x="406400" y="1333500"/>
            <a:ext cx="8331200" cy="5132614"/>
          </a:xfrm>
        </p:spPr>
        <p:txBody>
          <a:bodyPr>
            <a:normAutofit/>
          </a:bodyPr>
          <a:lstStyle/>
          <a:p>
            <a:pPr>
              <a:spcBef>
                <a:spcPts val="600"/>
              </a:spcBef>
            </a:pPr>
            <a:r>
              <a:rPr lang="en-US" dirty="0"/>
              <a:t>Method</a:t>
            </a:r>
          </a:p>
          <a:p>
            <a:pPr lvl="1">
              <a:spcBef>
                <a:spcPts val="600"/>
              </a:spcBef>
            </a:pPr>
            <a:r>
              <a:rPr lang="en-US" dirty="0"/>
              <a:t>Calibrated photometer</a:t>
            </a:r>
          </a:p>
          <a:p>
            <a:pPr lvl="1">
              <a:spcBef>
                <a:spcPts val="600"/>
              </a:spcBef>
            </a:pPr>
            <a:r>
              <a:rPr lang="en-US" dirty="0"/>
              <a:t>Test patterns</a:t>
            </a:r>
          </a:p>
          <a:p>
            <a:pPr>
              <a:spcBef>
                <a:spcPts val="600"/>
              </a:spcBef>
            </a:pPr>
            <a:r>
              <a:rPr lang="en-US" dirty="0"/>
              <a:t>Luminance levels</a:t>
            </a:r>
          </a:p>
          <a:p>
            <a:pPr lvl="1">
              <a:spcBef>
                <a:spcPts val="600"/>
              </a:spcBef>
            </a:pPr>
            <a:r>
              <a:rPr lang="en-US" dirty="0"/>
              <a:t>Ambient, L</a:t>
            </a:r>
            <a:r>
              <a:rPr lang="en-US" baseline="-25000" dirty="0"/>
              <a:t>amb</a:t>
            </a:r>
            <a:r>
              <a:rPr lang="en-US" dirty="0"/>
              <a:t> = light reflected from display surface</a:t>
            </a:r>
          </a:p>
          <a:p>
            <a:pPr lvl="1">
              <a:spcBef>
                <a:spcPts val="600"/>
              </a:spcBef>
            </a:pPr>
            <a:r>
              <a:rPr lang="en-US" dirty="0" err="1"/>
              <a:t>L</a:t>
            </a:r>
            <a:r>
              <a:rPr lang="en-US" baseline="-25000" dirty="0" err="1"/>
              <a:t>min</a:t>
            </a:r>
            <a:r>
              <a:rPr lang="en-US" dirty="0"/>
              <a:t> should be set so L</a:t>
            </a:r>
            <a:r>
              <a:rPr lang="en-US" baseline="-25000" dirty="0"/>
              <a:t>amb</a:t>
            </a:r>
            <a:r>
              <a:rPr lang="en-US" dirty="0"/>
              <a:t>/</a:t>
            </a:r>
            <a:r>
              <a:rPr lang="en-US" dirty="0" err="1"/>
              <a:t>L</a:t>
            </a:r>
            <a:r>
              <a:rPr lang="en-US" baseline="-25000" dirty="0" err="1"/>
              <a:t>min</a:t>
            </a:r>
            <a:r>
              <a:rPr lang="en-US" dirty="0"/>
              <a:t> &lt; ¼</a:t>
            </a:r>
          </a:p>
          <a:p>
            <a:pPr lvl="1">
              <a:spcBef>
                <a:spcPts val="600"/>
              </a:spcBef>
            </a:pPr>
            <a:r>
              <a:rPr lang="en-US" dirty="0" err="1"/>
              <a:t>L</a:t>
            </a:r>
            <a:r>
              <a:rPr lang="en-US" baseline="-25000" dirty="0" err="1"/>
              <a:t>max</a:t>
            </a:r>
            <a:r>
              <a:rPr lang="en-US" dirty="0"/>
              <a:t> should be set so (</a:t>
            </a:r>
            <a:r>
              <a:rPr lang="en-US" dirty="0" err="1"/>
              <a:t>L</a:t>
            </a:r>
            <a:r>
              <a:rPr lang="en-US" baseline="-25000" dirty="0" err="1"/>
              <a:t>max</a:t>
            </a:r>
            <a:r>
              <a:rPr lang="en-US" baseline="-25000" dirty="0"/>
              <a:t> </a:t>
            </a:r>
            <a:r>
              <a:rPr lang="en-US" dirty="0"/>
              <a:t>+ L</a:t>
            </a:r>
            <a:r>
              <a:rPr lang="en-US" baseline="-25000" dirty="0"/>
              <a:t>amb</a:t>
            </a:r>
            <a:r>
              <a:rPr lang="en-US" dirty="0"/>
              <a:t>) / (</a:t>
            </a:r>
            <a:r>
              <a:rPr lang="en-US" dirty="0" err="1"/>
              <a:t>L</a:t>
            </a:r>
            <a:r>
              <a:rPr lang="en-US" baseline="-25000" dirty="0" err="1"/>
              <a:t>min</a:t>
            </a:r>
            <a:r>
              <a:rPr lang="en-US" dirty="0"/>
              <a:t> + L</a:t>
            </a:r>
            <a:r>
              <a:rPr lang="en-US" baseline="-25000" dirty="0"/>
              <a:t>amb</a:t>
            </a:r>
            <a:r>
              <a:rPr lang="en-US" dirty="0"/>
              <a:t>)= 250-450</a:t>
            </a:r>
          </a:p>
          <a:p>
            <a:pPr lvl="1">
              <a:spcBef>
                <a:spcPts val="600"/>
              </a:spcBef>
            </a:pPr>
            <a:endParaRPr lang="en-US" dirty="0"/>
          </a:p>
        </p:txBody>
      </p:sp>
      <p:sp>
        <p:nvSpPr>
          <p:cNvPr id="4" name="Footer Placeholder 3"/>
          <p:cNvSpPr>
            <a:spLocks noGrp="1"/>
          </p:cNvSpPr>
          <p:nvPr>
            <p:ph type="ftr" sz="quarter" idx="11"/>
          </p:nvPr>
        </p:nvSpPr>
        <p:spPr/>
        <p:txBody>
          <a:bodyPr/>
          <a:lstStyle/>
          <a:p>
            <a:r>
              <a:rPr lang="en-US" dirty="0"/>
              <a:t>Acceptance Testing</a:t>
            </a:r>
          </a:p>
        </p:txBody>
      </p:sp>
      <p:sp>
        <p:nvSpPr>
          <p:cNvPr id="5" name="Slide Number Placeholder 4"/>
          <p:cNvSpPr>
            <a:spLocks noGrp="1"/>
          </p:cNvSpPr>
          <p:nvPr>
            <p:ph type="sldNum" sz="quarter" idx="12"/>
          </p:nvPr>
        </p:nvSpPr>
        <p:spPr/>
        <p:txBody>
          <a:bodyPr/>
          <a:lstStyle/>
          <a:p>
            <a:fld id="{3E9129C3-A836-44F1-82E7-C11529EB66A5}" type="slidenum">
              <a:rPr lang="en-US" smtClean="0"/>
              <a:t>36</a:t>
            </a:fld>
            <a:endParaRPr lang="en-US"/>
          </a:p>
        </p:txBody>
      </p:sp>
    </p:spTree>
    <p:extLst>
      <p:ext uri="{BB962C8B-B14F-4D97-AF65-F5344CB8AC3E}">
        <p14:creationId xmlns:p14="http://schemas.microsoft.com/office/powerpoint/2010/main" val="9795765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Test Patterns</a:t>
            </a:r>
          </a:p>
        </p:txBody>
      </p:sp>
      <p:sp>
        <p:nvSpPr>
          <p:cNvPr id="4" name="Footer Placeholder 3"/>
          <p:cNvSpPr>
            <a:spLocks noGrp="1"/>
          </p:cNvSpPr>
          <p:nvPr>
            <p:ph type="ftr" sz="quarter" idx="11"/>
          </p:nvPr>
        </p:nvSpPr>
        <p:spPr/>
        <p:txBody>
          <a:bodyPr/>
          <a:lstStyle/>
          <a:p>
            <a:r>
              <a:rPr lang="en-US" dirty="0"/>
              <a:t>Acceptance Testing</a:t>
            </a:r>
          </a:p>
        </p:txBody>
      </p:sp>
      <p:sp>
        <p:nvSpPr>
          <p:cNvPr id="5" name="Slide Number Placeholder 4"/>
          <p:cNvSpPr>
            <a:spLocks noGrp="1"/>
          </p:cNvSpPr>
          <p:nvPr>
            <p:ph type="sldNum" sz="quarter" idx="12"/>
          </p:nvPr>
        </p:nvSpPr>
        <p:spPr/>
        <p:txBody>
          <a:bodyPr/>
          <a:lstStyle/>
          <a:p>
            <a:fld id="{3E9129C3-A836-44F1-82E7-C11529EB66A5}" type="slidenum">
              <a:rPr lang="en-US" smtClean="0"/>
              <a:t>37</a:t>
            </a:fld>
            <a:endParaRPr lang="en-US"/>
          </a:p>
        </p:txBody>
      </p:sp>
      <p:pic>
        <p:nvPicPr>
          <p:cNvPr id="9" name="Picture 8">
            <a:extLst>
              <a:ext uri="{FF2B5EF4-FFF2-40B4-BE49-F238E27FC236}">
                <a16:creationId xmlns:a16="http://schemas.microsoft.com/office/drawing/2014/main" id="{36F769CE-ED75-5AF2-F28D-B36AFF04802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52267"/>
          <a:stretch/>
        </p:blipFill>
        <p:spPr>
          <a:xfrm>
            <a:off x="607051" y="1517730"/>
            <a:ext cx="3992009" cy="4000706"/>
          </a:xfrm>
          <a:prstGeom prst="rect">
            <a:avLst/>
          </a:prstGeom>
        </p:spPr>
      </p:pic>
      <p:sp>
        <p:nvSpPr>
          <p:cNvPr id="10" name="Footer Placeholder 3">
            <a:extLst>
              <a:ext uri="{FF2B5EF4-FFF2-40B4-BE49-F238E27FC236}">
                <a16:creationId xmlns:a16="http://schemas.microsoft.com/office/drawing/2014/main" id="{211925D6-B1F8-C2FF-1A61-28CC190EA23B}"/>
              </a:ext>
            </a:extLst>
          </p:cNvPr>
          <p:cNvSpPr txBox="1">
            <a:spLocks/>
          </p:cNvSpPr>
          <p:nvPr/>
        </p:nvSpPr>
        <p:spPr>
          <a:xfrm>
            <a:off x="6163447" y="5790153"/>
            <a:ext cx="1981200" cy="443497"/>
          </a:xfrm>
          <a:prstGeom prst="rect">
            <a:avLst/>
          </a:prstGeom>
        </p:spPr>
        <p:txBody>
          <a:bodyPr/>
          <a:lstStyle>
            <a:defPPr>
              <a:defRPr lang="en-US"/>
            </a:defPPr>
            <a:lvl1pPr marL="0" algn="l" defTabSz="914400" rtl="0" eaLnBrk="1" latinLnBrk="0" hangingPunct="1">
              <a:defRPr kumimoji="0" sz="1400" kern="1200">
                <a:solidFill>
                  <a:schemeClr val="bg2">
                    <a:tint val="60000"/>
                    <a:satMod val="15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chemeClr val="tx1"/>
                </a:solidFill>
              </a:rPr>
              <a:t>TG18-OQC</a:t>
            </a:r>
          </a:p>
        </p:txBody>
      </p:sp>
      <p:sp>
        <p:nvSpPr>
          <p:cNvPr id="13" name="Footer Placeholder 3">
            <a:extLst>
              <a:ext uri="{FF2B5EF4-FFF2-40B4-BE49-F238E27FC236}">
                <a16:creationId xmlns:a16="http://schemas.microsoft.com/office/drawing/2014/main" id="{BB32319B-0425-4572-BC6C-94916694FB7A}"/>
              </a:ext>
            </a:extLst>
          </p:cNvPr>
          <p:cNvSpPr txBox="1">
            <a:spLocks/>
          </p:cNvSpPr>
          <p:nvPr/>
        </p:nvSpPr>
        <p:spPr>
          <a:xfrm>
            <a:off x="1798783" y="5790153"/>
            <a:ext cx="1981200" cy="443497"/>
          </a:xfrm>
          <a:prstGeom prst="rect">
            <a:avLst/>
          </a:prstGeom>
        </p:spPr>
        <p:txBody>
          <a:bodyPr/>
          <a:lstStyle>
            <a:defPPr>
              <a:defRPr lang="en-US"/>
            </a:defPPr>
            <a:lvl1pPr marL="0" algn="l" defTabSz="914400" rtl="0" eaLnBrk="1" latinLnBrk="0" hangingPunct="1">
              <a:defRPr kumimoji="0" sz="1400" kern="1200">
                <a:solidFill>
                  <a:schemeClr val="bg2">
                    <a:tint val="60000"/>
                    <a:satMod val="15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chemeClr val="tx1"/>
                </a:solidFill>
              </a:rPr>
              <a:t>TG270-sQC</a:t>
            </a:r>
          </a:p>
        </p:txBody>
      </p:sp>
      <p:pic>
        <p:nvPicPr>
          <p:cNvPr id="6" name="Picture 5">
            <a:extLst>
              <a:ext uri="{FF2B5EF4-FFF2-40B4-BE49-F238E27FC236}">
                <a16:creationId xmlns:a16="http://schemas.microsoft.com/office/drawing/2014/main" id="{504E34C1-3BAC-C8F7-B56F-F0ECAADBE1A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53008" y="1517730"/>
            <a:ext cx="3873699" cy="4000706"/>
          </a:xfrm>
          <a:prstGeom prst="rect">
            <a:avLst/>
          </a:prstGeom>
        </p:spPr>
      </p:pic>
    </p:spTree>
    <p:extLst>
      <p:ext uri="{BB962C8B-B14F-4D97-AF65-F5344CB8AC3E}">
        <p14:creationId xmlns:p14="http://schemas.microsoft.com/office/powerpoint/2010/main" val="30421010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Display Monitors</a:t>
            </a:r>
          </a:p>
        </p:txBody>
      </p:sp>
      <p:sp>
        <p:nvSpPr>
          <p:cNvPr id="3" name="Content Placeholder 2"/>
          <p:cNvSpPr>
            <a:spLocks noGrp="1"/>
          </p:cNvSpPr>
          <p:nvPr>
            <p:ph idx="1"/>
          </p:nvPr>
        </p:nvSpPr>
        <p:spPr>
          <a:xfrm>
            <a:off x="406400" y="1333500"/>
            <a:ext cx="8331200" cy="5132614"/>
          </a:xfrm>
        </p:spPr>
        <p:txBody>
          <a:bodyPr>
            <a:normAutofit/>
          </a:bodyPr>
          <a:lstStyle/>
          <a:p>
            <a:pPr>
              <a:spcBef>
                <a:spcPts val="600"/>
              </a:spcBef>
            </a:pPr>
            <a:r>
              <a:rPr lang="en-US" dirty="0"/>
              <a:t>Luminance response</a:t>
            </a:r>
          </a:p>
          <a:p>
            <a:pPr lvl="1">
              <a:spcBef>
                <a:spcPts val="600"/>
              </a:spcBef>
            </a:pPr>
            <a:r>
              <a:rPr lang="en-US" dirty="0"/>
              <a:t>Measure luminance of 18 gray scale levels and compare to DICOM grayscale standard display function (GSDF)</a:t>
            </a:r>
          </a:p>
          <a:p>
            <a:pPr lvl="1">
              <a:spcBef>
                <a:spcPts val="600"/>
              </a:spcBef>
            </a:pPr>
            <a:r>
              <a:rPr lang="en-US" dirty="0"/>
              <a:t>See AAPM Report No. 270 Display Quality Assurance for detailed methods</a:t>
            </a:r>
          </a:p>
          <a:p>
            <a:pPr lvl="1">
              <a:spcBef>
                <a:spcPts val="600"/>
              </a:spcBef>
            </a:pPr>
            <a:r>
              <a:rPr lang="en-US" dirty="0"/>
              <a:t>If deviation &gt; 20%, recalibrate </a:t>
            </a:r>
          </a:p>
          <a:p>
            <a:pPr lvl="1">
              <a:spcBef>
                <a:spcPts val="600"/>
              </a:spcBef>
            </a:pPr>
            <a:r>
              <a:rPr lang="en-US" dirty="0"/>
              <a:t>Qualitative evaluation can also be done with the TG18-OQC test pattern </a:t>
            </a:r>
          </a:p>
        </p:txBody>
      </p:sp>
      <p:sp>
        <p:nvSpPr>
          <p:cNvPr id="4" name="Footer Placeholder 3"/>
          <p:cNvSpPr>
            <a:spLocks noGrp="1"/>
          </p:cNvSpPr>
          <p:nvPr>
            <p:ph type="ftr" sz="quarter" idx="11"/>
          </p:nvPr>
        </p:nvSpPr>
        <p:spPr/>
        <p:txBody>
          <a:bodyPr/>
          <a:lstStyle/>
          <a:p>
            <a:r>
              <a:rPr lang="en-US" dirty="0"/>
              <a:t>Acceptance Testing</a:t>
            </a:r>
          </a:p>
        </p:txBody>
      </p:sp>
      <p:sp>
        <p:nvSpPr>
          <p:cNvPr id="5" name="Slide Number Placeholder 4"/>
          <p:cNvSpPr>
            <a:spLocks noGrp="1"/>
          </p:cNvSpPr>
          <p:nvPr>
            <p:ph type="sldNum" sz="quarter" idx="12"/>
          </p:nvPr>
        </p:nvSpPr>
        <p:spPr/>
        <p:txBody>
          <a:bodyPr/>
          <a:lstStyle/>
          <a:p>
            <a:fld id="{3E9129C3-A836-44F1-82E7-C11529EB66A5}" type="slidenum">
              <a:rPr lang="en-US" smtClean="0"/>
              <a:t>38</a:t>
            </a:fld>
            <a:endParaRPr lang="en-US"/>
          </a:p>
        </p:txBody>
      </p:sp>
    </p:spTree>
    <p:extLst>
      <p:ext uri="{BB962C8B-B14F-4D97-AF65-F5344CB8AC3E}">
        <p14:creationId xmlns:p14="http://schemas.microsoft.com/office/powerpoint/2010/main" val="20578231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Display Monitors</a:t>
            </a:r>
          </a:p>
        </p:txBody>
      </p:sp>
      <p:sp>
        <p:nvSpPr>
          <p:cNvPr id="3" name="Content Placeholder 2"/>
          <p:cNvSpPr>
            <a:spLocks noGrp="1"/>
          </p:cNvSpPr>
          <p:nvPr>
            <p:ph idx="1"/>
          </p:nvPr>
        </p:nvSpPr>
        <p:spPr>
          <a:xfrm>
            <a:off x="406400" y="1333500"/>
            <a:ext cx="8331200" cy="5132614"/>
          </a:xfrm>
        </p:spPr>
        <p:txBody>
          <a:bodyPr>
            <a:normAutofit/>
          </a:bodyPr>
          <a:lstStyle/>
          <a:p>
            <a:pPr>
              <a:spcBef>
                <a:spcPts val="600"/>
              </a:spcBef>
            </a:pPr>
            <a:r>
              <a:rPr lang="en-US" dirty="0"/>
              <a:t>Luminance uniformity</a:t>
            </a:r>
          </a:p>
          <a:p>
            <a:pPr lvl="1">
              <a:spcBef>
                <a:spcPts val="600"/>
              </a:spcBef>
            </a:pPr>
            <a:r>
              <a:rPr lang="en-US" dirty="0"/>
              <a:t>Measure luminance in centers of 3x3 grid locations in a uniform image</a:t>
            </a:r>
          </a:p>
          <a:p>
            <a:pPr lvl="1">
              <a:spcBef>
                <a:spcPts val="600"/>
              </a:spcBef>
            </a:pPr>
            <a:r>
              <a:rPr lang="en-US" dirty="0"/>
              <a:t>Calculate LUDM = maximum % deviation from average luminance</a:t>
            </a:r>
          </a:p>
          <a:p>
            <a:pPr lvl="1">
              <a:spcBef>
                <a:spcPts val="600"/>
              </a:spcBef>
            </a:pPr>
            <a:r>
              <a:rPr lang="en-US" dirty="0"/>
              <a:t>LUDM should be &lt; 30%</a:t>
            </a:r>
          </a:p>
        </p:txBody>
      </p:sp>
      <p:sp>
        <p:nvSpPr>
          <p:cNvPr id="4" name="Footer Placeholder 3"/>
          <p:cNvSpPr>
            <a:spLocks noGrp="1"/>
          </p:cNvSpPr>
          <p:nvPr>
            <p:ph type="ftr" sz="quarter" idx="11"/>
          </p:nvPr>
        </p:nvSpPr>
        <p:spPr/>
        <p:txBody>
          <a:bodyPr/>
          <a:lstStyle/>
          <a:p>
            <a:r>
              <a:rPr lang="en-US" dirty="0"/>
              <a:t>Acceptance Testing</a:t>
            </a:r>
          </a:p>
        </p:txBody>
      </p:sp>
      <p:sp>
        <p:nvSpPr>
          <p:cNvPr id="5" name="Slide Number Placeholder 4"/>
          <p:cNvSpPr>
            <a:spLocks noGrp="1"/>
          </p:cNvSpPr>
          <p:nvPr>
            <p:ph type="sldNum" sz="quarter" idx="12"/>
          </p:nvPr>
        </p:nvSpPr>
        <p:spPr/>
        <p:txBody>
          <a:bodyPr/>
          <a:lstStyle/>
          <a:p>
            <a:fld id="{3E9129C3-A836-44F1-82E7-C11529EB66A5}" type="slidenum">
              <a:rPr lang="en-US" smtClean="0"/>
              <a:t>39</a:t>
            </a:fld>
            <a:endParaRPr lang="en-US"/>
          </a:p>
        </p:txBody>
      </p:sp>
      <p:sp>
        <p:nvSpPr>
          <p:cNvPr id="6" name="Rectangle: Rounded Corners 5">
            <a:extLst>
              <a:ext uri="{FF2B5EF4-FFF2-40B4-BE49-F238E27FC236}">
                <a16:creationId xmlns:a16="http://schemas.microsoft.com/office/drawing/2014/main" id="{6A1DFB57-C13E-BEEF-50FB-6861C1A7061C}"/>
              </a:ext>
            </a:extLst>
          </p:cNvPr>
          <p:cNvSpPr/>
          <p:nvPr/>
        </p:nvSpPr>
        <p:spPr>
          <a:xfrm>
            <a:off x="4686300" y="4543425"/>
            <a:ext cx="2886075" cy="192268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A379A338-7430-099F-D34B-367859CD972D}"/>
              </a:ext>
            </a:extLst>
          </p:cNvPr>
          <p:cNvCxnSpPr>
            <a:cxnSpLocks/>
          </p:cNvCxnSpPr>
          <p:nvPr/>
        </p:nvCxnSpPr>
        <p:spPr>
          <a:xfrm>
            <a:off x="5629275" y="4543425"/>
            <a:ext cx="0" cy="1922689"/>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189CB70F-92FF-DB31-38C6-4A589C2316EB}"/>
              </a:ext>
            </a:extLst>
          </p:cNvPr>
          <p:cNvCxnSpPr>
            <a:cxnSpLocks/>
          </p:cNvCxnSpPr>
          <p:nvPr/>
        </p:nvCxnSpPr>
        <p:spPr>
          <a:xfrm>
            <a:off x="6620840" y="4543425"/>
            <a:ext cx="0" cy="1922689"/>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734D027D-24CD-DDB9-73BB-DB9DA4C45193}"/>
              </a:ext>
            </a:extLst>
          </p:cNvPr>
          <p:cNvCxnSpPr>
            <a:cxnSpLocks/>
          </p:cNvCxnSpPr>
          <p:nvPr/>
        </p:nvCxnSpPr>
        <p:spPr>
          <a:xfrm>
            <a:off x="4686299" y="5892823"/>
            <a:ext cx="2886075" cy="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458D9A10-2118-52E4-126C-94CA357FAC48}"/>
              </a:ext>
            </a:extLst>
          </p:cNvPr>
          <p:cNvCxnSpPr>
            <a:cxnSpLocks/>
          </p:cNvCxnSpPr>
          <p:nvPr/>
        </p:nvCxnSpPr>
        <p:spPr>
          <a:xfrm>
            <a:off x="4686300" y="5199289"/>
            <a:ext cx="2886075"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768511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Types of Quality Control Testing</a:t>
            </a:r>
          </a:p>
        </p:txBody>
      </p:sp>
      <p:sp>
        <p:nvSpPr>
          <p:cNvPr id="4" name="Footer Placeholder 3"/>
          <p:cNvSpPr>
            <a:spLocks noGrp="1"/>
          </p:cNvSpPr>
          <p:nvPr>
            <p:ph type="ftr" sz="quarter" idx="11"/>
          </p:nvPr>
        </p:nvSpPr>
        <p:spPr/>
        <p:txBody>
          <a:bodyPr/>
          <a:lstStyle/>
          <a:p>
            <a:r>
              <a:rPr lang="en-US" dirty="0"/>
              <a:t>Acceptance Testing</a:t>
            </a:r>
          </a:p>
        </p:txBody>
      </p:sp>
      <p:sp>
        <p:nvSpPr>
          <p:cNvPr id="5" name="Slide Number Placeholder 4"/>
          <p:cNvSpPr>
            <a:spLocks noGrp="1"/>
          </p:cNvSpPr>
          <p:nvPr>
            <p:ph type="sldNum" sz="quarter" idx="12"/>
          </p:nvPr>
        </p:nvSpPr>
        <p:spPr/>
        <p:txBody>
          <a:bodyPr/>
          <a:lstStyle/>
          <a:p>
            <a:fld id="{3E9129C3-A836-44F1-82E7-C11529EB66A5}" type="slidenum">
              <a:rPr lang="en-US" smtClean="0"/>
              <a:t>4</a:t>
            </a:fld>
            <a:endParaRPr lang="en-US" dirty="0"/>
          </a:p>
        </p:txBody>
      </p:sp>
      <p:graphicFrame>
        <p:nvGraphicFramePr>
          <p:cNvPr id="9" name="Content Placeholder 8">
            <a:extLst>
              <a:ext uri="{FF2B5EF4-FFF2-40B4-BE49-F238E27FC236}">
                <a16:creationId xmlns:a16="http://schemas.microsoft.com/office/drawing/2014/main" id="{7556C981-2AF9-30EC-ABEB-14A0B7B9F1D1}"/>
              </a:ext>
            </a:extLst>
          </p:cNvPr>
          <p:cNvGraphicFramePr>
            <a:graphicFrameLocks noGrp="1"/>
          </p:cNvGraphicFramePr>
          <p:nvPr>
            <p:ph idx="1"/>
            <p:extLst>
              <p:ext uri="{D42A27DB-BD31-4B8C-83A1-F6EECF244321}">
                <p14:modId xmlns:p14="http://schemas.microsoft.com/office/powerpoint/2010/main" val="4108290828"/>
              </p:ext>
            </p:extLst>
          </p:nvPr>
        </p:nvGraphicFramePr>
        <p:xfrm>
          <a:off x="457200" y="1317625"/>
          <a:ext cx="8229600" cy="4916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262974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Display Monitors</a:t>
            </a:r>
          </a:p>
        </p:txBody>
      </p:sp>
      <p:sp>
        <p:nvSpPr>
          <p:cNvPr id="3" name="Content Placeholder 2"/>
          <p:cNvSpPr>
            <a:spLocks noGrp="1"/>
          </p:cNvSpPr>
          <p:nvPr>
            <p:ph idx="1"/>
          </p:nvPr>
        </p:nvSpPr>
        <p:spPr>
          <a:xfrm>
            <a:off x="406400" y="1333500"/>
            <a:ext cx="8331200" cy="5132614"/>
          </a:xfrm>
        </p:spPr>
        <p:txBody>
          <a:bodyPr>
            <a:normAutofit/>
          </a:bodyPr>
          <a:lstStyle/>
          <a:p>
            <a:pPr>
              <a:spcBef>
                <a:spcPts val="600"/>
              </a:spcBef>
            </a:pPr>
            <a:r>
              <a:rPr lang="en-US" dirty="0"/>
              <a:t>Practical considerations </a:t>
            </a:r>
          </a:p>
          <a:p>
            <a:pPr lvl="1">
              <a:spcBef>
                <a:spcPts val="600"/>
              </a:spcBef>
            </a:pPr>
            <a:r>
              <a:rPr lang="en-US" dirty="0"/>
              <a:t>Duplicate clinical lighting conditions – high ambient light is common </a:t>
            </a:r>
          </a:p>
          <a:p>
            <a:pPr lvl="1">
              <a:spcBef>
                <a:spcPts val="600"/>
              </a:spcBef>
            </a:pPr>
            <a:r>
              <a:rPr lang="en-US" dirty="0"/>
              <a:t>Large displays can have multiple configurations – select the most commonly used</a:t>
            </a:r>
          </a:p>
          <a:p>
            <a:pPr lvl="1">
              <a:spcBef>
                <a:spcPts val="600"/>
              </a:spcBef>
            </a:pPr>
            <a:r>
              <a:rPr lang="en-US" dirty="0"/>
              <a:t>Protective covers can alter performance – make sure to measure with cover in place if in clinical use</a:t>
            </a:r>
          </a:p>
          <a:p>
            <a:pPr lvl="1">
              <a:spcBef>
                <a:spcPts val="600"/>
              </a:spcBef>
            </a:pPr>
            <a:r>
              <a:rPr lang="en-US" dirty="0"/>
              <a:t>All displays should be evaluated at acceptance, including control room monitors </a:t>
            </a:r>
          </a:p>
        </p:txBody>
      </p:sp>
      <p:sp>
        <p:nvSpPr>
          <p:cNvPr id="4" name="Footer Placeholder 3"/>
          <p:cNvSpPr>
            <a:spLocks noGrp="1"/>
          </p:cNvSpPr>
          <p:nvPr>
            <p:ph type="ftr" sz="quarter" idx="11"/>
          </p:nvPr>
        </p:nvSpPr>
        <p:spPr/>
        <p:txBody>
          <a:bodyPr/>
          <a:lstStyle/>
          <a:p>
            <a:r>
              <a:rPr lang="en-US" dirty="0"/>
              <a:t>Acceptance Testing</a:t>
            </a:r>
          </a:p>
        </p:txBody>
      </p:sp>
      <p:sp>
        <p:nvSpPr>
          <p:cNvPr id="5" name="Slide Number Placeholder 4"/>
          <p:cNvSpPr>
            <a:spLocks noGrp="1"/>
          </p:cNvSpPr>
          <p:nvPr>
            <p:ph type="sldNum" sz="quarter" idx="12"/>
          </p:nvPr>
        </p:nvSpPr>
        <p:spPr/>
        <p:txBody>
          <a:bodyPr/>
          <a:lstStyle/>
          <a:p>
            <a:fld id="{3E9129C3-A836-44F1-82E7-C11529EB66A5}" type="slidenum">
              <a:rPr lang="en-US" smtClean="0"/>
              <a:t>40</a:t>
            </a:fld>
            <a:endParaRPr lang="en-US"/>
          </a:p>
        </p:txBody>
      </p:sp>
    </p:spTree>
    <p:extLst>
      <p:ext uri="{BB962C8B-B14F-4D97-AF65-F5344CB8AC3E}">
        <p14:creationId xmlns:p14="http://schemas.microsoft.com/office/powerpoint/2010/main" val="28128123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Image Quality Evaluation</a:t>
            </a:r>
          </a:p>
        </p:txBody>
      </p:sp>
      <p:sp>
        <p:nvSpPr>
          <p:cNvPr id="3" name="Content Placeholder 2"/>
          <p:cNvSpPr>
            <a:spLocks noGrp="1"/>
          </p:cNvSpPr>
          <p:nvPr>
            <p:ph idx="1"/>
          </p:nvPr>
        </p:nvSpPr>
        <p:spPr>
          <a:xfrm>
            <a:off x="406400" y="1333500"/>
            <a:ext cx="8331200" cy="5132614"/>
          </a:xfrm>
        </p:spPr>
        <p:txBody>
          <a:bodyPr>
            <a:normAutofit/>
          </a:bodyPr>
          <a:lstStyle/>
          <a:p>
            <a:pPr>
              <a:spcBef>
                <a:spcPts val="600"/>
              </a:spcBef>
            </a:pPr>
            <a:r>
              <a:rPr lang="en-US" dirty="0"/>
              <a:t>Many phantoms and methods are available</a:t>
            </a:r>
          </a:p>
          <a:p>
            <a:pPr>
              <a:spcBef>
                <a:spcPts val="600"/>
              </a:spcBef>
            </a:pPr>
            <a:r>
              <a:rPr lang="en-US" dirty="0"/>
              <a:t>Establish baselines for regular QC</a:t>
            </a:r>
          </a:p>
          <a:p>
            <a:pPr>
              <a:spcBef>
                <a:spcPts val="600"/>
              </a:spcBef>
            </a:pPr>
            <a:r>
              <a:rPr lang="en-US" dirty="0"/>
              <a:t>Subjective evaluation requires reproducible conditions (technique, room lighting, observer, …)</a:t>
            </a:r>
          </a:p>
          <a:p>
            <a:pPr>
              <a:spcBef>
                <a:spcPts val="600"/>
              </a:spcBef>
            </a:pPr>
            <a:r>
              <a:rPr lang="en-US" dirty="0"/>
              <a:t>Quantitative assessment </a:t>
            </a:r>
            <a:br>
              <a:rPr lang="en-US" dirty="0"/>
            </a:br>
            <a:r>
              <a:rPr lang="en-US" dirty="0"/>
              <a:t>generally requires access </a:t>
            </a:r>
            <a:br>
              <a:rPr lang="en-US" dirty="0"/>
            </a:br>
            <a:r>
              <a:rPr lang="en-US" dirty="0"/>
              <a:t>to unprocessed images</a:t>
            </a:r>
          </a:p>
        </p:txBody>
      </p:sp>
      <p:sp>
        <p:nvSpPr>
          <p:cNvPr id="4" name="Footer Placeholder 3"/>
          <p:cNvSpPr>
            <a:spLocks noGrp="1"/>
          </p:cNvSpPr>
          <p:nvPr>
            <p:ph type="ftr" sz="quarter" idx="11"/>
          </p:nvPr>
        </p:nvSpPr>
        <p:spPr/>
        <p:txBody>
          <a:bodyPr/>
          <a:lstStyle/>
          <a:p>
            <a:r>
              <a:rPr lang="en-US" dirty="0"/>
              <a:t>Acceptance Testing</a:t>
            </a:r>
          </a:p>
        </p:txBody>
      </p:sp>
      <p:sp>
        <p:nvSpPr>
          <p:cNvPr id="5" name="Slide Number Placeholder 4"/>
          <p:cNvSpPr>
            <a:spLocks noGrp="1"/>
          </p:cNvSpPr>
          <p:nvPr>
            <p:ph type="sldNum" sz="quarter" idx="12"/>
          </p:nvPr>
        </p:nvSpPr>
        <p:spPr/>
        <p:txBody>
          <a:bodyPr/>
          <a:lstStyle/>
          <a:p>
            <a:fld id="{3E9129C3-A836-44F1-82E7-C11529EB66A5}" type="slidenum">
              <a:rPr lang="en-US" smtClean="0"/>
              <a:t>41</a:t>
            </a:fld>
            <a:endParaRPr lang="en-US"/>
          </a:p>
        </p:txBody>
      </p:sp>
      <p:pic>
        <p:nvPicPr>
          <p:cNvPr id="6" name="Picture 1028">
            <a:extLst>
              <a:ext uri="{FF2B5EF4-FFF2-40B4-BE49-F238E27FC236}">
                <a16:creationId xmlns:a16="http://schemas.microsoft.com/office/drawing/2014/main" id="{9A533191-2E27-979E-2C8B-57FC8650D73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t="10605"/>
          <a:stretch>
            <a:fillRect/>
          </a:stretch>
        </p:blipFill>
        <p:spPr bwMode="auto">
          <a:xfrm>
            <a:off x="6005959" y="3657600"/>
            <a:ext cx="2697733" cy="2686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45619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Image Artifacts and Uniformity</a:t>
            </a:r>
          </a:p>
        </p:txBody>
      </p:sp>
      <p:sp>
        <p:nvSpPr>
          <p:cNvPr id="3" name="Content Placeholder 2"/>
          <p:cNvSpPr>
            <a:spLocks noGrp="1"/>
          </p:cNvSpPr>
          <p:nvPr>
            <p:ph idx="1"/>
          </p:nvPr>
        </p:nvSpPr>
        <p:spPr>
          <a:xfrm>
            <a:off x="464071" y="1333500"/>
            <a:ext cx="8174881" cy="4739323"/>
          </a:xfrm>
        </p:spPr>
        <p:txBody>
          <a:bodyPr>
            <a:normAutofit/>
          </a:bodyPr>
          <a:lstStyle/>
          <a:p>
            <a:r>
              <a:rPr lang="en-US" dirty="0"/>
              <a:t>Method:</a:t>
            </a:r>
          </a:p>
          <a:p>
            <a:pPr lvl="1"/>
            <a:r>
              <a:rPr lang="en-US" dirty="0"/>
              <a:t>Uniform PMMA or Cu phantom</a:t>
            </a:r>
          </a:p>
          <a:p>
            <a:pPr lvl="1"/>
            <a:r>
              <a:rPr lang="en-US" dirty="0"/>
              <a:t>For II systems, image a grid phantom</a:t>
            </a:r>
          </a:p>
          <a:p>
            <a:pPr lvl="1"/>
            <a:r>
              <a:rPr lang="en-US" dirty="0"/>
              <a:t>Review at minimum and maximum SID to look for non-uniformity due to grid cutoff</a:t>
            </a:r>
          </a:p>
          <a:p>
            <a:r>
              <a:rPr lang="en-US" dirty="0"/>
              <a:t>Calculate % deviation in pixel value from ROIs at corners compared to center</a:t>
            </a:r>
          </a:p>
          <a:p>
            <a:r>
              <a:rPr lang="en-US" dirty="0"/>
              <a:t>Assess visually for defects and artifacts using a narrow window</a:t>
            </a:r>
          </a:p>
          <a:p>
            <a:pPr lvl="1"/>
            <a:endParaRPr lang="en-US" dirty="0"/>
          </a:p>
        </p:txBody>
      </p:sp>
      <p:sp>
        <p:nvSpPr>
          <p:cNvPr id="4" name="Footer Placeholder 3"/>
          <p:cNvSpPr>
            <a:spLocks noGrp="1"/>
          </p:cNvSpPr>
          <p:nvPr>
            <p:ph type="ftr" sz="quarter" idx="11"/>
          </p:nvPr>
        </p:nvSpPr>
        <p:spPr/>
        <p:txBody>
          <a:bodyPr/>
          <a:lstStyle/>
          <a:p>
            <a:r>
              <a:rPr lang="en-US" dirty="0"/>
              <a:t>Acceptance Testing</a:t>
            </a:r>
          </a:p>
        </p:txBody>
      </p:sp>
      <p:sp>
        <p:nvSpPr>
          <p:cNvPr id="5" name="Slide Number Placeholder 4"/>
          <p:cNvSpPr>
            <a:spLocks noGrp="1"/>
          </p:cNvSpPr>
          <p:nvPr>
            <p:ph type="sldNum" sz="quarter" idx="12"/>
          </p:nvPr>
        </p:nvSpPr>
        <p:spPr/>
        <p:txBody>
          <a:bodyPr/>
          <a:lstStyle/>
          <a:p>
            <a:fld id="{3E9129C3-A836-44F1-82E7-C11529EB66A5}" type="slidenum">
              <a:rPr lang="en-US" smtClean="0"/>
              <a:t>42</a:t>
            </a:fld>
            <a:endParaRPr lang="en-US"/>
          </a:p>
        </p:txBody>
      </p:sp>
    </p:spTree>
    <p:extLst>
      <p:ext uri="{BB962C8B-B14F-4D97-AF65-F5344CB8AC3E}">
        <p14:creationId xmlns:p14="http://schemas.microsoft.com/office/powerpoint/2010/main" val="36432687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Image Artifacts and Uniformity</a:t>
            </a:r>
          </a:p>
        </p:txBody>
      </p:sp>
      <p:sp>
        <p:nvSpPr>
          <p:cNvPr id="3" name="Content Placeholder 2"/>
          <p:cNvSpPr>
            <a:spLocks noGrp="1"/>
          </p:cNvSpPr>
          <p:nvPr>
            <p:ph idx="1"/>
          </p:nvPr>
        </p:nvSpPr>
        <p:spPr>
          <a:xfrm>
            <a:off x="464072" y="1333500"/>
            <a:ext cx="4422254" cy="4739323"/>
          </a:xfrm>
        </p:spPr>
        <p:txBody>
          <a:bodyPr>
            <a:normAutofit/>
          </a:bodyPr>
          <a:lstStyle/>
          <a:p>
            <a:r>
              <a:rPr lang="en-US" dirty="0"/>
              <a:t>II potential artifacts:</a:t>
            </a:r>
          </a:p>
          <a:p>
            <a:pPr lvl="1"/>
            <a:r>
              <a:rPr lang="en-US" dirty="0"/>
              <a:t>Brightness falloff</a:t>
            </a:r>
          </a:p>
          <a:p>
            <a:pPr lvl="1"/>
            <a:r>
              <a:rPr lang="en-US" dirty="0"/>
              <a:t>Pincushion distortion</a:t>
            </a:r>
          </a:p>
          <a:p>
            <a:pPr lvl="1"/>
            <a:r>
              <a:rPr lang="en-US" dirty="0"/>
              <a:t>S-distortion</a:t>
            </a:r>
          </a:p>
          <a:p>
            <a:pPr lvl="2"/>
            <a:r>
              <a:rPr lang="en-US" dirty="0"/>
              <a:t>Varys with C-arm angulation</a:t>
            </a:r>
          </a:p>
          <a:p>
            <a:pPr lvl="2"/>
            <a:r>
              <a:rPr lang="en-US" dirty="0"/>
              <a:t>More severe if magnetic fields present</a:t>
            </a:r>
          </a:p>
          <a:p>
            <a:pPr lvl="2"/>
            <a:endParaRPr lang="en-US" dirty="0"/>
          </a:p>
          <a:p>
            <a:pPr lvl="2"/>
            <a:endParaRPr lang="en-US" dirty="0"/>
          </a:p>
          <a:p>
            <a:pPr lvl="1"/>
            <a:endParaRPr lang="en-US" dirty="0"/>
          </a:p>
        </p:txBody>
      </p:sp>
      <p:sp>
        <p:nvSpPr>
          <p:cNvPr id="4" name="Footer Placeholder 3"/>
          <p:cNvSpPr>
            <a:spLocks noGrp="1"/>
          </p:cNvSpPr>
          <p:nvPr>
            <p:ph type="ftr" sz="quarter" idx="11"/>
          </p:nvPr>
        </p:nvSpPr>
        <p:spPr/>
        <p:txBody>
          <a:bodyPr/>
          <a:lstStyle/>
          <a:p>
            <a:r>
              <a:rPr lang="en-US" dirty="0"/>
              <a:t>Acceptance Testing</a:t>
            </a:r>
          </a:p>
        </p:txBody>
      </p:sp>
      <p:sp>
        <p:nvSpPr>
          <p:cNvPr id="5" name="Slide Number Placeholder 4"/>
          <p:cNvSpPr>
            <a:spLocks noGrp="1"/>
          </p:cNvSpPr>
          <p:nvPr>
            <p:ph type="sldNum" sz="quarter" idx="12"/>
          </p:nvPr>
        </p:nvSpPr>
        <p:spPr/>
        <p:txBody>
          <a:bodyPr/>
          <a:lstStyle/>
          <a:p>
            <a:fld id="{3E9129C3-A836-44F1-82E7-C11529EB66A5}" type="slidenum">
              <a:rPr lang="en-US" smtClean="0"/>
              <a:t>43</a:t>
            </a:fld>
            <a:endParaRPr lang="en-US"/>
          </a:p>
        </p:txBody>
      </p:sp>
      <p:pic>
        <p:nvPicPr>
          <p:cNvPr id="7" name="Picture 4">
            <a:extLst>
              <a:ext uri="{FF2B5EF4-FFF2-40B4-BE49-F238E27FC236}">
                <a16:creationId xmlns:a16="http://schemas.microsoft.com/office/drawing/2014/main" id="{033A09DA-D7BF-8DF4-5F87-A84260947C1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50274" y="1758822"/>
            <a:ext cx="3888678" cy="3888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64542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Image Artifacts and Uniformity</a:t>
            </a:r>
          </a:p>
        </p:txBody>
      </p:sp>
      <p:sp>
        <p:nvSpPr>
          <p:cNvPr id="3" name="Content Placeholder 2"/>
          <p:cNvSpPr>
            <a:spLocks noGrp="1"/>
          </p:cNvSpPr>
          <p:nvPr>
            <p:ph idx="1"/>
          </p:nvPr>
        </p:nvSpPr>
        <p:spPr>
          <a:xfrm>
            <a:off x="464071" y="1333500"/>
            <a:ext cx="4750867" cy="4739323"/>
          </a:xfrm>
        </p:spPr>
        <p:txBody>
          <a:bodyPr>
            <a:normAutofit/>
          </a:bodyPr>
          <a:lstStyle/>
          <a:p>
            <a:r>
              <a:rPr lang="en-US" dirty="0"/>
              <a:t>FPD potential artifacts:</a:t>
            </a:r>
          </a:p>
          <a:p>
            <a:pPr lvl="1"/>
            <a:r>
              <a:rPr lang="en-US" dirty="0"/>
              <a:t>Damage to the grid (if not present during gain calibration)</a:t>
            </a:r>
          </a:p>
          <a:p>
            <a:pPr lvl="1"/>
            <a:r>
              <a:rPr lang="en-US" dirty="0"/>
              <a:t>Dead pixels</a:t>
            </a:r>
          </a:p>
          <a:p>
            <a:pPr lvl="1"/>
            <a:r>
              <a:rPr lang="en-US" dirty="0"/>
              <a:t>Debris in beam included in gain calibration</a:t>
            </a:r>
          </a:p>
          <a:p>
            <a:pPr lvl="2"/>
            <a:endParaRPr lang="en-US" dirty="0"/>
          </a:p>
          <a:p>
            <a:pPr lvl="1"/>
            <a:endParaRPr lang="en-US" dirty="0"/>
          </a:p>
        </p:txBody>
      </p:sp>
      <p:sp>
        <p:nvSpPr>
          <p:cNvPr id="4" name="Footer Placeholder 3"/>
          <p:cNvSpPr>
            <a:spLocks noGrp="1"/>
          </p:cNvSpPr>
          <p:nvPr>
            <p:ph type="ftr" sz="quarter" idx="11"/>
          </p:nvPr>
        </p:nvSpPr>
        <p:spPr/>
        <p:txBody>
          <a:bodyPr/>
          <a:lstStyle/>
          <a:p>
            <a:r>
              <a:rPr lang="en-US" dirty="0"/>
              <a:t>Acceptance Testing</a:t>
            </a:r>
          </a:p>
        </p:txBody>
      </p:sp>
      <p:sp>
        <p:nvSpPr>
          <p:cNvPr id="5" name="Slide Number Placeholder 4"/>
          <p:cNvSpPr>
            <a:spLocks noGrp="1"/>
          </p:cNvSpPr>
          <p:nvPr>
            <p:ph type="sldNum" sz="quarter" idx="12"/>
          </p:nvPr>
        </p:nvSpPr>
        <p:spPr/>
        <p:txBody>
          <a:bodyPr/>
          <a:lstStyle/>
          <a:p>
            <a:fld id="{3E9129C3-A836-44F1-82E7-C11529EB66A5}" type="slidenum">
              <a:rPr lang="en-US" smtClean="0"/>
              <a:t>44</a:t>
            </a:fld>
            <a:endParaRPr lang="en-US"/>
          </a:p>
        </p:txBody>
      </p:sp>
      <p:pic>
        <p:nvPicPr>
          <p:cNvPr id="6146" name="Picture 2" descr="L:\Artifact\Siemens Artis ZEE MP\Artis Zee artifact.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368182" y="2136068"/>
            <a:ext cx="3335510" cy="3134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09342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Connectivity</a:t>
            </a:r>
          </a:p>
        </p:txBody>
      </p:sp>
      <p:sp>
        <p:nvSpPr>
          <p:cNvPr id="3" name="Content Placeholder 2"/>
          <p:cNvSpPr>
            <a:spLocks noGrp="1"/>
          </p:cNvSpPr>
          <p:nvPr>
            <p:ph idx="1"/>
          </p:nvPr>
        </p:nvSpPr>
        <p:spPr>
          <a:xfrm>
            <a:off x="406400" y="1333500"/>
            <a:ext cx="8331200" cy="5132614"/>
          </a:xfrm>
        </p:spPr>
        <p:txBody>
          <a:bodyPr>
            <a:normAutofit/>
          </a:bodyPr>
          <a:lstStyle/>
          <a:p>
            <a:pPr>
              <a:spcBef>
                <a:spcPts val="600"/>
              </a:spcBef>
            </a:pPr>
            <a:r>
              <a:rPr lang="en-US" dirty="0"/>
              <a:t>Verify image transfer to PACS and connected workstations</a:t>
            </a:r>
          </a:p>
          <a:p>
            <a:pPr lvl="1">
              <a:spcBef>
                <a:spcPts val="600"/>
              </a:spcBef>
            </a:pPr>
            <a:r>
              <a:rPr lang="en-US" dirty="0"/>
              <a:t>Image quality</a:t>
            </a:r>
          </a:p>
          <a:p>
            <a:pPr lvl="1">
              <a:spcBef>
                <a:spcPts val="600"/>
              </a:spcBef>
            </a:pPr>
            <a:r>
              <a:rPr lang="en-US" dirty="0"/>
              <a:t>Annotations</a:t>
            </a:r>
          </a:p>
          <a:p>
            <a:pPr>
              <a:spcBef>
                <a:spcPts val="600"/>
              </a:spcBef>
            </a:pPr>
            <a:r>
              <a:rPr lang="en-US" dirty="0"/>
              <a:t>Reference: </a:t>
            </a:r>
          </a:p>
          <a:p>
            <a:pPr lvl="1">
              <a:spcBef>
                <a:spcPts val="600"/>
              </a:spcBef>
            </a:pPr>
            <a:r>
              <a:rPr lang="en-US" dirty="0"/>
              <a:t>AAPM Report No. 248: Interoperability Assessment for the Commissioning of Medical Imaging Acquisition Systems</a:t>
            </a:r>
          </a:p>
        </p:txBody>
      </p:sp>
      <p:sp>
        <p:nvSpPr>
          <p:cNvPr id="4" name="Footer Placeholder 3"/>
          <p:cNvSpPr>
            <a:spLocks noGrp="1"/>
          </p:cNvSpPr>
          <p:nvPr>
            <p:ph type="ftr" sz="quarter" idx="11"/>
          </p:nvPr>
        </p:nvSpPr>
        <p:spPr/>
        <p:txBody>
          <a:bodyPr/>
          <a:lstStyle/>
          <a:p>
            <a:r>
              <a:rPr lang="en-US" dirty="0"/>
              <a:t>Acceptance Testing</a:t>
            </a:r>
          </a:p>
        </p:txBody>
      </p:sp>
      <p:sp>
        <p:nvSpPr>
          <p:cNvPr id="5" name="Slide Number Placeholder 4"/>
          <p:cNvSpPr>
            <a:spLocks noGrp="1"/>
          </p:cNvSpPr>
          <p:nvPr>
            <p:ph type="sldNum" sz="quarter" idx="12"/>
          </p:nvPr>
        </p:nvSpPr>
        <p:spPr/>
        <p:txBody>
          <a:bodyPr/>
          <a:lstStyle/>
          <a:p>
            <a:fld id="{3E9129C3-A836-44F1-82E7-C11529EB66A5}" type="slidenum">
              <a:rPr lang="en-US" smtClean="0"/>
              <a:t>45</a:t>
            </a:fld>
            <a:endParaRPr lang="en-US"/>
          </a:p>
        </p:txBody>
      </p:sp>
    </p:spTree>
    <p:extLst>
      <p:ext uri="{BB962C8B-B14F-4D97-AF65-F5344CB8AC3E}">
        <p14:creationId xmlns:p14="http://schemas.microsoft.com/office/powerpoint/2010/main" val="36182317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F2ED6-65E9-DE05-D1AA-A87D88F61B72}"/>
              </a:ext>
            </a:extLst>
          </p:cNvPr>
          <p:cNvSpPr>
            <a:spLocks noGrp="1"/>
          </p:cNvSpPr>
          <p:nvPr>
            <p:ph type="title"/>
          </p:nvPr>
        </p:nvSpPr>
        <p:spPr/>
        <p:txBody>
          <a:bodyPr>
            <a:normAutofit fontScale="90000"/>
          </a:bodyPr>
          <a:lstStyle/>
          <a:p>
            <a:r>
              <a:rPr lang="en-US" dirty="0"/>
              <a:t>Cone Beam CT Evaluation</a:t>
            </a:r>
          </a:p>
        </p:txBody>
      </p:sp>
      <p:sp>
        <p:nvSpPr>
          <p:cNvPr id="3" name="Content Placeholder 2">
            <a:extLst>
              <a:ext uri="{FF2B5EF4-FFF2-40B4-BE49-F238E27FC236}">
                <a16:creationId xmlns:a16="http://schemas.microsoft.com/office/drawing/2014/main" id="{69680E17-77CB-3B9D-A918-AAAD64120B8F}"/>
              </a:ext>
            </a:extLst>
          </p:cNvPr>
          <p:cNvSpPr>
            <a:spLocks noGrp="1"/>
          </p:cNvSpPr>
          <p:nvPr>
            <p:ph idx="1"/>
          </p:nvPr>
        </p:nvSpPr>
        <p:spPr/>
        <p:txBody>
          <a:bodyPr/>
          <a:lstStyle/>
          <a:p>
            <a:r>
              <a:rPr lang="en-US" dirty="0"/>
              <a:t>Includes “DynaCT”, “Innova3D”, “</a:t>
            </a:r>
            <a:r>
              <a:rPr lang="en-US" dirty="0" err="1"/>
              <a:t>XperCT</a:t>
            </a:r>
            <a:r>
              <a:rPr lang="en-US" dirty="0"/>
              <a:t>”</a:t>
            </a:r>
          </a:p>
          <a:p>
            <a:r>
              <a:rPr lang="en-US" dirty="0"/>
              <a:t>Used for interventional guidance, embolizations, pedicle screw placement </a:t>
            </a:r>
          </a:p>
          <a:p>
            <a:r>
              <a:rPr lang="en-US" dirty="0"/>
              <a:t>QC Tests:</a:t>
            </a:r>
          </a:p>
          <a:p>
            <a:pPr lvl="1"/>
            <a:r>
              <a:rPr lang="en-US" dirty="0"/>
              <a:t>Dosimetry</a:t>
            </a:r>
          </a:p>
          <a:p>
            <a:pPr lvl="1"/>
            <a:r>
              <a:rPr lang="en-US" dirty="0"/>
              <a:t>Image Quality</a:t>
            </a:r>
          </a:p>
          <a:p>
            <a:pPr lvl="1"/>
            <a:r>
              <a:rPr lang="en-US" dirty="0"/>
              <a:t>Reference: AAPM </a:t>
            </a:r>
            <a:br>
              <a:rPr lang="en-US" dirty="0"/>
            </a:br>
            <a:r>
              <a:rPr lang="en-US" dirty="0"/>
              <a:t>Report 238 3D C-Arms </a:t>
            </a:r>
            <a:br>
              <a:rPr lang="en-US" dirty="0"/>
            </a:br>
            <a:r>
              <a:rPr lang="en-US" dirty="0"/>
              <a:t>with Volumetric </a:t>
            </a:r>
            <a:br>
              <a:rPr lang="en-US" dirty="0"/>
            </a:br>
            <a:r>
              <a:rPr lang="en-US" dirty="0"/>
              <a:t>Imaging Capability</a:t>
            </a:r>
          </a:p>
        </p:txBody>
      </p:sp>
      <p:sp>
        <p:nvSpPr>
          <p:cNvPr id="4" name="Footer Placeholder 3">
            <a:extLst>
              <a:ext uri="{FF2B5EF4-FFF2-40B4-BE49-F238E27FC236}">
                <a16:creationId xmlns:a16="http://schemas.microsoft.com/office/drawing/2014/main" id="{1C66EE40-7DD8-E2DA-EC75-CA92AE1B8FB7}"/>
              </a:ext>
            </a:extLst>
          </p:cNvPr>
          <p:cNvSpPr>
            <a:spLocks noGrp="1"/>
          </p:cNvSpPr>
          <p:nvPr>
            <p:ph type="ftr" sz="quarter" idx="11"/>
          </p:nvPr>
        </p:nvSpPr>
        <p:spPr/>
        <p:txBody>
          <a:bodyPr/>
          <a:lstStyle/>
          <a:p>
            <a:r>
              <a:rPr lang="en-US" dirty="0"/>
              <a:t>Acceptance Testing</a:t>
            </a:r>
          </a:p>
        </p:txBody>
      </p:sp>
      <p:sp>
        <p:nvSpPr>
          <p:cNvPr id="5" name="Slide Number Placeholder 4">
            <a:extLst>
              <a:ext uri="{FF2B5EF4-FFF2-40B4-BE49-F238E27FC236}">
                <a16:creationId xmlns:a16="http://schemas.microsoft.com/office/drawing/2014/main" id="{0AC32C03-BB00-1F3E-B66F-6801D0F0863E}"/>
              </a:ext>
            </a:extLst>
          </p:cNvPr>
          <p:cNvSpPr>
            <a:spLocks noGrp="1"/>
          </p:cNvSpPr>
          <p:nvPr>
            <p:ph type="sldNum" sz="quarter" idx="12"/>
          </p:nvPr>
        </p:nvSpPr>
        <p:spPr/>
        <p:txBody>
          <a:bodyPr/>
          <a:lstStyle/>
          <a:p>
            <a:fld id="{3E9129C3-A836-44F1-82E7-C11529EB66A5}" type="slidenum">
              <a:rPr lang="en-US" smtClean="0"/>
              <a:pPr/>
              <a:t>46</a:t>
            </a:fld>
            <a:endParaRPr lang="en-US" dirty="0"/>
          </a:p>
        </p:txBody>
      </p:sp>
      <p:pic>
        <p:nvPicPr>
          <p:cNvPr id="7" name="Picture 2">
            <a:extLst>
              <a:ext uri="{FF2B5EF4-FFF2-40B4-BE49-F238E27FC236}">
                <a16:creationId xmlns:a16="http://schemas.microsoft.com/office/drawing/2014/main" id="{684D1946-CE10-F777-FACC-AD3333C1B15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90888" y="2972946"/>
            <a:ext cx="3729941" cy="3427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76992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6D467-0AC9-30CD-6D48-2B24EFC7DAB7}"/>
              </a:ext>
            </a:extLst>
          </p:cNvPr>
          <p:cNvSpPr>
            <a:spLocks noGrp="1"/>
          </p:cNvSpPr>
          <p:nvPr>
            <p:ph type="title"/>
          </p:nvPr>
        </p:nvSpPr>
        <p:spPr/>
        <p:txBody>
          <a:bodyPr>
            <a:normAutofit fontScale="90000"/>
          </a:bodyPr>
          <a:lstStyle/>
          <a:p>
            <a:r>
              <a:rPr lang="en-US" dirty="0"/>
              <a:t>Cone Beam CT Evaluation</a:t>
            </a:r>
          </a:p>
        </p:txBody>
      </p:sp>
      <p:sp>
        <p:nvSpPr>
          <p:cNvPr id="4" name="Footer Placeholder 3">
            <a:extLst>
              <a:ext uri="{FF2B5EF4-FFF2-40B4-BE49-F238E27FC236}">
                <a16:creationId xmlns:a16="http://schemas.microsoft.com/office/drawing/2014/main" id="{12D1A089-448F-9C74-2E0A-0E0A0C41A6C7}"/>
              </a:ext>
            </a:extLst>
          </p:cNvPr>
          <p:cNvSpPr>
            <a:spLocks noGrp="1"/>
          </p:cNvSpPr>
          <p:nvPr>
            <p:ph type="ftr" sz="quarter" idx="11"/>
          </p:nvPr>
        </p:nvSpPr>
        <p:spPr/>
        <p:txBody>
          <a:bodyPr/>
          <a:lstStyle/>
          <a:p>
            <a:r>
              <a:rPr lang="en-US"/>
              <a:t>RC821 Fluoroscopy 1.0</a:t>
            </a:r>
            <a:endParaRPr lang="en-US" dirty="0"/>
          </a:p>
        </p:txBody>
      </p:sp>
      <p:sp>
        <p:nvSpPr>
          <p:cNvPr id="5" name="Slide Number Placeholder 4">
            <a:extLst>
              <a:ext uri="{FF2B5EF4-FFF2-40B4-BE49-F238E27FC236}">
                <a16:creationId xmlns:a16="http://schemas.microsoft.com/office/drawing/2014/main" id="{B3FB8D37-31DD-956B-97B5-923195369309}"/>
              </a:ext>
            </a:extLst>
          </p:cNvPr>
          <p:cNvSpPr>
            <a:spLocks noGrp="1"/>
          </p:cNvSpPr>
          <p:nvPr>
            <p:ph type="sldNum" sz="quarter" idx="12"/>
          </p:nvPr>
        </p:nvSpPr>
        <p:spPr/>
        <p:txBody>
          <a:bodyPr/>
          <a:lstStyle/>
          <a:p>
            <a:fld id="{3E9129C3-A836-44F1-82E7-C11529EB66A5}" type="slidenum">
              <a:rPr lang="en-US" smtClean="0"/>
              <a:pPr/>
              <a:t>47</a:t>
            </a:fld>
            <a:endParaRPr lang="en-US" dirty="0"/>
          </a:p>
        </p:txBody>
      </p:sp>
      <p:pic>
        <p:nvPicPr>
          <p:cNvPr id="7" name="Picture 2">
            <a:extLst>
              <a:ext uri="{FF2B5EF4-FFF2-40B4-BE49-F238E27FC236}">
                <a16:creationId xmlns:a16="http://schemas.microsoft.com/office/drawing/2014/main" id="{2AECED37-90BC-34E8-4FEF-6A2BC279444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403996" y="2223095"/>
            <a:ext cx="3467100" cy="284420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 name="Content Placeholder 3">
                <a:extLst>
                  <a:ext uri="{FF2B5EF4-FFF2-40B4-BE49-F238E27FC236}">
                    <a16:creationId xmlns:a16="http://schemas.microsoft.com/office/drawing/2014/main" id="{8F4224A5-B35F-5D54-F2EA-F2A58AF5965F}"/>
                  </a:ext>
                </a:extLst>
              </p:cNvPr>
              <p:cNvSpPr txBox="1">
                <a:spLocks/>
              </p:cNvSpPr>
              <p:nvPr/>
            </p:nvSpPr>
            <p:spPr>
              <a:xfrm>
                <a:off x="266700" y="1371600"/>
                <a:ext cx="4724400" cy="4864100"/>
              </a:xfrm>
              <a:prstGeom prst="rect">
                <a:avLst/>
              </a:prstGeom>
            </p:spPr>
            <p:txBody>
              <a:bodyPr>
                <a:normAutofit fontScale="92500" lnSpcReduction="10000"/>
              </a:bodyPr>
              <a:lst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a:lstStyle>
              <a:p>
                <a:r>
                  <a:rPr lang="en-US" dirty="0"/>
                  <a:t>Dose measurement:</a:t>
                </a:r>
              </a:p>
              <a:p>
                <a:pPr lvl="1"/>
                <a:r>
                  <a:rPr lang="en-US" dirty="0"/>
                  <a:t>16-cm CTDI phantom at isocenter</a:t>
                </a:r>
              </a:p>
              <a:p>
                <a:pPr lvl="1"/>
                <a:r>
                  <a:rPr lang="en-US" dirty="0"/>
                  <a:t>Measure dose at center of z axis (z=0) in center and 4 peripheral locations</a:t>
                </a:r>
              </a:p>
              <a:p>
                <a:pPr lvl="1"/>
                <a:r>
                  <a:rPr lang="en-US" dirty="0"/>
                  <a:t>Calculate planar average dose:</a:t>
                </a:r>
              </a:p>
              <a:p>
                <a:pPr marL="285750" lvl="1" indent="0">
                  <a:buFontTx/>
                  <a:buNone/>
                </a:pPr>
                <a14:m>
                  <m:oMathPara xmlns:m="http://schemas.openxmlformats.org/officeDocument/2006/math">
                    <m:oMathParaPr>
                      <m:jc m:val="centerGroup"/>
                    </m:oMathParaPr>
                    <m:oMath xmlns:m="http://schemas.openxmlformats.org/officeDocument/2006/math">
                      <m:acc>
                        <m:accPr>
                          <m:chr m:val="̅"/>
                          <m:ctrlPr>
                            <a:rPr lang="en-US" sz="1700" i="1" smtClean="0">
                              <a:latin typeface="Cambria Math" panose="02040503050406030204" pitchFamily="18" charset="0"/>
                            </a:rPr>
                          </m:ctrlPr>
                        </m:accPr>
                        <m:e>
                          <m:r>
                            <a:rPr lang="en-US" sz="1700" i="1">
                              <a:latin typeface="Cambria Math" panose="02040503050406030204" pitchFamily="18" charset="0"/>
                            </a:rPr>
                            <m:t>𝒇</m:t>
                          </m:r>
                          <m:r>
                            <a:rPr lang="en-US" sz="1700" i="1">
                              <a:latin typeface="Cambria Math" panose="02040503050406030204" pitchFamily="18" charset="0"/>
                            </a:rPr>
                            <m:t> </m:t>
                          </m:r>
                        </m:e>
                      </m:acc>
                      <m:d>
                        <m:dPr>
                          <m:ctrlPr>
                            <a:rPr lang="en-US" sz="1700" i="1">
                              <a:latin typeface="Cambria Math" panose="02040503050406030204" pitchFamily="18" charset="0"/>
                            </a:rPr>
                          </m:ctrlPr>
                        </m:dPr>
                        <m:e>
                          <m:r>
                            <a:rPr lang="en-US" sz="1700" i="1">
                              <a:latin typeface="Cambria Math" panose="02040503050406030204" pitchFamily="18" charset="0"/>
                            </a:rPr>
                            <m:t>𝟎</m:t>
                          </m:r>
                        </m:e>
                      </m:d>
                      <m:r>
                        <a:rPr lang="en-US" sz="1700" i="1">
                          <a:latin typeface="Cambria Math" panose="02040503050406030204" pitchFamily="18" charset="0"/>
                        </a:rPr>
                        <m:t>=</m:t>
                      </m:r>
                      <m:f>
                        <m:fPr>
                          <m:ctrlPr>
                            <a:rPr lang="en-US" sz="1700" i="1">
                              <a:latin typeface="Cambria Math" panose="02040503050406030204" pitchFamily="18" charset="0"/>
                            </a:rPr>
                          </m:ctrlPr>
                        </m:fPr>
                        <m:num>
                          <m:sSub>
                            <m:sSubPr>
                              <m:ctrlPr>
                                <a:rPr lang="en-US" sz="1700" i="1">
                                  <a:latin typeface="Cambria Math" panose="02040503050406030204" pitchFamily="18" charset="0"/>
                                </a:rPr>
                              </m:ctrlPr>
                            </m:sSubPr>
                            <m:e>
                              <m:r>
                                <a:rPr lang="en-US" sz="1700" i="1">
                                  <a:latin typeface="Cambria Math" panose="02040503050406030204" pitchFamily="18" charset="0"/>
                                </a:rPr>
                                <m:t>𝒇</m:t>
                              </m:r>
                            </m:e>
                            <m:sub>
                              <m:r>
                                <a:rPr lang="en-US" sz="1700" i="1">
                                  <a:latin typeface="Cambria Math" panose="02040503050406030204" pitchFamily="18" charset="0"/>
                                </a:rPr>
                                <m:t>𝒄𝒆𝒏𝒕𝒆𝒓</m:t>
                              </m:r>
                            </m:sub>
                          </m:sSub>
                          <m:r>
                            <a:rPr lang="en-US" sz="1700" i="1">
                              <a:latin typeface="Cambria Math" panose="02040503050406030204" pitchFamily="18" charset="0"/>
                            </a:rPr>
                            <m:t>(</m:t>
                          </m:r>
                          <m:r>
                            <a:rPr lang="en-US" sz="1700" i="1">
                              <a:latin typeface="Cambria Math" panose="02040503050406030204" pitchFamily="18" charset="0"/>
                            </a:rPr>
                            <m:t>𝟎</m:t>
                          </m:r>
                          <m:r>
                            <a:rPr lang="en-US" sz="1700" i="1">
                              <a:latin typeface="Cambria Math" panose="02040503050406030204" pitchFamily="18" charset="0"/>
                            </a:rPr>
                            <m:t>)</m:t>
                          </m:r>
                        </m:num>
                        <m:den>
                          <m:r>
                            <a:rPr lang="en-US" sz="1700" i="1">
                              <a:latin typeface="Cambria Math" panose="02040503050406030204" pitchFamily="18" charset="0"/>
                            </a:rPr>
                            <m:t>𝟑</m:t>
                          </m:r>
                        </m:den>
                      </m:f>
                      <m:r>
                        <a:rPr lang="en-US" sz="1700" i="1">
                          <a:latin typeface="Cambria Math" panose="02040503050406030204" pitchFamily="18" charset="0"/>
                        </a:rPr>
                        <m:t>+</m:t>
                      </m:r>
                      <m:f>
                        <m:fPr>
                          <m:ctrlPr>
                            <a:rPr lang="en-US" sz="1700" i="1">
                              <a:latin typeface="Cambria Math" panose="02040503050406030204" pitchFamily="18" charset="0"/>
                            </a:rPr>
                          </m:ctrlPr>
                        </m:fPr>
                        <m:num>
                          <m:r>
                            <a:rPr lang="en-US" sz="1700" i="1">
                              <a:latin typeface="Cambria Math" panose="02040503050406030204" pitchFamily="18" charset="0"/>
                            </a:rPr>
                            <m:t>𝟐</m:t>
                          </m:r>
                        </m:num>
                        <m:den>
                          <m:r>
                            <a:rPr lang="en-US" sz="1700" i="1">
                              <a:latin typeface="Cambria Math" panose="02040503050406030204" pitchFamily="18" charset="0"/>
                            </a:rPr>
                            <m:t>𝟑</m:t>
                          </m:r>
                          <m:r>
                            <a:rPr lang="en-US" sz="1700" i="1">
                              <a:latin typeface="Cambria Math" panose="02040503050406030204" pitchFamily="18" charset="0"/>
                            </a:rPr>
                            <m:t>𝑵</m:t>
                          </m:r>
                        </m:den>
                      </m:f>
                      <m:nary>
                        <m:naryPr>
                          <m:chr m:val="∑"/>
                          <m:limLoc m:val="undOvr"/>
                          <m:ctrlPr>
                            <a:rPr lang="en-US" sz="1700" i="1">
                              <a:latin typeface="Cambria Math" panose="02040503050406030204" pitchFamily="18" charset="0"/>
                            </a:rPr>
                          </m:ctrlPr>
                        </m:naryPr>
                        <m:sub>
                          <m:r>
                            <a:rPr lang="en-US" sz="1700" i="1">
                              <a:latin typeface="Cambria Math" panose="02040503050406030204" pitchFamily="18" charset="0"/>
                            </a:rPr>
                            <m:t>𝒊</m:t>
                          </m:r>
                          <m:r>
                            <a:rPr lang="en-US" sz="1700" i="1">
                              <a:latin typeface="Cambria Math" panose="02040503050406030204" pitchFamily="18" charset="0"/>
                            </a:rPr>
                            <m:t>=</m:t>
                          </m:r>
                          <m:r>
                            <a:rPr lang="en-US" sz="1700" i="1">
                              <a:latin typeface="Cambria Math" panose="02040503050406030204" pitchFamily="18" charset="0"/>
                            </a:rPr>
                            <m:t>𝟏</m:t>
                          </m:r>
                        </m:sub>
                        <m:sup>
                          <m:r>
                            <a:rPr lang="en-US" sz="1700" i="1">
                              <a:latin typeface="Cambria Math" panose="02040503050406030204" pitchFamily="18" charset="0"/>
                            </a:rPr>
                            <m:t>𝑵</m:t>
                          </m:r>
                        </m:sup>
                        <m:e>
                          <m:sSub>
                            <m:sSubPr>
                              <m:ctrlPr>
                                <a:rPr lang="en-US" sz="1700" i="1">
                                  <a:latin typeface="Cambria Math" panose="02040503050406030204" pitchFamily="18" charset="0"/>
                                </a:rPr>
                              </m:ctrlPr>
                            </m:sSubPr>
                            <m:e>
                              <m:r>
                                <a:rPr lang="en-US" sz="1700" i="1">
                                  <a:latin typeface="Cambria Math" panose="02040503050406030204" pitchFamily="18" charset="0"/>
                                </a:rPr>
                                <m:t>𝒇</m:t>
                              </m:r>
                            </m:e>
                            <m:sub>
                              <m:r>
                                <a:rPr lang="en-US" sz="1700" i="1">
                                  <a:latin typeface="Cambria Math" panose="02040503050406030204" pitchFamily="18" charset="0"/>
                                </a:rPr>
                                <m:t>𝒑𝒐𝒔𝒊𝒕𝒊𝒐𝒏</m:t>
                              </m:r>
                            </m:sub>
                          </m:sSub>
                          <m:r>
                            <a:rPr lang="en-US" sz="1700" i="1">
                              <a:latin typeface="Cambria Math" panose="02040503050406030204" pitchFamily="18" charset="0"/>
                            </a:rPr>
                            <m:t>(</m:t>
                          </m:r>
                          <m:r>
                            <a:rPr lang="en-US" sz="1700" i="1">
                              <a:latin typeface="Cambria Math" panose="02040503050406030204" pitchFamily="18" charset="0"/>
                            </a:rPr>
                            <m:t>𝟎</m:t>
                          </m:r>
                          <m:r>
                            <a:rPr lang="en-US" sz="1700" i="1">
                              <a:latin typeface="Cambria Math" panose="02040503050406030204" pitchFamily="18" charset="0"/>
                            </a:rPr>
                            <m:t>)</m:t>
                          </m:r>
                        </m:e>
                      </m:nary>
                    </m:oMath>
                  </m:oMathPara>
                </a14:m>
                <a:endParaRPr lang="en-US" dirty="0"/>
              </a:p>
              <a:p>
                <a:pPr marL="394970" indent="-457200"/>
                <a:r>
                  <a:rPr lang="en-US" dirty="0"/>
                  <a:t>Expected result:</a:t>
                </a:r>
              </a:p>
              <a:p>
                <a:pPr marL="742950" lvl="1" indent="-457200"/>
                <a:r>
                  <a:rPr lang="en-US" dirty="0"/>
                  <a:t>10-80 mGy depending on protocol</a:t>
                </a:r>
              </a:p>
              <a:p>
                <a:pPr marL="925830" lvl="2" indent="-457200"/>
                <a:endParaRPr lang="en-US" dirty="0"/>
              </a:p>
              <a:p>
                <a:pPr marL="285750" lvl="1" indent="0">
                  <a:buFontTx/>
                  <a:buNone/>
                </a:pPr>
                <a:endParaRPr lang="en-US" dirty="0"/>
              </a:p>
              <a:p>
                <a:pPr lvl="1"/>
                <a:endParaRPr lang="en-US" dirty="0"/>
              </a:p>
              <a:p>
                <a:pPr lvl="1"/>
                <a:endParaRPr lang="en-US" dirty="0"/>
              </a:p>
            </p:txBody>
          </p:sp>
        </mc:Choice>
        <mc:Fallback xmlns="">
          <p:sp>
            <p:nvSpPr>
              <p:cNvPr id="8" name="Content Placeholder 3">
                <a:extLst>
                  <a:ext uri="{FF2B5EF4-FFF2-40B4-BE49-F238E27FC236}">
                    <a16:creationId xmlns:a16="http://schemas.microsoft.com/office/drawing/2014/main" id="{8F4224A5-B35F-5D54-F2EA-F2A58AF5965F}"/>
                  </a:ext>
                </a:extLst>
              </p:cNvPr>
              <p:cNvSpPr txBox="1">
                <a:spLocks noRot="1" noChangeAspect="1" noMove="1" noResize="1" noEditPoints="1" noAdjustHandles="1" noChangeArrowheads="1" noChangeShapeType="1" noTextEdit="1"/>
              </p:cNvSpPr>
              <p:nvPr/>
            </p:nvSpPr>
            <p:spPr>
              <a:xfrm>
                <a:off x="266700" y="1371600"/>
                <a:ext cx="4724400" cy="4864100"/>
              </a:xfrm>
              <a:prstGeom prst="rect">
                <a:avLst/>
              </a:prstGeom>
              <a:blipFill>
                <a:blip r:embed="rId4"/>
                <a:stretch>
                  <a:fillRect l="-1161" t="-2632" r="-1161" b="-1003"/>
                </a:stretch>
              </a:blipFill>
            </p:spPr>
            <p:txBody>
              <a:bodyPr/>
              <a:lstStyle/>
              <a:p>
                <a:r>
                  <a:rPr lang="en-US">
                    <a:noFill/>
                  </a:rPr>
                  <a:t> </a:t>
                </a:r>
              </a:p>
            </p:txBody>
          </p:sp>
        </mc:Fallback>
      </mc:AlternateContent>
    </p:spTree>
    <p:extLst>
      <p:ext uri="{BB962C8B-B14F-4D97-AF65-F5344CB8AC3E}">
        <p14:creationId xmlns:p14="http://schemas.microsoft.com/office/powerpoint/2010/main" val="8778602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6D467-0AC9-30CD-6D48-2B24EFC7DAB7}"/>
              </a:ext>
            </a:extLst>
          </p:cNvPr>
          <p:cNvSpPr>
            <a:spLocks noGrp="1"/>
          </p:cNvSpPr>
          <p:nvPr>
            <p:ph type="title"/>
          </p:nvPr>
        </p:nvSpPr>
        <p:spPr/>
        <p:txBody>
          <a:bodyPr>
            <a:normAutofit fontScale="90000"/>
          </a:bodyPr>
          <a:lstStyle/>
          <a:p>
            <a:r>
              <a:rPr lang="en-US" dirty="0"/>
              <a:t>Cone Beam CT Evaluation</a:t>
            </a:r>
          </a:p>
        </p:txBody>
      </p:sp>
      <p:sp>
        <p:nvSpPr>
          <p:cNvPr id="4" name="Footer Placeholder 3">
            <a:extLst>
              <a:ext uri="{FF2B5EF4-FFF2-40B4-BE49-F238E27FC236}">
                <a16:creationId xmlns:a16="http://schemas.microsoft.com/office/drawing/2014/main" id="{12D1A089-448F-9C74-2E0A-0E0A0C41A6C7}"/>
              </a:ext>
            </a:extLst>
          </p:cNvPr>
          <p:cNvSpPr>
            <a:spLocks noGrp="1"/>
          </p:cNvSpPr>
          <p:nvPr>
            <p:ph type="ftr" sz="quarter" idx="11"/>
          </p:nvPr>
        </p:nvSpPr>
        <p:spPr>
          <a:xfrm>
            <a:off x="376628" y="6425872"/>
            <a:ext cx="4212264" cy="274320"/>
          </a:xfrm>
        </p:spPr>
        <p:txBody>
          <a:bodyPr/>
          <a:lstStyle/>
          <a:p>
            <a:r>
              <a:rPr lang="en-US" dirty="0"/>
              <a:t>Acceptance Testing</a:t>
            </a:r>
          </a:p>
        </p:txBody>
      </p:sp>
      <p:sp>
        <p:nvSpPr>
          <p:cNvPr id="5" name="Slide Number Placeholder 4">
            <a:extLst>
              <a:ext uri="{FF2B5EF4-FFF2-40B4-BE49-F238E27FC236}">
                <a16:creationId xmlns:a16="http://schemas.microsoft.com/office/drawing/2014/main" id="{B3FB8D37-31DD-956B-97B5-923195369309}"/>
              </a:ext>
            </a:extLst>
          </p:cNvPr>
          <p:cNvSpPr>
            <a:spLocks noGrp="1"/>
          </p:cNvSpPr>
          <p:nvPr>
            <p:ph type="sldNum" sz="quarter" idx="12"/>
          </p:nvPr>
        </p:nvSpPr>
        <p:spPr/>
        <p:txBody>
          <a:bodyPr/>
          <a:lstStyle/>
          <a:p>
            <a:fld id="{3E9129C3-A836-44F1-82E7-C11529EB66A5}" type="slidenum">
              <a:rPr lang="en-US" smtClean="0"/>
              <a:pPr/>
              <a:t>48</a:t>
            </a:fld>
            <a:endParaRPr lang="en-US" dirty="0"/>
          </a:p>
        </p:txBody>
      </p:sp>
      <p:sp>
        <p:nvSpPr>
          <p:cNvPr id="8" name="Content Placeholder 3">
            <a:extLst>
              <a:ext uri="{FF2B5EF4-FFF2-40B4-BE49-F238E27FC236}">
                <a16:creationId xmlns:a16="http://schemas.microsoft.com/office/drawing/2014/main" id="{8F4224A5-B35F-5D54-F2EA-F2A58AF5965F}"/>
              </a:ext>
            </a:extLst>
          </p:cNvPr>
          <p:cNvSpPr txBox="1">
            <a:spLocks/>
          </p:cNvSpPr>
          <p:nvPr/>
        </p:nvSpPr>
        <p:spPr>
          <a:xfrm>
            <a:off x="266700" y="1371600"/>
            <a:ext cx="8436992" cy="4864100"/>
          </a:xfrm>
          <a:prstGeom prst="rect">
            <a:avLst/>
          </a:prstGeom>
        </p:spPr>
        <p:txBody>
          <a:bodyPr>
            <a:normAutofit/>
          </a:bodyPr>
          <a:lst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a:lstStyle>
          <a:p>
            <a:r>
              <a:rPr lang="en-US" dirty="0"/>
              <a:t>Image quality evaluation:</a:t>
            </a:r>
          </a:p>
          <a:p>
            <a:pPr marL="925830" lvl="2" indent="-457200"/>
            <a:endParaRPr lang="en-US" dirty="0"/>
          </a:p>
          <a:p>
            <a:pPr marL="285750" lvl="1" indent="0">
              <a:buFontTx/>
              <a:buNone/>
            </a:pPr>
            <a:endParaRPr lang="en-US" dirty="0"/>
          </a:p>
          <a:p>
            <a:pPr lvl="1"/>
            <a:endParaRPr lang="en-US" dirty="0"/>
          </a:p>
          <a:p>
            <a:pPr lvl="1"/>
            <a:endParaRPr lang="en-US" dirty="0"/>
          </a:p>
        </p:txBody>
      </p:sp>
      <p:sp>
        <p:nvSpPr>
          <p:cNvPr id="3" name="Rectangle 2">
            <a:extLst>
              <a:ext uri="{FF2B5EF4-FFF2-40B4-BE49-F238E27FC236}">
                <a16:creationId xmlns:a16="http://schemas.microsoft.com/office/drawing/2014/main" id="{6595D33B-C886-36D7-F002-4BE011706304}"/>
              </a:ext>
            </a:extLst>
          </p:cNvPr>
          <p:cNvSpPr/>
          <p:nvPr/>
        </p:nvSpPr>
        <p:spPr>
          <a:xfrm>
            <a:off x="61432" y="2267696"/>
            <a:ext cx="1964447" cy="923330"/>
          </a:xfrm>
          <a:prstGeom prst="rect">
            <a:avLst/>
          </a:prstGeom>
        </p:spPr>
        <p:txBody>
          <a:bodyPr wrap="square">
            <a:spAutoFit/>
          </a:bodyPr>
          <a:lstStyle/>
          <a:p>
            <a:pPr algn="ctr"/>
            <a:r>
              <a:rPr lang="en-US" dirty="0" err="1">
                <a:solidFill>
                  <a:srgbClr val="FFFF00"/>
                </a:solidFill>
              </a:rPr>
              <a:t>Catphan</a:t>
            </a:r>
            <a:r>
              <a:rPr lang="en-US" dirty="0">
                <a:solidFill>
                  <a:srgbClr val="FFFF00"/>
                </a:solidFill>
              </a:rPr>
              <a:t> (The Phantom Lab, Greenwich NY)</a:t>
            </a:r>
          </a:p>
        </p:txBody>
      </p:sp>
      <p:sp>
        <p:nvSpPr>
          <p:cNvPr id="6" name="Rectangle 5">
            <a:extLst>
              <a:ext uri="{FF2B5EF4-FFF2-40B4-BE49-F238E27FC236}">
                <a16:creationId xmlns:a16="http://schemas.microsoft.com/office/drawing/2014/main" id="{B4A21280-E6F4-192F-2C03-5A682F162076}"/>
              </a:ext>
            </a:extLst>
          </p:cNvPr>
          <p:cNvSpPr/>
          <p:nvPr/>
        </p:nvSpPr>
        <p:spPr>
          <a:xfrm>
            <a:off x="7395516" y="2406195"/>
            <a:ext cx="1481784" cy="1477328"/>
          </a:xfrm>
          <a:prstGeom prst="rect">
            <a:avLst/>
          </a:prstGeom>
        </p:spPr>
        <p:txBody>
          <a:bodyPr wrap="square">
            <a:spAutoFit/>
          </a:bodyPr>
          <a:lstStyle/>
          <a:p>
            <a:pPr algn="ctr"/>
            <a:r>
              <a:rPr lang="en-US" dirty="0">
                <a:solidFill>
                  <a:srgbClr val="FFFF00"/>
                </a:solidFill>
              </a:rPr>
              <a:t>CT ACR 464 Phantom </a:t>
            </a:r>
          </a:p>
          <a:p>
            <a:pPr algn="ctr"/>
            <a:r>
              <a:rPr lang="en-US" dirty="0">
                <a:solidFill>
                  <a:srgbClr val="FFFF00"/>
                </a:solidFill>
              </a:rPr>
              <a:t>(Sun Nuclear, Madison WI)</a:t>
            </a:r>
          </a:p>
        </p:txBody>
      </p:sp>
      <p:pic>
        <p:nvPicPr>
          <p:cNvPr id="9" name="Picture 2" descr="700_b.jpg">
            <a:extLst>
              <a:ext uri="{FF2B5EF4-FFF2-40B4-BE49-F238E27FC236}">
                <a16:creationId xmlns:a16="http://schemas.microsoft.com/office/drawing/2014/main" id="{D30E40FF-11CF-2ABB-8E7A-F9A70471705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56884" y="2066439"/>
            <a:ext cx="2185881" cy="21858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s://www.sunnuclear.com/uploads/images/Products/CT-ACR-4646/side_by_side_acr464_1.png">
            <a:extLst>
              <a:ext uri="{FF2B5EF4-FFF2-40B4-BE49-F238E27FC236}">
                <a16:creationId xmlns:a16="http://schemas.microsoft.com/office/drawing/2014/main" id="{F198EBF2-076B-6B32-6EBA-B684D737193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36445" y="2173984"/>
            <a:ext cx="2588998" cy="194174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2EAE6272-F927-DEC1-689F-4BB389596445}"/>
              </a:ext>
            </a:extLst>
          </p:cNvPr>
          <p:cNvSpPr/>
          <p:nvPr/>
        </p:nvSpPr>
        <p:spPr>
          <a:xfrm>
            <a:off x="7305486" y="4447034"/>
            <a:ext cx="1603474" cy="2031325"/>
          </a:xfrm>
          <a:prstGeom prst="rect">
            <a:avLst/>
          </a:prstGeom>
        </p:spPr>
        <p:txBody>
          <a:bodyPr wrap="square">
            <a:spAutoFit/>
          </a:bodyPr>
          <a:lstStyle/>
          <a:p>
            <a:pPr algn="ctr"/>
            <a:r>
              <a:rPr lang="en-US" dirty="0">
                <a:solidFill>
                  <a:srgbClr val="FFFF00"/>
                </a:solidFill>
              </a:rPr>
              <a:t>CBCT Image Quality Phantom </a:t>
            </a:r>
          </a:p>
          <a:p>
            <a:pPr algn="ctr"/>
            <a:r>
              <a:rPr lang="en-US" dirty="0">
                <a:solidFill>
                  <a:srgbClr val="FFFF00"/>
                </a:solidFill>
              </a:rPr>
              <a:t>(Model 062MQA, CIRS, Norfolk VA)</a:t>
            </a:r>
          </a:p>
        </p:txBody>
      </p:sp>
      <p:pic>
        <p:nvPicPr>
          <p:cNvPr id="12" name="Picture 11">
            <a:extLst>
              <a:ext uri="{FF2B5EF4-FFF2-40B4-BE49-F238E27FC236}">
                <a16:creationId xmlns:a16="http://schemas.microsoft.com/office/drawing/2014/main" id="{A6CA019C-694A-3C18-5B38-4895CD83ABA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39562" y="4522099"/>
            <a:ext cx="2185881" cy="2145773"/>
          </a:xfrm>
          <a:prstGeom prst="rect">
            <a:avLst/>
          </a:prstGeom>
        </p:spPr>
      </p:pic>
      <p:pic>
        <p:nvPicPr>
          <p:cNvPr id="13" name="Picture 12">
            <a:extLst>
              <a:ext uri="{FF2B5EF4-FFF2-40B4-BE49-F238E27FC236}">
                <a16:creationId xmlns:a16="http://schemas.microsoft.com/office/drawing/2014/main" id="{AB76AF69-500A-5537-CCAC-BB3184B7FEF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46153" y="4522099"/>
            <a:ext cx="1964448" cy="2040933"/>
          </a:xfrm>
          <a:prstGeom prst="rect">
            <a:avLst/>
          </a:prstGeom>
        </p:spPr>
      </p:pic>
      <p:sp>
        <p:nvSpPr>
          <p:cNvPr id="14" name="Rectangle 13">
            <a:extLst>
              <a:ext uri="{FF2B5EF4-FFF2-40B4-BE49-F238E27FC236}">
                <a16:creationId xmlns:a16="http://schemas.microsoft.com/office/drawing/2014/main" id="{4542054D-3157-ACD4-2DE2-EA58F7FA734F}"/>
              </a:ext>
            </a:extLst>
          </p:cNvPr>
          <p:cNvSpPr/>
          <p:nvPr/>
        </p:nvSpPr>
        <p:spPr>
          <a:xfrm>
            <a:off x="61432" y="4462192"/>
            <a:ext cx="1964447" cy="1477328"/>
          </a:xfrm>
          <a:prstGeom prst="rect">
            <a:avLst/>
          </a:prstGeom>
        </p:spPr>
        <p:txBody>
          <a:bodyPr wrap="square">
            <a:spAutoFit/>
          </a:bodyPr>
          <a:lstStyle/>
          <a:p>
            <a:pPr algn="ctr"/>
            <a:r>
              <a:rPr lang="en-US" dirty="0" err="1">
                <a:solidFill>
                  <a:srgbClr val="FFFF00"/>
                </a:solidFill>
              </a:rPr>
              <a:t>ConeBeam</a:t>
            </a:r>
            <a:r>
              <a:rPr lang="en-US" dirty="0">
                <a:solidFill>
                  <a:srgbClr val="FFFF00"/>
                </a:solidFill>
              </a:rPr>
              <a:t> Phantom </a:t>
            </a:r>
          </a:p>
          <a:p>
            <a:pPr algn="ctr"/>
            <a:r>
              <a:rPr lang="en-US" dirty="0">
                <a:solidFill>
                  <a:srgbClr val="FFFF00"/>
                </a:solidFill>
              </a:rPr>
              <a:t>(QRM, </a:t>
            </a:r>
            <a:r>
              <a:rPr lang="en-US" dirty="0" err="1">
                <a:solidFill>
                  <a:srgbClr val="FFFF00"/>
                </a:solidFill>
              </a:rPr>
              <a:t>Möhrendorf</a:t>
            </a:r>
            <a:r>
              <a:rPr lang="en-US" dirty="0">
                <a:solidFill>
                  <a:srgbClr val="FFFF00"/>
                </a:solidFill>
              </a:rPr>
              <a:t> Germany)</a:t>
            </a:r>
          </a:p>
        </p:txBody>
      </p:sp>
    </p:spTree>
    <p:extLst>
      <p:ext uri="{BB962C8B-B14F-4D97-AF65-F5344CB8AC3E}">
        <p14:creationId xmlns:p14="http://schemas.microsoft.com/office/powerpoint/2010/main" val="21133794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609C2-F0C3-3411-D7E5-C1C4E500E66E}"/>
              </a:ext>
            </a:extLst>
          </p:cNvPr>
          <p:cNvSpPr>
            <a:spLocks noGrp="1"/>
          </p:cNvSpPr>
          <p:nvPr>
            <p:ph type="title"/>
          </p:nvPr>
        </p:nvSpPr>
        <p:spPr/>
        <p:txBody>
          <a:bodyPr>
            <a:normAutofit fontScale="90000"/>
          </a:bodyPr>
          <a:lstStyle/>
          <a:p>
            <a:r>
              <a:rPr lang="en-US" dirty="0"/>
              <a:t>Additional Guidance for AT</a:t>
            </a:r>
          </a:p>
        </p:txBody>
      </p:sp>
      <p:sp>
        <p:nvSpPr>
          <p:cNvPr id="3" name="Content Placeholder 2">
            <a:extLst>
              <a:ext uri="{FF2B5EF4-FFF2-40B4-BE49-F238E27FC236}">
                <a16:creationId xmlns:a16="http://schemas.microsoft.com/office/drawing/2014/main" id="{629A5BB3-16F8-933A-68CE-3EC12B66350E}"/>
              </a:ext>
            </a:extLst>
          </p:cNvPr>
          <p:cNvSpPr>
            <a:spLocks noGrp="1"/>
          </p:cNvSpPr>
          <p:nvPr>
            <p:ph idx="1"/>
          </p:nvPr>
        </p:nvSpPr>
        <p:spPr/>
        <p:txBody>
          <a:bodyPr/>
          <a:lstStyle/>
          <a:p>
            <a:r>
              <a:rPr lang="en-US" dirty="0"/>
              <a:t>Review the manufacturer’s user manual</a:t>
            </a:r>
          </a:p>
          <a:p>
            <a:pPr lvl="1"/>
            <a:r>
              <a:rPr lang="en-US" dirty="0"/>
              <a:t>Obtain a pdf version if possible</a:t>
            </a:r>
          </a:p>
          <a:p>
            <a:r>
              <a:rPr lang="en-US" dirty="0"/>
              <a:t>Review the purchase quotation</a:t>
            </a:r>
          </a:p>
          <a:p>
            <a:pPr lvl="1"/>
            <a:r>
              <a:rPr lang="en-US" dirty="0"/>
              <a:t>Ensure all components, software and other options are installed</a:t>
            </a:r>
          </a:p>
          <a:p>
            <a:r>
              <a:rPr lang="en-US" dirty="0"/>
              <a:t>Compare performance test results to other like systems</a:t>
            </a:r>
          </a:p>
          <a:p>
            <a:r>
              <a:rPr lang="en-US" dirty="0"/>
              <a:t>Meet applications specialist and review clinical parameter recommendations</a:t>
            </a:r>
          </a:p>
          <a:p>
            <a:pPr lvl="1"/>
            <a:r>
              <a:rPr lang="en-US" dirty="0"/>
              <a:t>Knowledge of clinical procedures is helpful</a:t>
            </a:r>
          </a:p>
        </p:txBody>
      </p:sp>
      <p:sp>
        <p:nvSpPr>
          <p:cNvPr id="5" name="Slide Number Placeholder 4">
            <a:extLst>
              <a:ext uri="{FF2B5EF4-FFF2-40B4-BE49-F238E27FC236}">
                <a16:creationId xmlns:a16="http://schemas.microsoft.com/office/drawing/2014/main" id="{8B815B97-7BCF-6AA5-C80E-1F2DAD4588FF}"/>
              </a:ext>
            </a:extLst>
          </p:cNvPr>
          <p:cNvSpPr>
            <a:spLocks noGrp="1"/>
          </p:cNvSpPr>
          <p:nvPr>
            <p:ph type="sldNum" sz="quarter" idx="12"/>
          </p:nvPr>
        </p:nvSpPr>
        <p:spPr/>
        <p:txBody>
          <a:bodyPr/>
          <a:lstStyle/>
          <a:p>
            <a:fld id="{3E9129C3-A836-44F1-82E7-C11529EB66A5}" type="slidenum">
              <a:rPr lang="en-US" smtClean="0"/>
              <a:pPr/>
              <a:t>49</a:t>
            </a:fld>
            <a:endParaRPr lang="en-US" dirty="0"/>
          </a:p>
        </p:txBody>
      </p:sp>
      <p:sp>
        <p:nvSpPr>
          <p:cNvPr id="6" name="Footer Placeholder 3">
            <a:extLst>
              <a:ext uri="{FF2B5EF4-FFF2-40B4-BE49-F238E27FC236}">
                <a16:creationId xmlns:a16="http://schemas.microsoft.com/office/drawing/2014/main" id="{6830DE8C-62D5-5B12-F9FA-66B884ACFBD3}"/>
              </a:ext>
            </a:extLst>
          </p:cNvPr>
          <p:cNvSpPr>
            <a:spLocks noGrp="1"/>
          </p:cNvSpPr>
          <p:nvPr>
            <p:ph type="ftr" sz="quarter" idx="11"/>
          </p:nvPr>
        </p:nvSpPr>
        <p:spPr>
          <a:xfrm>
            <a:off x="376628" y="6425872"/>
            <a:ext cx="4212264" cy="274320"/>
          </a:xfrm>
        </p:spPr>
        <p:txBody>
          <a:bodyPr/>
          <a:lstStyle/>
          <a:p>
            <a:r>
              <a:rPr lang="en-US" dirty="0"/>
              <a:t>Acceptance Testing</a:t>
            </a:r>
          </a:p>
        </p:txBody>
      </p:sp>
    </p:spTree>
    <p:extLst>
      <p:ext uri="{BB962C8B-B14F-4D97-AF65-F5344CB8AC3E}">
        <p14:creationId xmlns:p14="http://schemas.microsoft.com/office/powerpoint/2010/main" val="8124284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dirty="0"/>
              <a:t>Acceptance Testing</a:t>
            </a:r>
          </a:p>
        </p:txBody>
      </p:sp>
      <p:sp>
        <p:nvSpPr>
          <p:cNvPr id="3" name="Content Placeholder 2"/>
          <p:cNvSpPr>
            <a:spLocks noGrp="1"/>
          </p:cNvSpPr>
          <p:nvPr>
            <p:ph idx="1"/>
          </p:nvPr>
        </p:nvSpPr>
        <p:spPr/>
        <p:txBody>
          <a:bodyPr/>
          <a:lstStyle/>
          <a:p>
            <a:pPr>
              <a:spcBef>
                <a:spcPts val="600"/>
              </a:spcBef>
              <a:spcAft>
                <a:spcPts val="600"/>
              </a:spcAft>
            </a:pPr>
            <a:r>
              <a:rPr lang="en-US" dirty="0"/>
              <a:t>Ensures</a:t>
            </a:r>
            <a:r>
              <a:rPr lang="en-US" baseline="0" dirty="0"/>
              <a:t> compliance with regulations</a:t>
            </a:r>
          </a:p>
          <a:p>
            <a:pPr>
              <a:spcBef>
                <a:spcPts val="600"/>
              </a:spcBef>
              <a:spcAft>
                <a:spcPts val="600"/>
              </a:spcAft>
            </a:pPr>
            <a:r>
              <a:rPr lang="en-US" dirty="0"/>
              <a:t>Verifies equipment meets all specifications</a:t>
            </a:r>
          </a:p>
          <a:p>
            <a:pPr>
              <a:spcBef>
                <a:spcPts val="600"/>
              </a:spcBef>
              <a:spcAft>
                <a:spcPts val="600"/>
              </a:spcAft>
            </a:pPr>
            <a:r>
              <a:rPr lang="en-US" baseline="0" dirty="0"/>
              <a:t>Confirms all purchased options are installed and functional</a:t>
            </a:r>
          </a:p>
          <a:p>
            <a:pPr>
              <a:spcBef>
                <a:spcPts val="600"/>
              </a:spcBef>
              <a:spcAft>
                <a:spcPts val="600"/>
              </a:spcAft>
            </a:pPr>
            <a:r>
              <a:rPr lang="en-US" dirty="0"/>
              <a:t>O</a:t>
            </a:r>
            <a:r>
              <a:rPr lang="en-US" baseline="0" dirty="0"/>
              <a:t>ccurs prior to clinical use</a:t>
            </a:r>
          </a:p>
          <a:p>
            <a:pPr>
              <a:spcBef>
                <a:spcPts val="600"/>
              </a:spcBef>
              <a:spcAft>
                <a:spcPts val="600"/>
              </a:spcAft>
            </a:pPr>
            <a:r>
              <a:rPr lang="en-US" baseline="0" dirty="0"/>
              <a:t>Eliminates substandard components</a:t>
            </a:r>
          </a:p>
          <a:p>
            <a:pPr lvl="1">
              <a:spcBef>
                <a:spcPts val="600"/>
              </a:spcBef>
              <a:spcAft>
                <a:spcPts val="600"/>
              </a:spcAft>
            </a:pPr>
            <a:r>
              <a:rPr lang="en-US" dirty="0"/>
              <a:t>Image receptors, grids, filters, …</a:t>
            </a:r>
            <a:endParaRPr lang="en-US" baseline="0" dirty="0"/>
          </a:p>
          <a:p>
            <a:pPr>
              <a:spcBef>
                <a:spcPts val="600"/>
              </a:spcBef>
              <a:spcAft>
                <a:spcPts val="600"/>
              </a:spcAft>
            </a:pPr>
            <a:endParaRPr lang="en-US" baseline="0" dirty="0"/>
          </a:p>
        </p:txBody>
      </p:sp>
      <p:sp>
        <p:nvSpPr>
          <p:cNvPr id="4" name="Footer Placeholder 3"/>
          <p:cNvSpPr>
            <a:spLocks noGrp="1"/>
          </p:cNvSpPr>
          <p:nvPr>
            <p:ph type="ftr" sz="quarter" idx="11"/>
          </p:nvPr>
        </p:nvSpPr>
        <p:spPr/>
        <p:txBody>
          <a:bodyPr/>
          <a:lstStyle/>
          <a:p>
            <a:r>
              <a:rPr lang="en-US" dirty="0"/>
              <a:t>Acceptance Testing</a:t>
            </a:r>
          </a:p>
        </p:txBody>
      </p:sp>
      <p:sp>
        <p:nvSpPr>
          <p:cNvPr id="5" name="Slide Number Placeholder 4"/>
          <p:cNvSpPr>
            <a:spLocks noGrp="1"/>
          </p:cNvSpPr>
          <p:nvPr>
            <p:ph type="sldNum" sz="quarter" idx="12"/>
          </p:nvPr>
        </p:nvSpPr>
        <p:spPr/>
        <p:txBody>
          <a:bodyPr/>
          <a:lstStyle/>
          <a:p>
            <a:fld id="{3E9129C3-A836-44F1-82E7-C11529EB66A5}" type="slidenum">
              <a:rPr lang="en-US" smtClean="0"/>
              <a:t>5</a:t>
            </a:fld>
            <a:endParaRPr lang="en-US" dirty="0"/>
          </a:p>
        </p:txBody>
      </p:sp>
    </p:spTree>
    <p:extLst>
      <p:ext uri="{BB962C8B-B14F-4D97-AF65-F5344CB8AC3E}">
        <p14:creationId xmlns:p14="http://schemas.microsoft.com/office/powerpoint/2010/main" val="22490607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31C4D-C824-3BB8-59BC-A23C1FD0354A}"/>
              </a:ext>
            </a:extLst>
          </p:cNvPr>
          <p:cNvSpPr>
            <a:spLocks noGrp="1"/>
          </p:cNvSpPr>
          <p:nvPr>
            <p:ph type="title"/>
          </p:nvPr>
        </p:nvSpPr>
        <p:spPr/>
        <p:txBody>
          <a:bodyPr>
            <a:normAutofit fontScale="90000"/>
          </a:bodyPr>
          <a:lstStyle/>
          <a:p>
            <a:r>
              <a:rPr lang="en-US" dirty="0"/>
              <a:t>Questions?</a:t>
            </a:r>
          </a:p>
        </p:txBody>
      </p:sp>
      <p:sp>
        <p:nvSpPr>
          <p:cNvPr id="3" name="Content Placeholder 2">
            <a:extLst>
              <a:ext uri="{FF2B5EF4-FFF2-40B4-BE49-F238E27FC236}">
                <a16:creationId xmlns:a16="http://schemas.microsoft.com/office/drawing/2014/main" id="{39185BE8-DCFA-826E-7549-C7FF5616A45F}"/>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46FFC4CE-0163-63C3-AEE9-AC69B42DCA00}"/>
              </a:ext>
            </a:extLst>
          </p:cNvPr>
          <p:cNvSpPr>
            <a:spLocks noGrp="1"/>
          </p:cNvSpPr>
          <p:nvPr>
            <p:ph type="ftr" sz="quarter" idx="11"/>
          </p:nvPr>
        </p:nvSpPr>
        <p:spPr>
          <a:xfrm>
            <a:off x="40760" y="6400800"/>
            <a:ext cx="4323904" cy="266700"/>
          </a:xfrm>
        </p:spPr>
        <p:txBody>
          <a:bodyPr/>
          <a:lstStyle/>
          <a:p>
            <a:r>
              <a:rPr lang="en-US"/>
              <a:t>Acceptance Testing</a:t>
            </a:r>
            <a:endParaRPr lang="en-US" dirty="0"/>
          </a:p>
        </p:txBody>
      </p:sp>
      <p:sp>
        <p:nvSpPr>
          <p:cNvPr id="5" name="Slide Number Placeholder 4">
            <a:extLst>
              <a:ext uri="{FF2B5EF4-FFF2-40B4-BE49-F238E27FC236}">
                <a16:creationId xmlns:a16="http://schemas.microsoft.com/office/drawing/2014/main" id="{543E07C3-0B7B-E4FC-AB54-4D9235B5FE16}"/>
              </a:ext>
            </a:extLst>
          </p:cNvPr>
          <p:cNvSpPr>
            <a:spLocks noGrp="1"/>
          </p:cNvSpPr>
          <p:nvPr>
            <p:ph type="sldNum" sz="quarter" idx="12"/>
          </p:nvPr>
        </p:nvSpPr>
        <p:spPr/>
        <p:txBody>
          <a:bodyPr/>
          <a:lstStyle/>
          <a:p>
            <a:fld id="{3E9129C3-A836-44F1-82E7-C11529EB66A5}" type="slidenum">
              <a:rPr lang="en-US" smtClean="0"/>
              <a:pPr/>
              <a:t>50</a:t>
            </a:fld>
            <a:endParaRPr lang="en-US" dirty="0"/>
          </a:p>
        </p:txBody>
      </p:sp>
      <p:pic>
        <p:nvPicPr>
          <p:cNvPr id="7" name="Picture 6">
            <a:extLst>
              <a:ext uri="{FF2B5EF4-FFF2-40B4-BE49-F238E27FC236}">
                <a16:creationId xmlns:a16="http://schemas.microsoft.com/office/drawing/2014/main" id="{EB5FB40B-1AEB-650F-06AE-8D77D743CF4A}"/>
              </a:ext>
            </a:extLst>
          </p:cNvPr>
          <p:cNvPicPr>
            <a:picLocks noChangeAspect="1"/>
          </p:cNvPicPr>
          <p:nvPr/>
        </p:nvPicPr>
        <p:blipFill>
          <a:blip r:embed="rId2"/>
          <a:stretch>
            <a:fillRect/>
          </a:stretch>
        </p:blipFill>
        <p:spPr>
          <a:xfrm>
            <a:off x="3688003" y="3240007"/>
            <a:ext cx="1767993" cy="377985"/>
          </a:xfrm>
          <a:prstGeom prst="rect">
            <a:avLst/>
          </a:prstGeom>
        </p:spPr>
      </p:pic>
    </p:spTree>
    <p:extLst>
      <p:ext uri="{BB962C8B-B14F-4D97-AF65-F5344CB8AC3E}">
        <p14:creationId xmlns:p14="http://schemas.microsoft.com/office/powerpoint/2010/main" val="40462231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dirty="0"/>
              <a:t>Commissioning</a:t>
            </a:r>
          </a:p>
        </p:txBody>
      </p:sp>
      <p:sp>
        <p:nvSpPr>
          <p:cNvPr id="3" name="Content Placeholder 2"/>
          <p:cNvSpPr>
            <a:spLocks noGrp="1"/>
          </p:cNvSpPr>
          <p:nvPr>
            <p:ph idx="1"/>
          </p:nvPr>
        </p:nvSpPr>
        <p:spPr/>
        <p:txBody>
          <a:bodyPr/>
          <a:lstStyle/>
          <a:p>
            <a:pPr>
              <a:spcBef>
                <a:spcPts val="600"/>
              </a:spcBef>
              <a:spcAft>
                <a:spcPts val="600"/>
              </a:spcAft>
            </a:pPr>
            <a:r>
              <a:rPr lang="en-US" dirty="0"/>
              <a:t>Includes fine-tuning of system to optimize for clinical use</a:t>
            </a:r>
          </a:p>
          <a:p>
            <a:pPr lvl="1">
              <a:spcBef>
                <a:spcPts val="600"/>
              </a:spcBef>
              <a:spcAft>
                <a:spcPts val="600"/>
              </a:spcAft>
            </a:pPr>
            <a:r>
              <a:rPr lang="en-US" dirty="0"/>
              <a:t>Verification of clinical exam protocols</a:t>
            </a:r>
          </a:p>
          <a:p>
            <a:pPr lvl="1">
              <a:spcBef>
                <a:spcPts val="600"/>
              </a:spcBef>
              <a:spcAft>
                <a:spcPts val="600"/>
              </a:spcAft>
            </a:pPr>
            <a:r>
              <a:rPr lang="en-US" baseline="0" dirty="0"/>
              <a:t>Requires knowledge of clinical procedures to be conducted</a:t>
            </a:r>
          </a:p>
          <a:p>
            <a:pPr>
              <a:spcBef>
                <a:spcPts val="600"/>
              </a:spcBef>
              <a:spcAft>
                <a:spcPts val="600"/>
              </a:spcAft>
            </a:pPr>
            <a:r>
              <a:rPr lang="en-US" dirty="0"/>
              <a:t>Establish baseline values</a:t>
            </a:r>
          </a:p>
          <a:p>
            <a:pPr>
              <a:spcBef>
                <a:spcPts val="600"/>
              </a:spcBef>
              <a:spcAft>
                <a:spcPts val="600"/>
              </a:spcAft>
            </a:pPr>
            <a:r>
              <a:rPr lang="en-US" baseline="0" dirty="0"/>
              <a:t>Completed in conjunction with applications specialists and physicians</a:t>
            </a:r>
          </a:p>
        </p:txBody>
      </p:sp>
      <p:sp>
        <p:nvSpPr>
          <p:cNvPr id="4" name="Footer Placeholder 3"/>
          <p:cNvSpPr>
            <a:spLocks noGrp="1"/>
          </p:cNvSpPr>
          <p:nvPr>
            <p:ph type="ftr" sz="quarter" idx="11"/>
          </p:nvPr>
        </p:nvSpPr>
        <p:spPr/>
        <p:txBody>
          <a:bodyPr/>
          <a:lstStyle/>
          <a:p>
            <a:r>
              <a:rPr lang="en-US" dirty="0"/>
              <a:t>Acceptance Testing</a:t>
            </a:r>
          </a:p>
        </p:txBody>
      </p:sp>
      <p:sp>
        <p:nvSpPr>
          <p:cNvPr id="5" name="Slide Number Placeholder 4"/>
          <p:cNvSpPr>
            <a:spLocks noGrp="1"/>
          </p:cNvSpPr>
          <p:nvPr>
            <p:ph type="sldNum" sz="quarter" idx="12"/>
          </p:nvPr>
        </p:nvSpPr>
        <p:spPr/>
        <p:txBody>
          <a:bodyPr/>
          <a:lstStyle/>
          <a:p>
            <a:fld id="{3E9129C3-A836-44F1-82E7-C11529EB66A5}" type="slidenum">
              <a:rPr lang="en-US" smtClean="0"/>
              <a:t>6</a:t>
            </a:fld>
            <a:endParaRPr lang="en-US" dirty="0"/>
          </a:p>
        </p:txBody>
      </p:sp>
    </p:spTree>
    <p:extLst>
      <p:ext uri="{BB962C8B-B14F-4D97-AF65-F5344CB8AC3E}">
        <p14:creationId xmlns:p14="http://schemas.microsoft.com/office/powerpoint/2010/main" val="18418578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Routine QC</a:t>
            </a:r>
          </a:p>
        </p:txBody>
      </p:sp>
      <p:sp>
        <p:nvSpPr>
          <p:cNvPr id="3" name="Content Placeholder 2"/>
          <p:cNvSpPr>
            <a:spLocks noGrp="1"/>
          </p:cNvSpPr>
          <p:nvPr>
            <p:ph idx="1"/>
          </p:nvPr>
        </p:nvSpPr>
        <p:spPr/>
        <p:txBody>
          <a:bodyPr>
            <a:normAutofit lnSpcReduction="10000"/>
          </a:bodyPr>
          <a:lstStyle/>
          <a:p>
            <a:pPr>
              <a:spcBef>
                <a:spcPts val="600"/>
              </a:spcBef>
            </a:pPr>
            <a:r>
              <a:rPr lang="en-US" dirty="0"/>
              <a:t>Ensures</a:t>
            </a:r>
            <a:r>
              <a:rPr lang="en-US" baseline="0" dirty="0"/>
              <a:t> continued equipment performance</a:t>
            </a:r>
          </a:p>
          <a:p>
            <a:pPr>
              <a:spcBef>
                <a:spcPts val="600"/>
              </a:spcBef>
            </a:pPr>
            <a:r>
              <a:rPr lang="en-US" dirty="0"/>
              <a:t>Includes a selected subset of performance evaluation tests conducted at acceptance testing</a:t>
            </a:r>
            <a:endParaRPr lang="en-US" baseline="0" dirty="0"/>
          </a:p>
          <a:p>
            <a:pPr lvl="1">
              <a:spcBef>
                <a:spcPts val="600"/>
              </a:spcBef>
            </a:pPr>
            <a:r>
              <a:rPr lang="en-US" dirty="0"/>
              <a:t>Limit testing to the most commonly used imaging modes</a:t>
            </a:r>
          </a:p>
          <a:p>
            <a:pPr>
              <a:spcBef>
                <a:spcPts val="600"/>
              </a:spcBef>
            </a:pPr>
            <a:r>
              <a:rPr lang="en-US" dirty="0"/>
              <a:t>Repeat of applicable tests after major service (tube change, image receptor change, …)</a:t>
            </a:r>
            <a:endParaRPr lang="en-US" baseline="0" dirty="0"/>
          </a:p>
          <a:p>
            <a:pPr>
              <a:spcBef>
                <a:spcPts val="600"/>
              </a:spcBef>
            </a:pPr>
            <a:endParaRPr lang="en-US" dirty="0"/>
          </a:p>
        </p:txBody>
      </p:sp>
      <p:sp>
        <p:nvSpPr>
          <p:cNvPr id="4" name="Footer Placeholder 3"/>
          <p:cNvSpPr>
            <a:spLocks noGrp="1"/>
          </p:cNvSpPr>
          <p:nvPr>
            <p:ph type="ftr" sz="quarter" idx="11"/>
          </p:nvPr>
        </p:nvSpPr>
        <p:spPr/>
        <p:txBody>
          <a:bodyPr/>
          <a:lstStyle/>
          <a:p>
            <a:r>
              <a:rPr lang="en-US" dirty="0"/>
              <a:t>Acceptance Testing</a:t>
            </a:r>
          </a:p>
        </p:txBody>
      </p:sp>
      <p:sp>
        <p:nvSpPr>
          <p:cNvPr id="5" name="Slide Number Placeholder 4"/>
          <p:cNvSpPr>
            <a:spLocks noGrp="1"/>
          </p:cNvSpPr>
          <p:nvPr>
            <p:ph type="sldNum" sz="quarter" idx="12"/>
          </p:nvPr>
        </p:nvSpPr>
        <p:spPr/>
        <p:txBody>
          <a:bodyPr/>
          <a:lstStyle/>
          <a:p>
            <a:fld id="{3E9129C3-A836-44F1-82E7-C11529EB66A5}" type="slidenum">
              <a:rPr lang="en-US" smtClean="0"/>
              <a:t>7</a:t>
            </a:fld>
            <a:endParaRPr lang="en-US" dirty="0"/>
          </a:p>
        </p:txBody>
      </p:sp>
    </p:spTree>
    <p:extLst>
      <p:ext uri="{BB962C8B-B14F-4D97-AF65-F5344CB8AC3E}">
        <p14:creationId xmlns:p14="http://schemas.microsoft.com/office/powerpoint/2010/main" val="9669621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Standards and Protocols</a:t>
            </a:r>
          </a:p>
        </p:txBody>
      </p:sp>
      <p:sp>
        <p:nvSpPr>
          <p:cNvPr id="3" name="Content Placeholder 2"/>
          <p:cNvSpPr>
            <a:spLocks noGrp="1"/>
          </p:cNvSpPr>
          <p:nvPr>
            <p:ph idx="1"/>
          </p:nvPr>
        </p:nvSpPr>
        <p:spPr/>
        <p:txBody>
          <a:bodyPr/>
          <a:lstStyle/>
          <a:p>
            <a:r>
              <a:rPr lang="en-US" dirty="0"/>
              <a:t>AAPM Report No. 272 Comprehensive acceptance testing and evaluation of fluoroscopy imaging systems (2022)</a:t>
            </a:r>
          </a:p>
          <a:p>
            <a:r>
              <a:rPr lang="en-US" dirty="0"/>
              <a:t>IPEM Report 91 Recommended standards for the routine performance testing of diagnostic X ray imaging systems (2005)</a:t>
            </a:r>
          </a:p>
          <a:p>
            <a:pPr lvl="1"/>
            <a:endParaRPr lang="en-US" dirty="0"/>
          </a:p>
        </p:txBody>
      </p:sp>
      <p:sp>
        <p:nvSpPr>
          <p:cNvPr id="4" name="Footer Placeholder 3"/>
          <p:cNvSpPr>
            <a:spLocks noGrp="1"/>
          </p:cNvSpPr>
          <p:nvPr>
            <p:ph type="ftr" sz="quarter" idx="11"/>
          </p:nvPr>
        </p:nvSpPr>
        <p:spPr/>
        <p:txBody>
          <a:bodyPr/>
          <a:lstStyle/>
          <a:p>
            <a:r>
              <a:rPr lang="en-US" dirty="0"/>
              <a:t>Acceptance Testing</a:t>
            </a:r>
          </a:p>
        </p:txBody>
      </p:sp>
      <p:sp>
        <p:nvSpPr>
          <p:cNvPr id="5" name="Slide Number Placeholder 4"/>
          <p:cNvSpPr>
            <a:spLocks noGrp="1"/>
          </p:cNvSpPr>
          <p:nvPr>
            <p:ph type="sldNum" sz="quarter" idx="12"/>
          </p:nvPr>
        </p:nvSpPr>
        <p:spPr/>
        <p:txBody>
          <a:bodyPr/>
          <a:lstStyle/>
          <a:p>
            <a:fld id="{3E9129C3-A836-44F1-82E7-C11529EB66A5}" type="slidenum">
              <a:rPr lang="en-US" smtClean="0"/>
              <a:t>8</a:t>
            </a:fld>
            <a:endParaRPr lang="en-US" dirty="0"/>
          </a:p>
        </p:txBody>
      </p:sp>
    </p:spTree>
    <p:extLst>
      <p:ext uri="{BB962C8B-B14F-4D97-AF65-F5344CB8AC3E}">
        <p14:creationId xmlns:p14="http://schemas.microsoft.com/office/powerpoint/2010/main" val="30922803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Performance Evaluation Tests</a:t>
            </a:r>
          </a:p>
        </p:txBody>
      </p:sp>
      <p:sp>
        <p:nvSpPr>
          <p:cNvPr id="3" name="Content Placeholder 2"/>
          <p:cNvSpPr>
            <a:spLocks noGrp="1"/>
          </p:cNvSpPr>
          <p:nvPr>
            <p:ph idx="1"/>
          </p:nvPr>
        </p:nvSpPr>
        <p:spPr>
          <a:xfrm>
            <a:off x="406400" y="1333500"/>
            <a:ext cx="8585200" cy="5132614"/>
          </a:xfrm>
        </p:spPr>
        <p:txBody>
          <a:bodyPr>
            <a:normAutofit/>
          </a:bodyPr>
          <a:lstStyle/>
          <a:p>
            <a:pPr>
              <a:spcBef>
                <a:spcPts val="600"/>
              </a:spcBef>
            </a:pPr>
            <a:r>
              <a:rPr lang="en-US" dirty="0"/>
              <a:t>Mechanical </a:t>
            </a:r>
          </a:p>
          <a:p>
            <a:pPr>
              <a:spcBef>
                <a:spcPts val="600"/>
              </a:spcBef>
            </a:pPr>
            <a:r>
              <a:rPr lang="en-US" dirty="0"/>
              <a:t>X-ray tube/generator/collimation</a:t>
            </a:r>
          </a:p>
          <a:p>
            <a:pPr>
              <a:spcBef>
                <a:spcPts val="600"/>
              </a:spcBef>
            </a:pPr>
            <a:r>
              <a:rPr lang="en-US" dirty="0"/>
              <a:t>Automatic dose rate control (ADRC) function</a:t>
            </a:r>
          </a:p>
          <a:p>
            <a:pPr>
              <a:spcBef>
                <a:spcPts val="600"/>
              </a:spcBef>
            </a:pPr>
            <a:r>
              <a:rPr lang="en-US" dirty="0"/>
              <a:t>Dose measurements</a:t>
            </a:r>
          </a:p>
          <a:p>
            <a:pPr>
              <a:spcBef>
                <a:spcPts val="600"/>
              </a:spcBef>
            </a:pPr>
            <a:r>
              <a:rPr lang="en-US" dirty="0"/>
              <a:t>Table/pad attenuation measurement</a:t>
            </a:r>
          </a:p>
          <a:p>
            <a:pPr>
              <a:spcBef>
                <a:spcPts val="600"/>
              </a:spcBef>
            </a:pPr>
            <a:r>
              <a:rPr lang="en-US" dirty="0"/>
              <a:t>Display monitors</a:t>
            </a:r>
          </a:p>
          <a:p>
            <a:pPr>
              <a:spcBef>
                <a:spcPts val="600"/>
              </a:spcBef>
            </a:pPr>
            <a:r>
              <a:rPr lang="en-US" dirty="0"/>
              <a:t>Image Quality Evaluation</a:t>
            </a:r>
          </a:p>
          <a:p>
            <a:pPr>
              <a:spcBef>
                <a:spcPts val="600"/>
              </a:spcBef>
            </a:pPr>
            <a:r>
              <a:rPr lang="en-US" dirty="0"/>
              <a:t>Connectivity</a:t>
            </a:r>
          </a:p>
        </p:txBody>
      </p:sp>
      <p:sp>
        <p:nvSpPr>
          <p:cNvPr id="4" name="Footer Placeholder 3"/>
          <p:cNvSpPr>
            <a:spLocks noGrp="1"/>
          </p:cNvSpPr>
          <p:nvPr>
            <p:ph type="ftr" sz="quarter" idx="11"/>
          </p:nvPr>
        </p:nvSpPr>
        <p:spPr/>
        <p:txBody>
          <a:bodyPr/>
          <a:lstStyle/>
          <a:p>
            <a:r>
              <a:rPr lang="en-US" dirty="0"/>
              <a:t>Acceptance Testing</a:t>
            </a:r>
          </a:p>
        </p:txBody>
      </p:sp>
      <p:sp>
        <p:nvSpPr>
          <p:cNvPr id="5" name="Slide Number Placeholder 4"/>
          <p:cNvSpPr>
            <a:spLocks noGrp="1"/>
          </p:cNvSpPr>
          <p:nvPr>
            <p:ph type="sldNum" sz="quarter" idx="12"/>
          </p:nvPr>
        </p:nvSpPr>
        <p:spPr/>
        <p:txBody>
          <a:bodyPr/>
          <a:lstStyle/>
          <a:p>
            <a:fld id="{3E9129C3-A836-44F1-82E7-C11529EB66A5}" type="slidenum">
              <a:rPr lang="en-US" smtClean="0"/>
              <a:t>9</a:t>
            </a:fld>
            <a:endParaRPr lang="en-US" dirty="0"/>
          </a:p>
        </p:txBody>
      </p:sp>
    </p:spTree>
    <p:extLst>
      <p:ext uri="{BB962C8B-B14F-4D97-AF65-F5344CB8AC3E}">
        <p14:creationId xmlns:p14="http://schemas.microsoft.com/office/powerpoint/2010/main" val="424221028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oundr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Foundry</Template>
  <TotalTime>29276</TotalTime>
  <Words>2249</Words>
  <Application>Microsoft Office PowerPoint</Application>
  <PresentationFormat>On-screen Show (4:3)</PresentationFormat>
  <Paragraphs>489</Paragraphs>
  <Slides>50</Slides>
  <Notes>44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50</vt:i4>
      </vt:variant>
    </vt:vector>
  </HeadingPairs>
  <TitlesOfParts>
    <vt:vector size="55" baseType="lpstr">
      <vt:lpstr>Arial</vt:lpstr>
      <vt:lpstr>Calibri</vt:lpstr>
      <vt:lpstr>Cambria Math</vt:lpstr>
      <vt:lpstr>Wingdings 2</vt:lpstr>
      <vt:lpstr>Foundry</vt:lpstr>
      <vt:lpstr>PowerPoint Presentation</vt:lpstr>
      <vt:lpstr>Outline</vt:lpstr>
      <vt:lpstr>Quality Assurance Program</vt:lpstr>
      <vt:lpstr>Types of Quality Control Testing</vt:lpstr>
      <vt:lpstr>Acceptance Testing</vt:lpstr>
      <vt:lpstr>Commissioning</vt:lpstr>
      <vt:lpstr>Routine QC</vt:lpstr>
      <vt:lpstr>Standards and Protocols</vt:lpstr>
      <vt:lpstr>Performance Evaluation Tests</vt:lpstr>
      <vt:lpstr>Mechanical</vt:lpstr>
      <vt:lpstr>Mechanical System Check</vt:lpstr>
      <vt:lpstr>Table to C-arm Alignment</vt:lpstr>
      <vt:lpstr>Table to C-arm Alignment</vt:lpstr>
      <vt:lpstr>DICOM Position Verification</vt:lpstr>
      <vt:lpstr>DICOM Position Verification</vt:lpstr>
      <vt:lpstr>X-ray tube/Generator/Collimation</vt:lpstr>
      <vt:lpstr>X-Ray Tube Leakage</vt:lpstr>
      <vt:lpstr>Congruence of Radiation to IR</vt:lpstr>
      <vt:lpstr>Congruence of Radiation to IR</vt:lpstr>
      <vt:lpstr>Centering of Beam to IR</vt:lpstr>
      <vt:lpstr>Centering of Beam to IR</vt:lpstr>
      <vt:lpstr>ADRC Function</vt:lpstr>
      <vt:lpstr>Dose Measurements</vt:lpstr>
      <vt:lpstr>Image Receptor Input Air Kerma</vt:lpstr>
      <vt:lpstr>Image Receptor Input Air Kerma</vt:lpstr>
      <vt:lpstr>Displayed Air Kerma Accuracy</vt:lpstr>
      <vt:lpstr>Displayed Air Kerma Accuracy</vt:lpstr>
      <vt:lpstr>Displayed Air Kerma Accuracy</vt:lpstr>
      <vt:lpstr>Maximum Air Kerma Rate</vt:lpstr>
      <vt:lpstr>Typical Entrance Air Kerma Rates</vt:lpstr>
      <vt:lpstr>Table/pad Attenuation Measurement</vt:lpstr>
      <vt:lpstr>Table/pad Attenuation Measurement</vt:lpstr>
      <vt:lpstr>Table/pad Transmission Factors</vt:lpstr>
      <vt:lpstr>Table/pad Attenuation Measurement</vt:lpstr>
      <vt:lpstr>Display Monitors</vt:lpstr>
      <vt:lpstr>Display Monitors</vt:lpstr>
      <vt:lpstr>Test Patterns</vt:lpstr>
      <vt:lpstr>Display Monitors</vt:lpstr>
      <vt:lpstr>Display Monitors</vt:lpstr>
      <vt:lpstr>Display Monitors</vt:lpstr>
      <vt:lpstr>Image Quality Evaluation</vt:lpstr>
      <vt:lpstr>Image Artifacts and Uniformity</vt:lpstr>
      <vt:lpstr>Image Artifacts and Uniformity</vt:lpstr>
      <vt:lpstr>Image Artifacts and Uniformity</vt:lpstr>
      <vt:lpstr>Connectivity</vt:lpstr>
      <vt:lpstr>Cone Beam CT Evaluation</vt:lpstr>
      <vt:lpstr>Cone Beam CT Evaluation</vt:lpstr>
      <vt:lpstr>Cone Beam CT Evaluation</vt:lpstr>
      <vt:lpstr>Additional Guidance for AT</vt:lpstr>
      <vt:lpstr>Questions?</vt:lpstr>
    </vt:vector>
  </TitlesOfParts>
  <Company>Mayo Clinic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 Schueler</dc:creator>
  <cp:lastModifiedBy>Schueler, B</cp:lastModifiedBy>
  <cp:revision>227</cp:revision>
  <dcterms:created xsi:type="dcterms:W3CDTF">2013-10-18T20:53:46Z</dcterms:created>
  <dcterms:modified xsi:type="dcterms:W3CDTF">2023-10-09T09:22:10Z</dcterms:modified>
</cp:coreProperties>
</file>