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5" r:id="rId1"/>
    <p:sldMasterId id="2147483759" r:id="rId2"/>
    <p:sldMasterId id="2147483785" r:id="rId3"/>
  </p:sldMasterIdLst>
  <p:notesMasterIdLst>
    <p:notesMasterId r:id="rId84"/>
  </p:notesMasterIdLst>
  <p:handoutMasterIdLst>
    <p:handoutMasterId r:id="rId85"/>
  </p:handoutMasterIdLst>
  <p:sldIdLst>
    <p:sldId id="617" r:id="rId4"/>
    <p:sldId id="266" r:id="rId5"/>
    <p:sldId id="387" r:id="rId6"/>
    <p:sldId id="619" r:id="rId7"/>
    <p:sldId id="626" r:id="rId8"/>
    <p:sldId id="624" r:id="rId9"/>
    <p:sldId id="628" r:id="rId10"/>
    <p:sldId id="618" r:id="rId11"/>
    <p:sldId id="636" r:id="rId12"/>
    <p:sldId id="625" r:id="rId13"/>
    <p:sldId id="629" r:id="rId14"/>
    <p:sldId id="693" r:id="rId15"/>
    <p:sldId id="692" r:id="rId16"/>
    <p:sldId id="630" r:id="rId17"/>
    <p:sldId id="691" r:id="rId18"/>
    <p:sldId id="635" r:id="rId19"/>
    <p:sldId id="642" r:id="rId20"/>
    <p:sldId id="643" r:id="rId21"/>
    <p:sldId id="637" r:id="rId22"/>
    <p:sldId id="634" r:id="rId23"/>
    <p:sldId id="644" r:id="rId24"/>
    <p:sldId id="694" r:id="rId25"/>
    <p:sldId id="695" r:id="rId26"/>
    <p:sldId id="700" r:id="rId27"/>
    <p:sldId id="701" r:id="rId28"/>
    <p:sldId id="702" r:id="rId29"/>
    <p:sldId id="631" r:id="rId30"/>
    <p:sldId id="646" r:id="rId31"/>
    <p:sldId id="645" r:id="rId32"/>
    <p:sldId id="647" r:id="rId33"/>
    <p:sldId id="651" r:id="rId34"/>
    <p:sldId id="652" r:id="rId35"/>
    <p:sldId id="649" r:id="rId36"/>
    <p:sldId id="650" r:id="rId37"/>
    <p:sldId id="654" r:id="rId38"/>
    <p:sldId id="653" r:id="rId39"/>
    <p:sldId id="655" r:id="rId40"/>
    <p:sldId id="656" r:id="rId41"/>
    <p:sldId id="657" r:id="rId42"/>
    <p:sldId id="658" r:id="rId43"/>
    <p:sldId id="659" r:id="rId44"/>
    <p:sldId id="665" r:id="rId45"/>
    <p:sldId id="660" r:id="rId46"/>
    <p:sldId id="703" r:id="rId47"/>
    <p:sldId id="704" r:id="rId48"/>
    <p:sldId id="705" r:id="rId49"/>
    <p:sldId id="706" r:id="rId50"/>
    <p:sldId id="707" r:id="rId51"/>
    <p:sldId id="708" r:id="rId52"/>
    <p:sldId id="666" r:id="rId53"/>
    <p:sldId id="667" r:id="rId54"/>
    <p:sldId id="668" r:id="rId55"/>
    <p:sldId id="669" r:id="rId56"/>
    <p:sldId id="670" r:id="rId57"/>
    <p:sldId id="671" r:id="rId58"/>
    <p:sldId id="680" r:id="rId59"/>
    <p:sldId id="681" r:id="rId60"/>
    <p:sldId id="682" r:id="rId61"/>
    <p:sldId id="683" r:id="rId62"/>
    <p:sldId id="684" r:id="rId63"/>
    <p:sldId id="685" r:id="rId64"/>
    <p:sldId id="686" r:id="rId65"/>
    <p:sldId id="687" r:id="rId66"/>
    <p:sldId id="676" r:id="rId67"/>
    <p:sldId id="675" r:id="rId68"/>
    <p:sldId id="677" r:id="rId69"/>
    <p:sldId id="678" r:id="rId70"/>
    <p:sldId id="679" r:id="rId71"/>
    <p:sldId id="672" r:id="rId72"/>
    <p:sldId id="673" r:id="rId73"/>
    <p:sldId id="674" r:id="rId74"/>
    <p:sldId id="689" r:id="rId75"/>
    <p:sldId id="690" r:id="rId76"/>
    <p:sldId id="661" r:id="rId77"/>
    <p:sldId id="697" r:id="rId78"/>
    <p:sldId id="710" r:id="rId79"/>
    <p:sldId id="714" r:id="rId80"/>
    <p:sldId id="623" r:id="rId81"/>
    <p:sldId id="622" r:id="rId82"/>
    <p:sldId id="713"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CC66"/>
    <a:srgbClr val="CF0325"/>
    <a:srgbClr val="891B42"/>
    <a:srgbClr val="FFFFCC"/>
    <a:srgbClr val="F05E2A"/>
    <a:srgbClr val="FF6600"/>
    <a:srgbClr val="176923"/>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32" autoAdjust="0"/>
  </p:normalViewPr>
  <p:slideViewPr>
    <p:cSldViewPr snapToGrid="0">
      <p:cViewPr varScale="1">
        <p:scale>
          <a:sx n="67" d="100"/>
          <a:sy n="67" d="100"/>
        </p:scale>
        <p:origin x="582" y="5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p:scale>
          <a:sx n="66" d="100"/>
          <a:sy n="66" d="100"/>
        </p:scale>
        <p:origin x="-8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77FCFE9-C642-48C9-A065-1E1653EE857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r>
              <a:rPr lang="en-US"/>
              <a:t>Part No...., Module No....Lesson No</a:t>
            </a:r>
          </a:p>
        </p:txBody>
      </p:sp>
      <p:sp>
        <p:nvSpPr>
          <p:cNvPr id="17411" name="Rectangle 3">
            <a:extLst>
              <a:ext uri="{FF2B5EF4-FFF2-40B4-BE49-F238E27FC236}">
                <a16:creationId xmlns:a16="http://schemas.microsoft.com/office/drawing/2014/main" id="{77799EDB-0A63-4453-9271-6DFC0A65D37B}"/>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r>
              <a:rPr lang="en-US"/>
              <a:t>Module title</a:t>
            </a:r>
          </a:p>
        </p:txBody>
      </p:sp>
      <p:sp>
        <p:nvSpPr>
          <p:cNvPr id="17412" name="Rectangle 4">
            <a:extLst>
              <a:ext uri="{FF2B5EF4-FFF2-40B4-BE49-F238E27FC236}">
                <a16:creationId xmlns:a16="http://schemas.microsoft.com/office/drawing/2014/main" id="{F5CF300D-47D3-4B48-88DC-31ECFC8ACE23}"/>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r>
              <a:rPr lang="en-US"/>
              <a:t>IAEA Post Graduate Educational Course in Radiation Protection and Safe Use of Radiation Sources</a:t>
            </a:r>
          </a:p>
        </p:txBody>
      </p:sp>
      <p:sp>
        <p:nvSpPr>
          <p:cNvPr id="17413" name="Rectangle 5">
            <a:extLst>
              <a:ext uri="{FF2B5EF4-FFF2-40B4-BE49-F238E27FC236}">
                <a16:creationId xmlns:a16="http://schemas.microsoft.com/office/drawing/2014/main" id="{103C86CD-C06F-48A0-AEC7-C24FE65953F6}"/>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213660D-A31F-4FC3-B2F7-DD5E5DD2FCE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CBE17B2-25B8-4324-8292-B067BB35DA6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a:latin typeface="Arial" charset="0"/>
              </a:defRPr>
            </a:lvl1pPr>
          </a:lstStyle>
          <a:p>
            <a:pPr>
              <a:defRPr/>
            </a:pPr>
            <a:r>
              <a:rPr lang="en-US"/>
              <a:t>Part No...., Module No....Lesson No</a:t>
            </a:r>
          </a:p>
        </p:txBody>
      </p:sp>
      <p:sp>
        <p:nvSpPr>
          <p:cNvPr id="5123" name="Rectangle 3">
            <a:extLst>
              <a:ext uri="{FF2B5EF4-FFF2-40B4-BE49-F238E27FC236}">
                <a16:creationId xmlns:a16="http://schemas.microsoft.com/office/drawing/2014/main" id="{09639970-364C-4AB9-B518-089980384D46}"/>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a:latin typeface="Arial" charset="0"/>
              </a:defRPr>
            </a:lvl1pPr>
          </a:lstStyle>
          <a:p>
            <a:pPr>
              <a:defRPr/>
            </a:pPr>
            <a:r>
              <a:rPr lang="en-US"/>
              <a:t>Module title</a:t>
            </a:r>
          </a:p>
        </p:txBody>
      </p:sp>
      <p:sp>
        <p:nvSpPr>
          <p:cNvPr id="58372" name="Rectangle 4">
            <a:extLst>
              <a:ext uri="{FF2B5EF4-FFF2-40B4-BE49-F238E27FC236}">
                <a16:creationId xmlns:a16="http://schemas.microsoft.com/office/drawing/2014/main" id="{3D226335-F4B0-40B1-A052-BA54F820A7EF}"/>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AA8DD58E-B465-45FD-87BA-9F935705EF1D}"/>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a:extLst>
              <a:ext uri="{FF2B5EF4-FFF2-40B4-BE49-F238E27FC236}">
                <a16:creationId xmlns:a16="http://schemas.microsoft.com/office/drawing/2014/main" id="{91CB78A6-F6C5-4C7D-9665-304B1D7A5E89}"/>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800">
                <a:latin typeface="Arial" charset="0"/>
              </a:defRPr>
            </a:lvl1pPr>
          </a:lstStyle>
          <a:p>
            <a:pPr>
              <a:defRPr/>
            </a:pPr>
            <a:r>
              <a:rPr lang="en-US"/>
              <a:t>IAEA Post Graduate Educational Course in Radiation Protection and Safe Use of Radiation Sources</a:t>
            </a:r>
          </a:p>
        </p:txBody>
      </p:sp>
      <p:sp>
        <p:nvSpPr>
          <p:cNvPr id="5127" name="Rectangle 7">
            <a:extLst>
              <a:ext uri="{FF2B5EF4-FFF2-40B4-BE49-F238E27FC236}">
                <a16:creationId xmlns:a16="http://schemas.microsoft.com/office/drawing/2014/main" id="{6FD26CA8-98D8-4D31-A38F-C08B07206279}"/>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b="1"/>
            </a:lvl1pPr>
          </a:lstStyle>
          <a:p>
            <a:fld id="{B5F83D48-76CC-48CE-9B5D-18B3EB7EF65A}"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12</a:t>
            </a:fld>
            <a:endParaRPr lang="en-US" altLang="en-US"/>
          </a:p>
        </p:txBody>
      </p:sp>
    </p:spTree>
    <p:extLst>
      <p:ext uri="{BB962C8B-B14F-4D97-AF65-F5344CB8AC3E}">
        <p14:creationId xmlns:p14="http://schemas.microsoft.com/office/powerpoint/2010/main" val="4274473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38</a:t>
            </a:fld>
            <a:endParaRPr lang="en-US" altLang="en-US"/>
          </a:p>
        </p:txBody>
      </p:sp>
    </p:spTree>
    <p:extLst>
      <p:ext uri="{BB962C8B-B14F-4D97-AF65-F5344CB8AC3E}">
        <p14:creationId xmlns:p14="http://schemas.microsoft.com/office/powerpoint/2010/main" val="938623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For mobile fluoroscopes that do not have manually adjustable </a:t>
            </a:r>
            <a:r>
              <a:rPr lang="en-US" sz="1200" b="0" i="0" u="none" strike="noStrike" kern="1200" baseline="0" dirty="0" err="1">
                <a:solidFill>
                  <a:schemeClr val="tx1"/>
                </a:solidFill>
                <a:latin typeface="Times New Roman" pitchFamily="18" charset="0"/>
                <a:ea typeface="+mn-ea"/>
                <a:cs typeface="+mn-cs"/>
              </a:rPr>
              <a:t>mAs</a:t>
            </a:r>
            <a:r>
              <a:rPr lang="en-US" sz="1200" b="0" i="0" u="none" strike="noStrike" kern="1200" baseline="0" dirty="0">
                <a:solidFill>
                  <a:schemeClr val="tx1"/>
                </a:solidFill>
                <a:latin typeface="Times New Roman" pitchFamily="18" charset="0"/>
                <a:ea typeface="+mn-ea"/>
                <a:cs typeface="+mn-cs"/>
              </a:rPr>
              <a:t> but use an ADRC system to determine </a:t>
            </a:r>
            <a:r>
              <a:rPr lang="en-US" sz="1200" b="0" i="0" u="none" strike="noStrike" kern="1200" baseline="0" dirty="0" err="1">
                <a:solidFill>
                  <a:schemeClr val="tx1"/>
                </a:solidFill>
                <a:latin typeface="Times New Roman" pitchFamily="18" charset="0"/>
                <a:ea typeface="+mn-ea"/>
                <a:cs typeface="+mn-cs"/>
              </a:rPr>
              <a:t>mAs</a:t>
            </a:r>
            <a:r>
              <a:rPr lang="en-US" sz="1200" b="0" i="0" u="none" strike="noStrike" kern="1200" baseline="0" dirty="0">
                <a:solidFill>
                  <a:schemeClr val="tx1"/>
                </a:solidFill>
                <a:latin typeface="Times New Roman" pitchFamily="18" charset="0"/>
                <a:ea typeface="+mn-ea"/>
                <a:cs typeface="+mn-cs"/>
              </a:rPr>
              <a:t> for single-shot radiographic acquisitions, the tube current/</a:t>
            </a:r>
            <a:r>
              <a:rPr lang="en-US" sz="1200" b="0" i="0" u="none" strike="noStrike" kern="1200" baseline="0" dirty="0" err="1">
                <a:solidFill>
                  <a:schemeClr val="tx1"/>
                </a:solidFill>
                <a:latin typeface="Times New Roman" pitchFamily="18" charset="0"/>
                <a:ea typeface="+mn-ea"/>
                <a:cs typeface="+mn-cs"/>
              </a:rPr>
              <a:t>mAs</a:t>
            </a:r>
            <a:r>
              <a:rPr lang="en-US" sz="1200" b="0" i="0" u="none" strike="noStrike" kern="1200" baseline="0" dirty="0">
                <a:solidFill>
                  <a:schemeClr val="tx1"/>
                </a:solidFill>
                <a:latin typeface="Times New Roman" pitchFamily="18" charset="0"/>
                <a:ea typeface="+mn-ea"/>
                <a:cs typeface="+mn-cs"/>
              </a:rPr>
              <a:t> linearity should be assessed as follows:</a:t>
            </a:r>
          </a:p>
          <a:p>
            <a:r>
              <a:rPr lang="en-US" sz="1200" b="0" i="0" u="none" strike="noStrike" kern="1200" baseline="0" dirty="0">
                <a:solidFill>
                  <a:schemeClr val="tx1"/>
                </a:solidFill>
                <a:latin typeface="Times New Roman" pitchFamily="18" charset="0"/>
                <a:ea typeface="+mn-ea"/>
                <a:cs typeface="+mn-cs"/>
              </a:rPr>
              <a:t>Place a minimal amount of an attenuating medium (e.g., 2–5 cm of PMMA) on the image receptor.</a:t>
            </a:r>
          </a:p>
          <a:p>
            <a:r>
              <a:rPr lang="en-US" sz="1200" b="0" i="0" u="none" strike="noStrike" kern="1200" baseline="0" dirty="0">
                <a:solidFill>
                  <a:schemeClr val="tx1"/>
                </a:solidFill>
                <a:latin typeface="Times New Roman" pitchFamily="18" charset="0"/>
                <a:ea typeface="+mn-ea"/>
                <a:cs typeface="+mn-cs"/>
              </a:rPr>
              <a:t>∙ Orient the measuring device free-in-air around the primary beam axis of the C-arm gantry.</a:t>
            </a:r>
          </a:p>
          <a:p>
            <a:r>
              <a:rPr lang="en-US" sz="1200" b="0" i="0" u="none" strike="noStrike" kern="1200" baseline="0" dirty="0">
                <a:solidFill>
                  <a:schemeClr val="tx1"/>
                </a:solidFill>
                <a:latin typeface="Times New Roman" pitchFamily="18" charset="0"/>
                <a:ea typeface="+mn-ea"/>
                <a:cs typeface="+mn-cs"/>
              </a:rPr>
              <a:t>∙ Take a radiographic exposure.</a:t>
            </a:r>
          </a:p>
          <a:p>
            <a:r>
              <a:rPr lang="en-US" sz="1200" b="0" i="0" u="none" strike="noStrike" kern="1200" baseline="0" dirty="0">
                <a:solidFill>
                  <a:schemeClr val="tx1"/>
                </a:solidFill>
                <a:latin typeface="Times New Roman" pitchFamily="18" charset="0"/>
                <a:ea typeface="+mn-ea"/>
                <a:cs typeface="+mn-cs"/>
              </a:rPr>
              <a:t>∙ Increase the </a:t>
            </a:r>
            <a:r>
              <a:rPr lang="en-US" sz="1200" b="0" i="0" u="none" strike="noStrike" kern="1200" baseline="0" dirty="0" err="1">
                <a:solidFill>
                  <a:schemeClr val="tx1"/>
                </a:solidFill>
                <a:latin typeface="Times New Roman" pitchFamily="18" charset="0"/>
                <a:ea typeface="+mn-ea"/>
                <a:cs typeface="+mn-cs"/>
              </a:rPr>
              <a:t>PMMAthickness</a:t>
            </a:r>
            <a:r>
              <a:rPr lang="en-US" sz="1200" b="0" i="0" u="none" strike="noStrike" kern="1200" baseline="0" dirty="0">
                <a:solidFill>
                  <a:schemeClr val="tx1"/>
                </a:solidFill>
                <a:latin typeface="Times New Roman" pitchFamily="18" charset="0"/>
                <a:ea typeface="+mn-ea"/>
                <a:cs typeface="+mn-cs"/>
              </a:rPr>
              <a:t> and repeat the previous steps, ensuring that the kV is constant. Tube voltage</a:t>
            </a:r>
          </a:p>
          <a:p>
            <a:r>
              <a:rPr lang="en-US" sz="1200" b="0" i="0" u="none" strike="noStrike" kern="1200" baseline="0" dirty="0">
                <a:solidFill>
                  <a:schemeClr val="tx1"/>
                </a:solidFill>
                <a:latin typeface="Times New Roman" pitchFamily="18" charset="0"/>
                <a:ea typeface="+mn-ea"/>
                <a:cs typeface="+mn-cs"/>
              </a:rPr>
              <a:t>is likely to remain constant for acquisitions as long as fluoroscopy is not engaged.</a:t>
            </a:r>
          </a:p>
          <a:p>
            <a:r>
              <a:rPr lang="en-US" sz="1200" b="0" i="0" u="none" strike="noStrike" kern="1200" baseline="0" dirty="0">
                <a:solidFill>
                  <a:schemeClr val="tx1"/>
                </a:solidFill>
                <a:latin typeface="Times New Roman" pitchFamily="18" charset="0"/>
                <a:ea typeface="+mn-ea"/>
                <a:cs typeface="+mn-cs"/>
              </a:rPr>
              <a:t>∙ Plot the </a:t>
            </a:r>
            <a:r>
              <a:rPr lang="en-US" sz="1200" b="0" i="0" u="none" strike="noStrike" kern="1200" baseline="0" dirty="0" err="1">
                <a:solidFill>
                  <a:schemeClr val="tx1"/>
                </a:solidFill>
                <a:latin typeface="Times New Roman" pitchFamily="18" charset="0"/>
                <a:ea typeface="+mn-ea"/>
                <a:cs typeface="+mn-cs"/>
              </a:rPr>
              <a:t>mGy</a:t>
            </a:r>
            <a:r>
              <a:rPr lang="en-US" sz="1200" b="0" i="0" u="none" strike="noStrike" kern="1200" baseline="0" dirty="0">
                <a:solidFill>
                  <a:schemeClr val="tx1"/>
                </a:solidFill>
                <a:latin typeface="Times New Roman" pitchFamily="18" charset="0"/>
                <a:ea typeface="+mn-ea"/>
                <a:cs typeface="+mn-cs"/>
              </a:rPr>
              <a:t>/</a:t>
            </a:r>
            <a:r>
              <a:rPr lang="en-US" sz="1200" b="0" i="0" u="none" strike="noStrike" kern="1200" baseline="0" dirty="0" err="1">
                <a:solidFill>
                  <a:schemeClr val="tx1"/>
                </a:solidFill>
                <a:latin typeface="Times New Roman" pitchFamily="18" charset="0"/>
                <a:ea typeface="+mn-ea"/>
                <a:cs typeface="+mn-cs"/>
              </a:rPr>
              <a:t>mAs</a:t>
            </a:r>
            <a:r>
              <a:rPr lang="en-US" sz="1200" b="0" i="0" u="none" strike="noStrike" kern="1200" baseline="0" dirty="0">
                <a:solidFill>
                  <a:schemeClr val="tx1"/>
                </a:solidFill>
                <a:latin typeface="Times New Roman" pitchFamily="18" charset="0"/>
                <a:ea typeface="+mn-ea"/>
                <a:cs typeface="+mn-cs"/>
              </a:rPr>
              <a:t> and ensure linearity to within ±10%.</a:t>
            </a:r>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39</a:t>
            </a:fld>
            <a:endParaRPr lang="en-US" altLang="en-US"/>
          </a:p>
        </p:txBody>
      </p:sp>
    </p:spTree>
    <p:extLst>
      <p:ext uri="{BB962C8B-B14F-4D97-AF65-F5344CB8AC3E}">
        <p14:creationId xmlns:p14="http://schemas.microsoft.com/office/powerpoint/2010/main" val="1073196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40</a:t>
            </a:fld>
            <a:endParaRPr lang="en-US" altLang="en-US"/>
          </a:p>
        </p:txBody>
      </p:sp>
    </p:spTree>
    <p:extLst>
      <p:ext uri="{BB962C8B-B14F-4D97-AF65-F5344CB8AC3E}">
        <p14:creationId xmlns:p14="http://schemas.microsoft.com/office/powerpoint/2010/main" val="2927367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41</a:t>
            </a:fld>
            <a:endParaRPr lang="en-US" altLang="en-US"/>
          </a:p>
        </p:txBody>
      </p:sp>
    </p:spTree>
    <p:extLst>
      <p:ext uri="{BB962C8B-B14F-4D97-AF65-F5344CB8AC3E}">
        <p14:creationId xmlns:p14="http://schemas.microsoft.com/office/powerpoint/2010/main" val="3604735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42</a:t>
            </a:fld>
            <a:endParaRPr lang="en-US" altLang="en-US"/>
          </a:p>
        </p:txBody>
      </p:sp>
    </p:spTree>
    <p:extLst>
      <p:ext uri="{BB962C8B-B14F-4D97-AF65-F5344CB8AC3E}">
        <p14:creationId xmlns:p14="http://schemas.microsoft.com/office/powerpoint/2010/main" val="3221418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43</a:t>
            </a:fld>
            <a:endParaRPr lang="en-US" altLang="en-US"/>
          </a:p>
        </p:txBody>
      </p:sp>
    </p:spTree>
    <p:extLst>
      <p:ext uri="{BB962C8B-B14F-4D97-AF65-F5344CB8AC3E}">
        <p14:creationId xmlns:p14="http://schemas.microsoft.com/office/powerpoint/2010/main" val="3022867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50</a:t>
            </a:fld>
            <a:endParaRPr lang="en-US" altLang="en-US"/>
          </a:p>
        </p:txBody>
      </p:sp>
    </p:spTree>
    <p:extLst>
      <p:ext uri="{BB962C8B-B14F-4D97-AF65-F5344CB8AC3E}">
        <p14:creationId xmlns:p14="http://schemas.microsoft.com/office/powerpoint/2010/main" val="1377887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51</a:t>
            </a:fld>
            <a:endParaRPr lang="en-US" altLang="en-US"/>
          </a:p>
        </p:txBody>
      </p:sp>
    </p:spTree>
    <p:extLst>
      <p:ext uri="{BB962C8B-B14F-4D97-AF65-F5344CB8AC3E}">
        <p14:creationId xmlns:p14="http://schemas.microsoft.com/office/powerpoint/2010/main" val="3888007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52</a:t>
            </a:fld>
            <a:endParaRPr lang="en-US" altLang="en-US"/>
          </a:p>
        </p:txBody>
      </p:sp>
    </p:spTree>
    <p:extLst>
      <p:ext uri="{BB962C8B-B14F-4D97-AF65-F5344CB8AC3E}">
        <p14:creationId xmlns:p14="http://schemas.microsoft.com/office/powerpoint/2010/main" val="1899884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53</a:t>
            </a:fld>
            <a:endParaRPr lang="en-US" altLang="en-US"/>
          </a:p>
        </p:txBody>
      </p:sp>
    </p:spTree>
    <p:extLst>
      <p:ext uri="{BB962C8B-B14F-4D97-AF65-F5344CB8AC3E}">
        <p14:creationId xmlns:p14="http://schemas.microsoft.com/office/powerpoint/2010/main" val="7534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Times New Roman" panose="02020603050405020304" pitchFamily="18" charset="0"/>
              </a:rPr>
              <a:t>The copper filter should be at least 10 cm </a:t>
            </a:r>
            <a:r>
              <a:rPr lang="en-US" sz="1200" b="0" i="0" u="none" strike="noStrike" kern="1200" baseline="0" dirty="0">
                <a:solidFill>
                  <a:schemeClr val="tx1"/>
                </a:solidFill>
                <a:latin typeface="Times New Roman" pitchFamily="18" charset="0"/>
                <a:ea typeface="+mn-ea"/>
                <a:cs typeface="+mn-cs"/>
              </a:rPr>
              <a:t>3 </a:t>
            </a:r>
            <a:r>
              <a:rPr lang="en-US" sz="1200" b="0" i="0" u="none" strike="noStrike" baseline="0" dirty="0">
                <a:latin typeface="Times New Roman" panose="02020603050405020304" pitchFamily="18" charset="0"/>
              </a:rPr>
              <a:t>10 cm in size and is attached to the X ray tube diaphragm.</a:t>
            </a:r>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16</a:t>
            </a:fld>
            <a:endParaRPr lang="en-US" altLang="en-US"/>
          </a:p>
        </p:txBody>
      </p:sp>
    </p:spTree>
    <p:extLst>
      <p:ext uri="{BB962C8B-B14F-4D97-AF65-F5344CB8AC3E}">
        <p14:creationId xmlns:p14="http://schemas.microsoft.com/office/powerpoint/2010/main" val="818497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54</a:t>
            </a:fld>
            <a:endParaRPr lang="en-US" altLang="en-US"/>
          </a:p>
        </p:txBody>
      </p:sp>
    </p:spTree>
    <p:extLst>
      <p:ext uri="{BB962C8B-B14F-4D97-AF65-F5344CB8AC3E}">
        <p14:creationId xmlns:p14="http://schemas.microsoft.com/office/powerpoint/2010/main" val="2685421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55</a:t>
            </a:fld>
            <a:endParaRPr lang="en-US" altLang="en-US"/>
          </a:p>
        </p:txBody>
      </p:sp>
    </p:spTree>
    <p:extLst>
      <p:ext uri="{BB962C8B-B14F-4D97-AF65-F5344CB8AC3E}">
        <p14:creationId xmlns:p14="http://schemas.microsoft.com/office/powerpoint/2010/main" val="487686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56</a:t>
            </a:fld>
            <a:endParaRPr lang="en-US" altLang="en-US"/>
          </a:p>
        </p:txBody>
      </p:sp>
    </p:spTree>
    <p:extLst>
      <p:ext uri="{BB962C8B-B14F-4D97-AF65-F5344CB8AC3E}">
        <p14:creationId xmlns:p14="http://schemas.microsoft.com/office/powerpoint/2010/main" val="2240038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57</a:t>
            </a:fld>
            <a:endParaRPr lang="en-US" altLang="en-US"/>
          </a:p>
        </p:txBody>
      </p:sp>
    </p:spTree>
    <p:extLst>
      <p:ext uri="{BB962C8B-B14F-4D97-AF65-F5344CB8AC3E}">
        <p14:creationId xmlns:p14="http://schemas.microsoft.com/office/powerpoint/2010/main" val="3482742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58</a:t>
            </a:fld>
            <a:endParaRPr lang="en-US" altLang="en-US"/>
          </a:p>
        </p:txBody>
      </p:sp>
    </p:spTree>
    <p:extLst>
      <p:ext uri="{BB962C8B-B14F-4D97-AF65-F5344CB8AC3E}">
        <p14:creationId xmlns:p14="http://schemas.microsoft.com/office/powerpoint/2010/main" val="252525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59</a:t>
            </a:fld>
            <a:endParaRPr lang="en-US" altLang="en-US"/>
          </a:p>
        </p:txBody>
      </p:sp>
    </p:spTree>
    <p:extLst>
      <p:ext uri="{BB962C8B-B14F-4D97-AF65-F5344CB8AC3E}">
        <p14:creationId xmlns:p14="http://schemas.microsoft.com/office/powerpoint/2010/main" val="974757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60</a:t>
            </a:fld>
            <a:endParaRPr lang="en-US" altLang="en-US"/>
          </a:p>
        </p:txBody>
      </p:sp>
    </p:spTree>
    <p:extLst>
      <p:ext uri="{BB962C8B-B14F-4D97-AF65-F5344CB8AC3E}">
        <p14:creationId xmlns:p14="http://schemas.microsoft.com/office/powerpoint/2010/main" val="2342460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61</a:t>
            </a:fld>
            <a:endParaRPr lang="en-US" altLang="en-US"/>
          </a:p>
        </p:txBody>
      </p:sp>
    </p:spTree>
    <p:extLst>
      <p:ext uri="{BB962C8B-B14F-4D97-AF65-F5344CB8AC3E}">
        <p14:creationId xmlns:p14="http://schemas.microsoft.com/office/powerpoint/2010/main" val="4008744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62</a:t>
            </a:fld>
            <a:endParaRPr lang="en-US" altLang="en-US"/>
          </a:p>
        </p:txBody>
      </p:sp>
    </p:spTree>
    <p:extLst>
      <p:ext uri="{BB962C8B-B14F-4D97-AF65-F5344CB8AC3E}">
        <p14:creationId xmlns:p14="http://schemas.microsoft.com/office/powerpoint/2010/main" val="2555395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63</a:t>
            </a:fld>
            <a:endParaRPr lang="en-US" altLang="en-US"/>
          </a:p>
        </p:txBody>
      </p:sp>
    </p:spTree>
    <p:extLst>
      <p:ext uri="{BB962C8B-B14F-4D97-AF65-F5344CB8AC3E}">
        <p14:creationId xmlns:p14="http://schemas.microsoft.com/office/powerpoint/2010/main" val="3181252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Times New Roman" panose="02020603050405020304" pitchFamily="18" charset="0"/>
              </a:rPr>
              <a:t>The copper filter should be at least 10 cm </a:t>
            </a:r>
            <a:r>
              <a:rPr lang="en-US" sz="1200" b="0" i="0" u="none" strike="noStrike" kern="1200" baseline="0" dirty="0">
                <a:solidFill>
                  <a:schemeClr val="tx1"/>
                </a:solidFill>
                <a:latin typeface="Times New Roman" pitchFamily="18" charset="0"/>
                <a:ea typeface="+mn-ea"/>
                <a:cs typeface="+mn-cs"/>
              </a:rPr>
              <a:t>3 </a:t>
            </a:r>
            <a:r>
              <a:rPr lang="en-US" sz="1200" b="0" i="0" u="none" strike="noStrike" baseline="0" dirty="0">
                <a:latin typeface="Times New Roman" panose="02020603050405020304" pitchFamily="18" charset="0"/>
              </a:rPr>
              <a:t>10 cm in size and is attached to the X ray tube diaphragm.</a:t>
            </a:r>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17</a:t>
            </a:fld>
            <a:endParaRPr lang="en-US" altLang="en-US"/>
          </a:p>
        </p:txBody>
      </p:sp>
    </p:spTree>
    <p:extLst>
      <p:ext uri="{BB962C8B-B14F-4D97-AF65-F5344CB8AC3E}">
        <p14:creationId xmlns:p14="http://schemas.microsoft.com/office/powerpoint/2010/main" val="265019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64</a:t>
            </a:fld>
            <a:endParaRPr lang="en-US" altLang="en-US"/>
          </a:p>
        </p:txBody>
      </p:sp>
    </p:spTree>
    <p:extLst>
      <p:ext uri="{BB962C8B-B14F-4D97-AF65-F5344CB8AC3E}">
        <p14:creationId xmlns:p14="http://schemas.microsoft.com/office/powerpoint/2010/main" val="4071071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65</a:t>
            </a:fld>
            <a:endParaRPr lang="en-US" altLang="en-US"/>
          </a:p>
        </p:txBody>
      </p:sp>
    </p:spTree>
    <p:extLst>
      <p:ext uri="{BB962C8B-B14F-4D97-AF65-F5344CB8AC3E}">
        <p14:creationId xmlns:p14="http://schemas.microsoft.com/office/powerpoint/2010/main" val="3800168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66</a:t>
            </a:fld>
            <a:endParaRPr lang="en-US" altLang="en-US"/>
          </a:p>
        </p:txBody>
      </p:sp>
    </p:spTree>
    <p:extLst>
      <p:ext uri="{BB962C8B-B14F-4D97-AF65-F5344CB8AC3E}">
        <p14:creationId xmlns:p14="http://schemas.microsoft.com/office/powerpoint/2010/main" val="667731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67</a:t>
            </a:fld>
            <a:endParaRPr lang="en-US" altLang="en-US"/>
          </a:p>
        </p:txBody>
      </p:sp>
    </p:spTree>
    <p:extLst>
      <p:ext uri="{BB962C8B-B14F-4D97-AF65-F5344CB8AC3E}">
        <p14:creationId xmlns:p14="http://schemas.microsoft.com/office/powerpoint/2010/main" val="1492317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68</a:t>
            </a:fld>
            <a:endParaRPr lang="en-US" altLang="en-US"/>
          </a:p>
        </p:txBody>
      </p:sp>
    </p:spTree>
    <p:extLst>
      <p:ext uri="{BB962C8B-B14F-4D97-AF65-F5344CB8AC3E}">
        <p14:creationId xmlns:p14="http://schemas.microsoft.com/office/powerpoint/2010/main" val="999822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69</a:t>
            </a:fld>
            <a:endParaRPr lang="en-US" altLang="en-US"/>
          </a:p>
        </p:txBody>
      </p:sp>
    </p:spTree>
    <p:extLst>
      <p:ext uri="{BB962C8B-B14F-4D97-AF65-F5344CB8AC3E}">
        <p14:creationId xmlns:p14="http://schemas.microsoft.com/office/powerpoint/2010/main" val="2016670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70</a:t>
            </a:fld>
            <a:endParaRPr lang="en-US" altLang="en-US"/>
          </a:p>
        </p:txBody>
      </p:sp>
    </p:spTree>
    <p:extLst>
      <p:ext uri="{BB962C8B-B14F-4D97-AF65-F5344CB8AC3E}">
        <p14:creationId xmlns:p14="http://schemas.microsoft.com/office/powerpoint/2010/main" val="4161185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71</a:t>
            </a:fld>
            <a:endParaRPr lang="en-US" altLang="en-US"/>
          </a:p>
        </p:txBody>
      </p:sp>
    </p:spTree>
    <p:extLst>
      <p:ext uri="{BB962C8B-B14F-4D97-AF65-F5344CB8AC3E}">
        <p14:creationId xmlns:p14="http://schemas.microsoft.com/office/powerpoint/2010/main" val="2455579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72</a:t>
            </a:fld>
            <a:endParaRPr lang="en-US" altLang="en-US"/>
          </a:p>
        </p:txBody>
      </p:sp>
    </p:spTree>
    <p:extLst>
      <p:ext uri="{BB962C8B-B14F-4D97-AF65-F5344CB8AC3E}">
        <p14:creationId xmlns:p14="http://schemas.microsoft.com/office/powerpoint/2010/main" val="1749922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This test is a surrogate for evaluating X ray tube current accuracy. X ray tube current can only be directly measured using invasive techniques requiring access to the high voltage generator power supply, which is quite dangerous and should not be attempted by anyone other than qualified service engineers. However, the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linearity test provides a means to demonstrate that changes in the set </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result in a relatively constant </a:t>
            </a:r>
            <a:r>
              <a:rPr lang="en-GB" sz="1200" kern="1200" dirty="0" err="1">
                <a:solidFill>
                  <a:schemeClr val="tx1"/>
                </a:solidFill>
                <a:effectLst/>
                <a:latin typeface="Times New Roman" pitchFamily="18" charset="0"/>
                <a:ea typeface="+mn-ea"/>
                <a:cs typeface="+mn-cs"/>
              </a:rPr>
              <a:t>mGy</a:t>
            </a:r>
            <a:r>
              <a:rPr lang="en-GB" sz="1200" kern="1200" dirty="0">
                <a:solidFill>
                  <a:schemeClr val="tx1"/>
                </a:solidFill>
                <a:effectLst/>
                <a:latin typeface="Times New Roman" pitchFamily="18" charset="0"/>
                <a:ea typeface="+mn-ea"/>
                <a:cs typeface="+mn-cs"/>
              </a:rPr>
              <a:t>/</a:t>
            </a:r>
            <a:r>
              <a:rPr lang="en-GB" sz="1200" kern="1200" dirty="0" err="1">
                <a:solidFill>
                  <a:schemeClr val="tx1"/>
                </a:solidFill>
                <a:effectLst/>
                <a:latin typeface="Times New Roman" pitchFamily="18" charset="0"/>
                <a:ea typeface="+mn-ea"/>
                <a:cs typeface="+mn-cs"/>
              </a:rPr>
              <a:t>mAs</a:t>
            </a:r>
            <a:r>
              <a:rPr lang="en-GB" sz="1200" kern="1200" dirty="0">
                <a:solidFill>
                  <a:schemeClr val="tx1"/>
                </a:solidFill>
                <a:effectLst/>
                <a:latin typeface="Times New Roman" pitchFamily="18" charset="0"/>
                <a:ea typeface="+mn-ea"/>
                <a:cs typeface="+mn-cs"/>
              </a:rPr>
              <a:t>. This allows one to conclude that the tube current is responding to change as expected.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mn-ea"/>
              <a:cs typeface="+mn-cs"/>
            </a:endParaRPr>
          </a:p>
          <a:p>
            <a:pPr lvl="0"/>
            <a:r>
              <a:rPr lang="en-GB" dirty="0"/>
              <a:t>For systems where independent control of the technical parameters is possible:</a:t>
            </a:r>
            <a:endParaRPr lang="en-US" dirty="0"/>
          </a:p>
          <a:p>
            <a:pPr lvl="1"/>
            <a:r>
              <a:rPr lang="en-GB" dirty="0"/>
              <a:t>Place lead or other highly attenuating material within the X ray beam, sufficient to fully protect the image receptor when making exposures. Take care not to place this material too close to the measurement device, a minimum distance of 10 cm should separate the attenuation material and the measurement device. This is especially important if an ionization chamber is used to make these measurements.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73</a:t>
            </a:fld>
            <a:endParaRPr lang="en-US" altLang="en-US"/>
          </a:p>
        </p:txBody>
      </p:sp>
    </p:spTree>
    <p:extLst>
      <p:ext uri="{BB962C8B-B14F-4D97-AF65-F5344CB8AC3E}">
        <p14:creationId xmlns:p14="http://schemas.microsoft.com/office/powerpoint/2010/main" val="1888305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Times New Roman" panose="02020603050405020304" pitchFamily="18" charset="0"/>
              </a:rPr>
              <a:t>The copper filter should be at least 10 cm </a:t>
            </a:r>
            <a:r>
              <a:rPr lang="en-US" sz="1200" b="0" i="0" u="none" strike="noStrike" kern="1200" baseline="0" dirty="0">
                <a:solidFill>
                  <a:schemeClr val="tx1"/>
                </a:solidFill>
                <a:latin typeface="Times New Roman" pitchFamily="18" charset="0"/>
                <a:ea typeface="+mn-ea"/>
                <a:cs typeface="+mn-cs"/>
              </a:rPr>
              <a:t>3 </a:t>
            </a:r>
            <a:r>
              <a:rPr lang="en-US" sz="1200" b="0" i="0" u="none" strike="noStrike" baseline="0" dirty="0">
                <a:latin typeface="Times New Roman" panose="02020603050405020304" pitchFamily="18" charset="0"/>
              </a:rPr>
              <a:t>10 cm in size and is attached to the X ray tube diaphragm.</a:t>
            </a:r>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18</a:t>
            </a:fld>
            <a:endParaRPr lang="en-US" altLang="en-US"/>
          </a:p>
        </p:txBody>
      </p:sp>
    </p:spTree>
    <p:extLst>
      <p:ext uri="{BB962C8B-B14F-4D97-AF65-F5344CB8AC3E}">
        <p14:creationId xmlns:p14="http://schemas.microsoft.com/office/powerpoint/2010/main" val="3319294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SMPTE pattern (formally the SMPTE Medical Diagnostic Imaging Test Pattern) has a long history of use for film printer and display QA. It provides the user with both 0%/5% and 95%/100% contrast objects, allowing the user to qualitatively evaluate the luminance response at the top and bottom of the grayscale range, but not between. On an 8-bit system, 5% contrast corresponds to approximately 13 gray levels. The 5% contrast can always be visualized, except on systems that either deviate significantly from the DICOM GSDF, or are in environments with poor ambient light conditions. The other features on the SMPTE pattern (geometric lines, scanning artifact windows, etc.) were designed to test properties of CRT displays, and are not relevant for modern LCD and OLED display technology. As a result of the pattern’s grayscale insensitivity and CRT-specific features, this report considers the SMPTE test pattern deprecated for qualitative display evaluation in favor of either quantitative measurement or updated test patterns.</a:t>
            </a:r>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21</a:t>
            </a:fld>
            <a:endParaRPr lang="en-US" altLang="en-US"/>
          </a:p>
        </p:txBody>
      </p:sp>
    </p:spTree>
    <p:extLst>
      <p:ext uri="{BB962C8B-B14F-4D97-AF65-F5344CB8AC3E}">
        <p14:creationId xmlns:p14="http://schemas.microsoft.com/office/powerpoint/2010/main" val="57424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33</a:t>
            </a:fld>
            <a:endParaRPr lang="en-US" altLang="en-US"/>
          </a:p>
        </p:txBody>
      </p:sp>
    </p:spTree>
    <p:extLst>
      <p:ext uri="{BB962C8B-B14F-4D97-AF65-F5344CB8AC3E}">
        <p14:creationId xmlns:p14="http://schemas.microsoft.com/office/powerpoint/2010/main" val="2162271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(a) Set-up used to verify the collimation of the X ray beam using a fluorescent screen. (b) The iris collimator is visible on the edge of the image, indicating that the beam confinement is acceptable. </a:t>
            </a:r>
            <a:endParaRPr lang="en-US" dirty="0"/>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34</a:t>
            </a:fld>
            <a:endParaRPr lang="en-US" altLang="en-US"/>
          </a:p>
        </p:txBody>
      </p:sp>
    </p:spTree>
    <p:extLst>
      <p:ext uri="{BB962C8B-B14F-4D97-AF65-F5344CB8AC3E}">
        <p14:creationId xmlns:p14="http://schemas.microsoft.com/office/powerpoint/2010/main" val="2489398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(a) Set-up used to verify the collimation of the X ray beam using a fluorescent screen. (b) The iris collimator is visible on the edge of the image, indicating that the beam confinement is acceptable. </a:t>
            </a:r>
            <a:endParaRPr lang="en-US" dirty="0"/>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36</a:t>
            </a:fld>
            <a:endParaRPr lang="en-US" altLang="en-US"/>
          </a:p>
        </p:txBody>
      </p:sp>
    </p:spTree>
    <p:extLst>
      <p:ext uri="{BB962C8B-B14F-4D97-AF65-F5344CB8AC3E}">
        <p14:creationId xmlns:p14="http://schemas.microsoft.com/office/powerpoint/2010/main" val="1425554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(a) Set-up used to verify the collimation of the X ray beam using a fluorescent screen. (b) The iris collimator is visible on the edge of the image, indicating that the beam confinement is acceptable. </a:t>
            </a:r>
            <a:endParaRPr lang="en-US" dirty="0"/>
          </a:p>
          <a:p>
            <a:endParaRPr lang="en-US" dirty="0"/>
          </a:p>
        </p:txBody>
      </p:sp>
      <p:sp>
        <p:nvSpPr>
          <p:cNvPr id="4" name="Header Placeholder 3"/>
          <p:cNvSpPr>
            <a:spLocks noGrp="1"/>
          </p:cNvSpPr>
          <p:nvPr>
            <p:ph type="hdr" sz="quarter"/>
          </p:nvPr>
        </p:nvSpPr>
        <p:spPr/>
        <p:txBody>
          <a:bodyPr/>
          <a:lstStyle/>
          <a:p>
            <a:pPr>
              <a:defRPr/>
            </a:pPr>
            <a:r>
              <a:rPr lang="en-US"/>
              <a:t>Part No...., Module No....Lesson No</a:t>
            </a:r>
          </a:p>
        </p:txBody>
      </p:sp>
      <p:sp>
        <p:nvSpPr>
          <p:cNvPr id="5" name="Date Placeholder 4"/>
          <p:cNvSpPr>
            <a:spLocks noGrp="1"/>
          </p:cNvSpPr>
          <p:nvPr>
            <p:ph type="dt" idx="1"/>
          </p:nvPr>
        </p:nvSpPr>
        <p:spPr/>
        <p:txBody>
          <a:bodyPr/>
          <a:lstStyle/>
          <a:p>
            <a:pPr>
              <a:defRPr/>
            </a:pPr>
            <a:r>
              <a:rPr lang="en-US"/>
              <a:t>Module title</a:t>
            </a:r>
          </a:p>
        </p:txBody>
      </p:sp>
      <p:sp>
        <p:nvSpPr>
          <p:cNvPr id="6" name="Footer Placeholder 5"/>
          <p:cNvSpPr>
            <a:spLocks noGrp="1"/>
          </p:cNvSpPr>
          <p:nvPr>
            <p:ph type="ftr" sz="quarter" idx="4"/>
          </p:nvPr>
        </p:nvSpPr>
        <p:spPr/>
        <p:txBody>
          <a:bodyPr/>
          <a:lstStyle/>
          <a:p>
            <a:pPr>
              <a:defRPr/>
            </a:pPr>
            <a:r>
              <a:rPr lang="en-US"/>
              <a:t>IAEA Post Graduate Educational Course in Radiation Protection and Safe Use of Radiation Sources</a:t>
            </a:r>
          </a:p>
        </p:txBody>
      </p:sp>
      <p:sp>
        <p:nvSpPr>
          <p:cNvPr id="7" name="Slide Number Placeholder 6"/>
          <p:cNvSpPr>
            <a:spLocks noGrp="1"/>
          </p:cNvSpPr>
          <p:nvPr>
            <p:ph type="sldNum" sz="quarter" idx="5"/>
          </p:nvPr>
        </p:nvSpPr>
        <p:spPr/>
        <p:txBody>
          <a:bodyPr/>
          <a:lstStyle/>
          <a:p>
            <a:fld id="{B5F83D48-76CC-48CE-9B5D-18B3EB7EF65A}" type="slidenum">
              <a:rPr lang="en-US" altLang="en-US" smtClean="0"/>
              <a:pPr/>
              <a:t>37</a:t>
            </a:fld>
            <a:endParaRPr lang="en-US" altLang="en-US"/>
          </a:p>
        </p:txBody>
      </p:sp>
    </p:spTree>
    <p:extLst>
      <p:ext uri="{BB962C8B-B14F-4D97-AF65-F5344CB8AC3E}">
        <p14:creationId xmlns:p14="http://schemas.microsoft.com/office/powerpoint/2010/main" val="381338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7A17-49D5-4EF0-9C09-ED65E6620FB7}"/>
              </a:ext>
            </a:extLst>
          </p:cNvPr>
          <p:cNvSpPr>
            <a:spLocks noGrp="1"/>
          </p:cNvSpPr>
          <p:nvPr>
            <p:ph type="ctrTitle"/>
          </p:nvPr>
        </p:nvSpPr>
        <p:spPr>
          <a:xfrm>
            <a:off x="2752725" y="1458118"/>
            <a:ext cx="9144000" cy="2387600"/>
          </a:xfrm>
        </p:spPr>
        <p:txBody>
          <a:bodyPr anchor="b">
            <a:normAutofit/>
          </a:bodyPr>
          <a:lstStyle>
            <a:lvl1pPr algn="ctr">
              <a:defRPr sz="54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BD9CF466-A582-4C8C-A357-C6E5DA6E1FE8}"/>
              </a:ext>
            </a:extLst>
          </p:cNvPr>
          <p:cNvSpPr>
            <a:spLocks noGrp="1"/>
          </p:cNvSpPr>
          <p:nvPr>
            <p:ph type="subTitle" idx="1"/>
          </p:nvPr>
        </p:nvSpPr>
        <p:spPr>
          <a:xfrm>
            <a:off x="2752725" y="4287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C99962-47B3-49D2-88AE-5CA72CBC4A9C}"/>
              </a:ext>
            </a:extLst>
          </p:cNvPr>
          <p:cNvSpPr>
            <a:spLocks noGrp="1"/>
          </p:cNvSpPr>
          <p:nvPr>
            <p:ph type="dt" sz="half" idx="10"/>
          </p:nvPr>
        </p:nvSpPr>
        <p:spPr>
          <a:xfrm>
            <a:off x="295275" y="6385719"/>
            <a:ext cx="2743200" cy="365125"/>
          </a:xfrm>
          <a:prstGeom prst="rect">
            <a:avLst/>
          </a:prstGeom>
        </p:spPr>
        <p:txBody>
          <a:bodyPr/>
          <a:lstStyle/>
          <a:p>
            <a:fld id="{618BFDDD-CC6C-435F-9D59-A4FD4FB6EE91}" type="datetimeFigureOut">
              <a:rPr lang="en-US" smtClean="0"/>
              <a:t>10/9/2023</a:t>
            </a:fld>
            <a:endParaRPr lang="en-US"/>
          </a:p>
        </p:txBody>
      </p:sp>
      <p:sp>
        <p:nvSpPr>
          <p:cNvPr id="5" name="Footer Placeholder 4">
            <a:extLst>
              <a:ext uri="{FF2B5EF4-FFF2-40B4-BE49-F238E27FC236}">
                <a16:creationId xmlns:a16="http://schemas.microsoft.com/office/drawing/2014/main" id="{29112CB7-6EEB-45C7-9DC7-8D30817DDD71}"/>
              </a:ext>
            </a:extLst>
          </p:cNvPr>
          <p:cNvSpPr>
            <a:spLocks noGrp="1"/>
          </p:cNvSpPr>
          <p:nvPr>
            <p:ph type="ftr" sz="quarter" idx="11"/>
          </p:nvPr>
        </p:nvSpPr>
        <p:spPr>
          <a:xfrm>
            <a:off x="4310062" y="6385719"/>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D13E10-0C46-4F26-B191-9B16C65F546B}"/>
              </a:ext>
            </a:extLst>
          </p:cNvPr>
          <p:cNvSpPr>
            <a:spLocks noGrp="1"/>
          </p:cNvSpPr>
          <p:nvPr>
            <p:ph type="sldNum" sz="quarter" idx="12"/>
          </p:nvPr>
        </p:nvSpPr>
        <p:spPr/>
        <p:txBody>
          <a:bodyPr/>
          <a:lstStyle/>
          <a:p>
            <a:fld id="{E80061CA-A567-4F26-BB4E-5BB2A274D0AF}" type="slidenum">
              <a:rPr lang="en-US" smtClean="0"/>
              <a:t>‹#›</a:t>
            </a:fld>
            <a:endParaRPr lang="en-US"/>
          </a:p>
        </p:txBody>
      </p:sp>
    </p:spTree>
    <p:extLst>
      <p:ext uri="{BB962C8B-B14F-4D97-AF65-F5344CB8AC3E}">
        <p14:creationId xmlns:p14="http://schemas.microsoft.com/office/powerpoint/2010/main" val="68047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F1A87A-8F04-458F-B63A-6F3349DED8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51D05-CCAA-4221-A3AC-53A200D87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96EAB-5961-4095-A3E7-88461370F798}"/>
              </a:ext>
            </a:extLst>
          </p:cNvPr>
          <p:cNvSpPr>
            <a:spLocks noGrp="1"/>
          </p:cNvSpPr>
          <p:nvPr>
            <p:ph type="dt" sz="half" idx="10"/>
          </p:nvPr>
        </p:nvSpPr>
        <p:spPr>
          <a:xfrm>
            <a:off x="295275" y="6385719"/>
            <a:ext cx="2743200" cy="365125"/>
          </a:xfrm>
          <a:prstGeom prst="rect">
            <a:avLst/>
          </a:prstGeom>
        </p:spPr>
        <p:txBody>
          <a:bodyPr/>
          <a:lstStyle/>
          <a:p>
            <a:pPr>
              <a:defRPr/>
            </a:pPr>
            <a:endParaRPr lang="en-US"/>
          </a:p>
        </p:txBody>
      </p:sp>
      <p:sp>
        <p:nvSpPr>
          <p:cNvPr id="5" name="Footer Placeholder 4">
            <a:extLst>
              <a:ext uri="{FF2B5EF4-FFF2-40B4-BE49-F238E27FC236}">
                <a16:creationId xmlns:a16="http://schemas.microsoft.com/office/drawing/2014/main" id="{4586EF27-2EBD-46AA-8269-ABD269D38747}"/>
              </a:ext>
            </a:extLst>
          </p:cNvPr>
          <p:cNvSpPr>
            <a:spLocks noGrp="1"/>
          </p:cNvSpPr>
          <p:nvPr>
            <p:ph type="ftr" sz="quarter" idx="11"/>
          </p:nvPr>
        </p:nvSpPr>
        <p:spPr>
          <a:xfrm>
            <a:off x="4310062" y="6385719"/>
            <a:ext cx="4114800" cy="365125"/>
          </a:xfrm>
          <a:prstGeom prst="rect">
            <a:avLst/>
          </a:prstGeom>
        </p:spPr>
        <p:txBody>
          <a:bodyPr/>
          <a:lstStyle/>
          <a:p>
            <a:pPr>
              <a:defRPr/>
            </a:pPr>
            <a:r>
              <a:rPr lang="en-US"/>
              <a:t>2: Radiation units and dose quantities</a:t>
            </a:r>
          </a:p>
        </p:txBody>
      </p:sp>
      <p:sp>
        <p:nvSpPr>
          <p:cNvPr id="6" name="Slide Number Placeholder 5">
            <a:extLst>
              <a:ext uri="{FF2B5EF4-FFF2-40B4-BE49-F238E27FC236}">
                <a16:creationId xmlns:a16="http://schemas.microsoft.com/office/drawing/2014/main" id="{5568BB56-BA8A-4BFF-BD74-15694972BAB8}"/>
              </a:ext>
            </a:extLst>
          </p:cNvPr>
          <p:cNvSpPr>
            <a:spLocks noGrp="1"/>
          </p:cNvSpPr>
          <p:nvPr>
            <p:ph type="sldNum" sz="quarter" idx="12"/>
          </p:nvPr>
        </p:nvSpPr>
        <p:spPr/>
        <p:txBody>
          <a:bodyPr/>
          <a:lstStyle/>
          <a:p>
            <a:fld id="{21F82B71-80F3-48CE-8006-DB6105D82D87}" type="slidenum">
              <a:rPr lang="en-US" altLang="en-US" smtClean="0"/>
              <a:pPr/>
              <a:t>‹#›</a:t>
            </a:fld>
            <a:endParaRPr lang="en-US" altLang="en-US"/>
          </a:p>
        </p:txBody>
      </p:sp>
    </p:spTree>
    <p:extLst>
      <p:ext uri="{BB962C8B-B14F-4D97-AF65-F5344CB8AC3E}">
        <p14:creationId xmlns:p14="http://schemas.microsoft.com/office/powerpoint/2010/main" val="3406168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B11C1-C6F5-45A5-8717-5B905759E0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5DAA1E-0FA5-4EF9-A21C-419A4F32D2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F71A47-1C52-47F5-B1D8-9F1F08030EE5}"/>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5" name="Footer Placeholder 4">
            <a:extLst>
              <a:ext uri="{FF2B5EF4-FFF2-40B4-BE49-F238E27FC236}">
                <a16:creationId xmlns:a16="http://schemas.microsoft.com/office/drawing/2014/main" id="{7296DD99-7629-4246-9982-C27B5221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C0D188-50EB-4E7F-A864-4E9E0E99FCB4}"/>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266690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4EA73-816D-4E86-B0E6-44A0B889E7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2293C3-8917-47AE-A3FB-8B197C688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594F6-7A7B-4E11-A7F6-FCBB5D30C25C}"/>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5" name="Footer Placeholder 4">
            <a:extLst>
              <a:ext uri="{FF2B5EF4-FFF2-40B4-BE49-F238E27FC236}">
                <a16:creationId xmlns:a16="http://schemas.microsoft.com/office/drawing/2014/main" id="{80C781AF-2BCD-4BAE-8B25-472ADD936A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C8DCB0-E36E-44BA-959A-91F6C4794654}"/>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4117227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FFD7-2B6C-4D1A-B181-E49586C840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DC64CA-714E-4D2A-AACB-6DA89946FD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E6A09D-CF30-418E-A993-E6DA99084F44}"/>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5" name="Footer Placeholder 4">
            <a:extLst>
              <a:ext uri="{FF2B5EF4-FFF2-40B4-BE49-F238E27FC236}">
                <a16:creationId xmlns:a16="http://schemas.microsoft.com/office/drawing/2014/main" id="{F8B89D35-DC5B-4EA1-9089-6EC641B37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6BACB3-0F80-4C4F-9CE7-38DA1211C2C1}"/>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3227543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1D01-2DB2-4DE5-9274-E6618FBED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5F83936-77F0-4913-AF47-839E69185E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C40CD4-5410-41C1-B0AC-AD3C629E9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B3B64-BE5F-4AD6-86BE-CE71E93EAEF0}"/>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6" name="Footer Placeholder 5">
            <a:extLst>
              <a:ext uri="{FF2B5EF4-FFF2-40B4-BE49-F238E27FC236}">
                <a16:creationId xmlns:a16="http://schemas.microsoft.com/office/drawing/2014/main" id="{DA09800E-E11F-4F9C-AD5C-B81D2688E0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454C83-E4AD-4570-BE1D-018C5ADE5301}"/>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1534974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F5F35-5400-4455-95C2-846EC637B8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BD14F5-D189-43C3-AE9A-6AB9ECBD5B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091E22-6CD2-4EC9-848A-1DFDE92482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C1C72A-8405-44A1-B533-45110604B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C6116A-201C-455C-B8B7-179CDC1E63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270C76-E4EF-4E9B-9437-38547B74CDA1}"/>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8" name="Footer Placeholder 7">
            <a:extLst>
              <a:ext uri="{FF2B5EF4-FFF2-40B4-BE49-F238E27FC236}">
                <a16:creationId xmlns:a16="http://schemas.microsoft.com/office/drawing/2014/main" id="{7BACD88C-C33E-4607-A561-B4262C7D1E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8DB2657-0D73-4EBD-8AD1-13664E729284}"/>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1529244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339B-8418-4184-95B2-ACC1166436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577B940-10C6-4081-B0D3-E1051FE8CA4B}"/>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4" name="Footer Placeholder 3">
            <a:extLst>
              <a:ext uri="{FF2B5EF4-FFF2-40B4-BE49-F238E27FC236}">
                <a16:creationId xmlns:a16="http://schemas.microsoft.com/office/drawing/2014/main" id="{0369F155-EAAF-484F-98C5-D9BF268C65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1BF595-BBF0-4087-BF26-CC3712BD54D9}"/>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423196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3793E6-6125-4C46-9417-D4B8C88529FE}"/>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3" name="Footer Placeholder 2">
            <a:extLst>
              <a:ext uri="{FF2B5EF4-FFF2-40B4-BE49-F238E27FC236}">
                <a16:creationId xmlns:a16="http://schemas.microsoft.com/office/drawing/2014/main" id="{9B844C1F-4C9F-4C8E-A9CA-9B614B8B9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566024-E9F0-4B5A-ADD5-A36BEF9183F5}"/>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3783035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C93E6-C853-4BD0-ABA8-BD3A143B34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71E0A7-2218-4CFF-919D-069AE88BC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F5250-8811-4138-9CA5-C1CA28739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8C1D8-980E-497D-BFC1-EEA988C0B465}"/>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6" name="Footer Placeholder 5">
            <a:extLst>
              <a:ext uri="{FF2B5EF4-FFF2-40B4-BE49-F238E27FC236}">
                <a16:creationId xmlns:a16="http://schemas.microsoft.com/office/drawing/2014/main" id="{91FF656D-D7F2-4E2A-9385-3FD7AF196E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54775C-123D-45FD-91D1-EBA32FC02D07}"/>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2658766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577AB-D498-4DB4-A626-80523B1430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0E3637-80B5-4CB6-ABC0-F56C787421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8E1AF4-F6F3-498B-9C57-6ECFABA8B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6B16E-3137-4B16-A726-E635F6734AA5}"/>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6" name="Footer Placeholder 5">
            <a:extLst>
              <a:ext uri="{FF2B5EF4-FFF2-40B4-BE49-F238E27FC236}">
                <a16:creationId xmlns:a16="http://schemas.microsoft.com/office/drawing/2014/main" id="{98D2F06C-1716-421D-B6D5-AA7569369B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DB479-AF68-4EBA-86AE-86FD23907561}"/>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1635771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98B5-C734-4940-AF47-A6D1DBDB2AC8}"/>
              </a:ext>
            </a:extLst>
          </p:cNvPr>
          <p:cNvSpPr>
            <a:spLocks noGrp="1"/>
          </p:cNvSpPr>
          <p:nvPr>
            <p:ph type="title"/>
          </p:nvPr>
        </p:nvSpPr>
        <p:spPr>
          <a:xfrm>
            <a:off x="2771774" y="281327"/>
            <a:ext cx="9124951" cy="716756"/>
          </a:xfrm>
        </p:spPr>
        <p:txBody>
          <a:bodyPr>
            <a:normAutofit/>
          </a:bodyPr>
          <a:lstStyle>
            <a:lvl1pPr algn="l">
              <a:defRPr sz="4400" b="1"/>
            </a:lvl1pPr>
          </a:lstStyle>
          <a:p>
            <a:r>
              <a:rPr lang="en-US"/>
              <a:t>Click to edit Master title style</a:t>
            </a:r>
          </a:p>
        </p:txBody>
      </p:sp>
      <p:sp>
        <p:nvSpPr>
          <p:cNvPr id="3" name="Content Placeholder 2">
            <a:extLst>
              <a:ext uri="{FF2B5EF4-FFF2-40B4-BE49-F238E27FC236}">
                <a16:creationId xmlns:a16="http://schemas.microsoft.com/office/drawing/2014/main" id="{55ECDE5C-4FBD-49FB-B42F-2CD04DC890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0B0C340-D460-40A8-B9C0-D34246CFC070}"/>
              </a:ext>
            </a:extLst>
          </p:cNvPr>
          <p:cNvSpPr>
            <a:spLocks noGrp="1"/>
          </p:cNvSpPr>
          <p:nvPr>
            <p:ph type="ftr" sz="quarter" idx="11"/>
          </p:nvPr>
        </p:nvSpPr>
        <p:spPr>
          <a:xfrm>
            <a:off x="166687" y="6437315"/>
            <a:ext cx="4114800" cy="365125"/>
          </a:xfrm>
          <a:prstGeom prst="rect">
            <a:avLst/>
          </a:prstGeom>
        </p:spPr>
        <p:txBody>
          <a:bodyPr/>
          <a:lstStyle>
            <a:lvl1pPr algn="l">
              <a:defRPr/>
            </a:lvl1pPr>
          </a:lstStyle>
          <a:p>
            <a:pPr>
              <a:defRPr/>
            </a:pPr>
            <a:r>
              <a:rPr lang="en-US" dirty="0"/>
              <a:t>Performance Testing (Daily, Weekly, </a:t>
            </a:r>
            <a:r>
              <a:rPr lang="en-US" dirty="0" err="1"/>
              <a:t>etc</a:t>
            </a:r>
            <a:r>
              <a:rPr lang="en-US" dirty="0"/>
              <a:t>)</a:t>
            </a:r>
          </a:p>
        </p:txBody>
      </p:sp>
      <p:sp>
        <p:nvSpPr>
          <p:cNvPr id="6" name="Slide Number Placeholder 5">
            <a:extLst>
              <a:ext uri="{FF2B5EF4-FFF2-40B4-BE49-F238E27FC236}">
                <a16:creationId xmlns:a16="http://schemas.microsoft.com/office/drawing/2014/main" id="{1B6A41D6-D985-4FDB-A8DF-AE3278A29719}"/>
              </a:ext>
            </a:extLst>
          </p:cNvPr>
          <p:cNvSpPr>
            <a:spLocks noGrp="1"/>
          </p:cNvSpPr>
          <p:nvPr>
            <p:ph type="sldNum" sz="quarter" idx="12"/>
          </p:nvPr>
        </p:nvSpPr>
        <p:spPr>
          <a:xfrm>
            <a:off x="9153525" y="6414295"/>
            <a:ext cx="2743200" cy="365125"/>
          </a:xfrm>
        </p:spPr>
        <p:txBody>
          <a:bodyPr/>
          <a:lstStyle>
            <a:lvl1pPr>
              <a:defRPr>
                <a:solidFill>
                  <a:schemeClr val="bg1">
                    <a:lumMod val="65000"/>
                  </a:schemeClr>
                </a:solidFill>
              </a:defRPr>
            </a:lvl1pPr>
          </a:lstStyle>
          <a:p>
            <a:fld id="{E994CEB2-14C0-4C36-BE7D-356F85CA276F}" type="slidenum">
              <a:rPr lang="en-US" altLang="en-US" smtClean="0"/>
              <a:pPr/>
              <a:t>‹#›</a:t>
            </a:fld>
            <a:endParaRPr lang="en-US" altLang="en-US"/>
          </a:p>
        </p:txBody>
      </p:sp>
    </p:spTree>
    <p:extLst>
      <p:ext uri="{BB962C8B-B14F-4D97-AF65-F5344CB8AC3E}">
        <p14:creationId xmlns:p14="http://schemas.microsoft.com/office/powerpoint/2010/main" val="3475039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2A74-B857-4148-9A78-47A0D4B9A2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8D621A-824E-49A4-BC6D-95FD8D7AC6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7EA0C-0B4F-4C30-A09D-1791C2FACE29}"/>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5" name="Footer Placeholder 4">
            <a:extLst>
              <a:ext uri="{FF2B5EF4-FFF2-40B4-BE49-F238E27FC236}">
                <a16:creationId xmlns:a16="http://schemas.microsoft.com/office/drawing/2014/main" id="{0007D50C-63AB-425D-BE26-302BDDCBF0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56836A-96F0-4EAA-B836-2CF2912A8149}"/>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3793499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51D67B-1C16-4047-9A97-F9A670D4C35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583CEC-2C69-4201-9C32-B290464E41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DA410-EDEF-4DC0-8776-CC9D068F7426}"/>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5" name="Footer Placeholder 4">
            <a:extLst>
              <a:ext uri="{FF2B5EF4-FFF2-40B4-BE49-F238E27FC236}">
                <a16:creationId xmlns:a16="http://schemas.microsoft.com/office/drawing/2014/main" id="{9C749439-E3D5-4541-B13C-747A363134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DD991-1AEA-45D0-AEFA-8A4294828C9F}"/>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4227168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8D5A-1047-4160-AA81-38874F21CC6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5CE19E-2594-4E0E-BAE8-3EC40213E8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403F5C-1A42-4F85-86BC-6B406DE26A81}"/>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5" name="Footer Placeholder 4">
            <a:extLst>
              <a:ext uri="{FF2B5EF4-FFF2-40B4-BE49-F238E27FC236}">
                <a16:creationId xmlns:a16="http://schemas.microsoft.com/office/drawing/2014/main" id="{D895E248-DED0-47F2-9A1A-57661147F7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774AB7-A2A3-48BE-958A-9AD889857184}"/>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2178957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7C6E-13A5-49AC-8941-706F079770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ECCB04-C916-476B-9E8B-A3AEB73244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81DDA-1367-4F41-8451-9B327F35BA0A}"/>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5" name="Footer Placeholder 4">
            <a:extLst>
              <a:ext uri="{FF2B5EF4-FFF2-40B4-BE49-F238E27FC236}">
                <a16:creationId xmlns:a16="http://schemas.microsoft.com/office/drawing/2014/main" id="{F0E5A03C-BB8A-4A61-BB96-7F339994F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73B70-732D-4AFE-8F1F-D1CA91B267CC}"/>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1760241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DCFE-FCB4-4386-82B1-FAF9CAF086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FBCE00-1B23-4F1C-AE59-292FA5B275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A7F72-E47A-452D-86BE-A46FAE284E61}"/>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5" name="Footer Placeholder 4">
            <a:extLst>
              <a:ext uri="{FF2B5EF4-FFF2-40B4-BE49-F238E27FC236}">
                <a16:creationId xmlns:a16="http://schemas.microsoft.com/office/drawing/2014/main" id="{67EE32D1-887D-4FAD-B696-D4A805B032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CA40EF-2537-4B38-8F0A-C3244521CC8F}"/>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1385665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CC68-2514-4282-A293-7A43FDE2EA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5324D70-E7FE-424F-9C08-AB59240530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EDF59A-ABF8-4718-86A7-1A614AB7ED5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AA68A-DB71-4513-92A8-2C4B9BD22D2C}"/>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6" name="Footer Placeholder 5">
            <a:extLst>
              <a:ext uri="{FF2B5EF4-FFF2-40B4-BE49-F238E27FC236}">
                <a16:creationId xmlns:a16="http://schemas.microsoft.com/office/drawing/2014/main" id="{4E8FAF3E-FAB9-4979-881F-09BD9878F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0C955C-B93C-48DB-A39C-D3EDA50B7098}"/>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2122797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0B211-2444-4421-8229-0701DDACAF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6717FAE-7827-499A-A88C-06AF6EC5B49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7AD5DF-B955-4D52-BD14-89C7384D235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2F41BB-D6B0-4BE4-89E1-7285565CDD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2AC7A2-5DEB-4749-A13A-06616E9596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E366D8-EEE7-44DD-B896-56F1CFDA4E7F}"/>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8" name="Footer Placeholder 7">
            <a:extLst>
              <a:ext uri="{FF2B5EF4-FFF2-40B4-BE49-F238E27FC236}">
                <a16:creationId xmlns:a16="http://schemas.microsoft.com/office/drawing/2014/main" id="{A4C87ED7-B5AD-4E17-98B3-B6A7E16304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1C10FC-5D8B-4F61-8353-080176A3F49B}"/>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1733967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83D4-9001-401F-97FC-84E66E2EFD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0E662F-91CC-435B-AC53-D20F6B17B998}"/>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4" name="Footer Placeholder 3">
            <a:extLst>
              <a:ext uri="{FF2B5EF4-FFF2-40B4-BE49-F238E27FC236}">
                <a16:creationId xmlns:a16="http://schemas.microsoft.com/office/drawing/2014/main" id="{A6137FE3-3673-42CC-BDA7-0DC7A8A7C7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8311AC-2F8B-4581-863F-3CA0887C46A2}"/>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3940576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45745-1372-45CA-887B-498E4D4724F7}"/>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3" name="Footer Placeholder 2">
            <a:extLst>
              <a:ext uri="{FF2B5EF4-FFF2-40B4-BE49-F238E27FC236}">
                <a16:creationId xmlns:a16="http://schemas.microsoft.com/office/drawing/2014/main" id="{C98CA7FA-CB3E-4345-834C-0CC9979A5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89E15CA-C0F0-4B0D-9C96-C1B86ECAAA1A}"/>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2139928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BEF9D-6DAB-4809-8980-C334EEB2DA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CFC8D3-5B95-400F-946A-F99DBBC39AC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0D9399-7406-47B3-852C-756471D84C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8C7108-6263-4A99-B3B6-0585075E3CD8}"/>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6" name="Footer Placeholder 5">
            <a:extLst>
              <a:ext uri="{FF2B5EF4-FFF2-40B4-BE49-F238E27FC236}">
                <a16:creationId xmlns:a16="http://schemas.microsoft.com/office/drawing/2014/main" id="{0F16B268-67FB-43D6-9DB9-E585FB3821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0AD548-E3AD-4282-88E9-E4AD293D443E}"/>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2356401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8FC8-5B54-4014-8C78-0184848434E0}"/>
              </a:ext>
            </a:extLst>
          </p:cNvPr>
          <p:cNvSpPr>
            <a:spLocks noGrp="1"/>
          </p:cNvSpPr>
          <p:nvPr>
            <p:ph type="title"/>
          </p:nvPr>
        </p:nvSpPr>
        <p:spPr>
          <a:xfrm>
            <a:off x="2657474" y="1585913"/>
            <a:ext cx="9242425" cy="2852737"/>
          </a:xfrm>
        </p:spPr>
        <p:txBody>
          <a:bodyPr anchor="b"/>
          <a:lstStyle>
            <a:lvl1pPr>
              <a:defRPr sz="60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7A8FAB3-26FD-4A41-BB6E-6A2B68F9AFF7}"/>
              </a:ext>
            </a:extLst>
          </p:cNvPr>
          <p:cNvSpPr>
            <a:spLocks noGrp="1"/>
          </p:cNvSpPr>
          <p:nvPr>
            <p:ph type="body" idx="1"/>
          </p:nvPr>
        </p:nvSpPr>
        <p:spPr>
          <a:xfrm>
            <a:off x="2657474" y="4465638"/>
            <a:ext cx="92424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9219EB-C94E-4BA0-86E0-2815BCB93ED8}"/>
              </a:ext>
            </a:extLst>
          </p:cNvPr>
          <p:cNvSpPr>
            <a:spLocks noGrp="1"/>
          </p:cNvSpPr>
          <p:nvPr>
            <p:ph type="dt" sz="half" idx="10"/>
          </p:nvPr>
        </p:nvSpPr>
        <p:spPr>
          <a:xfrm>
            <a:off x="295275" y="6385719"/>
            <a:ext cx="2743200" cy="365125"/>
          </a:xfrm>
          <a:prstGeom prst="rect">
            <a:avLst/>
          </a:prstGeom>
        </p:spPr>
        <p:txBody>
          <a:bodyPr/>
          <a:lstStyle/>
          <a:p>
            <a:pPr>
              <a:defRPr/>
            </a:pPr>
            <a:endParaRPr lang="en-US"/>
          </a:p>
        </p:txBody>
      </p:sp>
      <p:sp>
        <p:nvSpPr>
          <p:cNvPr id="5" name="Footer Placeholder 4">
            <a:extLst>
              <a:ext uri="{FF2B5EF4-FFF2-40B4-BE49-F238E27FC236}">
                <a16:creationId xmlns:a16="http://schemas.microsoft.com/office/drawing/2014/main" id="{36B5B546-CBE1-4955-AA49-70E42ADFA644}"/>
              </a:ext>
            </a:extLst>
          </p:cNvPr>
          <p:cNvSpPr>
            <a:spLocks noGrp="1"/>
          </p:cNvSpPr>
          <p:nvPr>
            <p:ph type="ftr" sz="quarter" idx="11"/>
          </p:nvPr>
        </p:nvSpPr>
        <p:spPr>
          <a:xfrm>
            <a:off x="4310062" y="6385719"/>
            <a:ext cx="4114800" cy="365125"/>
          </a:xfrm>
          <a:prstGeom prst="rect">
            <a:avLst/>
          </a:prstGeom>
        </p:spPr>
        <p:txBody>
          <a:bodyPr/>
          <a:lstStyle/>
          <a:p>
            <a:pPr>
              <a:defRPr/>
            </a:pPr>
            <a:r>
              <a:rPr lang="en-US"/>
              <a:t>2: Radiation units and dose quantities</a:t>
            </a:r>
          </a:p>
        </p:txBody>
      </p:sp>
      <p:sp>
        <p:nvSpPr>
          <p:cNvPr id="6" name="Slide Number Placeholder 5">
            <a:extLst>
              <a:ext uri="{FF2B5EF4-FFF2-40B4-BE49-F238E27FC236}">
                <a16:creationId xmlns:a16="http://schemas.microsoft.com/office/drawing/2014/main" id="{8AE752BA-B1B4-4C7E-986E-72E9D6A7E7FC}"/>
              </a:ext>
            </a:extLst>
          </p:cNvPr>
          <p:cNvSpPr>
            <a:spLocks noGrp="1"/>
          </p:cNvSpPr>
          <p:nvPr>
            <p:ph type="sldNum" sz="quarter" idx="12"/>
          </p:nvPr>
        </p:nvSpPr>
        <p:spPr/>
        <p:txBody>
          <a:bodyPr/>
          <a:lstStyle/>
          <a:p>
            <a:fld id="{08669E37-84AB-498C-97E1-8FA321272E45}" type="slidenum">
              <a:rPr lang="en-US" altLang="en-US" smtClean="0"/>
              <a:pPr/>
              <a:t>‹#›</a:t>
            </a:fld>
            <a:endParaRPr lang="en-US" altLang="en-US"/>
          </a:p>
        </p:txBody>
      </p:sp>
    </p:spTree>
    <p:extLst>
      <p:ext uri="{BB962C8B-B14F-4D97-AF65-F5344CB8AC3E}">
        <p14:creationId xmlns:p14="http://schemas.microsoft.com/office/powerpoint/2010/main" val="2634256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199D3-4BD4-4C7A-A65A-ECECA62390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39D35-E742-48DF-B7F4-B44697A9E1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D74B56-BBF7-4D15-9941-D3FBCEF33C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6E85BF-AFAD-4732-99CB-1851D4F166FD}"/>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6" name="Footer Placeholder 5">
            <a:extLst>
              <a:ext uri="{FF2B5EF4-FFF2-40B4-BE49-F238E27FC236}">
                <a16:creationId xmlns:a16="http://schemas.microsoft.com/office/drawing/2014/main" id="{46606653-2795-449E-BEE9-E5F80A03E6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6CDA27-07ED-4D6A-9F0E-BA181A5D7B4B}"/>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2905688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09CD4-81D8-4C73-9762-E49268EB41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2A2FCE-20AD-498E-819C-CB933195226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AE480-46EA-4EDF-B12F-4FF342D232B0}"/>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5" name="Footer Placeholder 4">
            <a:extLst>
              <a:ext uri="{FF2B5EF4-FFF2-40B4-BE49-F238E27FC236}">
                <a16:creationId xmlns:a16="http://schemas.microsoft.com/office/drawing/2014/main" id="{D7D22481-E1CC-4EF9-8697-D13D3D9DD9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4FA339-F23C-421F-A5BE-2E7D8EBE3B25}"/>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3392846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F8D36-DC15-4B69-83BE-2634ED8650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A7D492-7F2B-4BF5-AB3C-56F4948CD8B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65E7C-56A5-4F74-8F14-9BD0E4357E54}"/>
              </a:ext>
            </a:extLst>
          </p:cNvPr>
          <p:cNvSpPr>
            <a:spLocks noGrp="1"/>
          </p:cNvSpPr>
          <p:nvPr>
            <p:ph type="dt" sz="half" idx="10"/>
          </p:nvPr>
        </p:nvSpPr>
        <p:spPr>
          <a:xfrm>
            <a:off x="838200" y="6356350"/>
            <a:ext cx="2743200" cy="365125"/>
          </a:xfrm>
          <a:prstGeom prst="rect">
            <a:avLst/>
          </a:prstGeom>
        </p:spPr>
        <p:txBody>
          <a:bodyPr/>
          <a:lstStyle/>
          <a:p>
            <a:fld id="{F6EAA43A-0F5A-4C3D-BA21-DF8521874753}" type="datetimeFigureOut">
              <a:rPr lang="en-US" smtClean="0"/>
              <a:t>10/9/2023</a:t>
            </a:fld>
            <a:endParaRPr lang="en-US"/>
          </a:p>
        </p:txBody>
      </p:sp>
      <p:sp>
        <p:nvSpPr>
          <p:cNvPr id="5" name="Footer Placeholder 4">
            <a:extLst>
              <a:ext uri="{FF2B5EF4-FFF2-40B4-BE49-F238E27FC236}">
                <a16:creationId xmlns:a16="http://schemas.microsoft.com/office/drawing/2014/main" id="{C8655CEA-4097-418B-ADEB-D79C396D52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C21C60-A6E1-49BF-84B7-33B28CD98D85}"/>
              </a:ext>
            </a:extLst>
          </p:cNvPr>
          <p:cNvSpPr>
            <a:spLocks noGrp="1"/>
          </p:cNvSpPr>
          <p:nvPr>
            <p:ph type="sldNum" sz="quarter" idx="12"/>
          </p:nvPr>
        </p:nvSpPr>
        <p:spPr>
          <a:xfrm>
            <a:off x="8610600" y="6356350"/>
            <a:ext cx="2743200" cy="365125"/>
          </a:xfrm>
          <a:prstGeom prst="rect">
            <a:avLst/>
          </a:prstGeom>
        </p:spPr>
        <p:txBody>
          <a:bodyPr/>
          <a:lstStyle/>
          <a:p>
            <a:fld id="{097D0415-F651-4EAF-9B67-23061D4F0794}" type="slidenum">
              <a:rPr lang="en-US" smtClean="0"/>
              <a:t>‹#›</a:t>
            </a:fld>
            <a:endParaRPr lang="en-US"/>
          </a:p>
        </p:txBody>
      </p:sp>
    </p:spTree>
    <p:extLst>
      <p:ext uri="{BB962C8B-B14F-4D97-AF65-F5344CB8AC3E}">
        <p14:creationId xmlns:p14="http://schemas.microsoft.com/office/powerpoint/2010/main" val="362581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DFA3-CC32-4666-87CE-EBDD4E6D7C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43895-456A-440D-B2BA-FE9D8100997C}"/>
              </a:ext>
            </a:extLst>
          </p:cNvPr>
          <p:cNvSpPr>
            <a:spLocks noGrp="1"/>
          </p:cNvSpPr>
          <p:nvPr>
            <p:ph sz="half" idx="1"/>
          </p:nvPr>
        </p:nvSpPr>
        <p:spPr>
          <a:xfrm>
            <a:off x="2743198" y="1711325"/>
            <a:ext cx="43815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CF4949-7C03-4B11-806F-5D55AC1F074E}"/>
              </a:ext>
            </a:extLst>
          </p:cNvPr>
          <p:cNvSpPr>
            <a:spLocks noGrp="1"/>
          </p:cNvSpPr>
          <p:nvPr>
            <p:ph sz="half" idx="2"/>
          </p:nvPr>
        </p:nvSpPr>
        <p:spPr>
          <a:xfrm>
            <a:off x="7515223" y="1711325"/>
            <a:ext cx="43815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218ACE-261D-496F-BAA1-92BAD3335FF4}"/>
              </a:ext>
            </a:extLst>
          </p:cNvPr>
          <p:cNvSpPr>
            <a:spLocks noGrp="1"/>
          </p:cNvSpPr>
          <p:nvPr>
            <p:ph type="dt" sz="half" idx="10"/>
          </p:nvPr>
        </p:nvSpPr>
        <p:spPr>
          <a:xfrm>
            <a:off x="295275" y="6385719"/>
            <a:ext cx="2743200" cy="365125"/>
          </a:xfrm>
          <a:prstGeom prst="rect">
            <a:avLst/>
          </a:prstGeom>
        </p:spPr>
        <p:txBody>
          <a:bodyPr/>
          <a:lstStyle/>
          <a:p>
            <a:pPr>
              <a:defRPr/>
            </a:pPr>
            <a:endParaRPr lang="en-US"/>
          </a:p>
        </p:txBody>
      </p:sp>
      <p:sp>
        <p:nvSpPr>
          <p:cNvPr id="6" name="Footer Placeholder 5">
            <a:extLst>
              <a:ext uri="{FF2B5EF4-FFF2-40B4-BE49-F238E27FC236}">
                <a16:creationId xmlns:a16="http://schemas.microsoft.com/office/drawing/2014/main" id="{85254711-61B1-4DD1-B722-A18FDECF0DF9}"/>
              </a:ext>
            </a:extLst>
          </p:cNvPr>
          <p:cNvSpPr>
            <a:spLocks noGrp="1"/>
          </p:cNvSpPr>
          <p:nvPr>
            <p:ph type="ftr" sz="quarter" idx="11"/>
          </p:nvPr>
        </p:nvSpPr>
        <p:spPr>
          <a:xfrm>
            <a:off x="4310062" y="6385719"/>
            <a:ext cx="4114800" cy="365125"/>
          </a:xfrm>
          <a:prstGeom prst="rect">
            <a:avLst/>
          </a:prstGeom>
        </p:spPr>
        <p:txBody>
          <a:bodyPr/>
          <a:lstStyle/>
          <a:p>
            <a:pPr>
              <a:defRPr/>
            </a:pPr>
            <a:r>
              <a:rPr lang="en-US"/>
              <a:t>2: Radiation units and dose quantities</a:t>
            </a:r>
          </a:p>
        </p:txBody>
      </p:sp>
      <p:sp>
        <p:nvSpPr>
          <p:cNvPr id="7" name="Slide Number Placeholder 6">
            <a:extLst>
              <a:ext uri="{FF2B5EF4-FFF2-40B4-BE49-F238E27FC236}">
                <a16:creationId xmlns:a16="http://schemas.microsoft.com/office/drawing/2014/main" id="{99A513D8-EDE9-4F35-85E7-CA7AE337B643}"/>
              </a:ext>
            </a:extLst>
          </p:cNvPr>
          <p:cNvSpPr>
            <a:spLocks noGrp="1"/>
          </p:cNvSpPr>
          <p:nvPr>
            <p:ph type="sldNum" sz="quarter" idx="12"/>
          </p:nvPr>
        </p:nvSpPr>
        <p:spPr/>
        <p:txBody>
          <a:bodyPr/>
          <a:lstStyle/>
          <a:p>
            <a:fld id="{55931878-AD39-41B9-B8BC-F5BFE7842029}" type="slidenum">
              <a:rPr lang="en-US" altLang="en-US" smtClean="0"/>
              <a:pPr/>
              <a:t>‹#›</a:t>
            </a:fld>
            <a:endParaRPr lang="en-US" altLang="en-US"/>
          </a:p>
        </p:txBody>
      </p:sp>
    </p:spTree>
    <p:extLst>
      <p:ext uri="{BB962C8B-B14F-4D97-AF65-F5344CB8AC3E}">
        <p14:creationId xmlns:p14="http://schemas.microsoft.com/office/powerpoint/2010/main" val="208794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5122-EA54-430B-BDB7-5D2265A8C7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668451-97D6-4709-9F29-38DECE426E15}"/>
              </a:ext>
            </a:extLst>
          </p:cNvPr>
          <p:cNvSpPr>
            <a:spLocks noGrp="1"/>
          </p:cNvSpPr>
          <p:nvPr>
            <p:ph type="dt" sz="half" idx="10"/>
          </p:nvPr>
        </p:nvSpPr>
        <p:spPr>
          <a:xfrm>
            <a:off x="295275" y="6385719"/>
            <a:ext cx="2743200" cy="365125"/>
          </a:xfrm>
          <a:prstGeom prst="rect">
            <a:avLst/>
          </a:prstGeom>
        </p:spPr>
        <p:txBody>
          <a:bodyPr/>
          <a:lstStyle/>
          <a:p>
            <a:pPr>
              <a:defRPr/>
            </a:pPr>
            <a:endParaRPr lang="en-US"/>
          </a:p>
        </p:txBody>
      </p:sp>
      <p:sp>
        <p:nvSpPr>
          <p:cNvPr id="4" name="Footer Placeholder 3">
            <a:extLst>
              <a:ext uri="{FF2B5EF4-FFF2-40B4-BE49-F238E27FC236}">
                <a16:creationId xmlns:a16="http://schemas.microsoft.com/office/drawing/2014/main" id="{1B3E3E0B-F765-484B-99C6-9EED40C8A7B3}"/>
              </a:ext>
            </a:extLst>
          </p:cNvPr>
          <p:cNvSpPr>
            <a:spLocks noGrp="1"/>
          </p:cNvSpPr>
          <p:nvPr>
            <p:ph type="ftr" sz="quarter" idx="11"/>
          </p:nvPr>
        </p:nvSpPr>
        <p:spPr>
          <a:xfrm>
            <a:off x="4310062" y="6385719"/>
            <a:ext cx="4114800" cy="365125"/>
          </a:xfrm>
          <a:prstGeom prst="rect">
            <a:avLst/>
          </a:prstGeom>
        </p:spPr>
        <p:txBody>
          <a:bodyPr/>
          <a:lstStyle/>
          <a:p>
            <a:pPr>
              <a:defRPr/>
            </a:pPr>
            <a:r>
              <a:rPr lang="en-US"/>
              <a:t>2: Radiation units and dose quantities</a:t>
            </a:r>
          </a:p>
        </p:txBody>
      </p:sp>
      <p:sp>
        <p:nvSpPr>
          <p:cNvPr id="5" name="Slide Number Placeholder 4">
            <a:extLst>
              <a:ext uri="{FF2B5EF4-FFF2-40B4-BE49-F238E27FC236}">
                <a16:creationId xmlns:a16="http://schemas.microsoft.com/office/drawing/2014/main" id="{0194AD63-832E-4BBB-9405-5481BF2D372A}"/>
              </a:ext>
            </a:extLst>
          </p:cNvPr>
          <p:cNvSpPr>
            <a:spLocks noGrp="1"/>
          </p:cNvSpPr>
          <p:nvPr>
            <p:ph type="sldNum" sz="quarter" idx="12"/>
          </p:nvPr>
        </p:nvSpPr>
        <p:spPr/>
        <p:txBody>
          <a:bodyPr/>
          <a:lstStyle/>
          <a:p>
            <a:fld id="{FC8432B1-D976-4881-B4E4-97FB29EFADC5}" type="slidenum">
              <a:rPr lang="en-US" altLang="en-US" smtClean="0"/>
              <a:pPr/>
              <a:t>‹#›</a:t>
            </a:fld>
            <a:endParaRPr lang="en-US" altLang="en-US"/>
          </a:p>
        </p:txBody>
      </p:sp>
    </p:spTree>
    <p:extLst>
      <p:ext uri="{BB962C8B-B14F-4D97-AF65-F5344CB8AC3E}">
        <p14:creationId xmlns:p14="http://schemas.microsoft.com/office/powerpoint/2010/main" val="9711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3CF689-9487-4A3A-9FBC-B6913C7C8E83}"/>
              </a:ext>
            </a:extLst>
          </p:cNvPr>
          <p:cNvSpPr>
            <a:spLocks noGrp="1"/>
          </p:cNvSpPr>
          <p:nvPr>
            <p:ph type="dt" sz="half" idx="10"/>
          </p:nvPr>
        </p:nvSpPr>
        <p:spPr>
          <a:xfrm>
            <a:off x="295275" y="6385719"/>
            <a:ext cx="2743200" cy="365125"/>
          </a:xfrm>
          <a:prstGeom prst="rect">
            <a:avLst/>
          </a:prstGeom>
        </p:spPr>
        <p:txBody>
          <a:bodyPr/>
          <a:lstStyle/>
          <a:p>
            <a:pPr>
              <a:defRPr/>
            </a:pPr>
            <a:endParaRPr lang="en-US"/>
          </a:p>
        </p:txBody>
      </p:sp>
      <p:sp>
        <p:nvSpPr>
          <p:cNvPr id="3" name="Footer Placeholder 2">
            <a:extLst>
              <a:ext uri="{FF2B5EF4-FFF2-40B4-BE49-F238E27FC236}">
                <a16:creationId xmlns:a16="http://schemas.microsoft.com/office/drawing/2014/main" id="{03DACD2F-7133-4DEC-91BA-05BFE23F96E5}"/>
              </a:ext>
            </a:extLst>
          </p:cNvPr>
          <p:cNvSpPr>
            <a:spLocks noGrp="1"/>
          </p:cNvSpPr>
          <p:nvPr>
            <p:ph type="ftr" sz="quarter" idx="11"/>
          </p:nvPr>
        </p:nvSpPr>
        <p:spPr>
          <a:xfrm>
            <a:off x="4310062" y="6385719"/>
            <a:ext cx="4114800" cy="365125"/>
          </a:xfrm>
          <a:prstGeom prst="rect">
            <a:avLst/>
          </a:prstGeom>
        </p:spPr>
        <p:txBody>
          <a:bodyPr/>
          <a:lstStyle/>
          <a:p>
            <a:pPr>
              <a:defRPr/>
            </a:pPr>
            <a:r>
              <a:rPr lang="en-US"/>
              <a:t>2: Radiation units and dose quantities</a:t>
            </a:r>
          </a:p>
        </p:txBody>
      </p:sp>
      <p:sp>
        <p:nvSpPr>
          <p:cNvPr id="4" name="Slide Number Placeholder 3">
            <a:extLst>
              <a:ext uri="{FF2B5EF4-FFF2-40B4-BE49-F238E27FC236}">
                <a16:creationId xmlns:a16="http://schemas.microsoft.com/office/drawing/2014/main" id="{5BF98993-B551-43CE-9B7F-FF65CFD8FAA0}"/>
              </a:ext>
            </a:extLst>
          </p:cNvPr>
          <p:cNvSpPr>
            <a:spLocks noGrp="1"/>
          </p:cNvSpPr>
          <p:nvPr>
            <p:ph type="sldNum" sz="quarter" idx="12"/>
          </p:nvPr>
        </p:nvSpPr>
        <p:spPr/>
        <p:txBody>
          <a:bodyPr/>
          <a:lstStyle/>
          <a:p>
            <a:fld id="{0DD9016E-809B-47DC-91C0-FDE09E08792C}" type="slidenum">
              <a:rPr lang="en-US" altLang="en-US" smtClean="0"/>
              <a:pPr/>
              <a:t>‹#›</a:t>
            </a:fld>
            <a:endParaRPr lang="en-US" altLang="en-US"/>
          </a:p>
        </p:txBody>
      </p:sp>
    </p:spTree>
    <p:extLst>
      <p:ext uri="{BB962C8B-B14F-4D97-AF65-F5344CB8AC3E}">
        <p14:creationId xmlns:p14="http://schemas.microsoft.com/office/powerpoint/2010/main" val="3746846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2E35B-E22D-4EF8-8C4A-E6751783AE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624844-DD67-4AB8-A08F-A569B5338A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D81DE7-E494-4326-88B5-6920FF311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CB121-1D7C-4C21-828E-B2DAA770D4FB}"/>
              </a:ext>
            </a:extLst>
          </p:cNvPr>
          <p:cNvSpPr>
            <a:spLocks noGrp="1"/>
          </p:cNvSpPr>
          <p:nvPr>
            <p:ph type="dt" sz="half" idx="10"/>
          </p:nvPr>
        </p:nvSpPr>
        <p:spPr>
          <a:xfrm>
            <a:off x="295275" y="6385719"/>
            <a:ext cx="2743200" cy="365125"/>
          </a:xfrm>
          <a:prstGeom prst="rect">
            <a:avLst/>
          </a:prstGeom>
        </p:spPr>
        <p:txBody>
          <a:bodyPr/>
          <a:lstStyle/>
          <a:p>
            <a:pPr>
              <a:defRPr/>
            </a:pPr>
            <a:endParaRPr lang="en-US"/>
          </a:p>
        </p:txBody>
      </p:sp>
      <p:sp>
        <p:nvSpPr>
          <p:cNvPr id="6" name="Footer Placeholder 5">
            <a:extLst>
              <a:ext uri="{FF2B5EF4-FFF2-40B4-BE49-F238E27FC236}">
                <a16:creationId xmlns:a16="http://schemas.microsoft.com/office/drawing/2014/main" id="{F34B564E-5FDE-4B8C-98C2-B7DAF35A3C20}"/>
              </a:ext>
            </a:extLst>
          </p:cNvPr>
          <p:cNvSpPr>
            <a:spLocks noGrp="1"/>
          </p:cNvSpPr>
          <p:nvPr>
            <p:ph type="ftr" sz="quarter" idx="11"/>
          </p:nvPr>
        </p:nvSpPr>
        <p:spPr>
          <a:xfrm>
            <a:off x="4310062" y="6385719"/>
            <a:ext cx="4114800" cy="365125"/>
          </a:xfrm>
          <a:prstGeom prst="rect">
            <a:avLst/>
          </a:prstGeom>
        </p:spPr>
        <p:txBody>
          <a:bodyPr/>
          <a:lstStyle/>
          <a:p>
            <a:pPr>
              <a:defRPr/>
            </a:pPr>
            <a:r>
              <a:rPr lang="en-US"/>
              <a:t>2: Radiation units and dose quantities</a:t>
            </a:r>
          </a:p>
        </p:txBody>
      </p:sp>
      <p:sp>
        <p:nvSpPr>
          <p:cNvPr id="7" name="Slide Number Placeholder 6">
            <a:extLst>
              <a:ext uri="{FF2B5EF4-FFF2-40B4-BE49-F238E27FC236}">
                <a16:creationId xmlns:a16="http://schemas.microsoft.com/office/drawing/2014/main" id="{C58014BE-34A7-4C17-9B98-E31CA7EE4121}"/>
              </a:ext>
            </a:extLst>
          </p:cNvPr>
          <p:cNvSpPr>
            <a:spLocks noGrp="1"/>
          </p:cNvSpPr>
          <p:nvPr>
            <p:ph type="sldNum" sz="quarter" idx="12"/>
          </p:nvPr>
        </p:nvSpPr>
        <p:spPr/>
        <p:txBody>
          <a:bodyPr/>
          <a:lstStyle/>
          <a:p>
            <a:fld id="{84A4A67B-60C7-4529-8ECE-40E46D261C95}" type="slidenum">
              <a:rPr lang="en-US" altLang="en-US" smtClean="0"/>
              <a:pPr/>
              <a:t>‹#›</a:t>
            </a:fld>
            <a:endParaRPr lang="en-US" altLang="en-US"/>
          </a:p>
        </p:txBody>
      </p:sp>
    </p:spTree>
    <p:extLst>
      <p:ext uri="{BB962C8B-B14F-4D97-AF65-F5344CB8AC3E}">
        <p14:creationId xmlns:p14="http://schemas.microsoft.com/office/powerpoint/2010/main" val="475290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CED61-7DDE-4DF6-974E-2459D756EC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8E368F-ABDA-4017-B54D-680479B935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94AE1C-5CEA-4292-A6BB-22D7A9B4D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073830-F6E8-4240-87BE-5F56CD674741}"/>
              </a:ext>
            </a:extLst>
          </p:cNvPr>
          <p:cNvSpPr>
            <a:spLocks noGrp="1"/>
          </p:cNvSpPr>
          <p:nvPr>
            <p:ph type="dt" sz="half" idx="10"/>
          </p:nvPr>
        </p:nvSpPr>
        <p:spPr>
          <a:xfrm>
            <a:off x="295275" y="6385719"/>
            <a:ext cx="2743200" cy="365125"/>
          </a:xfrm>
          <a:prstGeom prst="rect">
            <a:avLst/>
          </a:prstGeom>
        </p:spPr>
        <p:txBody>
          <a:bodyPr/>
          <a:lstStyle/>
          <a:p>
            <a:pPr>
              <a:defRPr/>
            </a:pPr>
            <a:endParaRPr lang="en-US"/>
          </a:p>
        </p:txBody>
      </p:sp>
      <p:sp>
        <p:nvSpPr>
          <p:cNvPr id="6" name="Footer Placeholder 5">
            <a:extLst>
              <a:ext uri="{FF2B5EF4-FFF2-40B4-BE49-F238E27FC236}">
                <a16:creationId xmlns:a16="http://schemas.microsoft.com/office/drawing/2014/main" id="{E4C154C1-5386-41A6-979D-1D4529BBA382}"/>
              </a:ext>
            </a:extLst>
          </p:cNvPr>
          <p:cNvSpPr>
            <a:spLocks noGrp="1"/>
          </p:cNvSpPr>
          <p:nvPr>
            <p:ph type="ftr" sz="quarter" idx="11"/>
          </p:nvPr>
        </p:nvSpPr>
        <p:spPr>
          <a:xfrm>
            <a:off x="4310062" y="6385719"/>
            <a:ext cx="4114800" cy="365125"/>
          </a:xfrm>
          <a:prstGeom prst="rect">
            <a:avLst/>
          </a:prstGeom>
        </p:spPr>
        <p:txBody>
          <a:bodyPr/>
          <a:lstStyle/>
          <a:p>
            <a:pPr>
              <a:defRPr/>
            </a:pPr>
            <a:r>
              <a:rPr lang="en-US"/>
              <a:t>2: Radiation units and dose quantities</a:t>
            </a:r>
          </a:p>
        </p:txBody>
      </p:sp>
      <p:sp>
        <p:nvSpPr>
          <p:cNvPr id="7" name="Slide Number Placeholder 6">
            <a:extLst>
              <a:ext uri="{FF2B5EF4-FFF2-40B4-BE49-F238E27FC236}">
                <a16:creationId xmlns:a16="http://schemas.microsoft.com/office/drawing/2014/main" id="{B78667A8-3B66-4A72-B99E-590E024261E2}"/>
              </a:ext>
            </a:extLst>
          </p:cNvPr>
          <p:cNvSpPr>
            <a:spLocks noGrp="1"/>
          </p:cNvSpPr>
          <p:nvPr>
            <p:ph type="sldNum" sz="quarter" idx="12"/>
          </p:nvPr>
        </p:nvSpPr>
        <p:spPr/>
        <p:txBody>
          <a:bodyPr/>
          <a:lstStyle/>
          <a:p>
            <a:fld id="{8706178B-6334-43C7-9A05-45457E8DA2E8}" type="slidenum">
              <a:rPr lang="en-US" altLang="en-US" smtClean="0"/>
              <a:pPr/>
              <a:t>‹#›</a:t>
            </a:fld>
            <a:endParaRPr lang="en-US" altLang="en-US"/>
          </a:p>
        </p:txBody>
      </p:sp>
    </p:spTree>
    <p:extLst>
      <p:ext uri="{BB962C8B-B14F-4D97-AF65-F5344CB8AC3E}">
        <p14:creationId xmlns:p14="http://schemas.microsoft.com/office/powerpoint/2010/main" val="387478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28F5-5327-4394-BAAB-4527028B64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E4C57A-FFD1-45DA-BA75-32C880F89E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E29418-FB45-48D1-BE09-259C9946F17D}"/>
              </a:ext>
            </a:extLst>
          </p:cNvPr>
          <p:cNvSpPr>
            <a:spLocks noGrp="1"/>
          </p:cNvSpPr>
          <p:nvPr>
            <p:ph type="dt" sz="half" idx="10"/>
          </p:nvPr>
        </p:nvSpPr>
        <p:spPr>
          <a:xfrm>
            <a:off x="295275" y="6385719"/>
            <a:ext cx="2743200" cy="365125"/>
          </a:xfrm>
          <a:prstGeom prst="rect">
            <a:avLst/>
          </a:prstGeom>
        </p:spPr>
        <p:txBody>
          <a:bodyPr/>
          <a:lstStyle/>
          <a:p>
            <a:pPr>
              <a:defRPr/>
            </a:pPr>
            <a:endParaRPr lang="en-US"/>
          </a:p>
        </p:txBody>
      </p:sp>
      <p:sp>
        <p:nvSpPr>
          <p:cNvPr id="5" name="Footer Placeholder 4">
            <a:extLst>
              <a:ext uri="{FF2B5EF4-FFF2-40B4-BE49-F238E27FC236}">
                <a16:creationId xmlns:a16="http://schemas.microsoft.com/office/drawing/2014/main" id="{76618509-AD7E-40A1-9521-17024A5B590C}"/>
              </a:ext>
            </a:extLst>
          </p:cNvPr>
          <p:cNvSpPr>
            <a:spLocks noGrp="1"/>
          </p:cNvSpPr>
          <p:nvPr>
            <p:ph type="ftr" sz="quarter" idx="11"/>
          </p:nvPr>
        </p:nvSpPr>
        <p:spPr>
          <a:xfrm>
            <a:off x="4310062" y="6385719"/>
            <a:ext cx="4114800" cy="365125"/>
          </a:xfrm>
          <a:prstGeom prst="rect">
            <a:avLst/>
          </a:prstGeom>
        </p:spPr>
        <p:txBody>
          <a:bodyPr/>
          <a:lstStyle/>
          <a:p>
            <a:pPr>
              <a:defRPr/>
            </a:pPr>
            <a:r>
              <a:rPr lang="en-US"/>
              <a:t>2: Radiation units and dose quantities</a:t>
            </a:r>
          </a:p>
        </p:txBody>
      </p:sp>
      <p:sp>
        <p:nvSpPr>
          <p:cNvPr id="6" name="Slide Number Placeholder 5">
            <a:extLst>
              <a:ext uri="{FF2B5EF4-FFF2-40B4-BE49-F238E27FC236}">
                <a16:creationId xmlns:a16="http://schemas.microsoft.com/office/drawing/2014/main" id="{92B7DE7C-89F0-40E0-86F7-7E0B7D8F8D5D}"/>
              </a:ext>
            </a:extLst>
          </p:cNvPr>
          <p:cNvSpPr>
            <a:spLocks noGrp="1"/>
          </p:cNvSpPr>
          <p:nvPr>
            <p:ph type="sldNum" sz="quarter" idx="12"/>
          </p:nvPr>
        </p:nvSpPr>
        <p:spPr/>
        <p:txBody>
          <a:bodyPr/>
          <a:lstStyle/>
          <a:p>
            <a:fld id="{3A86FC75-F1C5-48C7-BDD0-853C79DBFA65}" type="slidenum">
              <a:rPr lang="en-US" altLang="en-US" smtClean="0"/>
              <a:pPr/>
              <a:t>‹#›</a:t>
            </a:fld>
            <a:endParaRPr lang="en-US" altLang="en-US"/>
          </a:p>
        </p:txBody>
      </p:sp>
    </p:spTree>
    <p:extLst>
      <p:ext uri="{BB962C8B-B14F-4D97-AF65-F5344CB8AC3E}">
        <p14:creationId xmlns:p14="http://schemas.microsoft.com/office/powerpoint/2010/main" val="959783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98FF3-3E82-466A-859E-7B88939AC725}"/>
              </a:ext>
            </a:extLst>
          </p:cNvPr>
          <p:cNvSpPr>
            <a:spLocks noGrp="1"/>
          </p:cNvSpPr>
          <p:nvPr>
            <p:ph type="title"/>
          </p:nvPr>
        </p:nvSpPr>
        <p:spPr>
          <a:xfrm>
            <a:off x="400050" y="208757"/>
            <a:ext cx="11363325" cy="7167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FB3301-9E9C-4BA2-90D1-28DBD4BD731F}"/>
              </a:ext>
            </a:extLst>
          </p:cNvPr>
          <p:cNvSpPr>
            <a:spLocks noGrp="1"/>
          </p:cNvSpPr>
          <p:nvPr>
            <p:ph type="body" idx="1"/>
          </p:nvPr>
        </p:nvSpPr>
        <p:spPr>
          <a:xfrm>
            <a:off x="2771774" y="1313657"/>
            <a:ext cx="9124951" cy="4863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FCCE560-0CC5-4ED9-8ADF-C03D49C8F5B1}"/>
              </a:ext>
            </a:extLst>
          </p:cNvPr>
          <p:cNvSpPr>
            <a:spLocks noGrp="1"/>
          </p:cNvSpPr>
          <p:nvPr>
            <p:ph type="sldNum" sz="quarter" idx="4"/>
          </p:nvPr>
        </p:nvSpPr>
        <p:spPr>
          <a:xfrm>
            <a:off x="9153525" y="638572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EACB44F0-20BD-4DC4-A2D6-68088A3B93FC}" type="slidenum">
              <a:rPr lang="en-US" altLang="en-US" smtClean="0"/>
              <a:pPr/>
              <a:t>‹#›</a:t>
            </a:fld>
            <a:endParaRPr lang="en-US" altLang="en-US" dirty="0"/>
          </a:p>
        </p:txBody>
      </p:sp>
      <p:cxnSp>
        <p:nvCxnSpPr>
          <p:cNvPr id="9" name="Straight Connector 8">
            <a:extLst>
              <a:ext uri="{FF2B5EF4-FFF2-40B4-BE49-F238E27FC236}">
                <a16:creationId xmlns:a16="http://schemas.microsoft.com/office/drawing/2014/main" id="{62A7E2ED-2673-4835-BEDD-9ABB1D610E4C}"/>
              </a:ext>
            </a:extLst>
          </p:cNvPr>
          <p:cNvCxnSpPr>
            <a:cxnSpLocks/>
          </p:cNvCxnSpPr>
          <p:nvPr userDrawn="1"/>
        </p:nvCxnSpPr>
        <p:spPr>
          <a:xfrm>
            <a:off x="0" y="635635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E8C7AA1-F86D-40C1-A77B-67B6CAB16BE6}"/>
              </a:ext>
            </a:extLst>
          </p:cNvPr>
          <p:cNvSpPr/>
          <p:nvPr userDrawn="1"/>
        </p:nvSpPr>
        <p:spPr>
          <a:xfrm>
            <a:off x="0" y="1104900"/>
            <a:ext cx="2381250" cy="52514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71C653-1D55-4043-85BE-F9DA91499B20}"/>
              </a:ext>
            </a:extLst>
          </p:cNvPr>
          <p:cNvSpPr/>
          <p:nvPr userDrawn="1"/>
        </p:nvSpPr>
        <p:spPr>
          <a:xfrm>
            <a:off x="0" y="0"/>
            <a:ext cx="12192000" cy="11049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ECCF87-3988-4DCA-8C3F-08A55DD94705}"/>
              </a:ext>
            </a:extLst>
          </p:cNvPr>
          <p:cNvSpPr/>
          <p:nvPr userDrawn="1"/>
        </p:nvSpPr>
        <p:spPr>
          <a:xfrm>
            <a:off x="0" y="0"/>
            <a:ext cx="2381250" cy="112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763C1E7-51E2-4164-8896-63FE1D74620A}"/>
              </a:ext>
            </a:extLst>
          </p:cNvPr>
          <p:cNvPicPr>
            <a:picLocks noChangeAspect="1"/>
          </p:cNvPicPr>
          <p:nvPr userDrawn="1"/>
        </p:nvPicPr>
        <p:blipFill rotWithShape="1">
          <a:blip r:embed="rId12"/>
          <a:srcRect b="9766"/>
          <a:stretch/>
        </p:blipFill>
        <p:spPr>
          <a:xfrm>
            <a:off x="1014299" y="157267"/>
            <a:ext cx="1253797" cy="838801"/>
          </a:xfrm>
          <a:prstGeom prst="rect">
            <a:avLst/>
          </a:prstGeom>
        </p:spPr>
      </p:pic>
      <p:sp>
        <p:nvSpPr>
          <p:cNvPr id="14" name="Footer Placeholder 4">
            <a:extLst>
              <a:ext uri="{FF2B5EF4-FFF2-40B4-BE49-F238E27FC236}">
                <a16:creationId xmlns:a16="http://schemas.microsoft.com/office/drawing/2014/main" id="{9FF5C2D5-3A18-4B28-B047-E9C99BB27567}"/>
              </a:ext>
            </a:extLst>
          </p:cNvPr>
          <p:cNvSpPr>
            <a:spLocks noGrp="1"/>
          </p:cNvSpPr>
          <p:nvPr>
            <p:ph type="ftr" sz="quarter" idx="3"/>
          </p:nvPr>
        </p:nvSpPr>
        <p:spPr>
          <a:xfrm>
            <a:off x="2771774" y="6466680"/>
            <a:ext cx="4114800" cy="365125"/>
          </a:xfrm>
          <a:prstGeom prst="rect">
            <a:avLst/>
          </a:prstGeom>
        </p:spPr>
        <p:txBody>
          <a:bodyPr/>
          <a:lstStyle>
            <a:lvl1pPr algn="l">
              <a:defRPr sz="1200">
                <a:solidFill>
                  <a:schemeClr val="bg1">
                    <a:lumMod val="50000"/>
                  </a:schemeClr>
                </a:solidFill>
              </a:defRPr>
            </a:lvl1pPr>
          </a:lstStyle>
          <a:p>
            <a:pPr>
              <a:defRPr/>
            </a:pPr>
            <a:r>
              <a:rPr lang="en-US"/>
              <a:t>1. Radiation dose and units, and radiation effects</a:t>
            </a:r>
            <a:endParaRPr lang="en-US" dirty="0"/>
          </a:p>
        </p:txBody>
      </p:sp>
      <p:pic>
        <p:nvPicPr>
          <p:cNvPr id="16" name="Picture 15">
            <a:extLst>
              <a:ext uri="{FF2B5EF4-FFF2-40B4-BE49-F238E27FC236}">
                <a16:creationId xmlns:a16="http://schemas.microsoft.com/office/drawing/2014/main" id="{0A0D6106-E50B-4981-916C-515F5B60B6AD}"/>
              </a:ext>
            </a:extLst>
          </p:cNvPr>
          <p:cNvPicPr>
            <a:picLocks noChangeAspect="1"/>
          </p:cNvPicPr>
          <p:nvPr userDrawn="1"/>
        </p:nvPicPr>
        <p:blipFill>
          <a:blip r:embed="rId13"/>
          <a:stretch>
            <a:fillRect/>
          </a:stretch>
        </p:blipFill>
        <p:spPr>
          <a:xfrm>
            <a:off x="295881" y="252056"/>
            <a:ext cx="706863" cy="702131"/>
          </a:xfrm>
          <a:prstGeom prst="rect">
            <a:avLst/>
          </a:prstGeom>
        </p:spPr>
      </p:pic>
    </p:spTree>
    <p:extLst>
      <p:ext uri="{BB962C8B-B14F-4D97-AF65-F5344CB8AC3E}">
        <p14:creationId xmlns:p14="http://schemas.microsoft.com/office/powerpoint/2010/main" val="23614333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1" r:id="rId5"/>
    <p:sldLayoutId id="2147483752" r:id="rId6"/>
    <p:sldLayoutId id="2147483753" r:id="rId7"/>
    <p:sldLayoutId id="2147483754" r:id="rId8"/>
    <p:sldLayoutId id="2147483755" r:id="rId9"/>
    <p:sldLayoutId id="2147483756" r:id="rId10"/>
  </p:sldLayoutIdLst>
  <p:hf hdr="0" dt="0"/>
  <p:txStyles>
    <p:titleStyle>
      <a:lvl1pPr algn="l" defTabSz="914400" rtl="0" eaLnBrk="1" latinLnBrk="0" hangingPunct="1">
        <a:lnSpc>
          <a:spcPct val="90000"/>
        </a:lnSpc>
        <a:spcBef>
          <a:spcPct val="0"/>
        </a:spcBef>
        <a:buNone/>
        <a:defRPr sz="4000" kern="1200">
          <a:solidFill>
            <a:srgbClr val="FFFF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8C6BB7-5DD7-4F27-93DD-716C6B5D80E0}"/>
              </a:ext>
            </a:extLst>
          </p:cNvPr>
          <p:cNvSpPr>
            <a:spLocks noGrp="1"/>
          </p:cNvSpPr>
          <p:nvPr>
            <p:ph type="body" idx="1"/>
          </p:nvPr>
        </p:nvSpPr>
        <p:spPr>
          <a:xfrm>
            <a:off x="838200" y="1482725"/>
            <a:ext cx="10515600" cy="4946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12967F9-7AE9-46A7-A253-EF036FDF91C8}"/>
              </a:ext>
            </a:extLst>
          </p:cNvPr>
          <p:cNvSpPr/>
          <p:nvPr userDrawn="1"/>
        </p:nvSpPr>
        <p:spPr>
          <a:xfrm>
            <a:off x="0" y="0"/>
            <a:ext cx="12192000" cy="11049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24668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97044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271586-C63D-4AE4-B5A0-4418E477FB52}"/>
              </a:ext>
            </a:extLst>
          </p:cNvPr>
          <p:cNvSpPr/>
          <p:nvPr/>
        </p:nvSpPr>
        <p:spPr>
          <a:xfrm>
            <a:off x="0" y="1828800"/>
            <a:ext cx="12192000" cy="502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9">
            <a:extLst>
              <a:ext uri="{FF2B5EF4-FFF2-40B4-BE49-F238E27FC236}">
                <a16:creationId xmlns:a16="http://schemas.microsoft.com/office/drawing/2014/main" id="{1A1F469A-0CA1-46C2-B2B7-047A26A874FA}"/>
              </a:ext>
            </a:extLst>
          </p:cNvPr>
          <p:cNvSpPr>
            <a:spLocks noGrp="1" noChangeArrowheads="1"/>
          </p:cNvSpPr>
          <p:nvPr>
            <p:ph type="ctrTitle"/>
          </p:nvPr>
        </p:nvSpPr>
        <p:spPr>
          <a:xfrm>
            <a:off x="1002978" y="2214523"/>
            <a:ext cx="10199785" cy="2256600"/>
          </a:xfrm>
        </p:spPr>
        <p:txBody>
          <a:bodyPr>
            <a:normAutofit fontScale="90000"/>
          </a:bodyPr>
          <a:lstStyle/>
          <a:p>
            <a:pPr eaLnBrk="1" hangingPunct="1"/>
            <a:r>
              <a:rPr lang="en-GB" altLang="en-US" sz="8000" b="1" dirty="0">
                <a:solidFill>
                  <a:schemeClr val="bg1"/>
                </a:solidFill>
                <a:effectLst>
                  <a:outerShdw blurRad="38100" dist="38100" dir="2700000" algn="tl">
                    <a:srgbClr val="000000">
                      <a:alpha val="43137"/>
                    </a:srgbClr>
                  </a:outerShdw>
                </a:effectLst>
                <a:latin typeface="+mn-lt"/>
              </a:rPr>
              <a:t>Performance Testing </a:t>
            </a:r>
            <a:br>
              <a:rPr lang="en-GB" altLang="en-US" sz="8000" b="1" dirty="0">
                <a:solidFill>
                  <a:schemeClr val="bg1"/>
                </a:solidFill>
                <a:effectLst>
                  <a:outerShdw blurRad="38100" dist="38100" dir="2700000" algn="tl">
                    <a:srgbClr val="000000">
                      <a:alpha val="43137"/>
                    </a:srgbClr>
                  </a:outerShdw>
                </a:effectLst>
                <a:latin typeface="+mn-lt"/>
              </a:rPr>
            </a:br>
            <a:r>
              <a:rPr lang="en-GB" altLang="en-US" sz="8000" b="1" dirty="0">
                <a:solidFill>
                  <a:schemeClr val="bg1"/>
                </a:solidFill>
                <a:effectLst>
                  <a:outerShdw blurRad="38100" dist="38100" dir="2700000" algn="tl">
                    <a:srgbClr val="000000">
                      <a:alpha val="43137"/>
                    </a:srgbClr>
                  </a:outerShdw>
                </a:effectLst>
                <a:latin typeface="+mn-lt"/>
              </a:rPr>
              <a:t>(Daily, Weekly, etc.)</a:t>
            </a:r>
            <a:endParaRPr lang="en-US" altLang="en-US" sz="8000" b="1" dirty="0">
              <a:solidFill>
                <a:schemeClr val="bg1"/>
              </a:solidFill>
              <a:effectLst>
                <a:outerShdw blurRad="38100" dist="38100" dir="2700000" algn="tl">
                  <a:srgbClr val="000000">
                    <a:alpha val="43137"/>
                  </a:srgbClr>
                </a:outerShdw>
              </a:effectLst>
              <a:latin typeface="+mn-lt"/>
            </a:endParaRPr>
          </a:p>
        </p:txBody>
      </p:sp>
      <p:sp>
        <p:nvSpPr>
          <p:cNvPr id="5" name="Rectangle 10">
            <a:extLst>
              <a:ext uri="{FF2B5EF4-FFF2-40B4-BE49-F238E27FC236}">
                <a16:creationId xmlns:a16="http://schemas.microsoft.com/office/drawing/2014/main" id="{3325AF3D-7E5C-4952-AAD1-BC5E7B8A11F3}"/>
              </a:ext>
            </a:extLst>
          </p:cNvPr>
          <p:cNvSpPr>
            <a:spLocks noGrp="1" noChangeArrowheads="1"/>
          </p:cNvSpPr>
          <p:nvPr>
            <p:ph type="subTitle" idx="1"/>
          </p:nvPr>
        </p:nvSpPr>
        <p:spPr>
          <a:xfrm>
            <a:off x="1523999" y="4991749"/>
            <a:ext cx="9144000" cy="1385869"/>
          </a:xfrm>
        </p:spPr>
        <p:txBody>
          <a:bodyPr/>
          <a:lstStyle/>
          <a:p>
            <a:pPr eaLnBrk="1" hangingPunct="1">
              <a:lnSpc>
                <a:spcPct val="100000"/>
              </a:lnSpc>
              <a:spcBef>
                <a:spcPts val="0"/>
              </a:spcBef>
            </a:pPr>
            <a:r>
              <a:rPr lang="en-US" altLang="en-US" b="1" dirty="0">
                <a:solidFill>
                  <a:schemeClr val="bg1"/>
                </a:solidFill>
              </a:rPr>
              <a:t>Chai Hong Yeong, PhD</a:t>
            </a:r>
          </a:p>
          <a:p>
            <a:pPr eaLnBrk="1" hangingPunct="1">
              <a:lnSpc>
                <a:spcPct val="100000"/>
              </a:lnSpc>
              <a:spcBef>
                <a:spcPts val="0"/>
              </a:spcBef>
            </a:pPr>
            <a:r>
              <a:rPr lang="en-US" altLang="en-US" sz="2000" dirty="0">
                <a:solidFill>
                  <a:schemeClr val="bg1"/>
                </a:solidFill>
              </a:rPr>
              <a:t>Chair, Medical Physics World Board, IOMP</a:t>
            </a:r>
          </a:p>
          <a:p>
            <a:pPr eaLnBrk="1" hangingPunct="1">
              <a:lnSpc>
                <a:spcPct val="100000"/>
              </a:lnSpc>
              <a:spcBef>
                <a:spcPts val="0"/>
              </a:spcBef>
            </a:pPr>
            <a:r>
              <a:rPr lang="en-US" altLang="en-US" sz="2000" dirty="0">
                <a:solidFill>
                  <a:schemeClr val="bg1"/>
                </a:solidFill>
              </a:rPr>
              <a:t>Taylor’s University, Malaysia</a:t>
            </a:r>
          </a:p>
          <a:p>
            <a:pPr eaLnBrk="1" hangingPunct="1">
              <a:lnSpc>
                <a:spcPct val="100000"/>
              </a:lnSpc>
              <a:spcBef>
                <a:spcPts val="0"/>
              </a:spcBef>
            </a:pPr>
            <a:r>
              <a:rPr lang="en-US" altLang="en-US" sz="2000" dirty="0">
                <a:solidFill>
                  <a:schemeClr val="bg1"/>
                </a:solidFill>
              </a:rPr>
              <a:t>Chaihong.Yeong@taylors.edu.my</a:t>
            </a:r>
            <a:endParaRPr lang="en-US" altLang="en-US" dirty="0">
              <a:solidFill>
                <a:schemeClr val="bg1"/>
              </a:solidFill>
            </a:endParaRPr>
          </a:p>
        </p:txBody>
      </p:sp>
      <p:sp>
        <p:nvSpPr>
          <p:cNvPr id="6" name="Text Box 8">
            <a:extLst>
              <a:ext uri="{FF2B5EF4-FFF2-40B4-BE49-F238E27FC236}">
                <a16:creationId xmlns:a16="http://schemas.microsoft.com/office/drawing/2014/main" id="{58221760-8252-470C-A761-C59238C68F19}"/>
              </a:ext>
            </a:extLst>
          </p:cNvPr>
          <p:cNvSpPr txBox="1">
            <a:spLocks noChangeArrowheads="1"/>
          </p:cNvSpPr>
          <p:nvPr/>
        </p:nvSpPr>
        <p:spPr bwMode="auto">
          <a:xfrm>
            <a:off x="1941272" y="435789"/>
            <a:ext cx="79325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altLang="en-US" sz="2000" b="1" dirty="0">
                <a:solidFill>
                  <a:srgbClr val="0070C0"/>
                </a:solidFill>
                <a:latin typeface="Calibri" panose="020F0502020204030204" pitchFamily="34" charset="0"/>
              </a:rPr>
              <a:t>Joint ICTP-IAEA Training Course on </a:t>
            </a:r>
          </a:p>
          <a:p>
            <a:pPr algn="ctr" eaLnBrk="1" hangingPunct="1">
              <a:defRPr/>
            </a:pPr>
            <a:r>
              <a:rPr lang="en-US" altLang="en-US" sz="2000" b="1" dirty="0">
                <a:solidFill>
                  <a:srgbClr val="0070C0"/>
                </a:solidFill>
                <a:latin typeface="Calibri" panose="020F0502020204030204" pitchFamily="34" charset="0"/>
              </a:rPr>
              <a:t>Quality Assurance, Quality Control and Optimization of Equipment and Procedures Used in Fluoroscopically-Guided Procedures</a:t>
            </a:r>
            <a:endParaRPr lang="en-AU" altLang="en-US" sz="2000" b="1" dirty="0">
              <a:solidFill>
                <a:srgbClr val="0070C0"/>
              </a:solidFill>
              <a:latin typeface="Calibri" panose="020F0502020204030204" pitchFamily="34" charset="0"/>
              <a:ea typeface="MS PGothic" pitchFamily="34" charset="-128"/>
            </a:endParaRPr>
          </a:p>
        </p:txBody>
      </p:sp>
      <p:pic>
        <p:nvPicPr>
          <p:cNvPr id="7" name="Picture 6">
            <a:extLst>
              <a:ext uri="{FF2B5EF4-FFF2-40B4-BE49-F238E27FC236}">
                <a16:creationId xmlns:a16="http://schemas.microsoft.com/office/drawing/2014/main" id="{BDF02E8E-AE3B-452E-86D2-C0555A495A4E}"/>
              </a:ext>
            </a:extLst>
          </p:cNvPr>
          <p:cNvPicPr>
            <a:picLocks noChangeAspect="1"/>
          </p:cNvPicPr>
          <p:nvPr/>
        </p:nvPicPr>
        <p:blipFill>
          <a:blip r:embed="rId2"/>
          <a:stretch>
            <a:fillRect/>
          </a:stretch>
        </p:blipFill>
        <p:spPr>
          <a:xfrm>
            <a:off x="10096709" y="276331"/>
            <a:ext cx="1829936" cy="1334580"/>
          </a:xfrm>
          <a:prstGeom prst="rect">
            <a:avLst/>
          </a:prstGeom>
        </p:spPr>
      </p:pic>
      <p:pic>
        <p:nvPicPr>
          <p:cNvPr id="14" name="Picture 13">
            <a:extLst>
              <a:ext uri="{FF2B5EF4-FFF2-40B4-BE49-F238E27FC236}">
                <a16:creationId xmlns:a16="http://schemas.microsoft.com/office/drawing/2014/main" id="{760D3EB1-9CA7-455B-93E6-E7416EBEFE4D}"/>
              </a:ext>
            </a:extLst>
          </p:cNvPr>
          <p:cNvPicPr>
            <a:picLocks noChangeAspect="1"/>
          </p:cNvPicPr>
          <p:nvPr/>
        </p:nvPicPr>
        <p:blipFill>
          <a:blip r:embed="rId3"/>
          <a:stretch>
            <a:fillRect/>
          </a:stretch>
        </p:blipFill>
        <p:spPr>
          <a:xfrm>
            <a:off x="410737" y="355345"/>
            <a:ext cx="1184483" cy="1176553"/>
          </a:xfrm>
          <a:prstGeom prst="rect">
            <a:avLst/>
          </a:prstGeom>
        </p:spPr>
      </p:pic>
    </p:spTree>
    <p:extLst>
      <p:ext uri="{BB962C8B-B14F-4D97-AF65-F5344CB8AC3E}">
        <p14:creationId xmlns:p14="http://schemas.microsoft.com/office/powerpoint/2010/main" val="1309895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71138-44ED-440C-AF21-DC25570EC7BE}"/>
              </a:ext>
            </a:extLst>
          </p:cNvPr>
          <p:cNvSpPr>
            <a:spLocks noGrp="1"/>
          </p:cNvSpPr>
          <p:nvPr>
            <p:ph type="title"/>
          </p:nvPr>
        </p:nvSpPr>
        <p:spPr/>
        <p:txBody>
          <a:bodyPr>
            <a:normAutofit fontScale="90000"/>
          </a:bodyPr>
          <a:lstStyle/>
          <a:p>
            <a:r>
              <a:rPr lang="en-US" dirty="0"/>
              <a:t>QC for Fluoroscopy &amp; Angiography Units</a:t>
            </a:r>
          </a:p>
        </p:txBody>
      </p:sp>
      <p:sp>
        <p:nvSpPr>
          <p:cNvPr id="4" name="Footer Placeholder 3">
            <a:extLst>
              <a:ext uri="{FF2B5EF4-FFF2-40B4-BE49-F238E27FC236}">
                <a16:creationId xmlns:a16="http://schemas.microsoft.com/office/drawing/2014/main" id="{8ACB2887-D121-483D-AAC1-2409B626CAAE}"/>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4953F28E-54B1-4055-B82E-261886351FE7}"/>
              </a:ext>
            </a:extLst>
          </p:cNvPr>
          <p:cNvSpPr>
            <a:spLocks noGrp="1"/>
          </p:cNvSpPr>
          <p:nvPr>
            <p:ph type="sldNum" sz="quarter" idx="12"/>
          </p:nvPr>
        </p:nvSpPr>
        <p:spPr/>
        <p:txBody>
          <a:bodyPr/>
          <a:lstStyle/>
          <a:p>
            <a:fld id="{E994CEB2-14C0-4C36-BE7D-356F85CA276F}" type="slidenum">
              <a:rPr lang="en-US" altLang="en-US" smtClean="0"/>
              <a:pPr/>
              <a:t>10</a:t>
            </a:fld>
            <a:endParaRPr lang="en-US" altLang="en-US"/>
          </a:p>
        </p:txBody>
      </p:sp>
      <p:graphicFrame>
        <p:nvGraphicFramePr>
          <p:cNvPr id="3" name="Table 5">
            <a:extLst>
              <a:ext uri="{FF2B5EF4-FFF2-40B4-BE49-F238E27FC236}">
                <a16:creationId xmlns:a16="http://schemas.microsoft.com/office/drawing/2014/main" id="{F6DECC47-C6A8-4346-AE19-4BF4D8AC5EF2}"/>
              </a:ext>
            </a:extLst>
          </p:cNvPr>
          <p:cNvGraphicFramePr>
            <a:graphicFrameLocks noGrp="1"/>
          </p:cNvGraphicFramePr>
          <p:nvPr>
            <p:extLst>
              <p:ext uri="{D42A27DB-BD31-4B8C-83A1-F6EECF244321}">
                <p14:modId xmlns:p14="http://schemas.microsoft.com/office/powerpoint/2010/main" val="2109364183"/>
              </p:ext>
            </p:extLst>
          </p:nvPr>
        </p:nvGraphicFramePr>
        <p:xfrm>
          <a:off x="2632202" y="1230613"/>
          <a:ext cx="9311370" cy="4946905"/>
        </p:xfrm>
        <a:graphic>
          <a:graphicData uri="http://schemas.openxmlformats.org/drawingml/2006/table">
            <a:tbl>
              <a:tblPr firstRow="1" bandRow="1">
                <a:tableStyleId>{5C22544A-7EE6-4342-B048-85BDC9FD1C3A}</a:tableStyleId>
              </a:tblPr>
              <a:tblGrid>
                <a:gridCol w="2904440">
                  <a:extLst>
                    <a:ext uri="{9D8B030D-6E8A-4147-A177-3AD203B41FA5}">
                      <a16:colId xmlns:a16="http://schemas.microsoft.com/office/drawing/2014/main" val="1785256686"/>
                    </a:ext>
                  </a:extLst>
                </a:gridCol>
                <a:gridCol w="1694776">
                  <a:extLst>
                    <a:ext uri="{9D8B030D-6E8A-4147-A177-3AD203B41FA5}">
                      <a16:colId xmlns:a16="http://schemas.microsoft.com/office/drawing/2014/main" val="4151081482"/>
                    </a:ext>
                  </a:extLst>
                </a:gridCol>
                <a:gridCol w="3461852">
                  <a:extLst>
                    <a:ext uri="{9D8B030D-6E8A-4147-A177-3AD203B41FA5}">
                      <a16:colId xmlns:a16="http://schemas.microsoft.com/office/drawing/2014/main" val="4266704947"/>
                    </a:ext>
                  </a:extLst>
                </a:gridCol>
                <a:gridCol w="1250302">
                  <a:extLst>
                    <a:ext uri="{9D8B030D-6E8A-4147-A177-3AD203B41FA5}">
                      <a16:colId xmlns:a16="http://schemas.microsoft.com/office/drawing/2014/main" val="4037605556"/>
                    </a:ext>
                  </a:extLst>
                </a:gridCol>
              </a:tblGrid>
              <a:tr h="559733">
                <a:tc>
                  <a:txBody>
                    <a:bodyPr/>
                    <a:lstStyle/>
                    <a:p>
                      <a:r>
                        <a:rPr lang="en-US" sz="1400" dirty="0"/>
                        <a:t>By MRT</a:t>
                      </a:r>
                    </a:p>
                  </a:txBody>
                  <a:tcPr/>
                </a:tc>
                <a:tc>
                  <a:txBody>
                    <a:bodyPr/>
                    <a:lstStyle/>
                    <a:p>
                      <a:r>
                        <a:rPr lang="en-US" sz="1400" dirty="0"/>
                        <a:t>Frequency</a:t>
                      </a:r>
                    </a:p>
                  </a:txBody>
                  <a:tcPr/>
                </a:tc>
                <a:tc>
                  <a:txBody>
                    <a:bodyPr/>
                    <a:lstStyle/>
                    <a:p>
                      <a:r>
                        <a:rPr lang="en-US" sz="1400" dirty="0"/>
                        <a:t>By CQMP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Frequency</a:t>
                      </a:r>
                    </a:p>
                    <a:p>
                      <a:endParaRPr lang="en-US" sz="1400" dirty="0"/>
                    </a:p>
                  </a:txBody>
                  <a:tcPr/>
                </a:tc>
                <a:extLst>
                  <a:ext uri="{0D108BD9-81ED-4DB2-BD59-A6C34878D82A}">
                    <a16:rowId xmlns:a16="http://schemas.microsoft.com/office/drawing/2014/main" val="3746291798"/>
                  </a:ext>
                </a:extLst>
              </a:tr>
              <a:tr h="329255">
                <a:tc>
                  <a:txBody>
                    <a:bodyPr/>
                    <a:lstStyle/>
                    <a:p>
                      <a:r>
                        <a:rPr lang="en-US" sz="1400" b="0" i="0" u="none" strike="noStrike" baseline="0" dirty="0"/>
                        <a:t>1. Reproducibility of the AERC </a:t>
                      </a:r>
                      <a:endParaRPr lang="en-US" sz="1400" dirty="0"/>
                    </a:p>
                  </a:txBody>
                  <a:tcPr/>
                </a:tc>
                <a:tc>
                  <a:txBody>
                    <a:bodyPr/>
                    <a:lstStyle/>
                    <a:p>
                      <a:r>
                        <a:rPr lang="en-US" sz="1400" dirty="0"/>
                        <a:t>Quarterly</a:t>
                      </a:r>
                    </a:p>
                  </a:txBody>
                  <a:tcPr/>
                </a:tc>
                <a:tc>
                  <a:txBody>
                    <a:bodyPr/>
                    <a:lstStyle/>
                    <a:p>
                      <a:r>
                        <a:rPr lang="en-US" sz="1400" b="0" i="0" u="none" strike="noStrike" baseline="0" dirty="0"/>
                        <a:t>1. System check</a:t>
                      </a:r>
                      <a:endParaRPr lang="en-US" sz="1400" dirty="0"/>
                    </a:p>
                  </a:txBody>
                  <a:tcPr/>
                </a:tc>
                <a:tc>
                  <a:txBody>
                    <a:bodyPr/>
                    <a:lstStyle/>
                    <a:p>
                      <a:r>
                        <a:rPr lang="en-US" sz="1400" dirty="0"/>
                        <a:t>Annually</a:t>
                      </a:r>
                    </a:p>
                  </a:txBody>
                  <a:tcPr/>
                </a:tc>
                <a:extLst>
                  <a:ext uri="{0D108BD9-81ED-4DB2-BD59-A6C34878D82A}">
                    <a16:rowId xmlns:a16="http://schemas.microsoft.com/office/drawing/2014/main" val="1712685442"/>
                  </a:ext>
                </a:extLst>
              </a:tr>
              <a:tr h="329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 </a:t>
                      </a:r>
                      <a:r>
                        <a:rPr lang="en-US" sz="1400" b="0" i="0" u="none" strike="noStrike" baseline="0" dirty="0"/>
                        <a:t>Image uniformity and artefacts</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Monthly/Quarterly</a:t>
                      </a:r>
                    </a:p>
                  </a:txBody>
                  <a:tcPr/>
                </a:tc>
                <a:tc>
                  <a:txBody>
                    <a:bodyPr/>
                    <a:lstStyle/>
                    <a:p>
                      <a:r>
                        <a:rPr lang="en-US" sz="1400" b="0" i="0" u="none" strike="noStrike" baseline="0" dirty="0"/>
                        <a:t>2. X ray beam alignment &amp; centering</a:t>
                      </a:r>
                      <a:endParaRPr lang="en-US" sz="1400" dirty="0"/>
                    </a:p>
                  </a:txBody>
                  <a:tcPr/>
                </a:tc>
                <a:tc>
                  <a:txBody>
                    <a:bodyPr/>
                    <a:lstStyle/>
                    <a:p>
                      <a:r>
                        <a:rPr lang="en-US" sz="1400" dirty="0"/>
                        <a:t>Annually</a:t>
                      </a:r>
                    </a:p>
                  </a:txBody>
                  <a:tcPr/>
                </a:tc>
                <a:extLst>
                  <a:ext uri="{0D108BD9-81ED-4DB2-BD59-A6C34878D82A}">
                    <a16:rowId xmlns:a16="http://schemas.microsoft.com/office/drawing/2014/main" val="1243021084"/>
                  </a:ext>
                </a:extLst>
              </a:tr>
              <a:tr h="329255">
                <a:tc>
                  <a:txBody>
                    <a:bodyPr/>
                    <a:lstStyle/>
                    <a:p>
                      <a:r>
                        <a:rPr lang="en-US" sz="1400" dirty="0"/>
                        <a:t>3. Monitor display check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Quarterly</a:t>
                      </a:r>
                    </a:p>
                  </a:txBody>
                  <a:tcPr/>
                </a:tc>
                <a:tc>
                  <a:txBody>
                    <a:bodyPr/>
                    <a:lstStyle/>
                    <a:p>
                      <a:r>
                        <a:rPr lang="en-US" sz="1400" b="0" i="0" u="none" strike="noStrike" baseline="0" dirty="0"/>
                        <a:t>3. X ray beam collimation</a:t>
                      </a:r>
                      <a:endParaRPr lang="en-US" sz="1400" dirty="0"/>
                    </a:p>
                  </a:txBody>
                  <a:tcPr/>
                </a:tc>
                <a:tc>
                  <a:txBody>
                    <a:bodyPr/>
                    <a:lstStyle/>
                    <a:p>
                      <a:r>
                        <a:rPr lang="en-US" sz="1400" dirty="0"/>
                        <a:t>Annually</a:t>
                      </a:r>
                    </a:p>
                  </a:txBody>
                  <a:tcPr/>
                </a:tc>
                <a:extLst>
                  <a:ext uri="{0D108BD9-81ED-4DB2-BD59-A6C34878D82A}">
                    <a16:rowId xmlns:a16="http://schemas.microsoft.com/office/drawing/2014/main" val="1444642820"/>
                  </a:ext>
                </a:extLst>
              </a:tr>
              <a:tr h="374106">
                <a:tc>
                  <a:txBody>
                    <a:bodyPr/>
                    <a:lstStyle/>
                    <a:p>
                      <a:endParaRPr lang="en-US" dirty="0"/>
                    </a:p>
                  </a:txBody>
                  <a:tcPr/>
                </a:tc>
                <a:tc>
                  <a:txBody>
                    <a:bodyPr/>
                    <a:lstStyle/>
                    <a:p>
                      <a:endParaRPr lang="en-US" dirty="0"/>
                    </a:p>
                  </a:txBody>
                  <a:tcPr/>
                </a:tc>
                <a:tc>
                  <a:txBody>
                    <a:bodyPr/>
                    <a:lstStyle/>
                    <a:p>
                      <a:r>
                        <a:rPr lang="en-US" sz="1400" b="0" i="0" u="none" strike="noStrike" baseline="0" dirty="0"/>
                        <a:t>4. Tube potential accuracy</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Annually</a:t>
                      </a:r>
                    </a:p>
                  </a:txBody>
                  <a:tcPr/>
                </a:tc>
                <a:extLst>
                  <a:ext uri="{0D108BD9-81ED-4DB2-BD59-A6C34878D82A}">
                    <a16:rowId xmlns:a16="http://schemas.microsoft.com/office/drawing/2014/main" val="2872684753"/>
                  </a:ext>
                </a:extLst>
              </a:tr>
              <a:tr h="374106">
                <a:tc>
                  <a:txBody>
                    <a:bodyPr/>
                    <a:lstStyle/>
                    <a:p>
                      <a:endParaRPr lang="en-US" dirty="0"/>
                    </a:p>
                  </a:txBody>
                  <a:tcPr/>
                </a:tc>
                <a:tc>
                  <a:txBody>
                    <a:bodyPr/>
                    <a:lstStyle/>
                    <a:p>
                      <a:endParaRPr lang="en-US" dirty="0"/>
                    </a:p>
                  </a:txBody>
                  <a:tcPr/>
                </a:tc>
                <a:tc>
                  <a:txBody>
                    <a:bodyPr/>
                    <a:lstStyle/>
                    <a:p>
                      <a:r>
                        <a:rPr lang="en-US" sz="1400" b="0" i="0" u="none" strike="noStrike" baseline="0" dirty="0"/>
                        <a:t>5. </a:t>
                      </a:r>
                      <a:r>
                        <a:rPr lang="en-US" sz="1400" b="0" i="0" u="none" strike="noStrike" baseline="0" dirty="0" err="1"/>
                        <a:t>mAs</a:t>
                      </a:r>
                      <a:r>
                        <a:rPr lang="en-US" sz="1400" b="0" i="0" u="none" strike="noStrike" baseline="0" dirty="0"/>
                        <a:t> linearity</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Annually</a:t>
                      </a:r>
                    </a:p>
                  </a:txBody>
                  <a:tcPr/>
                </a:tc>
                <a:extLst>
                  <a:ext uri="{0D108BD9-81ED-4DB2-BD59-A6C34878D82A}">
                    <a16:rowId xmlns:a16="http://schemas.microsoft.com/office/drawing/2014/main" val="532128429"/>
                  </a:ext>
                </a:extLst>
              </a:tr>
              <a:tr h="329255">
                <a:tc>
                  <a:txBody>
                    <a:bodyPr/>
                    <a:lstStyle/>
                    <a:p>
                      <a:endParaRPr lang="en-US" sz="1400" dirty="0"/>
                    </a:p>
                  </a:txBody>
                  <a:tcPr/>
                </a:tc>
                <a:tc>
                  <a:txBody>
                    <a:bodyPr/>
                    <a:lstStyle/>
                    <a:p>
                      <a:endParaRPr lang="en-US" sz="1400" dirty="0"/>
                    </a:p>
                  </a:txBody>
                  <a:tcPr/>
                </a:tc>
                <a:tc>
                  <a:txBody>
                    <a:bodyPr/>
                    <a:lstStyle/>
                    <a:p>
                      <a:r>
                        <a:rPr lang="en-US" sz="1400" b="0" i="0" u="none" strike="noStrike" baseline="0" dirty="0"/>
                        <a:t>6. Reproducibility of radiation output</a:t>
                      </a:r>
                      <a:endParaRPr lang="en-US" sz="14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Annually</a:t>
                      </a:r>
                    </a:p>
                  </a:txBody>
                  <a:tcPr/>
                </a:tc>
                <a:extLst>
                  <a:ext uri="{0D108BD9-81ED-4DB2-BD59-A6C34878D82A}">
                    <a16:rowId xmlns:a16="http://schemas.microsoft.com/office/drawing/2014/main" val="768689255"/>
                  </a:ext>
                </a:extLst>
              </a:tr>
              <a:tr h="329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r>
                        <a:rPr lang="en-US" sz="1400" b="0" i="0" u="none" strike="noStrike" baseline="0" dirty="0"/>
                        <a:t>7. HVL measurement</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Annually</a:t>
                      </a:r>
                    </a:p>
                  </a:txBody>
                  <a:tcPr/>
                </a:tc>
                <a:extLst>
                  <a:ext uri="{0D108BD9-81ED-4DB2-BD59-A6C34878D82A}">
                    <a16:rowId xmlns:a16="http://schemas.microsoft.com/office/drawing/2014/main" val="42896293"/>
                  </a:ext>
                </a:extLst>
              </a:tr>
              <a:tr h="329255">
                <a:tc>
                  <a:txBody>
                    <a:bodyPr/>
                    <a:lstStyle/>
                    <a:p>
                      <a:endParaRPr lang="en-US" sz="1400" dirty="0"/>
                    </a:p>
                  </a:txBody>
                  <a:tcPr/>
                </a:tc>
                <a:tc>
                  <a:txBody>
                    <a:bodyPr/>
                    <a:lstStyle/>
                    <a:p>
                      <a:endParaRPr lang="en-US" sz="1400" dirty="0"/>
                    </a:p>
                  </a:txBody>
                  <a:tcPr/>
                </a:tc>
                <a:tc>
                  <a:txBody>
                    <a:bodyPr/>
                    <a:lstStyle/>
                    <a:p>
                      <a:r>
                        <a:rPr lang="en-US" sz="1400" b="0" i="0" u="none" strike="noStrike" baseline="0" dirty="0"/>
                        <a:t>8. Accuracy of dose indices display</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Annually</a:t>
                      </a:r>
                    </a:p>
                  </a:txBody>
                  <a:tcPr/>
                </a:tc>
                <a:extLst>
                  <a:ext uri="{0D108BD9-81ED-4DB2-BD59-A6C34878D82A}">
                    <a16:rowId xmlns:a16="http://schemas.microsoft.com/office/drawing/2014/main" val="3985232531"/>
                  </a:ext>
                </a:extLst>
              </a:tr>
              <a:tr h="346410">
                <a:tc>
                  <a:txBody>
                    <a:bodyPr/>
                    <a:lstStyle/>
                    <a:p>
                      <a:endParaRPr lang="en-US" sz="1400" dirty="0"/>
                    </a:p>
                  </a:txBody>
                  <a:tcPr/>
                </a:tc>
                <a:tc>
                  <a:txBody>
                    <a:bodyPr/>
                    <a:lstStyle/>
                    <a:p>
                      <a:endParaRPr lang="en-US" sz="1400" dirty="0"/>
                    </a:p>
                  </a:txBody>
                  <a:tcPr/>
                </a:tc>
                <a:tc>
                  <a:txBody>
                    <a:bodyPr/>
                    <a:lstStyle/>
                    <a:p>
                      <a:r>
                        <a:rPr lang="en-US" sz="1400" b="0" i="0" u="none" strike="noStrike" baseline="0" dirty="0"/>
                        <a:t>9. Image Receptor ESAK rate (for II systems) </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Annually</a:t>
                      </a:r>
                    </a:p>
                  </a:txBody>
                  <a:tcPr/>
                </a:tc>
                <a:extLst>
                  <a:ext uri="{0D108BD9-81ED-4DB2-BD59-A6C34878D82A}">
                    <a16:rowId xmlns:a16="http://schemas.microsoft.com/office/drawing/2014/main" val="885278286"/>
                  </a:ext>
                </a:extLst>
              </a:tr>
              <a:tr h="329255">
                <a:tc>
                  <a:txBody>
                    <a:bodyPr/>
                    <a:lstStyle/>
                    <a:p>
                      <a:endParaRPr lang="en-US" sz="1400" dirty="0"/>
                    </a:p>
                  </a:txBody>
                  <a:tcPr/>
                </a:tc>
                <a:tc>
                  <a:txBody>
                    <a:bodyPr/>
                    <a:lstStyle/>
                    <a:p>
                      <a:endParaRPr lang="en-US" sz="1400" dirty="0"/>
                    </a:p>
                  </a:txBody>
                  <a:tcPr/>
                </a:tc>
                <a:tc>
                  <a:txBody>
                    <a:bodyPr/>
                    <a:lstStyle/>
                    <a:p>
                      <a:r>
                        <a:rPr lang="en-US" sz="1400" b="0" i="0" u="none" strike="noStrike" baseline="0" dirty="0"/>
                        <a:t>10. Leakage radiation </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Annually</a:t>
                      </a:r>
                    </a:p>
                  </a:txBody>
                  <a:tcPr/>
                </a:tc>
                <a:extLst>
                  <a:ext uri="{0D108BD9-81ED-4DB2-BD59-A6C34878D82A}">
                    <a16:rowId xmlns:a16="http://schemas.microsoft.com/office/drawing/2014/main" val="2816198898"/>
                  </a:ext>
                </a:extLst>
              </a:tr>
              <a:tr h="329255">
                <a:tc>
                  <a:txBody>
                    <a:bodyPr/>
                    <a:lstStyle/>
                    <a:p>
                      <a:endParaRPr lang="en-US" sz="1400" dirty="0"/>
                    </a:p>
                  </a:txBody>
                  <a:tcPr/>
                </a:tc>
                <a:tc>
                  <a:txBody>
                    <a:bodyPr/>
                    <a:lstStyle/>
                    <a:p>
                      <a:endParaRPr lang="en-US" sz="1400" dirty="0"/>
                    </a:p>
                  </a:txBody>
                  <a:tcPr/>
                </a:tc>
                <a:tc>
                  <a:txBody>
                    <a:bodyPr/>
                    <a:lstStyle/>
                    <a:p>
                      <a:r>
                        <a:rPr lang="en-US" sz="1400" dirty="0"/>
                        <a:t>11. Scattered radiation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Annually</a:t>
                      </a:r>
                    </a:p>
                  </a:txBody>
                  <a:tcPr/>
                </a:tc>
                <a:extLst>
                  <a:ext uri="{0D108BD9-81ED-4DB2-BD59-A6C34878D82A}">
                    <a16:rowId xmlns:a16="http://schemas.microsoft.com/office/drawing/2014/main" val="1234592960"/>
                  </a:ext>
                </a:extLst>
              </a:tr>
              <a:tr h="329255">
                <a:tc>
                  <a:txBody>
                    <a:bodyPr/>
                    <a:lstStyle/>
                    <a:p>
                      <a:endParaRPr lang="en-US" sz="1400" dirty="0"/>
                    </a:p>
                  </a:txBody>
                  <a:tcPr/>
                </a:tc>
                <a:tc>
                  <a:txBody>
                    <a:bodyPr/>
                    <a:lstStyle/>
                    <a:p>
                      <a:endParaRPr lang="en-US" sz="1400" dirty="0"/>
                    </a:p>
                  </a:txBody>
                  <a:tcPr/>
                </a:tc>
                <a:tc>
                  <a:txBody>
                    <a:bodyPr/>
                    <a:lstStyle/>
                    <a:p>
                      <a:r>
                        <a:rPr lang="en-US" sz="1400" dirty="0"/>
                        <a:t>12. Monitor display check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Annually</a:t>
                      </a:r>
                    </a:p>
                  </a:txBody>
                  <a:tcPr/>
                </a:tc>
                <a:extLst>
                  <a:ext uri="{0D108BD9-81ED-4DB2-BD59-A6C34878D82A}">
                    <a16:rowId xmlns:a16="http://schemas.microsoft.com/office/drawing/2014/main" val="4099833880"/>
                  </a:ext>
                </a:extLst>
              </a:tr>
              <a:tr h="329255">
                <a:tc>
                  <a:txBody>
                    <a:bodyPr/>
                    <a:lstStyle/>
                    <a:p>
                      <a:endParaRPr lang="en-US" sz="1400" dirty="0"/>
                    </a:p>
                  </a:txBody>
                  <a:tcPr/>
                </a:tc>
                <a:tc>
                  <a:txBody>
                    <a:bodyPr/>
                    <a:lstStyle/>
                    <a:p>
                      <a:endParaRPr lang="en-US" sz="1400" dirty="0"/>
                    </a:p>
                  </a:txBody>
                  <a:tcPr/>
                </a:tc>
                <a:tc>
                  <a:txBody>
                    <a:bodyPr/>
                    <a:lstStyle/>
                    <a:p>
                      <a:r>
                        <a:rPr lang="en-US" sz="1400" dirty="0"/>
                        <a:t>13. Artifact evaluation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Annually</a:t>
                      </a:r>
                    </a:p>
                  </a:txBody>
                  <a:tcPr/>
                </a:tc>
                <a:extLst>
                  <a:ext uri="{0D108BD9-81ED-4DB2-BD59-A6C34878D82A}">
                    <a16:rowId xmlns:a16="http://schemas.microsoft.com/office/drawing/2014/main" val="1341543512"/>
                  </a:ext>
                </a:extLst>
              </a:tr>
            </a:tbl>
          </a:graphicData>
        </a:graphic>
      </p:graphicFrame>
      <p:sp>
        <p:nvSpPr>
          <p:cNvPr id="6" name="TextBox 5">
            <a:extLst>
              <a:ext uri="{FF2B5EF4-FFF2-40B4-BE49-F238E27FC236}">
                <a16:creationId xmlns:a16="http://schemas.microsoft.com/office/drawing/2014/main" id="{BB5AF5C6-F338-1E84-A479-83848B021A6D}"/>
              </a:ext>
            </a:extLst>
          </p:cNvPr>
          <p:cNvSpPr txBox="1"/>
          <p:nvPr/>
        </p:nvSpPr>
        <p:spPr>
          <a:xfrm>
            <a:off x="166687" y="1712794"/>
            <a:ext cx="2100652" cy="523220"/>
          </a:xfrm>
          <a:prstGeom prst="rect">
            <a:avLst/>
          </a:prstGeom>
          <a:noFill/>
        </p:spPr>
        <p:txBody>
          <a:bodyPr wrap="square" rtlCol="0">
            <a:spAutoFit/>
          </a:bodyPr>
          <a:lstStyle/>
          <a:p>
            <a:r>
              <a:rPr lang="en-US" sz="2800" b="1" dirty="0">
                <a:solidFill>
                  <a:schemeClr val="accent1"/>
                </a:solidFill>
              </a:rPr>
              <a:t>Introduction</a:t>
            </a:r>
          </a:p>
        </p:txBody>
      </p:sp>
    </p:spTree>
    <p:extLst>
      <p:ext uri="{BB962C8B-B14F-4D97-AF65-F5344CB8AC3E}">
        <p14:creationId xmlns:p14="http://schemas.microsoft.com/office/powerpoint/2010/main" val="209642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71138-44ED-440C-AF21-DC25570EC7BE}"/>
              </a:ext>
            </a:extLst>
          </p:cNvPr>
          <p:cNvSpPr>
            <a:spLocks noGrp="1"/>
          </p:cNvSpPr>
          <p:nvPr>
            <p:ph type="title"/>
          </p:nvPr>
        </p:nvSpPr>
        <p:spPr/>
        <p:txBody>
          <a:bodyPr>
            <a:normAutofit fontScale="90000"/>
          </a:bodyPr>
          <a:lstStyle/>
          <a:p>
            <a:r>
              <a:rPr lang="en-US" dirty="0"/>
              <a:t>QC for Fluoroscopy &amp; Angiography Units</a:t>
            </a:r>
          </a:p>
        </p:txBody>
      </p:sp>
      <p:sp>
        <p:nvSpPr>
          <p:cNvPr id="4" name="Footer Placeholder 3">
            <a:extLst>
              <a:ext uri="{FF2B5EF4-FFF2-40B4-BE49-F238E27FC236}">
                <a16:creationId xmlns:a16="http://schemas.microsoft.com/office/drawing/2014/main" id="{8ACB2887-D121-483D-AAC1-2409B626CAAE}"/>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4953F28E-54B1-4055-B82E-261886351FE7}"/>
              </a:ext>
            </a:extLst>
          </p:cNvPr>
          <p:cNvSpPr>
            <a:spLocks noGrp="1"/>
          </p:cNvSpPr>
          <p:nvPr>
            <p:ph type="sldNum" sz="quarter" idx="12"/>
          </p:nvPr>
        </p:nvSpPr>
        <p:spPr/>
        <p:txBody>
          <a:bodyPr/>
          <a:lstStyle/>
          <a:p>
            <a:fld id="{E994CEB2-14C0-4C36-BE7D-356F85CA276F}" type="slidenum">
              <a:rPr lang="en-US" altLang="en-US" smtClean="0"/>
              <a:pPr/>
              <a:t>11</a:t>
            </a:fld>
            <a:endParaRPr lang="en-US" altLang="en-US"/>
          </a:p>
        </p:txBody>
      </p:sp>
      <p:graphicFrame>
        <p:nvGraphicFramePr>
          <p:cNvPr id="3" name="Table 5">
            <a:extLst>
              <a:ext uri="{FF2B5EF4-FFF2-40B4-BE49-F238E27FC236}">
                <a16:creationId xmlns:a16="http://schemas.microsoft.com/office/drawing/2014/main" id="{F6DECC47-C6A8-4346-AE19-4BF4D8AC5EF2}"/>
              </a:ext>
            </a:extLst>
          </p:cNvPr>
          <p:cNvGraphicFramePr>
            <a:graphicFrameLocks noGrp="1"/>
          </p:cNvGraphicFramePr>
          <p:nvPr>
            <p:extLst>
              <p:ext uri="{D42A27DB-BD31-4B8C-83A1-F6EECF244321}">
                <p14:modId xmlns:p14="http://schemas.microsoft.com/office/powerpoint/2010/main" val="1203485951"/>
              </p:ext>
            </p:extLst>
          </p:nvPr>
        </p:nvGraphicFramePr>
        <p:xfrm>
          <a:off x="2771775" y="1501140"/>
          <a:ext cx="9013825" cy="4479784"/>
        </p:xfrm>
        <a:graphic>
          <a:graphicData uri="http://schemas.openxmlformats.org/drawingml/2006/table">
            <a:tbl>
              <a:tblPr firstRow="1" bandRow="1">
                <a:tableStyleId>{5C22544A-7EE6-4342-B048-85BDC9FD1C3A}</a:tableStyleId>
              </a:tblPr>
              <a:tblGrid>
                <a:gridCol w="6974568">
                  <a:extLst>
                    <a:ext uri="{9D8B030D-6E8A-4147-A177-3AD203B41FA5}">
                      <a16:colId xmlns:a16="http://schemas.microsoft.com/office/drawing/2014/main" val="4266704947"/>
                    </a:ext>
                  </a:extLst>
                </a:gridCol>
                <a:gridCol w="2039257">
                  <a:extLst>
                    <a:ext uri="{9D8B030D-6E8A-4147-A177-3AD203B41FA5}">
                      <a16:colId xmlns:a16="http://schemas.microsoft.com/office/drawing/2014/main" val="4037605556"/>
                    </a:ext>
                  </a:extLst>
                </a:gridCol>
              </a:tblGrid>
              <a:tr h="602026">
                <a:tc>
                  <a:txBody>
                    <a:bodyPr/>
                    <a:lstStyle/>
                    <a:p>
                      <a:r>
                        <a:rPr lang="en-US" sz="1600" dirty="0"/>
                        <a:t>By CQMP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Frequency</a:t>
                      </a:r>
                    </a:p>
                    <a:p>
                      <a:endParaRPr lang="en-US" sz="1600" dirty="0"/>
                    </a:p>
                  </a:txBody>
                  <a:tcPr/>
                </a:tc>
                <a:extLst>
                  <a:ext uri="{0D108BD9-81ED-4DB2-BD59-A6C34878D82A}">
                    <a16:rowId xmlns:a16="http://schemas.microsoft.com/office/drawing/2014/main" val="3746291798"/>
                  </a:ext>
                </a:extLst>
              </a:tr>
              <a:tr h="430862">
                <a:tc>
                  <a:txBody>
                    <a:bodyPr/>
                    <a:lstStyle/>
                    <a:p>
                      <a:r>
                        <a:rPr lang="en-US" sz="1600" b="1" dirty="0"/>
                        <a:t>14. Image Quality assessment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712685442"/>
                  </a:ext>
                </a:extLst>
              </a:tr>
              <a:tr h="430862">
                <a:tc>
                  <a:txBody>
                    <a:bodyPr/>
                    <a:lstStyle/>
                    <a:p>
                      <a:r>
                        <a:rPr lang="en-US" sz="1600" dirty="0"/>
                        <a:t>       14.1 Low Contrast visibility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Annually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243021084"/>
                  </a:ext>
                </a:extLst>
              </a:tr>
              <a:tr h="430862">
                <a:tc>
                  <a:txBody>
                    <a:bodyPr/>
                    <a:lstStyle/>
                    <a:p>
                      <a:r>
                        <a:rPr lang="en-US" sz="1600" dirty="0"/>
                        <a:t>       14.2 Threshold contrast detail detectability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Annually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444642820"/>
                  </a:ext>
                </a:extLst>
              </a:tr>
              <a:tr h="430862">
                <a:tc>
                  <a:txBody>
                    <a:bodyPr/>
                    <a:lstStyle/>
                    <a:p>
                      <a:r>
                        <a:rPr lang="en-US" sz="1600" dirty="0"/>
                        <a:t>       14.3 High contrast (spatial) resolution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Annually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2872684753"/>
                  </a:ext>
                </a:extLst>
              </a:tr>
              <a:tr h="430862">
                <a:tc>
                  <a:txBody>
                    <a:bodyPr/>
                    <a:lstStyle/>
                    <a:p>
                      <a:r>
                        <a:rPr lang="en-US" sz="1600" dirty="0"/>
                        <a:t>15. </a:t>
                      </a:r>
                      <a:r>
                        <a:rPr lang="fr-FR" sz="1600" dirty="0"/>
                        <a:t>Patient entrance surface air kerma rate </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Annually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532128429"/>
                  </a:ext>
                </a:extLst>
              </a:tr>
              <a:tr h="430862">
                <a:tc>
                  <a:txBody>
                    <a:bodyPr/>
                    <a:lstStyle/>
                    <a:p>
                      <a:r>
                        <a:rPr lang="en-US" sz="1600" b="0" dirty="0"/>
                        <a:t>16. Maximum air </a:t>
                      </a:r>
                      <a:r>
                        <a:rPr lang="en-US" sz="1600" b="0" dirty="0" err="1"/>
                        <a:t>kerma</a:t>
                      </a:r>
                      <a:r>
                        <a:rPr lang="en-US" sz="1600" b="0" dirty="0"/>
                        <a:t> rate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Annually</a:t>
                      </a:r>
                    </a:p>
                  </a:txBody>
                  <a:tcPr/>
                </a:tc>
                <a:extLst>
                  <a:ext uri="{0D108BD9-81ED-4DB2-BD59-A6C34878D82A}">
                    <a16:rowId xmlns:a16="http://schemas.microsoft.com/office/drawing/2014/main" val="768689255"/>
                  </a:ext>
                </a:extLst>
              </a:tr>
              <a:tr h="430862">
                <a:tc>
                  <a:txBody>
                    <a:bodyPr/>
                    <a:lstStyle/>
                    <a:p>
                      <a:r>
                        <a:rPr lang="en-US" sz="1600" dirty="0"/>
                        <a:t>17. Table and table pad attenuation evaluation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Annually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42896293"/>
                  </a:ext>
                </a:extLst>
              </a:tr>
              <a:tr h="430862">
                <a:tc>
                  <a:txBody>
                    <a:bodyPr/>
                    <a:lstStyle/>
                    <a:p>
                      <a:r>
                        <a:rPr lang="en-US" sz="1600" dirty="0"/>
                        <a:t>18. RDSR and DICOM image data verification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Annually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985232531"/>
                  </a:ext>
                </a:extLst>
              </a:tr>
              <a:tr h="430862">
                <a:tc>
                  <a:txBody>
                    <a:bodyPr/>
                    <a:lstStyle/>
                    <a:p>
                      <a:r>
                        <a:rPr lang="en-US" sz="1600" dirty="0"/>
                        <a:t>19. Advanced: CBCT image quality and radiation dose evaluation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Annually</a:t>
                      </a:r>
                    </a:p>
                  </a:txBody>
                  <a:tcPr/>
                </a:tc>
                <a:extLst>
                  <a:ext uri="{0D108BD9-81ED-4DB2-BD59-A6C34878D82A}">
                    <a16:rowId xmlns:a16="http://schemas.microsoft.com/office/drawing/2014/main" val="885278286"/>
                  </a:ext>
                </a:extLst>
              </a:tr>
            </a:tbl>
          </a:graphicData>
        </a:graphic>
      </p:graphicFrame>
      <p:sp>
        <p:nvSpPr>
          <p:cNvPr id="7" name="TextBox 6">
            <a:extLst>
              <a:ext uri="{FF2B5EF4-FFF2-40B4-BE49-F238E27FC236}">
                <a16:creationId xmlns:a16="http://schemas.microsoft.com/office/drawing/2014/main" id="{BA8CDB11-FBED-D168-DFAA-C7374BEB77B1}"/>
              </a:ext>
            </a:extLst>
          </p:cNvPr>
          <p:cNvSpPr txBox="1"/>
          <p:nvPr/>
        </p:nvSpPr>
        <p:spPr>
          <a:xfrm>
            <a:off x="166687" y="1712794"/>
            <a:ext cx="2100652" cy="523220"/>
          </a:xfrm>
          <a:prstGeom prst="rect">
            <a:avLst/>
          </a:prstGeom>
          <a:noFill/>
        </p:spPr>
        <p:txBody>
          <a:bodyPr wrap="square" rtlCol="0">
            <a:spAutoFit/>
          </a:bodyPr>
          <a:lstStyle/>
          <a:p>
            <a:r>
              <a:rPr lang="en-US" sz="2800" b="1" dirty="0">
                <a:solidFill>
                  <a:schemeClr val="accent1"/>
                </a:solidFill>
              </a:rPr>
              <a:t>Introduction</a:t>
            </a:r>
          </a:p>
        </p:txBody>
      </p:sp>
      <p:sp>
        <p:nvSpPr>
          <p:cNvPr id="6" name="Right Brace 5">
            <a:extLst>
              <a:ext uri="{FF2B5EF4-FFF2-40B4-BE49-F238E27FC236}">
                <a16:creationId xmlns:a16="http://schemas.microsoft.com/office/drawing/2014/main" id="{D798BBDD-05F0-6C0B-B017-0470624640A6}"/>
              </a:ext>
            </a:extLst>
          </p:cNvPr>
          <p:cNvSpPr/>
          <p:nvPr/>
        </p:nvSpPr>
        <p:spPr>
          <a:xfrm>
            <a:off x="6922294" y="2636044"/>
            <a:ext cx="450056" cy="11358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sp>
        <p:nvSpPr>
          <p:cNvPr id="8" name="TextBox 7">
            <a:extLst>
              <a:ext uri="{FF2B5EF4-FFF2-40B4-BE49-F238E27FC236}">
                <a16:creationId xmlns:a16="http://schemas.microsoft.com/office/drawing/2014/main" id="{0F53A7DA-A1A0-FC71-473D-4F8E9726FCA0}"/>
              </a:ext>
            </a:extLst>
          </p:cNvPr>
          <p:cNvSpPr txBox="1"/>
          <p:nvPr/>
        </p:nvSpPr>
        <p:spPr>
          <a:xfrm>
            <a:off x="7522369" y="3019306"/>
            <a:ext cx="1631156" cy="369332"/>
          </a:xfrm>
          <a:prstGeom prst="rect">
            <a:avLst/>
          </a:prstGeom>
          <a:noFill/>
        </p:spPr>
        <p:txBody>
          <a:bodyPr wrap="square" rtlCol="0">
            <a:spAutoFit/>
          </a:bodyPr>
          <a:lstStyle/>
          <a:p>
            <a:r>
              <a:rPr lang="en-MY" dirty="0"/>
              <a:t>Qualitative</a:t>
            </a:r>
          </a:p>
        </p:txBody>
      </p:sp>
    </p:spTree>
    <p:extLst>
      <p:ext uri="{BB962C8B-B14F-4D97-AF65-F5344CB8AC3E}">
        <p14:creationId xmlns:p14="http://schemas.microsoft.com/office/powerpoint/2010/main" val="93673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FB74-01EE-7CBA-64D6-9977D0F8645D}"/>
              </a:ext>
            </a:extLst>
          </p:cNvPr>
          <p:cNvSpPr>
            <a:spLocks noGrp="1"/>
          </p:cNvSpPr>
          <p:nvPr>
            <p:ph type="title"/>
          </p:nvPr>
        </p:nvSpPr>
        <p:spPr>
          <a:xfrm>
            <a:off x="2771774" y="1707518"/>
            <a:ext cx="8378448" cy="1240398"/>
          </a:xfrm>
        </p:spPr>
        <p:txBody>
          <a:bodyPr>
            <a:normAutofit/>
          </a:bodyPr>
          <a:lstStyle/>
          <a:p>
            <a:pPr algn="ctr"/>
            <a:r>
              <a:rPr lang="en-MY" sz="7200" dirty="0">
                <a:solidFill>
                  <a:srgbClr val="FF0000"/>
                </a:solidFill>
              </a:rPr>
              <a:t>MRT Tests</a:t>
            </a:r>
          </a:p>
        </p:txBody>
      </p:sp>
      <p:sp>
        <p:nvSpPr>
          <p:cNvPr id="3" name="Content Placeholder 2">
            <a:extLst>
              <a:ext uri="{FF2B5EF4-FFF2-40B4-BE49-F238E27FC236}">
                <a16:creationId xmlns:a16="http://schemas.microsoft.com/office/drawing/2014/main" id="{E8EFD47C-AF04-DFE2-D21C-D5C5E5476AF2}"/>
              </a:ext>
            </a:extLst>
          </p:cNvPr>
          <p:cNvSpPr>
            <a:spLocks noGrp="1"/>
          </p:cNvSpPr>
          <p:nvPr>
            <p:ph idx="1"/>
          </p:nvPr>
        </p:nvSpPr>
        <p:spPr>
          <a:xfrm>
            <a:off x="2635294" y="3227697"/>
            <a:ext cx="8719641" cy="2415655"/>
          </a:xfrm>
        </p:spPr>
        <p:txBody>
          <a:bodyPr>
            <a:normAutofit/>
          </a:bodyPr>
          <a:lstStyle/>
          <a:p>
            <a:pPr marL="290513" indent="-290513" algn="ctr">
              <a:lnSpc>
                <a:spcPct val="100000"/>
              </a:lnSpc>
              <a:spcBef>
                <a:spcPts val="1200"/>
              </a:spcBef>
              <a:spcAft>
                <a:spcPts val="600"/>
              </a:spcAft>
              <a:buAutoNum type="arabicPeriod"/>
            </a:pPr>
            <a:r>
              <a:rPr lang="en-US" sz="3200" dirty="0"/>
              <a:t> Reproducibility of the AERC</a:t>
            </a:r>
          </a:p>
          <a:p>
            <a:pPr marL="290513" indent="-290513" algn="ctr">
              <a:lnSpc>
                <a:spcPct val="100000"/>
              </a:lnSpc>
              <a:spcBef>
                <a:spcPts val="1200"/>
              </a:spcBef>
              <a:spcAft>
                <a:spcPts val="600"/>
              </a:spcAft>
              <a:buAutoNum type="arabicPeriod"/>
            </a:pPr>
            <a:r>
              <a:rPr lang="en-US" sz="3200" dirty="0"/>
              <a:t> Image uniformity &amp; artefacts</a:t>
            </a:r>
          </a:p>
          <a:p>
            <a:pPr marL="290513" indent="-290513" algn="ctr">
              <a:lnSpc>
                <a:spcPct val="100000"/>
              </a:lnSpc>
              <a:spcBef>
                <a:spcPts val="1200"/>
              </a:spcBef>
              <a:spcAft>
                <a:spcPts val="600"/>
              </a:spcAft>
              <a:buAutoNum type="arabicPeriod"/>
            </a:pPr>
            <a:r>
              <a:rPr lang="en-US" sz="3200" dirty="0"/>
              <a:t> Monitor display check</a:t>
            </a:r>
          </a:p>
        </p:txBody>
      </p:sp>
      <p:sp>
        <p:nvSpPr>
          <p:cNvPr id="4" name="Footer Placeholder 3">
            <a:extLst>
              <a:ext uri="{FF2B5EF4-FFF2-40B4-BE49-F238E27FC236}">
                <a16:creationId xmlns:a16="http://schemas.microsoft.com/office/drawing/2014/main" id="{976B7F04-8749-998D-F5D6-128859F49351}"/>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9F3BC6E6-3B08-A090-DAE1-974AEC0194E0}"/>
              </a:ext>
            </a:extLst>
          </p:cNvPr>
          <p:cNvSpPr>
            <a:spLocks noGrp="1"/>
          </p:cNvSpPr>
          <p:nvPr>
            <p:ph type="sldNum" sz="quarter" idx="12"/>
          </p:nvPr>
        </p:nvSpPr>
        <p:spPr/>
        <p:txBody>
          <a:bodyPr/>
          <a:lstStyle/>
          <a:p>
            <a:fld id="{E994CEB2-14C0-4C36-BE7D-356F85CA276F}" type="slidenum">
              <a:rPr lang="en-US" altLang="en-US" smtClean="0"/>
              <a:pPr/>
              <a:t>12</a:t>
            </a:fld>
            <a:endParaRPr lang="en-US" altLang="en-US"/>
          </a:p>
        </p:txBody>
      </p:sp>
    </p:spTree>
    <p:extLst>
      <p:ext uri="{BB962C8B-B14F-4D97-AF65-F5344CB8AC3E}">
        <p14:creationId xmlns:p14="http://schemas.microsoft.com/office/powerpoint/2010/main" val="172303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C54A-D0FF-C221-2381-AC82B3E7FE8A}"/>
              </a:ext>
            </a:extLst>
          </p:cNvPr>
          <p:cNvSpPr>
            <a:spLocks noGrp="1"/>
          </p:cNvSpPr>
          <p:nvPr>
            <p:ph type="title"/>
          </p:nvPr>
        </p:nvSpPr>
        <p:spPr/>
        <p:txBody>
          <a:bodyPr/>
          <a:lstStyle/>
          <a:p>
            <a:r>
              <a:rPr lang="en-MY" dirty="0"/>
              <a:t>Some tips before we start…</a:t>
            </a:r>
          </a:p>
        </p:txBody>
      </p:sp>
      <p:sp>
        <p:nvSpPr>
          <p:cNvPr id="3" name="Content Placeholder 2">
            <a:extLst>
              <a:ext uri="{FF2B5EF4-FFF2-40B4-BE49-F238E27FC236}">
                <a16:creationId xmlns:a16="http://schemas.microsoft.com/office/drawing/2014/main" id="{D026750B-7E71-3E80-6C2A-652C0573A67F}"/>
              </a:ext>
            </a:extLst>
          </p:cNvPr>
          <p:cNvSpPr>
            <a:spLocks noGrp="1"/>
          </p:cNvSpPr>
          <p:nvPr>
            <p:ph idx="1"/>
          </p:nvPr>
        </p:nvSpPr>
        <p:spPr>
          <a:xfrm>
            <a:off x="2771775" y="1344306"/>
            <a:ext cx="9047186" cy="4900897"/>
          </a:xfrm>
        </p:spPr>
        <p:txBody>
          <a:bodyPr>
            <a:normAutofit fontScale="92500" lnSpcReduction="10000"/>
          </a:bodyPr>
          <a:lstStyle/>
          <a:p>
            <a:pPr marL="457200" indent="-457200">
              <a:lnSpc>
                <a:spcPct val="110000"/>
              </a:lnSpc>
              <a:spcBef>
                <a:spcPts val="600"/>
              </a:spcBef>
              <a:spcAft>
                <a:spcPts val="600"/>
              </a:spcAft>
              <a:buFont typeface="+mj-lt"/>
              <a:buAutoNum type="arabicPeriod"/>
            </a:pPr>
            <a:r>
              <a:rPr lang="en-MY" sz="2400" dirty="0"/>
              <a:t>MRT tests are performed more regularly (monthly or quarterly), hence the setup should be simple and straightforward, the use of comprehensive phantoms is not practical. </a:t>
            </a:r>
          </a:p>
          <a:p>
            <a:pPr marL="457200" indent="-457200">
              <a:lnSpc>
                <a:spcPct val="110000"/>
              </a:lnSpc>
              <a:spcBef>
                <a:spcPts val="600"/>
              </a:spcBef>
              <a:spcAft>
                <a:spcPts val="600"/>
              </a:spcAft>
              <a:buFont typeface="+mj-lt"/>
              <a:buAutoNum type="arabicPeriod"/>
            </a:pPr>
            <a:r>
              <a:rPr lang="en-MY" sz="2400" dirty="0">
                <a:solidFill>
                  <a:srgbClr val="FF0000"/>
                </a:solidFill>
              </a:rPr>
              <a:t>20 cm PMMA </a:t>
            </a:r>
            <a:r>
              <a:rPr lang="en-MY" sz="2400" dirty="0"/>
              <a:t>is commonly used to simulate body thickness. </a:t>
            </a:r>
          </a:p>
          <a:p>
            <a:pPr marL="457200" indent="-457200">
              <a:lnSpc>
                <a:spcPct val="110000"/>
              </a:lnSpc>
              <a:spcBef>
                <a:spcPts val="600"/>
              </a:spcBef>
              <a:spcAft>
                <a:spcPts val="600"/>
              </a:spcAft>
              <a:buFont typeface="+mj-lt"/>
              <a:buAutoNum type="arabicPeriod"/>
            </a:pPr>
            <a:r>
              <a:rPr lang="en-MY" sz="2400" dirty="0"/>
              <a:t>Alternatively, </a:t>
            </a:r>
            <a:r>
              <a:rPr lang="en-MY" sz="2400" dirty="0">
                <a:solidFill>
                  <a:srgbClr val="FF0000"/>
                </a:solidFill>
              </a:rPr>
              <a:t>2 mm Copper plate </a:t>
            </a:r>
            <a:r>
              <a:rPr lang="en-MY" sz="2400" dirty="0"/>
              <a:t>can be used to achieve the similar beam attenuation. It can be placed on the table or on the X ray tube exit port. Make sure the copper plate covers the entire FOV. </a:t>
            </a:r>
          </a:p>
          <a:p>
            <a:pPr marL="457200" indent="-457200">
              <a:lnSpc>
                <a:spcPct val="110000"/>
              </a:lnSpc>
              <a:spcBef>
                <a:spcPts val="600"/>
              </a:spcBef>
              <a:spcAft>
                <a:spcPts val="600"/>
              </a:spcAft>
              <a:buFont typeface="+mj-lt"/>
              <a:buAutoNum type="arabicPeriod"/>
            </a:pPr>
            <a:r>
              <a:rPr lang="en-MY" sz="2400" dirty="0"/>
              <a:t>Use </a:t>
            </a:r>
            <a:r>
              <a:rPr lang="en-MY" sz="2400" dirty="0">
                <a:solidFill>
                  <a:srgbClr val="FF0000"/>
                </a:solidFill>
              </a:rPr>
              <a:t>service mode </a:t>
            </a:r>
            <a:r>
              <a:rPr lang="en-MY" sz="2400" dirty="0"/>
              <a:t>or manual radiographic mode whenever possible.</a:t>
            </a:r>
          </a:p>
          <a:p>
            <a:pPr marL="457200" indent="-457200">
              <a:lnSpc>
                <a:spcPct val="110000"/>
              </a:lnSpc>
              <a:spcBef>
                <a:spcPts val="600"/>
              </a:spcBef>
              <a:spcAft>
                <a:spcPts val="600"/>
              </a:spcAft>
              <a:buFont typeface="+mj-lt"/>
              <a:buAutoNum type="arabicPeriod"/>
            </a:pPr>
            <a:r>
              <a:rPr lang="en-MY" sz="2400" dirty="0"/>
              <a:t>Make sure you have the </a:t>
            </a:r>
            <a:r>
              <a:rPr lang="en-MY" sz="2400" dirty="0">
                <a:solidFill>
                  <a:srgbClr val="FF0000"/>
                </a:solidFill>
              </a:rPr>
              <a:t>baseline data </a:t>
            </a:r>
            <a:r>
              <a:rPr lang="en-MY" sz="2400" dirty="0"/>
              <a:t>from the commissioning for comparison purpose. </a:t>
            </a:r>
          </a:p>
          <a:p>
            <a:pPr marL="457200" indent="-457200">
              <a:lnSpc>
                <a:spcPct val="110000"/>
              </a:lnSpc>
              <a:spcBef>
                <a:spcPts val="600"/>
              </a:spcBef>
              <a:spcAft>
                <a:spcPts val="600"/>
              </a:spcAft>
              <a:buFont typeface="+mj-lt"/>
              <a:buAutoNum type="arabicPeriod"/>
            </a:pPr>
            <a:r>
              <a:rPr lang="en-MY" sz="2400" dirty="0"/>
              <a:t>Follow the same settings &amp; exposure parameters used during commissioning.    </a:t>
            </a:r>
          </a:p>
        </p:txBody>
      </p:sp>
      <p:sp>
        <p:nvSpPr>
          <p:cNvPr id="4" name="Footer Placeholder 3">
            <a:extLst>
              <a:ext uri="{FF2B5EF4-FFF2-40B4-BE49-F238E27FC236}">
                <a16:creationId xmlns:a16="http://schemas.microsoft.com/office/drawing/2014/main" id="{40B550EF-9D37-9289-6957-868C88927A57}"/>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DACA5AA9-D529-5080-78B4-5B4542AE0C60}"/>
              </a:ext>
            </a:extLst>
          </p:cNvPr>
          <p:cNvSpPr>
            <a:spLocks noGrp="1"/>
          </p:cNvSpPr>
          <p:nvPr>
            <p:ph type="sldNum" sz="quarter" idx="12"/>
          </p:nvPr>
        </p:nvSpPr>
        <p:spPr/>
        <p:txBody>
          <a:bodyPr/>
          <a:lstStyle/>
          <a:p>
            <a:fld id="{E994CEB2-14C0-4C36-BE7D-356F85CA276F}" type="slidenum">
              <a:rPr lang="en-US" altLang="en-US" smtClean="0"/>
              <a:pPr/>
              <a:t>13</a:t>
            </a:fld>
            <a:endParaRPr lang="en-US" altLang="en-US"/>
          </a:p>
        </p:txBody>
      </p:sp>
    </p:spTree>
    <p:extLst>
      <p:ext uri="{BB962C8B-B14F-4D97-AF65-F5344CB8AC3E}">
        <p14:creationId xmlns:p14="http://schemas.microsoft.com/office/powerpoint/2010/main" val="253655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8E5C7-6B12-49CA-A63B-F5B6614936E1}"/>
              </a:ext>
            </a:extLst>
          </p:cNvPr>
          <p:cNvSpPr>
            <a:spLocks noGrp="1"/>
          </p:cNvSpPr>
          <p:nvPr>
            <p:ph idx="1"/>
          </p:nvPr>
        </p:nvSpPr>
        <p:spPr/>
        <p:txBody>
          <a:bodyPr>
            <a:normAutofit/>
          </a:bodyPr>
          <a:lstStyle/>
          <a:p>
            <a:pPr marL="514350" indent="-514350">
              <a:buAutoNum type="arabicPeriod"/>
            </a:pPr>
            <a:r>
              <a:rPr lang="en-US" sz="2400" b="1" dirty="0">
                <a:solidFill>
                  <a:srgbClr val="FF0000"/>
                </a:solidFill>
              </a:rPr>
              <a:t>Reproducibility of the Automatic Exposure Rate Control (AERC)</a:t>
            </a:r>
          </a:p>
        </p:txBody>
      </p:sp>
      <p:sp>
        <p:nvSpPr>
          <p:cNvPr id="4" name="Footer Placeholder 3">
            <a:extLst>
              <a:ext uri="{FF2B5EF4-FFF2-40B4-BE49-F238E27FC236}">
                <a16:creationId xmlns:a16="http://schemas.microsoft.com/office/drawing/2014/main" id="{79D0F6FA-CE80-459F-BF47-B82DE202E26E}"/>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3E7AA841-B64C-49A8-BBF4-0C7DF460A25E}"/>
              </a:ext>
            </a:extLst>
          </p:cNvPr>
          <p:cNvSpPr>
            <a:spLocks noGrp="1"/>
          </p:cNvSpPr>
          <p:nvPr>
            <p:ph type="sldNum" sz="quarter" idx="12"/>
          </p:nvPr>
        </p:nvSpPr>
        <p:spPr/>
        <p:txBody>
          <a:bodyPr/>
          <a:lstStyle/>
          <a:p>
            <a:fld id="{E994CEB2-14C0-4C36-BE7D-356F85CA276F}" type="slidenum">
              <a:rPr lang="en-US" altLang="en-US" smtClean="0"/>
              <a:pPr/>
              <a:t>14</a:t>
            </a:fld>
            <a:endParaRPr lang="en-US" altLang="en-US"/>
          </a:p>
        </p:txBody>
      </p:sp>
      <p:sp>
        <p:nvSpPr>
          <p:cNvPr id="6" name="Title 1">
            <a:extLst>
              <a:ext uri="{FF2B5EF4-FFF2-40B4-BE49-F238E27FC236}">
                <a16:creationId xmlns:a16="http://schemas.microsoft.com/office/drawing/2014/main" id="{EACBB5C3-9FBF-47D4-9F31-FF49E3BF2B34}"/>
              </a:ext>
            </a:extLst>
          </p:cNvPr>
          <p:cNvSpPr>
            <a:spLocks noGrp="1"/>
          </p:cNvSpPr>
          <p:nvPr>
            <p:ph type="title"/>
          </p:nvPr>
        </p:nvSpPr>
        <p:spPr>
          <a:xfrm>
            <a:off x="2771774" y="281327"/>
            <a:ext cx="9124951" cy="716756"/>
          </a:xfrm>
        </p:spPr>
        <p:txBody>
          <a:bodyPr>
            <a:normAutofit/>
          </a:bodyPr>
          <a:lstStyle/>
          <a:p>
            <a:r>
              <a:rPr lang="en-US" dirty="0"/>
              <a:t>MRT Tests</a:t>
            </a:r>
          </a:p>
        </p:txBody>
      </p:sp>
      <p:sp>
        <p:nvSpPr>
          <p:cNvPr id="7" name="TextBox 6">
            <a:extLst>
              <a:ext uri="{FF2B5EF4-FFF2-40B4-BE49-F238E27FC236}">
                <a16:creationId xmlns:a16="http://schemas.microsoft.com/office/drawing/2014/main" id="{2F2F518D-7FE2-47EA-A0D6-9C608D748E03}"/>
              </a:ext>
            </a:extLst>
          </p:cNvPr>
          <p:cNvSpPr txBox="1"/>
          <p:nvPr/>
        </p:nvSpPr>
        <p:spPr>
          <a:xfrm>
            <a:off x="166687" y="1390261"/>
            <a:ext cx="2100652" cy="523220"/>
          </a:xfrm>
          <a:prstGeom prst="rect">
            <a:avLst/>
          </a:prstGeom>
          <a:noFill/>
        </p:spPr>
        <p:txBody>
          <a:bodyPr wrap="square" rtlCol="0">
            <a:spAutoFit/>
          </a:bodyPr>
          <a:lstStyle/>
          <a:p>
            <a:r>
              <a:rPr lang="en-US" sz="2800" b="1" dirty="0">
                <a:solidFill>
                  <a:srgbClr val="0070C0"/>
                </a:solidFill>
              </a:rPr>
              <a:t>MRT Tests</a:t>
            </a:r>
          </a:p>
        </p:txBody>
      </p:sp>
      <p:sp>
        <p:nvSpPr>
          <p:cNvPr id="8" name="TextBox 7">
            <a:extLst>
              <a:ext uri="{FF2B5EF4-FFF2-40B4-BE49-F238E27FC236}">
                <a16:creationId xmlns:a16="http://schemas.microsoft.com/office/drawing/2014/main" id="{3A8A4C65-E441-48A7-8C67-848C1D06B735}"/>
              </a:ext>
            </a:extLst>
          </p:cNvPr>
          <p:cNvSpPr txBox="1"/>
          <p:nvPr/>
        </p:nvSpPr>
        <p:spPr>
          <a:xfrm>
            <a:off x="261257" y="2155371"/>
            <a:ext cx="1894114" cy="2200602"/>
          </a:xfrm>
          <a:prstGeom prst="rect">
            <a:avLst/>
          </a:prstGeom>
          <a:noFill/>
        </p:spPr>
        <p:txBody>
          <a:bodyPr wrap="square" rtlCol="0">
            <a:spAutoFit/>
          </a:bodyPr>
          <a:lstStyle/>
          <a:p>
            <a:pPr marL="290513" indent="-290513">
              <a:spcBef>
                <a:spcPts val="600"/>
              </a:spcBef>
              <a:spcAft>
                <a:spcPts val="600"/>
              </a:spcAft>
              <a:buAutoNum type="arabicPeriod"/>
            </a:pPr>
            <a:r>
              <a:rPr lang="en-US" sz="1600" dirty="0">
                <a:solidFill>
                  <a:srgbClr val="FF0000"/>
                </a:solidFill>
              </a:rPr>
              <a:t>Reproducibility of the AERC</a:t>
            </a:r>
          </a:p>
          <a:p>
            <a:pPr marL="290513" indent="-290513">
              <a:spcBef>
                <a:spcPts val="600"/>
              </a:spcBef>
              <a:spcAft>
                <a:spcPts val="600"/>
              </a:spcAft>
              <a:buAutoNum type="arabicPeriod"/>
            </a:pPr>
            <a:r>
              <a:rPr lang="en-US" sz="1600" dirty="0"/>
              <a:t>Image uniformity &amp; artefacts</a:t>
            </a:r>
          </a:p>
          <a:p>
            <a:pPr marL="290513" indent="-290513">
              <a:spcBef>
                <a:spcPts val="600"/>
              </a:spcBef>
              <a:spcAft>
                <a:spcPts val="600"/>
              </a:spcAft>
              <a:buAutoNum type="arabicPeriod"/>
            </a:pPr>
            <a:r>
              <a:rPr lang="en-US" sz="1600" dirty="0"/>
              <a:t>Monitor display check</a:t>
            </a:r>
          </a:p>
          <a:p>
            <a:endParaRPr lang="en-US" sz="1600" dirty="0"/>
          </a:p>
        </p:txBody>
      </p:sp>
      <p:pic>
        <p:nvPicPr>
          <p:cNvPr id="10" name="Picture 9">
            <a:extLst>
              <a:ext uri="{FF2B5EF4-FFF2-40B4-BE49-F238E27FC236}">
                <a16:creationId xmlns:a16="http://schemas.microsoft.com/office/drawing/2014/main" id="{A52FD5EB-8977-4298-80C9-8F1387C7E690}"/>
              </a:ext>
            </a:extLst>
          </p:cNvPr>
          <p:cNvPicPr>
            <a:picLocks noChangeAspect="1"/>
          </p:cNvPicPr>
          <p:nvPr/>
        </p:nvPicPr>
        <p:blipFill>
          <a:blip r:embed="rId2"/>
          <a:stretch>
            <a:fillRect/>
          </a:stretch>
        </p:blipFill>
        <p:spPr>
          <a:xfrm>
            <a:off x="2792881" y="1768108"/>
            <a:ext cx="6483610" cy="4408855"/>
          </a:xfrm>
          <a:prstGeom prst="rect">
            <a:avLst/>
          </a:prstGeom>
        </p:spPr>
      </p:pic>
      <p:sp>
        <p:nvSpPr>
          <p:cNvPr id="2" name="Arrow: Right 1">
            <a:extLst>
              <a:ext uri="{FF2B5EF4-FFF2-40B4-BE49-F238E27FC236}">
                <a16:creationId xmlns:a16="http://schemas.microsoft.com/office/drawing/2014/main" id="{5F42D08C-59AA-4334-B7E5-F7AF7E15AA7C}"/>
              </a:ext>
            </a:extLst>
          </p:cNvPr>
          <p:cNvSpPr/>
          <p:nvPr/>
        </p:nvSpPr>
        <p:spPr>
          <a:xfrm rot="10800000">
            <a:off x="8852239" y="3416406"/>
            <a:ext cx="895740" cy="65780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E71B42-0205-4F2B-AB25-5A7E6937B4A5}"/>
              </a:ext>
            </a:extLst>
          </p:cNvPr>
          <p:cNvSpPr txBox="1"/>
          <p:nvPr/>
        </p:nvSpPr>
        <p:spPr>
          <a:xfrm>
            <a:off x="9747979" y="2181389"/>
            <a:ext cx="2131047" cy="3785652"/>
          </a:xfrm>
          <a:prstGeom prst="rect">
            <a:avLst/>
          </a:prstGeom>
          <a:noFill/>
        </p:spPr>
        <p:txBody>
          <a:bodyPr wrap="square" rtlCol="0">
            <a:spAutoFit/>
          </a:bodyPr>
          <a:lstStyle/>
          <a:p>
            <a:r>
              <a:rPr lang="en-GB" sz="2000" b="1" dirty="0"/>
              <a:t>AERC </a:t>
            </a:r>
            <a:r>
              <a:rPr lang="en-GB" sz="2000" dirty="0"/>
              <a:t>is mandatory for all fluoroscopy systems. It </a:t>
            </a:r>
            <a:r>
              <a:rPr lang="en-US" sz="2000" dirty="0"/>
              <a:t>adjusts the exposure parameters automatically to achieve a </a:t>
            </a:r>
            <a:r>
              <a:rPr lang="en-US" sz="2000" dirty="0">
                <a:solidFill>
                  <a:schemeClr val="accent1"/>
                </a:solidFill>
              </a:rPr>
              <a:t>constant predefined image quality </a:t>
            </a:r>
            <a:r>
              <a:rPr lang="en-US" sz="2000" dirty="0"/>
              <a:t>under different X ray beam conditions</a:t>
            </a:r>
          </a:p>
        </p:txBody>
      </p:sp>
      <p:sp>
        <p:nvSpPr>
          <p:cNvPr id="12" name="TextBox 11">
            <a:extLst>
              <a:ext uri="{FF2B5EF4-FFF2-40B4-BE49-F238E27FC236}">
                <a16:creationId xmlns:a16="http://schemas.microsoft.com/office/drawing/2014/main" id="{9D0B3815-2813-47A3-8C61-458799DA00EA}"/>
              </a:ext>
            </a:extLst>
          </p:cNvPr>
          <p:cNvSpPr txBox="1"/>
          <p:nvPr/>
        </p:nvSpPr>
        <p:spPr>
          <a:xfrm>
            <a:off x="4549801" y="6392007"/>
            <a:ext cx="4603724" cy="369332"/>
          </a:xfrm>
          <a:prstGeom prst="rect">
            <a:avLst/>
          </a:prstGeom>
          <a:noFill/>
        </p:spPr>
        <p:txBody>
          <a:bodyPr wrap="square" rtlCol="0">
            <a:spAutoFit/>
          </a:bodyPr>
          <a:lstStyle/>
          <a:p>
            <a:r>
              <a:rPr lang="en-US" dirty="0"/>
              <a:t> (Image with permission from Stephen </a:t>
            </a:r>
            <a:r>
              <a:rPr lang="en-US" dirty="0" err="1"/>
              <a:t>Balter</a:t>
            </a:r>
            <a:r>
              <a:rPr lang="en-US" dirty="0"/>
              <a:t>)</a:t>
            </a:r>
          </a:p>
        </p:txBody>
      </p:sp>
    </p:spTree>
    <p:extLst>
      <p:ext uri="{BB962C8B-B14F-4D97-AF65-F5344CB8AC3E}">
        <p14:creationId xmlns:p14="http://schemas.microsoft.com/office/powerpoint/2010/main" val="625343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1607-0F3A-4AAB-A5F3-9ED096837280}"/>
              </a:ext>
            </a:extLst>
          </p:cNvPr>
          <p:cNvSpPr>
            <a:spLocks noGrp="1"/>
          </p:cNvSpPr>
          <p:nvPr>
            <p:ph type="title"/>
          </p:nvPr>
        </p:nvSpPr>
        <p:spPr/>
        <p:txBody>
          <a:bodyPr>
            <a:normAutofit/>
          </a:bodyPr>
          <a:lstStyle/>
          <a:p>
            <a:pPr algn="ctr"/>
            <a:r>
              <a:rPr lang="en-US" dirty="0"/>
              <a:t>AERC or ABC</a:t>
            </a:r>
          </a:p>
        </p:txBody>
      </p:sp>
      <p:sp>
        <p:nvSpPr>
          <p:cNvPr id="4" name="Footer Placeholder 3">
            <a:extLst>
              <a:ext uri="{FF2B5EF4-FFF2-40B4-BE49-F238E27FC236}">
                <a16:creationId xmlns:a16="http://schemas.microsoft.com/office/drawing/2014/main" id="{32005810-F465-485D-85CE-452F7B7ED339}"/>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2558DBC-B531-41B4-A101-F2FC3AD94CB9}"/>
              </a:ext>
            </a:extLst>
          </p:cNvPr>
          <p:cNvSpPr>
            <a:spLocks noGrp="1"/>
          </p:cNvSpPr>
          <p:nvPr>
            <p:ph type="sldNum" sz="quarter" idx="12"/>
          </p:nvPr>
        </p:nvSpPr>
        <p:spPr/>
        <p:txBody>
          <a:bodyPr/>
          <a:lstStyle/>
          <a:p>
            <a:fld id="{E994CEB2-14C0-4C36-BE7D-356F85CA276F}" type="slidenum">
              <a:rPr lang="en-US" altLang="en-US" smtClean="0"/>
              <a:pPr/>
              <a:t>15</a:t>
            </a:fld>
            <a:endParaRPr lang="en-US" altLang="en-US"/>
          </a:p>
        </p:txBody>
      </p:sp>
      <p:pic>
        <p:nvPicPr>
          <p:cNvPr id="7" name="Picture 6">
            <a:extLst>
              <a:ext uri="{FF2B5EF4-FFF2-40B4-BE49-F238E27FC236}">
                <a16:creationId xmlns:a16="http://schemas.microsoft.com/office/drawing/2014/main" id="{EC85C31B-DC52-41E9-8AF5-509E7236CF34}"/>
              </a:ext>
            </a:extLst>
          </p:cNvPr>
          <p:cNvPicPr>
            <a:picLocks noChangeAspect="1"/>
          </p:cNvPicPr>
          <p:nvPr/>
        </p:nvPicPr>
        <p:blipFill rotWithShape="1">
          <a:blip r:embed="rId2"/>
          <a:srcRect t="27635"/>
          <a:stretch/>
        </p:blipFill>
        <p:spPr>
          <a:xfrm>
            <a:off x="3321086" y="1366088"/>
            <a:ext cx="7780665" cy="4703221"/>
          </a:xfrm>
          <a:prstGeom prst="rect">
            <a:avLst/>
          </a:prstGeom>
        </p:spPr>
      </p:pic>
      <p:sp>
        <p:nvSpPr>
          <p:cNvPr id="8" name="TextBox 7">
            <a:extLst>
              <a:ext uri="{FF2B5EF4-FFF2-40B4-BE49-F238E27FC236}">
                <a16:creationId xmlns:a16="http://schemas.microsoft.com/office/drawing/2014/main" id="{DAF23D15-224F-450C-92B2-EE0A593C2815}"/>
              </a:ext>
            </a:extLst>
          </p:cNvPr>
          <p:cNvSpPr txBox="1"/>
          <p:nvPr/>
        </p:nvSpPr>
        <p:spPr>
          <a:xfrm>
            <a:off x="5382855" y="6414295"/>
            <a:ext cx="5142270" cy="338554"/>
          </a:xfrm>
          <a:prstGeom prst="rect">
            <a:avLst/>
          </a:prstGeom>
          <a:noFill/>
        </p:spPr>
        <p:txBody>
          <a:bodyPr wrap="square" rtlCol="0">
            <a:spAutoFit/>
          </a:bodyPr>
          <a:lstStyle/>
          <a:p>
            <a:r>
              <a:rPr lang="en-US" sz="1600" dirty="0"/>
              <a:t>Image courtesy of Colin Martin and David Sutton </a:t>
            </a:r>
          </a:p>
        </p:txBody>
      </p:sp>
      <p:sp>
        <p:nvSpPr>
          <p:cNvPr id="3" name="TextBox 2">
            <a:extLst>
              <a:ext uri="{FF2B5EF4-FFF2-40B4-BE49-F238E27FC236}">
                <a16:creationId xmlns:a16="http://schemas.microsoft.com/office/drawing/2014/main" id="{C80CF783-4A79-09CA-2CEA-9D5022091106}"/>
              </a:ext>
            </a:extLst>
          </p:cNvPr>
          <p:cNvSpPr txBox="1"/>
          <p:nvPr/>
        </p:nvSpPr>
        <p:spPr>
          <a:xfrm>
            <a:off x="166687" y="1390261"/>
            <a:ext cx="2100652" cy="523220"/>
          </a:xfrm>
          <a:prstGeom prst="rect">
            <a:avLst/>
          </a:prstGeom>
          <a:noFill/>
        </p:spPr>
        <p:txBody>
          <a:bodyPr wrap="square" rtlCol="0">
            <a:spAutoFit/>
          </a:bodyPr>
          <a:lstStyle/>
          <a:p>
            <a:r>
              <a:rPr lang="en-US" sz="2800" b="1" dirty="0">
                <a:solidFill>
                  <a:srgbClr val="0070C0"/>
                </a:solidFill>
              </a:rPr>
              <a:t>MRT Tests</a:t>
            </a:r>
          </a:p>
        </p:txBody>
      </p:sp>
      <p:sp>
        <p:nvSpPr>
          <p:cNvPr id="6" name="TextBox 5">
            <a:extLst>
              <a:ext uri="{FF2B5EF4-FFF2-40B4-BE49-F238E27FC236}">
                <a16:creationId xmlns:a16="http://schemas.microsoft.com/office/drawing/2014/main" id="{C9501103-CDD6-ED3F-233B-650DD31DE71E}"/>
              </a:ext>
            </a:extLst>
          </p:cNvPr>
          <p:cNvSpPr txBox="1"/>
          <p:nvPr/>
        </p:nvSpPr>
        <p:spPr>
          <a:xfrm>
            <a:off x="261257" y="2155371"/>
            <a:ext cx="1894114" cy="2200602"/>
          </a:xfrm>
          <a:prstGeom prst="rect">
            <a:avLst/>
          </a:prstGeom>
          <a:noFill/>
        </p:spPr>
        <p:txBody>
          <a:bodyPr wrap="square" rtlCol="0">
            <a:spAutoFit/>
          </a:bodyPr>
          <a:lstStyle/>
          <a:p>
            <a:pPr marL="290513" indent="-290513">
              <a:spcBef>
                <a:spcPts val="600"/>
              </a:spcBef>
              <a:spcAft>
                <a:spcPts val="600"/>
              </a:spcAft>
              <a:buAutoNum type="arabicPeriod"/>
            </a:pPr>
            <a:r>
              <a:rPr lang="en-US" sz="1600" dirty="0">
                <a:solidFill>
                  <a:srgbClr val="FF0000"/>
                </a:solidFill>
              </a:rPr>
              <a:t>Reproducibility of the AERC</a:t>
            </a:r>
          </a:p>
          <a:p>
            <a:pPr marL="290513" indent="-290513">
              <a:spcBef>
                <a:spcPts val="600"/>
              </a:spcBef>
              <a:spcAft>
                <a:spcPts val="600"/>
              </a:spcAft>
              <a:buAutoNum type="arabicPeriod"/>
            </a:pPr>
            <a:r>
              <a:rPr lang="en-US" sz="1600" dirty="0"/>
              <a:t>Image uniformity &amp; artefacts</a:t>
            </a:r>
          </a:p>
          <a:p>
            <a:pPr marL="290513" indent="-290513">
              <a:spcBef>
                <a:spcPts val="600"/>
              </a:spcBef>
              <a:spcAft>
                <a:spcPts val="600"/>
              </a:spcAft>
              <a:buAutoNum type="arabicPeriod"/>
            </a:pPr>
            <a:r>
              <a:rPr lang="en-US" sz="1600" dirty="0"/>
              <a:t>Monitor display check</a:t>
            </a:r>
          </a:p>
          <a:p>
            <a:endParaRPr lang="en-US" sz="1600" dirty="0"/>
          </a:p>
        </p:txBody>
      </p:sp>
    </p:spTree>
    <p:extLst>
      <p:ext uri="{BB962C8B-B14F-4D97-AF65-F5344CB8AC3E}">
        <p14:creationId xmlns:p14="http://schemas.microsoft.com/office/powerpoint/2010/main" val="147414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8E5C7-6B12-49CA-A63B-F5B6614936E1}"/>
              </a:ext>
            </a:extLst>
          </p:cNvPr>
          <p:cNvSpPr>
            <a:spLocks noGrp="1"/>
          </p:cNvSpPr>
          <p:nvPr>
            <p:ph idx="1"/>
          </p:nvPr>
        </p:nvSpPr>
        <p:spPr>
          <a:xfrm>
            <a:off x="2805792" y="1286046"/>
            <a:ext cx="9124951" cy="4863306"/>
          </a:xfrm>
        </p:spPr>
        <p:txBody>
          <a:bodyPr>
            <a:normAutofit/>
          </a:bodyPr>
          <a:lstStyle/>
          <a:p>
            <a:pPr marL="514350" indent="-514350">
              <a:buAutoNum type="arabicPeriod"/>
            </a:pPr>
            <a:r>
              <a:rPr lang="en-US" sz="2400" b="1" dirty="0">
                <a:solidFill>
                  <a:srgbClr val="FF0000"/>
                </a:solidFill>
              </a:rPr>
              <a:t>Reproducibility of the Automatic Exposure Rate Control (AERC)*</a:t>
            </a:r>
          </a:p>
        </p:txBody>
      </p:sp>
      <p:sp>
        <p:nvSpPr>
          <p:cNvPr id="4" name="Footer Placeholder 3">
            <a:extLst>
              <a:ext uri="{FF2B5EF4-FFF2-40B4-BE49-F238E27FC236}">
                <a16:creationId xmlns:a16="http://schemas.microsoft.com/office/drawing/2014/main" id="{79D0F6FA-CE80-459F-BF47-B82DE202E26E}"/>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3E7AA841-B64C-49A8-BBF4-0C7DF460A25E}"/>
              </a:ext>
            </a:extLst>
          </p:cNvPr>
          <p:cNvSpPr>
            <a:spLocks noGrp="1"/>
          </p:cNvSpPr>
          <p:nvPr>
            <p:ph type="sldNum" sz="quarter" idx="12"/>
          </p:nvPr>
        </p:nvSpPr>
        <p:spPr/>
        <p:txBody>
          <a:bodyPr/>
          <a:lstStyle/>
          <a:p>
            <a:fld id="{E994CEB2-14C0-4C36-BE7D-356F85CA276F}" type="slidenum">
              <a:rPr lang="en-US" altLang="en-US" smtClean="0"/>
              <a:pPr/>
              <a:t>16</a:t>
            </a:fld>
            <a:endParaRPr lang="en-US" altLang="en-US" dirty="0"/>
          </a:p>
        </p:txBody>
      </p:sp>
      <p:sp>
        <p:nvSpPr>
          <p:cNvPr id="6" name="Title 1">
            <a:extLst>
              <a:ext uri="{FF2B5EF4-FFF2-40B4-BE49-F238E27FC236}">
                <a16:creationId xmlns:a16="http://schemas.microsoft.com/office/drawing/2014/main" id="{EACBB5C3-9FBF-47D4-9F31-FF49E3BF2B34}"/>
              </a:ext>
            </a:extLst>
          </p:cNvPr>
          <p:cNvSpPr>
            <a:spLocks noGrp="1"/>
          </p:cNvSpPr>
          <p:nvPr>
            <p:ph type="title"/>
          </p:nvPr>
        </p:nvSpPr>
        <p:spPr>
          <a:xfrm>
            <a:off x="2771774" y="281327"/>
            <a:ext cx="9124951" cy="716756"/>
          </a:xfrm>
        </p:spPr>
        <p:txBody>
          <a:bodyPr>
            <a:normAutofit/>
          </a:bodyPr>
          <a:lstStyle/>
          <a:p>
            <a:r>
              <a:rPr lang="en-US" dirty="0"/>
              <a:t>MRT Tests</a:t>
            </a:r>
          </a:p>
        </p:txBody>
      </p:sp>
      <p:sp>
        <p:nvSpPr>
          <p:cNvPr id="7" name="TextBox 6">
            <a:extLst>
              <a:ext uri="{FF2B5EF4-FFF2-40B4-BE49-F238E27FC236}">
                <a16:creationId xmlns:a16="http://schemas.microsoft.com/office/drawing/2014/main" id="{2F2F518D-7FE2-47EA-A0D6-9C608D748E03}"/>
              </a:ext>
            </a:extLst>
          </p:cNvPr>
          <p:cNvSpPr txBox="1"/>
          <p:nvPr/>
        </p:nvSpPr>
        <p:spPr>
          <a:xfrm>
            <a:off x="166687" y="1390261"/>
            <a:ext cx="2100652" cy="523220"/>
          </a:xfrm>
          <a:prstGeom prst="rect">
            <a:avLst/>
          </a:prstGeom>
          <a:noFill/>
        </p:spPr>
        <p:txBody>
          <a:bodyPr wrap="square" rtlCol="0">
            <a:spAutoFit/>
          </a:bodyPr>
          <a:lstStyle/>
          <a:p>
            <a:r>
              <a:rPr lang="en-US" sz="2800" b="1" dirty="0">
                <a:solidFill>
                  <a:srgbClr val="0070C0"/>
                </a:solidFill>
              </a:rPr>
              <a:t>MRT Tests</a:t>
            </a:r>
          </a:p>
        </p:txBody>
      </p:sp>
      <p:sp>
        <p:nvSpPr>
          <p:cNvPr id="9" name="TextBox 8">
            <a:extLst>
              <a:ext uri="{FF2B5EF4-FFF2-40B4-BE49-F238E27FC236}">
                <a16:creationId xmlns:a16="http://schemas.microsoft.com/office/drawing/2014/main" id="{9594AB42-3943-4CCA-BB47-782519FC4300}"/>
              </a:ext>
            </a:extLst>
          </p:cNvPr>
          <p:cNvSpPr txBox="1"/>
          <p:nvPr/>
        </p:nvSpPr>
        <p:spPr>
          <a:xfrm>
            <a:off x="2805793" y="1806318"/>
            <a:ext cx="8856220" cy="3524042"/>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800" dirty="0"/>
              <a:t>Also called:</a:t>
            </a:r>
          </a:p>
          <a:p>
            <a:pPr marL="742950" lvl="1" indent="-285750">
              <a:spcBef>
                <a:spcPts val="600"/>
              </a:spcBef>
              <a:spcAft>
                <a:spcPts val="600"/>
              </a:spcAft>
              <a:buFont typeface="Arial" panose="020B0604020202020204" pitchFamily="34" charset="0"/>
              <a:buChar char="•"/>
            </a:pPr>
            <a:r>
              <a:rPr lang="en-US" sz="2800" b="1" dirty="0">
                <a:solidFill>
                  <a:schemeClr val="accent1"/>
                </a:solidFill>
              </a:rPr>
              <a:t>Automatic Dose Rate Control (ADRC)</a:t>
            </a:r>
            <a:r>
              <a:rPr lang="en-US" sz="2800" b="1" dirty="0"/>
              <a:t> </a:t>
            </a:r>
            <a:r>
              <a:rPr lang="en-US" sz="2800" dirty="0"/>
              <a:t>(in AAPM) </a:t>
            </a:r>
          </a:p>
          <a:p>
            <a:pPr marL="742950" lvl="1" indent="-285750">
              <a:spcBef>
                <a:spcPts val="600"/>
              </a:spcBef>
              <a:spcAft>
                <a:spcPts val="600"/>
              </a:spcAft>
              <a:buFont typeface="Arial" panose="020B0604020202020204" pitchFamily="34" charset="0"/>
              <a:buChar char="•"/>
            </a:pPr>
            <a:r>
              <a:rPr lang="en-US" sz="2800" b="1" dirty="0">
                <a:solidFill>
                  <a:schemeClr val="accent1"/>
                </a:solidFill>
              </a:rPr>
              <a:t>Automatic Brightness Control (ABC) </a:t>
            </a:r>
            <a:r>
              <a:rPr lang="en-US" sz="2800" dirty="0"/>
              <a:t>(in II systems)</a:t>
            </a:r>
          </a:p>
          <a:p>
            <a:pPr marL="285750" indent="-285750">
              <a:spcBef>
                <a:spcPts val="1200"/>
              </a:spcBef>
              <a:spcAft>
                <a:spcPts val="1200"/>
              </a:spcAft>
              <a:buFont typeface="Arial" panose="020B0604020202020204" pitchFamily="34" charset="0"/>
              <a:buChar char="•"/>
            </a:pPr>
            <a:r>
              <a:rPr lang="en-US" sz="2800" dirty="0"/>
              <a:t>It is important to test all the commonly used clinical imaging protocols for this test. </a:t>
            </a:r>
          </a:p>
          <a:p>
            <a:pPr marL="285750" indent="-285750">
              <a:spcBef>
                <a:spcPts val="1200"/>
              </a:spcBef>
              <a:spcAft>
                <a:spcPts val="1200"/>
              </a:spcAft>
              <a:buFont typeface="Arial" panose="020B0604020202020204" pitchFamily="34" charset="0"/>
              <a:buChar char="•"/>
            </a:pPr>
            <a:r>
              <a:rPr lang="en-US" sz="2800" dirty="0"/>
              <a:t>Frequency: </a:t>
            </a:r>
            <a:r>
              <a:rPr lang="en-US" sz="2800" dirty="0">
                <a:solidFill>
                  <a:srgbClr val="FF0000"/>
                </a:solidFill>
              </a:rPr>
              <a:t>Quarterly</a:t>
            </a:r>
          </a:p>
        </p:txBody>
      </p:sp>
      <p:sp>
        <p:nvSpPr>
          <p:cNvPr id="13" name="TextBox 12">
            <a:extLst>
              <a:ext uri="{FF2B5EF4-FFF2-40B4-BE49-F238E27FC236}">
                <a16:creationId xmlns:a16="http://schemas.microsoft.com/office/drawing/2014/main" id="{6BC6AAEB-1153-4877-933D-AE51E2E689A0}"/>
              </a:ext>
            </a:extLst>
          </p:cNvPr>
          <p:cNvSpPr txBox="1"/>
          <p:nvPr/>
        </p:nvSpPr>
        <p:spPr>
          <a:xfrm>
            <a:off x="261257" y="2155371"/>
            <a:ext cx="1894114" cy="2200602"/>
          </a:xfrm>
          <a:prstGeom prst="rect">
            <a:avLst/>
          </a:prstGeom>
          <a:noFill/>
        </p:spPr>
        <p:txBody>
          <a:bodyPr wrap="square" rtlCol="0">
            <a:spAutoFit/>
          </a:bodyPr>
          <a:lstStyle/>
          <a:p>
            <a:pPr marL="290513" indent="-290513">
              <a:spcBef>
                <a:spcPts val="600"/>
              </a:spcBef>
              <a:spcAft>
                <a:spcPts val="600"/>
              </a:spcAft>
              <a:buAutoNum type="arabicPeriod"/>
            </a:pPr>
            <a:r>
              <a:rPr lang="en-US" sz="1600" dirty="0">
                <a:solidFill>
                  <a:srgbClr val="FF0000"/>
                </a:solidFill>
              </a:rPr>
              <a:t>Reproducibility of the AERC</a:t>
            </a:r>
          </a:p>
          <a:p>
            <a:pPr marL="290513" indent="-290513">
              <a:spcBef>
                <a:spcPts val="600"/>
              </a:spcBef>
              <a:spcAft>
                <a:spcPts val="600"/>
              </a:spcAft>
              <a:buAutoNum type="arabicPeriod"/>
            </a:pPr>
            <a:r>
              <a:rPr lang="en-US" sz="1600" dirty="0"/>
              <a:t>Image uniformity &amp; artefacts</a:t>
            </a:r>
          </a:p>
          <a:p>
            <a:pPr marL="290513" indent="-290513">
              <a:spcBef>
                <a:spcPts val="600"/>
              </a:spcBef>
              <a:spcAft>
                <a:spcPts val="600"/>
              </a:spcAft>
              <a:buAutoNum type="arabicPeriod"/>
            </a:pPr>
            <a:r>
              <a:rPr lang="en-US" sz="1600" dirty="0"/>
              <a:t>Monitor display check</a:t>
            </a:r>
          </a:p>
          <a:p>
            <a:endParaRPr lang="en-US" sz="1600" dirty="0"/>
          </a:p>
        </p:txBody>
      </p:sp>
    </p:spTree>
    <p:extLst>
      <p:ext uri="{BB962C8B-B14F-4D97-AF65-F5344CB8AC3E}">
        <p14:creationId xmlns:p14="http://schemas.microsoft.com/office/powerpoint/2010/main" val="205733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8E5C7-6B12-49CA-A63B-F5B6614936E1}"/>
              </a:ext>
            </a:extLst>
          </p:cNvPr>
          <p:cNvSpPr>
            <a:spLocks noGrp="1"/>
          </p:cNvSpPr>
          <p:nvPr>
            <p:ph idx="1"/>
          </p:nvPr>
        </p:nvSpPr>
        <p:spPr>
          <a:xfrm>
            <a:off x="2805792" y="1286046"/>
            <a:ext cx="9124951" cy="4863306"/>
          </a:xfrm>
        </p:spPr>
        <p:txBody>
          <a:bodyPr>
            <a:normAutofit/>
          </a:bodyPr>
          <a:lstStyle/>
          <a:p>
            <a:pPr marL="514350" indent="-514350">
              <a:buAutoNum type="arabicPeriod"/>
            </a:pPr>
            <a:r>
              <a:rPr lang="en-US" sz="2400" b="1" dirty="0">
                <a:solidFill>
                  <a:srgbClr val="FF0000"/>
                </a:solidFill>
              </a:rPr>
              <a:t>Reproducibility of the Automatic Exposure Rate Control (AERC)*</a:t>
            </a:r>
          </a:p>
        </p:txBody>
      </p:sp>
      <p:sp>
        <p:nvSpPr>
          <p:cNvPr id="4" name="Footer Placeholder 3">
            <a:extLst>
              <a:ext uri="{FF2B5EF4-FFF2-40B4-BE49-F238E27FC236}">
                <a16:creationId xmlns:a16="http://schemas.microsoft.com/office/drawing/2014/main" id="{79D0F6FA-CE80-459F-BF47-B82DE202E26E}"/>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3E7AA841-B64C-49A8-BBF4-0C7DF460A25E}"/>
              </a:ext>
            </a:extLst>
          </p:cNvPr>
          <p:cNvSpPr>
            <a:spLocks noGrp="1"/>
          </p:cNvSpPr>
          <p:nvPr>
            <p:ph type="sldNum" sz="quarter" idx="12"/>
          </p:nvPr>
        </p:nvSpPr>
        <p:spPr/>
        <p:txBody>
          <a:bodyPr/>
          <a:lstStyle/>
          <a:p>
            <a:fld id="{E994CEB2-14C0-4C36-BE7D-356F85CA276F}" type="slidenum">
              <a:rPr lang="en-US" altLang="en-US" smtClean="0"/>
              <a:pPr/>
              <a:t>17</a:t>
            </a:fld>
            <a:endParaRPr lang="en-US" altLang="en-US" dirty="0"/>
          </a:p>
        </p:txBody>
      </p:sp>
      <p:sp>
        <p:nvSpPr>
          <p:cNvPr id="6" name="Title 1">
            <a:extLst>
              <a:ext uri="{FF2B5EF4-FFF2-40B4-BE49-F238E27FC236}">
                <a16:creationId xmlns:a16="http://schemas.microsoft.com/office/drawing/2014/main" id="{EACBB5C3-9FBF-47D4-9F31-FF49E3BF2B34}"/>
              </a:ext>
            </a:extLst>
          </p:cNvPr>
          <p:cNvSpPr>
            <a:spLocks noGrp="1"/>
          </p:cNvSpPr>
          <p:nvPr>
            <p:ph type="title"/>
          </p:nvPr>
        </p:nvSpPr>
        <p:spPr>
          <a:xfrm>
            <a:off x="2771774" y="281327"/>
            <a:ext cx="9124951" cy="716756"/>
          </a:xfrm>
        </p:spPr>
        <p:txBody>
          <a:bodyPr>
            <a:normAutofit/>
          </a:bodyPr>
          <a:lstStyle/>
          <a:p>
            <a:r>
              <a:rPr lang="en-US" dirty="0"/>
              <a:t>MRT Tests</a:t>
            </a:r>
          </a:p>
        </p:txBody>
      </p:sp>
      <p:sp>
        <p:nvSpPr>
          <p:cNvPr id="7" name="TextBox 6">
            <a:extLst>
              <a:ext uri="{FF2B5EF4-FFF2-40B4-BE49-F238E27FC236}">
                <a16:creationId xmlns:a16="http://schemas.microsoft.com/office/drawing/2014/main" id="{2F2F518D-7FE2-47EA-A0D6-9C608D748E03}"/>
              </a:ext>
            </a:extLst>
          </p:cNvPr>
          <p:cNvSpPr txBox="1"/>
          <p:nvPr/>
        </p:nvSpPr>
        <p:spPr>
          <a:xfrm>
            <a:off x="166687" y="1390261"/>
            <a:ext cx="2100652" cy="523220"/>
          </a:xfrm>
          <a:prstGeom prst="rect">
            <a:avLst/>
          </a:prstGeom>
          <a:noFill/>
        </p:spPr>
        <p:txBody>
          <a:bodyPr wrap="square" rtlCol="0">
            <a:spAutoFit/>
          </a:bodyPr>
          <a:lstStyle/>
          <a:p>
            <a:r>
              <a:rPr lang="en-US" sz="2800" b="1" dirty="0">
                <a:solidFill>
                  <a:srgbClr val="0070C0"/>
                </a:solidFill>
              </a:rPr>
              <a:t>MRT Tests</a:t>
            </a:r>
          </a:p>
        </p:txBody>
      </p:sp>
      <p:sp>
        <p:nvSpPr>
          <p:cNvPr id="2" name="TextBox 1">
            <a:extLst>
              <a:ext uri="{FF2B5EF4-FFF2-40B4-BE49-F238E27FC236}">
                <a16:creationId xmlns:a16="http://schemas.microsoft.com/office/drawing/2014/main" id="{93A3636A-38E8-41B2-A5CB-3692F1DFDB16}"/>
              </a:ext>
            </a:extLst>
          </p:cNvPr>
          <p:cNvSpPr txBox="1"/>
          <p:nvPr/>
        </p:nvSpPr>
        <p:spPr>
          <a:xfrm>
            <a:off x="3349256" y="1913481"/>
            <a:ext cx="8442251" cy="4247317"/>
          </a:xfrm>
          <a:prstGeom prst="rect">
            <a:avLst/>
          </a:prstGeom>
          <a:noFill/>
        </p:spPr>
        <p:txBody>
          <a:bodyPr wrap="square" rtlCol="0">
            <a:spAutoFit/>
          </a:bodyPr>
          <a:lstStyle/>
          <a:p>
            <a:pPr marL="457200" indent="-457200">
              <a:spcBef>
                <a:spcPts val="600"/>
              </a:spcBef>
              <a:spcAft>
                <a:spcPts val="600"/>
              </a:spcAft>
              <a:buFont typeface="+mj-lt"/>
              <a:buAutoNum type="alphaLcPeriod"/>
            </a:pPr>
            <a:r>
              <a:rPr lang="en-US" sz="2000" dirty="0"/>
              <a:t>Set </a:t>
            </a:r>
            <a:r>
              <a:rPr lang="en-US" sz="2000" dirty="0">
                <a:solidFill>
                  <a:schemeClr val="accent1"/>
                </a:solidFill>
              </a:rPr>
              <a:t>SID = 100 cm</a:t>
            </a:r>
            <a:r>
              <a:rPr lang="en-US" sz="2000" dirty="0"/>
              <a:t>, or other clinically relevant distance tested earlier. </a:t>
            </a:r>
          </a:p>
          <a:p>
            <a:pPr marL="457200" indent="-457200">
              <a:spcBef>
                <a:spcPts val="600"/>
              </a:spcBef>
              <a:spcAft>
                <a:spcPts val="600"/>
              </a:spcAft>
              <a:buFont typeface="+mj-lt"/>
              <a:buAutoNum type="alphaLcPeriod"/>
            </a:pPr>
            <a:r>
              <a:rPr lang="en-US" sz="2000" dirty="0"/>
              <a:t>Place </a:t>
            </a:r>
            <a:r>
              <a:rPr lang="en-US" sz="2000" dirty="0">
                <a:solidFill>
                  <a:schemeClr val="accent1"/>
                </a:solidFill>
              </a:rPr>
              <a:t>10 cm PMMA </a:t>
            </a:r>
            <a:r>
              <a:rPr lang="en-US" sz="2000" dirty="0"/>
              <a:t>or </a:t>
            </a:r>
            <a:r>
              <a:rPr lang="en-US" sz="2000" dirty="0">
                <a:solidFill>
                  <a:schemeClr val="accent1"/>
                </a:solidFill>
              </a:rPr>
              <a:t>1 mm copper </a:t>
            </a:r>
            <a:r>
              <a:rPr lang="en-US" sz="2000" dirty="0"/>
              <a:t>plate on the table, ensure it covers the whole FOV. Record the exact setup (SID, table height, FOV, </a:t>
            </a:r>
            <a:r>
              <a:rPr lang="en-US" sz="2000" dirty="0" err="1"/>
              <a:t>etc</a:t>
            </a:r>
            <a:r>
              <a:rPr lang="en-US" sz="2000" dirty="0"/>
              <a:t>).</a:t>
            </a:r>
          </a:p>
          <a:p>
            <a:pPr marL="457200" indent="-457200">
              <a:spcBef>
                <a:spcPts val="600"/>
              </a:spcBef>
              <a:spcAft>
                <a:spcPts val="600"/>
              </a:spcAft>
              <a:buFont typeface="+mj-lt"/>
              <a:buAutoNum type="alphaLcPeriod"/>
            </a:pPr>
            <a:r>
              <a:rPr lang="en-US" sz="2000" dirty="0"/>
              <a:t>Set the </a:t>
            </a:r>
            <a:r>
              <a:rPr lang="en-US" sz="2000" u="sng" dirty="0"/>
              <a:t>most frequently used clinical imaging protocol </a:t>
            </a:r>
            <a:r>
              <a:rPr lang="en-US" sz="2000" dirty="0"/>
              <a:t>(e.g. additional filtration, focal spot size, mode of operation, use of grid, </a:t>
            </a:r>
            <a:r>
              <a:rPr lang="en-US" sz="2000" dirty="0" err="1"/>
              <a:t>etc</a:t>
            </a:r>
            <a:r>
              <a:rPr lang="en-US" sz="2000" dirty="0"/>
              <a:t>). They should be the </a:t>
            </a:r>
            <a:r>
              <a:rPr lang="en-US" sz="2000" u="sng" dirty="0">
                <a:solidFill>
                  <a:srgbClr val="FF0000"/>
                </a:solidFill>
              </a:rPr>
              <a:t>same settings used during baseline</a:t>
            </a:r>
            <a:r>
              <a:rPr lang="en-US" sz="2000" dirty="0"/>
              <a:t>. Record these settings.</a:t>
            </a:r>
          </a:p>
          <a:p>
            <a:pPr marL="457200" indent="-457200">
              <a:spcBef>
                <a:spcPts val="600"/>
              </a:spcBef>
              <a:spcAft>
                <a:spcPts val="600"/>
              </a:spcAft>
              <a:buFont typeface="+mj-lt"/>
              <a:buAutoNum type="alphaLcPeriod"/>
            </a:pPr>
            <a:r>
              <a:rPr lang="en-US" sz="2000" dirty="0"/>
              <a:t>Make an exposure long enough for the AERC to reach a constant value (e.g. &gt; 5 s). Record the </a:t>
            </a:r>
            <a:r>
              <a:rPr lang="en-US" sz="2000" dirty="0">
                <a:solidFill>
                  <a:schemeClr val="accent1"/>
                </a:solidFill>
              </a:rPr>
              <a:t>kV, mA, filtration, pulse width, fps, </a:t>
            </a:r>
            <a:r>
              <a:rPr lang="en-US" sz="2000" dirty="0"/>
              <a:t>and any relevant info. </a:t>
            </a:r>
          </a:p>
          <a:p>
            <a:pPr marL="457200" indent="-457200">
              <a:spcBef>
                <a:spcPts val="600"/>
              </a:spcBef>
              <a:spcAft>
                <a:spcPts val="600"/>
              </a:spcAft>
              <a:buFont typeface="+mj-lt"/>
              <a:buAutoNum type="alphaLcPeriod"/>
            </a:pPr>
            <a:r>
              <a:rPr lang="en-US" sz="2000" dirty="0"/>
              <a:t>Repeat exposure for each clinically relevant </a:t>
            </a:r>
            <a:r>
              <a:rPr lang="en-US" sz="2000" dirty="0">
                <a:solidFill>
                  <a:schemeClr val="accent1"/>
                </a:solidFill>
              </a:rPr>
              <a:t>magnification or FOV</a:t>
            </a:r>
            <a:r>
              <a:rPr lang="en-US" sz="2000" dirty="0"/>
              <a:t>. </a:t>
            </a:r>
          </a:p>
          <a:p>
            <a:pPr marL="457200" indent="-457200">
              <a:spcBef>
                <a:spcPts val="600"/>
              </a:spcBef>
              <a:spcAft>
                <a:spcPts val="600"/>
              </a:spcAft>
              <a:buFont typeface="+mj-lt"/>
              <a:buAutoNum type="alphaLcPeriod"/>
            </a:pPr>
            <a:r>
              <a:rPr lang="en-US" sz="2000" dirty="0"/>
              <a:t>Repeat the test with two other thicknesses of the attenuator (e.g. 15 cm and 20 cm PMMA, 2 mm and 3 mm Copper plate).</a:t>
            </a:r>
          </a:p>
        </p:txBody>
      </p:sp>
      <p:sp>
        <p:nvSpPr>
          <p:cNvPr id="12" name="TextBox 11">
            <a:extLst>
              <a:ext uri="{FF2B5EF4-FFF2-40B4-BE49-F238E27FC236}">
                <a16:creationId xmlns:a16="http://schemas.microsoft.com/office/drawing/2014/main" id="{7044F604-B386-49C4-9080-1328E76BE36A}"/>
              </a:ext>
            </a:extLst>
          </p:cNvPr>
          <p:cNvSpPr txBox="1"/>
          <p:nvPr/>
        </p:nvSpPr>
        <p:spPr>
          <a:xfrm>
            <a:off x="261257" y="2155371"/>
            <a:ext cx="1894114" cy="2200602"/>
          </a:xfrm>
          <a:prstGeom prst="rect">
            <a:avLst/>
          </a:prstGeom>
          <a:noFill/>
        </p:spPr>
        <p:txBody>
          <a:bodyPr wrap="square" rtlCol="0">
            <a:spAutoFit/>
          </a:bodyPr>
          <a:lstStyle/>
          <a:p>
            <a:pPr marL="290513" indent="-290513">
              <a:spcBef>
                <a:spcPts val="600"/>
              </a:spcBef>
              <a:spcAft>
                <a:spcPts val="600"/>
              </a:spcAft>
              <a:buAutoNum type="arabicPeriod"/>
            </a:pPr>
            <a:r>
              <a:rPr lang="en-US" sz="1600" dirty="0">
                <a:solidFill>
                  <a:srgbClr val="FF0000"/>
                </a:solidFill>
              </a:rPr>
              <a:t>Reproducibility of the AERC</a:t>
            </a:r>
          </a:p>
          <a:p>
            <a:pPr marL="290513" indent="-290513">
              <a:spcBef>
                <a:spcPts val="600"/>
              </a:spcBef>
              <a:spcAft>
                <a:spcPts val="600"/>
              </a:spcAft>
              <a:buAutoNum type="arabicPeriod"/>
            </a:pPr>
            <a:r>
              <a:rPr lang="en-US" sz="1600" dirty="0"/>
              <a:t>Image uniformity &amp; artefacts</a:t>
            </a:r>
          </a:p>
          <a:p>
            <a:pPr marL="290513" indent="-290513">
              <a:spcBef>
                <a:spcPts val="600"/>
              </a:spcBef>
              <a:spcAft>
                <a:spcPts val="600"/>
              </a:spcAft>
              <a:buAutoNum type="arabicPeriod"/>
            </a:pPr>
            <a:r>
              <a:rPr lang="en-US" sz="1600" dirty="0"/>
              <a:t>Monitor display check</a:t>
            </a:r>
          </a:p>
          <a:p>
            <a:endParaRPr lang="en-US" sz="1600" dirty="0"/>
          </a:p>
        </p:txBody>
      </p:sp>
    </p:spTree>
    <p:extLst>
      <p:ext uri="{BB962C8B-B14F-4D97-AF65-F5344CB8AC3E}">
        <p14:creationId xmlns:p14="http://schemas.microsoft.com/office/powerpoint/2010/main" val="1712726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8E5C7-6B12-49CA-A63B-F5B6614936E1}"/>
              </a:ext>
            </a:extLst>
          </p:cNvPr>
          <p:cNvSpPr>
            <a:spLocks noGrp="1"/>
          </p:cNvSpPr>
          <p:nvPr>
            <p:ph idx="1"/>
          </p:nvPr>
        </p:nvSpPr>
        <p:spPr>
          <a:xfrm>
            <a:off x="2805792" y="1286046"/>
            <a:ext cx="9124951" cy="4863306"/>
          </a:xfrm>
        </p:spPr>
        <p:txBody>
          <a:bodyPr>
            <a:normAutofit/>
          </a:bodyPr>
          <a:lstStyle/>
          <a:p>
            <a:pPr marL="514350" indent="-514350">
              <a:buAutoNum type="arabicPeriod"/>
            </a:pPr>
            <a:r>
              <a:rPr lang="en-US" sz="2400" b="1" dirty="0">
                <a:solidFill>
                  <a:srgbClr val="FF0000"/>
                </a:solidFill>
              </a:rPr>
              <a:t>Reproducibility of the Automatic Exposure Rate Control (AERC)*</a:t>
            </a:r>
          </a:p>
        </p:txBody>
      </p:sp>
      <p:sp>
        <p:nvSpPr>
          <p:cNvPr id="4" name="Footer Placeholder 3">
            <a:extLst>
              <a:ext uri="{FF2B5EF4-FFF2-40B4-BE49-F238E27FC236}">
                <a16:creationId xmlns:a16="http://schemas.microsoft.com/office/drawing/2014/main" id="{79D0F6FA-CE80-459F-BF47-B82DE202E26E}"/>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3E7AA841-B64C-49A8-BBF4-0C7DF460A25E}"/>
              </a:ext>
            </a:extLst>
          </p:cNvPr>
          <p:cNvSpPr>
            <a:spLocks noGrp="1"/>
          </p:cNvSpPr>
          <p:nvPr>
            <p:ph type="sldNum" sz="quarter" idx="12"/>
          </p:nvPr>
        </p:nvSpPr>
        <p:spPr/>
        <p:txBody>
          <a:bodyPr/>
          <a:lstStyle/>
          <a:p>
            <a:fld id="{E994CEB2-14C0-4C36-BE7D-356F85CA276F}" type="slidenum">
              <a:rPr lang="en-US" altLang="en-US" smtClean="0"/>
              <a:pPr/>
              <a:t>18</a:t>
            </a:fld>
            <a:endParaRPr lang="en-US" altLang="en-US" dirty="0"/>
          </a:p>
        </p:txBody>
      </p:sp>
      <p:sp>
        <p:nvSpPr>
          <p:cNvPr id="6" name="Title 1">
            <a:extLst>
              <a:ext uri="{FF2B5EF4-FFF2-40B4-BE49-F238E27FC236}">
                <a16:creationId xmlns:a16="http://schemas.microsoft.com/office/drawing/2014/main" id="{EACBB5C3-9FBF-47D4-9F31-FF49E3BF2B34}"/>
              </a:ext>
            </a:extLst>
          </p:cNvPr>
          <p:cNvSpPr>
            <a:spLocks noGrp="1"/>
          </p:cNvSpPr>
          <p:nvPr>
            <p:ph type="title"/>
          </p:nvPr>
        </p:nvSpPr>
        <p:spPr>
          <a:xfrm>
            <a:off x="2771774" y="281327"/>
            <a:ext cx="9124951" cy="716756"/>
          </a:xfrm>
        </p:spPr>
        <p:txBody>
          <a:bodyPr>
            <a:normAutofit/>
          </a:bodyPr>
          <a:lstStyle/>
          <a:p>
            <a:r>
              <a:rPr lang="en-US" dirty="0"/>
              <a:t>MRT Tests</a:t>
            </a:r>
          </a:p>
        </p:txBody>
      </p:sp>
      <p:sp>
        <p:nvSpPr>
          <p:cNvPr id="7" name="TextBox 6">
            <a:extLst>
              <a:ext uri="{FF2B5EF4-FFF2-40B4-BE49-F238E27FC236}">
                <a16:creationId xmlns:a16="http://schemas.microsoft.com/office/drawing/2014/main" id="{2F2F518D-7FE2-47EA-A0D6-9C608D748E03}"/>
              </a:ext>
            </a:extLst>
          </p:cNvPr>
          <p:cNvSpPr txBox="1"/>
          <p:nvPr/>
        </p:nvSpPr>
        <p:spPr>
          <a:xfrm>
            <a:off x="166687" y="1390261"/>
            <a:ext cx="2100652" cy="523220"/>
          </a:xfrm>
          <a:prstGeom prst="rect">
            <a:avLst/>
          </a:prstGeom>
          <a:noFill/>
        </p:spPr>
        <p:txBody>
          <a:bodyPr wrap="square" rtlCol="0">
            <a:spAutoFit/>
          </a:bodyPr>
          <a:lstStyle/>
          <a:p>
            <a:r>
              <a:rPr lang="en-US" sz="2800" b="1" dirty="0">
                <a:solidFill>
                  <a:srgbClr val="0070C0"/>
                </a:solidFill>
              </a:rPr>
              <a:t>MRT Tests</a:t>
            </a:r>
          </a:p>
        </p:txBody>
      </p:sp>
      <p:pic>
        <p:nvPicPr>
          <p:cNvPr id="10" name="Picture 9">
            <a:extLst>
              <a:ext uri="{FF2B5EF4-FFF2-40B4-BE49-F238E27FC236}">
                <a16:creationId xmlns:a16="http://schemas.microsoft.com/office/drawing/2014/main" id="{2FD106E5-BAAA-4E06-8347-7B7570C5F206}"/>
              </a:ext>
            </a:extLst>
          </p:cNvPr>
          <p:cNvPicPr>
            <a:picLocks noChangeAspect="1"/>
          </p:cNvPicPr>
          <p:nvPr/>
        </p:nvPicPr>
        <p:blipFill>
          <a:blip r:embed="rId3"/>
          <a:stretch>
            <a:fillRect/>
          </a:stretch>
        </p:blipFill>
        <p:spPr>
          <a:xfrm>
            <a:off x="4382964" y="1898000"/>
            <a:ext cx="5970605" cy="4383823"/>
          </a:xfrm>
          <a:prstGeom prst="rect">
            <a:avLst/>
          </a:prstGeom>
        </p:spPr>
      </p:pic>
      <p:sp>
        <p:nvSpPr>
          <p:cNvPr id="11" name="TextBox 10">
            <a:extLst>
              <a:ext uri="{FF2B5EF4-FFF2-40B4-BE49-F238E27FC236}">
                <a16:creationId xmlns:a16="http://schemas.microsoft.com/office/drawing/2014/main" id="{11C0EC67-67B6-44DC-8515-CA171A2D72E0}"/>
              </a:ext>
            </a:extLst>
          </p:cNvPr>
          <p:cNvSpPr txBox="1"/>
          <p:nvPr/>
        </p:nvSpPr>
        <p:spPr>
          <a:xfrm>
            <a:off x="261257" y="2155371"/>
            <a:ext cx="1894114" cy="2200602"/>
          </a:xfrm>
          <a:prstGeom prst="rect">
            <a:avLst/>
          </a:prstGeom>
          <a:noFill/>
        </p:spPr>
        <p:txBody>
          <a:bodyPr wrap="square" rtlCol="0">
            <a:spAutoFit/>
          </a:bodyPr>
          <a:lstStyle/>
          <a:p>
            <a:pPr marL="290513" indent="-290513">
              <a:spcBef>
                <a:spcPts val="600"/>
              </a:spcBef>
              <a:spcAft>
                <a:spcPts val="600"/>
              </a:spcAft>
              <a:buAutoNum type="arabicPeriod"/>
            </a:pPr>
            <a:r>
              <a:rPr lang="en-US" sz="1600" dirty="0">
                <a:solidFill>
                  <a:srgbClr val="FF0000"/>
                </a:solidFill>
              </a:rPr>
              <a:t>Reproducibility of the AERC</a:t>
            </a:r>
          </a:p>
          <a:p>
            <a:pPr marL="290513" indent="-290513">
              <a:spcBef>
                <a:spcPts val="600"/>
              </a:spcBef>
              <a:spcAft>
                <a:spcPts val="600"/>
              </a:spcAft>
              <a:buAutoNum type="arabicPeriod"/>
            </a:pPr>
            <a:r>
              <a:rPr lang="en-US" sz="1600" dirty="0"/>
              <a:t>Image uniformity &amp; artefacts</a:t>
            </a:r>
          </a:p>
          <a:p>
            <a:pPr marL="290513" indent="-290513">
              <a:spcBef>
                <a:spcPts val="600"/>
              </a:spcBef>
              <a:spcAft>
                <a:spcPts val="600"/>
              </a:spcAft>
              <a:buAutoNum type="arabicPeriod"/>
            </a:pPr>
            <a:r>
              <a:rPr lang="en-US" sz="1600" dirty="0"/>
              <a:t>Monitor display check</a:t>
            </a:r>
          </a:p>
          <a:p>
            <a:endParaRPr lang="en-US" sz="1600" dirty="0"/>
          </a:p>
        </p:txBody>
      </p:sp>
      <p:sp>
        <p:nvSpPr>
          <p:cNvPr id="2" name="Rectangle 1">
            <a:extLst>
              <a:ext uri="{FF2B5EF4-FFF2-40B4-BE49-F238E27FC236}">
                <a16:creationId xmlns:a16="http://schemas.microsoft.com/office/drawing/2014/main" id="{9A219247-48E9-7043-2EB9-B73CC48A1258}"/>
              </a:ext>
            </a:extLst>
          </p:cNvPr>
          <p:cNvSpPr/>
          <p:nvPr/>
        </p:nvSpPr>
        <p:spPr>
          <a:xfrm>
            <a:off x="6455391" y="5024424"/>
            <a:ext cx="612000" cy="45719"/>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TextBox 7">
            <a:extLst>
              <a:ext uri="{FF2B5EF4-FFF2-40B4-BE49-F238E27FC236}">
                <a16:creationId xmlns:a16="http://schemas.microsoft.com/office/drawing/2014/main" id="{1460AEC9-6D53-D1C3-C295-3F5989AA3C37}"/>
              </a:ext>
            </a:extLst>
          </p:cNvPr>
          <p:cNvSpPr txBox="1"/>
          <p:nvPr/>
        </p:nvSpPr>
        <p:spPr>
          <a:xfrm>
            <a:off x="8095919" y="5024424"/>
            <a:ext cx="2151675" cy="646331"/>
          </a:xfrm>
          <a:prstGeom prst="rect">
            <a:avLst/>
          </a:prstGeom>
          <a:solidFill>
            <a:schemeClr val="accent4"/>
          </a:solidFill>
        </p:spPr>
        <p:txBody>
          <a:bodyPr wrap="square" rtlCol="0">
            <a:spAutoFit/>
          </a:bodyPr>
          <a:lstStyle/>
          <a:p>
            <a:r>
              <a:rPr lang="en-MY" dirty="0"/>
              <a:t>Copper plate can also be placed here</a:t>
            </a:r>
          </a:p>
        </p:txBody>
      </p:sp>
      <p:cxnSp>
        <p:nvCxnSpPr>
          <p:cNvPr id="12" name="Straight Arrow Connector 11">
            <a:extLst>
              <a:ext uri="{FF2B5EF4-FFF2-40B4-BE49-F238E27FC236}">
                <a16:creationId xmlns:a16="http://schemas.microsoft.com/office/drawing/2014/main" id="{4000B1BE-C9A5-81F8-1DC8-BF15A007BABB}"/>
              </a:ext>
            </a:extLst>
          </p:cNvPr>
          <p:cNvCxnSpPr>
            <a:cxnSpLocks/>
            <a:stCxn id="8" idx="1"/>
          </p:cNvCxnSpPr>
          <p:nvPr/>
        </p:nvCxnSpPr>
        <p:spPr>
          <a:xfrm flipH="1" flipV="1">
            <a:off x="7281081" y="5070143"/>
            <a:ext cx="814838" cy="27744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30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8E5C7-6B12-49CA-A63B-F5B6614936E1}"/>
              </a:ext>
            </a:extLst>
          </p:cNvPr>
          <p:cNvSpPr>
            <a:spLocks noGrp="1"/>
          </p:cNvSpPr>
          <p:nvPr>
            <p:ph idx="1"/>
          </p:nvPr>
        </p:nvSpPr>
        <p:spPr/>
        <p:txBody>
          <a:bodyPr>
            <a:normAutofit/>
          </a:bodyPr>
          <a:lstStyle/>
          <a:p>
            <a:pPr marL="514350" indent="-514350">
              <a:buAutoNum type="arabicPeriod"/>
            </a:pPr>
            <a:r>
              <a:rPr lang="en-US" sz="2400" b="1" dirty="0">
                <a:solidFill>
                  <a:srgbClr val="FF0000"/>
                </a:solidFill>
              </a:rPr>
              <a:t>Reproducibility of the Automatic Exposure Rate Control (AERC)</a:t>
            </a:r>
          </a:p>
        </p:txBody>
      </p:sp>
      <p:sp>
        <p:nvSpPr>
          <p:cNvPr id="4" name="Footer Placeholder 3">
            <a:extLst>
              <a:ext uri="{FF2B5EF4-FFF2-40B4-BE49-F238E27FC236}">
                <a16:creationId xmlns:a16="http://schemas.microsoft.com/office/drawing/2014/main" id="{79D0F6FA-CE80-459F-BF47-B82DE202E26E}"/>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3E7AA841-B64C-49A8-BBF4-0C7DF460A25E}"/>
              </a:ext>
            </a:extLst>
          </p:cNvPr>
          <p:cNvSpPr>
            <a:spLocks noGrp="1"/>
          </p:cNvSpPr>
          <p:nvPr>
            <p:ph type="sldNum" sz="quarter" idx="12"/>
          </p:nvPr>
        </p:nvSpPr>
        <p:spPr/>
        <p:txBody>
          <a:bodyPr/>
          <a:lstStyle/>
          <a:p>
            <a:fld id="{E994CEB2-14C0-4C36-BE7D-356F85CA276F}" type="slidenum">
              <a:rPr lang="en-US" altLang="en-US" smtClean="0"/>
              <a:pPr/>
              <a:t>19</a:t>
            </a:fld>
            <a:endParaRPr lang="en-US" altLang="en-US"/>
          </a:p>
        </p:txBody>
      </p:sp>
      <p:sp>
        <p:nvSpPr>
          <p:cNvPr id="6" name="Title 1">
            <a:extLst>
              <a:ext uri="{FF2B5EF4-FFF2-40B4-BE49-F238E27FC236}">
                <a16:creationId xmlns:a16="http://schemas.microsoft.com/office/drawing/2014/main" id="{EACBB5C3-9FBF-47D4-9F31-FF49E3BF2B34}"/>
              </a:ext>
            </a:extLst>
          </p:cNvPr>
          <p:cNvSpPr>
            <a:spLocks noGrp="1"/>
          </p:cNvSpPr>
          <p:nvPr>
            <p:ph type="title"/>
          </p:nvPr>
        </p:nvSpPr>
        <p:spPr>
          <a:xfrm>
            <a:off x="2771774" y="281327"/>
            <a:ext cx="9124951" cy="716756"/>
          </a:xfrm>
        </p:spPr>
        <p:txBody>
          <a:bodyPr>
            <a:normAutofit/>
          </a:bodyPr>
          <a:lstStyle/>
          <a:p>
            <a:r>
              <a:rPr lang="en-US" dirty="0"/>
              <a:t>MRT Tests</a:t>
            </a:r>
          </a:p>
        </p:txBody>
      </p:sp>
      <p:sp>
        <p:nvSpPr>
          <p:cNvPr id="7" name="TextBox 6">
            <a:extLst>
              <a:ext uri="{FF2B5EF4-FFF2-40B4-BE49-F238E27FC236}">
                <a16:creationId xmlns:a16="http://schemas.microsoft.com/office/drawing/2014/main" id="{2F2F518D-7FE2-47EA-A0D6-9C608D748E03}"/>
              </a:ext>
            </a:extLst>
          </p:cNvPr>
          <p:cNvSpPr txBox="1"/>
          <p:nvPr/>
        </p:nvSpPr>
        <p:spPr>
          <a:xfrm>
            <a:off x="166687" y="1390261"/>
            <a:ext cx="2100652" cy="523220"/>
          </a:xfrm>
          <a:prstGeom prst="rect">
            <a:avLst/>
          </a:prstGeom>
          <a:noFill/>
        </p:spPr>
        <p:txBody>
          <a:bodyPr wrap="square" rtlCol="0">
            <a:spAutoFit/>
          </a:bodyPr>
          <a:lstStyle/>
          <a:p>
            <a:r>
              <a:rPr lang="en-US" sz="2800" b="1" dirty="0">
                <a:solidFill>
                  <a:srgbClr val="0070C0"/>
                </a:solidFill>
              </a:rPr>
              <a:t>MRT Tests</a:t>
            </a:r>
          </a:p>
        </p:txBody>
      </p:sp>
      <p:sp>
        <p:nvSpPr>
          <p:cNvPr id="9" name="TextBox 8">
            <a:extLst>
              <a:ext uri="{FF2B5EF4-FFF2-40B4-BE49-F238E27FC236}">
                <a16:creationId xmlns:a16="http://schemas.microsoft.com/office/drawing/2014/main" id="{9594AB42-3943-4CCA-BB47-782519FC4300}"/>
              </a:ext>
            </a:extLst>
          </p:cNvPr>
          <p:cNvSpPr txBox="1"/>
          <p:nvPr/>
        </p:nvSpPr>
        <p:spPr>
          <a:xfrm>
            <a:off x="2818898" y="1886185"/>
            <a:ext cx="9206415" cy="4262705"/>
          </a:xfrm>
          <a:prstGeom prst="rect">
            <a:avLst/>
          </a:prstGeom>
          <a:noFill/>
        </p:spPr>
        <p:txBody>
          <a:bodyPr wrap="square" rtlCol="0">
            <a:spAutoFit/>
          </a:bodyPr>
          <a:lstStyle/>
          <a:p>
            <a:pPr lvl="0">
              <a:spcAft>
                <a:spcPts val="600"/>
              </a:spcAft>
            </a:pPr>
            <a:r>
              <a:rPr lang="en-GB" sz="2000" b="1" dirty="0"/>
              <a:t>Analysis:</a:t>
            </a:r>
          </a:p>
          <a:p>
            <a:pPr lvl="0">
              <a:spcAft>
                <a:spcPts val="600"/>
              </a:spcAft>
            </a:pPr>
            <a:r>
              <a:rPr lang="en-GB" sz="2000" dirty="0"/>
              <a:t>For each setting and protocol, compare the readings with the established baseline.</a:t>
            </a:r>
          </a:p>
          <a:p>
            <a:pPr lvl="0">
              <a:spcAft>
                <a:spcPts val="600"/>
              </a:spcAft>
            </a:pPr>
            <a:endParaRPr lang="en-US" sz="800" dirty="0"/>
          </a:p>
          <a:p>
            <a:pPr lvl="0">
              <a:spcAft>
                <a:spcPts val="600"/>
              </a:spcAft>
            </a:pPr>
            <a:r>
              <a:rPr lang="en-GB" sz="2000" b="1" dirty="0"/>
              <a:t>Tolerances: </a:t>
            </a:r>
            <a:endParaRPr lang="en-US" sz="2000" b="1" i="1" dirty="0"/>
          </a:p>
          <a:p>
            <a:pPr>
              <a:spcAft>
                <a:spcPts val="600"/>
              </a:spcAft>
            </a:pPr>
            <a:r>
              <a:rPr lang="en-GB" sz="2000" dirty="0">
                <a:solidFill>
                  <a:srgbClr val="FF0000"/>
                </a:solidFill>
              </a:rPr>
              <a:t>±5% for kV, ±20% for mA</a:t>
            </a:r>
            <a:endParaRPr lang="en-US" sz="2000" dirty="0">
              <a:solidFill>
                <a:srgbClr val="FF0000"/>
              </a:solidFill>
            </a:endParaRPr>
          </a:p>
          <a:p>
            <a:pPr>
              <a:spcAft>
                <a:spcPts val="600"/>
              </a:spcAft>
            </a:pPr>
            <a:r>
              <a:rPr lang="en-GB" sz="2000" dirty="0"/>
              <a:t>The other parameters must be the same.	</a:t>
            </a:r>
          </a:p>
          <a:p>
            <a:pPr>
              <a:spcAft>
                <a:spcPts val="600"/>
              </a:spcAft>
            </a:pPr>
            <a:endParaRPr lang="en-US" sz="700" dirty="0"/>
          </a:p>
          <a:p>
            <a:pPr lvl="0">
              <a:spcAft>
                <a:spcPts val="600"/>
              </a:spcAft>
            </a:pPr>
            <a:r>
              <a:rPr lang="en-GB" sz="2000" b="1" dirty="0"/>
              <a:t>Corrective actions: </a:t>
            </a:r>
            <a:r>
              <a:rPr lang="en-GB" sz="2000" b="1" i="1" dirty="0"/>
              <a:t>			</a:t>
            </a:r>
            <a:endParaRPr lang="en-US" sz="2000" b="1" i="1" dirty="0"/>
          </a:p>
          <a:p>
            <a:pPr marL="285750" indent="-285750">
              <a:spcAft>
                <a:spcPts val="600"/>
              </a:spcAft>
              <a:buFont typeface="Arial" panose="020B0604020202020204" pitchFamily="34" charset="0"/>
              <a:buChar char="•"/>
            </a:pPr>
            <a:r>
              <a:rPr lang="en-US" sz="2000" dirty="0"/>
              <a:t>Check the geometry setup and exposure parameters. Repeat the test after resetting.</a:t>
            </a:r>
            <a:endParaRPr lang="en-GB" sz="2000" dirty="0"/>
          </a:p>
          <a:p>
            <a:pPr marL="285750" indent="-285750">
              <a:spcAft>
                <a:spcPts val="600"/>
              </a:spcAft>
              <a:buFont typeface="Arial" panose="020B0604020202020204" pitchFamily="34" charset="0"/>
              <a:buChar char="•"/>
            </a:pPr>
            <a:r>
              <a:rPr lang="en-GB" sz="2000" dirty="0"/>
              <a:t>Ask CQMP to perform a more thorough investigation if the deviation persists.</a:t>
            </a:r>
          </a:p>
          <a:p>
            <a:pPr marL="285750" indent="-285750">
              <a:spcAft>
                <a:spcPts val="600"/>
              </a:spcAft>
              <a:buFont typeface="Arial" panose="020B0604020202020204" pitchFamily="34" charset="0"/>
              <a:buChar char="•"/>
            </a:pPr>
            <a:r>
              <a:rPr lang="en-GB" sz="2000" dirty="0"/>
              <a:t>If the error is reproducible, contact service engineer. </a:t>
            </a:r>
          </a:p>
          <a:p>
            <a:pPr marL="285750" indent="-285750">
              <a:spcAft>
                <a:spcPts val="600"/>
              </a:spcAft>
              <a:buFont typeface="Arial" panose="020B0604020202020204" pitchFamily="34" charset="0"/>
              <a:buChar char="•"/>
            </a:pPr>
            <a:r>
              <a:rPr lang="en-GB" sz="2000" dirty="0"/>
              <a:t>The system should not be operated without an appropriately working AERC. </a:t>
            </a:r>
            <a:endParaRPr lang="en-US" sz="2000" dirty="0"/>
          </a:p>
        </p:txBody>
      </p:sp>
      <p:sp>
        <p:nvSpPr>
          <p:cNvPr id="10" name="TextBox 9">
            <a:extLst>
              <a:ext uri="{FF2B5EF4-FFF2-40B4-BE49-F238E27FC236}">
                <a16:creationId xmlns:a16="http://schemas.microsoft.com/office/drawing/2014/main" id="{1D29388A-043B-41E9-9F99-40F7BF569B4D}"/>
              </a:ext>
            </a:extLst>
          </p:cNvPr>
          <p:cNvSpPr txBox="1"/>
          <p:nvPr/>
        </p:nvSpPr>
        <p:spPr>
          <a:xfrm>
            <a:off x="261257" y="2155371"/>
            <a:ext cx="1894114" cy="2200602"/>
          </a:xfrm>
          <a:prstGeom prst="rect">
            <a:avLst/>
          </a:prstGeom>
          <a:noFill/>
        </p:spPr>
        <p:txBody>
          <a:bodyPr wrap="square" rtlCol="0">
            <a:spAutoFit/>
          </a:bodyPr>
          <a:lstStyle/>
          <a:p>
            <a:pPr marL="290513" indent="-290513">
              <a:spcBef>
                <a:spcPts val="600"/>
              </a:spcBef>
              <a:spcAft>
                <a:spcPts val="600"/>
              </a:spcAft>
              <a:buAutoNum type="arabicPeriod"/>
            </a:pPr>
            <a:r>
              <a:rPr lang="en-US" sz="1600" dirty="0">
                <a:solidFill>
                  <a:srgbClr val="FF0000"/>
                </a:solidFill>
              </a:rPr>
              <a:t>Reproducibility of the AERC</a:t>
            </a:r>
          </a:p>
          <a:p>
            <a:pPr marL="290513" indent="-290513">
              <a:spcBef>
                <a:spcPts val="600"/>
              </a:spcBef>
              <a:spcAft>
                <a:spcPts val="600"/>
              </a:spcAft>
              <a:buAutoNum type="arabicPeriod"/>
            </a:pPr>
            <a:r>
              <a:rPr lang="en-US" sz="1600" dirty="0"/>
              <a:t>Image uniformity &amp; artefacts</a:t>
            </a:r>
          </a:p>
          <a:p>
            <a:pPr marL="290513" indent="-290513">
              <a:spcBef>
                <a:spcPts val="600"/>
              </a:spcBef>
              <a:spcAft>
                <a:spcPts val="600"/>
              </a:spcAft>
              <a:buAutoNum type="arabicPeriod"/>
            </a:pPr>
            <a:r>
              <a:rPr lang="en-US" sz="1600" dirty="0"/>
              <a:t>Monitor display check</a:t>
            </a:r>
          </a:p>
          <a:p>
            <a:endParaRPr lang="en-US" sz="1600" dirty="0"/>
          </a:p>
        </p:txBody>
      </p:sp>
    </p:spTree>
    <p:extLst>
      <p:ext uri="{BB962C8B-B14F-4D97-AF65-F5344CB8AC3E}">
        <p14:creationId xmlns:p14="http://schemas.microsoft.com/office/powerpoint/2010/main" val="439464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40">
            <a:extLst>
              <a:ext uri="{FF2B5EF4-FFF2-40B4-BE49-F238E27FC236}">
                <a16:creationId xmlns:a16="http://schemas.microsoft.com/office/drawing/2014/main" id="{83118FB0-850F-4A50-8BFB-EE1FAA23AC42}"/>
              </a:ext>
            </a:extLst>
          </p:cNvPr>
          <p:cNvSpPr>
            <a:spLocks noGrp="1" noChangeArrowheads="1"/>
          </p:cNvSpPr>
          <p:nvPr>
            <p:ph type="title"/>
          </p:nvPr>
        </p:nvSpPr>
        <p:spPr>
          <a:xfrm>
            <a:off x="2771774" y="224177"/>
            <a:ext cx="9124951" cy="716756"/>
          </a:xfrm>
        </p:spPr>
        <p:txBody>
          <a:bodyPr/>
          <a:lstStyle/>
          <a:p>
            <a:pPr eaLnBrk="1" hangingPunct="1"/>
            <a:r>
              <a:rPr lang="en-US" altLang="en-US" dirty="0"/>
              <a:t>Contents</a:t>
            </a:r>
          </a:p>
        </p:txBody>
      </p:sp>
      <p:sp>
        <p:nvSpPr>
          <p:cNvPr id="5125" name="Rectangle 341">
            <a:extLst>
              <a:ext uri="{FF2B5EF4-FFF2-40B4-BE49-F238E27FC236}">
                <a16:creationId xmlns:a16="http://schemas.microsoft.com/office/drawing/2014/main" id="{93597BEC-928A-4998-9C13-2DB819787EEE}"/>
              </a:ext>
            </a:extLst>
          </p:cNvPr>
          <p:cNvSpPr>
            <a:spLocks noGrp="1" noChangeArrowheads="1"/>
          </p:cNvSpPr>
          <p:nvPr>
            <p:ph idx="1"/>
          </p:nvPr>
        </p:nvSpPr>
        <p:spPr>
          <a:xfrm>
            <a:off x="2771774" y="1752599"/>
            <a:ext cx="9124951" cy="4424363"/>
          </a:xfrm>
        </p:spPr>
        <p:txBody>
          <a:bodyPr>
            <a:normAutofit/>
          </a:bodyPr>
          <a:lstStyle/>
          <a:p>
            <a:pPr marL="514350" indent="-514350">
              <a:lnSpc>
                <a:spcPct val="100000"/>
              </a:lnSpc>
              <a:spcBef>
                <a:spcPts val="0"/>
              </a:spcBef>
              <a:spcAft>
                <a:spcPts val="600"/>
              </a:spcAft>
              <a:buFont typeface="+mj-lt"/>
              <a:buAutoNum type="arabicPeriod"/>
            </a:pPr>
            <a:r>
              <a:rPr lang="en-US" altLang="en-US" dirty="0"/>
              <a:t>What is performance test? Why?</a:t>
            </a:r>
          </a:p>
          <a:p>
            <a:pPr marL="514350" indent="-514350">
              <a:lnSpc>
                <a:spcPct val="100000"/>
              </a:lnSpc>
              <a:spcBef>
                <a:spcPts val="0"/>
              </a:spcBef>
              <a:spcAft>
                <a:spcPts val="600"/>
              </a:spcAft>
              <a:buFont typeface="+mj-lt"/>
              <a:buAutoNum type="arabicPeriod"/>
            </a:pPr>
            <a:r>
              <a:rPr lang="en-US" altLang="en-US" dirty="0"/>
              <a:t>MRT tests</a:t>
            </a:r>
          </a:p>
          <a:p>
            <a:pPr marL="514350" indent="-514350">
              <a:lnSpc>
                <a:spcPct val="100000"/>
              </a:lnSpc>
              <a:spcBef>
                <a:spcPts val="0"/>
              </a:spcBef>
              <a:spcAft>
                <a:spcPts val="600"/>
              </a:spcAft>
              <a:buFont typeface="+mj-lt"/>
              <a:buAutoNum type="arabicPeriod"/>
            </a:pPr>
            <a:r>
              <a:rPr lang="en-US" altLang="en-US" dirty="0"/>
              <a:t>CQMP tests</a:t>
            </a:r>
          </a:p>
          <a:p>
            <a:pPr marL="514350" indent="-514350">
              <a:lnSpc>
                <a:spcPct val="100000"/>
              </a:lnSpc>
              <a:spcBef>
                <a:spcPts val="0"/>
              </a:spcBef>
              <a:spcAft>
                <a:spcPts val="600"/>
              </a:spcAft>
              <a:buFont typeface="+mj-lt"/>
              <a:buAutoNum type="arabicPeriod"/>
            </a:pPr>
            <a:r>
              <a:rPr lang="en-US" altLang="en-US" dirty="0"/>
              <a:t>Some useful tips</a:t>
            </a:r>
          </a:p>
        </p:txBody>
      </p:sp>
      <p:sp>
        <p:nvSpPr>
          <p:cNvPr id="7" name="Slide Number Placeholder 5">
            <a:extLst>
              <a:ext uri="{FF2B5EF4-FFF2-40B4-BE49-F238E27FC236}">
                <a16:creationId xmlns:a16="http://schemas.microsoft.com/office/drawing/2014/main" id="{D5F92674-5E1B-4045-8BDC-EB9D3CC78D30}"/>
              </a:ext>
            </a:extLst>
          </p:cNvPr>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2073E14-B6EF-4B69-BEED-CE118DE98026}" type="slidenum">
              <a:rPr lang="en-US" altLang="en-US" sz="1000">
                <a:solidFill>
                  <a:srgbClr val="D5D7D8"/>
                </a:solidFill>
                <a:latin typeface="Arial" panose="020B0604020202020204" pitchFamily="34" charset="0"/>
              </a:rPr>
              <a:pPr eaLnBrk="1" hangingPunct="1"/>
              <a:t>2</a:t>
            </a:fld>
            <a:endParaRPr lang="en-US" altLang="en-US" sz="1000">
              <a:solidFill>
                <a:srgbClr val="D5D7D8"/>
              </a:solidFill>
              <a:latin typeface="Arial" panose="020B0604020202020204" pitchFamily="34" charset="0"/>
            </a:endParaRPr>
          </a:p>
        </p:txBody>
      </p:sp>
      <p:sp>
        <p:nvSpPr>
          <p:cNvPr id="5126" name="Freeform 312">
            <a:extLst>
              <a:ext uri="{FF2B5EF4-FFF2-40B4-BE49-F238E27FC236}">
                <a16:creationId xmlns:a16="http://schemas.microsoft.com/office/drawing/2014/main" id="{56F7E2D2-6EEC-427F-85CB-61439498AA12}"/>
              </a:ext>
            </a:extLst>
          </p:cNvPr>
          <p:cNvSpPr>
            <a:spLocks/>
          </p:cNvSpPr>
          <p:nvPr/>
        </p:nvSpPr>
        <p:spPr bwMode="auto">
          <a:xfrm>
            <a:off x="7847014" y="3522664"/>
            <a:ext cx="1587" cy="3175"/>
          </a:xfrm>
          <a:custGeom>
            <a:avLst/>
            <a:gdLst>
              <a:gd name="T0" fmla="*/ 0 w 1587"/>
              <a:gd name="T1" fmla="*/ 2147483647 h 6"/>
              <a:gd name="T2" fmla="*/ 0 w 1587"/>
              <a:gd name="T3" fmla="*/ 2147483647 h 6"/>
              <a:gd name="T4" fmla="*/ 0 w 1587"/>
              <a:gd name="T5" fmla="*/ 2147483647 h 6"/>
              <a:gd name="T6" fmla="*/ 0 w 1587"/>
              <a:gd name="T7" fmla="*/ 2147483647 h 6"/>
              <a:gd name="T8" fmla="*/ 0 w 1587"/>
              <a:gd name="T9" fmla="*/ 2147483647 h 6"/>
              <a:gd name="T10" fmla="*/ 0 w 1587"/>
              <a:gd name="T11" fmla="*/ 0 h 6"/>
              <a:gd name="T12" fmla="*/ 0 w 1587"/>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7" h="6">
                <a:moveTo>
                  <a:pt x="0" y="6"/>
                </a:moveTo>
                <a:lnTo>
                  <a:pt x="0" y="4"/>
                </a:lnTo>
                <a:lnTo>
                  <a:pt x="0"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7" name="Freeform 316">
            <a:extLst>
              <a:ext uri="{FF2B5EF4-FFF2-40B4-BE49-F238E27FC236}">
                <a16:creationId xmlns:a16="http://schemas.microsoft.com/office/drawing/2014/main" id="{DFA7974F-795C-4E41-856B-3755101E5C65}"/>
              </a:ext>
            </a:extLst>
          </p:cNvPr>
          <p:cNvSpPr>
            <a:spLocks/>
          </p:cNvSpPr>
          <p:nvPr/>
        </p:nvSpPr>
        <p:spPr bwMode="auto">
          <a:xfrm>
            <a:off x="7847014" y="3675064"/>
            <a:ext cx="1587" cy="3175"/>
          </a:xfrm>
          <a:custGeom>
            <a:avLst/>
            <a:gdLst>
              <a:gd name="T0" fmla="*/ 0 w 1587"/>
              <a:gd name="T1" fmla="*/ 0 h 4"/>
              <a:gd name="T2" fmla="*/ 0 w 1587"/>
              <a:gd name="T3" fmla="*/ 2147483647 h 4"/>
              <a:gd name="T4" fmla="*/ 0 w 1587"/>
              <a:gd name="T5" fmla="*/ 2147483647 h 4"/>
              <a:gd name="T6" fmla="*/ 0 w 1587"/>
              <a:gd name="T7" fmla="*/ 2147483647 h 4"/>
              <a:gd name="T8" fmla="*/ 0 w 1587"/>
              <a:gd name="T9" fmla="*/ 2147483647 h 4"/>
              <a:gd name="T10" fmla="*/ 0 w 1587"/>
              <a:gd name="T11" fmla="*/ 2147483647 h 4"/>
              <a:gd name="T12" fmla="*/ 0 w 158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7" h="4">
                <a:moveTo>
                  <a:pt x="0" y="0"/>
                </a:moveTo>
                <a:lnTo>
                  <a:pt x="0" y="2"/>
                </a:lnTo>
                <a:lnTo>
                  <a:pt x="0"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ooter Placeholder 3">
            <a:extLst>
              <a:ext uri="{FF2B5EF4-FFF2-40B4-BE49-F238E27FC236}">
                <a16:creationId xmlns:a16="http://schemas.microsoft.com/office/drawing/2014/main" id="{89F72F5B-AE7F-4B8F-A30C-F38B4254EB07}"/>
              </a:ext>
            </a:extLst>
          </p:cNvPr>
          <p:cNvSpPr>
            <a:spLocks noGrp="1"/>
          </p:cNvSpPr>
          <p:nvPr>
            <p:ph type="ftr" sz="quarter" idx="11"/>
          </p:nvPr>
        </p:nvSpPr>
        <p:spPr>
          <a:xfrm>
            <a:off x="166687" y="6437315"/>
            <a:ext cx="4114800" cy="365125"/>
          </a:xfrm>
        </p:spPr>
        <p:txBody>
          <a:bodyPr/>
          <a:lstStyle/>
          <a:p>
            <a:pPr>
              <a:defRPr/>
            </a:pPr>
            <a:r>
              <a:rPr lang="en-US"/>
              <a:t>Performance Testing (Daily, Weekly, etc)</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D0F6FA-CE80-459F-BF47-B82DE202E26E}"/>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3E7AA841-B64C-49A8-BBF4-0C7DF460A25E}"/>
              </a:ext>
            </a:extLst>
          </p:cNvPr>
          <p:cNvSpPr>
            <a:spLocks noGrp="1"/>
          </p:cNvSpPr>
          <p:nvPr>
            <p:ph type="sldNum" sz="quarter" idx="12"/>
          </p:nvPr>
        </p:nvSpPr>
        <p:spPr/>
        <p:txBody>
          <a:bodyPr/>
          <a:lstStyle/>
          <a:p>
            <a:fld id="{E994CEB2-14C0-4C36-BE7D-356F85CA276F}" type="slidenum">
              <a:rPr lang="en-US" altLang="en-US" smtClean="0"/>
              <a:pPr/>
              <a:t>20</a:t>
            </a:fld>
            <a:endParaRPr lang="en-US" altLang="en-US"/>
          </a:p>
        </p:txBody>
      </p:sp>
      <p:sp>
        <p:nvSpPr>
          <p:cNvPr id="6" name="Title 1">
            <a:extLst>
              <a:ext uri="{FF2B5EF4-FFF2-40B4-BE49-F238E27FC236}">
                <a16:creationId xmlns:a16="http://schemas.microsoft.com/office/drawing/2014/main" id="{EACBB5C3-9FBF-47D4-9F31-FF49E3BF2B34}"/>
              </a:ext>
            </a:extLst>
          </p:cNvPr>
          <p:cNvSpPr>
            <a:spLocks noGrp="1"/>
          </p:cNvSpPr>
          <p:nvPr>
            <p:ph type="title"/>
          </p:nvPr>
        </p:nvSpPr>
        <p:spPr>
          <a:xfrm>
            <a:off x="2771774" y="281327"/>
            <a:ext cx="9124951" cy="716756"/>
          </a:xfrm>
        </p:spPr>
        <p:txBody>
          <a:bodyPr>
            <a:normAutofit/>
          </a:bodyPr>
          <a:lstStyle/>
          <a:p>
            <a:r>
              <a:rPr lang="en-US" dirty="0"/>
              <a:t>MRT Tests</a:t>
            </a:r>
          </a:p>
        </p:txBody>
      </p:sp>
      <p:sp>
        <p:nvSpPr>
          <p:cNvPr id="7" name="TextBox 6">
            <a:extLst>
              <a:ext uri="{FF2B5EF4-FFF2-40B4-BE49-F238E27FC236}">
                <a16:creationId xmlns:a16="http://schemas.microsoft.com/office/drawing/2014/main" id="{2F2F518D-7FE2-47EA-A0D6-9C608D748E03}"/>
              </a:ext>
            </a:extLst>
          </p:cNvPr>
          <p:cNvSpPr txBox="1"/>
          <p:nvPr/>
        </p:nvSpPr>
        <p:spPr>
          <a:xfrm>
            <a:off x="166687" y="1390261"/>
            <a:ext cx="2100652" cy="523220"/>
          </a:xfrm>
          <a:prstGeom prst="rect">
            <a:avLst/>
          </a:prstGeom>
          <a:noFill/>
        </p:spPr>
        <p:txBody>
          <a:bodyPr wrap="square" rtlCol="0">
            <a:spAutoFit/>
          </a:bodyPr>
          <a:lstStyle/>
          <a:p>
            <a:r>
              <a:rPr lang="en-US" sz="2800" b="1" dirty="0">
                <a:solidFill>
                  <a:srgbClr val="0070C0"/>
                </a:solidFill>
              </a:rPr>
              <a:t>MRT Tests</a:t>
            </a:r>
          </a:p>
        </p:txBody>
      </p:sp>
      <p:sp>
        <p:nvSpPr>
          <p:cNvPr id="9" name="Content Placeholder 2">
            <a:extLst>
              <a:ext uri="{FF2B5EF4-FFF2-40B4-BE49-F238E27FC236}">
                <a16:creationId xmlns:a16="http://schemas.microsoft.com/office/drawing/2014/main" id="{D306C9B7-0D74-4C5C-AD0A-2F6FC8E95A57}"/>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2. Image Uniformity and Artefacts</a:t>
            </a:r>
          </a:p>
        </p:txBody>
      </p:sp>
      <p:sp>
        <p:nvSpPr>
          <p:cNvPr id="2" name="TextBox 1">
            <a:extLst>
              <a:ext uri="{FF2B5EF4-FFF2-40B4-BE49-F238E27FC236}">
                <a16:creationId xmlns:a16="http://schemas.microsoft.com/office/drawing/2014/main" id="{A8499594-B1E4-449D-9ABE-88CD2B619CD0}"/>
              </a:ext>
            </a:extLst>
          </p:cNvPr>
          <p:cNvSpPr txBox="1"/>
          <p:nvPr/>
        </p:nvSpPr>
        <p:spPr>
          <a:xfrm>
            <a:off x="2902689" y="1913481"/>
            <a:ext cx="5486400" cy="4370427"/>
          </a:xfrm>
          <a:prstGeom prst="rect">
            <a:avLst/>
          </a:prstGeom>
          <a:noFill/>
        </p:spPr>
        <p:txBody>
          <a:bodyPr wrap="square" rtlCol="0">
            <a:spAutoFit/>
          </a:bodyPr>
          <a:lstStyle/>
          <a:p>
            <a:pPr lvl="0"/>
            <a:r>
              <a:rPr lang="en-GB" sz="2000" b="1" dirty="0"/>
              <a:t>Procedure:  </a:t>
            </a:r>
            <a:endParaRPr lang="en-US" sz="2000" b="1" dirty="0"/>
          </a:p>
          <a:p>
            <a:r>
              <a:rPr lang="en-GB" sz="2000" dirty="0"/>
              <a:t>Take an image and review it carefully on the display for uniformity and presence of any artefacts (dirt, blood, contrast agent on image receptor or other surface in the X ray beam path, table or monitor, unexpected object overlaid on anatomy).</a:t>
            </a:r>
            <a:endParaRPr lang="en-US" sz="2000" dirty="0"/>
          </a:p>
          <a:p>
            <a:pPr lvl="0"/>
            <a:endParaRPr lang="en-GB" sz="2000" b="1" dirty="0"/>
          </a:p>
          <a:p>
            <a:pPr lvl="0"/>
            <a:r>
              <a:rPr lang="en-GB" sz="2000" b="1" dirty="0"/>
              <a:t>Analysis:</a:t>
            </a:r>
            <a:endParaRPr lang="en-US" sz="2000" b="1" dirty="0"/>
          </a:p>
          <a:p>
            <a:r>
              <a:rPr lang="en-US" sz="2000" dirty="0"/>
              <a:t>No visible artefacts or grossly inhomogeneous areas should be observable.</a:t>
            </a:r>
          </a:p>
          <a:p>
            <a:pPr lvl="0"/>
            <a:endParaRPr lang="en-GB" sz="2000" b="1" dirty="0"/>
          </a:p>
          <a:p>
            <a:pPr lvl="0"/>
            <a:r>
              <a:rPr lang="en-GB" sz="2000" b="1" dirty="0"/>
              <a:t>Frequency: </a:t>
            </a:r>
            <a:endParaRPr lang="en-US" sz="2000" b="1" dirty="0"/>
          </a:p>
          <a:p>
            <a:r>
              <a:rPr lang="en-US" sz="2000" dirty="0">
                <a:solidFill>
                  <a:srgbClr val="FF0000"/>
                </a:solidFill>
              </a:rPr>
              <a:t>Monthly / Quarterly</a:t>
            </a:r>
          </a:p>
          <a:p>
            <a:endParaRPr lang="en-US" dirty="0"/>
          </a:p>
        </p:txBody>
      </p:sp>
      <p:pic>
        <p:nvPicPr>
          <p:cNvPr id="1025" name="Picture 1" descr="A close up of a planet&#10;&#10;Description automatically generated with low confidence">
            <a:extLst>
              <a:ext uri="{FF2B5EF4-FFF2-40B4-BE49-F238E27FC236}">
                <a16:creationId xmlns:a16="http://schemas.microsoft.com/office/drawing/2014/main" id="{8DC065F4-E398-4C76-8995-7A7478F04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575" y="2226258"/>
            <a:ext cx="2887663" cy="27051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28C6F47-EC88-445D-9751-DB84738953DB}"/>
              </a:ext>
            </a:extLst>
          </p:cNvPr>
          <p:cNvSpPr txBox="1"/>
          <p:nvPr/>
        </p:nvSpPr>
        <p:spPr>
          <a:xfrm>
            <a:off x="8485986" y="5110289"/>
            <a:ext cx="3444949" cy="923330"/>
          </a:xfrm>
          <a:prstGeom prst="rect">
            <a:avLst/>
          </a:prstGeom>
          <a:noFill/>
        </p:spPr>
        <p:txBody>
          <a:bodyPr wrap="square" rtlCol="0">
            <a:spAutoFit/>
          </a:bodyPr>
          <a:lstStyle/>
          <a:p>
            <a:pPr algn="ctr"/>
            <a:r>
              <a:rPr lang="en-GB" dirty="0"/>
              <a:t>Example of artefact: smaller FOVs are visible on the image.</a:t>
            </a:r>
            <a:endParaRPr lang="en-US" dirty="0"/>
          </a:p>
          <a:p>
            <a:pPr algn="ctr"/>
            <a:endParaRPr lang="en-US" dirty="0"/>
          </a:p>
        </p:txBody>
      </p:sp>
      <p:sp>
        <p:nvSpPr>
          <p:cNvPr id="14" name="TextBox 13">
            <a:extLst>
              <a:ext uri="{FF2B5EF4-FFF2-40B4-BE49-F238E27FC236}">
                <a16:creationId xmlns:a16="http://schemas.microsoft.com/office/drawing/2014/main" id="{DD8FD13F-7EEC-47BE-9C8A-8EFFB70FEF2A}"/>
              </a:ext>
            </a:extLst>
          </p:cNvPr>
          <p:cNvSpPr txBox="1"/>
          <p:nvPr/>
        </p:nvSpPr>
        <p:spPr>
          <a:xfrm>
            <a:off x="261257" y="2155371"/>
            <a:ext cx="1894114" cy="2200602"/>
          </a:xfrm>
          <a:prstGeom prst="rect">
            <a:avLst/>
          </a:prstGeom>
          <a:noFill/>
        </p:spPr>
        <p:txBody>
          <a:bodyPr wrap="square" rtlCol="0">
            <a:spAutoFit/>
          </a:bodyPr>
          <a:lstStyle/>
          <a:p>
            <a:pPr marL="290513" indent="-290513">
              <a:spcBef>
                <a:spcPts val="600"/>
              </a:spcBef>
              <a:spcAft>
                <a:spcPts val="600"/>
              </a:spcAft>
              <a:buAutoNum type="arabicPeriod"/>
            </a:pPr>
            <a:r>
              <a:rPr lang="en-US" sz="1600" dirty="0"/>
              <a:t>Reproducibility of the AERC</a:t>
            </a:r>
          </a:p>
          <a:p>
            <a:pPr marL="290513" indent="-290513">
              <a:spcBef>
                <a:spcPts val="600"/>
              </a:spcBef>
              <a:spcAft>
                <a:spcPts val="600"/>
              </a:spcAft>
              <a:buAutoNum type="arabicPeriod"/>
            </a:pPr>
            <a:r>
              <a:rPr lang="en-US" sz="1600" dirty="0">
                <a:solidFill>
                  <a:srgbClr val="FF0000"/>
                </a:solidFill>
              </a:rPr>
              <a:t>Image uniformity &amp; artefacts</a:t>
            </a:r>
          </a:p>
          <a:p>
            <a:pPr marL="290513" indent="-290513">
              <a:spcBef>
                <a:spcPts val="600"/>
              </a:spcBef>
              <a:spcAft>
                <a:spcPts val="600"/>
              </a:spcAft>
              <a:buAutoNum type="arabicPeriod"/>
            </a:pPr>
            <a:r>
              <a:rPr lang="en-US" sz="1600" dirty="0"/>
              <a:t>Monitor display check</a:t>
            </a:r>
          </a:p>
          <a:p>
            <a:endParaRPr lang="en-US" sz="1600" dirty="0"/>
          </a:p>
        </p:txBody>
      </p:sp>
      <p:sp>
        <p:nvSpPr>
          <p:cNvPr id="3" name="TextBox 2">
            <a:extLst>
              <a:ext uri="{FF2B5EF4-FFF2-40B4-BE49-F238E27FC236}">
                <a16:creationId xmlns:a16="http://schemas.microsoft.com/office/drawing/2014/main" id="{5F292959-2CC2-CBF8-0048-C3E46B67A5F8}"/>
              </a:ext>
            </a:extLst>
          </p:cNvPr>
          <p:cNvSpPr txBox="1"/>
          <p:nvPr/>
        </p:nvSpPr>
        <p:spPr>
          <a:xfrm>
            <a:off x="7765359" y="5924719"/>
            <a:ext cx="5056094" cy="338554"/>
          </a:xfrm>
          <a:prstGeom prst="rect">
            <a:avLst/>
          </a:prstGeom>
          <a:noFill/>
        </p:spPr>
        <p:txBody>
          <a:bodyPr wrap="square" rtlCol="0">
            <a:spAutoFit/>
          </a:bodyPr>
          <a:lstStyle/>
          <a:p>
            <a:pPr algn="ctr"/>
            <a:r>
              <a:rPr lang="en-US" sz="1600" dirty="0"/>
              <a:t>(Images courtesy of Francoise </a:t>
            </a:r>
            <a:r>
              <a:rPr lang="en-US" sz="1600" dirty="0" err="1"/>
              <a:t>Malchair</a:t>
            </a:r>
            <a:r>
              <a:rPr lang="en-US" sz="1600" dirty="0"/>
              <a:t>)</a:t>
            </a:r>
          </a:p>
        </p:txBody>
      </p:sp>
    </p:spTree>
    <p:extLst>
      <p:ext uri="{BB962C8B-B14F-4D97-AF65-F5344CB8AC3E}">
        <p14:creationId xmlns:p14="http://schemas.microsoft.com/office/powerpoint/2010/main" val="374149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D0F6FA-CE80-459F-BF47-B82DE202E26E}"/>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3E7AA841-B64C-49A8-BBF4-0C7DF460A25E}"/>
              </a:ext>
            </a:extLst>
          </p:cNvPr>
          <p:cNvSpPr>
            <a:spLocks noGrp="1"/>
          </p:cNvSpPr>
          <p:nvPr>
            <p:ph type="sldNum" sz="quarter" idx="12"/>
          </p:nvPr>
        </p:nvSpPr>
        <p:spPr/>
        <p:txBody>
          <a:bodyPr/>
          <a:lstStyle/>
          <a:p>
            <a:fld id="{E994CEB2-14C0-4C36-BE7D-356F85CA276F}" type="slidenum">
              <a:rPr lang="en-US" altLang="en-US" smtClean="0"/>
              <a:pPr/>
              <a:t>21</a:t>
            </a:fld>
            <a:endParaRPr lang="en-US" altLang="en-US"/>
          </a:p>
        </p:txBody>
      </p:sp>
      <p:sp>
        <p:nvSpPr>
          <p:cNvPr id="6" name="Title 1">
            <a:extLst>
              <a:ext uri="{FF2B5EF4-FFF2-40B4-BE49-F238E27FC236}">
                <a16:creationId xmlns:a16="http://schemas.microsoft.com/office/drawing/2014/main" id="{EACBB5C3-9FBF-47D4-9F31-FF49E3BF2B34}"/>
              </a:ext>
            </a:extLst>
          </p:cNvPr>
          <p:cNvSpPr>
            <a:spLocks noGrp="1"/>
          </p:cNvSpPr>
          <p:nvPr>
            <p:ph type="title"/>
          </p:nvPr>
        </p:nvSpPr>
        <p:spPr>
          <a:xfrm>
            <a:off x="2771774" y="281327"/>
            <a:ext cx="9124951" cy="716756"/>
          </a:xfrm>
        </p:spPr>
        <p:txBody>
          <a:bodyPr>
            <a:normAutofit/>
          </a:bodyPr>
          <a:lstStyle/>
          <a:p>
            <a:r>
              <a:rPr lang="en-US" dirty="0"/>
              <a:t>MRT Tests</a:t>
            </a:r>
          </a:p>
        </p:txBody>
      </p:sp>
      <p:sp>
        <p:nvSpPr>
          <p:cNvPr id="7" name="TextBox 6">
            <a:extLst>
              <a:ext uri="{FF2B5EF4-FFF2-40B4-BE49-F238E27FC236}">
                <a16:creationId xmlns:a16="http://schemas.microsoft.com/office/drawing/2014/main" id="{2F2F518D-7FE2-47EA-A0D6-9C608D748E03}"/>
              </a:ext>
            </a:extLst>
          </p:cNvPr>
          <p:cNvSpPr txBox="1"/>
          <p:nvPr/>
        </p:nvSpPr>
        <p:spPr>
          <a:xfrm>
            <a:off x="166687" y="1390261"/>
            <a:ext cx="2100652" cy="523220"/>
          </a:xfrm>
          <a:prstGeom prst="rect">
            <a:avLst/>
          </a:prstGeom>
          <a:noFill/>
        </p:spPr>
        <p:txBody>
          <a:bodyPr wrap="square" rtlCol="0">
            <a:spAutoFit/>
          </a:bodyPr>
          <a:lstStyle/>
          <a:p>
            <a:r>
              <a:rPr lang="en-US" sz="2800" b="1" dirty="0">
                <a:solidFill>
                  <a:srgbClr val="0070C0"/>
                </a:solidFill>
              </a:rPr>
              <a:t>MRT Tests</a:t>
            </a:r>
          </a:p>
        </p:txBody>
      </p:sp>
      <p:sp>
        <p:nvSpPr>
          <p:cNvPr id="9" name="Content Placeholder 2">
            <a:extLst>
              <a:ext uri="{FF2B5EF4-FFF2-40B4-BE49-F238E27FC236}">
                <a16:creationId xmlns:a16="http://schemas.microsoft.com/office/drawing/2014/main" id="{D306C9B7-0D74-4C5C-AD0A-2F6FC8E95A57}"/>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3. Monitor Display Check </a:t>
            </a:r>
          </a:p>
        </p:txBody>
      </p:sp>
      <p:sp>
        <p:nvSpPr>
          <p:cNvPr id="2" name="TextBox 1">
            <a:extLst>
              <a:ext uri="{FF2B5EF4-FFF2-40B4-BE49-F238E27FC236}">
                <a16:creationId xmlns:a16="http://schemas.microsoft.com/office/drawing/2014/main" id="{A8499594-B1E4-449D-9ABE-88CD2B619CD0}"/>
              </a:ext>
            </a:extLst>
          </p:cNvPr>
          <p:cNvSpPr txBox="1"/>
          <p:nvPr/>
        </p:nvSpPr>
        <p:spPr>
          <a:xfrm>
            <a:off x="2821080" y="1826929"/>
            <a:ext cx="4494069" cy="240065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2400" dirty="0"/>
              <a:t>Recommended test patterns for LED monitors: </a:t>
            </a:r>
          </a:p>
          <a:p>
            <a:pPr marL="742950" lvl="1" indent="-285750">
              <a:spcBef>
                <a:spcPts val="600"/>
              </a:spcBef>
              <a:spcAft>
                <a:spcPts val="600"/>
              </a:spcAft>
              <a:buFont typeface="Arial" panose="020B0604020202020204" pitchFamily="34" charset="0"/>
              <a:buChar char="•"/>
            </a:pPr>
            <a:r>
              <a:rPr lang="en-GB" sz="2400" b="1" dirty="0">
                <a:solidFill>
                  <a:schemeClr val="accent1"/>
                </a:solidFill>
              </a:rPr>
              <a:t>AAPM TG18 QC</a:t>
            </a:r>
          </a:p>
          <a:p>
            <a:pPr marL="742950" lvl="1" indent="-285750">
              <a:spcBef>
                <a:spcPts val="600"/>
              </a:spcBef>
              <a:spcAft>
                <a:spcPts val="600"/>
              </a:spcAft>
              <a:buFont typeface="Arial" panose="020B0604020202020204" pitchFamily="34" charset="0"/>
              <a:buChar char="•"/>
            </a:pPr>
            <a:r>
              <a:rPr lang="en-GB" sz="2400" b="1" dirty="0">
                <a:solidFill>
                  <a:schemeClr val="accent1"/>
                </a:solidFill>
              </a:rPr>
              <a:t>IEC modified TG18-OIQ</a:t>
            </a:r>
          </a:p>
          <a:p>
            <a:pPr marL="742950" lvl="1" indent="-285750">
              <a:spcBef>
                <a:spcPts val="600"/>
              </a:spcBef>
              <a:spcAft>
                <a:spcPts val="600"/>
              </a:spcAft>
              <a:buFont typeface="Arial" panose="020B0604020202020204" pitchFamily="34" charset="0"/>
              <a:buChar char="•"/>
            </a:pPr>
            <a:r>
              <a:rPr lang="en-GB" sz="2400" b="1" dirty="0">
                <a:solidFill>
                  <a:schemeClr val="accent1"/>
                </a:solidFill>
              </a:rPr>
              <a:t>AAPM TG270 </a:t>
            </a:r>
            <a:r>
              <a:rPr lang="en-GB" sz="2400" b="1" dirty="0" err="1">
                <a:solidFill>
                  <a:schemeClr val="accent1"/>
                </a:solidFill>
              </a:rPr>
              <a:t>sQC</a:t>
            </a:r>
            <a:endParaRPr lang="en-US" sz="2400" b="1" dirty="0">
              <a:solidFill>
                <a:schemeClr val="accent1"/>
              </a:solidFill>
            </a:endParaRPr>
          </a:p>
        </p:txBody>
      </p:sp>
      <p:sp>
        <p:nvSpPr>
          <p:cNvPr id="10" name="Rectangle 2">
            <a:extLst>
              <a:ext uri="{FF2B5EF4-FFF2-40B4-BE49-F238E27FC236}">
                <a16:creationId xmlns:a16="http://schemas.microsoft.com/office/drawing/2014/main" id="{969F73D7-D8F2-4F12-B1F2-24D2ED2770A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A245EA90-5A51-4B11-9602-4CD813659F04}"/>
              </a:ext>
            </a:extLst>
          </p:cNvPr>
          <p:cNvPicPr>
            <a:picLocks noChangeAspect="1"/>
          </p:cNvPicPr>
          <p:nvPr/>
        </p:nvPicPr>
        <p:blipFill>
          <a:blip r:embed="rId3"/>
          <a:stretch>
            <a:fillRect/>
          </a:stretch>
        </p:blipFill>
        <p:spPr>
          <a:xfrm>
            <a:off x="7526112" y="1324108"/>
            <a:ext cx="1990282" cy="1990282"/>
          </a:xfrm>
          <a:prstGeom prst="rect">
            <a:avLst/>
          </a:prstGeom>
        </p:spPr>
      </p:pic>
      <p:pic>
        <p:nvPicPr>
          <p:cNvPr id="11" name="Picture 10">
            <a:extLst>
              <a:ext uri="{FF2B5EF4-FFF2-40B4-BE49-F238E27FC236}">
                <a16:creationId xmlns:a16="http://schemas.microsoft.com/office/drawing/2014/main" id="{46B64BE9-F42A-4BF3-AAE5-4AC79301718C}"/>
              </a:ext>
            </a:extLst>
          </p:cNvPr>
          <p:cNvPicPr>
            <a:picLocks noChangeAspect="1"/>
          </p:cNvPicPr>
          <p:nvPr/>
        </p:nvPicPr>
        <p:blipFill>
          <a:blip r:embed="rId4"/>
          <a:stretch>
            <a:fillRect/>
          </a:stretch>
        </p:blipFill>
        <p:spPr>
          <a:xfrm>
            <a:off x="9886440" y="1324108"/>
            <a:ext cx="1990282" cy="1990282"/>
          </a:xfrm>
          <a:prstGeom prst="rect">
            <a:avLst/>
          </a:prstGeom>
        </p:spPr>
      </p:pic>
      <p:pic>
        <p:nvPicPr>
          <p:cNvPr id="13" name="Picture 12">
            <a:extLst>
              <a:ext uri="{FF2B5EF4-FFF2-40B4-BE49-F238E27FC236}">
                <a16:creationId xmlns:a16="http://schemas.microsoft.com/office/drawing/2014/main" id="{FCB149EF-5D17-4CB8-8592-E72FBECF0781}"/>
              </a:ext>
            </a:extLst>
          </p:cNvPr>
          <p:cNvPicPr>
            <a:picLocks noChangeAspect="1"/>
          </p:cNvPicPr>
          <p:nvPr/>
        </p:nvPicPr>
        <p:blipFill>
          <a:blip r:embed="rId5"/>
          <a:stretch>
            <a:fillRect/>
          </a:stretch>
        </p:blipFill>
        <p:spPr>
          <a:xfrm>
            <a:off x="9881865" y="3905793"/>
            <a:ext cx="1970279" cy="1990282"/>
          </a:xfrm>
          <a:prstGeom prst="rect">
            <a:avLst/>
          </a:prstGeom>
        </p:spPr>
      </p:pic>
      <p:sp>
        <p:nvSpPr>
          <p:cNvPr id="14" name="TextBox 13">
            <a:extLst>
              <a:ext uri="{FF2B5EF4-FFF2-40B4-BE49-F238E27FC236}">
                <a16:creationId xmlns:a16="http://schemas.microsoft.com/office/drawing/2014/main" id="{432BF7BA-A7E5-4016-AC57-C8536090057A}"/>
              </a:ext>
            </a:extLst>
          </p:cNvPr>
          <p:cNvSpPr txBox="1"/>
          <p:nvPr/>
        </p:nvSpPr>
        <p:spPr>
          <a:xfrm>
            <a:off x="7612912" y="3403367"/>
            <a:ext cx="1676400" cy="369332"/>
          </a:xfrm>
          <a:prstGeom prst="rect">
            <a:avLst/>
          </a:prstGeom>
          <a:noFill/>
        </p:spPr>
        <p:txBody>
          <a:bodyPr wrap="square" rtlCol="0">
            <a:spAutoFit/>
          </a:bodyPr>
          <a:lstStyle/>
          <a:p>
            <a:pPr algn="ctr"/>
            <a:r>
              <a:rPr lang="en-US" dirty="0"/>
              <a:t>TG-18 QC</a:t>
            </a:r>
          </a:p>
        </p:txBody>
      </p:sp>
      <p:sp>
        <p:nvSpPr>
          <p:cNvPr id="16" name="TextBox 15">
            <a:extLst>
              <a:ext uri="{FF2B5EF4-FFF2-40B4-BE49-F238E27FC236}">
                <a16:creationId xmlns:a16="http://schemas.microsoft.com/office/drawing/2014/main" id="{EBA16E16-D47B-4954-B223-9876FC2D37DB}"/>
              </a:ext>
            </a:extLst>
          </p:cNvPr>
          <p:cNvSpPr txBox="1"/>
          <p:nvPr/>
        </p:nvSpPr>
        <p:spPr>
          <a:xfrm>
            <a:off x="10043381" y="3396421"/>
            <a:ext cx="1676400" cy="369332"/>
          </a:xfrm>
          <a:prstGeom prst="rect">
            <a:avLst/>
          </a:prstGeom>
          <a:noFill/>
        </p:spPr>
        <p:txBody>
          <a:bodyPr wrap="square" rtlCol="0">
            <a:spAutoFit/>
          </a:bodyPr>
          <a:lstStyle/>
          <a:p>
            <a:pPr algn="ctr"/>
            <a:r>
              <a:rPr lang="en-US" dirty="0"/>
              <a:t>TG-18 OIQ</a:t>
            </a:r>
          </a:p>
        </p:txBody>
      </p:sp>
      <p:sp>
        <p:nvSpPr>
          <p:cNvPr id="17" name="TextBox 16">
            <a:extLst>
              <a:ext uri="{FF2B5EF4-FFF2-40B4-BE49-F238E27FC236}">
                <a16:creationId xmlns:a16="http://schemas.microsoft.com/office/drawing/2014/main" id="{0F09B81A-908F-431E-B1B0-8C68DDE7C096}"/>
              </a:ext>
            </a:extLst>
          </p:cNvPr>
          <p:cNvSpPr txBox="1"/>
          <p:nvPr/>
        </p:nvSpPr>
        <p:spPr>
          <a:xfrm>
            <a:off x="10043381" y="5934137"/>
            <a:ext cx="1676400" cy="369332"/>
          </a:xfrm>
          <a:prstGeom prst="rect">
            <a:avLst/>
          </a:prstGeom>
          <a:noFill/>
        </p:spPr>
        <p:txBody>
          <a:bodyPr wrap="square" rtlCol="0">
            <a:spAutoFit/>
          </a:bodyPr>
          <a:lstStyle/>
          <a:p>
            <a:pPr algn="ctr"/>
            <a:r>
              <a:rPr lang="en-US" dirty="0"/>
              <a:t>TG-270 </a:t>
            </a:r>
            <a:r>
              <a:rPr lang="en-US" dirty="0" err="1"/>
              <a:t>sQC</a:t>
            </a:r>
            <a:endParaRPr lang="en-US" dirty="0"/>
          </a:p>
        </p:txBody>
      </p:sp>
      <p:sp>
        <p:nvSpPr>
          <p:cNvPr id="18" name="TextBox 17">
            <a:extLst>
              <a:ext uri="{FF2B5EF4-FFF2-40B4-BE49-F238E27FC236}">
                <a16:creationId xmlns:a16="http://schemas.microsoft.com/office/drawing/2014/main" id="{8B50E1EC-F1B9-4C11-B63B-919DD0D8A98E}"/>
              </a:ext>
            </a:extLst>
          </p:cNvPr>
          <p:cNvSpPr txBox="1"/>
          <p:nvPr/>
        </p:nvSpPr>
        <p:spPr>
          <a:xfrm>
            <a:off x="2805791" y="4366607"/>
            <a:ext cx="6347733" cy="156966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2400" dirty="0"/>
              <a:t>The SMPTE test pattern is grayscale insensitive, and the other features were designed </a:t>
            </a:r>
            <a:r>
              <a:rPr lang="en-US" sz="2400" dirty="0"/>
              <a:t>to test properties of CRT displays, and are not relevant for LCD and OLED display.</a:t>
            </a:r>
          </a:p>
        </p:txBody>
      </p:sp>
      <p:sp>
        <p:nvSpPr>
          <p:cNvPr id="19" name="TextBox 18">
            <a:extLst>
              <a:ext uri="{FF2B5EF4-FFF2-40B4-BE49-F238E27FC236}">
                <a16:creationId xmlns:a16="http://schemas.microsoft.com/office/drawing/2014/main" id="{277F7756-3297-4FAB-B959-7AC48C0C6C5D}"/>
              </a:ext>
            </a:extLst>
          </p:cNvPr>
          <p:cNvSpPr txBox="1"/>
          <p:nvPr/>
        </p:nvSpPr>
        <p:spPr>
          <a:xfrm>
            <a:off x="261257" y="2155371"/>
            <a:ext cx="1894114" cy="2200602"/>
          </a:xfrm>
          <a:prstGeom prst="rect">
            <a:avLst/>
          </a:prstGeom>
          <a:noFill/>
        </p:spPr>
        <p:txBody>
          <a:bodyPr wrap="square" rtlCol="0">
            <a:spAutoFit/>
          </a:bodyPr>
          <a:lstStyle/>
          <a:p>
            <a:pPr marL="290513" indent="-290513">
              <a:spcBef>
                <a:spcPts val="600"/>
              </a:spcBef>
              <a:spcAft>
                <a:spcPts val="600"/>
              </a:spcAft>
              <a:buAutoNum type="arabicPeriod"/>
            </a:pPr>
            <a:r>
              <a:rPr lang="en-US" sz="1600" dirty="0"/>
              <a:t>Reproducibility of the AERC</a:t>
            </a:r>
          </a:p>
          <a:p>
            <a:pPr marL="290513" indent="-290513">
              <a:spcBef>
                <a:spcPts val="600"/>
              </a:spcBef>
              <a:spcAft>
                <a:spcPts val="600"/>
              </a:spcAft>
              <a:buAutoNum type="arabicPeriod"/>
            </a:pPr>
            <a:r>
              <a:rPr lang="en-US" sz="1600" dirty="0"/>
              <a:t>Image uniformity &amp; artefacts</a:t>
            </a:r>
          </a:p>
          <a:p>
            <a:pPr marL="290513" indent="-290513">
              <a:spcBef>
                <a:spcPts val="600"/>
              </a:spcBef>
              <a:spcAft>
                <a:spcPts val="600"/>
              </a:spcAft>
              <a:buAutoNum type="arabicPeriod"/>
            </a:pPr>
            <a:r>
              <a:rPr lang="en-US" sz="1600" dirty="0">
                <a:solidFill>
                  <a:srgbClr val="FF0000"/>
                </a:solidFill>
              </a:rPr>
              <a:t>Monitor display check</a:t>
            </a:r>
          </a:p>
          <a:p>
            <a:endParaRPr lang="en-US" sz="1600" dirty="0"/>
          </a:p>
        </p:txBody>
      </p:sp>
    </p:spTree>
    <p:extLst>
      <p:ext uri="{BB962C8B-B14F-4D97-AF65-F5344CB8AC3E}">
        <p14:creationId xmlns:p14="http://schemas.microsoft.com/office/powerpoint/2010/main" val="799294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FB74-01EE-7CBA-64D6-9977D0F8645D}"/>
              </a:ext>
            </a:extLst>
          </p:cNvPr>
          <p:cNvSpPr>
            <a:spLocks noGrp="1"/>
          </p:cNvSpPr>
          <p:nvPr>
            <p:ph type="title"/>
          </p:nvPr>
        </p:nvSpPr>
        <p:spPr>
          <a:xfrm>
            <a:off x="2737654" y="1919062"/>
            <a:ext cx="8378448" cy="1240398"/>
          </a:xfrm>
        </p:spPr>
        <p:txBody>
          <a:bodyPr>
            <a:normAutofit/>
          </a:bodyPr>
          <a:lstStyle/>
          <a:p>
            <a:pPr algn="ctr"/>
            <a:r>
              <a:rPr lang="en-MY" sz="7200" dirty="0">
                <a:solidFill>
                  <a:srgbClr val="FF0000"/>
                </a:solidFill>
              </a:rPr>
              <a:t>CQMP Tests</a:t>
            </a:r>
          </a:p>
        </p:txBody>
      </p:sp>
      <p:sp>
        <p:nvSpPr>
          <p:cNvPr id="3" name="Content Placeholder 2">
            <a:extLst>
              <a:ext uri="{FF2B5EF4-FFF2-40B4-BE49-F238E27FC236}">
                <a16:creationId xmlns:a16="http://schemas.microsoft.com/office/drawing/2014/main" id="{E8EFD47C-AF04-DFE2-D21C-D5C5E5476AF2}"/>
              </a:ext>
            </a:extLst>
          </p:cNvPr>
          <p:cNvSpPr>
            <a:spLocks noGrp="1"/>
          </p:cNvSpPr>
          <p:nvPr>
            <p:ph idx="1"/>
          </p:nvPr>
        </p:nvSpPr>
        <p:spPr>
          <a:xfrm>
            <a:off x="2635294" y="3439241"/>
            <a:ext cx="8719641" cy="2415655"/>
          </a:xfrm>
        </p:spPr>
        <p:txBody>
          <a:bodyPr>
            <a:normAutofit fontScale="85000" lnSpcReduction="10000"/>
          </a:bodyPr>
          <a:lstStyle/>
          <a:p>
            <a:pPr marL="0" indent="0" algn="ctr">
              <a:lnSpc>
                <a:spcPct val="100000"/>
              </a:lnSpc>
              <a:spcBef>
                <a:spcPts val="1200"/>
              </a:spcBef>
              <a:spcAft>
                <a:spcPts val="600"/>
              </a:spcAft>
              <a:buNone/>
            </a:pPr>
            <a:r>
              <a:rPr lang="en-US" sz="4800" dirty="0"/>
              <a:t>Performance (Accuracy &amp; Consistency)</a:t>
            </a:r>
          </a:p>
          <a:p>
            <a:pPr marL="0" indent="0" algn="ctr">
              <a:lnSpc>
                <a:spcPct val="100000"/>
              </a:lnSpc>
              <a:spcBef>
                <a:spcPts val="1200"/>
              </a:spcBef>
              <a:spcAft>
                <a:spcPts val="600"/>
              </a:spcAft>
              <a:buNone/>
            </a:pPr>
            <a:r>
              <a:rPr lang="en-US" sz="4800" dirty="0"/>
              <a:t>Image Quality</a:t>
            </a:r>
          </a:p>
          <a:p>
            <a:pPr marL="0" indent="0" algn="ctr">
              <a:lnSpc>
                <a:spcPct val="100000"/>
              </a:lnSpc>
              <a:spcBef>
                <a:spcPts val="1200"/>
              </a:spcBef>
              <a:spcAft>
                <a:spcPts val="600"/>
              </a:spcAft>
              <a:buNone/>
            </a:pPr>
            <a:r>
              <a:rPr lang="en-US" sz="4800" dirty="0"/>
              <a:t>Radiation Safety </a:t>
            </a:r>
          </a:p>
        </p:txBody>
      </p:sp>
      <p:sp>
        <p:nvSpPr>
          <p:cNvPr id="4" name="Footer Placeholder 3">
            <a:extLst>
              <a:ext uri="{FF2B5EF4-FFF2-40B4-BE49-F238E27FC236}">
                <a16:creationId xmlns:a16="http://schemas.microsoft.com/office/drawing/2014/main" id="{976B7F04-8749-998D-F5D6-128859F49351}"/>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9F3BC6E6-3B08-A090-DAE1-974AEC0194E0}"/>
              </a:ext>
            </a:extLst>
          </p:cNvPr>
          <p:cNvSpPr>
            <a:spLocks noGrp="1"/>
          </p:cNvSpPr>
          <p:nvPr>
            <p:ph type="sldNum" sz="quarter" idx="12"/>
          </p:nvPr>
        </p:nvSpPr>
        <p:spPr/>
        <p:txBody>
          <a:bodyPr/>
          <a:lstStyle/>
          <a:p>
            <a:fld id="{E994CEB2-14C0-4C36-BE7D-356F85CA276F}" type="slidenum">
              <a:rPr lang="en-US" altLang="en-US" smtClean="0"/>
              <a:pPr/>
              <a:t>22</a:t>
            </a:fld>
            <a:endParaRPr lang="en-US" altLang="en-US"/>
          </a:p>
        </p:txBody>
      </p:sp>
    </p:spTree>
    <p:extLst>
      <p:ext uri="{BB962C8B-B14F-4D97-AF65-F5344CB8AC3E}">
        <p14:creationId xmlns:p14="http://schemas.microsoft.com/office/powerpoint/2010/main" val="1398895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6B7F04-8749-998D-F5D6-128859F49351}"/>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9F3BC6E6-3B08-A090-DAE1-974AEC0194E0}"/>
              </a:ext>
            </a:extLst>
          </p:cNvPr>
          <p:cNvSpPr>
            <a:spLocks noGrp="1"/>
          </p:cNvSpPr>
          <p:nvPr>
            <p:ph type="sldNum" sz="quarter" idx="12"/>
          </p:nvPr>
        </p:nvSpPr>
        <p:spPr/>
        <p:txBody>
          <a:bodyPr/>
          <a:lstStyle/>
          <a:p>
            <a:fld id="{E994CEB2-14C0-4C36-BE7D-356F85CA276F}" type="slidenum">
              <a:rPr lang="en-US" altLang="en-US" smtClean="0"/>
              <a:pPr/>
              <a:t>23</a:t>
            </a:fld>
            <a:endParaRPr lang="en-US" altLang="en-US"/>
          </a:p>
        </p:txBody>
      </p:sp>
      <p:sp>
        <p:nvSpPr>
          <p:cNvPr id="6" name="TextBox 5">
            <a:extLst>
              <a:ext uri="{FF2B5EF4-FFF2-40B4-BE49-F238E27FC236}">
                <a16:creationId xmlns:a16="http://schemas.microsoft.com/office/drawing/2014/main" id="{5875A655-0F24-C68F-1FF8-17764FF298BA}"/>
              </a:ext>
            </a:extLst>
          </p:cNvPr>
          <p:cNvSpPr txBox="1"/>
          <p:nvPr/>
        </p:nvSpPr>
        <p:spPr>
          <a:xfrm>
            <a:off x="2771773" y="1410052"/>
            <a:ext cx="2977982" cy="2862322"/>
          </a:xfrm>
          <a:prstGeom prst="rect">
            <a:avLst/>
          </a:prstGeom>
          <a:noFill/>
          <a:ln>
            <a:solidFill>
              <a:schemeClr val="tx1"/>
            </a:solidFill>
          </a:ln>
        </p:spPr>
        <p:txBody>
          <a:bodyPr wrap="square" rtlCol="0">
            <a:spAutoFit/>
          </a:bodyPr>
          <a:lstStyle/>
          <a:p>
            <a:r>
              <a:rPr lang="en-MY" b="1" dirty="0">
                <a:highlight>
                  <a:srgbClr val="FFFF00"/>
                </a:highlight>
              </a:rPr>
              <a:t>X-ray Generator related </a:t>
            </a:r>
          </a:p>
          <a:p>
            <a:pPr marL="342900" indent="-342900">
              <a:buAutoNum type="arabicPeriod"/>
            </a:pPr>
            <a:r>
              <a:rPr lang="en-MY" dirty="0" err="1"/>
              <a:t>kVp</a:t>
            </a:r>
            <a:r>
              <a:rPr lang="en-MY" dirty="0"/>
              <a:t> accuracy &amp; reproducibility</a:t>
            </a:r>
          </a:p>
          <a:p>
            <a:pPr marL="342900" indent="-342900">
              <a:buAutoNum type="arabicPeriod"/>
            </a:pPr>
            <a:r>
              <a:rPr lang="en-MY" dirty="0" err="1"/>
              <a:t>mAs</a:t>
            </a:r>
            <a:r>
              <a:rPr lang="en-MY" dirty="0"/>
              <a:t> linearity</a:t>
            </a:r>
          </a:p>
          <a:p>
            <a:pPr marL="342900" indent="-342900">
              <a:buFontTx/>
              <a:buAutoNum type="arabicPeriod"/>
            </a:pPr>
            <a:r>
              <a:rPr lang="en-MY" dirty="0"/>
              <a:t>HVL measurement</a:t>
            </a:r>
          </a:p>
          <a:p>
            <a:pPr marL="342900" indent="-342900">
              <a:buAutoNum type="arabicPeriod"/>
            </a:pPr>
            <a:r>
              <a:rPr lang="en-MY" dirty="0"/>
              <a:t>Radiation output accuracy &amp; reproducibility</a:t>
            </a:r>
          </a:p>
          <a:p>
            <a:pPr marL="342900" indent="-342900">
              <a:buFontTx/>
              <a:buAutoNum type="arabicPeriod"/>
            </a:pPr>
            <a:r>
              <a:rPr lang="en-MY" dirty="0"/>
              <a:t>Fluoroscopic Alarm  indicator (follow local regulation) </a:t>
            </a:r>
          </a:p>
        </p:txBody>
      </p:sp>
      <p:sp>
        <p:nvSpPr>
          <p:cNvPr id="9" name="TextBox 8">
            <a:extLst>
              <a:ext uri="{FF2B5EF4-FFF2-40B4-BE49-F238E27FC236}">
                <a16:creationId xmlns:a16="http://schemas.microsoft.com/office/drawing/2014/main" id="{E138DCDB-75A4-A5E7-277E-180D3C415815}"/>
              </a:ext>
            </a:extLst>
          </p:cNvPr>
          <p:cNvSpPr txBox="1"/>
          <p:nvPr/>
        </p:nvSpPr>
        <p:spPr>
          <a:xfrm>
            <a:off x="5974908" y="1410051"/>
            <a:ext cx="2841546" cy="1200329"/>
          </a:xfrm>
          <a:prstGeom prst="rect">
            <a:avLst/>
          </a:prstGeom>
          <a:noFill/>
          <a:ln>
            <a:solidFill>
              <a:schemeClr val="tx1"/>
            </a:solidFill>
          </a:ln>
        </p:spPr>
        <p:txBody>
          <a:bodyPr wrap="square" rtlCol="0">
            <a:spAutoFit/>
          </a:bodyPr>
          <a:lstStyle/>
          <a:p>
            <a:r>
              <a:rPr lang="en-MY" b="1" dirty="0">
                <a:highlight>
                  <a:srgbClr val="FFFF00"/>
                </a:highlight>
              </a:rPr>
              <a:t>X-ray Field related </a:t>
            </a:r>
          </a:p>
          <a:p>
            <a:pPr marL="342900" indent="-342900">
              <a:buAutoNum type="arabicPeriod"/>
            </a:pPr>
            <a:r>
              <a:rPr lang="en-MY" dirty="0"/>
              <a:t>X ray beam alignment &amp; </a:t>
            </a:r>
            <a:r>
              <a:rPr lang="en-MY" dirty="0" err="1"/>
              <a:t>centering</a:t>
            </a:r>
            <a:endParaRPr lang="en-MY" dirty="0"/>
          </a:p>
          <a:p>
            <a:pPr marL="342900" indent="-342900">
              <a:buAutoNum type="arabicPeriod"/>
            </a:pPr>
            <a:r>
              <a:rPr lang="en-MY" dirty="0"/>
              <a:t>X ray beam collimation    </a:t>
            </a:r>
          </a:p>
        </p:txBody>
      </p:sp>
      <p:sp>
        <p:nvSpPr>
          <p:cNvPr id="10" name="TextBox 9">
            <a:extLst>
              <a:ext uri="{FF2B5EF4-FFF2-40B4-BE49-F238E27FC236}">
                <a16:creationId xmlns:a16="http://schemas.microsoft.com/office/drawing/2014/main" id="{38486D05-9143-0DEE-8292-8B1BEFC5F951}"/>
              </a:ext>
            </a:extLst>
          </p:cNvPr>
          <p:cNvSpPr txBox="1"/>
          <p:nvPr/>
        </p:nvSpPr>
        <p:spPr>
          <a:xfrm>
            <a:off x="9005693" y="1410051"/>
            <a:ext cx="2895162" cy="2585323"/>
          </a:xfrm>
          <a:prstGeom prst="rect">
            <a:avLst/>
          </a:prstGeom>
          <a:noFill/>
          <a:ln>
            <a:solidFill>
              <a:schemeClr val="tx1"/>
            </a:solidFill>
          </a:ln>
        </p:spPr>
        <p:txBody>
          <a:bodyPr wrap="square" rtlCol="0">
            <a:spAutoFit/>
          </a:bodyPr>
          <a:lstStyle/>
          <a:p>
            <a:r>
              <a:rPr lang="en-MY" b="1" dirty="0">
                <a:highlight>
                  <a:srgbClr val="FFFF00"/>
                </a:highlight>
              </a:rPr>
              <a:t>Radiation dose related</a:t>
            </a:r>
          </a:p>
          <a:p>
            <a:pPr marL="342900" indent="-342900">
              <a:buAutoNum type="arabicPeriod"/>
            </a:pPr>
            <a:r>
              <a:rPr lang="en-MY" dirty="0"/>
              <a:t>Image receptor ESAK rate (for II)</a:t>
            </a:r>
          </a:p>
          <a:p>
            <a:pPr marL="342900" indent="-342900">
              <a:buAutoNum type="arabicPeriod"/>
            </a:pPr>
            <a:r>
              <a:rPr lang="en-MY" dirty="0"/>
              <a:t>Typical patient ESAK rate</a:t>
            </a:r>
          </a:p>
          <a:p>
            <a:pPr marL="342900" indent="-342900">
              <a:buAutoNum type="arabicPeriod"/>
            </a:pPr>
            <a:r>
              <a:rPr lang="en-MY" dirty="0"/>
              <a:t>Patient entrance dose per frame    </a:t>
            </a:r>
          </a:p>
          <a:p>
            <a:pPr marL="342900" indent="-342900">
              <a:buAutoNum type="arabicPeriod"/>
            </a:pPr>
            <a:r>
              <a:rPr lang="en-MY" dirty="0"/>
              <a:t>Maximum Air </a:t>
            </a:r>
            <a:r>
              <a:rPr lang="en-MY" dirty="0" err="1"/>
              <a:t>Kerma</a:t>
            </a:r>
            <a:r>
              <a:rPr lang="en-MY" dirty="0"/>
              <a:t> rate</a:t>
            </a:r>
          </a:p>
          <a:p>
            <a:pPr marL="342900" indent="-342900">
              <a:buAutoNum type="arabicPeriod"/>
            </a:pPr>
            <a:r>
              <a:rPr lang="en-MY" dirty="0"/>
              <a:t>P</a:t>
            </a:r>
            <a:r>
              <a:rPr lang="en-MY" baseline="-25000" dirty="0"/>
              <a:t>KA</a:t>
            </a:r>
            <a:r>
              <a:rPr lang="en-MY" dirty="0"/>
              <a:t> display accuracy</a:t>
            </a:r>
          </a:p>
          <a:p>
            <a:pPr marL="342900" indent="-342900">
              <a:buAutoNum type="arabicPeriod"/>
            </a:pPr>
            <a:r>
              <a:rPr lang="en-MY" dirty="0"/>
              <a:t>Table &amp; pad transmission </a:t>
            </a:r>
          </a:p>
        </p:txBody>
      </p:sp>
      <p:sp>
        <p:nvSpPr>
          <p:cNvPr id="11" name="TextBox 10">
            <a:extLst>
              <a:ext uri="{FF2B5EF4-FFF2-40B4-BE49-F238E27FC236}">
                <a16:creationId xmlns:a16="http://schemas.microsoft.com/office/drawing/2014/main" id="{25370FA2-F4A3-08CA-C3E7-C82B4305551B}"/>
              </a:ext>
            </a:extLst>
          </p:cNvPr>
          <p:cNvSpPr txBox="1"/>
          <p:nvPr/>
        </p:nvSpPr>
        <p:spPr>
          <a:xfrm>
            <a:off x="5971740" y="2760757"/>
            <a:ext cx="2841546" cy="2031325"/>
          </a:xfrm>
          <a:prstGeom prst="rect">
            <a:avLst/>
          </a:prstGeom>
          <a:noFill/>
          <a:ln>
            <a:solidFill>
              <a:schemeClr val="tx1"/>
            </a:solidFill>
          </a:ln>
        </p:spPr>
        <p:txBody>
          <a:bodyPr wrap="square" rtlCol="0">
            <a:spAutoFit/>
          </a:bodyPr>
          <a:lstStyle/>
          <a:p>
            <a:r>
              <a:rPr lang="en-MY" b="1" dirty="0">
                <a:highlight>
                  <a:srgbClr val="FFFF00"/>
                </a:highlight>
              </a:rPr>
              <a:t>Image Quality related</a:t>
            </a:r>
          </a:p>
          <a:p>
            <a:pPr marL="342900" indent="-342900">
              <a:buAutoNum type="arabicPeriod"/>
            </a:pPr>
            <a:r>
              <a:rPr lang="en-MY" dirty="0"/>
              <a:t>Low contrast visibility</a:t>
            </a:r>
          </a:p>
          <a:p>
            <a:pPr marL="342900" indent="-342900">
              <a:buFontTx/>
              <a:buAutoNum type="arabicPeriod"/>
            </a:pPr>
            <a:r>
              <a:rPr lang="en-MY" dirty="0"/>
              <a:t>High contrast (limiting spatial) resolution</a:t>
            </a:r>
          </a:p>
          <a:p>
            <a:pPr marL="342900" indent="-342900">
              <a:buAutoNum type="arabicPeriod"/>
            </a:pPr>
            <a:r>
              <a:rPr lang="en-MY" dirty="0"/>
              <a:t>Threshold contrast detail detectability</a:t>
            </a:r>
          </a:p>
          <a:p>
            <a:pPr marL="342900" indent="-342900">
              <a:buAutoNum type="arabicPeriod"/>
            </a:pPr>
            <a:r>
              <a:rPr lang="en-MY" dirty="0"/>
              <a:t>Artefact evaluation </a:t>
            </a:r>
          </a:p>
        </p:txBody>
      </p:sp>
      <p:sp>
        <p:nvSpPr>
          <p:cNvPr id="12" name="TextBox 11">
            <a:extLst>
              <a:ext uri="{FF2B5EF4-FFF2-40B4-BE49-F238E27FC236}">
                <a16:creationId xmlns:a16="http://schemas.microsoft.com/office/drawing/2014/main" id="{444A0881-3AC0-2150-A100-9FF2BEC5A919}"/>
              </a:ext>
            </a:extLst>
          </p:cNvPr>
          <p:cNvSpPr txBox="1"/>
          <p:nvPr/>
        </p:nvSpPr>
        <p:spPr>
          <a:xfrm>
            <a:off x="9007758" y="4210705"/>
            <a:ext cx="2891032" cy="923330"/>
          </a:xfrm>
          <a:prstGeom prst="rect">
            <a:avLst/>
          </a:prstGeom>
          <a:noFill/>
          <a:ln>
            <a:solidFill>
              <a:schemeClr val="tx1"/>
            </a:solidFill>
          </a:ln>
        </p:spPr>
        <p:txBody>
          <a:bodyPr wrap="square" rtlCol="0">
            <a:spAutoFit/>
          </a:bodyPr>
          <a:lstStyle/>
          <a:p>
            <a:r>
              <a:rPr lang="en-MY" b="1" dirty="0">
                <a:highlight>
                  <a:srgbClr val="FFFF00"/>
                </a:highlight>
              </a:rPr>
              <a:t>Shielding related</a:t>
            </a:r>
          </a:p>
          <a:p>
            <a:pPr marL="342900" indent="-342900">
              <a:buAutoNum type="arabicPeriod"/>
            </a:pPr>
            <a:r>
              <a:rPr lang="en-MY" dirty="0"/>
              <a:t>Leakage radiation</a:t>
            </a:r>
          </a:p>
          <a:p>
            <a:pPr marL="342900" indent="-342900">
              <a:buAutoNum type="arabicPeriod"/>
            </a:pPr>
            <a:r>
              <a:rPr lang="en-MY" dirty="0"/>
              <a:t>Scattered radiation </a:t>
            </a:r>
          </a:p>
        </p:txBody>
      </p:sp>
      <p:sp>
        <p:nvSpPr>
          <p:cNvPr id="14" name="Title 13">
            <a:extLst>
              <a:ext uri="{FF2B5EF4-FFF2-40B4-BE49-F238E27FC236}">
                <a16:creationId xmlns:a16="http://schemas.microsoft.com/office/drawing/2014/main" id="{7C7EA013-9B56-DD00-CB72-889B7EC6F0C9}"/>
              </a:ext>
            </a:extLst>
          </p:cNvPr>
          <p:cNvSpPr>
            <a:spLocks noGrp="1"/>
          </p:cNvSpPr>
          <p:nvPr>
            <p:ph type="title"/>
          </p:nvPr>
        </p:nvSpPr>
        <p:spPr/>
        <p:txBody>
          <a:bodyPr/>
          <a:lstStyle/>
          <a:p>
            <a:pPr algn="ctr"/>
            <a:r>
              <a:rPr lang="en-MY" dirty="0"/>
              <a:t>CQMP Tests</a:t>
            </a:r>
          </a:p>
        </p:txBody>
      </p:sp>
      <p:sp>
        <p:nvSpPr>
          <p:cNvPr id="16" name="TextBox 15">
            <a:extLst>
              <a:ext uri="{FF2B5EF4-FFF2-40B4-BE49-F238E27FC236}">
                <a16:creationId xmlns:a16="http://schemas.microsoft.com/office/drawing/2014/main" id="{D96EDC18-6636-F401-6EF5-CD8912416CFF}"/>
              </a:ext>
            </a:extLst>
          </p:cNvPr>
          <p:cNvSpPr txBox="1"/>
          <p:nvPr/>
        </p:nvSpPr>
        <p:spPr>
          <a:xfrm>
            <a:off x="2771774" y="4946939"/>
            <a:ext cx="6041512" cy="1200329"/>
          </a:xfrm>
          <a:prstGeom prst="rect">
            <a:avLst/>
          </a:prstGeom>
          <a:noFill/>
          <a:ln>
            <a:solidFill>
              <a:schemeClr val="tx1"/>
            </a:solidFill>
          </a:ln>
        </p:spPr>
        <p:txBody>
          <a:bodyPr wrap="square" rtlCol="0">
            <a:spAutoFit/>
          </a:bodyPr>
          <a:lstStyle/>
          <a:p>
            <a:r>
              <a:rPr lang="en-MY" b="1" dirty="0">
                <a:highlight>
                  <a:srgbClr val="FFFF00"/>
                </a:highlight>
              </a:rPr>
              <a:t>Others</a:t>
            </a:r>
          </a:p>
          <a:p>
            <a:pPr marL="342900" indent="-342900">
              <a:buAutoNum type="arabicPeriod"/>
            </a:pPr>
            <a:r>
              <a:rPr lang="en-MY" dirty="0"/>
              <a:t>Unit assembly evaluation</a:t>
            </a:r>
          </a:p>
          <a:p>
            <a:pPr marL="342900" indent="-342900">
              <a:buAutoNum type="arabicPeriod"/>
            </a:pPr>
            <a:r>
              <a:rPr lang="en-MY" dirty="0"/>
              <a:t>Monitor display check</a:t>
            </a:r>
          </a:p>
          <a:p>
            <a:pPr marL="342900" indent="-342900">
              <a:buAutoNum type="arabicPeriod"/>
            </a:pPr>
            <a:r>
              <a:rPr lang="en-MY" dirty="0"/>
              <a:t>RDSR accuracy</a:t>
            </a:r>
          </a:p>
        </p:txBody>
      </p:sp>
      <p:sp>
        <p:nvSpPr>
          <p:cNvPr id="17" name="TextBox 16">
            <a:extLst>
              <a:ext uri="{FF2B5EF4-FFF2-40B4-BE49-F238E27FC236}">
                <a16:creationId xmlns:a16="http://schemas.microsoft.com/office/drawing/2014/main" id="{B6C6A3BF-D29E-E034-2442-C17695ACA0F6}"/>
              </a:ext>
            </a:extLst>
          </p:cNvPr>
          <p:cNvSpPr txBox="1"/>
          <p:nvPr/>
        </p:nvSpPr>
        <p:spPr>
          <a:xfrm>
            <a:off x="6039134" y="5274860"/>
            <a:ext cx="2558956" cy="646331"/>
          </a:xfrm>
          <a:prstGeom prst="rect">
            <a:avLst/>
          </a:prstGeom>
          <a:solidFill>
            <a:schemeClr val="accent6">
              <a:lumMod val="60000"/>
              <a:lumOff val="40000"/>
            </a:schemeClr>
          </a:solidFill>
        </p:spPr>
        <p:txBody>
          <a:bodyPr wrap="square" rtlCol="0">
            <a:spAutoFit/>
          </a:bodyPr>
          <a:lstStyle/>
          <a:p>
            <a:pPr algn="ctr"/>
            <a:r>
              <a:rPr lang="en-MY" b="1" dirty="0"/>
              <a:t>CBCT</a:t>
            </a:r>
            <a:r>
              <a:rPr lang="en-MY" dirty="0"/>
              <a:t> </a:t>
            </a:r>
          </a:p>
          <a:p>
            <a:pPr algn="ctr"/>
            <a:r>
              <a:rPr lang="en-MY" dirty="0"/>
              <a:t>(not standardised, yet…)</a:t>
            </a:r>
          </a:p>
        </p:txBody>
      </p:sp>
      <p:sp>
        <p:nvSpPr>
          <p:cNvPr id="18" name="TextBox 17">
            <a:extLst>
              <a:ext uri="{FF2B5EF4-FFF2-40B4-BE49-F238E27FC236}">
                <a16:creationId xmlns:a16="http://schemas.microsoft.com/office/drawing/2014/main" id="{586ABA84-2B8F-2FD5-7662-EFCF8540E9EE}"/>
              </a:ext>
            </a:extLst>
          </p:cNvPr>
          <p:cNvSpPr txBox="1"/>
          <p:nvPr/>
        </p:nvSpPr>
        <p:spPr>
          <a:xfrm>
            <a:off x="166687" y="139026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25702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45CC-541B-1477-2DBE-666A152B2128}"/>
              </a:ext>
            </a:extLst>
          </p:cNvPr>
          <p:cNvSpPr>
            <a:spLocks noGrp="1"/>
          </p:cNvSpPr>
          <p:nvPr>
            <p:ph type="title"/>
          </p:nvPr>
        </p:nvSpPr>
        <p:spPr/>
        <p:txBody>
          <a:bodyPr/>
          <a:lstStyle/>
          <a:p>
            <a:r>
              <a:rPr lang="en-MY" dirty="0"/>
              <a:t>Before we start….</a:t>
            </a:r>
          </a:p>
        </p:txBody>
      </p:sp>
      <p:sp>
        <p:nvSpPr>
          <p:cNvPr id="4" name="Footer Placeholder 3">
            <a:extLst>
              <a:ext uri="{FF2B5EF4-FFF2-40B4-BE49-F238E27FC236}">
                <a16:creationId xmlns:a16="http://schemas.microsoft.com/office/drawing/2014/main" id="{714D6FEA-7565-1B42-E44E-359C2883FEF7}"/>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E0E8D776-20EC-9585-57DD-6546945074E0}"/>
              </a:ext>
            </a:extLst>
          </p:cNvPr>
          <p:cNvSpPr>
            <a:spLocks noGrp="1"/>
          </p:cNvSpPr>
          <p:nvPr>
            <p:ph type="sldNum" sz="quarter" idx="12"/>
          </p:nvPr>
        </p:nvSpPr>
        <p:spPr/>
        <p:txBody>
          <a:bodyPr/>
          <a:lstStyle/>
          <a:p>
            <a:fld id="{E994CEB2-14C0-4C36-BE7D-356F85CA276F}" type="slidenum">
              <a:rPr lang="en-US" altLang="en-US" smtClean="0"/>
              <a:pPr/>
              <a:t>24</a:t>
            </a:fld>
            <a:endParaRPr lang="en-US" altLang="en-US"/>
          </a:p>
        </p:txBody>
      </p:sp>
      <p:sp>
        <p:nvSpPr>
          <p:cNvPr id="6" name="Content Placeholder 2">
            <a:extLst>
              <a:ext uri="{FF2B5EF4-FFF2-40B4-BE49-F238E27FC236}">
                <a16:creationId xmlns:a16="http://schemas.microsoft.com/office/drawing/2014/main" id="{51975D8A-20B9-1D4B-A016-F1EA8B3592F2}"/>
              </a:ext>
            </a:extLst>
          </p:cNvPr>
          <p:cNvSpPr>
            <a:spLocks noGrp="1"/>
          </p:cNvSpPr>
          <p:nvPr>
            <p:ph idx="1"/>
          </p:nvPr>
        </p:nvSpPr>
        <p:spPr>
          <a:xfrm>
            <a:off x="2771775" y="1344306"/>
            <a:ext cx="9047186" cy="4900897"/>
          </a:xfrm>
        </p:spPr>
        <p:txBody>
          <a:bodyPr>
            <a:normAutofit fontScale="92500" lnSpcReduction="10000"/>
          </a:bodyPr>
          <a:lstStyle/>
          <a:p>
            <a:pPr marL="457200" indent="-457200">
              <a:lnSpc>
                <a:spcPct val="110000"/>
              </a:lnSpc>
              <a:spcBef>
                <a:spcPts val="600"/>
              </a:spcBef>
              <a:spcAft>
                <a:spcPts val="600"/>
              </a:spcAft>
              <a:buFont typeface="+mj-lt"/>
              <a:buAutoNum type="arabicPeriod"/>
            </a:pPr>
            <a:r>
              <a:rPr lang="en-MY" sz="2400" dirty="0"/>
              <a:t>MP, you will need more comprehensive test objects and calibrated radiation dosimeters for the tests.</a:t>
            </a:r>
          </a:p>
          <a:p>
            <a:pPr marL="457200" indent="-457200">
              <a:lnSpc>
                <a:spcPct val="110000"/>
              </a:lnSpc>
              <a:spcBef>
                <a:spcPts val="600"/>
              </a:spcBef>
              <a:spcAft>
                <a:spcPts val="600"/>
              </a:spcAft>
              <a:buFont typeface="+mj-lt"/>
              <a:buAutoNum type="arabicPeriod"/>
            </a:pPr>
            <a:r>
              <a:rPr lang="en-MY" sz="2400" dirty="0"/>
              <a:t>A </a:t>
            </a:r>
            <a:r>
              <a:rPr lang="en-MY" sz="2400" dirty="0">
                <a:solidFill>
                  <a:schemeClr val="accent1"/>
                </a:solidFill>
              </a:rPr>
              <a:t>multifunction detector </a:t>
            </a:r>
            <a:r>
              <a:rPr lang="en-MY" sz="2400" dirty="0"/>
              <a:t>(that can measure kV, HVL, exposure time, air </a:t>
            </a:r>
            <a:r>
              <a:rPr lang="en-MY" sz="2400" dirty="0" err="1"/>
              <a:t>kerma</a:t>
            </a:r>
            <a:r>
              <a:rPr lang="en-MY" sz="2400" dirty="0"/>
              <a:t>, air </a:t>
            </a:r>
            <a:r>
              <a:rPr lang="en-MY" sz="2400" dirty="0" err="1"/>
              <a:t>kerma</a:t>
            </a:r>
            <a:r>
              <a:rPr lang="en-MY" sz="2400" dirty="0"/>
              <a:t> rate, etc) will be helpful.</a:t>
            </a:r>
          </a:p>
          <a:p>
            <a:pPr marL="457200" indent="-457200">
              <a:lnSpc>
                <a:spcPct val="110000"/>
              </a:lnSpc>
              <a:spcBef>
                <a:spcPts val="600"/>
              </a:spcBef>
              <a:spcAft>
                <a:spcPts val="600"/>
              </a:spcAft>
              <a:buFont typeface="+mj-lt"/>
              <a:buAutoNum type="arabicPeriod"/>
            </a:pPr>
            <a:r>
              <a:rPr lang="en-MY" sz="2400" dirty="0"/>
              <a:t>For certain tests, it would be helpful to position the C-arm at </a:t>
            </a:r>
            <a:r>
              <a:rPr lang="en-MY" sz="2400" dirty="0">
                <a:solidFill>
                  <a:schemeClr val="accent1"/>
                </a:solidFill>
              </a:rPr>
              <a:t>180</a:t>
            </a:r>
            <a:r>
              <a:rPr lang="en-MY" sz="2400" baseline="30000" dirty="0">
                <a:solidFill>
                  <a:schemeClr val="accent1"/>
                </a:solidFill>
              </a:rPr>
              <a:t>o</a:t>
            </a:r>
            <a:r>
              <a:rPr lang="en-MY" sz="2400" baseline="30000" dirty="0"/>
              <a:t> </a:t>
            </a:r>
            <a:r>
              <a:rPr lang="en-MY" sz="2400" dirty="0"/>
              <a:t>(X-ray tube on top, image receptor at the bottom). However, some systems may not allow this configuration. Then, we need some creativity, e.g. 90</a:t>
            </a:r>
            <a:r>
              <a:rPr lang="en-MY" sz="2400" baseline="30000" dirty="0"/>
              <a:t>0</a:t>
            </a:r>
            <a:r>
              <a:rPr lang="en-MY" sz="2400" dirty="0"/>
              <a:t> and get the couch to support the phantom/test objects.   </a:t>
            </a:r>
          </a:p>
          <a:p>
            <a:pPr marL="457200" indent="-457200">
              <a:lnSpc>
                <a:spcPct val="110000"/>
              </a:lnSpc>
              <a:spcBef>
                <a:spcPts val="600"/>
              </a:spcBef>
              <a:spcAft>
                <a:spcPts val="600"/>
              </a:spcAft>
              <a:buFont typeface="+mj-lt"/>
              <a:buAutoNum type="arabicPeriod"/>
            </a:pPr>
            <a:r>
              <a:rPr lang="en-MY" sz="2400" dirty="0"/>
              <a:t>If you’re using an </a:t>
            </a:r>
            <a:r>
              <a:rPr lang="en-MY" sz="2400" dirty="0">
                <a:solidFill>
                  <a:schemeClr val="accent1"/>
                </a:solidFill>
              </a:rPr>
              <a:t>ionization chamber</a:t>
            </a:r>
            <a:r>
              <a:rPr lang="en-MY" sz="2400" dirty="0"/>
              <a:t>, make sure that it is placed free-in-air, and at least </a:t>
            </a:r>
            <a:r>
              <a:rPr lang="en-MY" sz="2400" dirty="0">
                <a:solidFill>
                  <a:srgbClr val="FF0000"/>
                </a:solidFill>
              </a:rPr>
              <a:t>20 cm away </a:t>
            </a:r>
            <a:r>
              <a:rPr lang="en-MY" sz="2400" dirty="0"/>
              <a:t>from the image receptor.     </a:t>
            </a:r>
          </a:p>
          <a:p>
            <a:pPr marL="457200" indent="-457200">
              <a:lnSpc>
                <a:spcPct val="110000"/>
              </a:lnSpc>
              <a:spcBef>
                <a:spcPts val="600"/>
              </a:spcBef>
              <a:spcAft>
                <a:spcPts val="600"/>
              </a:spcAft>
              <a:buFont typeface="+mj-lt"/>
              <a:buAutoNum type="arabicPeriod"/>
            </a:pPr>
            <a:r>
              <a:rPr lang="en-MY" sz="2400" dirty="0"/>
              <a:t>If you’re using a </a:t>
            </a:r>
            <a:r>
              <a:rPr lang="en-MY" sz="2400" dirty="0">
                <a:solidFill>
                  <a:schemeClr val="accent1"/>
                </a:solidFill>
              </a:rPr>
              <a:t>solid-sate detector</a:t>
            </a:r>
            <a:r>
              <a:rPr lang="en-MY" sz="2400" dirty="0"/>
              <a:t>, make sure that the </a:t>
            </a:r>
            <a:r>
              <a:rPr lang="en-MY" sz="2400" dirty="0">
                <a:solidFill>
                  <a:schemeClr val="accent1"/>
                </a:solidFill>
              </a:rPr>
              <a:t>sensitive area </a:t>
            </a:r>
            <a:r>
              <a:rPr lang="en-MY" sz="2400" dirty="0"/>
              <a:t>facing the incident X-ray beam. </a:t>
            </a:r>
          </a:p>
        </p:txBody>
      </p:sp>
      <p:sp>
        <p:nvSpPr>
          <p:cNvPr id="7" name="TextBox 6">
            <a:extLst>
              <a:ext uri="{FF2B5EF4-FFF2-40B4-BE49-F238E27FC236}">
                <a16:creationId xmlns:a16="http://schemas.microsoft.com/office/drawing/2014/main" id="{A58E41EB-774F-06D5-F043-2B95FDEF3308}"/>
              </a:ext>
            </a:extLst>
          </p:cNvPr>
          <p:cNvSpPr txBox="1"/>
          <p:nvPr/>
        </p:nvSpPr>
        <p:spPr>
          <a:xfrm>
            <a:off x="166687" y="139026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400792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45CC-541B-1477-2DBE-666A152B2128}"/>
              </a:ext>
            </a:extLst>
          </p:cNvPr>
          <p:cNvSpPr>
            <a:spLocks noGrp="1"/>
          </p:cNvSpPr>
          <p:nvPr>
            <p:ph type="title"/>
          </p:nvPr>
        </p:nvSpPr>
        <p:spPr/>
        <p:txBody>
          <a:bodyPr/>
          <a:lstStyle/>
          <a:p>
            <a:r>
              <a:rPr lang="en-MY" dirty="0"/>
              <a:t>Before we start….</a:t>
            </a:r>
          </a:p>
        </p:txBody>
      </p:sp>
      <p:sp>
        <p:nvSpPr>
          <p:cNvPr id="4" name="Footer Placeholder 3">
            <a:extLst>
              <a:ext uri="{FF2B5EF4-FFF2-40B4-BE49-F238E27FC236}">
                <a16:creationId xmlns:a16="http://schemas.microsoft.com/office/drawing/2014/main" id="{714D6FEA-7565-1B42-E44E-359C2883FEF7}"/>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E0E8D776-20EC-9585-57DD-6546945074E0}"/>
              </a:ext>
            </a:extLst>
          </p:cNvPr>
          <p:cNvSpPr>
            <a:spLocks noGrp="1"/>
          </p:cNvSpPr>
          <p:nvPr>
            <p:ph type="sldNum" sz="quarter" idx="12"/>
          </p:nvPr>
        </p:nvSpPr>
        <p:spPr/>
        <p:txBody>
          <a:bodyPr/>
          <a:lstStyle/>
          <a:p>
            <a:fld id="{E994CEB2-14C0-4C36-BE7D-356F85CA276F}" type="slidenum">
              <a:rPr lang="en-US" altLang="en-US" smtClean="0"/>
              <a:pPr/>
              <a:t>25</a:t>
            </a:fld>
            <a:endParaRPr lang="en-US" altLang="en-US"/>
          </a:p>
        </p:txBody>
      </p:sp>
      <p:sp>
        <p:nvSpPr>
          <p:cNvPr id="6" name="Content Placeholder 2">
            <a:extLst>
              <a:ext uri="{FF2B5EF4-FFF2-40B4-BE49-F238E27FC236}">
                <a16:creationId xmlns:a16="http://schemas.microsoft.com/office/drawing/2014/main" id="{51975D8A-20B9-1D4B-A016-F1EA8B3592F2}"/>
              </a:ext>
            </a:extLst>
          </p:cNvPr>
          <p:cNvSpPr>
            <a:spLocks noGrp="1"/>
          </p:cNvSpPr>
          <p:nvPr>
            <p:ph idx="1"/>
          </p:nvPr>
        </p:nvSpPr>
        <p:spPr>
          <a:xfrm>
            <a:off x="2771775" y="1500188"/>
            <a:ext cx="9047186" cy="4745015"/>
          </a:xfrm>
        </p:spPr>
        <p:txBody>
          <a:bodyPr>
            <a:normAutofit fontScale="92500"/>
          </a:bodyPr>
          <a:lstStyle/>
          <a:p>
            <a:pPr marL="457200" indent="-457200">
              <a:lnSpc>
                <a:spcPct val="110000"/>
              </a:lnSpc>
              <a:spcBef>
                <a:spcPts val="600"/>
              </a:spcBef>
              <a:spcAft>
                <a:spcPts val="600"/>
              </a:spcAft>
              <a:buFont typeface="+mj-lt"/>
              <a:buAutoNum type="arabicPeriod" startAt="6"/>
            </a:pPr>
            <a:r>
              <a:rPr lang="en-MY" sz="2400" dirty="0"/>
              <a:t>There are typically no light beams in angiography systems. You may need to check the positioning of the test objects using fluoroscopic images (the most convenient way). But, bear in mind that you will need to be in the room when fluoroscopy is on (same role as an interventional radiologist), and PPE is important! (at least a </a:t>
            </a:r>
            <a:r>
              <a:rPr lang="en-MY" sz="2400" dirty="0">
                <a:solidFill>
                  <a:srgbClr val="FF0000"/>
                </a:solidFill>
              </a:rPr>
              <a:t>lead apron</a:t>
            </a:r>
            <a:r>
              <a:rPr lang="en-MY" sz="2400" dirty="0"/>
              <a:t>)</a:t>
            </a:r>
          </a:p>
          <a:p>
            <a:pPr marL="457200" indent="-457200">
              <a:lnSpc>
                <a:spcPct val="110000"/>
              </a:lnSpc>
              <a:spcBef>
                <a:spcPts val="600"/>
              </a:spcBef>
              <a:spcAft>
                <a:spcPts val="600"/>
              </a:spcAft>
              <a:buFont typeface="+mj-lt"/>
              <a:buAutoNum type="arabicPeriod" startAt="6"/>
            </a:pPr>
            <a:r>
              <a:rPr lang="en-MY" sz="2400" dirty="0"/>
              <a:t>Some detector readings need to be </a:t>
            </a:r>
            <a:r>
              <a:rPr lang="en-MY" sz="2400" dirty="0">
                <a:solidFill>
                  <a:schemeClr val="accent1"/>
                </a:solidFill>
              </a:rPr>
              <a:t>corrected</a:t>
            </a:r>
            <a:r>
              <a:rPr lang="en-MY" sz="2400" dirty="0"/>
              <a:t> for the beam energy, filtration, angulation, etc. – make sure you have the info (</a:t>
            </a:r>
            <a:r>
              <a:rPr lang="en-MY" sz="2400" dirty="0">
                <a:solidFill>
                  <a:schemeClr val="accent1"/>
                </a:solidFill>
              </a:rPr>
              <a:t>calibration factors</a:t>
            </a:r>
            <a:r>
              <a:rPr lang="en-MY" sz="2400" dirty="0"/>
              <a:t>) on hand. </a:t>
            </a:r>
            <a:r>
              <a:rPr lang="en-US" sz="2400" dirty="0"/>
              <a:t>Non-pressurized ion chambers will need to be corrected for temperature and pressure too.</a:t>
            </a:r>
          </a:p>
          <a:p>
            <a:pPr marL="457200" indent="-457200">
              <a:lnSpc>
                <a:spcPct val="110000"/>
              </a:lnSpc>
              <a:spcBef>
                <a:spcPts val="600"/>
              </a:spcBef>
              <a:spcAft>
                <a:spcPts val="600"/>
              </a:spcAft>
              <a:buFont typeface="+mj-lt"/>
              <a:buAutoNum type="arabicPeriod" startAt="6"/>
            </a:pPr>
            <a:r>
              <a:rPr lang="en-MY" sz="2400" dirty="0"/>
              <a:t>Some tests require high dose/dose rate to perform the test, remember to </a:t>
            </a:r>
            <a:r>
              <a:rPr lang="en-MY" sz="2400" dirty="0">
                <a:solidFill>
                  <a:schemeClr val="accent1"/>
                </a:solidFill>
              </a:rPr>
              <a:t>protect the image receptor</a:t>
            </a:r>
            <a:r>
              <a:rPr lang="en-MY" sz="2400" dirty="0"/>
              <a:t>! (cover with sufficient lead)    </a:t>
            </a:r>
          </a:p>
        </p:txBody>
      </p:sp>
      <p:sp>
        <p:nvSpPr>
          <p:cNvPr id="3" name="TextBox 2">
            <a:extLst>
              <a:ext uri="{FF2B5EF4-FFF2-40B4-BE49-F238E27FC236}">
                <a16:creationId xmlns:a16="http://schemas.microsoft.com/office/drawing/2014/main" id="{2E7800F2-B73C-97BB-4837-0DEAD2DBC2D3}"/>
              </a:ext>
            </a:extLst>
          </p:cNvPr>
          <p:cNvSpPr txBox="1"/>
          <p:nvPr/>
        </p:nvSpPr>
        <p:spPr>
          <a:xfrm>
            <a:off x="166687" y="139026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154592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45CC-541B-1477-2DBE-666A152B2128}"/>
              </a:ext>
            </a:extLst>
          </p:cNvPr>
          <p:cNvSpPr>
            <a:spLocks noGrp="1"/>
          </p:cNvSpPr>
          <p:nvPr>
            <p:ph type="title"/>
          </p:nvPr>
        </p:nvSpPr>
        <p:spPr/>
        <p:txBody>
          <a:bodyPr/>
          <a:lstStyle/>
          <a:p>
            <a:r>
              <a:rPr lang="en-MY" dirty="0"/>
              <a:t>Before we start….</a:t>
            </a:r>
          </a:p>
        </p:txBody>
      </p:sp>
      <p:sp>
        <p:nvSpPr>
          <p:cNvPr id="4" name="Footer Placeholder 3">
            <a:extLst>
              <a:ext uri="{FF2B5EF4-FFF2-40B4-BE49-F238E27FC236}">
                <a16:creationId xmlns:a16="http://schemas.microsoft.com/office/drawing/2014/main" id="{714D6FEA-7565-1B42-E44E-359C2883FEF7}"/>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E0E8D776-20EC-9585-57DD-6546945074E0}"/>
              </a:ext>
            </a:extLst>
          </p:cNvPr>
          <p:cNvSpPr>
            <a:spLocks noGrp="1"/>
          </p:cNvSpPr>
          <p:nvPr>
            <p:ph type="sldNum" sz="quarter" idx="12"/>
          </p:nvPr>
        </p:nvSpPr>
        <p:spPr/>
        <p:txBody>
          <a:bodyPr/>
          <a:lstStyle/>
          <a:p>
            <a:fld id="{E994CEB2-14C0-4C36-BE7D-356F85CA276F}" type="slidenum">
              <a:rPr lang="en-US" altLang="en-US" smtClean="0"/>
              <a:pPr/>
              <a:t>26</a:t>
            </a:fld>
            <a:endParaRPr lang="en-US" altLang="en-US"/>
          </a:p>
        </p:txBody>
      </p:sp>
      <p:sp>
        <p:nvSpPr>
          <p:cNvPr id="6" name="Content Placeholder 2">
            <a:extLst>
              <a:ext uri="{FF2B5EF4-FFF2-40B4-BE49-F238E27FC236}">
                <a16:creationId xmlns:a16="http://schemas.microsoft.com/office/drawing/2014/main" id="{51975D8A-20B9-1D4B-A016-F1EA8B3592F2}"/>
              </a:ext>
            </a:extLst>
          </p:cNvPr>
          <p:cNvSpPr>
            <a:spLocks noGrp="1"/>
          </p:cNvSpPr>
          <p:nvPr>
            <p:ph idx="1"/>
          </p:nvPr>
        </p:nvSpPr>
        <p:spPr>
          <a:xfrm>
            <a:off x="2771775" y="1414463"/>
            <a:ext cx="9047186" cy="4830740"/>
          </a:xfrm>
        </p:spPr>
        <p:txBody>
          <a:bodyPr>
            <a:normAutofit/>
          </a:bodyPr>
          <a:lstStyle/>
          <a:p>
            <a:pPr marL="457200" indent="-457200">
              <a:lnSpc>
                <a:spcPct val="110000"/>
              </a:lnSpc>
              <a:spcBef>
                <a:spcPts val="600"/>
              </a:spcBef>
              <a:spcAft>
                <a:spcPts val="600"/>
              </a:spcAft>
              <a:buFont typeface="+mj-lt"/>
              <a:buAutoNum type="arabicPeriod" startAt="9"/>
            </a:pPr>
            <a:r>
              <a:rPr lang="en-MY" sz="2400" dirty="0"/>
              <a:t>There is no fixed </a:t>
            </a:r>
            <a:r>
              <a:rPr lang="en-MY" sz="2400" dirty="0">
                <a:solidFill>
                  <a:schemeClr val="accent1"/>
                </a:solidFill>
              </a:rPr>
              <a:t>sequence</a:t>
            </a:r>
            <a:r>
              <a:rPr lang="en-MY" sz="2400" dirty="0"/>
              <a:t> for the tests, however it would be practical to group certain tests together (it requires experiences). You’ll get better and quicker by practice. </a:t>
            </a:r>
          </a:p>
          <a:p>
            <a:pPr marL="457200" indent="-457200">
              <a:lnSpc>
                <a:spcPct val="110000"/>
              </a:lnSpc>
              <a:spcBef>
                <a:spcPts val="600"/>
              </a:spcBef>
              <a:spcAft>
                <a:spcPts val="600"/>
              </a:spcAft>
              <a:buFont typeface="+mj-lt"/>
              <a:buAutoNum type="arabicPeriod" startAt="9"/>
            </a:pPr>
            <a:r>
              <a:rPr lang="en-MY" sz="2400" dirty="0"/>
              <a:t>There are rooms for creativity/innovation, but they must be based on fundamental radiation physics principles.  </a:t>
            </a:r>
          </a:p>
          <a:p>
            <a:pPr marL="457200" indent="-457200">
              <a:lnSpc>
                <a:spcPct val="110000"/>
              </a:lnSpc>
              <a:spcBef>
                <a:spcPts val="600"/>
              </a:spcBef>
              <a:spcAft>
                <a:spcPts val="600"/>
              </a:spcAft>
              <a:buFont typeface="+mj-lt"/>
              <a:buAutoNum type="arabicPeriod" startAt="9"/>
            </a:pPr>
            <a:r>
              <a:rPr lang="en-MY" sz="2400" dirty="0"/>
              <a:t>Most often, the real challenges are: </a:t>
            </a:r>
          </a:p>
          <a:p>
            <a:pPr marL="914400" lvl="1" indent="-457200">
              <a:lnSpc>
                <a:spcPct val="110000"/>
              </a:lnSpc>
              <a:spcBef>
                <a:spcPts val="600"/>
              </a:spcBef>
              <a:spcAft>
                <a:spcPts val="600"/>
              </a:spcAft>
              <a:buFont typeface="+mj-lt"/>
              <a:buAutoNum type="alphaLcParenR"/>
            </a:pPr>
            <a:r>
              <a:rPr lang="en-MY" dirty="0">
                <a:solidFill>
                  <a:srgbClr val="FF0000"/>
                </a:solidFill>
              </a:rPr>
              <a:t>Access to service mode/engineering mode</a:t>
            </a:r>
          </a:p>
          <a:p>
            <a:pPr marL="914400" lvl="1" indent="-457200">
              <a:lnSpc>
                <a:spcPct val="110000"/>
              </a:lnSpc>
              <a:spcBef>
                <a:spcPts val="600"/>
              </a:spcBef>
              <a:spcAft>
                <a:spcPts val="600"/>
              </a:spcAft>
              <a:buFont typeface="+mj-lt"/>
              <a:buAutoNum type="alphaLcParenR"/>
            </a:pPr>
            <a:r>
              <a:rPr lang="en-MY" dirty="0">
                <a:solidFill>
                  <a:srgbClr val="FF0000"/>
                </a:solidFill>
              </a:rPr>
              <a:t>To download/transfer the raw images/test results (cyber-security issue)</a:t>
            </a:r>
          </a:p>
          <a:p>
            <a:pPr marL="457200" indent="-457200">
              <a:lnSpc>
                <a:spcPct val="110000"/>
              </a:lnSpc>
              <a:spcBef>
                <a:spcPts val="600"/>
              </a:spcBef>
              <a:spcAft>
                <a:spcPts val="600"/>
              </a:spcAft>
              <a:buFont typeface="+mj-lt"/>
              <a:buAutoNum type="arabicPeriod" startAt="9"/>
            </a:pPr>
            <a:endParaRPr lang="en-MY" sz="2400" dirty="0"/>
          </a:p>
        </p:txBody>
      </p:sp>
      <p:sp>
        <p:nvSpPr>
          <p:cNvPr id="3" name="TextBox 2">
            <a:extLst>
              <a:ext uri="{FF2B5EF4-FFF2-40B4-BE49-F238E27FC236}">
                <a16:creationId xmlns:a16="http://schemas.microsoft.com/office/drawing/2014/main" id="{F02868A1-8EFA-71BF-D49B-36567178EB03}"/>
              </a:ext>
            </a:extLst>
          </p:cNvPr>
          <p:cNvSpPr txBox="1"/>
          <p:nvPr/>
        </p:nvSpPr>
        <p:spPr>
          <a:xfrm>
            <a:off x="166687" y="1404549"/>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45723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27</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 Unit Assembly Evaluation</a:t>
            </a:r>
          </a:p>
        </p:txBody>
      </p:sp>
      <p:pic>
        <p:nvPicPr>
          <p:cNvPr id="7" name="Picture 6">
            <a:extLst>
              <a:ext uri="{FF2B5EF4-FFF2-40B4-BE49-F238E27FC236}">
                <a16:creationId xmlns:a16="http://schemas.microsoft.com/office/drawing/2014/main" id="{566BD8C5-0314-49D7-986C-BFB5A6DEEDF4}"/>
              </a:ext>
            </a:extLst>
          </p:cNvPr>
          <p:cNvPicPr>
            <a:picLocks noChangeAspect="1"/>
          </p:cNvPicPr>
          <p:nvPr/>
        </p:nvPicPr>
        <p:blipFill>
          <a:blip r:embed="rId2"/>
          <a:stretch>
            <a:fillRect/>
          </a:stretch>
        </p:blipFill>
        <p:spPr>
          <a:xfrm>
            <a:off x="7391495" y="1266779"/>
            <a:ext cx="4187361" cy="5058454"/>
          </a:xfrm>
          <a:prstGeom prst="rect">
            <a:avLst/>
          </a:prstGeom>
        </p:spPr>
      </p:pic>
      <p:sp>
        <p:nvSpPr>
          <p:cNvPr id="8" name="TextBox 7">
            <a:extLst>
              <a:ext uri="{FF2B5EF4-FFF2-40B4-BE49-F238E27FC236}">
                <a16:creationId xmlns:a16="http://schemas.microsoft.com/office/drawing/2014/main" id="{D5D2A8BC-F5E6-40A7-830F-3A0E10EB585F}"/>
              </a:ext>
            </a:extLst>
          </p:cNvPr>
          <p:cNvSpPr txBox="1"/>
          <p:nvPr/>
        </p:nvSpPr>
        <p:spPr>
          <a:xfrm>
            <a:off x="2805792" y="1935997"/>
            <a:ext cx="3871455" cy="1015663"/>
          </a:xfrm>
          <a:prstGeom prst="rect">
            <a:avLst/>
          </a:prstGeom>
          <a:noFill/>
        </p:spPr>
        <p:txBody>
          <a:bodyPr wrap="square" rtlCol="0">
            <a:spAutoFit/>
          </a:bodyPr>
          <a:lstStyle/>
          <a:p>
            <a:pPr marL="285750" indent="-285750">
              <a:buFont typeface="Arial" panose="020B0604020202020204" pitchFamily="34" charset="0"/>
              <a:buChar char="•"/>
            </a:pPr>
            <a:r>
              <a:rPr lang="en-GB" sz="2000" dirty="0"/>
              <a:t>To ensure proper operation of all the mechanical and functional components of the system. 	</a:t>
            </a:r>
            <a:endParaRPr lang="en-US" sz="2000" dirty="0"/>
          </a:p>
        </p:txBody>
      </p:sp>
      <p:sp>
        <p:nvSpPr>
          <p:cNvPr id="9" name="TextBox 8">
            <a:extLst>
              <a:ext uri="{FF2B5EF4-FFF2-40B4-BE49-F238E27FC236}">
                <a16:creationId xmlns:a16="http://schemas.microsoft.com/office/drawing/2014/main" id="{386E1C24-7288-4D4B-AE59-EE039EDF9CE5}"/>
              </a:ext>
            </a:extLst>
          </p:cNvPr>
          <p:cNvSpPr txBox="1"/>
          <p:nvPr/>
        </p:nvSpPr>
        <p:spPr>
          <a:xfrm>
            <a:off x="5086602" y="3796006"/>
            <a:ext cx="2304893" cy="400110"/>
          </a:xfrm>
          <a:prstGeom prst="rect">
            <a:avLst/>
          </a:prstGeom>
          <a:noFill/>
        </p:spPr>
        <p:txBody>
          <a:bodyPr wrap="square" rtlCol="0">
            <a:spAutoFit/>
          </a:bodyPr>
          <a:lstStyle/>
          <a:p>
            <a:r>
              <a:rPr lang="en-GB" sz="2000" dirty="0"/>
              <a:t>Example Check list:</a:t>
            </a:r>
            <a:endParaRPr lang="en-US" sz="2000" dirty="0"/>
          </a:p>
        </p:txBody>
      </p:sp>
      <p:sp>
        <p:nvSpPr>
          <p:cNvPr id="12" name="TextBox 11">
            <a:extLst>
              <a:ext uri="{FF2B5EF4-FFF2-40B4-BE49-F238E27FC236}">
                <a16:creationId xmlns:a16="http://schemas.microsoft.com/office/drawing/2014/main" id="{E5FAE5F4-5529-2F0D-7AA4-394E6A85F306}"/>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13" name="TextBox 12">
            <a:extLst>
              <a:ext uri="{FF2B5EF4-FFF2-40B4-BE49-F238E27FC236}">
                <a16:creationId xmlns:a16="http://schemas.microsoft.com/office/drawing/2014/main" id="{FD8D5CEC-F0C5-AE2E-71A4-090B6558709E}"/>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solidFill>
                  <a:srgbClr val="FF0000"/>
                </a:solidFill>
              </a:rPr>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629142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28</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2. X ray Beam Alignment and Centering </a:t>
            </a:r>
          </a:p>
        </p:txBody>
      </p:sp>
      <p:sp>
        <p:nvSpPr>
          <p:cNvPr id="8" name="TextBox 7">
            <a:extLst>
              <a:ext uri="{FF2B5EF4-FFF2-40B4-BE49-F238E27FC236}">
                <a16:creationId xmlns:a16="http://schemas.microsoft.com/office/drawing/2014/main" id="{D5D2A8BC-F5E6-40A7-830F-3A0E10EB585F}"/>
              </a:ext>
            </a:extLst>
          </p:cNvPr>
          <p:cNvSpPr txBox="1"/>
          <p:nvPr/>
        </p:nvSpPr>
        <p:spPr>
          <a:xfrm>
            <a:off x="2805792" y="1850706"/>
            <a:ext cx="8847492" cy="1077218"/>
          </a:xfrm>
          <a:prstGeom prst="rect">
            <a:avLst/>
          </a:prstGeom>
          <a:noFill/>
        </p:spPr>
        <p:txBody>
          <a:bodyPr wrap="square" rtlCol="0">
            <a:spAutoFit/>
          </a:bodyPr>
          <a:lstStyle/>
          <a:p>
            <a:pPr>
              <a:spcAft>
                <a:spcPts val="600"/>
              </a:spcAft>
            </a:pPr>
            <a:r>
              <a:rPr lang="en-GB" b="1" dirty="0"/>
              <a:t>Objective: </a:t>
            </a:r>
          </a:p>
          <a:p>
            <a:pPr marL="285750" indent="-285750">
              <a:spcAft>
                <a:spcPts val="600"/>
              </a:spcAft>
              <a:buFont typeface="Arial" panose="020B0604020202020204" pitchFamily="34" charset="0"/>
              <a:buChar char="•"/>
            </a:pPr>
            <a:r>
              <a:rPr lang="en-GB" dirty="0"/>
              <a:t>To ensure that the X ray field is appropriately sized and aligned with the image receptor. </a:t>
            </a:r>
          </a:p>
          <a:p>
            <a:pPr marL="285750" indent="-285750">
              <a:spcAft>
                <a:spcPts val="600"/>
              </a:spcAft>
              <a:buFont typeface="Arial" panose="020B0604020202020204" pitchFamily="34" charset="0"/>
              <a:buChar char="•"/>
            </a:pPr>
            <a:r>
              <a:rPr lang="en-GB" dirty="0"/>
              <a:t>The central ray of the X ray beam should be aligned with the centre of the image receptor. </a:t>
            </a:r>
          </a:p>
        </p:txBody>
      </p:sp>
      <p:sp>
        <p:nvSpPr>
          <p:cNvPr id="3" name="TextBox 2">
            <a:extLst>
              <a:ext uri="{FF2B5EF4-FFF2-40B4-BE49-F238E27FC236}">
                <a16:creationId xmlns:a16="http://schemas.microsoft.com/office/drawing/2014/main" id="{C433C56F-5D3D-4082-A62E-58BD011FE03E}"/>
              </a:ext>
            </a:extLst>
          </p:cNvPr>
          <p:cNvSpPr txBox="1"/>
          <p:nvPr/>
        </p:nvSpPr>
        <p:spPr>
          <a:xfrm>
            <a:off x="2771774" y="3135080"/>
            <a:ext cx="8881510" cy="2893100"/>
          </a:xfrm>
          <a:prstGeom prst="rect">
            <a:avLst/>
          </a:prstGeom>
          <a:noFill/>
        </p:spPr>
        <p:txBody>
          <a:bodyPr wrap="square" rtlCol="0">
            <a:spAutoFit/>
          </a:bodyPr>
          <a:lstStyle/>
          <a:p>
            <a:pPr lvl="0">
              <a:spcAft>
                <a:spcPts val="600"/>
              </a:spcAft>
            </a:pPr>
            <a:r>
              <a:rPr lang="en-GB" b="1" dirty="0"/>
              <a:t>Procedures: </a:t>
            </a:r>
          </a:p>
          <a:p>
            <a:pPr marL="285750" lvl="0" indent="-285750">
              <a:spcAft>
                <a:spcPts val="600"/>
              </a:spcAft>
              <a:buFont typeface="Arial" panose="020B0604020202020204" pitchFamily="34" charset="0"/>
              <a:buChar char="•"/>
            </a:pPr>
            <a:r>
              <a:rPr lang="en-GB" dirty="0"/>
              <a:t>If possible, rotate the C arm in 180</a:t>
            </a:r>
            <a:r>
              <a:rPr lang="en-GB" baseline="30000" dirty="0"/>
              <a:t>0</a:t>
            </a:r>
            <a:r>
              <a:rPr lang="en-GB" dirty="0"/>
              <a:t> direction (X ray tube on top, image receptor at the bottom). Then place the alignment test tool directly on the image receptor.</a:t>
            </a:r>
          </a:p>
          <a:p>
            <a:pPr marL="285750" lvl="0" indent="-285750">
              <a:spcAft>
                <a:spcPts val="600"/>
              </a:spcAft>
              <a:buFont typeface="Arial" panose="020B0604020202020204" pitchFamily="34" charset="0"/>
              <a:buChar char="•"/>
            </a:pPr>
            <a:r>
              <a:rPr lang="en-GB" dirty="0"/>
              <a:t>If this orientation is not possible, then place the test tool on the table, with the plate as close to the image receptor as possible on top of the cylinder and level (</a:t>
            </a:r>
            <a:r>
              <a:rPr lang="en-GB" dirty="0">
                <a:solidFill>
                  <a:schemeClr val="accent1"/>
                </a:solidFill>
              </a:rPr>
              <a:t>refer figure</a:t>
            </a:r>
            <a:r>
              <a:rPr lang="en-GB" dirty="0"/>
              <a:t>). </a:t>
            </a:r>
          </a:p>
          <a:p>
            <a:pPr marL="285750" lvl="0" indent="-285750">
              <a:spcAft>
                <a:spcPts val="600"/>
              </a:spcAft>
              <a:buFont typeface="Arial" panose="020B0604020202020204" pitchFamily="34" charset="0"/>
              <a:buChar char="•"/>
            </a:pPr>
            <a:r>
              <a:rPr lang="en-GB" dirty="0"/>
              <a:t>If the test tool is not directly placed on the image receptor, measure the distance of the test tool from the focal spot and calculate the </a:t>
            </a:r>
            <a:r>
              <a:rPr lang="en-GB" dirty="0">
                <a:solidFill>
                  <a:schemeClr val="accent1"/>
                </a:solidFill>
              </a:rPr>
              <a:t>magnification factor</a:t>
            </a:r>
            <a:r>
              <a:rPr lang="en-GB" dirty="0"/>
              <a:t> (or use an object with known size, e.g. </a:t>
            </a:r>
            <a:r>
              <a:rPr lang="en-GB" dirty="0">
                <a:solidFill>
                  <a:schemeClr val="accent1"/>
                </a:solidFill>
              </a:rPr>
              <a:t>coin). </a:t>
            </a:r>
            <a:r>
              <a:rPr lang="en-GB" dirty="0"/>
              <a:t> </a:t>
            </a:r>
            <a:endParaRPr lang="en-US" dirty="0"/>
          </a:p>
          <a:p>
            <a:endParaRPr lang="en-US" dirty="0"/>
          </a:p>
        </p:txBody>
      </p:sp>
      <p:pic>
        <p:nvPicPr>
          <p:cNvPr id="9" name="Picture 8">
            <a:extLst>
              <a:ext uri="{FF2B5EF4-FFF2-40B4-BE49-F238E27FC236}">
                <a16:creationId xmlns:a16="http://schemas.microsoft.com/office/drawing/2014/main" id="{F59A6BB7-D85B-4960-8F1C-00A191A451A1}"/>
              </a:ext>
            </a:extLst>
          </p:cNvPr>
          <p:cNvPicPr>
            <a:picLocks noChangeAspect="1"/>
          </p:cNvPicPr>
          <p:nvPr/>
        </p:nvPicPr>
        <p:blipFill>
          <a:blip r:embed="rId2"/>
          <a:stretch>
            <a:fillRect/>
          </a:stretch>
        </p:blipFill>
        <p:spPr>
          <a:xfrm>
            <a:off x="4742036" y="5586468"/>
            <a:ext cx="6761651" cy="618113"/>
          </a:xfrm>
          <a:prstGeom prst="rect">
            <a:avLst/>
          </a:prstGeom>
        </p:spPr>
      </p:pic>
      <p:sp>
        <p:nvSpPr>
          <p:cNvPr id="12" name="TextBox 11">
            <a:extLst>
              <a:ext uri="{FF2B5EF4-FFF2-40B4-BE49-F238E27FC236}">
                <a16:creationId xmlns:a16="http://schemas.microsoft.com/office/drawing/2014/main" id="{48C69A08-417C-F8BA-EFC9-B614EC5AA674}"/>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13" name="TextBox 12">
            <a:extLst>
              <a:ext uri="{FF2B5EF4-FFF2-40B4-BE49-F238E27FC236}">
                <a16:creationId xmlns:a16="http://schemas.microsoft.com/office/drawing/2014/main" id="{3C7CA2CC-C370-ECB5-4022-29DF0BD74ADA}"/>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solidFill>
                  <a:srgbClr val="FF0000"/>
                </a:solidFill>
              </a:rPr>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329946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29</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2. X ray Beam Alignment and Centering </a:t>
            </a:r>
          </a:p>
        </p:txBody>
      </p:sp>
      <p:sp>
        <p:nvSpPr>
          <p:cNvPr id="3" name="TextBox 2">
            <a:extLst>
              <a:ext uri="{FF2B5EF4-FFF2-40B4-BE49-F238E27FC236}">
                <a16:creationId xmlns:a16="http://schemas.microsoft.com/office/drawing/2014/main" id="{C433C56F-5D3D-4082-A62E-58BD011FE03E}"/>
              </a:ext>
            </a:extLst>
          </p:cNvPr>
          <p:cNvSpPr txBox="1"/>
          <p:nvPr/>
        </p:nvSpPr>
        <p:spPr>
          <a:xfrm>
            <a:off x="2771774" y="1795769"/>
            <a:ext cx="8846912" cy="1708160"/>
          </a:xfrm>
          <a:prstGeom prst="rect">
            <a:avLst/>
          </a:prstGeom>
          <a:noFill/>
        </p:spPr>
        <p:txBody>
          <a:bodyPr wrap="square" rtlCol="0">
            <a:spAutoFit/>
          </a:bodyPr>
          <a:lstStyle/>
          <a:p>
            <a:pPr lvl="0">
              <a:spcAft>
                <a:spcPts val="600"/>
              </a:spcAft>
            </a:pPr>
            <a:r>
              <a:rPr lang="en-GB" b="1" dirty="0"/>
              <a:t>Procedures: </a:t>
            </a:r>
          </a:p>
          <a:p>
            <a:pPr marL="285750" indent="-285750">
              <a:spcAft>
                <a:spcPts val="600"/>
              </a:spcAft>
              <a:buFont typeface="Arial" panose="020B0604020202020204" pitchFamily="34" charset="0"/>
              <a:buChar char="•"/>
            </a:pPr>
            <a:r>
              <a:rPr lang="en-GB" dirty="0"/>
              <a:t>Choose the largest possible field size and fully open the collimators.</a:t>
            </a:r>
          </a:p>
          <a:p>
            <a:pPr marL="285750" indent="-285750">
              <a:spcAft>
                <a:spcPts val="600"/>
              </a:spcAft>
              <a:buFont typeface="Arial" panose="020B0604020202020204" pitchFamily="34" charset="0"/>
              <a:buChar char="•"/>
            </a:pPr>
            <a:r>
              <a:rPr lang="en-GB" dirty="0"/>
              <a:t>Under fluoroscopic guidance, move the table so that the points within the cylinder are aligned (overlapping), this represents the central of the X ray beam.</a:t>
            </a:r>
          </a:p>
          <a:p>
            <a:endParaRPr lang="en-US" dirty="0"/>
          </a:p>
        </p:txBody>
      </p:sp>
      <p:pic>
        <p:nvPicPr>
          <p:cNvPr id="10" name="Picture 9">
            <a:extLst>
              <a:ext uri="{FF2B5EF4-FFF2-40B4-BE49-F238E27FC236}">
                <a16:creationId xmlns:a16="http://schemas.microsoft.com/office/drawing/2014/main" id="{1A11FFD3-9A23-4493-AE0A-1AB153567BE8}"/>
              </a:ext>
            </a:extLst>
          </p:cNvPr>
          <p:cNvPicPr/>
          <p:nvPr/>
        </p:nvPicPr>
        <p:blipFill rotWithShape="1">
          <a:blip r:embed="rId2" cstate="print">
            <a:extLst>
              <a:ext uri="{28A0092B-C50C-407E-A947-70E740481C1C}">
                <a14:useLocalDpi xmlns:a14="http://schemas.microsoft.com/office/drawing/2010/main" val="0"/>
              </a:ext>
            </a:extLst>
          </a:blip>
          <a:srcRect l="29422" t="19849" r="13572" b="34934"/>
          <a:stretch/>
        </p:blipFill>
        <p:spPr bwMode="auto">
          <a:xfrm>
            <a:off x="10084727" y="3803127"/>
            <a:ext cx="1967681" cy="2049632"/>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D5522881-8540-4118-AF07-0A4CA928E4F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4127" y="3803127"/>
            <a:ext cx="4986075" cy="2053798"/>
          </a:xfrm>
          <a:prstGeom prst="rect">
            <a:avLst/>
          </a:prstGeom>
          <a:noFill/>
        </p:spPr>
      </p:pic>
      <p:pic>
        <p:nvPicPr>
          <p:cNvPr id="12" name="Picture 11">
            <a:extLst>
              <a:ext uri="{FF2B5EF4-FFF2-40B4-BE49-F238E27FC236}">
                <a16:creationId xmlns:a16="http://schemas.microsoft.com/office/drawing/2014/main" id="{CE4F4ED5-A3DB-425E-ADBD-1058D4A6AD56}"/>
              </a:ext>
            </a:extLst>
          </p:cNvPr>
          <p:cNvPicPr>
            <a:picLocks noChangeAspect="1"/>
          </p:cNvPicPr>
          <p:nvPr/>
        </p:nvPicPr>
        <p:blipFill>
          <a:blip r:embed="rId4"/>
          <a:stretch>
            <a:fillRect/>
          </a:stretch>
        </p:blipFill>
        <p:spPr>
          <a:xfrm>
            <a:off x="7852648" y="3803127"/>
            <a:ext cx="2049632" cy="2049632"/>
          </a:xfrm>
          <a:prstGeom prst="rect">
            <a:avLst/>
          </a:prstGeom>
        </p:spPr>
      </p:pic>
      <p:sp>
        <p:nvSpPr>
          <p:cNvPr id="13" name="TextBox 12">
            <a:extLst>
              <a:ext uri="{FF2B5EF4-FFF2-40B4-BE49-F238E27FC236}">
                <a16:creationId xmlns:a16="http://schemas.microsoft.com/office/drawing/2014/main" id="{4A998E9E-A55C-4AB8-915F-7161D4A7DA97}"/>
              </a:ext>
            </a:extLst>
          </p:cNvPr>
          <p:cNvSpPr txBox="1"/>
          <p:nvPr/>
        </p:nvSpPr>
        <p:spPr>
          <a:xfrm>
            <a:off x="7934601" y="5885633"/>
            <a:ext cx="1967679" cy="338554"/>
          </a:xfrm>
          <a:prstGeom prst="rect">
            <a:avLst/>
          </a:prstGeom>
          <a:noFill/>
        </p:spPr>
        <p:txBody>
          <a:bodyPr wrap="square" rtlCol="0">
            <a:spAutoFit/>
          </a:bodyPr>
          <a:lstStyle/>
          <a:p>
            <a:r>
              <a:rPr lang="en-US" sz="1600" dirty="0"/>
              <a:t>Collimation test tool</a:t>
            </a:r>
          </a:p>
        </p:txBody>
      </p:sp>
      <p:sp>
        <p:nvSpPr>
          <p:cNvPr id="14" name="TextBox 13">
            <a:extLst>
              <a:ext uri="{FF2B5EF4-FFF2-40B4-BE49-F238E27FC236}">
                <a16:creationId xmlns:a16="http://schemas.microsoft.com/office/drawing/2014/main" id="{76B2C8BA-DEA6-413D-8D2C-E17EFF61B71C}"/>
              </a:ext>
            </a:extLst>
          </p:cNvPr>
          <p:cNvSpPr txBox="1"/>
          <p:nvPr/>
        </p:nvSpPr>
        <p:spPr>
          <a:xfrm>
            <a:off x="7940764" y="3288823"/>
            <a:ext cx="1873400" cy="338554"/>
          </a:xfrm>
          <a:prstGeom prst="rect">
            <a:avLst/>
          </a:prstGeom>
          <a:noFill/>
        </p:spPr>
        <p:txBody>
          <a:bodyPr wrap="square" rtlCol="0">
            <a:spAutoFit/>
          </a:bodyPr>
          <a:lstStyle/>
          <a:p>
            <a:r>
              <a:rPr lang="en-US" sz="1600" dirty="0"/>
              <a:t>Alignment test tool</a:t>
            </a:r>
          </a:p>
        </p:txBody>
      </p:sp>
      <p:cxnSp>
        <p:nvCxnSpPr>
          <p:cNvPr id="16" name="Straight Arrow Connector 15">
            <a:extLst>
              <a:ext uri="{FF2B5EF4-FFF2-40B4-BE49-F238E27FC236}">
                <a16:creationId xmlns:a16="http://schemas.microsoft.com/office/drawing/2014/main" id="{EFF75EF5-1E26-44DC-B131-3390418084D9}"/>
              </a:ext>
            </a:extLst>
          </p:cNvPr>
          <p:cNvCxnSpPr>
            <a:cxnSpLocks/>
          </p:cNvCxnSpPr>
          <p:nvPr/>
        </p:nvCxnSpPr>
        <p:spPr>
          <a:xfrm flipV="1">
            <a:off x="8791403" y="5428433"/>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AAE9193-B172-4591-A0E8-5A9B138FABA8}"/>
              </a:ext>
            </a:extLst>
          </p:cNvPr>
          <p:cNvCxnSpPr>
            <a:cxnSpLocks/>
          </p:cNvCxnSpPr>
          <p:nvPr/>
        </p:nvCxnSpPr>
        <p:spPr>
          <a:xfrm>
            <a:off x="8963526" y="3623812"/>
            <a:ext cx="0" cy="346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D29D18F-8E23-4DBF-85F0-DD47F5DF04D3}"/>
              </a:ext>
            </a:extLst>
          </p:cNvPr>
          <p:cNvCxnSpPr>
            <a:cxnSpLocks/>
          </p:cNvCxnSpPr>
          <p:nvPr/>
        </p:nvCxnSpPr>
        <p:spPr>
          <a:xfrm>
            <a:off x="11088664" y="3803127"/>
            <a:ext cx="0" cy="10248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B636228-2903-4A26-BB12-CD0DB35821B8}"/>
              </a:ext>
            </a:extLst>
          </p:cNvPr>
          <p:cNvSpPr txBox="1"/>
          <p:nvPr/>
        </p:nvSpPr>
        <p:spPr>
          <a:xfrm>
            <a:off x="10096177" y="3358960"/>
            <a:ext cx="1967679" cy="369332"/>
          </a:xfrm>
          <a:prstGeom prst="rect">
            <a:avLst/>
          </a:prstGeom>
          <a:noFill/>
        </p:spPr>
        <p:txBody>
          <a:bodyPr wrap="square" rtlCol="0">
            <a:spAutoFit/>
          </a:bodyPr>
          <a:lstStyle/>
          <a:p>
            <a:pPr algn="ctr"/>
            <a:r>
              <a:rPr lang="en-US" dirty="0">
                <a:solidFill>
                  <a:schemeClr val="accent1"/>
                </a:solidFill>
              </a:rPr>
              <a:t>Overlapped Points</a:t>
            </a:r>
          </a:p>
        </p:txBody>
      </p:sp>
      <p:cxnSp>
        <p:nvCxnSpPr>
          <p:cNvPr id="25" name="Straight Arrow Connector 24">
            <a:extLst>
              <a:ext uri="{FF2B5EF4-FFF2-40B4-BE49-F238E27FC236}">
                <a16:creationId xmlns:a16="http://schemas.microsoft.com/office/drawing/2014/main" id="{8F7DA138-1A73-4FEF-ACB8-AD8A56718F86}"/>
              </a:ext>
            </a:extLst>
          </p:cNvPr>
          <p:cNvCxnSpPr>
            <a:cxnSpLocks/>
          </p:cNvCxnSpPr>
          <p:nvPr/>
        </p:nvCxnSpPr>
        <p:spPr>
          <a:xfrm flipH="1" flipV="1">
            <a:off x="6452962" y="4671493"/>
            <a:ext cx="1722850" cy="6484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93319DE-CF47-4A21-B525-A5CB75EB5328}"/>
              </a:ext>
            </a:extLst>
          </p:cNvPr>
          <p:cNvSpPr txBox="1"/>
          <p:nvPr/>
        </p:nvSpPr>
        <p:spPr>
          <a:xfrm>
            <a:off x="4723146" y="6410088"/>
            <a:ext cx="5056094" cy="338554"/>
          </a:xfrm>
          <a:prstGeom prst="rect">
            <a:avLst/>
          </a:prstGeom>
          <a:noFill/>
        </p:spPr>
        <p:txBody>
          <a:bodyPr wrap="square" rtlCol="0">
            <a:spAutoFit/>
          </a:bodyPr>
          <a:lstStyle/>
          <a:p>
            <a:pPr algn="ctr"/>
            <a:r>
              <a:rPr lang="en-US" sz="1600" dirty="0"/>
              <a:t>(Images courtesy of Kevin </a:t>
            </a:r>
            <a:r>
              <a:rPr lang="en-US" sz="1600" dirty="0" err="1"/>
              <a:t>Wunderle</a:t>
            </a:r>
            <a:r>
              <a:rPr lang="en-US" sz="1600" dirty="0"/>
              <a:t>)</a:t>
            </a:r>
          </a:p>
        </p:txBody>
      </p:sp>
      <p:sp>
        <p:nvSpPr>
          <p:cNvPr id="8" name="TextBox 7">
            <a:extLst>
              <a:ext uri="{FF2B5EF4-FFF2-40B4-BE49-F238E27FC236}">
                <a16:creationId xmlns:a16="http://schemas.microsoft.com/office/drawing/2014/main" id="{21EF0D4D-4E69-D77C-E682-B347E023A526}"/>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9" name="TextBox 8">
            <a:extLst>
              <a:ext uri="{FF2B5EF4-FFF2-40B4-BE49-F238E27FC236}">
                <a16:creationId xmlns:a16="http://schemas.microsoft.com/office/drawing/2014/main" id="{964C016A-4829-B38D-6F0D-0B3315B13B56}"/>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solidFill>
                  <a:srgbClr val="FF0000"/>
                </a:solidFill>
              </a:rPr>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3172537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40C0-F193-49A0-8B92-273F65073AA5}"/>
              </a:ext>
            </a:extLst>
          </p:cNvPr>
          <p:cNvSpPr>
            <a:spLocks noGrp="1"/>
          </p:cNvSpPr>
          <p:nvPr>
            <p:ph type="title"/>
          </p:nvPr>
        </p:nvSpPr>
        <p:spPr>
          <a:xfrm>
            <a:off x="2771774" y="224177"/>
            <a:ext cx="9124951" cy="716756"/>
          </a:xfrm>
        </p:spPr>
        <p:txBody>
          <a:bodyPr/>
          <a:lstStyle/>
          <a:p>
            <a:r>
              <a:rPr lang="en-US" dirty="0"/>
              <a:t>Disclaimer</a:t>
            </a:r>
          </a:p>
        </p:txBody>
      </p:sp>
      <p:sp>
        <p:nvSpPr>
          <p:cNvPr id="3" name="Content Placeholder 2">
            <a:extLst>
              <a:ext uri="{FF2B5EF4-FFF2-40B4-BE49-F238E27FC236}">
                <a16:creationId xmlns:a16="http://schemas.microsoft.com/office/drawing/2014/main" id="{26DC8B9D-689D-4CB1-BA3C-7B636D585BDD}"/>
              </a:ext>
            </a:extLst>
          </p:cNvPr>
          <p:cNvSpPr>
            <a:spLocks noGrp="1"/>
          </p:cNvSpPr>
          <p:nvPr>
            <p:ph idx="1"/>
          </p:nvPr>
        </p:nvSpPr>
        <p:spPr>
          <a:xfrm>
            <a:off x="2771774" y="1543050"/>
            <a:ext cx="8994128" cy="4633913"/>
          </a:xfrm>
        </p:spPr>
        <p:txBody>
          <a:bodyPr>
            <a:normAutofit/>
          </a:bodyPr>
          <a:lstStyle/>
          <a:p>
            <a:pPr marL="0" indent="0">
              <a:lnSpc>
                <a:spcPct val="100000"/>
              </a:lnSpc>
              <a:buNone/>
            </a:pPr>
            <a:r>
              <a:rPr lang="en-MY" altLang="en-US" dirty="0"/>
              <a:t>I have no conflict of interest to declare in this talk. </a:t>
            </a:r>
          </a:p>
          <a:p>
            <a:pPr marL="0" indent="0">
              <a:lnSpc>
                <a:spcPct val="100000"/>
              </a:lnSpc>
              <a:buNone/>
            </a:pPr>
            <a:r>
              <a:rPr lang="en-MY" altLang="en-US" dirty="0"/>
              <a:t>The main references of this talk include: IAEA HH 47 report (2022), AAPM 272 report (2022), and Malaysia Ministry of Health QC guidelines. </a:t>
            </a:r>
          </a:p>
          <a:p>
            <a:pPr marL="0" indent="0">
              <a:lnSpc>
                <a:spcPct val="100000"/>
              </a:lnSpc>
              <a:buNone/>
            </a:pPr>
            <a:endParaRPr lang="en-US" altLang="en-US" dirty="0">
              <a:solidFill>
                <a:schemeClr val="accent1"/>
              </a:solidFill>
            </a:endParaRPr>
          </a:p>
          <a:p>
            <a:endParaRPr lang="en-US" sz="2400" dirty="0"/>
          </a:p>
        </p:txBody>
      </p:sp>
      <p:sp>
        <p:nvSpPr>
          <p:cNvPr id="5" name="Slide Number Placeholder 4">
            <a:extLst>
              <a:ext uri="{FF2B5EF4-FFF2-40B4-BE49-F238E27FC236}">
                <a16:creationId xmlns:a16="http://schemas.microsoft.com/office/drawing/2014/main" id="{18F27C45-3D4F-4F36-B01F-154C71D3288A}"/>
              </a:ext>
            </a:extLst>
          </p:cNvPr>
          <p:cNvSpPr>
            <a:spLocks noGrp="1"/>
          </p:cNvSpPr>
          <p:nvPr>
            <p:ph type="sldNum" sz="quarter" idx="12"/>
          </p:nvPr>
        </p:nvSpPr>
        <p:spPr/>
        <p:txBody>
          <a:bodyPr/>
          <a:lstStyle/>
          <a:p>
            <a:fld id="{E994CEB2-14C0-4C36-BE7D-356F85CA276F}" type="slidenum">
              <a:rPr lang="en-US" altLang="en-US" smtClean="0"/>
              <a:pPr/>
              <a:t>3</a:t>
            </a:fld>
            <a:endParaRPr lang="en-US" altLang="en-US" dirty="0"/>
          </a:p>
        </p:txBody>
      </p:sp>
      <p:sp>
        <p:nvSpPr>
          <p:cNvPr id="7" name="Footer Placeholder 3">
            <a:extLst>
              <a:ext uri="{FF2B5EF4-FFF2-40B4-BE49-F238E27FC236}">
                <a16:creationId xmlns:a16="http://schemas.microsoft.com/office/drawing/2014/main" id="{C17E7FE2-46F0-458A-BAF3-ABB575D4EE5A}"/>
              </a:ext>
            </a:extLst>
          </p:cNvPr>
          <p:cNvSpPr>
            <a:spLocks noGrp="1"/>
          </p:cNvSpPr>
          <p:nvPr>
            <p:ph type="ftr" sz="quarter" idx="11"/>
          </p:nvPr>
        </p:nvSpPr>
        <p:spPr>
          <a:xfrm>
            <a:off x="166687" y="6437315"/>
            <a:ext cx="4114800" cy="365125"/>
          </a:xfrm>
        </p:spPr>
        <p:txBody>
          <a:bodyPr/>
          <a:lstStyle/>
          <a:p>
            <a:pPr>
              <a:defRPr/>
            </a:pPr>
            <a:r>
              <a:rPr lang="en-US"/>
              <a:t>Performance Testing (Daily, Weekly, etc)</a:t>
            </a:r>
            <a:endParaRPr lang="en-US" dirty="0"/>
          </a:p>
        </p:txBody>
      </p:sp>
      <p:pic>
        <p:nvPicPr>
          <p:cNvPr id="4" name="Picture 3" descr="A group of people sitting around a table with laptops&#10;&#10;Description automatically generated">
            <a:extLst>
              <a:ext uri="{FF2B5EF4-FFF2-40B4-BE49-F238E27FC236}">
                <a16:creationId xmlns:a16="http://schemas.microsoft.com/office/drawing/2014/main" id="{E15B1A1B-1F22-CEC5-D9E5-C79B7E0C68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728" r="10144" b="17074"/>
          <a:stretch/>
        </p:blipFill>
        <p:spPr>
          <a:xfrm>
            <a:off x="7479506" y="3598870"/>
            <a:ext cx="4281802" cy="2446321"/>
          </a:xfrm>
          <a:prstGeom prst="rect">
            <a:avLst/>
          </a:prstGeom>
        </p:spPr>
      </p:pic>
      <p:sp>
        <p:nvSpPr>
          <p:cNvPr id="6" name="Content Placeholder 2">
            <a:extLst>
              <a:ext uri="{FF2B5EF4-FFF2-40B4-BE49-F238E27FC236}">
                <a16:creationId xmlns:a16="http://schemas.microsoft.com/office/drawing/2014/main" id="{D0CEDC86-CBB3-3D67-7AD8-43E7705E0246}"/>
              </a:ext>
            </a:extLst>
          </p:cNvPr>
          <p:cNvSpPr txBox="1">
            <a:spLocks/>
          </p:cNvSpPr>
          <p:nvPr/>
        </p:nvSpPr>
        <p:spPr>
          <a:xfrm>
            <a:off x="2771774" y="3656021"/>
            <a:ext cx="4707732" cy="267334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MY" altLang="en-US" sz="2400" dirty="0"/>
              <a:t>I would like to acknowledge my colleagues at the IAEA Task Group, Kevin </a:t>
            </a:r>
            <a:r>
              <a:rPr lang="en-MY" altLang="en-US" sz="2400" dirty="0" err="1"/>
              <a:t>Wunderle</a:t>
            </a:r>
            <a:r>
              <a:rPr lang="en-MY" altLang="en-US" sz="2400" dirty="0"/>
              <a:t>, Hendrik de Vos, Francoise </a:t>
            </a:r>
            <a:r>
              <a:rPr lang="en-MY" altLang="en-US" sz="2400" dirty="0" err="1"/>
              <a:t>Malchair</a:t>
            </a:r>
            <a:r>
              <a:rPr lang="en-MY" altLang="en-US" sz="2400" dirty="0"/>
              <a:t>, Carlo </a:t>
            </a:r>
            <a:r>
              <a:rPr lang="en-MY" altLang="en-US" sz="2400" dirty="0" err="1"/>
              <a:t>Maccia</a:t>
            </a:r>
            <a:r>
              <a:rPr lang="en-MY" altLang="en-US" sz="2400" dirty="0"/>
              <a:t>, Carlos </a:t>
            </a:r>
            <a:r>
              <a:rPr lang="en-MY" altLang="en-US" sz="2400" dirty="0" err="1"/>
              <a:t>Ubeda</a:t>
            </a:r>
            <a:r>
              <a:rPr lang="en-MY" altLang="en-US" sz="2400" dirty="0"/>
              <a:t> and Virginia </a:t>
            </a:r>
            <a:r>
              <a:rPr lang="en-MY" altLang="en-US" sz="2400" dirty="0" err="1"/>
              <a:t>Tsapaki</a:t>
            </a:r>
            <a:r>
              <a:rPr lang="en-MY" altLang="en-US" sz="2400" dirty="0"/>
              <a:t> for contributing to the contents of this talk  </a:t>
            </a:r>
            <a:endParaRPr lang="en-US" sz="2000" dirty="0"/>
          </a:p>
        </p:txBody>
      </p:sp>
    </p:spTree>
    <p:extLst>
      <p:ext uri="{BB962C8B-B14F-4D97-AF65-F5344CB8AC3E}">
        <p14:creationId xmlns:p14="http://schemas.microsoft.com/office/powerpoint/2010/main" val="2281317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30</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2. X ray Beam Alignment and Centering </a:t>
            </a:r>
          </a:p>
        </p:txBody>
      </p:sp>
      <p:sp>
        <p:nvSpPr>
          <p:cNvPr id="3" name="TextBox 2">
            <a:extLst>
              <a:ext uri="{FF2B5EF4-FFF2-40B4-BE49-F238E27FC236}">
                <a16:creationId xmlns:a16="http://schemas.microsoft.com/office/drawing/2014/main" id="{C433C56F-5D3D-4082-A62E-58BD011FE03E}"/>
              </a:ext>
            </a:extLst>
          </p:cNvPr>
          <p:cNvSpPr txBox="1"/>
          <p:nvPr/>
        </p:nvSpPr>
        <p:spPr>
          <a:xfrm>
            <a:off x="2771774" y="1817285"/>
            <a:ext cx="9124951" cy="4924425"/>
          </a:xfrm>
          <a:prstGeom prst="rect">
            <a:avLst/>
          </a:prstGeom>
          <a:noFill/>
        </p:spPr>
        <p:txBody>
          <a:bodyPr wrap="square" rtlCol="0">
            <a:spAutoFit/>
          </a:bodyPr>
          <a:lstStyle/>
          <a:p>
            <a:pPr lvl="0"/>
            <a:r>
              <a:rPr lang="en-GB" sz="2000" b="1" dirty="0"/>
              <a:t>Analysis:</a:t>
            </a:r>
            <a:endParaRPr lang="en-US" sz="2000" b="1" dirty="0"/>
          </a:p>
          <a:p>
            <a:r>
              <a:rPr lang="en-GB" sz="2000" dirty="0"/>
              <a:t>Determine the distance between the central ray and the middle of the image receptor in the lateral and vertical image directions. </a:t>
            </a:r>
            <a:endParaRPr lang="en-US" sz="2000" dirty="0"/>
          </a:p>
          <a:p>
            <a:pPr lvl="0"/>
            <a:endParaRPr lang="en-GB" sz="2000" b="1" dirty="0"/>
          </a:p>
          <a:p>
            <a:pPr lvl="0"/>
            <a:r>
              <a:rPr lang="en-GB" sz="2000" b="1" dirty="0"/>
              <a:t>Tolerances: </a:t>
            </a:r>
            <a:endParaRPr lang="en-US" sz="2000" b="1" dirty="0"/>
          </a:p>
          <a:p>
            <a:r>
              <a:rPr lang="en-GB" sz="2000" dirty="0"/>
              <a:t>The deviation of the X ray field and image receptor </a:t>
            </a:r>
          </a:p>
          <a:p>
            <a:r>
              <a:rPr lang="en-GB" sz="2000" dirty="0"/>
              <a:t>area </a:t>
            </a:r>
            <a:r>
              <a:rPr lang="en-GB" sz="2000" b="1" dirty="0">
                <a:solidFill>
                  <a:srgbClr val="FF0000"/>
                </a:solidFill>
              </a:rPr>
              <a:t>should not exceed 2% of the SID </a:t>
            </a:r>
            <a:r>
              <a:rPr lang="en-GB" sz="2000" dirty="0"/>
              <a:t>(</a:t>
            </a:r>
            <a:r>
              <a:rPr lang="en-GB" sz="2000" dirty="0" err="1"/>
              <a:t>eg.</a:t>
            </a:r>
            <a:r>
              <a:rPr lang="en-GB" sz="2000" dirty="0"/>
              <a:t> </a:t>
            </a:r>
            <a:r>
              <a:rPr lang="en-GB" sz="2000" dirty="0">
                <a:latin typeface="Calibri" panose="020F0502020204030204" pitchFamily="34" charset="0"/>
              </a:rPr>
              <a:t>±</a:t>
            </a:r>
            <a:r>
              <a:rPr lang="en-GB" sz="2000" dirty="0"/>
              <a:t>2 mm). </a:t>
            </a:r>
            <a:endParaRPr lang="en-US" sz="2000" dirty="0"/>
          </a:p>
          <a:p>
            <a:pPr lvl="0"/>
            <a:endParaRPr lang="en-GB" sz="2000" b="1" dirty="0"/>
          </a:p>
          <a:p>
            <a:pPr lvl="0"/>
            <a:r>
              <a:rPr lang="en-GB" sz="2000" b="1" dirty="0"/>
              <a:t>Frequency: </a:t>
            </a:r>
            <a:r>
              <a:rPr lang="en-GB" sz="2000" dirty="0"/>
              <a:t>Annually </a:t>
            </a:r>
            <a:endParaRPr lang="en-US" sz="2000" dirty="0"/>
          </a:p>
          <a:p>
            <a:pPr lvl="0"/>
            <a:endParaRPr lang="en-GB" sz="2000" b="1" dirty="0"/>
          </a:p>
          <a:p>
            <a:pPr lvl="0"/>
            <a:r>
              <a:rPr lang="en-GB" sz="2000" b="1" dirty="0"/>
              <a:t>Corrective actions: </a:t>
            </a:r>
            <a:endParaRPr lang="en-US" sz="2000" b="1" dirty="0"/>
          </a:p>
          <a:p>
            <a:pPr fontAlgn="base"/>
            <a:r>
              <a:rPr lang="en-GB" sz="2000" dirty="0"/>
              <a:t>Check the gantry primary and secondary angles to ensure the system is at 0</a:t>
            </a:r>
            <a:r>
              <a:rPr lang="en-GB" sz="2000" baseline="30000" dirty="0"/>
              <a:t>0</a:t>
            </a:r>
            <a:r>
              <a:rPr lang="en-GB" sz="2000" dirty="0"/>
              <a:t> in both rotational directions. Also ensure that the procedure table and test tool are level. </a:t>
            </a:r>
            <a:endParaRPr lang="en-US" sz="2000" dirty="0"/>
          </a:p>
          <a:p>
            <a:endParaRPr lang="en-US" dirty="0"/>
          </a:p>
          <a:p>
            <a:pPr marL="285750" lvl="0" indent="-285750">
              <a:buFont typeface="Arial" panose="020B0604020202020204" pitchFamily="34" charset="0"/>
              <a:buChar char="•"/>
            </a:pPr>
            <a:endParaRPr lang="en-US" dirty="0"/>
          </a:p>
          <a:p>
            <a:endParaRPr lang="en-US" dirty="0"/>
          </a:p>
        </p:txBody>
      </p:sp>
      <p:pic>
        <p:nvPicPr>
          <p:cNvPr id="7" name="Picture 6">
            <a:extLst>
              <a:ext uri="{FF2B5EF4-FFF2-40B4-BE49-F238E27FC236}">
                <a16:creationId xmlns:a16="http://schemas.microsoft.com/office/drawing/2014/main" id="{595851E1-B382-4BCF-B50E-6689E2225A40}"/>
              </a:ext>
            </a:extLst>
          </p:cNvPr>
          <p:cNvPicPr>
            <a:picLocks noChangeAspect="1"/>
          </p:cNvPicPr>
          <p:nvPr/>
        </p:nvPicPr>
        <p:blipFill rotWithShape="1">
          <a:blip r:embed="rId2"/>
          <a:srcRect l="11199" t="2470" r="10035" b="2967"/>
          <a:stretch/>
        </p:blipFill>
        <p:spPr>
          <a:xfrm>
            <a:off x="8381344" y="2770708"/>
            <a:ext cx="1920297" cy="1811341"/>
          </a:xfrm>
          <a:prstGeom prst="rect">
            <a:avLst/>
          </a:prstGeom>
        </p:spPr>
      </p:pic>
      <p:pic>
        <p:nvPicPr>
          <p:cNvPr id="8" name="Picture 7">
            <a:extLst>
              <a:ext uri="{FF2B5EF4-FFF2-40B4-BE49-F238E27FC236}">
                <a16:creationId xmlns:a16="http://schemas.microsoft.com/office/drawing/2014/main" id="{AC6C7DE3-F3B0-4EF9-BA42-9C46D2D99B40}"/>
              </a:ext>
            </a:extLst>
          </p:cNvPr>
          <p:cNvPicPr>
            <a:picLocks noChangeAspect="1"/>
          </p:cNvPicPr>
          <p:nvPr/>
        </p:nvPicPr>
        <p:blipFill>
          <a:blip r:embed="rId3"/>
          <a:stretch>
            <a:fillRect/>
          </a:stretch>
        </p:blipFill>
        <p:spPr>
          <a:xfrm>
            <a:off x="10400207" y="2879524"/>
            <a:ext cx="1530536" cy="1032461"/>
          </a:xfrm>
          <a:prstGeom prst="rect">
            <a:avLst/>
          </a:prstGeom>
        </p:spPr>
      </p:pic>
      <p:sp>
        <p:nvSpPr>
          <p:cNvPr id="10" name="TextBox 9">
            <a:extLst>
              <a:ext uri="{FF2B5EF4-FFF2-40B4-BE49-F238E27FC236}">
                <a16:creationId xmlns:a16="http://schemas.microsoft.com/office/drawing/2014/main" id="{ECFC708B-1C73-DE18-BF42-9928BFBE7467}"/>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11" name="TextBox 10">
            <a:extLst>
              <a:ext uri="{FF2B5EF4-FFF2-40B4-BE49-F238E27FC236}">
                <a16:creationId xmlns:a16="http://schemas.microsoft.com/office/drawing/2014/main" id="{2E7FBBBF-F600-8DCD-FD21-E1AAB8E4A0FE}"/>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solidFill>
                  <a:srgbClr val="FF0000"/>
                </a:solidFill>
              </a:rPr>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3434322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31</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3. X ray Beam Collimation </a:t>
            </a:r>
          </a:p>
        </p:txBody>
      </p:sp>
      <p:sp>
        <p:nvSpPr>
          <p:cNvPr id="3" name="TextBox 2">
            <a:extLst>
              <a:ext uri="{FF2B5EF4-FFF2-40B4-BE49-F238E27FC236}">
                <a16:creationId xmlns:a16="http://schemas.microsoft.com/office/drawing/2014/main" id="{C433C56F-5D3D-4082-A62E-58BD011FE03E}"/>
              </a:ext>
            </a:extLst>
          </p:cNvPr>
          <p:cNvSpPr txBox="1"/>
          <p:nvPr/>
        </p:nvSpPr>
        <p:spPr>
          <a:xfrm>
            <a:off x="2771774" y="1817285"/>
            <a:ext cx="9124951" cy="4862870"/>
          </a:xfrm>
          <a:prstGeom prst="rect">
            <a:avLst/>
          </a:prstGeom>
          <a:noFill/>
        </p:spPr>
        <p:txBody>
          <a:bodyPr wrap="square" rtlCol="0">
            <a:spAutoFit/>
          </a:bodyPr>
          <a:lstStyle/>
          <a:p>
            <a:pPr lvl="0">
              <a:spcAft>
                <a:spcPts val="600"/>
              </a:spcAft>
            </a:pPr>
            <a:r>
              <a:rPr lang="en-GB" sz="2000" b="1" dirty="0"/>
              <a:t>Objective:</a:t>
            </a:r>
            <a:endParaRPr lang="en-US" sz="2400" b="1" dirty="0"/>
          </a:p>
          <a:p>
            <a:pPr>
              <a:spcAft>
                <a:spcPts val="600"/>
              </a:spcAft>
            </a:pPr>
            <a:r>
              <a:rPr lang="en-GB" sz="2000" dirty="0"/>
              <a:t>To verify that the X ray field is appropriately limited and does not extend beyond the image receptor assembly or the intended viewable area.</a:t>
            </a:r>
            <a:endParaRPr lang="en-US" sz="2000" dirty="0"/>
          </a:p>
          <a:p>
            <a:pPr lvl="0">
              <a:spcAft>
                <a:spcPts val="600"/>
              </a:spcAft>
            </a:pPr>
            <a:endParaRPr lang="en-GB" b="1" dirty="0"/>
          </a:p>
          <a:p>
            <a:pPr lvl="0">
              <a:spcAft>
                <a:spcPts val="600"/>
              </a:spcAft>
            </a:pPr>
            <a:r>
              <a:rPr lang="en-GB" sz="2000" b="1" dirty="0"/>
              <a:t>Methods: </a:t>
            </a:r>
            <a:endParaRPr lang="en-US" sz="2000" b="1" dirty="0"/>
          </a:p>
          <a:p>
            <a:pPr lvl="0">
              <a:spcAft>
                <a:spcPts val="600"/>
              </a:spcAft>
            </a:pPr>
            <a:r>
              <a:rPr lang="en-GB" sz="2000" dirty="0"/>
              <a:t>There are multiple methods to perform this test:</a:t>
            </a:r>
          </a:p>
          <a:p>
            <a:pPr marL="457200" indent="-457200">
              <a:spcAft>
                <a:spcPts val="600"/>
              </a:spcAft>
              <a:buFont typeface="+mj-lt"/>
              <a:buAutoNum type="alphaLcParenR"/>
            </a:pPr>
            <a:r>
              <a:rPr lang="en-GB" sz="2000" dirty="0"/>
              <a:t>If a CR system is available at the facility, use the </a:t>
            </a:r>
            <a:r>
              <a:rPr lang="en-GB" sz="2000" dirty="0">
                <a:solidFill>
                  <a:schemeClr val="accent1"/>
                </a:solidFill>
              </a:rPr>
              <a:t>CR plate </a:t>
            </a:r>
            <a:r>
              <a:rPr lang="en-GB" sz="2000" dirty="0"/>
              <a:t>to acquire the image. </a:t>
            </a:r>
          </a:p>
          <a:p>
            <a:pPr marL="457200" indent="-457200">
              <a:spcAft>
                <a:spcPts val="600"/>
              </a:spcAft>
              <a:buFont typeface="+mj-lt"/>
              <a:buAutoNum type="alphaLcParenR"/>
            </a:pPr>
            <a:r>
              <a:rPr lang="en-GB" sz="2000" dirty="0"/>
              <a:t>If CR system is not available, use self-developing films, such as </a:t>
            </a:r>
            <a:r>
              <a:rPr lang="en-GB" sz="2000" dirty="0" err="1">
                <a:solidFill>
                  <a:schemeClr val="accent1"/>
                </a:solidFill>
              </a:rPr>
              <a:t>radiochromic</a:t>
            </a:r>
            <a:r>
              <a:rPr lang="en-GB" sz="2000" dirty="0">
                <a:solidFill>
                  <a:schemeClr val="accent1"/>
                </a:solidFill>
              </a:rPr>
              <a:t> film</a:t>
            </a:r>
            <a:r>
              <a:rPr lang="en-GB" sz="2000" dirty="0"/>
              <a:t>. </a:t>
            </a:r>
          </a:p>
          <a:p>
            <a:pPr marL="457200" indent="-457200">
              <a:spcAft>
                <a:spcPts val="600"/>
              </a:spcAft>
              <a:buFont typeface="+mj-lt"/>
              <a:buAutoNum type="alphaLcParenR"/>
            </a:pPr>
            <a:r>
              <a:rPr lang="en-GB" sz="2000" dirty="0"/>
              <a:t>Or use the </a:t>
            </a:r>
            <a:r>
              <a:rPr lang="en-GB" sz="2000" dirty="0">
                <a:solidFill>
                  <a:schemeClr val="accent1"/>
                </a:solidFill>
              </a:rPr>
              <a:t>fluorescent screen </a:t>
            </a:r>
            <a:r>
              <a:rPr lang="en-GB" sz="2000" dirty="0"/>
              <a:t>with test object/markings. Note the staff needs to be in the room (with lead apron) performing live fluoroscopy.       </a:t>
            </a:r>
            <a:endParaRPr lang="en-US" sz="2000" dirty="0"/>
          </a:p>
          <a:p>
            <a:pPr marL="285750" lvl="0" indent="-285750">
              <a:buFont typeface="Arial" panose="020B0604020202020204" pitchFamily="34" charset="0"/>
              <a:buChar char="•"/>
            </a:pPr>
            <a:endParaRPr lang="en-US" dirty="0"/>
          </a:p>
          <a:p>
            <a:endParaRPr lang="en-US" dirty="0"/>
          </a:p>
          <a:p>
            <a:pPr marL="285750" lvl="0" indent="-285750">
              <a:buFont typeface="Arial" panose="020B0604020202020204" pitchFamily="34" charset="0"/>
              <a:buChar char="•"/>
            </a:pPr>
            <a:endParaRPr lang="en-US" dirty="0"/>
          </a:p>
          <a:p>
            <a:endParaRPr lang="en-US" dirty="0"/>
          </a:p>
        </p:txBody>
      </p:sp>
      <p:sp>
        <p:nvSpPr>
          <p:cNvPr id="8" name="TextBox 7">
            <a:extLst>
              <a:ext uri="{FF2B5EF4-FFF2-40B4-BE49-F238E27FC236}">
                <a16:creationId xmlns:a16="http://schemas.microsoft.com/office/drawing/2014/main" id="{54F35250-D484-430E-ADDA-B92D298A9474}"/>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9" name="TextBox 8">
            <a:extLst>
              <a:ext uri="{FF2B5EF4-FFF2-40B4-BE49-F238E27FC236}">
                <a16:creationId xmlns:a16="http://schemas.microsoft.com/office/drawing/2014/main" id="{10552B47-8380-C9C3-AF64-20B7B37CD28C}"/>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solidFill>
                  <a:srgbClr val="FF0000"/>
                </a:solidFill>
              </a:rPr>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3700627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32</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3. X ray Beam Collimation </a:t>
            </a:r>
          </a:p>
        </p:txBody>
      </p:sp>
      <p:sp>
        <p:nvSpPr>
          <p:cNvPr id="3" name="TextBox 2">
            <a:extLst>
              <a:ext uri="{FF2B5EF4-FFF2-40B4-BE49-F238E27FC236}">
                <a16:creationId xmlns:a16="http://schemas.microsoft.com/office/drawing/2014/main" id="{C433C56F-5D3D-4082-A62E-58BD011FE03E}"/>
              </a:ext>
            </a:extLst>
          </p:cNvPr>
          <p:cNvSpPr txBox="1"/>
          <p:nvPr/>
        </p:nvSpPr>
        <p:spPr>
          <a:xfrm>
            <a:off x="2771774" y="1817285"/>
            <a:ext cx="9124951" cy="3985706"/>
          </a:xfrm>
          <a:prstGeom prst="rect">
            <a:avLst/>
          </a:prstGeom>
          <a:noFill/>
        </p:spPr>
        <p:txBody>
          <a:bodyPr wrap="square" rtlCol="0">
            <a:spAutoFit/>
          </a:bodyPr>
          <a:lstStyle/>
          <a:p>
            <a:pPr lvl="0">
              <a:spcAft>
                <a:spcPts val="600"/>
              </a:spcAft>
            </a:pPr>
            <a:r>
              <a:rPr lang="en-GB" sz="2000" b="1" dirty="0"/>
              <a:t>Using (a) CR plate or (b) </a:t>
            </a:r>
            <a:r>
              <a:rPr lang="en-GB" sz="2000" b="1" dirty="0" err="1"/>
              <a:t>radiochromic</a:t>
            </a:r>
            <a:r>
              <a:rPr lang="en-GB" sz="2000" b="1" dirty="0"/>
              <a:t> film:  </a:t>
            </a:r>
            <a:endParaRPr lang="en-US" sz="2000" b="1" dirty="0"/>
          </a:p>
          <a:p>
            <a:pPr marL="285750" lvl="0" indent="-285750">
              <a:spcAft>
                <a:spcPts val="600"/>
              </a:spcAft>
              <a:buFont typeface="Arial" panose="020B0604020202020204" pitchFamily="34" charset="0"/>
              <a:buChar char="•"/>
            </a:pPr>
            <a:r>
              <a:rPr lang="en-GB" sz="2000" dirty="0"/>
              <a:t>Rotate the C arm to 180</a:t>
            </a:r>
            <a:r>
              <a:rPr lang="en-GB" sz="2000" baseline="30000" dirty="0"/>
              <a:t>0</a:t>
            </a:r>
            <a:r>
              <a:rPr lang="en-GB" sz="2000" dirty="0"/>
              <a:t> (if possible) or 90</a:t>
            </a:r>
            <a:r>
              <a:rPr lang="en-GB" sz="2000" baseline="30000" dirty="0"/>
              <a:t>o</a:t>
            </a:r>
            <a:r>
              <a:rPr lang="en-GB" sz="2000" dirty="0"/>
              <a:t>.  </a:t>
            </a:r>
            <a:endParaRPr lang="en-US" sz="2000" dirty="0"/>
          </a:p>
          <a:p>
            <a:pPr marL="285750" indent="-285750">
              <a:spcAft>
                <a:spcPts val="600"/>
              </a:spcAft>
              <a:buFont typeface="Arial" panose="020B0604020202020204" pitchFamily="34" charset="0"/>
              <a:buChar char="•"/>
            </a:pPr>
            <a:r>
              <a:rPr lang="en-GB" sz="2000" dirty="0"/>
              <a:t>Place a lead plate on the image receptor, ensuring that the image receptor is fully covered by the lead in the largest FOV.</a:t>
            </a:r>
            <a:endParaRPr lang="en-US" sz="2000" dirty="0"/>
          </a:p>
          <a:p>
            <a:pPr marL="285750" lvl="0" indent="-285750">
              <a:spcAft>
                <a:spcPts val="600"/>
              </a:spcAft>
              <a:buFont typeface="Arial" panose="020B0604020202020204" pitchFamily="34" charset="0"/>
              <a:buChar char="•"/>
            </a:pPr>
            <a:r>
              <a:rPr lang="en-GB" sz="2000" dirty="0"/>
              <a:t>Place the </a:t>
            </a:r>
            <a:r>
              <a:rPr lang="en-GB" sz="2000" dirty="0">
                <a:solidFill>
                  <a:schemeClr val="accent1"/>
                </a:solidFill>
              </a:rPr>
              <a:t>CR plate </a:t>
            </a:r>
            <a:r>
              <a:rPr lang="en-GB" sz="2000" dirty="0"/>
              <a:t>or </a:t>
            </a:r>
            <a:r>
              <a:rPr lang="en-GB" sz="2000" dirty="0" err="1">
                <a:solidFill>
                  <a:schemeClr val="accent1"/>
                </a:solidFill>
              </a:rPr>
              <a:t>radiochromic</a:t>
            </a:r>
            <a:r>
              <a:rPr lang="en-GB" sz="2000" dirty="0">
                <a:solidFill>
                  <a:schemeClr val="accent1"/>
                </a:solidFill>
              </a:rPr>
              <a:t> film </a:t>
            </a:r>
            <a:r>
              <a:rPr lang="en-GB" sz="2000" dirty="0"/>
              <a:t>on the lead plate. </a:t>
            </a:r>
          </a:p>
          <a:p>
            <a:pPr marL="285750" lvl="0" indent="-285750">
              <a:spcAft>
                <a:spcPts val="600"/>
              </a:spcAft>
              <a:buFont typeface="Arial" panose="020B0604020202020204" pitchFamily="34" charset="0"/>
              <a:buChar char="•"/>
            </a:pPr>
            <a:r>
              <a:rPr lang="en-GB" sz="2000" dirty="0"/>
              <a:t>Use a radio-opaque ruler or other object of known size to determine the </a:t>
            </a:r>
            <a:r>
              <a:rPr lang="en-GB" sz="2000" dirty="0">
                <a:solidFill>
                  <a:schemeClr val="accent1"/>
                </a:solidFill>
              </a:rPr>
              <a:t>magnification factor</a:t>
            </a:r>
            <a:r>
              <a:rPr lang="en-GB" sz="2000" dirty="0"/>
              <a:t>. </a:t>
            </a:r>
            <a:endParaRPr lang="en-US" sz="2000" dirty="0"/>
          </a:p>
          <a:p>
            <a:pPr marL="285750" lvl="0" indent="-285750">
              <a:spcAft>
                <a:spcPts val="600"/>
              </a:spcAft>
              <a:buFont typeface="Arial" panose="020B0604020202020204" pitchFamily="34" charset="0"/>
              <a:buChar char="•"/>
            </a:pPr>
            <a:r>
              <a:rPr lang="en-GB" sz="2000" dirty="0"/>
              <a:t>Starting with the smallest FOV, irradiate the CR plate or film in </a:t>
            </a:r>
            <a:r>
              <a:rPr lang="en-GB" sz="2000" dirty="0">
                <a:solidFill>
                  <a:schemeClr val="accent1"/>
                </a:solidFill>
              </a:rPr>
              <a:t>acquisition mode </a:t>
            </a:r>
            <a:r>
              <a:rPr lang="en-GB" sz="2000" dirty="0"/>
              <a:t>(cine or DSA).</a:t>
            </a:r>
            <a:endParaRPr lang="en-US" sz="2000" dirty="0"/>
          </a:p>
          <a:p>
            <a:pPr marL="285750" lvl="0" indent="-285750">
              <a:spcAft>
                <a:spcPts val="600"/>
              </a:spcAft>
              <a:buFont typeface="Arial" panose="020B0604020202020204" pitchFamily="34" charset="0"/>
              <a:buChar char="•"/>
            </a:pPr>
            <a:r>
              <a:rPr lang="en-GB" sz="2000" dirty="0"/>
              <a:t>Repeat for each available FOV.</a:t>
            </a:r>
            <a:endParaRPr lang="en-US" dirty="0"/>
          </a:p>
          <a:p>
            <a:endParaRPr lang="en-US" dirty="0"/>
          </a:p>
        </p:txBody>
      </p:sp>
      <p:sp>
        <p:nvSpPr>
          <p:cNvPr id="8" name="TextBox 7">
            <a:extLst>
              <a:ext uri="{FF2B5EF4-FFF2-40B4-BE49-F238E27FC236}">
                <a16:creationId xmlns:a16="http://schemas.microsoft.com/office/drawing/2014/main" id="{97B31B0D-8FDE-D4CF-B80C-17EB47CC844F}"/>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9" name="TextBox 8">
            <a:extLst>
              <a:ext uri="{FF2B5EF4-FFF2-40B4-BE49-F238E27FC236}">
                <a16:creationId xmlns:a16="http://schemas.microsoft.com/office/drawing/2014/main" id="{CB6BDEA8-655F-5D7B-EA88-1F8B4FC3CA47}"/>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solidFill>
                  <a:srgbClr val="FF0000"/>
                </a:solidFill>
              </a:rPr>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2428100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33</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3. X ray Beam Collimation </a:t>
            </a:r>
          </a:p>
        </p:txBody>
      </p:sp>
      <p:pic>
        <p:nvPicPr>
          <p:cNvPr id="7" name="Picture 6">
            <a:extLst>
              <a:ext uri="{FF2B5EF4-FFF2-40B4-BE49-F238E27FC236}">
                <a16:creationId xmlns:a16="http://schemas.microsoft.com/office/drawing/2014/main" id="{59EACC67-5993-4AAB-99ED-B9B7B7806B8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7128" y="2335313"/>
            <a:ext cx="6123234" cy="2892899"/>
          </a:xfrm>
          <a:prstGeom prst="rect">
            <a:avLst/>
          </a:prstGeom>
          <a:noFill/>
        </p:spPr>
      </p:pic>
      <p:sp>
        <p:nvSpPr>
          <p:cNvPr id="8" name="Rectangle 7">
            <a:extLst>
              <a:ext uri="{FF2B5EF4-FFF2-40B4-BE49-F238E27FC236}">
                <a16:creationId xmlns:a16="http://schemas.microsoft.com/office/drawing/2014/main" id="{438C7334-D1C5-4FFD-959A-25D9CB27DD95}"/>
              </a:ext>
            </a:extLst>
          </p:cNvPr>
          <p:cNvSpPr/>
          <p:nvPr/>
        </p:nvSpPr>
        <p:spPr>
          <a:xfrm>
            <a:off x="2771774" y="1779054"/>
            <a:ext cx="2619756" cy="369332"/>
          </a:xfrm>
          <a:prstGeom prst="rect">
            <a:avLst/>
          </a:prstGeom>
        </p:spPr>
        <p:txBody>
          <a:bodyPr wrap="none">
            <a:spAutoFit/>
          </a:bodyPr>
          <a:lstStyle/>
          <a:p>
            <a:pPr lvl="0">
              <a:spcAft>
                <a:spcPts val="600"/>
              </a:spcAft>
            </a:pPr>
            <a:r>
              <a:rPr lang="en-GB" b="1" dirty="0"/>
              <a:t>Using </a:t>
            </a:r>
            <a:r>
              <a:rPr lang="en-GB" b="1" dirty="0" err="1"/>
              <a:t>radiochromic</a:t>
            </a:r>
            <a:r>
              <a:rPr lang="en-GB" b="1" dirty="0"/>
              <a:t> film:  </a:t>
            </a:r>
            <a:endParaRPr lang="en-US" b="1" dirty="0"/>
          </a:p>
        </p:txBody>
      </p:sp>
      <p:sp>
        <p:nvSpPr>
          <p:cNvPr id="9" name="TextBox 8">
            <a:extLst>
              <a:ext uri="{FF2B5EF4-FFF2-40B4-BE49-F238E27FC236}">
                <a16:creationId xmlns:a16="http://schemas.microsoft.com/office/drawing/2014/main" id="{83052961-49EB-4CA9-9C3D-E185C203BDD0}"/>
              </a:ext>
            </a:extLst>
          </p:cNvPr>
          <p:cNvSpPr txBox="1"/>
          <p:nvPr/>
        </p:nvSpPr>
        <p:spPr>
          <a:xfrm>
            <a:off x="2827127" y="5228212"/>
            <a:ext cx="1948357" cy="923330"/>
          </a:xfrm>
          <a:prstGeom prst="rect">
            <a:avLst/>
          </a:prstGeom>
          <a:noFill/>
        </p:spPr>
        <p:txBody>
          <a:bodyPr wrap="square" rtlCol="0">
            <a:spAutoFit/>
          </a:bodyPr>
          <a:lstStyle/>
          <a:p>
            <a:pPr algn="ctr"/>
            <a:r>
              <a:rPr lang="en-US" dirty="0"/>
              <a:t>Lead plate placed on the image receptor</a:t>
            </a:r>
          </a:p>
        </p:txBody>
      </p:sp>
      <p:cxnSp>
        <p:nvCxnSpPr>
          <p:cNvPr id="11" name="Straight Arrow Connector 10">
            <a:extLst>
              <a:ext uri="{FF2B5EF4-FFF2-40B4-BE49-F238E27FC236}">
                <a16:creationId xmlns:a16="http://schemas.microsoft.com/office/drawing/2014/main" id="{5D556937-2225-4E31-AE39-CB62776687A9}"/>
              </a:ext>
            </a:extLst>
          </p:cNvPr>
          <p:cNvCxnSpPr/>
          <p:nvPr/>
        </p:nvCxnSpPr>
        <p:spPr>
          <a:xfrm flipV="1">
            <a:off x="3367144" y="4658057"/>
            <a:ext cx="0" cy="570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21C687F-71B0-4C3B-BCB2-0EE0A49EDC24}"/>
              </a:ext>
            </a:extLst>
          </p:cNvPr>
          <p:cNvCxnSpPr>
            <a:cxnSpLocks/>
          </p:cNvCxnSpPr>
          <p:nvPr/>
        </p:nvCxnSpPr>
        <p:spPr>
          <a:xfrm flipV="1">
            <a:off x="5595769" y="4487729"/>
            <a:ext cx="0" cy="740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3B262F-E90F-4E31-B1A4-46B9059D6F6B}"/>
              </a:ext>
            </a:extLst>
          </p:cNvPr>
          <p:cNvSpPr txBox="1"/>
          <p:nvPr/>
        </p:nvSpPr>
        <p:spPr>
          <a:xfrm>
            <a:off x="4756652" y="5228212"/>
            <a:ext cx="1820176" cy="646331"/>
          </a:xfrm>
          <a:prstGeom prst="rect">
            <a:avLst/>
          </a:prstGeom>
          <a:noFill/>
        </p:spPr>
        <p:txBody>
          <a:bodyPr wrap="square" rtlCol="0">
            <a:spAutoFit/>
          </a:bodyPr>
          <a:lstStyle/>
          <a:p>
            <a:pPr algn="ctr"/>
            <a:r>
              <a:rPr lang="en-US" dirty="0" err="1"/>
              <a:t>Radiochromic</a:t>
            </a:r>
            <a:r>
              <a:rPr lang="en-US" dirty="0"/>
              <a:t> film</a:t>
            </a:r>
          </a:p>
        </p:txBody>
      </p:sp>
      <p:sp>
        <p:nvSpPr>
          <p:cNvPr id="14" name="TextBox 13">
            <a:extLst>
              <a:ext uri="{FF2B5EF4-FFF2-40B4-BE49-F238E27FC236}">
                <a16:creationId xmlns:a16="http://schemas.microsoft.com/office/drawing/2014/main" id="{5CE11953-46FA-4890-BDC6-0E3C61BAE93E}"/>
              </a:ext>
            </a:extLst>
          </p:cNvPr>
          <p:cNvSpPr txBox="1"/>
          <p:nvPr/>
        </p:nvSpPr>
        <p:spPr>
          <a:xfrm>
            <a:off x="9858906" y="5159629"/>
            <a:ext cx="1807285" cy="923330"/>
          </a:xfrm>
          <a:prstGeom prst="rect">
            <a:avLst/>
          </a:prstGeom>
          <a:noFill/>
        </p:spPr>
        <p:txBody>
          <a:bodyPr wrap="square" rtlCol="0">
            <a:spAutoFit/>
          </a:bodyPr>
          <a:lstStyle/>
          <a:p>
            <a:pPr algn="ctr"/>
            <a:r>
              <a:rPr lang="en-US" dirty="0" err="1"/>
              <a:t>Radiochromic</a:t>
            </a:r>
            <a:r>
              <a:rPr lang="en-US" dirty="0"/>
              <a:t> film with radio-opaque markings</a:t>
            </a:r>
          </a:p>
        </p:txBody>
      </p:sp>
      <p:pic>
        <p:nvPicPr>
          <p:cNvPr id="15" name="Picture 14">
            <a:extLst>
              <a:ext uri="{FF2B5EF4-FFF2-40B4-BE49-F238E27FC236}">
                <a16:creationId xmlns:a16="http://schemas.microsoft.com/office/drawing/2014/main" id="{D263AB5E-49FF-4888-AE19-97459DC1F0F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53526" y="2335313"/>
            <a:ext cx="2811236" cy="2531444"/>
          </a:xfrm>
          <a:prstGeom prst="rect">
            <a:avLst/>
          </a:prstGeom>
          <a:noFill/>
        </p:spPr>
      </p:pic>
      <p:cxnSp>
        <p:nvCxnSpPr>
          <p:cNvPr id="16" name="Straight Arrow Connector 15">
            <a:extLst>
              <a:ext uri="{FF2B5EF4-FFF2-40B4-BE49-F238E27FC236}">
                <a16:creationId xmlns:a16="http://schemas.microsoft.com/office/drawing/2014/main" id="{72131486-9C7B-4C0E-9A5B-3131EBB8DD14}"/>
              </a:ext>
            </a:extLst>
          </p:cNvPr>
          <p:cNvCxnSpPr/>
          <p:nvPr/>
        </p:nvCxnSpPr>
        <p:spPr>
          <a:xfrm flipV="1">
            <a:off x="10621383" y="4604863"/>
            <a:ext cx="0" cy="570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272C7E4-E285-40D9-9F24-F93010AD332A}"/>
              </a:ext>
            </a:extLst>
          </p:cNvPr>
          <p:cNvCxnSpPr>
            <a:cxnSpLocks/>
          </p:cNvCxnSpPr>
          <p:nvPr/>
        </p:nvCxnSpPr>
        <p:spPr>
          <a:xfrm flipV="1">
            <a:off x="7656925" y="4487729"/>
            <a:ext cx="0" cy="687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E789086-5820-44CA-9D95-D1F985ED4E77}"/>
              </a:ext>
            </a:extLst>
          </p:cNvPr>
          <p:cNvSpPr txBox="1"/>
          <p:nvPr/>
        </p:nvSpPr>
        <p:spPr>
          <a:xfrm>
            <a:off x="6610846" y="5175018"/>
            <a:ext cx="3178630" cy="1077218"/>
          </a:xfrm>
          <a:prstGeom prst="rect">
            <a:avLst/>
          </a:prstGeom>
          <a:noFill/>
        </p:spPr>
        <p:txBody>
          <a:bodyPr wrap="square" rtlCol="0">
            <a:spAutoFit/>
          </a:bodyPr>
          <a:lstStyle/>
          <a:p>
            <a:pPr algn="ctr"/>
            <a:r>
              <a:rPr lang="en-US" sz="1600" dirty="0" err="1"/>
              <a:t>Radiochromic</a:t>
            </a:r>
            <a:r>
              <a:rPr lang="en-US" sz="1600" dirty="0"/>
              <a:t> film is cut and placed at the 4 quadrants of the image receptor (ensure that the film coverage exceeds the largest FOV</a:t>
            </a:r>
          </a:p>
        </p:txBody>
      </p:sp>
      <p:sp>
        <p:nvSpPr>
          <p:cNvPr id="21" name="TextBox 20">
            <a:extLst>
              <a:ext uri="{FF2B5EF4-FFF2-40B4-BE49-F238E27FC236}">
                <a16:creationId xmlns:a16="http://schemas.microsoft.com/office/drawing/2014/main" id="{F5E84C4A-C9B0-4BB0-8CE7-EC54F2DE43CC}"/>
              </a:ext>
            </a:extLst>
          </p:cNvPr>
          <p:cNvSpPr txBox="1"/>
          <p:nvPr/>
        </p:nvSpPr>
        <p:spPr>
          <a:xfrm>
            <a:off x="4723146" y="6410088"/>
            <a:ext cx="5056094" cy="338554"/>
          </a:xfrm>
          <a:prstGeom prst="rect">
            <a:avLst/>
          </a:prstGeom>
          <a:noFill/>
        </p:spPr>
        <p:txBody>
          <a:bodyPr wrap="square" rtlCol="0">
            <a:spAutoFit/>
          </a:bodyPr>
          <a:lstStyle/>
          <a:p>
            <a:pPr algn="ctr"/>
            <a:r>
              <a:rPr lang="en-US" sz="1600" dirty="0"/>
              <a:t>(Images courtesy of Francoise </a:t>
            </a:r>
            <a:r>
              <a:rPr lang="en-US" sz="1600" dirty="0" err="1"/>
              <a:t>Malchair</a:t>
            </a:r>
            <a:r>
              <a:rPr lang="en-US" sz="1600" dirty="0"/>
              <a:t>)</a:t>
            </a:r>
          </a:p>
        </p:txBody>
      </p:sp>
      <p:sp>
        <p:nvSpPr>
          <p:cNvPr id="10" name="TextBox 9">
            <a:extLst>
              <a:ext uri="{FF2B5EF4-FFF2-40B4-BE49-F238E27FC236}">
                <a16:creationId xmlns:a16="http://schemas.microsoft.com/office/drawing/2014/main" id="{0A5158E6-5E43-BFAE-A7E5-55858AFEF4EB}"/>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pic>
        <p:nvPicPr>
          <p:cNvPr id="20" name="Picture 19">
            <a:extLst>
              <a:ext uri="{FF2B5EF4-FFF2-40B4-BE49-F238E27FC236}">
                <a16:creationId xmlns:a16="http://schemas.microsoft.com/office/drawing/2014/main" id="{16C0DC4C-731A-AA9B-BFD9-746A129B6BE3}"/>
              </a:ext>
            </a:extLst>
          </p:cNvPr>
          <p:cNvPicPr>
            <a:picLocks noChangeAspect="1"/>
          </p:cNvPicPr>
          <p:nvPr/>
        </p:nvPicPr>
        <p:blipFill>
          <a:blip r:embed="rId5"/>
          <a:stretch>
            <a:fillRect/>
          </a:stretch>
        </p:blipFill>
        <p:spPr>
          <a:xfrm>
            <a:off x="9580100" y="166269"/>
            <a:ext cx="1958087" cy="1974611"/>
          </a:xfrm>
          <a:prstGeom prst="rect">
            <a:avLst/>
          </a:prstGeom>
        </p:spPr>
      </p:pic>
      <p:sp>
        <p:nvSpPr>
          <p:cNvPr id="22" name="TextBox 21">
            <a:extLst>
              <a:ext uri="{FF2B5EF4-FFF2-40B4-BE49-F238E27FC236}">
                <a16:creationId xmlns:a16="http://schemas.microsoft.com/office/drawing/2014/main" id="{311B651D-7C09-0CCD-7649-261E83ED35FE}"/>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solidFill>
                  <a:srgbClr val="FF0000"/>
                </a:solidFill>
              </a:rPr>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2025808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34</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3. X ray Beam Collimation </a:t>
            </a:r>
          </a:p>
        </p:txBody>
      </p:sp>
      <p:sp>
        <p:nvSpPr>
          <p:cNvPr id="11" name="TextBox 10">
            <a:extLst>
              <a:ext uri="{FF2B5EF4-FFF2-40B4-BE49-F238E27FC236}">
                <a16:creationId xmlns:a16="http://schemas.microsoft.com/office/drawing/2014/main" id="{0CF68B10-611E-4D6C-96D2-AD51B2418D1C}"/>
              </a:ext>
            </a:extLst>
          </p:cNvPr>
          <p:cNvSpPr txBox="1"/>
          <p:nvPr/>
        </p:nvSpPr>
        <p:spPr>
          <a:xfrm>
            <a:off x="6892650" y="5140123"/>
            <a:ext cx="1828800" cy="369332"/>
          </a:xfrm>
          <a:prstGeom prst="rect">
            <a:avLst/>
          </a:prstGeom>
          <a:noFill/>
        </p:spPr>
        <p:txBody>
          <a:bodyPr wrap="square" rtlCol="0">
            <a:spAutoFit/>
          </a:bodyPr>
          <a:lstStyle/>
          <a:p>
            <a:pPr algn="ctr"/>
            <a:r>
              <a:rPr lang="en-US" dirty="0"/>
              <a:t>FOV 23 cm</a:t>
            </a:r>
          </a:p>
        </p:txBody>
      </p:sp>
      <p:sp>
        <p:nvSpPr>
          <p:cNvPr id="12" name="Rectangle 11">
            <a:extLst>
              <a:ext uri="{FF2B5EF4-FFF2-40B4-BE49-F238E27FC236}">
                <a16:creationId xmlns:a16="http://schemas.microsoft.com/office/drawing/2014/main" id="{7E475E22-E42A-43B1-B366-6785F3473D06}"/>
              </a:ext>
            </a:extLst>
          </p:cNvPr>
          <p:cNvSpPr/>
          <p:nvPr/>
        </p:nvSpPr>
        <p:spPr>
          <a:xfrm>
            <a:off x="3038474" y="1984452"/>
            <a:ext cx="4490493" cy="369332"/>
          </a:xfrm>
          <a:prstGeom prst="rect">
            <a:avLst/>
          </a:prstGeom>
        </p:spPr>
        <p:txBody>
          <a:bodyPr wrap="square">
            <a:spAutoFit/>
          </a:bodyPr>
          <a:lstStyle/>
          <a:p>
            <a:pPr lvl="0">
              <a:spcAft>
                <a:spcPts val="600"/>
              </a:spcAft>
            </a:pPr>
            <a:r>
              <a:rPr lang="en-GB" b="1" dirty="0"/>
              <a:t>Using fluorescent screen with a test object:</a:t>
            </a:r>
            <a:endParaRPr lang="en-US" b="1" dirty="0"/>
          </a:p>
        </p:txBody>
      </p:sp>
      <p:sp>
        <p:nvSpPr>
          <p:cNvPr id="13" name="TextBox 12">
            <a:extLst>
              <a:ext uri="{FF2B5EF4-FFF2-40B4-BE49-F238E27FC236}">
                <a16:creationId xmlns:a16="http://schemas.microsoft.com/office/drawing/2014/main" id="{7F8D3AD4-7DFA-4E9E-8F17-C79D40407667}"/>
              </a:ext>
            </a:extLst>
          </p:cNvPr>
          <p:cNvSpPr txBox="1"/>
          <p:nvPr/>
        </p:nvSpPr>
        <p:spPr>
          <a:xfrm>
            <a:off x="5000920" y="5891075"/>
            <a:ext cx="5056094" cy="338554"/>
          </a:xfrm>
          <a:prstGeom prst="rect">
            <a:avLst/>
          </a:prstGeom>
          <a:noFill/>
        </p:spPr>
        <p:txBody>
          <a:bodyPr wrap="square" rtlCol="0">
            <a:spAutoFit/>
          </a:bodyPr>
          <a:lstStyle/>
          <a:p>
            <a:pPr algn="ctr"/>
            <a:r>
              <a:rPr lang="en-US" sz="1600" dirty="0"/>
              <a:t>(Source: IAEA HH47)</a:t>
            </a:r>
          </a:p>
        </p:txBody>
      </p:sp>
      <p:pic>
        <p:nvPicPr>
          <p:cNvPr id="14" name="Picture 13">
            <a:extLst>
              <a:ext uri="{FF2B5EF4-FFF2-40B4-BE49-F238E27FC236}">
                <a16:creationId xmlns:a16="http://schemas.microsoft.com/office/drawing/2014/main" id="{6B3570E7-A9C2-448B-940D-40BCE32B2ACE}"/>
              </a:ext>
            </a:extLst>
          </p:cNvPr>
          <p:cNvPicPr>
            <a:picLocks noChangeAspect="1"/>
          </p:cNvPicPr>
          <p:nvPr/>
        </p:nvPicPr>
        <p:blipFill>
          <a:blip r:embed="rId3"/>
          <a:stretch>
            <a:fillRect/>
          </a:stretch>
        </p:blipFill>
        <p:spPr>
          <a:xfrm>
            <a:off x="3038474" y="2585081"/>
            <a:ext cx="3181583" cy="2458625"/>
          </a:xfrm>
          <a:prstGeom prst="rect">
            <a:avLst/>
          </a:prstGeom>
        </p:spPr>
      </p:pic>
      <p:pic>
        <p:nvPicPr>
          <p:cNvPr id="15" name="Picture 14">
            <a:extLst>
              <a:ext uri="{FF2B5EF4-FFF2-40B4-BE49-F238E27FC236}">
                <a16:creationId xmlns:a16="http://schemas.microsoft.com/office/drawing/2014/main" id="{8CDE2BC6-60F7-46F1-BEA7-E23E316DF983}"/>
              </a:ext>
            </a:extLst>
          </p:cNvPr>
          <p:cNvPicPr>
            <a:picLocks noChangeAspect="1"/>
          </p:cNvPicPr>
          <p:nvPr/>
        </p:nvPicPr>
        <p:blipFill>
          <a:blip r:embed="rId4"/>
          <a:stretch>
            <a:fillRect/>
          </a:stretch>
        </p:blipFill>
        <p:spPr>
          <a:xfrm>
            <a:off x="6353833" y="2585081"/>
            <a:ext cx="2689683" cy="2474765"/>
          </a:xfrm>
          <a:prstGeom prst="rect">
            <a:avLst/>
          </a:prstGeom>
        </p:spPr>
      </p:pic>
      <p:pic>
        <p:nvPicPr>
          <p:cNvPr id="16" name="Picture 15">
            <a:extLst>
              <a:ext uri="{FF2B5EF4-FFF2-40B4-BE49-F238E27FC236}">
                <a16:creationId xmlns:a16="http://schemas.microsoft.com/office/drawing/2014/main" id="{04B398A7-B803-47B4-9D8C-5DC4C8055171}"/>
              </a:ext>
            </a:extLst>
          </p:cNvPr>
          <p:cNvPicPr>
            <a:picLocks noChangeAspect="1"/>
          </p:cNvPicPr>
          <p:nvPr/>
        </p:nvPicPr>
        <p:blipFill>
          <a:blip r:embed="rId5"/>
          <a:stretch>
            <a:fillRect/>
          </a:stretch>
        </p:blipFill>
        <p:spPr>
          <a:xfrm>
            <a:off x="9177292" y="2585081"/>
            <a:ext cx="2599376" cy="2468215"/>
          </a:xfrm>
          <a:prstGeom prst="rect">
            <a:avLst/>
          </a:prstGeom>
        </p:spPr>
      </p:pic>
      <p:sp>
        <p:nvSpPr>
          <p:cNvPr id="17" name="TextBox 16">
            <a:extLst>
              <a:ext uri="{FF2B5EF4-FFF2-40B4-BE49-F238E27FC236}">
                <a16:creationId xmlns:a16="http://schemas.microsoft.com/office/drawing/2014/main" id="{4B3E3843-9FED-4B90-BEFE-B3EE5B20764C}"/>
              </a:ext>
            </a:extLst>
          </p:cNvPr>
          <p:cNvSpPr txBox="1"/>
          <p:nvPr/>
        </p:nvSpPr>
        <p:spPr>
          <a:xfrm>
            <a:off x="2912076" y="5123983"/>
            <a:ext cx="3434378" cy="369332"/>
          </a:xfrm>
          <a:prstGeom prst="rect">
            <a:avLst/>
          </a:prstGeom>
          <a:noFill/>
        </p:spPr>
        <p:txBody>
          <a:bodyPr wrap="square" rtlCol="0">
            <a:spAutoFit/>
          </a:bodyPr>
          <a:lstStyle/>
          <a:p>
            <a:pPr algn="ctr"/>
            <a:r>
              <a:rPr lang="en-US" dirty="0"/>
              <a:t>Beam collimation test tool</a:t>
            </a:r>
          </a:p>
        </p:txBody>
      </p:sp>
      <p:sp>
        <p:nvSpPr>
          <p:cNvPr id="18" name="TextBox 17">
            <a:extLst>
              <a:ext uri="{FF2B5EF4-FFF2-40B4-BE49-F238E27FC236}">
                <a16:creationId xmlns:a16="http://schemas.microsoft.com/office/drawing/2014/main" id="{41F64942-5FA4-4CA5-A612-1BAE602E9774}"/>
              </a:ext>
            </a:extLst>
          </p:cNvPr>
          <p:cNvSpPr txBox="1"/>
          <p:nvPr/>
        </p:nvSpPr>
        <p:spPr>
          <a:xfrm>
            <a:off x="9634481" y="5133573"/>
            <a:ext cx="1828800" cy="369332"/>
          </a:xfrm>
          <a:prstGeom prst="rect">
            <a:avLst/>
          </a:prstGeom>
          <a:noFill/>
        </p:spPr>
        <p:txBody>
          <a:bodyPr wrap="square" rtlCol="0">
            <a:spAutoFit/>
          </a:bodyPr>
          <a:lstStyle/>
          <a:p>
            <a:pPr algn="ctr"/>
            <a:r>
              <a:rPr lang="en-US" dirty="0"/>
              <a:t>FOV 16 cm </a:t>
            </a:r>
          </a:p>
        </p:txBody>
      </p:sp>
      <p:sp>
        <p:nvSpPr>
          <p:cNvPr id="7" name="TextBox 6">
            <a:extLst>
              <a:ext uri="{FF2B5EF4-FFF2-40B4-BE49-F238E27FC236}">
                <a16:creationId xmlns:a16="http://schemas.microsoft.com/office/drawing/2014/main" id="{BCBA34BB-DA14-9EE2-1496-706FC03C7DCB}"/>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8" name="TextBox 7">
            <a:extLst>
              <a:ext uri="{FF2B5EF4-FFF2-40B4-BE49-F238E27FC236}">
                <a16:creationId xmlns:a16="http://schemas.microsoft.com/office/drawing/2014/main" id="{78E43561-15A7-96B5-0B62-4E911799163F}"/>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solidFill>
                  <a:srgbClr val="FF0000"/>
                </a:solidFill>
              </a:rPr>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4202786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35</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3. X ray Beam Collimation </a:t>
            </a:r>
          </a:p>
        </p:txBody>
      </p:sp>
      <p:sp>
        <p:nvSpPr>
          <p:cNvPr id="3" name="TextBox 2">
            <a:extLst>
              <a:ext uri="{FF2B5EF4-FFF2-40B4-BE49-F238E27FC236}">
                <a16:creationId xmlns:a16="http://schemas.microsoft.com/office/drawing/2014/main" id="{C433C56F-5D3D-4082-A62E-58BD011FE03E}"/>
              </a:ext>
            </a:extLst>
          </p:cNvPr>
          <p:cNvSpPr txBox="1"/>
          <p:nvPr/>
        </p:nvSpPr>
        <p:spPr>
          <a:xfrm>
            <a:off x="2771775" y="1874435"/>
            <a:ext cx="9004894" cy="4324261"/>
          </a:xfrm>
          <a:prstGeom prst="rect">
            <a:avLst/>
          </a:prstGeom>
          <a:noFill/>
        </p:spPr>
        <p:txBody>
          <a:bodyPr wrap="square" rtlCol="0">
            <a:spAutoFit/>
          </a:bodyPr>
          <a:lstStyle/>
          <a:p>
            <a:pPr lvl="0">
              <a:spcAft>
                <a:spcPts val="600"/>
              </a:spcAft>
            </a:pPr>
            <a:r>
              <a:rPr lang="en-US" sz="2000" b="1" dirty="0"/>
              <a:t>Analysis:</a:t>
            </a:r>
          </a:p>
          <a:p>
            <a:r>
              <a:rPr lang="en-US" sz="2000" dirty="0"/>
              <a:t>Evaluate the displayed field size for every FOV. Determine whether there is a deviation from the nominal FOV.</a:t>
            </a:r>
            <a:r>
              <a:rPr lang="en-GB" sz="2000" dirty="0"/>
              <a:t> (note: some vendors report/display the </a:t>
            </a:r>
            <a:r>
              <a:rPr lang="en-GB" sz="2000" u="sng" dirty="0">
                <a:solidFill>
                  <a:schemeClr val="accent1"/>
                </a:solidFill>
              </a:rPr>
              <a:t>diagonal </a:t>
            </a:r>
            <a:r>
              <a:rPr lang="en-GB" sz="2000" u="sng" dirty="0"/>
              <a:t>dimension </a:t>
            </a:r>
            <a:r>
              <a:rPr lang="en-GB" sz="2000" dirty="0"/>
              <a:t>of the image receptor, while others use the </a:t>
            </a:r>
            <a:r>
              <a:rPr lang="en-GB" sz="2000" u="sng" dirty="0">
                <a:solidFill>
                  <a:schemeClr val="accent1"/>
                </a:solidFill>
              </a:rPr>
              <a:t>single side length </a:t>
            </a:r>
            <a:r>
              <a:rPr lang="en-GB" sz="2000" dirty="0"/>
              <a:t>of the square).</a:t>
            </a:r>
          </a:p>
          <a:p>
            <a:endParaRPr lang="en-US" sz="1600" dirty="0"/>
          </a:p>
          <a:p>
            <a:pPr lvl="0"/>
            <a:r>
              <a:rPr lang="en-GB" sz="2000" b="1" dirty="0"/>
              <a:t>Tolerance: </a:t>
            </a:r>
            <a:endParaRPr lang="en-US" sz="2000" b="1" dirty="0"/>
          </a:p>
          <a:p>
            <a:r>
              <a:rPr lang="en-US" sz="2000" dirty="0"/>
              <a:t>The X ray field size should not deviate from the nominal area by more than </a:t>
            </a:r>
            <a:r>
              <a:rPr lang="en-US" sz="2000" dirty="0">
                <a:solidFill>
                  <a:srgbClr val="FF0000"/>
                </a:solidFill>
              </a:rPr>
              <a:t>±2% of the SID </a:t>
            </a:r>
            <a:r>
              <a:rPr lang="en-US" sz="2000" dirty="0"/>
              <a:t>(e.g. ±2 mm if SID is 100 cm).</a:t>
            </a:r>
          </a:p>
          <a:p>
            <a:endParaRPr lang="en-GB" sz="1600" b="1" i="1" dirty="0"/>
          </a:p>
          <a:p>
            <a:pPr lvl="0"/>
            <a:r>
              <a:rPr lang="en-GB" sz="2000" b="1" dirty="0"/>
              <a:t>Frequency: </a:t>
            </a:r>
            <a:r>
              <a:rPr lang="en-GB" sz="2000" dirty="0"/>
              <a:t>Annually</a:t>
            </a:r>
            <a:endParaRPr lang="en-US" sz="2000" dirty="0"/>
          </a:p>
          <a:p>
            <a:pPr lvl="0"/>
            <a:endParaRPr lang="en-GB" b="1" i="1" dirty="0"/>
          </a:p>
          <a:p>
            <a:pPr lvl="0"/>
            <a:r>
              <a:rPr lang="en-GB" sz="2000" b="1" dirty="0"/>
              <a:t>Corrective actions: </a:t>
            </a:r>
            <a:endParaRPr lang="en-US" sz="2000" b="1" dirty="0"/>
          </a:p>
          <a:p>
            <a:r>
              <a:rPr lang="en-GB" sz="2000" dirty="0"/>
              <a:t>If the tolerances are exceeded, initiate engineering service.</a:t>
            </a:r>
            <a:endParaRPr lang="en-US" sz="2000" dirty="0"/>
          </a:p>
        </p:txBody>
      </p:sp>
      <p:sp>
        <p:nvSpPr>
          <p:cNvPr id="8" name="TextBox 7">
            <a:extLst>
              <a:ext uri="{FF2B5EF4-FFF2-40B4-BE49-F238E27FC236}">
                <a16:creationId xmlns:a16="http://schemas.microsoft.com/office/drawing/2014/main" id="{A2D17F10-0109-5C7D-118A-7D44D6473071}"/>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grpSp>
        <p:nvGrpSpPr>
          <p:cNvPr id="17" name="Group 16">
            <a:extLst>
              <a:ext uri="{FF2B5EF4-FFF2-40B4-BE49-F238E27FC236}">
                <a16:creationId xmlns:a16="http://schemas.microsoft.com/office/drawing/2014/main" id="{34DD276D-7F5F-6CD8-103A-7DB5708326CD}"/>
              </a:ext>
            </a:extLst>
          </p:cNvPr>
          <p:cNvGrpSpPr/>
          <p:nvPr/>
        </p:nvGrpSpPr>
        <p:grpSpPr>
          <a:xfrm>
            <a:off x="9434513" y="374592"/>
            <a:ext cx="1974056" cy="1626753"/>
            <a:chOff x="9420225" y="493524"/>
            <a:chExt cx="1974056" cy="1626753"/>
          </a:xfrm>
        </p:grpSpPr>
        <p:pic>
          <p:nvPicPr>
            <p:cNvPr id="9" name="Picture 8">
              <a:extLst>
                <a:ext uri="{FF2B5EF4-FFF2-40B4-BE49-F238E27FC236}">
                  <a16:creationId xmlns:a16="http://schemas.microsoft.com/office/drawing/2014/main" id="{27E12810-3249-F82F-D5DF-5077ABAC7EA1}"/>
                </a:ext>
              </a:extLst>
            </p:cNvPr>
            <p:cNvPicPr>
              <a:picLocks noChangeAspect="1"/>
            </p:cNvPicPr>
            <p:nvPr/>
          </p:nvPicPr>
          <p:blipFill rotWithShape="1">
            <a:blip r:embed="rId2"/>
            <a:srcRect l="19207" t="11666" r="17679" b="10334"/>
            <a:stretch/>
          </p:blipFill>
          <p:spPr>
            <a:xfrm>
              <a:off x="9420225" y="493524"/>
              <a:ext cx="1974056" cy="1626753"/>
            </a:xfrm>
            <a:prstGeom prst="rect">
              <a:avLst/>
            </a:prstGeom>
          </p:spPr>
        </p:pic>
        <p:cxnSp>
          <p:nvCxnSpPr>
            <p:cNvPr id="11" name="Straight Arrow Connector 10">
              <a:extLst>
                <a:ext uri="{FF2B5EF4-FFF2-40B4-BE49-F238E27FC236}">
                  <a16:creationId xmlns:a16="http://schemas.microsoft.com/office/drawing/2014/main" id="{FAE7B38E-92F9-95FA-8B3E-DBF51A082CDF}"/>
                </a:ext>
              </a:extLst>
            </p:cNvPr>
            <p:cNvCxnSpPr/>
            <p:nvPr/>
          </p:nvCxnSpPr>
          <p:spPr>
            <a:xfrm flipV="1">
              <a:off x="9551194" y="661137"/>
              <a:ext cx="1621631" cy="1301524"/>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666B1C39-687A-E3CA-2E58-E1B697B91D6F}"/>
                </a:ext>
              </a:extLst>
            </p:cNvPr>
            <p:cNvCxnSpPr>
              <a:cxnSpLocks/>
            </p:cNvCxnSpPr>
            <p:nvPr/>
          </p:nvCxnSpPr>
          <p:spPr>
            <a:xfrm>
              <a:off x="11253788" y="627119"/>
              <a:ext cx="0" cy="1387419"/>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66EE088F-2F3C-0278-574D-EF7D141F3206}"/>
                </a:ext>
              </a:extLst>
            </p:cNvPr>
            <p:cNvCxnSpPr>
              <a:cxnSpLocks/>
            </p:cNvCxnSpPr>
            <p:nvPr/>
          </p:nvCxnSpPr>
          <p:spPr>
            <a:xfrm>
              <a:off x="9463090" y="592081"/>
              <a:ext cx="1800000" cy="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grpSp>
      <p:sp>
        <p:nvSpPr>
          <p:cNvPr id="18" name="TextBox 17">
            <a:extLst>
              <a:ext uri="{FF2B5EF4-FFF2-40B4-BE49-F238E27FC236}">
                <a16:creationId xmlns:a16="http://schemas.microsoft.com/office/drawing/2014/main" id="{DED486D1-9C21-BBED-385B-5CB69776C803}"/>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solidFill>
                  <a:srgbClr val="FF0000"/>
                </a:solidFill>
              </a:rPr>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1740883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36</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4. Tube Potential (</a:t>
            </a:r>
            <a:r>
              <a:rPr lang="en-US" sz="2400" b="1" dirty="0" err="1">
                <a:solidFill>
                  <a:srgbClr val="FF0000"/>
                </a:solidFill>
              </a:rPr>
              <a:t>kVp</a:t>
            </a:r>
            <a:r>
              <a:rPr lang="en-US" sz="2400" b="1" dirty="0">
                <a:solidFill>
                  <a:srgbClr val="FF0000"/>
                </a:solidFill>
              </a:rPr>
              <a:t>) Accuracy</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18034"/>
            <a:ext cx="9124951" cy="4308872"/>
          </a:xfrm>
          <a:prstGeom prst="rect">
            <a:avLst/>
          </a:prstGeom>
          <a:noFill/>
        </p:spPr>
        <p:txBody>
          <a:bodyPr wrap="square" rtlCol="0">
            <a:spAutoFit/>
          </a:bodyPr>
          <a:lstStyle/>
          <a:p>
            <a:pPr lvl="0">
              <a:spcAft>
                <a:spcPts val="600"/>
              </a:spcAft>
            </a:pPr>
            <a:r>
              <a:rPr lang="en-GB" b="1" dirty="0"/>
              <a:t>Objective:</a:t>
            </a:r>
            <a:endParaRPr lang="en-US" b="1" dirty="0"/>
          </a:p>
          <a:p>
            <a:pPr>
              <a:spcAft>
                <a:spcPts val="600"/>
              </a:spcAft>
            </a:pPr>
            <a:r>
              <a:rPr lang="en-US" dirty="0"/>
              <a:t>To verify the accuracy of the </a:t>
            </a:r>
            <a:r>
              <a:rPr lang="en-US" dirty="0" err="1"/>
              <a:t>kVp</a:t>
            </a:r>
            <a:r>
              <a:rPr lang="en-US" dirty="0"/>
              <a:t> selected from the operator’s console corresponding to the actual value.</a:t>
            </a:r>
          </a:p>
          <a:p>
            <a:pPr>
              <a:spcAft>
                <a:spcPts val="600"/>
              </a:spcAft>
            </a:pPr>
            <a:endParaRPr lang="en-GB" b="1" dirty="0"/>
          </a:p>
          <a:p>
            <a:pPr lvl="0">
              <a:spcAft>
                <a:spcPts val="600"/>
              </a:spcAft>
            </a:pPr>
            <a:r>
              <a:rPr lang="en-GB" b="1" dirty="0"/>
              <a:t>Procedures: </a:t>
            </a:r>
            <a:endParaRPr lang="en-US" b="1" dirty="0"/>
          </a:p>
          <a:p>
            <a:pPr marL="285750" lvl="0" indent="-285750">
              <a:spcAft>
                <a:spcPts val="600"/>
              </a:spcAft>
              <a:buFont typeface="Arial" panose="020B0604020202020204" pitchFamily="34" charset="0"/>
              <a:buChar char="•"/>
            </a:pPr>
            <a:r>
              <a:rPr lang="en-GB" dirty="0"/>
              <a:t>Use service mode/manual radiographic mode to select the exposure parameters. Otherwise, use varying copper or PMMA to achieve the desired </a:t>
            </a:r>
            <a:r>
              <a:rPr lang="en-GB" dirty="0" err="1"/>
              <a:t>kVp</a:t>
            </a:r>
            <a:r>
              <a:rPr lang="en-GB" dirty="0"/>
              <a:t> and mA. </a:t>
            </a:r>
            <a:endParaRPr lang="en-US" dirty="0"/>
          </a:p>
          <a:p>
            <a:pPr marL="285750" lvl="0" indent="-285750">
              <a:spcAft>
                <a:spcPts val="600"/>
              </a:spcAft>
              <a:buFont typeface="Arial" panose="020B0604020202020204" pitchFamily="34" charset="0"/>
              <a:buChar char="•"/>
            </a:pPr>
            <a:r>
              <a:rPr lang="en-GB" dirty="0"/>
              <a:t>Set 4 or more clinically relevant </a:t>
            </a:r>
            <a:r>
              <a:rPr lang="en-GB" dirty="0" err="1"/>
              <a:t>kVp</a:t>
            </a:r>
            <a:r>
              <a:rPr lang="en-GB" dirty="0"/>
              <a:t> (e.g. 60, 80, 90, 110 </a:t>
            </a:r>
            <a:r>
              <a:rPr lang="en-GB" dirty="0" err="1"/>
              <a:t>kVp</a:t>
            </a:r>
            <a:r>
              <a:rPr lang="en-GB" dirty="0"/>
              <a:t>) and </a:t>
            </a:r>
            <a:r>
              <a:rPr lang="en-GB" dirty="0">
                <a:solidFill>
                  <a:schemeClr val="accent1"/>
                </a:solidFill>
              </a:rPr>
              <a:t>low mA </a:t>
            </a:r>
            <a:r>
              <a:rPr lang="en-GB" dirty="0"/>
              <a:t>(e.g. 2 mA). </a:t>
            </a:r>
            <a:endParaRPr lang="en-US" dirty="0"/>
          </a:p>
          <a:p>
            <a:pPr marL="285750" lvl="0" indent="-285750">
              <a:spcAft>
                <a:spcPts val="600"/>
              </a:spcAft>
              <a:buFont typeface="Arial" panose="020B0604020202020204" pitchFamily="34" charset="0"/>
              <a:buChar char="•"/>
            </a:pPr>
            <a:r>
              <a:rPr lang="en-GB" dirty="0"/>
              <a:t>Place the </a:t>
            </a:r>
            <a:r>
              <a:rPr lang="en-GB" dirty="0">
                <a:solidFill>
                  <a:schemeClr val="accent1"/>
                </a:solidFill>
              </a:rPr>
              <a:t>kV meter </a:t>
            </a:r>
            <a:r>
              <a:rPr lang="en-GB" dirty="0"/>
              <a:t>on a stable surface with its </a:t>
            </a:r>
            <a:r>
              <a:rPr lang="en-GB" dirty="0">
                <a:solidFill>
                  <a:schemeClr val="accent1"/>
                </a:solidFill>
              </a:rPr>
              <a:t>sensitive area facing the X ray tube</a:t>
            </a:r>
            <a:r>
              <a:rPr lang="en-GB" dirty="0"/>
              <a:t>. Ensure that the X ray beam is </a:t>
            </a:r>
            <a:r>
              <a:rPr lang="en-GB" dirty="0">
                <a:solidFill>
                  <a:schemeClr val="accent1"/>
                </a:solidFill>
              </a:rPr>
              <a:t>perpendicular and centred </a:t>
            </a:r>
            <a:r>
              <a:rPr lang="en-GB" dirty="0"/>
              <a:t>on the detector.</a:t>
            </a:r>
            <a:endParaRPr lang="en-US" dirty="0"/>
          </a:p>
          <a:p>
            <a:pPr marL="285750" lvl="0" indent="-285750">
              <a:spcAft>
                <a:spcPts val="600"/>
              </a:spcAft>
              <a:buFont typeface="Arial" panose="020B0604020202020204" pitchFamily="34" charset="0"/>
              <a:buChar char="•"/>
            </a:pPr>
            <a:r>
              <a:rPr lang="en-GB" dirty="0"/>
              <a:t>Collimate the X ray field to cover the sensitive volume of the detector. Check its position through a fluoroscopic image.</a:t>
            </a:r>
            <a:endParaRPr lang="en-US" dirty="0"/>
          </a:p>
          <a:p>
            <a:pPr marL="285750" lvl="0" indent="-285750">
              <a:spcAft>
                <a:spcPts val="600"/>
              </a:spcAft>
              <a:buFont typeface="Arial" panose="020B0604020202020204" pitchFamily="34" charset="0"/>
              <a:buChar char="•"/>
            </a:pPr>
            <a:r>
              <a:rPr lang="en-GB" dirty="0"/>
              <a:t>Perform exposure for every chosen </a:t>
            </a:r>
            <a:r>
              <a:rPr lang="en-GB" dirty="0" err="1"/>
              <a:t>kVp</a:t>
            </a:r>
            <a:r>
              <a:rPr lang="en-GB" dirty="0"/>
              <a:t> for over </a:t>
            </a:r>
            <a:r>
              <a:rPr lang="en-GB" dirty="0">
                <a:solidFill>
                  <a:schemeClr val="accent1"/>
                </a:solidFill>
              </a:rPr>
              <a:t>10 s </a:t>
            </a:r>
            <a:r>
              <a:rPr lang="en-GB" dirty="0"/>
              <a:t>and register the results.</a:t>
            </a:r>
            <a:endParaRPr lang="en-US" dirty="0"/>
          </a:p>
        </p:txBody>
      </p:sp>
      <p:sp>
        <p:nvSpPr>
          <p:cNvPr id="7" name="TextBox 6">
            <a:extLst>
              <a:ext uri="{FF2B5EF4-FFF2-40B4-BE49-F238E27FC236}">
                <a16:creationId xmlns:a16="http://schemas.microsoft.com/office/drawing/2014/main" id="{C1151709-E8E5-D076-B0DF-0810F3F2732B}"/>
              </a:ext>
            </a:extLst>
          </p:cNvPr>
          <p:cNvSpPr txBox="1"/>
          <p:nvPr/>
        </p:nvSpPr>
        <p:spPr>
          <a:xfrm>
            <a:off x="166687" y="1252265"/>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8" name="TextBox 7">
            <a:extLst>
              <a:ext uri="{FF2B5EF4-FFF2-40B4-BE49-F238E27FC236}">
                <a16:creationId xmlns:a16="http://schemas.microsoft.com/office/drawing/2014/main" id="{841D025A-5C14-3629-B4CE-496D745D53D8}"/>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solidFill>
                  <a:srgbClr val="FF0000"/>
                </a:solidFill>
              </a:rPr>
              <a:t>kVp</a:t>
            </a:r>
            <a:r>
              <a:rPr lang="en-US" sz="1400" dirty="0">
                <a:solidFill>
                  <a:srgbClr val="FF0000"/>
                </a:solidFill>
              </a:rPr>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2896270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37</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4. Tube Potential (</a:t>
            </a:r>
            <a:r>
              <a:rPr lang="en-US" sz="2400" b="1" dirty="0" err="1">
                <a:solidFill>
                  <a:srgbClr val="FF0000"/>
                </a:solidFill>
              </a:rPr>
              <a:t>kVp</a:t>
            </a:r>
            <a:r>
              <a:rPr lang="en-US" sz="2400" b="1" dirty="0">
                <a:solidFill>
                  <a:srgbClr val="FF0000"/>
                </a:solidFill>
              </a:rPr>
              <a:t>) Accuracy</a:t>
            </a:r>
          </a:p>
        </p:txBody>
      </p:sp>
      <p:pic>
        <p:nvPicPr>
          <p:cNvPr id="3" name="Picture 2">
            <a:extLst>
              <a:ext uri="{FF2B5EF4-FFF2-40B4-BE49-F238E27FC236}">
                <a16:creationId xmlns:a16="http://schemas.microsoft.com/office/drawing/2014/main" id="{D74093FA-85AB-4F35-830A-5F3043FA41FF}"/>
              </a:ext>
            </a:extLst>
          </p:cNvPr>
          <p:cNvPicPr>
            <a:picLocks noChangeAspect="1"/>
          </p:cNvPicPr>
          <p:nvPr/>
        </p:nvPicPr>
        <p:blipFill>
          <a:blip r:embed="rId3"/>
          <a:stretch>
            <a:fillRect/>
          </a:stretch>
        </p:blipFill>
        <p:spPr>
          <a:xfrm>
            <a:off x="7536943" y="1732212"/>
            <a:ext cx="4332987" cy="4152725"/>
          </a:xfrm>
          <a:prstGeom prst="rect">
            <a:avLst/>
          </a:prstGeom>
        </p:spPr>
      </p:pic>
      <p:sp>
        <p:nvSpPr>
          <p:cNvPr id="8" name="TextBox 7">
            <a:extLst>
              <a:ext uri="{FF2B5EF4-FFF2-40B4-BE49-F238E27FC236}">
                <a16:creationId xmlns:a16="http://schemas.microsoft.com/office/drawing/2014/main" id="{47B05AFE-4C93-4168-8005-B6EE95C20537}"/>
              </a:ext>
            </a:extLst>
          </p:cNvPr>
          <p:cNvSpPr txBox="1"/>
          <p:nvPr/>
        </p:nvSpPr>
        <p:spPr>
          <a:xfrm>
            <a:off x="2771774" y="1929284"/>
            <a:ext cx="3669219" cy="3979147"/>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6ED83491-804B-4CB2-BA2F-3D1564B5E66D}"/>
              </a:ext>
            </a:extLst>
          </p:cNvPr>
          <p:cNvSpPr txBox="1"/>
          <p:nvPr/>
        </p:nvSpPr>
        <p:spPr>
          <a:xfrm>
            <a:off x="2771775" y="1817285"/>
            <a:ext cx="4473087" cy="4478149"/>
          </a:xfrm>
          <a:prstGeom prst="rect">
            <a:avLst/>
          </a:prstGeom>
          <a:noFill/>
        </p:spPr>
        <p:txBody>
          <a:bodyPr wrap="square" rtlCol="0">
            <a:spAutoFit/>
          </a:bodyPr>
          <a:lstStyle/>
          <a:p>
            <a:pPr lvl="0">
              <a:spcAft>
                <a:spcPts val="600"/>
              </a:spcAft>
            </a:pPr>
            <a:r>
              <a:rPr lang="en-US" sz="2000" b="1" dirty="0"/>
              <a:t>Analysis:</a:t>
            </a:r>
          </a:p>
          <a:p>
            <a:r>
              <a:rPr lang="en-GB" sz="2000" dirty="0"/>
              <a:t>Calculate the deviation of measured </a:t>
            </a:r>
            <a:r>
              <a:rPr lang="en-GB" sz="2000" dirty="0" err="1"/>
              <a:t>kVp</a:t>
            </a:r>
            <a:r>
              <a:rPr lang="en-GB" sz="2000" dirty="0"/>
              <a:t> from the nominal ones.</a:t>
            </a:r>
          </a:p>
          <a:p>
            <a:endParaRPr lang="en-US" sz="1600" dirty="0"/>
          </a:p>
          <a:p>
            <a:pPr lvl="0"/>
            <a:r>
              <a:rPr lang="en-GB" sz="2000" b="1" dirty="0"/>
              <a:t>Tolerance: </a:t>
            </a:r>
            <a:endParaRPr lang="en-US" sz="2000" b="1" dirty="0"/>
          </a:p>
          <a:p>
            <a:r>
              <a:rPr lang="en-GB" sz="2000" dirty="0"/>
              <a:t>Maximum deviation </a:t>
            </a:r>
            <a:r>
              <a:rPr lang="en-GB" sz="2000" dirty="0">
                <a:solidFill>
                  <a:srgbClr val="FF0000"/>
                </a:solidFill>
              </a:rPr>
              <a:t>±5% or ±5 </a:t>
            </a:r>
            <a:r>
              <a:rPr lang="en-GB" sz="2000" dirty="0" err="1">
                <a:solidFill>
                  <a:srgbClr val="FF0000"/>
                </a:solidFill>
              </a:rPr>
              <a:t>kVp</a:t>
            </a:r>
            <a:r>
              <a:rPr lang="en-GB" sz="2000" dirty="0"/>
              <a:t>, whichever is greater.</a:t>
            </a:r>
          </a:p>
          <a:p>
            <a:r>
              <a:rPr lang="en-GB" sz="2000" dirty="0"/>
              <a:t> </a:t>
            </a:r>
            <a:endParaRPr lang="en-GB" sz="1600" b="1" i="1" dirty="0"/>
          </a:p>
          <a:p>
            <a:pPr lvl="0"/>
            <a:r>
              <a:rPr lang="en-GB" sz="2000" b="1" dirty="0"/>
              <a:t>Frequency: </a:t>
            </a:r>
            <a:r>
              <a:rPr lang="en-GB" sz="2000" dirty="0"/>
              <a:t>Annually</a:t>
            </a:r>
            <a:endParaRPr lang="en-US" sz="2000" dirty="0"/>
          </a:p>
          <a:p>
            <a:pPr lvl="0"/>
            <a:endParaRPr lang="en-GB" sz="1600" b="1" i="1" dirty="0"/>
          </a:p>
          <a:p>
            <a:pPr lvl="0"/>
            <a:r>
              <a:rPr lang="en-GB" sz="2000" b="1" dirty="0"/>
              <a:t>Corrective actions: </a:t>
            </a:r>
            <a:endParaRPr lang="en-US" sz="2000" b="1" dirty="0"/>
          </a:p>
          <a:p>
            <a:r>
              <a:rPr lang="en-GB" sz="2000" dirty="0"/>
              <a:t>If the tolerances are exceeded, first repeat the test. If the problem persists, contact service engineer.</a:t>
            </a:r>
            <a:endParaRPr lang="en-US" sz="2000" dirty="0"/>
          </a:p>
        </p:txBody>
      </p:sp>
      <p:sp>
        <p:nvSpPr>
          <p:cNvPr id="13" name="TextBox 12">
            <a:extLst>
              <a:ext uri="{FF2B5EF4-FFF2-40B4-BE49-F238E27FC236}">
                <a16:creationId xmlns:a16="http://schemas.microsoft.com/office/drawing/2014/main" id="{76FD9076-64E0-4AA9-B1CA-B9EC8C554E78}"/>
              </a:ext>
            </a:extLst>
          </p:cNvPr>
          <p:cNvSpPr txBox="1"/>
          <p:nvPr/>
        </p:nvSpPr>
        <p:spPr>
          <a:xfrm>
            <a:off x="7278879" y="5952652"/>
            <a:ext cx="3310478" cy="338554"/>
          </a:xfrm>
          <a:prstGeom prst="rect">
            <a:avLst/>
          </a:prstGeom>
          <a:noFill/>
        </p:spPr>
        <p:txBody>
          <a:bodyPr wrap="square" rtlCol="0">
            <a:spAutoFit/>
          </a:bodyPr>
          <a:lstStyle/>
          <a:p>
            <a:pPr algn="ctr"/>
            <a:r>
              <a:rPr lang="en-US" sz="1600" dirty="0"/>
              <a:t>(Images courtesy of Kevin </a:t>
            </a:r>
            <a:r>
              <a:rPr lang="en-US" sz="1600" dirty="0" err="1"/>
              <a:t>Wunderle</a:t>
            </a:r>
            <a:r>
              <a:rPr lang="en-US" sz="1600" dirty="0"/>
              <a:t>)</a:t>
            </a:r>
          </a:p>
        </p:txBody>
      </p:sp>
      <p:sp>
        <p:nvSpPr>
          <p:cNvPr id="9" name="TextBox 8">
            <a:extLst>
              <a:ext uri="{FF2B5EF4-FFF2-40B4-BE49-F238E27FC236}">
                <a16:creationId xmlns:a16="http://schemas.microsoft.com/office/drawing/2014/main" id="{2A510630-25DF-11F6-471B-B2B1C065445E}"/>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10" name="TextBox 9">
            <a:extLst>
              <a:ext uri="{FF2B5EF4-FFF2-40B4-BE49-F238E27FC236}">
                <a16:creationId xmlns:a16="http://schemas.microsoft.com/office/drawing/2014/main" id="{0F1902D4-9A65-7F0E-FB6E-3A1B19685D42}"/>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solidFill>
                  <a:srgbClr val="FF0000"/>
                </a:solidFill>
              </a:rPr>
              <a:t>kVp</a:t>
            </a:r>
            <a:r>
              <a:rPr lang="en-US" sz="1400" dirty="0">
                <a:solidFill>
                  <a:srgbClr val="FF0000"/>
                </a:solidFill>
              </a:rPr>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3930229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38</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5. </a:t>
            </a:r>
            <a:r>
              <a:rPr lang="en-US" sz="2400" b="1" dirty="0" err="1">
                <a:solidFill>
                  <a:srgbClr val="FF0000"/>
                </a:solidFill>
              </a:rPr>
              <a:t>mAs</a:t>
            </a:r>
            <a:r>
              <a:rPr lang="en-US" sz="2400" b="1" dirty="0">
                <a:solidFill>
                  <a:srgbClr val="FF0000"/>
                </a:solidFill>
              </a:rPr>
              <a:t> Linearity</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4" y="1789889"/>
            <a:ext cx="9124951" cy="4647426"/>
          </a:xfrm>
          <a:prstGeom prst="rect">
            <a:avLst/>
          </a:prstGeom>
          <a:noFill/>
        </p:spPr>
        <p:txBody>
          <a:bodyPr wrap="square" rtlCol="0">
            <a:spAutoFit/>
          </a:bodyPr>
          <a:lstStyle/>
          <a:p>
            <a:pPr lvl="0"/>
            <a:r>
              <a:rPr lang="en-GB" b="1" dirty="0"/>
              <a:t>Objective:</a:t>
            </a:r>
            <a:endParaRPr lang="en-US" sz="2000" b="1" dirty="0"/>
          </a:p>
          <a:p>
            <a:r>
              <a:rPr lang="en-US" dirty="0"/>
              <a:t>Radiation output is defined as </a:t>
            </a:r>
            <a:r>
              <a:rPr lang="en-US" dirty="0" err="1">
                <a:solidFill>
                  <a:srgbClr val="FF0000"/>
                </a:solidFill>
              </a:rPr>
              <a:t>mGy</a:t>
            </a:r>
            <a:r>
              <a:rPr lang="en-US" dirty="0">
                <a:solidFill>
                  <a:srgbClr val="FF0000"/>
                </a:solidFill>
              </a:rPr>
              <a:t>/</a:t>
            </a:r>
            <a:r>
              <a:rPr lang="en-US" dirty="0" err="1">
                <a:solidFill>
                  <a:srgbClr val="FF0000"/>
                </a:solidFill>
              </a:rPr>
              <a:t>mAs</a:t>
            </a:r>
            <a:r>
              <a:rPr lang="en-US" dirty="0">
                <a:solidFill>
                  <a:srgbClr val="FF0000"/>
                </a:solidFill>
              </a:rPr>
              <a:t> </a:t>
            </a:r>
            <a:r>
              <a:rPr lang="en-US" dirty="0"/>
              <a:t>at a fixed X ray beam spectrum (</a:t>
            </a:r>
            <a:r>
              <a:rPr lang="en-US" dirty="0" err="1"/>
              <a:t>kVp</a:t>
            </a:r>
            <a:r>
              <a:rPr lang="en-US" dirty="0"/>
              <a:t>, filtration) and fixed distance. This ratio should remain constant over a range of </a:t>
            </a:r>
            <a:r>
              <a:rPr lang="en-US" dirty="0" err="1"/>
              <a:t>mAs</a:t>
            </a:r>
            <a:r>
              <a:rPr lang="en-US" dirty="0"/>
              <a:t>. </a:t>
            </a:r>
          </a:p>
          <a:p>
            <a:endParaRPr lang="en-GB" sz="1600" b="1" dirty="0"/>
          </a:p>
          <a:p>
            <a:pPr lvl="0"/>
            <a:r>
              <a:rPr lang="en-GB" b="1" dirty="0"/>
              <a:t>Procedures: </a:t>
            </a:r>
            <a:endParaRPr lang="en-US" b="1" dirty="0"/>
          </a:p>
          <a:p>
            <a:pPr marL="285750" lvl="0" indent="-285750">
              <a:buFont typeface="Arial" panose="020B0604020202020204" pitchFamily="34" charset="0"/>
              <a:buChar char="•"/>
            </a:pPr>
            <a:r>
              <a:rPr lang="en-GB" dirty="0"/>
              <a:t>Same setup as Test (4) </a:t>
            </a:r>
            <a:r>
              <a:rPr lang="en-GB" dirty="0" err="1"/>
              <a:t>kVp</a:t>
            </a:r>
            <a:r>
              <a:rPr lang="en-GB" dirty="0"/>
              <a:t> accuracy. </a:t>
            </a:r>
          </a:p>
          <a:p>
            <a:pPr marL="285750" lvl="0" indent="-285750">
              <a:buFont typeface="Arial" panose="020B0604020202020204" pitchFamily="34" charset="0"/>
              <a:buChar char="•"/>
            </a:pPr>
            <a:r>
              <a:rPr lang="en-GB" dirty="0"/>
              <a:t>Place multifunction meter within the X ray field, free-in-air, if possible. </a:t>
            </a:r>
            <a:endParaRPr lang="en-US" dirty="0"/>
          </a:p>
          <a:p>
            <a:pPr marL="285750" lvl="0" indent="-285750">
              <a:buFont typeface="Arial" panose="020B0604020202020204" pitchFamily="34" charset="0"/>
              <a:buChar char="•"/>
            </a:pPr>
            <a:r>
              <a:rPr lang="en-GB" dirty="0"/>
              <a:t>Collimate the X ray field as small as reasonably achievable, while fully cover the detector.</a:t>
            </a:r>
            <a:endParaRPr lang="en-US" dirty="0"/>
          </a:p>
          <a:p>
            <a:pPr marL="285750" indent="-285750">
              <a:buFont typeface="Arial" panose="020B0604020202020204" pitchFamily="34" charset="0"/>
              <a:buChar char="•"/>
            </a:pPr>
            <a:r>
              <a:rPr lang="en-GB" dirty="0"/>
              <a:t>Set a fixed clinically used </a:t>
            </a:r>
            <a:r>
              <a:rPr lang="en-GB" dirty="0" err="1"/>
              <a:t>kVp</a:t>
            </a:r>
            <a:r>
              <a:rPr lang="en-GB" dirty="0"/>
              <a:t> (e.g. 80 </a:t>
            </a:r>
            <a:r>
              <a:rPr lang="en-GB" dirty="0" err="1"/>
              <a:t>kVp</a:t>
            </a:r>
            <a:r>
              <a:rPr lang="en-GB" dirty="0"/>
              <a:t>) and Cu filtration (if selectable).</a:t>
            </a:r>
          </a:p>
          <a:p>
            <a:pPr marL="285750" lvl="0" indent="-285750">
              <a:buFont typeface="Arial" panose="020B0604020202020204" pitchFamily="34" charset="0"/>
              <a:buChar char="•"/>
            </a:pPr>
            <a:r>
              <a:rPr lang="en-GB" dirty="0"/>
              <a:t>Set the </a:t>
            </a:r>
            <a:r>
              <a:rPr lang="en-GB" dirty="0" err="1"/>
              <a:t>mAs</a:t>
            </a:r>
            <a:r>
              <a:rPr lang="en-GB" dirty="0"/>
              <a:t> on the low end of clinical use (e.g. 20 mA and 100 </a:t>
            </a:r>
            <a:r>
              <a:rPr lang="en-GB" dirty="0" err="1"/>
              <a:t>ms</a:t>
            </a:r>
            <a:r>
              <a:rPr lang="en-GB" dirty="0"/>
              <a:t>, or 2 </a:t>
            </a:r>
            <a:r>
              <a:rPr lang="en-GB" dirty="0" err="1"/>
              <a:t>mAs</a:t>
            </a:r>
            <a:r>
              <a:rPr lang="en-GB" dirty="0"/>
              <a:t>).</a:t>
            </a:r>
          </a:p>
          <a:p>
            <a:pPr marL="285750" lvl="0" indent="-285750">
              <a:buFont typeface="Arial" panose="020B0604020202020204" pitchFamily="34" charset="0"/>
              <a:buChar char="•"/>
            </a:pPr>
            <a:r>
              <a:rPr lang="en-GB" dirty="0"/>
              <a:t>Make an exposure and record the </a:t>
            </a:r>
            <a:r>
              <a:rPr lang="en-GB" dirty="0" err="1">
                <a:solidFill>
                  <a:schemeClr val="accent1"/>
                </a:solidFill>
              </a:rPr>
              <a:t>mAs</a:t>
            </a:r>
            <a:r>
              <a:rPr lang="en-GB" dirty="0">
                <a:solidFill>
                  <a:schemeClr val="accent1"/>
                </a:solidFill>
              </a:rPr>
              <a:t> </a:t>
            </a:r>
            <a:r>
              <a:rPr lang="en-GB" dirty="0"/>
              <a:t>and</a:t>
            </a:r>
            <a:r>
              <a:rPr lang="en-GB" dirty="0">
                <a:solidFill>
                  <a:schemeClr val="accent1"/>
                </a:solidFill>
              </a:rPr>
              <a:t> air </a:t>
            </a:r>
            <a:r>
              <a:rPr lang="en-GB" dirty="0" err="1">
                <a:solidFill>
                  <a:schemeClr val="accent1"/>
                </a:solidFill>
              </a:rPr>
              <a:t>kerma</a:t>
            </a:r>
            <a:r>
              <a:rPr lang="en-GB" dirty="0">
                <a:solidFill>
                  <a:schemeClr val="accent1"/>
                </a:solidFill>
              </a:rPr>
              <a:t> (</a:t>
            </a:r>
            <a:r>
              <a:rPr lang="en-GB" dirty="0" err="1">
                <a:solidFill>
                  <a:schemeClr val="accent1"/>
                </a:solidFill>
              </a:rPr>
              <a:t>mGy</a:t>
            </a:r>
            <a:r>
              <a:rPr lang="en-GB" dirty="0">
                <a:solidFill>
                  <a:schemeClr val="accent1"/>
                </a:solidFill>
              </a:rPr>
              <a:t>).</a:t>
            </a:r>
            <a:endParaRPr lang="en-US" dirty="0">
              <a:solidFill>
                <a:schemeClr val="accent1"/>
              </a:solidFill>
            </a:endParaRPr>
          </a:p>
          <a:p>
            <a:pPr marL="285750" lvl="0" indent="-285750">
              <a:buFont typeface="Arial" panose="020B0604020202020204" pitchFamily="34" charset="0"/>
              <a:buChar char="•"/>
            </a:pPr>
            <a:r>
              <a:rPr lang="en-GB" dirty="0"/>
              <a:t>Repeat the test for at least two additional higher </a:t>
            </a:r>
            <a:r>
              <a:rPr lang="en-GB" dirty="0" err="1"/>
              <a:t>mAs</a:t>
            </a:r>
            <a:r>
              <a:rPr lang="en-GB" dirty="0"/>
              <a:t> values used clinically.</a:t>
            </a:r>
          </a:p>
          <a:p>
            <a:pPr marL="285750" indent="-285750">
              <a:spcBef>
                <a:spcPts val="1200"/>
              </a:spcBef>
              <a:buFont typeface="Arial" panose="020B0604020202020204" pitchFamily="34" charset="0"/>
              <a:buChar char="•"/>
            </a:pPr>
            <a:r>
              <a:rPr lang="en-GB" dirty="0">
                <a:solidFill>
                  <a:schemeClr val="accent1"/>
                </a:solidFill>
              </a:rPr>
              <a:t>Note: For system with dynamic filtration, it is important that the </a:t>
            </a:r>
            <a:r>
              <a:rPr lang="en-GB" dirty="0">
                <a:solidFill>
                  <a:srgbClr val="FF0000"/>
                </a:solidFill>
              </a:rPr>
              <a:t>filtration</a:t>
            </a:r>
            <a:r>
              <a:rPr lang="en-GB" dirty="0">
                <a:solidFill>
                  <a:schemeClr val="accent1"/>
                </a:solidFill>
              </a:rPr>
              <a:t> </a:t>
            </a:r>
            <a:r>
              <a:rPr lang="en-GB" dirty="0">
                <a:solidFill>
                  <a:srgbClr val="FF0000"/>
                </a:solidFill>
              </a:rPr>
              <a:t>remain constant </a:t>
            </a:r>
            <a:r>
              <a:rPr lang="en-GB" dirty="0">
                <a:solidFill>
                  <a:schemeClr val="accent1"/>
                </a:solidFill>
              </a:rPr>
              <a:t>throughout the test. Also, the </a:t>
            </a:r>
            <a:r>
              <a:rPr lang="en-GB" dirty="0">
                <a:solidFill>
                  <a:srgbClr val="FF0000"/>
                </a:solidFill>
              </a:rPr>
              <a:t>same focal spot setting </a:t>
            </a:r>
            <a:r>
              <a:rPr lang="en-GB" dirty="0">
                <a:solidFill>
                  <a:schemeClr val="accent1"/>
                </a:solidFill>
              </a:rPr>
              <a:t>should be used for all measurements, otherwise the test may not yield appropriate results.</a:t>
            </a:r>
            <a:endParaRPr lang="en-US" dirty="0">
              <a:solidFill>
                <a:schemeClr val="accent1"/>
              </a:solidFill>
            </a:endParaRPr>
          </a:p>
          <a:p>
            <a:pPr marL="285750" lvl="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3DE604F3-2936-B322-73B7-244190227913}"/>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8" name="TextBox 7">
            <a:extLst>
              <a:ext uri="{FF2B5EF4-FFF2-40B4-BE49-F238E27FC236}">
                <a16:creationId xmlns:a16="http://schemas.microsoft.com/office/drawing/2014/main" id="{75C38526-7F4A-80A3-7827-5EF5595C1E1B}"/>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solidFill>
                  <a:srgbClr val="FF0000"/>
                </a:solidFill>
              </a:rPr>
              <a:t>mAs</a:t>
            </a:r>
            <a:r>
              <a:rPr lang="en-US" sz="1400" dirty="0">
                <a:solidFill>
                  <a:srgbClr val="FF0000"/>
                </a:solidFill>
              </a:rPr>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1961212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39</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5. </a:t>
            </a:r>
            <a:r>
              <a:rPr lang="en-US" sz="2400" b="1" dirty="0" err="1">
                <a:solidFill>
                  <a:srgbClr val="FF0000"/>
                </a:solidFill>
              </a:rPr>
              <a:t>mAs</a:t>
            </a:r>
            <a:r>
              <a:rPr lang="en-US" sz="2400" b="1" dirty="0">
                <a:solidFill>
                  <a:srgbClr val="FF0000"/>
                </a:solidFill>
              </a:rPr>
              <a:t> Linearity</a:t>
            </a:r>
          </a:p>
        </p:txBody>
      </p:sp>
      <p:sp>
        <p:nvSpPr>
          <p:cNvPr id="9" name="TextBox 8">
            <a:extLst>
              <a:ext uri="{FF2B5EF4-FFF2-40B4-BE49-F238E27FC236}">
                <a16:creationId xmlns:a16="http://schemas.microsoft.com/office/drawing/2014/main" id="{B8E6D387-6807-427B-BC63-71819F183EDF}"/>
              </a:ext>
            </a:extLst>
          </p:cNvPr>
          <p:cNvSpPr txBox="1"/>
          <p:nvPr/>
        </p:nvSpPr>
        <p:spPr>
          <a:xfrm>
            <a:off x="7470411" y="5908431"/>
            <a:ext cx="5056094" cy="338554"/>
          </a:xfrm>
          <a:prstGeom prst="rect">
            <a:avLst/>
          </a:prstGeom>
          <a:noFill/>
        </p:spPr>
        <p:txBody>
          <a:bodyPr wrap="square" rtlCol="0">
            <a:spAutoFit/>
          </a:bodyPr>
          <a:lstStyle/>
          <a:p>
            <a:pPr algn="ctr"/>
            <a:r>
              <a:rPr lang="en-US" sz="1600" dirty="0"/>
              <a:t>(Images courtesy of Kevin </a:t>
            </a:r>
            <a:r>
              <a:rPr lang="en-US" sz="1600" dirty="0" err="1"/>
              <a:t>Wunderle</a:t>
            </a:r>
            <a:r>
              <a:rPr lang="en-US" sz="1600" dirty="0"/>
              <a:t>)</a:t>
            </a:r>
          </a:p>
        </p:txBody>
      </p:sp>
      <p:sp>
        <p:nvSpPr>
          <p:cNvPr id="8" name="TextBox 7">
            <a:extLst>
              <a:ext uri="{FF2B5EF4-FFF2-40B4-BE49-F238E27FC236}">
                <a16:creationId xmlns:a16="http://schemas.microsoft.com/office/drawing/2014/main" id="{47B05AFE-4C93-4168-8005-B6EE95C20537}"/>
              </a:ext>
            </a:extLst>
          </p:cNvPr>
          <p:cNvSpPr txBox="1"/>
          <p:nvPr/>
        </p:nvSpPr>
        <p:spPr>
          <a:xfrm>
            <a:off x="2771774" y="1929284"/>
            <a:ext cx="3669219" cy="3979147"/>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6ED83491-804B-4CB2-BA2F-3D1564B5E66D}"/>
              </a:ext>
            </a:extLst>
          </p:cNvPr>
          <p:cNvSpPr txBox="1"/>
          <p:nvPr/>
        </p:nvSpPr>
        <p:spPr>
          <a:xfrm>
            <a:off x="2895179" y="1767110"/>
            <a:ext cx="5170993" cy="4601260"/>
          </a:xfrm>
          <a:prstGeom prst="rect">
            <a:avLst/>
          </a:prstGeom>
          <a:noFill/>
        </p:spPr>
        <p:txBody>
          <a:bodyPr wrap="square" rtlCol="0">
            <a:spAutoFit/>
          </a:bodyPr>
          <a:lstStyle/>
          <a:p>
            <a:pPr lvl="0">
              <a:spcAft>
                <a:spcPts val="600"/>
              </a:spcAft>
            </a:pPr>
            <a:r>
              <a:rPr lang="en-US" sz="2000" b="1" dirty="0"/>
              <a:t>Analysis:</a:t>
            </a:r>
          </a:p>
          <a:p>
            <a:r>
              <a:rPr lang="en-GB" dirty="0"/>
              <a:t>Calculate radiation output (</a:t>
            </a:r>
            <a:r>
              <a:rPr lang="en-GB" dirty="0" err="1"/>
              <a:t>mGy</a:t>
            </a:r>
            <a:r>
              <a:rPr lang="en-GB" dirty="0"/>
              <a:t>/</a:t>
            </a:r>
            <a:r>
              <a:rPr lang="en-GB" dirty="0" err="1"/>
              <a:t>mAs</a:t>
            </a:r>
            <a:r>
              <a:rPr lang="en-GB" dirty="0"/>
              <a:t>) and plot </a:t>
            </a:r>
            <a:r>
              <a:rPr lang="en-GB" sz="2000" dirty="0" err="1">
                <a:solidFill>
                  <a:schemeClr val="accent1"/>
                </a:solidFill>
              </a:rPr>
              <a:t>mGy</a:t>
            </a:r>
            <a:r>
              <a:rPr lang="en-GB" sz="2000" dirty="0">
                <a:solidFill>
                  <a:schemeClr val="accent1"/>
                </a:solidFill>
              </a:rPr>
              <a:t>/</a:t>
            </a:r>
            <a:r>
              <a:rPr lang="en-GB" sz="2000" dirty="0" err="1">
                <a:solidFill>
                  <a:schemeClr val="accent1"/>
                </a:solidFill>
              </a:rPr>
              <a:t>mAs</a:t>
            </a:r>
            <a:r>
              <a:rPr lang="en-GB" sz="2000" dirty="0">
                <a:solidFill>
                  <a:schemeClr val="accent1"/>
                </a:solidFill>
              </a:rPr>
              <a:t> versus </a:t>
            </a:r>
            <a:r>
              <a:rPr lang="en-GB" sz="2000" dirty="0" err="1">
                <a:solidFill>
                  <a:schemeClr val="accent1"/>
                </a:solidFill>
              </a:rPr>
              <a:t>mAs</a:t>
            </a:r>
            <a:r>
              <a:rPr lang="en-GB" sz="2000" dirty="0"/>
              <a:t>.  </a:t>
            </a:r>
            <a:endParaRPr lang="en-US" sz="2000" dirty="0"/>
          </a:p>
          <a:p>
            <a:endParaRPr lang="en-US" dirty="0"/>
          </a:p>
          <a:p>
            <a:pPr lvl="0"/>
            <a:r>
              <a:rPr lang="en-GB" sz="2000" b="1" dirty="0"/>
              <a:t>Tolerance: </a:t>
            </a:r>
            <a:endParaRPr lang="en-US" sz="2000" b="1" dirty="0"/>
          </a:p>
          <a:p>
            <a:pPr marL="285750" lvl="0" indent="-285750">
              <a:buFont typeface="Arial" panose="020B0604020202020204" pitchFamily="34" charset="0"/>
              <a:buChar char="•"/>
            </a:pPr>
            <a:r>
              <a:rPr lang="en-US" sz="2000" dirty="0" err="1"/>
              <a:t>mGy</a:t>
            </a:r>
            <a:r>
              <a:rPr lang="en-US" sz="2000" dirty="0"/>
              <a:t>/</a:t>
            </a:r>
            <a:r>
              <a:rPr lang="en-US" sz="2000" dirty="0" err="1"/>
              <a:t>mAs</a:t>
            </a:r>
            <a:r>
              <a:rPr lang="en-US" sz="2000" dirty="0"/>
              <a:t> at the various </a:t>
            </a:r>
            <a:r>
              <a:rPr lang="en-US" sz="2000" dirty="0" err="1"/>
              <a:t>mAs</a:t>
            </a:r>
            <a:r>
              <a:rPr lang="en-US" sz="2000" dirty="0"/>
              <a:t> should all be within </a:t>
            </a:r>
            <a:r>
              <a:rPr lang="en-US" sz="2000" dirty="0">
                <a:solidFill>
                  <a:srgbClr val="FF0000"/>
                </a:solidFill>
              </a:rPr>
              <a:t>±10% </a:t>
            </a:r>
            <a:r>
              <a:rPr lang="en-US" sz="2000" dirty="0"/>
              <a:t>of each other (or coefficient of linearity </a:t>
            </a:r>
            <a:r>
              <a:rPr lang="en-US" sz="2000" dirty="0">
                <a:latin typeface="Calibri" panose="020F0502020204030204" pitchFamily="34" charset="0"/>
              </a:rPr>
              <a:t>≤10%).</a:t>
            </a:r>
            <a:endParaRPr lang="en-US" sz="2000" i="1" dirty="0"/>
          </a:p>
          <a:p>
            <a:r>
              <a:rPr lang="en-GB" dirty="0"/>
              <a:t> </a:t>
            </a:r>
            <a:endParaRPr lang="en-GB" b="1" i="1" dirty="0"/>
          </a:p>
          <a:p>
            <a:pPr lvl="0"/>
            <a:r>
              <a:rPr lang="en-GB" sz="2000" b="1" dirty="0"/>
              <a:t>Frequency: </a:t>
            </a:r>
            <a:r>
              <a:rPr lang="en-GB" sz="2000" dirty="0"/>
              <a:t>Annually</a:t>
            </a:r>
            <a:endParaRPr lang="en-US" sz="2000" dirty="0"/>
          </a:p>
          <a:p>
            <a:pPr lvl="0"/>
            <a:endParaRPr lang="en-GB" sz="1600" b="1" i="1" dirty="0"/>
          </a:p>
          <a:p>
            <a:pPr lvl="0"/>
            <a:r>
              <a:rPr lang="en-GB" sz="2000" b="1" dirty="0"/>
              <a:t>Corrective actions: </a:t>
            </a:r>
            <a:endParaRPr lang="en-US" sz="2000" b="1" dirty="0"/>
          </a:p>
          <a:p>
            <a:r>
              <a:rPr lang="en-GB" sz="2000" dirty="0"/>
              <a:t>First, repeat the test. If problem persists, contact service engineer.</a:t>
            </a:r>
            <a:endParaRPr lang="en-US" sz="2000" dirty="0"/>
          </a:p>
          <a:p>
            <a:endParaRPr lang="en-US" dirty="0"/>
          </a:p>
        </p:txBody>
      </p:sp>
      <p:pic>
        <p:nvPicPr>
          <p:cNvPr id="10" name="Picture 9">
            <a:extLst>
              <a:ext uri="{FF2B5EF4-FFF2-40B4-BE49-F238E27FC236}">
                <a16:creationId xmlns:a16="http://schemas.microsoft.com/office/drawing/2014/main" id="{F39BC502-A2E3-4F2E-AA30-452DB5D8CC8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1457" y="1834844"/>
            <a:ext cx="3054001" cy="4073587"/>
          </a:xfrm>
          <a:prstGeom prst="rect">
            <a:avLst/>
          </a:prstGeom>
          <a:noFill/>
          <a:ln>
            <a:noFill/>
          </a:ln>
        </p:spPr>
      </p:pic>
      <p:sp>
        <p:nvSpPr>
          <p:cNvPr id="7" name="TextBox 6">
            <a:extLst>
              <a:ext uri="{FF2B5EF4-FFF2-40B4-BE49-F238E27FC236}">
                <a16:creationId xmlns:a16="http://schemas.microsoft.com/office/drawing/2014/main" id="{99F26CB9-758D-F904-1622-0BA056DB8810}"/>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12" name="TextBox 11">
            <a:extLst>
              <a:ext uri="{FF2B5EF4-FFF2-40B4-BE49-F238E27FC236}">
                <a16:creationId xmlns:a16="http://schemas.microsoft.com/office/drawing/2014/main" id="{26D6D094-2C51-6307-D256-32505E4D50B1}"/>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solidFill>
                  <a:srgbClr val="FF0000"/>
                </a:solidFill>
              </a:rPr>
              <a:t>mAs</a:t>
            </a:r>
            <a:r>
              <a:rPr lang="en-US" sz="1400" dirty="0">
                <a:solidFill>
                  <a:srgbClr val="FF0000"/>
                </a:solidFill>
              </a:rPr>
              <a:t> linearity</a:t>
            </a:r>
          </a:p>
          <a:p>
            <a:pPr marL="290513" indent="-290513">
              <a:buAutoNum type="arabicPeriod"/>
            </a:pPr>
            <a:r>
              <a:rPr lang="en-US" sz="1400" dirty="0"/>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3780777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A6C5-883B-4C84-853A-821A8911B8AE}"/>
              </a:ext>
            </a:extLst>
          </p:cNvPr>
          <p:cNvSpPr>
            <a:spLocks noGrp="1"/>
          </p:cNvSpPr>
          <p:nvPr>
            <p:ph type="title"/>
          </p:nvPr>
        </p:nvSpPr>
        <p:spPr>
          <a:xfrm>
            <a:off x="2771775" y="281327"/>
            <a:ext cx="8810626" cy="716756"/>
          </a:xfrm>
        </p:spPr>
        <p:txBody>
          <a:bodyPr/>
          <a:lstStyle/>
          <a:p>
            <a:pPr algn="ctr"/>
            <a:r>
              <a:rPr lang="en-US" dirty="0"/>
              <a:t>IAEA HH47 (2022)</a:t>
            </a:r>
          </a:p>
        </p:txBody>
      </p:sp>
      <p:sp>
        <p:nvSpPr>
          <p:cNvPr id="4" name="Footer Placeholder 3">
            <a:extLst>
              <a:ext uri="{FF2B5EF4-FFF2-40B4-BE49-F238E27FC236}">
                <a16:creationId xmlns:a16="http://schemas.microsoft.com/office/drawing/2014/main" id="{C651488A-CD8F-47A0-8E43-F246DA8590A7}"/>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76F22F99-7475-4BFD-98F8-7739EAFB49EA}"/>
              </a:ext>
            </a:extLst>
          </p:cNvPr>
          <p:cNvSpPr>
            <a:spLocks noGrp="1"/>
          </p:cNvSpPr>
          <p:nvPr>
            <p:ph type="sldNum" sz="quarter" idx="12"/>
          </p:nvPr>
        </p:nvSpPr>
        <p:spPr/>
        <p:txBody>
          <a:bodyPr/>
          <a:lstStyle/>
          <a:p>
            <a:fld id="{E994CEB2-14C0-4C36-BE7D-356F85CA276F}" type="slidenum">
              <a:rPr lang="en-US" altLang="en-US" smtClean="0"/>
              <a:pPr/>
              <a:t>4</a:t>
            </a:fld>
            <a:endParaRPr lang="en-US" altLang="en-US"/>
          </a:p>
        </p:txBody>
      </p:sp>
      <p:pic>
        <p:nvPicPr>
          <p:cNvPr id="7" name="Picture 6">
            <a:extLst>
              <a:ext uri="{FF2B5EF4-FFF2-40B4-BE49-F238E27FC236}">
                <a16:creationId xmlns:a16="http://schemas.microsoft.com/office/drawing/2014/main" id="{9FE7E8BA-728A-4DD4-8C54-97B1A8D83485}"/>
              </a:ext>
            </a:extLst>
          </p:cNvPr>
          <p:cNvPicPr>
            <a:picLocks noChangeAspect="1"/>
          </p:cNvPicPr>
          <p:nvPr/>
        </p:nvPicPr>
        <p:blipFill rotWithShape="1">
          <a:blip r:embed="rId2"/>
          <a:srcRect t="5799"/>
          <a:stretch/>
        </p:blipFill>
        <p:spPr>
          <a:xfrm>
            <a:off x="3159410" y="1284701"/>
            <a:ext cx="3453982" cy="4865995"/>
          </a:xfrm>
          <a:prstGeom prst="rect">
            <a:avLst/>
          </a:prstGeom>
        </p:spPr>
      </p:pic>
      <p:grpSp>
        <p:nvGrpSpPr>
          <p:cNvPr id="13" name="Group 12">
            <a:extLst>
              <a:ext uri="{FF2B5EF4-FFF2-40B4-BE49-F238E27FC236}">
                <a16:creationId xmlns:a16="http://schemas.microsoft.com/office/drawing/2014/main" id="{3A6DB0DF-6944-4E62-9A88-EFFBA8C4F42D}"/>
              </a:ext>
            </a:extLst>
          </p:cNvPr>
          <p:cNvGrpSpPr/>
          <p:nvPr/>
        </p:nvGrpSpPr>
        <p:grpSpPr>
          <a:xfrm>
            <a:off x="7177088" y="1273191"/>
            <a:ext cx="4088606" cy="4865995"/>
            <a:chOff x="6332992" y="1273191"/>
            <a:chExt cx="4088606" cy="4865995"/>
          </a:xfrm>
        </p:grpSpPr>
        <p:pic>
          <p:nvPicPr>
            <p:cNvPr id="10" name="Picture 9">
              <a:extLst>
                <a:ext uri="{FF2B5EF4-FFF2-40B4-BE49-F238E27FC236}">
                  <a16:creationId xmlns:a16="http://schemas.microsoft.com/office/drawing/2014/main" id="{B82AF528-147D-4D09-A63E-9249A2BB4248}"/>
                </a:ext>
              </a:extLst>
            </p:cNvPr>
            <p:cNvPicPr>
              <a:picLocks noChangeAspect="1"/>
            </p:cNvPicPr>
            <p:nvPr/>
          </p:nvPicPr>
          <p:blipFill>
            <a:blip r:embed="rId3"/>
            <a:stretch>
              <a:fillRect/>
            </a:stretch>
          </p:blipFill>
          <p:spPr>
            <a:xfrm>
              <a:off x="6659941" y="1273191"/>
              <a:ext cx="3300613" cy="4865995"/>
            </a:xfrm>
            <a:prstGeom prst="rect">
              <a:avLst/>
            </a:prstGeom>
          </p:spPr>
        </p:pic>
        <p:sp>
          <p:nvSpPr>
            <p:cNvPr id="11" name="Rectangle 10">
              <a:extLst>
                <a:ext uri="{FF2B5EF4-FFF2-40B4-BE49-F238E27FC236}">
                  <a16:creationId xmlns:a16="http://schemas.microsoft.com/office/drawing/2014/main" id="{07DCA5E7-FA63-467E-A37C-2960CDC29BE2}"/>
                </a:ext>
              </a:extLst>
            </p:cNvPr>
            <p:cNvSpPr/>
            <p:nvPr/>
          </p:nvSpPr>
          <p:spPr>
            <a:xfrm>
              <a:off x="6332992" y="3026738"/>
              <a:ext cx="4088606" cy="6151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48889AFF-5169-D8C4-DDC0-485B705B71F5}"/>
              </a:ext>
            </a:extLst>
          </p:cNvPr>
          <p:cNvSpPr txBox="1"/>
          <p:nvPr/>
        </p:nvSpPr>
        <p:spPr>
          <a:xfrm>
            <a:off x="265070" y="2204113"/>
            <a:ext cx="1914732" cy="954107"/>
          </a:xfrm>
          <a:prstGeom prst="rect">
            <a:avLst/>
          </a:prstGeom>
          <a:noFill/>
        </p:spPr>
        <p:txBody>
          <a:bodyPr wrap="square" rtlCol="0">
            <a:spAutoFit/>
          </a:bodyPr>
          <a:lstStyle/>
          <a:p>
            <a:r>
              <a:rPr lang="en-MY" sz="2800" b="1" dirty="0">
                <a:solidFill>
                  <a:srgbClr val="FF0000"/>
                </a:solidFill>
              </a:rPr>
              <a:t>Main References</a:t>
            </a:r>
          </a:p>
        </p:txBody>
      </p:sp>
    </p:spTree>
    <p:extLst>
      <p:ext uri="{BB962C8B-B14F-4D97-AF65-F5344CB8AC3E}">
        <p14:creationId xmlns:p14="http://schemas.microsoft.com/office/powerpoint/2010/main" val="3243849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40</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6. Radiation Output (kV, exposure time, air </a:t>
            </a:r>
            <a:r>
              <a:rPr lang="en-US" sz="2400" b="1" dirty="0" err="1">
                <a:solidFill>
                  <a:srgbClr val="FF0000"/>
                </a:solidFill>
              </a:rPr>
              <a:t>kerma</a:t>
            </a:r>
            <a:r>
              <a:rPr lang="en-US" sz="2400" b="1" dirty="0">
                <a:solidFill>
                  <a:srgbClr val="FF0000"/>
                </a:solidFill>
              </a:rPr>
              <a:t>) Reproducibility</a:t>
            </a:r>
          </a:p>
        </p:txBody>
      </p:sp>
      <p:sp>
        <p:nvSpPr>
          <p:cNvPr id="14" name="TextBox 13">
            <a:extLst>
              <a:ext uri="{FF2B5EF4-FFF2-40B4-BE49-F238E27FC236}">
                <a16:creationId xmlns:a16="http://schemas.microsoft.com/office/drawing/2014/main" id="{B460E67D-D37B-4B24-B087-84492306B9FE}"/>
              </a:ext>
            </a:extLst>
          </p:cNvPr>
          <p:cNvSpPr txBox="1"/>
          <p:nvPr/>
        </p:nvSpPr>
        <p:spPr>
          <a:xfrm>
            <a:off x="3015582" y="1841338"/>
            <a:ext cx="8674973" cy="4708981"/>
          </a:xfrm>
          <a:prstGeom prst="rect">
            <a:avLst/>
          </a:prstGeom>
          <a:noFill/>
        </p:spPr>
        <p:txBody>
          <a:bodyPr wrap="square" rtlCol="0">
            <a:spAutoFit/>
          </a:bodyPr>
          <a:lstStyle/>
          <a:p>
            <a:pPr lvl="0"/>
            <a:r>
              <a:rPr lang="en-GB" b="1" dirty="0"/>
              <a:t>Objective:</a:t>
            </a:r>
            <a:endParaRPr lang="en-US" sz="2000" b="1" dirty="0"/>
          </a:p>
          <a:p>
            <a:r>
              <a:rPr lang="en-US" dirty="0"/>
              <a:t>To verify that the reproducibility of radiation output are within the acceptable level.</a:t>
            </a:r>
          </a:p>
          <a:p>
            <a:endParaRPr lang="en-GB" sz="1600" b="1" dirty="0"/>
          </a:p>
          <a:p>
            <a:pPr lvl="0"/>
            <a:r>
              <a:rPr lang="en-GB" b="1" dirty="0"/>
              <a:t>Procedures: </a:t>
            </a:r>
            <a:endParaRPr lang="en-US" b="1" dirty="0"/>
          </a:p>
          <a:p>
            <a:pPr marL="285750" lvl="0" indent="-285750">
              <a:buFont typeface="Arial" panose="020B0604020202020204" pitchFamily="34" charset="0"/>
              <a:buChar char="•"/>
            </a:pPr>
            <a:r>
              <a:rPr lang="en-GB" dirty="0"/>
              <a:t>Same setup as Test (4) </a:t>
            </a:r>
            <a:r>
              <a:rPr lang="en-GB" dirty="0" err="1"/>
              <a:t>kVp</a:t>
            </a:r>
            <a:r>
              <a:rPr lang="en-GB" dirty="0"/>
              <a:t> accuracy. </a:t>
            </a:r>
          </a:p>
          <a:p>
            <a:pPr marL="285750" indent="-285750">
              <a:buFont typeface="Arial" panose="020B0604020202020204" pitchFamily="34" charset="0"/>
              <a:buChar char="•"/>
            </a:pPr>
            <a:r>
              <a:rPr lang="en-US" dirty="0"/>
              <a:t>Select </a:t>
            </a:r>
            <a:r>
              <a:rPr lang="en-US" dirty="0" err="1"/>
              <a:t>kVp</a:t>
            </a:r>
            <a:r>
              <a:rPr lang="en-US" dirty="0"/>
              <a:t> from 50-120 by a step of 10, expose (</a:t>
            </a:r>
            <a:r>
              <a:rPr lang="en-US" dirty="0" err="1"/>
              <a:t>fluoro</a:t>
            </a:r>
            <a:r>
              <a:rPr lang="en-US" dirty="0"/>
              <a:t> then single shot) and record the results.</a:t>
            </a:r>
          </a:p>
          <a:p>
            <a:pPr marL="285750" indent="-285750">
              <a:buFont typeface="Arial" panose="020B0604020202020204" pitchFamily="34" charset="0"/>
              <a:buChar char="•"/>
            </a:pPr>
            <a:r>
              <a:rPr lang="en-US" dirty="0"/>
              <a:t>Calculate the reproducibility of kV, exposure time (for single shot exposure), and </a:t>
            </a:r>
            <a:r>
              <a:rPr lang="en-US" dirty="0" err="1"/>
              <a:t>kerma</a:t>
            </a:r>
            <a:r>
              <a:rPr lang="en-US" dirty="0"/>
              <a:t> rate or air </a:t>
            </a:r>
            <a:r>
              <a:rPr lang="en-US" dirty="0" err="1"/>
              <a:t>kerma</a:t>
            </a:r>
            <a:r>
              <a:rPr lang="en-US" dirty="0"/>
              <a:t>.</a:t>
            </a:r>
          </a:p>
          <a:p>
            <a:pPr marL="285750" indent="-285750">
              <a:buFont typeface="Arial" panose="020B0604020202020204" pitchFamily="34" charset="0"/>
              <a:buChar char="•"/>
            </a:pPr>
            <a:r>
              <a:rPr lang="en-US" dirty="0"/>
              <a:t>At 80 </a:t>
            </a:r>
            <a:r>
              <a:rPr lang="en-US" dirty="0" err="1"/>
              <a:t>kVp</a:t>
            </a:r>
            <a:r>
              <a:rPr lang="en-US" dirty="0"/>
              <a:t>, repeat exposure 4 times and record the results.</a:t>
            </a:r>
          </a:p>
          <a:p>
            <a:endParaRPr lang="en-US" sz="1600" dirty="0"/>
          </a:p>
          <a:p>
            <a:r>
              <a:rPr lang="en-US" b="1" dirty="0"/>
              <a:t>Analysis:</a:t>
            </a:r>
          </a:p>
          <a:p>
            <a:pPr marL="285750" indent="-285750">
              <a:buFont typeface="Arial" panose="020B0604020202020204" pitchFamily="34" charset="0"/>
              <a:buChar char="•"/>
            </a:pPr>
            <a:r>
              <a:rPr lang="en-GB" dirty="0"/>
              <a:t>Calculate the deviation of measured parameter from the nominal ones. </a:t>
            </a:r>
            <a:endParaRPr lang="en-US" dirty="0"/>
          </a:p>
          <a:p>
            <a:pPr marL="285750" indent="-285750">
              <a:buFont typeface="Arial" panose="020B0604020202020204" pitchFamily="34" charset="0"/>
              <a:buChar char="•"/>
            </a:pPr>
            <a:r>
              <a:rPr lang="en-GB" dirty="0"/>
              <a:t>Calculate </a:t>
            </a:r>
            <a:r>
              <a:rPr lang="en-GB" dirty="0">
                <a:solidFill>
                  <a:schemeClr val="accent1"/>
                </a:solidFill>
              </a:rPr>
              <a:t>coefficient of variability (COV) </a:t>
            </a:r>
            <a:r>
              <a:rPr lang="en-GB" dirty="0"/>
              <a:t>for the repeated measurements. </a:t>
            </a:r>
            <a:endParaRPr lang="en-US" dirty="0"/>
          </a:p>
          <a:p>
            <a:endParaRPr lang="en-US" sz="1600" b="1" dirty="0"/>
          </a:p>
          <a:p>
            <a:endParaRPr lang="en-US" dirty="0"/>
          </a:p>
          <a:p>
            <a:endParaRPr lang="en-US" dirty="0"/>
          </a:p>
        </p:txBody>
      </p:sp>
      <p:pic>
        <p:nvPicPr>
          <p:cNvPr id="3" name="Picture 2">
            <a:extLst>
              <a:ext uri="{FF2B5EF4-FFF2-40B4-BE49-F238E27FC236}">
                <a16:creationId xmlns:a16="http://schemas.microsoft.com/office/drawing/2014/main" id="{F2F62ED7-5027-45E1-BF2A-5B053424AB73}"/>
              </a:ext>
            </a:extLst>
          </p:cNvPr>
          <p:cNvPicPr>
            <a:picLocks noChangeAspect="1"/>
          </p:cNvPicPr>
          <p:nvPr/>
        </p:nvPicPr>
        <p:blipFill>
          <a:blip r:embed="rId3"/>
          <a:stretch>
            <a:fillRect/>
          </a:stretch>
        </p:blipFill>
        <p:spPr>
          <a:xfrm>
            <a:off x="3330521" y="5690602"/>
            <a:ext cx="3716845" cy="602732"/>
          </a:xfrm>
          <a:prstGeom prst="rect">
            <a:avLst/>
          </a:prstGeom>
        </p:spPr>
      </p:pic>
      <p:sp>
        <p:nvSpPr>
          <p:cNvPr id="8" name="TextBox 7">
            <a:extLst>
              <a:ext uri="{FF2B5EF4-FFF2-40B4-BE49-F238E27FC236}">
                <a16:creationId xmlns:a16="http://schemas.microsoft.com/office/drawing/2014/main" id="{1B1E641E-9FA1-DB7D-8B3B-46DE7A0E9E54}"/>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9" name="TextBox 8">
            <a:extLst>
              <a:ext uri="{FF2B5EF4-FFF2-40B4-BE49-F238E27FC236}">
                <a16:creationId xmlns:a16="http://schemas.microsoft.com/office/drawing/2014/main" id="{DC6E8506-5A27-013D-A981-3AE1142C51B5}"/>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solidFill>
                  <a:srgbClr val="FF0000"/>
                </a:solidFill>
              </a:rPr>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1039678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41</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6. Radiation Output Reproducibility</a:t>
            </a:r>
          </a:p>
        </p:txBody>
      </p:sp>
      <p:sp>
        <p:nvSpPr>
          <p:cNvPr id="14" name="TextBox 13">
            <a:extLst>
              <a:ext uri="{FF2B5EF4-FFF2-40B4-BE49-F238E27FC236}">
                <a16:creationId xmlns:a16="http://schemas.microsoft.com/office/drawing/2014/main" id="{B460E67D-D37B-4B24-B087-84492306B9FE}"/>
              </a:ext>
            </a:extLst>
          </p:cNvPr>
          <p:cNvSpPr txBox="1"/>
          <p:nvPr/>
        </p:nvSpPr>
        <p:spPr>
          <a:xfrm>
            <a:off x="3015583" y="1826230"/>
            <a:ext cx="8073223" cy="1446550"/>
          </a:xfrm>
          <a:prstGeom prst="rect">
            <a:avLst/>
          </a:prstGeom>
          <a:noFill/>
        </p:spPr>
        <p:txBody>
          <a:bodyPr wrap="square" rtlCol="0">
            <a:spAutoFit/>
          </a:bodyPr>
          <a:lstStyle/>
          <a:p>
            <a:r>
              <a:rPr lang="en-US" b="1" dirty="0"/>
              <a:t>Analysis:</a:t>
            </a:r>
          </a:p>
          <a:p>
            <a:pPr marL="285750" indent="-285750">
              <a:buFont typeface="Arial" panose="020B0604020202020204" pitchFamily="34" charset="0"/>
              <a:buChar char="•"/>
            </a:pPr>
            <a:r>
              <a:rPr lang="en-GB" dirty="0"/>
              <a:t>Calculate the </a:t>
            </a:r>
            <a:r>
              <a:rPr lang="en-US" dirty="0"/>
              <a:t>output with the following equation:</a:t>
            </a:r>
          </a:p>
          <a:p>
            <a:endParaRPr lang="en-US" sz="1600" b="1" dirty="0"/>
          </a:p>
          <a:p>
            <a:endParaRPr lang="en-US" dirty="0"/>
          </a:p>
          <a:p>
            <a:endParaRPr lang="en-US" dirty="0"/>
          </a:p>
        </p:txBody>
      </p:sp>
      <p:pic>
        <p:nvPicPr>
          <p:cNvPr id="7" name="Picture 6">
            <a:extLst>
              <a:ext uri="{FF2B5EF4-FFF2-40B4-BE49-F238E27FC236}">
                <a16:creationId xmlns:a16="http://schemas.microsoft.com/office/drawing/2014/main" id="{AB76E628-20D1-476F-8A75-147BFA420E18}"/>
              </a:ext>
            </a:extLst>
          </p:cNvPr>
          <p:cNvPicPr>
            <a:picLocks noChangeAspect="1"/>
          </p:cNvPicPr>
          <p:nvPr/>
        </p:nvPicPr>
        <p:blipFill>
          <a:blip r:embed="rId3"/>
          <a:stretch>
            <a:fillRect/>
          </a:stretch>
        </p:blipFill>
        <p:spPr>
          <a:xfrm>
            <a:off x="3330521" y="2410034"/>
            <a:ext cx="1762589" cy="793959"/>
          </a:xfrm>
          <a:prstGeom prst="rect">
            <a:avLst/>
          </a:prstGeom>
        </p:spPr>
      </p:pic>
      <p:sp>
        <p:nvSpPr>
          <p:cNvPr id="8" name="TextBox 7">
            <a:extLst>
              <a:ext uri="{FF2B5EF4-FFF2-40B4-BE49-F238E27FC236}">
                <a16:creationId xmlns:a16="http://schemas.microsoft.com/office/drawing/2014/main" id="{EE0EF345-B7DD-4FFB-B3C6-996D610AF4D6}"/>
              </a:ext>
            </a:extLst>
          </p:cNvPr>
          <p:cNvSpPr txBox="1"/>
          <p:nvPr/>
        </p:nvSpPr>
        <p:spPr>
          <a:xfrm>
            <a:off x="3330521" y="3085957"/>
            <a:ext cx="5034116" cy="1754326"/>
          </a:xfrm>
          <a:prstGeom prst="rect">
            <a:avLst/>
          </a:prstGeom>
          <a:noFill/>
        </p:spPr>
        <p:txBody>
          <a:bodyPr wrap="square" rtlCol="0">
            <a:spAutoFit/>
          </a:bodyPr>
          <a:lstStyle/>
          <a:p>
            <a:r>
              <a:rPr lang="en-GB" dirty="0"/>
              <a:t>Y = radiation output (</a:t>
            </a:r>
            <a:r>
              <a:rPr lang="en-GB" dirty="0" err="1"/>
              <a:t>mGy</a:t>
            </a:r>
            <a:r>
              <a:rPr lang="en-GB" dirty="0"/>
              <a:t>/</a:t>
            </a:r>
            <a:r>
              <a:rPr lang="en-GB" dirty="0" err="1"/>
              <a:t>mAs</a:t>
            </a:r>
            <a:r>
              <a:rPr lang="en-GB" dirty="0"/>
              <a:t>)</a:t>
            </a:r>
            <a:endParaRPr lang="en-US" dirty="0"/>
          </a:p>
          <a:p>
            <a:r>
              <a:rPr lang="en-GB" dirty="0"/>
              <a:t>M</a:t>
            </a:r>
            <a:r>
              <a:rPr lang="en-GB" baseline="-25000" dirty="0"/>
              <a:t>c</a:t>
            </a:r>
            <a:r>
              <a:rPr lang="en-GB" dirty="0"/>
              <a:t> = corrected reading of the instrument (µ</a:t>
            </a:r>
            <a:r>
              <a:rPr lang="en-GB" dirty="0" err="1"/>
              <a:t>Gy</a:t>
            </a:r>
            <a:r>
              <a:rPr lang="en-GB" dirty="0"/>
              <a:t>)</a:t>
            </a:r>
            <a:endParaRPr lang="en-US" dirty="0"/>
          </a:p>
          <a:p>
            <a:r>
              <a:rPr lang="en-GB" dirty="0"/>
              <a:t>Q = the charge or current–time product (</a:t>
            </a:r>
            <a:r>
              <a:rPr lang="en-GB" dirty="0" err="1"/>
              <a:t>mAs</a:t>
            </a:r>
            <a:r>
              <a:rPr lang="en-GB" dirty="0"/>
              <a:t>)</a:t>
            </a:r>
            <a:endParaRPr lang="en-US" dirty="0"/>
          </a:p>
          <a:p>
            <a:r>
              <a:rPr lang="en-GB" dirty="0" err="1"/>
              <a:t>d</a:t>
            </a:r>
            <a:r>
              <a:rPr lang="en-GB" baseline="-25000" dirty="0" err="1"/>
              <a:t>FDD</a:t>
            </a:r>
            <a:r>
              <a:rPr lang="en-GB" dirty="0"/>
              <a:t> = focal spot to instrument distance (m)</a:t>
            </a:r>
            <a:endParaRPr lang="en-US" dirty="0"/>
          </a:p>
          <a:p>
            <a:r>
              <a:rPr lang="en-GB" dirty="0" err="1"/>
              <a:t>d</a:t>
            </a:r>
            <a:r>
              <a:rPr lang="en-GB" baseline="-25000" dirty="0" err="1"/>
              <a:t>ref</a:t>
            </a:r>
            <a:r>
              <a:rPr lang="en-GB" dirty="0"/>
              <a:t> = reference distance (m)</a:t>
            </a:r>
            <a:endParaRPr lang="en-US" dirty="0"/>
          </a:p>
          <a:p>
            <a:endParaRPr lang="en-US" dirty="0"/>
          </a:p>
        </p:txBody>
      </p:sp>
      <p:sp>
        <p:nvSpPr>
          <p:cNvPr id="10" name="TextBox 9">
            <a:extLst>
              <a:ext uri="{FF2B5EF4-FFF2-40B4-BE49-F238E27FC236}">
                <a16:creationId xmlns:a16="http://schemas.microsoft.com/office/drawing/2014/main" id="{DC1BD49D-1638-46A8-B60C-17CCAA39118F}"/>
              </a:ext>
            </a:extLst>
          </p:cNvPr>
          <p:cNvSpPr txBox="1"/>
          <p:nvPr/>
        </p:nvSpPr>
        <p:spPr>
          <a:xfrm>
            <a:off x="3015583" y="4766685"/>
            <a:ext cx="8639606" cy="1200329"/>
          </a:xfrm>
          <a:prstGeom prst="rect">
            <a:avLst/>
          </a:prstGeom>
          <a:noFill/>
        </p:spPr>
        <p:txBody>
          <a:bodyPr wrap="square" rtlCol="0">
            <a:spAutoFit/>
          </a:bodyPr>
          <a:lstStyle/>
          <a:p>
            <a:r>
              <a:rPr lang="en-US" b="1" dirty="0"/>
              <a:t>Tolerance:</a:t>
            </a:r>
          </a:p>
          <a:p>
            <a:pPr marL="285750" indent="-285750">
              <a:buFont typeface="Arial" panose="020B0604020202020204" pitchFamily="34" charset="0"/>
              <a:buChar char="•"/>
            </a:pPr>
            <a:r>
              <a:rPr lang="en-US" dirty="0">
                <a:solidFill>
                  <a:srgbClr val="FF0000"/>
                </a:solidFill>
              </a:rPr>
              <a:t>COV </a:t>
            </a:r>
            <a:r>
              <a:rPr lang="en-US" dirty="0">
                <a:solidFill>
                  <a:srgbClr val="FF0000"/>
                </a:solidFill>
                <a:latin typeface="Calibri" panose="020F0502020204030204" pitchFamily="34" charset="0"/>
              </a:rPr>
              <a:t>≤5%</a:t>
            </a:r>
          </a:p>
          <a:p>
            <a:pPr marL="285750" indent="-285750">
              <a:buFont typeface="Arial" panose="020B0604020202020204" pitchFamily="34" charset="0"/>
              <a:buChar char="•"/>
            </a:pPr>
            <a:r>
              <a:rPr lang="en-US" dirty="0">
                <a:latin typeface="Calibri" panose="020F0502020204030204" pitchFamily="34" charset="0"/>
              </a:rPr>
              <a:t>Radiation output for 80 kV, 2.5 </a:t>
            </a:r>
            <a:r>
              <a:rPr lang="en-US" dirty="0" err="1">
                <a:latin typeface="Calibri" panose="020F0502020204030204" pitchFamily="34" charset="0"/>
              </a:rPr>
              <a:t>mmAl</a:t>
            </a:r>
            <a:r>
              <a:rPr lang="en-US" dirty="0">
                <a:latin typeface="Calibri" panose="020F0502020204030204" pitchFamily="34" charset="0"/>
              </a:rPr>
              <a:t> should be in the range of </a:t>
            </a:r>
            <a:r>
              <a:rPr lang="en-US" dirty="0">
                <a:solidFill>
                  <a:srgbClr val="FF0000"/>
                </a:solidFill>
                <a:latin typeface="Calibri" panose="020F0502020204030204" pitchFamily="34" charset="0"/>
              </a:rPr>
              <a:t>25-80 </a:t>
            </a:r>
            <a:r>
              <a:rPr lang="en-US" dirty="0" err="1">
                <a:solidFill>
                  <a:srgbClr val="FF0000"/>
                </a:solidFill>
                <a:latin typeface="Calibri" panose="020F0502020204030204" pitchFamily="34" charset="0"/>
              </a:rPr>
              <a:t>μGy</a:t>
            </a:r>
            <a:r>
              <a:rPr lang="en-US" dirty="0">
                <a:solidFill>
                  <a:srgbClr val="FF0000"/>
                </a:solidFill>
                <a:latin typeface="Calibri" panose="020F0502020204030204" pitchFamily="34" charset="0"/>
              </a:rPr>
              <a:t>/</a:t>
            </a:r>
            <a:r>
              <a:rPr lang="en-US" dirty="0" err="1">
                <a:solidFill>
                  <a:srgbClr val="FF0000"/>
                </a:solidFill>
                <a:latin typeface="Calibri" panose="020F0502020204030204" pitchFamily="34" charset="0"/>
              </a:rPr>
              <a:t>mAs</a:t>
            </a:r>
            <a:r>
              <a:rPr lang="en-US" dirty="0">
                <a:latin typeface="Calibri" panose="020F0502020204030204" pitchFamily="34" charset="0"/>
              </a:rPr>
              <a:t>. Deviations </a:t>
            </a:r>
            <a:r>
              <a:rPr lang="en-US" dirty="0">
                <a:solidFill>
                  <a:srgbClr val="FF0000"/>
                </a:solidFill>
                <a:latin typeface="Calibri" panose="020F0502020204030204" pitchFamily="34" charset="0"/>
              </a:rPr>
              <a:t>&gt;20% </a:t>
            </a:r>
            <a:r>
              <a:rPr lang="en-US" dirty="0">
                <a:latin typeface="Calibri" panose="020F0502020204030204" pitchFamily="34" charset="0"/>
              </a:rPr>
              <a:t>from baseline as </a:t>
            </a:r>
            <a:r>
              <a:rPr lang="en-US" dirty="0">
                <a:solidFill>
                  <a:srgbClr val="FF0000"/>
                </a:solidFill>
                <a:latin typeface="Calibri" panose="020F0502020204030204" pitchFamily="34" charset="0"/>
              </a:rPr>
              <a:t>remedial level, &gt;50% </a:t>
            </a:r>
            <a:r>
              <a:rPr lang="en-US" dirty="0">
                <a:latin typeface="Calibri" panose="020F0502020204030204" pitchFamily="34" charset="0"/>
              </a:rPr>
              <a:t>as </a:t>
            </a:r>
            <a:r>
              <a:rPr lang="en-US" dirty="0">
                <a:solidFill>
                  <a:srgbClr val="FF0000"/>
                </a:solidFill>
                <a:latin typeface="Calibri" panose="020F0502020204030204" pitchFamily="34" charset="0"/>
              </a:rPr>
              <a:t>suspension level</a:t>
            </a:r>
            <a:r>
              <a:rPr lang="en-US" dirty="0">
                <a:latin typeface="Calibri" panose="020F0502020204030204" pitchFamily="34" charset="0"/>
              </a:rPr>
              <a:t>.</a:t>
            </a:r>
          </a:p>
        </p:txBody>
      </p:sp>
      <p:sp>
        <p:nvSpPr>
          <p:cNvPr id="9" name="TextBox 8">
            <a:extLst>
              <a:ext uri="{FF2B5EF4-FFF2-40B4-BE49-F238E27FC236}">
                <a16:creationId xmlns:a16="http://schemas.microsoft.com/office/drawing/2014/main" id="{C4C91DC4-32CC-4AFD-0DBF-DDDCAA46EA30}"/>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11" name="TextBox 10">
            <a:extLst>
              <a:ext uri="{FF2B5EF4-FFF2-40B4-BE49-F238E27FC236}">
                <a16:creationId xmlns:a16="http://schemas.microsoft.com/office/drawing/2014/main" id="{D52B47F1-C42D-D983-8345-301FC3CCDD85}"/>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solidFill>
                  <a:srgbClr val="FF0000"/>
                </a:solidFill>
              </a:rPr>
              <a:t>Radiation output</a:t>
            </a:r>
          </a:p>
          <a:p>
            <a:pPr marL="290513" indent="-290513">
              <a:buAutoNum type="arabicPeriod"/>
            </a:pPr>
            <a:r>
              <a:rPr lang="en-US" sz="1400" dirty="0"/>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4154367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42</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7. HVL Measurement</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4408899"/>
          </a:xfrm>
          <a:prstGeom prst="rect">
            <a:avLst/>
          </a:prstGeom>
          <a:noFill/>
        </p:spPr>
        <p:txBody>
          <a:bodyPr wrap="square" rtlCol="0">
            <a:spAutoFit/>
          </a:bodyPr>
          <a:lstStyle/>
          <a:p>
            <a:pPr lvl="0"/>
            <a:r>
              <a:rPr lang="en-GB" b="1" dirty="0"/>
              <a:t>Objective:</a:t>
            </a:r>
            <a:endParaRPr lang="en-US" b="1" dirty="0"/>
          </a:p>
          <a:p>
            <a:r>
              <a:rPr lang="en-US" dirty="0"/>
              <a:t>To assess the X ray beam quality to ensure accuracy and that the X ray beam is sufficient.</a:t>
            </a:r>
          </a:p>
          <a:p>
            <a:endParaRPr lang="en-GB" b="1" dirty="0"/>
          </a:p>
          <a:p>
            <a:pPr lvl="0"/>
            <a:r>
              <a:rPr lang="en-GB" b="1" dirty="0"/>
              <a:t>Procedures: </a:t>
            </a:r>
          </a:p>
          <a:p>
            <a:pPr lvl="0"/>
            <a:endParaRPr lang="en-GB" sz="1050" b="1" dirty="0"/>
          </a:p>
          <a:p>
            <a:pPr lvl="0"/>
            <a:r>
              <a:rPr lang="en-GB" b="1" dirty="0"/>
              <a:t>Method A: </a:t>
            </a:r>
            <a:r>
              <a:rPr lang="en-GB" dirty="0">
                <a:solidFill>
                  <a:schemeClr val="accent1"/>
                </a:solidFill>
              </a:rPr>
              <a:t>Direct measurement</a:t>
            </a:r>
            <a:endParaRPr lang="en-US" dirty="0">
              <a:solidFill>
                <a:schemeClr val="accent1"/>
              </a:solidFill>
            </a:endParaRPr>
          </a:p>
          <a:p>
            <a:pPr marL="285750" lvl="0" indent="-285750">
              <a:buFont typeface="Arial" panose="020B0604020202020204" pitchFamily="34" charset="0"/>
              <a:buChar char="•"/>
            </a:pPr>
            <a:r>
              <a:rPr lang="en-US" dirty="0"/>
              <a:t>With modern multifunction meters, HVL can be obtained </a:t>
            </a:r>
          </a:p>
          <a:p>
            <a:pPr lvl="0"/>
            <a:r>
              <a:rPr lang="en-US" dirty="0"/>
              <a:t>     simultaneously during Test (6).  </a:t>
            </a:r>
          </a:p>
          <a:p>
            <a:pPr lvl="0"/>
            <a:endParaRPr lang="en-US" dirty="0"/>
          </a:p>
          <a:p>
            <a:pPr lvl="0"/>
            <a:r>
              <a:rPr lang="en-US" b="1" dirty="0"/>
              <a:t>Method B: </a:t>
            </a:r>
            <a:r>
              <a:rPr lang="en-US" dirty="0">
                <a:solidFill>
                  <a:schemeClr val="accent1"/>
                </a:solidFill>
              </a:rPr>
              <a:t>If HVL cannot be measured directly</a:t>
            </a:r>
          </a:p>
          <a:p>
            <a:pPr marL="285750" lvl="0" indent="-285750">
              <a:buFont typeface="Arial" panose="020B0604020202020204" pitchFamily="34" charset="0"/>
              <a:buChar char="•"/>
            </a:pPr>
            <a:r>
              <a:rPr lang="en-US" dirty="0"/>
              <a:t>Place the radiation detector at 100 cm SDD. </a:t>
            </a:r>
          </a:p>
          <a:p>
            <a:pPr marL="285750" lvl="0" indent="-285750">
              <a:buFont typeface="Arial" panose="020B0604020202020204" pitchFamily="34" charset="0"/>
              <a:buChar char="•"/>
            </a:pPr>
            <a:r>
              <a:rPr lang="en-US" dirty="0"/>
              <a:t>Make an exposure in the radiographic mode (e.g. 70 </a:t>
            </a:r>
            <a:r>
              <a:rPr lang="en-US" dirty="0" err="1"/>
              <a:t>kVp</a:t>
            </a:r>
            <a:r>
              <a:rPr lang="en-US" dirty="0"/>
              <a:t>, 2 </a:t>
            </a:r>
            <a:r>
              <a:rPr lang="en-US" dirty="0" err="1"/>
              <a:t>mAs</a:t>
            </a:r>
            <a:r>
              <a:rPr lang="en-US" dirty="0"/>
              <a:t>). </a:t>
            </a:r>
          </a:p>
          <a:p>
            <a:pPr marL="285750" lvl="0" indent="-285750">
              <a:buFont typeface="Arial" panose="020B0604020202020204" pitchFamily="34" charset="0"/>
              <a:buChar char="•"/>
            </a:pPr>
            <a:r>
              <a:rPr lang="en-US" dirty="0"/>
              <a:t>Record the measured air </a:t>
            </a:r>
            <a:r>
              <a:rPr lang="en-US" dirty="0" err="1"/>
              <a:t>kerma</a:t>
            </a:r>
            <a:r>
              <a:rPr lang="en-US" dirty="0"/>
              <a:t>. </a:t>
            </a:r>
          </a:p>
          <a:p>
            <a:pPr marL="285750" lvl="0" indent="-285750">
              <a:buFont typeface="Arial" panose="020B0604020202020204" pitchFamily="34" charset="0"/>
              <a:buChar char="•"/>
            </a:pPr>
            <a:r>
              <a:rPr lang="en-US" dirty="0"/>
              <a:t>Obtain a series of dose measurement by adding thickness of Al filter until the dose reduced to 50% or less than that obtained without any added filtration.</a:t>
            </a:r>
          </a:p>
          <a:p>
            <a:pPr marL="285750" lvl="0" indent="-285750">
              <a:buFont typeface="Arial" panose="020B0604020202020204" pitchFamily="34" charset="0"/>
              <a:buChar char="•"/>
            </a:pPr>
            <a:r>
              <a:rPr lang="en-US" dirty="0"/>
              <a:t>Repeat the measurement using a higher </a:t>
            </a:r>
            <a:r>
              <a:rPr lang="en-US" dirty="0" err="1"/>
              <a:t>kVp</a:t>
            </a:r>
            <a:r>
              <a:rPr lang="en-US" dirty="0"/>
              <a:t> (e.g. 90 </a:t>
            </a:r>
            <a:r>
              <a:rPr lang="en-US" dirty="0" err="1"/>
              <a:t>kVp</a:t>
            </a:r>
            <a:r>
              <a:rPr lang="en-US" dirty="0"/>
              <a:t>, 110 </a:t>
            </a:r>
            <a:r>
              <a:rPr lang="en-US" dirty="0" err="1"/>
              <a:t>kVp</a:t>
            </a:r>
            <a:r>
              <a:rPr lang="en-US" dirty="0"/>
              <a:t>). </a:t>
            </a:r>
          </a:p>
        </p:txBody>
      </p:sp>
      <p:sp>
        <p:nvSpPr>
          <p:cNvPr id="7" name="TextBox 6">
            <a:extLst>
              <a:ext uri="{FF2B5EF4-FFF2-40B4-BE49-F238E27FC236}">
                <a16:creationId xmlns:a16="http://schemas.microsoft.com/office/drawing/2014/main" id="{81774F74-7C9E-48A1-9D41-8C3FD3BF3B30}"/>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pic>
        <p:nvPicPr>
          <p:cNvPr id="8" name="Picture 7">
            <a:extLst>
              <a:ext uri="{FF2B5EF4-FFF2-40B4-BE49-F238E27FC236}">
                <a16:creationId xmlns:a16="http://schemas.microsoft.com/office/drawing/2014/main" id="{C70A01A3-FA54-D1C5-9901-E907D5A22B54}"/>
              </a:ext>
            </a:extLst>
          </p:cNvPr>
          <p:cNvPicPr>
            <a:picLocks noChangeAspect="1"/>
          </p:cNvPicPr>
          <p:nvPr/>
        </p:nvPicPr>
        <p:blipFill rotWithShape="1">
          <a:blip r:embed="rId3"/>
          <a:srcRect t="18622" r="6038" b="15944"/>
          <a:stretch/>
        </p:blipFill>
        <p:spPr>
          <a:xfrm>
            <a:off x="9089267" y="2778897"/>
            <a:ext cx="2667219" cy="1857397"/>
          </a:xfrm>
          <a:prstGeom prst="rect">
            <a:avLst/>
          </a:prstGeom>
        </p:spPr>
      </p:pic>
      <p:sp>
        <p:nvSpPr>
          <p:cNvPr id="9" name="TextBox 8">
            <a:extLst>
              <a:ext uri="{FF2B5EF4-FFF2-40B4-BE49-F238E27FC236}">
                <a16:creationId xmlns:a16="http://schemas.microsoft.com/office/drawing/2014/main" id="{22D3C389-AD48-DBF2-ADB0-14AC8D3C8D3A}"/>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solidFill>
                  <a:srgbClr val="FF0000"/>
                </a:solidFill>
              </a:rPr>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2749347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43</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7. HVL Measurement</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4739759"/>
          </a:xfrm>
          <a:prstGeom prst="rect">
            <a:avLst/>
          </a:prstGeom>
          <a:noFill/>
        </p:spPr>
        <p:txBody>
          <a:bodyPr wrap="square" rtlCol="0">
            <a:spAutoFit/>
          </a:bodyPr>
          <a:lstStyle/>
          <a:p>
            <a:pPr lvl="0">
              <a:spcAft>
                <a:spcPts val="600"/>
              </a:spcAft>
            </a:pPr>
            <a:r>
              <a:rPr lang="en-US" b="1" dirty="0"/>
              <a:t>Method C: </a:t>
            </a:r>
            <a:r>
              <a:rPr lang="en-US" dirty="0">
                <a:solidFill>
                  <a:schemeClr val="accent1"/>
                </a:solidFill>
              </a:rPr>
              <a:t>When </a:t>
            </a:r>
            <a:r>
              <a:rPr lang="en-US" dirty="0" err="1">
                <a:solidFill>
                  <a:schemeClr val="accent1"/>
                </a:solidFill>
              </a:rPr>
              <a:t>kVp</a:t>
            </a:r>
            <a:r>
              <a:rPr lang="en-US" dirty="0">
                <a:solidFill>
                  <a:schemeClr val="accent1"/>
                </a:solidFill>
              </a:rPr>
              <a:t> cannot be set manually</a:t>
            </a:r>
          </a:p>
          <a:p>
            <a:pPr marL="285750" lvl="0" indent="-285750">
              <a:spcAft>
                <a:spcPts val="600"/>
              </a:spcAft>
              <a:buFont typeface="Arial" panose="020B0604020202020204" pitchFamily="34" charset="0"/>
              <a:buChar char="•"/>
            </a:pPr>
            <a:r>
              <a:rPr lang="en-US" dirty="0"/>
              <a:t>Use fluoroscopy mode. </a:t>
            </a:r>
          </a:p>
          <a:p>
            <a:pPr marL="285750" lvl="0" indent="-285750">
              <a:spcAft>
                <a:spcPts val="600"/>
              </a:spcAft>
              <a:buFont typeface="Arial" panose="020B0604020202020204" pitchFamily="34" charset="0"/>
              <a:buChar char="•"/>
            </a:pPr>
            <a:r>
              <a:rPr lang="en-US" dirty="0"/>
              <a:t>Place the radiation detector within the FOV. </a:t>
            </a:r>
          </a:p>
          <a:p>
            <a:pPr marL="285750" lvl="0" indent="-285750">
              <a:spcAft>
                <a:spcPts val="600"/>
              </a:spcAft>
              <a:buFont typeface="Arial" panose="020B0604020202020204" pitchFamily="34" charset="0"/>
              <a:buChar char="•"/>
            </a:pPr>
            <a:r>
              <a:rPr lang="en-US" dirty="0"/>
              <a:t>Place several 1 mm Al filter between the detector and the image receptor. The sheets need to be big enough to span the X ray field and enough of them achieve at least </a:t>
            </a:r>
            <a:r>
              <a:rPr lang="en-US" dirty="0">
                <a:solidFill>
                  <a:schemeClr val="accent1"/>
                </a:solidFill>
              </a:rPr>
              <a:t>80 </a:t>
            </a:r>
            <a:r>
              <a:rPr lang="en-US" dirty="0" err="1">
                <a:solidFill>
                  <a:schemeClr val="accent1"/>
                </a:solidFill>
              </a:rPr>
              <a:t>kVp</a:t>
            </a:r>
            <a:r>
              <a:rPr lang="en-US" dirty="0"/>
              <a:t>. </a:t>
            </a:r>
          </a:p>
          <a:p>
            <a:pPr marL="285750" lvl="0" indent="-285750">
              <a:spcAft>
                <a:spcPts val="600"/>
              </a:spcAft>
              <a:buFont typeface="Arial" panose="020B0604020202020204" pitchFamily="34" charset="0"/>
              <a:buChar char="•"/>
            </a:pPr>
            <a:r>
              <a:rPr lang="en-US" dirty="0"/>
              <a:t>Make exposure and record the </a:t>
            </a:r>
            <a:r>
              <a:rPr lang="en-US" dirty="0" err="1"/>
              <a:t>kVp</a:t>
            </a:r>
            <a:r>
              <a:rPr lang="en-US" dirty="0"/>
              <a:t> and mA.</a:t>
            </a:r>
          </a:p>
          <a:p>
            <a:pPr marL="285750" lvl="0" indent="-285750">
              <a:spcAft>
                <a:spcPts val="600"/>
              </a:spcAft>
              <a:buFont typeface="Arial" panose="020B0604020202020204" pitchFamily="34" charset="0"/>
              <a:buChar char="•"/>
            </a:pPr>
            <a:r>
              <a:rPr lang="en-US" dirty="0"/>
              <a:t>Record the dose rate for this setup (“0” mm Al).</a:t>
            </a:r>
          </a:p>
          <a:p>
            <a:pPr marL="285750" lvl="0" indent="-285750">
              <a:spcAft>
                <a:spcPts val="600"/>
              </a:spcAft>
              <a:buFont typeface="Arial" panose="020B0604020202020204" pitchFamily="34" charset="0"/>
              <a:buChar char="•"/>
            </a:pPr>
            <a:r>
              <a:rPr lang="en-US" dirty="0"/>
              <a:t>Remove a single sheet of Al and place it in between the X-ray tube and the detector. (it can be placed directly on the surface of the X-ray tube)</a:t>
            </a:r>
          </a:p>
          <a:p>
            <a:pPr marL="285750" lvl="0" indent="-285750">
              <a:spcAft>
                <a:spcPts val="600"/>
              </a:spcAft>
              <a:buFont typeface="Arial" panose="020B0604020202020204" pitchFamily="34" charset="0"/>
              <a:buChar char="•"/>
            </a:pPr>
            <a:r>
              <a:rPr lang="en-US" dirty="0"/>
              <a:t>Record dose rate and thickness of Al added in mm.</a:t>
            </a:r>
          </a:p>
          <a:p>
            <a:pPr marL="285750" lvl="0" indent="-285750">
              <a:spcAft>
                <a:spcPts val="600"/>
              </a:spcAft>
              <a:buFont typeface="Arial" panose="020B0604020202020204" pitchFamily="34" charset="0"/>
              <a:buChar char="•"/>
            </a:pPr>
            <a:r>
              <a:rPr lang="en-US" dirty="0"/>
              <a:t>Repeat the steps until the dose rate is reduced to less than half of the original value. Ensure that the ABC holds a </a:t>
            </a:r>
            <a:r>
              <a:rPr lang="en-US" dirty="0">
                <a:solidFill>
                  <a:schemeClr val="accent1"/>
                </a:solidFill>
              </a:rPr>
              <a:t>constant mA and kV</a:t>
            </a:r>
            <a:r>
              <a:rPr lang="en-US" dirty="0"/>
              <a:t>.</a:t>
            </a:r>
          </a:p>
          <a:p>
            <a:pPr marL="285750" lvl="0" indent="-285750">
              <a:spcAft>
                <a:spcPts val="600"/>
              </a:spcAft>
              <a:buFont typeface="Arial" panose="020B0604020202020204" pitchFamily="34" charset="0"/>
              <a:buChar char="•"/>
            </a:pPr>
            <a:r>
              <a:rPr lang="en-US" dirty="0"/>
              <a:t>Plot </a:t>
            </a:r>
            <a:r>
              <a:rPr lang="en-US" dirty="0">
                <a:solidFill>
                  <a:schemeClr val="accent1"/>
                </a:solidFill>
              </a:rPr>
              <a:t>dose rate (</a:t>
            </a:r>
            <a:r>
              <a:rPr lang="en-US" dirty="0" err="1">
                <a:solidFill>
                  <a:schemeClr val="accent1"/>
                </a:solidFill>
              </a:rPr>
              <a:t>mR</a:t>
            </a:r>
            <a:r>
              <a:rPr lang="en-US" dirty="0">
                <a:solidFill>
                  <a:schemeClr val="accent1"/>
                </a:solidFill>
              </a:rPr>
              <a:t>/s) versus </a:t>
            </a:r>
            <a:r>
              <a:rPr lang="en-US" dirty="0" err="1">
                <a:solidFill>
                  <a:schemeClr val="accent1"/>
                </a:solidFill>
              </a:rPr>
              <a:t>mmAl</a:t>
            </a:r>
            <a:r>
              <a:rPr lang="en-US" dirty="0">
                <a:solidFill>
                  <a:schemeClr val="accent1"/>
                </a:solidFill>
              </a:rPr>
              <a:t> (mm) </a:t>
            </a:r>
            <a:r>
              <a:rPr lang="en-US" dirty="0"/>
              <a:t>and determine  the HVL from the graph.</a:t>
            </a:r>
          </a:p>
          <a:p>
            <a:pPr marL="285750" lvl="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68BB28A6-5C3D-1DF3-6344-4AF787CC82E1}"/>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8" name="TextBox 7">
            <a:extLst>
              <a:ext uri="{FF2B5EF4-FFF2-40B4-BE49-F238E27FC236}">
                <a16:creationId xmlns:a16="http://schemas.microsoft.com/office/drawing/2014/main" id="{9ECEE8E0-5D18-A1E3-42C8-C7A7B7BA4E40}"/>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solidFill>
                  <a:srgbClr val="FF0000"/>
                </a:solidFill>
              </a:rPr>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355535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F99A-8360-4339-67A8-6B23E4F5EC81}"/>
              </a:ext>
            </a:extLst>
          </p:cNvPr>
          <p:cNvSpPr>
            <a:spLocks noGrp="1"/>
          </p:cNvSpPr>
          <p:nvPr>
            <p:ph type="title"/>
          </p:nvPr>
        </p:nvSpPr>
        <p:spPr/>
        <p:txBody>
          <a:bodyPr/>
          <a:lstStyle/>
          <a:p>
            <a:pPr algn="ctr"/>
            <a:r>
              <a:rPr lang="en-MY" dirty="0"/>
              <a:t>HVL Measurement </a:t>
            </a:r>
          </a:p>
        </p:txBody>
      </p:sp>
      <p:sp>
        <p:nvSpPr>
          <p:cNvPr id="4" name="Footer Placeholder 3">
            <a:extLst>
              <a:ext uri="{FF2B5EF4-FFF2-40B4-BE49-F238E27FC236}">
                <a16:creationId xmlns:a16="http://schemas.microsoft.com/office/drawing/2014/main" id="{EAF42114-BF38-7481-6F65-867944151148}"/>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E4EC67E4-FD6D-ECA4-0A4D-09B837EE8902}"/>
              </a:ext>
            </a:extLst>
          </p:cNvPr>
          <p:cNvSpPr>
            <a:spLocks noGrp="1"/>
          </p:cNvSpPr>
          <p:nvPr>
            <p:ph type="sldNum" sz="quarter" idx="12"/>
          </p:nvPr>
        </p:nvSpPr>
        <p:spPr/>
        <p:txBody>
          <a:bodyPr/>
          <a:lstStyle/>
          <a:p>
            <a:fld id="{E994CEB2-14C0-4C36-BE7D-356F85CA276F}" type="slidenum">
              <a:rPr lang="en-US" altLang="en-US" smtClean="0"/>
              <a:pPr/>
              <a:t>44</a:t>
            </a:fld>
            <a:endParaRPr lang="en-US" altLang="en-US"/>
          </a:p>
        </p:txBody>
      </p:sp>
      <p:sp>
        <p:nvSpPr>
          <p:cNvPr id="9" name="Rectangle: Rounded Corners 8">
            <a:extLst>
              <a:ext uri="{FF2B5EF4-FFF2-40B4-BE49-F238E27FC236}">
                <a16:creationId xmlns:a16="http://schemas.microsoft.com/office/drawing/2014/main" id="{FA6E29E5-ADDE-7B6D-FE3F-6AC23596E5C2}"/>
              </a:ext>
            </a:extLst>
          </p:cNvPr>
          <p:cNvSpPr/>
          <p:nvPr/>
        </p:nvSpPr>
        <p:spPr>
          <a:xfrm flipH="1">
            <a:off x="7022990" y="5046891"/>
            <a:ext cx="435441" cy="3874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3322183-F30D-E88F-90C2-F24D7D98DC9F}"/>
              </a:ext>
            </a:extLst>
          </p:cNvPr>
          <p:cNvSpPr/>
          <p:nvPr/>
        </p:nvSpPr>
        <p:spPr>
          <a:xfrm flipH="1">
            <a:off x="6390149" y="2548501"/>
            <a:ext cx="1729883" cy="387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Oval 10">
            <a:extLst>
              <a:ext uri="{FF2B5EF4-FFF2-40B4-BE49-F238E27FC236}">
                <a16:creationId xmlns:a16="http://schemas.microsoft.com/office/drawing/2014/main" id="{87C3C249-5393-8A1A-6261-A0CDB095119C}"/>
              </a:ext>
            </a:extLst>
          </p:cNvPr>
          <p:cNvSpPr/>
          <p:nvPr/>
        </p:nvSpPr>
        <p:spPr>
          <a:xfrm flipH="1">
            <a:off x="4544728" y="1602396"/>
            <a:ext cx="4614201" cy="4311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16E2CBEE-61EA-7378-F9EC-9D0247803D23}"/>
              </a:ext>
            </a:extLst>
          </p:cNvPr>
          <p:cNvSpPr/>
          <p:nvPr/>
        </p:nvSpPr>
        <p:spPr>
          <a:xfrm flipH="1">
            <a:off x="4937747" y="1980686"/>
            <a:ext cx="3727294" cy="35710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7213ECDB-9E63-55BF-227C-3A781CD3ED64}"/>
              </a:ext>
            </a:extLst>
          </p:cNvPr>
          <p:cNvSpPr/>
          <p:nvPr/>
        </p:nvSpPr>
        <p:spPr>
          <a:xfrm flipH="1">
            <a:off x="7131660" y="1657496"/>
            <a:ext cx="2200806" cy="4537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12E03298-1D0B-B5B2-AFBE-A13460C79FB9}"/>
              </a:ext>
            </a:extLst>
          </p:cNvPr>
          <p:cNvSpPr/>
          <p:nvPr/>
        </p:nvSpPr>
        <p:spPr>
          <a:xfrm flipH="1">
            <a:off x="6899071" y="1321594"/>
            <a:ext cx="747748" cy="13193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F168E68-A65B-F037-1A4C-8259C8D843E6}"/>
              </a:ext>
            </a:extLst>
          </p:cNvPr>
          <p:cNvSpPr/>
          <p:nvPr/>
        </p:nvSpPr>
        <p:spPr>
          <a:xfrm flipH="1">
            <a:off x="6535733" y="5182464"/>
            <a:ext cx="1482260" cy="9294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8DEF5A5-F774-2267-8BD5-D2089FD4535B}"/>
              </a:ext>
            </a:extLst>
          </p:cNvPr>
          <p:cNvSpPr/>
          <p:nvPr/>
        </p:nvSpPr>
        <p:spPr>
          <a:xfrm flipH="1">
            <a:off x="6106344" y="2384600"/>
            <a:ext cx="2297494" cy="3464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E53D4EFC-91AC-A1B1-F24E-2BE7F9C5F54A}"/>
              </a:ext>
            </a:extLst>
          </p:cNvPr>
          <p:cNvSpPr/>
          <p:nvPr/>
        </p:nvSpPr>
        <p:spPr>
          <a:xfrm flipH="1">
            <a:off x="6973059" y="5025288"/>
            <a:ext cx="607608" cy="5815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7BE9F3BB-3097-3BE7-842D-6B0B6B0D10E2}"/>
              </a:ext>
            </a:extLst>
          </p:cNvPr>
          <p:cNvSpPr/>
          <p:nvPr/>
        </p:nvSpPr>
        <p:spPr>
          <a:xfrm flipH="1">
            <a:off x="5769871" y="3732786"/>
            <a:ext cx="2871264" cy="16185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Isosceles Triangle 17">
            <a:extLst>
              <a:ext uri="{FF2B5EF4-FFF2-40B4-BE49-F238E27FC236}">
                <a16:creationId xmlns:a16="http://schemas.microsoft.com/office/drawing/2014/main" id="{9D86FC6E-6D1E-A2F4-B55A-F841667634A4}"/>
              </a:ext>
            </a:extLst>
          </p:cNvPr>
          <p:cNvSpPr/>
          <p:nvPr/>
        </p:nvSpPr>
        <p:spPr>
          <a:xfrm rot="10800000" flipH="1">
            <a:off x="6580171" y="2737845"/>
            <a:ext cx="1300687" cy="2837475"/>
          </a:xfrm>
          <a:prstGeom prst="triangle">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AA6E2465-1B6B-2B46-9393-6788658EF86B}"/>
              </a:ext>
            </a:extLst>
          </p:cNvPr>
          <p:cNvSpPr txBox="1"/>
          <p:nvPr/>
        </p:nvSpPr>
        <p:spPr>
          <a:xfrm>
            <a:off x="8986921" y="3623201"/>
            <a:ext cx="8392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Table</a:t>
            </a:r>
          </a:p>
        </p:txBody>
      </p:sp>
      <p:cxnSp>
        <p:nvCxnSpPr>
          <p:cNvPr id="20" name="Straight Arrow Connector 19">
            <a:extLst>
              <a:ext uri="{FF2B5EF4-FFF2-40B4-BE49-F238E27FC236}">
                <a16:creationId xmlns:a16="http://schemas.microsoft.com/office/drawing/2014/main" id="{C5AC9ED3-1E10-D708-05EC-F1D35397ABA6}"/>
              </a:ext>
            </a:extLst>
          </p:cNvPr>
          <p:cNvCxnSpPr/>
          <p:nvPr/>
        </p:nvCxnSpPr>
        <p:spPr>
          <a:xfrm flipH="1" flipV="1">
            <a:off x="8701753" y="3794984"/>
            <a:ext cx="29725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226CC12-34FB-28CB-1030-2DDAA07AC846}"/>
              </a:ext>
            </a:extLst>
          </p:cNvPr>
          <p:cNvSpPr txBox="1"/>
          <p:nvPr/>
        </p:nvSpPr>
        <p:spPr>
          <a:xfrm>
            <a:off x="6630553" y="2072416"/>
            <a:ext cx="12449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receptor</a:t>
            </a:r>
          </a:p>
        </p:txBody>
      </p:sp>
      <p:sp>
        <p:nvSpPr>
          <p:cNvPr id="22" name="TextBox 21">
            <a:extLst>
              <a:ext uri="{FF2B5EF4-FFF2-40B4-BE49-F238E27FC236}">
                <a16:creationId xmlns:a16="http://schemas.microsoft.com/office/drawing/2014/main" id="{71504C18-9CC1-7112-75A1-222086DAF20C}"/>
              </a:ext>
            </a:extLst>
          </p:cNvPr>
          <p:cNvSpPr txBox="1"/>
          <p:nvPr/>
        </p:nvSpPr>
        <p:spPr>
          <a:xfrm>
            <a:off x="6762300" y="5577162"/>
            <a:ext cx="13577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ray tube</a:t>
            </a:r>
          </a:p>
        </p:txBody>
      </p:sp>
      <p:sp>
        <p:nvSpPr>
          <p:cNvPr id="23" name="TextBox 22">
            <a:extLst>
              <a:ext uri="{FF2B5EF4-FFF2-40B4-BE49-F238E27FC236}">
                <a16:creationId xmlns:a16="http://schemas.microsoft.com/office/drawing/2014/main" id="{324F049D-48C8-D740-747B-10360159D1E7}"/>
              </a:ext>
            </a:extLst>
          </p:cNvPr>
          <p:cNvSpPr txBox="1"/>
          <p:nvPr/>
        </p:nvSpPr>
        <p:spPr>
          <a:xfrm>
            <a:off x="8596607" y="2912754"/>
            <a:ext cx="22047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Several 1 mm Al filter</a:t>
            </a:r>
          </a:p>
        </p:txBody>
      </p:sp>
      <p:cxnSp>
        <p:nvCxnSpPr>
          <p:cNvPr id="24" name="Straight Arrow Connector 23">
            <a:extLst>
              <a:ext uri="{FF2B5EF4-FFF2-40B4-BE49-F238E27FC236}">
                <a16:creationId xmlns:a16="http://schemas.microsoft.com/office/drawing/2014/main" id="{99166C2B-DB6B-1888-79DF-5E2D51B6048C}"/>
              </a:ext>
            </a:extLst>
          </p:cNvPr>
          <p:cNvCxnSpPr>
            <a:cxnSpLocks/>
          </p:cNvCxnSpPr>
          <p:nvPr/>
        </p:nvCxnSpPr>
        <p:spPr>
          <a:xfrm flipH="1">
            <a:off x="7618582" y="3478742"/>
            <a:ext cx="962605" cy="1694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ight Brace 24">
            <a:extLst>
              <a:ext uri="{FF2B5EF4-FFF2-40B4-BE49-F238E27FC236}">
                <a16:creationId xmlns:a16="http://schemas.microsoft.com/office/drawing/2014/main" id="{743E43E6-EB2E-D733-578D-C63013280B75}"/>
              </a:ext>
            </a:extLst>
          </p:cNvPr>
          <p:cNvSpPr/>
          <p:nvPr/>
        </p:nvSpPr>
        <p:spPr>
          <a:xfrm>
            <a:off x="8377580" y="2967879"/>
            <a:ext cx="86162" cy="274017"/>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1E250504-F3B2-E434-2CA9-FADC03B35182}"/>
              </a:ext>
            </a:extLst>
          </p:cNvPr>
          <p:cNvSpPr/>
          <p:nvPr/>
        </p:nvSpPr>
        <p:spPr>
          <a:xfrm>
            <a:off x="6404988" y="3225160"/>
            <a:ext cx="1694897" cy="5057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7" name="Rectangle 26">
            <a:extLst>
              <a:ext uri="{FF2B5EF4-FFF2-40B4-BE49-F238E27FC236}">
                <a16:creationId xmlns:a16="http://schemas.microsoft.com/office/drawing/2014/main" id="{6FED4E1C-A5C6-294D-CC10-C207CE146578}"/>
              </a:ext>
            </a:extLst>
          </p:cNvPr>
          <p:cNvSpPr/>
          <p:nvPr/>
        </p:nvSpPr>
        <p:spPr>
          <a:xfrm>
            <a:off x="6898759" y="3563881"/>
            <a:ext cx="681908" cy="1685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8" name="Rectangle 27">
            <a:extLst>
              <a:ext uri="{FF2B5EF4-FFF2-40B4-BE49-F238E27FC236}">
                <a16:creationId xmlns:a16="http://schemas.microsoft.com/office/drawing/2014/main" id="{840E9CC7-4302-279A-4872-AB0787173512}"/>
              </a:ext>
            </a:extLst>
          </p:cNvPr>
          <p:cNvSpPr/>
          <p:nvPr/>
        </p:nvSpPr>
        <p:spPr>
          <a:xfrm>
            <a:off x="6455698" y="3166728"/>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9" name="Rectangle 28">
            <a:extLst>
              <a:ext uri="{FF2B5EF4-FFF2-40B4-BE49-F238E27FC236}">
                <a16:creationId xmlns:a16="http://schemas.microsoft.com/office/drawing/2014/main" id="{E624359A-13EB-DB13-639F-27D64D3FA6BF}"/>
              </a:ext>
            </a:extLst>
          </p:cNvPr>
          <p:cNvSpPr/>
          <p:nvPr/>
        </p:nvSpPr>
        <p:spPr>
          <a:xfrm>
            <a:off x="6455699" y="3121213"/>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0" name="Rectangle 29">
            <a:extLst>
              <a:ext uri="{FF2B5EF4-FFF2-40B4-BE49-F238E27FC236}">
                <a16:creationId xmlns:a16="http://schemas.microsoft.com/office/drawing/2014/main" id="{58251FB4-79EF-B669-6B3A-2477FC913D74}"/>
              </a:ext>
            </a:extLst>
          </p:cNvPr>
          <p:cNvSpPr/>
          <p:nvPr/>
        </p:nvSpPr>
        <p:spPr>
          <a:xfrm>
            <a:off x="6455701" y="3064318"/>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1" name="Rectangle 30">
            <a:extLst>
              <a:ext uri="{FF2B5EF4-FFF2-40B4-BE49-F238E27FC236}">
                <a16:creationId xmlns:a16="http://schemas.microsoft.com/office/drawing/2014/main" id="{7B4E002C-35AD-ACA4-C396-7C78965E542E}"/>
              </a:ext>
            </a:extLst>
          </p:cNvPr>
          <p:cNvSpPr/>
          <p:nvPr/>
        </p:nvSpPr>
        <p:spPr>
          <a:xfrm>
            <a:off x="6455703" y="3007424"/>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2" name="Rectangle 31">
            <a:extLst>
              <a:ext uri="{FF2B5EF4-FFF2-40B4-BE49-F238E27FC236}">
                <a16:creationId xmlns:a16="http://schemas.microsoft.com/office/drawing/2014/main" id="{31F24FEF-A3B8-D73F-07E3-EF23F1740179}"/>
              </a:ext>
            </a:extLst>
          </p:cNvPr>
          <p:cNvSpPr/>
          <p:nvPr/>
        </p:nvSpPr>
        <p:spPr>
          <a:xfrm>
            <a:off x="6455704" y="2950530"/>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3" name="TextBox 32">
            <a:extLst>
              <a:ext uri="{FF2B5EF4-FFF2-40B4-BE49-F238E27FC236}">
                <a16:creationId xmlns:a16="http://schemas.microsoft.com/office/drawing/2014/main" id="{A23067EF-5490-3C4C-FA6D-670B07D67D25}"/>
              </a:ext>
            </a:extLst>
          </p:cNvPr>
          <p:cNvSpPr txBox="1"/>
          <p:nvPr/>
        </p:nvSpPr>
        <p:spPr>
          <a:xfrm>
            <a:off x="8596607" y="3303327"/>
            <a:ext cx="22008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Radiation detector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D6FFF97D-2493-0250-307F-AC899BDE4CF7}"/>
              </a:ext>
            </a:extLst>
          </p:cNvPr>
          <p:cNvSpPr txBox="1"/>
          <p:nvPr/>
        </p:nvSpPr>
        <p:spPr>
          <a:xfrm>
            <a:off x="5147666" y="3281787"/>
            <a:ext cx="9894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Holder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B36DAF5E-8AD6-C2AC-EABA-D4AB9B7CF251}"/>
              </a:ext>
            </a:extLst>
          </p:cNvPr>
          <p:cNvCxnSpPr>
            <a:cxnSpLocks/>
          </p:cNvCxnSpPr>
          <p:nvPr/>
        </p:nvCxnSpPr>
        <p:spPr>
          <a:xfrm flipV="1">
            <a:off x="5931848" y="3475111"/>
            <a:ext cx="383243"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6D83FDD-2250-130C-E6E4-30CC04C604C4}"/>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solidFill>
                  <a:srgbClr val="FF0000"/>
                </a:solidFill>
              </a:rPr>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38" name="TextBox 37">
            <a:extLst>
              <a:ext uri="{FF2B5EF4-FFF2-40B4-BE49-F238E27FC236}">
                <a16:creationId xmlns:a16="http://schemas.microsoft.com/office/drawing/2014/main" id="{918EFFB3-9B29-4A58-7D98-3E8464954FC7}"/>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2386602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F99A-8360-4339-67A8-6B23E4F5EC81}"/>
              </a:ext>
            </a:extLst>
          </p:cNvPr>
          <p:cNvSpPr>
            <a:spLocks noGrp="1"/>
          </p:cNvSpPr>
          <p:nvPr>
            <p:ph type="title"/>
          </p:nvPr>
        </p:nvSpPr>
        <p:spPr/>
        <p:txBody>
          <a:bodyPr/>
          <a:lstStyle/>
          <a:p>
            <a:pPr algn="ctr"/>
            <a:r>
              <a:rPr lang="en-MY" dirty="0"/>
              <a:t>HVL Measurement </a:t>
            </a:r>
          </a:p>
        </p:txBody>
      </p:sp>
      <p:sp>
        <p:nvSpPr>
          <p:cNvPr id="4" name="Footer Placeholder 3">
            <a:extLst>
              <a:ext uri="{FF2B5EF4-FFF2-40B4-BE49-F238E27FC236}">
                <a16:creationId xmlns:a16="http://schemas.microsoft.com/office/drawing/2014/main" id="{EAF42114-BF38-7481-6F65-867944151148}"/>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E4EC67E4-FD6D-ECA4-0A4D-09B837EE8902}"/>
              </a:ext>
            </a:extLst>
          </p:cNvPr>
          <p:cNvSpPr>
            <a:spLocks noGrp="1"/>
          </p:cNvSpPr>
          <p:nvPr>
            <p:ph type="sldNum" sz="quarter" idx="12"/>
          </p:nvPr>
        </p:nvSpPr>
        <p:spPr/>
        <p:txBody>
          <a:bodyPr/>
          <a:lstStyle/>
          <a:p>
            <a:fld id="{E994CEB2-14C0-4C36-BE7D-356F85CA276F}" type="slidenum">
              <a:rPr lang="en-US" altLang="en-US" smtClean="0"/>
              <a:pPr/>
              <a:t>45</a:t>
            </a:fld>
            <a:endParaRPr lang="en-US" altLang="en-US"/>
          </a:p>
        </p:txBody>
      </p:sp>
      <p:sp>
        <p:nvSpPr>
          <p:cNvPr id="9" name="Rectangle: Rounded Corners 8">
            <a:extLst>
              <a:ext uri="{FF2B5EF4-FFF2-40B4-BE49-F238E27FC236}">
                <a16:creationId xmlns:a16="http://schemas.microsoft.com/office/drawing/2014/main" id="{FA6E29E5-ADDE-7B6D-FE3F-6AC23596E5C2}"/>
              </a:ext>
            </a:extLst>
          </p:cNvPr>
          <p:cNvSpPr/>
          <p:nvPr/>
        </p:nvSpPr>
        <p:spPr>
          <a:xfrm flipH="1">
            <a:off x="7022990" y="5046891"/>
            <a:ext cx="435441" cy="3874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3322183-F30D-E88F-90C2-F24D7D98DC9F}"/>
              </a:ext>
            </a:extLst>
          </p:cNvPr>
          <p:cNvSpPr/>
          <p:nvPr/>
        </p:nvSpPr>
        <p:spPr>
          <a:xfrm flipH="1">
            <a:off x="6390149" y="2548501"/>
            <a:ext cx="1729883" cy="387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Oval 10">
            <a:extLst>
              <a:ext uri="{FF2B5EF4-FFF2-40B4-BE49-F238E27FC236}">
                <a16:creationId xmlns:a16="http://schemas.microsoft.com/office/drawing/2014/main" id="{87C3C249-5393-8A1A-6261-A0CDB095119C}"/>
              </a:ext>
            </a:extLst>
          </p:cNvPr>
          <p:cNvSpPr/>
          <p:nvPr/>
        </p:nvSpPr>
        <p:spPr>
          <a:xfrm flipH="1">
            <a:off x="4544728" y="1602396"/>
            <a:ext cx="4614201" cy="4311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16E2CBEE-61EA-7378-F9EC-9D0247803D23}"/>
              </a:ext>
            </a:extLst>
          </p:cNvPr>
          <p:cNvSpPr/>
          <p:nvPr/>
        </p:nvSpPr>
        <p:spPr>
          <a:xfrm flipH="1">
            <a:off x="4937747" y="1980686"/>
            <a:ext cx="3727294" cy="35710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7213ECDB-9E63-55BF-227C-3A781CD3ED64}"/>
              </a:ext>
            </a:extLst>
          </p:cNvPr>
          <p:cNvSpPr/>
          <p:nvPr/>
        </p:nvSpPr>
        <p:spPr>
          <a:xfrm flipH="1">
            <a:off x="7131660" y="1657496"/>
            <a:ext cx="2200806" cy="4537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12E03298-1D0B-B5B2-AFBE-A13460C79FB9}"/>
              </a:ext>
            </a:extLst>
          </p:cNvPr>
          <p:cNvSpPr/>
          <p:nvPr/>
        </p:nvSpPr>
        <p:spPr>
          <a:xfrm flipH="1">
            <a:off x="6899071" y="1321594"/>
            <a:ext cx="747748" cy="13193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F168E68-A65B-F037-1A4C-8259C8D843E6}"/>
              </a:ext>
            </a:extLst>
          </p:cNvPr>
          <p:cNvSpPr/>
          <p:nvPr/>
        </p:nvSpPr>
        <p:spPr>
          <a:xfrm flipH="1">
            <a:off x="6535733" y="5182464"/>
            <a:ext cx="1482260" cy="9294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8DEF5A5-F774-2267-8BD5-D2089FD4535B}"/>
              </a:ext>
            </a:extLst>
          </p:cNvPr>
          <p:cNvSpPr/>
          <p:nvPr/>
        </p:nvSpPr>
        <p:spPr>
          <a:xfrm flipH="1">
            <a:off x="6106344" y="2384600"/>
            <a:ext cx="2297494" cy="3464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E53D4EFC-91AC-A1B1-F24E-2BE7F9C5F54A}"/>
              </a:ext>
            </a:extLst>
          </p:cNvPr>
          <p:cNvSpPr/>
          <p:nvPr/>
        </p:nvSpPr>
        <p:spPr>
          <a:xfrm flipH="1">
            <a:off x="6973059" y="5025288"/>
            <a:ext cx="607608" cy="5815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7BE9F3BB-3097-3BE7-842D-6B0B6B0D10E2}"/>
              </a:ext>
            </a:extLst>
          </p:cNvPr>
          <p:cNvSpPr/>
          <p:nvPr/>
        </p:nvSpPr>
        <p:spPr>
          <a:xfrm flipH="1">
            <a:off x="5769871" y="3732786"/>
            <a:ext cx="2871264" cy="16185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Isosceles Triangle 17">
            <a:extLst>
              <a:ext uri="{FF2B5EF4-FFF2-40B4-BE49-F238E27FC236}">
                <a16:creationId xmlns:a16="http://schemas.microsoft.com/office/drawing/2014/main" id="{9D86FC6E-6D1E-A2F4-B55A-F841667634A4}"/>
              </a:ext>
            </a:extLst>
          </p:cNvPr>
          <p:cNvSpPr/>
          <p:nvPr/>
        </p:nvSpPr>
        <p:spPr>
          <a:xfrm rot="10800000" flipH="1">
            <a:off x="6580171" y="2737845"/>
            <a:ext cx="1300687" cy="2837475"/>
          </a:xfrm>
          <a:prstGeom prst="triangle">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AA6E2465-1B6B-2B46-9393-6788658EF86B}"/>
              </a:ext>
            </a:extLst>
          </p:cNvPr>
          <p:cNvSpPr txBox="1"/>
          <p:nvPr/>
        </p:nvSpPr>
        <p:spPr>
          <a:xfrm>
            <a:off x="8986921" y="3623201"/>
            <a:ext cx="8392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Table</a:t>
            </a:r>
          </a:p>
        </p:txBody>
      </p:sp>
      <p:cxnSp>
        <p:nvCxnSpPr>
          <p:cNvPr id="20" name="Straight Arrow Connector 19">
            <a:extLst>
              <a:ext uri="{FF2B5EF4-FFF2-40B4-BE49-F238E27FC236}">
                <a16:creationId xmlns:a16="http://schemas.microsoft.com/office/drawing/2014/main" id="{C5AC9ED3-1E10-D708-05EC-F1D35397ABA6}"/>
              </a:ext>
            </a:extLst>
          </p:cNvPr>
          <p:cNvCxnSpPr/>
          <p:nvPr/>
        </p:nvCxnSpPr>
        <p:spPr>
          <a:xfrm flipH="1" flipV="1">
            <a:off x="8701753" y="3794984"/>
            <a:ext cx="29725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226CC12-34FB-28CB-1030-2DDAA07AC846}"/>
              </a:ext>
            </a:extLst>
          </p:cNvPr>
          <p:cNvSpPr txBox="1"/>
          <p:nvPr/>
        </p:nvSpPr>
        <p:spPr>
          <a:xfrm>
            <a:off x="6630553" y="2072416"/>
            <a:ext cx="12449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receptor</a:t>
            </a:r>
          </a:p>
        </p:txBody>
      </p:sp>
      <p:sp>
        <p:nvSpPr>
          <p:cNvPr id="22" name="TextBox 21">
            <a:extLst>
              <a:ext uri="{FF2B5EF4-FFF2-40B4-BE49-F238E27FC236}">
                <a16:creationId xmlns:a16="http://schemas.microsoft.com/office/drawing/2014/main" id="{71504C18-9CC1-7112-75A1-222086DAF20C}"/>
              </a:ext>
            </a:extLst>
          </p:cNvPr>
          <p:cNvSpPr txBox="1"/>
          <p:nvPr/>
        </p:nvSpPr>
        <p:spPr>
          <a:xfrm>
            <a:off x="6762300" y="5577162"/>
            <a:ext cx="13577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ray tube</a:t>
            </a:r>
          </a:p>
        </p:txBody>
      </p:sp>
      <p:sp>
        <p:nvSpPr>
          <p:cNvPr id="23" name="TextBox 22">
            <a:extLst>
              <a:ext uri="{FF2B5EF4-FFF2-40B4-BE49-F238E27FC236}">
                <a16:creationId xmlns:a16="http://schemas.microsoft.com/office/drawing/2014/main" id="{324F049D-48C8-D740-747B-10360159D1E7}"/>
              </a:ext>
            </a:extLst>
          </p:cNvPr>
          <p:cNvSpPr txBox="1"/>
          <p:nvPr/>
        </p:nvSpPr>
        <p:spPr>
          <a:xfrm>
            <a:off x="8596607" y="2912754"/>
            <a:ext cx="22047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Several 1 mm Al filter</a:t>
            </a:r>
          </a:p>
        </p:txBody>
      </p:sp>
      <p:cxnSp>
        <p:nvCxnSpPr>
          <p:cNvPr id="24" name="Straight Arrow Connector 23">
            <a:extLst>
              <a:ext uri="{FF2B5EF4-FFF2-40B4-BE49-F238E27FC236}">
                <a16:creationId xmlns:a16="http://schemas.microsoft.com/office/drawing/2014/main" id="{99166C2B-DB6B-1888-79DF-5E2D51B6048C}"/>
              </a:ext>
            </a:extLst>
          </p:cNvPr>
          <p:cNvCxnSpPr>
            <a:cxnSpLocks/>
          </p:cNvCxnSpPr>
          <p:nvPr/>
        </p:nvCxnSpPr>
        <p:spPr>
          <a:xfrm flipH="1">
            <a:off x="7618582" y="3478742"/>
            <a:ext cx="962605" cy="1694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ight Brace 24">
            <a:extLst>
              <a:ext uri="{FF2B5EF4-FFF2-40B4-BE49-F238E27FC236}">
                <a16:creationId xmlns:a16="http://schemas.microsoft.com/office/drawing/2014/main" id="{743E43E6-EB2E-D733-578D-C63013280B75}"/>
              </a:ext>
            </a:extLst>
          </p:cNvPr>
          <p:cNvSpPr/>
          <p:nvPr/>
        </p:nvSpPr>
        <p:spPr>
          <a:xfrm>
            <a:off x="8377580" y="2967879"/>
            <a:ext cx="86162" cy="274017"/>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1E250504-F3B2-E434-2CA9-FADC03B35182}"/>
              </a:ext>
            </a:extLst>
          </p:cNvPr>
          <p:cNvSpPr/>
          <p:nvPr/>
        </p:nvSpPr>
        <p:spPr>
          <a:xfrm>
            <a:off x="6404988" y="3225160"/>
            <a:ext cx="1694897" cy="5057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7" name="Rectangle 26">
            <a:extLst>
              <a:ext uri="{FF2B5EF4-FFF2-40B4-BE49-F238E27FC236}">
                <a16:creationId xmlns:a16="http://schemas.microsoft.com/office/drawing/2014/main" id="{6FED4E1C-A5C6-294D-CC10-C207CE146578}"/>
              </a:ext>
            </a:extLst>
          </p:cNvPr>
          <p:cNvSpPr/>
          <p:nvPr/>
        </p:nvSpPr>
        <p:spPr>
          <a:xfrm>
            <a:off x="6898759" y="3563881"/>
            <a:ext cx="681908" cy="1685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8" name="Rectangle 27">
            <a:extLst>
              <a:ext uri="{FF2B5EF4-FFF2-40B4-BE49-F238E27FC236}">
                <a16:creationId xmlns:a16="http://schemas.microsoft.com/office/drawing/2014/main" id="{840E9CC7-4302-279A-4872-AB0787173512}"/>
              </a:ext>
            </a:extLst>
          </p:cNvPr>
          <p:cNvSpPr/>
          <p:nvPr/>
        </p:nvSpPr>
        <p:spPr>
          <a:xfrm>
            <a:off x="6455698" y="3166728"/>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9" name="Rectangle 28">
            <a:extLst>
              <a:ext uri="{FF2B5EF4-FFF2-40B4-BE49-F238E27FC236}">
                <a16:creationId xmlns:a16="http://schemas.microsoft.com/office/drawing/2014/main" id="{E624359A-13EB-DB13-639F-27D64D3FA6BF}"/>
              </a:ext>
            </a:extLst>
          </p:cNvPr>
          <p:cNvSpPr/>
          <p:nvPr/>
        </p:nvSpPr>
        <p:spPr>
          <a:xfrm>
            <a:off x="6455699" y="3121213"/>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0" name="Rectangle 29">
            <a:extLst>
              <a:ext uri="{FF2B5EF4-FFF2-40B4-BE49-F238E27FC236}">
                <a16:creationId xmlns:a16="http://schemas.microsoft.com/office/drawing/2014/main" id="{58251FB4-79EF-B669-6B3A-2477FC913D74}"/>
              </a:ext>
            </a:extLst>
          </p:cNvPr>
          <p:cNvSpPr/>
          <p:nvPr/>
        </p:nvSpPr>
        <p:spPr>
          <a:xfrm>
            <a:off x="6455701" y="3064318"/>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1" name="Rectangle 30">
            <a:extLst>
              <a:ext uri="{FF2B5EF4-FFF2-40B4-BE49-F238E27FC236}">
                <a16:creationId xmlns:a16="http://schemas.microsoft.com/office/drawing/2014/main" id="{7B4E002C-35AD-ACA4-C396-7C78965E542E}"/>
              </a:ext>
            </a:extLst>
          </p:cNvPr>
          <p:cNvSpPr/>
          <p:nvPr/>
        </p:nvSpPr>
        <p:spPr>
          <a:xfrm>
            <a:off x="6455703" y="3007424"/>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2" name="Rectangle 31">
            <a:extLst>
              <a:ext uri="{FF2B5EF4-FFF2-40B4-BE49-F238E27FC236}">
                <a16:creationId xmlns:a16="http://schemas.microsoft.com/office/drawing/2014/main" id="{31F24FEF-A3B8-D73F-07E3-EF23F1740179}"/>
              </a:ext>
            </a:extLst>
          </p:cNvPr>
          <p:cNvSpPr/>
          <p:nvPr/>
        </p:nvSpPr>
        <p:spPr>
          <a:xfrm>
            <a:off x="6515953" y="4977176"/>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3" name="TextBox 32">
            <a:extLst>
              <a:ext uri="{FF2B5EF4-FFF2-40B4-BE49-F238E27FC236}">
                <a16:creationId xmlns:a16="http://schemas.microsoft.com/office/drawing/2014/main" id="{A23067EF-5490-3C4C-FA6D-670B07D67D25}"/>
              </a:ext>
            </a:extLst>
          </p:cNvPr>
          <p:cNvSpPr txBox="1"/>
          <p:nvPr/>
        </p:nvSpPr>
        <p:spPr>
          <a:xfrm>
            <a:off x="8596607" y="3303327"/>
            <a:ext cx="22008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Radiation detector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D6FFF97D-2493-0250-307F-AC899BDE4CF7}"/>
              </a:ext>
            </a:extLst>
          </p:cNvPr>
          <p:cNvSpPr txBox="1"/>
          <p:nvPr/>
        </p:nvSpPr>
        <p:spPr>
          <a:xfrm>
            <a:off x="5147666" y="3281787"/>
            <a:ext cx="9894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Holder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B36DAF5E-8AD6-C2AC-EABA-D4AB9B7CF251}"/>
              </a:ext>
            </a:extLst>
          </p:cNvPr>
          <p:cNvCxnSpPr>
            <a:cxnSpLocks/>
          </p:cNvCxnSpPr>
          <p:nvPr/>
        </p:nvCxnSpPr>
        <p:spPr>
          <a:xfrm flipV="1">
            <a:off x="5931848" y="3475111"/>
            <a:ext cx="383243"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BA91167-39DC-0361-80AA-A50524E139B6}"/>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solidFill>
                  <a:srgbClr val="FF0000"/>
                </a:solidFill>
              </a:rPr>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6" name="TextBox 5">
            <a:extLst>
              <a:ext uri="{FF2B5EF4-FFF2-40B4-BE49-F238E27FC236}">
                <a16:creationId xmlns:a16="http://schemas.microsoft.com/office/drawing/2014/main" id="{3D348253-4057-08EB-3300-E8B95D9BC940}"/>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896327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F99A-8360-4339-67A8-6B23E4F5EC81}"/>
              </a:ext>
            </a:extLst>
          </p:cNvPr>
          <p:cNvSpPr>
            <a:spLocks noGrp="1"/>
          </p:cNvSpPr>
          <p:nvPr>
            <p:ph type="title"/>
          </p:nvPr>
        </p:nvSpPr>
        <p:spPr/>
        <p:txBody>
          <a:bodyPr/>
          <a:lstStyle/>
          <a:p>
            <a:pPr algn="ctr"/>
            <a:r>
              <a:rPr lang="en-MY" dirty="0"/>
              <a:t>HVL Measurement </a:t>
            </a:r>
          </a:p>
        </p:txBody>
      </p:sp>
      <p:sp>
        <p:nvSpPr>
          <p:cNvPr id="4" name="Footer Placeholder 3">
            <a:extLst>
              <a:ext uri="{FF2B5EF4-FFF2-40B4-BE49-F238E27FC236}">
                <a16:creationId xmlns:a16="http://schemas.microsoft.com/office/drawing/2014/main" id="{EAF42114-BF38-7481-6F65-867944151148}"/>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E4EC67E4-FD6D-ECA4-0A4D-09B837EE8902}"/>
              </a:ext>
            </a:extLst>
          </p:cNvPr>
          <p:cNvSpPr>
            <a:spLocks noGrp="1"/>
          </p:cNvSpPr>
          <p:nvPr>
            <p:ph type="sldNum" sz="quarter" idx="12"/>
          </p:nvPr>
        </p:nvSpPr>
        <p:spPr/>
        <p:txBody>
          <a:bodyPr/>
          <a:lstStyle/>
          <a:p>
            <a:fld id="{E994CEB2-14C0-4C36-BE7D-356F85CA276F}" type="slidenum">
              <a:rPr lang="en-US" altLang="en-US" smtClean="0"/>
              <a:pPr/>
              <a:t>46</a:t>
            </a:fld>
            <a:endParaRPr lang="en-US" altLang="en-US"/>
          </a:p>
        </p:txBody>
      </p:sp>
      <p:sp>
        <p:nvSpPr>
          <p:cNvPr id="9" name="Rectangle: Rounded Corners 8">
            <a:extLst>
              <a:ext uri="{FF2B5EF4-FFF2-40B4-BE49-F238E27FC236}">
                <a16:creationId xmlns:a16="http://schemas.microsoft.com/office/drawing/2014/main" id="{FA6E29E5-ADDE-7B6D-FE3F-6AC23596E5C2}"/>
              </a:ext>
            </a:extLst>
          </p:cNvPr>
          <p:cNvSpPr/>
          <p:nvPr/>
        </p:nvSpPr>
        <p:spPr>
          <a:xfrm flipH="1">
            <a:off x="7022990" y="5046891"/>
            <a:ext cx="435441" cy="3874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3322183-F30D-E88F-90C2-F24D7D98DC9F}"/>
              </a:ext>
            </a:extLst>
          </p:cNvPr>
          <p:cNvSpPr/>
          <p:nvPr/>
        </p:nvSpPr>
        <p:spPr>
          <a:xfrm flipH="1">
            <a:off x="6390149" y="2548501"/>
            <a:ext cx="1729883" cy="387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Oval 10">
            <a:extLst>
              <a:ext uri="{FF2B5EF4-FFF2-40B4-BE49-F238E27FC236}">
                <a16:creationId xmlns:a16="http://schemas.microsoft.com/office/drawing/2014/main" id="{87C3C249-5393-8A1A-6261-A0CDB095119C}"/>
              </a:ext>
            </a:extLst>
          </p:cNvPr>
          <p:cNvSpPr/>
          <p:nvPr/>
        </p:nvSpPr>
        <p:spPr>
          <a:xfrm flipH="1">
            <a:off x="4544728" y="1602396"/>
            <a:ext cx="4614201" cy="4311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16E2CBEE-61EA-7378-F9EC-9D0247803D23}"/>
              </a:ext>
            </a:extLst>
          </p:cNvPr>
          <p:cNvSpPr/>
          <p:nvPr/>
        </p:nvSpPr>
        <p:spPr>
          <a:xfrm flipH="1">
            <a:off x="4937747" y="1980686"/>
            <a:ext cx="3727294" cy="35710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7213ECDB-9E63-55BF-227C-3A781CD3ED64}"/>
              </a:ext>
            </a:extLst>
          </p:cNvPr>
          <p:cNvSpPr/>
          <p:nvPr/>
        </p:nvSpPr>
        <p:spPr>
          <a:xfrm flipH="1">
            <a:off x="7131660" y="1657496"/>
            <a:ext cx="2200806" cy="4537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12E03298-1D0B-B5B2-AFBE-A13460C79FB9}"/>
              </a:ext>
            </a:extLst>
          </p:cNvPr>
          <p:cNvSpPr/>
          <p:nvPr/>
        </p:nvSpPr>
        <p:spPr>
          <a:xfrm flipH="1">
            <a:off x="6899071" y="1321594"/>
            <a:ext cx="747748" cy="13193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F168E68-A65B-F037-1A4C-8259C8D843E6}"/>
              </a:ext>
            </a:extLst>
          </p:cNvPr>
          <p:cNvSpPr/>
          <p:nvPr/>
        </p:nvSpPr>
        <p:spPr>
          <a:xfrm flipH="1">
            <a:off x="6535733" y="5182464"/>
            <a:ext cx="1482260" cy="9294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8DEF5A5-F774-2267-8BD5-D2089FD4535B}"/>
              </a:ext>
            </a:extLst>
          </p:cNvPr>
          <p:cNvSpPr/>
          <p:nvPr/>
        </p:nvSpPr>
        <p:spPr>
          <a:xfrm flipH="1">
            <a:off x="6106344" y="2384600"/>
            <a:ext cx="2297494" cy="3464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E53D4EFC-91AC-A1B1-F24E-2BE7F9C5F54A}"/>
              </a:ext>
            </a:extLst>
          </p:cNvPr>
          <p:cNvSpPr/>
          <p:nvPr/>
        </p:nvSpPr>
        <p:spPr>
          <a:xfrm flipH="1">
            <a:off x="6973059" y="5025288"/>
            <a:ext cx="607608" cy="5815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7BE9F3BB-3097-3BE7-842D-6B0B6B0D10E2}"/>
              </a:ext>
            </a:extLst>
          </p:cNvPr>
          <p:cNvSpPr/>
          <p:nvPr/>
        </p:nvSpPr>
        <p:spPr>
          <a:xfrm flipH="1">
            <a:off x="5769871" y="3732786"/>
            <a:ext cx="2871264" cy="16185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Isosceles Triangle 17">
            <a:extLst>
              <a:ext uri="{FF2B5EF4-FFF2-40B4-BE49-F238E27FC236}">
                <a16:creationId xmlns:a16="http://schemas.microsoft.com/office/drawing/2014/main" id="{9D86FC6E-6D1E-A2F4-B55A-F841667634A4}"/>
              </a:ext>
            </a:extLst>
          </p:cNvPr>
          <p:cNvSpPr/>
          <p:nvPr/>
        </p:nvSpPr>
        <p:spPr>
          <a:xfrm rot="10800000" flipH="1">
            <a:off x="6580171" y="2737845"/>
            <a:ext cx="1300687" cy="2837475"/>
          </a:xfrm>
          <a:prstGeom prst="triangle">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AA6E2465-1B6B-2B46-9393-6788658EF86B}"/>
              </a:ext>
            </a:extLst>
          </p:cNvPr>
          <p:cNvSpPr txBox="1"/>
          <p:nvPr/>
        </p:nvSpPr>
        <p:spPr>
          <a:xfrm>
            <a:off x="8986921" y="3623201"/>
            <a:ext cx="8392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Table</a:t>
            </a:r>
          </a:p>
        </p:txBody>
      </p:sp>
      <p:cxnSp>
        <p:nvCxnSpPr>
          <p:cNvPr id="20" name="Straight Arrow Connector 19">
            <a:extLst>
              <a:ext uri="{FF2B5EF4-FFF2-40B4-BE49-F238E27FC236}">
                <a16:creationId xmlns:a16="http://schemas.microsoft.com/office/drawing/2014/main" id="{C5AC9ED3-1E10-D708-05EC-F1D35397ABA6}"/>
              </a:ext>
            </a:extLst>
          </p:cNvPr>
          <p:cNvCxnSpPr/>
          <p:nvPr/>
        </p:nvCxnSpPr>
        <p:spPr>
          <a:xfrm flipH="1" flipV="1">
            <a:off x="8701753" y="3794984"/>
            <a:ext cx="29725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226CC12-34FB-28CB-1030-2DDAA07AC846}"/>
              </a:ext>
            </a:extLst>
          </p:cNvPr>
          <p:cNvSpPr txBox="1"/>
          <p:nvPr/>
        </p:nvSpPr>
        <p:spPr>
          <a:xfrm>
            <a:off x="6630553" y="2072416"/>
            <a:ext cx="12449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receptor</a:t>
            </a:r>
          </a:p>
        </p:txBody>
      </p:sp>
      <p:sp>
        <p:nvSpPr>
          <p:cNvPr id="22" name="TextBox 21">
            <a:extLst>
              <a:ext uri="{FF2B5EF4-FFF2-40B4-BE49-F238E27FC236}">
                <a16:creationId xmlns:a16="http://schemas.microsoft.com/office/drawing/2014/main" id="{71504C18-9CC1-7112-75A1-222086DAF20C}"/>
              </a:ext>
            </a:extLst>
          </p:cNvPr>
          <p:cNvSpPr txBox="1"/>
          <p:nvPr/>
        </p:nvSpPr>
        <p:spPr>
          <a:xfrm>
            <a:off x="6762300" y="5577162"/>
            <a:ext cx="13577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ray tube</a:t>
            </a:r>
          </a:p>
        </p:txBody>
      </p:sp>
      <p:sp>
        <p:nvSpPr>
          <p:cNvPr id="23" name="TextBox 22">
            <a:extLst>
              <a:ext uri="{FF2B5EF4-FFF2-40B4-BE49-F238E27FC236}">
                <a16:creationId xmlns:a16="http://schemas.microsoft.com/office/drawing/2014/main" id="{324F049D-48C8-D740-747B-10360159D1E7}"/>
              </a:ext>
            </a:extLst>
          </p:cNvPr>
          <p:cNvSpPr txBox="1"/>
          <p:nvPr/>
        </p:nvSpPr>
        <p:spPr>
          <a:xfrm>
            <a:off x="8596607" y="2912754"/>
            <a:ext cx="22047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Several 1 mm Al filter</a:t>
            </a:r>
          </a:p>
        </p:txBody>
      </p:sp>
      <p:cxnSp>
        <p:nvCxnSpPr>
          <p:cNvPr id="24" name="Straight Arrow Connector 23">
            <a:extLst>
              <a:ext uri="{FF2B5EF4-FFF2-40B4-BE49-F238E27FC236}">
                <a16:creationId xmlns:a16="http://schemas.microsoft.com/office/drawing/2014/main" id="{99166C2B-DB6B-1888-79DF-5E2D51B6048C}"/>
              </a:ext>
            </a:extLst>
          </p:cNvPr>
          <p:cNvCxnSpPr>
            <a:cxnSpLocks/>
          </p:cNvCxnSpPr>
          <p:nvPr/>
        </p:nvCxnSpPr>
        <p:spPr>
          <a:xfrm flipH="1">
            <a:off x="7618582" y="3478742"/>
            <a:ext cx="962605" cy="1694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ight Brace 24">
            <a:extLst>
              <a:ext uri="{FF2B5EF4-FFF2-40B4-BE49-F238E27FC236}">
                <a16:creationId xmlns:a16="http://schemas.microsoft.com/office/drawing/2014/main" id="{743E43E6-EB2E-D733-578D-C63013280B75}"/>
              </a:ext>
            </a:extLst>
          </p:cNvPr>
          <p:cNvSpPr/>
          <p:nvPr/>
        </p:nvSpPr>
        <p:spPr>
          <a:xfrm>
            <a:off x="8377580" y="2967879"/>
            <a:ext cx="86162" cy="274017"/>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1E250504-F3B2-E434-2CA9-FADC03B35182}"/>
              </a:ext>
            </a:extLst>
          </p:cNvPr>
          <p:cNvSpPr/>
          <p:nvPr/>
        </p:nvSpPr>
        <p:spPr>
          <a:xfrm>
            <a:off x="6404988" y="3225160"/>
            <a:ext cx="1694897" cy="5057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7" name="Rectangle 26">
            <a:extLst>
              <a:ext uri="{FF2B5EF4-FFF2-40B4-BE49-F238E27FC236}">
                <a16:creationId xmlns:a16="http://schemas.microsoft.com/office/drawing/2014/main" id="{6FED4E1C-A5C6-294D-CC10-C207CE146578}"/>
              </a:ext>
            </a:extLst>
          </p:cNvPr>
          <p:cNvSpPr/>
          <p:nvPr/>
        </p:nvSpPr>
        <p:spPr>
          <a:xfrm>
            <a:off x="6898759" y="3563881"/>
            <a:ext cx="681908" cy="1685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8" name="Rectangle 27">
            <a:extLst>
              <a:ext uri="{FF2B5EF4-FFF2-40B4-BE49-F238E27FC236}">
                <a16:creationId xmlns:a16="http://schemas.microsoft.com/office/drawing/2014/main" id="{840E9CC7-4302-279A-4872-AB0787173512}"/>
              </a:ext>
            </a:extLst>
          </p:cNvPr>
          <p:cNvSpPr/>
          <p:nvPr/>
        </p:nvSpPr>
        <p:spPr>
          <a:xfrm>
            <a:off x="6455698" y="3166728"/>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9" name="Rectangle 28">
            <a:extLst>
              <a:ext uri="{FF2B5EF4-FFF2-40B4-BE49-F238E27FC236}">
                <a16:creationId xmlns:a16="http://schemas.microsoft.com/office/drawing/2014/main" id="{E624359A-13EB-DB13-639F-27D64D3FA6BF}"/>
              </a:ext>
            </a:extLst>
          </p:cNvPr>
          <p:cNvSpPr/>
          <p:nvPr/>
        </p:nvSpPr>
        <p:spPr>
          <a:xfrm>
            <a:off x="6455699" y="3121213"/>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0" name="Rectangle 29">
            <a:extLst>
              <a:ext uri="{FF2B5EF4-FFF2-40B4-BE49-F238E27FC236}">
                <a16:creationId xmlns:a16="http://schemas.microsoft.com/office/drawing/2014/main" id="{58251FB4-79EF-B669-6B3A-2477FC913D74}"/>
              </a:ext>
            </a:extLst>
          </p:cNvPr>
          <p:cNvSpPr/>
          <p:nvPr/>
        </p:nvSpPr>
        <p:spPr>
          <a:xfrm>
            <a:off x="6455701" y="3064318"/>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1" name="Rectangle 30">
            <a:extLst>
              <a:ext uri="{FF2B5EF4-FFF2-40B4-BE49-F238E27FC236}">
                <a16:creationId xmlns:a16="http://schemas.microsoft.com/office/drawing/2014/main" id="{7B4E002C-35AD-ACA4-C396-7C78965E542E}"/>
              </a:ext>
            </a:extLst>
          </p:cNvPr>
          <p:cNvSpPr/>
          <p:nvPr/>
        </p:nvSpPr>
        <p:spPr>
          <a:xfrm>
            <a:off x="6518665" y="4929484"/>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2" name="Rectangle 31">
            <a:extLst>
              <a:ext uri="{FF2B5EF4-FFF2-40B4-BE49-F238E27FC236}">
                <a16:creationId xmlns:a16="http://schemas.microsoft.com/office/drawing/2014/main" id="{31F24FEF-A3B8-D73F-07E3-EF23F1740179}"/>
              </a:ext>
            </a:extLst>
          </p:cNvPr>
          <p:cNvSpPr/>
          <p:nvPr/>
        </p:nvSpPr>
        <p:spPr>
          <a:xfrm>
            <a:off x="6520279" y="4977176"/>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3" name="TextBox 32">
            <a:extLst>
              <a:ext uri="{FF2B5EF4-FFF2-40B4-BE49-F238E27FC236}">
                <a16:creationId xmlns:a16="http://schemas.microsoft.com/office/drawing/2014/main" id="{A23067EF-5490-3C4C-FA6D-670B07D67D25}"/>
              </a:ext>
            </a:extLst>
          </p:cNvPr>
          <p:cNvSpPr txBox="1"/>
          <p:nvPr/>
        </p:nvSpPr>
        <p:spPr>
          <a:xfrm>
            <a:off x="8596607" y="3303327"/>
            <a:ext cx="22008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Radiation detector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D6FFF97D-2493-0250-307F-AC899BDE4CF7}"/>
              </a:ext>
            </a:extLst>
          </p:cNvPr>
          <p:cNvSpPr txBox="1"/>
          <p:nvPr/>
        </p:nvSpPr>
        <p:spPr>
          <a:xfrm>
            <a:off x="5147666" y="3281787"/>
            <a:ext cx="9894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Holder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B36DAF5E-8AD6-C2AC-EABA-D4AB9B7CF251}"/>
              </a:ext>
            </a:extLst>
          </p:cNvPr>
          <p:cNvCxnSpPr>
            <a:cxnSpLocks/>
          </p:cNvCxnSpPr>
          <p:nvPr/>
        </p:nvCxnSpPr>
        <p:spPr>
          <a:xfrm flipV="1">
            <a:off x="5931848" y="3475111"/>
            <a:ext cx="383243"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1D52EAF-1AC6-4F2F-3234-9C685F7EA6B5}"/>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solidFill>
                  <a:srgbClr val="FF0000"/>
                </a:solidFill>
              </a:rPr>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6" name="TextBox 5">
            <a:extLst>
              <a:ext uri="{FF2B5EF4-FFF2-40B4-BE49-F238E27FC236}">
                <a16:creationId xmlns:a16="http://schemas.microsoft.com/office/drawing/2014/main" id="{D28BABC7-D5CA-C02E-323F-6FCCF850FE3C}"/>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3703699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F99A-8360-4339-67A8-6B23E4F5EC81}"/>
              </a:ext>
            </a:extLst>
          </p:cNvPr>
          <p:cNvSpPr>
            <a:spLocks noGrp="1"/>
          </p:cNvSpPr>
          <p:nvPr>
            <p:ph type="title"/>
          </p:nvPr>
        </p:nvSpPr>
        <p:spPr/>
        <p:txBody>
          <a:bodyPr/>
          <a:lstStyle/>
          <a:p>
            <a:pPr algn="ctr"/>
            <a:r>
              <a:rPr lang="en-MY" dirty="0"/>
              <a:t>HVL Measurement </a:t>
            </a:r>
          </a:p>
        </p:txBody>
      </p:sp>
      <p:sp>
        <p:nvSpPr>
          <p:cNvPr id="4" name="Footer Placeholder 3">
            <a:extLst>
              <a:ext uri="{FF2B5EF4-FFF2-40B4-BE49-F238E27FC236}">
                <a16:creationId xmlns:a16="http://schemas.microsoft.com/office/drawing/2014/main" id="{EAF42114-BF38-7481-6F65-867944151148}"/>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E4EC67E4-FD6D-ECA4-0A4D-09B837EE8902}"/>
              </a:ext>
            </a:extLst>
          </p:cNvPr>
          <p:cNvSpPr>
            <a:spLocks noGrp="1"/>
          </p:cNvSpPr>
          <p:nvPr>
            <p:ph type="sldNum" sz="quarter" idx="12"/>
          </p:nvPr>
        </p:nvSpPr>
        <p:spPr/>
        <p:txBody>
          <a:bodyPr/>
          <a:lstStyle/>
          <a:p>
            <a:fld id="{E994CEB2-14C0-4C36-BE7D-356F85CA276F}" type="slidenum">
              <a:rPr lang="en-US" altLang="en-US" smtClean="0"/>
              <a:pPr/>
              <a:t>47</a:t>
            </a:fld>
            <a:endParaRPr lang="en-US" altLang="en-US"/>
          </a:p>
        </p:txBody>
      </p:sp>
      <p:sp>
        <p:nvSpPr>
          <p:cNvPr id="9" name="Rectangle: Rounded Corners 8">
            <a:extLst>
              <a:ext uri="{FF2B5EF4-FFF2-40B4-BE49-F238E27FC236}">
                <a16:creationId xmlns:a16="http://schemas.microsoft.com/office/drawing/2014/main" id="{FA6E29E5-ADDE-7B6D-FE3F-6AC23596E5C2}"/>
              </a:ext>
            </a:extLst>
          </p:cNvPr>
          <p:cNvSpPr/>
          <p:nvPr/>
        </p:nvSpPr>
        <p:spPr>
          <a:xfrm flipH="1">
            <a:off x="7022990" y="5046891"/>
            <a:ext cx="435441" cy="3874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3322183-F30D-E88F-90C2-F24D7D98DC9F}"/>
              </a:ext>
            </a:extLst>
          </p:cNvPr>
          <p:cNvSpPr/>
          <p:nvPr/>
        </p:nvSpPr>
        <p:spPr>
          <a:xfrm flipH="1">
            <a:off x="6390149" y="2548501"/>
            <a:ext cx="1729883" cy="387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Oval 10">
            <a:extLst>
              <a:ext uri="{FF2B5EF4-FFF2-40B4-BE49-F238E27FC236}">
                <a16:creationId xmlns:a16="http://schemas.microsoft.com/office/drawing/2014/main" id="{87C3C249-5393-8A1A-6261-A0CDB095119C}"/>
              </a:ext>
            </a:extLst>
          </p:cNvPr>
          <p:cNvSpPr/>
          <p:nvPr/>
        </p:nvSpPr>
        <p:spPr>
          <a:xfrm flipH="1">
            <a:off x="4544728" y="1602396"/>
            <a:ext cx="4614201" cy="4311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16E2CBEE-61EA-7378-F9EC-9D0247803D23}"/>
              </a:ext>
            </a:extLst>
          </p:cNvPr>
          <p:cNvSpPr/>
          <p:nvPr/>
        </p:nvSpPr>
        <p:spPr>
          <a:xfrm flipH="1">
            <a:off x="4937747" y="1980686"/>
            <a:ext cx="3727294" cy="35710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7213ECDB-9E63-55BF-227C-3A781CD3ED64}"/>
              </a:ext>
            </a:extLst>
          </p:cNvPr>
          <p:cNvSpPr/>
          <p:nvPr/>
        </p:nvSpPr>
        <p:spPr>
          <a:xfrm flipH="1">
            <a:off x="7131660" y="1657496"/>
            <a:ext cx="2200806" cy="4537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12E03298-1D0B-B5B2-AFBE-A13460C79FB9}"/>
              </a:ext>
            </a:extLst>
          </p:cNvPr>
          <p:cNvSpPr/>
          <p:nvPr/>
        </p:nvSpPr>
        <p:spPr>
          <a:xfrm flipH="1">
            <a:off x="6899071" y="1321594"/>
            <a:ext cx="747748" cy="13193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F168E68-A65B-F037-1A4C-8259C8D843E6}"/>
              </a:ext>
            </a:extLst>
          </p:cNvPr>
          <p:cNvSpPr/>
          <p:nvPr/>
        </p:nvSpPr>
        <p:spPr>
          <a:xfrm flipH="1">
            <a:off x="6535733" y="5182464"/>
            <a:ext cx="1482260" cy="9294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8DEF5A5-F774-2267-8BD5-D2089FD4535B}"/>
              </a:ext>
            </a:extLst>
          </p:cNvPr>
          <p:cNvSpPr/>
          <p:nvPr/>
        </p:nvSpPr>
        <p:spPr>
          <a:xfrm flipH="1">
            <a:off x="6106344" y="2384600"/>
            <a:ext cx="2297494" cy="3464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E53D4EFC-91AC-A1B1-F24E-2BE7F9C5F54A}"/>
              </a:ext>
            </a:extLst>
          </p:cNvPr>
          <p:cNvSpPr/>
          <p:nvPr/>
        </p:nvSpPr>
        <p:spPr>
          <a:xfrm flipH="1">
            <a:off x="6973059" y="5025288"/>
            <a:ext cx="607608" cy="5815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7BE9F3BB-3097-3BE7-842D-6B0B6B0D10E2}"/>
              </a:ext>
            </a:extLst>
          </p:cNvPr>
          <p:cNvSpPr/>
          <p:nvPr/>
        </p:nvSpPr>
        <p:spPr>
          <a:xfrm flipH="1">
            <a:off x="5769871" y="3732786"/>
            <a:ext cx="2871264" cy="16185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Isosceles Triangle 17">
            <a:extLst>
              <a:ext uri="{FF2B5EF4-FFF2-40B4-BE49-F238E27FC236}">
                <a16:creationId xmlns:a16="http://schemas.microsoft.com/office/drawing/2014/main" id="{9D86FC6E-6D1E-A2F4-B55A-F841667634A4}"/>
              </a:ext>
            </a:extLst>
          </p:cNvPr>
          <p:cNvSpPr/>
          <p:nvPr/>
        </p:nvSpPr>
        <p:spPr>
          <a:xfrm rot="10800000" flipH="1">
            <a:off x="6580171" y="2737845"/>
            <a:ext cx="1300687" cy="2837475"/>
          </a:xfrm>
          <a:prstGeom prst="triangle">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AA6E2465-1B6B-2B46-9393-6788658EF86B}"/>
              </a:ext>
            </a:extLst>
          </p:cNvPr>
          <p:cNvSpPr txBox="1"/>
          <p:nvPr/>
        </p:nvSpPr>
        <p:spPr>
          <a:xfrm>
            <a:off x="8986921" y="3623201"/>
            <a:ext cx="8392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Table</a:t>
            </a:r>
          </a:p>
        </p:txBody>
      </p:sp>
      <p:cxnSp>
        <p:nvCxnSpPr>
          <p:cNvPr id="20" name="Straight Arrow Connector 19">
            <a:extLst>
              <a:ext uri="{FF2B5EF4-FFF2-40B4-BE49-F238E27FC236}">
                <a16:creationId xmlns:a16="http://schemas.microsoft.com/office/drawing/2014/main" id="{C5AC9ED3-1E10-D708-05EC-F1D35397ABA6}"/>
              </a:ext>
            </a:extLst>
          </p:cNvPr>
          <p:cNvCxnSpPr/>
          <p:nvPr/>
        </p:nvCxnSpPr>
        <p:spPr>
          <a:xfrm flipH="1" flipV="1">
            <a:off x="8701753" y="3794984"/>
            <a:ext cx="29725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226CC12-34FB-28CB-1030-2DDAA07AC846}"/>
              </a:ext>
            </a:extLst>
          </p:cNvPr>
          <p:cNvSpPr txBox="1"/>
          <p:nvPr/>
        </p:nvSpPr>
        <p:spPr>
          <a:xfrm>
            <a:off x="6630553" y="2072416"/>
            <a:ext cx="12449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receptor</a:t>
            </a:r>
          </a:p>
        </p:txBody>
      </p:sp>
      <p:sp>
        <p:nvSpPr>
          <p:cNvPr id="22" name="TextBox 21">
            <a:extLst>
              <a:ext uri="{FF2B5EF4-FFF2-40B4-BE49-F238E27FC236}">
                <a16:creationId xmlns:a16="http://schemas.microsoft.com/office/drawing/2014/main" id="{71504C18-9CC1-7112-75A1-222086DAF20C}"/>
              </a:ext>
            </a:extLst>
          </p:cNvPr>
          <p:cNvSpPr txBox="1"/>
          <p:nvPr/>
        </p:nvSpPr>
        <p:spPr>
          <a:xfrm>
            <a:off x="6762300" y="5577162"/>
            <a:ext cx="13577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ray tube</a:t>
            </a:r>
          </a:p>
        </p:txBody>
      </p:sp>
      <p:sp>
        <p:nvSpPr>
          <p:cNvPr id="23" name="TextBox 22">
            <a:extLst>
              <a:ext uri="{FF2B5EF4-FFF2-40B4-BE49-F238E27FC236}">
                <a16:creationId xmlns:a16="http://schemas.microsoft.com/office/drawing/2014/main" id="{324F049D-48C8-D740-747B-10360159D1E7}"/>
              </a:ext>
            </a:extLst>
          </p:cNvPr>
          <p:cNvSpPr txBox="1"/>
          <p:nvPr/>
        </p:nvSpPr>
        <p:spPr>
          <a:xfrm>
            <a:off x="8596607" y="2912754"/>
            <a:ext cx="22047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Several 1 mm Al filter</a:t>
            </a:r>
          </a:p>
        </p:txBody>
      </p:sp>
      <p:cxnSp>
        <p:nvCxnSpPr>
          <p:cNvPr id="24" name="Straight Arrow Connector 23">
            <a:extLst>
              <a:ext uri="{FF2B5EF4-FFF2-40B4-BE49-F238E27FC236}">
                <a16:creationId xmlns:a16="http://schemas.microsoft.com/office/drawing/2014/main" id="{99166C2B-DB6B-1888-79DF-5E2D51B6048C}"/>
              </a:ext>
            </a:extLst>
          </p:cNvPr>
          <p:cNvCxnSpPr>
            <a:cxnSpLocks/>
          </p:cNvCxnSpPr>
          <p:nvPr/>
        </p:nvCxnSpPr>
        <p:spPr>
          <a:xfrm flipH="1">
            <a:off x="7618582" y="3478742"/>
            <a:ext cx="962605" cy="1694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ight Brace 24">
            <a:extLst>
              <a:ext uri="{FF2B5EF4-FFF2-40B4-BE49-F238E27FC236}">
                <a16:creationId xmlns:a16="http://schemas.microsoft.com/office/drawing/2014/main" id="{743E43E6-EB2E-D733-578D-C63013280B75}"/>
              </a:ext>
            </a:extLst>
          </p:cNvPr>
          <p:cNvSpPr/>
          <p:nvPr/>
        </p:nvSpPr>
        <p:spPr>
          <a:xfrm>
            <a:off x="8377580" y="2967879"/>
            <a:ext cx="86162" cy="274017"/>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1E250504-F3B2-E434-2CA9-FADC03B35182}"/>
              </a:ext>
            </a:extLst>
          </p:cNvPr>
          <p:cNvSpPr/>
          <p:nvPr/>
        </p:nvSpPr>
        <p:spPr>
          <a:xfrm>
            <a:off x="6404988" y="3225160"/>
            <a:ext cx="1694897" cy="5057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7" name="Rectangle 26">
            <a:extLst>
              <a:ext uri="{FF2B5EF4-FFF2-40B4-BE49-F238E27FC236}">
                <a16:creationId xmlns:a16="http://schemas.microsoft.com/office/drawing/2014/main" id="{6FED4E1C-A5C6-294D-CC10-C207CE146578}"/>
              </a:ext>
            </a:extLst>
          </p:cNvPr>
          <p:cNvSpPr/>
          <p:nvPr/>
        </p:nvSpPr>
        <p:spPr>
          <a:xfrm>
            <a:off x="6898759" y="3563881"/>
            <a:ext cx="681908" cy="1685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8" name="Rectangle 27">
            <a:extLst>
              <a:ext uri="{FF2B5EF4-FFF2-40B4-BE49-F238E27FC236}">
                <a16:creationId xmlns:a16="http://schemas.microsoft.com/office/drawing/2014/main" id="{840E9CC7-4302-279A-4872-AB0787173512}"/>
              </a:ext>
            </a:extLst>
          </p:cNvPr>
          <p:cNvSpPr/>
          <p:nvPr/>
        </p:nvSpPr>
        <p:spPr>
          <a:xfrm>
            <a:off x="6455698" y="3166728"/>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9" name="Rectangle 28">
            <a:extLst>
              <a:ext uri="{FF2B5EF4-FFF2-40B4-BE49-F238E27FC236}">
                <a16:creationId xmlns:a16="http://schemas.microsoft.com/office/drawing/2014/main" id="{E624359A-13EB-DB13-639F-27D64D3FA6BF}"/>
              </a:ext>
            </a:extLst>
          </p:cNvPr>
          <p:cNvSpPr/>
          <p:nvPr/>
        </p:nvSpPr>
        <p:spPr>
          <a:xfrm>
            <a:off x="6455699" y="3121213"/>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0" name="Rectangle 29">
            <a:extLst>
              <a:ext uri="{FF2B5EF4-FFF2-40B4-BE49-F238E27FC236}">
                <a16:creationId xmlns:a16="http://schemas.microsoft.com/office/drawing/2014/main" id="{58251FB4-79EF-B669-6B3A-2477FC913D74}"/>
              </a:ext>
            </a:extLst>
          </p:cNvPr>
          <p:cNvSpPr/>
          <p:nvPr/>
        </p:nvSpPr>
        <p:spPr>
          <a:xfrm>
            <a:off x="6518665" y="4882050"/>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1" name="Rectangle 30">
            <a:extLst>
              <a:ext uri="{FF2B5EF4-FFF2-40B4-BE49-F238E27FC236}">
                <a16:creationId xmlns:a16="http://schemas.microsoft.com/office/drawing/2014/main" id="{7B4E002C-35AD-ACA4-C396-7C78965E542E}"/>
              </a:ext>
            </a:extLst>
          </p:cNvPr>
          <p:cNvSpPr/>
          <p:nvPr/>
        </p:nvSpPr>
        <p:spPr>
          <a:xfrm>
            <a:off x="6518665" y="4929484"/>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2" name="Rectangle 31">
            <a:extLst>
              <a:ext uri="{FF2B5EF4-FFF2-40B4-BE49-F238E27FC236}">
                <a16:creationId xmlns:a16="http://schemas.microsoft.com/office/drawing/2014/main" id="{31F24FEF-A3B8-D73F-07E3-EF23F1740179}"/>
              </a:ext>
            </a:extLst>
          </p:cNvPr>
          <p:cNvSpPr/>
          <p:nvPr/>
        </p:nvSpPr>
        <p:spPr>
          <a:xfrm>
            <a:off x="6520279" y="4977176"/>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3" name="TextBox 32">
            <a:extLst>
              <a:ext uri="{FF2B5EF4-FFF2-40B4-BE49-F238E27FC236}">
                <a16:creationId xmlns:a16="http://schemas.microsoft.com/office/drawing/2014/main" id="{A23067EF-5490-3C4C-FA6D-670B07D67D25}"/>
              </a:ext>
            </a:extLst>
          </p:cNvPr>
          <p:cNvSpPr txBox="1"/>
          <p:nvPr/>
        </p:nvSpPr>
        <p:spPr>
          <a:xfrm>
            <a:off x="8596607" y="3303327"/>
            <a:ext cx="22008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Radiation detector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D6FFF97D-2493-0250-307F-AC899BDE4CF7}"/>
              </a:ext>
            </a:extLst>
          </p:cNvPr>
          <p:cNvSpPr txBox="1"/>
          <p:nvPr/>
        </p:nvSpPr>
        <p:spPr>
          <a:xfrm>
            <a:off x="5147666" y="3281787"/>
            <a:ext cx="9894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Holder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B36DAF5E-8AD6-C2AC-EABA-D4AB9B7CF251}"/>
              </a:ext>
            </a:extLst>
          </p:cNvPr>
          <p:cNvCxnSpPr>
            <a:cxnSpLocks/>
          </p:cNvCxnSpPr>
          <p:nvPr/>
        </p:nvCxnSpPr>
        <p:spPr>
          <a:xfrm flipV="1">
            <a:off x="5931848" y="3475111"/>
            <a:ext cx="383243"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66F1BA-201D-343D-A482-20E21E27B4D6}"/>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solidFill>
                  <a:srgbClr val="FF0000"/>
                </a:solidFill>
              </a:rPr>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6" name="TextBox 5">
            <a:extLst>
              <a:ext uri="{FF2B5EF4-FFF2-40B4-BE49-F238E27FC236}">
                <a16:creationId xmlns:a16="http://schemas.microsoft.com/office/drawing/2014/main" id="{0784E883-0765-9F2B-5071-711DCCDF286F}"/>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2765454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F99A-8360-4339-67A8-6B23E4F5EC81}"/>
              </a:ext>
            </a:extLst>
          </p:cNvPr>
          <p:cNvSpPr>
            <a:spLocks noGrp="1"/>
          </p:cNvSpPr>
          <p:nvPr>
            <p:ph type="title"/>
          </p:nvPr>
        </p:nvSpPr>
        <p:spPr/>
        <p:txBody>
          <a:bodyPr/>
          <a:lstStyle/>
          <a:p>
            <a:pPr algn="ctr"/>
            <a:r>
              <a:rPr lang="en-MY" dirty="0"/>
              <a:t>HVL Measurement </a:t>
            </a:r>
          </a:p>
        </p:txBody>
      </p:sp>
      <p:sp>
        <p:nvSpPr>
          <p:cNvPr id="4" name="Footer Placeholder 3">
            <a:extLst>
              <a:ext uri="{FF2B5EF4-FFF2-40B4-BE49-F238E27FC236}">
                <a16:creationId xmlns:a16="http://schemas.microsoft.com/office/drawing/2014/main" id="{EAF42114-BF38-7481-6F65-867944151148}"/>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E4EC67E4-FD6D-ECA4-0A4D-09B837EE8902}"/>
              </a:ext>
            </a:extLst>
          </p:cNvPr>
          <p:cNvSpPr>
            <a:spLocks noGrp="1"/>
          </p:cNvSpPr>
          <p:nvPr>
            <p:ph type="sldNum" sz="quarter" idx="12"/>
          </p:nvPr>
        </p:nvSpPr>
        <p:spPr/>
        <p:txBody>
          <a:bodyPr/>
          <a:lstStyle/>
          <a:p>
            <a:fld id="{E994CEB2-14C0-4C36-BE7D-356F85CA276F}" type="slidenum">
              <a:rPr lang="en-US" altLang="en-US" smtClean="0"/>
              <a:pPr/>
              <a:t>48</a:t>
            </a:fld>
            <a:endParaRPr lang="en-US" altLang="en-US"/>
          </a:p>
        </p:txBody>
      </p:sp>
      <p:sp>
        <p:nvSpPr>
          <p:cNvPr id="9" name="Rectangle: Rounded Corners 8">
            <a:extLst>
              <a:ext uri="{FF2B5EF4-FFF2-40B4-BE49-F238E27FC236}">
                <a16:creationId xmlns:a16="http://schemas.microsoft.com/office/drawing/2014/main" id="{FA6E29E5-ADDE-7B6D-FE3F-6AC23596E5C2}"/>
              </a:ext>
            </a:extLst>
          </p:cNvPr>
          <p:cNvSpPr/>
          <p:nvPr/>
        </p:nvSpPr>
        <p:spPr>
          <a:xfrm flipH="1">
            <a:off x="7022990" y="5046891"/>
            <a:ext cx="435441" cy="3874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3322183-F30D-E88F-90C2-F24D7D98DC9F}"/>
              </a:ext>
            </a:extLst>
          </p:cNvPr>
          <p:cNvSpPr/>
          <p:nvPr/>
        </p:nvSpPr>
        <p:spPr>
          <a:xfrm flipH="1">
            <a:off x="6390149" y="2548501"/>
            <a:ext cx="1729883" cy="387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Oval 10">
            <a:extLst>
              <a:ext uri="{FF2B5EF4-FFF2-40B4-BE49-F238E27FC236}">
                <a16:creationId xmlns:a16="http://schemas.microsoft.com/office/drawing/2014/main" id="{87C3C249-5393-8A1A-6261-A0CDB095119C}"/>
              </a:ext>
            </a:extLst>
          </p:cNvPr>
          <p:cNvSpPr/>
          <p:nvPr/>
        </p:nvSpPr>
        <p:spPr>
          <a:xfrm flipH="1">
            <a:off x="4544728" y="1602396"/>
            <a:ext cx="4614201" cy="4311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16E2CBEE-61EA-7378-F9EC-9D0247803D23}"/>
              </a:ext>
            </a:extLst>
          </p:cNvPr>
          <p:cNvSpPr/>
          <p:nvPr/>
        </p:nvSpPr>
        <p:spPr>
          <a:xfrm flipH="1">
            <a:off x="4937747" y="1980686"/>
            <a:ext cx="3727294" cy="35710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7213ECDB-9E63-55BF-227C-3A781CD3ED64}"/>
              </a:ext>
            </a:extLst>
          </p:cNvPr>
          <p:cNvSpPr/>
          <p:nvPr/>
        </p:nvSpPr>
        <p:spPr>
          <a:xfrm flipH="1">
            <a:off x="7131660" y="1657496"/>
            <a:ext cx="2200806" cy="4537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12E03298-1D0B-B5B2-AFBE-A13460C79FB9}"/>
              </a:ext>
            </a:extLst>
          </p:cNvPr>
          <p:cNvSpPr/>
          <p:nvPr/>
        </p:nvSpPr>
        <p:spPr>
          <a:xfrm flipH="1">
            <a:off x="6899071" y="1321594"/>
            <a:ext cx="747748" cy="13193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F168E68-A65B-F037-1A4C-8259C8D843E6}"/>
              </a:ext>
            </a:extLst>
          </p:cNvPr>
          <p:cNvSpPr/>
          <p:nvPr/>
        </p:nvSpPr>
        <p:spPr>
          <a:xfrm flipH="1">
            <a:off x="6535733" y="5182464"/>
            <a:ext cx="1482260" cy="9294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8DEF5A5-F774-2267-8BD5-D2089FD4535B}"/>
              </a:ext>
            </a:extLst>
          </p:cNvPr>
          <p:cNvSpPr/>
          <p:nvPr/>
        </p:nvSpPr>
        <p:spPr>
          <a:xfrm flipH="1">
            <a:off x="6106344" y="2384600"/>
            <a:ext cx="2297494" cy="3464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E53D4EFC-91AC-A1B1-F24E-2BE7F9C5F54A}"/>
              </a:ext>
            </a:extLst>
          </p:cNvPr>
          <p:cNvSpPr/>
          <p:nvPr/>
        </p:nvSpPr>
        <p:spPr>
          <a:xfrm flipH="1">
            <a:off x="6973059" y="5025288"/>
            <a:ext cx="607608" cy="5815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7BE9F3BB-3097-3BE7-842D-6B0B6B0D10E2}"/>
              </a:ext>
            </a:extLst>
          </p:cNvPr>
          <p:cNvSpPr/>
          <p:nvPr/>
        </p:nvSpPr>
        <p:spPr>
          <a:xfrm flipH="1">
            <a:off x="5769871" y="3732786"/>
            <a:ext cx="2871264" cy="16185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Isosceles Triangle 17">
            <a:extLst>
              <a:ext uri="{FF2B5EF4-FFF2-40B4-BE49-F238E27FC236}">
                <a16:creationId xmlns:a16="http://schemas.microsoft.com/office/drawing/2014/main" id="{9D86FC6E-6D1E-A2F4-B55A-F841667634A4}"/>
              </a:ext>
            </a:extLst>
          </p:cNvPr>
          <p:cNvSpPr/>
          <p:nvPr/>
        </p:nvSpPr>
        <p:spPr>
          <a:xfrm rot="10800000" flipH="1">
            <a:off x="6580171" y="2737845"/>
            <a:ext cx="1300687" cy="2837475"/>
          </a:xfrm>
          <a:prstGeom prst="triangle">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AA6E2465-1B6B-2B46-9393-6788658EF86B}"/>
              </a:ext>
            </a:extLst>
          </p:cNvPr>
          <p:cNvSpPr txBox="1"/>
          <p:nvPr/>
        </p:nvSpPr>
        <p:spPr>
          <a:xfrm>
            <a:off x="8986921" y="3623201"/>
            <a:ext cx="8392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Table</a:t>
            </a:r>
          </a:p>
        </p:txBody>
      </p:sp>
      <p:cxnSp>
        <p:nvCxnSpPr>
          <p:cNvPr id="20" name="Straight Arrow Connector 19">
            <a:extLst>
              <a:ext uri="{FF2B5EF4-FFF2-40B4-BE49-F238E27FC236}">
                <a16:creationId xmlns:a16="http://schemas.microsoft.com/office/drawing/2014/main" id="{C5AC9ED3-1E10-D708-05EC-F1D35397ABA6}"/>
              </a:ext>
            </a:extLst>
          </p:cNvPr>
          <p:cNvCxnSpPr/>
          <p:nvPr/>
        </p:nvCxnSpPr>
        <p:spPr>
          <a:xfrm flipH="1" flipV="1">
            <a:off x="8701753" y="3794984"/>
            <a:ext cx="29725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226CC12-34FB-28CB-1030-2DDAA07AC846}"/>
              </a:ext>
            </a:extLst>
          </p:cNvPr>
          <p:cNvSpPr txBox="1"/>
          <p:nvPr/>
        </p:nvSpPr>
        <p:spPr>
          <a:xfrm>
            <a:off x="6630553" y="2072416"/>
            <a:ext cx="12449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receptor</a:t>
            </a:r>
          </a:p>
        </p:txBody>
      </p:sp>
      <p:sp>
        <p:nvSpPr>
          <p:cNvPr id="22" name="TextBox 21">
            <a:extLst>
              <a:ext uri="{FF2B5EF4-FFF2-40B4-BE49-F238E27FC236}">
                <a16:creationId xmlns:a16="http://schemas.microsoft.com/office/drawing/2014/main" id="{71504C18-9CC1-7112-75A1-222086DAF20C}"/>
              </a:ext>
            </a:extLst>
          </p:cNvPr>
          <p:cNvSpPr txBox="1"/>
          <p:nvPr/>
        </p:nvSpPr>
        <p:spPr>
          <a:xfrm>
            <a:off x="6762300" y="5577162"/>
            <a:ext cx="13577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ray tube</a:t>
            </a:r>
          </a:p>
        </p:txBody>
      </p:sp>
      <p:sp>
        <p:nvSpPr>
          <p:cNvPr id="23" name="TextBox 22">
            <a:extLst>
              <a:ext uri="{FF2B5EF4-FFF2-40B4-BE49-F238E27FC236}">
                <a16:creationId xmlns:a16="http://schemas.microsoft.com/office/drawing/2014/main" id="{324F049D-48C8-D740-747B-10360159D1E7}"/>
              </a:ext>
            </a:extLst>
          </p:cNvPr>
          <p:cNvSpPr txBox="1"/>
          <p:nvPr/>
        </p:nvSpPr>
        <p:spPr>
          <a:xfrm>
            <a:off x="8596607" y="2912754"/>
            <a:ext cx="22047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Several 1 mm Al filter</a:t>
            </a:r>
          </a:p>
        </p:txBody>
      </p:sp>
      <p:cxnSp>
        <p:nvCxnSpPr>
          <p:cNvPr id="24" name="Straight Arrow Connector 23">
            <a:extLst>
              <a:ext uri="{FF2B5EF4-FFF2-40B4-BE49-F238E27FC236}">
                <a16:creationId xmlns:a16="http://schemas.microsoft.com/office/drawing/2014/main" id="{99166C2B-DB6B-1888-79DF-5E2D51B6048C}"/>
              </a:ext>
            </a:extLst>
          </p:cNvPr>
          <p:cNvCxnSpPr>
            <a:cxnSpLocks/>
          </p:cNvCxnSpPr>
          <p:nvPr/>
        </p:nvCxnSpPr>
        <p:spPr>
          <a:xfrm flipH="1">
            <a:off x="7618582" y="3478742"/>
            <a:ext cx="962605" cy="1694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ight Brace 24">
            <a:extLst>
              <a:ext uri="{FF2B5EF4-FFF2-40B4-BE49-F238E27FC236}">
                <a16:creationId xmlns:a16="http://schemas.microsoft.com/office/drawing/2014/main" id="{743E43E6-EB2E-D733-578D-C63013280B75}"/>
              </a:ext>
            </a:extLst>
          </p:cNvPr>
          <p:cNvSpPr/>
          <p:nvPr/>
        </p:nvSpPr>
        <p:spPr>
          <a:xfrm>
            <a:off x="8377580" y="2967879"/>
            <a:ext cx="86162" cy="274017"/>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1E250504-F3B2-E434-2CA9-FADC03B35182}"/>
              </a:ext>
            </a:extLst>
          </p:cNvPr>
          <p:cNvSpPr/>
          <p:nvPr/>
        </p:nvSpPr>
        <p:spPr>
          <a:xfrm>
            <a:off x="6404988" y="3225160"/>
            <a:ext cx="1694897" cy="5057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7" name="Rectangle 26">
            <a:extLst>
              <a:ext uri="{FF2B5EF4-FFF2-40B4-BE49-F238E27FC236}">
                <a16:creationId xmlns:a16="http://schemas.microsoft.com/office/drawing/2014/main" id="{6FED4E1C-A5C6-294D-CC10-C207CE146578}"/>
              </a:ext>
            </a:extLst>
          </p:cNvPr>
          <p:cNvSpPr/>
          <p:nvPr/>
        </p:nvSpPr>
        <p:spPr>
          <a:xfrm>
            <a:off x="6898759" y="3563881"/>
            <a:ext cx="681908" cy="1685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8" name="Rectangle 27">
            <a:extLst>
              <a:ext uri="{FF2B5EF4-FFF2-40B4-BE49-F238E27FC236}">
                <a16:creationId xmlns:a16="http://schemas.microsoft.com/office/drawing/2014/main" id="{840E9CC7-4302-279A-4872-AB0787173512}"/>
              </a:ext>
            </a:extLst>
          </p:cNvPr>
          <p:cNvSpPr/>
          <p:nvPr/>
        </p:nvSpPr>
        <p:spPr>
          <a:xfrm>
            <a:off x="6455698" y="3166728"/>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9" name="Rectangle 28">
            <a:extLst>
              <a:ext uri="{FF2B5EF4-FFF2-40B4-BE49-F238E27FC236}">
                <a16:creationId xmlns:a16="http://schemas.microsoft.com/office/drawing/2014/main" id="{E624359A-13EB-DB13-639F-27D64D3FA6BF}"/>
              </a:ext>
            </a:extLst>
          </p:cNvPr>
          <p:cNvSpPr/>
          <p:nvPr/>
        </p:nvSpPr>
        <p:spPr>
          <a:xfrm>
            <a:off x="6518665" y="4828371"/>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0" name="Rectangle 29">
            <a:extLst>
              <a:ext uri="{FF2B5EF4-FFF2-40B4-BE49-F238E27FC236}">
                <a16:creationId xmlns:a16="http://schemas.microsoft.com/office/drawing/2014/main" id="{58251FB4-79EF-B669-6B3A-2477FC913D74}"/>
              </a:ext>
            </a:extLst>
          </p:cNvPr>
          <p:cNvSpPr/>
          <p:nvPr/>
        </p:nvSpPr>
        <p:spPr>
          <a:xfrm>
            <a:off x="6518665" y="4882050"/>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1" name="Rectangle 30">
            <a:extLst>
              <a:ext uri="{FF2B5EF4-FFF2-40B4-BE49-F238E27FC236}">
                <a16:creationId xmlns:a16="http://schemas.microsoft.com/office/drawing/2014/main" id="{7B4E002C-35AD-ACA4-C396-7C78965E542E}"/>
              </a:ext>
            </a:extLst>
          </p:cNvPr>
          <p:cNvSpPr/>
          <p:nvPr/>
        </p:nvSpPr>
        <p:spPr>
          <a:xfrm>
            <a:off x="6518665" y="4929484"/>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2" name="Rectangle 31">
            <a:extLst>
              <a:ext uri="{FF2B5EF4-FFF2-40B4-BE49-F238E27FC236}">
                <a16:creationId xmlns:a16="http://schemas.microsoft.com/office/drawing/2014/main" id="{31F24FEF-A3B8-D73F-07E3-EF23F1740179}"/>
              </a:ext>
            </a:extLst>
          </p:cNvPr>
          <p:cNvSpPr/>
          <p:nvPr/>
        </p:nvSpPr>
        <p:spPr>
          <a:xfrm>
            <a:off x="6520279" y="4977176"/>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3" name="TextBox 32">
            <a:extLst>
              <a:ext uri="{FF2B5EF4-FFF2-40B4-BE49-F238E27FC236}">
                <a16:creationId xmlns:a16="http://schemas.microsoft.com/office/drawing/2014/main" id="{A23067EF-5490-3C4C-FA6D-670B07D67D25}"/>
              </a:ext>
            </a:extLst>
          </p:cNvPr>
          <p:cNvSpPr txBox="1"/>
          <p:nvPr/>
        </p:nvSpPr>
        <p:spPr>
          <a:xfrm>
            <a:off x="8596607" y="3303327"/>
            <a:ext cx="22008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Radiation detector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D6FFF97D-2493-0250-307F-AC899BDE4CF7}"/>
              </a:ext>
            </a:extLst>
          </p:cNvPr>
          <p:cNvSpPr txBox="1"/>
          <p:nvPr/>
        </p:nvSpPr>
        <p:spPr>
          <a:xfrm>
            <a:off x="5147666" y="3281787"/>
            <a:ext cx="9894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Holder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B36DAF5E-8AD6-C2AC-EABA-D4AB9B7CF251}"/>
              </a:ext>
            </a:extLst>
          </p:cNvPr>
          <p:cNvCxnSpPr>
            <a:cxnSpLocks/>
          </p:cNvCxnSpPr>
          <p:nvPr/>
        </p:nvCxnSpPr>
        <p:spPr>
          <a:xfrm flipV="1">
            <a:off x="5931848" y="3475111"/>
            <a:ext cx="383243"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0BD8569-BDEA-FAE0-FE68-F59DBE617EA5}"/>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solidFill>
                  <a:srgbClr val="FF0000"/>
                </a:solidFill>
              </a:rPr>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6" name="TextBox 5">
            <a:extLst>
              <a:ext uri="{FF2B5EF4-FFF2-40B4-BE49-F238E27FC236}">
                <a16:creationId xmlns:a16="http://schemas.microsoft.com/office/drawing/2014/main" id="{EB9DEE30-BA26-49D6-FD27-538C215E7B81}"/>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3736601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F99A-8360-4339-67A8-6B23E4F5EC81}"/>
              </a:ext>
            </a:extLst>
          </p:cNvPr>
          <p:cNvSpPr>
            <a:spLocks noGrp="1"/>
          </p:cNvSpPr>
          <p:nvPr>
            <p:ph type="title"/>
          </p:nvPr>
        </p:nvSpPr>
        <p:spPr/>
        <p:txBody>
          <a:bodyPr/>
          <a:lstStyle/>
          <a:p>
            <a:pPr algn="ctr"/>
            <a:r>
              <a:rPr lang="en-MY" dirty="0"/>
              <a:t>HVL Measurement </a:t>
            </a:r>
          </a:p>
        </p:txBody>
      </p:sp>
      <p:sp>
        <p:nvSpPr>
          <p:cNvPr id="4" name="Footer Placeholder 3">
            <a:extLst>
              <a:ext uri="{FF2B5EF4-FFF2-40B4-BE49-F238E27FC236}">
                <a16:creationId xmlns:a16="http://schemas.microsoft.com/office/drawing/2014/main" id="{EAF42114-BF38-7481-6F65-867944151148}"/>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E4EC67E4-FD6D-ECA4-0A4D-09B837EE8902}"/>
              </a:ext>
            </a:extLst>
          </p:cNvPr>
          <p:cNvSpPr>
            <a:spLocks noGrp="1"/>
          </p:cNvSpPr>
          <p:nvPr>
            <p:ph type="sldNum" sz="quarter" idx="12"/>
          </p:nvPr>
        </p:nvSpPr>
        <p:spPr/>
        <p:txBody>
          <a:bodyPr/>
          <a:lstStyle/>
          <a:p>
            <a:fld id="{E994CEB2-14C0-4C36-BE7D-356F85CA276F}" type="slidenum">
              <a:rPr lang="en-US" altLang="en-US" smtClean="0"/>
              <a:pPr/>
              <a:t>49</a:t>
            </a:fld>
            <a:endParaRPr lang="en-US" altLang="en-US"/>
          </a:p>
        </p:txBody>
      </p:sp>
      <p:sp>
        <p:nvSpPr>
          <p:cNvPr id="9" name="Rectangle: Rounded Corners 8">
            <a:extLst>
              <a:ext uri="{FF2B5EF4-FFF2-40B4-BE49-F238E27FC236}">
                <a16:creationId xmlns:a16="http://schemas.microsoft.com/office/drawing/2014/main" id="{FA6E29E5-ADDE-7B6D-FE3F-6AC23596E5C2}"/>
              </a:ext>
            </a:extLst>
          </p:cNvPr>
          <p:cNvSpPr/>
          <p:nvPr/>
        </p:nvSpPr>
        <p:spPr>
          <a:xfrm flipH="1">
            <a:off x="7022990" y="5046891"/>
            <a:ext cx="435441" cy="3874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3322183-F30D-E88F-90C2-F24D7D98DC9F}"/>
              </a:ext>
            </a:extLst>
          </p:cNvPr>
          <p:cNvSpPr/>
          <p:nvPr/>
        </p:nvSpPr>
        <p:spPr>
          <a:xfrm flipH="1">
            <a:off x="6390149" y="2548501"/>
            <a:ext cx="1729883" cy="387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Oval 10">
            <a:extLst>
              <a:ext uri="{FF2B5EF4-FFF2-40B4-BE49-F238E27FC236}">
                <a16:creationId xmlns:a16="http://schemas.microsoft.com/office/drawing/2014/main" id="{87C3C249-5393-8A1A-6261-A0CDB095119C}"/>
              </a:ext>
            </a:extLst>
          </p:cNvPr>
          <p:cNvSpPr/>
          <p:nvPr/>
        </p:nvSpPr>
        <p:spPr>
          <a:xfrm flipH="1">
            <a:off x="4544728" y="1602396"/>
            <a:ext cx="4614201" cy="4311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16E2CBEE-61EA-7378-F9EC-9D0247803D23}"/>
              </a:ext>
            </a:extLst>
          </p:cNvPr>
          <p:cNvSpPr/>
          <p:nvPr/>
        </p:nvSpPr>
        <p:spPr>
          <a:xfrm flipH="1">
            <a:off x="4937747" y="1980686"/>
            <a:ext cx="3727294" cy="35710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7213ECDB-9E63-55BF-227C-3A781CD3ED64}"/>
              </a:ext>
            </a:extLst>
          </p:cNvPr>
          <p:cNvSpPr/>
          <p:nvPr/>
        </p:nvSpPr>
        <p:spPr>
          <a:xfrm flipH="1">
            <a:off x="7131660" y="1657496"/>
            <a:ext cx="2200806" cy="4537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12E03298-1D0B-B5B2-AFBE-A13460C79FB9}"/>
              </a:ext>
            </a:extLst>
          </p:cNvPr>
          <p:cNvSpPr/>
          <p:nvPr/>
        </p:nvSpPr>
        <p:spPr>
          <a:xfrm flipH="1">
            <a:off x="6899071" y="1321594"/>
            <a:ext cx="747748" cy="13193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F168E68-A65B-F037-1A4C-8259C8D843E6}"/>
              </a:ext>
            </a:extLst>
          </p:cNvPr>
          <p:cNvSpPr/>
          <p:nvPr/>
        </p:nvSpPr>
        <p:spPr>
          <a:xfrm flipH="1">
            <a:off x="6535733" y="5182464"/>
            <a:ext cx="1482260" cy="9294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8DEF5A5-F774-2267-8BD5-D2089FD4535B}"/>
              </a:ext>
            </a:extLst>
          </p:cNvPr>
          <p:cNvSpPr/>
          <p:nvPr/>
        </p:nvSpPr>
        <p:spPr>
          <a:xfrm flipH="1">
            <a:off x="6106344" y="2384600"/>
            <a:ext cx="2297494" cy="3464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E53D4EFC-91AC-A1B1-F24E-2BE7F9C5F54A}"/>
              </a:ext>
            </a:extLst>
          </p:cNvPr>
          <p:cNvSpPr/>
          <p:nvPr/>
        </p:nvSpPr>
        <p:spPr>
          <a:xfrm flipH="1">
            <a:off x="6973059" y="5025288"/>
            <a:ext cx="607608" cy="5815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7BE9F3BB-3097-3BE7-842D-6B0B6B0D10E2}"/>
              </a:ext>
            </a:extLst>
          </p:cNvPr>
          <p:cNvSpPr/>
          <p:nvPr/>
        </p:nvSpPr>
        <p:spPr>
          <a:xfrm flipH="1">
            <a:off x="5769871" y="3732786"/>
            <a:ext cx="2871264" cy="16185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Isosceles Triangle 17">
            <a:extLst>
              <a:ext uri="{FF2B5EF4-FFF2-40B4-BE49-F238E27FC236}">
                <a16:creationId xmlns:a16="http://schemas.microsoft.com/office/drawing/2014/main" id="{9D86FC6E-6D1E-A2F4-B55A-F841667634A4}"/>
              </a:ext>
            </a:extLst>
          </p:cNvPr>
          <p:cNvSpPr/>
          <p:nvPr/>
        </p:nvSpPr>
        <p:spPr>
          <a:xfrm rot="10800000" flipH="1">
            <a:off x="6580171" y="2737845"/>
            <a:ext cx="1300687" cy="2837475"/>
          </a:xfrm>
          <a:prstGeom prst="triangle">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AA6E2465-1B6B-2B46-9393-6788658EF86B}"/>
              </a:ext>
            </a:extLst>
          </p:cNvPr>
          <p:cNvSpPr txBox="1"/>
          <p:nvPr/>
        </p:nvSpPr>
        <p:spPr>
          <a:xfrm>
            <a:off x="8986921" y="3623201"/>
            <a:ext cx="8392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Table</a:t>
            </a:r>
          </a:p>
        </p:txBody>
      </p:sp>
      <p:cxnSp>
        <p:nvCxnSpPr>
          <p:cNvPr id="20" name="Straight Arrow Connector 19">
            <a:extLst>
              <a:ext uri="{FF2B5EF4-FFF2-40B4-BE49-F238E27FC236}">
                <a16:creationId xmlns:a16="http://schemas.microsoft.com/office/drawing/2014/main" id="{C5AC9ED3-1E10-D708-05EC-F1D35397ABA6}"/>
              </a:ext>
            </a:extLst>
          </p:cNvPr>
          <p:cNvCxnSpPr/>
          <p:nvPr/>
        </p:nvCxnSpPr>
        <p:spPr>
          <a:xfrm flipH="1" flipV="1">
            <a:off x="8701753" y="3794984"/>
            <a:ext cx="29725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226CC12-34FB-28CB-1030-2DDAA07AC846}"/>
              </a:ext>
            </a:extLst>
          </p:cNvPr>
          <p:cNvSpPr txBox="1"/>
          <p:nvPr/>
        </p:nvSpPr>
        <p:spPr>
          <a:xfrm>
            <a:off x="6630553" y="2072416"/>
            <a:ext cx="12449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receptor</a:t>
            </a:r>
          </a:p>
        </p:txBody>
      </p:sp>
      <p:sp>
        <p:nvSpPr>
          <p:cNvPr id="22" name="TextBox 21">
            <a:extLst>
              <a:ext uri="{FF2B5EF4-FFF2-40B4-BE49-F238E27FC236}">
                <a16:creationId xmlns:a16="http://schemas.microsoft.com/office/drawing/2014/main" id="{71504C18-9CC1-7112-75A1-222086DAF20C}"/>
              </a:ext>
            </a:extLst>
          </p:cNvPr>
          <p:cNvSpPr txBox="1"/>
          <p:nvPr/>
        </p:nvSpPr>
        <p:spPr>
          <a:xfrm>
            <a:off x="6762300" y="5577162"/>
            <a:ext cx="13577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ray tube</a:t>
            </a:r>
          </a:p>
        </p:txBody>
      </p:sp>
      <p:sp>
        <p:nvSpPr>
          <p:cNvPr id="23" name="TextBox 22">
            <a:extLst>
              <a:ext uri="{FF2B5EF4-FFF2-40B4-BE49-F238E27FC236}">
                <a16:creationId xmlns:a16="http://schemas.microsoft.com/office/drawing/2014/main" id="{324F049D-48C8-D740-747B-10360159D1E7}"/>
              </a:ext>
            </a:extLst>
          </p:cNvPr>
          <p:cNvSpPr txBox="1"/>
          <p:nvPr/>
        </p:nvSpPr>
        <p:spPr>
          <a:xfrm>
            <a:off x="8596607" y="2912754"/>
            <a:ext cx="22047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Several 1 mm Al filter</a:t>
            </a:r>
          </a:p>
        </p:txBody>
      </p:sp>
      <p:cxnSp>
        <p:nvCxnSpPr>
          <p:cNvPr id="24" name="Straight Arrow Connector 23">
            <a:extLst>
              <a:ext uri="{FF2B5EF4-FFF2-40B4-BE49-F238E27FC236}">
                <a16:creationId xmlns:a16="http://schemas.microsoft.com/office/drawing/2014/main" id="{99166C2B-DB6B-1888-79DF-5E2D51B6048C}"/>
              </a:ext>
            </a:extLst>
          </p:cNvPr>
          <p:cNvCxnSpPr>
            <a:cxnSpLocks/>
          </p:cNvCxnSpPr>
          <p:nvPr/>
        </p:nvCxnSpPr>
        <p:spPr>
          <a:xfrm flipH="1">
            <a:off x="7618582" y="3478742"/>
            <a:ext cx="962605" cy="1694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ight Brace 24">
            <a:extLst>
              <a:ext uri="{FF2B5EF4-FFF2-40B4-BE49-F238E27FC236}">
                <a16:creationId xmlns:a16="http://schemas.microsoft.com/office/drawing/2014/main" id="{743E43E6-EB2E-D733-578D-C63013280B75}"/>
              </a:ext>
            </a:extLst>
          </p:cNvPr>
          <p:cNvSpPr/>
          <p:nvPr/>
        </p:nvSpPr>
        <p:spPr>
          <a:xfrm>
            <a:off x="8377580" y="2967879"/>
            <a:ext cx="86162" cy="274017"/>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1E250504-F3B2-E434-2CA9-FADC03B35182}"/>
              </a:ext>
            </a:extLst>
          </p:cNvPr>
          <p:cNvSpPr/>
          <p:nvPr/>
        </p:nvSpPr>
        <p:spPr>
          <a:xfrm>
            <a:off x="6404988" y="3225160"/>
            <a:ext cx="1694897" cy="5057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7" name="Rectangle 26">
            <a:extLst>
              <a:ext uri="{FF2B5EF4-FFF2-40B4-BE49-F238E27FC236}">
                <a16:creationId xmlns:a16="http://schemas.microsoft.com/office/drawing/2014/main" id="{6FED4E1C-A5C6-294D-CC10-C207CE146578}"/>
              </a:ext>
            </a:extLst>
          </p:cNvPr>
          <p:cNvSpPr/>
          <p:nvPr/>
        </p:nvSpPr>
        <p:spPr>
          <a:xfrm>
            <a:off x="6898759" y="3563881"/>
            <a:ext cx="681908" cy="1685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8" name="Rectangle 27">
            <a:extLst>
              <a:ext uri="{FF2B5EF4-FFF2-40B4-BE49-F238E27FC236}">
                <a16:creationId xmlns:a16="http://schemas.microsoft.com/office/drawing/2014/main" id="{840E9CC7-4302-279A-4872-AB0787173512}"/>
              </a:ext>
            </a:extLst>
          </p:cNvPr>
          <p:cNvSpPr/>
          <p:nvPr/>
        </p:nvSpPr>
        <p:spPr>
          <a:xfrm>
            <a:off x="6524453" y="4787842"/>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29" name="Rectangle 28">
            <a:extLst>
              <a:ext uri="{FF2B5EF4-FFF2-40B4-BE49-F238E27FC236}">
                <a16:creationId xmlns:a16="http://schemas.microsoft.com/office/drawing/2014/main" id="{E624359A-13EB-DB13-639F-27D64D3FA6BF}"/>
              </a:ext>
            </a:extLst>
          </p:cNvPr>
          <p:cNvSpPr/>
          <p:nvPr/>
        </p:nvSpPr>
        <p:spPr>
          <a:xfrm>
            <a:off x="6518665" y="4827508"/>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0" name="Rectangle 29">
            <a:extLst>
              <a:ext uri="{FF2B5EF4-FFF2-40B4-BE49-F238E27FC236}">
                <a16:creationId xmlns:a16="http://schemas.microsoft.com/office/drawing/2014/main" id="{58251FB4-79EF-B669-6B3A-2477FC913D74}"/>
              </a:ext>
            </a:extLst>
          </p:cNvPr>
          <p:cNvSpPr/>
          <p:nvPr/>
        </p:nvSpPr>
        <p:spPr>
          <a:xfrm>
            <a:off x="6518665" y="4882050"/>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1" name="Rectangle 30">
            <a:extLst>
              <a:ext uri="{FF2B5EF4-FFF2-40B4-BE49-F238E27FC236}">
                <a16:creationId xmlns:a16="http://schemas.microsoft.com/office/drawing/2014/main" id="{7B4E002C-35AD-ACA4-C396-7C78965E542E}"/>
              </a:ext>
            </a:extLst>
          </p:cNvPr>
          <p:cNvSpPr/>
          <p:nvPr/>
        </p:nvSpPr>
        <p:spPr>
          <a:xfrm>
            <a:off x="6518665" y="4929484"/>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2" name="Rectangle 31">
            <a:extLst>
              <a:ext uri="{FF2B5EF4-FFF2-40B4-BE49-F238E27FC236}">
                <a16:creationId xmlns:a16="http://schemas.microsoft.com/office/drawing/2014/main" id="{31F24FEF-A3B8-D73F-07E3-EF23F1740179}"/>
              </a:ext>
            </a:extLst>
          </p:cNvPr>
          <p:cNvSpPr/>
          <p:nvPr/>
        </p:nvSpPr>
        <p:spPr>
          <a:xfrm>
            <a:off x="6520279" y="4977176"/>
            <a:ext cx="1537135" cy="4899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400"/>
          </a:p>
        </p:txBody>
      </p:sp>
      <p:sp>
        <p:nvSpPr>
          <p:cNvPr id="33" name="TextBox 32">
            <a:extLst>
              <a:ext uri="{FF2B5EF4-FFF2-40B4-BE49-F238E27FC236}">
                <a16:creationId xmlns:a16="http://schemas.microsoft.com/office/drawing/2014/main" id="{A23067EF-5490-3C4C-FA6D-670B07D67D25}"/>
              </a:ext>
            </a:extLst>
          </p:cNvPr>
          <p:cNvSpPr txBox="1"/>
          <p:nvPr/>
        </p:nvSpPr>
        <p:spPr>
          <a:xfrm>
            <a:off x="8596607" y="3303327"/>
            <a:ext cx="22008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Radiation detector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D6FFF97D-2493-0250-307F-AC899BDE4CF7}"/>
              </a:ext>
            </a:extLst>
          </p:cNvPr>
          <p:cNvSpPr txBox="1"/>
          <p:nvPr/>
        </p:nvSpPr>
        <p:spPr>
          <a:xfrm>
            <a:off x="5147666" y="3281787"/>
            <a:ext cx="9894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Holder</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B36DAF5E-8AD6-C2AC-EABA-D4AB9B7CF251}"/>
              </a:ext>
            </a:extLst>
          </p:cNvPr>
          <p:cNvCxnSpPr>
            <a:cxnSpLocks/>
          </p:cNvCxnSpPr>
          <p:nvPr/>
        </p:nvCxnSpPr>
        <p:spPr>
          <a:xfrm flipV="1">
            <a:off x="5931848" y="3475111"/>
            <a:ext cx="383243"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F801F4-E1C8-40E4-A0D5-A3338F7662F5}"/>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solidFill>
                  <a:srgbClr val="FF0000"/>
                </a:solidFill>
              </a:rPr>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6" name="TextBox 5">
            <a:extLst>
              <a:ext uri="{FF2B5EF4-FFF2-40B4-BE49-F238E27FC236}">
                <a16:creationId xmlns:a16="http://schemas.microsoft.com/office/drawing/2014/main" id="{029FA405-4E1C-89BD-BA44-88F6780C4F25}"/>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1918857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F8F4-B2EE-4BB6-9077-F39F19626146}"/>
              </a:ext>
            </a:extLst>
          </p:cNvPr>
          <p:cNvSpPr>
            <a:spLocks noGrp="1"/>
          </p:cNvSpPr>
          <p:nvPr>
            <p:ph type="title"/>
          </p:nvPr>
        </p:nvSpPr>
        <p:spPr>
          <a:xfrm>
            <a:off x="2771775" y="281327"/>
            <a:ext cx="8693834" cy="716756"/>
          </a:xfrm>
        </p:spPr>
        <p:txBody>
          <a:bodyPr/>
          <a:lstStyle/>
          <a:p>
            <a:pPr algn="ctr"/>
            <a:r>
              <a:rPr lang="en-US" dirty="0"/>
              <a:t>AAPM Report 272 (2022)</a:t>
            </a:r>
          </a:p>
        </p:txBody>
      </p:sp>
      <p:sp>
        <p:nvSpPr>
          <p:cNvPr id="4" name="Footer Placeholder 3">
            <a:extLst>
              <a:ext uri="{FF2B5EF4-FFF2-40B4-BE49-F238E27FC236}">
                <a16:creationId xmlns:a16="http://schemas.microsoft.com/office/drawing/2014/main" id="{64B391FC-435A-4835-92F8-1AD7CFC0402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5EEC81CC-FBF8-4287-995C-7BC7B67B8103}"/>
              </a:ext>
            </a:extLst>
          </p:cNvPr>
          <p:cNvSpPr>
            <a:spLocks noGrp="1"/>
          </p:cNvSpPr>
          <p:nvPr>
            <p:ph type="sldNum" sz="quarter" idx="12"/>
          </p:nvPr>
        </p:nvSpPr>
        <p:spPr/>
        <p:txBody>
          <a:bodyPr/>
          <a:lstStyle/>
          <a:p>
            <a:fld id="{E994CEB2-14C0-4C36-BE7D-356F85CA276F}" type="slidenum">
              <a:rPr lang="en-US" altLang="en-US" smtClean="0"/>
              <a:pPr/>
              <a:t>5</a:t>
            </a:fld>
            <a:endParaRPr lang="en-US" altLang="en-US"/>
          </a:p>
        </p:txBody>
      </p:sp>
      <p:pic>
        <p:nvPicPr>
          <p:cNvPr id="6" name="Picture 5">
            <a:extLst>
              <a:ext uri="{FF2B5EF4-FFF2-40B4-BE49-F238E27FC236}">
                <a16:creationId xmlns:a16="http://schemas.microsoft.com/office/drawing/2014/main" id="{FE098BFC-02BA-4BC7-8ECE-5BB8F9098829}"/>
              </a:ext>
            </a:extLst>
          </p:cNvPr>
          <p:cNvPicPr>
            <a:picLocks noChangeAspect="1"/>
          </p:cNvPicPr>
          <p:nvPr/>
        </p:nvPicPr>
        <p:blipFill>
          <a:blip r:embed="rId2"/>
          <a:stretch>
            <a:fillRect/>
          </a:stretch>
        </p:blipFill>
        <p:spPr>
          <a:xfrm>
            <a:off x="3138488" y="2043793"/>
            <a:ext cx="8327120" cy="4049632"/>
          </a:xfrm>
          <a:prstGeom prst="rect">
            <a:avLst/>
          </a:prstGeom>
        </p:spPr>
      </p:pic>
      <p:sp>
        <p:nvSpPr>
          <p:cNvPr id="7" name="TextBox 6">
            <a:extLst>
              <a:ext uri="{FF2B5EF4-FFF2-40B4-BE49-F238E27FC236}">
                <a16:creationId xmlns:a16="http://schemas.microsoft.com/office/drawing/2014/main" id="{7F490DA2-8E9C-4C52-B974-1765364E6754}"/>
              </a:ext>
            </a:extLst>
          </p:cNvPr>
          <p:cNvSpPr txBox="1"/>
          <p:nvPr/>
        </p:nvSpPr>
        <p:spPr>
          <a:xfrm>
            <a:off x="4011612" y="1404566"/>
            <a:ext cx="8110084" cy="369332"/>
          </a:xfrm>
          <a:prstGeom prst="rect">
            <a:avLst/>
          </a:prstGeom>
          <a:noFill/>
        </p:spPr>
        <p:txBody>
          <a:bodyPr wrap="square" rtlCol="0">
            <a:spAutoFit/>
          </a:bodyPr>
          <a:lstStyle/>
          <a:p>
            <a:r>
              <a:rPr lang="en-US" dirty="0">
                <a:solidFill>
                  <a:schemeClr val="accent1"/>
                </a:solidFill>
              </a:rPr>
              <a:t>https://aapm.onlinelibrary.wiley.com/doi/full/10.1002/mp.15429</a:t>
            </a:r>
          </a:p>
        </p:txBody>
      </p:sp>
      <p:sp>
        <p:nvSpPr>
          <p:cNvPr id="3" name="TextBox 2">
            <a:extLst>
              <a:ext uri="{FF2B5EF4-FFF2-40B4-BE49-F238E27FC236}">
                <a16:creationId xmlns:a16="http://schemas.microsoft.com/office/drawing/2014/main" id="{693ABE36-E863-E415-3034-A046CF8872EC}"/>
              </a:ext>
            </a:extLst>
          </p:cNvPr>
          <p:cNvSpPr txBox="1"/>
          <p:nvPr/>
        </p:nvSpPr>
        <p:spPr>
          <a:xfrm>
            <a:off x="272214" y="2204113"/>
            <a:ext cx="1914732" cy="954107"/>
          </a:xfrm>
          <a:prstGeom prst="rect">
            <a:avLst/>
          </a:prstGeom>
          <a:noFill/>
        </p:spPr>
        <p:txBody>
          <a:bodyPr wrap="square" rtlCol="0">
            <a:spAutoFit/>
          </a:bodyPr>
          <a:lstStyle/>
          <a:p>
            <a:r>
              <a:rPr lang="en-MY" sz="2800" b="1" dirty="0">
                <a:solidFill>
                  <a:srgbClr val="FF0000"/>
                </a:solidFill>
              </a:rPr>
              <a:t>Main References</a:t>
            </a:r>
          </a:p>
        </p:txBody>
      </p:sp>
    </p:spTree>
    <p:extLst>
      <p:ext uri="{BB962C8B-B14F-4D97-AF65-F5344CB8AC3E}">
        <p14:creationId xmlns:p14="http://schemas.microsoft.com/office/powerpoint/2010/main" val="2625686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50</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7. HVL Measurement</a:t>
            </a:r>
          </a:p>
        </p:txBody>
      </p:sp>
      <p:pic>
        <p:nvPicPr>
          <p:cNvPr id="7" name="Picture 6">
            <a:extLst>
              <a:ext uri="{FF2B5EF4-FFF2-40B4-BE49-F238E27FC236}">
                <a16:creationId xmlns:a16="http://schemas.microsoft.com/office/drawing/2014/main" id="{0828CCDF-4B53-40E9-A044-BE5ACDF7FBDB}"/>
              </a:ext>
            </a:extLst>
          </p:cNvPr>
          <p:cNvPicPr>
            <a:picLocks noChangeAspect="1"/>
          </p:cNvPicPr>
          <p:nvPr/>
        </p:nvPicPr>
        <p:blipFill>
          <a:blip r:embed="rId3"/>
          <a:stretch>
            <a:fillRect/>
          </a:stretch>
        </p:blipFill>
        <p:spPr>
          <a:xfrm>
            <a:off x="7478982" y="1901107"/>
            <a:ext cx="4403993" cy="2927885"/>
          </a:xfrm>
          <a:prstGeom prst="rect">
            <a:avLst/>
          </a:prstGeom>
        </p:spPr>
      </p:pic>
      <p:grpSp>
        <p:nvGrpSpPr>
          <p:cNvPr id="3" name="Group 2">
            <a:extLst>
              <a:ext uri="{FF2B5EF4-FFF2-40B4-BE49-F238E27FC236}">
                <a16:creationId xmlns:a16="http://schemas.microsoft.com/office/drawing/2014/main" id="{1E838C1A-49F9-3761-B7AC-92C2F279839E}"/>
              </a:ext>
            </a:extLst>
          </p:cNvPr>
          <p:cNvGrpSpPr/>
          <p:nvPr/>
        </p:nvGrpSpPr>
        <p:grpSpPr>
          <a:xfrm>
            <a:off x="2999913" y="2005780"/>
            <a:ext cx="4281168" cy="3239525"/>
            <a:chOff x="2999913" y="2005781"/>
            <a:chExt cx="3738045" cy="2728179"/>
          </a:xfrm>
        </p:grpSpPr>
        <p:pic>
          <p:nvPicPr>
            <p:cNvPr id="8" name="Picture 7">
              <a:extLst>
                <a:ext uri="{FF2B5EF4-FFF2-40B4-BE49-F238E27FC236}">
                  <a16:creationId xmlns:a16="http://schemas.microsoft.com/office/drawing/2014/main" id="{6D6A0DA3-9B22-49F8-BE1D-9507328FEC46}"/>
                </a:ext>
              </a:extLst>
            </p:cNvPr>
            <p:cNvPicPr>
              <a:picLocks noChangeAspect="1"/>
            </p:cNvPicPr>
            <p:nvPr/>
          </p:nvPicPr>
          <p:blipFill>
            <a:blip r:embed="rId4"/>
            <a:stretch>
              <a:fillRect/>
            </a:stretch>
          </p:blipFill>
          <p:spPr>
            <a:xfrm>
              <a:off x="2999913" y="2005781"/>
              <a:ext cx="3738045" cy="2340077"/>
            </a:xfrm>
            <a:prstGeom prst="rect">
              <a:avLst/>
            </a:prstGeom>
          </p:spPr>
        </p:pic>
        <p:sp>
          <p:nvSpPr>
            <p:cNvPr id="9" name="TextBox 8">
              <a:extLst>
                <a:ext uri="{FF2B5EF4-FFF2-40B4-BE49-F238E27FC236}">
                  <a16:creationId xmlns:a16="http://schemas.microsoft.com/office/drawing/2014/main" id="{9519BC0B-8929-4C00-ABE5-7CD6CD08C8E4}"/>
                </a:ext>
              </a:extLst>
            </p:cNvPr>
            <p:cNvSpPr txBox="1"/>
            <p:nvPr/>
          </p:nvSpPr>
          <p:spPr>
            <a:xfrm>
              <a:off x="3441289" y="2960437"/>
              <a:ext cx="1297859" cy="259196"/>
            </a:xfrm>
            <a:prstGeom prst="rect">
              <a:avLst/>
            </a:prstGeom>
            <a:noFill/>
          </p:spPr>
          <p:txBody>
            <a:bodyPr wrap="square" rtlCol="0">
              <a:spAutoFit/>
            </a:bodyPr>
            <a:lstStyle/>
            <a:p>
              <a:r>
                <a:rPr lang="en-US" sz="1400" dirty="0">
                  <a:solidFill>
                    <a:srgbClr val="FF0000"/>
                  </a:solidFill>
                </a:rPr>
                <a:t>50% transmission</a:t>
              </a:r>
            </a:p>
          </p:txBody>
        </p:sp>
        <p:sp>
          <p:nvSpPr>
            <p:cNvPr id="11" name="TextBox 10">
              <a:extLst>
                <a:ext uri="{FF2B5EF4-FFF2-40B4-BE49-F238E27FC236}">
                  <a16:creationId xmlns:a16="http://schemas.microsoft.com/office/drawing/2014/main" id="{C93BAB5A-5615-4808-A851-3CA3AEAD9B06}"/>
                </a:ext>
              </a:extLst>
            </p:cNvPr>
            <p:cNvSpPr txBox="1"/>
            <p:nvPr/>
          </p:nvSpPr>
          <p:spPr>
            <a:xfrm>
              <a:off x="3996811" y="4422926"/>
              <a:ext cx="1130709" cy="311034"/>
            </a:xfrm>
            <a:prstGeom prst="rect">
              <a:avLst/>
            </a:prstGeom>
            <a:noFill/>
          </p:spPr>
          <p:txBody>
            <a:bodyPr wrap="square" rtlCol="0">
              <a:spAutoFit/>
            </a:bodyPr>
            <a:lstStyle/>
            <a:p>
              <a:pPr algn="ctr"/>
              <a:r>
                <a:rPr lang="en-US" b="1" dirty="0">
                  <a:solidFill>
                    <a:srgbClr val="FF0000"/>
                  </a:solidFill>
                </a:rPr>
                <a:t>HVL</a:t>
              </a:r>
            </a:p>
          </p:txBody>
        </p:sp>
        <p:cxnSp>
          <p:nvCxnSpPr>
            <p:cNvPr id="12" name="Straight Arrow Connector 11">
              <a:extLst>
                <a:ext uri="{FF2B5EF4-FFF2-40B4-BE49-F238E27FC236}">
                  <a16:creationId xmlns:a16="http://schemas.microsoft.com/office/drawing/2014/main" id="{5169B3AC-1C6D-48A3-9F83-73EE0F61190E}"/>
                </a:ext>
              </a:extLst>
            </p:cNvPr>
            <p:cNvCxnSpPr>
              <a:stCxn id="11" idx="0"/>
            </p:cNvCxnSpPr>
            <p:nvPr/>
          </p:nvCxnSpPr>
          <p:spPr>
            <a:xfrm flipV="1">
              <a:off x="4562165" y="4090219"/>
              <a:ext cx="0" cy="3327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F088A71-0A4E-413A-9630-F06F1E136199}"/>
              </a:ext>
            </a:extLst>
          </p:cNvPr>
          <p:cNvSpPr txBox="1"/>
          <p:nvPr/>
        </p:nvSpPr>
        <p:spPr>
          <a:xfrm>
            <a:off x="5618125" y="1461248"/>
            <a:ext cx="3165987" cy="369332"/>
          </a:xfrm>
          <a:prstGeom prst="rect">
            <a:avLst/>
          </a:prstGeom>
          <a:noFill/>
        </p:spPr>
        <p:txBody>
          <a:bodyPr wrap="square" rtlCol="0">
            <a:spAutoFit/>
          </a:bodyPr>
          <a:lstStyle/>
          <a:p>
            <a:r>
              <a:rPr lang="en-US" dirty="0"/>
              <a:t>Example of analysis results</a:t>
            </a:r>
          </a:p>
        </p:txBody>
      </p:sp>
      <p:sp>
        <p:nvSpPr>
          <p:cNvPr id="15" name="TextBox 14">
            <a:extLst>
              <a:ext uri="{FF2B5EF4-FFF2-40B4-BE49-F238E27FC236}">
                <a16:creationId xmlns:a16="http://schemas.microsoft.com/office/drawing/2014/main" id="{6E8E1E9F-0AC3-4EB6-99F9-9AA78AA6E66A}"/>
              </a:ext>
            </a:extLst>
          </p:cNvPr>
          <p:cNvSpPr txBox="1"/>
          <p:nvPr/>
        </p:nvSpPr>
        <p:spPr>
          <a:xfrm>
            <a:off x="2805792" y="5492855"/>
            <a:ext cx="8810626" cy="400110"/>
          </a:xfrm>
          <a:prstGeom prst="rect">
            <a:avLst/>
          </a:prstGeom>
          <a:noFill/>
        </p:spPr>
        <p:txBody>
          <a:bodyPr wrap="square" rtlCol="0">
            <a:spAutoFit/>
          </a:bodyPr>
          <a:lstStyle/>
          <a:p>
            <a:r>
              <a:rPr lang="en-US" sz="2000" b="1" dirty="0"/>
              <a:t>Tolerance: </a:t>
            </a:r>
            <a:r>
              <a:rPr lang="en-GB" sz="2000" dirty="0">
                <a:solidFill>
                  <a:srgbClr val="FF0000"/>
                </a:solidFill>
              </a:rPr>
              <a:t>±10% </a:t>
            </a:r>
            <a:r>
              <a:rPr lang="en-GB" sz="2000" dirty="0"/>
              <a:t>compared to baseline </a:t>
            </a:r>
            <a:endParaRPr lang="en-US" sz="2000" dirty="0"/>
          </a:p>
        </p:txBody>
      </p:sp>
      <p:sp>
        <p:nvSpPr>
          <p:cNvPr id="14" name="TextBox 13">
            <a:extLst>
              <a:ext uri="{FF2B5EF4-FFF2-40B4-BE49-F238E27FC236}">
                <a16:creationId xmlns:a16="http://schemas.microsoft.com/office/drawing/2014/main" id="{AF772173-9053-BD46-B6F1-008DD0C50D05}"/>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16" name="TextBox 15">
            <a:extLst>
              <a:ext uri="{FF2B5EF4-FFF2-40B4-BE49-F238E27FC236}">
                <a16:creationId xmlns:a16="http://schemas.microsoft.com/office/drawing/2014/main" id="{5A2413F2-47CD-7500-99E8-8526453FADD1}"/>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solidFill>
                  <a:srgbClr val="FF0000"/>
                </a:solidFill>
              </a:rPr>
              <a:t>HVL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1005719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51</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8. Accuracy of Dose (P</a:t>
            </a:r>
            <a:r>
              <a:rPr lang="en-US" sz="2400" b="1" baseline="-25000" dirty="0">
                <a:solidFill>
                  <a:srgbClr val="FF0000"/>
                </a:solidFill>
              </a:rPr>
              <a:t>KA</a:t>
            </a:r>
            <a:r>
              <a:rPr lang="en-US" sz="2400" b="1" dirty="0">
                <a:solidFill>
                  <a:srgbClr val="FF0000"/>
                </a:solidFill>
              </a:rPr>
              <a:t>) Display</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4370427"/>
          </a:xfrm>
          <a:prstGeom prst="rect">
            <a:avLst/>
          </a:prstGeom>
          <a:noFill/>
        </p:spPr>
        <p:txBody>
          <a:bodyPr wrap="square" rtlCol="0">
            <a:spAutoFit/>
          </a:bodyPr>
          <a:lstStyle/>
          <a:p>
            <a:pPr lvl="0"/>
            <a:r>
              <a:rPr lang="en-GB" sz="2000" b="1" dirty="0"/>
              <a:t>Objective:</a:t>
            </a:r>
            <a:endParaRPr lang="en-US" sz="2400" b="1" dirty="0"/>
          </a:p>
          <a:p>
            <a:r>
              <a:rPr lang="en-US" sz="2000" dirty="0"/>
              <a:t>To verify the accuracy and reproducibility of dose indices display.</a:t>
            </a:r>
          </a:p>
          <a:p>
            <a:endParaRPr lang="en-GB" b="1" dirty="0"/>
          </a:p>
          <a:p>
            <a:pPr lvl="0"/>
            <a:r>
              <a:rPr lang="en-GB" sz="2000" b="1" dirty="0"/>
              <a:t>Procedures: </a:t>
            </a:r>
          </a:p>
          <a:p>
            <a:pPr marL="285750" lvl="0" indent="-285750">
              <a:spcAft>
                <a:spcPts val="600"/>
              </a:spcAft>
              <a:buFont typeface="Arial" panose="020B0604020202020204" pitchFamily="34" charset="0"/>
              <a:buChar char="•"/>
            </a:pPr>
            <a:r>
              <a:rPr lang="en-US" sz="2000" dirty="0"/>
              <a:t>Place the radiation detector on the table or on the image receptor. </a:t>
            </a:r>
          </a:p>
          <a:p>
            <a:pPr marL="285750" lvl="0" indent="-285750">
              <a:spcAft>
                <a:spcPts val="600"/>
              </a:spcAft>
              <a:buFont typeface="Arial" panose="020B0604020202020204" pitchFamily="34" charset="0"/>
              <a:buChar char="•"/>
            </a:pPr>
            <a:r>
              <a:rPr lang="en-US" sz="2000" dirty="0">
                <a:solidFill>
                  <a:schemeClr val="accent1"/>
                </a:solidFill>
              </a:rPr>
              <a:t>X ray field-size </a:t>
            </a:r>
            <a:r>
              <a:rPr lang="en-US" sz="2000" dirty="0"/>
              <a:t>must be determined in the plane of air </a:t>
            </a:r>
            <a:r>
              <a:rPr lang="en-US" sz="2000" dirty="0" err="1"/>
              <a:t>kerma</a:t>
            </a:r>
            <a:r>
              <a:rPr lang="en-US" sz="2000" dirty="0"/>
              <a:t> measurement. This can be accomplished using </a:t>
            </a:r>
            <a:r>
              <a:rPr lang="en-US" sz="2000" dirty="0" err="1"/>
              <a:t>radiochromic</a:t>
            </a:r>
            <a:r>
              <a:rPr lang="en-US" sz="2000" dirty="0"/>
              <a:t> film or radio-opaque rulers to measure the field size. </a:t>
            </a:r>
          </a:p>
          <a:p>
            <a:pPr marL="285750" lvl="0" indent="-285750">
              <a:spcAft>
                <a:spcPts val="600"/>
              </a:spcAft>
              <a:buFont typeface="Arial" panose="020B0604020202020204" pitchFamily="34" charset="0"/>
              <a:buChar char="•"/>
            </a:pPr>
            <a:r>
              <a:rPr lang="en-US" sz="2000" dirty="0"/>
              <a:t>If an </a:t>
            </a:r>
            <a:r>
              <a:rPr lang="en-US" sz="2000" dirty="0">
                <a:solidFill>
                  <a:schemeClr val="accent1"/>
                </a:solidFill>
              </a:rPr>
              <a:t>ionization chamber </a:t>
            </a:r>
            <a:r>
              <a:rPr lang="en-US" sz="2000" dirty="0"/>
              <a:t>is used, backscatter must be considered and both detector and film must be positioned </a:t>
            </a:r>
            <a:r>
              <a:rPr lang="en-US" sz="2000" dirty="0">
                <a:solidFill>
                  <a:srgbClr val="FF0000"/>
                </a:solidFill>
              </a:rPr>
              <a:t>at least 20 cm </a:t>
            </a:r>
            <a:r>
              <a:rPr lang="en-US" sz="2000" dirty="0"/>
              <a:t>from the table on polystyrene blocks.</a:t>
            </a:r>
          </a:p>
          <a:p>
            <a:pPr marL="285750" lvl="0" indent="-285750">
              <a:spcAft>
                <a:spcPts val="600"/>
              </a:spcAft>
              <a:buFont typeface="Arial" panose="020B0604020202020204" pitchFamily="34" charset="0"/>
              <a:buChar char="•"/>
            </a:pPr>
            <a:r>
              <a:rPr lang="en-US" sz="2000" dirty="0" err="1"/>
              <a:t>Kerma</a:t>
            </a:r>
            <a:r>
              <a:rPr lang="en-US" sz="2000" dirty="0"/>
              <a:t> (or </a:t>
            </a:r>
            <a:r>
              <a:rPr lang="en-US" sz="2000" dirty="0" err="1"/>
              <a:t>kerma</a:t>
            </a:r>
            <a:r>
              <a:rPr lang="en-US" sz="2000" dirty="0"/>
              <a:t> rate and time) is recorded for fluoroscopy and acquisition modes.</a:t>
            </a:r>
          </a:p>
          <a:p>
            <a:pPr marL="285750" lvl="0" indent="-285750">
              <a:spcAft>
                <a:spcPts val="600"/>
              </a:spcAft>
              <a:buFont typeface="Arial" panose="020B0604020202020204" pitchFamily="34" charset="0"/>
              <a:buChar char="•"/>
            </a:pPr>
            <a:r>
              <a:rPr lang="en-US" sz="2000" dirty="0" err="1"/>
              <a:t>kVp</a:t>
            </a:r>
            <a:r>
              <a:rPr lang="en-US" sz="2000" dirty="0"/>
              <a:t> should be in the range of </a:t>
            </a:r>
            <a:r>
              <a:rPr lang="en-US" sz="2000" dirty="0">
                <a:solidFill>
                  <a:schemeClr val="accent1"/>
                </a:solidFill>
              </a:rPr>
              <a:t>90-100 </a:t>
            </a:r>
            <a:r>
              <a:rPr lang="en-US" sz="2000" dirty="0" err="1">
                <a:solidFill>
                  <a:schemeClr val="accent1"/>
                </a:solidFill>
              </a:rPr>
              <a:t>kVp</a:t>
            </a:r>
            <a:r>
              <a:rPr lang="en-US" sz="2000" dirty="0"/>
              <a:t>, repeat exposure 4 times and record the results.</a:t>
            </a:r>
          </a:p>
        </p:txBody>
      </p:sp>
      <p:sp>
        <p:nvSpPr>
          <p:cNvPr id="7" name="TextBox 6">
            <a:extLst>
              <a:ext uri="{FF2B5EF4-FFF2-40B4-BE49-F238E27FC236}">
                <a16:creationId xmlns:a16="http://schemas.microsoft.com/office/drawing/2014/main" id="{982975DB-CD35-0A8F-4019-77D1E9F77404}"/>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8" name="TextBox 7">
            <a:extLst>
              <a:ext uri="{FF2B5EF4-FFF2-40B4-BE49-F238E27FC236}">
                <a16:creationId xmlns:a16="http://schemas.microsoft.com/office/drawing/2014/main" id="{6249C228-E1C0-1156-FC90-FAE9DAA9730B}"/>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solidFill>
                  <a:srgbClr val="FF0000"/>
                </a:solidFill>
              </a:rPr>
              <a:t>P</a:t>
            </a:r>
            <a:r>
              <a:rPr lang="en-US" sz="1400" baseline="-25000" dirty="0">
                <a:solidFill>
                  <a:srgbClr val="FF0000"/>
                </a:solidFill>
              </a:rPr>
              <a:t>KA</a:t>
            </a:r>
            <a:r>
              <a:rPr lang="en-US" sz="1400" dirty="0">
                <a:solidFill>
                  <a:srgbClr val="FF0000"/>
                </a:solidFill>
              </a:rPr>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2113289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52</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8. Accuracy of Dose (P</a:t>
            </a:r>
            <a:r>
              <a:rPr lang="en-US" sz="2400" b="1" baseline="-25000" dirty="0">
                <a:solidFill>
                  <a:srgbClr val="FF0000"/>
                </a:solidFill>
              </a:rPr>
              <a:t>KA</a:t>
            </a:r>
            <a:r>
              <a:rPr lang="en-US" sz="2400" b="1" dirty="0">
                <a:solidFill>
                  <a:srgbClr val="FF0000"/>
                </a:solidFill>
              </a:rPr>
              <a:t>) Display </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4" y="1828082"/>
            <a:ext cx="8987608" cy="2508379"/>
          </a:xfrm>
          <a:prstGeom prst="rect">
            <a:avLst/>
          </a:prstGeom>
          <a:noFill/>
        </p:spPr>
        <p:txBody>
          <a:bodyPr wrap="square" rtlCol="0">
            <a:spAutoFit/>
          </a:bodyPr>
          <a:lstStyle/>
          <a:p>
            <a:pPr lvl="0"/>
            <a:r>
              <a:rPr lang="en-GB" b="1" dirty="0"/>
              <a:t>Analysis:</a:t>
            </a:r>
            <a:endParaRPr lang="en-US" sz="2000" b="1" dirty="0"/>
          </a:p>
          <a:p>
            <a:pPr marL="285750" indent="-285750">
              <a:spcAft>
                <a:spcPts val="600"/>
              </a:spcAft>
              <a:buFont typeface="Arial" panose="020B0604020202020204" pitchFamily="34" charset="0"/>
              <a:buChar char="•"/>
            </a:pPr>
            <a:r>
              <a:rPr lang="en-US" dirty="0"/>
              <a:t>If using </a:t>
            </a:r>
            <a:r>
              <a:rPr lang="en-US" dirty="0" err="1"/>
              <a:t>radiochromic</a:t>
            </a:r>
            <a:r>
              <a:rPr lang="en-US" dirty="0"/>
              <a:t> film, determine the field size using a ruler (or appropriate calibrated computer measuring tool). </a:t>
            </a:r>
          </a:p>
          <a:p>
            <a:pPr marL="285750" indent="-285750">
              <a:spcAft>
                <a:spcPts val="600"/>
              </a:spcAft>
              <a:buFont typeface="Arial" panose="020B0604020202020204" pitchFamily="34" charset="0"/>
              <a:buChar char="•"/>
            </a:pPr>
            <a:r>
              <a:rPr lang="en-US" dirty="0"/>
              <a:t>Calculate the measured</a:t>
            </a:r>
            <a:r>
              <a:rPr lang="en-US" dirty="0">
                <a:solidFill>
                  <a:schemeClr val="accent1"/>
                </a:solidFill>
              </a:rPr>
              <a:t> P</a:t>
            </a:r>
            <a:r>
              <a:rPr lang="en-US" baseline="-25000" dirty="0">
                <a:solidFill>
                  <a:schemeClr val="accent1"/>
                </a:solidFill>
              </a:rPr>
              <a:t>KA</a:t>
            </a:r>
            <a:r>
              <a:rPr lang="en-US" dirty="0">
                <a:solidFill>
                  <a:schemeClr val="accent1"/>
                </a:solidFill>
              </a:rPr>
              <a:t> </a:t>
            </a:r>
            <a:r>
              <a:rPr lang="en-US" dirty="0"/>
              <a:t>by multiplying the measured air </a:t>
            </a:r>
            <a:r>
              <a:rPr lang="en-US" dirty="0" err="1"/>
              <a:t>kerma</a:t>
            </a:r>
            <a:r>
              <a:rPr lang="en-US" dirty="0"/>
              <a:t> and X ray beam area.</a:t>
            </a:r>
          </a:p>
          <a:p>
            <a:pPr marL="285750" indent="-285750">
              <a:spcAft>
                <a:spcPts val="600"/>
              </a:spcAft>
              <a:buFont typeface="Arial" panose="020B0604020202020204" pitchFamily="34" charset="0"/>
              <a:buChar char="•"/>
            </a:pPr>
            <a:r>
              <a:rPr lang="en-US" dirty="0"/>
              <a:t>Calculate the deviation between the measured and displayed values. (Make sure that all measurements are corrected (for</a:t>
            </a:r>
            <a:r>
              <a:rPr lang="en-US" dirty="0">
                <a:solidFill>
                  <a:schemeClr val="accent1"/>
                </a:solidFill>
              </a:rPr>
              <a:t> inverse square distance and backscatter factor</a:t>
            </a:r>
            <a:r>
              <a:rPr lang="en-US" dirty="0"/>
              <a:t>) and converted to the </a:t>
            </a:r>
            <a:r>
              <a:rPr lang="en-US" dirty="0">
                <a:solidFill>
                  <a:schemeClr val="accent1"/>
                </a:solidFill>
              </a:rPr>
              <a:t>same units </a:t>
            </a:r>
            <a:r>
              <a:rPr lang="en-US" dirty="0"/>
              <a:t>used on the display)</a:t>
            </a:r>
          </a:p>
          <a:p>
            <a:endParaRPr lang="en-GB" sz="1600" b="1" dirty="0"/>
          </a:p>
        </p:txBody>
      </p:sp>
      <p:pic>
        <p:nvPicPr>
          <p:cNvPr id="3" name="Picture 2">
            <a:extLst>
              <a:ext uri="{FF2B5EF4-FFF2-40B4-BE49-F238E27FC236}">
                <a16:creationId xmlns:a16="http://schemas.microsoft.com/office/drawing/2014/main" id="{400AB692-84F1-4862-B8A0-4BE0F9EBE052}"/>
              </a:ext>
            </a:extLst>
          </p:cNvPr>
          <p:cNvPicPr>
            <a:picLocks noChangeAspect="1"/>
          </p:cNvPicPr>
          <p:nvPr/>
        </p:nvPicPr>
        <p:blipFill rotWithShape="1">
          <a:blip r:embed="rId3"/>
          <a:srcRect t="1861" r="16189" b="61936"/>
          <a:stretch/>
        </p:blipFill>
        <p:spPr>
          <a:xfrm>
            <a:off x="2940586" y="4161008"/>
            <a:ext cx="3872215" cy="566017"/>
          </a:xfrm>
          <a:prstGeom prst="rect">
            <a:avLst/>
          </a:prstGeom>
        </p:spPr>
      </p:pic>
      <p:pic>
        <p:nvPicPr>
          <p:cNvPr id="8" name="Picture 7">
            <a:extLst>
              <a:ext uri="{FF2B5EF4-FFF2-40B4-BE49-F238E27FC236}">
                <a16:creationId xmlns:a16="http://schemas.microsoft.com/office/drawing/2014/main" id="{C7242407-DF66-4E3B-9FEC-5037B6F26759}"/>
              </a:ext>
            </a:extLst>
          </p:cNvPr>
          <p:cNvPicPr>
            <a:picLocks noChangeAspect="1"/>
          </p:cNvPicPr>
          <p:nvPr/>
        </p:nvPicPr>
        <p:blipFill rotWithShape="1">
          <a:blip r:embed="rId3"/>
          <a:srcRect l="6177" t="57444" r="19482" b="4464"/>
          <a:stretch/>
        </p:blipFill>
        <p:spPr>
          <a:xfrm>
            <a:off x="7265578" y="4122113"/>
            <a:ext cx="3712943" cy="643808"/>
          </a:xfrm>
          <a:prstGeom prst="rect">
            <a:avLst/>
          </a:prstGeom>
        </p:spPr>
      </p:pic>
      <p:sp>
        <p:nvSpPr>
          <p:cNvPr id="9" name="TextBox 8">
            <a:extLst>
              <a:ext uri="{FF2B5EF4-FFF2-40B4-BE49-F238E27FC236}">
                <a16:creationId xmlns:a16="http://schemas.microsoft.com/office/drawing/2014/main" id="{59262C28-08EA-4D38-BB56-B942B90AAF4E}"/>
              </a:ext>
            </a:extLst>
          </p:cNvPr>
          <p:cNvSpPr txBox="1"/>
          <p:nvPr/>
        </p:nvSpPr>
        <p:spPr>
          <a:xfrm>
            <a:off x="2805791" y="4971789"/>
            <a:ext cx="8695647" cy="1200329"/>
          </a:xfrm>
          <a:prstGeom prst="rect">
            <a:avLst/>
          </a:prstGeom>
          <a:noFill/>
        </p:spPr>
        <p:txBody>
          <a:bodyPr wrap="square" rtlCol="0">
            <a:spAutoFit/>
          </a:bodyPr>
          <a:lstStyle/>
          <a:p>
            <a:pPr lvl="0"/>
            <a:r>
              <a:rPr lang="en-GB" b="1" dirty="0"/>
              <a:t>Tolerance:</a:t>
            </a:r>
            <a:endParaRPr lang="en-US" sz="2000" b="1" dirty="0"/>
          </a:p>
          <a:p>
            <a:pPr marL="285750" indent="-285750">
              <a:buFont typeface="Arial" panose="020B0604020202020204" pitchFamily="34" charset="0"/>
              <a:buChar char="•"/>
            </a:pPr>
            <a:r>
              <a:rPr lang="en-GB" dirty="0"/>
              <a:t>It is expected that the </a:t>
            </a:r>
            <a:r>
              <a:rPr lang="en-GB" i="1" dirty="0"/>
              <a:t>P</a:t>
            </a:r>
            <a:r>
              <a:rPr lang="en-GB" baseline="-25000" dirty="0"/>
              <a:t>KA</a:t>
            </a:r>
            <a:r>
              <a:rPr lang="en-GB" dirty="0"/>
              <a:t> meter’s uncertainty will not be higher than </a:t>
            </a:r>
            <a:r>
              <a:rPr lang="en-GB" dirty="0">
                <a:solidFill>
                  <a:srgbClr val="FF0000"/>
                </a:solidFill>
              </a:rPr>
              <a:t>±25%. </a:t>
            </a:r>
            <a:r>
              <a:rPr lang="en-GB" dirty="0"/>
              <a:t>If the system has an indicator instead of an individual </a:t>
            </a:r>
            <a:r>
              <a:rPr lang="en-GB" i="1" dirty="0"/>
              <a:t>P</a:t>
            </a:r>
            <a:r>
              <a:rPr lang="en-GB" baseline="-25000" dirty="0"/>
              <a:t>KA</a:t>
            </a:r>
            <a:r>
              <a:rPr lang="en-GB" dirty="0"/>
              <a:t> meter, then its accuracy should be better than ±25% </a:t>
            </a:r>
            <a:endParaRPr lang="en-GB" sz="1600" b="1" dirty="0"/>
          </a:p>
        </p:txBody>
      </p:sp>
      <p:sp>
        <p:nvSpPr>
          <p:cNvPr id="10" name="TextBox 9">
            <a:extLst>
              <a:ext uri="{FF2B5EF4-FFF2-40B4-BE49-F238E27FC236}">
                <a16:creationId xmlns:a16="http://schemas.microsoft.com/office/drawing/2014/main" id="{3BD221AB-1C22-68CC-139B-CFD453190F2A}"/>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12" name="TextBox 11">
            <a:extLst>
              <a:ext uri="{FF2B5EF4-FFF2-40B4-BE49-F238E27FC236}">
                <a16:creationId xmlns:a16="http://schemas.microsoft.com/office/drawing/2014/main" id="{E52B1D08-E6DE-9EE8-5040-A1A8A9C52BD3}"/>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solidFill>
                  <a:srgbClr val="FF0000"/>
                </a:solidFill>
              </a:rPr>
              <a:t>P</a:t>
            </a:r>
            <a:r>
              <a:rPr lang="en-US" sz="1400" baseline="-25000" dirty="0">
                <a:solidFill>
                  <a:srgbClr val="FF0000"/>
                </a:solidFill>
              </a:rPr>
              <a:t>KA</a:t>
            </a:r>
            <a:r>
              <a:rPr lang="en-US" sz="1400" dirty="0">
                <a:solidFill>
                  <a:srgbClr val="FF0000"/>
                </a:solidFill>
              </a:rPr>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76883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53</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8. Accuracy of Dose (P</a:t>
            </a:r>
            <a:r>
              <a:rPr lang="en-US" sz="2400" b="1" baseline="-25000" dirty="0">
                <a:solidFill>
                  <a:srgbClr val="FF0000"/>
                </a:solidFill>
              </a:rPr>
              <a:t>KA</a:t>
            </a:r>
            <a:r>
              <a:rPr lang="en-US" sz="2400" b="1" dirty="0">
                <a:solidFill>
                  <a:srgbClr val="FF0000"/>
                </a:solidFill>
              </a:rPr>
              <a:t>) Display</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5" y="1828082"/>
            <a:ext cx="5109525" cy="4031873"/>
          </a:xfrm>
          <a:prstGeom prst="rect">
            <a:avLst/>
          </a:prstGeom>
          <a:noFill/>
        </p:spPr>
        <p:txBody>
          <a:bodyPr wrap="square" rtlCol="0">
            <a:spAutoFit/>
          </a:bodyPr>
          <a:lstStyle/>
          <a:p>
            <a:pPr lvl="0">
              <a:spcAft>
                <a:spcPts val="600"/>
              </a:spcAft>
            </a:pPr>
            <a:r>
              <a:rPr lang="en-GB" sz="2000" b="1" dirty="0"/>
              <a:t>Corrective actions:</a:t>
            </a:r>
            <a:endParaRPr lang="en-US" sz="2000" b="1" dirty="0"/>
          </a:p>
          <a:p>
            <a:pPr marL="285750" indent="-285750">
              <a:spcAft>
                <a:spcPts val="600"/>
              </a:spcAft>
              <a:buFont typeface="Arial" panose="020B0604020202020204" pitchFamily="34" charset="0"/>
              <a:buChar char="•"/>
            </a:pPr>
            <a:r>
              <a:rPr lang="en-US" sz="2000" dirty="0"/>
              <a:t>If the P</a:t>
            </a:r>
            <a:r>
              <a:rPr lang="en-US" sz="2000" baseline="-25000" dirty="0"/>
              <a:t>KA</a:t>
            </a:r>
            <a:r>
              <a:rPr lang="en-US" sz="2000" dirty="0"/>
              <a:t> meter’s uncertainty is higher than ±25%, a correction factor should be introduced to apply to clinical radiation dose indices. </a:t>
            </a:r>
          </a:p>
          <a:p>
            <a:pPr marL="285750" indent="-285750">
              <a:spcAft>
                <a:spcPts val="600"/>
              </a:spcAft>
              <a:buFont typeface="Arial" panose="020B0604020202020204" pitchFamily="34" charset="0"/>
              <a:buChar char="•"/>
            </a:pPr>
            <a:r>
              <a:rPr lang="en-US" sz="2000" dirty="0"/>
              <a:t>If the deviation is outside the tolerances or is inconsistent, then a </a:t>
            </a:r>
            <a:r>
              <a:rPr lang="en-US" sz="2000" dirty="0">
                <a:solidFill>
                  <a:schemeClr val="accent1"/>
                </a:solidFill>
              </a:rPr>
              <a:t>new calibration </a:t>
            </a:r>
            <a:r>
              <a:rPr lang="en-US" sz="2000" dirty="0"/>
              <a:t>may be necessary. </a:t>
            </a:r>
          </a:p>
          <a:p>
            <a:pPr marL="285750" indent="-285750">
              <a:spcAft>
                <a:spcPts val="600"/>
              </a:spcAft>
              <a:buFont typeface="Arial" panose="020B0604020202020204" pitchFamily="34" charset="0"/>
              <a:buChar char="•"/>
            </a:pPr>
            <a:r>
              <a:rPr lang="en-US" sz="2000" dirty="0"/>
              <a:t>If the performance of other elements of the X ray unit is adequate, the unit may be used until the P</a:t>
            </a:r>
            <a:r>
              <a:rPr lang="en-US" sz="2000" baseline="-25000" dirty="0"/>
              <a:t>KA</a:t>
            </a:r>
            <a:r>
              <a:rPr lang="en-US" sz="2000" dirty="0"/>
              <a:t> meter is repaired. </a:t>
            </a:r>
          </a:p>
          <a:p>
            <a:endParaRPr lang="en-US" sz="1600" dirty="0"/>
          </a:p>
        </p:txBody>
      </p:sp>
      <p:sp>
        <p:nvSpPr>
          <p:cNvPr id="7" name="TextBox 6">
            <a:extLst>
              <a:ext uri="{FF2B5EF4-FFF2-40B4-BE49-F238E27FC236}">
                <a16:creationId xmlns:a16="http://schemas.microsoft.com/office/drawing/2014/main" id="{B7D1AD9D-184A-6434-E57A-A41C678CA35A}"/>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pic>
        <p:nvPicPr>
          <p:cNvPr id="8" name="Picture 7">
            <a:extLst>
              <a:ext uri="{FF2B5EF4-FFF2-40B4-BE49-F238E27FC236}">
                <a16:creationId xmlns:a16="http://schemas.microsoft.com/office/drawing/2014/main" id="{A42E3853-1DAF-10E4-47F8-9154027AA72A}"/>
              </a:ext>
            </a:extLst>
          </p:cNvPr>
          <p:cNvPicPr>
            <a:picLocks noChangeAspect="1"/>
          </p:cNvPicPr>
          <p:nvPr/>
        </p:nvPicPr>
        <p:blipFill>
          <a:blip r:embed="rId3"/>
          <a:stretch>
            <a:fillRect/>
          </a:stretch>
        </p:blipFill>
        <p:spPr>
          <a:xfrm>
            <a:off x="8419753" y="2131176"/>
            <a:ext cx="3201572" cy="3369340"/>
          </a:xfrm>
          <a:prstGeom prst="rect">
            <a:avLst/>
          </a:prstGeom>
        </p:spPr>
      </p:pic>
      <p:sp>
        <p:nvSpPr>
          <p:cNvPr id="9" name="TextBox 8">
            <a:extLst>
              <a:ext uri="{FF2B5EF4-FFF2-40B4-BE49-F238E27FC236}">
                <a16:creationId xmlns:a16="http://schemas.microsoft.com/office/drawing/2014/main" id="{E504F132-F1BE-A52D-492E-87C2EFDC0DCD}"/>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solidFill>
                  <a:srgbClr val="FF0000"/>
                </a:solidFill>
              </a:rPr>
              <a:t>P</a:t>
            </a:r>
            <a:r>
              <a:rPr lang="en-US" sz="1400" baseline="-25000" dirty="0">
                <a:solidFill>
                  <a:srgbClr val="FF0000"/>
                </a:solidFill>
              </a:rPr>
              <a:t>KA</a:t>
            </a:r>
            <a:r>
              <a:rPr lang="en-US" sz="1400" dirty="0">
                <a:solidFill>
                  <a:srgbClr val="FF0000"/>
                </a:solidFill>
              </a:rPr>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2723639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54</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9. Image Receptor Entrance Surface Air </a:t>
            </a:r>
            <a:r>
              <a:rPr lang="en-US" sz="2400" b="1" dirty="0" err="1">
                <a:solidFill>
                  <a:srgbClr val="FF0000"/>
                </a:solidFill>
              </a:rPr>
              <a:t>Kerma</a:t>
            </a:r>
            <a:r>
              <a:rPr lang="en-US" sz="2400" b="1" dirty="0">
                <a:solidFill>
                  <a:srgbClr val="FF0000"/>
                </a:solidFill>
              </a:rPr>
              <a:t> Rate (for II only)</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4216539"/>
          </a:xfrm>
          <a:prstGeom prst="rect">
            <a:avLst/>
          </a:prstGeom>
          <a:noFill/>
        </p:spPr>
        <p:txBody>
          <a:bodyPr wrap="square" rtlCol="0">
            <a:spAutoFit/>
          </a:bodyPr>
          <a:lstStyle/>
          <a:p>
            <a:pPr lvl="0"/>
            <a:r>
              <a:rPr lang="en-GB" b="1" dirty="0"/>
              <a:t>Objective: </a:t>
            </a:r>
            <a:r>
              <a:rPr lang="en-US" dirty="0"/>
              <a:t>To verify that the air </a:t>
            </a:r>
            <a:r>
              <a:rPr lang="en-US" dirty="0" err="1"/>
              <a:t>kerma</a:t>
            </a:r>
            <a:r>
              <a:rPr lang="en-US" dirty="0"/>
              <a:t> rates at the entrance of the image receptor are within the acceptable limits. </a:t>
            </a:r>
          </a:p>
          <a:p>
            <a:endParaRPr lang="en-GB" sz="1600" b="1" dirty="0"/>
          </a:p>
          <a:p>
            <a:pPr lvl="0"/>
            <a:r>
              <a:rPr lang="en-GB" b="1" dirty="0"/>
              <a:t>Procedures: </a:t>
            </a:r>
          </a:p>
          <a:p>
            <a:pPr marL="285750" lvl="0" indent="-285750">
              <a:buFont typeface="Arial" panose="020B0604020202020204" pitchFamily="34" charset="0"/>
              <a:buChar char="•"/>
            </a:pPr>
            <a:r>
              <a:rPr lang="en-US" dirty="0"/>
              <a:t>Place </a:t>
            </a:r>
            <a:r>
              <a:rPr lang="en-US" dirty="0">
                <a:solidFill>
                  <a:schemeClr val="accent1"/>
                </a:solidFill>
              </a:rPr>
              <a:t>20 cm PMMA </a:t>
            </a:r>
            <a:r>
              <a:rPr lang="en-US" dirty="0"/>
              <a:t>on the table (or 2 mm Copper on the X ray tube). </a:t>
            </a:r>
          </a:p>
          <a:p>
            <a:pPr marL="285750" lvl="0" indent="-285750">
              <a:buFont typeface="Arial" panose="020B0604020202020204" pitchFamily="34" charset="0"/>
              <a:buChar char="•"/>
            </a:pPr>
            <a:r>
              <a:rPr lang="en-US" dirty="0"/>
              <a:t>Use maximum SID, or SID that is commonly used in clinical setting.  </a:t>
            </a:r>
          </a:p>
          <a:p>
            <a:pPr marL="285750" lvl="0" indent="-285750">
              <a:buFont typeface="Arial" panose="020B0604020202020204" pitchFamily="34" charset="0"/>
              <a:buChar char="•"/>
            </a:pPr>
            <a:r>
              <a:rPr lang="en-US" b="1" dirty="0"/>
              <a:t>Note: </a:t>
            </a:r>
            <a:r>
              <a:rPr lang="en-US" dirty="0"/>
              <a:t>If an </a:t>
            </a:r>
            <a:r>
              <a:rPr lang="en-US" dirty="0">
                <a:solidFill>
                  <a:schemeClr val="accent1"/>
                </a:solidFill>
              </a:rPr>
              <a:t>anti-scatter grid </a:t>
            </a:r>
            <a:r>
              <a:rPr lang="en-US" dirty="0"/>
              <a:t>is used clinically, make sure it is in place during the test. </a:t>
            </a:r>
          </a:p>
          <a:p>
            <a:pPr marL="285750" lvl="0" indent="-285750">
              <a:buFont typeface="Arial" panose="020B0604020202020204" pitchFamily="34" charset="0"/>
              <a:buChar char="•"/>
            </a:pPr>
            <a:r>
              <a:rPr lang="en-US" dirty="0"/>
              <a:t>Open the collimators to the size of the image receptor. </a:t>
            </a:r>
          </a:p>
          <a:p>
            <a:pPr marL="285750" lvl="0" indent="-285750">
              <a:buFont typeface="Arial" panose="020B0604020202020204" pitchFamily="34" charset="0"/>
              <a:buChar char="•"/>
            </a:pPr>
            <a:r>
              <a:rPr lang="en-US" dirty="0"/>
              <a:t>Place the radiation detector as close as possible to the image receptor, or tape it on the image receptor. Record the </a:t>
            </a:r>
            <a:r>
              <a:rPr lang="en-US" dirty="0">
                <a:solidFill>
                  <a:schemeClr val="accent1"/>
                </a:solidFill>
              </a:rPr>
              <a:t>SDD</a:t>
            </a:r>
            <a:r>
              <a:rPr lang="en-US" dirty="0"/>
              <a:t>. </a:t>
            </a:r>
          </a:p>
          <a:p>
            <a:pPr marL="285750" lvl="0" indent="-285750">
              <a:buFont typeface="Arial" panose="020B0604020202020204" pitchFamily="34" charset="0"/>
              <a:buChar char="•"/>
            </a:pPr>
            <a:r>
              <a:rPr lang="en-US" dirty="0"/>
              <a:t>Apply fluoroscopy using a clinical imaging protocol and record the </a:t>
            </a:r>
            <a:r>
              <a:rPr lang="en-US" dirty="0">
                <a:solidFill>
                  <a:schemeClr val="accent1"/>
                </a:solidFill>
              </a:rPr>
              <a:t>air </a:t>
            </a:r>
            <a:r>
              <a:rPr lang="en-US" dirty="0" err="1">
                <a:solidFill>
                  <a:schemeClr val="accent1"/>
                </a:solidFill>
              </a:rPr>
              <a:t>kerma</a:t>
            </a:r>
            <a:r>
              <a:rPr lang="en-US" dirty="0">
                <a:solidFill>
                  <a:schemeClr val="accent1"/>
                </a:solidFill>
              </a:rPr>
              <a:t> rate</a:t>
            </a:r>
            <a:r>
              <a:rPr lang="en-US" dirty="0"/>
              <a:t>. </a:t>
            </a:r>
          </a:p>
          <a:p>
            <a:pPr marL="285750" lvl="0" indent="-285750">
              <a:buFont typeface="Arial" panose="020B0604020202020204" pitchFamily="34" charset="0"/>
              <a:buChar char="•"/>
            </a:pPr>
            <a:r>
              <a:rPr lang="en-US" dirty="0"/>
              <a:t>Repeat the fluoroscopy for all available </a:t>
            </a:r>
            <a:r>
              <a:rPr lang="en-US" dirty="0">
                <a:solidFill>
                  <a:schemeClr val="accent1"/>
                </a:solidFill>
              </a:rPr>
              <a:t>field sizes, dose rate settings and different imaging protocols</a:t>
            </a:r>
            <a:r>
              <a:rPr lang="en-US" dirty="0"/>
              <a:t> used under normal clinical conditions.</a:t>
            </a:r>
          </a:p>
          <a:p>
            <a:pPr marL="285750" lvl="0" indent="-285750">
              <a:buFont typeface="Arial" panose="020B0604020202020204" pitchFamily="34" charset="0"/>
              <a:buChar char="•"/>
            </a:pPr>
            <a:r>
              <a:rPr lang="en-US" dirty="0"/>
              <a:t>Correct all measurements for distance using </a:t>
            </a:r>
            <a:r>
              <a:rPr lang="en-US" dirty="0">
                <a:solidFill>
                  <a:schemeClr val="accent1"/>
                </a:solidFill>
              </a:rPr>
              <a:t>inverse square law </a:t>
            </a:r>
            <a:r>
              <a:rPr lang="en-US" dirty="0"/>
              <a:t>to calculate the dose rate at the image receptor (if dosimeter is not attached to the image receptor). </a:t>
            </a:r>
          </a:p>
        </p:txBody>
      </p:sp>
      <p:sp>
        <p:nvSpPr>
          <p:cNvPr id="7" name="TextBox 6">
            <a:extLst>
              <a:ext uri="{FF2B5EF4-FFF2-40B4-BE49-F238E27FC236}">
                <a16:creationId xmlns:a16="http://schemas.microsoft.com/office/drawing/2014/main" id="{C6BA26A4-0887-F2D1-4CE3-6D08C5736ABF}"/>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
        <p:nvSpPr>
          <p:cNvPr id="8" name="TextBox 7">
            <a:extLst>
              <a:ext uri="{FF2B5EF4-FFF2-40B4-BE49-F238E27FC236}">
                <a16:creationId xmlns:a16="http://schemas.microsoft.com/office/drawing/2014/main" id="{3EABD0D0-0305-B5C5-1B85-1E93162832C0}"/>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solidFill>
                  <a:srgbClr val="FF0000"/>
                </a:solidFill>
              </a:rPr>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Tree>
    <p:extLst>
      <p:ext uri="{BB962C8B-B14F-4D97-AF65-F5344CB8AC3E}">
        <p14:creationId xmlns:p14="http://schemas.microsoft.com/office/powerpoint/2010/main" val="3479903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55</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9. Image Receptor Entrance Surface Air </a:t>
            </a:r>
            <a:r>
              <a:rPr lang="en-US" sz="2400" b="1" dirty="0" err="1">
                <a:solidFill>
                  <a:srgbClr val="FF0000"/>
                </a:solidFill>
              </a:rPr>
              <a:t>Kerma</a:t>
            </a:r>
            <a:r>
              <a:rPr lang="en-US" sz="2400" b="1" dirty="0">
                <a:solidFill>
                  <a:srgbClr val="FF0000"/>
                </a:solidFill>
              </a:rPr>
              <a:t> Rate (for II only)</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3862596"/>
          </a:xfrm>
          <a:prstGeom prst="rect">
            <a:avLst/>
          </a:prstGeom>
          <a:noFill/>
        </p:spPr>
        <p:txBody>
          <a:bodyPr wrap="square" rtlCol="0">
            <a:spAutoFit/>
          </a:bodyPr>
          <a:lstStyle/>
          <a:p>
            <a:pPr lvl="0">
              <a:spcAft>
                <a:spcPts val="600"/>
              </a:spcAft>
            </a:pPr>
            <a:r>
              <a:rPr lang="en-GB" sz="2000" b="1" dirty="0"/>
              <a:t>Analysis:</a:t>
            </a:r>
            <a:endParaRPr lang="en-US" sz="2000" b="1" dirty="0"/>
          </a:p>
          <a:p>
            <a:pPr marL="285750" indent="-285750">
              <a:spcAft>
                <a:spcPts val="600"/>
              </a:spcAft>
              <a:buFont typeface="Arial" panose="020B0604020202020204" pitchFamily="34" charset="0"/>
              <a:buChar char="•"/>
            </a:pPr>
            <a:r>
              <a:rPr lang="en-US" sz="2000" dirty="0"/>
              <a:t>Apply the appropriate </a:t>
            </a:r>
            <a:r>
              <a:rPr lang="en-US" sz="2000" dirty="0">
                <a:solidFill>
                  <a:schemeClr val="accent1"/>
                </a:solidFill>
              </a:rPr>
              <a:t>correction factors </a:t>
            </a:r>
            <a:r>
              <a:rPr lang="en-US" sz="2000" dirty="0"/>
              <a:t>to calculate the entrance surface air </a:t>
            </a:r>
            <a:r>
              <a:rPr lang="en-US" sz="2000" dirty="0" err="1"/>
              <a:t>kerma</a:t>
            </a:r>
            <a:r>
              <a:rPr lang="en-US" sz="2000" dirty="0"/>
              <a:t> rate at the image receptor surface (e.g. attenuating layers, anti-scatter grid, table, AERC sensor, etc.). The transmission factors are usually found in the user’s manual. </a:t>
            </a:r>
          </a:p>
          <a:p>
            <a:pPr marL="285750" indent="-285750">
              <a:spcAft>
                <a:spcPts val="600"/>
              </a:spcAft>
              <a:buFont typeface="Arial" panose="020B0604020202020204" pitchFamily="34" charset="0"/>
              <a:buChar char="•"/>
            </a:pPr>
            <a:endParaRPr lang="en-GB" sz="2000" b="1" dirty="0"/>
          </a:p>
          <a:p>
            <a:pPr lvl="0">
              <a:spcAft>
                <a:spcPts val="600"/>
              </a:spcAft>
            </a:pPr>
            <a:r>
              <a:rPr lang="en-GB" sz="2000" b="1" dirty="0"/>
              <a:t>Tolerance: </a:t>
            </a:r>
          </a:p>
          <a:p>
            <a:pPr marL="285750" lvl="0" indent="-285750">
              <a:spcAft>
                <a:spcPts val="600"/>
              </a:spcAft>
              <a:buFont typeface="Arial" panose="020B0604020202020204" pitchFamily="34" charset="0"/>
              <a:buChar char="•"/>
            </a:pPr>
            <a:r>
              <a:rPr lang="en-US" sz="2000" dirty="0"/>
              <a:t>The typical image receptor entrance surface air </a:t>
            </a:r>
            <a:r>
              <a:rPr lang="en-US" sz="2000" dirty="0" err="1"/>
              <a:t>kerma</a:t>
            </a:r>
            <a:r>
              <a:rPr lang="en-US" sz="2000" dirty="0"/>
              <a:t> rate in fluoroscopy mode is between </a:t>
            </a:r>
            <a:r>
              <a:rPr lang="en-US" sz="2000" dirty="0">
                <a:solidFill>
                  <a:srgbClr val="FF0000"/>
                </a:solidFill>
              </a:rPr>
              <a:t>0.2 and 1 µ</a:t>
            </a:r>
            <a:r>
              <a:rPr lang="en-US" sz="2000" dirty="0" err="1">
                <a:solidFill>
                  <a:srgbClr val="FF0000"/>
                </a:solidFill>
              </a:rPr>
              <a:t>Gy</a:t>
            </a:r>
            <a:r>
              <a:rPr lang="en-US" sz="2000" dirty="0">
                <a:solidFill>
                  <a:srgbClr val="FF0000"/>
                </a:solidFill>
              </a:rPr>
              <a:t>/s </a:t>
            </a:r>
            <a:r>
              <a:rPr lang="en-US" sz="2000" dirty="0"/>
              <a:t>for an applied tube voltage of 70 - 80 </a:t>
            </a:r>
            <a:r>
              <a:rPr lang="en-US" sz="2000" dirty="0" err="1"/>
              <a:t>kVp</a:t>
            </a:r>
            <a:r>
              <a:rPr lang="en-US" sz="2000" dirty="0"/>
              <a:t>, after grid attenuation. </a:t>
            </a:r>
          </a:p>
          <a:p>
            <a:pPr marL="285750" lvl="0" indent="-285750">
              <a:spcAft>
                <a:spcPts val="600"/>
              </a:spcAft>
              <a:buFont typeface="Arial" panose="020B0604020202020204" pitchFamily="34" charset="0"/>
              <a:buChar char="•"/>
            </a:pPr>
            <a:r>
              <a:rPr lang="en-US" sz="2000" dirty="0"/>
              <a:t>The deviation from the established baseline values should not be more than </a:t>
            </a:r>
            <a:r>
              <a:rPr lang="en-US" sz="2000" dirty="0">
                <a:solidFill>
                  <a:srgbClr val="FF0000"/>
                </a:solidFill>
              </a:rPr>
              <a:t>±25% </a:t>
            </a:r>
            <a:r>
              <a:rPr lang="en-US" sz="2000" dirty="0"/>
              <a:t>(remedial level), and </a:t>
            </a:r>
            <a:r>
              <a:rPr lang="en-US" sz="2000" dirty="0">
                <a:solidFill>
                  <a:srgbClr val="FF0000"/>
                </a:solidFill>
              </a:rPr>
              <a:t>±50% </a:t>
            </a:r>
            <a:r>
              <a:rPr lang="en-US" sz="2000" dirty="0"/>
              <a:t>(suspension level). </a:t>
            </a:r>
          </a:p>
        </p:txBody>
      </p:sp>
      <p:sp>
        <p:nvSpPr>
          <p:cNvPr id="3" name="TextBox 2">
            <a:extLst>
              <a:ext uri="{FF2B5EF4-FFF2-40B4-BE49-F238E27FC236}">
                <a16:creationId xmlns:a16="http://schemas.microsoft.com/office/drawing/2014/main" id="{05BCF652-F307-2E91-6505-50809EBEC24E}"/>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solidFill>
                  <a:srgbClr val="FF0000"/>
                </a:solidFill>
              </a:rPr>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7" name="TextBox 6">
            <a:extLst>
              <a:ext uri="{FF2B5EF4-FFF2-40B4-BE49-F238E27FC236}">
                <a16:creationId xmlns:a16="http://schemas.microsoft.com/office/drawing/2014/main" id="{AEC12E5D-C994-C049-B660-C81C50703B5B}"/>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902099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56</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10. Patient Entrance Surface Air </a:t>
            </a:r>
            <a:r>
              <a:rPr lang="en-US" sz="2400" b="1" dirty="0" err="1">
                <a:solidFill>
                  <a:srgbClr val="FF0000"/>
                </a:solidFill>
              </a:rPr>
              <a:t>Kerma</a:t>
            </a:r>
            <a:r>
              <a:rPr lang="en-US" sz="2400" b="1" dirty="0">
                <a:solidFill>
                  <a:srgbClr val="FF0000"/>
                </a:solidFill>
              </a:rPr>
              <a:t> (ESAK) Rate</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1323439"/>
          </a:xfrm>
          <a:prstGeom prst="rect">
            <a:avLst/>
          </a:prstGeom>
          <a:noFill/>
        </p:spPr>
        <p:txBody>
          <a:bodyPr wrap="square" rtlCol="0">
            <a:spAutoFit/>
          </a:bodyPr>
          <a:lstStyle/>
          <a:p>
            <a:pPr lvl="0"/>
            <a:r>
              <a:rPr lang="en-GB" sz="2000" b="1" dirty="0"/>
              <a:t>Objective: </a:t>
            </a:r>
            <a:r>
              <a:rPr lang="en-US" sz="2000" dirty="0"/>
              <a:t>To verify that the ESAK rate is under the limits for the different imaging protocols, FOV &amp; operation modes used under </a:t>
            </a:r>
            <a:r>
              <a:rPr lang="en-US" sz="2000" dirty="0">
                <a:solidFill>
                  <a:schemeClr val="accent1"/>
                </a:solidFill>
              </a:rPr>
              <a:t>normal clinical conditions</a:t>
            </a:r>
            <a:r>
              <a:rPr lang="en-US" sz="2000" dirty="0"/>
              <a:t>. The measured results are also </a:t>
            </a:r>
            <a:r>
              <a:rPr lang="en-US" sz="2000" dirty="0">
                <a:solidFill>
                  <a:schemeClr val="accent1"/>
                </a:solidFill>
              </a:rPr>
              <a:t>indicative</a:t>
            </a:r>
            <a:r>
              <a:rPr lang="en-US" sz="2000" dirty="0"/>
              <a:t> for the evaluation of expectable </a:t>
            </a:r>
            <a:r>
              <a:rPr lang="en-US" sz="2000" dirty="0">
                <a:solidFill>
                  <a:schemeClr val="accent1"/>
                </a:solidFill>
              </a:rPr>
              <a:t>peak skin dose</a:t>
            </a:r>
            <a:r>
              <a:rPr lang="en-US" sz="2000" dirty="0"/>
              <a:t> levels. </a:t>
            </a:r>
          </a:p>
        </p:txBody>
      </p:sp>
      <p:pic>
        <p:nvPicPr>
          <p:cNvPr id="11" name="Picture 10">
            <a:extLst>
              <a:ext uri="{FF2B5EF4-FFF2-40B4-BE49-F238E27FC236}">
                <a16:creationId xmlns:a16="http://schemas.microsoft.com/office/drawing/2014/main" id="{D392D77C-665D-44DF-8E11-8F5B2554861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4283" y="3294905"/>
            <a:ext cx="2291357" cy="2875915"/>
          </a:xfrm>
          <a:prstGeom prst="rect">
            <a:avLst/>
          </a:prstGeom>
          <a:noFill/>
        </p:spPr>
      </p:pic>
      <p:sp>
        <p:nvSpPr>
          <p:cNvPr id="10" name="TextBox 9">
            <a:extLst>
              <a:ext uri="{FF2B5EF4-FFF2-40B4-BE49-F238E27FC236}">
                <a16:creationId xmlns:a16="http://schemas.microsoft.com/office/drawing/2014/main" id="{CFD446EC-FD75-49D2-A9A4-9A91D591FDB9}"/>
              </a:ext>
            </a:extLst>
          </p:cNvPr>
          <p:cNvSpPr txBox="1"/>
          <p:nvPr/>
        </p:nvSpPr>
        <p:spPr>
          <a:xfrm>
            <a:off x="5584723" y="3294905"/>
            <a:ext cx="5978012" cy="2754600"/>
          </a:xfrm>
          <a:prstGeom prst="rect">
            <a:avLst/>
          </a:prstGeom>
          <a:noFill/>
        </p:spPr>
        <p:txBody>
          <a:bodyPr wrap="square" rtlCol="0">
            <a:spAutoFit/>
          </a:bodyPr>
          <a:lstStyle/>
          <a:p>
            <a:pPr lvl="0">
              <a:spcAft>
                <a:spcPts val="600"/>
              </a:spcAft>
            </a:pPr>
            <a:r>
              <a:rPr lang="en-GB" sz="2000" b="1" dirty="0"/>
              <a:t>Procedures:</a:t>
            </a:r>
          </a:p>
          <a:p>
            <a:pPr marL="285750" lvl="0" indent="-285750">
              <a:spcAft>
                <a:spcPts val="600"/>
              </a:spcAft>
              <a:buFont typeface="Arial" panose="020B0604020202020204" pitchFamily="34" charset="0"/>
              <a:buChar char="•"/>
            </a:pPr>
            <a:r>
              <a:rPr lang="en-GB" sz="2000" dirty="0"/>
              <a:t>Expose the PMMA phantom using a clinical imaging setting,  record the </a:t>
            </a:r>
            <a:r>
              <a:rPr lang="en-GB" sz="2000" dirty="0">
                <a:solidFill>
                  <a:schemeClr val="accent1"/>
                </a:solidFill>
              </a:rPr>
              <a:t>dosimeter reading, kV, mA and the image receptor settings </a:t>
            </a:r>
            <a:r>
              <a:rPr lang="en-GB" sz="2000" dirty="0"/>
              <a:t>- repeat two more times.</a:t>
            </a:r>
            <a:endParaRPr lang="en-US" sz="2000" dirty="0"/>
          </a:p>
          <a:p>
            <a:pPr marL="285750" lvl="0" indent="-285750">
              <a:spcAft>
                <a:spcPts val="600"/>
              </a:spcAft>
              <a:buFont typeface="Arial" panose="020B0604020202020204" pitchFamily="34" charset="0"/>
              <a:buChar char="•"/>
            </a:pPr>
            <a:r>
              <a:rPr lang="en-GB" sz="2000" dirty="0"/>
              <a:t>Repeat the measurement for a range of clinically used FOVs, dose rate settings and differing imaging protocols used under </a:t>
            </a:r>
            <a:r>
              <a:rPr lang="en-GB" sz="2000" dirty="0">
                <a:solidFill>
                  <a:schemeClr val="accent1"/>
                </a:solidFill>
              </a:rPr>
              <a:t>normal clinical conditions</a:t>
            </a:r>
            <a:r>
              <a:rPr lang="en-GB" sz="2000" dirty="0"/>
              <a:t>. </a:t>
            </a:r>
            <a:endParaRPr lang="en-US" sz="2000" dirty="0"/>
          </a:p>
          <a:p>
            <a:endParaRPr lang="en-US" dirty="0"/>
          </a:p>
        </p:txBody>
      </p:sp>
      <p:sp>
        <p:nvSpPr>
          <p:cNvPr id="3" name="TextBox 2">
            <a:extLst>
              <a:ext uri="{FF2B5EF4-FFF2-40B4-BE49-F238E27FC236}">
                <a16:creationId xmlns:a16="http://schemas.microsoft.com/office/drawing/2014/main" id="{6B4EBEAA-8B2A-3CD9-5F9B-1612570BA72E}"/>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solidFill>
                  <a:srgbClr val="FF0000"/>
                </a:solidFill>
              </a:rPr>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7" name="TextBox 6">
            <a:extLst>
              <a:ext uri="{FF2B5EF4-FFF2-40B4-BE49-F238E27FC236}">
                <a16:creationId xmlns:a16="http://schemas.microsoft.com/office/drawing/2014/main" id="{C4811D1F-E26B-42ED-1BDE-558B88F6F78F}"/>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2933600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57</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10. Patient Entrance Surface Air </a:t>
            </a:r>
            <a:r>
              <a:rPr lang="en-US" sz="2400" b="1" dirty="0" err="1">
                <a:solidFill>
                  <a:srgbClr val="FF0000"/>
                </a:solidFill>
              </a:rPr>
              <a:t>Kerma</a:t>
            </a:r>
            <a:r>
              <a:rPr lang="en-US" sz="2400" b="1" dirty="0">
                <a:solidFill>
                  <a:srgbClr val="FF0000"/>
                </a:solidFill>
              </a:rPr>
              <a:t> (ESAK) Rate</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3785652"/>
          </a:xfrm>
          <a:prstGeom prst="rect">
            <a:avLst/>
          </a:prstGeom>
          <a:noFill/>
        </p:spPr>
        <p:txBody>
          <a:bodyPr wrap="square" rtlCol="0">
            <a:spAutoFit/>
          </a:bodyPr>
          <a:lstStyle/>
          <a:p>
            <a:pPr lvl="0">
              <a:spcAft>
                <a:spcPts val="600"/>
              </a:spcAft>
            </a:pPr>
            <a:r>
              <a:rPr lang="en-GB" sz="2000" b="1" dirty="0"/>
              <a:t>Analysis:</a:t>
            </a:r>
            <a:endParaRPr lang="en-US" sz="2000" b="1" dirty="0"/>
          </a:p>
          <a:p>
            <a:pPr marL="285750" indent="-285750">
              <a:spcAft>
                <a:spcPts val="600"/>
              </a:spcAft>
              <a:buFont typeface="Arial" panose="020B0604020202020204" pitchFamily="34" charset="0"/>
              <a:buChar char="•"/>
            </a:pPr>
            <a:r>
              <a:rPr lang="en-GB" sz="2000" dirty="0"/>
              <a:t>Correct the readings with appropriate </a:t>
            </a:r>
            <a:r>
              <a:rPr lang="en-GB" sz="2000" dirty="0">
                <a:solidFill>
                  <a:schemeClr val="accent1"/>
                </a:solidFill>
              </a:rPr>
              <a:t>correction factors </a:t>
            </a:r>
            <a:r>
              <a:rPr lang="en-GB" sz="2000" dirty="0"/>
              <a:t>(e.g. pressure, temperature, calibration coefficient, etc.) for the detector used (if applicable).  </a:t>
            </a:r>
          </a:p>
          <a:p>
            <a:pPr marL="285750" indent="-285750">
              <a:spcAft>
                <a:spcPts val="600"/>
              </a:spcAft>
              <a:buFont typeface="Arial" panose="020B0604020202020204" pitchFamily="34" charset="0"/>
              <a:buChar char="•"/>
            </a:pPr>
            <a:r>
              <a:rPr lang="en-GB" sz="2000" dirty="0"/>
              <a:t>Correct the measured ESAK rates to the reference point using the </a:t>
            </a:r>
            <a:r>
              <a:rPr lang="en-GB" sz="2000" dirty="0">
                <a:solidFill>
                  <a:schemeClr val="accent1"/>
                </a:solidFill>
              </a:rPr>
              <a:t>inverse square law</a:t>
            </a:r>
            <a:r>
              <a:rPr lang="en-GB" sz="2000" dirty="0"/>
              <a:t>. When performing the evaluation, keep in mind that </a:t>
            </a:r>
            <a:r>
              <a:rPr lang="en-GB" sz="2000" dirty="0">
                <a:solidFill>
                  <a:schemeClr val="accent1"/>
                </a:solidFill>
              </a:rPr>
              <a:t>ESAK includes backscatter</a:t>
            </a:r>
            <a:r>
              <a:rPr lang="en-GB" sz="2000" dirty="0"/>
              <a:t>, while incident air </a:t>
            </a:r>
            <a:r>
              <a:rPr lang="en-GB" sz="2000" dirty="0" err="1"/>
              <a:t>kerma</a:t>
            </a:r>
            <a:r>
              <a:rPr lang="en-GB" sz="2000" dirty="0"/>
              <a:t> does not. </a:t>
            </a:r>
          </a:p>
          <a:p>
            <a:pPr marL="285750" indent="-285750">
              <a:spcAft>
                <a:spcPts val="600"/>
              </a:spcAft>
              <a:buFont typeface="Arial" panose="020B0604020202020204" pitchFamily="34" charset="0"/>
              <a:buChar char="•"/>
            </a:pPr>
            <a:r>
              <a:rPr lang="en-GB" sz="2000" dirty="0"/>
              <a:t>For an angiography system, the </a:t>
            </a:r>
            <a:r>
              <a:rPr lang="en-GB" sz="2000" dirty="0">
                <a:solidFill>
                  <a:srgbClr val="FF0000"/>
                </a:solidFill>
              </a:rPr>
              <a:t>patient entrance reference point </a:t>
            </a:r>
            <a:r>
              <a:rPr lang="en-GB" sz="2000" dirty="0"/>
              <a:t>is set by the manufacturer and it mainly depends on the type of the system according to the IEC standard. </a:t>
            </a:r>
          </a:p>
          <a:p>
            <a:pPr marL="285750" indent="-285750">
              <a:spcAft>
                <a:spcPts val="600"/>
              </a:spcAft>
              <a:buFont typeface="Arial" panose="020B0604020202020204" pitchFamily="34" charset="0"/>
              <a:buChar char="•"/>
            </a:pPr>
            <a:r>
              <a:rPr lang="en-GB" sz="2000" b="1" dirty="0"/>
              <a:t>Note: </a:t>
            </a:r>
            <a:r>
              <a:rPr lang="en-GB" sz="2000" dirty="0"/>
              <a:t>Instead of measuring the values, the displayed air </a:t>
            </a:r>
            <a:r>
              <a:rPr lang="en-GB" sz="2000" dirty="0" err="1"/>
              <a:t>kerma</a:t>
            </a:r>
            <a:r>
              <a:rPr lang="en-GB" sz="2000" dirty="0"/>
              <a:t> rates could be taken, if appropriate corrections are applied.</a:t>
            </a:r>
            <a:endParaRPr lang="en-US" sz="2000" dirty="0"/>
          </a:p>
        </p:txBody>
      </p:sp>
      <p:sp>
        <p:nvSpPr>
          <p:cNvPr id="3" name="TextBox 2">
            <a:extLst>
              <a:ext uri="{FF2B5EF4-FFF2-40B4-BE49-F238E27FC236}">
                <a16:creationId xmlns:a16="http://schemas.microsoft.com/office/drawing/2014/main" id="{F3DC1383-F514-870C-631A-907AC31A02E1}"/>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solidFill>
                  <a:srgbClr val="FF0000"/>
                </a:solidFill>
              </a:rPr>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7" name="TextBox 6">
            <a:extLst>
              <a:ext uri="{FF2B5EF4-FFF2-40B4-BE49-F238E27FC236}">
                <a16:creationId xmlns:a16="http://schemas.microsoft.com/office/drawing/2014/main" id="{020E3383-5195-DBE7-C6A9-B7F1F17AEACE}"/>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432092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58</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10. Patient Entrance Surface Air </a:t>
            </a:r>
            <a:r>
              <a:rPr lang="en-US" sz="2400" b="1" dirty="0" err="1">
                <a:solidFill>
                  <a:srgbClr val="FF0000"/>
                </a:solidFill>
              </a:rPr>
              <a:t>Kerma</a:t>
            </a:r>
            <a:r>
              <a:rPr lang="en-US" sz="2400" b="1" dirty="0">
                <a:solidFill>
                  <a:srgbClr val="FF0000"/>
                </a:solidFill>
              </a:rPr>
              <a:t> (ESAK) Rate</a:t>
            </a:r>
          </a:p>
        </p:txBody>
      </p:sp>
      <p:sp>
        <p:nvSpPr>
          <p:cNvPr id="3" name="TextBox 2">
            <a:extLst>
              <a:ext uri="{FF2B5EF4-FFF2-40B4-BE49-F238E27FC236}">
                <a16:creationId xmlns:a16="http://schemas.microsoft.com/office/drawing/2014/main" id="{DBA2C7CB-4332-438D-BE14-8807F12EA5CD}"/>
              </a:ext>
            </a:extLst>
          </p:cNvPr>
          <p:cNvSpPr txBox="1"/>
          <p:nvPr/>
        </p:nvSpPr>
        <p:spPr>
          <a:xfrm>
            <a:off x="2771774" y="1779687"/>
            <a:ext cx="8865098" cy="4524315"/>
          </a:xfrm>
          <a:prstGeom prst="rect">
            <a:avLst/>
          </a:prstGeom>
          <a:noFill/>
        </p:spPr>
        <p:txBody>
          <a:bodyPr wrap="square" rtlCol="0">
            <a:spAutoFit/>
          </a:bodyPr>
          <a:lstStyle/>
          <a:p>
            <a:r>
              <a:rPr lang="en-US" b="1" dirty="0"/>
              <a:t>Tolerance: </a:t>
            </a:r>
          </a:p>
          <a:p>
            <a:r>
              <a:rPr lang="en-GB" dirty="0"/>
              <a:t>Follow national regulations. In case there are no national regulations, following values can be applied (taken from various international standards):</a:t>
            </a:r>
          </a:p>
          <a:p>
            <a:endParaRPr lang="en-US" dirty="0"/>
          </a:p>
          <a:p>
            <a:r>
              <a:rPr lang="en-GB" b="1" dirty="0"/>
              <a:t>For fluoroscopy modes, with 20 cm PMMA:</a:t>
            </a:r>
            <a:endParaRPr lang="en-US" b="1" dirty="0"/>
          </a:p>
          <a:p>
            <a:pPr lvl="0"/>
            <a:r>
              <a:rPr lang="en-GB" dirty="0"/>
              <a:t>Normal mode ≤ 50 </a:t>
            </a:r>
            <a:r>
              <a:rPr lang="en-GB" dirty="0" err="1"/>
              <a:t>mGy</a:t>
            </a:r>
            <a:r>
              <a:rPr lang="en-GB" dirty="0"/>
              <a:t>/min</a:t>
            </a:r>
            <a:endParaRPr lang="en-US" dirty="0"/>
          </a:p>
          <a:p>
            <a:pPr lvl="0"/>
            <a:r>
              <a:rPr lang="en-GB" dirty="0"/>
              <a:t>High dose rate ≤ 100 </a:t>
            </a:r>
            <a:r>
              <a:rPr lang="en-GB" dirty="0" err="1"/>
              <a:t>mGy</a:t>
            </a:r>
            <a:r>
              <a:rPr lang="en-GB" dirty="0"/>
              <a:t>/min</a:t>
            </a:r>
            <a:endParaRPr lang="en-US" dirty="0"/>
          </a:p>
          <a:p>
            <a:pPr lvl="0"/>
            <a:endParaRPr lang="en-US" dirty="0"/>
          </a:p>
          <a:p>
            <a:pPr lvl="0"/>
            <a:r>
              <a:rPr lang="en-GB" b="1" dirty="0"/>
              <a:t>For any thickness of patient, with PMMA:</a:t>
            </a:r>
            <a:endParaRPr lang="en-US" b="1" dirty="0"/>
          </a:p>
          <a:p>
            <a:pPr lvl="0"/>
            <a:r>
              <a:rPr lang="en-GB" dirty="0"/>
              <a:t>Normal mode ≤ 100 </a:t>
            </a:r>
            <a:r>
              <a:rPr lang="en-GB" dirty="0" err="1"/>
              <a:t>mGy</a:t>
            </a:r>
            <a:r>
              <a:rPr lang="en-GB" dirty="0"/>
              <a:t>/min</a:t>
            </a:r>
            <a:endParaRPr lang="en-US" dirty="0"/>
          </a:p>
          <a:p>
            <a:pPr lvl="0"/>
            <a:r>
              <a:rPr lang="en-GB" dirty="0"/>
              <a:t>High dose rate ≤ 200 </a:t>
            </a:r>
            <a:r>
              <a:rPr lang="en-GB" dirty="0" err="1"/>
              <a:t>mGy</a:t>
            </a:r>
            <a:r>
              <a:rPr lang="en-GB" dirty="0"/>
              <a:t>/min</a:t>
            </a:r>
            <a:endParaRPr lang="en-US" dirty="0"/>
          </a:p>
          <a:p>
            <a:endParaRPr lang="en-GB" dirty="0"/>
          </a:p>
          <a:p>
            <a:r>
              <a:rPr lang="en-GB" b="1" dirty="0"/>
              <a:t>For Cine or acquisition modes, with 20 cm PMMA:</a:t>
            </a:r>
            <a:endParaRPr lang="en-US" b="1" dirty="0"/>
          </a:p>
          <a:p>
            <a:pPr lvl="0"/>
            <a:r>
              <a:rPr lang="en-GB" dirty="0"/>
              <a:t>Variation ≤ 20% with respect to the reference</a:t>
            </a:r>
            <a:r>
              <a:rPr lang="en-GB" sz="1050" dirty="0"/>
              <a:t> </a:t>
            </a:r>
            <a:r>
              <a:rPr lang="en-GB" dirty="0"/>
              <a:t> values.</a:t>
            </a:r>
            <a:endParaRPr lang="en-US" dirty="0"/>
          </a:p>
          <a:p>
            <a:pPr lvl="0"/>
            <a:r>
              <a:rPr lang="en-GB" dirty="0"/>
              <a:t>0.03 - 0.12 </a:t>
            </a:r>
            <a:r>
              <a:rPr lang="en-GB" dirty="0" err="1"/>
              <a:t>mGy</a:t>
            </a:r>
            <a:r>
              <a:rPr lang="en-GB" dirty="0"/>
              <a:t>/image for interventional cardiology.</a:t>
            </a:r>
            <a:endParaRPr lang="en-US" dirty="0"/>
          </a:p>
          <a:p>
            <a:endParaRPr lang="en-US" dirty="0"/>
          </a:p>
        </p:txBody>
      </p:sp>
      <p:sp>
        <p:nvSpPr>
          <p:cNvPr id="7" name="TextBox 6">
            <a:extLst>
              <a:ext uri="{FF2B5EF4-FFF2-40B4-BE49-F238E27FC236}">
                <a16:creationId xmlns:a16="http://schemas.microsoft.com/office/drawing/2014/main" id="{24787904-4205-01DE-D87A-E1987958067B}"/>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solidFill>
                  <a:srgbClr val="FF0000"/>
                </a:solidFill>
              </a:rPr>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8" name="TextBox 7">
            <a:extLst>
              <a:ext uri="{FF2B5EF4-FFF2-40B4-BE49-F238E27FC236}">
                <a16:creationId xmlns:a16="http://schemas.microsoft.com/office/drawing/2014/main" id="{D0DF7CBD-4D03-D7E3-8B7A-35F7D415CF0E}"/>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3444175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59</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11. Maximum Air </a:t>
            </a:r>
            <a:r>
              <a:rPr lang="en-US" sz="2400" b="1" dirty="0" err="1">
                <a:solidFill>
                  <a:srgbClr val="FF0000"/>
                </a:solidFill>
              </a:rPr>
              <a:t>Kerma</a:t>
            </a:r>
            <a:r>
              <a:rPr lang="en-US" sz="2400" b="1" dirty="0">
                <a:solidFill>
                  <a:srgbClr val="FF0000"/>
                </a:solidFill>
              </a:rPr>
              <a:t> Rate</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4939814"/>
          </a:xfrm>
          <a:prstGeom prst="rect">
            <a:avLst/>
          </a:prstGeom>
          <a:noFill/>
        </p:spPr>
        <p:txBody>
          <a:bodyPr wrap="square" rtlCol="0">
            <a:spAutoFit/>
          </a:bodyPr>
          <a:lstStyle/>
          <a:p>
            <a:pPr lvl="0">
              <a:spcAft>
                <a:spcPts val="600"/>
              </a:spcAft>
            </a:pPr>
            <a:r>
              <a:rPr lang="en-GB" b="1" dirty="0"/>
              <a:t>Objective:</a:t>
            </a:r>
            <a:endParaRPr lang="en-US" sz="2000" b="1" dirty="0"/>
          </a:p>
          <a:p>
            <a:pPr>
              <a:spcAft>
                <a:spcPts val="600"/>
              </a:spcAft>
            </a:pPr>
            <a:r>
              <a:rPr lang="en-GB" dirty="0"/>
              <a:t>To evaluate the maximum air </a:t>
            </a:r>
            <a:r>
              <a:rPr lang="en-GB" dirty="0" err="1"/>
              <a:t>kerma</a:t>
            </a:r>
            <a:r>
              <a:rPr lang="en-GB" dirty="0"/>
              <a:t> rates of a fluoroscopy equipment. The radiation output levels are typically limited by </a:t>
            </a:r>
            <a:r>
              <a:rPr lang="en-GB" dirty="0">
                <a:solidFill>
                  <a:srgbClr val="FF0000"/>
                </a:solidFill>
              </a:rPr>
              <a:t>local or national regulations</a:t>
            </a:r>
            <a:r>
              <a:rPr lang="en-GB" dirty="0"/>
              <a:t>. This test may be modified to comply with those regulations.</a:t>
            </a:r>
          </a:p>
          <a:p>
            <a:pPr>
              <a:spcAft>
                <a:spcPts val="600"/>
              </a:spcAft>
            </a:pPr>
            <a:endParaRPr lang="en-GB" sz="700" dirty="0"/>
          </a:p>
          <a:p>
            <a:pPr>
              <a:spcAft>
                <a:spcPts val="600"/>
              </a:spcAft>
            </a:pPr>
            <a:r>
              <a:rPr lang="en-GB" b="1" dirty="0"/>
              <a:t>Procedures:</a:t>
            </a:r>
          </a:p>
          <a:p>
            <a:pPr marL="285750" lvl="0" indent="-285750">
              <a:spcAft>
                <a:spcPts val="600"/>
              </a:spcAft>
              <a:buFont typeface="Arial" panose="020B0604020202020204" pitchFamily="34" charset="0"/>
              <a:buChar char="•"/>
            </a:pPr>
            <a:r>
              <a:rPr lang="en-GB" dirty="0"/>
              <a:t>Center the radiation detector within the X ray field, </a:t>
            </a:r>
            <a:r>
              <a:rPr lang="en-GB" dirty="0">
                <a:solidFill>
                  <a:schemeClr val="accent1"/>
                </a:solidFill>
              </a:rPr>
              <a:t>free-in-air</a:t>
            </a:r>
            <a:r>
              <a:rPr lang="en-GB" dirty="0"/>
              <a:t>. </a:t>
            </a:r>
          </a:p>
          <a:p>
            <a:pPr marL="285750" lvl="0" indent="-285750">
              <a:spcAft>
                <a:spcPts val="600"/>
              </a:spcAft>
              <a:buFont typeface="Arial" panose="020B0604020202020204" pitchFamily="34" charset="0"/>
              <a:buChar char="•"/>
            </a:pPr>
            <a:r>
              <a:rPr lang="en-GB" dirty="0"/>
              <a:t>If possible, the detector should be placed in the plane that the air </a:t>
            </a:r>
            <a:r>
              <a:rPr lang="en-GB" dirty="0" err="1"/>
              <a:t>kerma</a:t>
            </a:r>
            <a:r>
              <a:rPr lang="en-GB" dirty="0"/>
              <a:t> rate is to be determined; otherwise, the measurement must be corrected to that plane. </a:t>
            </a:r>
          </a:p>
          <a:p>
            <a:pPr marL="285750" lvl="0" indent="-285750">
              <a:spcAft>
                <a:spcPts val="600"/>
              </a:spcAft>
              <a:buFont typeface="Arial" panose="020B0604020202020204" pitchFamily="34" charset="0"/>
              <a:buChar char="•"/>
            </a:pPr>
            <a:r>
              <a:rPr lang="en-GB" dirty="0"/>
              <a:t>For C arm, the maximum air </a:t>
            </a:r>
            <a:r>
              <a:rPr lang="en-GB" dirty="0" err="1"/>
              <a:t>kerma</a:t>
            </a:r>
            <a:r>
              <a:rPr lang="en-GB" dirty="0"/>
              <a:t> rate is determined at </a:t>
            </a:r>
            <a:r>
              <a:rPr lang="en-GB" dirty="0">
                <a:solidFill>
                  <a:srgbClr val="FF0000"/>
                </a:solidFill>
              </a:rPr>
              <a:t>30 cm</a:t>
            </a:r>
            <a:r>
              <a:rPr lang="en-GB" dirty="0"/>
              <a:t> </a:t>
            </a:r>
            <a:r>
              <a:rPr lang="en-GB" dirty="0">
                <a:solidFill>
                  <a:srgbClr val="FF0000"/>
                </a:solidFill>
              </a:rPr>
              <a:t>from the face of the image receptor</a:t>
            </a:r>
            <a:r>
              <a:rPr lang="en-GB" dirty="0"/>
              <a:t>, at any SID.</a:t>
            </a:r>
            <a:endParaRPr lang="en-US" dirty="0"/>
          </a:p>
          <a:p>
            <a:pPr marL="285750" lvl="0" indent="-285750">
              <a:spcAft>
                <a:spcPts val="600"/>
              </a:spcAft>
              <a:buFont typeface="Arial" panose="020B0604020202020204" pitchFamily="34" charset="0"/>
              <a:buChar char="•"/>
            </a:pPr>
            <a:r>
              <a:rPr lang="en-GB" dirty="0"/>
              <a:t>If the system has variable SID, this test should be performed at the min and max SID to ensure that the output properly tracks with the changing SID.</a:t>
            </a:r>
            <a:endParaRPr lang="en-US" dirty="0"/>
          </a:p>
          <a:p>
            <a:pPr marL="285750" lvl="0" indent="-285750">
              <a:spcAft>
                <a:spcPts val="600"/>
              </a:spcAft>
              <a:buFont typeface="Arial" panose="020B0604020202020204" pitchFamily="34" charset="0"/>
              <a:buChar char="•"/>
            </a:pPr>
            <a:r>
              <a:rPr lang="en-GB" dirty="0"/>
              <a:t>Collimate the X ray field </a:t>
            </a:r>
            <a:r>
              <a:rPr lang="en-GB" dirty="0">
                <a:solidFill>
                  <a:schemeClr val="accent1"/>
                </a:solidFill>
              </a:rPr>
              <a:t>as small as reasonably achievable</a:t>
            </a:r>
            <a:r>
              <a:rPr lang="en-GB" dirty="0"/>
              <a:t>, but cover the entire detector.</a:t>
            </a:r>
            <a:endParaRPr lang="en-US" dirty="0"/>
          </a:p>
          <a:p>
            <a:endParaRPr lang="en-US" b="1" dirty="0"/>
          </a:p>
        </p:txBody>
      </p:sp>
      <p:sp>
        <p:nvSpPr>
          <p:cNvPr id="3" name="TextBox 2">
            <a:extLst>
              <a:ext uri="{FF2B5EF4-FFF2-40B4-BE49-F238E27FC236}">
                <a16:creationId xmlns:a16="http://schemas.microsoft.com/office/drawing/2014/main" id="{9BECD34D-2FE0-15CB-6EBA-E7895BD36533}"/>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solidFill>
                  <a:srgbClr val="FF0000"/>
                </a:solidFill>
              </a:rPr>
              <a:t>Max Air </a:t>
            </a:r>
            <a:r>
              <a:rPr lang="en-US" sz="1400" dirty="0" err="1">
                <a:solidFill>
                  <a:srgbClr val="FF0000"/>
                </a:solidFill>
              </a:rPr>
              <a:t>Kerma</a:t>
            </a:r>
            <a:r>
              <a:rPr lang="en-US" sz="1400" dirty="0">
                <a:solidFill>
                  <a:srgbClr val="FF0000"/>
                </a:solidFill>
              </a:rPr>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7" name="TextBox 6">
            <a:extLst>
              <a:ext uri="{FF2B5EF4-FFF2-40B4-BE49-F238E27FC236}">
                <a16:creationId xmlns:a16="http://schemas.microsoft.com/office/drawing/2014/main" id="{C04285B6-A446-28F2-A30D-9B8FAE051657}"/>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275712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F4C04-9D34-4E41-B039-3D8D3CC6CAFE}"/>
              </a:ext>
            </a:extLst>
          </p:cNvPr>
          <p:cNvSpPr>
            <a:spLocks noGrp="1"/>
          </p:cNvSpPr>
          <p:nvPr>
            <p:ph type="title"/>
          </p:nvPr>
        </p:nvSpPr>
        <p:spPr>
          <a:xfrm>
            <a:off x="2655662" y="93725"/>
            <a:ext cx="9124951" cy="716756"/>
          </a:xfrm>
        </p:spPr>
        <p:txBody>
          <a:bodyPr/>
          <a:lstStyle/>
          <a:p>
            <a:pPr algn="ctr"/>
            <a:r>
              <a:rPr lang="en-US" dirty="0"/>
              <a:t>Ministry of Health Malaysia (2022)</a:t>
            </a:r>
          </a:p>
        </p:txBody>
      </p:sp>
      <p:sp>
        <p:nvSpPr>
          <p:cNvPr id="4" name="Footer Placeholder 3">
            <a:extLst>
              <a:ext uri="{FF2B5EF4-FFF2-40B4-BE49-F238E27FC236}">
                <a16:creationId xmlns:a16="http://schemas.microsoft.com/office/drawing/2014/main" id="{D5635D36-ECEC-45CA-A2E0-7B879C4D056C}"/>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963F2356-DA86-4631-B55D-72A1FC6A7607}"/>
              </a:ext>
            </a:extLst>
          </p:cNvPr>
          <p:cNvSpPr>
            <a:spLocks noGrp="1"/>
          </p:cNvSpPr>
          <p:nvPr>
            <p:ph type="sldNum" sz="quarter" idx="12"/>
          </p:nvPr>
        </p:nvSpPr>
        <p:spPr/>
        <p:txBody>
          <a:bodyPr/>
          <a:lstStyle/>
          <a:p>
            <a:fld id="{E994CEB2-14C0-4C36-BE7D-356F85CA276F}" type="slidenum">
              <a:rPr lang="en-US" altLang="en-US" smtClean="0"/>
              <a:pPr/>
              <a:t>6</a:t>
            </a:fld>
            <a:endParaRPr lang="en-US" altLang="en-US"/>
          </a:p>
        </p:txBody>
      </p:sp>
      <p:pic>
        <p:nvPicPr>
          <p:cNvPr id="6" name="Picture 5">
            <a:extLst>
              <a:ext uri="{FF2B5EF4-FFF2-40B4-BE49-F238E27FC236}">
                <a16:creationId xmlns:a16="http://schemas.microsoft.com/office/drawing/2014/main" id="{14E122E1-D6B5-468E-9955-0DC052DF145E}"/>
              </a:ext>
            </a:extLst>
          </p:cNvPr>
          <p:cNvPicPr>
            <a:picLocks noChangeAspect="1"/>
          </p:cNvPicPr>
          <p:nvPr/>
        </p:nvPicPr>
        <p:blipFill>
          <a:blip r:embed="rId2"/>
          <a:stretch>
            <a:fillRect/>
          </a:stretch>
        </p:blipFill>
        <p:spPr>
          <a:xfrm>
            <a:off x="3393120" y="1290684"/>
            <a:ext cx="3476105" cy="4936436"/>
          </a:xfrm>
          <a:prstGeom prst="rect">
            <a:avLst/>
          </a:prstGeom>
        </p:spPr>
      </p:pic>
      <p:pic>
        <p:nvPicPr>
          <p:cNvPr id="7" name="Picture 6">
            <a:extLst>
              <a:ext uri="{FF2B5EF4-FFF2-40B4-BE49-F238E27FC236}">
                <a16:creationId xmlns:a16="http://schemas.microsoft.com/office/drawing/2014/main" id="{5A43FB24-CAFF-412D-984F-792BB1C8049B}"/>
              </a:ext>
            </a:extLst>
          </p:cNvPr>
          <p:cNvPicPr>
            <a:picLocks noChangeAspect="1"/>
          </p:cNvPicPr>
          <p:nvPr/>
        </p:nvPicPr>
        <p:blipFill>
          <a:blip r:embed="rId3"/>
          <a:stretch>
            <a:fillRect/>
          </a:stretch>
        </p:blipFill>
        <p:spPr>
          <a:xfrm>
            <a:off x="7689054" y="1290684"/>
            <a:ext cx="3476105" cy="4936436"/>
          </a:xfrm>
          <a:prstGeom prst="rect">
            <a:avLst/>
          </a:prstGeom>
        </p:spPr>
      </p:pic>
      <p:sp>
        <p:nvSpPr>
          <p:cNvPr id="10" name="TextBox 9">
            <a:extLst>
              <a:ext uri="{FF2B5EF4-FFF2-40B4-BE49-F238E27FC236}">
                <a16:creationId xmlns:a16="http://schemas.microsoft.com/office/drawing/2014/main" id="{725350B7-95B1-45AF-B6F4-41FD595CED8E}"/>
              </a:ext>
            </a:extLst>
          </p:cNvPr>
          <p:cNvSpPr txBox="1"/>
          <p:nvPr/>
        </p:nvSpPr>
        <p:spPr>
          <a:xfrm>
            <a:off x="6263216" y="713629"/>
            <a:ext cx="2242156" cy="370257"/>
          </a:xfrm>
          <a:prstGeom prst="rect">
            <a:avLst/>
          </a:prstGeom>
          <a:noFill/>
        </p:spPr>
        <p:txBody>
          <a:bodyPr wrap="square" rtlCol="0">
            <a:spAutoFit/>
          </a:bodyPr>
          <a:lstStyle/>
          <a:p>
            <a:r>
              <a:rPr lang="en-US" dirty="0">
                <a:solidFill>
                  <a:schemeClr val="bg1"/>
                </a:solidFill>
              </a:rPr>
              <a:t>Radia.moh.gov.my</a:t>
            </a:r>
          </a:p>
        </p:txBody>
      </p:sp>
      <p:sp>
        <p:nvSpPr>
          <p:cNvPr id="3" name="TextBox 2">
            <a:extLst>
              <a:ext uri="{FF2B5EF4-FFF2-40B4-BE49-F238E27FC236}">
                <a16:creationId xmlns:a16="http://schemas.microsoft.com/office/drawing/2014/main" id="{389539FD-934F-DF68-E86A-3FA97F8EED49}"/>
              </a:ext>
            </a:extLst>
          </p:cNvPr>
          <p:cNvSpPr txBox="1"/>
          <p:nvPr/>
        </p:nvSpPr>
        <p:spPr>
          <a:xfrm>
            <a:off x="250782" y="2204113"/>
            <a:ext cx="1914732" cy="954107"/>
          </a:xfrm>
          <a:prstGeom prst="rect">
            <a:avLst/>
          </a:prstGeom>
          <a:noFill/>
        </p:spPr>
        <p:txBody>
          <a:bodyPr wrap="square" rtlCol="0">
            <a:spAutoFit/>
          </a:bodyPr>
          <a:lstStyle/>
          <a:p>
            <a:r>
              <a:rPr lang="en-MY" sz="2800" b="1" dirty="0">
                <a:solidFill>
                  <a:srgbClr val="FF0000"/>
                </a:solidFill>
              </a:rPr>
              <a:t>Main References</a:t>
            </a:r>
          </a:p>
        </p:txBody>
      </p:sp>
    </p:spTree>
    <p:extLst>
      <p:ext uri="{BB962C8B-B14F-4D97-AF65-F5344CB8AC3E}">
        <p14:creationId xmlns:p14="http://schemas.microsoft.com/office/powerpoint/2010/main" val="33360003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60</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11. Maximum Air </a:t>
            </a:r>
            <a:r>
              <a:rPr lang="en-US" sz="2400" b="1" dirty="0" err="1">
                <a:solidFill>
                  <a:srgbClr val="FF0000"/>
                </a:solidFill>
              </a:rPr>
              <a:t>Kerma</a:t>
            </a:r>
            <a:r>
              <a:rPr lang="en-US" sz="2400" b="1" dirty="0">
                <a:solidFill>
                  <a:srgbClr val="FF0000"/>
                </a:solidFill>
              </a:rPr>
              <a:t> Rate</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4585871"/>
          </a:xfrm>
          <a:prstGeom prst="rect">
            <a:avLst/>
          </a:prstGeom>
          <a:noFill/>
        </p:spPr>
        <p:txBody>
          <a:bodyPr wrap="square" rtlCol="0">
            <a:spAutoFit/>
          </a:bodyPr>
          <a:lstStyle/>
          <a:p>
            <a:pPr>
              <a:spcAft>
                <a:spcPts val="600"/>
              </a:spcAft>
            </a:pPr>
            <a:r>
              <a:rPr lang="en-GB" b="1" dirty="0"/>
              <a:t>Procedures:</a:t>
            </a:r>
          </a:p>
          <a:p>
            <a:pPr marL="285750" lvl="0" indent="-285750">
              <a:spcAft>
                <a:spcPts val="600"/>
              </a:spcAft>
              <a:buFont typeface="Arial" panose="020B0604020202020204" pitchFamily="34" charset="0"/>
              <a:buChar char="•"/>
            </a:pPr>
            <a:r>
              <a:rPr lang="en-GB" dirty="0"/>
              <a:t>Place sufficient attenuator in the X ray beam to drive the output to the maximum rate. The attenuators should be placed at least 10 cm from the detector toward the image receptor.</a:t>
            </a:r>
            <a:endParaRPr lang="en-US" dirty="0"/>
          </a:p>
          <a:p>
            <a:pPr marL="285750" lvl="0" indent="-285750">
              <a:spcAft>
                <a:spcPts val="600"/>
              </a:spcAft>
              <a:buFont typeface="Arial" panose="020B0604020202020204" pitchFamily="34" charset="0"/>
              <a:buChar char="•"/>
            </a:pPr>
            <a:r>
              <a:rPr lang="en-GB" dirty="0"/>
              <a:t>Record the technique (</a:t>
            </a:r>
            <a:r>
              <a:rPr lang="en-GB" dirty="0" err="1"/>
              <a:t>kVp</a:t>
            </a:r>
            <a:r>
              <a:rPr lang="en-GB" dirty="0"/>
              <a:t> and mA) ensuring that they are the maximum for the system, and record the measured air </a:t>
            </a:r>
            <a:r>
              <a:rPr lang="en-GB" dirty="0" err="1"/>
              <a:t>kerma</a:t>
            </a:r>
            <a:r>
              <a:rPr lang="en-GB" dirty="0"/>
              <a:t> rates.</a:t>
            </a:r>
            <a:endParaRPr lang="en-US" dirty="0"/>
          </a:p>
          <a:p>
            <a:pPr marL="285750" lvl="0" indent="-285750">
              <a:spcAft>
                <a:spcPts val="600"/>
              </a:spcAft>
              <a:buFont typeface="Arial" panose="020B0604020202020204" pitchFamily="34" charset="0"/>
              <a:buChar char="•"/>
            </a:pPr>
            <a:r>
              <a:rPr lang="en-GB" dirty="0"/>
              <a:t>Maximum air </a:t>
            </a:r>
            <a:r>
              <a:rPr lang="en-GB" dirty="0" err="1"/>
              <a:t>kerma</a:t>
            </a:r>
            <a:r>
              <a:rPr lang="en-GB" dirty="0"/>
              <a:t> rate measurements should be made for different fluoroscopic system settings:</a:t>
            </a:r>
            <a:endParaRPr lang="en-US" dirty="0"/>
          </a:p>
          <a:p>
            <a:pPr marL="742950" lvl="1" indent="-285750">
              <a:spcAft>
                <a:spcPts val="600"/>
              </a:spcAft>
              <a:buFont typeface="Arial" panose="020B0604020202020204" pitchFamily="34" charset="0"/>
              <a:buChar char="•"/>
            </a:pPr>
            <a:r>
              <a:rPr lang="en-GB" dirty="0"/>
              <a:t>All fluoroscopic dose curves (there are typically 2-3).</a:t>
            </a:r>
            <a:endParaRPr lang="en-US" dirty="0"/>
          </a:p>
          <a:p>
            <a:pPr marL="742950" lvl="1" indent="-285750">
              <a:spcAft>
                <a:spcPts val="600"/>
              </a:spcAft>
              <a:buFont typeface="Arial" panose="020B0604020202020204" pitchFamily="34" charset="0"/>
              <a:buChar char="•"/>
            </a:pPr>
            <a:r>
              <a:rPr lang="en-GB" dirty="0"/>
              <a:t>Largest and smallest FOV.</a:t>
            </a:r>
            <a:endParaRPr lang="en-US" dirty="0"/>
          </a:p>
          <a:p>
            <a:pPr marL="742950" lvl="1" indent="-285750">
              <a:spcAft>
                <a:spcPts val="600"/>
              </a:spcAft>
              <a:buFont typeface="Arial" panose="020B0604020202020204" pitchFamily="34" charset="0"/>
              <a:buChar char="•"/>
            </a:pPr>
            <a:r>
              <a:rPr lang="en-GB" dirty="0"/>
              <a:t>Highest pulse rate (or continuous if system has this option) and at least 1 other clinically used pulse rate.</a:t>
            </a:r>
            <a:endParaRPr lang="en-US" dirty="0"/>
          </a:p>
          <a:p>
            <a:pPr marL="285750" lvl="0" indent="-285750">
              <a:spcAft>
                <a:spcPts val="600"/>
              </a:spcAft>
              <a:buFont typeface="Arial" panose="020B0604020202020204" pitchFamily="34" charset="0"/>
              <a:buChar char="•"/>
            </a:pPr>
            <a:r>
              <a:rPr lang="en-GB" dirty="0"/>
              <a:t>Repeat the test for a commonly used clinical FOV and frame rate for at least one clinically used acquisition.</a:t>
            </a:r>
            <a:endParaRPr lang="en-US" dirty="0"/>
          </a:p>
          <a:p>
            <a:endParaRPr lang="en-US" b="1" dirty="0"/>
          </a:p>
        </p:txBody>
      </p:sp>
      <p:sp>
        <p:nvSpPr>
          <p:cNvPr id="3" name="TextBox 2">
            <a:extLst>
              <a:ext uri="{FF2B5EF4-FFF2-40B4-BE49-F238E27FC236}">
                <a16:creationId xmlns:a16="http://schemas.microsoft.com/office/drawing/2014/main" id="{48A3A9FE-EA9D-8BC7-FBD8-47DD505A6731}"/>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solidFill>
                  <a:srgbClr val="FF0000"/>
                </a:solidFill>
              </a:rPr>
              <a:t>Max Air </a:t>
            </a:r>
            <a:r>
              <a:rPr lang="en-US" sz="1400" dirty="0" err="1">
                <a:solidFill>
                  <a:srgbClr val="FF0000"/>
                </a:solidFill>
              </a:rPr>
              <a:t>Kerma</a:t>
            </a:r>
            <a:r>
              <a:rPr lang="en-US" sz="1400" dirty="0">
                <a:solidFill>
                  <a:srgbClr val="FF0000"/>
                </a:solidFill>
              </a:rPr>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7" name="TextBox 6">
            <a:extLst>
              <a:ext uri="{FF2B5EF4-FFF2-40B4-BE49-F238E27FC236}">
                <a16:creationId xmlns:a16="http://schemas.microsoft.com/office/drawing/2014/main" id="{CA257537-BFF2-FA4C-471C-ECFC5AF99403}"/>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2667043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61</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11. Maximum Air </a:t>
            </a:r>
            <a:r>
              <a:rPr lang="en-US" sz="2400" b="1" dirty="0" err="1">
                <a:solidFill>
                  <a:srgbClr val="FF0000"/>
                </a:solidFill>
              </a:rPr>
              <a:t>Kerma</a:t>
            </a:r>
            <a:r>
              <a:rPr lang="en-US" sz="2400" b="1" dirty="0">
                <a:solidFill>
                  <a:srgbClr val="FF0000"/>
                </a:solidFill>
              </a:rPr>
              <a:t> Rate</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3600986"/>
          </a:xfrm>
          <a:prstGeom prst="rect">
            <a:avLst/>
          </a:prstGeom>
          <a:noFill/>
        </p:spPr>
        <p:txBody>
          <a:bodyPr wrap="square" rtlCol="0">
            <a:spAutoFit/>
          </a:bodyPr>
          <a:lstStyle/>
          <a:p>
            <a:pPr>
              <a:spcAft>
                <a:spcPts val="600"/>
              </a:spcAft>
            </a:pPr>
            <a:r>
              <a:rPr lang="en-GB" sz="2000" b="1" dirty="0"/>
              <a:t>Tolerance:</a:t>
            </a:r>
          </a:p>
          <a:p>
            <a:pPr marL="285750" indent="-285750">
              <a:spcAft>
                <a:spcPts val="600"/>
              </a:spcAft>
              <a:buFont typeface="Arial" panose="020B0604020202020204" pitchFamily="34" charset="0"/>
              <a:buChar char="•"/>
            </a:pPr>
            <a:r>
              <a:rPr lang="en-GB" sz="2000" dirty="0"/>
              <a:t>Follow local regulations. </a:t>
            </a:r>
          </a:p>
          <a:p>
            <a:pPr marL="285750" indent="-285750">
              <a:spcAft>
                <a:spcPts val="600"/>
              </a:spcAft>
              <a:buFont typeface="Arial" panose="020B0604020202020204" pitchFamily="34" charset="0"/>
              <a:buChar char="•"/>
            </a:pPr>
            <a:r>
              <a:rPr lang="en-GB" sz="2000" dirty="0"/>
              <a:t>If local regulations not available:</a:t>
            </a:r>
            <a:endParaRPr lang="en-US" sz="2000" dirty="0"/>
          </a:p>
          <a:p>
            <a:pPr marL="742950" lvl="1" indent="-285750">
              <a:spcAft>
                <a:spcPts val="600"/>
              </a:spcAft>
              <a:buFont typeface="Arial" panose="020B0604020202020204" pitchFamily="34" charset="0"/>
              <a:buChar char="•"/>
            </a:pPr>
            <a:r>
              <a:rPr lang="en-GB" sz="2000" dirty="0"/>
              <a:t>Fluoroscopy Normal Dose Rate Limit = 88 </a:t>
            </a:r>
            <a:r>
              <a:rPr lang="en-GB" sz="2000" dirty="0" err="1"/>
              <a:t>mGy</a:t>
            </a:r>
            <a:r>
              <a:rPr lang="en-GB" sz="2000" dirty="0"/>
              <a:t>/min</a:t>
            </a:r>
            <a:endParaRPr lang="en-US" sz="2000" dirty="0"/>
          </a:p>
          <a:p>
            <a:pPr marL="742950" lvl="1" indent="-285750">
              <a:spcAft>
                <a:spcPts val="600"/>
              </a:spcAft>
              <a:buFont typeface="Arial" panose="020B0604020202020204" pitchFamily="34" charset="0"/>
              <a:buChar char="•"/>
            </a:pPr>
            <a:r>
              <a:rPr lang="en-GB" sz="2000" dirty="0"/>
              <a:t>Fluoroscopy High Dose Rate Limit = 176 </a:t>
            </a:r>
            <a:r>
              <a:rPr lang="en-GB" sz="2000" dirty="0" err="1"/>
              <a:t>mGy</a:t>
            </a:r>
            <a:r>
              <a:rPr lang="en-GB" sz="2000" dirty="0"/>
              <a:t>/min </a:t>
            </a:r>
            <a:endParaRPr lang="en-US" sz="2000" dirty="0"/>
          </a:p>
          <a:p>
            <a:pPr marL="742950" lvl="1" indent="-285750">
              <a:spcAft>
                <a:spcPts val="600"/>
              </a:spcAft>
              <a:buFont typeface="Arial" panose="020B0604020202020204" pitchFamily="34" charset="0"/>
              <a:buChar char="•"/>
            </a:pPr>
            <a:r>
              <a:rPr lang="en-GB" sz="2000" dirty="0"/>
              <a:t>Acquisition mode = currently has no applicable dose rate limit (NOTE: air </a:t>
            </a:r>
            <a:r>
              <a:rPr lang="en-GB" sz="2000" dirty="0" err="1"/>
              <a:t>kerma</a:t>
            </a:r>
            <a:r>
              <a:rPr lang="en-GB" sz="2000" dirty="0"/>
              <a:t> rates measured under this geometry may exceed 2-3 </a:t>
            </a:r>
            <a:r>
              <a:rPr lang="en-GB" sz="2000" dirty="0" err="1"/>
              <a:t>Gy</a:t>
            </a:r>
            <a:r>
              <a:rPr lang="en-GB" sz="2000" dirty="0"/>
              <a:t>/min. Caution should be used when allowing dose rates to reach these levels and consider lowering the maximum achievable rates).</a:t>
            </a:r>
            <a:endParaRPr lang="en-US" sz="2000" dirty="0"/>
          </a:p>
          <a:p>
            <a:endParaRPr lang="en-US" b="1" dirty="0"/>
          </a:p>
        </p:txBody>
      </p:sp>
      <p:sp>
        <p:nvSpPr>
          <p:cNvPr id="3" name="TextBox 2">
            <a:extLst>
              <a:ext uri="{FF2B5EF4-FFF2-40B4-BE49-F238E27FC236}">
                <a16:creationId xmlns:a16="http://schemas.microsoft.com/office/drawing/2014/main" id="{CE621C46-E03E-B3AF-6395-2B3EE7D55825}"/>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solidFill>
                  <a:srgbClr val="FF0000"/>
                </a:solidFill>
              </a:rPr>
              <a:t>Max Air </a:t>
            </a:r>
            <a:r>
              <a:rPr lang="en-US" sz="1400" dirty="0" err="1">
                <a:solidFill>
                  <a:srgbClr val="FF0000"/>
                </a:solidFill>
              </a:rPr>
              <a:t>Kerma</a:t>
            </a:r>
            <a:r>
              <a:rPr lang="en-US" sz="1400" dirty="0">
                <a:solidFill>
                  <a:srgbClr val="FF0000"/>
                </a:solidFill>
              </a:rPr>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7" name="TextBox 6">
            <a:extLst>
              <a:ext uri="{FF2B5EF4-FFF2-40B4-BE49-F238E27FC236}">
                <a16:creationId xmlns:a16="http://schemas.microsoft.com/office/drawing/2014/main" id="{26E93938-D51F-F725-12AA-DD09CD852B87}"/>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9369251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62</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12. Table and Table Pad Attenuation </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4493538"/>
          </a:xfrm>
          <a:prstGeom prst="rect">
            <a:avLst/>
          </a:prstGeom>
          <a:noFill/>
        </p:spPr>
        <p:txBody>
          <a:bodyPr wrap="square" rtlCol="0">
            <a:spAutoFit/>
          </a:bodyPr>
          <a:lstStyle/>
          <a:p>
            <a:pPr lvl="0"/>
            <a:r>
              <a:rPr lang="en-GB" b="1" dirty="0"/>
              <a:t>Objective: </a:t>
            </a:r>
            <a:r>
              <a:rPr lang="en-US" dirty="0"/>
              <a:t>To evaluate the attenuation properties of the procedure table and patient mattress. The manufacturer must specify the maximum value of the attenuation equivalence, according to the IEC 60601-2-42 standards. </a:t>
            </a:r>
          </a:p>
          <a:p>
            <a:endParaRPr lang="en-GB" sz="1600" dirty="0"/>
          </a:p>
          <a:p>
            <a:r>
              <a:rPr lang="en-GB" b="1" dirty="0"/>
              <a:t>Procedures:</a:t>
            </a:r>
          </a:p>
          <a:p>
            <a:pPr marL="285750" lvl="0" indent="-285750">
              <a:buFont typeface="Arial" panose="020B0604020202020204" pitchFamily="34" charset="0"/>
              <a:buChar char="•"/>
            </a:pPr>
            <a:r>
              <a:rPr lang="en-GB" dirty="0"/>
              <a:t>Using a PA projection, set the table height to approximately </a:t>
            </a:r>
            <a:r>
              <a:rPr lang="en-GB" dirty="0">
                <a:solidFill>
                  <a:schemeClr val="accent1"/>
                </a:solidFill>
              </a:rPr>
              <a:t>isocentre</a:t>
            </a:r>
            <a:r>
              <a:rPr lang="en-GB" dirty="0"/>
              <a:t>.</a:t>
            </a:r>
          </a:p>
          <a:p>
            <a:pPr marL="285750" lvl="0" indent="-285750">
              <a:buFont typeface="Arial" panose="020B0604020202020204" pitchFamily="34" charset="0"/>
              <a:buChar char="•"/>
            </a:pPr>
            <a:r>
              <a:rPr lang="en-GB" dirty="0"/>
              <a:t>Move away the table and pad. </a:t>
            </a:r>
            <a:endParaRPr lang="en-US" dirty="0"/>
          </a:p>
          <a:p>
            <a:pPr marL="285750" lvl="0" indent="-285750">
              <a:buFont typeface="Arial" panose="020B0604020202020204" pitchFamily="34" charset="0"/>
              <a:buChar char="•"/>
            </a:pPr>
            <a:r>
              <a:rPr lang="en-GB" dirty="0"/>
              <a:t>Set the X ray field size to </a:t>
            </a:r>
            <a:r>
              <a:rPr lang="en-GB" dirty="0">
                <a:solidFill>
                  <a:schemeClr val="accent1"/>
                </a:solidFill>
              </a:rPr>
              <a:t>10 cm x 10 cm</a:t>
            </a:r>
            <a:r>
              <a:rPr lang="en-GB" dirty="0"/>
              <a:t>. </a:t>
            </a:r>
            <a:endParaRPr lang="en-US" dirty="0"/>
          </a:p>
          <a:p>
            <a:pPr marL="285750" lvl="0" indent="-285750">
              <a:buFont typeface="Arial" panose="020B0604020202020204" pitchFamily="34" charset="0"/>
              <a:buChar char="•"/>
            </a:pPr>
            <a:r>
              <a:rPr lang="en-GB" dirty="0"/>
              <a:t>Centre the radiation detector within the X ray field, free-in-air (i.e. no table and pad). </a:t>
            </a:r>
          </a:p>
          <a:p>
            <a:pPr marL="285750" indent="-285750">
              <a:buFont typeface="Arial" panose="020B0604020202020204" pitchFamily="34" charset="0"/>
              <a:buChar char="•"/>
            </a:pPr>
            <a:r>
              <a:rPr lang="en-GB" dirty="0"/>
              <a:t>Protect the image receptor with a lead plate.</a:t>
            </a:r>
          </a:p>
          <a:p>
            <a:pPr marL="285750" indent="-285750">
              <a:buFont typeface="Arial" panose="020B0604020202020204" pitchFamily="34" charset="0"/>
              <a:buChar char="•"/>
            </a:pPr>
            <a:r>
              <a:rPr lang="en-GB" dirty="0"/>
              <a:t>Make a radiographic exposure at ~100 </a:t>
            </a:r>
            <a:r>
              <a:rPr lang="en-GB" dirty="0" err="1"/>
              <a:t>kVp</a:t>
            </a:r>
            <a:r>
              <a:rPr lang="en-GB" dirty="0"/>
              <a:t> and ~ 1 </a:t>
            </a:r>
            <a:r>
              <a:rPr lang="en-GB" dirty="0" err="1"/>
              <a:t>mAs</a:t>
            </a:r>
            <a:r>
              <a:rPr lang="en-GB" dirty="0"/>
              <a:t>, record the air </a:t>
            </a:r>
            <a:r>
              <a:rPr lang="en-GB" dirty="0" err="1"/>
              <a:t>kerma</a:t>
            </a:r>
            <a:r>
              <a:rPr lang="en-GB" dirty="0"/>
              <a:t>.</a:t>
            </a:r>
          </a:p>
          <a:p>
            <a:pPr marL="285750" indent="-285750">
              <a:buFont typeface="Arial" panose="020B0604020202020204" pitchFamily="34" charset="0"/>
              <a:buChar char="•"/>
            </a:pPr>
            <a:r>
              <a:rPr lang="en-GB" dirty="0"/>
              <a:t>Move the table and mattress back to the field.</a:t>
            </a:r>
            <a:endParaRPr lang="en-US" dirty="0"/>
          </a:p>
          <a:p>
            <a:pPr marL="285750" indent="-285750">
              <a:buFont typeface="Arial" panose="020B0604020202020204" pitchFamily="34" charset="0"/>
              <a:buChar char="•"/>
            </a:pPr>
            <a:r>
              <a:rPr lang="en-GB" dirty="0"/>
              <a:t>Make another radiographic exposure with the exact same settings, record the incident air </a:t>
            </a:r>
            <a:r>
              <a:rPr lang="en-GB" dirty="0" err="1"/>
              <a:t>kerma</a:t>
            </a:r>
            <a:r>
              <a:rPr lang="en-GB" dirty="0"/>
              <a:t>.</a:t>
            </a:r>
            <a:endParaRPr lang="en-US" dirty="0"/>
          </a:p>
          <a:p>
            <a:pPr marL="285750" indent="-285750">
              <a:buFont typeface="Arial" panose="020B0604020202020204" pitchFamily="34" charset="0"/>
              <a:buChar char="•"/>
            </a:pPr>
            <a:r>
              <a:rPr lang="en-GB" b="1" dirty="0"/>
              <a:t>Note: </a:t>
            </a:r>
            <a:r>
              <a:rPr lang="en-GB" dirty="0"/>
              <a:t>If radiographic exposure cannot be done, use fluoroscopic mode and record the air </a:t>
            </a:r>
            <a:r>
              <a:rPr lang="en-GB" dirty="0" err="1"/>
              <a:t>kerma</a:t>
            </a:r>
            <a:r>
              <a:rPr lang="en-GB" dirty="0"/>
              <a:t> rate. </a:t>
            </a:r>
            <a:endParaRPr lang="en-US" b="1" dirty="0"/>
          </a:p>
        </p:txBody>
      </p:sp>
      <p:sp>
        <p:nvSpPr>
          <p:cNvPr id="3" name="TextBox 2">
            <a:extLst>
              <a:ext uri="{FF2B5EF4-FFF2-40B4-BE49-F238E27FC236}">
                <a16:creationId xmlns:a16="http://schemas.microsoft.com/office/drawing/2014/main" id="{83D4F148-589B-84EB-524F-F520E59594B1}"/>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solidFill>
                  <a:srgbClr val="FF0000"/>
                </a:solidFill>
              </a:rPr>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7" name="TextBox 6">
            <a:extLst>
              <a:ext uri="{FF2B5EF4-FFF2-40B4-BE49-F238E27FC236}">
                <a16:creationId xmlns:a16="http://schemas.microsoft.com/office/drawing/2014/main" id="{CC4FFE09-BD4C-11CC-B169-A373C6C6E171}"/>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2179490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63</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12. Table and Table Pad Attenuation </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B460E67D-D37B-4B24-B087-84492306B9FE}"/>
                  </a:ext>
                </a:extLst>
              </p:cNvPr>
              <p:cNvSpPr txBox="1"/>
              <p:nvPr/>
            </p:nvSpPr>
            <p:spPr>
              <a:xfrm>
                <a:off x="2771774" y="1828082"/>
                <a:ext cx="8997440" cy="3313471"/>
              </a:xfrm>
              <a:prstGeom prst="rect">
                <a:avLst/>
              </a:prstGeom>
              <a:noFill/>
            </p:spPr>
            <p:txBody>
              <a:bodyPr wrap="square" rtlCol="0">
                <a:spAutoFit/>
              </a:bodyPr>
              <a:lstStyle/>
              <a:p>
                <a:pPr lvl="0"/>
                <a:r>
                  <a:rPr lang="en-GB" sz="2000" b="1" dirty="0"/>
                  <a:t>Analysis:</a:t>
                </a:r>
                <a:endParaRPr lang="en-US" sz="2000" b="1" dirty="0"/>
              </a:p>
              <a:p>
                <a:r>
                  <a:rPr lang="en-GB" sz="2000" dirty="0"/>
                  <a:t>	</a:t>
                </a:r>
                <a14:m>
                  <m:oMath xmlns:m="http://schemas.openxmlformats.org/officeDocument/2006/math">
                    <m:r>
                      <a:rPr lang="en-GB" sz="2000" i="1">
                        <a:latin typeface="Cambria Math" panose="02040503050406030204" pitchFamily="18" charset="0"/>
                      </a:rPr>
                      <m:t>𝑇𝑟𝑎𝑛𝑠𝑚𝑖𝑠𝑠𝑖𝑜𝑛</m:t>
                    </m:r>
                    <m:r>
                      <a:rPr lang="en-GB" sz="2000" i="1">
                        <a:latin typeface="Cambria Math" panose="02040503050406030204" pitchFamily="18" charset="0"/>
                      </a:rPr>
                      <m:t> </m:t>
                    </m:r>
                    <m:r>
                      <a:rPr lang="en-GB" sz="2000" i="1">
                        <a:latin typeface="Cambria Math" panose="02040503050406030204" pitchFamily="18" charset="0"/>
                      </a:rPr>
                      <m:t>𝐹𝑎𝑐𝑡𝑜𝑟</m:t>
                    </m:r>
                    <m:r>
                      <a:rPr lang="en-GB"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GB" sz="2000" i="1">
                                <a:latin typeface="Cambria Math" panose="02040503050406030204" pitchFamily="18" charset="0"/>
                              </a:rPr>
                              <m:t>𝐾</m:t>
                            </m:r>
                          </m:e>
                          <m:sub>
                            <m:r>
                              <a:rPr lang="en-GB" sz="2000" i="1">
                                <a:latin typeface="Cambria Math" panose="02040503050406030204" pitchFamily="18" charset="0"/>
                              </a:rPr>
                              <m:t>𝑤𝑖𝑡h</m:t>
                            </m:r>
                            <m:r>
                              <a:rPr lang="en-GB" sz="2000" i="1">
                                <a:latin typeface="Cambria Math" panose="02040503050406030204" pitchFamily="18" charset="0"/>
                              </a:rPr>
                              <m:t> </m:t>
                            </m:r>
                            <m:r>
                              <a:rPr lang="en-GB" sz="2000" i="1">
                                <a:latin typeface="Cambria Math" panose="02040503050406030204" pitchFamily="18" charset="0"/>
                              </a:rPr>
                              <m:t>𝑡𝑎𝑏𝑙𝑒</m:t>
                            </m:r>
                            <m:r>
                              <a:rPr lang="en-GB" sz="2000" i="1">
                                <a:latin typeface="Cambria Math" panose="02040503050406030204" pitchFamily="18" charset="0"/>
                              </a:rPr>
                              <m:t> </m:t>
                            </m:r>
                            <m:r>
                              <a:rPr lang="en-GB" sz="2000" i="1">
                                <a:latin typeface="Cambria Math" panose="02040503050406030204" pitchFamily="18" charset="0"/>
                              </a:rPr>
                              <m:t>𝑎𝑛𝑑</m:t>
                            </m:r>
                            <m:r>
                              <a:rPr lang="en-GB" sz="2000" i="1">
                                <a:latin typeface="Cambria Math" panose="02040503050406030204" pitchFamily="18" charset="0"/>
                              </a:rPr>
                              <m:t> </m:t>
                            </m:r>
                            <m:r>
                              <a:rPr lang="en-GB" sz="2000" i="1">
                                <a:latin typeface="Cambria Math" panose="02040503050406030204" pitchFamily="18" charset="0"/>
                              </a:rPr>
                              <m:t>𝑝𝑎𝑑</m:t>
                            </m:r>
                          </m:sub>
                        </m:sSub>
                      </m:num>
                      <m:den>
                        <m:sSub>
                          <m:sSubPr>
                            <m:ctrlPr>
                              <a:rPr lang="en-US" sz="2000" i="1">
                                <a:latin typeface="Cambria Math" panose="02040503050406030204" pitchFamily="18" charset="0"/>
                              </a:rPr>
                            </m:ctrlPr>
                          </m:sSubPr>
                          <m:e>
                            <m:r>
                              <a:rPr lang="en-GB" sz="2000" i="1">
                                <a:latin typeface="Cambria Math" panose="02040503050406030204" pitchFamily="18" charset="0"/>
                              </a:rPr>
                              <m:t>𝐾</m:t>
                            </m:r>
                          </m:e>
                          <m:sub>
                            <m:r>
                              <a:rPr lang="en-GB" sz="2000" i="1">
                                <a:latin typeface="Cambria Math" panose="02040503050406030204" pitchFamily="18" charset="0"/>
                              </a:rPr>
                              <m:t>𝑓𝑟𝑒𝑒</m:t>
                            </m:r>
                            <m:r>
                              <a:rPr lang="en-GB" sz="2000" i="1">
                                <a:latin typeface="Cambria Math" panose="02040503050406030204" pitchFamily="18" charset="0"/>
                              </a:rPr>
                              <m:t>−</m:t>
                            </m:r>
                            <m:r>
                              <a:rPr lang="en-GB" sz="2000" i="1">
                                <a:latin typeface="Cambria Math" panose="02040503050406030204" pitchFamily="18" charset="0"/>
                              </a:rPr>
                              <m:t>𝑖𝑛</m:t>
                            </m:r>
                            <m:r>
                              <a:rPr lang="en-GB" sz="2000" i="1">
                                <a:latin typeface="Cambria Math" panose="02040503050406030204" pitchFamily="18" charset="0"/>
                              </a:rPr>
                              <m:t>−</m:t>
                            </m:r>
                            <m:r>
                              <a:rPr lang="en-GB" sz="2000" i="1">
                                <a:latin typeface="Cambria Math" panose="02040503050406030204" pitchFamily="18" charset="0"/>
                              </a:rPr>
                              <m:t>𝑎𝑖𝑟</m:t>
                            </m:r>
                          </m:sub>
                        </m:sSub>
                      </m:den>
                    </m:f>
                  </m:oMath>
                </a14:m>
                <a:endParaRPr lang="en-US" sz="2000" dirty="0"/>
              </a:p>
              <a:p>
                <a:endParaRPr lang="en-GB" sz="2000" dirty="0"/>
              </a:p>
              <a:p>
                <a:pPr>
                  <a:spcAft>
                    <a:spcPts val="600"/>
                  </a:spcAft>
                </a:pPr>
                <a:r>
                  <a:rPr lang="en-GB" sz="2000" b="1" dirty="0"/>
                  <a:t>Tolerance:</a:t>
                </a:r>
              </a:p>
              <a:p>
                <a:pPr marL="285750" indent="-285750">
                  <a:spcAft>
                    <a:spcPts val="600"/>
                  </a:spcAft>
                  <a:buFont typeface="Arial" panose="020B0604020202020204" pitchFamily="34" charset="0"/>
                  <a:buChar char="•"/>
                </a:pPr>
                <a:r>
                  <a:rPr lang="en-GB" sz="2000" dirty="0"/>
                  <a:t>In general, the transmission should be </a:t>
                </a:r>
                <a:r>
                  <a:rPr lang="en-GB" sz="2000" dirty="0">
                    <a:solidFill>
                      <a:srgbClr val="FF0000"/>
                    </a:solidFill>
                  </a:rPr>
                  <a:t>0.6 - 0.8 at 100 </a:t>
                </a:r>
                <a:r>
                  <a:rPr lang="en-GB" sz="2000" dirty="0" err="1">
                    <a:solidFill>
                      <a:srgbClr val="FF0000"/>
                    </a:solidFill>
                  </a:rPr>
                  <a:t>kVp</a:t>
                </a:r>
                <a:r>
                  <a:rPr lang="en-GB" sz="2000" dirty="0"/>
                  <a:t>. </a:t>
                </a:r>
              </a:p>
              <a:p>
                <a:pPr marL="285750" indent="-285750">
                  <a:spcAft>
                    <a:spcPts val="600"/>
                  </a:spcAft>
                  <a:buFont typeface="Arial" panose="020B0604020202020204" pitchFamily="34" charset="0"/>
                  <a:buChar char="•"/>
                </a:pPr>
                <a:r>
                  <a:rPr lang="en-GB" sz="2000" dirty="0"/>
                  <a:t>If the transmission factor &lt; 0.6 at 100 </a:t>
                </a:r>
                <a:r>
                  <a:rPr lang="en-GB" sz="2000" dirty="0" err="1"/>
                  <a:t>kVp</a:t>
                </a:r>
                <a:r>
                  <a:rPr lang="en-GB" sz="2000" dirty="0"/>
                  <a:t>, the attenuation properties of the table and mattress should be investigated. </a:t>
                </a:r>
              </a:p>
              <a:p>
                <a:pPr marL="285750" indent="-285750">
                  <a:spcAft>
                    <a:spcPts val="600"/>
                  </a:spcAft>
                  <a:buFont typeface="Arial" panose="020B0604020202020204" pitchFamily="34" charset="0"/>
                  <a:buChar char="•"/>
                </a:pPr>
                <a:r>
                  <a:rPr lang="en-GB" sz="2000" dirty="0"/>
                  <a:t>Only tables and mattresses intended for use in X ray procedures should be used, others may overly attenuate the X ray beam.</a:t>
                </a:r>
                <a:endParaRPr lang="en-US" sz="2000" dirty="0"/>
              </a:p>
            </p:txBody>
          </p:sp>
        </mc:Choice>
        <mc:Fallback>
          <p:sp>
            <p:nvSpPr>
              <p:cNvPr id="14" name="TextBox 13">
                <a:extLst>
                  <a:ext uri="{FF2B5EF4-FFF2-40B4-BE49-F238E27FC236}">
                    <a16:creationId xmlns:a16="http://schemas.microsoft.com/office/drawing/2014/main" id="{B460E67D-D37B-4B24-B087-84492306B9FE}"/>
                  </a:ext>
                </a:extLst>
              </p:cNvPr>
              <p:cNvSpPr txBox="1">
                <a:spLocks noRot="1" noChangeAspect="1" noMove="1" noResize="1" noEditPoints="1" noAdjustHandles="1" noChangeArrowheads="1" noChangeShapeType="1" noTextEdit="1"/>
              </p:cNvSpPr>
              <p:nvPr/>
            </p:nvSpPr>
            <p:spPr>
              <a:xfrm>
                <a:off x="2771774" y="1828082"/>
                <a:ext cx="8997440" cy="3313471"/>
              </a:xfrm>
              <a:prstGeom prst="rect">
                <a:avLst/>
              </a:prstGeom>
              <a:blipFill>
                <a:blip r:embed="rId3"/>
                <a:stretch>
                  <a:fillRect l="-745" t="-1105" b="-2394"/>
                </a:stretch>
              </a:blipFill>
            </p:spPr>
            <p:txBody>
              <a:bodyPr/>
              <a:lstStyle/>
              <a:p>
                <a:r>
                  <a:rPr lang="en-MY">
                    <a:noFill/>
                  </a:rPr>
                  <a:t> </a:t>
                </a:r>
              </a:p>
            </p:txBody>
          </p:sp>
        </mc:Fallback>
      </mc:AlternateContent>
      <p:sp>
        <p:nvSpPr>
          <p:cNvPr id="3" name="TextBox 2">
            <a:extLst>
              <a:ext uri="{FF2B5EF4-FFF2-40B4-BE49-F238E27FC236}">
                <a16:creationId xmlns:a16="http://schemas.microsoft.com/office/drawing/2014/main" id="{2B8692C3-D26A-315E-B557-E67C3F733A07}"/>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solidFill>
                  <a:srgbClr val="FF0000"/>
                </a:solidFill>
              </a:rPr>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7" name="TextBox 6">
            <a:extLst>
              <a:ext uri="{FF2B5EF4-FFF2-40B4-BE49-F238E27FC236}">
                <a16:creationId xmlns:a16="http://schemas.microsoft.com/office/drawing/2014/main" id="{B63CC7F7-7526-6935-F505-9932C5B74EAA}"/>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2684395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64</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13. Artefact Evaluation   </a:t>
            </a:r>
          </a:p>
        </p:txBody>
      </p:sp>
      <p:sp>
        <p:nvSpPr>
          <p:cNvPr id="10" name="TextBox 9">
            <a:extLst>
              <a:ext uri="{FF2B5EF4-FFF2-40B4-BE49-F238E27FC236}">
                <a16:creationId xmlns:a16="http://schemas.microsoft.com/office/drawing/2014/main" id="{7A3B6B46-966E-453B-9668-69E073426951}"/>
              </a:ext>
            </a:extLst>
          </p:cNvPr>
          <p:cNvSpPr txBox="1"/>
          <p:nvPr/>
        </p:nvSpPr>
        <p:spPr>
          <a:xfrm>
            <a:off x="2805792" y="1828082"/>
            <a:ext cx="9124951" cy="707886"/>
          </a:xfrm>
          <a:prstGeom prst="rect">
            <a:avLst/>
          </a:prstGeom>
          <a:noFill/>
        </p:spPr>
        <p:txBody>
          <a:bodyPr wrap="square" rtlCol="0">
            <a:spAutoFit/>
          </a:bodyPr>
          <a:lstStyle/>
          <a:p>
            <a:pPr lvl="0"/>
            <a:r>
              <a:rPr lang="en-US" sz="2000" b="1" dirty="0"/>
              <a:t>Same as the MRT test</a:t>
            </a:r>
          </a:p>
          <a:p>
            <a:pPr lvl="0"/>
            <a:r>
              <a:rPr lang="en-US" sz="2000" dirty="0"/>
              <a:t>A grid patterns may be used to evaluate pincushion and S distortion on II systems</a:t>
            </a:r>
            <a:endParaRPr lang="en-US" dirty="0"/>
          </a:p>
        </p:txBody>
      </p:sp>
      <p:pic>
        <p:nvPicPr>
          <p:cNvPr id="11" name="Picture 10">
            <a:extLst>
              <a:ext uri="{FF2B5EF4-FFF2-40B4-BE49-F238E27FC236}">
                <a16:creationId xmlns:a16="http://schemas.microsoft.com/office/drawing/2014/main" id="{DD8D0557-06C3-4503-A560-DBBF7DE7E3E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904114" y="2913232"/>
            <a:ext cx="1982518" cy="2047753"/>
          </a:xfrm>
          <a:prstGeom prst="rect">
            <a:avLst/>
          </a:prstGeom>
        </p:spPr>
      </p:pic>
      <p:pic>
        <p:nvPicPr>
          <p:cNvPr id="12" name="Picture 11">
            <a:extLst>
              <a:ext uri="{FF2B5EF4-FFF2-40B4-BE49-F238E27FC236}">
                <a16:creationId xmlns:a16="http://schemas.microsoft.com/office/drawing/2014/main" id="{1859D910-F530-494B-A81B-5F9FEF33E1B6}"/>
              </a:ext>
            </a:extLst>
          </p:cNvPr>
          <p:cNvPicPr/>
          <p:nvPr/>
        </p:nvPicPr>
        <p:blipFill rotWithShape="1">
          <a:blip r:embed="rId4" cstate="print">
            <a:extLst>
              <a:ext uri="{28A0092B-C50C-407E-A947-70E740481C1C}">
                <a14:useLocalDpi xmlns:a14="http://schemas.microsoft.com/office/drawing/2010/main" val="0"/>
              </a:ext>
            </a:extLst>
          </a:blip>
          <a:srcRect l="10318" r="11571"/>
          <a:stretch/>
        </p:blipFill>
        <p:spPr bwMode="auto">
          <a:xfrm>
            <a:off x="5024283" y="2913232"/>
            <a:ext cx="2231616" cy="2044405"/>
          </a:xfrm>
          <a:prstGeom prst="rect">
            <a:avLst/>
          </a:prstGeom>
          <a:noFill/>
        </p:spPr>
      </p:pic>
      <p:pic>
        <p:nvPicPr>
          <p:cNvPr id="13" name="Picture 12">
            <a:extLst>
              <a:ext uri="{FF2B5EF4-FFF2-40B4-BE49-F238E27FC236}">
                <a16:creationId xmlns:a16="http://schemas.microsoft.com/office/drawing/2014/main" id="{75FDF91B-04BD-4F2A-A659-F8F48EE3F689}"/>
              </a:ext>
            </a:extLst>
          </p:cNvPr>
          <p:cNvPicPr/>
          <p:nvPr/>
        </p:nvPicPr>
        <p:blipFill rotWithShape="1">
          <a:blip r:embed="rId5" cstate="print">
            <a:extLst>
              <a:ext uri="{28A0092B-C50C-407E-A947-70E740481C1C}">
                <a14:useLocalDpi xmlns:a14="http://schemas.microsoft.com/office/drawing/2010/main" val="0"/>
              </a:ext>
            </a:extLst>
          </a:blip>
          <a:srcRect r="11329"/>
          <a:stretch/>
        </p:blipFill>
        <p:spPr bwMode="auto">
          <a:xfrm>
            <a:off x="7462683" y="2913231"/>
            <a:ext cx="2231616" cy="2044405"/>
          </a:xfrm>
          <a:prstGeom prst="rect">
            <a:avLst/>
          </a:prstGeom>
          <a:noFill/>
        </p:spPr>
      </p:pic>
      <p:pic>
        <p:nvPicPr>
          <p:cNvPr id="15" name="Picture 14">
            <a:extLst>
              <a:ext uri="{FF2B5EF4-FFF2-40B4-BE49-F238E27FC236}">
                <a16:creationId xmlns:a16="http://schemas.microsoft.com/office/drawing/2014/main" id="{FC0041A0-753B-469B-B3A6-966E34331C37}"/>
              </a:ext>
            </a:extLst>
          </p:cNvPr>
          <p:cNvPicPr/>
          <p:nvPr/>
        </p:nvPicPr>
        <p:blipFill rotWithShape="1">
          <a:blip r:embed="rId6"/>
          <a:srcRect t="6205" r="6989" b="20116"/>
          <a:stretch/>
        </p:blipFill>
        <p:spPr bwMode="auto">
          <a:xfrm>
            <a:off x="9901083" y="2913231"/>
            <a:ext cx="1982519" cy="2044405"/>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2462BC4B-8177-443A-BA32-D3865B9B9B94}"/>
              </a:ext>
            </a:extLst>
          </p:cNvPr>
          <p:cNvSpPr txBox="1"/>
          <p:nvPr/>
        </p:nvSpPr>
        <p:spPr>
          <a:xfrm>
            <a:off x="2904114" y="5064282"/>
            <a:ext cx="1982518" cy="369332"/>
          </a:xfrm>
          <a:prstGeom prst="rect">
            <a:avLst/>
          </a:prstGeom>
          <a:noFill/>
        </p:spPr>
        <p:txBody>
          <a:bodyPr wrap="square" rtlCol="0">
            <a:spAutoFit/>
          </a:bodyPr>
          <a:lstStyle/>
          <a:p>
            <a:r>
              <a:rPr lang="en-US" dirty="0"/>
              <a:t>S distortion from II</a:t>
            </a:r>
          </a:p>
        </p:txBody>
      </p:sp>
      <p:sp>
        <p:nvSpPr>
          <p:cNvPr id="16" name="TextBox 15">
            <a:extLst>
              <a:ext uri="{FF2B5EF4-FFF2-40B4-BE49-F238E27FC236}">
                <a16:creationId xmlns:a16="http://schemas.microsoft.com/office/drawing/2014/main" id="{92E66803-DDF9-4283-B049-806B8D889C2C}"/>
              </a:ext>
            </a:extLst>
          </p:cNvPr>
          <p:cNvSpPr txBox="1"/>
          <p:nvPr/>
        </p:nvSpPr>
        <p:spPr>
          <a:xfrm>
            <a:off x="5001349" y="5064282"/>
            <a:ext cx="2189302" cy="646331"/>
          </a:xfrm>
          <a:prstGeom prst="rect">
            <a:avLst/>
          </a:prstGeom>
          <a:noFill/>
        </p:spPr>
        <p:txBody>
          <a:bodyPr wrap="square" rtlCol="0">
            <a:spAutoFit/>
          </a:bodyPr>
          <a:lstStyle/>
          <a:p>
            <a:pPr algn="ctr"/>
            <a:r>
              <a:rPr lang="en-US" dirty="0"/>
              <a:t>Blood infiltrating collimator assembly</a:t>
            </a:r>
          </a:p>
        </p:txBody>
      </p:sp>
      <p:sp>
        <p:nvSpPr>
          <p:cNvPr id="17" name="TextBox 16">
            <a:extLst>
              <a:ext uri="{FF2B5EF4-FFF2-40B4-BE49-F238E27FC236}">
                <a16:creationId xmlns:a16="http://schemas.microsoft.com/office/drawing/2014/main" id="{F4EFC1CF-8F58-4FB2-A29C-58E29C2FE496}"/>
              </a:ext>
            </a:extLst>
          </p:cNvPr>
          <p:cNvSpPr txBox="1"/>
          <p:nvPr/>
        </p:nvSpPr>
        <p:spPr>
          <a:xfrm>
            <a:off x="7528568" y="5063652"/>
            <a:ext cx="2189302" cy="369332"/>
          </a:xfrm>
          <a:prstGeom prst="rect">
            <a:avLst/>
          </a:prstGeom>
          <a:noFill/>
        </p:spPr>
        <p:txBody>
          <a:bodyPr wrap="square" rtlCol="0">
            <a:spAutoFit/>
          </a:bodyPr>
          <a:lstStyle/>
          <a:p>
            <a:pPr algn="ctr"/>
            <a:r>
              <a:rPr lang="en-US" dirty="0"/>
              <a:t>Grid artefact</a:t>
            </a:r>
          </a:p>
        </p:txBody>
      </p:sp>
      <p:sp>
        <p:nvSpPr>
          <p:cNvPr id="18" name="TextBox 17">
            <a:extLst>
              <a:ext uri="{FF2B5EF4-FFF2-40B4-BE49-F238E27FC236}">
                <a16:creationId xmlns:a16="http://schemas.microsoft.com/office/drawing/2014/main" id="{06052D74-53E6-4614-A86E-D285A82D3C8B}"/>
              </a:ext>
            </a:extLst>
          </p:cNvPr>
          <p:cNvSpPr txBox="1"/>
          <p:nvPr/>
        </p:nvSpPr>
        <p:spPr>
          <a:xfrm>
            <a:off x="9825718" y="5063652"/>
            <a:ext cx="2189302" cy="646331"/>
          </a:xfrm>
          <a:prstGeom prst="rect">
            <a:avLst/>
          </a:prstGeom>
          <a:noFill/>
        </p:spPr>
        <p:txBody>
          <a:bodyPr wrap="square" rtlCol="0">
            <a:spAutoFit/>
          </a:bodyPr>
          <a:lstStyle/>
          <a:p>
            <a:pPr algn="ctr"/>
            <a:r>
              <a:rPr lang="en-US" dirty="0"/>
              <a:t>Gassing artefact from an II</a:t>
            </a:r>
          </a:p>
        </p:txBody>
      </p:sp>
      <p:sp>
        <p:nvSpPr>
          <p:cNvPr id="19" name="TextBox 18">
            <a:extLst>
              <a:ext uri="{FF2B5EF4-FFF2-40B4-BE49-F238E27FC236}">
                <a16:creationId xmlns:a16="http://schemas.microsoft.com/office/drawing/2014/main" id="{13C2F646-19B2-4AD5-9DF9-CC00154ABD9C}"/>
              </a:ext>
            </a:extLst>
          </p:cNvPr>
          <p:cNvSpPr txBox="1"/>
          <p:nvPr/>
        </p:nvSpPr>
        <p:spPr>
          <a:xfrm>
            <a:off x="5149998" y="5980075"/>
            <a:ext cx="5056094" cy="338554"/>
          </a:xfrm>
          <a:prstGeom prst="rect">
            <a:avLst/>
          </a:prstGeom>
          <a:noFill/>
        </p:spPr>
        <p:txBody>
          <a:bodyPr wrap="square" rtlCol="0">
            <a:spAutoFit/>
          </a:bodyPr>
          <a:lstStyle/>
          <a:p>
            <a:pPr algn="ctr"/>
            <a:r>
              <a:rPr lang="en-US" sz="1600" dirty="0"/>
              <a:t>(Images courtesy of Hendrick de Vos)</a:t>
            </a:r>
          </a:p>
        </p:txBody>
      </p:sp>
      <p:sp>
        <p:nvSpPr>
          <p:cNvPr id="3" name="TextBox 2">
            <a:extLst>
              <a:ext uri="{FF2B5EF4-FFF2-40B4-BE49-F238E27FC236}">
                <a16:creationId xmlns:a16="http://schemas.microsoft.com/office/drawing/2014/main" id="{52479B5E-7FF8-1EBA-E7C4-30A09E9233A0}"/>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solidFill>
                  <a:srgbClr val="FF0000"/>
                </a:solidFill>
              </a:rPr>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8" name="TextBox 7">
            <a:extLst>
              <a:ext uri="{FF2B5EF4-FFF2-40B4-BE49-F238E27FC236}">
                <a16:creationId xmlns:a16="http://schemas.microsoft.com/office/drawing/2014/main" id="{60F0702B-4294-C32D-77F8-755F0F72DD40}"/>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8786050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65</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14. Monitor Display Check </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805792" y="1828082"/>
            <a:ext cx="9124951" cy="400110"/>
          </a:xfrm>
          <a:prstGeom prst="rect">
            <a:avLst/>
          </a:prstGeom>
          <a:noFill/>
        </p:spPr>
        <p:txBody>
          <a:bodyPr wrap="square" rtlCol="0">
            <a:spAutoFit/>
          </a:bodyPr>
          <a:lstStyle/>
          <a:p>
            <a:pPr lvl="0"/>
            <a:r>
              <a:rPr lang="en-US" sz="2000" b="1" dirty="0"/>
              <a:t>Same as the MRT test</a:t>
            </a:r>
            <a:endParaRPr lang="en-US" sz="2000" dirty="0"/>
          </a:p>
        </p:txBody>
      </p:sp>
      <p:pic>
        <p:nvPicPr>
          <p:cNvPr id="11" name="Picture 10">
            <a:extLst>
              <a:ext uri="{FF2B5EF4-FFF2-40B4-BE49-F238E27FC236}">
                <a16:creationId xmlns:a16="http://schemas.microsoft.com/office/drawing/2014/main" id="{35F4ADA0-7AC7-4CD2-B567-7CC24998BCBE}"/>
              </a:ext>
            </a:extLst>
          </p:cNvPr>
          <p:cNvPicPr>
            <a:picLocks noChangeAspect="1"/>
          </p:cNvPicPr>
          <p:nvPr/>
        </p:nvPicPr>
        <p:blipFill>
          <a:blip r:embed="rId3"/>
          <a:stretch>
            <a:fillRect/>
          </a:stretch>
        </p:blipFill>
        <p:spPr>
          <a:xfrm>
            <a:off x="2914782" y="2733164"/>
            <a:ext cx="2422129" cy="2422129"/>
          </a:xfrm>
          <a:prstGeom prst="rect">
            <a:avLst/>
          </a:prstGeom>
        </p:spPr>
      </p:pic>
      <p:pic>
        <p:nvPicPr>
          <p:cNvPr id="12" name="Picture 11">
            <a:extLst>
              <a:ext uri="{FF2B5EF4-FFF2-40B4-BE49-F238E27FC236}">
                <a16:creationId xmlns:a16="http://schemas.microsoft.com/office/drawing/2014/main" id="{86C4B37D-F467-460A-99CF-B6A3199BA21C}"/>
              </a:ext>
            </a:extLst>
          </p:cNvPr>
          <p:cNvPicPr>
            <a:picLocks noChangeAspect="1"/>
          </p:cNvPicPr>
          <p:nvPr/>
        </p:nvPicPr>
        <p:blipFill>
          <a:blip r:embed="rId4"/>
          <a:stretch>
            <a:fillRect/>
          </a:stretch>
        </p:blipFill>
        <p:spPr>
          <a:xfrm>
            <a:off x="5742038" y="2740110"/>
            <a:ext cx="2422129" cy="2422129"/>
          </a:xfrm>
          <a:prstGeom prst="rect">
            <a:avLst/>
          </a:prstGeom>
        </p:spPr>
      </p:pic>
      <p:pic>
        <p:nvPicPr>
          <p:cNvPr id="13" name="Picture 12">
            <a:extLst>
              <a:ext uri="{FF2B5EF4-FFF2-40B4-BE49-F238E27FC236}">
                <a16:creationId xmlns:a16="http://schemas.microsoft.com/office/drawing/2014/main" id="{91B4A004-613E-41B5-929A-6DFF2D336AF5}"/>
              </a:ext>
            </a:extLst>
          </p:cNvPr>
          <p:cNvPicPr>
            <a:picLocks noChangeAspect="1"/>
          </p:cNvPicPr>
          <p:nvPr/>
        </p:nvPicPr>
        <p:blipFill>
          <a:blip r:embed="rId5"/>
          <a:stretch>
            <a:fillRect/>
          </a:stretch>
        </p:blipFill>
        <p:spPr>
          <a:xfrm>
            <a:off x="8702627" y="2733164"/>
            <a:ext cx="2397786" cy="2422129"/>
          </a:xfrm>
          <a:prstGeom prst="rect">
            <a:avLst/>
          </a:prstGeom>
        </p:spPr>
      </p:pic>
      <p:sp>
        <p:nvSpPr>
          <p:cNvPr id="15" name="TextBox 14">
            <a:extLst>
              <a:ext uri="{FF2B5EF4-FFF2-40B4-BE49-F238E27FC236}">
                <a16:creationId xmlns:a16="http://schemas.microsoft.com/office/drawing/2014/main" id="{54A1E087-64F2-4944-BBB6-BEC83C5A6CCC}"/>
              </a:ext>
            </a:extLst>
          </p:cNvPr>
          <p:cNvSpPr txBox="1"/>
          <p:nvPr/>
        </p:nvSpPr>
        <p:spPr>
          <a:xfrm>
            <a:off x="3001583" y="5244270"/>
            <a:ext cx="1676400" cy="369332"/>
          </a:xfrm>
          <a:prstGeom prst="rect">
            <a:avLst/>
          </a:prstGeom>
          <a:noFill/>
        </p:spPr>
        <p:txBody>
          <a:bodyPr wrap="square" rtlCol="0">
            <a:spAutoFit/>
          </a:bodyPr>
          <a:lstStyle/>
          <a:p>
            <a:pPr algn="ctr"/>
            <a:r>
              <a:rPr lang="en-US" dirty="0"/>
              <a:t>TG-18 QC</a:t>
            </a:r>
          </a:p>
        </p:txBody>
      </p:sp>
      <p:sp>
        <p:nvSpPr>
          <p:cNvPr id="16" name="TextBox 15">
            <a:extLst>
              <a:ext uri="{FF2B5EF4-FFF2-40B4-BE49-F238E27FC236}">
                <a16:creationId xmlns:a16="http://schemas.microsoft.com/office/drawing/2014/main" id="{0887E5E3-7695-4936-BBFB-E5FD4882BC41}"/>
              </a:ext>
            </a:extLst>
          </p:cNvPr>
          <p:cNvSpPr txBox="1"/>
          <p:nvPr/>
        </p:nvSpPr>
        <p:spPr>
          <a:xfrm>
            <a:off x="5898980" y="5244270"/>
            <a:ext cx="1676400" cy="369332"/>
          </a:xfrm>
          <a:prstGeom prst="rect">
            <a:avLst/>
          </a:prstGeom>
          <a:noFill/>
        </p:spPr>
        <p:txBody>
          <a:bodyPr wrap="square" rtlCol="0">
            <a:spAutoFit/>
          </a:bodyPr>
          <a:lstStyle/>
          <a:p>
            <a:pPr algn="ctr"/>
            <a:r>
              <a:rPr lang="en-US" dirty="0"/>
              <a:t>TG-18 OIQ</a:t>
            </a:r>
          </a:p>
        </p:txBody>
      </p:sp>
      <p:sp>
        <p:nvSpPr>
          <p:cNvPr id="17" name="TextBox 16">
            <a:extLst>
              <a:ext uri="{FF2B5EF4-FFF2-40B4-BE49-F238E27FC236}">
                <a16:creationId xmlns:a16="http://schemas.microsoft.com/office/drawing/2014/main" id="{D2072F6C-D4D8-4C69-810C-59605E51EEAB}"/>
              </a:ext>
            </a:extLst>
          </p:cNvPr>
          <p:cNvSpPr txBox="1"/>
          <p:nvPr/>
        </p:nvSpPr>
        <p:spPr>
          <a:xfrm>
            <a:off x="8864143" y="5193355"/>
            <a:ext cx="1676400" cy="369332"/>
          </a:xfrm>
          <a:prstGeom prst="rect">
            <a:avLst/>
          </a:prstGeom>
          <a:noFill/>
        </p:spPr>
        <p:txBody>
          <a:bodyPr wrap="square" rtlCol="0">
            <a:spAutoFit/>
          </a:bodyPr>
          <a:lstStyle/>
          <a:p>
            <a:pPr algn="ctr"/>
            <a:r>
              <a:rPr lang="en-US" dirty="0"/>
              <a:t>TG-270 </a:t>
            </a:r>
            <a:r>
              <a:rPr lang="en-US" dirty="0" err="1"/>
              <a:t>sQC</a:t>
            </a:r>
            <a:endParaRPr lang="en-US" dirty="0"/>
          </a:p>
        </p:txBody>
      </p:sp>
      <p:sp>
        <p:nvSpPr>
          <p:cNvPr id="3" name="TextBox 2">
            <a:extLst>
              <a:ext uri="{FF2B5EF4-FFF2-40B4-BE49-F238E27FC236}">
                <a16:creationId xmlns:a16="http://schemas.microsoft.com/office/drawing/2014/main" id="{B2904CFE-1381-5D51-AFEE-1A2A01F19EBC}"/>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solidFill>
                  <a:srgbClr val="FF0000"/>
                </a:solidFill>
              </a:rPr>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7" name="TextBox 6">
            <a:extLst>
              <a:ext uri="{FF2B5EF4-FFF2-40B4-BE49-F238E27FC236}">
                <a16:creationId xmlns:a16="http://schemas.microsoft.com/office/drawing/2014/main" id="{A143900E-8955-B724-6B96-CD0A34869C8F}"/>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3008486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66</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15. Image Quality Assessment</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805792" y="1837914"/>
            <a:ext cx="9124951" cy="707886"/>
          </a:xfrm>
          <a:prstGeom prst="rect">
            <a:avLst/>
          </a:prstGeom>
          <a:noFill/>
        </p:spPr>
        <p:txBody>
          <a:bodyPr wrap="square" rtlCol="0">
            <a:spAutoFit/>
          </a:bodyPr>
          <a:lstStyle/>
          <a:p>
            <a:pPr lvl="0"/>
            <a:r>
              <a:rPr lang="en-US" sz="2000" b="1" dirty="0">
                <a:solidFill>
                  <a:srgbClr val="FF0000"/>
                </a:solidFill>
              </a:rPr>
              <a:t>15.1 Low Contrast Visibility </a:t>
            </a:r>
            <a:endParaRPr lang="en-US" sz="2000" dirty="0">
              <a:solidFill>
                <a:srgbClr val="FF0000"/>
              </a:solidFill>
            </a:endParaRPr>
          </a:p>
          <a:p>
            <a:pPr lvl="0"/>
            <a:endParaRPr lang="en-US" sz="2000" dirty="0">
              <a:solidFill>
                <a:srgbClr val="FF0000"/>
              </a:solidFill>
            </a:endParaRPr>
          </a:p>
        </p:txBody>
      </p:sp>
      <p:pic>
        <p:nvPicPr>
          <p:cNvPr id="7" name="Picture 6">
            <a:extLst>
              <a:ext uri="{FF2B5EF4-FFF2-40B4-BE49-F238E27FC236}">
                <a16:creationId xmlns:a16="http://schemas.microsoft.com/office/drawing/2014/main" id="{7177A452-E9D0-40BE-9BFB-3853673C7A6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9631" y="2545800"/>
            <a:ext cx="4233506" cy="1425839"/>
          </a:xfrm>
          <a:prstGeom prst="rect">
            <a:avLst/>
          </a:prstGeom>
          <a:noFill/>
        </p:spPr>
      </p:pic>
      <p:pic>
        <p:nvPicPr>
          <p:cNvPr id="8" name="Picture 7">
            <a:extLst>
              <a:ext uri="{FF2B5EF4-FFF2-40B4-BE49-F238E27FC236}">
                <a16:creationId xmlns:a16="http://schemas.microsoft.com/office/drawing/2014/main" id="{689480FE-5539-4A97-8AD7-E9CE73DAEA6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775" y="2484245"/>
            <a:ext cx="4891444" cy="3745958"/>
          </a:xfrm>
          <a:prstGeom prst="rect">
            <a:avLst/>
          </a:prstGeom>
          <a:noFill/>
        </p:spPr>
      </p:pic>
      <p:sp>
        <p:nvSpPr>
          <p:cNvPr id="3" name="TextBox 2">
            <a:extLst>
              <a:ext uri="{FF2B5EF4-FFF2-40B4-BE49-F238E27FC236}">
                <a16:creationId xmlns:a16="http://schemas.microsoft.com/office/drawing/2014/main" id="{897188B7-DC73-4B43-ACCB-9EEFE35C560A}"/>
              </a:ext>
            </a:extLst>
          </p:cNvPr>
          <p:cNvSpPr txBox="1"/>
          <p:nvPr/>
        </p:nvSpPr>
        <p:spPr>
          <a:xfrm>
            <a:off x="7816043" y="4259602"/>
            <a:ext cx="4080681" cy="1785104"/>
          </a:xfrm>
          <a:prstGeom prst="rect">
            <a:avLst/>
          </a:prstGeom>
          <a:noFill/>
        </p:spPr>
        <p:txBody>
          <a:bodyPr wrap="square" rtlCol="0">
            <a:spAutoFit/>
          </a:bodyPr>
          <a:lstStyle/>
          <a:p>
            <a:r>
              <a:rPr lang="en-GB" sz="2000" b="1" dirty="0"/>
              <a:t>Tolerance: </a:t>
            </a:r>
          </a:p>
          <a:p>
            <a:r>
              <a:rPr lang="en-GB" dirty="0"/>
              <a:t>According to the test object used, the tolerance from the baseline should be decided and proposed by the CQMP in cooperation with the FGIP physician &amp; MRT.</a:t>
            </a:r>
            <a:endParaRPr lang="en-US" dirty="0"/>
          </a:p>
        </p:txBody>
      </p:sp>
      <p:sp>
        <p:nvSpPr>
          <p:cNvPr id="9" name="TextBox 8">
            <a:extLst>
              <a:ext uri="{FF2B5EF4-FFF2-40B4-BE49-F238E27FC236}">
                <a16:creationId xmlns:a16="http://schemas.microsoft.com/office/drawing/2014/main" id="{BB4F5DB7-2B36-4515-B1C4-9B1566D88A71}"/>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solidFill>
                  <a:srgbClr val="FF0000"/>
                </a:solidFill>
              </a:rPr>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10" name="TextBox 9">
            <a:extLst>
              <a:ext uri="{FF2B5EF4-FFF2-40B4-BE49-F238E27FC236}">
                <a16:creationId xmlns:a16="http://schemas.microsoft.com/office/drawing/2014/main" id="{CBFAA2E9-A2BE-419A-EAC8-C3F8FC587412}"/>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2311863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67</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15. Image Quality Assessment</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805792" y="1837914"/>
            <a:ext cx="9124951" cy="707886"/>
          </a:xfrm>
          <a:prstGeom prst="rect">
            <a:avLst/>
          </a:prstGeom>
          <a:noFill/>
        </p:spPr>
        <p:txBody>
          <a:bodyPr wrap="square" rtlCol="0">
            <a:spAutoFit/>
          </a:bodyPr>
          <a:lstStyle/>
          <a:p>
            <a:pPr lvl="0"/>
            <a:r>
              <a:rPr lang="en-US" sz="2000" b="1" dirty="0">
                <a:solidFill>
                  <a:srgbClr val="FF0000"/>
                </a:solidFill>
              </a:rPr>
              <a:t>15.2 Threshold Contrast Detail Detectability </a:t>
            </a:r>
            <a:endParaRPr lang="en-US" sz="2000" dirty="0">
              <a:solidFill>
                <a:srgbClr val="FF0000"/>
              </a:solidFill>
            </a:endParaRPr>
          </a:p>
          <a:p>
            <a:pPr lvl="0"/>
            <a:endParaRPr lang="en-US" sz="2000" dirty="0">
              <a:solidFill>
                <a:srgbClr val="FF0000"/>
              </a:solidFill>
            </a:endParaRPr>
          </a:p>
        </p:txBody>
      </p:sp>
      <p:sp>
        <p:nvSpPr>
          <p:cNvPr id="3" name="TextBox 2">
            <a:extLst>
              <a:ext uri="{FF2B5EF4-FFF2-40B4-BE49-F238E27FC236}">
                <a16:creationId xmlns:a16="http://schemas.microsoft.com/office/drawing/2014/main" id="{897188B7-DC73-4B43-ACCB-9EEFE35C560A}"/>
              </a:ext>
            </a:extLst>
          </p:cNvPr>
          <p:cNvSpPr txBox="1"/>
          <p:nvPr/>
        </p:nvSpPr>
        <p:spPr>
          <a:xfrm>
            <a:off x="4203510" y="5837957"/>
            <a:ext cx="8104279" cy="400110"/>
          </a:xfrm>
          <a:prstGeom prst="rect">
            <a:avLst/>
          </a:prstGeom>
          <a:noFill/>
        </p:spPr>
        <p:txBody>
          <a:bodyPr wrap="square" rtlCol="0">
            <a:spAutoFit/>
          </a:bodyPr>
          <a:lstStyle/>
          <a:p>
            <a:r>
              <a:rPr lang="en-GB" sz="2000" b="1" dirty="0"/>
              <a:t>Tolerance: </a:t>
            </a:r>
            <a:r>
              <a:rPr lang="en-GB" sz="2000" dirty="0"/>
              <a:t>H</a:t>
            </a:r>
            <a:r>
              <a:rPr lang="en-GB" sz="2000" baseline="-25000" dirty="0"/>
              <a:t>T</a:t>
            </a:r>
            <a:r>
              <a:rPr lang="en-GB" sz="2000" dirty="0"/>
              <a:t> or IQF should not exceed </a:t>
            </a:r>
            <a:r>
              <a:rPr lang="en-GB" sz="2000" dirty="0">
                <a:solidFill>
                  <a:srgbClr val="FF0000"/>
                </a:solidFill>
              </a:rPr>
              <a:t>10% </a:t>
            </a:r>
            <a:r>
              <a:rPr lang="en-GB" sz="2000" dirty="0"/>
              <a:t>difference from the baseline.  </a:t>
            </a:r>
            <a:endParaRPr lang="en-US" sz="2000" dirty="0"/>
          </a:p>
        </p:txBody>
      </p:sp>
      <p:pic>
        <p:nvPicPr>
          <p:cNvPr id="10" name="Picture 9">
            <a:extLst>
              <a:ext uri="{FF2B5EF4-FFF2-40B4-BE49-F238E27FC236}">
                <a16:creationId xmlns:a16="http://schemas.microsoft.com/office/drawing/2014/main" id="{29DDA282-EE87-41D5-8EB3-E89637F026B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9306" y="2511922"/>
            <a:ext cx="4381589" cy="3326035"/>
          </a:xfrm>
          <a:prstGeom prst="rect">
            <a:avLst/>
          </a:prstGeom>
          <a:noFill/>
        </p:spPr>
      </p:pic>
      <p:pic>
        <p:nvPicPr>
          <p:cNvPr id="11" name="Picture 10">
            <a:extLst>
              <a:ext uri="{FF2B5EF4-FFF2-40B4-BE49-F238E27FC236}">
                <a16:creationId xmlns:a16="http://schemas.microsoft.com/office/drawing/2014/main" id="{EAB535D0-53AE-4B7C-9769-996BDB56FA4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6866" y="1901792"/>
            <a:ext cx="4254388" cy="1448155"/>
          </a:xfrm>
          <a:prstGeom prst="rect">
            <a:avLst/>
          </a:prstGeom>
          <a:noFill/>
        </p:spPr>
      </p:pic>
      <p:pic>
        <p:nvPicPr>
          <p:cNvPr id="9" name="Picture 8">
            <a:extLst>
              <a:ext uri="{FF2B5EF4-FFF2-40B4-BE49-F238E27FC236}">
                <a16:creationId xmlns:a16="http://schemas.microsoft.com/office/drawing/2014/main" id="{E30C37F0-E2B2-41AD-B330-96AB831B9136}"/>
              </a:ext>
            </a:extLst>
          </p:cNvPr>
          <p:cNvPicPr>
            <a:picLocks noChangeAspect="1"/>
          </p:cNvPicPr>
          <p:nvPr/>
        </p:nvPicPr>
        <p:blipFill rotWithShape="1">
          <a:blip r:embed="rId5"/>
          <a:srcRect t="-213" r="63636" b="67649"/>
          <a:stretch/>
        </p:blipFill>
        <p:spPr>
          <a:xfrm>
            <a:off x="7434408" y="3572232"/>
            <a:ext cx="2986515" cy="718008"/>
          </a:xfrm>
          <a:prstGeom prst="rect">
            <a:avLst/>
          </a:prstGeom>
        </p:spPr>
      </p:pic>
      <p:sp>
        <p:nvSpPr>
          <p:cNvPr id="12" name="TextBox 11">
            <a:extLst>
              <a:ext uri="{FF2B5EF4-FFF2-40B4-BE49-F238E27FC236}">
                <a16:creationId xmlns:a16="http://schemas.microsoft.com/office/drawing/2014/main" id="{250C8F1E-EDB1-4998-8010-0F2F27C6A559}"/>
              </a:ext>
            </a:extLst>
          </p:cNvPr>
          <p:cNvSpPr txBox="1"/>
          <p:nvPr/>
        </p:nvSpPr>
        <p:spPr>
          <a:xfrm>
            <a:off x="7434408" y="4370044"/>
            <a:ext cx="4542362" cy="1384995"/>
          </a:xfrm>
          <a:prstGeom prst="rect">
            <a:avLst/>
          </a:prstGeom>
          <a:noFill/>
        </p:spPr>
        <p:txBody>
          <a:bodyPr wrap="square" rtlCol="0">
            <a:spAutoFit/>
          </a:bodyPr>
          <a:lstStyle/>
          <a:p>
            <a:r>
              <a:rPr lang="en-GB" sz="1200" dirty="0"/>
              <a:t>n = number of detail diameter groups, </a:t>
            </a:r>
            <a:endParaRPr lang="en-US" sz="1200" dirty="0"/>
          </a:p>
          <a:p>
            <a:r>
              <a:rPr lang="en-GB" sz="1200" dirty="0"/>
              <a:t>H</a:t>
            </a:r>
            <a:r>
              <a:rPr lang="en-GB" sz="1200" baseline="-25000" dirty="0"/>
              <a:t>T</a:t>
            </a:r>
            <a:r>
              <a:rPr lang="en-GB" sz="1200" dirty="0"/>
              <a:t>(A) = threshold detection index calculated from the image. </a:t>
            </a:r>
            <a:endParaRPr lang="en-US" sz="1200" dirty="0"/>
          </a:p>
          <a:p>
            <a:r>
              <a:rPr lang="en-GB" sz="1200" dirty="0" err="1"/>
              <a:t>H</a:t>
            </a:r>
            <a:r>
              <a:rPr lang="en-GB" sz="1200" baseline="-25000" dirty="0" err="1"/>
              <a:t>Tref</a:t>
            </a:r>
            <a:r>
              <a:rPr lang="en-GB" sz="1200" dirty="0"/>
              <a:t>(A) = threshold detection index calculated from a reference image of a system known to be in good adjustment. </a:t>
            </a:r>
            <a:endParaRPr lang="en-US" sz="1200" dirty="0"/>
          </a:p>
          <a:p>
            <a:r>
              <a:rPr lang="en-GB" sz="1200" dirty="0" err="1"/>
              <a:t>K</a:t>
            </a:r>
            <a:r>
              <a:rPr lang="en-GB" sz="1200" baseline="-25000" dirty="0" err="1"/>
              <a:t>ref</a:t>
            </a:r>
            <a:r>
              <a:rPr lang="en-GB" sz="1200" dirty="0"/>
              <a:t> = Input air </a:t>
            </a:r>
            <a:r>
              <a:rPr lang="en-GB" sz="1200" dirty="0" err="1"/>
              <a:t>kerma</a:t>
            </a:r>
            <a:r>
              <a:rPr lang="en-GB" sz="1200" dirty="0"/>
              <a:t> rate for the reference </a:t>
            </a:r>
            <a:r>
              <a:rPr lang="en-GB" sz="1200" dirty="0" err="1"/>
              <a:t>iagme</a:t>
            </a:r>
            <a:r>
              <a:rPr lang="en-GB" sz="1200" dirty="0"/>
              <a:t> (in </a:t>
            </a:r>
            <a:r>
              <a:rPr lang="en-GB" sz="1200" dirty="0" err="1"/>
              <a:t>nGy</a:t>
            </a:r>
            <a:r>
              <a:rPr lang="en-GB" sz="1200" dirty="0"/>
              <a:t>/s). </a:t>
            </a:r>
            <a:endParaRPr lang="en-US" sz="1200" dirty="0"/>
          </a:p>
          <a:p>
            <a:r>
              <a:rPr lang="en-GB" sz="1200" dirty="0"/>
              <a:t>K</a:t>
            </a:r>
            <a:r>
              <a:rPr lang="en-GB" sz="1200" baseline="-25000" dirty="0"/>
              <a:t>m</a:t>
            </a:r>
            <a:r>
              <a:rPr lang="en-GB" sz="1200" dirty="0"/>
              <a:t> = Measured input air </a:t>
            </a:r>
            <a:r>
              <a:rPr lang="en-GB" sz="1200" dirty="0" err="1"/>
              <a:t>kerma</a:t>
            </a:r>
            <a:r>
              <a:rPr lang="en-GB" sz="1200" dirty="0"/>
              <a:t> rate of the system (in </a:t>
            </a:r>
            <a:r>
              <a:rPr lang="en-GB" sz="1200" dirty="0" err="1"/>
              <a:t>nGy</a:t>
            </a:r>
            <a:r>
              <a:rPr lang="en-GB" sz="1200" dirty="0"/>
              <a:t>/s).</a:t>
            </a:r>
            <a:endParaRPr lang="en-US" sz="1200" dirty="0"/>
          </a:p>
          <a:p>
            <a:endParaRPr lang="en-US" sz="1200" dirty="0"/>
          </a:p>
        </p:txBody>
      </p:sp>
      <p:sp>
        <p:nvSpPr>
          <p:cNvPr id="7" name="TextBox 6">
            <a:extLst>
              <a:ext uri="{FF2B5EF4-FFF2-40B4-BE49-F238E27FC236}">
                <a16:creationId xmlns:a16="http://schemas.microsoft.com/office/drawing/2014/main" id="{87E5F4A3-7ABC-F05B-9C70-62382E6EF3D5}"/>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solidFill>
                  <a:srgbClr val="FF0000"/>
                </a:solidFill>
              </a:rPr>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8" name="TextBox 7">
            <a:extLst>
              <a:ext uri="{FF2B5EF4-FFF2-40B4-BE49-F238E27FC236}">
                <a16:creationId xmlns:a16="http://schemas.microsoft.com/office/drawing/2014/main" id="{507226C0-7A0A-F607-8562-93E1BC13B32C}"/>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10485355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68</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15. Image Quality Assessment</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805792" y="1837914"/>
            <a:ext cx="9124951" cy="707886"/>
          </a:xfrm>
          <a:prstGeom prst="rect">
            <a:avLst/>
          </a:prstGeom>
          <a:noFill/>
        </p:spPr>
        <p:txBody>
          <a:bodyPr wrap="square" rtlCol="0">
            <a:spAutoFit/>
          </a:bodyPr>
          <a:lstStyle/>
          <a:p>
            <a:pPr lvl="0"/>
            <a:r>
              <a:rPr lang="en-US" sz="2000" b="1" dirty="0">
                <a:solidFill>
                  <a:srgbClr val="FF0000"/>
                </a:solidFill>
              </a:rPr>
              <a:t>15.3 High Contrast (Spatial) Resolution  </a:t>
            </a:r>
            <a:endParaRPr lang="en-US" sz="2000" dirty="0">
              <a:solidFill>
                <a:srgbClr val="FF0000"/>
              </a:solidFill>
            </a:endParaRPr>
          </a:p>
          <a:p>
            <a:pPr lvl="0"/>
            <a:endParaRPr lang="en-US" sz="2000" dirty="0">
              <a:solidFill>
                <a:srgbClr val="FF0000"/>
              </a:solidFill>
            </a:endParaRPr>
          </a:p>
        </p:txBody>
      </p:sp>
      <p:sp>
        <p:nvSpPr>
          <p:cNvPr id="3" name="TextBox 2">
            <a:extLst>
              <a:ext uri="{FF2B5EF4-FFF2-40B4-BE49-F238E27FC236}">
                <a16:creationId xmlns:a16="http://schemas.microsoft.com/office/drawing/2014/main" id="{897188B7-DC73-4B43-ACCB-9EEFE35C560A}"/>
              </a:ext>
            </a:extLst>
          </p:cNvPr>
          <p:cNvSpPr txBox="1"/>
          <p:nvPr/>
        </p:nvSpPr>
        <p:spPr>
          <a:xfrm>
            <a:off x="7582333" y="4945605"/>
            <a:ext cx="4370268" cy="1138773"/>
          </a:xfrm>
          <a:prstGeom prst="rect">
            <a:avLst/>
          </a:prstGeom>
          <a:noFill/>
        </p:spPr>
        <p:txBody>
          <a:bodyPr wrap="square" rtlCol="0">
            <a:spAutoFit/>
          </a:bodyPr>
          <a:lstStyle/>
          <a:p>
            <a:r>
              <a:rPr lang="en-GB" sz="1600" b="1" dirty="0"/>
              <a:t>Tolerance: </a:t>
            </a:r>
          </a:p>
          <a:p>
            <a:r>
              <a:rPr lang="en-GB" dirty="0"/>
              <a:t>There should not be any change in limiting spatial resolution from the baseline.  </a:t>
            </a:r>
            <a:endParaRPr lang="en-US" dirty="0"/>
          </a:p>
          <a:p>
            <a:endParaRPr lang="en-US" sz="1600" dirty="0"/>
          </a:p>
        </p:txBody>
      </p:sp>
      <p:pic>
        <p:nvPicPr>
          <p:cNvPr id="13" name="Picture 12">
            <a:extLst>
              <a:ext uri="{FF2B5EF4-FFF2-40B4-BE49-F238E27FC236}">
                <a16:creationId xmlns:a16="http://schemas.microsoft.com/office/drawing/2014/main" id="{9CEB7CD0-D366-456F-8561-071CD41203D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1896" y="2457921"/>
            <a:ext cx="4370268" cy="3551520"/>
          </a:xfrm>
          <a:prstGeom prst="rect">
            <a:avLst/>
          </a:prstGeom>
          <a:noFill/>
        </p:spPr>
      </p:pic>
      <p:pic>
        <p:nvPicPr>
          <p:cNvPr id="15" name="Picture 14">
            <a:extLst>
              <a:ext uri="{FF2B5EF4-FFF2-40B4-BE49-F238E27FC236}">
                <a16:creationId xmlns:a16="http://schemas.microsoft.com/office/drawing/2014/main" id="{38026CF6-F144-41BE-8DBC-6072796FEF2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2334" y="2046188"/>
            <a:ext cx="3892353" cy="2187482"/>
          </a:xfrm>
          <a:prstGeom prst="rect">
            <a:avLst/>
          </a:prstGeom>
          <a:noFill/>
        </p:spPr>
      </p:pic>
      <p:sp>
        <p:nvSpPr>
          <p:cNvPr id="7" name="TextBox 6">
            <a:extLst>
              <a:ext uri="{FF2B5EF4-FFF2-40B4-BE49-F238E27FC236}">
                <a16:creationId xmlns:a16="http://schemas.microsoft.com/office/drawing/2014/main" id="{7D7E88D5-AC67-48C6-9280-E0B295CF7595}"/>
              </a:ext>
            </a:extLst>
          </p:cNvPr>
          <p:cNvSpPr txBox="1"/>
          <p:nvPr/>
        </p:nvSpPr>
        <p:spPr>
          <a:xfrm>
            <a:off x="7582333" y="4316793"/>
            <a:ext cx="4543525" cy="307777"/>
          </a:xfrm>
          <a:prstGeom prst="rect">
            <a:avLst/>
          </a:prstGeom>
          <a:noFill/>
        </p:spPr>
        <p:txBody>
          <a:bodyPr wrap="square" rtlCol="0">
            <a:spAutoFit/>
          </a:bodyPr>
          <a:lstStyle/>
          <a:p>
            <a:r>
              <a:rPr lang="en-GB" sz="1400" dirty="0"/>
              <a:t>Examples of TOR 18FG and Huttner resolution test pattern. </a:t>
            </a:r>
            <a:endParaRPr lang="en-US" sz="1400" dirty="0"/>
          </a:p>
        </p:txBody>
      </p:sp>
      <p:sp>
        <p:nvSpPr>
          <p:cNvPr id="8" name="TextBox 7">
            <a:extLst>
              <a:ext uri="{FF2B5EF4-FFF2-40B4-BE49-F238E27FC236}">
                <a16:creationId xmlns:a16="http://schemas.microsoft.com/office/drawing/2014/main" id="{B04EB379-ADDD-89E5-B928-B6D801EB2052}"/>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solidFill>
                  <a:srgbClr val="FF0000"/>
                </a:solidFill>
              </a:rPr>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t>RDSR</a:t>
            </a:r>
          </a:p>
        </p:txBody>
      </p:sp>
      <p:sp>
        <p:nvSpPr>
          <p:cNvPr id="9" name="TextBox 8">
            <a:extLst>
              <a:ext uri="{FF2B5EF4-FFF2-40B4-BE49-F238E27FC236}">
                <a16:creationId xmlns:a16="http://schemas.microsoft.com/office/drawing/2014/main" id="{B1BA7E20-F895-0EE8-E86B-3D0AC7BD5DE6}"/>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410619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69</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16. Leakage Radiation </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4555093"/>
          </a:xfrm>
          <a:prstGeom prst="rect">
            <a:avLst/>
          </a:prstGeom>
          <a:noFill/>
        </p:spPr>
        <p:txBody>
          <a:bodyPr wrap="square" rtlCol="0">
            <a:spAutoFit/>
          </a:bodyPr>
          <a:lstStyle/>
          <a:p>
            <a:pPr lvl="0">
              <a:spcAft>
                <a:spcPts val="600"/>
              </a:spcAft>
            </a:pPr>
            <a:r>
              <a:rPr lang="en-GB" b="1" dirty="0"/>
              <a:t>Objective:</a:t>
            </a:r>
            <a:endParaRPr lang="en-US" sz="2000" b="1" dirty="0"/>
          </a:p>
          <a:p>
            <a:pPr>
              <a:spcAft>
                <a:spcPts val="600"/>
              </a:spcAft>
            </a:pPr>
            <a:r>
              <a:rPr lang="en-US" dirty="0"/>
              <a:t>To evaluate the amount of radiation leaking from the X ray tube or collimator assembly. </a:t>
            </a:r>
          </a:p>
          <a:p>
            <a:pPr>
              <a:spcAft>
                <a:spcPts val="600"/>
              </a:spcAft>
            </a:pPr>
            <a:endParaRPr lang="en-GB" sz="900" b="1" dirty="0"/>
          </a:p>
          <a:p>
            <a:pPr lvl="0">
              <a:spcAft>
                <a:spcPts val="600"/>
              </a:spcAft>
            </a:pPr>
            <a:r>
              <a:rPr lang="en-GB" b="1" dirty="0"/>
              <a:t>Procedures: </a:t>
            </a:r>
          </a:p>
          <a:p>
            <a:pPr marL="285750" lvl="0" indent="-285750">
              <a:spcAft>
                <a:spcPts val="600"/>
              </a:spcAft>
              <a:buFont typeface="Arial" panose="020B0604020202020204" pitchFamily="34" charset="0"/>
              <a:buChar char="•"/>
            </a:pPr>
            <a:r>
              <a:rPr lang="en-US" dirty="0">
                <a:solidFill>
                  <a:schemeClr val="accent1"/>
                </a:solidFill>
              </a:rPr>
              <a:t>Close</a:t>
            </a:r>
            <a:r>
              <a:rPr lang="en-US" dirty="0"/>
              <a:t> the collimator blades completely or to the smallest size available. </a:t>
            </a:r>
          </a:p>
          <a:p>
            <a:pPr marL="285750" lvl="0" indent="-285750">
              <a:spcAft>
                <a:spcPts val="600"/>
              </a:spcAft>
              <a:buFont typeface="Arial" panose="020B0604020202020204" pitchFamily="34" charset="0"/>
              <a:buChar char="•"/>
            </a:pPr>
            <a:r>
              <a:rPr lang="en-US" dirty="0"/>
              <a:t>Place lead sheet over the X ray tube exit to protect the image receptor.</a:t>
            </a:r>
          </a:p>
          <a:p>
            <a:pPr marL="285750" lvl="0" indent="-285750">
              <a:spcAft>
                <a:spcPts val="600"/>
              </a:spcAft>
              <a:buFont typeface="Arial" panose="020B0604020202020204" pitchFamily="34" charset="0"/>
              <a:buChar char="•"/>
            </a:pPr>
            <a:r>
              <a:rPr lang="en-US" dirty="0"/>
              <a:t>Select a voltage about </a:t>
            </a:r>
            <a:r>
              <a:rPr lang="en-US" dirty="0">
                <a:solidFill>
                  <a:schemeClr val="accent1"/>
                </a:solidFill>
              </a:rPr>
              <a:t>10 </a:t>
            </a:r>
            <a:r>
              <a:rPr lang="en-US" dirty="0" err="1">
                <a:solidFill>
                  <a:schemeClr val="accent1"/>
                </a:solidFill>
              </a:rPr>
              <a:t>kVp</a:t>
            </a:r>
            <a:r>
              <a:rPr lang="en-US" dirty="0">
                <a:solidFill>
                  <a:schemeClr val="accent1"/>
                </a:solidFill>
              </a:rPr>
              <a:t> lower than the maximum </a:t>
            </a:r>
            <a:r>
              <a:rPr lang="en-US" dirty="0" err="1">
                <a:solidFill>
                  <a:schemeClr val="accent1"/>
                </a:solidFill>
              </a:rPr>
              <a:t>kVp</a:t>
            </a:r>
            <a:r>
              <a:rPr lang="en-US" dirty="0">
                <a:solidFill>
                  <a:schemeClr val="accent1"/>
                </a:solidFill>
              </a:rPr>
              <a:t> </a:t>
            </a:r>
            <a:r>
              <a:rPr lang="en-US" dirty="0"/>
              <a:t>(e.g. 110 kV) and a suitable mA and exposure time (e.g. 200 mA and 0.1 second) and make an exposure.. </a:t>
            </a:r>
          </a:p>
          <a:p>
            <a:pPr marL="285750" lvl="0" indent="-285750">
              <a:spcAft>
                <a:spcPts val="600"/>
              </a:spcAft>
              <a:buFont typeface="Arial" panose="020B0604020202020204" pitchFamily="34" charset="0"/>
              <a:buChar char="•"/>
            </a:pPr>
            <a:r>
              <a:rPr lang="en-US" dirty="0"/>
              <a:t>Position the survey meter at </a:t>
            </a:r>
            <a:r>
              <a:rPr lang="en-US" dirty="0">
                <a:solidFill>
                  <a:schemeClr val="accent1"/>
                </a:solidFill>
              </a:rPr>
              <a:t>1 m </a:t>
            </a:r>
            <a:r>
              <a:rPr lang="en-US" dirty="0"/>
              <a:t>from the X ray tube focal spot.</a:t>
            </a:r>
          </a:p>
          <a:p>
            <a:pPr marL="285750" lvl="0" indent="-285750">
              <a:spcAft>
                <a:spcPts val="600"/>
              </a:spcAft>
              <a:buFont typeface="Arial" panose="020B0604020202020204" pitchFamily="34" charset="0"/>
              <a:buChar char="•"/>
            </a:pPr>
            <a:r>
              <a:rPr lang="en-US" dirty="0"/>
              <a:t>Perform measurements at multiple positions and record the </a:t>
            </a:r>
            <a:r>
              <a:rPr lang="en-US" dirty="0">
                <a:solidFill>
                  <a:schemeClr val="accent1"/>
                </a:solidFill>
              </a:rPr>
              <a:t>maximum air </a:t>
            </a:r>
            <a:r>
              <a:rPr lang="en-US" dirty="0" err="1">
                <a:solidFill>
                  <a:schemeClr val="accent1"/>
                </a:solidFill>
              </a:rPr>
              <a:t>kerma</a:t>
            </a:r>
            <a:r>
              <a:rPr lang="en-US" dirty="0">
                <a:solidFill>
                  <a:schemeClr val="accent1"/>
                </a:solidFill>
              </a:rPr>
              <a:t> rate </a:t>
            </a:r>
            <a:r>
              <a:rPr lang="en-US" dirty="0"/>
              <a:t>measured for each position. The amount of measurement positions can be determined considering the directionality of the survey meter used but should at least include the anode and cathode sides of the X ray tube and consider likely positions where personnel may stand in relation to the tube assembly.</a:t>
            </a:r>
          </a:p>
        </p:txBody>
      </p:sp>
      <p:sp>
        <p:nvSpPr>
          <p:cNvPr id="3" name="TextBox 2">
            <a:extLst>
              <a:ext uri="{FF2B5EF4-FFF2-40B4-BE49-F238E27FC236}">
                <a16:creationId xmlns:a16="http://schemas.microsoft.com/office/drawing/2014/main" id="{FF70BE44-C776-1241-5B63-F98EFD9961B8}"/>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solidFill>
                  <a:srgbClr val="FF0000"/>
                </a:solidFill>
              </a:rPr>
              <a:t>Leakage</a:t>
            </a:r>
          </a:p>
          <a:p>
            <a:pPr marL="290513" indent="-290513">
              <a:buAutoNum type="arabicPeriod"/>
            </a:pPr>
            <a:r>
              <a:rPr lang="en-US" sz="1400" dirty="0"/>
              <a:t>Scattered</a:t>
            </a:r>
          </a:p>
          <a:p>
            <a:pPr marL="290513" indent="-290513">
              <a:buAutoNum type="arabicPeriod"/>
            </a:pPr>
            <a:r>
              <a:rPr lang="en-US" sz="1400" dirty="0"/>
              <a:t>RDSR</a:t>
            </a:r>
          </a:p>
        </p:txBody>
      </p:sp>
      <p:sp>
        <p:nvSpPr>
          <p:cNvPr id="7" name="TextBox 6">
            <a:extLst>
              <a:ext uri="{FF2B5EF4-FFF2-40B4-BE49-F238E27FC236}">
                <a16:creationId xmlns:a16="http://schemas.microsoft.com/office/drawing/2014/main" id="{1CC8EBEE-EEF8-1EBD-D917-2A42D655E3ED}"/>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3021498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6CB0AF-3A3A-437F-B459-0AFC28007332}"/>
              </a:ext>
            </a:extLst>
          </p:cNvPr>
          <p:cNvSpPr>
            <a:spLocks noGrp="1"/>
          </p:cNvSpPr>
          <p:nvPr>
            <p:ph idx="1"/>
          </p:nvPr>
        </p:nvSpPr>
        <p:spPr>
          <a:xfrm>
            <a:off x="2565779" y="1712794"/>
            <a:ext cx="9330947" cy="4417516"/>
          </a:xfrm>
        </p:spPr>
        <p:txBody>
          <a:bodyPr>
            <a:normAutofit/>
          </a:bodyPr>
          <a:lstStyle/>
          <a:p>
            <a:pPr marL="625475" lvl="1" indent="-392113">
              <a:lnSpc>
                <a:spcPct val="100000"/>
              </a:lnSpc>
              <a:spcBef>
                <a:spcPts val="1200"/>
              </a:spcBef>
              <a:spcAft>
                <a:spcPts val="1200"/>
              </a:spcAft>
              <a:buAutoNum type="arabicPeriod"/>
            </a:pPr>
            <a:r>
              <a:rPr lang="en-US" sz="2800" dirty="0">
                <a:solidFill>
                  <a:srgbClr val="FF0000"/>
                </a:solidFill>
              </a:rPr>
              <a:t>Acceptance test: </a:t>
            </a:r>
            <a:r>
              <a:rPr lang="en-US" sz="2800" dirty="0"/>
              <a:t>new installation, prior to clinical use.</a:t>
            </a:r>
          </a:p>
          <a:p>
            <a:pPr marL="625475" lvl="1" indent="-392113">
              <a:lnSpc>
                <a:spcPct val="100000"/>
              </a:lnSpc>
              <a:spcBef>
                <a:spcPts val="1200"/>
              </a:spcBef>
              <a:spcAft>
                <a:spcPts val="1200"/>
              </a:spcAft>
              <a:buAutoNum type="arabicPeriod"/>
            </a:pPr>
            <a:r>
              <a:rPr lang="en-US" sz="2800" dirty="0">
                <a:solidFill>
                  <a:srgbClr val="FF0000"/>
                </a:solidFill>
              </a:rPr>
              <a:t>Commissioning: </a:t>
            </a:r>
            <a:r>
              <a:rPr lang="en-US" sz="2800" dirty="0"/>
              <a:t>ensure the system is ready for clinical use &amp; to establish </a:t>
            </a:r>
            <a:r>
              <a:rPr lang="en-US" sz="2800" b="1" dirty="0"/>
              <a:t>baseline</a:t>
            </a:r>
            <a:r>
              <a:rPr lang="en-US" sz="2800" dirty="0"/>
              <a:t>. Should consider all parameters and conditions used in clinical. </a:t>
            </a:r>
          </a:p>
          <a:p>
            <a:pPr marL="625475" lvl="1" indent="-392113">
              <a:lnSpc>
                <a:spcPct val="100000"/>
              </a:lnSpc>
              <a:spcBef>
                <a:spcPts val="1200"/>
              </a:spcBef>
              <a:spcAft>
                <a:spcPts val="1200"/>
              </a:spcAft>
              <a:buAutoNum type="arabicPeriod"/>
            </a:pPr>
            <a:r>
              <a:rPr lang="en-US" sz="2800" dirty="0">
                <a:solidFill>
                  <a:srgbClr val="FF0000"/>
                </a:solidFill>
              </a:rPr>
              <a:t>Constancy check: </a:t>
            </a:r>
            <a:r>
              <a:rPr lang="en-US" sz="2800" dirty="0"/>
              <a:t>routine performance tests by MRTs (basic, more frequent) &amp; CQMPs (complex, annually).  </a:t>
            </a:r>
          </a:p>
        </p:txBody>
      </p:sp>
      <p:sp>
        <p:nvSpPr>
          <p:cNvPr id="4" name="Footer Placeholder 3">
            <a:extLst>
              <a:ext uri="{FF2B5EF4-FFF2-40B4-BE49-F238E27FC236}">
                <a16:creationId xmlns:a16="http://schemas.microsoft.com/office/drawing/2014/main" id="{34904541-7FDF-4DAF-9D69-3B63FDFF200A}"/>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14729FA3-8F4A-477E-AB51-8BCF470AC440}"/>
              </a:ext>
            </a:extLst>
          </p:cNvPr>
          <p:cNvSpPr>
            <a:spLocks noGrp="1"/>
          </p:cNvSpPr>
          <p:nvPr>
            <p:ph type="sldNum" sz="quarter" idx="12"/>
          </p:nvPr>
        </p:nvSpPr>
        <p:spPr/>
        <p:txBody>
          <a:bodyPr/>
          <a:lstStyle/>
          <a:p>
            <a:fld id="{E994CEB2-14C0-4C36-BE7D-356F85CA276F}" type="slidenum">
              <a:rPr lang="en-US" altLang="en-US" smtClean="0"/>
              <a:pPr/>
              <a:t>7</a:t>
            </a:fld>
            <a:endParaRPr lang="en-US" altLang="en-US"/>
          </a:p>
        </p:txBody>
      </p:sp>
      <p:sp>
        <p:nvSpPr>
          <p:cNvPr id="6" name="Title 1">
            <a:extLst>
              <a:ext uri="{FF2B5EF4-FFF2-40B4-BE49-F238E27FC236}">
                <a16:creationId xmlns:a16="http://schemas.microsoft.com/office/drawing/2014/main" id="{706BC31F-3573-499A-9317-142E453F6143}"/>
              </a:ext>
            </a:extLst>
          </p:cNvPr>
          <p:cNvSpPr>
            <a:spLocks noGrp="1"/>
          </p:cNvSpPr>
          <p:nvPr>
            <p:ph type="title"/>
          </p:nvPr>
        </p:nvSpPr>
        <p:spPr>
          <a:xfrm>
            <a:off x="2771774" y="281327"/>
            <a:ext cx="9124951" cy="716756"/>
          </a:xfrm>
        </p:spPr>
        <p:txBody>
          <a:bodyPr>
            <a:normAutofit/>
          </a:bodyPr>
          <a:lstStyle/>
          <a:p>
            <a:pPr algn="ctr"/>
            <a:r>
              <a:rPr lang="en-US" dirty="0"/>
              <a:t>QC for Fluoroscopy Units</a:t>
            </a:r>
          </a:p>
        </p:txBody>
      </p:sp>
      <p:sp>
        <p:nvSpPr>
          <p:cNvPr id="7" name="TextBox 6">
            <a:extLst>
              <a:ext uri="{FF2B5EF4-FFF2-40B4-BE49-F238E27FC236}">
                <a16:creationId xmlns:a16="http://schemas.microsoft.com/office/drawing/2014/main" id="{CA341D99-B0CF-4326-A76B-AFBEBBC055E9}"/>
              </a:ext>
            </a:extLst>
          </p:cNvPr>
          <p:cNvSpPr txBox="1"/>
          <p:nvPr/>
        </p:nvSpPr>
        <p:spPr>
          <a:xfrm>
            <a:off x="166687" y="1712794"/>
            <a:ext cx="2100652" cy="523220"/>
          </a:xfrm>
          <a:prstGeom prst="rect">
            <a:avLst/>
          </a:prstGeom>
          <a:noFill/>
        </p:spPr>
        <p:txBody>
          <a:bodyPr wrap="square" rtlCol="0">
            <a:spAutoFit/>
          </a:bodyPr>
          <a:lstStyle/>
          <a:p>
            <a:r>
              <a:rPr lang="en-US" sz="2800" b="1" dirty="0">
                <a:solidFill>
                  <a:schemeClr val="accent1"/>
                </a:solidFill>
              </a:rPr>
              <a:t>Introduction</a:t>
            </a:r>
          </a:p>
        </p:txBody>
      </p:sp>
      <p:sp>
        <p:nvSpPr>
          <p:cNvPr id="8" name="TextBox 7">
            <a:extLst>
              <a:ext uri="{FF2B5EF4-FFF2-40B4-BE49-F238E27FC236}">
                <a16:creationId xmlns:a16="http://schemas.microsoft.com/office/drawing/2014/main" id="{B35640D6-BF4C-43B3-A78B-68A8DE7C1C3A}"/>
              </a:ext>
            </a:extLst>
          </p:cNvPr>
          <p:cNvSpPr txBox="1"/>
          <p:nvPr/>
        </p:nvSpPr>
        <p:spPr>
          <a:xfrm>
            <a:off x="2771774" y="5422424"/>
            <a:ext cx="7613779" cy="707886"/>
          </a:xfrm>
          <a:prstGeom prst="rect">
            <a:avLst/>
          </a:prstGeom>
          <a:noFill/>
        </p:spPr>
        <p:txBody>
          <a:bodyPr wrap="square" rtlCol="0">
            <a:spAutoFit/>
          </a:bodyPr>
          <a:lstStyle/>
          <a:p>
            <a:r>
              <a:rPr lang="en-US" sz="2000" b="1" dirty="0">
                <a:solidFill>
                  <a:srgbClr val="0070C0"/>
                </a:solidFill>
              </a:rPr>
              <a:t>MRT</a:t>
            </a:r>
            <a:r>
              <a:rPr lang="en-US" sz="2000" dirty="0">
                <a:solidFill>
                  <a:srgbClr val="0070C0"/>
                </a:solidFill>
              </a:rPr>
              <a:t>: Medical Radiation Technologist</a:t>
            </a:r>
          </a:p>
          <a:p>
            <a:r>
              <a:rPr lang="en-US" sz="2000" b="1" dirty="0">
                <a:solidFill>
                  <a:srgbClr val="0070C0"/>
                </a:solidFill>
              </a:rPr>
              <a:t>CQMP: </a:t>
            </a:r>
            <a:r>
              <a:rPr lang="en-US" sz="2000" dirty="0">
                <a:solidFill>
                  <a:srgbClr val="0070C0"/>
                </a:solidFill>
              </a:rPr>
              <a:t>Clinically Qualified Medical Physicist</a:t>
            </a:r>
          </a:p>
        </p:txBody>
      </p:sp>
    </p:spTree>
    <p:extLst>
      <p:ext uri="{BB962C8B-B14F-4D97-AF65-F5344CB8AC3E}">
        <p14:creationId xmlns:p14="http://schemas.microsoft.com/office/powerpoint/2010/main" val="13108752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70</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16. Leakage Radiation </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4555093"/>
          </a:xfrm>
          <a:prstGeom prst="rect">
            <a:avLst/>
          </a:prstGeom>
          <a:noFill/>
        </p:spPr>
        <p:txBody>
          <a:bodyPr wrap="square" rtlCol="0">
            <a:spAutoFit/>
          </a:bodyPr>
          <a:lstStyle/>
          <a:p>
            <a:pPr lvl="0">
              <a:spcAft>
                <a:spcPts val="600"/>
              </a:spcAft>
            </a:pPr>
            <a:r>
              <a:rPr lang="en-GB" sz="2000" b="1" dirty="0"/>
              <a:t>Procedures: </a:t>
            </a:r>
          </a:p>
          <a:p>
            <a:pPr lvl="0">
              <a:spcAft>
                <a:spcPts val="600"/>
              </a:spcAft>
            </a:pPr>
            <a:r>
              <a:rPr lang="en-US" sz="2000" dirty="0"/>
              <a:t>Note: </a:t>
            </a:r>
          </a:p>
          <a:p>
            <a:pPr marL="285750" lvl="0" indent="-285750">
              <a:spcAft>
                <a:spcPts val="600"/>
              </a:spcAft>
              <a:buFont typeface="Arial" panose="020B0604020202020204" pitchFamily="34" charset="0"/>
              <a:buChar char="•"/>
            </a:pPr>
            <a:r>
              <a:rPr lang="en-US" sz="2000" dirty="0"/>
              <a:t>If the system can only use fluoroscopy mode, use the </a:t>
            </a:r>
            <a:r>
              <a:rPr lang="en-US" sz="2000" dirty="0">
                <a:solidFill>
                  <a:schemeClr val="accent1"/>
                </a:solidFill>
              </a:rPr>
              <a:t>ABC mode for 5 s at the highest kV</a:t>
            </a:r>
            <a:r>
              <a:rPr lang="en-US" sz="2000" dirty="0"/>
              <a:t>.</a:t>
            </a:r>
          </a:p>
          <a:p>
            <a:pPr marL="285750" lvl="0" indent="-285750">
              <a:spcAft>
                <a:spcPts val="600"/>
              </a:spcAft>
              <a:buFont typeface="Arial" panose="020B0604020202020204" pitchFamily="34" charset="0"/>
              <a:buChar char="•"/>
            </a:pPr>
            <a:r>
              <a:rPr lang="en-US" sz="2000" dirty="0"/>
              <a:t>Leakage measurements should always be taken at the maximum practical </a:t>
            </a:r>
            <a:r>
              <a:rPr lang="en-US" sz="2000" dirty="0" err="1"/>
              <a:t>kVp</a:t>
            </a:r>
            <a:r>
              <a:rPr lang="en-US" sz="2000" dirty="0"/>
              <a:t>, however, caution should be exercised particularly where tube voltage errors may be apparent. If there is uncertainty, use a tube voltage not more than 10 </a:t>
            </a:r>
            <a:r>
              <a:rPr lang="en-US" sz="2000" dirty="0" err="1"/>
              <a:t>kVp</a:t>
            </a:r>
            <a:r>
              <a:rPr lang="en-US" sz="2000" dirty="0"/>
              <a:t> less than the maximum.</a:t>
            </a:r>
          </a:p>
          <a:p>
            <a:pPr marL="285750" lvl="0" indent="-285750">
              <a:spcAft>
                <a:spcPts val="600"/>
              </a:spcAft>
              <a:buFont typeface="Arial" panose="020B0604020202020204" pitchFamily="34" charset="0"/>
              <a:buChar char="•"/>
            </a:pPr>
            <a:endParaRPr lang="en-US" sz="2000" dirty="0"/>
          </a:p>
          <a:p>
            <a:pPr lvl="0">
              <a:spcAft>
                <a:spcPts val="600"/>
              </a:spcAft>
            </a:pPr>
            <a:r>
              <a:rPr lang="en-US" sz="2000" b="1" dirty="0"/>
              <a:t>Tolerance:</a:t>
            </a:r>
          </a:p>
          <a:p>
            <a:pPr lvl="0">
              <a:spcAft>
                <a:spcPts val="600"/>
              </a:spcAft>
            </a:pPr>
            <a:r>
              <a:rPr lang="en-US" sz="2000" dirty="0"/>
              <a:t>The maximum air </a:t>
            </a:r>
            <a:r>
              <a:rPr lang="en-US" sz="2000" dirty="0" err="1"/>
              <a:t>kerma</a:t>
            </a:r>
            <a:r>
              <a:rPr lang="en-US" sz="2000" dirty="0"/>
              <a:t> rate should be </a:t>
            </a:r>
            <a:r>
              <a:rPr lang="en-US" sz="2000" dirty="0">
                <a:solidFill>
                  <a:srgbClr val="FF0000"/>
                </a:solidFill>
              </a:rPr>
              <a:t>&lt;1 </a:t>
            </a:r>
            <a:r>
              <a:rPr lang="en-US" sz="2000" dirty="0" err="1">
                <a:solidFill>
                  <a:srgbClr val="FF0000"/>
                </a:solidFill>
              </a:rPr>
              <a:t>mGy</a:t>
            </a:r>
            <a:r>
              <a:rPr lang="en-US" sz="2000" dirty="0">
                <a:solidFill>
                  <a:srgbClr val="FF0000"/>
                </a:solidFill>
              </a:rPr>
              <a:t>/h at 1 m </a:t>
            </a:r>
            <a:r>
              <a:rPr lang="en-US" sz="2000" dirty="0"/>
              <a:t>from the focal spot.  </a:t>
            </a:r>
          </a:p>
          <a:p>
            <a:pPr lvl="0">
              <a:spcAft>
                <a:spcPts val="600"/>
              </a:spcAft>
            </a:pPr>
            <a:endParaRPr lang="en-US" sz="1200" dirty="0"/>
          </a:p>
          <a:p>
            <a:pPr lvl="0"/>
            <a:endParaRPr lang="en-US" dirty="0"/>
          </a:p>
        </p:txBody>
      </p:sp>
      <p:sp>
        <p:nvSpPr>
          <p:cNvPr id="3" name="TextBox 2">
            <a:extLst>
              <a:ext uri="{FF2B5EF4-FFF2-40B4-BE49-F238E27FC236}">
                <a16:creationId xmlns:a16="http://schemas.microsoft.com/office/drawing/2014/main" id="{2403AF5B-851B-D8DA-4DA4-1ED7D60987A3}"/>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solidFill>
                  <a:srgbClr val="FF0000"/>
                </a:solidFill>
              </a:rPr>
              <a:t>Leakage</a:t>
            </a:r>
          </a:p>
          <a:p>
            <a:pPr marL="290513" indent="-290513">
              <a:buAutoNum type="arabicPeriod"/>
            </a:pPr>
            <a:r>
              <a:rPr lang="en-US" sz="1400" dirty="0"/>
              <a:t>Scattered</a:t>
            </a:r>
          </a:p>
          <a:p>
            <a:pPr marL="290513" indent="-290513">
              <a:buAutoNum type="arabicPeriod"/>
            </a:pPr>
            <a:r>
              <a:rPr lang="en-US" sz="1400" dirty="0"/>
              <a:t>RDSR</a:t>
            </a:r>
          </a:p>
        </p:txBody>
      </p:sp>
      <p:sp>
        <p:nvSpPr>
          <p:cNvPr id="7" name="TextBox 6">
            <a:extLst>
              <a:ext uri="{FF2B5EF4-FFF2-40B4-BE49-F238E27FC236}">
                <a16:creationId xmlns:a16="http://schemas.microsoft.com/office/drawing/2014/main" id="{4199E125-CB3E-8A3C-E521-1B2CB16DE212}"/>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4017333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71</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17. Scattered Radiation  </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124951" cy="646331"/>
          </a:xfrm>
          <a:prstGeom prst="rect">
            <a:avLst/>
          </a:prstGeom>
          <a:noFill/>
        </p:spPr>
        <p:txBody>
          <a:bodyPr wrap="square" rtlCol="0">
            <a:spAutoFit/>
          </a:bodyPr>
          <a:lstStyle/>
          <a:p>
            <a:pPr lvl="0"/>
            <a:r>
              <a:rPr lang="en-GB" b="1" dirty="0"/>
              <a:t>Objective: </a:t>
            </a:r>
            <a:r>
              <a:rPr lang="en-US" dirty="0"/>
              <a:t>To verify that the amount of scattered radiation from the fluoroscopy system at every adjacent occupational area are within acceptable level.</a:t>
            </a:r>
          </a:p>
        </p:txBody>
      </p:sp>
      <p:pic>
        <p:nvPicPr>
          <p:cNvPr id="3" name="Picture 2">
            <a:extLst>
              <a:ext uri="{FF2B5EF4-FFF2-40B4-BE49-F238E27FC236}">
                <a16:creationId xmlns:a16="http://schemas.microsoft.com/office/drawing/2014/main" id="{9982DB71-FC2A-4ECF-8C4A-11B58039BD82}"/>
              </a:ext>
            </a:extLst>
          </p:cNvPr>
          <p:cNvPicPr>
            <a:picLocks noChangeAspect="1"/>
          </p:cNvPicPr>
          <p:nvPr/>
        </p:nvPicPr>
        <p:blipFill>
          <a:blip r:embed="rId3"/>
          <a:stretch>
            <a:fillRect/>
          </a:stretch>
        </p:blipFill>
        <p:spPr>
          <a:xfrm>
            <a:off x="8027645" y="3188177"/>
            <a:ext cx="3811786" cy="2701345"/>
          </a:xfrm>
          <a:prstGeom prst="rect">
            <a:avLst/>
          </a:prstGeom>
        </p:spPr>
      </p:pic>
      <p:sp>
        <p:nvSpPr>
          <p:cNvPr id="8" name="TextBox 7">
            <a:extLst>
              <a:ext uri="{FF2B5EF4-FFF2-40B4-BE49-F238E27FC236}">
                <a16:creationId xmlns:a16="http://schemas.microsoft.com/office/drawing/2014/main" id="{1603863D-1C50-4B36-AF69-A13B210FF89E}"/>
              </a:ext>
            </a:extLst>
          </p:cNvPr>
          <p:cNvSpPr txBox="1"/>
          <p:nvPr/>
        </p:nvSpPr>
        <p:spPr>
          <a:xfrm>
            <a:off x="2771773" y="2656758"/>
            <a:ext cx="5221853" cy="2585323"/>
          </a:xfrm>
          <a:prstGeom prst="rect">
            <a:avLst/>
          </a:prstGeom>
          <a:noFill/>
        </p:spPr>
        <p:txBody>
          <a:bodyPr wrap="square" rtlCol="0">
            <a:spAutoFit/>
          </a:bodyPr>
          <a:lstStyle/>
          <a:p>
            <a:pPr lvl="0"/>
            <a:r>
              <a:rPr lang="en-GB" b="1" dirty="0"/>
              <a:t>Procedures: </a:t>
            </a:r>
          </a:p>
          <a:p>
            <a:pPr marL="285750" lvl="0" indent="-285750">
              <a:buFont typeface="Arial" panose="020B0604020202020204" pitchFamily="34" charset="0"/>
              <a:buChar char="•"/>
            </a:pPr>
            <a:r>
              <a:rPr lang="en-US" dirty="0"/>
              <a:t>Place </a:t>
            </a:r>
            <a:r>
              <a:rPr lang="en-US" dirty="0">
                <a:solidFill>
                  <a:schemeClr val="accent1"/>
                </a:solidFill>
              </a:rPr>
              <a:t>20 cm PMMA </a:t>
            </a:r>
            <a:r>
              <a:rPr lang="en-US" dirty="0"/>
              <a:t>on the table and position it at the </a:t>
            </a:r>
            <a:r>
              <a:rPr lang="en-US" dirty="0" err="1"/>
              <a:t>centre</a:t>
            </a:r>
            <a:r>
              <a:rPr lang="en-US" dirty="0"/>
              <a:t> of the X-ray field.</a:t>
            </a:r>
          </a:p>
          <a:p>
            <a:pPr marL="285750" lvl="0" indent="-285750">
              <a:buFont typeface="Arial" panose="020B0604020202020204" pitchFamily="34" charset="0"/>
              <a:buChar char="•"/>
            </a:pPr>
            <a:r>
              <a:rPr lang="en-US" dirty="0"/>
              <a:t>Open collimator fully and ensure that it cover the entire size of the phantom.</a:t>
            </a:r>
          </a:p>
          <a:p>
            <a:pPr marL="285750" lvl="0" indent="-285750">
              <a:buFont typeface="Arial" panose="020B0604020202020204" pitchFamily="34" charset="0"/>
              <a:buChar char="•"/>
            </a:pPr>
            <a:r>
              <a:rPr lang="en-US" dirty="0">
                <a:solidFill>
                  <a:schemeClr val="accent1"/>
                </a:solidFill>
              </a:rPr>
              <a:t>Cover the image receptor with lead.</a:t>
            </a:r>
          </a:p>
          <a:p>
            <a:pPr marL="285750" lvl="0" indent="-285750">
              <a:buFont typeface="Arial" panose="020B0604020202020204" pitchFamily="34" charset="0"/>
              <a:buChar char="•"/>
            </a:pPr>
            <a:r>
              <a:rPr lang="en-US" dirty="0"/>
              <a:t>Position the survey meter at the area of interest and make an exposure with the </a:t>
            </a:r>
            <a:r>
              <a:rPr lang="en-US" dirty="0">
                <a:solidFill>
                  <a:schemeClr val="accent1"/>
                </a:solidFill>
              </a:rPr>
              <a:t>highest exposure factor clinically used.</a:t>
            </a:r>
          </a:p>
        </p:txBody>
      </p:sp>
      <p:sp>
        <p:nvSpPr>
          <p:cNvPr id="9" name="TextBox 8">
            <a:extLst>
              <a:ext uri="{FF2B5EF4-FFF2-40B4-BE49-F238E27FC236}">
                <a16:creationId xmlns:a16="http://schemas.microsoft.com/office/drawing/2014/main" id="{847909C1-0D75-4ED8-8D0F-4FA2505CB768}"/>
              </a:ext>
            </a:extLst>
          </p:cNvPr>
          <p:cNvSpPr txBox="1"/>
          <p:nvPr/>
        </p:nvSpPr>
        <p:spPr>
          <a:xfrm>
            <a:off x="2805792" y="5424426"/>
            <a:ext cx="4454937" cy="646331"/>
          </a:xfrm>
          <a:prstGeom prst="rect">
            <a:avLst/>
          </a:prstGeom>
          <a:noFill/>
        </p:spPr>
        <p:txBody>
          <a:bodyPr wrap="square" rtlCol="0">
            <a:spAutoFit/>
          </a:bodyPr>
          <a:lstStyle/>
          <a:p>
            <a:r>
              <a:rPr lang="en-US" b="1" dirty="0"/>
              <a:t>Tolerance: </a:t>
            </a:r>
          </a:p>
          <a:p>
            <a:r>
              <a:rPr lang="en-US" dirty="0">
                <a:solidFill>
                  <a:srgbClr val="FF0000"/>
                </a:solidFill>
              </a:rPr>
              <a:t>±50%</a:t>
            </a:r>
            <a:r>
              <a:rPr lang="en-US" dirty="0"/>
              <a:t> from the baseline value.</a:t>
            </a:r>
          </a:p>
        </p:txBody>
      </p:sp>
      <p:sp>
        <p:nvSpPr>
          <p:cNvPr id="7" name="TextBox 6">
            <a:extLst>
              <a:ext uri="{FF2B5EF4-FFF2-40B4-BE49-F238E27FC236}">
                <a16:creationId xmlns:a16="http://schemas.microsoft.com/office/drawing/2014/main" id="{74B3220E-7D7F-2D7E-32A0-99716A0BBFEC}"/>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solidFill>
                  <a:srgbClr val="FF0000"/>
                </a:solidFill>
              </a:rPr>
              <a:t>Scattered</a:t>
            </a:r>
          </a:p>
          <a:p>
            <a:pPr marL="290513" indent="-290513">
              <a:buAutoNum type="arabicPeriod"/>
            </a:pPr>
            <a:r>
              <a:rPr lang="en-US" sz="1400" dirty="0"/>
              <a:t>RDSR</a:t>
            </a:r>
          </a:p>
        </p:txBody>
      </p:sp>
      <p:sp>
        <p:nvSpPr>
          <p:cNvPr id="10" name="TextBox 9">
            <a:extLst>
              <a:ext uri="{FF2B5EF4-FFF2-40B4-BE49-F238E27FC236}">
                <a16:creationId xmlns:a16="http://schemas.microsoft.com/office/drawing/2014/main" id="{AD9C9FE1-E8D8-9042-3DF5-4D7B46DCAA9D}"/>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3555669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72</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18. RDSR and DICOM image data verification</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3" y="1828082"/>
            <a:ext cx="9262911" cy="4493538"/>
          </a:xfrm>
          <a:prstGeom prst="rect">
            <a:avLst/>
          </a:prstGeom>
          <a:noFill/>
        </p:spPr>
        <p:txBody>
          <a:bodyPr wrap="square" rtlCol="0">
            <a:spAutoFit/>
          </a:bodyPr>
          <a:lstStyle/>
          <a:p>
            <a:pPr lvl="0"/>
            <a:r>
              <a:rPr lang="en-GB" b="1" dirty="0"/>
              <a:t>Objective:</a:t>
            </a:r>
            <a:endParaRPr lang="en-US" sz="2000" b="1" dirty="0"/>
          </a:p>
          <a:p>
            <a:r>
              <a:rPr lang="en-US" dirty="0"/>
              <a:t>To verify the accuracy of radiation dose structured report (RDSR) and DICOM image data. </a:t>
            </a:r>
          </a:p>
          <a:p>
            <a:endParaRPr lang="en-GB" sz="1600" dirty="0"/>
          </a:p>
          <a:p>
            <a:r>
              <a:rPr lang="en-GB" b="1" dirty="0"/>
              <a:t>Procedures:</a:t>
            </a:r>
          </a:p>
          <a:p>
            <a:pPr marL="285750" indent="-285750">
              <a:buFont typeface="Arial" panose="020B0604020202020204" pitchFamily="34" charset="0"/>
              <a:buChar char="•"/>
            </a:pPr>
            <a:r>
              <a:rPr lang="en-GB" dirty="0"/>
              <a:t>Expose any phantom using the most used fluoroscopy mode and cine mode. </a:t>
            </a:r>
          </a:p>
          <a:p>
            <a:pPr marL="285750" indent="-285750">
              <a:buFont typeface="Arial" panose="020B0604020202020204" pitchFamily="34" charset="0"/>
              <a:buChar char="•"/>
            </a:pPr>
            <a:r>
              <a:rPr lang="en-GB" dirty="0"/>
              <a:t>Make several exposure while noting the technical and geometric parameters. </a:t>
            </a:r>
          </a:p>
          <a:p>
            <a:pPr marL="285750" indent="-285750">
              <a:buFont typeface="Arial" panose="020B0604020202020204" pitchFamily="34" charset="0"/>
              <a:buChar char="•"/>
            </a:pPr>
            <a:r>
              <a:rPr lang="en-GB" dirty="0"/>
              <a:t>Send the images and RDSR to the PACS and/or DACS, if they are not automatically configured.</a:t>
            </a:r>
            <a:endParaRPr lang="en-US" dirty="0"/>
          </a:p>
          <a:p>
            <a:pPr lvl="0"/>
            <a:endParaRPr lang="en-GB" sz="1400" b="1" i="1" dirty="0"/>
          </a:p>
          <a:p>
            <a:pPr lvl="0"/>
            <a:r>
              <a:rPr lang="en-GB" b="1" dirty="0"/>
              <a:t>Analysis:  </a:t>
            </a:r>
            <a:endParaRPr lang="en-US" b="1" dirty="0"/>
          </a:p>
          <a:p>
            <a:pPr marL="285750" indent="-285750">
              <a:buFont typeface="Arial" panose="020B0604020202020204" pitchFamily="34" charset="0"/>
              <a:buChar char="•"/>
            </a:pPr>
            <a:r>
              <a:rPr lang="en-GB" dirty="0"/>
              <a:t>Check the image DICOM header and RDSR for consistency and accuracy. Compare technical and geometric information from that recorded earlier. Check the RDSR in DICOM format for completeness.</a:t>
            </a:r>
          </a:p>
          <a:p>
            <a:pPr marL="285750" indent="-285750">
              <a:buFont typeface="Arial" panose="020B0604020202020204" pitchFamily="34" charset="0"/>
              <a:buChar char="•"/>
            </a:pPr>
            <a:endParaRPr lang="en-US" sz="1400" dirty="0"/>
          </a:p>
          <a:p>
            <a:pPr lvl="0"/>
            <a:r>
              <a:rPr lang="en-GB" b="1" dirty="0"/>
              <a:t>Tolerances:  </a:t>
            </a:r>
            <a:endParaRPr lang="en-US" b="1" dirty="0"/>
          </a:p>
          <a:p>
            <a:r>
              <a:rPr lang="en-GB" dirty="0"/>
              <a:t>DICOM headers and values in RDSR must be identical. All mandatory fields in RDSR must be complete and accurate, table position is sometimes incorrect.</a:t>
            </a:r>
            <a:endParaRPr lang="en-US" dirty="0"/>
          </a:p>
        </p:txBody>
      </p:sp>
      <p:sp>
        <p:nvSpPr>
          <p:cNvPr id="3" name="TextBox 2">
            <a:extLst>
              <a:ext uri="{FF2B5EF4-FFF2-40B4-BE49-F238E27FC236}">
                <a16:creationId xmlns:a16="http://schemas.microsoft.com/office/drawing/2014/main" id="{697528BA-1F54-440C-165E-0E4C1F555C5B}"/>
              </a:ext>
            </a:extLst>
          </p:cNvPr>
          <p:cNvSpPr txBox="1"/>
          <p:nvPr/>
        </p:nvSpPr>
        <p:spPr>
          <a:xfrm>
            <a:off x="116006" y="1884498"/>
            <a:ext cx="2151333" cy="4401205"/>
          </a:xfrm>
          <a:prstGeom prst="rect">
            <a:avLst/>
          </a:prstGeom>
          <a:noFill/>
        </p:spPr>
        <p:txBody>
          <a:bodyPr wrap="square" rtlCol="0">
            <a:spAutoFit/>
          </a:bodyPr>
          <a:lstStyle/>
          <a:p>
            <a:pPr marL="290513" indent="-290513">
              <a:buAutoNum type="arabicPeriod"/>
            </a:pPr>
            <a:r>
              <a:rPr lang="en-US" sz="1400" dirty="0"/>
              <a:t>Unit Assembly </a:t>
            </a:r>
          </a:p>
          <a:p>
            <a:pPr marL="290513" indent="-290513">
              <a:buAutoNum type="arabicPeriod"/>
            </a:pPr>
            <a:r>
              <a:rPr lang="en-US" sz="1400" dirty="0"/>
              <a:t>Beam alignment &amp; centering</a:t>
            </a:r>
          </a:p>
          <a:p>
            <a:pPr marL="290513" indent="-290513">
              <a:buAutoNum type="arabicPeriod"/>
            </a:pPr>
            <a:r>
              <a:rPr lang="en-US" sz="1400" dirty="0"/>
              <a:t>Beam collimation</a:t>
            </a:r>
          </a:p>
          <a:p>
            <a:pPr marL="290513" indent="-290513">
              <a:buAutoNum type="arabicPeriod"/>
            </a:pPr>
            <a:r>
              <a:rPr lang="en-US" sz="1400" dirty="0" err="1"/>
              <a:t>kVp</a:t>
            </a:r>
            <a:r>
              <a:rPr lang="en-US" sz="1400" dirty="0"/>
              <a:t> accuracy </a:t>
            </a:r>
          </a:p>
          <a:p>
            <a:pPr marL="290513" indent="-290513">
              <a:buAutoNum type="arabicPeriod"/>
            </a:pPr>
            <a:r>
              <a:rPr lang="en-US" sz="1400" dirty="0" err="1"/>
              <a:t>mAs</a:t>
            </a:r>
            <a:r>
              <a:rPr lang="en-US" sz="1400" dirty="0"/>
              <a:t> linearity</a:t>
            </a:r>
          </a:p>
          <a:p>
            <a:pPr marL="290513" indent="-290513">
              <a:buAutoNum type="arabicPeriod"/>
            </a:pPr>
            <a:r>
              <a:rPr lang="en-US" sz="1400" dirty="0"/>
              <a:t>Radiation output</a:t>
            </a:r>
          </a:p>
          <a:p>
            <a:pPr marL="290513" indent="-290513">
              <a:buAutoNum type="arabicPeriod"/>
            </a:pPr>
            <a:r>
              <a:rPr lang="en-US" sz="1400" dirty="0"/>
              <a:t>HVL</a:t>
            </a:r>
            <a:r>
              <a:rPr lang="en-US" sz="1400" dirty="0">
                <a:solidFill>
                  <a:srgbClr val="FF0000"/>
                </a:solidFill>
              </a:rPr>
              <a:t> </a:t>
            </a:r>
          </a:p>
          <a:p>
            <a:pPr marL="290513" indent="-290513">
              <a:buAutoNum type="arabicPeriod"/>
            </a:pPr>
            <a:r>
              <a:rPr lang="en-US" sz="1400" dirty="0"/>
              <a:t>P</a:t>
            </a:r>
            <a:r>
              <a:rPr lang="en-US" sz="1400" baseline="-25000" dirty="0"/>
              <a:t>KA</a:t>
            </a:r>
            <a:r>
              <a:rPr lang="en-US" sz="1400" dirty="0"/>
              <a:t> accuracy</a:t>
            </a:r>
          </a:p>
          <a:p>
            <a:pPr marL="290513" indent="-290513">
              <a:buAutoNum type="arabicPeriod"/>
            </a:pPr>
            <a:r>
              <a:rPr lang="en-US" sz="1400" dirty="0"/>
              <a:t>Image Receptor ESAK rate (II only)</a:t>
            </a:r>
          </a:p>
          <a:p>
            <a:pPr marL="290513" indent="-290513">
              <a:buAutoNum type="arabicPeriod"/>
            </a:pPr>
            <a:r>
              <a:rPr lang="en-US" sz="1400" dirty="0"/>
              <a:t>Patient ESAK rate</a:t>
            </a:r>
          </a:p>
          <a:p>
            <a:pPr marL="290513" indent="-290513">
              <a:buAutoNum type="arabicPeriod"/>
            </a:pPr>
            <a:r>
              <a:rPr lang="en-US" sz="1400" dirty="0"/>
              <a:t>Max Air </a:t>
            </a:r>
            <a:r>
              <a:rPr lang="en-US" sz="1400" dirty="0" err="1"/>
              <a:t>Kerma</a:t>
            </a:r>
            <a:r>
              <a:rPr lang="en-US" sz="1400" dirty="0"/>
              <a:t> rate</a:t>
            </a:r>
          </a:p>
          <a:p>
            <a:pPr marL="290513" indent="-290513">
              <a:buAutoNum type="arabicPeriod"/>
            </a:pPr>
            <a:r>
              <a:rPr lang="en-US" sz="1400" dirty="0"/>
              <a:t>Table and pad</a:t>
            </a:r>
          </a:p>
          <a:p>
            <a:pPr marL="290513" indent="-290513">
              <a:buFontTx/>
              <a:buAutoNum type="arabicPeriod"/>
            </a:pPr>
            <a:r>
              <a:rPr lang="en-US" sz="1400" dirty="0"/>
              <a:t>Artefact</a:t>
            </a:r>
          </a:p>
          <a:p>
            <a:pPr marL="290513" indent="-290513">
              <a:buFontTx/>
              <a:buAutoNum type="arabicPeriod"/>
            </a:pPr>
            <a:r>
              <a:rPr lang="en-US" sz="1400" dirty="0"/>
              <a:t>Monitor Display</a:t>
            </a:r>
          </a:p>
          <a:p>
            <a:pPr marL="290513" indent="-290513">
              <a:buFontTx/>
              <a:buAutoNum type="arabicPeriod"/>
            </a:pPr>
            <a:r>
              <a:rPr lang="en-US" sz="1400" dirty="0"/>
              <a:t>IQ (qualitative)</a:t>
            </a:r>
          </a:p>
          <a:p>
            <a:pPr marL="290513" indent="-290513">
              <a:buAutoNum type="arabicPeriod"/>
            </a:pPr>
            <a:r>
              <a:rPr lang="en-US" sz="1400" dirty="0"/>
              <a:t>Leakage</a:t>
            </a:r>
          </a:p>
          <a:p>
            <a:pPr marL="290513" indent="-290513">
              <a:buAutoNum type="arabicPeriod"/>
            </a:pPr>
            <a:r>
              <a:rPr lang="en-US" sz="1400" dirty="0"/>
              <a:t>Scattered</a:t>
            </a:r>
          </a:p>
          <a:p>
            <a:pPr marL="290513" indent="-290513">
              <a:buAutoNum type="arabicPeriod"/>
            </a:pPr>
            <a:r>
              <a:rPr lang="en-US" sz="1400" dirty="0">
                <a:solidFill>
                  <a:srgbClr val="FF0000"/>
                </a:solidFill>
              </a:rPr>
              <a:t>RDSR</a:t>
            </a:r>
          </a:p>
        </p:txBody>
      </p:sp>
      <p:sp>
        <p:nvSpPr>
          <p:cNvPr id="7" name="TextBox 6">
            <a:extLst>
              <a:ext uri="{FF2B5EF4-FFF2-40B4-BE49-F238E27FC236}">
                <a16:creationId xmlns:a16="http://schemas.microsoft.com/office/drawing/2014/main" id="{2847F859-271B-F9F7-352C-B628D1924AE3}"/>
              </a:ext>
            </a:extLst>
          </p:cNvPr>
          <p:cNvSpPr txBox="1"/>
          <p:nvPr/>
        </p:nvSpPr>
        <p:spPr>
          <a:xfrm>
            <a:off x="166687" y="1245121"/>
            <a:ext cx="2100652" cy="523220"/>
          </a:xfrm>
          <a:prstGeom prst="rect">
            <a:avLst/>
          </a:prstGeom>
          <a:noFill/>
        </p:spPr>
        <p:txBody>
          <a:bodyPr wrap="square" rtlCol="0">
            <a:spAutoFit/>
          </a:bodyPr>
          <a:lstStyle/>
          <a:p>
            <a:r>
              <a:rPr lang="en-US" sz="2800" b="1" dirty="0">
                <a:solidFill>
                  <a:srgbClr val="0070C0"/>
                </a:solidFill>
              </a:rPr>
              <a:t>CQMP Tests</a:t>
            </a:r>
          </a:p>
        </p:txBody>
      </p:sp>
    </p:spTree>
    <p:extLst>
      <p:ext uri="{BB962C8B-B14F-4D97-AF65-F5344CB8AC3E}">
        <p14:creationId xmlns:p14="http://schemas.microsoft.com/office/powerpoint/2010/main" val="28701155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07E2-0E9F-4310-BECA-30D8868086E5}"/>
              </a:ext>
            </a:extLst>
          </p:cNvPr>
          <p:cNvSpPr>
            <a:spLocks noGrp="1"/>
          </p:cNvSpPr>
          <p:nvPr>
            <p:ph type="title"/>
          </p:nvPr>
        </p:nvSpPr>
        <p:spPr/>
        <p:txBody>
          <a:bodyPr/>
          <a:lstStyle/>
          <a:p>
            <a:r>
              <a:rPr lang="en-US" dirty="0"/>
              <a:t>CQMP Tests</a:t>
            </a:r>
          </a:p>
        </p:txBody>
      </p:sp>
      <p:sp>
        <p:nvSpPr>
          <p:cNvPr id="4" name="Footer Placeholder 3">
            <a:extLst>
              <a:ext uri="{FF2B5EF4-FFF2-40B4-BE49-F238E27FC236}">
                <a16:creationId xmlns:a16="http://schemas.microsoft.com/office/drawing/2014/main" id="{FA8268B9-63C7-46DC-92EB-E39D640E3C6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25E3D8CF-AFB0-421B-B63D-8C087D80B315}"/>
              </a:ext>
            </a:extLst>
          </p:cNvPr>
          <p:cNvSpPr>
            <a:spLocks noGrp="1"/>
          </p:cNvSpPr>
          <p:nvPr>
            <p:ph type="sldNum" sz="quarter" idx="12"/>
          </p:nvPr>
        </p:nvSpPr>
        <p:spPr/>
        <p:txBody>
          <a:bodyPr/>
          <a:lstStyle/>
          <a:p>
            <a:fld id="{E994CEB2-14C0-4C36-BE7D-356F85CA276F}" type="slidenum">
              <a:rPr lang="en-US" altLang="en-US" smtClean="0"/>
              <a:pPr/>
              <a:t>73</a:t>
            </a:fld>
            <a:endParaRPr lang="en-US" altLang="en-US"/>
          </a:p>
        </p:txBody>
      </p:sp>
      <p:sp>
        <p:nvSpPr>
          <p:cNvPr id="6" name="Content Placeholder 2">
            <a:extLst>
              <a:ext uri="{FF2B5EF4-FFF2-40B4-BE49-F238E27FC236}">
                <a16:creationId xmlns:a16="http://schemas.microsoft.com/office/drawing/2014/main" id="{B2901F04-4D6A-4BF1-B571-C0A1D38D190B}"/>
              </a:ext>
            </a:extLst>
          </p:cNvPr>
          <p:cNvSpPr txBox="1">
            <a:spLocks/>
          </p:cNvSpPr>
          <p:nvPr/>
        </p:nvSpPr>
        <p:spPr>
          <a:xfrm>
            <a:off x="2805792" y="1286046"/>
            <a:ext cx="9124951" cy="4863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19. CBCT Image Quality and Dose Evaluation </a:t>
            </a:r>
          </a:p>
        </p:txBody>
      </p:sp>
      <p:sp>
        <p:nvSpPr>
          <p:cNvPr id="14" name="TextBox 13">
            <a:extLst>
              <a:ext uri="{FF2B5EF4-FFF2-40B4-BE49-F238E27FC236}">
                <a16:creationId xmlns:a16="http://schemas.microsoft.com/office/drawing/2014/main" id="{B460E67D-D37B-4B24-B087-84492306B9FE}"/>
              </a:ext>
            </a:extLst>
          </p:cNvPr>
          <p:cNvSpPr txBox="1"/>
          <p:nvPr/>
        </p:nvSpPr>
        <p:spPr>
          <a:xfrm>
            <a:off x="2771774" y="1828082"/>
            <a:ext cx="9124952" cy="4262705"/>
          </a:xfrm>
          <a:prstGeom prst="rect">
            <a:avLst/>
          </a:prstGeom>
          <a:noFill/>
        </p:spPr>
        <p:txBody>
          <a:bodyPr wrap="square" rtlCol="0">
            <a:spAutoFit/>
          </a:bodyPr>
          <a:lstStyle/>
          <a:p>
            <a:pPr lvl="0"/>
            <a:r>
              <a:rPr lang="en-US" sz="2000" b="1" dirty="0"/>
              <a:t>Advanced</a:t>
            </a:r>
            <a:endParaRPr lang="en-US" b="1" dirty="0"/>
          </a:p>
          <a:p>
            <a:pPr lvl="0"/>
            <a:endParaRPr lang="en-US" b="1" dirty="0"/>
          </a:p>
          <a:p>
            <a:pPr marL="285750" lvl="0" indent="-285750">
              <a:spcAft>
                <a:spcPts val="600"/>
              </a:spcAft>
              <a:buFont typeface="Arial" panose="020B0604020202020204" pitchFamily="34" charset="0"/>
              <a:buChar char="•"/>
            </a:pPr>
            <a:r>
              <a:rPr lang="en-GB" dirty="0"/>
              <a:t>EFOMP-IAEA-ESTRO joint working group and AAPM have recently released the QC protocols for CBCT. </a:t>
            </a:r>
          </a:p>
          <a:p>
            <a:pPr marL="285750" lvl="0" indent="-285750">
              <a:spcAft>
                <a:spcPts val="600"/>
              </a:spcAft>
              <a:buFont typeface="Arial" panose="020B0604020202020204" pitchFamily="34" charset="0"/>
              <a:buChar char="•"/>
            </a:pPr>
            <a:r>
              <a:rPr lang="en-GB" dirty="0"/>
              <a:t>The EFOMP-IAEA-ESTRO protocol focuses on image quality and radiation output, where radiation dose is described by the EURADOS WG12 in Annex 6 as per a review of the literature. </a:t>
            </a:r>
          </a:p>
          <a:p>
            <a:pPr marL="285750" lvl="0" indent="-285750">
              <a:spcAft>
                <a:spcPts val="600"/>
              </a:spcAft>
              <a:buFont typeface="Arial" panose="020B0604020202020204" pitchFamily="34" charset="0"/>
              <a:buChar char="•"/>
            </a:pPr>
            <a:r>
              <a:rPr lang="en-GB" dirty="0"/>
              <a:t>The AAPM report reviews the image acquisition and reconstruction characteristics of C arm CBCT and provides guidance on QC of the systems.</a:t>
            </a:r>
          </a:p>
          <a:p>
            <a:pPr marL="285750" lvl="0" indent="-285750">
              <a:buFont typeface="Arial" panose="020B0604020202020204" pitchFamily="34" charset="0"/>
              <a:buChar char="•"/>
            </a:pPr>
            <a:endParaRPr lang="en-US" sz="2000" dirty="0"/>
          </a:p>
          <a:p>
            <a:pPr marL="285750" indent="-285750">
              <a:buFont typeface="Arial" panose="020B0604020202020204" pitchFamily="34" charset="0"/>
              <a:buChar char="•"/>
            </a:pPr>
            <a:r>
              <a:rPr lang="en-GB" dirty="0"/>
              <a:t>Dose measurements in CBCT are challenging and may be associated with many limitations, like the size and positioning of the phantom, the non-uniform distribution of the beam, etc. Measure of radiation output reproducibility is suggested using one of the many available methods (e.g. CTDI, </a:t>
            </a:r>
            <a:r>
              <a:rPr lang="en-GB" i="1" dirty="0"/>
              <a:t>P</a:t>
            </a:r>
            <a:r>
              <a:rPr lang="en-GB" baseline="-25000" dirty="0"/>
              <a:t>KA</a:t>
            </a:r>
            <a:r>
              <a:rPr lang="en-GB" dirty="0"/>
              <a:t>, image receptor dose, Exposure Index, etc.).</a:t>
            </a:r>
            <a:endParaRPr lang="en-US" dirty="0"/>
          </a:p>
        </p:txBody>
      </p:sp>
    </p:spTree>
    <p:extLst>
      <p:ext uri="{BB962C8B-B14F-4D97-AF65-F5344CB8AC3E}">
        <p14:creationId xmlns:p14="http://schemas.microsoft.com/office/powerpoint/2010/main" val="117371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742B-7879-444F-84E2-E78FD44DEF7F}"/>
              </a:ext>
            </a:extLst>
          </p:cNvPr>
          <p:cNvSpPr>
            <a:spLocks noGrp="1"/>
          </p:cNvSpPr>
          <p:nvPr>
            <p:ph type="title"/>
          </p:nvPr>
        </p:nvSpPr>
        <p:spPr/>
        <p:txBody>
          <a:bodyPr/>
          <a:lstStyle/>
          <a:p>
            <a:r>
              <a:rPr lang="en-US" dirty="0"/>
              <a:t>Summary</a:t>
            </a:r>
          </a:p>
        </p:txBody>
      </p:sp>
      <p:sp>
        <p:nvSpPr>
          <p:cNvPr id="4" name="Footer Placeholder 3">
            <a:extLst>
              <a:ext uri="{FF2B5EF4-FFF2-40B4-BE49-F238E27FC236}">
                <a16:creationId xmlns:a16="http://schemas.microsoft.com/office/drawing/2014/main" id="{4E7C3122-3AD0-406C-85BD-18AE837538E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6F067D23-A8BA-4834-A6A8-3B19E9D8E908}"/>
              </a:ext>
            </a:extLst>
          </p:cNvPr>
          <p:cNvSpPr>
            <a:spLocks noGrp="1"/>
          </p:cNvSpPr>
          <p:nvPr>
            <p:ph type="sldNum" sz="quarter" idx="12"/>
          </p:nvPr>
        </p:nvSpPr>
        <p:spPr/>
        <p:txBody>
          <a:bodyPr/>
          <a:lstStyle/>
          <a:p>
            <a:fld id="{E994CEB2-14C0-4C36-BE7D-356F85CA276F}" type="slidenum">
              <a:rPr lang="en-US" altLang="en-US" smtClean="0"/>
              <a:pPr/>
              <a:t>74</a:t>
            </a:fld>
            <a:endParaRPr lang="en-US" altLang="en-US"/>
          </a:p>
        </p:txBody>
      </p:sp>
      <p:graphicFrame>
        <p:nvGraphicFramePr>
          <p:cNvPr id="6" name="Table 5">
            <a:extLst>
              <a:ext uri="{FF2B5EF4-FFF2-40B4-BE49-F238E27FC236}">
                <a16:creationId xmlns:a16="http://schemas.microsoft.com/office/drawing/2014/main" id="{ED69EBBA-7073-7E32-351E-882A510AF3DA}"/>
              </a:ext>
            </a:extLst>
          </p:cNvPr>
          <p:cNvGraphicFramePr>
            <a:graphicFrameLocks noGrp="1"/>
          </p:cNvGraphicFramePr>
          <p:nvPr>
            <p:extLst>
              <p:ext uri="{D42A27DB-BD31-4B8C-83A1-F6EECF244321}">
                <p14:modId xmlns:p14="http://schemas.microsoft.com/office/powerpoint/2010/main" val="2288223382"/>
              </p:ext>
            </p:extLst>
          </p:nvPr>
        </p:nvGraphicFramePr>
        <p:xfrm>
          <a:off x="2771774" y="1631004"/>
          <a:ext cx="9093994" cy="4554415"/>
        </p:xfrm>
        <a:graphic>
          <a:graphicData uri="http://schemas.openxmlformats.org/drawingml/2006/table">
            <a:tbl>
              <a:tblPr firstRow="1" bandRow="1">
                <a:tableStyleId>{D7AC3CCA-C797-4891-BE02-D94E43425B78}</a:tableStyleId>
              </a:tblPr>
              <a:tblGrid>
                <a:gridCol w="2243138">
                  <a:extLst>
                    <a:ext uri="{9D8B030D-6E8A-4147-A177-3AD203B41FA5}">
                      <a16:colId xmlns:a16="http://schemas.microsoft.com/office/drawing/2014/main" val="1785256686"/>
                    </a:ext>
                  </a:extLst>
                </a:gridCol>
                <a:gridCol w="2118832">
                  <a:extLst>
                    <a:ext uri="{9D8B030D-6E8A-4147-A177-3AD203B41FA5}">
                      <a16:colId xmlns:a16="http://schemas.microsoft.com/office/drawing/2014/main" val="4151081482"/>
                    </a:ext>
                  </a:extLst>
                </a:gridCol>
                <a:gridCol w="2429302">
                  <a:extLst>
                    <a:ext uri="{9D8B030D-6E8A-4147-A177-3AD203B41FA5}">
                      <a16:colId xmlns:a16="http://schemas.microsoft.com/office/drawing/2014/main" val="4266704947"/>
                    </a:ext>
                  </a:extLst>
                </a:gridCol>
                <a:gridCol w="2302722">
                  <a:extLst>
                    <a:ext uri="{9D8B030D-6E8A-4147-A177-3AD203B41FA5}">
                      <a16:colId xmlns:a16="http://schemas.microsoft.com/office/drawing/2014/main" val="4037605556"/>
                    </a:ext>
                  </a:extLst>
                </a:gridCol>
              </a:tblGrid>
              <a:tr h="370309">
                <a:tc>
                  <a:txBody>
                    <a:bodyPr/>
                    <a:lstStyle/>
                    <a:p>
                      <a:r>
                        <a:rPr lang="en-US" sz="1600" dirty="0"/>
                        <a:t>Test</a:t>
                      </a:r>
                    </a:p>
                  </a:txBody>
                  <a:tcPr>
                    <a:solidFill>
                      <a:schemeClr val="bg1">
                        <a:lumMod val="65000"/>
                      </a:schemeClr>
                    </a:solidFill>
                  </a:tcPr>
                </a:tc>
                <a:tc>
                  <a:txBody>
                    <a:bodyPr/>
                    <a:lstStyle/>
                    <a:p>
                      <a:pPr algn="ctr"/>
                      <a:r>
                        <a:rPr lang="en-US" sz="1600" dirty="0"/>
                        <a:t>Acceptance level</a:t>
                      </a:r>
                    </a:p>
                  </a:txBody>
                  <a:tcPr>
                    <a:solidFill>
                      <a:schemeClr val="bg1">
                        <a:lumMod val="65000"/>
                      </a:schemeClr>
                    </a:solidFill>
                  </a:tcPr>
                </a:tc>
                <a:tc>
                  <a:txBody>
                    <a:bodyPr/>
                    <a:lstStyle/>
                    <a:p>
                      <a:pPr algn="ctr"/>
                      <a:r>
                        <a:rPr lang="en-US" sz="1600" dirty="0"/>
                        <a:t>Remedial level</a:t>
                      </a:r>
                    </a:p>
                  </a:txBody>
                  <a:tcPr>
                    <a:solidFill>
                      <a:schemeClr val="bg1">
                        <a:lumMod val="65000"/>
                      </a:schemeClr>
                    </a:solidFill>
                  </a:tcPr>
                </a:tc>
                <a:tc>
                  <a:txBody>
                    <a:bodyPr/>
                    <a:lstStyle/>
                    <a:p>
                      <a:pPr algn="ctr"/>
                      <a:r>
                        <a:rPr lang="en-US" sz="1600" dirty="0"/>
                        <a:t>Suspension Level</a:t>
                      </a:r>
                    </a:p>
                  </a:txBody>
                  <a:tcPr>
                    <a:solidFill>
                      <a:schemeClr val="bg1">
                        <a:lumMod val="65000"/>
                      </a:schemeClr>
                    </a:solidFill>
                  </a:tcPr>
                </a:tc>
                <a:extLst>
                  <a:ext uri="{0D108BD9-81ED-4DB2-BD59-A6C34878D82A}">
                    <a16:rowId xmlns:a16="http://schemas.microsoft.com/office/drawing/2014/main" val="3746291798"/>
                  </a:ext>
                </a:extLst>
              </a:tr>
              <a:tr h="329255">
                <a:tc>
                  <a:txBody>
                    <a:bodyPr/>
                    <a:lstStyle/>
                    <a:p>
                      <a:pPr marL="0" indent="0">
                        <a:buFont typeface="+mj-lt"/>
                        <a:buNone/>
                      </a:pPr>
                      <a:r>
                        <a:rPr lang="en-US" sz="1600" b="0" u="none" strike="noStrike" baseline="0" dirty="0"/>
                        <a:t>1. Unit Assembly</a:t>
                      </a:r>
                      <a:endParaRPr lang="en-US" sz="1600" dirty="0"/>
                    </a:p>
                  </a:txBody>
                  <a:tcPr>
                    <a:noFill/>
                  </a:tcPr>
                </a:tc>
                <a:tc gridSpan="3">
                  <a:txBody>
                    <a:bodyPr/>
                    <a:lstStyle/>
                    <a:p>
                      <a:pPr algn="ctr"/>
                      <a:r>
                        <a:rPr lang="en-US" sz="1600" dirty="0"/>
                        <a:t>All mechanical and safety parts function properly</a:t>
                      </a:r>
                    </a:p>
                  </a:txBody>
                  <a:tcPr>
                    <a:noFill/>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val="1712685442"/>
                  </a:ext>
                </a:extLst>
              </a:tr>
              <a:tr h="329255">
                <a:tc>
                  <a:txBody>
                    <a:bodyPr/>
                    <a:lstStyle/>
                    <a:p>
                      <a:pPr marL="0" indent="0">
                        <a:buFont typeface="+mj-lt"/>
                        <a:buNone/>
                      </a:pPr>
                      <a:r>
                        <a:rPr lang="en-US" sz="1600" b="0" u="none" strike="noStrike" baseline="0" dirty="0"/>
                        <a:t>2. X ray beam alignment &amp; centering</a:t>
                      </a:r>
                      <a:endParaRPr lang="en-US" sz="16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 2% of SID</a:t>
                      </a:r>
                      <a:endParaRPr lang="en-US" sz="1600" dirty="0"/>
                    </a:p>
                  </a:txBody>
                  <a:tcPr>
                    <a:noFill/>
                  </a:tcPr>
                </a:tc>
                <a:tc>
                  <a:txBody>
                    <a:bodyPr/>
                    <a:lstStyle/>
                    <a:p>
                      <a:pPr algn="ctr"/>
                      <a:r>
                        <a:rPr lang="en-US" sz="1600" b="0" u="none" strike="noStrike" kern="1200" baseline="0">
                          <a:solidFill>
                            <a:schemeClr val="dk1"/>
                          </a:solidFill>
                        </a:rPr>
                        <a:t>&gt; 2% of SID</a:t>
                      </a:r>
                      <a:endParaRPr lang="en-US" sz="1600" dirty="0"/>
                    </a:p>
                  </a:txBody>
                  <a:tcPr>
                    <a:noFill/>
                  </a:tcPr>
                </a:tc>
                <a:tc>
                  <a:txBody>
                    <a:bodyPr/>
                    <a:lstStyle/>
                    <a:p>
                      <a:pPr algn="ctr"/>
                      <a:r>
                        <a:rPr lang="en-US" sz="1600" b="0" u="none" strike="noStrike" kern="1200" baseline="0">
                          <a:solidFill>
                            <a:schemeClr val="dk1"/>
                          </a:solidFill>
                        </a:rPr>
                        <a:t>&gt; 3% of SID</a:t>
                      </a:r>
                      <a:endParaRPr lang="en-US" sz="1600" dirty="0"/>
                    </a:p>
                  </a:txBody>
                  <a:tcPr>
                    <a:noFill/>
                  </a:tcPr>
                </a:tc>
                <a:extLst>
                  <a:ext uri="{0D108BD9-81ED-4DB2-BD59-A6C34878D82A}">
                    <a16:rowId xmlns:a16="http://schemas.microsoft.com/office/drawing/2014/main" val="1243021084"/>
                  </a:ext>
                </a:extLst>
              </a:tr>
              <a:tr h="329255">
                <a:tc>
                  <a:txBody>
                    <a:bodyPr/>
                    <a:lstStyle/>
                    <a:p>
                      <a:pPr marL="0" indent="0">
                        <a:buFont typeface="+mj-lt"/>
                        <a:buNone/>
                      </a:pPr>
                      <a:r>
                        <a:rPr lang="en-US" sz="1600" b="0" u="none" strike="noStrike" baseline="0" dirty="0"/>
                        <a:t>3. X ray beam collimation</a:t>
                      </a:r>
                      <a:endParaRPr lang="en-US" sz="16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Total deviation &lt;4% of SID</a:t>
                      </a:r>
                    </a:p>
                  </a:txBody>
                  <a:tcPr>
                    <a:noFill/>
                  </a:tcPr>
                </a:tc>
                <a:tc>
                  <a:txBody>
                    <a:bodyPr/>
                    <a:lstStyle/>
                    <a:p>
                      <a:pPr marL="271463" indent="-271463" algn="ctr">
                        <a:buFont typeface="+mj-lt"/>
                        <a:buAutoNum type="romanLcPeriod"/>
                      </a:pPr>
                      <a:r>
                        <a:rPr lang="en-MY" sz="1600" b="0" u="none" strike="noStrike" kern="1200" baseline="0">
                          <a:solidFill>
                            <a:schemeClr val="dk1"/>
                          </a:solidFill>
                        </a:rPr>
                        <a:t>≥ 4% of SID</a:t>
                      </a:r>
                    </a:p>
                    <a:p>
                      <a:pPr marL="271463" indent="-271463" algn="ctr">
                        <a:buFont typeface="+mj-lt"/>
                        <a:buAutoNum type="romanLcPeriod"/>
                      </a:pPr>
                      <a:r>
                        <a:rPr lang="en-MY" sz="1600" b="0" u="none" strike="noStrike" kern="1200" baseline="0">
                          <a:solidFill>
                            <a:schemeClr val="dk1"/>
                          </a:solidFill>
                        </a:rPr>
                        <a:t>Radiation area &gt;1.1x image receptor</a:t>
                      </a:r>
                      <a:endParaRPr lang="en-US" sz="1600" dirty="0"/>
                    </a:p>
                  </a:txBody>
                  <a:tcPr>
                    <a:noFill/>
                  </a:tcPr>
                </a:tc>
                <a:tc>
                  <a:txBody>
                    <a:bodyPr/>
                    <a:lstStyle/>
                    <a:p>
                      <a:pPr marL="271463" indent="-271463" algn="ctr">
                        <a:buFont typeface="+mj-lt"/>
                        <a:buAutoNum type="romanLcPeriod"/>
                      </a:pPr>
                      <a:r>
                        <a:rPr lang="en-MY" sz="1600" b="0" u="none" strike="noStrike" kern="1200" baseline="0" dirty="0">
                          <a:solidFill>
                            <a:schemeClr val="dk1"/>
                          </a:solidFill>
                        </a:rPr>
                        <a:t>&gt; 5% of SID</a:t>
                      </a:r>
                    </a:p>
                    <a:p>
                      <a:pPr marL="271463" indent="-271463" algn="ctr">
                        <a:buFont typeface="+mj-lt"/>
                        <a:buAutoNum type="romanLcPeriod"/>
                      </a:pPr>
                      <a:r>
                        <a:rPr lang="en-MY" sz="1600" b="0" u="none" strike="noStrike" kern="1200" baseline="0" dirty="0">
                          <a:solidFill>
                            <a:schemeClr val="dk1"/>
                          </a:solidFill>
                        </a:rPr>
                        <a:t>Radiation area &gt;1.25x image receptor</a:t>
                      </a:r>
                      <a:endParaRPr lang="en-US" sz="1600" dirty="0"/>
                    </a:p>
                  </a:txBody>
                  <a:tcPr>
                    <a:noFill/>
                  </a:tcPr>
                </a:tc>
                <a:extLst>
                  <a:ext uri="{0D108BD9-81ED-4DB2-BD59-A6C34878D82A}">
                    <a16:rowId xmlns:a16="http://schemas.microsoft.com/office/drawing/2014/main" val="1444642820"/>
                  </a:ext>
                </a:extLst>
              </a:tr>
              <a:tr h="374106">
                <a:tc>
                  <a:txBody>
                    <a:bodyPr/>
                    <a:lstStyle/>
                    <a:p>
                      <a:pPr marL="0" indent="0">
                        <a:buFont typeface="+mj-lt"/>
                        <a:buNone/>
                      </a:pPr>
                      <a:r>
                        <a:rPr lang="en-US" sz="1600" b="0" u="none" strike="noStrike" baseline="0" dirty="0"/>
                        <a:t>4. </a:t>
                      </a:r>
                      <a:r>
                        <a:rPr lang="en-US" sz="1600" b="0" u="none" strike="noStrike" baseline="0" dirty="0" err="1"/>
                        <a:t>kVp</a:t>
                      </a:r>
                      <a:r>
                        <a:rPr lang="en-US" sz="1600" b="0" u="none" strike="noStrike" baseline="0" dirty="0"/>
                        <a:t> accuracy</a:t>
                      </a:r>
                      <a:endParaRPr lang="en-US" sz="1600" dirty="0"/>
                    </a:p>
                  </a:txBody>
                  <a:tcPr>
                    <a:noFill/>
                  </a:tcPr>
                </a:tc>
                <a:tc>
                  <a:txBody>
                    <a:bodyPr/>
                    <a:lstStyle/>
                    <a:p>
                      <a:pPr algn="ctr"/>
                      <a:r>
                        <a:rPr lang="en-MY" sz="1600" b="0" u="none" strike="noStrike" kern="1200" baseline="0" dirty="0">
                          <a:solidFill>
                            <a:schemeClr val="dk1"/>
                          </a:solidFill>
                        </a:rPr>
                        <a:t>Max. deviation ≤</a:t>
                      </a:r>
                    </a:p>
                    <a:p>
                      <a:pPr algn="ctr"/>
                      <a:r>
                        <a:rPr lang="en-MY" sz="1600" b="0" u="none" strike="noStrike" kern="1200" baseline="0" dirty="0">
                          <a:solidFill>
                            <a:schemeClr val="dk1"/>
                          </a:solidFill>
                        </a:rPr>
                        <a:t>±5 kV or ±5%, whichever greater</a:t>
                      </a:r>
                      <a:endParaRPr lang="en-US" sz="1600" dirty="0"/>
                    </a:p>
                  </a:txBody>
                  <a:tcPr>
                    <a:noFill/>
                  </a:tcPr>
                </a:tc>
                <a:tc>
                  <a:txBody>
                    <a:bodyPr/>
                    <a:lstStyle/>
                    <a:p>
                      <a:pPr algn="ctr"/>
                      <a:r>
                        <a:rPr lang="en-MY" sz="1600" b="0" u="none" strike="noStrike" kern="1200" baseline="0">
                          <a:solidFill>
                            <a:schemeClr val="dk1"/>
                          </a:solidFill>
                        </a:rPr>
                        <a:t>Max. deviation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MY" sz="1600" b="0" u="none" strike="noStrike" kern="1200" baseline="0">
                          <a:solidFill>
                            <a:schemeClr val="dk1"/>
                          </a:solidFill>
                        </a:rPr>
                        <a:t>±5 kV or  ±5%, whichever greater</a:t>
                      </a:r>
                      <a:endParaRPr lang="en-US" sz="1600" dirty="0"/>
                    </a:p>
                  </a:txBody>
                  <a:tcPr>
                    <a:noFill/>
                  </a:tcPr>
                </a:tc>
                <a:tc>
                  <a:txBody>
                    <a:bodyPr/>
                    <a:lstStyle/>
                    <a:p>
                      <a:pPr algn="ctr"/>
                      <a:r>
                        <a:rPr lang="en-MY" sz="1600" b="0" u="none" strike="noStrike" kern="1200" baseline="0" dirty="0">
                          <a:solidFill>
                            <a:schemeClr val="dk1"/>
                          </a:solidFill>
                        </a:rPr>
                        <a:t>Max. deviation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MY" sz="1600" b="0" u="none" strike="noStrike" kern="1200" baseline="0" dirty="0">
                          <a:solidFill>
                            <a:schemeClr val="dk1"/>
                          </a:solidFill>
                        </a:rPr>
                        <a:t>±10 kV or  ±10%, whichever greater</a:t>
                      </a:r>
                      <a:endParaRPr lang="en-US" sz="1600" dirty="0"/>
                    </a:p>
                  </a:txBody>
                  <a:tcPr>
                    <a:noFill/>
                  </a:tcPr>
                </a:tc>
                <a:extLst>
                  <a:ext uri="{0D108BD9-81ED-4DB2-BD59-A6C34878D82A}">
                    <a16:rowId xmlns:a16="http://schemas.microsoft.com/office/drawing/2014/main" val="2872684753"/>
                  </a:ext>
                </a:extLst>
              </a:tr>
              <a:tr h="374106">
                <a:tc>
                  <a:txBody>
                    <a:bodyPr/>
                    <a:lstStyle/>
                    <a:p>
                      <a:pPr marL="0" indent="0">
                        <a:buFont typeface="+mj-lt"/>
                        <a:buNone/>
                      </a:pPr>
                      <a:r>
                        <a:rPr lang="en-US" sz="1600" b="0" u="none" strike="noStrike" baseline="0" dirty="0"/>
                        <a:t>5. </a:t>
                      </a:r>
                      <a:r>
                        <a:rPr lang="en-US" sz="1600" b="0" u="none" strike="noStrike" baseline="0" dirty="0" err="1"/>
                        <a:t>mAs</a:t>
                      </a:r>
                      <a:r>
                        <a:rPr lang="en-US" sz="1600" b="0" u="none" strike="noStrike" baseline="0" dirty="0"/>
                        <a:t> linearity</a:t>
                      </a:r>
                      <a:endParaRPr lang="en-US" sz="16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600" b="0" u="none" strike="noStrike" kern="1200" baseline="0" dirty="0">
                          <a:solidFill>
                            <a:schemeClr val="dk1"/>
                          </a:solidFill>
                        </a:rPr>
                        <a:t> ≤ 10%</a:t>
                      </a:r>
                      <a:endParaRPr lang="en-US" sz="1600" dirty="0"/>
                    </a:p>
                  </a:txBody>
                  <a:tcPr>
                    <a:noFill/>
                  </a:tcPr>
                </a:tc>
                <a:tc>
                  <a:txBody>
                    <a:bodyPr/>
                    <a:lstStyle/>
                    <a:p>
                      <a:pPr algn="ctr"/>
                      <a:r>
                        <a:rPr lang="en-MY" sz="1600" b="0" u="none" strike="noStrike" kern="1200" baseline="0">
                          <a:solidFill>
                            <a:schemeClr val="dk1"/>
                          </a:solidFill>
                        </a:rPr>
                        <a:t>&gt; 10%</a:t>
                      </a:r>
                      <a:endParaRPr lang="en-US" sz="16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600" b="0" u="none" strike="noStrike" kern="1200" baseline="0">
                          <a:solidFill>
                            <a:schemeClr val="dk1"/>
                          </a:solidFill>
                        </a:rPr>
                        <a:t>&gt; 20%</a:t>
                      </a:r>
                      <a:endParaRPr lang="en-US" sz="1600" dirty="0"/>
                    </a:p>
                  </a:txBody>
                  <a:tcPr>
                    <a:noFill/>
                  </a:tcPr>
                </a:tc>
                <a:extLst>
                  <a:ext uri="{0D108BD9-81ED-4DB2-BD59-A6C34878D82A}">
                    <a16:rowId xmlns:a16="http://schemas.microsoft.com/office/drawing/2014/main" val="532128429"/>
                  </a:ext>
                </a:extLst>
              </a:tr>
              <a:tr h="329255">
                <a:tc>
                  <a:txBody>
                    <a:bodyPr/>
                    <a:lstStyle/>
                    <a:p>
                      <a:pPr marL="0" indent="0">
                        <a:buFont typeface="+mj-lt"/>
                        <a:buNone/>
                      </a:pPr>
                      <a:r>
                        <a:rPr lang="en-US" sz="1600" b="0" u="none" strike="noStrike" baseline="0" dirty="0"/>
                        <a:t>6. Reproducibility of radiation output</a:t>
                      </a:r>
                      <a:endParaRPr lang="en-US" sz="1600" b="0" dirty="0"/>
                    </a:p>
                  </a:txBody>
                  <a:tcPr>
                    <a:noFill/>
                  </a:tcPr>
                </a:tc>
                <a:tc>
                  <a:txBody>
                    <a:bodyPr/>
                    <a:lstStyle/>
                    <a:p>
                      <a:pPr algn="ctr"/>
                      <a:r>
                        <a:rPr lang="en-US" sz="1600" b="0" u="none" strike="noStrike" kern="1200" baseline="0" dirty="0" err="1">
                          <a:solidFill>
                            <a:schemeClr val="dk1"/>
                          </a:solidFill>
                        </a:rPr>
                        <a:t>CoV</a:t>
                      </a:r>
                      <a:r>
                        <a:rPr lang="en-US" sz="1600" b="0" u="none" strike="noStrike" kern="1200" baseline="0" dirty="0">
                          <a:solidFill>
                            <a:schemeClr val="dk1"/>
                          </a:solidFill>
                        </a:rPr>
                        <a:t> ≤ 5%</a:t>
                      </a:r>
                      <a:endParaRPr lang="en-US" sz="1600" dirty="0"/>
                    </a:p>
                  </a:txBody>
                  <a:tcPr>
                    <a:noFill/>
                  </a:tcPr>
                </a:tc>
                <a:tc>
                  <a:txBody>
                    <a:bodyPr/>
                    <a:lstStyle/>
                    <a:p>
                      <a:pPr algn="ctr"/>
                      <a:r>
                        <a:rPr lang="en-US" sz="1600" b="0" u="none" strike="noStrike" kern="1200" baseline="0" dirty="0" err="1">
                          <a:solidFill>
                            <a:schemeClr val="dk1"/>
                          </a:solidFill>
                        </a:rPr>
                        <a:t>CoV</a:t>
                      </a:r>
                      <a:r>
                        <a:rPr lang="en-US" sz="1600" b="0" u="none" strike="noStrike" kern="1200" baseline="0" dirty="0">
                          <a:solidFill>
                            <a:schemeClr val="dk1"/>
                          </a:solidFill>
                        </a:rPr>
                        <a:t> &gt; 5%</a:t>
                      </a:r>
                      <a:endParaRPr lang="en-US" sz="1600"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err="1">
                          <a:solidFill>
                            <a:schemeClr val="dk1"/>
                          </a:solidFill>
                        </a:rPr>
                        <a:t>CoV</a:t>
                      </a:r>
                      <a:r>
                        <a:rPr lang="en-US" sz="1600" b="0" u="none" strike="noStrike" kern="1200" baseline="0" dirty="0">
                          <a:solidFill>
                            <a:schemeClr val="dk1"/>
                          </a:solidFill>
                        </a:rPr>
                        <a:t> &gt; 10%</a:t>
                      </a:r>
                      <a:endParaRPr lang="en-US" sz="1600" dirty="0"/>
                    </a:p>
                  </a:txBody>
                  <a:tcPr>
                    <a:noFill/>
                  </a:tcPr>
                </a:tc>
                <a:extLst>
                  <a:ext uri="{0D108BD9-81ED-4DB2-BD59-A6C34878D82A}">
                    <a16:rowId xmlns:a16="http://schemas.microsoft.com/office/drawing/2014/main" val="768689255"/>
                  </a:ext>
                </a:extLst>
              </a:tr>
              <a:tr h="329255">
                <a:tc>
                  <a:txBody>
                    <a:bodyPr/>
                    <a:lstStyle/>
                    <a:p>
                      <a:pPr marL="0" indent="0">
                        <a:buFont typeface="+mj-lt"/>
                        <a:buNone/>
                      </a:pPr>
                      <a:r>
                        <a:rPr lang="en-US" sz="1600" b="0" u="none" strike="noStrike" baseline="0" dirty="0"/>
                        <a:t>7. HVL</a:t>
                      </a:r>
                      <a:endParaRPr lang="en-US" sz="1600" dirty="0"/>
                    </a:p>
                  </a:txBody>
                  <a:tcP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Depending on </a:t>
                      </a:r>
                      <a:r>
                        <a:rPr lang="en-US" sz="1600" dirty="0" err="1"/>
                        <a:t>kVp</a:t>
                      </a:r>
                      <a:r>
                        <a:rPr lang="en-US" sz="1600" dirty="0"/>
                        <a:t> and </a:t>
                      </a:r>
                      <a:r>
                        <a:rPr lang="en-US" sz="1600" dirty="0" err="1"/>
                        <a:t>mmAl</a:t>
                      </a:r>
                      <a:r>
                        <a:rPr lang="en-US" sz="1600" dirty="0"/>
                        <a:t>, refer the chart</a:t>
                      </a:r>
                    </a:p>
                  </a:txBody>
                  <a:tcPr>
                    <a:noFill/>
                  </a:tcPr>
                </a:tc>
                <a:tc hMerge="1">
                  <a:txBody>
                    <a:bodyPr/>
                    <a:lstStyle/>
                    <a:p>
                      <a:endParaRPr lang="en-US" sz="16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42896293"/>
                  </a:ext>
                </a:extLst>
              </a:tr>
              <a:tr h="329255">
                <a:tc>
                  <a:txBody>
                    <a:bodyPr/>
                    <a:lstStyle/>
                    <a:p>
                      <a:pPr marL="0" indent="0">
                        <a:buFont typeface="+mj-lt"/>
                        <a:buNone/>
                      </a:pPr>
                      <a:r>
                        <a:rPr lang="en-US" sz="1600" b="0" u="none" strike="noStrike" baseline="0" dirty="0"/>
                        <a:t>8. Accuracy of </a:t>
                      </a:r>
                      <a:r>
                        <a:rPr lang="en-US" sz="1600" dirty="0"/>
                        <a:t>P</a:t>
                      </a:r>
                      <a:r>
                        <a:rPr lang="en-US" sz="1600" baseline="-25000" dirty="0"/>
                        <a:t>KA</a:t>
                      </a:r>
                      <a:r>
                        <a:rPr lang="en-US" sz="1600" b="0" u="none" strike="noStrike" baseline="0" dirty="0"/>
                        <a:t> </a:t>
                      </a:r>
                      <a:endParaRPr lang="en-US" sz="1600" dirty="0"/>
                    </a:p>
                  </a:txBody>
                  <a:tcPr>
                    <a:noFill/>
                  </a:tcPr>
                </a:tc>
                <a:tc>
                  <a:txBody>
                    <a:bodyPr/>
                    <a:lstStyle/>
                    <a:p>
                      <a:pPr algn="ctr"/>
                      <a:r>
                        <a:rPr lang="en-MY" sz="1600" b="0" u="none" strike="noStrike" kern="1200" baseline="0" dirty="0">
                          <a:solidFill>
                            <a:schemeClr val="dk1"/>
                          </a:solidFill>
                        </a:rPr>
                        <a:t>≤±25% </a:t>
                      </a:r>
                      <a:endParaRPr lang="en-US" sz="1600" dirty="0"/>
                    </a:p>
                  </a:txBody>
                  <a:tcPr>
                    <a:noFill/>
                  </a:tcPr>
                </a:tc>
                <a:tc>
                  <a:txBody>
                    <a:bodyPr/>
                    <a:lstStyle/>
                    <a:p>
                      <a:pPr algn="ctr"/>
                      <a:endParaRPr lang="en-US" sz="16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oFill/>
                  </a:tcPr>
                </a:tc>
                <a:extLst>
                  <a:ext uri="{0D108BD9-81ED-4DB2-BD59-A6C34878D82A}">
                    <a16:rowId xmlns:a16="http://schemas.microsoft.com/office/drawing/2014/main" val="595438639"/>
                  </a:ext>
                </a:extLst>
              </a:tr>
            </a:tbl>
          </a:graphicData>
        </a:graphic>
      </p:graphicFrame>
      <p:sp>
        <p:nvSpPr>
          <p:cNvPr id="7" name="TextBox 6">
            <a:extLst>
              <a:ext uri="{FF2B5EF4-FFF2-40B4-BE49-F238E27FC236}">
                <a16:creationId xmlns:a16="http://schemas.microsoft.com/office/drawing/2014/main" id="{B582F63C-4388-9C5F-260C-29EB5D1D0B27}"/>
              </a:ext>
            </a:extLst>
          </p:cNvPr>
          <p:cNvSpPr txBox="1"/>
          <p:nvPr/>
        </p:nvSpPr>
        <p:spPr>
          <a:xfrm>
            <a:off x="2771773" y="1194442"/>
            <a:ext cx="8872540" cy="369332"/>
          </a:xfrm>
          <a:prstGeom prst="rect">
            <a:avLst/>
          </a:prstGeom>
          <a:noFill/>
        </p:spPr>
        <p:txBody>
          <a:bodyPr wrap="square" rtlCol="0">
            <a:spAutoFit/>
          </a:bodyPr>
          <a:lstStyle/>
          <a:p>
            <a:r>
              <a:rPr lang="en-MY" b="1" dirty="0">
                <a:solidFill>
                  <a:schemeClr val="accent1"/>
                </a:solidFill>
              </a:rPr>
              <a:t>Example. Follow local/national regulation (if N/A, then refer international guidelines)</a:t>
            </a:r>
          </a:p>
        </p:txBody>
      </p:sp>
    </p:spTree>
    <p:extLst>
      <p:ext uri="{BB962C8B-B14F-4D97-AF65-F5344CB8AC3E}">
        <p14:creationId xmlns:p14="http://schemas.microsoft.com/office/powerpoint/2010/main" val="9275017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742B-7879-444F-84E2-E78FD44DEF7F}"/>
              </a:ext>
            </a:extLst>
          </p:cNvPr>
          <p:cNvSpPr>
            <a:spLocks noGrp="1"/>
          </p:cNvSpPr>
          <p:nvPr>
            <p:ph type="title"/>
          </p:nvPr>
        </p:nvSpPr>
        <p:spPr/>
        <p:txBody>
          <a:bodyPr/>
          <a:lstStyle/>
          <a:p>
            <a:r>
              <a:rPr lang="en-US" dirty="0"/>
              <a:t>Summary</a:t>
            </a:r>
          </a:p>
        </p:txBody>
      </p:sp>
      <p:sp>
        <p:nvSpPr>
          <p:cNvPr id="4" name="Footer Placeholder 3">
            <a:extLst>
              <a:ext uri="{FF2B5EF4-FFF2-40B4-BE49-F238E27FC236}">
                <a16:creationId xmlns:a16="http://schemas.microsoft.com/office/drawing/2014/main" id="{4E7C3122-3AD0-406C-85BD-18AE837538E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6F067D23-A8BA-4834-A6A8-3B19E9D8E908}"/>
              </a:ext>
            </a:extLst>
          </p:cNvPr>
          <p:cNvSpPr>
            <a:spLocks noGrp="1"/>
          </p:cNvSpPr>
          <p:nvPr>
            <p:ph type="sldNum" sz="quarter" idx="12"/>
          </p:nvPr>
        </p:nvSpPr>
        <p:spPr/>
        <p:txBody>
          <a:bodyPr/>
          <a:lstStyle/>
          <a:p>
            <a:fld id="{E994CEB2-14C0-4C36-BE7D-356F85CA276F}" type="slidenum">
              <a:rPr lang="en-US" altLang="en-US" smtClean="0"/>
              <a:pPr/>
              <a:t>75</a:t>
            </a:fld>
            <a:endParaRPr lang="en-US" altLang="en-US"/>
          </a:p>
        </p:txBody>
      </p:sp>
      <p:graphicFrame>
        <p:nvGraphicFramePr>
          <p:cNvPr id="6" name="Table 5">
            <a:extLst>
              <a:ext uri="{FF2B5EF4-FFF2-40B4-BE49-F238E27FC236}">
                <a16:creationId xmlns:a16="http://schemas.microsoft.com/office/drawing/2014/main" id="{ED69EBBA-7073-7E32-351E-882A510AF3DA}"/>
              </a:ext>
            </a:extLst>
          </p:cNvPr>
          <p:cNvGraphicFramePr>
            <a:graphicFrameLocks noGrp="1"/>
          </p:cNvGraphicFramePr>
          <p:nvPr>
            <p:extLst>
              <p:ext uri="{D42A27DB-BD31-4B8C-83A1-F6EECF244321}">
                <p14:modId xmlns:p14="http://schemas.microsoft.com/office/powerpoint/2010/main" val="1004276778"/>
              </p:ext>
            </p:extLst>
          </p:nvPr>
        </p:nvGraphicFramePr>
        <p:xfrm>
          <a:off x="2783439" y="1366526"/>
          <a:ext cx="9113286" cy="4724117"/>
        </p:xfrm>
        <a:graphic>
          <a:graphicData uri="http://schemas.openxmlformats.org/drawingml/2006/table">
            <a:tbl>
              <a:tblPr firstRow="1" bandRow="1">
                <a:tableStyleId>{5940675A-B579-460E-94D1-54222C63F5DA}</a:tableStyleId>
              </a:tblPr>
              <a:tblGrid>
                <a:gridCol w="2797628">
                  <a:extLst>
                    <a:ext uri="{9D8B030D-6E8A-4147-A177-3AD203B41FA5}">
                      <a16:colId xmlns:a16="http://schemas.microsoft.com/office/drawing/2014/main" val="1785256686"/>
                    </a:ext>
                  </a:extLst>
                </a:gridCol>
                <a:gridCol w="2307772">
                  <a:extLst>
                    <a:ext uri="{9D8B030D-6E8A-4147-A177-3AD203B41FA5}">
                      <a16:colId xmlns:a16="http://schemas.microsoft.com/office/drawing/2014/main" val="4151081482"/>
                    </a:ext>
                  </a:extLst>
                </a:gridCol>
                <a:gridCol w="2018805">
                  <a:extLst>
                    <a:ext uri="{9D8B030D-6E8A-4147-A177-3AD203B41FA5}">
                      <a16:colId xmlns:a16="http://schemas.microsoft.com/office/drawing/2014/main" val="4266704947"/>
                    </a:ext>
                  </a:extLst>
                </a:gridCol>
                <a:gridCol w="1989081">
                  <a:extLst>
                    <a:ext uri="{9D8B030D-6E8A-4147-A177-3AD203B41FA5}">
                      <a16:colId xmlns:a16="http://schemas.microsoft.com/office/drawing/2014/main" val="4037605556"/>
                    </a:ext>
                  </a:extLst>
                </a:gridCol>
              </a:tblGrid>
              <a:tr h="559733">
                <a:tc>
                  <a:txBody>
                    <a:bodyPr/>
                    <a:lstStyle/>
                    <a:p>
                      <a:r>
                        <a:rPr lang="en-US" sz="1600" b="1" dirty="0"/>
                        <a:t>Test</a:t>
                      </a:r>
                    </a:p>
                  </a:txBody>
                  <a:tcPr>
                    <a:solidFill>
                      <a:schemeClr val="bg1">
                        <a:lumMod val="65000"/>
                      </a:schemeClr>
                    </a:solidFill>
                  </a:tcPr>
                </a:tc>
                <a:tc>
                  <a:txBody>
                    <a:bodyPr/>
                    <a:lstStyle/>
                    <a:p>
                      <a:pPr algn="ctr"/>
                      <a:r>
                        <a:rPr lang="en-US" sz="1600" b="1" dirty="0"/>
                        <a:t>Acceptance level</a:t>
                      </a:r>
                    </a:p>
                  </a:txBody>
                  <a:tcPr>
                    <a:solidFill>
                      <a:schemeClr val="bg1">
                        <a:lumMod val="65000"/>
                      </a:schemeClr>
                    </a:solidFill>
                  </a:tcPr>
                </a:tc>
                <a:tc>
                  <a:txBody>
                    <a:bodyPr/>
                    <a:lstStyle/>
                    <a:p>
                      <a:pPr algn="ctr"/>
                      <a:r>
                        <a:rPr lang="en-US" sz="1600" b="1" dirty="0"/>
                        <a:t>Remedial level</a:t>
                      </a:r>
                    </a:p>
                  </a:txBody>
                  <a:tcPr>
                    <a:solidFill>
                      <a:schemeClr val="bg1">
                        <a:lumMod val="65000"/>
                      </a:schemeClr>
                    </a:solidFill>
                  </a:tcPr>
                </a:tc>
                <a:tc>
                  <a:txBody>
                    <a:bodyPr/>
                    <a:lstStyle/>
                    <a:p>
                      <a:pPr algn="ctr"/>
                      <a:r>
                        <a:rPr lang="en-US" sz="1600" b="1" dirty="0"/>
                        <a:t>Suspension Level</a:t>
                      </a:r>
                    </a:p>
                  </a:txBody>
                  <a:tcPr>
                    <a:solidFill>
                      <a:schemeClr val="bg1">
                        <a:lumMod val="65000"/>
                      </a:schemeClr>
                    </a:solidFill>
                  </a:tcPr>
                </a:tc>
                <a:extLst>
                  <a:ext uri="{0D108BD9-81ED-4DB2-BD59-A6C34878D82A}">
                    <a16:rowId xmlns:a16="http://schemas.microsoft.com/office/drawing/2014/main" val="3746291798"/>
                  </a:ext>
                </a:extLst>
              </a:tr>
              <a:tr h="346410">
                <a:tc>
                  <a:txBody>
                    <a:bodyPr/>
                    <a:lstStyle/>
                    <a:p>
                      <a:r>
                        <a:rPr lang="en-US" sz="1600" b="0" u="none" strike="noStrike" baseline="0" dirty="0"/>
                        <a:t>9. Image Receptor ESAK rate (II) </a:t>
                      </a:r>
                      <a:endParaRPr lang="en-US" sz="1600" dirty="0"/>
                    </a:p>
                  </a:txBody>
                  <a:tcPr/>
                </a:tc>
                <a:tc>
                  <a:txBody>
                    <a:bodyPr/>
                    <a:lstStyle/>
                    <a:p>
                      <a:pPr algn="ctr"/>
                      <a:endParaRPr lang="en-US" sz="1600" dirty="0"/>
                    </a:p>
                  </a:txBody>
                  <a:tcPr/>
                </a:tc>
                <a:tc>
                  <a:txBody>
                    <a:bodyPr/>
                    <a:lstStyle/>
                    <a:p>
                      <a:pPr algn="ct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885278286"/>
                  </a:ext>
                </a:extLst>
              </a:tr>
              <a:tr h="329255">
                <a:tc>
                  <a:txBody>
                    <a:bodyPr/>
                    <a:lstStyle/>
                    <a:p>
                      <a:r>
                        <a:rPr lang="en-MY" sz="1600" b="0" u="none" strike="noStrike" kern="1200" baseline="0" dirty="0" err="1">
                          <a:solidFill>
                            <a:schemeClr val="dk1"/>
                          </a:solidFill>
                        </a:rPr>
                        <a:t>i</a:t>
                      </a:r>
                      <a:r>
                        <a:rPr lang="en-MY" sz="1600" b="0" u="none" strike="noStrike" kern="1200" baseline="0" dirty="0">
                          <a:solidFill>
                            <a:schemeClr val="dk1"/>
                          </a:solidFill>
                        </a:rPr>
                        <a:t>. 11 cm to &lt; 14 cm</a:t>
                      </a:r>
                      <a:endParaRPr lang="en-MY" sz="1600" b="0" i="0" u="none" strike="noStrike" kern="1200" baseline="0" dirty="0">
                        <a:solidFill>
                          <a:schemeClr val="dk1"/>
                        </a:solidFill>
                        <a:latin typeface="+mn-lt"/>
                        <a:ea typeface="+mn-ea"/>
                        <a:cs typeface="+mn-cs"/>
                      </a:endParaRPr>
                    </a:p>
                  </a:txBody>
                  <a:tcPr/>
                </a:tc>
                <a:tc>
                  <a:txBody>
                    <a:bodyPr/>
                    <a:lstStyle/>
                    <a:p>
                      <a:pPr algn="ctr"/>
                      <a:r>
                        <a:rPr lang="en-MY" sz="1600" b="0" u="none" strike="noStrike" kern="1200" baseline="0" dirty="0">
                          <a:solidFill>
                            <a:schemeClr val="dk1"/>
                          </a:solidFill>
                        </a:rPr>
                        <a:t> ≤ 120 </a:t>
                      </a:r>
                      <a:r>
                        <a:rPr lang="el-GR" sz="1600" b="0" u="none" strike="noStrike" kern="1200" baseline="0" dirty="0">
                          <a:solidFill>
                            <a:schemeClr val="dk1"/>
                          </a:solidFill>
                        </a:rPr>
                        <a:t>μ</a:t>
                      </a:r>
                      <a:r>
                        <a:rPr lang="en-MY" sz="1600" b="0" u="none" strike="noStrike" kern="1200" baseline="0" dirty="0" err="1">
                          <a:solidFill>
                            <a:schemeClr val="dk1"/>
                          </a:solidFill>
                        </a:rPr>
                        <a:t>Gy</a:t>
                      </a:r>
                      <a:r>
                        <a:rPr lang="en-MY" sz="1600" b="0" u="none" strike="noStrike" kern="1200" baseline="0" dirty="0">
                          <a:solidFill>
                            <a:schemeClr val="dk1"/>
                          </a:solidFill>
                        </a:rPr>
                        <a:t>/min</a:t>
                      </a:r>
                      <a:endParaRPr lang="en-MY" sz="1600" b="0" i="0" u="none" strike="noStrike" kern="1200" baseline="0" dirty="0">
                        <a:solidFill>
                          <a:schemeClr val="dk1"/>
                        </a:solidFill>
                        <a:latin typeface="+mn-lt"/>
                        <a:ea typeface="+mn-ea"/>
                        <a:cs typeface="+mn-cs"/>
                      </a:endParaRPr>
                    </a:p>
                  </a:txBody>
                  <a:tcPr/>
                </a:tc>
                <a:tc>
                  <a:txBody>
                    <a:bodyPr/>
                    <a:lstStyle/>
                    <a:p>
                      <a:pPr algn="ctr"/>
                      <a:r>
                        <a:rPr lang="en-MY" sz="1600" b="0" u="none" strike="noStrike" kern="1200" baseline="0" dirty="0">
                          <a:solidFill>
                            <a:schemeClr val="dk1"/>
                          </a:solidFill>
                        </a:rPr>
                        <a:t>&gt; 120 </a:t>
                      </a:r>
                      <a:r>
                        <a:rPr lang="el-GR" sz="1600" b="0" u="none" strike="noStrike" kern="1200" baseline="0" dirty="0">
                          <a:solidFill>
                            <a:schemeClr val="dk1"/>
                          </a:solidFill>
                        </a:rPr>
                        <a:t>μ</a:t>
                      </a:r>
                      <a:r>
                        <a:rPr lang="en-MY" sz="1600" b="0" u="none" strike="noStrike" kern="1200" baseline="0" dirty="0" err="1">
                          <a:solidFill>
                            <a:schemeClr val="dk1"/>
                          </a:solidFill>
                        </a:rPr>
                        <a:t>Gy</a:t>
                      </a:r>
                      <a:r>
                        <a:rPr lang="en-MY" sz="1600" b="0" u="none" strike="noStrike" kern="1200" baseline="0" dirty="0">
                          <a:solidFill>
                            <a:schemeClr val="dk1"/>
                          </a:solidFill>
                        </a:rPr>
                        <a:t>/min</a:t>
                      </a:r>
                      <a:endParaRPr lang="en-MY" sz="1600" b="0" i="0" u="none" strike="noStrike" kern="1200" baseline="0" dirty="0">
                        <a:solidFill>
                          <a:schemeClr val="dk1"/>
                        </a:solidFill>
                        <a:latin typeface="+mn-lt"/>
                        <a:ea typeface="+mn-ea"/>
                        <a:cs typeface="+mn-cs"/>
                      </a:endParaRPr>
                    </a:p>
                  </a:txBody>
                  <a:tcPr/>
                </a:tc>
                <a:tc>
                  <a:txBody>
                    <a:bodyPr/>
                    <a:lstStyle/>
                    <a:p>
                      <a:pPr algn="ctr"/>
                      <a:r>
                        <a:rPr lang="en-MY" sz="1600" b="0" u="none" strike="noStrike" kern="1200" baseline="0" dirty="0">
                          <a:solidFill>
                            <a:schemeClr val="dk1"/>
                          </a:solidFill>
                        </a:rPr>
                        <a:t>&gt; 180 </a:t>
                      </a:r>
                      <a:r>
                        <a:rPr lang="el-GR" sz="1600" b="0" u="none" strike="noStrike" kern="1200" baseline="0" dirty="0">
                          <a:solidFill>
                            <a:schemeClr val="dk1"/>
                          </a:solidFill>
                        </a:rPr>
                        <a:t>μ</a:t>
                      </a:r>
                      <a:r>
                        <a:rPr lang="en-MY" sz="1600" b="0" u="none" strike="noStrike" kern="1200" baseline="0" dirty="0" err="1">
                          <a:solidFill>
                            <a:schemeClr val="dk1"/>
                          </a:solidFill>
                        </a:rPr>
                        <a:t>Gy</a:t>
                      </a:r>
                      <a:r>
                        <a:rPr lang="en-MY" sz="1600" b="0" u="none" strike="noStrike" kern="1200" baseline="0" dirty="0">
                          <a:solidFill>
                            <a:schemeClr val="dk1"/>
                          </a:solidFill>
                        </a:rPr>
                        <a:t>/min</a:t>
                      </a:r>
                      <a:endParaRPr lang="en-MY" sz="16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1639590038"/>
                  </a:ext>
                </a:extLst>
              </a:tr>
              <a:tr h="329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600" b="0" u="none" strike="noStrike" kern="1200" baseline="0" dirty="0">
                          <a:solidFill>
                            <a:schemeClr val="dk1"/>
                          </a:solidFill>
                        </a:rPr>
                        <a:t>ii. 14 cm to &lt; 23 cm</a:t>
                      </a:r>
                      <a:endParaRPr lang="en-MY" sz="1600" b="0" i="0" u="none" strike="noStrike" kern="1200" baseline="0" dirty="0">
                        <a:solidFill>
                          <a:schemeClr val="dk1"/>
                        </a:solidFill>
                        <a:latin typeface="+mn-lt"/>
                        <a:ea typeface="+mn-ea"/>
                        <a:cs typeface="+mn-cs"/>
                      </a:endParaRPr>
                    </a:p>
                  </a:txBody>
                  <a:tcPr/>
                </a:tc>
                <a:tc>
                  <a:txBody>
                    <a:bodyPr/>
                    <a:lstStyle/>
                    <a:p>
                      <a:pPr algn="ctr"/>
                      <a:r>
                        <a:rPr lang="en-MY" sz="1600" b="0" u="none" strike="noStrike" kern="1200" baseline="0" dirty="0">
                          <a:solidFill>
                            <a:schemeClr val="dk1"/>
                          </a:solidFill>
                        </a:rPr>
                        <a:t>≤ 90 </a:t>
                      </a:r>
                      <a:r>
                        <a:rPr lang="el-GR" sz="1600" b="0" u="none" strike="noStrike" kern="1200" baseline="0" dirty="0">
                          <a:solidFill>
                            <a:schemeClr val="dk1"/>
                          </a:solidFill>
                        </a:rPr>
                        <a:t>μ</a:t>
                      </a:r>
                      <a:r>
                        <a:rPr lang="en-MY" sz="1600" b="0" u="none" strike="noStrike" kern="1200" baseline="0" dirty="0" err="1">
                          <a:solidFill>
                            <a:schemeClr val="dk1"/>
                          </a:solidFill>
                        </a:rPr>
                        <a:t>Gy</a:t>
                      </a:r>
                      <a:r>
                        <a:rPr lang="en-MY" sz="1600" b="0" u="none" strike="noStrike" kern="1200" baseline="0" dirty="0">
                          <a:solidFill>
                            <a:schemeClr val="dk1"/>
                          </a:solidFill>
                        </a:rPr>
                        <a:t>/min</a:t>
                      </a:r>
                      <a:endParaRPr lang="en-US" sz="1600" dirty="0"/>
                    </a:p>
                  </a:txBody>
                  <a:tcPr/>
                </a:tc>
                <a:tc>
                  <a:txBody>
                    <a:bodyPr/>
                    <a:lstStyle/>
                    <a:p>
                      <a:pPr algn="ctr"/>
                      <a:r>
                        <a:rPr lang="en-MY" sz="1600" b="0" u="none" strike="noStrike" kern="1200" baseline="0" dirty="0">
                          <a:solidFill>
                            <a:schemeClr val="dk1"/>
                          </a:solidFill>
                        </a:rPr>
                        <a:t>&gt; 90 </a:t>
                      </a:r>
                      <a:r>
                        <a:rPr lang="el-GR" sz="1600" b="0" u="none" strike="noStrike" kern="1200" baseline="0" dirty="0">
                          <a:solidFill>
                            <a:schemeClr val="dk1"/>
                          </a:solidFill>
                        </a:rPr>
                        <a:t>μ</a:t>
                      </a:r>
                      <a:r>
                        <a:rPr lang="en-MY" sz="1600" b="0" u="none" strike="noStrike" kern="1200" baseline="0" dirty="0" err="1">
                          <a:solidFill>
                            <a:schemeClr val="dk1"/>
                          </a:solidFill>
                        </a:rPr>
                        <a:t>Gy</a:t>
                      </a:r>
                      <a:r>
                        <a:rPr lang="en-MY" sz="1600" b="0" u="none" strike="noStrike" kern="1200" baseline="0" dirty="0">
                          <a:solidFill>
                            <a:schemeClr val="dk1"/>
                          </a:solidFill>
                        </a:rPr>
                        <a:t>/min</a:t>
                      </a:r>
                      <a:endParaRPr lang="en-US" sz="1600" dirty="0"/>
                    </a:p>
                  </a:txBody>
                  <a:tcPr/>
                </a:tc>
                <a:tc>
                  <a:txBody>
                    <a:bodyPr/>
                    <a:lstStyle/>
                    <a:p>
                      <a:pPr algn="ctr"/>
                      <a:r>
                        <a:rPr lang="en-MY" sz="1600" b="0" u="none" strike="noStrike" kern="1200" baseline="0" dirty="0">
                          <a:solidFill>
                            <a:schemeClr val="dk1"/>
                          </a:solidFill>
                        </a:rPr>
                        <a:t>&gt; 135 </a:t>
                      </a:r>
                      <a:r>
                        <a:rPr lang="el-GR" sz="1600" b="0" u="none" strike="noStrike" kern="1200" baseline="0" dirty="0">
                          <a:solidFill>
                            <a:schemeClr val="dk1"/>
                          </a:solidFill>
                        </a:rPr>
                        <a:t>μ</a:t>
                      </a:r>
                      <a:r>
                        <a:rPr lang="en-MY" sz="1600" b="0" u="none" strike="noStrike" kern="1200" baseline="0" dirty="0" err="1">
                          <a:solidFill>
                            <a:schemeClr val="dk1"/>
                          </a:solidFill>
                        </a:rPr>
                        <a:t>Gy</a:t>
                      </a:r>
                      <a:r>
                        <a:rPr lang="en-MY" sz="1600" b="0" u="none" strike="noStrike" kern="1200" baseline="0" dirty="0">
                          <a:solidFill>
                            <a:schemeClr val="dk1"/>
                          </a:solidFill>
                        </a:rPr>
                        <a:t>/min</a:t>
                      </a:r>
                      <a:endParaRPr lang="en-MY" sz="16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1223127023"/>
                  </a:ext>
                </a:extLst>
              </a:tr>
              <a:tr h="404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600" b="0" u="none" strike="noStrike" kern="1200" baseline="0" dirty="0">
                          <a:solidFill>
                            <a:schemeClr val="dk1"/>
                          </a:solidFill>
                        </a:rPr>
                        <a:t>iii. ≥ 23 cm</a:t>
                      </a:r>
                      <a:endParaRPr lang="en-US" sz="1600" dirty="0"/>
                    </a:p>
                  </a:txBody>
                  <a:tcPr/>
                </a:tc>
                <a:tc>
                  <a:txBody>
                    <a:bodyPr/>
                    <a:lstStyle/>
                    <a:p>
                      <a:pPr algn="ctr"/>
                      <a:r>
                        <a:rPr lang="en-MY" sz="1600" b="0" u="none" strike="noStrike" kern="1200" baseline="0" dirty="0">
                          <a:solidFill>
                            <a:schemeClr val="dk1"/>
                          </a:solidFill>
                        </a:rPr>
                        <a:t>≤ 60 </a:t>
                      </a:r>
                      <a:r>
                        <a:rPr lang="el-GR" sz="1600" b="0" u="none" strike="noStrike" kern="1200" baseline="0" dirty="0">
                          <a:solidFill>
                            <a:schemeClr val="dk1"/>
                          </a:solidFill>
                        </a:rPr>
                        <a:t>μ</a:t>
                      </a:r>
                      <a:r>
                        <a:rPr lang="en-MY" sz="1600" b="0" u="none" strike="noStrike" kern="1200" baseline="0" dirty="0" err="1">
                          <a:solidFill>
                            <a:schemeClr val="dk1"/>
                          </a:solidFill>
                        </a:rPr>
                        <a:t>Gy</a:t>
                      </a:r>
                      <a:r>
                        <a:rPr lang="en-MY" sz="1600" b="0" u="none" strike="noStrike" kern="1200" baseline="0" dirty="0">
                          <a:solidFill>
                            <a:schemeClr val="dk1"/>
                          </a:solidFill>
                        </a:rPr>
                        <a:t>/min</a:t>
                      </a:r>
                      <a:endParaRPr lang="en-US" sz="1600" dirty="0"/>
                    </a:p>
                  </a:txBody>
                  <a:tcPr/>
                </a:tc>
                <a:tc>
                  <a:txBody>
                    <a:bodyPr/>
                    <a:lstStyle/>
                    <a:p>
                      <a:pPr algn="ctr"/>
                      <a:r>
                        <a:rPr lang="en-MY" sz="1600" b="0" u="none" strike="noStrike" kern="1200" baseline="0" dirty="0">
                          <a:solidFill>
                            <a:schemeClr val="dk1"/>
                          </a:solidFill>
                        </a:rPr>
                        <a:t>&gt; 60 </a:t>
                      </a:r>
                      <a:r>
                        <a:rPr lang="el-GR" sz="1600" b="0" u="none" strike="noStrike" kern="1200" baseline="0" dirty="0">
                          <a:solidFill>
                            <a:schemeClr val="dk1"/>
                          </a:solidFill>
                        </a:rPr>
                        <a:t>μ</a:t>
                      </a:r>
                      <a:r>
                        <a:rPr lang="en-MY" sz="1600" b="0" u="none" strike="noStrike" kern="1200" baseline="0" dirty="0" err="1">
                          <a:solidFill>
                            <a:schemeClr val="dk1"/>
                          </a:solidFill>
                        </a:rPr>
                        <a:t>Gy</a:t>
                      </a:r>
                      <a:r>
                        <a:rPr lang="en-MY" sz="1600" b="0" u="none" strike="noStrike" kern="1200" baseline="0" dirty="0">
                          <a:solidFill>
                            <a:schemeClr val="dk1"/>
                          </a:solidFill>
                        </a:rPr>
                        <a:t>/min</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600" b="0" u="none" strike="noStrike" kern="1200" baseline="0" dirty="0">
                          <a:solidFill>
                            <a:schemeClr val="dk1"/>
                          </a:solidFill>
                        </a:rPr>
                        <a:t>&gt; 90 </a:t>
                      </a:r>
                      <a:r>
                        <a:rPr lang="el-GR" sz="1600" b="0" u="none" strike="noStrike" kern="1200" baseline="0" dirty="0">
                          <a:solidFill>
                            <a:schemeClr val="dk1"/>
                          </a:solidFill>
                        </a:rPr>
                        <a:t>μ</a:t>
                      </a:r>
                      <a:r>
                        <a:rPr lang="en-MY" sz="1600" b="0" u="none" strike="noStrike" kern="1200" baseline="0" dirty="0" err="1">
                          <a:solidFill>
                            <a:schemeClr val="dk1"/>
                          </a:solidFill>
                        </a:rPr>
                        <a:t>Gy</a:t>
                      </a:r>
                      <a:r>
                        <a:rPr lang="en-MY" sz="1600" b="0" u="none" strike="noStrike" kern="1200" baseline="0" dirty="0">
                          <a:solidFill>
                            <a:schemeClr val="dk1"/>
                          </a:solidFill>
                        </a:rPr>
                        <a:t>/min</a:t>
                      </a:r>
                      <a:endParaRPr lang="en-US" sz="1600" dirty="0"/>
                    </a:p>
                  </a:txBody>
                  <a:tcPr/>
                </a:tc>
                <a:extLst>
                  <a:ext uri="{0D108BD9-81ED-4DB2-BD59-A6C34878D82A}">
                    <a16:rowId xmlns:a16="http://schemas.microsoft.com/office/drawing/2014/main" val="2666754615"/>
                  </a:ext>
                </a:extLst>
              </a:tr>
              <a:tr h="329255">
                <a:tc>
                  <a:txBody>
                    <a:bodyPr/>
                    <a:lstStyle/>
                    <a:p>
                      <a:r>
                        <a:rPr lang="en-US" sz="1600" dirty="0"/>
                        <a:t>10. Typical Patient ESAK Rate</a:t>
                      </a:r>
                    </a:p>
                  </a:txBody>
                  <a:tcPr/>
                </a:tc>
                <a:tc>
                  <a:txBody>
                    <a:bodyPr/>
                    <a:lstStyle/>
                    <a:p>
                      <a:pPr algn="ctr"/>
                      <a:endParaRPr lang="en-MY" sz="1600" b="0" i="0" u="none" strike="noStrike" kern="1200" baseline="0" dirty="0">
                        <a:solidFill>
                          <a:schemeClr val="dk1"/>
                        </a:solidFill>
                        <a:latin typeface="+mn-lt"/>
                        <a:ea typeface="+mn-ea"/>
                        <a:cs typeface="+mn-cs"/>
                      </a:endParaRPr>
                    </a:p>
                  </a:txBody>
                  <a:tcPr/>
                </a:tc>
                <a:tc>
                  <a:txBody>
                    <a:bodyPr/>
                    <a:lstStyle/>
                    <a:p>
                      <a:pPr algn="ctr"/>
                      <a:endParaRPr lang="en-MY" sz="1600" b="0" i="0" u="none" strike="noStrike" kern="1200" baseline="0" dirty="0">
                        <a:solidFill>
                          <a:schemeClr val="dk1"/>
                        </a:solidFill>
                        <a:latin typeface="+mn-lt"/>
                        <a:ea typeface="+mn-ea"/>
                        <a:cs typeface="+mn-cs"/>
                      </a:endParaRPr>
                    </a:p>
                  </a:txBody>
                  <a:tcPr/>
                </a:tc>
                <a:tc>
                  <a:txBody>
                    <a:bodyPr/>
                    <a:lstStyle/>
                    <a:p>
                      <a:pPr algn="ctr"/>
                      <a:endParaRPr lang="en-US" sz="1600" dirty="0"/>
                    </a:p>
                  </a:txBody>
                  <a:tcPr/>
                </a:tc>
                <a:extLst>
                  <a:ext uri="{0D108BD9-81ED-4DB2-BD59-A6C34878D82A}">
                    <a16:rowId xmlns:a16="http://schemas.microsoft.com/office/drawing/2014/main" val="2518788241"/>
                  </a:ext>
                </a:extLst>
              </a:tr>
              <a:tr h="329255">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Both"/>
                        <a:tabLst/>
                        <a:defRPr/>
                      </a:pPr>
                      <a:r>
                        <a:rPr lang="fr-FR" sz="1600" b="0" i="0" u="none" strike="noStrike" kern="1200" baseline="0" dirty="0" err="1">
                          <a:solidFill>
                            <a:schemeClr val="dk1"/>
                          </a:solidFill>
                          <a:latin typeface="+mn-lt"/>
                          <a:ea typeface="+mn-ea"/>
                          <a:cs typeface="+mn-cs"/>
                        </a:rPr>
                        <a:t>With</a:t>
                      </a:r>
                      <a:r>
                        <a:rPr lang="fr-FR" sz="1600" b="0" i="0" u="none" strike="noStrike" kern="1200" baseline="0" dirty="0">
                          <a:solidFill>
                            <a:schemeClr val="dk1"/>
                          </a:solidFill>
                          <a:latin typeface="+mn-lt"/>
                          <a:ea typeface="+mn-ea"/>
                          <a:cs typeface="+mn-cs"/>
                        </a:rPr>
                        <a:t> AERC</a:t>
                      </a:r>
                    </a:p>
                  </a:txBody>
                  <a:tcPr/>
                </a:tc>
                <a:tc>
                  <a:txBody>
                    <a:bodyPr/>
                    <a:lstStyle/>
                    <a:p>
                      <a:pPr algn="ctr"/>
                      <a:r>
                        <a:rPr lang="en-MY" sz="1600" b="0" i="0" u="none" strike="noStrike" kern="1200" baseline="0" dirty="0">
                          <a:solidFill>
                            <a:schemeClr val="dk1"/>
                          </a:solidFill>
                          <a:latin typeface="+mn-lt"/>
                          <a:ea typeface="+mn-ea"/>
                          <a:cs typeface="+mn-cs"/>
                        </a:rPr>
                        <a:t>≤ 25 </a:t>
                      </a:r>
                      <a:r>
                        <a:rPr lang="en-MY" sz="1600" b="0" i="0" u="none" strike="noStrike" kern="1200" baseline="0" dirty="0" err="1">
                          <a:solidFill>
                            <a:schemeClr val="dk1"/>
                          </a:solidFill>
                          <a:latin typeface="+mn-lt"/>
                          <a:ea typeface="+mn-ea"/>
                          <a:cs typeface="+mn-cs"/>
                        </a:rPr>
                        <a:t>mGy</a:t>
                      </a:r>
                      <a:r>
                        <a:rPr lang="en-MY" sz="1600" b="0" i="0" u="none" strike="noStrike" kern="1200" baseline="0" dirty="0">
                          <a:solidFill>
                            <a:schemeClr val="dk1"/>
                          </a:solidFill>
                          <a:latin typeface="+mn-lt"/>
                          <a:ea typeface="+mn-ea"/>
                          <a:cs typeface="+mn-cs"/>
                        </a:rPr>
                        <a:t>/min </a:t>
                      </a:r>
                    </a:p>
                    <a:p>
                      <a:pPr algn="ctr"/>
                      <a:r>
                        <a:rPr lang="en-MY" sz="1600" b="0" i="0" u="none" strike="noStrike" kern="1200" baseline="0" dirty="0">
                          <a:solidFill>
                            <a:schemeClr val="dk1"/>
                          </a:solidFill>
                          <a:latin typeface="+mn-lt"/>
                          <a:ea typeface="+mn-ea"/>
                          <a:cs typeface="+mn-cs"/>
                        </a:rPr>
                        <a:t>(2.5 R/min)</a:t>
                      </a:r>
                    </a:p>
                  </a:txBody>
                  <a:tcPr/>
                </a:tc>
                <a:tc>
                  <a:txBody>
                    <a:bodyPr/>
                    <a:lstStyle/>
                    <a:p>
                      <a:pPr algn="ctr"/>
                      <a:r>
                        <a:rPr lang="en-US" sz="1600" dirty="0"/>
                        <a:t>NA</a:t>
                      </a:r>
                    </a:p>
                  </a:txBody>
                  <a:tcPr/>
                </a:tc>
                <a:tc>
                  <a:txBody>
                    <a:bodyPr/>
                    <a:lstStyle/>
                    <a:p>
                      <a:pPr algn="ctr"/>
                      <a:r>
                        <a:rPr lang="en-MY" sz="1600" b="0" i="0" u="none" strike="noStrike" kern="1200" baseline="0" dirty="0">
                          <a:solidFill>
                            <a:schemeClr val="dk1"/>
                          </a:solidFill>
                          <a:latin typeface="+mn-lt"/>
                          <a:ea typeface="+mn-ea"/>
                          <a:cs typeface="+mn-cs"/>
                        </a:rPr>
                        <a:t>≥ 25 </a:t>
                      </a:r>
                      <a:r>
                        <a:rPr lang="en-MY" sz="1600" b="0" i="0" u="none" strike="noStrike" kern="1200" baseline="0" dirty="0" err="1">
                          <a:solidFill>
                            <a:schemeClr val="dk1"/>
                          </a:solidFill>
                          <a:latin typeface="+mn-lt"/>
                          <a:ea typeface="+mn-ea"/>
                          <a:cs typeface="+mn-cs"/>
                        </a:rPr>
                        <a:t>mGy</a:t>
                      </a:r>
                      <a:r>
                        <a:rPr lang="en-MY" sz="1600" b="0" i="0" u="none" strike="noStrike" kern="1200" baseline="0" dirty="0">
                          <a:solidFill>
                            <a:schemeClr val="dk1"/>
                          </a:solidFill>
                          <a:latin typeface="+mn-lt"/>
                          <a:ea typeface="+mn-ea"/>
                          <a:cs typeface="+mn-cs"/>
                        </a:rPr>
                        <a:t>/min</a:t>
                      </a:r>
                    </a:p>
                    <a:p>
                      <a:pPr algn="ctr"/>
                      <a:r>
                        <a:rPr lang="en-MY" sz="1600" b="0" i="0" u="none" strike="noStrike" kern="1200" baseline="0" dirty="0">
                          <a:solidFill>
                            <a:schemeClr val="dk1"/>
                          </a:solidFill>
                          <a:latin typeface="+mn-lt"/>
                          <a:ea typeface="+mn-ea"/>
                          <a:cs typeface="+mn-cs"/>
                        </a:rPr>
                        <a:t>(2.5 R/min)</a:t>
                      </a:r>
                    </a:p>
                  </a:txBody>
                  <a:tcPr/>
                </a:tc>
                <a:extLst>
                  <a:ext uri="{0D108BD9-81ED-4DB2-BD59-A6C34878D82A}">
                    <a16:rowId xmlns:a16="http://schemas.microsoft.com/office/drawing/2014/main" val="2343018056"/>
                  </a:ext>
                </a:extLst>
              </a:tr>
              <a:tr h="329255">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Both"/>
                        <a:tabLst/>
                        <a:defRPr/>
                      </a:pPr>
                      <a:r>
                        <a:rPr lang="fr-FR" sz="1600" b="0" i="0" u="none" strike="noStrike" kern="1200" baseline="0" dirty="0" err="1">
                          <a:solidFill>
                            <a:schemeClr val="dk1"/>
                          </a:solidFill>
                          <a:latin typeface="+mn-lt"/>
                          <a:ea typeface="+mn-ea"/>
                          <a:cs typeface="+mn-cs"/>
                        </a:rPr>
                        <a:t>Without</a:t>
                      </a:r>
                      <a:r>
                        <a:rPr lang="fr-FR" sz="1600" b="0" i="0" u="none" strike="noStrike" kern="1200" baseline="0" dirty="0">
                          <a:solidFill>
                            <a:schemeClr val="dk1"/>
                          </a:solidFill>
                          <a:latin typeface="+mn-lt"/>
                          <a:ea typeface="+mn-ea"/>
                          <a:cs typeface="+mn-cs"/>
                        </a:rPr>
                        <a:t> AERC</a:t>
                      </a:r>
                      <a:endParaRPr lang="en-US" sz="1600" b="0" dirty="0"/>
                    </a:p>
                  </a:txBody>
                  <a:tcPr/>
                </a:tc>
                <a:tc>
                  <a:txBody>
                    <a:bodyPr/>
                    <a:lstStyle/>
                    <a:p>
                      <a:pPr algn="ctr"/>
                      <a:r>
                        <a:rPr lang="en-US" sz="1600" b="0" i="0" u="none" strike="noStrike" kern="1200" baseline="0" dirty="0">
                          <a:solidFill>
                            <a:schemeClr val="dk1"/>
                          </a:solidFill>
                          <a:latin typeface="+mn-lt"/>
                          <a:ea typeface="+mn-ea"/>
                          <a:cs typeface="+mn-cs"/>
                        </a:rPr>
                        <a:t>≤ 12 </a:t>
                      </a:r>
                      <a:r>
                        <a:rPr lang="en-US" sz="1600" b="0" i="0" u="none" strike="noStrike" kern="1200" baseline="0" dirty="0" err="1">
                          <a:solidFill>
                            <a:schemeClr val="dk1"/>
                          </a:solidFill>
                          <a:latin typeface="+mn-lt"/>
                          <a:ea typeface="+mn-ea"/>
                          <a:cs typeface="+mn-cs"/>
                        </a:rPr>
                        <a:t>mGy</a:t>
                      </a:r>
                      <a:r>
                        <a:rPr lang="en-US" sz="1600" b="0" i="0" u="none" strike="noStrike" kern="1200" baseline="0" dirty="0">
                          <a:solidFill>
                            <a:schemeClr val="dk1"/>
                          </a:solidFill>
                          <a:latin typeface="+mn-lt"/>
                          <a:ea typeface="+mn-ea"/>
                          <a:cs typeface="+mn-cs"/>
                        </a:rPr>
                        <a:t>/min</a:t>
                      </a:r>
                    </a:p>
                    <a:p>
                      <a:pPr algn="ctr"/>
                      <a:r>
                        <a:rPr lang="en-MY" sz="1600" b="0" i="0" u="none" strike="noStrike" kern="1200" baseline="0" dirty="0">
                          <a:solidFill>
                            <a:schemeClr val="dk1"/>
                          </a:solidFill>
                          <a:latin typeface="+mn-lt"/>
                          <a:ea typeface="+mn-ea"/>
                          <a:cs typeface="+mn-cs"/>
                        </a:rPr>
                        <a:t>(1.2 R/min)</a:t>
                      </a:r>
                    </a:p>
                  </a:txBody>
                  <a:tcPr/>
                </a:tc>
                <a:tc>
                  <a:txBody>
                    <a:bodyPr/>
                    <a:lstStyle/>
                    <a:p>
                      <a:pPr algn="ctr"/>
                      <a:r>
                        <a:rPr lang="en-US" sz="1600" dirty="0"/>
                        <a:t>NA</a:t>
                      </a:r>
                    </a:p>
                  </a:txBody>
                  <a:tcPr/>
                </a:tc>
                <a:tc>
                  <a:txBody>
                    <a:bodyPr/>
                    <a:lstStyle/>
                    <a:p>
                      <a:pPr algn="ctr"/>
                      <a:r>
                        <a:rPr lang="en-MY" sz="1600" b="0" i="0" u="none" strike="noStrike" kern="1200" baseline="0" dirty="0">
                          <a:solidFill>
                            <a:schemeClr val="dk1"/>
                          </a:solidFill>
                          <a:latin typeface="+mn-lt"/>
                          <a:ea typeface="+mn-ea"/>
                          <a:cs typeface="+mn-cs"/>
                        </a:rPr>
                        <a:t>≥ 12 </a:t>
                      </a:r>
                      <a:r>
                        <a:rPr lang="en-MY" sz="1600" b="0" i="0" u="none" strike="noStrike" kern="1200" baseline="0" dirty="0" err="1">
                          <a:solidFill>
                            <a:schemeClr val="dk1"/>
                          </a:solidFill>
                          <a:latin typeface="+mn-lt"/>
                          <a:ea typeface="+mn-ea"/>
                          <a:cs typeface="+mn-cs"/>
                        </a:rPr>
                        <a:t>mGy</a:t>
                      </a:r>
                      <a:r>
                        <a:rPr lang="en-MY" sz="1600" b="0" i="0" u="none" strike="noStrike" kern="1200" baseline="0" dirty="0">
                          <a:solidFill>
                            <a:schemeClr val="dk1"/>
                          </a:solidFill>
                          <a:latin typeface="+mn-lt"/>
                          <a:ea typeface="+mn-ea"/>
                          <a:cs typeface="+mn-cs"/>
                        </a:rPr>
                        <a:t>/min</a:t>
                      </a:r>
                    </a:p>
                    <a:p>
                      <a:pPr algn="ctr"/>
                      <a:r>
                        <a:rPr lang="en-MY" sz="1600" b="0" i="0" u="none" strike="noStrike" kern="1200" baseline="0" dirty="0">
                          <a:solidFill>
                            <a:schemeClr val="dk1"/>
                          </a:solidFill>
                          <a:latin typeface="+mn-lt"/>
                          <a:ea typeface="+mn-ea"/>
                          <a:cs typeface="+mn-cs"/>
                        </a:rPr>
                        <a:t>(1.2 R/min)</a:t>
                      </a:r>
                    </a:p>
                  </a:txBody>
                  <a:tcPr/>
                </a:tc>
                <a:extLst>
                  <a:ext uri="{0D108BD9-81ED-4DB2-BD59-A6C34878D82A}">
                    <a16:rowId xmlns:a16="http://schemas.microsoft.com/office/drawing/2014/main" val="655718069"/>
                  </a:ext>
                </a:extLst>
              </a:tr>
              <a:tr h="329255">
                <a:tc>
                  <a:txBody>
                    <a:bodyPr/>
                    <a:lstStyle/>
                    <a:p>
                      <a:r>
                        <a:rPr lang="en-MY" sz="1600" b="0" i="0" u="none" strike="noStrike" kern="1200" baseline="0" dirty="0">
                          <a:solidFill>
                            <a:schemeClr val="dk1"/>
                          </a:solidFill>
                          <a:latin typeface="+mn-lt"/>
                          <a:ea typeface="+mn-ea"/>
                          <a:cs typeface="+mn-cs"/>
                        </a:rPr>
                        <a:t>10.2 Patient Entrance Dose Per Frame</a:t>
                      </a:r>
                    </a:p>
                  </a:txBody>
                  <a:tcPr/>
                </a:tc>
                <a:tc>
                  <a:txBody>
                    <a:bodyPr/>
                    <a:lstStyle/>
                    <a:p>
                      <a:pPr algn="ctr"/>
                      <a:endParaRPr lang="en-MY" sz="1600" b="0" i="0" u="none" strike="noStrike" kern="1200" baseline="0" dirty="0">
                        <a:solidFill>
                          <a:schemeClr val="dk1"/>
                        </a:solidFill>
                        <a:latin typeface="+mn-lt"/>
                        <a:ea typeface="+mn-ea"/>
                        <a:cs typeface="+mn-cs"/>
                      </a:endParaRPr>
                    </a:p>
                  </a:txBody>
                  <a:tcPr/>
                </a:tc>
                <a:tc>
                  <a:txBody>
                    <a:bodyPr/>
                    <a:lstStyle/>
                    <a:p>
                      <a:pPr algn="ct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3031287499"/>
                  </a:ext>
                </a:extLst>
              </a:tr>
              <a:tr h="329255">
                <a:tc>
                  <a:txBody>
                    <a:bodyPr/>
                    <a:lstStyle/>
                    <a:p>
                      <a:r>
                        <a:rPr lang="en-MY" sz="1600" b="0" i="0" u="none" strike="noStrike" kern="1200" baseline="0" dirty="0">
                          <a:solidFill>
                            <a:schemeClr val="dk1"/>
                          </a:solidFill>
                          <a:latin typeface="+mn-lt"/>
                          <a:ea typeface="+mn-ea"/>
                          <a:cs typeface="+mn-cs"/>
                        </a:rPr>
                        <a:t>(a) Normal Digital </a:t>
                      </a:r>
                      <a:r>
                        <a:rPr lang="en-MY" sz="1600" b="0" i="0" u="none" strike="noStrike" kern="1200" baseline="0" dirty="0" err="1">
                          <a:solidFill>
                            <a:schemeClr val="dk1"/>
                          </a:solidFill>
                          <a:latin typeface="+mn-lt"/>
                          <a:ea typeface="+mn-ea"/>
                          <a:cs typeface="+mn-cs"/>
                        </a:rPr>
                        <a:t>Fluoro</a:t>
                      </a:r>
                      <a:r>
                        <a:rPr lang="en-MY" sz="1600" b="0" i="0" u="none" strike="noStrike" kern="1200" baseline="0" dirty="0">
                          <a:solidFill>
                            <a:schemeClr val="dk1"/>
                          </a:solidFill>
                          <a:latin typeface="+mn-lt"/>
                          <a:ea typeface="+mn-ea"/>
                          <a:cs typeface="+mn-cs"/>
                        </a:rPr>
                        <a:t> mode</a:t>
                      </a:r>
                    </a:p>
                  </a:txBody>
                  <a:tcPr/>
                </a:tc>
                <a:tc>
                  <a:txBody>
                    <a:bodyPr/>
                    <a:lstStyle/>
                    <a:p>
                      <a:pPr algn="ctr"/>
                      <a:r>
                        <a:rPr lang="en-MY" sz="1600" b="0" i="0" u="none" strike="noStrike" kern="1200" baseline="0" dirty="0">
                          <a:solidFill>
                            <a:schemeClr val="dk1"/>
                          </a:solidFill>
                          <a:latin typeface="+mn-lt"/>
                          <a:ea typeface="+mn-ea"/>
                          <a:cs typeface="+mn-cs"/>
                        </a:rPr>
                        <a:t>≤ 2 </a:t>
                      </a:r>
                      <a:r>
                        <a:rPr lang="en-MY" sz="1600" b="0" i="0" u="none" strike="noStrike" kern="1200" baseline="0" dirty="0" err="1">
                          <a:solidFill>
                            <a:schemeClr val="dk1"/>
                          </a:solidFill>
                          <a:latin typeface="+mn-lt"/>
                          <a:ea typeface="+mn-ea"/>
                          <a:cs typeface="+mn-cs"/>
                        </a:rPr>
                        <a:t>mGy</a:t>
                      </a:r>
                      <a:r>
                        <a:rPr lang="en-MY" sz="1600" b="0" i="0" u="none" strike="noStrike" kern="1200" baseline="0" dirty="0">
                          <a:solidFill>
                            <a:schemeClr val="dk1"/>
                          </a:solidFill>
                          <a:latin typeface="+mn-lt"/>
                          <a:ea typeface="+mn-ea"/>
                          <a:cs typeface="+mn-cs"/>
                        </a:rPr>
                        <a:t>/frame</a:t>
                      </a:r>
                    </a:p>
                  </a:txBody>
                  <a:tcPr/>
                </a:tc>
                <a:tc>
                  <a:txBody>
                    <a:bodyPr/>
                    <a:lstStyle/>
                    <a:p>
                      <a:pPr algn="ctr"/>
                      <a:r>
                        <a:rPr lang="en-US" sz="1600" dirty="0"/>
                        <a:t>NA</a:t>
                      </a:r>
                    </a:p>
                  </a:txBody>
                  <a:tcPr/>
                </a:tc>
                <a:tc>
                  <a:txBody>
                    <a:bodyPr/>
                    <a:lstStyle/>
                    <a:p>
                      <a:pPr algn="ctr"/>
                      <a:r>
                        <a:rPr lang="en-MY" sz="1600" b="0" i="0" u="none" strike="noStrike" kern="1200" baseline="0" dirty="0">
                          <a:solidFill>
                            <a:schemeClr val="dk1"/>
                          </a:solidFill>
                          <a:latin typeface="+mn-lt"/>
                          <a:ea typeface="+mn-ea"/>
                          <a:cs typeface="+mn-cs"/>
                        </a:rPr>
                        <a:t>&gt; 2 </a:t>
                      </a:r>
                      <a:r>
                        <a:rPr lang="en-MY" sz="1600" b="0" i="0" u="none" strike="noStrike" kern="1200" baseline="0" dirty="0" err="1">
                          <a:solidFill>
                            <a:schemeClr val="dk1"/>
                          </a:solidFill>
                          <a:latin typeface="+mn-lt"/>
                          <a:ea typeface="+mn-ea"/>
                          <a:cs typeface="+mn-cs"/>
                        </a:rPr>
                        <a:t>mGy</a:t>
                      </a:r>
                      <a:r>
                        <a:rPr lang="en-MY" sz="1600" b="0" i="0" u="none" strike="noStrike" kern="1200" baseline="0" dirty="0">
                          <a:solidFill>
                            <a:schemeClr val="dk1"/>
                          </a:solidFill>
                          <a:latin typeface="+mn-lt"/>
                          <a:ea typeface="+mn-ea"/>
                          <a:cs typeface="+mn-cs"/>
                        </a:rPr>
                        <a:t>/frame</a:t>
                      </a:r>
                      <a:endParaRPr lang="en-US" sz="1600" dirty="0"/>
                    </a:p>
                  </a:txBody>
                  <a:tcPr/>
                </a:tc>
                <a:extLst>
                  <a:ext uri="{0D108BD9-81ED-4DB2-BD59-A6C34878D82A}">
                    <a16:rowId xmlns:a16="http://schemas.microsoft.com/office/drawing/2014/main" val="1946267839"/>
                  </a:ext>
                </a:extLst>
              </a:tr>
              <a:tr h="329255">
                <a:tc>
                  <a:txBody>
                    <a:bodyPr/>
                    <a:lstStyle/>
                    <a:p>
                      <a:r>
                        <a:rPr lang="en-MY" sz="1600" b="0" i="0" u="none" strike="noStrike" kern="1200" baseline="0" dirty="0">
                          <a:solidFill>
                            <a:schemeClr val="dk1"/>
                          </a:solidFill>
                          <a:latin typeface="+mn-lt"/>
                          <a:ea typeface="+mn-ea"/>
                          <a:cs typeface="+mn-cs"/>
                        </a:rPr>
                        <a:t>(b) Cardiac Mode</a:t>
                      </a:r>
                    </a:p>
                  </a:txBody>
                  <a:tcPr/>
                </a:tc>
                <a:tc>
                  <a:txBody>
                    <a:bodyPr/>
                    <a:lstStyle/>
                    <a:p>
                      <a:pPr algn="ctr"/>
                      <a:r>
                        <a:rPr lang="en-MY" sz="1600" b="0" i="0" u="none" strike="noStrike" kern="1200" baseline="0" dirty="0">
                          <a:solidFill>
                            <a:schemeClr val="dk1"/>
                          </a:solidFill>
                          <a:latin typeface="+mn-lt"/>
                          <a:ea typeface="+mn-ea"/>
                          <a:cs typeface="+mn-cs"/>
                        </a:rPr>
                        <a:t>≤ 0.2 </a:t>
                      </a:r>
                      <a:r>
                        <a:rPr lang="en-MY" sz="1600" b="0" i="0" u="none" strike="noStrike" kern="1200" baseline="0" dirty="0" err="1">
                          <a:solidFill>
                            <a:schemeClr val="dk1"/>
                          </a:solidFill>
                          <a:latin typeface="+mn-lt"/>
                          <a:ea typeface="+mn-ea"/>
                          <a:cs typeface="+mn-cs"/>
                        </a:rPr>
                        <a:t>mGy</a:t>
                      </a:r>
                      <a:r>
                        <a:rPr lang="en-MY" sz="1600" b="0" i="0" u="none" strike="noStrike" kern="1200" baseline="0" dirty="0">
                          <a:solidFill>
                            <a:schemeClr val="dk1"/>
                          </a:solidFill>
                          <a:latin typeface="+mn-lt"/>
                          <a:ea typeface="+mn-ea"/>
                          <a:cs typeface="+mn-cs"/>
                        </a:rPr>
                        <a:t>/frame</a:t>
                      </a:r>
                    </a:p>
                  </a:txBody>
                  <a:tcPr/>
                </a:tc>
                <a:tc>
                  <a:txBody>
                    <a:bodyPr/>
                    <a:lstStyle/>
                    <a:p>
                      <a:pPr algn="ctr"/>
                      <a:r>
                        <a:rPr lang="en-US" sz="1600" dirty="0"/>
                        <a:t>NA</a:t>
                      </a:r>
                    </a:p>
                  </a:txBody>
                  <a:tcPr/>
                </a:tc>
                <a:tc>
                  <a:txBody>
                    <a:bodyPr/>
                    <a:lstStyle/>
                    <a:p>
                      <a:pPr algn="ctr"/>
                      <a:r>
                        <a:rPr lang="en-MY" sz="1600" b="0" i="0" u="none" strike="noStrike" kern="1200" baseline="0" dirty="0">
                          <a:solidFill>
                            <a:schemeClr val="dk1"/>
                          </a:solidFill>
                          <a:latin typeface="+mn-lt"/>
                          <a:ea typeface="+mn-ea"/>
                          <a:cs typeface="+mn-cs"/>
                        </a:rPr>
                        <a:t>&gt; 0.2 </a:t>
                      </a:r>
                      <a:r>
                        <a:rPr lang="en-MY" sz="1600" b="0" i="0" u="none" strike="noStrike" kern="1200" baseline="0" dirty="0" err="1">
                          <a:solidFill>
                            <a:schemeClr val="dk1"/>
                          </a:solidFill>
                          <a:latin typeface="+mn-lt"/>
                          <a:ea typeface="+mn-ea"/>
                          <a:cs typeface="+mn-cs"/>
                        </a:rPr>
                        <a:t>mGy</a:t>
                      </a:r>
                      <a:r>
                        <a:rPr lang="en-MY" sz="1600" b="0" i="0" u="none" strike="noStrike" kern="1200" baseline="0" dirty="0">
                          <a:solidFill>
                            <a:schemeClr val="dk1"/>
                          </a:solidFill>
                          <a:latin typeface="+mn-lt"/>
                          <a:ea typeface="+mn-ea"/>
                          <a:cs typeface="+mn-cs"/>
                        </a:rPr>
                        <a:t>/frame</a:t>
                      </a:r>
                      <a:endParaRPr lang="en-US" sz="1600" dirty="0"/>
                    </a:p>
                  </a:txBody>
                  <a:tcPr/>
                </a:tc>
                <a:extLst>
                  <a:ext uri="{0D108BD9-81ED-4DB2-BD59-A6C34878D82A}">
                    <a16:rowId xmlns:a16="http://schemas.microsoft.com/office/drawing/2014/main" val="2954168551"/>
                  </a:ext>
                </a:extLst>
              </a:tr>
            </a:tbl>
          </a:graphicData>
        </a:graphic>
      </p:graphicFrame>
    </p:spTree>
    <p:extLst>
      <p:ext uri="{BB962C8B-B14F-4D97-AF65-F5344CB8AC3E}">
        <p14:creationId xmlns:p14="http://schemas.microsoft.com/office/powerpoint/2010/main" val="600791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742B-7879-444F-84E2-E78FD44DEF7F}"/>
              </a:ext>
            </a:extLst>
          </p:cNvPr>
          <p:cNvSpPr>
            <a:spLocks noGrp="1"/>
          </p:cNvSpPr>
          <p:nvPr>
            <p:ph type="title"/>
          </p:nvPr>
        </p:nvSpPr>
        <p:spPr/>
        <p:txBody>
          <a:bodyPr/>
          <a:lstStyle/>
          <a:p>
            <a:r>
              <a:rPr lang="en-US" dirty="0"/>
              <a:t>Summary</a:t>
            </a:r>
          </a:p>
        </p:txBody>
      </p:sp>
      <p:sp>
        <p:nvSpPr>
          <p:cNvPr id="4" name="Footer Placeholder 3">
            <a:extLst>
              <a:ext uri="{FF2B5EF4-FFF2-40B4-BE49-F238E27FC236}">
                <a16:creationId xmlns:a16="http://schemas.microsoft.com/office/drawing/2014/main" id="{4E7C3122-3AD0-406C-85BD-18AE837538E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6F067D23-A8BA-4834-A6A8-3B19E9D8E908}"/>
              </a:ext>
            </a:extLst>
          </p:cNvPr>
          <p:cNvSpPr>
            <a:spLocks noGrp="1"/>
          </p:cNvSpPr>
          <p:nvPr>
            <p:ph type="sldNum" sz="quarter" idx="12"/>
          </p:nvPr>
        </p:nvSpPr>
        <p:spPr/>
        <p:txBody>
          <a:bodyPr/>
          <a:lstStyle/>
          <a:p>
            <a:fld id="{E994CEB2-14C0-4C36-BE7D-356F85CA276F}" type="slidenum">
              <a:rPr lang="en-US" altLang="en-US" smtClean="0"/>
              <a:pPr/>
              <a:t>76</a:t>
            </a:fld>
            <a:endParaRPr lang="en-US" altLang="en-US"/>
          </a:p>
        </p:txBody>
      </p:sp>
      <p:graphicFrame>
        <p:nvGraphicFramePr>
          <p:cNvPr id="6" name="Table 5">
            <a:extLst>
              <a:ext uri="{FF2B5EF4-FFF2-40B4-BE49-F238E27FC236}">
                <a16:creationId xmlns:a16="http://schemas.microsoft.com/office/drawing/2014/main" id="{ED69EBBA-7073-7E32-351E-882A510AF3DA}"/>
              </a:ext>
            </a:extLst>
          </p:cNvPr>
          <p:cNvGraphicFramePr>
            <a:graphicFrameLocks noGrp="1"/>
          </p:cNvGraphicFramePr>
          <p:nvPr>
            <p:extLst>
              <p:ext uri="{D42A27DB-BD31-4B8C-83A1-F6EECF244321}">
                <p14:modId xmlns:p14="http://schemas.microsoft.com/office/powerpoint/2010/main" val="2018848001"/>
              </p:ext>
            </p:extLst>
          </p:nvPr>
        </p:nvGraphicFramePr>
        <p:xfrm>
          <a:off x="2632202" y="1230613"/>
          <a:ext cx="9311370" cy="4979333"/>
        </p:xfrm>
        <a:graphic>
          <a:graphicData uri="http://schemas.openxmlformats.org/drawingml/2006/table">
            <a:tbl>
              <a:tblPr firstRow="1" bandRow="1">
                <a:tableStyleId>{5940675A-B579-460E-94D1-54222C63F5DA}</a:tableStyleId>
              </a:tblPr>
              <a:tblGrid>
                <a:gridCol w="2904440">
                  <a:extLst>
                    <a:ext uri="{9D8B030D-6E8A-4147-A177-3AD203B41FA5}">
                      <a16:colId xmlns:a16="http://schemas.microsoft.com/office/drawing/2014/main" val="1785256686"/>
                    </a:ext>
                  </a:extLst>
                </a:gridCol>
                <a:gridCol w="2173413">
                  <a:extLst>
                    <a:ext uri="{9D8B030D-6E8A-4147-A177-3AD203B41FA5}">
                      <a16:colId xmlns:a16="http://schemas.microsoft.com/office/drawing/2014/main" val="4151081482"/>
                    </a:ext>
                  </a:extLst>
                </a:gridCol>
                <a:gridCol w="2244436">
                  <a:extLst>
                    <a:ext uri="{9D8B030D-6E8A-4147-A177-3AD203B41FA5}">
                      <a16:colId xmlns:a16="http://schemas.microsoft.com/office/drawing/2014/main" val="4266704947"/>
                    </a:ext>
                  </a:extLst>
                </a:gridCol>
                <a:gridCol w="1989081">
                  <a:extLst>
                    <a:ext uri="{9D8B030D-6E8A-4147-A177-3AD203B41FA5}">
                      <a16:colId xmlns:a16="http://schemas.microsoft.com/office/drawing/2014/main" val="4037605556"/>
                    </a:ext>
                  </a:extLst>
                </a:gridCol>
              </a:tblGrid>
              <a:tr h="559733">
                <a:tc>
                  <a:txBody>
                    <a:bodyPr/>
                    <a:lstStyle/>
                    <a:p>
                      <a:r>
                        <a:rPr lang="en-US" sz="1600" b="1" dirty="0"/>
                        <a:t>Test</a:t>
                      </a:r>
                    </a:p>
                  </a:txBody>
                  <a:tcPr>
                    <a:solidFill>
                      <a:schemeClr val="bg1">
                        <a:lumMod val="65000"/>
                      </a:schemeClr>
                    </a:solidFill>
                  </a:tcPr>
                </a:tc>
                <a:tc>
                  <a:txBody>
                    <a:bodyPr/>
                    <a:lstStyle/>
                    <a:p>
                      <a:pPr algn="ctr"/>
                      <a:r>
                        <a:rPr lang="en-US" sz="1600" b="1" dirty="0"/>
                        <a:t>Acceptance level</a:t>
                      </a:r>
                    </a:p>
                  </a:txBody>
                  <a:tcPr>
                    <a:solidFill>
                      <a:schemeClr val="bg1">
                        <a:lumMod val="65000"/>
                      </a:schemeClr>
                    </a:solidFill>
                  </a:tcPr>
                </a:tc>
                <a:tc>
                  <a:txBody>
                    <a:bodyPr/>
                    <a:lstStyle/>
                    <a:p>
                      <a:pPr algn="ctr"/>
                      <a:r>
                        <a:rPr lang="en-US" sz="1600" b="1" dirty="0"/>
                        <a:t>Remedial level</a:t>
                      </a:r>
                    </a:p>
                  </a:txBody>
                  <a:tcPr>
                    <a:solidFill>
                      <a:schemeClr val="bg1">
                        <a:lumMod val="65000"/>
                      </a:schemeClr>
                    </a:solidFill>
                  </a:tcPr>
                </a:tc>
                <a:tc>
                  <a:txBody>
                    <a:bodyPr/>
                    <a:lstStyle/>
                    <a:p>
                      <a:pPr algn="ctr"/>
                      <a:r>
                        <a:rPr lang="en-US" sz="1600" b="1" dirty="0"/>
                        <a:t>Suspension Level</a:t>
                      </a:r>
                    </a:p>
                  </a:txBody>
                  <a:tcPr>
                    <a:solidFill>
                      <a:schemeClr val="bg1">
                        <a:lumMod val="65000"/>
                      </a:schemeClr>
                    </a:solidFill>
                  </a:tcPr>
                </a:tc>
                <a:extLst>
                  <a:ext uri="{0D108BD9-81ED-4DB2-BD59-A6C34878D82A}">
                    <a16:rowId xmlns:a16="http://schemas.microsoft.com/office/drawing/2014/main" val="3746291798"/>
                  </a:ext>
                </a:extLst>
              </a:tr>
              <a:tr h="329255">
                <a:tc>
                  <a:txBody>
                    <a:bodyPr/>
                    <a:lstStyle/>
                    <a:p>
                      <a:r>
                        <a:rPr lang="en-US" sz="1600" dirty="0"/>
                        <a:t>11. Max Air </a:t>
                      </a:r>
                      <a:r>
                        <a:rPr lang="en-US" sz="1600" dirty="0" err="1"/>
                        <a:t>Kerma</a:t>
                      </a:r>
                      <a:r>
                        <a:rPr lang="en-US" sz="1600" dirty="0"/>
                        <a:t> Rate</a:t>
                      </a:r>
                    </a:p>
                  </a:txBody>
                  <a:tcPr/>
                </a:tc>
                <a:tc gridSpan="3">
                  <a:txBody>
                    <a:bodyPr/>
                    <a:lstStyle/>
                    <a:p>
                      <a:pPr algn="ctr"/>
                      <a:r>
                        <a:rPr lang="en-MY" sz="1600" b="0" i="0" u="none" strike="noStrike" kern="1200" baseline="0" dirty="0">
                          <a:solidFill>
                            <a:schemeClr val="dk1"/>
                          </a:solidFill>
                          <a:latin typeface="+mn-lt"/>
                          <a:ea typeface="+mn-ea"/>
                          <a:cs typeface="+mn-cs"/>
                        </a:rPr>
                        <a:t>Normal Dose Rate = 88 </a:t>
                      </a:r>
                      <a:r>
                        <a:rPr lang="en-MY" sz="1600" b="0" i="0" u="none" strike="noStrike" kern="1200" baseline="0" dirty="0" err="1">
                          <a:solidFill>
                            <a:schemeClr val="dk1"/>
                          </a:solidFill>
                          <a:latin typeface="+mn-lt"/>
                          <a:ea typeface="+mn-ea"/>
                          <a:cs typeface="+mn-cs"/>
                        </a:rPr>
                        <a:t>mGy</a:t>
                      </a:r>
                      <a:r>
                        <a:rPr lang="en-MY" sz="1600" b="0" i="0" u="none" strike="noStrike" kern="1200" baseline="0" dirty="0">
                          <a:solidFill>
                            <a:schemeClr val="dk1"/>
                          </a:solidFill>
                          <a:latin typeface="+mn-lt"/>
                          <a:ea typeface="+mn-ea"/>
                          <a:cs typeface="+mn-cs"/>
                        </a:rPr>
                        <a:t>/min</a:t>
                      </a:r>
                    </a:p>
                    <a:p>
                      <a:pPr algn="ctr"/>
                      <a:r>
                        <a:rPr lang="en-MY" sz="1600" b="0" i="0" u="none" strike="noStrike" kern="1200" baseline="0" dirty="0">
                          <a:solidFill>
                            <a:schemeClr val="dk1"/>
                          </a:solidFill>
                          <a:latin typeface="+mn-lt"/>
                          <a:ea typeface="+mn-ea"/>
                          <a:cs typeface="+mn-cs"/>
                        </a:rPr>
                        <a:t>High Dose Rate = 176 </a:t>
                      </a:r>
                      <a:r>
                        <a:rPr lang="en-MY" sz="1600" b="0" i="0" u="none" strike="noStrike" kern="1200" baseline="0" dirty="0" err="1">
                          <a:solidFill>
                            <a:schemeClr val="dk1"/>
                          </a:solidFill>
                          <a:latin typeface="+mn-lt"/>
                          <a:ea typeface="+mn-ea"/>
                          <a:cs typeface="+mn-cs"/>
                        </a:rPr>
                        <a:t>mGy</a:t>
                      </a:r>
                      <a:r>
                        <a:rPr lang="en-MY" sz="1600" b="0" i="0" u="none" strike="noStrike" kern="1200" baseline="0" dirty="0">
                          <a:solidFill>
                            <a:schemeClr val="dk1"/>
                          </a:solidFill>
                          <a:latin typeface="+mn-lt"/>
                          <a:ea typeface="+mn-ea"/>
                          <a:cs typeface="+mn-cs"/>
                        </a:rPr>
                        <a:t>/min </a:t>
                      </a:r>
                    </a:p>
                  </a:txBody>
                  <a:tcPr/>
                </a:tc>
                <a:tc hMerge="1">
                  <a:txBody>
                    <a:bodyPr/>
                    <a:lstStyle/>
                    <a:p>
                      <a:pPr algn="ctr"/>
                      <a:endParaRPr lang="en-MY" sz="1600" b="0" i="0" u="none" strike="noStrike" kern="1200" baseline="0" dirty="0">
                        <a:solidFill>
                          <a:schemeClr val="dk1"/>
                        </a:solidFill>
                        <a:latin typeface="+mn-lt"/>
                        <a:ea typeface="+mn-ea"/>
                        <a:cs typeface="+mn-cs"/>
                      </a:endParaRPr>
                    </a:p>
                  </a:txBody>
                  <a:tcPr/>
                </a:tc>
                <a:tc hMerge="1">
                  <a:txBody>
                    <a:bodyPr/>
                    <a:lstStyle/>
                    <a:p>
                      <a:pPr algn="ctr"/>
                      <a:endParaRPr lang="en-US" sz="1600" dirty="0"/>
                    </a:p>
                  </a:txBody>
                  <a:tcPr/>
                </a:tc>
                <a:extLst>
                  <a:ext uri="{0D108BD9-81ED-4DB2-BD59-A6C34878D82A}">
                    <a16:rowId xmlns:a16="http://schemas.microsoft.com/office/drawing/2014/main" val="584773442"/>
                  </a:ext>
                </a:extLst>
              </a:tr>
              <a:tr h="329255">
                <a:tc>
                  <a:txBody>
                    <a:bodyPr/>
                    <a:lstStyle/>
                    <a:p>
                      <a:r>
                        <a:rPr lang="en-US" sz="1600" dirty="0"/>
                        <a:t>12. Table/Pad transmission</a:t>
                      </a:r>
                    </a:p>
                  </a:txBody>
                  <a:tcPr/>
                </a:tc>
                <a:tc>
                  <a:txBody>
                    <a:bodyPr/>
                    <a:lstStyle/>
                    <a:p>
                      <a:pPr algn="ctr"/>
                      <a:r>
                        <a:rPr lang="en-GB" sz="1600" dirty="0">
                          <a:solidFill>
                            <a:schemeClr val="tx1"/>
                          </a:solidFill>
                        </a:rPr>
                        <a:t>0.6 - 0.8 at 100 </a:t>
                      </a:r>
                      <a:r>
                        <a:rPr lang="en-GB" sz="1600" dirty="0" err="1">
                          <a:solidFill>
                            <a:schemeClr val="tx1"/>
                          </a:solidFill>
                        </a:rPr>
                        <a:t>kVp</a:t>
                      </a:r>
                      <a:endParaRPr lang="en-MY" sz="1600" b="0" i="0" u="none" strike="noStrike" kern="1200" baseline="0" dirty="0">
                        <a:solidFill>
                          <a:schemeClr val="tx1"/>
                        </a:solidFill>
                        <a:latin typeface="+mn-lt"/>
                        <a:ea typeface="+mn-ea"/>
                        <a:cs typeface="+mn-cs"/>
                      </a:endParaRPr>
                    </a:p>
                  </a:txBody>
                  <a:tcPr/>
                </a:tc>
                <a:tc>
                  <a:txBody>
                    <a:bodyPr/>
                    <a:lstStyle/>
                    <a:p>
                      <a:pPr algn="ctr"/>
                      <a:r>
                        <a:rPr lang="en-MY" sz="1600" b="0" i="0" u="none" strike="noStrike" kern="1200" baseline="0" dirty="0">
                          <a:solidFill>
                            <a:schemeClr val="dk1"/>
                          </a:solidFill>
                          <a:latin typeface="+mn-lt"/>
                          <a:ea typeface="+mn-ea"/>
                          <a:cs typeface="+mn-cs"/>
                        </a:rPr>
                        <a:t>&lt;0.6</a:t>
                      </a:r>
                    </a:p>
                  </a:txBody>
                  <a:tcPr/>
                </a:tc>
                <a:tc>
                  <a:txBody>
                    <a:bodyPr/>
                    <a:lstStyle/>
                    <a:p>
                      <a:pPr algn="ctr"/>
                      <a:endParaRPr lang="en-US" sz="1600" dirty="0"/>
                    </a:p>
                  </a:txBody>
                  <a:tcPr/>
                </a:tc>
                <a:extLst>
                  <a:ext uri="{0D108BD9-81ED-4DB2-BD59-A6C34878D82A}">
                    <a16:rowId xmlns:a16="http://schemas.microsoft.com/office/drawing/2014/main" val="4051129262"/>
                  </a:ext>
                </a:extLst>
              </a:tr>
              <a:tr h="329255">
                <a:tc>
                  <a:txBody>
                    <a:bodyPr/>
                    <a:lstStyle/>
                    <a:p>
                      <a:r>
                        <a:rPr lang="en-US" sz="1600" dirty="0"/>
                        <a:t>13. Artefact evaluation </a:t>
                      </a:r>
                    </a:p>
                  </a:txBody>
                  <a:tcPr/>
                </a:tc>
                <a:tc gridSpan="3">
                  <a:txBody>
                    <a:bodyPr/>
                    <a:lstStyle/>
                    <a:p>
                      <a:pPr algn="ctr"/>
                      <a:r>
                        <a:rPr lang="en-US" sz="1600" dirty="0"/>
                        <a:t>No artifact</a:t>
                      </a:r>
                    </a:p>
                  </a:txBody>
                  <a:tcPr/>
                </a:tc>
                <a:tc hMerge="1">
                  <a:txBody>
                    <a:bodyPr/>
                    <a:lstStyle/>
                    <a:p>
                      <a:pPr algn="ctr"/>
                      <a:endParaRPr lang="en-US" sz="16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341543512"/>
                  </a:ext>
                </a:extLst>
              </a:tr>
              <a:tr h="329255">
                <a:tc>
                  <a:txBody>
                    <a:bodyPr/>
                    <a:lstStyle/>
                    <a:p>
                      <a:r>
                        <a:rPr lang="en-US" sz="1600" dirty="0"/>
                        <a:t>14. Monitor display check</a:t>
                      </a:r>
                    </a:p>
                  </a:txBody>
                  <a:tcPr/>
                </a:tc>
                <a:tc gridSpan="3">
                  <a:txBody>
                    <a:bodyPr/>
                    <a:lstStyle/>
                    <a:p>
                      <a:pPr algn="ctr"/>
                      <a:r>
                        <a:rPr lang="en-US" sz="1600" dirty="0"/>
                        <a:t>Pass all the visual check </a:t>
                      </a:r>
                    </a:p>
                  </a:txBody>
                  <a:tcPr/>
                </a:tc>
                <a:tc hMerge="1">
                  <a:txBody>
                    <a:bodyPr/>
                    <a:lstStyle/>
                    <a:p>
                      <a:pPr algn="ctr"/>
                      <a:endParaRPr lang="en-US" sz="16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3287398978"/>
                  </a:ext>
                </a:extLst>
              </a:tr>
              <a:tr h="329255">
                <a:tc>
                  <a:txBody>
                    <a:bodyPr/>
                    <a:lstStyle/>
                    <a:p>
                      <a:r>
                        <a:rPr lang="en-US" sz="1600" b="0" dirty="0"/>
                        <a:t>15. Image Quality assessment </a:t>
                      </a:r>
                    </a:p>
                  </a:txBody>
                  <a:tcPr/>
                </a:tc>
                <a:tc gridSpan="3">
                  <a:txBody>
                    <a:bodyPr/>
                    <a:lstStyle/>
                    <a:p>
                      <a:pPr algn="ctr"/>
                      <a:r>
                        <a:rPr lang="en-US" sz="1600" b="0" dirty="0"/>
                        <a:t>Refer test objects manual</a:t>
                      </a:r>
                    </a:p>
                  </a:txBody>
                  <a:tcPr/>
                </a:tc>
                <a:tc hMerge="1">
                  <a:txBody>
                    <a:bodyPr/>
                    <a:lstStyle/>
                    <a:p>
                      <a:endParaRPr lang="en-US" sz="16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81022296"/>
                  </a:ext>
                </a:extLst>
              </a:tr>
              <a:tr h="329255">
                <a:tc>
                  <a:txBody>
                    <a:bodyPr/>
                    <a:lstStyle/>
                    <a:p>
                      <a:r>
                        <a:rPr lang="en-US" sz="1600" dirty="0"/>
                        <a:t>15.1 Low Contrast visibility </a:t>
                      </a:r>
                    </a:p>
                  </a:txBody>
                  <a:tcPr/>
                </a:tc>
                <a:tc>
                  <a:txBody>
                    <a:bodyPr/>
                    <a:lstStyle/>
                    <a:p>
                      <a:endParaRPr lang="en-US" sz="1600" dirty="0"/>
                    </a:p>
                  </a:txBody>
                  <a:tcPr/>
                </a:tc>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664393183"/>
                  </a:ext>
                </a:extLst>
              </a:tr>
              <a:tr h="329255">
                <a:tc>
                  <a:txBody>
                    <a:bodyPr/>
                    <a:lstStyle/>
                    <a:p>
                      <a:r>
                        <a:rPr lang="en-US" sz="1600" dirty="0"/>
                        <a:t>15.2 TCDD</a:t>
                      </a:r>
                    </a:p>
                  </a:txBody>
                  <a:tcPr/>
                </a:tc>
                <a:tc>
                  <a:txBody>
                    <a:bodyPr/>
                    <a:lstStyle/>
                    <a:p>
                      <a:endParaRPr lang="en-MY" sz="1600" b="0" i="0" u="none" strike="noStrike" kern="1200" baseline="0" dirty="0">
                        <a:solidFill>
                          <a:schemeClr val="dk1"/>
                        </a:solidFill>
                        <a:latin typeface="+mn-lt"/>
                        <a:ea typeface="+mn-ea"/>
                        <a:cs typeface="+mn-cs"/>
                      </a:endParaRPr>
                    </a:p>
                  </a:txBody>
                  <a:tcPr/>
                </a:tc>
                <a:tc>
                  <a:txBody>
                    <a:bodyPr/>
                    <a:lstStyle/>
                    <a:p>
                      <a:endParaRPr lang="en-MY" sz="1600" b="0" i="0" u="none" strike="noStrike" kern="1200" baseline="0" dirty="0">
                        <a:solidFill>
                          <a:schemeClr val="dk1"/>
                        </a:solidFill>
                        <a:latin typeface="+mn-lt"/>
                        <a:ea typeface="+mn-ea"/>
                        <a:cs typeface="+mn-cs"/>
                      </a:endParaRPr>
                    </a:p>
                  </a:txBody>
                  <a:tcPr/>
                </a:tc>
                <a:tc>
                  <a:txBody>
                    <a:bodyPr/>
                    <a:lstStyle/>
                    <a:p>
                      <a:endParaRPr lang="en-MY" sz="16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635023262"/>
                  </a:ext>
                </a:extLst>
              </a:tr>
              <a:tr h="329255">
                <a:tc>
                  <a:txBody>
                    <a:bodyPr/>
                    <a:lstStyle/>
                    <a:p>
                      <a:r>
                        <a:rPr lang="en-US" sz="1600" dirty="0"/>
                        <a:t>15.3 High contrast (spatial) resolution </a:t>
                      </a:r>
                    </a:p>
                  </a:txBody>
                  <a:tcPr/>
                </a:tc>
                <a:tc>
                  <a:txBody>
                    <a:bodyPr/>
                    <a:lstStyle/>
                    <a:p>
                      <a:endParaRPr lang="en-MY" sz="1600" b="0" i="0" u="none" strike="noStrike" kern="1200" baseline="0" dirty="0">
                        <a:solidFill>
                          <a:schemeClr val="dk1"/>
                        </a:solidFill>
                        <a:latin typeface="+mn-lt"/>
                        <a:ea typeface="+mn-ea"/>
                        <a:cs typeface="+mn-cs"/>
                      </a:endParaRPr>
                    </a:p>
                  </a:txBody>
                  <a:tcPr/>
                </a:tc>
                <a:tc>
                  <a:txBody>
                    <a:bodyPr/>
                    <a:lstStyle/>
                    <a:p>
                      <a:endParaRPr lang="en-MY" sz="1600" b="0" i="0" u="none" strike="noStrike" kern="1200" baseline="0" dirty="0">
                        <a:solidFill>
                          <a:schemeClr val="dk1"/>
                        </a:solidFill>
                        <a:latin typeface="+mn-lt"/>
                        <a:ea typeface="+mn-ea"/>
                        <a:cs typeface="+mn-cs"/>
                      </a:endParaRPr>
                    </a:p>
                  </a:txBody>
                  <a:tcPr/>
                </a:tc>
                <a:tc>
                  <a:txBody>
                    <a:bodyPr/>
                    <a:lstStyle/>
                    <a:p>
                      <a:endParaRPr lang="en-US" sz="1600" dirty="0"/>
                    </a:p>
                  </a:txBody>
                  <a:tcPr/>
                </a:tc>
                <a:extLst>
                  <a:ext uri="{0D108BD9-81ED-4DB2-BD59-A6C34878D82A}">
                    <a16:rowId xmlns:a16="http://schemas.microsoft.com/office/drawing/2014/main" val="2922481607"/>
                  </a:ext>
                </a:extLst>
              </a:tr>
              <a:tr h="329255">
                <a:tc>
                  <a:txBody>
                    <a:bodyPr/>
                    <a:lstStyle/>
                    <a:p>
                      <a:r>
                        <a:rPr lang="en-US" sz="1600" b="0" u="none" strike="noStrike" baseline="0" dirty="0"/>
                        <a:t>16. Leakage radiation </a:t>
                      </a:r>
                      <a:endParaRPr lang="en-US" sz="1600" dirty="0"/>
                    </a:p>
                  </a:txBody>
                  <a:tcPr/>
                </a:tc>
                <a:tc>
                  <a:txBody>
                    <a:bodyPr/>
                    <a:lstStyle/>
                    <a:p>
                      <a:pPr algn="ctr"/>
                      <a:r>
                        <a:rPr lang="en-MY" sz="1600" b="0" u="none" strike="noStrike" kern="1200" baseline="0" dirty="0">
                          <a:solidFill>
                            <a:schemeClr val="dk1"/>
                          </a:solidFill>
                        </a:rPr>
                        <a:t>≤ 0.1 </a:t>
                      </a:r>
                      <a:r>
                        <a:rPr lang="en-MY" sz="1600" b="0" u="none" strike="noStrike" kern="1200" baseline="0" dirty="0" err="1">
                          <a:solidFill>
                            <a:schemeClr val="dk1"/>
                          </a:solidFill>
                        </a:rPr>
                        <a:t>mGy</a:t>
                      </a:r>
                      <a:r>
                        <a:rPr lang="en-MY" sz="1600" b="0" u="none" strike="noStrike" kern="1200" baseline="0" dirty="0">
                          <a:solidFill>
                            <a:schemeClr val="dk1"/>
                          </a:solidFill>
                        </a:rPr>
                        <a:t> or ≤ 10 </a:t>
                      </a:r>
                      <a:r>
                        <a:rPr lang="en-MY" sz="1600" b="0" u="none" strike="noStrike" kern="1200" baseline="0" dirty="0" err="1">
                          <a:solidFill>
                            <a:schemeClr val="dk1"/>
                          </a:solidFill>
                        </a:rPr>
                        <a:t>mR</a:t>
                      </a:r>
                      <a:endParaRPr lang="en-MY" sz="1600" b="0" i="0" u="none" strike="noStrike" kern="1200" baseline="0" dirty="0">
                        <a:solidFill>
                          <a:schemeClr val="dk1"/>
                        </a:solidFill>
                        <a:latin typeface="+mn-lt"/>
                        <a:ea typeface="+mn-ea"/>
                        <a:cs typeface="+mn-cs"/>
                      </a:endParaRPr>
                    </a:p>
                  </a:txBody>
                  <a:tcPr/>
                </a:tc>
                <a:tc>
                  <a:txBody>
                    <a:bodyPr/>
                    <a:lstStyle/>
                    <a:p>
                      <a:pPr algn="ctr"/>
                      <a:r>
                        <a:rPr lang="en-MY" sz="1600" b="0" u="none" strike="noStrike" kern="1200" baseline="0" dirty="0">
                          <a:solidFill>
                            <a:schemeClr val="dk1"/>
                          </a:solidFill>
                        </a:rPr>
                        <a:t>≤ 1 </a:t>
                      </a:r>
                      <a:r>
                        <a:rPr lang="en-MY" sz="1600" b="0" u="none" strike="noStrike" kern="1200" baseline="0" dirty="0" err="1">
                          <a:solidFill>
                            <a:schemeClr val="dk1"/>
                          </a:solidFill>
                        </a:rPr>
                        <a:t>mGy</a:t>
                      </a:r>
                      <a:r>
                        <a:rPr lang="en-MY" sz="1600" b="0" u="none" strike="noStrike" kern="1200" baseline="0" dirty="0">
                          <a:solidFill>
                            <a:schemeClr val="dk1"/>
                          </a:solidFill>
                        </a:rPr>
                        <a:t> (≤ 100 </a:t>
                      </a:r>
                      <a:r>
                        <a:rPr lang="en-MY" sz="1600" b="0" u="none" strike="noStrike" kern="1200" baseline="0" dirty="0" err="1">
                          <a:solidFill>
                            <a:schemeClr val="dk1"/>
                          </a:solidFill>
                        </a:rPr>
                        <a:t>mR</a:t>
                      </a:r>
                      <a:r>
                        <a:rPr lang="en-MY" sz="1600" b="0" u="none" strike="noStrike" kern="1200" baseline="0" dirty="0">
                          <a:solidFill>
                            <a:schemeClr val="dk1"/>
                          </a:solidFill>
                        </a:rPr>
                        <a:t>)</a:t>
                      </a:r>
                      <a:endParaRPr lang="en-MY" sz="1600" b="0" i="0" u="none" strike="noStrike" kern="1200" baseline="0" dirty="0">
                        <a:solidFill>
                          <a:schemeClr val="dk1"/>
                        </a:solidFill>
                        <a:latin typeface="+mn-lt"/>
                        <a:ea typeface="+mn-ea"/>
                        <a:cs typeface="+mn-cs"/>
                      </a:endParaRPr>
                    </a:p>
                  </a:txBody>
                  <a:tcPr/>
                </a:tc>
                <a:tc>
                  <a:txBody>
                    <a:bodyPr/>
                    <a:lstStyle/>
                    <a:p>
                      <a:pPr algn="ctr"/>
                      <a:r>
                        <a:rPr lang="en-MY" sz="1600" b="0" u="none" strike="noStrike" kern="1200" baseline="0" dirty="0">
                          <a:solidFill>
                            <a:schemeClr val="dk1"/>
                          </a:solidFill>
                        </a:rPr>
                        <a:t>&gt; 1 </a:t>
                      </a:r>
                      <a:r>
                        <a:rPr lang="en-MY" sz="1600" b="0" u="none" strike="noStrike" kern="1200" baseline="0" dirty="0" err="1">
                          <a:solidFill>
                            <a:schemeClr val="dk1"/>
                          </a:solidFill>
                        </a:rPr>
                        <a:t>mGy</a:t>
                      </a:r>
                      <a:r>
                        <a:rPr lang="en-MY" sz="1600" b="0" u="none" strike="noStrike" kern="1200" baseline="0" dirty="0">
                          <a:solidFill>
                            <a:schemeClr val="dk1"/>
                          </a:solidFill>
                        </a:rPr>
                        <a:t> or &gt; 100 </a:t>
                      </a:r>
                      <a:r>
                        <a:rPr lang="en-MY" sz="1600" b="0" u="none" strike="noStrike" kern="1200" baseline="0" dirty="0" err="1">
                          <a:solidFill>
                            <a:schemeClr val="dk1"/>
                          </a:solidFill>
                        </a:rPr>
                        <a:t>mR</a:t>
                      </a:r>
                      <a:endParaRPr lang="en-US" sz="1600" dirty="0"/>
                    </a:p>
                  </a:txBody>
                  <a:tcPr/>
                </a:tc>
                <a:extLst>
                  <a:ext uri="{0D108BD9-81ED-4DB2-BD59-A6C34878D82A}">
                    <a16:rowId xmlns:a16="http://schemas.microsoft.com/office/drawing/2014/main" val="1840559019"/>
                  </a:ext>
                </a:extLst>
              </a:tr>
              <a:tr h="329255">
                <a:tc>
                  <a:txBody>
                    <a:bodyPr/>
                    <a:lstStyle/>
                    <a:p>
                      <a:r>
                        <a:rPr lang="en-US" sz="1600" dirty="0"/>
                        <a:t>17. Scattered radiation</a:t>
                      </a:r>
                    </a:p>
                  </a:txBody>
                  <a:tcPr/>
                </a:tc>
                <a:tc>
                  <a:txBody>
                    <a:bodyPr/>
                    <a:lstStyle/>
                    <a:p>
                      <a:pPr algn="ctr"/>
                      <a:r>
                        <a:rPr lang="en-MY" sz="1600" b="0" u="none" strike="noStrike" kern="1200" baseline="0" dirty="0">
                          <a:solidFill>
                            <a:schemeClr val="dk1"/>
                          </a:solidFill>
                        </a:rPr>
                        <a:t>≤ 0.1 </a:t>
                      </a:r>
                      <a:r>
                        <a:rPr lang="en-MY" sz="1600" b="0" u="none" strike="noStrike" kern="1200" baseline="0" dirty="0" err="1">
                          <a:solidFill>
                            <a:schemeClr val="dk1"/>
                          </a:solidFill>
                        </a:rPr>
                        <a:t>mGy</a:t>
                      </a:r>
                      <a:r>
                        <a:rPr lang="en-MY" sz="1600" b="0" u="none" strike="noStrike" kern="1200" baseline="0" dirty="0">
                          <a:solidFill>
                            <a:schemeClr val="dk1"/>
                          </a:solidFill>
                        </a:rPr>
                        <a:t> or ≤10 </a:t>
                      </a:r>
                      <a:r>
                        <a:rPr lang="en-MY" sz="1600" b="0" u="none" strike="noStrike" kern="1200" baseline="0" dirty="0" err="1">
                          <a:solidFill>
                            <a:schemeClr val="dk1"/>
                          </a:solidFill>
                        </a:rPr>
                        <a:t>mR</a:t>
                      </a:r>
                      <a:endParaRPr lang="en-MY" sz="1600" b="0" i="0" u="none" strike="noStrike" kern="1200" baseline="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600" b="0" u="none" strike="noStrike" kern="1200" baseline="0" dirty="0">
                          <a:solidFill>
                            <a:schemeClr val="dk1"/>
                          </a:solidFill>
                        </a:rPr>
                        <a:t>NA</a:t>
                      </a:r>
                      <a:endParaRPr lang="en-US" sz="1600" dirty="0"/>
                    </a:p>
                  </a:txBody>
                  <a:tcPr/>
                </a:tc>
                <a:tc>
                  <a:txBody>
                    <a:bodyPr/>
                    <a:lstStyle/>
                    <a:p>
                      <a:pPr algn="ctr"/>
                      <a:r>
                        <a:rPr lang="en-MY" sz="1600" b="0" u="none" strike="noStrike" kern="1200" baseline="0" dirty="0">
                          <a:solidFill>
                            <a:schemeClr val="dk1"/>
                          </a:solidFill>
                        </a:rPr>
                        <a:t>&gt; 0.1 </a:t>
                      </a:r>
                      <a:r>
                        <a:rPr lang="en-MY" sz="1600" b="0" u="none" strike="noStrike" kern="1200" baseline="0" dirty="0" err="1">
                          <a:solidFill>
                            <a:schemeClr val="dk1"/>
                          </a:solidFill>
                        </a:rPr>
                        <a:t>mGy</a:t>
                      </a:r>
                      <a:r>
                        <a:rPr lang="en-MY" sz="1600" b="0" u="none" strike="noStrike" kern="1200" baseline="0" dirty="0">
                          <a:solidFill>
                            <a:schemeClr val="dk1"/>
                          </a:solidFill>
                        </a:rPr>
                        <a:t> or &gt; 10 </a:t>
                      </a:r>
                      <a:r>
                        <a:rPr lang="en-MY" sz="1600" b="0" u="none" strike="noStrike" kern="1200" baseline="0" dirty="0" err="1">
                          <a:solidFill>
                            <a:schemeClr val="dk1"/>
                          </a:solidFill>
                        </a:rPr>
                        <a:t>mR</a:t>
                      </a:r>
                      <a:endParaRPr lang="en-US" sz="1600" dirty="0"/>
                    </a:p>
                  </a:txBody>
                  <a:tcPr/>
                </a:tc>
                <a:extLst>
                  <a:ext uri="{0D108BD9-81ED-4DB2-BD59-A6C34878D82A}">
                    <a16:rowId xmlns:a16="http://schemas.microsoft.com/office/drawing/2014/main" val="1536627454"/>
                  </a:ext>
                </a:extLst>
              </a:tr>
              <a:tr h="329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18. RDSR and DICOM data verification</a:t>
                      </a:r>
                    </a:p>
                  </a:txBody>
                  <a:tcPr/>
                </a:tc>
                <a:tc gridSpan="3">
                  <a:txBody>
                    <a:bodyPr/>
                    <a:lstStyle/>
                    <a:p>
                      <a:pPr algn="ctr"/>
                      <a:r>
                        <a:rPr lang="en-US" sz="1600" dirty="0"/>
                        <a:t>Must be accurate</a:t>
                      </a:r>
                    </a:p>
                  </a:txBody>
                  <a:tcPr/>
                </a:tc>
                <a:tc hMerge="1">
                  <a:txBody>
                    <a:bodyPr/>
                    <a:lstStyle/>
                    <a:p>
                      <a:pPr algn="ctr"/>
                      <a:endParaRPr lang="en-US" sz="16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242781857"/>
                  </a:ext>
                </a:extLst>
              </a:tr>
            </a:tbl>
          </a:graphicData>
        </a:graphic>
      </p:graphicFrame>
    </p:spTree>
    <p:extLst>
      <p:ext uri="{BB962C8B-B14F-4D97-AF65-F5344CB8AC3E}">
        <p14:creationId xmlns:p14="http://schemas.microsoft.com/office/powerpoint/2010/main" val="2451421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2445-6957-4CFB-3D0C-53D845AB27DD}"/>
              </a:ext>
            </a:extLst>
          </p:cNvPr>
          <p:cNvSpPr>
            <a:spLocks noGrp="1"/>
          </p:cNvSpPr>
          <p:nvPr>
            <p:ph type="title"/>
          </p:nvPr>
        </p:nvSpPr>
        <p:spPr/>
        <p:txBody>
          <a:bodyPr/>
          <a:lstStyle/>
          <a:p>
            <a:r>
              <a:rPr lang="en-MY" dirty="0"/>
              <a:t>Summary</a:t>
            </a:r>
          </a:p>
        </p:txBody>
      </p:sp>
      <p:sp>
        <p:nvSpPr>
          <p:cNvPr id="4" name="Footer Placeholder 3">
            <a:extLst>
              <a:ext uri="{FF2B5EF4-FFF2-40B4-BE49-F238E27FC236}">
                <a16:creationId xmlns:a16="http://schemas.microsoft.com/office/drawing/2014/main" id="{00FB9295-93BC-E1F4-BF1A-4B2E30ACFFA5}"/>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D32322BD-6C45-E984-A982-1819397C25C9}"/>
              </a:ext>
            </a:extLst>
          </p:cNvPr>
          <p:cNvSpPr>
            <a:spLocks noGrp="1"/>
          </p:cNvSpPr>
          <p:nvPr>
            <p:ph type="sldNum" sz="quarter" idx="12"/>
          </p:nvPr>
        </p:nvSpPr>
        <p:spPr/>
        <p:txBody>
          <a:bodyPr/>
          <a:lstStyle/>
          <a:p>
            <a:fld id="{E994CEB2-14C0-4C36-BE7D-356F85CA276F}" type="slidenum">
              <a:rPr lang="en-US" altLang="en-US" smtClean="0"/>
              <a:pPr/>
              <a:t>77</a:t>
            </a:fld>
            <a:endParaRPr lang="en-US" altLang="en-US"/>
          </a:p>
        </p:txBody>
      </p:sp>
      <p:pic>
        <p:nvPicPr>
          <p:cNvPr id="13" name="Picture 12">
            <a:extLst>
              <a:ext uri="{FF2B5EF4-FFF2-40B4-BE49-F238E27FC236}">
                <a16:creationId xmlns:a16="http://schemas.microsoft.com/office/drawing/2014/main" id="{2A3A0E21-81FB-DF31-9BDC-001A98C1FF7F}"/>
              </a:ext>
            </a:extLst>
          </p:cNvPr>
          <p:cNvPicPr>
            <a:picLocks noChangeAspect="1"/>
          </p:cNvPicPr>
          <p:nvPr/>
        </p:nvPicPr>
        <p:blipFill>
          <a:blip r:embed="rId2"/>
          <a:stretch>
            <a:fillRect/>
          </a:stretch>
        </p:blipFill>
        <p:spPr>
          <a:xfrm>
            <a:off x="2707481" y="1714500"/>
            <a:ext cx="4127811" cy="4493418"/>
          </a:xfrm>
          <a:prstGeom prst="rect">
            <a:avLst/>
          </a:prstGeom>
        </p:spPr>
      </p:pic>
      <p:sp>
        <p:nvSpPr>
          <p:cNvPr id="18" name="TextBox 17">
            <a:extLst>
              <a:ext uri="{FF2B5EF4-FFF2-40B4-BE49-F238E27FC236}">
                <a16:creationId xmlns:a16="http://schemas.microsoft.com/office/drawing/2014/main" id="{7D344A26-8DD2-D853-A4E9-45AB991C3774}"/>
              </a:ext>
            </a:extLst>
          </p:cNvPr>
          <p:cNvSpPr txBox="1"/>
          <p:nvPr/>
        </p:nvSpPr>
        <p:spPr>
          <a:xfrm>
            <a:off x="2707481" y="1285701"/>
            <a:ext cx="2400300" cy="369332"/>
          </a:xfrm>
          <a:prstGeom prst="rect">
            <a:avLst/>
          </a:prstGeom>
          <a:noFill/>
        </p:spPr>
        <p:txBody>
          <a:bodyPr wrap="square" rtlCol="0">
            <a:spAutoFit/>
          </a:bodyPr>
          <a:lstStyle/>
          <a:p>
            <a:r>
              <a:rPr lang="en-MY" b="1" dirty="0"/>
              <a:t>Regulatory Guidelines</a:t>
            </a:r>
          </a:p>
        </p:txBody>
      </p:sp>
      <p:sp>
        <p:nvSpPr>
          <p:cNvPr id="19" name="TextBox 18">
            <a:extLst>
              <a:ext uri="{FF2B5EF4-FFF2-40B4-BE49-F238E27FC236}">
                <a16:creationId xmlns:a16="http://schemas.microsoft.com/office/drawing/2014/main" id="{7AB94508-FCD2-349E-F18A-D5C4275D6C4B}"/>
              </a:ext>
            </a:extLst>
          </p:cNvPr>
          <p:cNvSpPr txBox="1"/>
          <p:nvPr/>
        </p:nvSpPr>
        <p:spPr>
          <a:xfrm>
            <a:off x="7260431" y="1336778"/>
            <a:ext cx="3969544" cy="369332"/>
          </a:xfrm>
          <a:prstGeom prst="rect">
            <a:avLst/>
          </a:prstGeom>
          <a:noFill/>
        </p:spPr>
        <p:txBody>
          <a:bodyPr wrap="square" rtlCol="0">
            <a:spAutoFit/>
          </a:bodyPr>
          <a:lstStyle/>
          <a:p>
            <a:r>
              <a:rPr lang="en-MY" b="1" dirty="0"/>
              <a:t>QC Report (example only)</a:t>
            </a:r>
          </a:p>
        </p:txBody>
      </p:sp>
      <p:sp>
        <p:nvSpPr>
          <p:cNvPr id="26" name="TextBox 25">
            <a:extLst>
              <a:ext uri="{FF2B5EF4-FFF2-40B4-BE49-F238E27FC236}">
                <a16:creationId xmlns:a16="http://schemas.microsoft.com/office/drawing/2014/main" id="{97629E66-5814-425A-B3EA-6FA619B4C2BC}"/>
              </a:ext>
            </a:extLst>
          </p:cNvPr>
          <p:cNvSpPr txBox="1"/>
          <p:nvPr/>
        </p:nvSpPr>
        <p:spPr>
          <a:xfrm>
            <a:off x="7406888" y="6440866"/>
            <a:ext cx="4093368" cy="338554"/>
          </a:xfrm>
          <a:prstGeom prst="rect">
            <a:avLst/>
          </a:prstGeom>
          <a:noFill/>
        </p:spPr>
        <p:txBody>
          <a:bodyPr wrap="square" rtlCol="0">
            <a:spAutoFit/>
          </a:bodyPr>
          <a:lstStyle/>
          <a:p>
            <a:r>
              <a:rPr lang="en-MY" sz="1600" dirty="0"/>
              <a:t>(Courtesy of Medical Physics Services Sdn Bhd)</a:t>
            </a:r>
          </a:p>
        </p:txBody>
      </p:sp>
      <p:grpSp>
        <p:nvGrpSpPr>
          <p:cNvPr id="32" name="Group 31">
            <a:extLst>
              <a:ext uri="{FF2B5EF4-FFF2-40B4-BE49-F238E27FC236}">
                <a16:creationId xmlns:a16="http://schemas.microsoft.com/office/drawing/2014/main" id="{9F5574EA-EF89-459A-46FF-6A473324C41A}"/>
              </a:ext>
            </a:extLst>
          </p:cNvPr>
          <p:cNvGrpSpPr/>
          <p:nvPr/>
        </p:nvGrpSpPr>
        <p:grpSpPr>
          <a:xfrm>
            <a:off x="7305674" y="1875265"/>
            <a:ext cx="4298168" cy="4341572"/>
            <a:chOff x="7305674" y="1875265"/>
            <a:chExt cx="4298168" cy="4341572"/>
          </a:xfrm>
        </p:grpSpPr>
        <p:pic>
          <p:nvPicPr>
            <p:cNvPr id="15" name="Picture 14">
              <a:extLst>
                <a:ext uri="{FF2B5EF4-FFF2-40B4-BE49-F238E27FC236}">
                  <a16:creationId xmlns:a16="http://schemas.microsoft.com/office/drawing/2014/main" id="{307AB40F-B0A8-08F7-8CF6-D55C75956667}"/>
                </a:ext>
              </a:extLst>
            </p:cNvPr>
            <p:cNvPicPr>
              <a:picLocks noChangeAspect="1"/>
            </p:cNvPicPr>
            <p:nvPr/>
          </p:nvPicPr>
          <p:blipFill>
            <a:blip r:embed="rId3"/>
            <a:stretch>
              <a:fillRect/>
            </a:stretch>
          </p:blipFill>
          <p:spPr>
            <a:xfrm>
              <a:off x="7334249" y="1875265"/>
              <a:ext cx="4238647" cy="2102996"/>
            </a:xfrm>
            <a:prstGeom prst="rect">
              <a:avLst/>
            </a:prstGeom>
            <a:ln>
              <a:noFill/>
            </a:ln>
          </p:spPr>
        </p:pic>
        <p:pic>
          <p:nvPicPr>
            <p:cNvPr id="17" name="Picture 16">
              <a:extLst>
                <a:ext uri="{FF2B5EF4-FFF2-40B4-BE49-F238E27FC236}">
                  <a16:creationId xmlns:a16="http://schemas.microsoft.com/office/drawing/2014/main" id="{FD26D053-9C40-3235-1A1D-61613061CA85}"/>
                </a:ext>
              </a:extLst>
            </p:cNvPr>
            <p:cNvPicPr>
              <a:picLocks noChangeAspect="1"/>
            </p:cNvPicPr>
            <p:nvPr/>
          </p:nvPicPr>
          <p:blipFill>
            <a:blip r:embed="rId4"/>
            <a:stretch>
              <a:fillRect/>
            </a:stretch>
          </p:blipFill>
          <p:spPr>
            <a:xfrm>
              <a:off x="7365195" y="4175718"/>
              <a:ext cx="4238647" cy="2041119"/>
            </a:xfrm>
            <a:prstGeom prst="rect">
              <a:avLst/>
            </a:prstGeom>
            <a:ln>
              <a:noFill/>
            </a:ln>
          </p:spPr>
        </p:pic>
        <p:sp>
          <p:nvSpPr>
            <p:cNvPr id="29" name="Rectangle 28">
              <a:extLst>
                <a:ext uri="{FF2B5EF4-FFF2-40B4-BE49-F238E27FC236}">
                  <a16:creationId xmlns:a16="http://schemas.microsoft.com/office/drawing/2014/main" id="{EC622F6C-4367-5506-7F22-26123BDA6C48}"/>
                </a:ext>
              </a:extLst>
            </p:cNvPr>
            <p:cNvSpPr/>
            <p:nvPr/>
          </p:nvSpPr>
          <p:spPr>
            <a:xfrm>
              <a:off x="7348537" y="1985962"/>
              <a:ext cx="1638301" cy="128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7" name="TextBox 26">
              <a:extLst>
                <a:ext uri="{FF2B5EF4-FFF2-40B4-BE49-F238E27FC236}">
                  <a16:creationId xmlns:a16="http://schemas.microsoft.com/office/drawing/2014/main" id="{3E933C21-D32C-63CA-F09F-C9C3EAE38603}"/>
                </a:ext>
              </a:extLst>
            </p:cNvPr>
            <p:cNvSpPr txBox="1"/>
            <p:nvPr/>
          </p:nvSpPr>
          <p:spPr>
            <a:xfrm>
              <a:off x="7305674" y="1875265"/>
              <a:ext cx="3788570" cy="246221"/>
            </a:xfrm>
            <a:prstGeom prst="rect">
              <a:avLst/>
            </a:prstGeom>
            <a:noFill/>
          </p:spPr>
          <p:txBody>
            <a:bodyPr wrap="square" rtlCol="0">
              <a:spAutoFit/>
            </a:bodyPr>
            <a:lstStyle/>
            <a:p>
              <a:r>
                <a:rPr lang="en-MY" sz="1000" b="1" dirty="0"/>
                <a:t>3.5 Repeatability of Radiation Output (Radiographic Mode)</a:t>
              </a:r>
            </a:p>
          </p:txBody>
        </p:sp>
        <p:sp>
          <p:nvSpPr>
            <p:cNvPr id="30" name="Rectangle 29">
              <a:extLst>
                <a:ext uri="{FF2B5EF4-FFF2-40B4-BE49-F238E27FC236}">
                  <a16:creationId xmlns:a16="http://schemas.microsoft.com/office/drawing/2014/main" id="{FE998855-9F81-743C-9221-421F1614620C}"/>
                </a:ext>
              </a:extLst>
            </p:cNvPr>
            <p:cNvSpPr/>
            <p:nvPr/>
          </p:nvSpPr>
          <p:spPr>
            <a:xfrm>
              <a:off x="7348537" y="4205830"/>
              <a:ext cx="2024063" cy="94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1" name="TextBox 30">
              <a:extLst>
                <a:ext uri="{FF2B5EF4-FFF2-40B4-BE49-F238E27FC236}">
                  <a16:creationId xmlns:a16="http://schemas.microsoft.com/office/drawing/2014/main" id="{59094FD3-1986-145D-5946-7829E371D5EA}"/>
                </a:ext>
              </a:extLst>
            </p:cNvPr>
            <p:cNvSpPr txBox="1"/>
            <p:nvPr/>
          </p:nvSpPr>
          <p:spPr>
            <a:xfrm>
              <a:off x="7324749" y="4133128"/>
              <a:ext cx="3788570" cy="246221"/>
            </a:xfrm>
            <a:prstGeom prst="rect">
              <a:avLst/>
            </a:prstGeom>
            <a:noFill/>
          </p:spPr>
          <p:txBody>
            <a:bodyPr wrap="square" rtlCol="0">
              <a:spAutoFit/>
            </a:bodyPr>
            <a:lstStyle/>
            <a:p>
              <a:r>
                <a:rPr lang="en-MY" sz="1000" b="1" dirty="0"/>
                <a:t>3.6 Coefficient of Linearity </a:t>
              </a:r>
            </a:p>
          </p:txBody>
        </p:sp>
      </p:grpSp>
    </p:spTree>
    <p:extLst>
      <p:ext uri="{BB962C8B-B14F-4D97-AF65-F5344CB8AC3E}">
        <p14:creationId xmlns:p14="http://schemas.microsoft.com/office/powerpoint/2010/main" val="135728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651488A-CD8F-47A0-8E43-F246DA8590A7}"/>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76F22F99-7475-4BFD-98F8-7739EAFB49EA}"/>
              </a:ext>
            </a:extLst>
          </p:cNvPr>
          <p:cNvSpPr>
            <a:spLocks noGrp="1"/>
          </p:cNvSpPr>
          <p:nvPr>
            <p:ph type="sldNum" sz="quarter" idx="12"/>
          </p:nvPr>
        </p:nvSpPr>
        <p:spPr/>
        <p:txBody>
          <a:bodyPr/>
          <a:lstStyle/>
          <a:p>
            <a:fld id="{E994CEB2-14C0-4C36-BE7D-356F85CA276F}" type="slidenum">
              <a:rPr lang="en-US" altLang="en-US" smtClean="0"/>
              <a:pPr/>
              <a:t>78</a:t>
            </a:fld>
            <a:endParaRPr lang="en-US" altLang="en-US"/>
          </a:p>
        </p:txBody>
      </p:sp>
      <p:pic>
        <p:nvPicPr>
          <p:cNvPr id="7" name="Picture 6">
            <a:extLst>
              <a:ext uri="{FF2B5EF4-FFF2-40B4-BE49-F238E27FC236}">
                <a16:creationId xmlns:a16="http://schemas.microsoft.com/office/drawing/2014/main" id="{9FE7E8BA-728A-4DD4-8C54-97B1A8D83485}"/>
              </a:ext>
            </a:extLst>
          </p:cNvPr>
          <p:cNvPicPr>
            <a:picLocks noChangeAspect="1"/>
          </p:cNvPicPr>
          <p:nvPr/>
        </p:nvPicPr>
        <p:blipFill rotWithShape="1">
          <a:blip r:embed="rId2"/>
          <a:srcRect t="5799"/>
          <a:stretch/>
        </p:blipFill>
        <p:spPr>
          <a:xfrm>
            <a:off x="2795119" y="1284701"/>
            <a:ext cx="3453982" cy="4865995"/>
          </a:xfrm>
          <a:prstGeom prst="rect">
            <a:avLst/>
          </a:prstGeom>
        </p:spPr>
      </p:pic>
      <p:pic>
        <p:nvPicPr>
          <p:cNvPr id="8" name="Picture 7">
            <a:extLst>
              <a:ext uri="{FF2B5EF4-FFF2-40B4-BE49-F238E27FC236}">
                <a16:creationId xmlns:a16="http://schemas.microsoft.com/office/drawing/2014/main" id="{4CECD0BD-99FA-4DB2-AC40-631CD317D788}"/>
              </a:ext>
            </a:extLst>
          </p:cNvPr>
          <p:cNvPicPr>
            <a:picLocks noChangeAspect="1"/>
          </p:cNvPicPr>
          <p:nvPr/>
        </p:nvPicPr>
        <p:blipFill>
          <a:blip r:embed="rId3"/>
          <a:stretch>
            <a:fillRect/>
          </a:stretch>
        </p:blipFill>
        <p:spPr>
          <a:xfrm>
            <a:off x="6603282" y="2685752"/>
            <a:ext cx="5370886" cy="2611961"/>
          </a:xfrm>
          <a:prstGeom prst="rect">
            <a:avLst/>
          </a:prstGeom>
        </p:spPr>
      </p:pic>
      <p:sp>
        <p:nvSpPr>
          <p:cNvPr id="9" name="TextBox 8">
            <a:extLst>
              <a:ext uri="{FF2B5EF4-FFF2-40B4-BE49-F238E27FC236}">
                <a16:creationId xmlns:a16="http://schemas.microsoft.com/office/drawing/2014/main" id="{83D4FFDF-6A57-4E98-846B-264DA86D58FE}"/>
              </a:ext>
            </a:extLst>
          </p:cNvPr>
          <p:cNvSpPr txBox="1"/>
          <p:nvPr/>
        </p:nvSpPr>
        <p:spPr>
          <a:xfrm>
            <a:off x="6898033" y="1712262"/>
            <a:ext cx="1660824" cy="646331"/>
          </a:xfrm>
          <a:prstGeom prst="rect">
            <a:avLst/>
          </a:prstGeom>
          <a:noFill/>
        </p:spPr>
        <p:txBody>
          <a:bodyPr wrap="square" rtlCol="0">
            <a:spAutoFit/>
          </a:bodyPr>
          <a:lstStyle/>
          <a:p>
            <a:r>
              <a:rPr lang="en-US" sz="3600" b="1" dirty="0">
                <a:solidFill>
                  <a:schemeClr val="accent1"/>
                </a:solidFill>
              </a:rPr>
              <a:t>2022</a:t>
            </a:r>
          </a:p>
        </p:txBody>
      </p:sp>
      <p:sp>
        <p:nvSpPr>
          <p:cNvPr id="10" name="Rectangle 6">
            <a:extLst>
              <a:ext uri="{FF2B5EF4-FFF2-40B4-BE49-F238E27FC236}">
                <a16:creationId xmlns:a16="http://schemas.microsoft.com/office/drawing/2014/main" id="{69F179C5-0C7A-4DB3-AD8E-CC7B43A2851A}"/>
              </a:ext>
            </a:extLst>
          </p:cNvPr>
          <p:cNvSpPr>
            <a:spLocks noGrp="1" noChangeArrowheads="1"/>
          </p:cNvSpPr>
          <p:nvPr>
            <p:ph type="title"/>
          </p:nvPr>
        </p:nvSpPr>
        <p:spPr>
          <a:xfrm>
            <a:off x="2771774" y="266813"/>
            <a:ext cx="9124951" cy="716756"/>
          </a:xfrm>
        </p:spPr>
        <p:txBody>
          <a:bodyPr/>
          <a:lstStyle/>
          <a:p>
            <a:pPr algn="ctr" eaLnBrk="1" hangingPunct="1"/>
            <a:r>
              <a:rPr lang="en-US" altLang="en-US" dirty="0"/>
              <a:t>Where to Get More Information</a:t>
            </a:r>
          </a:p>
        </p:txBody>
      </p:sp>
    </p:spTree>
    <p:extLst>
      <p:ext uri="{BB962C8B-B14F-4D97-AF65-F5344CB8AC3E}">
        <p14:creationId xmlns:p14="http://schemas.microsoft.com/office/powerpoint/2010/main" val="28818973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7AC57B0-730E-44DC-8FFD-E2D4457B0A90}"/>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9C11DBAE-C5AD-41D7-A5D1-A1412276568C}"/>
              </a:ext>
            </a:extLst>
          </p:cNvPr>
          <p:cNvSpPr>
            <a:spLocks noGrp="1"/>
          </p:cNvSpPr>
          <p:nvPr>
            <p:ph type="sldNum" sz="quarter" idx="12"/>
          </p:nvPr>
        </p:nvSpPr>
        <p:spPr/>
        <p:txBody>
          <a:bodyPr/>
          <a:lstStyle/>
          <a:p>
            <a:fld id="{E994CEB2-14C0-4C36-BE7D-356F85CA276F}" type="slidenum">
              <a:rPr lang="en-US" altLang="en-US" smtClean="0"/>
              <a:pPr/>
              <a:t>79</a:t>
            </a:fld>
            <a:endParaRPr lang="en-US" altLang="en-US"/>
          </a:p>
        </p:txBody>
      </p:sp>
      <p:sp>
        <p:nvSpPr>
          <p:cNvPr id="6" name="Title 1">
            <a:extLst>
              <a:ext uri="{FF2B5EF4-FFF2-40B4-BE49-F238E27FC236}">
                <a16:creationId xmlns:a16="http://schemas.microsoft.com/office/drawing/2014/main" id="{9358A535-763E-4329-8093-F8D620A7A582}"/>
              </a:ext>
            </a:extLst>
          </p:cNvPr>
          <p:cNvSpPr txBox="1">
            <a:spLocks/>
          </p:cNvSpPr>
          <p:nvPr/>
        </p:nvSpPr>
        <p:spPr>
          <a:xfrm>
            <a:off x="2655035" y="218069"/>
            <a:ext cx="9241690" cy="758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FF00"/>
                </a:solidFill>
                <a:latin typeface="+mn-lt"/>
                <a:ea typeface="+mj-ea"/>
                <a:cs typeface="+mj-cs"/>
              </a:defRPr>
            </a:lvl1pPr>
          </a:lstStyle>
          <a:p>
            <a:pPr algn="ctr"/>
            <a:r>
              <a:rPr lang="en-US" sz="4000" dirty="0"/>
              <a:t>IAEA Task Group (2022-202X)</a:t>
            </a:r>
          </a:p>
        </p:txBody>
      </p:sp>
      <p:sp>
        <p:nvSpPr>
          <p:cNvPr id="7" name="Rectangle 6">
            <a:extLst>
              <a:ext uri="{FF2B5EF4-FFF2-40B4-BE49-F238E27FC236}">
                <a16:creationId xmlns:a16="http://schemas.microsoft.com/office/drawing/2014/main" id="{08310458-B7BC-43F6-846C-0A4AAE7C3292}"/>
              </a:ext>
            </a:extLst>
          </p:cNvPr>
          <p:cNvSpPr/>
          <p:nvPr/>
        </p:nvSpPr>
        <p:spPr>
          <a:xfrm>
            <a:off x="2655035" y="1551450"/>
            <a:ext cx="4628905" cy="1131720"/>
          </a:xfrm>
          <a:prstGeom prst="rect">
            <a:avLst/>
          </a:prstGeom>
        </p:spPr>
        <p:txBody>
          <a:bodyPr wrap="square">
            <a:spAutoFit/>
          </a:bodyPr>
          <a:lstStyle/>
          <a:p>
            <a:pPr algn="ctr">
              <a:lnSpc>
                <a:spcPct val="115000"/>
              </a:lnSpc>
            </a:pPr>
            <a:r>
              <a:rPr lang="en-GB" sz="20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 “Guidance related to Quality Assurance and optimization in fluoroscopically-guided interventional radiology”</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Picture 7" descr="A group of people sitting around a table with laptops&#10;&#10;Description automatically generated">
            <a:extLst>
              <a:ext uri="{FF2B5EF4-FFF2-40B4-BE49-F238E27FC236}">
                <a16:creationId xmlns:a16="http://schemas.microsoft.com/office/drawing/2014/main" id="{A4C5532E-1D02-49C7-8945-594531A058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144" b="17075"/>
          <a:stretch/>
        </p:blipFill>
        <p:spPr>
          <a:xfrm>
            <a:off x="2783072" y="3004530"/>
            <a:ext cx="4628904" cy="3169250"/>
          </a:xfrm>
          <a:prstGeom prst="rect">
            <a:avLst/>
          </a:prstGeom>
        </p:spPr>
      </p:pic>
      <p:pic>
        <p:nvPicPr>
          <p:cNvPr id="9" name="Picture 8" descr="A group of people posing for a photo in front of a wall of flags&#10;&#10;Description automatically generated">
            <a:extLst>
              <a:ext uri="{FF2B5EF4-FFF2-40B4-BE49-F238E27FC236}">
                <a16:creationId xmlns:a16="http://schemas.microsoft.com/office/drawing/2014/main" id="{E49AF004-A79F-4F77-B564-B53FDEEB2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171" y="1304620"/>
            <a:ext cx="3799692" cy="4869160"/>
          </a:xfrm>
          <a:prstGeom prst="rect">
            <a:avLst/>
          </a:prstGeom>
        </p:spPr>
      </p:pic>
    </p:spTree>
    <p:extLst>
      <p:ext uri="{BB962C8B-B14F-4D97-AF65-F5344CB8AC3E}">
        <p14:creationId xmlns:p14="http://schemas.microsoft.com/office/powerpoint/2010/main" val="299381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C432-95A6-4E86-9199-5C5094AB6CF0}"/>
              </a:ext>
            </a:extLst>
          </p:cNvPr>
          <p:cNvSpPr>
            <a:spLocks noGrp="1"/>
          </p:cNvSpPr>
          <p:nvPr>
            <p:ph type="title"/>
          </p:nvPr>
        </p:nvSpPr>
        <p:spPr/>
        <p:txBody>
          <a:bodyPr/>
          <a:lstStyle/>
          <a:p>
            <a:r>
              <a:rPr lang="en-US" dirty="0"/>
              <a:t>Performance Testing </a:t>
            </a:r>
          </a:p>
        </p:txBody>
      </p:sp>
      <p:sp>
        <p:nvSpPr>
          <p:cNvPr id="4" name="Footer Placeholder 3">
            <a:extLst>
              <a:ext uri="{FF2B5EF4-FFF2-40B4-BE49-F238E27FC236}">
                <a16:creationId xmlns:a16="http://schemas.microsoft.com/office/drawing/2014/main" id="{505701CF-7C08-4439-B15A-05392EC95B4F}"/>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365C0D5D-487A-456E-B632-90C80DBA25B4}"/>
              </a:ext>
            </a:extLst>
          </p:cNvPr>
          <p:cNvSpPr>
            <a:spLocks noGrp="1"/>
          </p:cNvSpPr>
          <p:nvPr>
            <p:ph type="sldNum" sz="quarter" idx="12"/>
          </p:nvPr>
        </p:nvSpPr>
        <p:spPr/>
        <p:txBody>
          <a:bodyPr/>
          <a:lstStyle/>
          <a:p>
            <a:fld id="{E994CEB2-14C0-4C36-BE7D-356F85CA276F}" type="slidenum">
              <a:rPr lang="en-US" altLang="en-US" smtClean="0"/>
              <a:pPr/>
              <a:t>8</a:t>
            </a:fld>
            <a:endParaRPr lang="en-US" altLang="en-US"/>
          </a:p>
        </p:txBody>
      </p:sp>
      <p:sp>
        <p:nvSpPr>
          <p:cNvPr id="6" name="Content Placeholder 2">
            <a:extLst>
              <a:ext uri="{FF2B5EF4-FFF2-40B4-BE49-F238E27FC236}">
                <a16:creationId xmlns:a16="http://schemas.microsoft.com/office/drawing/2014/main" id="{9AD27353-3C12-4DF5-AC33-C1CB88459F3D}"/>
              </a:ext>
            </a:extLst>
          </p:cNvPr>
          <p:cNvSpPr txBox="1">
            <a:spLocks/>
          </p:cNvSpPr>
          <p:nvPr/>
        </p:nvSpPr>
        <p:spPr>
          <a:xfrm>
            <a:off x="2771774" y="1589964"/>
            <a:ext cx="9124951" cy="4477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Font typeface="Arial" panose="020B0604020202020204" pitchFamily="34" charset="0"/>
              <a:buNone/>
            </a:pPr>
            <a:r>
              <a:rPr lang="en-US" sz="3200" b="1" dirty="0"/>
              <a:t>Why?</a:t>
            </a:r>
          </a:p>
          <a:p>
            <a:pPr>
              <a:lnSpc>
                <a:spcPct val="100000"/>
              </a:lnSpc>
              <a:spcBef>
                <a:spcPts val="1200"/>
              </a:spcBef>
              <a:spcAft>
                <a:spcPts val="1200"/>
              </a:spcAft>
            </a:pPr>
            <a:r>
              <a:rPr lang="en-US" dirty="0"/>
              <a:t>To get calibrate all the exposure parameters, to check functional performance of X-ray equipment and radiation safety around the X-ray installation.</a:t>
            </a:r>
          </a:p>
          <a:p>
            <a:pPr>
              <a:lnSpc>
                <a:spcPct val="100000"/>
              </a:lnSpc>
              <a:spcBef>
                <a:spcPts val="1200"/>
              </a:spcBef>
              <a:spcAft>
                <a:spcPts val="1200"/>
              </a:spcAft>
            </a:pPr>
            <a:r>
              <a:rPr lang="en-US" dirty="0"/>
              <a:t> In other words: to obtain the optimum quality diagnostic information at the lowest radiation risk to the patient.</a:t>
            </a:r>
          </a:p>
          <a:p>
            <a:pPr>
              <a:lnSpc>
                <a:spcPct val="100000"/>
              </a:lnSpc>
              <a:spcBef>
                <a:spcPts val="1200"/>
              </a:spcBef>
              <a:spcAft>
                <a:spcPts val="1200"/>
              </a:spcAft>
            </a:pPr>
            <a:r>
              <a:rPr lang="en-US" dirty="0"/>
              <a:t>QA checks are necessary for every X-ray equipment.</a:t>
            </a:r>
          </a:p>
        </p:txBody>
      </p:sp>
      <p:sp>
        <p:nvSpPr>
          <p:cNvPr id="3" name="TextBox 2">
            <a:extLst>
              <a:ext uri="{FF2B5EF4-FFF2-40B4-BE49-F238E27FC236}">
                <a16:creationId xmlns:a16="http://schemas.microsoft.com/office/drawing/2014/main" id="{3C6F3F26-6C87-A54C-F43D-4EA6619DA76B}"/>
              </a:ext>
            </a:extLst>
          </p:cNvPr>
          <p:cNvSpPr txBox="1"/>
          <p:nvPr/>
        </p:nvSpPr>
        <p:spPr>
          <a:xfrm>
            <a:off x="166687" y="1712794"/>
            <a:ext cx="2100652" cy="523220"/>
          </a:xfrm>
          <a:prstGeom prst="rect">
            <a:avLst/>
          </a:prstGeom>
          <a:noFill/>
        </p:spPr>
        <p:txBody>
          <a:bodyPr wrap="square" rtlCol="0">
            <a:spAutoFit/>
          </a:bodyPr>
          <a:lstStyle/>
          <a:p>
            <a:r>
              <a:rPr lang="en-US" sz="2800" b="1" dirty="0">
                <a:solidFill>
                  <a:schemeClr val="accent1"/>
                </a:solidFill>
              </a:rPr>
              <a:t>Introduction</a:t>
            </a:r>
          </a:p>
        </p:txBody>
      </p:sp>
    </p:spTree>
    <p:extLst>
      <p:ext uri="{BB962C8B-B14F-4D97-AF65-F5344CB8AC3E}">
        <p14:creationId xmlns:p14="http://schemas.microsoft.com/office/powerpoint/2010/main" val="20751318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271586-C63D-4AE4-B5A0-4418E477FB52}"/>
              </a:ext>
            </a:extLst>
          </p:cNvPr>
          <p:cNvSpPr/>
          <p:nvPr/>
        </p:nvSpPr>
        <p:spPr>
          <a:xfrm>
            <a:off x="0" y="1828800"/>
            <a:ext cx="12192000" cy="502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9">
            <a:extLst>
              <a:ext uri="{FF2B5EF4-FFF2-40B4-BE49-F238E27FC236}">
                <a16:creationId xmlns:a16="http://schemas.microsoft.com/office/drawing/2014/main" id="{1A1F469A-0CA1-46C2-B2B7-047A26A874FA}"/>
              </a:ext>
            </a:extLst>
          </p:cNvPr>
          <p:cNvSpPr>
            <a:spLocks noGrp="1" noChangeArrowheads="1"/>
          </p:cNvSpPr>
          <p:nvPr>
            <p:ph type="ctrTitle"/>
          </p:nvPr>
        </p:nvSpPr>
        <p:spPr>
          <a:xfrm>
            <a:off x="1002978" y="2214523"/>
            <a:ext cx="10199785" cy="2256600"/>
          </a:xfrm>
        </p:spPr>
        <p:txBody>
          <a:bodyPr>
            <a:normAutofit/>
          </a:bodyPr>
          <a:lstStyle/>
          <a:p>
            <a:pPr eaLnBrk="1" hangingPunct="1"/>
            <a:r>
              <a:rPr lang="en-GB" altLang="en-US" sz="8000" b="1" dirty="0">
                <a:solidFill>
                  <a:schemeClr val="bg1"/>
                </a:solidFill>
                <a:effectLst>
                  <a:outerShdw blurRad="38100" dist="38100" dir="2700000" algn="tl">
                    <a:srgbClr val="000000">
                      <a:alpha val="43137"/>
                    </a:srgbClr>
                  </a:outerShdw>
                </a:effectLst>
                <a:latin typeface="+mn-lt"/>
              </a:rPr>
              <a:t>Thank You!</a:t>
            </a:r>
            <a:endParaRPr lang="en-US" altLang="en-US" sz="8000" b="1" dirty="0">
              <a:solidFill>
                <a:schemeClr val="bg1"/>
              </a:solidFill>
              <a:effectLst>
                <a:outerShdw blurRad="38100" dist="38100" dir="2700000" algn="tl">
                  <a:srgbClr val="000000">
                    <a:alpha val="43137"/>
                  </a:srgbClr>
                </a:outerShdw>
              </a:effectLst>
              <a:latin typeface="+mn-lt"/>
            </a:endParaRPr>
          </a:p>
        </p:txBody>
      </p:sp>
      <p:sp>
        <p:nvSpPr>
          <p:cNvPr id="5" name="Rectangle 10">
            <a:extLst>
              <a:ext uri="{FF2B5EF4-FFF2-40B4-BE49-F238E27FC236}">
                <a16:creationId xmlns:a16="http://schemas.microsoft.com/office/drawing/2014/main" id="{3325AF3D-7E5C-4952-AAD1-BC5E7B8A11F3}"/>
              </a:ext>
            </a:extLst>
          </p:cNvPr>
          <p:cNvSpPr>
            <a:spLocks noGrp="1" noChangeArrowheads="1"/>
          </p:cNvSpPr>
          <p:nvPr>
            <p:ph type="subTitle" idx="1"/>
          </p:nvPr>
        </p:nvSpPr>
        <p:spPr>
          <a:xfrm>
            <a:off x="1523999" y="4991749"/>
            <a:ext cx="9144000" cy="1385869"/>
          </a:xfrm>
        </p:spPr>
        <p:txBody>
          <a:bodyPr/>
          <a:lstStyle/>
          <a:p>
            <a:pPr eaLnBrk="1" hangingPunct="1">
              <a:lnSpc>
                <a:spcPct val="100000"/>
              </a:lnSpc>
              <a:spcBef>
                <a:spcPts val="0"/>
              </a:spcBef>
            </a:pPr>
            <a:r>
              <a:rPr lang="en-US" altLang="en-US" b="1" dirty="0">
                <a:solidFill>
                  <a:schemeClr val="bg1"/>
                </a:solidFill>
              </a:rPr>
              <a:t>Chai Hong Yeong, PhD</a:t>
            </a:r>
          </a:p>
          <a:p>
            <a:pPr eaLnBrk="1" hangingPunct="1">
              <a:lnSpc>
                <a:spcPct val="100000"/>
              </a:lnSpc>
              <a:spcBef>
                <a:spcPts val="0"/>
              </a:spcBef>
            </a:pPr>
            <a:r>
              <a:rPr lang="en-US" altLang="en-US" sz="2000" dirty="0">
                <a:solidFill>
                  <a:schemeClr val="bg1"/>
                </a:solidFill>
              </a:rPr>
              <a:t>Chair, Medical Physics World Board, IOMP</a:t>
            </a:r>
          </a:p>
          <a:p>
            <a:pPr eaLnBrk="1" hangingPunct="1">
              <a:lnSpc>
                <a:spcPct val="100000"/>
              </a:lnSpc>
              <a:spcBef>
                <a:spcPts val="0"/>
              </a:spcBef>
            </a:pPr>
            <a:r>
              <a:rPr lang="en-US" altLang="en-US" sz="2000" dirty="0">
                <a:solidFill>
                  <a:schemeClr val="bg1"/>
                </a:solidFill>
              </a:rPr>
              <a:t>Taylor’s University, Malaysia</a:t>
            </a:r>
          </a:p>
          <a:p>
            <a:pPr eaLnBrk="1" hangingPunct="1">
              <a:lnSpc>
                <a:spcPct val="100000"/>
              </a:lnSpc>
              <a:spcBef>
                <a:spcPts val="0"/>
              </a:spcBef>
            </a:pPr>
            <a:r>
              <a:rPr lang="en-US" altLang="en-US" sz="2000" dirty="0">
                <a:solidFill>
                  <a:schemeClr val="bg1"/>
                </a:solidFill>
              </a:rPr>
              <a:t>Chaihong.Yeong@taylors.edu.my</a:t>
            </a:r>
            <a:endParaRPr lang="en-US" altLang="en-US" dirty="0">
              <a:solidFill>
                <a:schemeClr val="bg1"/>
              </a:solidFill>
            </a:endParaRPr>
          </a:p>
        </p:txBody>
      </p:sp>
      <p:sp>
        <p:nvSpPr>
          <p:cNvPr id="6" name="Text Box 8">
            <a:extLst>
              <a:ext uri="{FF2B5EF4-FFF2-40B4-BE49-F238E27FC236}">
                <a16:creationId xmlns:a16="http://schemas.microsoft.com/office/drawing/2014/main" id="{58221760-8252-470C-A761-C59238C68F19}"/>
              </a:ext>
            </a:extLst>
          </p:cNvPr>
          <p:cNvSpPr txBox="1">
            <a:spLocks noChangeArrowheads="1"/>
          </p:cNvSpPr>
          <p:nvPr/>
        </p:nvSpPr>
        <p:spPr bwMode="auto">
          <a:xfrm>
            <a:off x="1941272" y="435789"/>
            <a:ext cx="79325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Joint ICTP-IAEA Training Course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Quality Assurance, Quality Control and Optimization of Equipment and Procedures Used in Fluoroscopically-Guided Procedures</a:t>
            </a:r>
            <a:endParaRPr kumimoji="0" lang="en-AU" altLang="en-US" sz="2000" b="1" i="0" u="none" strike="noStrike" kern="1200" cap="none" spc="0" normalizeH="0" baseline="0" noProof="0" dirty="0">
              <a:ln>
                <a:noFill/>
              </a:ln>
              <a:solidFill>
                <a:srgbClr val="0070C0"/>
              </a:solidFill>
              <a:effectLst/>
              <a:uLnTx/>
              <a:uFillTx/>
              <a:latin typeface="Calibri" panose="020F0502020204030204" pitchFamily="34" charset="0"/>
              <a:ea typeface="MS PGothic" pitchFamily="34" charset="-128"/>
              <a:cs typeface="+mn-cs"/>
            </a:endParaRPr>
          </a:p>
        </p:txBody>
      </p:sp>
      <p:pic>
        <p:nvPicPr>
          <p:cNvPr id="7" name="Picture 6">
            <a:extLst>
              <a:ext uri="{FF2B5EF4-FFF2-40B4-BE49-F238E27FC236}">
                <a16:creationId xmlns:a16="http://schemas.microsoft.com/office/drawing/2014/main" id="{BDF02E8E-AE3B-452E-86D2-C0555A495A4E}"/>
              </a:ext>
            </a:extLst>
          </p:cNvPr>
          <p:cNvPicPr>
            <a:picLocks noChangeAspect="1"/>
          </p:cNvPicPr>
          <p:nvPr/>
        </p:nvPicPr>
        <p:blipFill>
          <a:blip r:embed="rId2"/>
          <a:stretch>
            <a:fillRect/>
          </a:stretch>
        </p:blipFill>
        <p:spPr>
          <a:xfrm>
            <a:off x="10096709" y="276331"/>
            <a:ext cx="1829936" cy="1334580"/>
          </a:xfrm>
          <a:prstGeom prst="rect">
            <a:avLst/>
          </a:prstGeom>
        </p:spPr>
      </p:pic>
      <p:pic>
        <p:nvPicPr>
          <p:cNvPr id="14" name="Picture 13">
            <a:extLst>
              <a:ext uri="{FF2B5EF4-FFF2-40B4-BE49-F238E27FC236}">
                <a16:creationId xmlns:a16="http://schemas.microsoft.com/office/drawing/2014/main" id="{760D3EB1-9CA7-455B-93E6-E7416EBEFE4D}"/>
              </a:ext>
            </a:extLst>
          </p:cNvPr>
          <p:cNvPicPr>
            <a:picLocks noChangeAspect="1"/>
          </p:cNvPicPr>
          <p:nvPr/>
        </p:nvPicPr>
        <p:blipFill>
          <a:blip r:embed="rId3"/>
          <a:stretch>
            <a:fillRect/>
          </a:stretch>
        </p:blipFill>
        <p:spPr>
          <a:xfrm>
            <a:off x="410737" y="355345"/>
            <a:ext cx="1184483" cy="1176553"/>
          </a:xfrm>
          <a:prstGeom prst="rect">
            <a:avLst/>
          </a:prstGeom>
        </p:spPr>
      </p:pic>
    </p:spTree>
    <p:extLst>
      <p:ext uri="{BB962C8B-B14F-4D97-AF65-F5344CB8AC3E}">
        <p14:creationId xmlns:p14="http://schemas.microsoft.com/office/powerpoint/2010/main" val="2511984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A626C-C97E-4609-9EE7-4F0B9DC58AD6}"/>
              </a:ext>
            </a:extLst>
          </p:cNvPr>
          <p:cNvSpPr>
            <a:spLocks noGrp="1"/>
          </p:cNvSpPr>
          <p:nvPr>
            <p:ph type="title"/>
          </p:nvPr>
        </p:nvSpPr>
        <p:spPr/>
        <p:txBody>
          <a:bodyPr/>
          <a:lstStyle/>
          <a:p>
            <a:pPr algn="ctr"/>
            <a:r>
              <a:rPr lang="en-US" dirty="0"/>
              <a:t>Components of a fluoroscopy unit</a:t>
            </a:r>
          </a:p>
        </p:txBody>
      </p:sp>
      <p:sp>
        <p:nvSpPr>
          <p:cNvPr id="4" name="Footer Placeholder 3">
            <a:extLst>
              <a:ext uri="{FF2B5EF4-FFF2-40B4-BE49-F238E27FC236}">
                <a16:creationId xmlns:a16="http://schemas.microsoft.com/office/drawing/2014/main" id="{DEAE27A4-BD1C-450B-86EC-55506804E8BD}"/>
              </a:ext>
            </a:extLst>
          </p:cNvPr>
          <p:cNvSpPr>
            <a:spLocks noGrp="1"/>
          </p:cNvSpPr>
          <p:nvPr>
            <p:ph type="ftr" sz="quarter" idx="11"/>
          </p:nvPr>
        </p:nvSpPr>
        <p:spPr/>
        <p:txBody>
          <a:bodyPr/>
          <a:lstStyle/>
          <a:p>
            <a:pPr>
              <a:defRPr/>
            </a:pPr>
            <a:r>
              <a:rPr lang="en-US"/>
              <a:t>Performance Testing (Daily, Weekly, etc)</a:t>
            </a:r>
            <a:endParaRPr lang="en-US" dirty="0"/>
          </a:p>
        </p:txBody>
      </p:sp>
      <p:sp>
        <p:nvSpPr>
          <p:cNvPr id="5" name="Slide Number Placeholder 4">
            <a:extLst>
              <a:ext uri="{FF2B5EF4-FFF2-40B4-BE49-F238E27FC236}">
                <a16:creationId xmlns:a16="http://schemas.microsoft.com/office/drawing/2014/main" id="{7DC9A00B-1343-43B2-BF86-CB6EE2E4602C}"/>
              </a:ext>
            </a:extLst>
          </p:cNvPr>
          <p:cNvSpPr>
            <a:spLocks noGrp="1"/>
          </p:cNvSpPr>
          <p:nvPr>
            <p:ph type="sldNum" sz="quarter" idx="12"/>
          </p:nvPr>
        </p:nvSpPr>
        <p:spPr/>
        <p:txBody>
          <a:bodyPr/>
          <a:lstStyle/>
          <a:p>
            <a:fld id="{E994CEB2-14C0-4C36-BE7D-356F85CA276F}" type="slidenum">
              <a:rPr lang="en-US" altLang="en-US" smtClean="0"/>
              <a:pPr/>
              <a:t>9</a:t>
            </a:fld>
            <a:endParaRPr lang="en-US" altLang="en-US"/>
          </a:p>
        </p:txBody>
      </p:sp>
      <p:pic>
        <p:nvPicPr>
          <p:cNvPr id="6" name="Picture 5">
            <a:extLst>
              <a:ext uri="{FF2B5EF4-FFF2-40B4-BE49-F238E27FC236}">
                <a16:creationId xmlns:a16="http://schemas.microsoft.com/office/drawing/2014/main" id="{C2B18E1C-7E5B-4BDC-BA92-CEC9B4E02787}"/>
              </a:ext>
            </a:extLst>
          </p:cNvPr>
          <p:cNvPicPr>
            <a:picLocks noChangeAspect="1"/>
          </p:cNvPicPr>
          <p:nvPr/>
        </p:nvPicPr>
        <p:blipFill>
          <a:blip r:embed="rId2"/>
          <a:stretch>
            <a:fillRect/>
          </a:stretch>
        </p:blipFill>
        <p:spPr>
          <a:xfrm>
            <a:off x="3589765" y="1159790"/>
            <a:ext cx="7487712" cy="5087985"/>
          </a:xfrm>
          <a:prstGeom prst="rect">
            <a:avLst/>
          </a:prstGeom>
        </p:spPr>
      </p:pic>
      <p:sp>
        <p:nvSpPr>
          <p:cNvPr id="8" name="TextBox 7">
            <a:extLst>
              <a:ext uri="{FF2B5EF4-FFF2-40B4-BE49-F238E27FC236}">
                <a16:creationId xmlns:a16="http://schemas.microsoft.com/office/drawing/2014/main" id="{6809020E-AE41-41F4-8E97-157DB78BEDB2}"/>
              </a:ext>
            </a:extLst>
          </p:cNvPr>
          <p:cNvSpPr txBox="1"/>
          <p:nvPr/>
        </p:nvSpPr>
        <p:spPr>
          <a:xfrm>
            <a:off x="5608653" y="6409482"/>
            <a:ext cx="4603724" cy="369332"/>
          </a:xfrm>
          <a:prstGeom prst="rect">
            <a:avLst/>
          </a:prstGeom>
          <a:noFill/>
        </p:spPr>
        <p:txBody>
          <a:bodyPr wrap="square" rtlCol="0">
            <a:spAutoFit/>
          </a:bodyPr>
          <a:lstStyle/>
          <a:p>
            <a:r>
              <a:rPr lang="en-US" dirty="0"/>
              <a:t> (Image with permission from Stephen </a:t>
            </a:r>
            <a:r>
              <a:rPr lang="en-US" dirty="0" err="1"/>
              <a:t>Balter</a:t>
            </a:r>
            <a:r>
              <a:rPr lang="en-US" dirty="0"/>
              <a:t>)</a:t>
            </a:r>
          </a:p>
        </p:txBody>
      </p:sp>
      <p:sp>
        <p:nvSpPr>
          <p:cNvPr id="3" name="TextBox 2">
            <a:extLst>
              <a:ext uri="{FF2B5EF4-FFF2-40B4-BE49-F238E27FC236}">
                <a16:creationId xmlns:a16="http://schemas.microsoft.com/office/drawing/2014/main" id="{26F4A8D6-3DC8-7883-C651-39F0C0C0882F}"/>
              </a:ext>
            </a:extLst>
          </p:cNvPr>
          <p:cNvSpPr txBox="1"/>
          <p:nvPr/>
        </p:nvSpPr>
        <p:spPr>
          <a:xfrm>
            <a:off x="166687" y="1712794"/>
            <a:ext cx="2100652" cy="523220"/>
          </a:xfrm>
          <a:prstGeom prst="rect">
            <a:avLst/>
          </a:prstGeom>
          <a:noFill/>
        </p:spPr>
        <p:txBody>
          <a:bodyPr wrap="square" rtlCol="0">
            <a:spAutoFit/>
          </a:bodyPr>
          <a:lstStyle/>
          <a:p>
            <a:r>
              <a:rPr lang="en-US" sz="2800" b="1" dirty="0">
                <a:solidFill>
                  <a:schemeClr val="accent1"/>
                </a:solidFill>
              </a:rPr>
              <a:t>Introduction</a:t>
            </a:r>
          </a:p>
        </p:txBody>
      </p:sp>
    </p:spTree>
    <p:extLst>
      <p:ext uri="{BB962C8B-B14F-4D97-AF65-F5344CB8AC3E}">
        <p14:creationId xmlns:p14="http://schemas.microsoft.com/office/powerpoint/2010/main" val="3758271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8486</TotalTime>
  <Words>16558</Words>
  <Application>Microsoft Office PowerPoint</Application>
  <PresentationFormat>Widescreen</PresentationFormat>
  <Paragraphs>2154</Paragraphs>
  <Slides>80</Slides>
  <Notes>39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80</vt:i4>
      </vt:variant>
    </vt:vector>
  </HeadingPairs>
  <TitlesOfParts>
    <vt:vector size="88" baseType="lpstr">
      <vt:lpstr>Arial</vt:lpstr>
      <vt:lpstr>Calibri</vt:lpstr>
      <vt:lpstr>Calibri Light</vt:lpstr>
      <vt:lpstr>Cambria Math</vt:lpstr>
      <vt:lpstr>Times New Roman</vt:lpstr>
      <vt:lpstr>Office Theme</vt:lpstr>
      <vt:lpstr>Custom Design</vt:lpstr>
      <vt:lpstr>1_Office Theme</vt:lpstr>
      <vt:lpstr>Performance Testing  (Daily, Weekly, etc.)</vt:lpstr>
      <vt:lpstr>Contents</vt:lpstr>
      <vt:lpstr>Disclaimer</vt:lpstr>
      <vt:lpstr>IAEA HH47 (2022)</vt:lpstr>
      <vt:lpstr>AAPM Report 272 (2022)</vt:lpstr>
      <vt:lpstr>Ministry of Health Malaysia (2022)</vt:lpstr>
      <vt:lpstr>QC for Fluoroscopy Units</vt:lpstr>
      <vt:lpstr>Performance Testing </vt:lpstr>
      <vt:lpstr>Components of a fluoroscopy unit</vt:lpstr>
      <vt:lpstr>QC for Fluoroscopy &amp; Angiography Units</vt:lpstr>
      <vt:lpstr>QC for Fluoroscopy &amp; Angiography Units</vt:lpstr>
      <vt:lpstr>MRT Tests</vt:lpstr>
      <vt:lpstr>Some tips before we start…</vt:lpstr>
      <vt:lpstr>MRT Tests</vt:lpstr>
      <vt:lpstr>AERC or ABC</vt:lpstr>
      <vt:lpstr>MRT Tests</vt:lpstr>
      <vt:lpstr>MRT Tests</vt:lpstr>
      <vt:lpstr>MRT Tests</vt:lpstr>
      <vt:lpstr>MRT Tests</vt:lpstr>
      <vt:lpstr>MRT Tests</vt:lpstr>
      <vt:lpstr>MRT Tests</vt:lpstr>
      <vt:lpstr>CQMP Tests</vt:lpstr>
      <vt:lpstr>CQMP Tests</vt:lpstr>
      <vt:lpstr>Before we start….</vt:lpstr>
      <vt:lpstr>Before we start….</vt:lpstr>
      <vt:lpstr>Before we start….</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HVL Measurement </vt:lpstr>
      <vt:lpstr>HVL Measurement </vt:lpstr>
      <vt:lpstr>HVL Measurement </vt:lpstr>
      <vt:lpstr>HVL Measurement </vt:lpstr>
      <vt:lpstr>HVL Measurement </vt:lpstr>
      <vt:lpstr>HVL Measurement </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CQMP Tests</vt:lpstr>
      <vt:lpstr>Summary</vt:lpstr>
      <vt:lpstr>Summary</vt:lpstr>
      <vt:lpstr>Summary</vt:lpstr>
      <vt:lpstr>Summary</vt:lpstr>
      <vt:lpstr>Where to Get More Information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 Radiation Risk from Exposure During Pregnancy for Patients and Female Staff Members</dc:title>
  <dc:creator>Yeong Chai Hong</dc:creator>
  <cp:lastModifiedBy>Chai Hong Yeong</cp:lastModifiedBy>
  <cp:revision>164</cp:revision>
  <dcterms:created xsi:type="dcterms:W3CDTF">2021-10-11T17:02:00Z</dcterms:created>
  <dcterms:modified xsi:type="dcterms:W3CDTF">2023-10-10T05:43:09Z</dcterms:modified>
</cp:coreProperties>
</file>