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  <p:sldMasterId id="2147483759" r:id="rId2"/>
    <p:sldMasterId id="2147483785" r:id="rId3"/>
  </p:sldMasterIdLst>
  <p:notesMasterIdLst>
    <p:notesMasterId r:id="rId40"/>
  </p:notesMasterIdLst>
  <p:handoutMasterIdLst>
    <p:handoutMasterId r:id="rId41"/>
  </p:handoutMasterIdLst>
  <p:sldIdLst>
    <p:sldId id="617" r:id="rId4"/>
    <p:sldId id="266" r:id="rId5"/>
    <p:sldId id="387" r:id="rId6"/>
    <p:sldId id="636" r:id="rId7"/>
    <p:sldId id="638" r:id="rId8"/>
    <p:sldId id="379" r:id="rId9"/>
    <p:sldId id="641" r:id="rId10"/>
    <p:sldId id="640" r:id="rId11"/>
    <p:sldId id="341" r:id="rId12"/>
    <p:sldId id="349" r:id="rId13"/>
    <p:sldId id="342" r:id="rId14"/>
    <p:sldId id="343" r:id="rId15"/>
    <p:sldId id="647" r:id="rId16"/>
    <p:sldId id="344" r:id="rId17"/>
    <p:sldId id="345" r:id="rId18"/>
    <p:sldId id="380" r:id="rId19"/>
    <p:sldId id="364" r:id="rId20"/>
    <p:sldId id="386" r:id="rId21"/>
    <p:sldId id="347" r:id="rId22"/>
    <p:sldId id="1002" r:id="rId23"/>
    <p:sldId id="384" r:id="rId24"/>
    <p:sldId id="385" r:id="rId25"/>
    <p:sldId id="999" r:id="rId26"/>
    <p:sldId id="381" r:id="rId27"/>
    <p:sldId id="383" r:id="rId28"/>
    <p:sldId id="372" r:id="rId29"/>
    <p:sldId id="544" r:id="rId30"/>
    <p:sldId id="649" r:id="rId31"/>
    <p:sldId id="642" r:id="rId32"/>
    <p:sldId id="650" r:id="rId33"/>
    <p:sldId id="993" r:id="rId34"/>
    <p:sldId id="1000" r:id="rId35"/>
    <p:sldId id="1001" r:id="rId36"/>
    <p:sldId id="997" r:id="rId37"/>
    <p:sldId id="315" r:id="rId38"/>
    <p:sldId id="100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ong Chai Hong" initials="YCH" lastIdx="1" clrIdx="0">
    <p:extLst>
      <p:ext uri="{19B8F6BF-5375-455C-9EA6-DF929625EA0E}">
        <p15:presenceInfo xmlns:p15="http://schemas.microsoft.com/office/powerpoint/2012/main" userId="Yeong Chai H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CC00"/>
    <a:srgbClr val="FFCC66"/>
    <a:srgbClr val="CF0325"/>
    <a:srgbClr val="891B42"/>
    <a:srgbClr val="FFFFCC"/>
    <a:srgbClr val="F05E2A"/>
    <a:srgbClr val="FF6600"/>
    <a:srgbClr val="176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8833" autoAdjust="0"/>
  </p:normalViewPr>
  <p:slideViewPr>
    <p:cSldViewPr snapToGrid="0">
      <p:cViewPr varScale="1">
        <p:scale>
          <a:sx n="63" d="100"/>
          <a:sy n="63" d="100"/>
        </p:scale>
        <p:origin x="75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8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4.xml"/><Relationship Id="rId3" Type="http://schemas.openxmlformats.org/officeDocument/2006/relationships/slide" Target="slides/slide11.xml"/><Relationship Id="rId7" Type="http://schemas.openxmlformats.org/officeDocument/2006/relationships/slide" Target="slides/slide15.xml"/><Relationship Id="rId12" Type="http://schemas.openxmlformats.org/officeDocument/2006/relationships/slide" Target="slides/slide23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14.xml"/><Relationship Id="rId11" Type="http://schemas.openxmlformats.org/officeDocument/2006/relationships/slide" Target="slides/slide22.xml"/><Relationship Id="rId5" Type="http://schemas.openxmlformats.org/officeDocument/2006/relationships/slide" Target="slides/slide13.xml"/><Relationship Id="rId10" Type="http://schemas.openxmlformats.org/officeDocument/2006/relationships/slide" Target="slides/slide21.xml"/><Relationship Id="rId4" Type="http://schemas.openxmlformats.org/officeDocument/2006/relationships/slide" Target="slides/slide12.xml"/><Relationship Id="rId9" Type="http://schemas.openxmlformats.org/officeDocument/2006/relationships/slide" Target="slides/slide19.xml"/><Relationship Id="rId14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lfapps01\apps\Radiation%20Safety%20Committee\Physics%20-%20RSO\Compliance%20Testing\Compliance%20Tests\Main%20-%20Angio%202%20Siemens%20Artis%20Q%20Biplane%20E0243575\20170914%20Acceptance%20Test\Alfred%20Health%20Fluoroscopic%20Testing%20Template%202016%20Angio%202%20Artis%20Q%20Biplan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17170733341482"/>
          <c:y val="5.5415685285743276E-2"/>
          <c:w val="0.685909107734468"/>
          <c:h val="0.79424117558323781"/>
        </c:manualLayout>
      </c:layout>
      <c:scatterChart>
        <c:scatterStyle val="lineMarker"/>
        <c:varyColors val="0"/>
        <c:ser>
          <c:idx val="2"/>
          <c:order val="0"/>
          <c:tx>
            <c:v>60 kV</c:v>
          </c:tx>
          <c:xVal>
            <c:numRef>
              <c:f>'Fluoroscopic F-RAD-126'!$D$801:$D$806</c:f>
              <c:numCache>
                <c:formatCode>General_)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0.6</c:v>
                </c:pt>
                <c:pt idx="5">
                  <c:v>0.9</c:v>
                </c:pt>
              </c:numCache>
            </c:numRef>
          </c:xVal>
          <c:yVal>
            <c:numRef>
              <c:f>'Fluoroscopic F-RAD-126'!$J$801:$J$806</c:f>
              <c:numCache>
                <c:formatCode>0%</c:formatCode>
                <c:ptCount val="6"/>
                <c:pt idx="0">
                  <c:v>0.57173051519154561</c:v>
                </c:pt>
                <c:pt idx="1">
                  <c:v>0.64623786407766992</c:v>
                </c:pt>
                <c:pt idx="2">
                  <c:v>0.71216172852711512</c:v>
                </c:pt>
                <c:pt idx="3">
                  <c:v>0.71385032170673879</c:v>
                </c:pt>
                <c:pt idx="4">
                  <c:v>0.723314606741573</c:v>
                </c:pt>
                <c:pt idx="5">
                  <c:v>0.7444193912063134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2D-4A7C-837D-120F1CC7E441}"/>
            </c:ext>
          </c:extLst>
        </c:ser>
        <c:ser>
          <c:idx val="1"/>
          <c:order val="1"/>
          <c:tx>
            <c:v>70 kV</c:v>
          </c:tx>
          <c:xVal>
            <c:numRef>
              <c:f>'Fluoroscopic F-RAD-126'!$D$807:$D$812</c:f>
              <c:numCache>
                <c:formatCode>General_)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0.6</c:v>
                </c:pt>
                <c:pt idx="5">
                  <c:v>0.9</c:v>
                </c:pt>
              </c:numCache>
            </c:numRef>
          </c:xVal>
          <c:yVal>
            <c:numRef>
              <c:f>'Fluoroscopic F-RAD-126'!$J$807:$J$812</c:f>
              <c:numCache>
                <c:formatCode>0%</c:formatCode>
                <c:ptCount val="6"/>
                <c:pt idx="0">
                  <c:v>0.64862833521232621</c:v>
                </c:pt>
                <c:pt idx="1">
                  <c:v>0.71115459882583165</c:v>
                </c:pt>
                <c:pt idx="2">
                  <c:v>0.71227855833842391</c:v>
                </c:pt>
                <c:pt idx="3">
                  <c:v>0.7295454545454545</c:v>
                </c:pt>
                <c:pt idx="4">
                  <c:v>0.74999999999999989</c:v>
                </c:pt>
                <c:pt idx="5">
                  <c:v>0.76380873866446808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2D-4A7C-837D-120F1CC7E441}"/>
            </c:ext>
          </c:extLst>
        </c:ser>
        <c:ser>
          <c:idx val="0"/>
          <c:order val="2"/>
          <c:tx>
            <c:v>100 kV</c:v>
          </c:tx>
          <c:xVal>
            <c:numRef>
              <c:f>'Fluoroscopic F-RAD-126'!$D$801:$D$806</c:f>
              <c:numCache>
                <c:formatCode>General_)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0.6</c:v>
                </c:pt>
                <c:pt idx="5">
                  <c:v>0.9</c:v>
                </c:pt>
              </c:numCache>
            </c:numRef>
          </c:xVal>
          <c:yVal>
            <c:numRef>
              <c:f>'Fluoroscopic F-RAD-126'!$J$813:$J$818</c:f>
              <c:numCache>
                <c:formatCode>0%</c:formatCode>
                <c:ptCount val="6"/>
                <c:pt idx="0">
                  <c:v>0.68593247588424433</c:v>
                </c:pt>
                <c:pt idx="1">
                  <c:v>0.75062860523591179</c:v>
                </c:pt>
                <c:pt idx="2">
                  <c:v>0.74578362813656929</c:v>
                </c:pt>
                <c:pt idx="3">
                  <c:v>0.74705251875669887</c:v>
                </c:pt>
                <c:pt idx="4">
                  <c:v>0.76018099547511309</c:v>
                </c:pt>
                <c:pt idx="5">
                  <c:v>0.78427279053583854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92D-4A7C-837D-120F1CC7E441}"/>
            </c:ext>
          </c:extLst>
        </c:ser>
        <c:ser>
          <c:idx val="3"/>
          <c:order val="3"/>
          <c:tx>
            <c:v>120 kV</c:v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'Fluoroscopic F-RAD-126'!$D$819:$D$824</c:f>
              <c:numCache>
                <c:formatCode>General_)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0.6</c:v>
                </c:pt>
                <c:pt idx="5">
                  <c:v>0.9</c:v>
                </c:pt>
              </c:numCache>
            </c:numRef>
          </c:xVal>
          <c:yVal>
            <c:numRef>
              <c:f>'Fluoroscopic F-RAD-126'!$J$819:$J$824</c:f>
              <c:numCache>
                <c:formatCode>0%</c:formatCode>
                <c:ptCount val="6"/>
                <c:pt idx="0">
                  <c:v>0.70709078860172303</c:v>
                </c:pt>
                <c:pt idx="1">
                  <c:v>0.75</c:v>
                </c:pt>
                <c:pt idx="2">
                  <c:v>0.75809199318568998</c:v>
                </c:pt>
                <c:pt idx="3">
                  <c:v>0.76263200649878149</c:v>
                </c:pt>
                <c:pt idx="4">
                  <c:v>0.7778052397429559</c:v>
                </c:pt>
                <c:pt idx="5">
                  <c:v>0.77238550922761451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2D-4A7C-837D-120F1CC7E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3029312"/>
        <c:axId val="1"/>
      </c:scatterChart>
      <c:valAx>
        <c:axId val="43302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mm Cu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in val="0.5500000000000000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Transmission</a:t>
                </a:r>
              </a:p>
            </c:rich>
          </c:tx>
          <c:layout>
            <c:manualLayout>
              <c:xMode val="edge"/>
              <c:yMode val="edge"/>
              <c:x val="1.090469885954521E-2"/>
              <c:y val="0.30234575516770079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330293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007576218155444"/>
          <c:y val="0.2933614377389932"/>
          <c:w val="0.14781304963520311"/>
          <c:h val="0.361016393623537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5:31:01.951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77FCFE9-C642-48C9-A065-1E1653EE85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Part No...., Module No....Lesson No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7799EDB-0A63-4453-9271-6DFC0A65D3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Module title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5CF300D-47D3-4B48-88DC-31ECFC8ACE2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IAEA Post Graduate Educational Course in Radiation Protection and Safe Use of Radiation Sources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03C86CD-C06F-48A0-AEC7-C24FE65953F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13660D-A31F-4FC3-B2F7-DD5E5DD2F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BE17B2-25B8-4324-8292-B067BB35DA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Part No...., Module No....Lesson No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9639970-364C-4AB9-B518-089980384D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Module title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3D226335-F4B0-40B1-A052-BA54F820A7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A8DD58E-B465-45FD-87BA-9F935705EF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1CB78A6-F6C5-4C7D-9665-304B1D7A5E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IAEA Post Graduate Educational Course in Radiation Protection and Safe Use of Radiation Sources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FD26CA8-98D8-4D31-A38F-C08B07206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B5F83D48-76CC-48CE-9B5D-18B3EB7EF6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2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 No...., Module No....Lesson No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IAEA Post Graduate Educational Course in Radiation Protection and Safe Use of Radiation 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83D48-76CC-48CE-9B5D-18B3EB7EF65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85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ESD = </a:t>
            </a:r>
            <a:r>
              <a:rPr lang="en-US" dirty="0" err="1"/>
              <a:t>Ka,r</a:t>
            </a:r>
            <a:r>
              <a:rPr lang="en-US" dirty="0"/>
              <a:t> x (65^2 / 35^2)</a:t>
            </a:r>
          </a:p>
          <a:p>
            <a:r>
              <a:rPr lang="en-US" dirty="0"/>
              <a:t>= 3.45 </a:t>
            </a:r>
            <a:r>
              <a:rPr lang="en-US" dirty="0" err="1"/>
              <a:t>Ka,r</a:t>
            </a:r>
            <a:endParaRPr lang="en-US" dirty="0"/>
          </a:p>
          <a:p>
            <a:endParaRPr lang="en-US" dirty="0"/>
          </a:p>
          <a:p>
            <a:r>
              <a:rPr lang="en-US" dirty="0"/>
              <a:t>2. ISL, BSF (~1.3), f-factor (1.06), Table transmission factor (~75%)</a:t>
            </a:r>
          </a:p>
          <a:p>
            <a:endParaRPr lang="en-US" dirty="0"/>
          </a:p>
          <a:p>
            <a:pPr>
              <a:defRPr/>
            </a:pPr>
            <a:r>
              <a:rPr lang="en-US" dirty="0"/>
              <a:t>3. </a:t>
            </a:r>
            <a:r>
              <a:rPr lang="en-AU" dirty="0"/>
              <a:t>My experience is that it is a combination of:</a:t>
            </a:r>
          </a:p>
          <a:p>
            <a:pPr lvl="1">
              <a:defRPr/>
            </a:pPr>
            <a:r>
              <a:rPr lang="en-AU" dirty="0"/>
              <a:t>Fluoroscopy time</a:t>
            </a:r>
          </a:p>
          <a:p>
            <a:pPr lvl="1">
              <a:defRPr/>
            </a:pPr>
            <a:r>
              <a:rPr lang="en-AU" dirty="0"/>
              <a:t>Cumulative air </a:t>
            </a:r>
            <a:r>
              <a:rPr lang="en-AU" dirty="0" err="1"/>
              <a:t>kerma</a:t>
            </a:r>
            <a:endParaRPr lang="en-AU" dirty="0"/>
          </a:p>
          <a:p>
            <a:pPr lvl="1">
              <a:defRPr/>
            </a:pPr>
            <a:r>
              <a:rPr lang="en-AU" dirty="0" err="1"/>
              <a:t>Kerma</a:t>
            </a:r>
            <a:r>
              <a:rPr lang="en-AU" dirty="0"/>
              <a:t> area product</a:t>
            </a:r>
          </a:p>
          <a:p>
            <a:pPr lvl="1">
              <a:defRPr/>
            </a:pPr>
            <a:r>
              <a:rPr lang="en-AU" dirty="0"/>
              <a:t>PSD, MSD (if available)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 No...., Module No....Lesson No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IAEA Post Graduate Educational Course in Radiation Protection and Safe Use of Radiation 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83D48-76CC-48CE-9B5D-18B3EB7EF65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89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7A17-49D5-4EF0-9C09-ED65E6620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2725" y="1458118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CF466-A582-4C8C-A357-C6E5DA6E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2725" y="4287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9962-47B3-49D2-88AE-5CA72CBC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</p:spPr>
        <p:txBody>
          <a:bodyPr/>
          <a:lstStyle/>
          <a:p>
            <a:fld id="{618BFDDD-CC6C-435F-9D59-A4FD4FB6EE9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12CB7-6EEB-45C7-9DC7-8D30817D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3E10-0C46-4F26-B191-9B16C65F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61CA-A567-4F26-BB4E-5BB2A274D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7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F1A87A-8F04-458F-B63A-6F3349DED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51D05-CCAA-4221-A3AC-53A200D87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6EAB-5961-4095-A3E7-88461370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6EF27-2EBD-46AA-8269-ABD269D3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2: Radiation units and dose quantities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8BB56-BA8A-4BFF-BD74-15694972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2B71-80F3-48CE-8006-DB6105D82D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16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767" y="98425"/>
            <a:ext cx="11379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6767" y="1524000"/>
            <a:ext cx="56261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06068" y="1524000"/>
            <a:ext cx="5628217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B57C94E-ED7C-4C3E-B3E0-9A58FDB0A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4BF8010-7B8E-47E8-901C-76C4AD53E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Radiation units and dose quantities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1641ED0-F535-493E-98A4-C5525F868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D03A1-726C-4F0C-B428-470F5BE52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6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11C1-C6F5-45A5-8717-5B905759E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DAA1E-0FA5-4EF9-A21C-419A4F32D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71A47-1C52-47F5-B1D8-9F1F08030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6DD99-7629-4246-9982-C27B5221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0D188-50EB-4E7F-A864-4E9E0E99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4EA73-816D-4E86-B0E6-44A0B889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293C3-8917-47AE-A3FB-8B197C688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594F6-7A7B-4E11-A7F6-FCBB5D30C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781AF-2BCD-4BAE-8B25-472ADD93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8DCB0-E36E-44BA-959A-91F6C479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7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FFD7-2B6C-4D1A-B181-E49586C8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C64CA-714E-4D2A-AACB-6DA89946F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6A09D-CF30-418E-A993-E6DA9908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9D35-DC5B-4EA1-9089-6EC641B3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BACB3-0F80-4C4F-9CE7-38DA1211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3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1D01-2DB2-4DE5-9274-E6618FBE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83936-77F0-4913-AF47-839E69185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40CD4-5410-41C1-B0AC-AD3C629E9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B3B64-BE5F-4AD6-86BE-CE71E93E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9800E-E11F-4F9C-AD5C-B81D2688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54C83-E4AD-4570-BE1D-018C5ADE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4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5F35-5400-4455-95C2-846EC637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D14F5-D189-43C3-AE9A-6AB9ECBD5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91E22-6CD2-4EC9-848A-1DFDE9248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1C72A-8405-44A1-B533-45110604B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6116A-201C-455C-B8B7-179CDC1E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270C76-E4EF-4E9B-9437-38547B74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CD88C-C33E-4607-A561-B4262C7D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B2657-0D73-4EBD-8AD1-13664E7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339B-8418-4184-95B2-ACC11664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7B940-10C6-4081-B0D3-E1051FE8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9F155-EAAF-484F-98C5-D9BF268C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BF595-BBF0-4087-BF26-CC3712BD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6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793E6-6125-4C46-9417-D4B8C885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44C1F-4C9F-4C8E-A9CA-9B614B8B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66024-E9F0-4B5A-ADD5-A36BEF91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5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93E6-C853-4BD0-ABA8-BD3A143B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E0A7-2218-4CFF-919D-069AE88BC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F5250-8811-4138-9CA5-C1CA28739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8C1D8-980E-497D-BFC1-EEA988C0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F656D-D7F2-4E2A-9385-3FD7AF19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775C-123D-45FD-91D1-EBA32FC0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98B5-C734-4940-AF47-A6D1DBDB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4" y="281327"/>
            <a:ext cx="9124951" cy="716756"/>
          </a:xfrm>
        </p:spPr>
        <p:txBody>
          <a:bodyPr>
            <a:norm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CDE5C-4FBD-49FB-B42F-2CD04DC89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0C340-D460-40A8-B9C0-D34246CF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Patient Skin Dose Estimation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A41D6-D985-4FDB-A8DF-AE3278A2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3525" y="6414295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994CEB2-14C0-4C36-BE7D-356F85CA27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039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77AB-D498-4DB4-A626-80523B14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E3637-80B5-4CB6-ABC0-F56C78742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E1AF4-F6F3-498B-9C57-6ECFABA8B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6B16E-3137-4B16-A726-E635F673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2F06C-1716-421D-B6D5-AA756936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479-AF68-4EBA-86AE-86FD2390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1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2A74-B857-4148-9A78-47A0D4B9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D621A-824E-49A4-BC6D-95FD8D7AC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7EA0C-0B4F-4C30-A09D-1791C2FA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7D50C-63AB-425D-BE26-302BDDCB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836A-96F0-4EAA-B836-2CF2912A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9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1D67B-1C16-4047-9A97-F9A670D4C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3CEC-2C69-4201-9C32-B290464E4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DA410-EDEF-4DC0-8776-CC9D068F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49439-E3D5-4541-B13C-747A3631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DD991-1AEA-45D0-AEFA-8A429482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68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8D5A-1047-4160-AA81-38874F21C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5CE19E-2594-4E0E-BAE8-3EC40213E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03F5C-1A42-4F85-86BC-6B406DE2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5E248-DED0-47F2-9A1A-57661147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74AB7-A2A3-48BE-958A-9AD889857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7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7C6E-13A5-49AC-8941-706F0797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CCB04-C916-476B-9E8B-A3AEB732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81DDA-1367-4F41-8451-9B327F35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A03C-BB8A-4A61-BB96-7F339994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73B70-732D-4AFE-8F1F-D1CA91B2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DCFE-FCB4-4386-82B1-FAF9CAF0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BCE00-1B23-4F1C-AE59-292FA5B27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7F72-E47A-452D-86BE-A46FAE28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E32D1-887D-4FAD-B696-D4A805B0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40EF-2537-4B38-8F0A-C3244521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5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CC68-2514-4282-A293-7A43FDE2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24D70-E7FE-424F-9C08-AB5924053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DF59A-ABF8-4718-86A7-1A614AB7E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AA68A-DB71-4513-92A8-2C4B9BD2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FAF3E-FAB9-4979-881F-09BD9878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C955C-B93C-48DB-A39C-D3EDA50B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97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B211-2444-4421-8229-0701DDAC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17FAE-7827-499A-A88C-06AF6EC5B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AD5DF-B955-4D52-BD14-89C7384D2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F41BB-D6B0-4BE4-89E1-7285565CD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2AC7A2-5DEB-4749-A13A-06616E959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E366D8-EEE7-44DD-B896-56F1CFDA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87ED7-B5AD-4E17-98B3-B6A7E163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C10FC-5D8B-4F61-8353-080176A3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67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83D4-9001-401F-97FC-84E66E2E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E662F-91CC-435B-AC53-D20F6B17B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37FE3-3673-42CC-BDA7-0DC7A8A7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311AC-2F8B-4581-863F-3CA0887C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76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45745-1372-45CA-887B-498E4D47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CA7FA-CB3E-4345-834C-0CC9979A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E15CA-C0F0-4B0D-9C96-C1B86ECA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2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8FC8-5B54-4014-8C78-01848484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474" y="1585913"/>
            <a:ext cx="9242425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8FAB3-26FD-4A41-BB6E-6A2B68F9A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7474" y="4465638"/>
            <a:ext cx="924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219EB-C94E-4BA0-86E0-2815BCB93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B546-CBE1-4955-AA49-70E42ADF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2: Radiation units and dose quantities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52BA-B1B4-4C7E-986E-72E9D6A7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9E37-84AB-498C-97E1-8FA321272E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5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BEF9D-6DAB-4809-8980-C334EEB2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C8D3-5B95-400F-946A-F99DBBC3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9399-7406-47B3-852C-756471D84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7108-6263-4A99-B3B6-0585075E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6B268-67FB-43D6-9DB9-E585FB38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D548-E3AD-4282-88E9-E4AD293D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1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99D3-4BD4-4C7A-A65A-ECECA6239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C39D35-E742-48DF-B7F4-B44697A9E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74B56-BBF7-4D15-9941-D3FBCEF33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E85BF-AFAD-4732-99CB-1851D4F1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06653-2795-449E-BEE9-E5F80A03E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CDA27-07ED-4D6A-9F0E-BA181A5D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88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9CD4-81D8-4C73-9762-E49268EB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A2FCE-20AD-498E-819C-CB9331952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AE480-46EA-4EDF-B12F-4FF342D2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22481-E1CC-4EF9-8697-D13D3D9D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FA339-F23C-421F-A5BE-2E7D8EBE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6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F8D36-DC15-4B69-83BE-2634ED865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7D492-7F2B-4BF5-AB3C-56F4948CD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65E7C-56A5-4F74-8F14-9BD0E435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AA43A-0F5A-4C3D-BA21-DF852187475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5CEA-4097-418B-ADEB-D79C396D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21C60-A6E1-49BF-84B7-33B28CD9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7D0415-F651-4EAF-9B67-23061D4F0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1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DFA3-CC32-4666-87CE-EBDD4E6D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3895-456A-440D-B2BA-FE9D81009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3198" y="1711325"/>
            <a:ext cx="438150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F4949-7C03-4B11-806F-5D55AC1F0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5223" y="1711325"/>
            <a:ext cx="438150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18ACE-261D-496F-BAA1-92BAD333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54711-61B1-4DD1-B722-A18FDECF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2: Radiation units and dose quantities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513D8-EDE9-4F35-85E7-CA7AE337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1878-AD39-41B9-B8BC-F5BFE78420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4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05122-EA54-430B-BDB7-5D2265A8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68451-97D6-4709-9F29-38DECE42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E3E0B-F765-484B-99C6-9EED40C8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2: Radiation units and dose quantities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4AD63-832E-4BBB-9405-5481BF2D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32B1-D976-4881-B4E4-97FB29EFAD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1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3CF689-9487-4A3A-9FBC-B6913C7C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DACD2F-7133-4DEC-91BA-05BFE23F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2: Radiation units and dose quantities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98993-B551-43CE-9B7F-FF65CFD8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016E-809B-47DC-91C0-FDE09E08792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4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E35B-E22D-4EF8-8C4A-E6751783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4844-DD67-4AB8-A08F-A569B533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81DE7-E494-4326-88B5-6920FF311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CB121-1D7C-4C21-828E-B2DAA770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B564E-5FDE-4B8C-98C2-B7DAF35A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2: Radiation units and dose quantities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014BE-34A7-4C17-9B98-E31CA7EE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A67B-60C7-4529-8ECE-40E46D261C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29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ED61-7DDE-4DF6-974E-2459D756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E368F-ABDA-4017-B54D-680479B93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4AE1C-5CEA-4292-A6BB-22D7A9B4D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73830-F6E8-4240-87BE-5F56CD67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154C1-5386-41A6-979D-1D4529BB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2: Radiation units and dose quantities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667A8-3B66-4A72-B99E-590E0242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178B-6334-43C7-9A05-45457E8DA2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78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28F5-5327-4394-BAAB-4527028B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4C57A-FFD1-45DA-BA75-32C880F89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29418-FB45-48D1-BE09-259C9946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5275" y="638571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8509-AD7E-40A1-9521-17024A5B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62" y="6385719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2: Radiation units and dose quantities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7DE7C-89F0-40E0-86F7-7E0B7D8F8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6FC75-F1C5-48C7-BDD0-853C79DBFA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78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98FF3-3E82-466A-859E-7B88939A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08757"/>
            <a:ext cx="11363325" cy="716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B3301-9E9C-4BA2-90D1-28DBD4BD7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1774" y="1313657"/>
            <a:ext cx="9124951" cy="486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CE560-0CC5-4ED9-8ADF-C03D49C8F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3525" y="63857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ACB44F0-20BD-4DC4-A2D6-68088A3B93F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A7E2ED-2673-4835-BEDD-9ABB1D610E4C}"/>
              </a:ext>
            </a:extLst>
          </p:cNvPr>
          <p:cNvCxnSpPr>
            <a:cxnSpLocks/>
          </p:cNvCxnSpPr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E8C7AA1-F86D-40C1-A77B-67B6CAB16BE6}"/>
              </a:ext>
            </a:extLst>
          </p:cNvPr>
          <p:cNvSpPr/>
          <p:nvPr userDrawn="1"/>
        </p:nvSpPr>
        <p:spPr>
          <a:xfrm>
            <a:off x="0" y="1104900"/>
            <a:ext cx="2381250" cy="5251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1C653-1D55-4043-85BE-F9DA91499B20}"/>
              </a:ext>
            </a:extLst>
          </p:cNvPr>
          <p:cNvSpPr/>
          <p:nvPr userDrawn="1"/>
        </p:nvSpPr>
        <p:spPr>
          <a:xfrm>
            <a:off x="0" y="0"/>
            <a:ext cx="12192000" cy="1104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ECCF87-3988-4DCA-8C3F-08A55DD94705}"/>
              </a:ext>
            </a:extLst>
          </p:cNvPr>
          <p:cNvSpPr/>
          <p:nvPr userDrawn="1"/>
        </p:nvSpPr>
        <p:spPr>
          <a:xfrm>
            <a:off x="0" y="0"/>
            <a:ext cx="2381250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63C1E7-51E2-4164-8896-63FE1D746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9766"/>
          <a:stretch/>
        </p:blipFill>
        <p:spPr>
          <a:xfrm>
            <a:off x="1014299" y="157267"/>
            <a:ext cx="1253797" cy="838801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FF5C2D5-3A18-4B28-B047-E9C99BB27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4" y="646668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1. Radiation dose and units, and radiation effects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0D6106-E50B-4981-916C-515F5B60B6A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5881" y="252056"/>
            <a:ext cx="706863" cy="70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FF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C6BB7-5DD7-4F27-93DD-716C6B5D8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2725"/>
            <a:ext cx="10515600" cy="494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2967F9-7AE9-46A7-A253-EF036FDF91C8}"/>
              </a:ext>
            </a:extLst>
          </p:cNvPr>
          <p:cNvSpPr/>
          <p:nvPr userDrawn="1"/>
        </p:nvSpPr>
        <p:spPr>
          <a:xfrm>
            <a:off x="0" y="0"/>
            <a:ext cx="12192000" cy="1104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4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7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pub.iaea.org/MTCD/Publications/PDF/TRS457_web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ncrponline.org/publications/reports/ncrp-report-160-2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aea.org/resources/rpop/health-professionals/interventional-procedures/radiation-doses-in-interventional-fluoroscopy#3" TargetMode="External"/><Relationship Id="rId4" Type="http://schemas.openxmlformats.org/officeDocument/2006/relationships/hyperlink" Target="https://ncrponline.org/publications/reports/ncrp-report-160-2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271586-C63D-4AE4-B5A0-4418E477FB52}"/>
              </a:ext>
            </a:extLst>
          </p:cNvPr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A1F469A-0CA1-46C2-B2B7-047A26A874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1136" y="2214523"/>
            <a:ext cx="11010122" cy="1844293"/>
          </a:xfrm>
        </p:spPr>
        <p:txBody>
          <a:bodyPr>
            <a:noAutofit/>
          </a:bodyPr>
          <a:lstStyle/>
          <a:p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Patient Skin Dose Estimation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325AF3D-7E5C-4952-AAD1-BC5E7B8A11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3999" y="4991749"/>
            <a:ext cx="9144000" cy="138586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Chai Hong Yeong, PhD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Chair, Medical Physics World Board, IOMP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Taylor’s University, Malaysia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Chaihong.Yeong@taylors.edu.my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58221760-8252-470C-A761-C59238C68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272" y="435789"/>
            <a:ext cx="79325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Joint ICTP-IAEA Training Course on </a:t>
            </a:r>
          </a:p>
          <a:p>
            <a:pPr algn="ctr" eaLnBrk="1" hangingPunct="1">
              <a:defRPr/>
            </a:pPr>
            <a:r>
              <a:rPr lang="en-US" alt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Quality Assurance, Quality Control and Optimization of Equipment and Procedures Used in Fluoroscopically-Guided Procedures</a:t>
            </a:r>
            <a:endParaRPr lang="en-AU" altLang="en-US" sz="2000" b="1" dirty="0">
              <a:solidFill>
                <a:srgbClr val="0070C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02E8E-AE3B-452E-86D2-C0555A49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709" y="276331"/>
            <a:ext cx="1829936" cy="1334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0D3EB1-9CA7-455B-93E6-E7416EBE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7" y="355345"/>
            <a:ext cx="1184483" cy="11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9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6">
            <a:extLst>
              <a:ext uri="{FF2B5EF4-FFF2-40B4-BE49-F238E27FC236}">
                <a16:creationId xmlns:a16="http://schemas.microsoft.com/office/drawing/2014/main" id="{4AAFCD8A-6571-4C99-9492-459786D5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EA2ABD-E3C9-4EB0-A2E2-F8BF4873447C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Rectangle 124">
            <a:extLst>
              <a:ext uri="{FF2B5EF4-FFF2-40B4-BE49-F238E27FC236}">
                <a16:creationId xmlns:a16="http://schemas.microsoft.com/office/drawing/2014/main" id="{0818A63E-F499-4130-B70B-92208CE346A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746375" y="1540669"/>
            <a:ext cx="9124951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The obtained value for all typical diagnostic X-ray qualities can be assumed to be 1.06 (± 1%)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9CCFF"/>
              </a:buClr>
              <a:buSzPct val="110000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F =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9CCFF"/>
              </a:buClr>
              <a:buSzPct val="110000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9CCFF"/>
              </a:buClr>
              <a:buSzPct val="110000"/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where (µ</a:t>
            </a:r>
            <a:r>
              <a:rPr lang="en-US" altLang="en-US" sz="2800" baseline="-25000" dirty="0" err="1">
                <a:latin typeface="Arial" panose="020B0604020202020204" pitchFamily="34" charset="0"/>
              </a:rPr>
              <a:t>en</a:t>
            </a:r>
            <a:r>
              <a:rPr lang="en-US" altLang="en-US" sz="2800" dirty="0">
                <a:latin typeface="Arial" panose="020B0604020202020204" pitchFamily="34" charset="0"/>
              </a:rPr>
              <a:t>/</a:t>
            </a:r>
            <a:r>
              <a:rPr lang="en-US" altLang="en-US" sz="2800" dirty="0">
                <a:latin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en-US" altLang="en-US" sz="2800" dirty="0">
                <a:latin typeface="Arial" panose="020B0604020202020204" pitchFamily="34" charset="0"/>
              </a:rPr>
              <a:t>) are the mass energy coefficients of water and air, respectively.</a:t>
            </a:r>
          </a:p>
          <a:p>
            <a:pPr eaLnBrk="1" hangingPunct="1">
              <a:spcBef>
                <a:spcPct val="20000"/>
              </a:spcBef>
              <a:buClr>
                <a:srgbClr val="99CCFF"/>
              </a:buClr>
              <a:buSzPct val="110000"/>
              <a:buFontTx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7D23B8FD-FB83-4B0F-A613-E4D9CFB7A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4" y="208757"/>
            <a:ext cx="9124951" cy="716756"/>
          </a:xfrm>
        </p:spPr>
        <p:txBody>
          <a:bodyPr/>
          <a:lstStyle/>
          <a:p>
            <a:pPr eaLnBrk="1" hangingPunct="1"/>
            <a:r>
              <a:rPr lang="en-GB" altLang="en-US" b="1" dirty="0"/>
              <a:t>1.1 Entrance Surface Dose (ESD)</a:t>
            </a:r>
          </a:p>
        </p:txBody>
      </p:sp>
      <p:grpSp>
        <p:nvGrpSpPr>
          <p:cNvPr id="33797" name="Group 125">
            <a:extLst>
              <a:ext uri="{FF2B5EF4-FFF2-40B4-BE49-F238E27FC236}">
                <a16:creationId xmlns:a16="http://schemas.microsoft.com/office/drawing/2014/main" id="{BB7A54E6-3348-4AF1-B186-3B2FB361A6BB}"/>
              </a:ext>
            </a:extLst>
          </p:cNvPr>
          <p:cNvGrpSpPr>
            <a:grpSpLocks/>
          </p:cNvGrpSpPr>
          <p:nvPr/>
        </p:nvGrpSpPr>
        <p:grpSpPr bwMode="auto">
          <a:xfrm>
            <a:off x="4049713" y="2867818"/>
            <a:ext cx="4673600" cy="1122363"/>
            <a:chOff x="871" y="1842"/>
            <a:chExt cx="2944" cy="707"/>
          </a:xfrm>
        </p:grpSpPr>
        <p:sp>
          <p:nvSpPr>
            <p:cNvPr id="33800" name="Line 83">
              <a:extLst>
                <a:ext uri="{FF2B5EF4-FFF2-40B4-BE49-F238E27FC236}">
                  <a16:creationId xmlns:a16="http://schemas.microsoft.com/office/drawing/2014/main" id="{1BDDBC23-6758-45B2-A5C6-E5BADB838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2197"/>
              <a:ext cx="352" cy="1"/>
            </a:xfrm>
            <a:prstGeom prst="line">
              <a:avLst/>
            </a:prstGeom>
            <a:noFill/>
            <a:ln w="7938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3801" name="Line 84">
              <a:extLst>
                <a:ext uri="{FF2B5EF4-FFF2-40B4-BE49-F238E27FC236}">
                  <a16:creationId xmlns:a16="http://schemas.microsoft.com/office/drawing/2014/main" id="{65525182-4796-453B-B852-582C8830C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5" y="2197"/>
              <a:ext cx="353" cy="1"/>
            </a:xfrm>
            <a:prstGeom prst="line">
              <a:avLst/>
            </a:prstGeom>
            <a:noFill/>
            <a:ln w="7938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3802" name="Line 85">
              <a:extLst>
                <a:ext uri="{FF2B5EF4-FFF2-40B4-BE49-F238E27FC236}">
                  <a16:creationId xmlns:a16="http://schemas.microsoft.com/office/drawing/2014/main" id="{2A658184-9464-44DA-9B79-264A6EB75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0" y="1862"/>
              <a:ext cx="220" cy="671"/>
            </a:xfrm>
            <a:prstGeom prst="line">
              <a:avLst/>
            </a:prstGeom>
            <a:noFill/>
            <a:ln w="14288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33803" name="Rectangle 86">
              <a:extLst>
                <a:ext uri="{FF2B5EF4-FFF2-40B4-BE49-F238E27FC236}">
                  <a16:creationId xmlns:a16="http://schemas.microsoft.com/office/drawing/2014/main" id="{BDAC87C5-12B3-4278-9733-1F3F5131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" y="2044"/>
              <a:ext cx="43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C00000"/>
                  </a:solidFill>
                  <a:latin typeface="Arial" panose="020B0604020202020204" pitchFamily="34" charset="0"/>
                </a:rPr>
                <a:t>1.06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04" name="Rectangle 87">
              <a:extLst>
                <a:ext uri="{FF2B5EF4-FFF2-40B4-BE49-F238E27FC236}">
                  <a16:creationId xmlns:a16="http://schemas.microsoft.com/office/drawing/2014/main" id="{F3BA83F2-E98D-4F5B-B58D-4C55FE527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2044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C00000"/>
                  </a:solidFill>
                  <a:latin typeface="Arial" panose="020B0604020202020204" pitchFamily="34" charset="0"/>
                </a:rPr>
                <a:t> 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05" name="Rectangle 88">
              <a:extLst>
                <a:ext uri="{FF2B5EF4-FFF2-40B4-BE49-F238E27FC236}">
                  <a16:creationId xmlns:a16="http://schemas.microsoft.com/office/drawing/2014/main" id="{BE6F6407-EF60-4D40-8C51-F4B77AB38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2044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>
                <a:solidFill>
                  <a:srgbClr val="C00000"/>
                </a:solidFill>
              </a:endParaRPr>
            </a:p>
          </p:txBody>
        </p:sp>
        <p:sp>
          <p:nvSpPr>
            <p:cNvPr id="33806" name="Rectangle 89">
              <a:extLst>
                <a:ext uri="{FF2B5EF4-FFF2-40B4-BE49-F238E27FC236}">
                  <a16:creationId xmlns:a16="http://schemas.microsoft.com/office/drawing/2014/main" id="{8303FA92-B991-4485-9C46-4516723ED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2366"/>
              <a:ext cx="1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C00000"/>
                  </a:solidFill>
                  <a:latin typeface="Arial" panose="020B0604020202020204" pitchFamily="34" charset="0"/>
                </a:rPr>
                <a:t>air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07" name="Rectangle 90">
              <a:extLst>
                <a:ext uri="{FF2B5EF4-FFF2-40B4-BE49-F238E27FC236}">
                  <a16:creationId xmlns:a16="http://schemas.microsoft.com/office/drawing/2014/main" id="{BD2A0E83-7660-4A96-9062-28797F181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2043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C00000"/>
                  </a:solidFill>
                  <a:latin typeface="Arial" panose="020B0604020202020204" pitchFamily="34" charset="0"/>
                </a:rPr>
                <a:t>en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08" name="Rectangle 91">
              <a:extLst>
                <a:ext uri="{FF2B5EF4-FFF2-40B4-BE49-F238E27FC236}">
                  <a16:creationId xmlns:a16="http://schemas.microsoft.com/office/drawing/2014/main" id="{373D8059-FA69-4896-88F0-826FF3666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" y="2385"/>
              <a:ext cx="33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C00000"/>
                  </a:solidFill>
                  <a:latin typeface="Arial" panose="020B0604020202020204" pitchFamily="34" charset="0"/>
                </a:rPr>
                <a:t>water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09" name="Rectangle 92">
              <a:extLst>
                <a:ext uri="{FF2B5EF4-FFF2-40B4-BE49-F238E27FC236}">
                  <a16:creationId xmlns:a16="http://schemas.microsoft.com/office/drawing/2014/main" id="{2FCD8C56-1633-4C47-9A98-8D91142AE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3" y="2043"/>
              <a:ext cx="1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600" b="1" dirty="0" err="1">
                  <a:solidFill>
                    <a:srgbClr val="C00000"/>
                  </a:solidFill>
                  <a:latin typeface="Arial" panose="020B0604020202020204" pitchFamily="34" charset="0"/>
                </a:rPr>
                <a:t>en</a:t>
              </a:r>
              <a:endParaRPr lang="en-US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3810" name="Rectangle 93">
              <a:extLst>
                <a:ext uri="{FF2B5EF4-FFF2-40B4-BE49-F238E27FC236}">
                  <a16:creationId xmlns:a16="http://schemas.microsoft.com/office/drawing/2014/main" id="{9A868218-4FDB-4BFD-A54F-1B4790401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021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»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11" name="Rectangle 94">
              <a:extLst>
                <a:ext uri="{FF2B5EF4-FFF2-40B4-BE49-F238E27FC236}">
                  <a16:creationId xmlns:a16="http://schemas.microsoft.com/office/drawing/2014/main" id="{983FA5D3-DFBD-47B6-83F0-29F2CD9CE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130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12" name="Rectangle 95">
              <a:extLst>
                <a:ext uri="{FF2B5EF4-FFF2-40B4-BE49-F238E27FC236}">
                  <a16:creationId xmlns:a16="http://schemas.microsoft.com/office/drawing/2014/main" id="{6BDE6913-FF30-47F5-BA6B-9007A848F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992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13" name="Rectangle 96">
              <a:extLst>
                <a:ext uri="{FF2B5EF4-FFF2-40B4-BE49-F238E27FC236}">
                  <a16:creationId xmlns:a16="http://schemas.microsoft.com/office/drawing/2014/main" id="{F92E3832-1D93-40D2-BB38-6B7C36038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280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14" name="Rectangle 97">
              <a:extLst>
                <a:ext uri="{FF2B5EF4-FFF2-40B4-BE49-F238E27FC236}">
                  <a16:creationId xmlns:a16="http://schemas.microsoft.com/office/drawing/2014/main" id="{960FF1DA-1177-43B1-BDA8-F5B53E5A2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42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15" name="Rectangle 98">
              <a:extLst>
                <a:ext uri="{FF2B5EF4-FFF2-40B4-BE49-F238E27FC236}">
                  <a16:creationId xmlns:a16="http://schemas.microsoft.com/office/drawing/2014/main" id="{0E1C3E04-29B8-4270-A509-5F486B4DE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111"/>
              <a:ext cx="8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16" name="Rectangle 99">
              <a:extLst>
                <a:ext uri="{FF2B5EF4-FFF2-40B4-BE49-F238E27FC236}">
                  <a16:creationId xmlns:a16="http://schemas.microsoft.com/office/drawing/2014/main" id="{BFE19E2F-D7B4-4E26-BAB3-66E11E361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012"/>
              <a:ext cx="8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17" name="Rectangle 100">
              <a:extLst>
                <a:ext uri="{FF2B5EF4-FFF2-40B4-BE49-F238E27FC236}">
                  <a16:creationId xmlns:a16="http://schemas.microsoft.com/office/drawing/2014/main" id="{2271EF54-D629-414B-9231-BA0967773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261"/>
              <a:ext cx="8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18" name="Rectangle 101">
              <a:extLst>
                <a:ext uri="{FF2B5EF4-FFF2-40B4-BE49-F238E27FC236}">
                  <a16:creationId xmlns:a16="http://schemas.microsoft.com/office/drawing/2014/main" id="{3AF82D29-DD8D-4FD1-B42F-FE9F03BE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1862"/>
              <a:ext cx="8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19" name="Rectangle 102">
              <a:extLst>
                <a:ext uri="{FF2B5EF4-FFF2-40B4-BE49-F238E27FC236}">
                  <a16:creationId xmlns:a16="http://schemas.microsoft.com/office/drawing/2014/main" id="{3AE1D246-4FAD-4D61-B028-67CCEED6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043"/>
              <a:ext cx="8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0" name="Rectangle 103">
              <a:extLst>
                <a:ext uri="{FF2B5EF4-FFF2-40B4-BE49-F238E27FC236}">
                  <a16:creationId xmlns:a16="http://schemas.microsoft.com/office/drawing/2014/main" id="{800534A8-E784-4126-A895-971A7BF9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228"/>
              <a:ext cx="8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1" name="Rectangle 104">
              <a:extLst>
                <a:ext uri="{FF2B5EF4-FFF2-40B4-BE49-F238E27FC236}">
                  <a16:creationId xmlns:a16="http://schemas.microsoft.com/office/drawing/2014/main" id="{34EAD161-5196-475D-9564-6E52B38A8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894"/>
              <a:ext cx="8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2" name="Rectangle 105">
              <a:extLst>
                <a:ext uri="{FF2B5EF4-FFF2-40B4-BE49-F238E27FC236}">
                  <a16:creationId xmlns:a16="http://schemas.microsoft.com/office/drawing/2014/main" id="{1B9F8092-2DBB-472B-87EE-B0CAED8FC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099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3" name="Rectangle 106">
              <a:extLst>
                <a:ext uri="{FF2B5EF4-FFF2-40B4-BE49-F238E27FC236}">
                  <a16:creationId xmlns:a16="http://schemas.microsoft.com/office/drawing/2014/main" id="{41F2D0A1-D89F-40ED-8E8A-0FEF52E0D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024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÷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4" name="Rectangle 107">
              <a:extLst>
                <a:ext uri="{FF2B5EF4-FFF2-40B4-BE49-F238E27FC236}">
                  <a16:creationId xmlns:a16="http://schemas.microsoft.com/office/drawing/2014/main" id="{9AEF28D6-6442-448D-93AB-43DB99100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247"/>
              <a:ext cx="8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ø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5" name="Rectangle 108">
              <a:extLst>
                <a:ext uri="{FF2B5EF4-FFF2-40B4-BE49-F238E27FC236}">
                  <a16:creationId xmlns:a16="http://schemas.microsoft.com/office/drawing/2014/main" id="{15ECB891-6D7D-47A9-B428-8FDA147E7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874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ö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6" name="Rectangle 109">
              <a:extLst>
                <a:ext uri="{FF2B5EF4-FFF2-40B4-BE49-F238E27FC236}">
                  <a16:creationId xmlns:a16="http://schemas.microsoft.com/office/drawing/2014/main" id="{66D0DEAF-1CA9-48D2-9DCF-764A75C2B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099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7" name="Rectangle 110">
              <a:extLst>
                <a:ext uri="{FF2B5EF4-FFF2-40B4-BE49-F238E27FC236}">
                  <a16:creationId xmlns:a16="http://schemas.microsoft.com/office/drawing/2014/main" id="{61F61F96-2E51-4890-9D4E-FF382C42B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024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8" name="Rectangle 111">
              <a:extLst>
                <a:ext uri="{FF2B5EF4-FFF2-40B4-BE49-F238E27FC236}">
                  <a16:creationId xmlns:a16="http://schemas.microsoft.com/office/drawing/2014/main" id="{1E3C6280-F432-4819-96CE-ED3789710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247"/>
              <a:ext cx="8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29" name="Rectangle 112">
              <a:extLst>
                <a:ext uri="{FF2B5EF4-FFF2-40B4-BE49-F238E27FC236}">
                  <a16:creationId xmlns:a16="http://schemas.microsoft.com/office/drawing/2014/main" id="{91222C50-C80B-4416-B695-A283C62EF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1874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30" name="Rectangle 113">
              <a:extLst>
                <a:ext uri="{FF2B5EF4-FFF2-40B4-BE49-F238E27FC236}">
                  <a16:creationId xmlns:a16="http://schemas.microsoft.com/office/drawing/2014/main" id="{BF3F8F71-530B-4314-8B97-62485922A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" y="2043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C00000"/>
                  </a:solidFill>
                  <a:latin typeface="Symbol" panose="05050102010706020507" pitchFamily="18" charset="2"/>
                </a:rPr>
                <a:t>ç</a:t>
              </a:r>
              <a:endParaRPr lang="en-US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3831" name="Rectangle 114">
              <a:extLst>
                <a:ext uri="{FF2B5EF4-FFF2-40B4-BE49-F238E27FC236}">
                  <a16:creationId xmlns:a16="http://schemas.microsoft.com/office/drawing/2014/main" id="{26B08CBB-7FB6-47D1-A964-CB943FFF0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" y="2228"/>
              <a:ext cx="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  <a:latin typeface="Symbol" panose="05050102010706020507" pitchFamily="18" charset="2"/>
                </a:rPr>
                <a:t>è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32" name="Rectangle 115">
              <a:extLst>
                <a:ext uri="{FF2B5EF4-FFF2-40B4-BE49-F238E27FC236}">
                  <a16:creationId xmlns:a16="http://schemas.microsoft.com/office/drawing/2014/main" id="{55078303-ACC2-4F2D-AECE-0EDD6D1C1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" y="1894"/>
              <a:ext cx="86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C00000"/>
                  </a:solidFill>
                  <a:latin typeface="Symbol" panose="05050102010706020507" pitchFamily="18" charset="2"/>
                </a:rPr>
                <a:t>æ</a:t>
              </a:r>
              <a:endParaRPr lang="en-US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3833" name="Rectangle 116">
              <a:extLst>
                <a:ext uri="{FF2B5EF4-FFF2-40B4-BE49-F238E27FC236}">
                  <a16:creationId xmlns:a16="http://schemas.microsoft.com/office/drawing/2014/main" id="{D5F025A1-2660-44BF-B5F0-A274CED74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" y="222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C00000"/>
                  </a:solidFill>
                  <a:latin typeface="Symbol" panose="05050102010706020507" pitchFamily="18" charset="2"/>
                </a:rPr>
                <a:t>r</a:t>
              </a:r>
            </a:p>
          </p:txBody>
        </p:sp>
        <p:sp>
          <p:nvSpPr>
            <p:cNvPr id="33834" name="Rectangle 117">
              <a:extLst>
                <a:ext uri="{FF2B5EF4-FFF2-40B4-BE49-F238E27FC236}">
                  <a16:creationId xmlns:a16="http://schemas.microsoft.com/office/drawing/2014/main" id="{F7F83DCD-6A33-4B1C-8A96-C081A89C6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" y="1903"/>
              <a:ext cx="13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C00000"/>
                  </a:solidFill>
                </a:rPr>
                <a:t>µ</a:t>
              </a:r>
              <a:endParaRPr lang="en-US" altLang="en-US">
                <a:solidFill>
                  <a:srgbClr val="C00000"/>
                </a:solidFill>
              </a:endParaRPr>
            </a:p>
          </p:txBody>
        </p:sp>
        <p:sp>
          <p:nvSpPr>
            <p:cNvPr id="33835" name="Rectangle 118">
              <a:extLst>
                <a:ext uri="{FF2B5EF4-FFF2-40B4-BE49-F238E27FC236}">
                  <a16:creationId xmlns:a16="http://schemas.microsoft.com/office/drawing/2014/main" id="{C666D68D-7C74-4FE6-B56F-ADD92B0C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" y="2226"/>
              <a:ext cx="1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C00000"/>
                  </a:solidFill>
                  <a:latin typeface="Symbol" panose="05050102010706020507" pitchFamily="18" charset="2"/>
                </a:rPr>
                <a:t>r</a:t>
              </a:r>
            </a:p>
          </p:txBody>
        </p:sp>
        <p:sp>
          <p:nvSpPr>
            <p:cNvPr id="33836" name="Rectangle 119">
              <a:extLst>
                <a:ext uri="{FF2B5EF4-FFF2-40B4-BE49-F238E27FC236}">
                  <a16:creationId xmlns:a16="http://schemas.microsoft.com/office/drawing/2014/main" id="{B0FC9A47-F479-481A-9F1A-D74C3FD27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1903"/>
              <a:ext cx="12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C00000"/>
                  </a:solidFill>
                </a:rPr>
                <a:t>µ</a:t>
              </a:r>
              <a:endParaRPr lang="en-US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892CDE8-962D-4C84-B57A-2CB3DC3E8263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49" name="Footer Placeholder 3">
            <a:extLst>
              <a:ext uri="{FF2B5EF4-FFF2-40B4-BE49-F238E27FC236}">
                <a16:creationId xmlns:a16="http://schemas.microsoft.com/office/drawing/2014/main" id="{71985E21-788E-4D7C-B920-66FF085C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7">
            <a:extLst>
              <a:ext uri="{FF2B5EF4-FFF2-40B4-BE49-F238E27FC236}">
                <a16:creationId xmlns:a16="http://schemas.microsoft.com/office/drawing/2014/main" id="{31167AE9-81D6-4493-BED0-DD6645B274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71774" y="1517650"/>
            <a:ext cx="9039226" cy="4673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On the other hand, the ESD measured on the surface of the patient or phantom includes a contribution from photons scattered back from deeper tissues, which is not present for free air measurements.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For this reason, correction factor (</a:t>
            </a:r>
            <a:r>
              <a:rPr lang="en-US" altLang="en-US" sz="2800" dirty="0">
                <a:solidFill>
                  <a:srgbClr val="C00000"/>
                </a:solidFill>
              </a:rPr>
              <a:t>backscatter factor</a:t>
            </a:r>
            <a:r>
              <a:rPr lang="en-US" altLang="en-US" sz="2800" dirty="0"/>
              <a:t>) must be introduced.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If measurements are made at other distances than the true focus-to-skin distance, doses must be corrected by the </a:t>
            </a:r>
            <a:r>
              <a:rPr lang="en-US" altLang="en-US" sz="2800" dirty="0">
                <a:solidFill>
                  <a:srgbClr val="C00000"/>
                </a:solidFill>
              </a:rPr>
              <a:t>inverse square law.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3E0FD1B-B02A-4B8E-A12D-3FF9D130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E491041-5AD9-498B-A5DF-BFCFA3AD7E3B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501EBCB-1807-43CD-84ED-5FF15B009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4" y="208757"/>
            <a:ext cx="9124951" cy="716756"/>
          </a:xfrm>
        </p:spPr>
        <p:txBody>
          <a:bodyPr/>
          <a:lstStyle/>
          <a:p>
            <a:pPr eaLnBrk="1" hangingPunct="1"/>
            <a:r>
              <a:rPr lang="en-GB" altLang="en-US" b="1" dirty="0"/>
              <a:t>1.1 Entrance Surface Dose (ESD)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0F9D1-9BFD-4710-BE94-8A9AD774FCE2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7EC5CFE-0E31-4DE9-B9E6-42EDAE56F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6">
            <a:extLst>
              <a:ext uri="{FF2B5EF4-FFF2-40B4-BE49-F238E27FC236}">
                <a16:creationId xmlns:a16="http://schemas.microsoft.com/office/drawing/2014/main" id="{DFF1EC66-6F69-44E1-A130-7B187E3C1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3242" y="205580"/>
            <a:ext cx="113792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1.2 Backscatter factors (Water/soft tissue)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8E5E6555-1966-4E42-B4CE-38553A59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8A8E19-2004-4781-BB9B-E00FDAF1BA52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570CE-3665-48B9-B3E9-5E91508B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174" y="1436690"/>
            <a:ext cx="7604332" cy="4662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44C847-4866-415D-A1A5-AEF2CD4928D6}"/>
              </a:ext>
            </a:extLst>
          </p:cNvPr>
          <p:cNvSpPr txBox="1"/>
          <p:nvPr/>
        </p:nvSpPr>
        <p:spPr>
          <a:xfrm>
            <a:off x="2513283" y="2295330"/>
            <a:ext cx="21145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BSF depends on: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AU" altLang="en-US" sz="1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kVp</a:t>
            </a:r>
            <a:endParaRPr lang="en-AU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AU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Filtration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r>
              <a:rPr lang="en-AU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FOV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98A137-F38F-44A2-83B4-872CFB31AF1A}"/>
              </a:ext>
            </a:extLst>
          </p:cNvPr>
          <p:cNvSpPr/>
          <p:nvPr/>
        </p:nvSpPr>
        <p:spPr>
          <a:xfrm>
            <a:off x="4477430" y="2127379"/>
            <a:ext cx="542440" cy="6437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79F790-1B80-4F35-BEC0-4A6848F90F1A}"/>
              </a:ext>
            </a:extLst>
          </p:cNvPr>
          <p:cNvSpPr/>
          <p:nvPr/>
        </p:nvSpPr>
        <p:spPr>
          <a:xfrm>
            <a:off x="5062876" y="2127379"/>
            <a:ext cx="542440" cy="6437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35F762-7518-42C2-97CD-13237FE858A9}"/>
              </a:ext>
            </a:extLst>
          </p:cNvPr>
          <p:cNvSpPr/>
          <p:nvPr/>
        </p:nvSpPr>
        <p:spPr>
          <a:xfrm>
            <a:off x="7540977" y="1915885"/>
            <a:ext cx="4262247" cy="33279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C455D-965F-435A-A66D-9CC92478EAF3}"/>
              </a:ext>
            </a:extLst>
          </p:cNvPr>
          <p:cNvSpPr txBox="1"/>
          <p:nvPr/>
        </p:nvSpPr>
        <p:spPr>
          <a:xfrm>
            <a:off x="4281486" y="6437315"/>
            <a:ext cx="6398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https://www-pub.iaea.org/MTCD/Publications/PDF/TRS457_web.pdf</a:t>
            </a:r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B0C29-D9F6-49CA-9BC0-A05A0E4A1584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025FAB4B-E68A-452E-9A85-01E2E964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6">
            <a:extLst>
              <a:ext uri="{FF2B5EF4-FFF2-40B4-BE49-F238E27FC236}">
                <a16:creationId xmlns:a16="http://schemas.microsoft.com/office/drawing/2014/main" id="{DFF1EC66-6F69-44E1-A130-7B187E3C1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3242" y="205580"/>
            <a:ext cx="113792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1.2 Backscatter factors (Water/soft tissue)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8E5E6555-1966-4E42-B4CE-38553A59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8A8E19-2004-4781-BB9B-E00FDAF1BA52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EBF9155-82A5-43AE-A4D8-4EA360BF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346" y="1292499"/>
            <a:ext cx="6080741" cy="37992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59929972-5D9D-41AC-8820-8C54D05CE8CD}"/>
              </a:ext>
            </a:extLst>
          </p:cNvPr>
          <p:cNvSpPr>
            <a:spLocks/>
          </p:cNvSpPr>
          <p:nvPr/>
        </p:nvSpPr>
        <p:spPr bwMode="auto">
          <a:xfrm>
            <a:off x="7280275" y="2199278"/>
            <a:ext cx="3886200" cy="1085850"/>
          </a:xfrm>
          <a:custGeom>
            <a:avLst/>
            <a:gdLst/>
            <a:ahLst/>
            <a:cxnLst>
              <a:cxn ang="0">
                <a:pos x="2448" y="344"/>
              </a:cxn>
              <a:cxn ang="0">
                <a:pos x="0" y="0"/>
              </a:cxn>
              <a:cxn ang="0">
                <a:pos x="4" y="684"/>
              </a:cxn>
              <a:cxn ang="0">
                <a:pos x="2448" y="344"/>
              </a:cxn>
            </a:cxnLst>
            <a:rect l="0" t="0" r="r" b="b"/>
            <a:pathLst>
              <a:path w="2448" h="684">
                <a:moveTo>
                  <a:pt x="2448" y="344"/>
                </a:moveTo>
                <a:lnTo>
                  <a:pt x="0" y="0"/>
                </a:lnTo>
                <a:lnTo>
                  <a:pt x="4" y="684"/>
                </a:lnTo>
                <a:lnTo>
                  <a:pt x="2448" y="344"/>
                </a:lnTo>
                <a:close/>
              </a:path>
            </a:pathLst>
          </a:custGeom>
          <a:solidFill>
            <a:srgbClr val="FF9900"/>
          </a:solidFill>
          <a:ln w="12700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" name="Freeform 5" descr="20%">
            <a:extLst>
              <a:ext uri="{FF2B5EF4-FFF2-40B4-BE49-F238E27FC236}">
                <a16:creationId xmlns:a16="http://schemas.microsoft.com/office/drawing/2014/main" id="{23AA4FC5-13B3-4C3C-B6D8-3739F4D606D5}"/>
              </a:ext>
            </a:extLst>
          </p:cNvPr>
          <p:cNvSpPr>
            <a:spLocks/>
          </p:cNvSpPr>
          <p:nvPr/>
        </p:nvSpPr>
        <p:spPr bwMode="auto">
          <a:xfrm>
            <a:off x="6843713" y="1530942"/>
            <a:ext cx="755650" cy="3362325"/>
          </a:xfrm>
          <a:custGeom>
            <a:avLst/>
            <a:gdLst/>
            <a:ahLst/>
            <a:cxnLst>
              <a:cxn ang="0">
                <a:pos x="443" y="2081"/>
              </a:cxn>
              <a:cxn ang="0">
                <a:pos x="279" y="2037"/>
              </a:cxn>
              <a:cxn ang="0">
                <a:pos x="219" y="1973"/>
              </a:cxn>
              <a:cxn ang="0">
                <a:pos x="239" y="1801"/>
              </a:cxn>
              <a:cxn ang="0">
                <a:pos x="259" y="1609"/>
              </a:cxn>
              <a:cxn ang="0">
                <a:pos x="263" y="1529"/>
              </a:cxn>
              <a:cxn ang="0">
                <a:pos x="283" y="1385"/>
              </a:cxn>
              <a:cxn ang="0">
                <a:pos x="295" y="1145"/>
              </a:cxn>
              <a:cxn ang="0">
                <a:pos x="319" y="1017"/>
              </a:cxn>
              <a:cxn ang="0">
                <a:pos x="311" y="537"/>
              </a:cxn>
              <a:cxn ang="0">
                <a:pos x="263" y="345"/>
              </a:cxn>
              <a:cxn ang="0">
                <a:pos x="291" y="281"/>
              </a:cxn>
              <a:cxn ang="0">
                <a:pos x="343" y="261"/>
              </a:cxn>
              <a:cxn ang="0">
                <a:pos x="331" y="189"/>
              </a:cxn>
              <a:cxn ang="0">
                <a:pos x="307" y="125"/>
              </a:cxn>
              <a:cxn ang="0">
                <a:pos x="307" y="49"/>
              </a:cxn>
              <a:cxn ang="0">
                <a:pos x="259" y="9"/>
              </a:cxn>
              <a:cxn ang="0">
                <a:pos x="115" y="9"/>
              </a:cxn>
              <a:cxn ang="0">
                <a:pos x="35" y="157"/>
              </a:cxn>
              <a:cxn ang="0">
                <a:pos x="91" y="273"/>
              </a:cxn>
              <a:cxn ang="0">
                <a:pos x="23" y="473"/>
              </a:cxn>
              <a:cxn ang="0">
                <a:pos x="35" y="725"/>
              </a:cxn>
              <a:cxn ang="0">
                <a:pos x="23" y="929"/>
              </a:cxn>
              <a:cxn ang="0">
                <a:pos x="7" y="1049"/>
              </a:cxn>
              <a:cxn ang="0">
                <a:pos x="59" y="1181"/>
              </a:cxn>
              <a:cxn ang="0">
                <a:pos x="67" y="1301"/>
              </a:cxn>
              <a:cxn ang="0">
                <a:pos x="119" y="1457"/>
              </a:cxn>
              <a:cxn ang="0">
                <a:pos x="103" y="1621"/>
              </a:cxn>
              <a:cxn ang="0">
                <a:pos x="107" y="1849"/>
              </a:cxn>
              <a:cxn ang="0">
                <a:pos x="139" y="2001"/>
              </a:cxn>
              <a:cxn ang="0">
                <a:pos x="119" y="2061"/>
              </a:cxn>
              <a:cxn ang="0">
                <a:pos x="147" y="2105"/>
              </a:cxn>
              <a:cxn ang="0">
                <a:pos x="211" y="2101"/>
              </a:cxn>
              <a:cxn ang="0">
                <a:pos x="303" y="2109"/>
              </a:cxn>
              <a:cxn ang="0">
                <a:pos x="463" y="2101"/>
              </a:cxn>
            </a:cxnLst>
            <a:rect l="0" t="0" r="r" b="b"/>
            <a:pathLst>
              <a:path w="476" h="2118">
                <a:moveTo>
                  <a:pt x="463" y="2101"/>
                </a:moveTo>
                <a:cubicBezTo>
                  <a:pt x="476" y="2095"/>
                  <a:pt x="458" y="2089"/>
                  <a:pt x="443" y="2081"/>
                </a:cubicBezTo>
                <a:cubicBezTo>
                  <a:pt x="428" y="2073"/>
                  <a:pt x="402" y="2060"/>
                  <a:pt x="375" y="2053"/>
                </a:cubicBezTo>
                <a:cubicBezTo>
                  <a:pt x="348" y="2046"/>
                  <a:pt x="302" y="2044"/>
                  <a:pt x="279" y="2037"/>
                </a:cubicBezTo>
                <a:cubicBezTo>
                  <a:pt x="256" y="2030"/>
                  <a:pt x="249" y="2020"/>
                  <a:pt x="239" y="2009"/>
                </a:cubicBezTo>
                <a:cubicBezTo>
                  <a:pt x="229" y="1998"/>
                  <a:pt x="219" y="1990"/>
                  <a:pt x="219" y="1973"/>
                </a:cubicBezTo>
                <a:cubicBezTo>
                  <a:pt x="219" y="1956"/>
                  <a:pt x="236" y="1938"/>
                  <a:pt x="239" y="1909"/>
                </a:cubicBezTo>
                <a:cubicBezTo>
                  <a:pt x="242" y="1880"/>
                  <a:pt x="238" y="1846"/>
                  <a:pt x="239" y="1801"/>
                </a:cubicBezTo>
                <a:cubicBezTo>
                  <a:pt x="240" y="1756"/>
                  <a:pt x="244" y="1673"/>
                  <a:pt x="247" y="1641"/>
                </a:cubicBezTo>
                <a:cubicBezTo>
                  <a:pt x="250" y="1609"/>
                  <a:pt x="254" y="1622"/>
                  <a:pt x="259" y="1609"/>
                </a:cubicBezTo>
                <a:cubicBezTo>
                  <a:pt x="264" y="1596"/>
                  <a:pt x="274" y="1578"/>
                  <a:pt x="275" y="1565"/>
                </a:cubicBezTo>
                <a:cubicBezTo>
                  <a:pt x="276" y="1552"/>
                  <a:pt x="265" y="1545"/>
                  <a:pt x="263" y="1529"/>
                </a:cubicBezTo>
                <a:cubicBezTo>
                  <a:pt x="261" y="1513"/>
                  <a:pt x="260" y="1493"/>
                  <a:pt x="263" y="1469"/>
                </a:cubicBezTo>
                <a:cubicBezTo>
                  <a:pt x="266" y="1445"/>
                  <a:pt x="280" y="1415"/>
                  <a:pt x="283" y="1385"/>
                </a:cubicBezTo>
                <a:cubicBezTo>
                  <a:pt x="286" y="1355"/>
                  <a:pt x="281" y="1329"/>
                  <a:pt x="283" y="1289"/>
                </a:cubicBezTo>
                <a:cubicBezTo>
                  <a:pt x="285" y="1249"/>
                  <a:pt x="292" y="1178"/>
                  <a:pt x="295" y="1145"/>
                </a:cubicBezTo>
                <a:cubicBezTo>
                  <a:pt x="298" y="1112"/>
                  <a:pt x="295" y="1110"/>
                  <a:pt x="299" y="1089"/>
                </a:cubicBezTo>
                <a:cubicBezTo>
                  <a:pt x="303" y="1068"/>
                  <a:pt x="313" y="1066"/>
                  <a:pt x="319" y="1017"/>
                </a:cubicBezTo>
                <a:cubicBezTo>
                  <a:pt x="325" y="968"/>
                  <a:pt x="336" y="873"/>
                  <a:pt x="335" y="793"/>
                </a:cubicBezTo>
                <a:cubicBezTo>
                  <a:pt x="334" y="713"/>
                  <a:pt x="318" y="604"/>
                  <a:pt x="311" y="537"/>
                </a:cubicBezTo>
                <a:cubicBezTo>
                  <a:pt x="304" y="470"/>
                  <a:pt x="299" y="425"/>
                  <a:pt x="291" y="393"/>
                </a:cubicBezTo>
                <a:cubicBezTo>
                  <a:pt x="283" y="361"/>
                  <a:pt x="268" y="357"/>
                  <a:pt x="263" y="345"/>
                </a:cubicBezTo>
                <a:cubicBezTo>
                  <a:pt x="258" y="333"/>
                  <a:pt x="258" y="332"/>
                  <a:pt x="263" y="321"/>
                </a:cubicBezTo>
                <a:cubicBezTo>
                  <a:pt x="268" y="310"/>
                  <a:pt x="282" y="288"/>
                  <a:pt x="291" y="281"/>
                </a:cubicBezTo>
                <a:cubicBezTo>
                  <a:pt x="300" y="274"/>
                  <a:pt x="310" y="284"/>
                  <a:pt x="319" y="281"/>
                </a:cubicBezTo>
                <a:cubicBezTo>
                  <a:pt x="328" y="278"/>
                  <a:pt x="340" y="268"/>
                  <a:pt x="343" y="261"/>
                </a:cubicBezTo>
                <a:cubicBezTo>
                  <a:pt x="346" y="254"/>
                  <a:pt x="337" y="249"/>
                  <a:pt x="335" y="237"/>
                </a:cubicBezTo>
                <a:cubicBezTo>
                  <a:pt x="333" y="225"/>
                  <a:pt x="330" y="201"/>
                  <a:pt x="331" y="189"/>
                </a:cubicBezTo>
                <a:cubicBezTo>
                  <a:pt x="332" y="177"/>
                  <a:pt x="347" y="176"/>
                  <a:pt x="343" y="165"/>
                </a:cubicBezTo>
                <a:cubicBezTo>
                  <a:pt x="339" y="154"/>
                  <a:pt x="314" y="138"/>
                  <a:pt x="307" y="125"/>
                </a:cubicBezTo>
                <a:cubicBezTo>
                  <a:pt x="300" y="112"/>
                  <a:pt x="299" y="102"/>
                  <a:pt x="299" y="89"/>
                </a:cubicBezTo>
                <a:cubicBezTo>
                  <a:pt x="299" y="76"/>
                  <a:pt x="309" y="59"/>
                  <a:pt x="307" y="49"/>
                </a:cubicBezTo>
                <a:cubicBezTo>
                  <a:pt x="305" y="39"/>
                  <a:pt x="295" y="36"/>
                  <a:pt x="287" y="29"/>
                </a:cubicBezTo>
                <a:cubicBezTo>
                  <a:pt x="279" y="22"/>
                  <a:pt x="275" y="14"/>
                  <a:pt x="259" y="9"/>
                </a:cubicBezTo>
                <a:cubicBezTo>
                  <a:pt x="243" y="4"/>
                  <a:pt x="215" y="1"/>
                  <a:pt x="191" y="1"/>
                </a:cubicBezTo>
                <a:cubicBezTo>
                  <a:pt x="167" y="1"/>
                  <a:pt x="137" y="0"/>
                  <a:pt x="115" y="9"/>
                </a:cubicBezTo>
                <a:cubicBezTo>
                  <a:pt x="93" y="18"/>
                  <a:pt x="72" y="28"/>
                  <a:pt x="59" y="53"/>
                </a:cubicBezTo>
                <a:cubicBezTo>
                  <a:pt x="46" y="78"/>
                  <a:pt x="32" y="126"/>
                  <a:pt x="35" y="157"/>
                </a:cubicBezTo>
                <a:cubicBezTo>
                  <a:pt x="38" y="188"/>
                  <a:pt x="66" y="218"/>
                  <a:pt x="75" y="237"/>
                </a:cubicBezTo>
                <a:cubicBezTo>
                  <a:pt x="84" y="256"/>
                  <a:pt x="95" y="253"/>
                  <a:pt x="91" y="273"/>
                </a:cubicBezTo>
                <a:cubicBezTo>
                  <a:pt x="87" y="293"/>
                  <a:pt x="62" y="324"/>
                  <a:pt x="51" y="357"/>
                </a:cubicBezTo>
                <a:cubicBezTo>
                  <a:pt x="40" y="390"/>
                  <a:pt x="29" y="432"/>
                  <a:pt x="23" y="473"/>
                </a:cubicBezTo>
                <a:cubicBezTo>
                  <a:pt x="17" y="514"/>
                  <a:pt x="13" y="559"/>
                  <a:pt x="15" y="601"/>
                </a:cubicBezTo>
                <a:cubicBezTo>
                  <a:pt x="17" y="643"/>
                  <a:pt x="32" y="690"/>
                  <a:pt x="35" y="725"/>
                </a:cubicBezTo>
                <a:cubicBezTo>
                  <a:pt x="38" y="760"/>
                  <a:pt x="37" y="779"/>
                  <a:pt x="35" y="813"/>
                </a:cubicBezTo>
                <a:cubicBezTo>
                  <a:pt x="33" y="847"/>
                  <a:pt x="28" y="899"/>
                  <a:pt x="23" y="929"/>
                </a:cubicBezTo>
                <a:cubicBezTo>
                  <a:pt x="18" y="959"/>
                  <a:pt x="6" y="973"/>
                  <a:pt x="3" y="993"/>
                </a:cubicBezTo>
                <a:cubicBezTo>
                  <a:pt x="0" y="1013"/>
                  <a:pt x="2" y="1028"/>
                  <a:pt x="7" y="1049"/>
                </a:cubicBezTo>
                <a:cubicBezTo>
                  <a:pt x="12" y="1070"/>
                  <a:pt x="26" y="1099"/>
                  <a:pt x="35" y="1121"/>
                </a:cubicBezTo>
                <a:cubicBezTo>
                  <a:pt x="44" y="1143"/>
                  <a:pt x="55" y="1162"/>
                  <a:pt x="59" y="1181"/>
                </a:cubicBezTo>
                <a:cubicBezTo>
                  <a:pt x="63" y="1200"/>
                  <a:pt x="58" y="1213"/>
                  <a:pt x="59" y="1233"/>
                </a:cubicBezTo>
                <a:cubicBezTo>
                  <a:pt x="60" y="1253"/>
                  <a:pt x="61" y="1274"/>
                  <a:pt x="67" y="1301"/>
                </a:cubicBezTo>
                <a:cubicBezTo>
                  <a:pt x="73" y="1328"/>
                  <a:pt x="86" y="1367"/>
                  <a:pt x="95" y="1393"/>
                </a:cubicBezTo>
                <a:cubicBezTo>
                  <a:pt x="104" y="1419"/>
                  <a:pt x="114" y="1436"/>
                  <a:pt x="119" y="1457"/>
                </a:cubicBezTo>
                <a:cubicBezTo>
                  <a:pt x="124" y="1478"/>
                  <a:pt x="130" y="1494"/>
                  <a:pt x="127" y="1521"/>
                </a:cubicBezTo>
                <a:cubicBezTo>
                  <a:pt x="124" y="1548"/>
                  <a:pt x="110" y="1586"/>
                  <a:pt x="103" y="1621"/>
                </a:cubicBezTo>
                <a:cubicBezTo>
                  <a:pt x="96" y="1656"/>
                  <a:pt x="86" y="1695"/>
                  <a:pt x="87" y="1733"/>
                </a:cubicBezTo>
                <a:cubicBezTo>
                  <a:pt x="88" y="1771"/>
                  <a:pt x="99" y="1812"/>
                  <a:pt x="107" y="1849"/>
                </a:cubicBezTo>
                <a:cubicBezTo>
                  <a:pt x="115" y="1886"/>
                  <a:pt x="130" y="1932"/>
                  <a:pt x="135" y="1957"/>
                </a:cubicBezTo>
                <a:cubicBezTo>
                  <a:pt x="140" y="1982"/>
                  <a:pt x="139" y="1988"/>
                  <a:pt x="139" y="2001"/>
                </a:cubicBezTo>
                <a:cubicBezTo>
                  <a:pt x="139" y="2014"/>
                  <a:pt x="138" y="2023"/>
                  <a:pt x="135" y="2033"/>
                </a:cubicBezTo>
                <a:cubicBezTo>
                  <a:pt x="132" y="2043"/>
                  <a:pt x="122" y="2051"/>
                  <a:pt x="119" y="2061"/>
                </a:cubicBezTo>
                <a:cubicBezTo>
                  <a:pt x="116" y="2071"/>
                  <a:pt x="114" y="2086"/>
                  <a:pt x="119" y="2093"/>
                </a:cubicBezTo>
                <a:cubicBezTo>
                  <a:pt x="124" y="2100"/>
                  <a:pt x="136" y="2102"/>
                  <a:pt x="147" y="2105"/>
                </a:cubicBezTo>
                <a:cubicBezTo>
                  <a:pt x="158" y="2108"/>
                  <a:pt x="176" y="2110"/>
                  <a:pt x="187" y="2109"/>
                </a:cubicBezTo>
                <a:cubicBezTo>
                  <a:pt x="198" y="2108"/>
                  <a:pt x="200" y="2102"/>
                  <a:pt x="211" y="2101"/>
                </a:cubicBezTo>
                <a:cubicBezTo>
                  <a:pt x="222" y="2100"/>
                  <a:pt x="236" y="2100"/>
                  <a:pt x="251" y="2101"/>
                </a:cubicBezTo>
                <a:cubicBezTo>
                  <a:pt x="266" y="2102"/>
                  <a:pt x="284" y="2106"/>
                  <a:pt x="303" y="2109"/>
                </a:cubicBezTo>
                <a:cubicBezTo>
                  <a:pt x="322" y="2112"/>
                  <a:pt x="336" y="2118"/>
                  <a:pt x="363" y="2117"/>
                </a:cubicBezTo>
                <a:cubicBezTo>
                  <a:pt x="390" y="2116"/>
                  <a:pt x="450" y="2107"/>
                  <a:pt x="463" y="2101"/>
                </a:cubicBezTo>
                <a:close/>
              </a:path>
            </a:pathLst>
          </a:custGeom>
          <a:pattFill prst="pct20">
            <a:fgClr>
              <a:srgbClr val="FF5050"/>
            </a:fgClr>
            <a:bgClr>
              <a:srgbClr val="FFFFFF"/>
            </a:bgClr>
          </a:pattFill>
          <a:ln w="127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38883C86-3221-4615-AD9F-AA1A4417F331}"/>
              </a:ext>
            </a:extLst>
          </p:cNvPr>
          <p:cNvGrpSpPr>
            <a:grpSpLocks/>
          </p:cNvGrpSpPr>
          <p:nvPr/>
        </p:nvGrpSpPr>
        <p:grpSpPr bwMode="auto">
          <a:xfrm>
            <a:off x="6373813" y="2024653"/>
            <a:ext cx="1625600" cy="1511300"/>
            <a:chOff x="1605" y="1582"/>
            <a:chExt cx="1024" cy="952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0FA3EB99-667D-4381-9843-6F4E9D0498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" y="1582"/>
              <a:ext cx="574" cy="944"/>
              <a:chOff x="1507" y="1648"/>
              <a:chExt cx="645" cy="944"/>
            </a:xfrm>
          </p:grpSpPr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DB61AD6E-6148-4CFF-ACBD-ADB096E94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7" y="1688"/>
                <a:ext cx="506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4ECBEE2C-6D44-473E-8EAB-B6A0C3B14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7" y="1872"/>
                <a:ext cx="536" cy="1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23" name="Line 10">
                <a:extLst>
                  <a:ext uri="{FF2B5EF4-FFF2-40B4-BE49-F238E27FC236}">
                    <a16:creationId xmlns:a16="http://schemas.microsoft.com/office/drawing/2014/main" id="{713D1DD0-FFBE-4A49-98FD-0C7946536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2104"/>
                <a:ext cx="576" cy="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24" name="Line 11">
                <a:extLst>
                  <a:ext uri="{FF2B5EF4-FFF2-40B4-BE49-F238E27FC236}">
                    <a16:creationId xmlns:a16="http://schemas.microsoft.com/office/drawing/2014/main" id="{551E8AEF-D1F9-4A6D-AE85-9F8730134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9" y="2176"/>
                <a:ext cx="499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25" name="Line 12">
                <a:extLst>
                  <a:ext uri="{FF2B5EF4-FFF2-40B4-BE49-F238E27FC236}">
                    <a16:creationId xmlns:a16="http://schemas.microsoft.com/office/drawing/2014/main" id="{8DDFB392-5818-4060-A2AF-F2DF16058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8" y="2256"/>
                <a:ext cx="327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5701EFD3-16F1-4BB1-B29C-31FDBF223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9" y="1648"/>
                <a:ext cx="288" cy="18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F9F52D46-9F98-4571-B265-4F0BEF976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7" y="2336"/>
                <a:ext cx="218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  <p:grpSp>
          <p:nvGrpSpPr>
            <p:cNvPr id="13" name="Group 15">
              <a:extLst>
                <a:ext uri="{FF2B5EF4-FFF2-40B4-BE49-F238E27FC236}">
                  <a16:creationId xmlns:a16="http://schemas.microsoft.com/office/drawing/2014/main" id="{79EFCFA2-DC45-4D30-BBBA-78D6949718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5" y="1590"/>
              <a:ext cx="426" cy="944"/>
              <a:chOff x="1000" y="1656"/>
              <a:chExt cx="479" cy="944"/>
            </a:xfrm>
          </p:grpSpPr>
          <p:sp>
            <p:nvSpPr>
              <p:cNvPr id="14" name="Line 16">
                <a:extLst>
                  <a:ext uri="{FF2B5EF4-FFF2-40B4-BE49-F238E27FC236}">
                    <a16:creationId xmlns:a16="http://schemas.microsoft.com/office/drawing/2014/main" id="{41227817-324D-4BA0-8703-9C8BB58BF0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03" y="1696"/>
                <a:ext cx="376" cy="2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5" name="Line 17">
                <a:extLst>
                  <a:ext uri="{FF2B5EF4-FFF2-40B4-BE49-F238E27FC236}">
                    <a16:creationId xmlns:a16="http://schemas.microsoft.com/office/drawing/2014/main" id="{88D3E22A-B45B-4B02-8AA0-E3EBA1571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49" y="1880"/>
                <a:ext cx="398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6" name="Line 18">
                <a:extLst>
                  <a:ext uri="{FF2B5EF4-FFF2-40B4-BE49-F238E27FC236}">
                    <a16:creationId xmlns:a16="http://schemas.microsoft.com/office/drawing/2014/main" id="{7D7CECE1-5BB3-4C43-A167-BC5BB98FD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0" y="2112"/>
                <a:ext cx="428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7" name="Line 19">
                <a:extLst>
                  <a:ext uri="{FF2B5EF4-FFF2-40B4-BE49-F238E27FC236}">
                    <a16:creationId xmlns:a16="http://schemas.microsoft.com/office/drawing/2014/main" id="{53B0D4D6-BB70-416A-9A47-388521514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0" y="2184"/>
                <a:ext cx="368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8" name="Line 20">
                <a:extLst>
                  <a:ext uri="{FF2B5EF4-FFF2-40B4-BE49-F238E27FC236}">
                    <a16:creationId xmlns:a16="http://schemas.microsoft.com/office/drawing/2014/main" id="{017D6EC4-2379-4283-87C9-5B3FEC578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0" y="2264"/>
                <a:ext cx="245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19" name="Line 21">
                <a:extLst>
                  <a:ext uri="{FF2B5EF4-FFF2-40B4-BE49-F238E27FC236}">
                    <a16:creationId xmlns:a16="http://schemas.microsoft.com/office/drawing/2014/main" id="{F79B91D8-C948-4714-A5EB-7DD3FFD75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56" y="1656"/>
                <a:ext cx="214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  <p:sp>
            <p:nvSpPr>
              <p:cNvPr id="20" name="Line 22">
                <a:extLst>
                  <a:ext uri="{FF2B5EF4-FFF2-40B4-BE49-F238E27FC236}">
                    <a16:creationId xmlns:a16="http://schemas.microsoft.com/office/drawing/2014/main" id="{0A810673-EA02-4604-8033-D38E94247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17" y="2344"/>
                <a:ext cx="162" cy="2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A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</a:endParaRPr>
              </a:p>
            </p:txBody>
          </p:sp>
        </p:grp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277606DF-904F-4959-8C1E-C1B4D8663236}"/>
              </a:ext>
            </a:extLst>
          </p:cNvPr>
          <p:cNvGrpSpPr>
            <a:grpSpLocks/>
          </p:cNvGrpSpPr>
          <p:nvPr/>
        </p:nvGrpSpPr>
        <p:grpSpPr bwMode="auto">
          <a:xfrm>
            <a:off x="10552113" y="2205628"/>
            <a:ext cx="1065212" cy="1066800"/>
            <a:chOff x="4849" y="796"/>
            <a:chExt cx="671" cy="672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8260920-B0D0-42D9-AD13-859BC206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935"/>
              <a:ext cx="272" cy="374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0" y="0"/>
                </a:cxn>
                <a:cxn ang="0">
                  <a:pos x="0" y="373"/>
                </a:cxn>
                <a:cxn ang="0">
                  <a:pos x="304" y="373"/>
                </a:cxn>
                <a:cxn ang="0">
                  <a:pos x="304" y="0"/>
                </a:cxn>
              </a:cxnLst>
              <a:rect l="0" t="0" r="r" b="b"/>
              <a:pathLst>
                <a:path w="305" h="374">
                  <a:moveTo>
                    <a:pt x="304" y="0"/>
                  </a:moveTo>
                  <a:lnTo>
                    <a:pt x="0" y="0"/>
                  </a:lnTo>
                  <a:lnTo>
                    <a:pt x="0" y="373"/>
                  </a:lnTo>
                  <a:lnTo>
                    <a:pt x="304" y="373"/>
                  </a:lnTo>
                  <a:lnTo>
                    <a:pt x="304" y="0"/>
                  </a:lnTo>
                </a:path>
              </a:pathLst>
            </a:custGeom>
            <a:solidFill>
              <a:srgbClr val="00C200"/>
            </a:solidFill>
            <a:ln w="19050" cap="rnd" cmpd="sng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6FFB52C9-D89F-453E-BA97-596DBD2A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796"/>
              <a:ext cx="362" cy="672"/>
            </a:xfrm>
            <a:custGeom>
              <a:avLst/>
              <a:gdLst/>
              <a:ahLst/>
              <a:cxnLst>
                <a:cxn ang="0">
                  <a:pos x="407" y="25"/>
                </a:cxn>
                <a:cxn ang="0">
                  <a:pos x="405" y="21"/>
                </a:cxn>
                <a:cxn ang="0">
                  <a:pos x="403" y="19"/>
                </a:cxn>
                <a:cxn ang="0">
                  <a:pos x="401" y="16"/>
                </a:cxn>
                <a:cxn ang="0">
                  <a:pos x="399" y="14"/>
                </a:cxn>
                <a:cxn ang="0">
                  <a:pos x="397" y="12"/>
                </a:cxn>
                <a:cxn ang="0">
                  <a:pos x="396" y="10"/>
                </a:cxn>
                <a:cxn ang="0">
                  <a:pos x="394" y="9"/>
                </a:cxn>
                <a:cxn ang="0">
                  <a:pos x="392" y="8"/>
                </a:cxn>
                <a:cxn ang="0">
                  <a:pos x="388" y="6"/>
                </a:cxn>
                <a:cxn ang="0">
                  <a:pos x="387" y="5"/>
                </a:cxn>
                <a:cxn ang="0">
                  <a:pos x="383" y="4"/>
                </a:cxn>
                <a:cxn ang="0">
                  <a:pos x="379" y="2"/>
                </a:cxn>
                <a:cxn ang="0">
                  <a:pos x="372" y="1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9" y="5"/>
                </a:cxn>
                <a:cxn ang="0">
                  <a:pos x="18" y="6"/>
                </a:cxn>
                <a:cxn ang="0">
                  <a:pos x="14" y="8"/>
                </a:cxn>
                <a:cxn ang="0">
                  <a:pos x="12" y="9"/>
                </a:cxn>
                <a:cxn ang="0">
                  <a:pos x="10" y="10"/>
                </a:cxn>
                <a:cxn ang="0">
                  <a:pos x="9" y="13"/>
                </a:cxn>
                <a:cxn ang="0">
                  <a:pos x="7" y="14"/>
                </a:cxn>
                <a:cxn ang="0">
                  <a:pos x="5" y="16"/>
                </a:cxn>
                <a:cxn ang="0">
                  <a:pos x="3" y="19"/>
                </a:cxn>
                <a:cxn ang="0">
                  <a:pos x="1" y="21"/>
                </a:cxn>
                <a:cxn ang="0">
                  <a:pos x="0" y="25"/>
                </a:cxn>
                <a:cxn ang="0">
                  <a:pos x="1" y="645"/>
                </a:cxn>
                <a:cxn ang="0">
                  <a:pos x="3" y="649"/>
                </a:cxn>
                <a:cxn ang="0">
                  <a:pos x="5" y="651"/>
                </a:cxn>
                <a:cxn ang="0">
                  <a:pos x="7" y="654"/>
                </a:cxn>
                <a:cxn ang="0">
                  <a:pos x="9" y="656"/>
                </a:cxn>
                <a:cxn ang="0">
                  <a:pos x="10" y="658"/>
                </a:cxn>
                <a:cxn ang="0">
                  <a:pos x="12" y="660"/>
                </a:cxn>
                <a:cxn ang="0">
                  <a:pos x="14" y="661"/>
                </a:cxn>
                <a:cxn ang="0">
                  <a:pos x="16" y="662"/>
                </a:cxn>
                <a:cxn ang="0">
                  <a:pos x="19" y="664"/>
                </a:cxn>
                <a:cxn ang="0">
                  <a:pos x="21" y="665"/>
                </a:cxn>
                <a:cxn ang="0">
                  <a:pos x="25" y="666"/>
                </a:cxn>
                <a:cxn ang="0">
                  <a:pos x="29" y="668"/>
                </a:cxn>
                <a:cxn ang="0">
                  <a:pos x="34" y="669"/>
                </a:cxn>
                <a:cxn ang="0">
                  <a:pos x="372" y="671"/>
                </a:cxn>
                <a:cxn ang="0">
                  <a:pos x="377" y="669"/>
                </a:cxn>
                <a:cxn ang="0">
                  <a:pos x="383" y="668"/>
                </a:cxn>
                <a:cxn ang="0">
                  <a:pos x="387" y="666"/>
                </a:cxn>
                <a:cxn ang="0">
                  <a:pos x="388" y="665"/>
                </a:cxn>
                <a:cxn ang="0">
                  <a:pos x="390" y="664"/>
                </a:cxn>
                <a:cxn ang="0">
                  <a:pos x="394" y="662"/>
                </a:cxn>
                <a:cxn ang="0">
                  <a:pos x="396" y="661"/>
                </a:cxn>
                <a:cxn ang="0">
                  <a:pos x="397" y="660"/>
                </a:cxn>
                <a:cxn ang="0">
                  <a:pos x="399" y="657"/>
                </a:cxn>
                <a:cxn ang="0">
                  <a:pos x="401" y="656"/>
                </a:cxn>
                <a:cxn ang="0">
                  <a:pos x="401" y="651"/>
                </a:cxn>
                <a:cxn ang="0">
                  <a:pos x="403" y="649"/>
                </a:cxn>
                <a:cxn ang="0">
                  <a:pos x="405" y="645"/>
                </a:cxn>
                <a:cxn ang="0">
                  <a:pos x="407" y="638"/>
                </a:cxn>
              </a:cxnLst>
              <a:rect l="0" t="0" r="r" b="b"/>
              <a:pathLst>
                <a:path w="408" h="672">
                  <a:moveTo>
                    <a:pt x="407" y="32"/>
                  </a:moveTo>
                  <a:lnTo>
                    <a:pt x="407" y="25"/>
                  </a:lnTo>
                  <a:lnTo>
                    <a:pt x="405" y="25"/>
                  </a:lnTo>
                  <a:lnTo>
                    <a:pt x="405" y="21"/>
                  </a:lnTo>
                  <a:lnTo>
                    <a:pt x="403" y="21"/>
                  </a:lnTo>
                  <a:lnTo>
                    <a:pt x="403" y="19"/>
                  </a:lnTo>
                  <a:lnTo>
                    <a:pt x="401" y="19"/>
                  </a:lnTo>
                  <a:lnTo>
                    <a:pt x="401" y="16"/>
                  </a:lnTo>
                  <a:lnTo>
                    <a:pt x="401" y="14"/>
                  </a:lnTo>
                  <a:lnTo>
                    <a:pt x="399" y="14"/>
                  </a:lnTo>
                  <a:lnTo>
                    <a:pt x="399" y="13"/>
                  </a:lnTo>
                  <a:lnTo>
                    <a:pt x="397" y="12"/>
                  </a:lnTo>
                  <a:lnTo>
                    <a:pt x="397" y="10"/>
                  </a:lnTo>
                  <a:lnTo>
                    <a:pt x="396" y="10"/>
                  </a:lnTo>
                  <a:lnTo>
                    <a:pt x="396" y="9"/>
                  </a:lnTo>
                  <a:lnTo>
                    <a:pt x="394" y="9"/>
                  </a:lnTo>
                  <a:lnTo>
                    <a:pt x="394" y="8"/>
                  </a:lnTo>
                  <a:lnTo>
                    <a:pt x="392" y="8"/>
                  </a:lnTo>
                  <a:lnTo>
                    <a:pt x="390" y="6"/>
                  </a:lnTo>
                  <a:lnTo>
                    <a:pt x="388" y="6"/>
                  </a:lnTo>
                  <a:lnTo>
                    <a:pt x="388" y="5"/>
                  </a:lnTo>
                  <a:lnTo>
                    <a:pt x="387" y="5"/>
                  </a:lnTo>
                  <a:lnTo>
                    <a:pt x="387" y="4"/>
                  </a:lnTo>
                  <a:lnTo>
                    <a:pt x="383" y="4"/>
                  </a:lnTo>
                  <a:lnTo>
                    <a:pt x="383" y="2"/>
                  </a:lnTo>
                  <a:lnTo>
                    <a:pt x="379" y="2"/>
                  </a:lnTo>
                  <a:lnTo>
                    <a:pt x="377" y="1"/>
                  </a:lnTo>
                  <a:lnTo>
                    <a:pt x="372" y="1"/>
                  </a:lnTo>
                  <a:lnTo>
                    <a:pt x="372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645"/>
                  </a:lnTo>
                  <a:lnTo>
                    <a:pt x="1" y="645"/>
                  </a:lnTo>
                  <a:lnTo>
                    <a:pt x="1" y="647"/>
                  </a:lnTo>
                  <a:lnTo>
                    <a:pt x="3" y="649"/>
                  </a:lnTo>
                  <a:lnTo>
                    <a:pt x="3" y="651"/>
                  </a:lnTo>
                  <a:lnTo>
                    <a:pt x="5" y="651"/>
                  </a:lnTo>
                  <a:lnTo>
                    <a:pt x="5" y="654"/>
                  </a:lnTo>
                  <a:lnTo>
                    <a:pt x="7" y="654"/>
                  </a:lnTo>
                  <a:lnTo>
                    <a:pt x="7" y="656"/>
                  </a:lnTo>
                  <a:lnTo>
                    <a:pt x="9" y="656"/>
                  </a:lnTo>
                  <a:lnTo>
                    <a:pt x="9" y="657"/>
                  </a:lnTo>
                  <a:lnTo>
                    <a:pt x="10" y="658"/>
                  </a:lnTo>
                  <a:lnTo>
                    <a:pt x="10" y="660"/>
                  </a:lnTo>
                  <a:lnTo>
                    <a:pt x="12" y="660"/>
                  </a:lnTo>
                  <a:lnTo>
                    <a:pt x="12" y="661"/>
                  </a:lnTo>
                  <a:lnTo>
                    <a:pt x="14" y="661"/>
                  </a:lnTo>
                  <a:lnTo>
                    <a:pt x="14" y="662"/>
                  </a:lnTo>
                  <a:lnTo>
                    <a:pt x="16" y="662"/>
                  </a:lnTo>
                  <a:lnTo>
                    <a:pt x="18" y="664"/>
                  </a:lnTo>
                  <a:lnTo>
                    <a:pt x="19" y="664"/>
                  </a:lnTo>
                  <a:lnTo>
                    <a:pt x="19" y="665"/>
                  </a:lnTo>
                  <a:lnTo>
                    <a:pt x="21" y="665"/>
                  </a:lnTo>
                  <a:lnTo>
                    <a:pt x="21" y="666"/>
                  </a:lnTo>
                  <a:lnTo>
                    <a:pt x="25" y="666"/>
                  </a:lnTo>
                  <a:lnTo>
                    <a:pt x="25" y="668"/>
                  </a:lnTo>
                  <a:lnTo>
                    <a:pt x="29" y="668"/>
                  </a:lnTo>
                  <a:lnTo>
                    <a:pt x="30" y="669"/>
                  </a:lnTo>
                  <a:lnTo>
                    <a:pt x="34" y="669"/>
                  </a:lnTo>
                  <a:lnTo>
                    <a:pt x="34" y="671"/>
                  </a:lnTo>
                  <a:lnTo>
                    <a:pt x="372" y="671"/>
                  </a:lnTo>
                  <a:lnTo>
                    <a:pt x="372" y="669"/>
                  </a:lnTo>
                  <a:lnTo>
                    <a:pt x="377" y="669"/>
                  </a:lnTo>
                  <a:lnTo>
                    <a:pt x="379" y="668"/>
                  </a:lnTo>
                  <a:lnTo>
                    <a:pt x="383" y="668"/>
                  </a:lnTo>
                  <a:lnTo>
                    <a:pt x="383" y="666"/>
                  </a:lnTo>
                  <a:lnTo>
                    <a:pt x="387" y="666"/>
                  </a:lnTo>
                  <a:lnTo>
                    <a:pt x="387" y="665"/>
                  </a:lnTo>
                  <a:lnTo>
                    <a:pt x="388" y="665"/>
                  </a:lnTo>
                  <a:lnTo>
                    <a:pt x="388" y="664"/>
                  </a:lnTo>
                  <a:lnTo>
                    <a:pt x="390" y="664"/>
                  </a:lnTo>
                  <a:lnTo>
                    <a:pt x="392" y="662"/>
                  </a:lnTo>
                  <a:lnTo>
                    <a:pt x="394" y="662"/>
                  </a:lnTo>
                  <a:lnTo>
                    <a:pt x="394" y="661"/>
                  </a:lnTo>
                  <a:lnTo>
                    <a:pt x="396" y="661"/>
                  </a:lnTo>
                  <a:lnTo>
                    <a:pt x="396" y="660"/>
                  </a:lnTo>
                  <a:lnTo>
                    <a:pt x="397" y="660"/>
                  </a:lnTo>
                  <a:lnTo>
                    <a:pt x="397" y="658"/>
                  </a:lnTo>
                  <a:lnTo>
                    <a:pt x="399" y="657"/>
                  </a:lnTo>
                  <a:lnTo>
                    <a:pt x="399" y="656"/>
                  </a:lnTo>
                  <a:lnTo>
                    <a:pt x="401" y="656"/>
                  </a:lnTo>
                  <a:lnTo>
                    <a:pt x="401" y="654"/>
                  </a:lnTo>
                  <a:lnTo>
                    <a:pt x="401" y="651"/>
                  </a:lnTo>
                  <a:lnTo>
                    <a:pt x="403" y="651"/>
                  </a:lnTo>
                  <a:lnTo>
                    <a:pt x="403" y="649"/>
                  </a:lnTo>
                  <a:lnTo>
                    <a:pt x="405" y="647"/>
                  </a:lnTo>
                  <a:lnTo>
                    <a:pt x="405" y="645"/>
                  </a:lnTo>
                  <a:lnTo>
                    <a:pt x="407" y="645"/>
                  </a:lnTo>
                  <a:lnTo>
                    <a:pt x="407" y="638"/>
                  </a:lnTo>
                  <a:lnTo>
                    <a:pt x="407" y="32"/>
                  </a:lnTo>
                </a:path>
              </a:pathLst>
            </a:custGeom>
            <a:solidFill>
              <a:srgbClr val="00FFFF"/>
            </a:solidFill>
            <a:ln w="19050" cap="rnd" cmpd="sng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3254893-8651-4C6A-83E1-D45489EC5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992"/>
              <a:ext cx="443" cy="276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498" y="275"/>
                </a:cxn>
                <a:cxn ang="0">
                  <a:pos x="498" y="0"/>
                </a:cxn>
              </a:cxnLst>
              <a:rect l="0" t="0" r="r" b="b"/>
              <a:pathLst>
                <a:path w="499" h="276">
                  <a:moveTo>
                    <a:pt x="498" y="0"/>
                  </a:moveTo>
                  <a:lnTo>
                    <a:pt x="0" y="0"/>
                  </a:lnTo>
                  <a:lnTo>
                    <a:pt x="0" y="275"/>
                  </a:lnTo>
                  <a:lnTo>
                    <a:pt x="498" y="275"/>
                  </a:lnTo>
                  <a:lnTo>
                    <a:pt x="498" y="0"/>
                  </a:lnTo>
                </a:path>
              </a:pathLst>
            </a:custGeom>
            <a:solidFill>
              <a:srgbClr val="0080FF"/>
            </a:solidFill>
            <a:ln w="25400" cap="rnd" cmpd="sng">
              <a:solidFill>
                <a:srgbClr val="0C0C0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32" name="Text Box 29">
            <a:extLst>
              <a:ext uri="{FF2B5EF4-FFF2-40B4-BE49-F238E27FC236}">
                <a16:creationId xmlns:a16="http://schemas.microsoft.com/office/drawing/2014/main" id="{59C74A76-1C75-42ED-B20B-7DE659625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4975" y="1151528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3333"/>
              </a:buClr>
              <a:buSzPct val="60000"/>
              <a:buChar char="o"/>
              <a:defRPr sz="2400"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5F5F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55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solidFill>
                  <a:schemeClr val="bg1"/>
                </a:solidFill>
                <a:latin typeface="Arial" panose="020B0604020202020204" pitchFamily="34" charset="0"/>
              </a:rPr>
              <a:t>X-ray tube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>
                <a:solidFill>
                  <a:schemeClr val="bg1"/>
                </a:solidFill>
                <a:latin typeface="Arial" panose="020B0604020202020204" pitchFamily="34" charset="0"/>
              </a:rPr>
              <a:t>&amp; housing</a:t>
            </a:r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45505D37-5169-486F-AA7C-128C0FEE4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98226" y="2024653"/>
            <a:ext cx="0" cy="139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grpSp>
        <p:nvGrpSpPr>
          <p:cNvPr id="34" name="Group 48">
            <a:extLst>
              <a:ext uri="{FF2B5EF4-FFF2-40B4-BE49-F238E27FC236}">
                <a16:creationId xmlns:a16="http://schemas.microsoft.com/office/drawing/2014/main" id="{793EBCB0-FAE5-41B8-B1FD-37E83B68C4F9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762842"/>
            <a:ext cx="2908300" cy="2528887"/>
            <a:chOff x="1820" y="2191"/>
            <a:chExt cx="1832" cy="1593"/>
          </a:xfrm>
        </p:grpSpPr>
        <p:sp>
          <p:nvSpPr>
            <p:cNvPr id="35" name="Text Box 41">
              <a:extLst>
                <a:ext uri="{FF2B5EF4-FFF2-40B4-BE49-F238E27FC236}">
                  <a16:creationId xmlns:a16="http://schemas.microsoft.com/office/drawing/2014/main" id="{44E97CF1-5D0A-4345-9592-81E7B6FD5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2688"/>
              <a:ext cx="1394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8500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3333"/>
                </a:buClr>
                <a:buSzPct val="60000"/>
                <a:buChar char="o"/>
                <a:defRPr sz="2400">
                  <a:solidFill>
                    <a:srgbClr val="333333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5F5F5F"/>
                </a:buClr>
                <a:buSzPct val="65000"/>
                <a:buFont typeface="Wingdings" panose="05000000000000000000" pitchFamily="2" charset="2"/>
                <a:buChar char="§"/>
                <a:defRPr sz="2000">
                  <a:solidFill>
                    <a:srgbClr val="5F5F5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SzPct val="55000"/>
                <a:buFont typeface="Wingdings" panose="05000000000000000000" pitchFamily="2" charset="2"/>
                <a:buChar char="§"/>
                <a:defRPr>
                  <a:solidFill>
                    <a:srgbClr val="333333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40000"/>
                <a:buFont typeface="Wingdings" panose="05000000000000000000" pitchFamily="2" charset="2"/>
                <a:buChar char="§"/>
                <a:defRPr>
                  <a:solidFill>
                    <a:srgbClr val="333333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40000"/>
                <a:buFont typeface="Wingdings" panose="05000000000000000000" pitchFamily="2" charset="2"/>
                <a:buChar char="§"/>
                <a:defRPr>
                  <a:solidFill>
                    <a:srgbClr val="333333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40000"/>
                <a:buFont typeface="Wingdings" panose="05000000000000000000" pitchFamily="2" charset="2"/>
                <a:buChar char="§"/>
                <a:defRPr>
                  <a:solidFill>
                    <a:srgbClr val="333333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40000"/>
                <a:buFont typeface="Wingdings" panose="05000000000000000000" pitchFamily="2" charset="2"/>
                <a:buChar char="§"/>
                <a:defRPr>
                  <a:solidFill>
                    <a:srgbClr val="333333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40000"/>
                <a:buFont typeface="Wingdings" panose="05000000000000000000" pitchFamily="2" charset="2"/>
                <a:buChar char="§"/>
                <a:defRPr>
                  <a:solidFill>
                    <a:srgbClr val="333333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ESD = ESAK * BSF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    BSF depends on:</a:t>
              </a:r>
            </a:p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AU" altLang="en-US" sz="1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        - </a:t>
              </a:r>
              <a:r>
                <a:rPr lang="en-AU" altLang="en-US" sz="1800" dirty="0" err="1">
                  <a:solidFill>
                    <a:schemeClr val="accent1"/>
                  </a:solidFill>
                  <a:latin typeface="Arial" panose="020B0604020202020204" pitchFamily="34" charset="0"/>
                </a:rPr>
                <a:t>kVp</a:t>
              </a:r>
              <a:endParaRPr lang="en-AU" altLang="en-US" sz="18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AU" altLang="en-US" sz="1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        - Filtration</a:t>
              </a:r>
            </a:p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AU" altLang="en-US" sz="1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        - FOV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AU" altLang="en-US" sz="18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42">
              <a:extLst>
                <a:ext uri="{FF2B5EF4-FFF2-40B4-BE49-F238E27FC236}">
                  <a16:creationId xmlns:a16="http://schemas.microsoft.com/office/drawing/2014/main" id="{8F81C99D-5320-4F66-ADC2-F281503A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2191"/>
              <a:ext cx="443" cy="534"/>
            </a:xfrm>
            <a:custGeom>
              <a:avLst/>
              <a:gdLst/>
              <a:ahLst/>
              <a:cxnLst>
                <a:cxn ang="0">
                  <a:pos x="423" y="606"/>
                </a:cxn>
                <a:cxn ang="0">
                  <a:pos x="100" y="113"/>
                </a:cxn>
                <a:cxn ang="0">
                  <a:pos x="169" y="118"/>
                </a:cxn>
                <a:cxn ang="0">
                  <a:pos x="0" y="0"/>
                </a:cxn>
                <a:cxn ang="0">
                  <a:pos x="40" y="202"/>
                </a:cxn>
                <a:cxn ang="0">
                  <a:pos x="61" y="135"/>
                </a:cxn>
                <a:cxn ang="0">
                  <a:pos x="385" y="627"/>
                </a:cxn>
                <a:cxn ang="0">
                  <a:pos x="423" y="606"/>
                </a:cxn>
              </a:cxnLst>
              <a:rect l="0" t="0" r="r" b="b"/>
              <a:pathLst>
                <a:path w="424" h="628">
                  <a:moveTo>
                    <a:pt x="423" y="606"/>
                  </a:moveTo>
                  <a:lnTo>
                    <a:pt x="100" y="113"/>
                  </a:lnTo>
                  <a:lnTo>
                    <a:pt x="169" y="118"/>
                  </a:lnTo>
                  <a:lnTo>
                    <a:pt x="0" y="0"/>
                  </a:lnTo>
                  <a:lnTo>
                    <a:pt x="40" y="202"/>
                  </a:lnTo>
                  <a:lnTo>
                    <a:pt x="61" y="135"/>
                  </a:lnTo>
                  <a:lnTo>
                    <a:pt x="385" y="627"/>
                  </a:lnTo>
                  <a:lnTo>
                    <a:pt x="423" y="606"/>
                  </a:lnTo>
                </a:path>
              </a:pathLst>
            </a:custGeom>
            <a:solidFill>
              <a:srgbClr val="00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A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endParaRPr>
            </a:p>
          </p:txBody>
        </p:sp>
      </p:grpSp>
      <p:sp>
        <p:nvSpPr>
          <p:cNvPr id="37" name="Line 47">
            <a:extLst>
              <a:ext uri="{FF2B5EF4-FFF2-40B4-BE49-F238E27FC236}">
                <a16:creationId xmlns:a16="http://schemas.microsoft.com/office/drawing/2014/main" id="{00A7C727-AA07-424A-922B-A7DCE6A4B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8701" y="2723153"/>
            <a:ext cx="381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A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9D651F-C885-492F-9936-3C4CAC1519E6}"/>
              </a:ext>
            </a:extLst>
          </p:cNvPr>
          <p:cNvSpPr/>
          <p:nvPr/>
        </p:nvSpPr>
        <p:spPr bwMode="auto">
          <a:xfrm>
            <a:off x="6672692" y="2097492"/>
            <a:ext cx="66676" cy="13148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46ED64-5577-4FEB-AD2A-E0375E332158}"/>
              </a:ext>
            </a:extLst>
          </p:cNvPr>
          <p:cNvSpPr txBox="1"/>
          <p:nvPr/>
        </p:nvSpPr>
        <p:spPr>
          <a:xfrm>
            <a:off x="2625202" y="1792878"/>
            <a:ext cx="33882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ESAK = entrance skin air </a:t>
            </a:r>
            <a:r>
              <a:rPr lang="en-AU" sz="1600" dirty="0" err="1"/>
              <a:t>kerma</a:t>
            </a:r>
            <a:r>
              <a:rPr lang="en-AU" sz="1600" dirty="0"/>
              <a:t> (</a:t>
            </a:r>
            <a:r>
              <a:rPr lang="en-AU" sz="1600" dirty="0" err="1"/>
              <a:t>mGy</a:t>
            </a:r>
            <a:r>
              <a:rPr lang="en-AU" sz="1600" dirty="0"/>
              <a:t>)</a:t>
            </a:r>
          </a:p>
          <a:p>
            <a:r>
              <a:rPr lang="en-AU" sz="1600" dirty="0"/>
              <a:t>ESD = entrance skin dose (</a:t>
            </a:r>
            <a:r>
              <a:rPr lang="en-AU" sz="1600" dirty="0" err="1"/>
              <a:t>mGy</a:t>
            </a:r>
            <a:r>
              <a:rPr lang="en-AU" sz="1600" dirty="0"/>
              <a:t>)</a:t>
            </a:r>
          </a:p>
          <a:p>
            <a:r>
              <a:rPr lang="en-AU" sz="1600" dirty="0"/>
              <a:t>BSF = back scatter factor</a:t>
            </a:r>
          </a:p>
          <a:p>
            <a:r>
              <a:rPr lang="en-AU" sz="1600" dirty="0" err="1"/>
              <a:t>kVp</a:t>
            </a:r>
            <a:r>
              <a:rPr lang="en-AU" sz="1600" dirty="0"/>
              <a:t> = X-ray tube peak kilovoltage</a:t>
            </a:r>
          </a:p>
          <a:p>
            <a:r>
              <a:rPr lang="en-AU" sz="1600" dirty="0"/>
              <a:t>FOV = field of view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5A6977-60D0-466C-8858-BC41F028E176}"/>
              </a:ext>
            </a:extLst>
          </p:cNvPr>
          <p:cNvSpPr txBox="1"/>
          <p:nvPr/>
        </p:nvSpPr>
        <p:spPr>
          <a:xfrm>
            <a:off x="2816132" y="5283474"/>
            <a:ext cx="91505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BSF for conventional radiography is in the range 1.2 to 1.5, generally use </a:t>
            </a:r>
            <a:r>
              <a:rPr lang="en-AU" sz="2000" b="1" dirty="0">
                <a:solidFill>
                  <a:srgbClr val="C00000"/>
                </a:solidFill>
              </a:rPr>
              <a:t>1.3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This means the ESD is </a:t>
            </a:r>
            <a:r>
              <a:rPr lang="en-AU" sz="2000" b="1" dirty="0">
                <a:solidFill>
                  <a:srgbClr val="C00000"/>
                </a:solidFill>
              </a:rPr>
              <a:t>30% higher</a:t>
            </a:r>
            <a:r>
              <a:rPr lang="en-AU" sz="2000" b="1" dirty="0"/>
              <a:t> </a:t>
            </a:r>
            <a:r>
              <a:rPr lang="en-AU" sz="2000" dirty="0"/>
              <a:t>due to backscatter from the patient themselves</a:t>
            </a:r>
            <a:endParaRPr lang="en-A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6D5AE8-6B88-45DE-8920-4C8CC7B7B04C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317CFE77-0820-4898-AC6B-1E8EFA24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19D42210-5096-4314-9DEC-F096E8B22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55684" y="217090"/>
            <a:ext cx="9215492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1.3 </a:t>
            </a:r>
            <a:r>
              <a:rPr lang="en-US" altLang="en-US" b="1" dirty="0" err="1"/>
              <a:t>Kerma</a:t>
            </a:r>
            <a:r>
              <a:rPr lang="en-US" altLang="en-US" b="1" dirty="0"/>
              <a:t> Area Product (KAP or P</a:t>
            </a:r>
            <a:r>
              <a:rPr lang="en-US" altLang="en-US" b="1" baseline="-25000" dirty="0"/>
              <a:t>KA</a:t>
            </a:r>
            <a:r>
              <a:rPr lang="en-US" altLang="en-US" b="1" dirty="0"/>
              <a:t>)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70B1F581-9AFC-45BA-8BBC-6FF1812F23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55684" y="1562489"/>
            <a:ext cx="8609001" cy="4533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dirty="0"/>
              <a:t>KAP</a:t>
            </a:r>
            <a:r>
              <a:rPr lang="en-US" altLang="en-US" sz="2800" dirty="0"/>
              <a:t> </a:t>
            </a:r>
            <a:r>
              <a:rPr lang="en-US" altLang="en-US" dirty="0"/>
              <a:t>is the product of the intensity of the radiation beam (air </a:t>
            </a:r>
            <a:r>
              <a:rPr lang="en-US" altLang="en-US" dirty="0" err="1"/>
              <a:t>kerma</a:t>
            </a:r>
            <a:r>
              <a:rPr lang="en-US" altLang="en-US" dirty="0"/>
              <a:t>) multiplied by the area.</a:t>
            </a:r>
            <a:endParaRPr lang="en-US" altLang="en-US" sz="2800" dirty="0"/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KAP (</a:t>
            </a:r>
            <a:r>
              <a:rPr lang="en-US" altLang="en-US" sz="2800" dirty="0">
                <a:solidFill>
                  <a:srgbClr val="C00000"/>
                </a:solidFill>
              </a:rPr>
              <a:t>Gy·cm</a:t>
            </a:r>
            <a:r>
              <a:rPr lang="en-US" altLang="en-US" sz="2800" baseline="30000" dirty="0">
                <a:solidFill>
                  <a:srgbClr val="C00000"/>
                </a:solidFill>
              </a:rPr>
              <a:t>2</a:t>
            </a:r>
            <a:r>
              <a:rPr lang="en-US" altLang="en-US" sz="2800" dirty="0"/>
              <a:t>) is </a:t>
            </a:r>
            <a:r>
              <a:rPr lang="en-US" altLang="en-US" sz="2800" dirty="0">
                <a:solidFill>
                  <a:srgbClr val="C00000"/>
                </a:solidFill>
              </a:rPr>
              <a:t>constant with distance </a:t>
            </a:r>
            <a:r>
              <a:rPr lang="en-US" altLang="en-US" sz="2800" dirty="0"/>
              <a:t>since the cross section of the beam is a quadratic function which cancels the inverse quadratic dependence on dose. 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DEA106E-64D9-49DC-B0D4-A91FFFB6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CD4E85-E522-4EB4-8983-A62C51869CA2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31511-5046-40BA-AD0C-5B87006094B5}"/>
              </a:ext>
            </a:extLst>
          </p:cNvPr>
          <p:cNvSpPr txBox="1"/>
          <p:nvPr/>
        </p:nvSpPr>
        <p:spPr>
          <a:xfrm>
            <a:off x="3004457" y="4852742"/>
            <a:ext cx="693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Previously known as dose-area product (DAP)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3E2537-4DDA-40A5-AD13-560C69220358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1.3 </a:t>
            </a:r>
            <a:r>
              <a:rPr lang="en-GB" altLang="en-US" sz="1400" dirty="0" err="1">
                <a:solidFill>
                  <a:srgbClr val="FF0000"/>
                </a:solidFill>
              </a:rPr>
              <a:t>Kerma</a:t>
            </a:r>
            <a:r>
              <a:rPr lang="en-GB" altLang="en-US" sz="1400" dirty="0">
                <a:solidFill>
                  <a:srgbClr val="FF0000"/>
                </a:solidFill>
              </a:rPr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80FA91D-B5BF-430F-BEC9-3A64E078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E48BAD4-E869-49D2-A93F-D2E50E78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7CDFDA-C21E-4318-AA70-0600C4F1D46D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82B328-0B49-4B65-AAFC-D29D6E773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043" t="14244" b="16821"/>
          <a:stretch/>
        </p:blipFill>
        <p:spPr>
          <a:xfrm>
            <a:off x="8716541" y="1376471"/>
            <a:ext cx="3387207" cy="473857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987D0C2-4EEF-4F80-A946-5B1D8422F6F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43717" y="1581150"/>
            <a:ext cx="9253008" cy="45339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/>
              <a:t>KAP is independent of source distance: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D decrease with the inverse </a:t>
            </a:r>
            <a:r>
              <a:rPr lang="en-US" altLang="en-US" dirty="0">
                <a:solidFill>
                  <a:srgbClr val="C00000"/>
                </a:solidFill>
              </a:rPr>
              <a:t>square</a:t>
            </a:r>
            <a:r>
              <a:rPr lang="en-US" altLang="en-US" dirty="0"/>
              <a:t> law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Area increase with the </a:t>
            </a:r>
            <a:r>
              <a:rPr lang="en-US" altLang="en-US" dirty="0">
                <a:solidFill>
                  <a:srgbClr val="C00000"/>
                </a:solidFill>
              </a:rPr>
              <a:t>square</a:t>
            </a:r>
            <a:r>
              <a:rPr lang="en-US" altLang="en-US" dirty="0"/>
              <a:t> distance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The effects cancel each other 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877B2-FC41-47AF-B1F9-288FFC18753A}"/>
              </a:ext>
            </a:extLst>
          </p:cNvPr>
          <p:cNvSpPr txBox="1"/>
          <p:nvPr/>
        </p:nvSpPr>
        <p:spPr>
          <a:xfrm>
            <a:off x="5838587" y="4036009"/>
            <a:ext cx="265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KAP 1 = KAP 2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5000DE5-2C8C-405C-A011-0836D9C7C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717" y="217090"/>
            <a:ext cx="9338733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1.3 </a:t>
            </a:r>
            <a:r>
              <a:rPr lang="en-US" altLang="en-US" b="1" dirty="0" err="1"/>
              <a:t>Kerma</a:t>
            </a:r>
            <a:r>
              <a:rPr lang="en-US" altLang="en-US" b="1" dirty="0"/>
              <a:t> Area Product (KAP or P</a:t>
            </a:r>
            <a:r>
              <a:rPr lang="en-US" altLang="en-US" b="1" baseline="-25000" dirty="0"/>
              <a:t>KA</a:t>
            </a:r>
            <a:r>
              <a:rPr lang="en-US" altLang="en-US" b="1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2DF8D2-09DF-4337-BFBE-EA28EE2D0E0A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1.3 </a:t>
            </a:r>
            <a:r>
              <a:rPr lang="en-GB" altLang="en-US" sz="1400" dirty="0" err="1">
                <a:solidFill>
                  <a:srgbClr val="FF0000"/>
                </a:solidFill>
              </a:rPr>
              <a:t>Kerma</a:t>
            </a:r>
            <a:r>
              <a:rPr lang="en-GB" altLang="en-US" sz="1400" dirty="0">
                <a:solidFill>
                  <a:srgbClr val="FF0000"/>
                </a:solidFill>
              </a:rPr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0ACD4B2-DB7E-4002-AAB0-9D9C88C9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E48BAD4-E869-49D2-A93F-D2E50E78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7CDFDA-C21E-4318-AA70-0600C4F1D46D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6A4BFF-A6E3-464E-B7FE-6A970F01F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22" t="32516" r="3548" b="8817"/>
          <a:stretch/>
        </p:blipFill>
        <p:spPr>
          <a:xfrm>
            <a:off x="3284374" y="1435083"/>
            <a:ext cx="3415521" cy="4555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2B290-8BEF-4D9E-87FD-B0E5E8E87028}"/>
              </a:ext>
            </a:extLst>
          </p:cNvPr>
          <p:cNvSpPr txBox="1"/>
          <p:nvPr/>
        </p:nvSpPr>
        <p:spPr>
          <a:xfrm>
            <a:off x="5616549" y="2032140"/>
            <a:ext cx="72811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82686-F96A-40FE-B172-2C7FE959FEF5}"/>
              </a:ext>
            </a:extLst>
          </p:cNvPr>
          <p:cNvSpPr txBox="1"/>
          <p:nvPr/>
        </p:nvSpPr>
        <p:spPr>
          <a:xfrm>
            <a:off x="5889249" y="3040199"/>
            <a:ext cx="72811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E5698-C6B0-4387-BE53-735C580BB1F6}"/>
              </a:ext>
            </a:extLst>
          </p:cNvPr>
          <p:cNvSpPr txBox="1"/>
          <p:nvPr/>
        </p:nvSpPr>
        <p:spPr>
          <a:xfrm>
            <a:off x="5736212" y="4084544"/>
            <a:ext cx="72811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29134-2BDE-4E24-A30F-8440B4AE692D}"/>
              </a:ext>
            </a:extLst>
          </p:cNvPr>
          <p:cNvSpPr txBox="1"/>
          <p:nvPr/>
        </p:nvSpPr>
        <p:spPr>
          <a:xfrm>
            <a:off x="3822527" y="3794646"/>
            <a:ext cx="124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 = 70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33130-A6CC-4FF4-BF9B-DDE9813B1354}"/>
              </a:ext>
            </a:extLst>
          </p:cNvPr>
          <p:cNvSpPr txBox="1"/>
          <p:nvPr/>
        </p:nvSpPr>
        <p:spPr>
          <a:xfrm>
            <a:off x="3371580" y="2659779"/>
            <a:ext cx="1243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D = 100 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F0370-E463-405E-8DD9-98F0CDC60E86}"/>
              </a:ext>
            </a:extLst>
          </p:cNvPr>
          <p:cNvSpPr txBox="1"/>
          <p:nvPr/>
        </p:nvSpPr>
        <p:spPr>
          <a:xfrm>
            <a:off x="4890989" y="4992955"/>
            <a:ext cx="54875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43928-6B10-43E2-83DB-579E216BC98B}"/>
              </a:ext>
            </a:extLst>
          </p:cNvPr>
          <p:cNvSpPr txBox="1"/>
          <p:nvPr/>
        </p:nvSpPr>
        <p:spPr>
          <a:xfrm>
            <a:off x="6699895" y="4226504"/>
            <a:ext cx="423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DAP1 = 100 </a:t>
            </a:r>
            <a:r>
              <a:rPr lang="en-US" sz="2000" dirty="0" err="1"/>
              <a:t>mGy</a:t>
            </a:r>
            <a:r>
              <a:rPr lang="en-US" sz="2000" dirty="0"/>
              <a:t> x (8.5 cm)</a:t>
            </a:r>
            <a:r>
              <a:rPr lang="en-US" sz="2000" baseline="30000" dirty="0"/>
              <a:t>2</a:t>
            </a:r>
            <a:endParaRPr lang="en-US" sz="2000" dirty="0"/>
          </a:p>
          <a:p>
            <a:r>
              <a:rPr lang="en-US" sz="2000" dirty="0"/>
              <a:t>=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7225 mGycm</a:t>
            </a:r>
            <a:r>
              <a:rPr lang="en-US" sz="2000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0F23DF-DEDF-4042-946B-216845400FE1}"/>
              </a:ext>
            </a:extLst>
          </p:cNvPr>
          <p:cNvSpPr txBox="1"/>
          <p:nvPr/>
        </p:nvSpPr>
        <p:spPr>
          <a:xfrm>
            <a:off x="6699895" y="3147922"/>
            <a:ext cx="5196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DAP2 = 100 </a:t>
            </a:r>
            <a:r>
              <a:rPr lang="en-US" sz="2000" dirty="0" err="1"/>
              <a:t>mGy</a:t>
            </a:r>
            <a:r>
              <a:rPr lang="en-US" sz="2000" dirty="0"/>
              <a:t> x (50/70)</a:t>
            </a:r>
            <a:r>
              <a:rPr lang="en-US" sz="2000" baseline="30000" dirty="0"/>
              <a:t>2</a:t>
            </a:r>
            <a:r>
              <a:rPr lang="en-US" sz="2000" dirty="0"/>
              <a:t> x (11.9 cm)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r>
              <a:rPr lang="en-US" sz="2000" dirty="0"/>
              <a:t>=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7225 mGycm</a:t>
            </a:r>
            <a:r>
              <a:rPr lang="en-US" sz="2000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9993F5-8796-43E1-B68E-4BB1B29046CD}"/>
              </a:ext>
            </a:extLst>
          </p:cNvPr>
          <p:cNvSpPr txBox="1"/>
          <p:nvPr/>
        </p:nvSpPr>
        <p:spPr>
          <a:xfrm>
            <a:off x="6699895" y="1579167"/>
            <a:ext cx="226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Example: 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AB811C3-4346-47FD-A0A2-8931B90ED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717" y="217090"/>
            <a:ext cx="9338733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1.3 </a:t>
            </a:r>
            <a:r>
              <a:rPr lang="en-US" altLang="en-US" b="1" dirty="0" err="1"/>
              <a:t>Kerma</a:t>
            </a:r>
            <a:r>
              <a:rPr lang="en-US" altLang="en-US" b="1" dirty="0"/>
              <a:t> Area Product (KAP or P</a:t>
            </a:r>
            <a:r>
              <a:rPr lang="en-US" altLang="en-US" b="1" baseline="-25000" dirty="0"/>
              <a:t>KA</a:t>
            </a:r>
            <a:r>
              <a:rPr lang="en-US" altLang="en-US" b="1" dirty="0"/>
              <a:t>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B91F21-D6BD-43AC-9D7C-8EA84FE91D46}"/>
              </a:ext>
            </a:extLst>
          </p:cNvPr>
          <p:cNvCxnSpPr>
            <a:cxnSpLocks/>
          </p:cNvCxnSpPr>
          <p:nvPr/>
        </p:nvCxnSpPr>
        <p:spPr>
          <a:xfrm>
            <a:off x="9153525" y="2659779"/>
            <a:ext cx="0" cy="488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E659EF-7B43-41F4-9193-3C8047B9A58A}"/>
              </a:ext>
            </a:extLst>
          </p:cNvPr>
          <p:cNvSpPr txBox="1"/>
          <p:nvPr/>
        </p:nvSpPr>
        <p:spPr>
          <a:xfrm>
            <a:off x="8257787" y="2212499"/>
            <a:ext cx="226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Inverse square law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951E6F-5743-4FA2-BEB5-35EA9AEA732F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1.3 </a:t>
            </a:r>
            <a:r>
              <a:rPr lang="en-GB" altLang="en-US" sz="1400" dirty="0" err="1">
                <a:solidFill>
                  <a:srgbClr val="FF0000"/>
                </a:solidFill>
              </a:rPr>
              <a:t>Kerma</a:t>
            </a:r>
            <a:r>
              <a:rPr lang="en-GB" altLang="en-US" sz="1400" dirty="0">
                <a:solidFill>
                  <a:srgbClr val="FF0000"/>
                </a:solidFill>
              </a:rPr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483DFB90-B914-45C3-B495-FAC78D4A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E20786-7F99-46F3-B2E0-F2C3950F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CC51FE-E3EB-4670-AC6C-393544183D2F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4" descr="Image result for kap meter fluoroscopy">
            <a:extLst>
              <a:ext uri="{FF2B5EF4-FFF2-40B4-BE49-F238E27FC236}">
                <a16:creationId xmlns:a16="http://schemas.microsoft.com/office/drawing/2014/main" id="{667D72E1-851F-4B54-B163-0CDE0E032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10194"/>
          <a:stretch/>
        </p:blipFill>
        <p:spPr bwMode="auto">
          <a:xfrm>
            <a:off x="6559012" y="1614489"/>
            <a:ext cx="3488418" cy="393505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1D93D0-8A75-4662-A54A-FB46E0F9EEBB}"/>
              </a:ext>
            </a:extLst>
          </p:cNvPr>
          <p:cNvSpPr txBox="1"/>
          <p:nvPr/>
        </p:nvSpPr>
        <p:spPr>
          <a:xfrm>
            <a:off x="10125075" y="233246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KAP 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F33EB-A536-42A5-986A-C1F0F9B8DD90}"/>
              </a:ext>
            </a:extLst>
          </p:cNvPr>
          <p:cNvSpPr txBox="1"/>
          <p:nvPr/>
        </p:nvSpPr>
        <p:spPr>
          <a:xfrm>
            <a:off x="10047430" y="386747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X-ray Tube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C54F39-239B-496F-9BDD-C734AAACAF7B}"/>
              </a:ext>
            </a:extLst>
          </p:cNvPr>
          <p:cNvCxnSpPr/>
          <p:nvPr/>
        </p:nvCxnSpPr>
        <p:spPr>
          <a:xfrm flipH="1">
            <a:off x="8162925" y="4129089"/>
            <a:ext cx="16764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E64E7F-686D-4FE4-9933-5EB71174FAB3}"/>
              </a:ext>
            </a:extLst>
          </p:cNvPr>
          <p:cNvSpPr txBox="1"/>
          <p:nvPr/>
        </p:nvSpPr>
        <p:spPr>
          <a:xfrm>
            <a:off x="2752725" y="1614489"/>
            <a:ext cx="3488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/>
              <a:t>KAP meter with flat transparent ionization chamber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800" dirty="0"/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/>
              <a:t>In some systems, KAP is calculated from kV, filtration, </a:t>
            </a:r>
            <a:r>
              <a:rPr lang="en-US" sz="2800" dirty="0" err="1"/>
              <a:t>mAs</a:t>
            </a:r>
            <a:r>
              <a:rPr lang="en-US" sz="2800" dirty="0"/>
              <a:t>, diaphragm’s position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E94D5B5-1CC5-40AE-A668-1BBE00346E98}"/>
              </a:ext>
            </a:extLst>
          </p:cNvPr>
          <p:cNvSpPr txBox="1">
            <a:spLocks noChangeArrowheads="1"/>
          </p:cNvSpPr>
          <p:nvPr/>
        </p:nvSpPr>
        <p:spPr>
          <a:xfrm>
            <a:off x="2643717" y="217090"/>
            <a:ext cx="933873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1.3 KAP Meter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881F67-E4A9-4743-9287-91A3A9018331}"/>
              </a:ext>
            </a:extLst>
          </p:cNvPr>
          <p:cNvSpPr txBox="1"/>
          <p:nvPr/>
        </p:nvSpPr>
        <p:spPr>
          <a:xfrm>
            <a:off x="6553116" y="5569147"/>
            <a:ext cx="368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KAP meter is slightly larger than the beam to capture the entire beam.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95BE1-19C5-458D-BF3D-40D7BCB061C4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1.3 </a:t>
            </a:r>
            <a:r>
              <a:rPr lang="en-GB" altLang="en-US" sz="1400" dirty="0" err="1">
                <a:solidFill>
                  <a:srgbClr val="FF0000"/>
                </a:solidFill>
              </a:rPr>
              <a:t>Kerma</a:t>
            </a:r>
            <a:r>
              <a:rPr lang="en-GB" altLang="en-US" sz="1400" dirty="0">
                <a:solidFill>
                  <a:srgbClr val="FF0000"/>
                </a:solidFill>
              </a:rPr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D54A4B0-7549-4B8D-BB18-44C468CB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E20786-7F99-46F3-B2E0-F2C3950F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CC51FE-E3EB-4670-AC6C-393544183D2F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C54F39-239B-496F-9BDD-C734AAACAF7B}"/>
              </a:ext>
            </a:extLst>
          </p:cNvPr>
          <p:cNvCxnSpPr/>
          <p:nvPr/>
        </p:nvCxnSpPr>
        <p:spPr>
          <a:xfrm flipH="1">
            <a:off x="8162925" y="4129089"/>
            <a:ext cx="16764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>
            <a:extLst>
              <a:ext uri="{FF2B5EF4-FFF2-40B4-BE49-F238E27FC236}">
                <a16:creationId xmlns:a16="http://schemas.microsoft.com/office/drawing/2014/main" id="{1E94D5B5-1CC5-40AE-A668-1BBE00346E98}"/>
              </a:ext>
            </a:extLst>
          </p:cNvPr>
          <p:cNvSpPr txBox="1">
            <a:spLocks noChangeArrowheads="1"/>
          </p:cNvSpPr>
          <p:nvPr/>
        </p:nvSpPr>
        <p:spPr>
          <a:xfrm>
            <a:off x="2643717" y="217090"/>
            <a:ext cx="933873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1.3 KAP Display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4820FF-E9F0-41A8-AAED-A55FBB85A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02" y="1287624"/>
            <a:ext cx="9446648" cy="4497357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54948467-23E9-42B7-BB9B-7E7CAF3F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4" y="6028531"/>
            <a:ext cx="8540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i="1" dirty="0">
                <a:latin typeface="Arial" panose="020B0604020202020204" pitchFamily="34" charset="0"/>
              </a:rPr>
              <a:t>Source: Vijayan et al, Proc. Of SPIE Vol 9783, 97836G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A0864-7B30-441A-BC4B-1C96C268777B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1.3 </a:t>
            </a:r>
            <a:r>
              <a:rPr lang="en-GB" altLang="en-US" sz="1400" dirty="0" err="1">
                <a:solidFill>
                  <a:srgbClr val="FF0000"/>
                </a:solidFill>
              </a:rPr>
              <a:t>Kerma</a:t>
            </a:r>
            <a:r>
              <a:rPr lang="en-GB" altLang="en-US" sz="1400" dirty="0">
                <a:solidFill>
                  <a:srgbClr val="FF0000"/>
                </a:solidFill>
              </a:rPr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4B57F6F-8283-4D77-89B5-890CEBB9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4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8">
            <a:extLst>
              <a:ext uri="{FF2B5EF4-FFF2-40B4-BE49-F238E27FC236}">
                <a16:creationId xmlns:a16="http://schemas.microsoft.com/office/drawing/2014/main" id="{1E7976C2-85DE-42C5-BEA6-1ED67E598E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43717" y="1483103"/>
            <a:ext cx="4064474" cy="4533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It is always </a:t>
            </a:r>
            <a:r>
              <a:rPr lang="en-US" altLang="en-US" sz="2400" dirty="0">
                <a:solidFill>
                  <a:srgbClr val="C00000"/>
                </a:solidFill>
              </a:rPr>
              <a:t>necessary</a:t>
            </a:r>
            <a:r>
              <a:rPr lang="en-US" altLang="en-US" sz="2400" dirty="0"/>
              <a:t> to calibrate and check the KAP meter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In some countries, it is compulsory that new equipment is equipped with an integrated KAP meter.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It is convenient, however, some systems overestimate the real KAP value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116BB6-A47A-4B69-8573-FBB62A79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9ED373-0017-405B-96F7-CA27E69A4E2F}" type="slidenum">
              <a:rPr lang="en-US" altLang="en-US" sz="1000" smtClean="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28B3FC2-F61C-4F59-8305-14C5EA558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717" y="217090"/>
            <a:ext cx="9338733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1.3 Calibration of KAP meter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A4DB7-8EA4-4843-9B53-1264BF715C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2" t="19410" r="4699" b="13908"/>
          <a:stretch/>
        </p:blipFill>
        <p:spPr>
          <a:xfrm>
            <a:off x="6951181" y="2578207"/>
            <a:ext cx="4887374" cy="2715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4E6CA1-D2FC-4F1D-BBA0-4C0FC8FF9A3B}"/>
              </a:ext>
            </a:extLst>
          </p:cNvPr>
          <p:cNvSpPr txBox="1"/>
          <p:nvPr/>
        </p:nvSpPr>
        <p:spPr>
          <a:xfrm>
            <a:off x="7313083" y="1483103"/>
            <a:ext cx="416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accent1"/>
                </a:solidFill>
              </a:rPr>
              <a:t>Calibration of KAP Meter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7FF19-2C2A-43B1-95DC-B61D314A6B8E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1.3 </a:t>
            </a:r>
            <a:r>
              <a:rPr lang="en-GB" altLang="en-US" sz="1400" dirty="0" err="1">
                <a:solidFill>
                  <a:srgbClr val="FF0000"/>
                </a:solidFill>
              </a:rPr>
              <a:t>Kerma</a:t>
            </a:r>
            <a:r>
              <a:rPr lang="en-GB" altLang="en-US" sz="1400" dirty="0">
                <a:solidFill>
                  <a:srgbClr val="FF0000"/>
                </a:solidFill>
              </a:rPr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2B53946-7F17-454D-98CA-5381CD9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40">
            <a:extLst>
              <a:ext uri="{FF2B5EF4-FFF2-40B4-BE49-F238E27FC236}">
                <a16:creationId xmlns:a16="http://schemas.microsoft.com/office/drawing/2014/main" id="{83118FB0-850F-4A50-8BFB-EE1FAA23A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Contents</a:t>
            </a:r>
          </a:p>
        </p:txBody>
      </p:sp>
      <p:sp>
        <p:nvSpPr>
          <p:cNvPr id="5125" name="Rectangle 341">
            <a:extLst>
              <a:ext uri="{FF2B5EF4-FFF2-40B4-BE49-F238E27FC236}">
                <a16:creationId xmlns:a16="http://schemas.microsoft.com/office/drawing/2014/main" id="{93597BEC-928A-4998-9C13-2DB819787E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08300" y="1752599"/>
            <a:ext cx="8988425" cy="44243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/>
              <a:t>Why are we concern about skin dose?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/>
              <a:t>Related Dosimetry Quantities in Fluoroscopy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/>
              <a:t>“Dose Alarm”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/>
              <a:t>Calculation of Patient Skin Dose (Example)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en-US" sz="3200" dirty="0"/>
              <a:t>Homework </a:t>
            </a:r>
            <a:r>
              <a:rPr lang="en-US" altLang="en-US" sz="3200" dirty="0">
                <a:sym typeface="Wingdings" panose="05000000000000000000" pitchFamily="2" charset="2"/>
              </a:rPr>
              <a:t></a:t>
            </a:r>
            <a:endParaRPr lang="en-US" altLang="en-US" sz="32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F92674-5E1B-4045-8BDC-EB9D3CC7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073E14-B6EF-4B69-BEED-CE118DE98026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Freeform 312">
            <a:extLst>
              <a:ext uri="{FF2B5EF4-FFF2-40B4-BE49-F238E27FC236}">
                <a16:creationId xmlns:a16="http://schemas.microsoft.com/office/drawing/2014/main" id="{56F7E2D2-6EEC-427F-85CB-61439498AA12}"/>
              </a:ext>
            </a:extLst>
          </p:cNvPr>
          <p:cNvSpPr>
            <a:spLocks/>
          </p:cNvSpPr>
          <p:nvPr/>
        </p:nvSpPr>
        <p:spPr bwMode="auto">
          <a:xfrm>
            <a:off x="7847014" y="3522664"/>
            <a:ext cx="1587" cy="3175"/>
          </a:xfrm>
          <a:custGeom>
            <a:avLst/>
            <a:gdLst>
              <a:gd name="T0" fmla="*/ 0 w 1587"/>
              <a:gd name="T1" fmla="*/ 2147483647 h 6"/>
              <a:gd name="T2" fmla="*/ 0 w 1587"/>
              <a:gd name="T3" fmla="*/ 2147483647 h 6"/>
              <a:gd name="T4" fmla="*/ 0 w 1587"/>
              <a:gd name="T5" fmla="*/ 2147483647 h 6"/>
              <a:gd name="T6" fmla="*/ 0 w 1587"/>
              <a:gd name="T7" fmla="*/ 2147483647 h 6"/>
              <a:gd name="T8" fmla="*/ 0 w 1587"/>
              <a:gd name="T9" fmla="*/ 2147483647 h 6"/>
              <a:gd name="T10" fmla="*/ 0 w 1587"/>
              <a:gd name="T11" fmla="*/ 0 h 6"/>
              <a:gd name="T12" fmla="*/ 0 w 1587"/>
              <a:gd name="T13" fmla="*/ 2147483647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6">
                <a:moveTo>
                  <a:pt x="0" y="6"/>
                </a:moveTo>
                <a:lnTo>
                  <a:pt x="0" y="4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Freeform 316">
            <a:extLst>
              <a:ext uri="{FF2B5EF4-FFF2-40B4-BE49-F238E27FC236}">
                <a16:creationId xmlns:a16="http://schemas.microsoft.com/office/drawing/2014/main" id="{DFA7974F-795C-4E41-856B-3755101E5C65}"/>
              </a:ext>
            </a:extLst>
          </p:cNvPr>
          <p:cNvSpPr>
            <a:spLocks/>
          </p:cNvSpPr>
          <p:nvPr/>
        </p:nvSpPr>
        <p:spPr bwMode="auto">
          <a:xfrm>
            <a:off x="7847014" y="3675064"/>
            <a:ext cx="1587" cy="3175"/>
          </a:xfrm>
          <a:custGeom>
            <a:avLst/>
            <a:gdLst>
              <a:gd name="T0" fmla="*/ 0 w 1587"/>
              <a:gd name="T1" fmla="*/ 0 h 4"/>
              <a:gd name="T2" fmla="*/ 0 w 1587"/>
              <a:gd name="T3" fmla="*/ 2147483647 h 4"/>
              <a:gd name="T4" fmla="*/ 0 w 1587"/>
              <a:gd name="T5" fmla="*/ 2147483647 h 4"/>
              <a:gd name="T6" fmla="*/ 0 w 1587"/>
              <a:gd name="T7" fmla="*/ 2147483647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7" h="4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9803ABC-6C9E-45F9-86A3-EF5D1FFF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FCFF-9D89-42EE-994D-734F5265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1.3 KAP to Effective Dose Conversion Factors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77EB5-0EDF-4844-9152-EB5A36B4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D9647-7B39-47F5-862B-CFE7A326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CEB2-14C0-4C36-BE7D-356F85CA276F}" type="slidenum">
              <a:rPr lang="en-US" altLang="en-US" smtClean="0"/>
              <a:pPr/>
              <a:t>20</a:t>
            </a:fld>
            <a:endParaRPr lang="en-US" alt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68BC8D6-DB07-43AB-8F8C-2F0F15B97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975402"/>
              </p:ext>
            </p:extLst>
          </p:nvPr>
        </p:nvGraphicFramePr>
        <p:xfrm>
          <a:off x="2837906" y="1267868"/>
          <a:ext cx="8993310" cy="489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437">
                  <a:extLst>
                    <a:ext uri="{9D8B030D-6E8A-4147-A177-3AD203B41FA5}">
                      <a16:colId xmlns:a16="http://schemas.microsoft.com/office/drawing/2014/main" val="286925390"/>
                    </a:ext>
                  </a:extLst>
                </a:gridCol>
                <a:gridCol w="3536302">
                  <a:extLst>
                    <a:ext uri="{9D8B030D-6E8A-4147-A177-3AD203B41FA5}">
                      <a16:colId xmlns:a16="http://schemas.microsoft.com/office/drawing/2014/main" val="2193355245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909428783"/>
                    </a:ext>
                  </a:extLst>
                </a:gridCol>
              </a:tblGrid>
              <a:tr h="474023"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Groups/Subgroups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/>
                        <a:t>Examinations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Dose Conversion Coefficient (</a:t>
                      </a:r>
                      <a:r>
                        <a:rPr lang="fr-FR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DCC</a:t>
                      </a:r>
                      <a:r>
                        <a:rPr lang="fr-FR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(mSv/Gy∙cm</a:t>
                      </a:r>
                      <a:r>
                        <a:rPr lang="fr-FR" sz="1200" b="1" i="0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endParaRPr lang="en-A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95862"/>
                  </a:ext>
                </a:extLst>
              </a:tr>
              <a:tr h="477973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Urinary studies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 err="1">
                          <a:effectLst/>
                        </a:rPr>
                        <a:t>Cystometrography</a:t>
                      </a:r>
                      <a:r>
                        <a:rPr lang="en-AU" sz="1200" dirty="0">
                          <a:effectLst/>
                        </a:rPr>
                        <a:t>, Cystography, Excretory urography, micturating cysto-urethrography, Urethrography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0.18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125658746"/>
                  </a:ext>
                </a:extLst>
              </a:tr>
              <a:tr h="477973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dirty="0">
                          <a:effectLst/>
                        </a:rPr>
                        <a:t>Endoscopic retrograde cholangio-pancreatography (ERCP)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0.26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031906280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Arthrograms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0.1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792036816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Orthopaedic procedures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0.01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645932063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Vertebroplasty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0.2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99511335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Obstetrics and gynaecology procedure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Pelvimetry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0.29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391727207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endParaRPr lang="en-AU" sz="12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Hysterosalpingogram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0.29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910683160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b="1" dirty="0">
                          <a:effectLst/>
                        </a:rPr>
                        <a:t>Noncardiac diagnostic procedures</a:t>
                      </a:r>
                      <a:endParaRPr lang="en-AU" sz="1200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/>
                      <a:endParaRPr lang="en-A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58144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Peripheral vascular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Arteriography (all types)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0.26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63299988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Peripheral phlebography/venography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0.1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890877719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Carotid and cerebral angiography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0.087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76600155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Renal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Antegrade pyelography, Retrograde pyelography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0.18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62922375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Renal angiogram, Abdominal aortography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0.26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23635691"/>
                  </a:ext>
                </a:extLst>
              </a:tr>
              <a:tr h="288364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>
                          <a:effectLst/>
                        </a:rPr>
                        <a:t> 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dirty="0">
                          <a:effectLst/>
                        </a:rPr>
                        <a:t>Thoracic aortography, arch angiogram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200" dirty="0">
                          <a:effectLst/>
                        </a:rPr>
                        <a:t>0.12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4293970865"/>
                  </a:ext>
                </a:extLst>
              </a:tr>
            </a:tbl>
          </a:graphicData>
        </a:graphic>
      </p:graphicFrame>
      <p:sp>
        <p:nvSpPr>
          <p:cNvPr id="7" name="Text Box 6">
            <a:extLst>
              <a:ext uri="{FF2B5EF4-FFF2-40B4-BE49-F238E27FC236}">
                <a16:creationId xmlns:a16="http://schemas.microsoft.com/office/drawing/2014/main" id="{64BB3E4D-16CC-421B-A4DB-D2711F99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886" y="6422784"/>
            <a:ext cx="83602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3333"/>
              </a:buClr>
              <a:buSzPct val="60000"/>
              <a:buChar char="o"/>
              <a:defRPr sz="2400"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5F5F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55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AU" altLang="en-US" sz="1200" dirty="0">
                <a:latin typeface="Arial" panose="020B0604020202020204" pitchFamily="34" charset="0"/>
              </a:rPr>
              <a:t>Ref: </a:t>
            </a:r>
            <a:r>
              <a:rPr lang="en-US" sz="1400" dirty="0">
                <a:hlinkClick r:id="rId2"/>
              </a:rPr>
              <a:t>Report No. 160 - Ionizing Radiation Exposure of the Population of the United States (2009)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A9EC97-0BE6-4C4A-B2DF-F2299554D9A5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1.3 </a:t>
            </a:r>
            <a:r>
              <a:rPr lang="en-GB" altLang="en-US" sz="1400" dirty="0" err="1">
                <a:solidFill>
                  <a:srgbClr val="FF0000"/>
                </a:solidFill>
              </a:rPr>
              <a:t>Kerma</a:t>
            </a:r>
            <a:r>
              <a:rPr lang="en-GB" altLang="en-US" sz="1400" dirty="0">
                <a:solidFill>
                  <a:srgbClr val="FF0000"/>
                </a:solidFill>
              </a:rPr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07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8">
            <a:extLst>
              <a:ext uri="{FF2B5EF4-FFF2-40B4-BE49-F238E27FC236}">
                <a16:creationId xmlns:a16="http://schemas.microsoft.com/office/drawing/2014/main" id="{1E7976C2-85DE-42C5-BEA6-1ED67E598E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43717" y="1483103"/>
            <a:ext cx="3113271" cy="47777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For </a:t>
            </a:r>
            <a:r>
              <a:rPr lang="en-US" sz="3800" dirty="0" err="1"/>
              <a:t>isocentric</a:t>
            </a:r>
            <a:r>
              <a:rPr lang="en-US" sz="3800" dirty="0"/>
              <a:t> </a:t>
            </a:r>
            <a:r>
              <a:rPr lang="en-US" sz="3800" dirty="0" err="1"/>
              <a:t>fluoro</a:t>
            </a:r>
            <a:r>
              <a:rPr lang="en-US" sz="3800" dirty="0"/>
              <a:t> systems, </a:t>
            </a:r>
            <a:r>
              <a:rPr lang="en-US" sz="3800" dirty="0">
                <a:solidFill>
                  <a:srgbClr val="C00000"/>
                </a:solidFill>
              </a:rPr>
              <a:t>IRP</a:t>
            </a:r>
            <a:r>
              <a:rPr lang="en-US" sz="3800" dirty="0"/>
              <a:t> is a point in space along the central X-ray beam, </a:t>
            </a:r>
            <a:r>
              <a:rPr lang="en-US" sz="3800" dirty="0">
                <a:solidFill>
                  <a:srgbClr val="C00000"/>
                </a:solidFill>
              </a:rPr>
              <a:t>15 cm back from the isocenter </a:t>
            </a:r>
            <a:r>
              <a:rPr lang="en-US" sz="3800" dirty="0"/>
              <a:t>toward the X-ray tube.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It is now known as </a:t>
            </a:r>
            <a:r>
              <a:rPr lang="en-US" sz="3800" dirty="0">
                <a:solidFill>
                  <a:srgbClr val="C00000"/>
                </a:solidFill>
              </a:rPr>
              <a:t>Patient Entrance Reference Point </a:t>
            </a:r>
            <a:r>
              <a:rPr lang="en-US" sz="3800" dirty="0"/>
              <a:t>(IED60601-2-43)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800" dirty="0"/>
              <a:t>This is the point where the </a:t>
            </a:r>
            <a:r>
              <a:rPr lang="en-US" sz="3800" dirty="0" err="1">
                <a:solidFill>
                  <a:srgbClr val="C00000"/>
                </a:solidFill>
              </a:rPr>
              <a:t>K</a:t>
            </a:r>
            <a:r>
              <a:rPr lang="en-US" sz="3800" baseline="-25000" dirty="0" err="1">
                <a:solidFill>
                  <a:srgbClr val="C00000"/>
                </a:solidFill>
              </a:rPr>
              <a:t>a,r</a:t>
            </a:r>
            <a:r>
              <a:rPr lang="en-US" sz="3800" dirty="0">
                <a:solidFill>
                  <a:srgbClr val="C00000"/>
                </a:solidFill>
              </a:rPr>
              <a:t> </a:t>
            </a:r>
            <a:r>
              <a:rPr lang="en-US" sz="3800" dirty="0"/>
              <a:t>is reported.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116BB6-A47A-4B69-8573-FBB62A79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9ED373-0017-405B-96F7-CA27E69A4E2F}" type="slidenum">
              <a:rPr lang="en-US" altLang="en-US" sz="1000" smtClean="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28B3FC2-F61C-4F59-8305-14C5EA558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717" y="217090"/>
            <a:ext cx="9548283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/>
              <a:t>1.4 Patient Entrance Reference Point (formerly IRP)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E1692-2780-475C-8F7E-90CB1039A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823" y="1278390"/>
            <a:ext cx="6076950" cy="4562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6DD25-7C7F-40DA-AECC-23D9346357DB}"/>
              </a:ext>
            </a:extLst>
          </p:cNvPr>
          <p:cNvSpPr txBox="1"/>
          <p:nvPr/>
        </p:nvSpPr>
        <p:spPr>
          <a:xfrm>
            <a:off x="9548283" y="4870580"/>
            <a:ext cx="124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K</a:t>
            </a:r>
            <a:r>
              <a:rPr lang="en-US" sz="2800" baseline="-25000" dirty="0" err="1">
                <a:solidFill>
                  <a:srgbClr val="C00000"/>
                </a:solidFill>
              </a:rPr>
              <a:t>a,r</a:t>
            </a:r>
            <a:endParaRPr lang="en-US" sz="2800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3EF87-824B-4EC8-A839-9484FCBD2496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2BDBC79-4218-4108-9799-2A513433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5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8">
            <a:extLst>
              <a:ext uri="{FF2B5EF4-FFF2-40B4-BE49-F238E27FC236}">
                <a16:creationId xmlns:a16="http://schemas.microsoft.com/office/drawing/2014/main" id="{1E7976C2-85DE-42C5-BEA6-1ED67E598E2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3757" y="1473772"/>
            <a:ext cx="3794405" cy="4533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C00000"/>
                </a:solidFill>
              </a:rPr>
              <a:t>K</a:t>
            </a:r>
            <a:r>
              <a:rPr lang="en-US" sz="2000" b="1" baseline="-25000" dirty="0" err="1">
                <a:solidFill>
                  <a:srgbClr val="C00000"/>
                </a:solidFill>
              </a:rPr>
              <a:t>a,r</a:t>
            </a:r>
            <a:r>
              <a:rPr lang="en-US" sz="2000" b="1" dirty="0">
                <a:solidFill>
                  <a:srgbClr val="C00000"/>
                </a:solidFill>
              </a:rPr>
              <a:t> </a:t>
            </a:r>
            <a:r>
              <a:rPr lang="en-US" sz="2000" dirty="0"/>
              <a:t>is only a rough approximation of skin dose; it is </a:t>
            </a:r>
            <a:r>
              <a:rPr lang="en-US" sz="2000" b="1" dirty="0">
                <a:solidFill>
                  <a:srgbClr val="C00000"/>
                </a:solidFill>
              </a:rPr>
              <a:t>not equivalent to the skin dose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  <a:r>
              <a:rPr lang="en-US" sz="2000" dirty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The IRP may correspond to the skin level, a point within the patient, or a point outside of the patient.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In addition, </a:t>
            </a:r>
            <a:r>
              <a:rPr lang="en-US" sz="2000" dirty="0" err="1"/>
              <a:t>Ka,r</a:t>
            </a:r>
            <a:r>
              <a:rPr lang="en-US" sz="2000" dirty="0"/>
              <a:t> </a:t>
            </a:r>
            <a:r>
              <a:rPr lang="en-US" sz="2000" b="1" dirty="0">
                <a:solidFill>
                  <a:srgbClr val="C00000"/>
                </a:solidFill>
              </a:rPr>
              <a:t>does not include </a:t>
            </a:r>
            <a:r>
              <a:rPr lang="en-US" sz="2000" dirty="0">
                <a:solidFill>
                  <a:srgbClr val="FF0000"/>
                </a:solidFill>
              </a:rPr>
              <a:t>beam repositioning, backscatter</a:t>
            </a:r>
            <a:r>
              <a:rPr lang="en-US" sz="2000" dirty="0"/>
              <a:t>, or the </a:t>
            </a:r>
            <a:r>
              <a:rPr lang="en-US" sz="2000" dirty="0">
                <a:solidFill>
                  <a:srgbClr val="FF0000"/>
                </a:solidFill>
              </a:rPr>
              <a:t>attenuation of the table.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Ka,r</a:t>
            </a:r>
            <a:r>
              <a:rPr lang="en-US" sz="2000" dirty="0"/>
              <a:t> has also been referred to as “cumulative dose” and “air </a:t>
            </a:r>
            <a:r>
              <a:rPr lang="en-US" sz="2000" dirty="0" err="1"/>
              <a:t>kerma</a:t>
            </a:r>
            <a:r>
              <a:rPr lang="en-US" sz="2000" dirty="0"/>
              <a:t> at the reference point”.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116BB6-A47A-4B69-8573-FBB62A79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9ED373-0017-405B-96F7-CA27E69A4E2F}" type="slidenum">
              <a:rPr lang="en-US" altLang="en-US" sz="1000" smtClean="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28B3FC2-F61C-4F59-8305-14C5EA558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717" y="217090"/>
            <a:ext cx="9338733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1.5 Reference Air </a:t>
            </a:r>
            <a:r>
              <a:rPr lang="en-US" altLang="en-US" b="1" dirty="0" err="1"/>
              <a:t>Kerma</a:t>
            </a:r>
            <a:r>
              <a:rPr lang="en-US" altLang="en-US" b="1" dirty="0"/>
              <a:t> (</a:t>
            </a:r>
            <a:r>
              <a:rPr lang="en-US" altLang="en-US" b="1" dirty="0" err="1"/>
              <a:t>K</a:t>
            </a:r>
            <a:r>
              <a:rPr lang="en-US" altLang="en-US" b="1" baseline="-25000" dirty="0" err="1"/>
              <a:t>a,r</a:t>
            </a:r>
            <a:r>
              <a:rPr lang="en-US" altLang="en-US" b="1" dirty="0"/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932C40-ABBC-434A-AD69-7FA2F8B03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2" b="3522"/>
          <a:stretch/>
        </p:blipFill>
        <p:spPr>
          <a:xfrm>
            <a:off x="6529513" y="1685705"/>
            <a:ext cx="5396951" cy="2783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425709-EAEE-4CDC-8E99-A4BA94613CD7}"/>
              </a:ext>
            </a:extLst>
          </p:cNvPr>
          <p:cNvSpPr txBox="1"/>
          <p:nvPr/>
        </p:nvSpPr>
        <p:spPr>
          <a:xfrm>
            <a:off x="10273003" y="2094960"/>
            <a:ext cx="93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15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464B3-AA2C-4089-BE63-04DDFF2CCE74}"/>
              </a:ext>
            </a:extLst>
          </p:cNvPr>
          <p:cNvSpPr txBox="1"/>
          <p:nvPr/>
        </p:nvSpPr>
        <p:spPr>
          <a:xfrm>
            <a:off x="8025899" y="2417637"/>
            <a:ext cx="93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15 cm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BBB1B0-6C95-4091-A303-B81C073F7C38}"/>
              </a:ext>
            </a:extLst>
          </p:cNvPr>
          <p:cNvCxnSpPr>
            <a:cxnSpLocks/>
          </p:cNvCxnSpPr>
          <p:nvPr/>
        </p:nvCxnSpPr>
        <p:spPr>
          <a:xfrm>
            <a:off x="8011884" y="2268308"/>
            <a:ext cx="0" cy="745476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50711D-3638-42E4-89A3-BD86FB9F0A53}"/>
              </a:ext>
            </a:extLst>
          </p:cNvPr>
          <p:cNvCxnSpPr>
            <a:cxnSpLocks/>
          </p:cNvCxnSpPr>
          <p:nvPr/>
        </p:nvCxnSpPr>
        <p:spPr>
          <a:xfrm>
            <a:off x="10077059" y="2315192"/>
            <a:ext cx="645346" cy="363178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529E905-76AD-4852-95D3-02CCEEC5E01B}"/>
              </a:ext>
            </a:extLst>
          </p:cNvPr>
          <p:cNvSpPr txBox="1"/>
          <p:nvPr/>
        </p:nvSpPr>
        <p:spPr>
          <a:xfrm>
            <a:off x="6636775" y="4717614"/>
            <a:ext cx="518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b="1" dirty="0">
                <a:solidFill>
                  <a:srgbClr val="C00000"/>
                </a:solidFill>
              </a:rPr>
              <a:t>No meter </a:t>
            </a:r>
            <a:r>
              <a:rPr lang="en-US" dirty="0"/>
              <a:t>is positioned at the IRP. Rather, air </a:t>
            </a:r>
            <a:r>
              <a:rPr lang="en-US" dirty="0" err="1"/>
              <a:t>kerma</a:t>
            </a:r>
            <a:r>
              <a:rPr lang="en-US" dirty="0"/>
              <a:t> is measured close to the source in the center of the beam. Then, using the </a:t>
            </a:r>
            <a:r>
              <a:rPr lang="en-US" b="1" dirty="0"/>
              <a:t>inverse square law</a:t>
            </a:r>
            <a:r>
              <a:rPr lang="en-US" dirty="0"/>
              <a:t>, the value is </a:t>
            </a:r>
            <a:r>
              <a:rPr lang="en-US" b="1" dirty="0"/>
              <a:t>calculated</a:t>
            </a:r>
            <a:r>
              <a:rPr lang="en-US" dirty="0"/>
              <a:t> for the IRP and displayed.</a:t>
            </a:r>
            <a:endParaRPr lang="en-US" altLang="en-US" sz="1600" dirty="0"/>
          </a:p>
          <a:p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600FBC-D3E4-47E1-9196-61F2E0E0CA54}"/>
              </a:ext>
            </a:extLst>
          </p:cNvPr>
          <p:cNvSpPr txBox="1"/>
          <p:nvPr/>
        </p:nvSpPr>
        <p:spPr>
          <a:xfrm>
            <a:off x="10711654" y="2343213"/>
            <a:ext cx="124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K</a:t>
            </a:r>
            <a:r>
              <a:rPr lang="en-US" sz="2000" baseline="-25000" dirty="0" err="1">
                <a:solidFill>
                  <a:srgbClr val="C00000"/>
                </a:solidFill>
              </a:rPr>
              <a:t>a,r</a:t>
            </a:r>
            <a:endParaRPr lang="en-US" sz="2000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F9249-19D5-46E0-9011-527237E35840}"/>
              </a:ext>
            </a:extLst>
          </p:cNvPr>
          <p:cNvSpPr txBox="1"/>
          <p:nvPr/>
        </p:nvSpPr>
        <p:spPr>
          <a:xfrm>
            <a:off x="8108009" y="2751353"/>
            <a:ext cx="124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K</a:t>
            </a:r>
            <a:r>
              <a:rPr lang="en-US" sz="2000" baseline="-25000" dirty="0" err="1">
                <a:solidFill>
                  <a:srgbClr val="C00000"/>
                </a:solidFill>
              </a:rPr>
              <a:t>a,r</a:t>
            </a:r>
            <a:endParaRPr lang="en-US" sz="2000" baseline="-25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BF0C5F-B094-48F7-9282-85F8F68D44D8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1.5 Reference Air </a:t>
            </a:r>
            <a:r>
              <a:rPr lang="en-GB" altLang="en-US" sz="1400" dirty="0" err="1">
                <a:solidFill>
                  <a:srgbClr val="FF0000"/>
                </a:solidFill>
              </a:rPr>
              <a:t>Kerma</a:t>
            </a:r>
            <a:r>
              <a:rPr lang="en-GB" altLang="en-US" sz="1400" dirty="0">
                <a:solidFill>
                  <a:srgbClr val="FF0000"/>
                </a:solidFill>
              </a:rPr>
              <a:t> (</a:t>
            </a:r>
            <a:r>
              <a:rPr lang="en-GB" altLang="en-US" sz="1400" dirty="0" err="1">
                <a:solidFill>
                  <a:srgbClr val="FF0000"/>
                </a:solidFill>
              </a:rPr>
              <a:t>K</a:t>
            </a:r>
            <a:r>
              <a:rPr lang="en-GB" altLang="en-US" sz="1400" baseline="-25000" dirty="0" err="1">
                <a:solidFill>
                  <a:srgbClr val="FF0000"/>
                </a:solidFill>
              </a:rPr>
              <a:t>a,r</a:t>
            </a:r>
            <a:r>
              <a:rPr lang="en-GB" altLang="en-US" sz="1400" dirty="0">
                <a:solidFill>
                  <a:srgbClr val="FF0000"/>
                </a:solidFill>
              </a:rPr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28F9C00-A0DA-421E-A37A-82F57F20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116BB6-A47A-4B69-8573-FBB62A79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9ED373-0017-405B-96F7-CA27E69A4E2F}" type="slidenum">
              <a:rPr lang="en-US" altLang="en-US" sz="1000" smtClean="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28B3FC2-F61C-4F59-8305-14C5EA558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717" y="217090"/>
            <a:ext cx="9338733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1.6 Table Transmission Factors </a:t>
            </a:r>
          </a:p>
        </p:txBody>
      </p:sp>
      <p:graphicFrame>
        <p:nvGraphicFramePr>
          <p:cNvPr id="17" name="Content Placeholder 11">
            <a:extLst>
              <a:ext uri="{FF2B5EF4-FFF2-40B4-BE49-F238E27FC236}">
                <a16:creationId xmlns:a16="http://schemas.microsoft.com/office/drawing/2014/main" id="{22BB672E-F67E-4407-A5DE-7F62CD255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077464"/>
              </p:ext>
            </p:extLst>
          </p:nvPr>
        </p:nvGraphicFramePr>
        <p:xfrm>
          <a:off x="3051888" y="2054605"/>
          <a:ext cx="8172372" cy="402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94D02C2-7A54-441C-BE58-5135C48FFC78}"/>
              </a:ext>
            </a:extLst>
          </p:cNvPr>
          <p:cNvSpPr txBox="1"/>
          <p:nvPr/>
        </p:nvSpPr>
        <p:spPr>
          <a:xfrm>
            <a:off x="5953164" y="4414498"/>
            <a:ext cx="236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Filtration: 2.5 mm 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73C43D-2484-41B5-9999-D477C51749BA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E48E508A-546C-4D6F-9B23-9FBD9663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D97BC-0F3D-3030-1A77-4359A30306F4}"/>
              </a:ext>
            </a:extLst>
          </p:cNvPr>
          <p:cNvSpPr txBox="1"/>
          <p:nvPr/>
        </p:nvSpPr>
        <p:spPr>
          <a:xfrm>
            <a:off x="2733675" y="1397536"/>
            <a:ext cx="8985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solidFill>
                  <a:srgbClr val="FF0000"/>
                </a:solidFill>
              </a:rPr>
              <a:t>Table transmission depends on X ray energy, filtration (beam quality) </a:t>
            </a:r>
          </a:p>
        </p:txBody>
      </p:sp>
    </p:spTree>
    <p:extLst>
      <p:ext uri="{BB962C8B-B14F-4D97-AF65-F5344CB8AC3E}">
        <p14:creationId xmlns:p14="http://schemas.microsoft.com/office/powerpoint/2010/main" val="4005933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116BB6-A47A-4B69-8573-FBB62A79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9ED373-0017-405B-96F7-CA27E69A4E2F}" type="slidenum">
              <a:rPr lang="en-US" altLang="en-US" sz="1000" smtClean="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28B3FC2-F61C-4F59-8305-14C5EA558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717" y="217090"/>
            <a:ext cx="9338733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1.6 Peak Skin Dose (PSD)</a:t>
            </a:r>
          </a:p>
        </p:txBody>
      </p:sp>
      <p:pic>
        <p:nvPicPr>
          <p:cNvPr id="51202" name="Picture 2" descr="Pin by say32 on Radiology | Radiology tech, Radiation dose, Diagnostic  imaging">
            <a:extLst>
              <a:ext uri="{FF2B5EF4-FFF2-40B4-BE49-F238E27FC236}">
                <a16:creationId xmlns:a16="http://schemas.microsoft.com/office/drawing/2014/main" id="{BF2786FA-B79E-4863-B434-B16384EA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02" y="1409119"/>
            <a:ext cx="7616598" cy="4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CDCB27-18D2-4D3C-8548-335A6BBD4D8A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F0E44D4-8F77-4196-B2A8-A90BCA0F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99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1116BB6-A47A-4B69-8573-FBB62A79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9ED373-0017-405B-96F7-CA27E69A4E2F}" type="slidenum">
              <a:rPr lang="en-US" altLang="en-US" sz="1000" smtClean="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987855-ED80-4FCB-AE6F-660A739C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3717" y="217090"/>
            <a:ext cx="9338733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1.7 Peak Skin Dose (PSD)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F42DCA-D31B-4F00-95EC-E7B8A0D2D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9" t="16412" r="20568"/>
          <a:stretch/>
        </p:blipFill>
        <p:spPr>
          <a:xfrm>
            <a:off x="2430789" y="1975892"/>
            <a:ext cx="4882294" cy="3592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06B7D-B235-430D-B177-9A7F4272D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092" y="1755634"/>
            <a:ext cx="4490358" cy="3592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9BD619-4495-4D00-8976-B7107A22F666}"/>
              </a:ext>
            </a:extLst>
          </p:cNvPr>
          <p:cNvSpPr txBox="1"/>
          <p:nvPr/>
        </p:nvSpPr>
        <p:spPr>
          <a:xfrm>
            <a:off x="7492093" y="5451620"/>
            <a:ext cx="449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Some advanced systems provide real-time dose tracking system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E62A40-37E5-48EA-AF52-B5378DBEC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92" y="1140978"/>
            <a:ext cx="1622749" cy="16227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4A1261-CCF4-452F-9886-755B93AAE2C9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989136E-BD25-4324-A2CD-E0BE3244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1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3D38-5145-483D-8FCD-582A62E6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C036E-534B-44C2-B6EB-0ACC2D714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CEB2-14C0-4C36-BE7D-356F85CA276F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93186" name="Picture 2" descr="Strategies to Reduce Radiation Exposure in Electrophysiology and  Interventional Cardiology | USC Journal">
            <a:extLst>
              <a:ext uri="{FF2B5EF4-FFF2-40B4-BE49-F238E27FC236}">
                <a16:creationId xmlns:a16="http://schemas.microsoft.com/office/drawing/2014/main" id="{F7BEBCD1-859A-4AC5-9074-AE405D40D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4"/>
          <a:stretch/>
        </p:blipFill>
        <p:spPr bwMode="auto">
          <a:xfrm>
            <a:off x="3852280" y="1255797"/>
            <a:ext cx="6784618" cy="50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0B0B45A-7498-44E6-AF0D-3545892C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4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9AABB-3C81-463E-9D0A-9C9EF6B6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EC73-AA83-4974-A120-7392F002589F}" type="slidenum">
              <a:rPr lang="en-MY" smtClean="0"/>
              <a:pPr/>
              <a:t>27</a:t>
            </a:fld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6C284-5119-42B8-90EE-ACD4FC36A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55"/>
          <a:stretch/>
        </p:blipFill>
        <p:spPr>
          <a:xfrm>
            <a:off x="3387860" y="1408369"/>
            <a:ext cx="7814310" cy="39545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6DCE4A-8CB2-4829-86B4-A942C76C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797" y="227394"/>
            <a:ext cx="8960436" cy="75895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“Dose Alarms”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EABD6-1E1F-435E-9FE6-A940EE0F5FE8}"/>
              </a:ext>
            </a:extLst>
          </p:cNvPr>
          <p:cNvSpPr txBox="1"/>
          <p:nvPr/>
        </p:nvSpPr>
        <p:spPr>
          <a:xfrm>
            <a:off x="3558628" y="5362918"/>
            <a:ext cx="7518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*Assuming 100 cm</a:t>
            </a:r>
            <a:r>
              <a:rPr lang="en-US" sz="1600" baseline="30000" dirty="0"/>
              <a:t>2</a:t>
            </a:r>
            <a:r>
              <a:rPr lang="en-US" sz="1600" dirty="0"/>
              <a:t> FOV at the patient's skin. The value should be adjusted to the actual procedural field size.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F80E1-72B1-4C80-82F6-F25306F21161}"/>
              </a:ext>
            </a:extLst>
          </p:cNvPr>
          <p:cNvSpPr txBox="1"/>
          <p:nvPr/>
        </p:nvSpPr>
        <p:spPr>
          <a:xfrm>
            <a:off x="3655704" y="223810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If dosimetry interface available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2E1A0-2D9B-4B03-8B51-1209ED8AB01A}"/>
              </a:ext>
            </a:extLst>
          </p:cNvPr>
          <p:cNvSpPr txBox="1"/>
          <p:nvPr/>
        </p:nvSpPr>
        <p:spPr>
          <a:xfrm>
            <a:off x="4934849" y="6413725"/>
            <a:ext cx="451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Ref: Society of Interventional Radiology, USA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1F4FFA-705A-4376-B164-A6A9D4BD602B}"/>
              </a:ext>
            </a:extLst>
          </p:cNvPr>
          <p:cNvSpPr txBox="1"/>
          <p:nvPr/>
        </p:nvSpPr>
        <p:spPr>
          <a:xfrm>
            <a:off x="3655704" y="2954707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If dose calibration available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EC8737-23DB-47A6-9122-4872CEDC08A7}"/>
              </a:ext>
            </a:extLst>
          </p:cNvPr>
          <p:cNvSpPr txBox="1"/>
          <p:nvPr/>
        </p:nvSpPr>
        <p:spPr>
          <a:xfrm>
            <a:off x="3655704" y="369474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If KAP meter available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5DEF25-7BEA-48BA-8681-E76672B75570}"/>
              </a:ext>
            </a:extLst>
          </p:cNvPr>
          <p:cNvSpPr txBox="1"/>
          <p:nvPr/>
        </p:nvSpPr>
        <p:spPr>
          <a:xfrm>
            <a:off x="6564490" y="2249141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Threshold dose for erythema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F27901-0712-4015-9F88-85900C4B12F4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B8C83C6-05B5-4A29-BE04-50A9A79D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71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055CF3C2-894E-4882-AE8E-ACD23E4FCF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42512" y="1918831"/>
            <a:ext cx="8571463" cy="2498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en-US" sz="6000" dirty="0"/>
              <a:t>2. Estimating (Calculation) Patient Skin Dose </a:t>
            </a:r>
            <a:endParaRPr lang="en-US" altLang="en-US" sz="6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5A814F7-3933-459F-A46D-0DFB7A6C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39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8618-190F-48D8-8BB8-2E305228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Calculate Patient Skin Dose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37651-39C8-47CF-AA98-3BA48DF5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E4999-59D7-4CC4-9C19-528EA8E3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CEB2-14C0-4C36-BE7D-356F85CA276F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1DB39F-9327-464C-8E94-F3E732DDED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47928" y="2045913"/>
            <a:ext cx="1376227" cy="171445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DD08FD-EF43-4ADA-9047-770977741BA2}"/>
              </a:ext>
            </a:extLst>
          </p:cNvPr>
          <p:cNvSpPr txBox="1">
            <a:spLocks/>
          </p:cNvSpPr>
          <p:nvPr/>
        </p:nvSpPr>
        <p:spPr>
          <a:xfrm>
            <a:off x="2607248" y="1676649"/>
            <a:ext cx="3646304" cy="42827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dirty="0"/>
              <a:t>Abdominal </a:t>
            </a:r>
            <a:r>
              <a:rPr lang="en-AU" sz="2400" dirty="0" err="1"/>
              <a:t>angio</a:t>
            </a:r>
            <a:r>
              <a:rPr lang="en-AU" sz="2400" dirty="0"/>
              <a:t>, 70 </a:t>
            </a:r>
            <a:r>
              <a:rPr lang="en-AU" sz="2400" dirty="0" err="1"/>
              <a:t>kVp</a:t>
            </a:r>
            <a:r>
              <a:rPr lang="en-AU" sz="2400" dirty="0"/>
              <a:t>, 2.5 </a:t>
            </a:r>
            <a:r>
              <a:rPr lang="en-AU" sz="2400" dirty="0" err="1"/>
              <a:t>mmAl</a:t>
            </a:r>
            <a:r>
              <a:rPr lang="en-AU" sz="2400" dirty="0"/>
              <a:t> + 0.6 </a:t>
            </a:r>
            <a:r>
              <a:rPr lang="en-AU" sz="2400" dirty="0" err="1"/>
              <a:t>mmCu</a:t>
            </a:r>
            <a:r>
              <a:rPr lang="en-AU" sz="2400" dirty="0"/>
              <a:t> filtration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dirty="0"/>
              <a:t>SID = 100 cm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dirty="0"/>
              <a:t>IRP = 55 cm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dirty="0"/>
              <a:t>Air gap = 10 cm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dirty="0"/>
              <a:t>Square FOV = 27 cm (diagonal)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dirty="0"/>
              <a:t>Assume tube does not move – PA angle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400" i="1" dirty="0" err="1"/>
              <a:t>K</a:t>
            </a:r>
            <a:r>
              <a:rPr lang="en-AU" sz="2400" i="1" baseline="-25000" dirty="0" err="1"/>
              <a:t>a,r</a:t>
            </a:r>
            <a:r>
              <a:rPr lang="en-AU" sz="2400" baseline="-25000" dirty="0"/>
              <a:t> </a:t>
            </a:r>
            <a:r>
              <a:rPr lang="en-AU" sz="2400" dirty="0"/>
              <a:t>= 3 </a:t>
            </a:r>
            <a:r>
              <a:rPr lang="en-AU" sz="2400" dirty="0" err="1"/>
              <a:t>Gy</a:t>
            </a:r>
            <a:endParaRPr lang="en-AU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DCF21-C6C0-42C6-913B-CDD78261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412" y="2129888"/>
            <a:ext cx="3866753" cy="3690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1DDAB4-CF49-4953-A2A9-DC097F0DA9A1}"/>
              </a:ext>
            </a:extLst>
          </p:cNvPr>
          <p:cNvSpPr/>
          <p:nvPr/>
        </p:nvSpPr>
        <p:spPr bwMode="auto">
          <a:xfrm>
            <a:off x="6760428" y="2878528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16C5F5-2DB5-4DBC-BB34-B7755BAB4130}"/>
              </a:ext>
            </a:extLst>
          </p:cNvPr>
          <p:cNvSpPr/>
          <p:nvPr/>
        </p:nvSpPr>
        <p:spPr bwMode="auto">
          <a:xfrm>
            <a:off x="8776652" y="2876444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63E4F-6D45-4330-A866-28D81DBF3645}"/>
              </a:ext>
            </a:extLst>
          </p:cNvPr>
          <p:cNvSpPr/>
          <p:nvPr/>
        </p:nvSpPr>
        <p:spPr bwMode="auto">
          <a:xfrm>
            <a:off x="9712756" y="2302464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E88B6-2605-45E1-8127-1FCC49B512A3}"/>
              </a:ext>
            </a:extLst>
          </p:cNvPr>
          <p:cNvSpPr/>
          <p:nvPr/>
        </p:nvSpPr>
        <p:spPr bwMode="auto">
          <a:xfrm>
            <a:off x="10007932" y="2869796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2F08D-A0A7-4BC6-9D35-A90FF1F966EE}"/>
              </a:ext>
            </a:extLst>
          </p:cNvPr>
          <p:cNvSpPr/>
          <p:nvPr/>
        </p:nvSpPr>
        <p:spPr bwMode="auto">
          <a:xfrm>
            <a:off x="8848660" y="3695008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92C8BA-0E83-40BD-840A-84C56C0BF812}"/>
              </a:ext>
            </a:extLst>
          </p:cNvPr>
          <p:cNvSpPr/>
          <p:nvPr/>
        </p:nvSpPr>
        <p:spPr bwMode="auto">
          <a:xfrm>
            <a:off x="7109430" y="4606720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6FE0F-4344-4D08-83B5-F739E6A457E5}"/>
              </a:ext>
            </a:extLst>
          </p:cNvPr>
          <p:cNvSpPr/>
          <p:nvPr/>
        </p:nvSpPr>
        <p:spPr bwMode="auto">
          <a:xfrm>
            <a:off x="9424724" y="5038768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6E58A3-ABE0-446F-9629-44A9FECB7AFA}"/>
              </a:ext>
            </a:extLst>
          </p:cNvPr>
          <p:cNvSpPr txBox="1"/>
          <p:nvPr/>
        </p:nvSpPr>
        <p:spPr>
          <a:xfrm>
            <a:off x="6541969" y="1463540"/>
            <a:ext cx="386675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Step 1: Fill in the labels on the diagram</a:t>
            </a:r>
          </a:p>
        </p:txBody>
      </p:sp>
    </p:spTree>
    <p:extLst>
      <p:ext uri="{BB962C8B-B14F-4D97-AF65-F5344CB8AC3E}">
        <p14:creationId xmlns:p14="http://schemas.microsoft.com/office/powerpoint/2010/main" val="214862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40C0-F193-49A0-8B92-273F65073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C8B9D-689D-4CB1-BA3C-7B636D585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775" y="1660849"/>
            <a:ext cx="8994128" cy="45161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dirty="0"/>
              <a:t>Majority part of this lecture are extracted from the </a:t>
            </a:r>
            <a:r>
              <a:rPr lang="sl-SI" altLang="en-US" dirty="0">
                <a:solidFill>
                  <a:schemeClr val="accent1"/>
                </a:solidFill>
              </a:rPr>
              <a:t>IAEA Training Material on Radiation Protection in Diagnostic and Interventional Radiology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/>
              <a:t>I would like to acknowledge Dr Zoe Brady for lending some of her training materials used in the IAEA TN-RAS9089-2102464 "Virtual” Regional training Course on Advanced Radiation Protection in Interventional Radiology, 2021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32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27C45-3D4F-4F36-B01F-154C71D3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CEB2-14C0-4C36-BE7D-356F85CA276F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BEF5DFF-753F-41D8-BF92-70DECF80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17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37651-39C8-47CF-AA98-3BA48DF5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E4999-59D7-4CC4-9C19-528EA8E3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CEB2-14C0-4C36-BE7D-356F85CA276F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1DB39F-9327-464C-8E94-F3E732DDED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97139" y="2045913"/>
            <a:ext cx="1199586" cy="14943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1DDAB4-CF49-4953-A2A9-DC097F0DA9A1}"/>
              </a:ext>
            </a:extLst>
          </p:cNvPr>
          <p:cNvSpPr/>
          <p:nvPr/>
        </p:nvSpPr>
        <p:spPr bwMode="auto">
          <a:xfrm>
            <a:off x="6760428" y="2878528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16C5F5-2DB5-4DBC-BB34-B7755BAB4130}"/>
              </a:ext>
            </a:extLst>
          </p:cNvPr>
          <p:cNvSpPr/>
          <p:nvPr/>
        </p:nvSpPr>
        <p:spPr bwMode="auto">
          <a:xfrm>
            <a:off x="8776652" y="2876444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63E4F-6D45-4330-A866-28D81DBF3645}"/>
              </a:ext>
            </a:extLst>
          </p:cNvPr>
          <p:cNvSpPr/>
          <p:nvPr/>
        </p:nvSpPr>
        <p:spPr bwMode="auto">
          <a:xfrm>
            <a:off x="9712756" y="2302464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E88B6-2605-45E1-8127-1FCC49B512A3}"/>
              </a:ext>
            </a:extLst>
          </p:cNvPr>
          <p:cNvSpPr/>
          <p:nvPr/>
        </p:nvSpPr>
        <p:spPr bwMode="auto">
          <a:xfrm>
            <a:off x="10007932" y="2869796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2F08D-A0A7-4BC6-9D35-A90FF1F966EE}"/>
              </a:ext>
            </a:extLst>
          </p:cNvPr>
          <p:cNvSpPr/>
          <p:nvPr/>
        </p:nvSpPr>
        <p:spPr bwMode="auto">
          <a:xfrm>
            <a:off x="8848660" y="3695008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92C8BA-0E83-40BD-840A-84C56C0BF812}"/>
              </a:ext>
            </a:extLst>
          </p:cNvPr>
          <p:cNvSpPr/>
          <p:nvPr/>
        </p:nvSpPr>
        <p:spPr bwMode="auto">
          <a:xfrm>
            <a:off x="7109430" y="4606720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6FE0F-4344-4D08-83B5-F739E6A457E5}"/>
              </a:ext>
            </a:extLst>
          </p:cNvPr>
          <p:cNvSpPr/>
          <p:nvPr/>
        </p:nvSpPr>
        <p:spPr bwMode="auto">
          <a:xfrm>
            <a:off x="9424724" y="5038768"/>
            <a:ext cx="360040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6">
                <a:extLst>
                  <a:ext uri="{FF2B5EF4-FFF2-40B4-BE49-F238E27FC236}">
                    <a16:creationId xmlns:a16="http://schemas.microsoft.com/office/drawing/2014/main" id="{7C665BC4-8699-437B-B45F-D9C53101D2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3313" y="1726163"/>
                <a:ext cx="3866753" cy="430621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400" dirty="0"/>
                  <a:t>(a) Pythagoras theorem</a:t>
                </a:r>
              </a:p>
              <a:p>
                <a:pPr marL="0" indent="0">
                  <a:buNone/>
                </a:pPr>
                <a:endParaRPr lang="en-AU" sz="2400" dirty="0"/>
              </a:p>
              <a:p>
                <a:pPr marL="0" indent="0">
                  <a:buNone/>
                </a:pPr>
                <a:endParaRPr lang="en-AU" dirty="0"/>
              </a:p>
              <a:p>
                <a:pPr marL="233363" lvl="1" indent="0">
                  <a:buNone/>
                </a:pPr>
                <a:r>
                  <a:rPr lang="en-AU" sz="2000" dirty="0"/>
                  <a:t> FOV side = </a:t>
                </a:r>
                <a14:m>
                  <m:oMath xmlns:m="http://schemas.openxmlformats.org/officeDocument/2006/math">
                    <m:r>
                      <a:rPr lang="en-AU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27 </m:t>
                    </m:r>
                    <m:r>
                      <m:rPr>
                        <m:sty m:val="p"/>
                      </m:rPr>
                      <a:rPr lang="en-AU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cm</m:t>
                    </m:r>
                    <m:r>
                      <a:rPr lang="en-AU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A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AU" sz="2000" dirty="0"/>
                  <a:t>2 = 19 cm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AU" sz="1600" dirty="0"/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AU" sz="2400" dirty="0"/>
                  <a:t>(b) Similar triangles</a:t>
                </a:r>
              </a:p>
              <a:p>
                <a:pPr marL="233363" lvl="1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𝑠𝑘𝑖𝑛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𝑒𝑛𝑡𝑟𝑎𝑛𝑐𝑒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233363" lvl="1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AU" sz="2000" dirty="0"/>
                  <a:t>         Skin entrance = 11.4 cm</a:t>
                </a:r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17" name="Content Placeholder 6">
                <a:extLst>
                  <a:ext uri="{FF2B5EF4-FFF2-40B4-BE49-F238E27FC236}">
                    <a16:creationId xmlns:a16="http://schemas.microsoft.com/office/drawing/2014/main" id="{7C665BC4-8699-437B-B45F-D9C53101D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13" y="1726163"/>
                <a:ext cx="3866753" cy="4306215"/>
              </a:xfrm>
              <a:prstGeom prst="rect">
                <a:avLst/>
              </a:prstGeom>
              <a:blipFill>
                <a:blip r:embed="rId3"/>
                <a:stretch>
                  <a:fillRect l="-2362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A5633A9-2DB1-4772-B715-F8532F46CFC6}"/>
              </a:ext>
            </a:extLst>
          </p:cNvPr>
          <p:cNvSpPr txBox="1"/>
          <p:nvPr/>
        </p:nvSpPr>
        <p:spPr>
          <a:xfrm>
            <a:off x="5822884" y="1357219"/>
            <a:ext cx="462740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Step 2: What is the peak skin dose?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79F98E-9927-472D-A2F8-EE650E66D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866" y="1925733"/>
            <a:ext cx="3975259" cy="37939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AC854F-6C4F-4FF0-A038-5432BB6FB6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75" t="15470" r="7987" b="14723"/>
          <a:stretch/>
        </p:blipFill>
        <p:spPr>
          <a:xfrm>
            <a:off x="2799767" y="2124483"/>
            <a:ext cx="1986838" cy="9364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12BAB2-4B52-4B2D-ACF4-8EC9F527AF8B}"/>
              </a:ext>
            </a:extLst>
          </p:cNvPr>
          <p:cNvSpPr txBox="1"/>
          <p:nvPr/>
        </p:nvSpPr>
        <p:spPr>
          <a:xfrm>
            <a:off x="7795861" y="2006296"/>
            <a:ext cx="98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A39706-0692-49D1-B77D-3D28EF586ACD}"/>
              </a:ext>
            </a:extLst>
          </p:cNvPr>
          <p:cNvSpPr txBox="1"/>
          <p:nvPr/>
        </p:nvSpPr>
        <p:spPr>
          <a:xfrm>
            <a:off x="7781862" y="3540312"/>
            <a:ext cx="98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265A0CE-9ECC-46B2-91A7-0662BE45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4" y="281327"/>
            <a:ext cx="9124951" cy="716756"/>
          </a:xfrm>
        </p:spPr>
        <p:txBody>
          <a:bodyPr/>
          <a:lstStyle/>
          <a:p>
            <a:r>
              <a:rPr lang="en-US" dirty="0"/>
              <a:t>Exercise: Calculate Patient Skin Dose</a:t>
            </a:r>
          </a:p>
        </p:txBody>
      </p:sp>
    </p:spTree>
    <p:extLst>
      <p:ext uri="{BB962C8B-B14F-4D97-AF65-F5344CB8AC3E}">
        <p14:creationId xmlns:p14="http://schemas.microsoft.com/office/powerpoint/2010/main" val="19725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77AD0C-B42A-4487-BED8-7FEE25924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5717" y="1726163"/>
            <a:ext cx="4016648" cy="4438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400" dirty="0"/>
              <a:t>ESD = </a:t>
            </a:r>
            <a:r>
              <a:rPr lang="en-AU" sz="2400" dirty="0" err="1"/>
              <a:t>K</a:t>
            </a:r>
            <a:r>
              <a:rPr lang="en-AU" sz="2400" baseline="-25000" dirty="0" err="1"/>
              <a:t>a,r</a:t>
            </a:r>
            <a:r>
              <a:rPr lang="en-AU" sz="2400" baseline="-25000" dirty="0"/>
              <a:t> </a:t>
            </a:r>
            <a:r>
              <a:rPr lang="en-AU" sz="2400" dirty="0"/>
              <a:t>x ISL x BSF x f-factor x table transmission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/>
              <a:t>ESD = 3 </a:t>
            </a:r>
            <a:r>
              <a:rPr lang="en-AU" sz="2400" dirty="0" err="1"/>
              <a:t>Gy</a:t>
            </a:r>
            <a:r>
              <a:rPr lang="en-AU" sz="2400" dirty="0"/>
              <a:t> x (55 cm)</a:t>
            </a:r>
            <a:r>
              <a:rPr lang="en-AU" sz="2400" baseline="30000" dirty="0"/>
              <a:t>2</a:t>
            </a:r>
            <a:r>
              <a:rPr lang="en-AU" sz="2400" dirty="0"/>
              <a:t>/(60 cm)</a:t>
            </a:r>
            <a:r>
              <a:rPr lang="en-AU" sz="2400" baseline="30000" dirty="0"/>
              <a:t>2</a:t>
            </a:r>
            <a:r>
              <a:rPr lang="en-AU" sz="2400" dirty="0"/>
              <a:t> x BSF x f-factor x table transmission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/>
              <a:t>   = 2.5 </a:t>
            </a:r>
            <a:r>
              <a:rPr lang="en-AU" sz="2400" dirty="0" err="1"/>
              <a:t>Gy</a:t>
            </a:r>
            <a:r>
              <a:rPr lang="en-AU" sz="2400" dirty="0"/>
              <a:t> x 1.31 x 1.06 x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/>
              <a:t>      0.75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/>
              <a:t>   = 2.6 </a:t>
            </a:r>
            <a:r>
              <a:rPr lang="en-AU" sz="2400" dirty="0" err="1"/>
              <a:t>Gy</a:t>
            </a:r>
            <a:endParaRPr lang="en-AU" sz="2400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0FA3F-AE59-4F0D-AD31-D47AC5A0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C07E2EB-8585-4E95-A5E5-412BA178469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A0C7F-383D-461A-8C1E-2B8129AE7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72" y="1925733"/>
            <a:ext cx="3866753" cy="3690375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3F218CF-4591-45F8-976F-BC3EAD7A3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139" y="2045913"/>
            <a:ext cx="1199586" cy="14943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EE7915-575E-4801-BD3A-037D6030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4" y="281327"/>
            <a:ext cx="9124951" cy="716756"/>
          </a:xfrm>
        </p:spPr>
        <p:txBody>
          <a:bodyPr/>
          <a:lstStyle/>
          <a:p>
            <a:r>
              <a:rPr lang="en-US" b="1" dirty="0"/>
              <a:t>Exercise: Calculate Patient Skin Dose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9FDB2-9A32-493C-B6B4-7DA7FFF46922}"/>
              </a:ext>
            </a:extLst>
          </p:cNvPr>
          <p:cNvSpPr txBox="1"/>
          <p:nvPr/>
        </p:nvSpPr>
        <p:spPr>
          <a:xfrm>
            <a:off x="9673800" y="4125258"/>
            <a:ext cx="12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a,r</a:t>
            </a:r>
            <a:r>
              <a:rPr lang="en-US" dirty="0">
                <a:solidFill>
                  <a:srgbClr val="FF0000"/>
                </a:solidFill>
              </a:rPr>
              <a:t> = 3 </a:t>
            </a:r>
            <a:r>
              <a:rPr lang="en-US" dirty="0" err="1">
                <a:solidFill>
                  <a:srgbClr val="FF0000"/>
                </a:solidFill>
              </a:rPr>
              <a:t>Gy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5AB1C9-DA1B-4B5C-81AC-222A986DAD94}"/>
              </a:ext>
            </a:extLst>
          </p:cNvPr>
          <p:cNvCxnSpPr>
            <a:cxnSpLocks/>
          </p:cNvCxnSpPr>
          <p:nvPr/>
        </p:nvCxnSpPr>
        <p:spPr>
          <a:xfrm flipH="1" flipV="1">
            <a:off x="8173616" y="4185084"/>
            <a:ext cx="1380932" cy="12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013D5B-FCA2-4FDC-B133-2E47A00F7297}"/>
              </a:ext>
            </a:extLst>
          </p:cNvPr>
          <p:cNvCxnSpPr/>
          <p:nvPr/>
        </p:nvCxnSpPr>
        <p:spPr>
          <a:xfrm>
            <a:off x="7828384" y="4125258"/>
            <a:ext cx="0" cy="11558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869294-5B49-411B-A5A6-A4DA6B9F45CD}"/>
              </a:ext>
            </a:extLst>
          </p:cNvPr>
          <p:cNvSpPr txBox="1"/>
          <p:nvPr/>
        </p:nvSpPr>
        <p:spPr>
          <a:xfrm>
            <a:off x="7878921" y="4185084"/>
            <a:ext cx="589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IRP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1CDD6-2D3D-40D2-8227-2F2FFDDBCE79}"/>
              </a:ext>
            </a:extLst>
          </p:cNvPr>
          <p:cNvSpPr txBox="1"/>
          <p:nvPr/>
        </p:nvSpPr>
        <p:spPr>
          <a:xfrm>
            <a:off x="7742364" y="4513862"/>
            <a:ext cx="72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55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7FBD2-2270-4608-AB68-9794DFB182A0}"/>
              </a:ext>
            </a:extLst>
          </p:cNvPr>
          <p:cNvSpPr txBox="1"/>
          <p:nvPr/>
        </p:nvSpPr>
        <p:spPr>
          <a:xfrm>
            <a:off x="7913651" y="4024827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A62368-69F2-4075-AAB3-CFB75E798CCA}"/>
                  </a:ext>
                </a:extLst>
              </p:cNvPr>
              <p:cNvSpPr txBox="1"/>
              <p:nvPr/>
            </p:nvSpPr>
            <p:spPr>
              <a:xfrm>
                <a:off x="9868925" y="5161742"/>
                <a:ext cx="1748700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𝐸𝑆𝐷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55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A62368-69F2-4075-AAB3-CFB75E798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925" y="5161742"/>
                <a:ext cx="1748700" cy="6127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15B2D84-A34A-416A-8B67-6609E842CEB8}"/>
              </a:ext>
            </a:extLst>
          </p:cNvPr>
          <p:cNvSpPr txBox="1"/>
          <p:nvPr/>
        </p:nvSpPr>
        <p:spPr>
          <a:xfrm>
            <a:off x="10101227" y="4736440"/>
            <a:ext cx="93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ISL:</a:t>
            </a: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1F5C5D2C-4DA4-4DD4-BDF2-28EABC5B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7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77AD0C-B42A-4487-BED8-7FEE25924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29392" y="2669965"/>
            <a:ext cx="4016648" cy="2762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AU" sz="2400" dirty="0"/>
              <a:t>KAP = 2.5 </a:t>
            </a:r>
            <a:r>
              <a:rPr lang="en-AU" sz="2400" dirty="0" err="1"/>
              <a:t>Gy</a:t>
            </a:r>
            <a:r>
              <a:rPr lang="en-AU" sz="2400" dirty="0"/>
              <a:t> x 11 cm x 11 cm = 303 Gy·cm</a:t>
            </a:r>
            <a:r>
              <a:rPr lang="en-AU" sz="2400" baseline="30000" dirty="0"/>
              <a:t>2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0FA3F-AE59-4F0D-AD31-D47AC5A0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C07E2EB-8585-4E95-A5E5-412BA178469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A0C7F-383D-461A-8C1E-2B8129AE7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2" y="1925733"/>
            <a:ext cx="3866753" cy="3690375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3F218CF-4591-45F8-976F-BC3EAD7A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139" y="2045913"/>
            <a:ext cx="1199586" cy="14943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EE7915-575E-4801-BD3A-037D6030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4" y="281327"/>
            <a:ext cx="9124951" cy="716756"/>
          </a:xfrm>
        </p:spPr>
        <p:txBody>
          <a:bodyPr/>
          <a:lstStyle/>
          <a:p>
            <a:r>
              <a:rPr lang="en-US" b="1" dirty="0"/>
              <a:t>Exercise: Calculate Patient Skin Dose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9FDB2-9A32-493C-B6B4-7DA7FFF46922}"/>
              </a:ext>
            </a:extLst>
          </p:cNvPr>
          <p:cNvSpPr txBox="1"/>
          <p:nvPr/>
        </p:nvSpPr>
        <p:spPr>
          <a:xfrm>
            <a:off x="9673800" y="4125258"/>
            <a:ext cx="12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</a:t>
            </a:r>
            <a:r>
              <a:rPr lang="en-US" baseline="-25000" dirty="0" err="1"/>
              <a:t>a,r</a:t>
            </a:r>
            <a:r>
              <a:rPr lang="en-US" dirty="0"/>
              <a:t> = 3 </a:t>
            </a:r>
            <a:r>
              <a:rPr lang="en-US" dirty="0" err="1"/>
              <a:t>Gy</a:t>
            </a:r>
            <a:endParaRPr lang="en-US" baseline="-25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5AB1C9-DA1B-4B5C-81AC-222A986DAD94}"/>
              </a:ext>
            </a:extLst>
          </p:cNvPr>
          <p:cNvCxnSpPr>
            <a:cxnSpLocks/>
          </p:cNvCxnSpPr>
          <p:nvPr/>
        </p:nvCxnSpPr>
        <p:spPr>
          <a:xfrm flipH="1" flipV="1">
            <a:off x="8173616" y="4185084"/>
            <a:ext cx="1380932" cy="12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013D5B-FCA2-4FDC-B133-2E47A00F7297}"/>
              </a:ext>
            </a:extLst>
          </p:cNvPr>
          <p:cNvCxnSpPr/>
          <p:nvPr/>
        </p:nvCxnSpPr>
        <p:spPr>
          <a:xfrm>
            <a:off x="7828384" y="4125258"/>
            <a:ext cx="0" cy="11558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869294-5B49-411B-A5A6-A4DA6B9F45CD}"/>
              </a:ext>
            </a:extLst>
          </p:cNvPr>
          <p:cNvSpPr txBox="1"/>
          <p:nvPr/>
        </p:nvSpPr>
        <p:spPr>
          <a:xfrm>
            <a:off x="7878921" y="4185084"/>
            <a:ext cx="589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IRP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1CDD6-2D3D-40D2-8227-2F2FFDDBCE79}"/>
              </a:ext>
            </a:extLst>
          </p:cNvPr>
          <p:cNvSpPr txBox="1"/>
          <p:nvPr/>
        </p:nvSpPr>
        <p:spPr>
          <a:xfrm>
            <a:off x="7742364" y="4513862"/>
            <a:ext cx="72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55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7FBD2-2270-4608-AB68-9794DFB182A0}"/>
              </a:ext>
            </a:extLst>
          </p:cNvPr>
          <p:cNvSpPr txBox="1"/>
          <p:nvPr/>
        </p:nvSpPr>
        <p:spPr>
          <a:xfrm>
            <a:off x="7913651" y="4024827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5B2D84-A34A-416A-8B67-6609E842CEB8}"/>
              </a:ext>
            </a:extLst>
          </p:cNvPr>
          <p:cNvSpPr txBox="1"/>
          <p:nvPr/>
        </p:nvSpPr>
        <p:spPr>
          <a:xfrm>
            <a:off x="9673800" y="3709936"/>
            <a:ext cx="135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ESD = 2.6 </a:t>
            </a:r>
            <a:r>
              <a:rPr lang="en-US" dirty="0" err="1">
                <a:solidFill>
                  <a:srgbClr val="FF0000"/>
                </a:solidFill>
              </a:rPr>
              <a:t>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CD47F-B69A-45D6-B9BC-8DB11DE77423}"/>
              </a:ext>
            </a:extLst>
          </p:cNvPr>
          <p:cNvSpPr txBox="1"/>
          <p:nvPr/>
        </p:nvSpPr>
        <p:spPr>
          <a:xfrm>
            <a:off x="2706847" y="1471443"/>
            <a:ext cx="462740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Step 3: Can you work out the KAP?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CE82AFE-789F-4E06-9A9E-210F64CAA406}"/>
              </a:ext>
            </a:extLst>
          </p:cNvPr>
          <p:cNvCxnSpPr>
            <a:cxnSpLocks/>
          </p:cNvCxnSpPr>
          <p:nvPr/>
        </p:nvCxnSpPr>
        <p:spPr>
          <a:xfrm>
            <a:off x="6447672" y="3894603"/>
            <a:ext cx="12946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457774-EDD3-4384-B537-BD4D6DAB0EC9}"/>
              </a:ext>
            </a:extLst>
          </p:cNvPr>
          <p:cNvSpPr txBox="1"/>
          <p:nvPr/>
        </p:nvSpPr>
        <p:spPr>
          <a:xfrm>
            <a:off x="5631846" y="4920434"/>
            <a:ext cx="12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KAP 1</a:t>
            </a:r>
            <a:endParaRPr lang="en-US" baseline="-25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6DED0B-A98D-47EC-86F2-D72C9CB36C2A}"/>
              </a:ext>
            </a:extLst>
          </p:cNvPr>
          <p:cNvCxnSpPr>
            <a:cxnSpLocks/>
          </p:cNvCxnSpPr>
          <p:nvPr/>
        </p:nvCxnSpPr>
        <p:spPr>
          <a:xfrm>
            <a:off x="6447672" y="5105100"/>
            <a:ext cx="15202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70FC1FD-8D16-4178-9420-BE2960FCB274}"/>
              </a:ext>
            </a:extLst>
          </p:cNvPr>
          <p:cNvSpPr txBox="1"/>
          <p:nvPr/>
        </p:nvSpPr>
        <p:spPr>
          <a:xfrm>
            <a:off x="5622734" y="3707831"/>
            <a:ext cx="12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KAP 2</a:t>
            </a:r>
            <a:endParaRPr lang="en-US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8EA96A-C486-487E-AAE2-3D771ACD774F}"/>
              </a:ext>
            </a:extLst>
          </p:cNvPr>
          <p:cNvSpPr txBox="1"/>
          <p:nvPr/>
        </p:nvSpPr>
        <p:spPr>
          <a:xfrm>
            <a:off x="5293812" y="5739960"/>
            <a:ext cx="160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KAP 1 = KAP 2</a:t>
            </a:r>
            <a:endParaRPr lang="en-US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854937-CE0B-45FF-AF3E-BD32676087FB}"/>
              </a:ext>
            </a:extLst>
          </p:cNvPr>
          <p:cNvSpPr txBox="1"/>
          <p:nvPr/>
        </p:nvSpPr>
        <p:spPr>
          <a:xfrm>
            <a:off x="2529392" y="2137074"/>
            <a:ext cx="386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Without BSF, f-factor, table correction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79399BC-ACF9-45F6-85E5-3218ECB83C86}"/>
              </a:ext>
            </a:extLst>
          </p:cNvPr>
          <p:cNvCxnSpPr>
            <a:cxnSpLocks/>
          </p:cNvCxnSpPr>
          <p:nvPr/>
        </p:nvCxnSpPr>
        <p:spPr>
          <a:xfrm>
            <a:off x="4023979" y="2506406"/>
            <a:ext cx="0" cy="394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F9E944C4-C287-4D32-A906-14A57AA0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 animBg="1"/>
      <p:bldP spid="23" grpId="0"/>
      <p:bldP spid="27" grpId="0"/>
      <p:bldP spid="28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77AD0C-B42A-4487-BED8-7FEE25924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6784" y="3251129"/>
            <a:ext cx="4016648" cy="26738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400" dirty="0"/>
              <a:t>Effective dose = 303 Gy·cm</a:t>
            </a:r>
            <a:r>
              <a:rPr lang="en-AU" sz="2400" baseline="30000" dirty="0"/>
              <a:t>2</a:t>
            </a:r>
            <a:r>
              <a:rPr lang="en-AU" sz="2400" dirty="0"/>
              <a:t> x 0.26 mSv/Gy·cm</a:t>
            </a:r>
            <a:r>
              <a:rPr lang="en-AU" sz="2400" baseline="30000" dirty="0"/>
              <a:t>2</a:t>
            </a:r>
            <a:r>
              <a:rPr lang="en-AU" sz="2400" dirty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AU" sz="2400" dirty="0"/>
              <a:t>    = 78 mSv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0FA3F-AE59-4F0D-AD31-D47AC5A0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DC07E2EB-8585-4E95-A5E5-412BA178469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A0C7F-383D-461A-8C1E-2B8129AE7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2" y="1925733"/>
            <a:ext cx="3866753" cy="3690375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3F218CF-4591-45F8-976F-BC3EAD7A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139" y="2045913"/>
            <a:ext cx="1199586" cy="14943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EE7915-575E-4801-BD3A-037D6030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4" y="281327"/>
            <a:ext cx="9124951" cy="716756"/>
          </a:xfrm>
        </p:spPr>
        <p:txBody>
          <a:bodyPr/>
          <a:lstStyle/>
          <a:p>
            <a:r>
              <a:rPr lang="en-US" b="1" dirty="0"/>
              <a:t>Exercise: Calculate Patient Skin Dose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9FDB2-9A32-493C-B6B4-7DA7FFF46922}"/>
              </a:ext>
            </a:extLst>
          </p:cNvPr>
          <p:cNvSpPr txBox="1"/>
          <p:nvPr/>
        </p:nvSpPr>
        <p:spPr>
          <a:xfrm>
            <a:off x="9673800" y="4125258"/>
            <a:ext cx="12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</a:t>
            </a:r>
            <a:r>
              <a:rPr lang="en-US" baseline="-25000" dirty="0" err="1"/>
              <a:t>a,r</a:t>
            </a:r>
            <a:r>
              <a:rPr lang="en-US" dirty="0"/>
              <a:t> = 3 </a:t>
            </a:r>
            <a:r>
              <a:rPr lang="en-US" dirty="0" err="1"/>
              <a:t>Gy</a:t>
            </a:r>
            <a:endParaRPr lang="en-US" baseline="-25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5AB1C9-DA1B-4B5C-81AC-222A986DAD94}"/>
              </a:ext>
            </a:extLst>
          </p:cNvPr>
          <p:cNvCxnSpPr>
            <a:cxnSpLocks/>
          </p:cNvCxnSpPr>
          <p:nvPr/>
        </p:nvCxnSpPr>
        <p:spPr>
          <a:xfrm flipH="1" flipV="1">
            <a:off x="8173616" y="4185084"/>
            <a:ext cx="1380932" cy="12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013D5B-FCA2-4FDC-B133-2E47A00F7297}"/>
              </a:ext>
            </a:extLst>
          </p:cNvPr>
          <p:cNvCxnSpPr/>
          <p:nvPr/>
        </p:nvCxnSpPr>
        <p:spPr>
          <a:xfrm>
            <a:off x="7828384" y="4125258"/>
            <a:ext cx="0" cy="11558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869294-5B49-411B-A5A6-A4DA6B9F45CD}"/>
              </a:ext>
            </a:extLst>
          </p:cNvPr>
          <p:cNvSpPr txBox="1"/>
          <p:nvPr/>
        </p:nvSpPr>
        <p:spPr>
          <a:xfrm>
            <a:off x="7878921" y="4185084"/>
            <a:ext cx="589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IRP</a:t>
            </a:r>
            <a:endParaRPr lang="en-US" sz="1200" b="1" baseline="-25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1CDD6-2D3D-40D2-8227-2F2FFDDBCE79}"/>
              </a:ext>
            </a:extLst>
          </p:cNvPr>
          <p:cNvSpPr txBox="1"/>
          <p:nvPr/>
        </p:nvSpPr>
        <p:spPr>
          <a:xfrm>
            <a:off x="7742364" y="4513862"/>
            <a:ext cx="725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55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7FBD2-2270-4608-AB68-9794DFB182A0}"/>
              </a:ext>
            </a:extLst>
          </p:cNvPr>
          <p:cNvSpPr txBox="1"/>
          <p:nvPr/>
        </p:nvSpPr>
        <p:spPr>
          <a:xfrm>
            <a:off x="7913651" y="4024827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5B2D84-A34A-416A-8B67-6609E842CEB8}"/>
              </a:ext>
            </a:extLst>
          </p:cNvPr>
          <p:cNvSpPr txBox="1"/>
          <p:nvPr/>
        </p:nvSpPr>
        <p:spPr>
          <a:xfrm>
            <a:off x="9673800" y="3709936"/>
            <a:ext cx="135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ESD = 2.6 </a:t>
            </a:r>
            <a:r>
              <a:rPr lang="en-US" dirty="0" err="1">
                <a:solidFill>
                  <a:srgbClr val="FF0000"/>
                </a:solidFill>
              </a:rPr>
              <a:t>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CD47F-B69A-45D6-B9BC-8DB11DE77423}"/>
              </a:ext>
            </a:extLst>
          </p:cNvPr>
          <p:cNvSpPr txBox="1"/>
          <p:nvPr/>
        </p:nvSpPr>
        <p:spPr>
          <a:xfrm>
            <a:off x="2706846" y="1471443"/>
            <a:ext cx="576145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AU" sz="2400" dirty="0"/>
              <a:t>Step 4: What is the effective dose estimate?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57774-EDD3-4384-B537-BD4D6DAB0EC9}"/>
              </a:ext>
            </a:extLst>
          </p:cNvPr>
          <p:cNvSpPr txBox="1"/>
          <p:nvPr/>
        </p:nvSpPr>
        <p:spPr>
          <a:xfrm>
            <a:off x="4627984" y="4838960"/>
            <a:ext cx="190467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AU" dirty="0"/>
              <a:t>KAP = 303 Gy·cm</a:t>
            </a:r>
            <a:r>
              <a:rPr lang="en-AU" baseline="30000" dirty="0"/>
              <a:t>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6DED0B-A98D-47EC-86F2-D72C9CB36C2A}"/>
              </a:ext>
            </a:extLst>
          </p:cNvPr>
          <p:cNvCxnSpPr>
            <a:cxnSpLocks/>
          </p:cNvCxnSpPr>
          <p:nvPr/>
        </p:nvCxnSpPr>
        <p:spPr>
          <a:xfrm>
            <a:off x="6447672" y="5105100"/>
            <a:ext cx="152029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6">
            <a:extLst>
              <a:ext uri="{FF2B5EF4-FFF2-40B4-BE49-F238E27FC236}">
                <a16:creationId xmlns:a16="http://schemas.microsoft.com/office/drawing/2014/main" id="{8FBADAAF-08C1-4E85-8735-B5F045CD1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784" y="2081578"/>
            <a:ext cx="46559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3333"/>
              </a:buClr>
              <a:buSzPct val="60000"/>
              <a:buChar char="o"/>
              <a:defRPr sz="2400"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F5F5F"/>
              </a:buClr>
              <a:buSzPct val="65000"/>
              <a:buFont typeface="Wingdings" panose="05000000000000000000" pitchFamily="2" charset="2"/>
              <a:buChar char="§"/>
              <a:defRPr sz="2000">
                <a:solidFill>
                  <a:srgbClr val="5F5F5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SzPct val="55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0000"/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dirty="0">
                <a:hlinkClick r:id="rId4"/>
              </a:rPr>
              <a:t>Report No. 160 - Ionizing Radiation Exposure of the Population of the United States (2009)</a:t>
            </a:r>
            <a:endParaRPr lang="en-US" sz="14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https://www.iaea.org/resources/rpop/health-professionals/interventional-procedures/radiation-doses-in-interventional-fluoroscopy#3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66754994-6B7A-49FA-A82D-C403D217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 animBg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CA6C0B-D701-4DFA-ACD2-ACC3FCB7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Homework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CE3BD3-1A1C-4062-9A77-2A9C0D099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774" y="1679509"/>
            <a:ext cx="9124951" cy="4497453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dirty="0"/>
              <a:t>If the IRP = 65 cm and the patient is 35 cm from the tube, will the skin dose be higher or lower than the cumulative air </a:t>
            </a:r>
            <a:r>
              <a:rPr lang="en-AU" dirty="0" err="1"/>
              <a:t>kerma</a:t>
            </a:r>
            <a:r>
              <a:rPr lang="en-AU" dirty="0"/>
              <a:t>? By how much?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dirty="0"/>
              <a:t>What factors need to be taken into account when calculating peak skin dose from the cumulative air </a:t>
            </a:r>
            <a:r>
              <a:rPr lang="en-AU" dirty="0" err="1"/>
              <a:t>kerma</a:t>
            </a:r>
            <a:r>
              <a:rPr lang="en-AU" dirty="0"/>
              <a:t>?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dirty="0"/>
              <a:t>How do you currently record patient dose quantities at your hospital?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440AF-7535-4E04-8D17-83C7DD40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  <a:p>
            <a:pPr>
              <a:defRPr/>
            </a:pPr>
            <a:fld id="{907DB0DD-473C-49CA-8C97-2192C7D9203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414C213-249E-4B02-8B19-82303F88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19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1FCC2487-4C31-41BC-869B-98D062D76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References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172E1682-85D3-4D12-AF75-E3A36BF32A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71774" y="1556083"/>
            <a:ext cx="9124951" cy="46208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sl-SI" altLang="en-US" sz="2600" dirty="0"/>
              <a:t>IAEA Training Material on Radiation Protection in Diagnostic and Interventional Radiology</a:t>
            </a:r>
            <a:endParaRPr lang="en-US" altLang="en-US" sz="2600" dirty="0"/>
          </a:p>
          <a:p>
            <a:pPr>
              <a:lnSpc>
                <a:spcPct val="110000"/>
              </a:lnSpc>
            </a:pPr>
            <a:r>
              <a:rPr lang="en-US" altLang="en-US" sz="2600" dirty="0"/>
              <a:t>ICRP Publication 85: Avoidance of Radiation Injuries from Medical Interventional Procedures, 2000.</a:t>
            </a:r>
          </a:p>
          <a:p>
            <a:pPr>
              <a:lnSpc>
                <a:spcPct val="110000"/>
              </a:lnSpc>
            </a:pPr>
            <a:r>
              <a:rPr lang="en-US" altLang="en-US" sz="2600" dirty="0"/>
              <a:t>ICRP Publication 113: Education and Training in Radiological Protection for Diagnostic and Interventional Procedures, 2009.</a:t>
            </a:r>
          </a:p>
          <a:p>
            <a:pPr>
              <a:lnSpc>
                <a:spcPct val="110000"/>
              </a:lnSpc>
            </a:pPr>
            <a:r>
              <a:rPr lang="en-US" altLang="en-US" sz="2600" dirty="0"/>
              <a:t>ICRP Publication 117:Radiological Protection in Fluoroscopically Guided Procedures outside the Imaging Department, 2010.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National Council on Radiation Protection and Measurements (NCRP) Report 168: Radiation Dose Management for Fluoroscopically Guided Interventional Medical Procedures, 2010.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ICRP (2007). The 2007 Recommendations of the International Commission on Radiological Protection</a:t>
            </a:r>
          </a:p>
          <a:p>
            <a:endParaRPr lang="en-US" altLang="en-US" sz="28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5D6D67-6320-48CF-9B79-B737B8EA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8C1695C-B19E-4630-B1E2-4F4B41028918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09C3B49-309E-4E35-960F-782A9D82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5263-4216-BD86-68CB-B2C0E647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Radiation Dose Structured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FC4F6-12C5-77E3-0E35-7586982A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DCF4D-EF5B-38A4-CA42-5D0EBE1A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CEB2-14C0-4C36-BE7D-356F85CA276F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93BC3-4FC3-3C8A-2FB2-6DE45D4A5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28" y="1900226"/>
            <a:ext cx="11397544" cy="36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5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8F99-C6C5-4E9A-86FB-DD28005A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5557C-984C-4D42-8D24-F14F4883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774" y="1407886"/>
            <a:ext cx="9124951" cy="463845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What is the annual equivalent dose limit in skin for a </a:t>
            </a:r>
            <a:r>
              <a:rPr lang="en-US" b="1" dirty="0"/>
              <a:t>radiation worker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500 mSv</a:t>
            </a:r>
          </a:p>
          <a:p>
            <a:pPr marL="514350" indent="-514350"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What is the annual equivalent dose limit in skin for a </a:t>
            </a:r>
            <a:r>
              <a:rPr lang="en-US" b="1" dirty="0"/>
              <a:t>member of the public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50 mSv</a:t>
            </a:r>
          </a:p>
          <a:p>
            <a:pPr marL="0" indent="0">
              <a:buNone/>
            </a:pPr>
            <a:endParaRPr lang="en-US" sz="1100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What is the dose limit for skin for a </a:t>
            </a:r>
            <a:r>
              <a:rPr lang="en-US" b="1" dirty="0"/>
              <a:t>patient</a:t>
            </a:r>
            <a:r>
              <a:rPr lang="en-US" dirty="0"/>
              <a:t>?</a:t>
            </a:r>
          </a:p>
          <a:p>
            <a:pPr marL="465138" indent="-465138">
              <a:buNone/>
            </a:pPr>
            <a:r>
              <a:rPr lang="en-US" dirty="0">
                <a:solidFill>
                  <a:srgbClr val="FF0000"/>
                </a:solidFill>
              </a:rPr>
              <a:t>      No dose limit for patient, but threshold dose for skin erythema is known as 2 </a:t>
            </a:r>
            <a:r>
              <a:rPr lang="en-US" dirty="0" err="1">
                <a:solidFill>
                  <a:srgbClr val="FF0000"/>
                </a:solidFill>
              </a:rPr>
              <a:t>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24817-96E2-4E7D-B40E-41417375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EFDBB-3726-498B-B1FF-2D5E3CD7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CEB2-14C0-4C36-BE7D-356F85CA276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0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0699-1555-4FEC-A523-1160AD15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concern about skin dose?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A55EB-9960-4816-B3C2-4FCD853F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C94F8-2F43-4D14-B45B-0EF8EA75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CEB2-14C0-4C36-BE7D-356F85CA276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8B696-BDFA-4D97-AF58-BAA5AE5F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37" y="1393214"/>
            <a:ext cx="5324021" cy="4599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FD1E84-C572-461A-97A7-79AE9C1D30A8}"/>
              </a:ext>
            </a:extLst>
          </p:cNvPr>
          <p:cNvSpPr txBox="1"/>
          <p:nvPr/>
        </p:nvSpPr>
        <p:spPr>
          <a:xfrm>
            <a:off x="2749936" y="6040118"/>
            <a:ext cx="5324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Ryan JL. J </a:t>
            </a:r>
            <a:r>
              <a:rPr lang="en-US" sz="1400" dirty="0" err="1"/>
              <a:t>Investig</a:t>
            </a:r>
            <a:r>
              <a:rPr lang="en-US" sz="1400" dirty="0"/>
              <a:t> Dermatol 2012; 132: 985–993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DFA76-CA8A-4735-9168-9909A5035D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7" t="20017" r="5576"/>
          <a:stretch/>
        </p:blipFill>
        <p:spPr>
          <a:xfrm>
            <a:off x="8286957" y="1494814"/>
            <a:ext cx="3550677" cy="2336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57F2F-2945-4293-A266-753B4F152ECB}"/>
              </a:ext>
            </a:extLst>
          </p:cNvPr>
          <p:cNvSpPr txBox="1"/>
          <p:nvPr/>
        </p:nvSpPr>
        <p:spPr>
          <a:xfrm>
            <a:off x="8346048" y="4197873"/>
            <a:ext cx="35506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Skin is the first entry point of a fluoroscopy-guided procedure, the dose metrics can help to estimate the organ(s) doses and predict radiation effects. </a:t>
            </a:r>
          </a:p>
        </p:txBody>
      </p:sp>
    </p:spTree>
    <p:extLst>
      <p:ext uri="{BB962C8B-B14F-4D97-AF65-F5344CB8AC3E}">
        <p14:creationId xmlns:p14="http://schemas.microsoft.com/office/powerpoint/2010/main" val="220800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055CF3C2-894E-4882-AE8E-ACD23E4FCF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25068" y="2423886"/>
            <a:ext cx="7386475" cy="2498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altLang="en-US" sz="6000" dirty="0"/>
              <a:t>1. Related Dosimetry Quantities in Fluoroscopy</a:t>
            </a:r>
            <a:endParaRPr lang="en-US" altLang="en-US" sz="60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9E79E54-6809-4E5F-9FAE-A048683DC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3D38-5145-483D-8FCD-582A62E6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Radiation Dosimetry in General X-ray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64DCE-CA54-422F-8A03-B47B9E434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89"/>
          <a:stretch/>
        </p:blipFill>
        <p:spPr>
          <a:xfrm>
            <a:off x="4125907" y="1378858"/>
            <a:ext cx="6455002" cy="47606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DA9EAB-5835-4DC6-BB4A-D944AF48503A}"/>
              </a:ext>
            </a:extLst>
          </p:cNvPr>
          <p:cNvSpPr txBox="1"/>
          <p:nvPr/>
        </p:nvSpPr>
        <p:spPr>
          <a:xfrm>
            <a:off x="3210799" y="4078132"/>
            <a:ext cx="211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Incidence AK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mGy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395D3E6-7378-48EC-9FB3-13B6442831FC}"/>
              </a:ext>
            </a:extLst>
          </p:cNvPr>
          <p:cNvCxnSpPr>
            <a:cxnSpLocks/>
          </p:cNvCxnSpPr>
          <p:nvPr/>
        </p:nvCxnSpPr>
        <p:spPr>
          <a:xfrm>
            <a:off x="5325348" y="4310743"/>
            <a:ext cx="12496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66817E8-2E35-4269-AD1E-3C5E8F77EBC9}"/>
              </a:ext>
            </a:extLst>
          </p:cNvPr>
          <p:cNvSpPr txBox="1"/>
          <p:nvPr/>
        </p:nvSpPr>
        <p:spPr>
          <a:xfrm>
            <a:off x="9587468" y="3826688"/>
            <a:ext cx="142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(mGy.cm</a:t>
            </a:r>
            <a:r>
              <a:rPr lang="en-US" sz="1600" baseline="30000" dirty="0">
                <a:solidFill>
                  <a:schemeClr val="accent1"/>
                </a:solidFill>
              </a:rPr>
              <a:t>2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22C5A0-FCEB-4D14-AE90-974EE44CE69C}"/>
              </a:ext>
            </a:extLst>
          </p:cNvPr>
          <p:cNvSpPr txBox="1"/>
          <p:nvPr/>
        </p:nvSpPr>
        <p:spPr>
          <a:xfrm>
            <a:off x="9600440" y="4471368"/>
            <a:ext cx="994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dirty="0" err="1">
                <a:solidFill>
                  <a:schemeClr val="accent1"/>
                </a:solidFill>
              </a:rPr>
              <a:t>mGy</a:t>
            </a:r>
            <a:r>
              <a:rPr lang="en-US" sz="16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43BF0-C7F3-4B39-AF8E-D2F7295894FB}"/>
              </a:ext>
            </a:extLst>
          </p:cNvPr>
          <p:cNvSpPr txBox="1"/>
          <p:nvPr/>
        </p:nvSpPr>
        <p:spPr>
          <a:xfrm>
            <a:off x="2813845" y="1519243"/>
            <a:ext cx="21145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Air </a:t>
            </a:r>
            <a:r>
              <a:rPr lang="en-US" b="1" dirty="0" err="1"/>
              <a:t>Kerma</a:t>
            </a:r>
            <a:r>
              <a:rPr lang="en-US" dirty="0"/>
              <a:t>: in the air </a:t>
            </a:r>
          </a:p>
          <a:p>
            <a:r>
              <a:rPr lang="en-US" b="1" dirty="0"/>
              <a:t>Dose</a:t>
            </a:r>
            <a:r>
              <a:rPr lang="en-US" dirty="0"/>
              <a:t>: involve tissue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4CBCD2-43BC-4F0E-B09F-5250A5FF6A27}"/>
              </a:ext>
            </a:extLst>
          </p:cNvPr>
          <p:cNvSpPr/>
          <p:nvPr/>
        </p:nvSpPr>
        <p:spPr>
          <a:xfrm>
            <a:off x="6008906" y="3503782"/>
            <a:ext cx="1188720" cy="8124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4E6916-E66E-4C26-93F3-7DECE62A42F3}"/>
              </a:ext>
            </a:extLst>
          </p:cNvPr>
          <p:cNvSpPr/>
          <p:nvPr/>
        </p:nvSpPr>
        <p:spPr>
          <a:xfrm>
            <a:off x="6364505" y="2436983"/>
            <a:ext cx="548640" cy="8124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F80CB3-36AB-4820-9902-87A66F482662}"/>
              </a:ext>
            </a:extLst>
          </p:cNvPr>
          <p:cNvSpPr/>
          <p:nvPr/>
        </p:nvSpPr>
        <p:spPr>
          <a:xfrm>
            <a:off x="6167107" y="2982012"/>
            <a:ext cx="914400" cy="8124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95EA98-54AE-455B-A770-2DA24483FE66}"/>
              </a:ext>
            </a:extLst>
          </p:cNvPr>
          <p:cNvSpPr txBox="1"/>
          <p:nvPr/>
        </p:nvSpPr>
        <p:spPr>
          <a:xfrm>
            <a:off x="10733252" y="3524134"/>
            <a:ext cx="1449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Independent of distance along SSD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6A695D6-1DE7-415D-934C-C759E6E231F1}"/>
              </a:ext>
            </a:extLst>
          </p:cNvPr>
          <p:cNvCxnSpPr>
            <a:cxnSpLocks/>
          </p:cNvCxnSpPr>
          <p:nvPr/>
        </p:nvCxnSpPr>
        <p:spPr>
          <a:xfrm flipH="1">
            <a:off x="10566395" y="4015704"/>
            <a:ext cx="1828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88B526C-21F8-4E21-958A-F5D3C47B6A5C}"/>
              </a:ext>
            </a:extLst>
          </p:cNvPr>
          <p:cNvSpPr txBox="1"/>
          <p:nvPr/>
        </p:nvSpPr>
        <p:spPr>
          <a:xfrm>
            <a:off x="3819299" y="6414295"/>
            <a:ext cx="5768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Ministry of Health, Malaysia</a:t>
            </a: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B5E43CA8-66E8-4C41-9319-44658C01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FEF7B-6A87-42B7-AC4E-567D68C3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EF3BA-56E2-4102-8D94-E2A811AF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CEB2-14C0-4C36-BE7D-356F85CA276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592A5-54BB-4409-B05E-54AF8FFF8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022" y="1340037"/>
            <a:ext cx="3335349" cy="4781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C2DB3-B495-49AD-BC22-93351BE9BB16}"/>
              </a:ext>
            </a:extLst>
          </p:cNvPr>
          <p:cNvSpPr txBox="1"/>
          <p:nvPr/>
        </p:nvSpPr>
        <p:spPr>
          <a:xfrm>
            <a:off x="3819298" y="6414295"/>
            <a:ext cx="6705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Source: Loose &amp; </a:t>
            </a:r>
            <a:r>
              <a:rPr lang="en-US" sz="1600" dirty="0" err="1"/>
              <a:t>Wucherer</a:t>
            </a:r>
            <a:r>
              <a:rPr lang="en-US" sz="1600" dirty="0"/>
              <a:t>. Cardiovasc </a:t>
            </a:r>
            <a:r>
              <a:rPr lang="en-US" sz="1600" dirty="0" err="1"/>
              <a:t>Intervent</a:t>
            </a:r>
            <a:r>
              <a:rPr lang="en-US" sz="1600" dirty="0"/>
              <a:t> </a:t>
            </a:r>
            <a:r>
              <a:rPr lang="en-US" sz="1600" dirty="0" err="1"/>
              <a:t>Radiol</a:t>
            </a:r>
            <a:r>
              <a:rPr lang="en-US" sz="1600" dirty="0"/>
              <a:t>, 2011: 835–841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6EFA92-FDA0-4889-A5AF-89783E313705}"/>
              </a:ext>
            </a:extLst>
          </p:cNvPr>
          <p:cNvCxnSpPr>
            <a:cxnSpLocks/>
          </p:cNvCxnSpPr>
          <p:nvPr/>
        </p:nvCxnSpPr>
        <p:spPr>
          <a:xfrm>
            <a:off x="7003144" y="2731048"/>
            <a:ext cx="0" cy="578209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AE0E75-E017-4CF9-AA33-2F9C0D29D90B}"/>
              </a:ext>
            </a:extLst>
          </p:cNvPr>
          <p:cNvSpPr txBox="1"/>
          <p:nvPr/>
        </p:nvSpPr>
        <p:spPr>
          <a:xfrm>
            <a:off x="7075714" y="2786743"/>
            <a:ext cx="1494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15 cm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DE65DD-D719-4367-B1DB-BDA4FE24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74" y="281327"/>
            <a:ext cx="9124951" cy="716756"/>
          </a:xfrm>
        </p:spPr>
        <p:txBody>
          <a:bodyPr/>
          <a:lstStyle/>
          <a:p>
            <a:pPr algn="ctr"/>
            <a:r>
              <a:rPr lang="en-US" dirty="0"/>
              <a:t>Radiation Dosimetry in Fluoroscopy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B8541E-D68C-4B41-B0B4-13277D369CAA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>
                <a:solidFill>
                  <a:srgbClr val="FF0000"/>
                </a:solidFill>
              </a:rPr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0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8">
            <a:extLst>
              <a:ext uri="{FF2B5EF4-FFF2-40B4-BE49-F238E27FC236}">
                <a16:creationId xmlns:a16="http://schemas.microsoft.com/office/drawing/2014/main" id="{110C7F00-3BC4-4499-A328-7ADF411C07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70176" y="1495425"/>
            <a:ext cx="9226549" cy="4711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Absorbed dose is a property of the absorbing medium as well as the radiation field, and the exact composition of the medium should be clearly stated. 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Usually ESD refers to </a:t>
            </a:r>
            <a:r>
              <a:rPr lang="en-US" altLang="en-US" sz="2800" dirty="0">
                <a:solidFill>
                  <a:srgbClr val="C00000"/>
                </a:solidFill>
              </a:rPr>
              <a:t>soft tissue (muscle) or water.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/>
              <a:t>Absorbed dose in muscle is related to absorbed dose in air by the ratio of the </a:t>
            </a:r>
            <a:r>
              <a:rPr lang="en-US" altLang="en-US" sz="2800" dirty="0">
                <a:solidFill>
                  <a:srgbClr val="C00000"/>
                </a:solidFill>
              </a:rPr>
              <a:t>mass energy coefficients.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131516D-946F-4E48-92BB-D6EADA66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672EBE7-F3BD-42FA-874A-E161B86F18B5}" type="slidenum">
              <a:rPr lang="en-US" altLang="en-US" sz="1000">
                <a:solidFill>
                  <a:srgbClr val="D5D7D8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 sz="1000">
              <a:solidFill>
                <a:srgbClr val="D5D7D8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3471830-92B2-4722-8854-AE736000F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4" y="252299"/>
            <a:ext cx="9124951" cy="716756"/>
          </a:xfrm>
        </p:spPr>
        <p:txBody>
          <a:bodyPr/>
          <a:lstStyle/>
          <a:p>
            <a:pPr eaLnBrk="1" hangingPunct="1"/>
            <a:r>
              <a:rPr lang="en-GB" altLang="en-US" b="1" dirty="0"/>
              <a:t>1.1 Entrance Surface Dose (ESD)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B2ECA-8206-469C-B767-17BAE6511421}"/>
              </a:ext>
            </a:extLst>
          </p:cNvPr>
          <p:cNvSpPr/>
          <p:nvPr/>
        </p:nvSpPr>
        <p:spPr>
          <a:xfrm>
            <a:off x="166687" y="1628369"/>
            <a:ext cx="21145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altLang="en-US" sz="1400" dirty="0"/>
              <a:t>Radiation Dosimetry in Fluoroscopy</a:t>
            </a:r>
          </a:p>
          <a:p>
            <a:pPr marL="228600" indent="-228600">
              <a:buFont typeface="+mj-lt"/>
              <a:buAutoNum type="arabicPeriod"/>
            </a:pPr>
            <a:endParaRPr lang="en-GB" altLang="en-US" sz="105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>
                <a:solidFill>
                  <a:srgbClr val="FF0000"/>
                </a:solidFill>
              </a:rPr>
              <a:t>1.1 Entrance Skin Dose (ESD) 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1.2 Backscatter Factors (BSF)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1.3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-Area Product (KAP)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1.4 Patient Entrance Reference Point (IRP)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1.5 Reference Air </a:t>
            </a:r>
            <a:r>
              <a:rPr lang="en-GB" altLang="en-US" sz="1400" dirty="0" err="1"/>
              <a:t>Kerma</a:t>
            </a:r>
            <a:r>
              <a:rPr lang="en-GB" altLang="en-US" sz="1400" dirty="0"/>
              <a:t> (</a:t>
            </a:r>
            <a:r>
              <a:rPr lang="en-GB" altLang="en-US" sz="1400" dirty="0" err="1"/>
              <a:t>K</a:t>
            </a:r>
            <a:r>
              <a:rPr lang="en-GB" altLang="en-US" sz="1400" baseline="-25000" dirty="0" err="1"/>
              <a:t>a,r</a:t>
            </a:r>
            <a:r>
              <a:rPr lang="en-GB" altLang="en-US" sz="1400" dirty="0"/>
              <a:t>)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1.6 Table Transmission Factors</a:t>
            </a:r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1.7 Peak Skin Dose (PSD) </a:t>
            </a:r>
          </a:p>
          <a:p>
            <a:pPr marL="284163" indent="-284163">
              <a:spcBef>
                <a:spcPts val="600"/>
              </a:spcBef>
            </a:pPr>
            <a:endParaRPr lang="en-GB" altLang="en-US" sz="800" dirty="0"/>
          </a:p>
          <a:p>
            <a:pPr marL="284163" indent="-284163">
              <a:spcBef>
                <a:spcPts val="600"/>
              </a:spcBef>
            </a:pPr>
            <a:r>
              <a:rPr lang="en-GB" altLang="en-US" sz="1400" dirty="0"/>
              <a:t>“Dose Alarm”</a:t>
            </a:r>
          </a:p>
          <a:p>
            <a:pPr>
              <a:spcBef>
                <a:spcPts val="600"/>
              </a:spcBef>
            </a:pPr>
            <a:endParaRPr lang="en-GB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D768619-4ED4-4560-BC08-014F1689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687" y="643731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Patient Skin Dose Estimation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3236</Words>
  <Application>Microsoft Office PowerPoint</Application>
  <PresentationFormat>Widescreen</PresentationFormat>
  <Paragraphs>589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Symbol</vt:lpstr>
      <vt:lpstr>Times New Roman</vt:lpstr>
      <vt:lpstr>Verdana</vt:lpstr>
      <vt:lpstr>Wingdings</vt:lpstr>
      <vt:lpstr>Office Theme</vt:lpstr>
      <vt:lpstr>Custom Design</vt:lpstr>
      <vt:lpstr>1_Office Theme</vt:lpstr>
      <vt:lpstr>Patient Skin Dose Estimation</vt:lpstr>
      <vt:lpstr>Contents</vt:lpstr>
      <vt:lpstr>Disclaimer</vt:lpstr>
      <vt:lpstr>Quiz</vt:lpstr>
      <vt:lpstr>Why are we concern about skin dose?</vt:lpstr>
      <vt:lpstr>1. Related Dosimetry Quantities in Fluoroscopy</vt:lpstr>
      <vt:lpstr>Radiation Dosimetry in General X-ray</vt:lpstr>
      <vt:lpstr>Radiation Dosimetry in Fluoroscopy</vt:lpstr>
      <vt:lpstr>1.1 Entrance Surface Dose (ESD)</vt:lpstr>
      <vt:lpstr>1.1 Entrance Surface Dose (ESD)</vt:lpstr>
      <vt:lpstr>1.1 Entrance Surface Dose (ESD)</vt:lpstr>
      <vt:lpstr>1.2 Backscatter factors (Water/soft tissue)</vt:lpstr>
      <vt:lpstr>1.2 Backscatter factors (Water/soft tissue)</vt:lpstr>
      <vt:lpstr>1.3 Kerma Area Product (KAP or PKA)</vt:lpstr>
      <vt:lpstr>1.3 Kerma Area Product (KAP or PKA)</vt:lpstr>
      <vt:lpstr>1.3 Kerma Area Product (KAP or PKA)</vt:lpstr>
      <vt:lpstr>PowerPoint Presentation</vt:lpstr>
      <vt:lpstr>PowerPoint Presentation</vt:lpstr>
      <vt:lpstr>1.3 Calibration of KAP meter</vt:lpstr>
      <vt:lpstr>1.3 KAP to Effective Dose Conversion Factors</vt:lpstr>
      <vt:lpstr>1.4 Patient Entrance Reference Point (formerly IRP)</vt:lpstr>
      <vt:lpstr>1.5 Reference Air Kerma (Ka,r)</vt:lpstr>
      <vt:lpstr>1.6 Table Transmission Factors </vt:lpstr>
      <vt:lpstr>1.6 Peak Skin Dose (PSD)</vt:lpstr>
      <vt:lpstr>1.7 Peak Skin Dose (PSD)</vt:lpstr>
      <vt:lpstr>Summary</vt:lpstr>
      <vt:lpstr>“Dose Alarms”</vt:lpstr>
      <vt:lpstr>2. Estimating (Calculation) Patient Skin Dose </vt:lpstr>
      <vt:lpstr>Exercise: Calculate Patient Skin Dose</vt:lpstr>
      <vt:lpstr>Exercise: Calculate Patient Skin Dose</vt:lpstr>
      <vt:lpstr>Exercise: Calculate Patient Skin Dose</vt:lpstr>
      <vt:lpstr>Exercise: Calculate Patient Skin Dose</vt:lpstr>
      <vt:lpstr>Exercise: Calculate Patient Skin Dose</vt:lpstr>
      <vt:lpstr>Homework</vt:lpstr>
      <vt:lpstr>References</vt:lpstr>
      <vt:lpstr>Radiation Dose Structured 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Radiation Risk from Exposure During Pregnancy for Patients and Female Staff Members</dc:title>
  <dc:creator>Yeong Chai Hong</dc:creator>
  <cp:lastModifiedBy>Chai Hong Yeong</cp:lastModifiedBy>
  <cp:revision>89</cp:revision>
  <dcterms:created xsi:type="dcterms:W3CDTF">2021-10-11T17:02:00Z</dcterms:created>
  <dcterms:modified xsi:type="dcterms:W3CDTF">2023-10-11T05:40:56Z</dcterms:modified>
</cp:coreProperties>
</file>