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80" r:id="rId2"/>
    <p:sldId id="281" r:id="rId3"/>
    <p:sldId id="283" r:id="rId4"/>
    <p:sldId id="284" r:id="rId5"/>
    <p:sldId id="282" r:id="rId6"/>
    <p:sldId id="315" r:id="rId7"/>
    <p:sldId id="286" r:id="rId8"/>
    <p:sldId id="312" r:id="rId9"/>
    <p:sldId id="287" r:id="rId10"/>
    <p:sldId id="290" r:id="rId11"/>
    <p:sldId id="293" r:id="rId12"/>
    <p:sldId id="301" r:id="rId13"/>
    <p:sldId id="300" r:id="rId14"/>
    <p:sldId id="288" r:id="rId15"/>
    <p:sldId id="291" r:id="rId16"/>
    <p:sldId id="294" r:id="rId17"/>
    <p:sldId id="298" r:id="rId18"/>
    <p:sldId id="307" r:id="rId19"/>
    <p:sldId id="299" r:id="rId20"/>
    <p:sldId id="289" r:id="rId21"/>
    <p:sldId id="295" r:id="rId22"/>
    <p:sldId id="303" r:id="rId23"/>
    <p:sldId id="314" r:id="rId24"/>
    <p:sldId id="296" r:id="rId25"/>
    <p:sldId id="304" r:id="rId26"/>
    <p:sldId id="306" r:id="rId27"/>
    <p:sldId id="305" r:id="rId28"/>
    <p:sldId id="317" r:id="rId29"/>
    <p:sldId id="318" r:id="rId30"/>
    <p:sldId id="292" r:id="rId31"/>
    <p:sldId id="309" r:id="rId32"/>
    <p:sldId id="297" r:id="rId33"/>
    <p:sldId id="302" r:id="rId34"/>
    <p:sldId id="31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E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5128" autoAdjust="0"/>
  </p:normalViewPr>
  <p:slideViewPr>
    <p:cSldViewPr snapToGrid="0">
      <p:cViewPr varScale="1">
        <p:scale>
          <a:sx n="56" d="100"/>
          <a:sy n="56" d="100"/>
        </p:scale>
        <p:origin x="14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IE" sz="1800" b="1" u="sng"/>
              <a:t>Hypothetical Hospital Budget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pattFill prst="pct50">
                <a:fgClr>
                  <a:schemeClr val="tx1">
                    <a:lumMod val="95000"/>
                    <a:lumOff val="5000"/>
                  </a:schemeClr>
                </a:fgClr>
                <a:bgClr>
                  <a:schemeClr val="bg1"/>
                </a:bgClr>
              </a:pattFill>
              <a:ln w="19050">
                <a:solidFill>
                  <a:schemeClr val="lt1"/>
                </a:solidFill>
              </a:ln>
              <a:effectLst/>
            </c:spPr>
            <c:extLst>
              <c:ext xmlns:c16="http://schemas.microsoft.com/office/drawing/2014/chart" uri="{C3380CC4-5D6E-409C-BE32-E72D297353CC}">
                <c16:uniqueId val="{00000001-9DD8-49D1-8385-52A4CD7CFFC3}"/>
              </c:ext>
            </c:extLst>
          </c:dPt>
          <c:dPt>
            <c:idx val="1"/>
            <c:bubble3D val="0"/>
            <c:spPr>
              <a:solidFill>
                <a:srgbClr val="FF99FF"/>
              </a:solidFill>
              <a:ln w="19050">
                <a:solidFill>
                  <a:schemeClr val="lt1"/>
                </a:solidFill>
              </a:ln>
              <a:effectLst/>
            </c:spPr>
            <c:extLst>
              <c:ext xmlns:c16="http://schemas.microsoft.com/office/drawing/2014/chart" uri="{C3380CC4-5D6E-409C-BE32-E72D297353CC}">
                <c16:uniqueId val="{00000003-9DD8-49D1-8385-52A4CD7CFFC3}"/>
              </c:ext>
            </c:extLst>
          </c:dPt>
          <c:dLbls>
            <c:dLbl>
              <c:idx val="0"/>
              <c:layout>
                <c:manualLayout>
                  <c:x val="-2.5905064422273909E-2"/>
                  <c:y val="4.463992270267649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D8-49D1-8385-52A4CD7CFFC3}"/>
                </c:ext>
              </c:extLst>
            </c:dLbl>
            <c:dLbl>
              <c:idx val="1"/>
              <c:layout>
                <c:manualLayout>
                  <c:x val="-4.8348051818846889E-2"/>
                  <c:y val="-8.43103255263754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4277824117153692"/>
                      <c:h val="0.13552025133603082"/>
                    </c:manualLayout>
                  </c15:layout>
                </c:ext>
                <c:ext xmlns:c16="http://schemas.microsoft.com/office/drawing/2014/chart" uri="{C3380CC4-5D6E-409C-BE32-E72D297353CC}">
                  <c16:uniqueId val="{00000003-9DD8-49D1-8385-52A4CD7CFF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Sheet1!$B$3:$B$4</c:f>
              <c:strCache>
                <c:ptCount val="2"/>
                <c:pt idx="0">
                  <c:v>Radiology</c:v>
                </c:pt>
                <c:pt idx="1">
                  <c:v>Other</c:v>
                </c:pt>
              </c:strCache>
            </c:strRef>
          </c:cat>
          <c:val>
            <c:numRef>
              <c:f>Sheet1!$C$3:$C$4</c:f>
              <c:numCache>
                <c:formatCode>0%</c:formatCode>
                <c:ptCount val="2"/>
                <c:pt idx="0">
                  <c:v>0.15</c:v>
                </c:pt>
                <c:pt idx="1">
                  <c:v>0.85</c:v>
                </c:pt>
              </c:numCache>
            </c:numRef>
          </c:val>
          <c:extLst>
            <c:ext xmlns:c16="http://schemas.microsoft.com/office/drawing/2014/chart" uri="{C3380CC4-5D6E-409C-BE32-E72D297353CC}">
              <c16:uniqueId val="{00000004-9DD8-49D1-8385-52A4CD7CFFC3}"/>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8575">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76AB6-93A5-407C-8559-AF3388358B5D}" type="datetimeFigureOut">
              <a:rPr lang="en-IE" smtClean="0"/>
              <a:t>11/10/2023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C7A00-CE5E-4EBE-9773-3468DC84E295}" type="slidenum">
              <a:rPr lang="en-IE" smtClean="0"/>
              <a:t>‹#›</a:t>
            </a:fld>
            <a:endParaRPr lang="en-IE"/>
          </a:p>
        </p:txBody>
      </p:sp>
    </p:spTree>
    <p:extLst>
      <p:ext uri="{BB962C8B-B14F-4D97-AF65-F5344CB8AC3E}">
        <p14:creationId xmlns:p14="http://schemas.microsoft.com/office/powerpoint/2010/main" val="231641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ubmed.ncbi.nlm.nih.gov/44129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3DD8429-346D-45F5-B084-142DDA39DA26}" type="slidenum">
              <a:rPr lang="en-IE" smtClean="0">
                <a:solidFill>
                  <a:prstClr val="black"/>
                </a:solidFill>
              </a:rPr>
              <a:pPr/>
              <a:t>1</a:t>
            </a:fld>
            <a:endParaRPr lang="en-IE">
              <a:solidFill>
                <a:prstClr val="black"/>
              </a:solidFill>
            </a:endParaRPr>
          </a:p>
        </p:txBody>
      </p:sp>
    </p:spTree>
    <p:extLst>
      <p:ext uri="{BB962C8B-B14F-4D97-AF65-F5344CB8AC3E}">
        <p14:creationId xmlns:p14="http://schemas.microsoft.com/office/powerpoint/2010/main" val="427699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latin typeface="+mn-lt"/>
              </a:rPr>
              <a:t>Manufacturer defects: </a:t>
            </a:r>
            <a:r>
              <a:rPr lang="en-US" sz="1200" dirty="0">
                <a:latin typeface="+mn-lt"/>
              </a:rPr>
              <a:t>Flaws that are inherent in the product due to issues during the manufacturing process. For instance, a faulty detector element. Such failures typically occur very early in the product's life, and discovering them can be beneficial as they can often be replaced under the manufacturer's warranty.</a:t>
            </a:r>
          </a:p>
          <a:p>
            <a:pPr lvl="0"/>
            <a:r>
              <a:rPr lang="en-US" sz="1200" b="1" dirty="0">
                <a:latin typeface="+mn-lt"/>
              </a:rPr>
              <a:t>Incorrect installation: </a:t>
            </a:r>
            <a:r>
              <a:rPr lang="en-US" sz="1200" dirty="0">
                <a:latin typeface="+mn-lt"/>
              </a:rPr>
              <a:t>If an asset is not installed correctly, it may fail early in its lifecycle. This includes hardware, software and interconnectivity with PACS systems. For example, an incorrect detector gain calibration. </a:t>
            </a:r>
          </a:p>
          <a:p>
            <a:pPr lvl="0"/>
            <a:r>
              <a:rPr lang="en-US" sz="1200" b="1" dirty="0">
                <a:latin typeface="+mn-lt"/>
              </a:rPr>
              <a:t>Improper usage: </a:t>
            </a:r>
            <a:r>
              <a:rPr lang="en-US" sz="1200" dirty="0">
                <a:latin typeface="+mn-lt"/>
              </a:rPr>
              <a:t>If operators use an asset incorrectly due to poor training or unfamiliarity with the asset, it could lead to early failures. For instance, wrong controls used to move the C-arm causes a crash with surrounding equipment.</a:t>
            </a:r>
          </a:p>
          <a:p>
            <a:pPr lvl="0"/>
            <a:r>
              <a:rPr lang="en-US" sz="1200" b="1" dirty="0">
                <a:latin typeface="+mn-lt"/>
              </a:rPr>
              <a:t>Material defects: </a:t>
            </a:r>
            <a:r>
              <a:rPr lang="en-US" sz="1200" dirty="0">
                <a:latin typeface="+mn-lt"/>
              </a:rPr>
              <a:t>These are failures caused by the use of substandard or inappropriate materials during manufacturing. This could occur anywhere in the installation and not become apparent until after installation.</a:t>
            </a:r>
          </a:p>
        </p:txBody>
      </p:sp>
      <p:sp>
        <p:nvSpPr>
          <p:cNvPr id="4" name="Slide Number Placeholder 3"/>
          <p:cNvSpPr>
            <a:spLocks noGrp="1"/>
          </p:cNvSpPr>
          <p:nvPr>
            <p:ph type="sldNum" sz="quarter" idx="10"/>
          </p:nvPr>
        </p:nvSpPr>
        <p:spPr/>
        <p:txBody>
          <a:bodyPr/>
          <a:lstStyle/>
          <a:p>
            <a:fld id="{892C7A00-CE5E-4EBE-9773-3468DC84E295}" type="slidenum">
              <a:rPr lang="en-IE" smtClean="0"/>
              <a:t>10</a:t>
            </a:fld>
            <a:endParaRPr lang="en-IE"/>
          </a:p>
        </p:txBody>
      </p:sp>
    </p:spTree>
    <p:extLst>
      <p:ext uri="{BB962C8B-B14F-4D97-AF65-F5344CB8AC3E}">
        <p14:creationId xmlns:p14="http://schemas.microsoft.com/office/powerpoint/2010/main" val="2215960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latin typeface="+mn-lt"/>
              </a:rPr>
              <a:t>Manufacturer defects: </a:t>
            </a:r>
            <a:r>
              <a:rPr lang="en-US" sz="1200" dirty="0">
                <a:latin typeface="+mn-lt"/>
              </a:rPr>
              <a:t>Flaws that are inherent in the product due to issues during the manufacturing process. For instance, a faulty detector element. Such failures typically occur very early in the product's life, and discovering them can be beneficial as they can often be replaced under the manufacturer's warranty.</a:t>
            </a:r>
          </a:p>
          <a:p>
            <a:pPr lvl="0"/>
            <a:r>
              <a:rPr lang="en-US" sz="1200" b="1" dirty="0">
                <a:latin typeface="+mn-lt"/>
              </a:rPr>
              <a:t>Incorrect installation: </a:t>
            </a:r>
            <a:r>
              <a:rPr lang="en-US" sz="1200" dirty="0">
                <a:latin typeface="+mn-lt"/>
              </a:rPr>
              <a:t>If an asset is not installed correctly, it may fail early in its lifecycle. This includes hardware, software and interconnectivity with PACS systems. For example, an incorrect detector gain calibration. </a:t>
            </a:r>
          </a:p>
          <a:p>
            <a:pPr lvl="0"/>
            <a:r>
              <a:rPr lang="en-US" sz="1200" b="1" dirty="0">
                <a:latin typeface="+mn-lt"/>
              </a:rPr>
              <a:t>Improper usage: </a:t>
            </a:r>
            <a:r>
              <a:rPr lang="en-US" sz="1200" dirty="0">
                <a:latin typeface="+mn-lt"/>
              </a:rPr>
              <a:t>If operators use an asset incorrectly due to poor training or unfamiliarity with the asset, it could lead to early failures. For instance, wrong controls used to move the C-arm causes a crash with surrounding equipment.</a:t>
            </a:r>
          </a:p>
          <a:p>
            <a:pPr lvl="0"/>
            <a:r>
              <a:rPr lang="en-US" sz="1200" b="1" dirty="0">
                <a:latin typeface="+mn-lt"/>
              </a:rPr>
              <a:t>Material defects: </a:t>
            </a:r>
            <a:r>
              <a:rPr lang="en-US" sz="1200" dirty="0">
                <a:latin typeface="+mn-lt"/>
              </a:rPr>
              <a:t>These are failures caused by the use of substandard or inappropriate materials during manufacturing. This could occur anywhere in the installation and not become apparent until after installation.</a:t>
            </a:r>
          </a:p>
        </p:txBody>
      </p:sp>
      <p:sp>
        <p:nvSpPr>
          <p:cNvPr id="4" name="Slide Number Placeholder 3"/>
          <p:cNvSpPr>
            <a:spLocks noGrp="1"/>
          </p:cNvSpPr>
          <p:nvPr>
            <p:ph type="sldNum" sz="quarter" idx="10"/>
          </p:nvPr>
        </p:nvSpPr>
        <p:spPr/>
        <p:txBody>
          <a:bodyPr/>
          <a:lstStyle/>
          <a:p>
            <a:fld id="{892C7A00-CE5E-4EBE-9773-3468DC84E295}" type="slidenum">
              <a:rPr lang="en-IE" smtClean="0"/>
              <a:t>11</a:t>
            </a:fld>
            <a:endParaRPr lang="en-IE"/>
          </a:p>
        </p:txBody>
      </p:sp>
    </p:spTree>
    <p:extLst>
      <p:ext uri="{BB962C8B-B14F-4D97-AF65-F5344CB8AC3E}">
        <p14:creationId xmlns:p14="http://schemas.microsoft.com/office/powerpoint/2010/main" val="431283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a:latin typeface="+mn-lt"/>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12</a:t>
            </a:fld>
            <a:endParaRPr lang="en-IE"/>
          </a:p>
        </p:txBody>
      </p:sp>
    </p:spTree>
    <p:extLst>
      <p:ext uri="{BB962C8B-B14F-4D97-AF65-F5344CB8AC3E}">
        <p14:creationId xmlns:p14="http://schemas.microsoft.com/office/powerpoint/2010/main" val="2741301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mn-lt"/>
              </a:rPr>
              <a:t>Physicist identified cause of detector failure as humidity</a:t>
            </a:r>
          </a:p>
          <a:p>
            <a:pPr lvl="0"/>
            <a:r>
              <a:rPr lang="en-GB" sz="1200" dirty="0">
                <a:latin typeface="+mn-lt"/>
              </a:rPr>
              <a:t>Monitoring initiated</a:t>
            </a:r>
          </a:p>
          <a:p>
            <a:pPr lvl="0"/>
            <a:r>
              <a:rPr lang="en-GB" sz="1200" dirty="0">
                <a:latin typeface="+mn-lt"/>
              </a:rPr>
              <a:t>Team effort radiology, hospital admin, and vendor</a:t>
            </a:r>
          </a:p>
          <a:p>
            <a:pPr lvl="0"/>
            <a:r>
              <a:rPr lang="en-GB" sz="1200" dirty="0">
                <a:latin typeface="+mn-lt"/>
              </a:rPr>
              <a:t>New air conditioning unit fitted 11/2018</a:t>
            </a:r>
          </a:p>
          <a:p>
            <a:pPr lvl="0"/>
            <a:r>
              <a:rPr lang="en-GB" sz="1200" dirty="0">
                <a:latin typeface="+mn-lt"/>
              </a:rPr>
              <a:t>Reduction in service calls</a:t>
            </a:r>
          </a:p>
          <a:p>
            <a:pPr lvl="0"/>
            <a:endParaRPr lang="en-US" sz="1200" dirty="0">
              <a:latin typeface="+mn-lt"/>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13</a:t>
            </a:fld>
            <a:endParaRPr lang="en-IE"/>
          </a:p>
        </p:txBody>
      </p:sp>
    </p:spTree>
    <p:extLst>
      <p:ext uri="{BB962C8B-B14F-4D97-AF65-F5344CB8AC3E}">
        <p14:creationId xmlns:p14="http://schemas.microsoft.com/office/powerpoint/2010/main" val="375136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14</a:t>
            </a:fld>
            <a:endParaRPr lang="en-IE"/>
          </a:p>
        </p:txBody>
      </p:sp>
    </p:spTree>
    <p:extLst>
      <p:ext uri="{BB962C8B-B14F-4D97-AF65-F5344CB8AC3E}">
        <p14:creationId xmlns:p14="http://schemas.microsoft.com/office/powerpoint/2010/main" val="263382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öhne"/>
              </a:rPr>
              <a:t>Tube Failure: X Ray tubes generally last 3-7 years depending on usage. </a:t>
            </a:r>
            <a:r>
              <a:rPr lang="en-US" b="0" i="0" dirty="0">
                <a:solidFill>
                  <a:srgbClr val="1B1642"/>
                </a:solidFill>
                <a:effectLst/>
                <a:latin typeface="DM Sans" pitchFamily="2" charset="0"/>
              </a:rPr>
              <a:t>Tube overheating: X-ray tubes can fail due to overheating. This can occur when the heat load exceeds the tube's heat dissipation capacity. Overheating can lead to melting of the anode or the tube envelope, leading to tube failure.</a:t>
            </a:r>
          </a:p>
          <a:p>
            <a:pPr algn="l">
              <a:buFont typeface="+mj-lt"/>
              <a:buAutoNum type="arabicPeriod"/>
            </a:pPr>
            <a:r>
              <a:rPr lang="en-US" b="0" i="0" dirty="0">
                <a:solidFill>
                  <a:srgbClr val="1B1642"/>
                </a:solidFill>
                <a:effectLst/>
                <a:latin typeface="DM Sans" pitchFamily="2" charset="0"/>
              </a:rPr>
              <a:t>Filament failure: The filament in an X-ray tube can fail due to prolonged use, which leads to thinning of the filament wire and eventual breakage. This is a common cause of x-ray tube failure </a:t>
            </a:r>
            <a:r>
              <a:rPr lang="en-US" b="0" i="0" u="none" strike="noStrike" dirty="0">
                <a:solidFill>
                  <a:srgbClr val="6658EA"/>
                </a:solidFill>
                <a:effectLst/>
                <a:latin typeface="DM Sans" pitchFamily="2" charset="0"/>
                <a:hlinkClick r:id="rId3"/>
              </a:rPr>
              <a:t>pubmed.ncbi.nlm.nih.gov</a:t>
            </a:r>
            <a:r>
              <a:rPr lang="en-US" b="0" i="0" dirty="0">
                <a:solidFill>
                  <a:srgbClr val="1B1642"/>
                </a:solidFill>
                <a:effectLst/>
                <a:latin typeface="DM Sans" pitchFamily="2" charset="0"/>
              </a:rPr>
              <a:t>.</a:t>
            </a:r>
          </a:p>
          <a:p>
            <a:pPr algn="l">
              <a:buFont typeface="+mj-lt"/>
              <a:buAutoNum type="arabicPeriod" startAt="3"/>
            </a:pPr>
            <a:r>
              <a:rPr lang="en-US" b="0" i="0" dirty="0">
                <a:solidFill>
                  <a:srgbClr val="1B1642"/>
                </a:solidFill>
                <a:effectLst/>
                <a:latin typeface="DM Sans" pitchFamily="2" charset="0"/>
              </a:rPr>
              <a:t>High voltage arcing: This can occur when there's a short circuit within the x-ray tube. It can cause damage to the tube and lead to its failure.</a:t>
            </a:r>
          </a:p>
          <a:p>
            <a:pPr algn="l">
              <a:buFont typeface="+mj-lt"/>
              <a:buAutoNum type="arabicPeriod" startAt="3"/>
            </a:pPr>
            <a:r>
              <a:rPr lang="en-US" b="0" i="0" dirty="0">
                <a:solidFill>
                  <a:srgbClr val="1B1642"/>
                </a:solidFill>
                <a:effectLst/>
                <a:latin typeface="DM Sans" pitchFamily="2" charset="0"/>
              </a:rPr>
              <a:t>Loss of vacuum: X-ray tubes operate in a vacuum, and any loss of vacuum can lead to tube failure. This can occur due to a crack in the tube or faulty</a:t>
            </a:r>
            <a:endParaRPr lang="en-US" b="0" i="0" dirty="0">
              <a:solidFill>
                <a:srgbClr val="374151"/>
              </a:solidFill>
              <a:effectLst/>
              <a:latin typeface="Söhne"/>
            </a:endParaRP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Image Intensifier Degradation</a:t>
            </a:r>
            <a:r>
              <a:rPr lang="en-US" b="0" i="0" dirty="0">
                <a:solidFill>
                  <a:srgbClr val="374151"/>
                </a:solidFill>
                <a:effectLst/>
                <a:latin typeface="Söhne"/>
              </a:rPr>
              <a:t>: The image intensifier in fluoroscopy systems can suffer from gradual deterioration of its components, leading to reduced image brightness and clarity over time. Regular recalibration or replacement may be necessary to maintain optimal image quality.</a:t>
            </a:r>
          </a:p>
          <a:p>
            <a:pPr algn="l">
              <a:buFont typeface="+mj-lt"/>
              <a:buAutoNum type="arabicPeriod"/>
            </a:pPr>
            <a:r>
              <a:rPr lang="en-US" b="1" i="0" dirty="0">
                <a:solidFill>
                  <a:srgbClr val="374151"/>
                </a:solidFill>
                <a:effectLst/>
                <a:latin typeface="Söhne"/>
              </a:rPr>
              <a:t>Wear and Tear of C-arm Mechanism</a:t>
            </a:r>
            <a:r>
              <a:rPr lang="en-US" b="0" i="0" dirty="0">
                <a:solidFill>
                  <a:srgbClr val="374151"/>
                </a:solidFill>
                <a:effectLst/>
                <a:latin typeface="Söhne"/>
              </a:rPr>
              <a:t>: The mechanical components of C-arm fluoroscopy machines, such as the C-arm itself and its movement mechanisms, can experience constant rate wear and tear. This may result in decreased smoothness of movement, potentially affecting the precision required in interventional procedures.</a:t>
            </a:r>
          </a:p>
          <a:p>
            <a:pPr algn="l">
              <a:buFont typeface="+mj-lt"/>
              <a:buAutoNum type="arabicPeriod"/>
            </a:pPr>
            <a:r>
              <a:rPr lang="en-US" b="1" i="0" dirty="0">
                <a:solidFill>
                  <a:srgbClr val="374151"/>
                </a:solidFill>
                <a:effectLst/>
                <a:latin typeface="Söhne"/>
              </a:rPr>
              <a:t>Fan and Cooling System Reliability</a:t>
            </a:r>
            <a:r>
              <a:rPr lang="en-US" b="0" i="0" dirty="0">
                <a:solidFill>
                  <a:srgbClr val="374151"/>
                </a:solidFill>
                <a:effectLst/>
                <a:latin typeface="Söhne"/>
              </a:rPr>
              <a:t>: Constant rate failures can occur in the cooling systems of radiology equipment. Over time, fans and cooling components may degrade, leading to increased operating temperatures and a higher risk of overheating, which can affect equipment performance.</a:t>
            </a:r>
          </a:p>
          <a:p>
            <a:pPr algn="l">
              <a:buFont typeface="+mj-lt"/>
              <a:buAutoNum type="arabicPeriod"/>
            </a:pPr>
            <a:r>
              <a:rPr lang="en-US" b="1" i="0" dirty="0">
                <a:solidFill>
                  <a:srgbClr val="374151"/>
                </a:solidFill>
                <a:effectLst/>
                <a:latin typeface="Söhne"/>
              </a:rPr>
              <a:t>Wiring and Connector Deterioration</a:t>
            </a:r>
            <a:r>
              <a:rPr lang="en-US" b="0" i="0" dirty="0">
                <a:solidFill>
                  <a:srgbClr val="374151"/>
                </a:solidFill>
                <a:effectLst/>
                <a:latin typeface="Söhne"/>
              </a:rPr>
              <a:t>: The wiring and connectors in fluoroscopy equipment may degrade gradually, leading to issues like intermittent electrical connections. Constant rate failures in these components can result in equipment malfunctions or intermittent faults.</a:t>
            </a:r>
          </a:p>
          <a:p>
            <a:pPr algn="l">
              <a:buFont typeface="+mj-lt"/>
              <a:buAutoNum type="arabicPeriod"/>
            </a:pPr>
            <a:r>
              <a:rPr lang="en-US" b="1" i="0" dirty="0">
                <a:solidFill>
                  <a:srgbClr val="374151"/>
                </a:solidFill>
                <a:effectLst/>
                <a:latin typeface="Söhne"/>
              </a:rPr>
              <a:t>Software Updates and Compatibility</a:t>
            </a:r>
            <a:r>
              <a:rPr lang="en-US" b="0" i="0" dirty="0">
                <a:solidFill>
                  <a:srgbClr val="374151"/>
                </a:solidFill>
                <a:effectLst/>
                <a:latin typeface="Söhne"/>
              </a:rPr>
              <a:t>: Constant rate failures can also arise from software-related issues. As software evolves and requires updates or becomes less compatible with older hardware components, it can lead to compatibility problems and system instability over time.</a:t>
            </a:r>
          </a:p>
        </p:txBody>
      </p:sp>
      <p:sp>
        <p:nvSpPr>
          <p:cNvPr id="4" name="Slide Number Placeholder 3"/>
          <p:cNvSpPr>
            <a:spLocks noGrp="1"/>
          </p:cNvSpPr>
          <p:nvPr>
            <p:ph type="sldNum" sz="quarter" idx="10"/>
          </p:nvPr>
        </p:nvSpPr>
        <p:spPr/>
        <p:txBody>
          <a:bodyPr/>
          <a:lstStyle/>
          <a:p>
            <a:fld id="{892C7A00-CE5E-4EBE-9773-3468DC84E295}" type="slidenum">
              <a:rPr lang="en-IE" smtClean="0"/>
              <a:t>15</a:t>
            </a:fld>
            <a:endParaRPr lang="en-IE"/>
          </a:p>
        </p:txBody>
      </p:sp>
    </p:spTree>
    <p:extLst>
      <p:ext uri="{BB962C8B-B14F-4D97-AF65-F5344CB8AC3E}">
        <p14:creationId xmlns:p14="http://schemas.microsoft.com/office/powerpoint/2010/main" val="1628988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374151"/>
              </a:solidFill>
              <a:effectLst/>
              <a:latin typeface="Söhne"/>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16</a:t>
            </a:fld>
            <a:endParaRPr lang="en-IE"/>
          </a:p>
        </p:txBody>
      </p:sp>
    </p:spTree>
    <p:extLst>
      <p:ext uri="{BB962C8B-B14F-4D97-AF65-F5344CB8AC3E}">
        <p14:creationId xmlns:p14="http://schemas.microsoft.com/office/powerpoint/2010/main" val="764935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mn-lt"/>
              </a:rPr>
              <a:t>In house software developed by the medical physics department.</a:t>
            </a:r>
          </a:p>
          <a:p>
            <a:pPr lvl="0"/>
            <a:r>
              <a:rPr lang="en-US" sz="1200" dirty="0">
                <a:latin typeface="+mn-lt"/>
              </a:rPr>
              <a:t>Off the shelf solutions </a:t>
            </a:r>
            <a:r>
              <a:rPr lang="en-US" sz="1200">
                <a:latin typeface="+mn-lt"/>
              </a:rPr>
              <a:t>also available</a:t>
            </a:r>
            <a:endParaRPr lang="en-US" sz="1200" dirty="0">
              <a:latin typeface="+mn-lt"/>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17</a:t>
            </a:fld>
            <a:endParaRPr lang="en-IE"/>
          </a:p>
        </p:txBody>
      </p:sp>
    </p:spTree>
    <p:extLst>
      <p:ext uri="{BB962C8B-B14F-4D97-AF65-F5344CB8AC3E}">
        <p14:creationId xmlns:p14="http://schemas.microsoft.com/office/powerpoint/2010/main" val="1089080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a:latin typeface="+mn-lt"/>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18</a:t>
            </a:fld>
            <a:endParaRPr lang="en-IE"/>
          </a:p>
        </p:txBody>
      </p:sp>
    </p:spTree>
    <p:extLst>
      <p:ext uri="{BB962C8B-B14F-4D97-AF65-F5344CB8AC3E}">
        <p14:creationId xmlns:p14="http://schemas.microsoft.com/office/powerpoint/2010/main" val="3461396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a:latin typeface="+mn-lt"/>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19</a:t>
            </a:fld>
            <a:endParaRPr lang="en-IE"/>
          </a:p>
        </p:txBody>
      </p:sp>
    </p:spTree>
    <p:extLst>
      <p:ext uri="{BB962C8B-B14F-4D97-AF65-F5344CB8AC3E}">
        <p14:creationId xmlns:p14="http://schemas.microsoft.com/office/powerpoint/2010/main" val="239404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Downtime in the context of equipment in a hospital refers to the period during which the equipment is not operational or available for use. It is the time when the equipment is offline or undergoing maintenance, repair, or calibration. Downtime can occur due to various reasons, such as scheduled maintenance, unscheduled repairs, equipment failure, or software updates.</a:t>
            </a:r>
          </a:p>
          <a:p>
            <a:endParaRPr lang="en-GB" dirty="0"/>
          </a:p>
          <a:p>
            <a:r>
              <a:rPr lang="en-GB" dirty="0"/>
              <a:t>During downtime, the equipment is not able to perform its intended functions, which can have significant implications for patient care and workflow efficiency in a hospital setting. Therefore, minimizing downtime and ensuring quick resolution of equipment issues are crucial to maintain the smooth operation of healthcare facilities.</a:t>
            </a:r>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2</a:t>
            </a:fld>
            <a:endParaRPr lang="en-IE"/>
          </a:p>
        </p:txBody>
      </p:sp>
    </p:spTree>
    <p:extLst>
      <p:ext uri="{BB962C8B-B14F-4D97-AF65-F5344CB8AC3E}">
        <p14:creationId xmlns:p14="http://schemas.microsoft.com/office/powerpoint/2010/main" val="1256488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20</a:t>
            </a:fld>
            <a:endParaRPr lang="en-IE"/>
          </a:p>
        </p:txBody>
      </p:sp>
    </p:spTree>
    <p:extLst>
      <p:ext uri="{BB962C8B-B14F-4D97-AF65-F5344CB8AC3E}">
        <p14:creationId xmlns:p14="http://schemas.microsoft.com/office/powerpoint/2010/main" val="4041518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374151"/>
              </a:solidFill>
              <a:effectLst/>
              <a:latin typeface="Söhne"/>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21</a:t>
            </a:fld>
            <a:endParaRPr lang="en-IE"/>
          </a:p>
        </p:txBody>
      </p:sp>
    </p:spTree>
    <p:extLst>
      <p:ext uri="{BB962C8B-B14F-4D97-AF65-F5344CB8AC3E}">
        <p14:creationId xmlns:p14="http://schemas.microsoft.com/office/powerpoint/2010/main" val="2086755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374151"/>
              </a:solidFill>
              <a:effectLst/>
              <a:latin typeface="Söhne"/>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22</a:t>
            </a:fld>
            <a:endParaRPr lang="en-IE"/>
          </a:p>
        </p:txBody>
      </p:sp>
    </p:spTree>
    <p:extLst>
      <p:ext uri="{BB962C8B-B14F-4D97-AF65-F5344CB8AC3E}">
        <p14:creationId xmlns:p14="http://schemas.microsoft.com/office/powerpoint/2010/main" val="1378196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374151"/>
              </a:solidFill>
              <a:effectLst/>
              <a:latin typeface="Söhne"/>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23</a:t>
            </a:fld>
            <a:endParaRPr lang="en-IE"/>
          </a:p>
        </p:txBody>
      </p:sp>
    </p:spTree>
    <p:extLst>
      <p:ext uri="{BB962C8B-B14F-4D97-AF65-F5344CB8AC3E}">
        <p14:creationId xmlns:p14="http://schemas.microsoft.com/office/powerpoint/2010/main" val="2495962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374151"/>
              </a:solidFill>
              <a:effectLst/>
              <a:latin typeface="Söhne"/>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24</a:t>
            </a:fld>
            <a:endParaRPr lang="en-IE"/>
          </a:p>
        </p:txBody>
      </p:sp>
    </p:spTree>
    <p:extLst>
      <p:ext uri="{BB962C8B-B14F-4D97-AF65-F5344CB8AC3E}">
        <p14:creationId xmlns:p14="http://schemas.microsoft.com/office/powerpoint/2010/main" val="3601938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374151"/>
              </a:solidFill>
              <a:effectLst/>
              <a:latin typeface="Söhne"/>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25</a:t>
            </a:fld>
            <a:endParaRPr lang="en-IE"/>
          </a:p>
        </p:txBody>
      </p:sp>
    </p:spTree>
    <p:extLst>
      <p:ext uri="{BB962C8B-B14F-4D97-AF65-F5344CB8AC3E}">
        <p14:creationId xmlns:p14="http://schemas.microsoft.com/office/powerpoint/2010/main" val="3856942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374151"/>
              </a:solidFill>
              <a:effectLst/>
              <a:latin typeface="Söhne"/>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26</a:t>
            </a:fld>
            <a:endParaRPr lang="en-IE"/>
          </a:p>
        </p:txBody>
      </p:sp>
    </p:spTree>
    <p:extLst>
      <p:ext uri="{BB962C8B-B14F-4D97-AF65-F5344CB8AC3E}">
        <p14:creationId xmlns:p14="http://schemas.microsoft.com/office/powerpoint/2010/main" val="4088928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374151"/>
              </a:solidFill>
              <a:effectLst/>
              <a:latin typeface="Söhne"/>
            </a:endParaRPr>
          </a:p>
        </p:txBody>
      </p:sp>
      <p:sp>
        <p:nvSpPr>
          <p:cNvPr id="4" name="Slide Number Placeholder 3"/>
          <p:cNvSpPr>
            <a:spLocks noGrp="1"/>
          </p:cNvSpPr>
          <p:nvPr>
            <p:ph type="sldNum" sz="quarter" idx="10"/>
          </p:nvPr>
        </p:nvSpPr>
        <p:spPr/>
        <p:txBody>
          <a:bodyPr/>
          <a:lstStyle/>
          <a:p>
            <a:fld id="{892C7A00-CE5E-4EBE-9773-3468DC84E295}" type="slidenum">
              <a:rPr lang="en-IE" smtClean="0"/>
              <a:t>27</a:t>
            </a:fld>
            <a:endParaRPr lang="en-IE"/>
          </a:p>
        </p:txBody>
      </p:sp>
    </p:spTree>
    <p:extLst>
      <p:ext uri="{BB962C8B-B14F-4D97-AF65-F5344CB8AC3E}">
        <p14:creationId xmlns:p14="http://schemas.microsoft.com/office/powerpoint/2010/main" val="1376646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28</a:t>
            </a:fld>
            <a:endParaRPr lang="en-IE"/>
          </a:p>
        </p:txBody>
      </p:sp>
    </p:spTree>
    <p:extLst>
      <p:ext uri="{BB962C8B-B14F-4D97-AF65-F5344CB8AC3E}">
        <p14:creationId xmlns:p14="http://schemas.microsoft.com/office/powerpoint/2010/main" val="3649798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29</a:t>
            </a:fld>
            <a:endParaRPr lang="en-IE"/>
          </a:p>
        </p:txBody>
      </p:sp>
    </p:spTree>
    <p:extLst>
      <p:ext uri="{BB962C8B-B14F-4D97-AF65-F5344CB8AC3E}">
        <p14:creationId xmlns:p14="http://schemas.microsoft.com/office/powerpoint/2010/main" val="335298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https://pubs.rsna.org/doi/full/10.1148/radiol.2020209027</a:t>
            </a:r>
          </a:p>
        </p:txBody>
      </p:sp>
      <p:sp>
        <p:nvSpPr>
          <p:cNvPr id="4" name="Slide Number Placeholder 3"/>
          <p:cNvSpPr>
            <a:spLocks noGrp="1"/>
          </p:cNvSpPr>
          <p:nvPr>
            <p:ph type="sldNum" sz="quarter" idx="10"/>
          </p:nvPr>
        </p:nvSpPr>
        <p:spPr/>
        <p:txBody>
          <a:bodyPr/>
          <a:lstStyle/>
          <a:p>
            <a:fld id="{892C7A00-CE5E-4EBE-9773-3468DC84E295}" type="slidenum">
              <a:rPr lang="en-IE" smtClean="0"/>
              <a:t>3</a:t>
            </a:fld>
            <a:endParaRPr lang="en-IE"/>
          </a:p>
        </p:txBody>
      </p:sp>
    </p:spTree>
    <p:extLst>
      <p:ext uri="{BB962C8B-B14F-4D97-AF65-F5344CB8AC3E}">
        <p14:creationId xmlns:p14="http://schemas.microsoft.com/office/powerpoint/2010/main" val="2282251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30</a:t>
            </a:fld>
            <a:endParaRPr lang="en-IE"/>
          </a:p>
        </p:txBody>
      </p:sp>
    </p:spTree>
    <p:extLst>
      <p:ext uri="{BB962C8B-B14F-4D97-AF65-F5344CB8AC3E}">
        <p14:creationId xmlns:p14="http://schemas.microsoft.com/office/powerpoint/2010/main" val="3948465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32</a:t>
            </a:fld>
            <a:endParaRPr lang="en-IE"/>
          </a:p>
        </p:txBody>
      </p:sp>
    </p:spTree>
    <p:extLst>
      <p:ext uri="{BB962C8B-B14F-4D97-AF65-F5344CB8AC3E}">
        <p14:creationId xmlns:p14="http://schemas.microsoft.com/office/powerpoint/2010/main" val="748688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33</a:t>
            </a:fld>
            <a:endParaRPr lang="en-IE"/>
          </a:p>
        </p:txBody>
      </p:sp>
    </p:spTree>
    <p:extLst>
      <p:ext uri="{BB962C8B-B14F-4D97-AF65-F5344CB8AC3E}">
        <p14:creationId xmlns:p14="http://schemas.microsoft.com/office/powerpoint/2010/main" val="3548311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34</a:t>
            </a:fld>
            <a:endParaRPr lang="en-IE"/>
          </a:p>
        </p:txBody>
      </p:sp>
    </p:spTree>
    <p:extLst>
      <p:ext uri="{BB962C8B-B14F-4D97-AF65-F5344CB8AC3E}">
        <p14:creationId xmlns:p14="http://schemas.microsoft.com/office/powerpoint/2010/main" val="141068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https://doi.org/10.1016/j.radi.2023.06.002</a:t>
            </a:r>
          </a:p>
        </p:txBody>
      </p:sp>
      <p:sp>
        <p:nvSpPr>
          <p:cNvPr id="4" name="Slide Number Placeholder 3"/>
          <p:cNvSpPr>
            <a:spLocks noGrp="1"/>
          </p:cNvSpPr>
          <p:nvPr>
            <p:ph type="sldNum" sz="quarter" idx="10"/>
          </p:nvPr>
        </p:nvSpPr>
        <p:spPr/>
        <p:txBody>
          <a:bodyPr/>
          <a:lstStyle/>
          <a:p>
            <a:fld id="{892C7A00-CE5E-4EBE-9773-3468DC84E295}" type="slidenum">
              <a:rPr lang="en-IE" smtClean="0"/>
              <a:t>4</a:t>
            </a:fld>
            <a:endParaRPr lang="en-IE"/>
          </a:p>
        </p:txBody>
      </p:sp>
    </p:spTree>
    <p:extLst>
      <p:ext uri="{BB962C8B-B14F-4D97-AF65-F5344CB8AC3E}">
        <p14:creationId xmlns:p14="http://schemas.microsoft.com/office/powerpoint/2010/main" val="182515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effect of downtime in radiology on patients can be significant. Here are some key points to consider:</a:t>
            </a:r>
          </a:p>
          <a:p>
            <a:endParaRPr lang="en-GB" dirty="0"/>
          </a:p>
          <a:p>
            <a:r>
              <a:rPr lang="en-GB" dirty="0"/>
              <a:t>Increased distress and anxiety: When patients have to wait for radiologic procedures due to downtime, the uncertainty of their diagnosis can lead to greater stress and anxiety[6]. This can be especially true for procedures like breast biopsies, where patients reported significantly higher levels of anxiety compared to other procedures.</a:t>
            </a:r>
          </a:p>
          <a:p>
            <a:endParaRPr lang="en-GB" dirty="0"/>
          </a:p>
          <a:p>
            <a:r>
              <a:rPr lang="en-GB" dirty="0"/>
              <a:t>Delayed diagnosis and treatment: Downtime in radiology can result in delayed diagnosis and treatment, especially for trauma patients. Timely access to radiological systems is crucial in managing </a:t>
            </a:r>
            <a:r>
              <a:rPr lang="en-GB" dirty="0" err="1"/>
              <a:t>polytraumatized</a:t>
            </a:r>
            <a:r>
              <a:rPr lang="en-GB" dirty="0"/>
              <a:t> patients and enabling prompt diagnosis and treatment to reduce patient mortality.</a:t>
            </a:r>
          </a:p>
          <a:p>
            <a:endParaRPr lang="en-GB" dirty="0"/>
          </a:p>
          <a:p>
            <a:r>
              <a:rPr lang="en-GB" dirty="0"/>
              <a:t>Patient satisfaction: Patients appreciate direct access to radiology facilities, as it reduces their length of stay (LOS) and provides more efficient care. Access to radiology by general practitioner (GP) cooperatives has been shown to decrease the number of emergency department referrals and contribute to patient-</a:t>
            </a:r>
            <a:r>
              <a:rPr lang="en-GB" dirty="0" err="1"/>
              <a:t>centered</a:t>
            </a:r>
            <a:r>
              <a:rPr lang="en-GB" dirty="0"/>
              <a:t> care.</a:t>
            </a:r>
          </a:p>
          <a:p>
            <a:endParaRPr lang="en-GB" dirty="0"/>
          </a:p>
          <a:p>
            <a:r>
              <a:rPr lang="en-GB" dirty="0"/>
              <a:t>Communication and transparency: During downtime, it is important to keep patients informed about the situation and provide updates on when the system is expected to be back online. This helps manage patient expectations and reduces unnecessary inquiries to the IT department.</a:t>
            </a:r>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5</a:t>
            </a:fld>
            <a:endParaRPr lang="en-IE"/>
          </a:p>
        </p:txBody>
      </p:sp>
    </p:spTree>
    <p:extLst>
      <p:ext uri="{BB962C8B-B14F-4D97-AF65-F5344CB8AC3E}">
        <p14:creationId xmlns:p14="http://schemas.microsoft.com/office/powerpoint/2010/main" val="289493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6</a:t>
            </a:fld>
            <a:endParaRPr lang="en-IE"/>
          </a:p>
        </p:txBody>
      </p:sp>
    </p:spTree>
    <p:extLst>
      <p:ext uri="{BB962C8B-B14F-4D97-AF65-F5344CB8AC3E}">
        <p14:creationId xmlns:p14="http://schemas.microsoft.com/office/powerpoint/2010/main" val="405230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Infant mortality period: This is the beginning of the equipment's lifecycle, where there is a high rate of failures. These failures are often a result of manufacturer defects, incorrect installation, or improper usage. During this period, it is common to discover failures that can be replaced under warranty or correct human errors to prevent future failures.</a:t>
            </a:r>
          </a:p>
          <a:p>
            <a:endParaRPr lang="en-GB" dirty="0"/>
          </a:p>
          <a:p>
            <a:r>
              <a:rPr lang="en-GB" dirty="0"/>
              <a:t>Normal life period: This is the middle region of the curve, where the failure rate remains relatively constant. Failures during this period are random and cannot be eliminated by burn-in periods or preventive maintenance practices. The length of this period is typically much greater than the other two regions.</a:t>
            </a:r>
          </a:p>
          <a:p>
            <a:endParaRPr lang="en-GB" dirty="0"/>
          </a:p>
          <a:p>
            <a:r>
              <a:rPr lang="en-GB" dirty="0"/>
              <a:t>Wear-out period: This is the end-of-life period of the equipment, where failures occur due to wear and tear. The failure rate increases sharply during this period as the equipment and its parts reach the end of their designed useful life. Depending on the asset, some parts may be replaceable to reset the curve and extend the overall lifecycle of the equipment.</a:t>
            </a:r>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7</a:t>
            </a:fld>
            <a:endParaRPr lang="en-IE"/>
          </a:p>
        </p:txBody>
      </p:sp>
    </p:spTree>
    <p:extLst>
      <p:ext uri="{BB962C8B-B14F-4D97-AF65-F5344CB8AC3E}">
        <p14:creationId xmlns:p14="http://schemas.microsoft.com/office/powerpoint/2010/main" val="135189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8</a:t>
            </a:fld>
            <a:endParaRPr lang="en-IE"/>
          </a:p>
        </p:txBody>
      </p:sp>
    </p:spTree>
    <p:extLst>
      <p:ext uri="{BB962C8B-B14F-4D97-AF65-F5344CB8AC3E}">
        <p14:creationId xmlns:p14="http://schemas.microsoft.com/office/powerpoint/2010/main" val="311042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92C7A00-CE5E-4EBE-9773-3468DC84E295}" type="slidenum">
              <a:rPr lang="en-IE" smtClean="0"/>
              <a:t>9</a:t>
            </a:fld>
            <a:endParaRPr lang="en-IE"/>
          </a:p>
        </p:txBody>
      </p:sp>
    </p:spTree>
    <p:extLst>
      <p:ext uri="{BB962C8B-B14F-4D97-AF65-F5344CB8AC3E}">
        <p14:creationId xmlns:p14="http://schemas.microsoft.com/office/powerpoint/2010/main" val="209826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2">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72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453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249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384561" y="1554139"/>
            <a:ext cx="10771119" cy="4314955"/>
          </a:xfrm>
        </p:spPr>
        <p:txBody>
          <a:bodyPr/>
          <a:lstStyle>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1"/>
            <a:r>
              <a:rPr lang="en-US" dirty="0"/>
              <a:t>First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3A1323-8D79-1946-B0D7-40001CF92E9D}"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090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17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chemeClr val="tx2">
                    <a:lumMod val="50000"/>
                  </a:schemeClr>
                </a:solidFill>
              </a:defRPr>
            </a:lvl1pPr>
          </a:lstStyle>
          <a:p>
            <a:r>
              <a:rPr lang="en-US" dirty="0"/>
              <a:t>Click to edit Master title style</a:t>
            </a:r>
          </a:p>
        </p:txBody>
      </p:sp>
      <p:sp>
        <p:nvSpPr>
          <p:cNvPr id="3" name="Content Placeholder 2"/>
          <p:cNvSpPr>
            <a:spLocks noGrp="1"/>
          </p:cNvSpPr>
          <p:nvPr>
            <p:ph sz="half" idx="1" hasCustomPrompt="1"/>
          </p:nvPr>
        </p:nvSpPr>
        <p:spPr>
          <a:xfrm>
            <a:off x="1097280" y="1845734"/>
            <a:ext cx="4937760" cy="4023359"/>
          </a:xfrm>
        </p:spPr>
        <p:txBody>
          <a:bodyPr/>
          <a:lstStyle>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17920" y="1845735"/>
            <a:ext cx="4937760" cy="4023360"/>
          </a:xfrm>
        </p:spPr>
        <p:txBody>
          <a:bodyPr/>
          <a:lstStyle>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7302355-E14B-8545-A8F8-0FE83CC9D524}" type="datetimeFigureOut">
              <a:rPr lang="en-US" smtClean="0"/>
              <a:pPr/>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332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1097280" y="2582335"/>
            <a:ext cx="4937760" cy="3286760"/>
          </a:xfrm>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217920" y="2582334"/>
            <a:ext cx="4937760" cy="3286760"/>
          </a:xfrm>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2640F58-564D-2B4F-AE67-E407BA4FCF45}" type="datetimeFigureOut">
              <a:rPr lang="en-US" smtClean="0"/>
              <a:pPr/>
              <a:t>10/11/2023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776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88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18C68F-D26B-8F47-958C-23B49CF8A634}" type="datetimeFigureOut">
              <a:rPr lang="en-US" smtClean="0"/>
              <a:pPr/>
              <a:t>10/11/2023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073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DF5E60-9974-AC48-9591-99C2BB44B7CF}" type="datetimeFigureOut">
              <a:rPr lang="en-US" smtClean="0"/>
              <a:pPr/>
              <a:t>10/11/2023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2116824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911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554139"/>
            <a:ext cx="10058400" cy="4314955"/>
          </a:xfrm>
          <a:prstGeom prst="rect">
            <a:avLst/>
          </a:prstGeom>
        </p:spPr>
        <p:txBody>
          <a:bodyPr vert="horz" lIns="0" tIns="45720" rIns="0" bIns="45720" rtlCol="0">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09B482E8-6E0E-1B4F-B1FD-C69DB9E858D9}" type="datetimeFigureOut">
              <a:rPr lang="en-US" smtClean="0"/>
              <a:pPr defTabSz="457200"/>
              <a:t>10/11/2023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D57F1E4F-1CFF-5643-939E-217C01CDF565}" type="slidenum">
              <a:rPr lang="en-US" smtClean="0"/>
              <a:pPr defTabSz="457200"/>
              <a:t>‹#›</a:t>
            </a:fld>
            <a:endParaRPr lang="en-US" dirty="0"/>
          </a:p>
        </p:txBody>
      </p:sp>
      <p:cxnSp>
        <p:nvCxnSpPr>
          <p:cNvPr id="10" name="Straight Connector 9"/>
          <p:cNvCxnSpPr/>
          <p:nvPr/>
        </p:nvCxnSpPr>
        <p:spPr>
          <a:xfrm>
            <a:off x="1097280" y="1326105"/>
            <a:ext cx="10058400" cy="2464"/>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3795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2">
              <a:lumMod val="50000"/>
            </a:schemeClr>
          </a:solidFill>
          <a:latin typeface="Arial Rounded MT Bold" panose="020F070403050403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1"/>
        </a:buClr>
        <a:buFont typeface="Arial" panose="020B0604020202020204" pitchFamily="34" charset="0"/>
        <a:buChar char="•"/>
        <a:defRPr sz="2400" kern="1200">
          <a:solidFill>
            <a:schemeClr val="tx2">
              <a:lumMod val="50000"/>
            </a:schemeClr>
          </a:solidFill>
          <a:latin typeface="Arial Rounded MT Bold" panose="020F0704030504030204" pitchFamily="34" charset="0"/>
          <a:ea typeface="+mn-ea"/>
          <a:cs typeface="+mn-cs"/>
        </a:defRPr>
      </a:lvl2pPr>
      <a:lvl3pPr marL="566928" indent="-182880" algn="l" defTabSz="914400" rtl="0" eaLnBrk="1" latinLnBrk="0" hangingPunct="1">
        <a:lnSpc>
          <a:spcPct val="90000"/>
        </a:lnSpc>
        <a:spcBef>
          <a:spcPts val="200"/>
        </a:spcBef>
        <a:spcAft>
          <a:spcPts val="400"/>
        </a:spcAft>
        <a:buClrTx/>
        <a:buFont typeface="Wingdings" panose="05000000000000000000" pitchFamily="2" charset="2"/>
        <a:buChar char="Ø"/>
        <a:defRPr sz="1800" kern="1200">
          <a:solidFill>
            <a:schemeClr val="tx2">
              <a:lumMod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2">
              <a:lumMod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lumMod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ivingcost.org/cost/ireland/dubli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884" y="2682400"/>
            <a:ext cx="10158836" cy="1784562"/>
          </a:xfrm>
        </p:spPr>
        <p:txBody>
          <a:bodyPr>
            <a:noAutofit/>
          </a:bodyPr>
          <a:lstStyle/>
          <a:p>
            <a:br>
              <a:rPr lang="en-IE" sz="5400" dirty="0">
                <a:solidFill>
                  <a:schemeClr val="tx2">
                    <a:lumMod val="75000"/>
                  </a:schemeClr>
                </a:solidFill>
              </a:rPr>
            </a:br>
            <a:br>
              <a:rPr lang="en-IE" sz="1200" dirty="0">
                <a:solidFill>
                  <a:schemeClr val="tx2">
                    <a:lumMod val="75000"/>
                  </a:schemeClr>
                </a:solidFill>
              </a:rPr>
            </a:br>
            <a:endParaRPr lang="en-IE" sz="1800" dirty="0">
              <a:solidFill>
                <a:srgbClr val="4E619C"/>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6365" y="5029554"/>
            <a:ext cx="1250831" cy="1250831"/>
          </a:xfrm>
          <a:prstGeom prst="rect">
            <a:avLst/>
          </a:prstGeom>
        </p:spPr>
      </p:pic>
      <p:sp>
        <p:nvSpPr>
          <p:cNvPr id="9" name="TextBox 8"/>
          <p:cNvSpPr txBox="1"/>
          <p:nvPr/>
        </p:nvSpPr>
        <p:spPr>
          <a:xfrm>
            <a:off x="1227055" y="4993650"/>
            <a:ext cx="6200736" cy="1600438"/>
          </a:xfrm>
          <a:prstGeom prst="rect">
            <a:avLst/>
          </a:prstGeom>
          <a:noFill/>
        </p:spPr>
        <p:txBody>
          <a:bodyPr wrap="none" rtlCol="0">
            <a:spAutoFit/>
          </a:bodyPr>
          <a:lstStyle/>
          <a:p>
            <a:r>
              <a:rPr lang="en-IE" sz="2000" b="1" dirty="0">
                <a:solidFill>
                  <a:schemeClr val="tx2">
                    <a:lumMod val="60000"/>
                    <a:lumOff val="40000"/>
                  </a:schemeClr>
                </a:solidFill>
              </a:rPr>
              <a:t>David Caldwell</a:t>
            </a:r>
          </a:p>
          <a:p>
            <a:r>
              <a:rPr lang="en-IE" sz="2000" b="1" dirty="0">
                <a:solidFill>
                  <a:schemeClr val="tx2">
                    <a:lumMod val="60000"/>
                    <a:lumOff val="40000"/>
                  </a:schemeClr>
                </a:solidFill>
              </a:rPr>
              <a:t>Senior Medical Physicist</a:t>
            </a:r>
          </a:p>
          <a:p>
            <a:r>
              <a:rPr lang="en-IE" sz="2000" b="1" dirty="0">
                <a:solidFill>
                  <a:schemeClr val="tx2">
                    <a:lumMod val="60000"/>
                    <a:lumOff val="40000"/>
                  </a:schemeClr>
                </a:solidFill>
              </a:rPr>
              <a:t>Mater Misericordiae University Hospital, Dublin, Ireland.</a:t>
            </a:r>
          </a:p>
          <a:p>
            <a:r>
              <a:rPr lang="en-IE" sz="2000" b="1" dirty="0">
                <a:solidFill>
                  <a:schemeClr val="tx2">
                    <a:lumMod val="60000"/>
                    <a:lumOff val="40000"/>
                  </a:schemeClr>
                </a:solidFill>
              </a:rPr>
              <a:t>✉: </a:t>
            </a:r>
            <a:r>
              <a:rPr lang="en-IE" sz="2000" b="1" i="1" dirty="0">
                <a:solidFill>
                  <a:schemeClr val="tx2">
                    <a:lumMod val="60000"/>
                    <a:lumOff val="40000"/>
                  </a:schemeClr>
                </a:solidFill>
              </a:rPr>
              <a:t>davidcaldwell@mater.ie</a:t>
            </a:r>
          </a:p>
          <a:p>
            <a:pPr defTabSz="457200"/>
            <a:endParaRPr lang="en-IE" dirty="0">
              <a:solidFill>
                <a:prstClr val="black"/>
              </a:solidFill>
            </a:endParaRPr>
          </a:p>
        </p:txBody>
      </p:sp>
      <p:sp>
        <p:nvSpPr>
          <p:cNvPr id="8" name="Title 1"/>
          <p:cNvSpPr txBox="1">
            <a:spLocks/>
          </p:cNvSpPr>
          <p:nvPr/>
        </p:nvSpPr>
        <p:spPr>
          <a:xfrm>
            <a:off x="1122883" y="2539312"/>
            <a:ext cx="10853217" cy="221409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2">
                    <a:lumMod val="50000"/>
                  </a:schemeClr>
                </a:solidFill>
                <a:latin typeface="Arial Rounded MT Bold" panose="020F0704030504030204" pitchFamily="34" charset="0"/>
                <a:ea typeface="+mj-ea"/>
                <a:cs typeface="+mj-cs"/>
              </a:defRPr>
            </a:lvl1pPr>
          </a:lstStyle>
          <a:p>
            <a:r>
              <a:rPr lang="en-IE" sz="6000" dirty="0">
                <a:solidFill>
                  <a:schemeClr val="tx2">
                    <a:lumMod val="75000"/>
                  </a:schemeClr>
                </a:solidFill>
              </a:rPr>
              <a:t>The Physicist’s Role in Minimizing Downtime in Radiology</a:t>
            </a:r>
            <a:br>
              <a:rPr lang="en-IE" sz="5400" dirty="0">
                <a:solidFill>
                  <a:schemeClr val="tx2">
                    <a:lumMod val="75000"/>
                  </a:schemeClr>
                </a:solidFill>
              </a:rPr>
            </a:br>
            <a:br>
              <a:rPr lang="en-IE" sz="1200" dirty="0">
                <a:solidFill>
                  <a:schemeClr val="tx2">
                    <a:lumMod val="75000"/>
                  </a:schemeClr>
                </a:solidFill>
              </a:rPr>
            </a:br>
            <a:endParaRPr lang="en-IE" sz="1800" dirty="0">
              <a:solidFill>
                <a:srgbClr val="4E619C"/>
              </a:solidFill>
            </a:endParaRPr>
          </a:p>
        </p:txBody>
      </p:sp>
      <p:pic>
        <p:nvPicPr>
          <p:cNvPr id="3" name="Picture 2">
            <a:extLst>
              <a:ext uri="{FF2B5EF4-FFF2-40B4-BE49-F238E27FC236}">
                <a16:creationId xmlns:a16="http://schemas.microsoft.com/office/drawing/2014/main" id="{CEEC2A8B-E76C-3573-B3D6-366EDBC6B354}"/>
              </a:ext>
            </a:extLst>
          </p:cNvPr>
          <p:cNvPicPr>
            <a:picLocks noChangeAspect="1"/>
          </p:cNvPicPr>
          <p:nvPr/>
        </p:nvPicPr>
        <p:blipFill>
          <a:blip r:embed="rId4"/>
          <a:stretch>
            <a:fillRect/>
          </a:stretch>
        </p:blipFill>
        <p:spPr>
          <a:xfrm>
            <a:off x="1082954" y="228109"/>
            <a:ext cx="3104095" cy="903618"/>
          </a:xfrm>
          <a:prstGeom prst="rect">
            <a:avLst/>
          </a:prstGeom>
          <a:ln>
            <a:noFill/>
          </a:ln>
        </p:spPr>
      </p:pic>
      <p:pic>
        <p:nvPicPr>
          <p:cNvPr id="4" name="Picture 3">
            <a:extLst>
              <a:ext uri="{FF2B5EF4-FFF2-40B4-BE49-F238E27FC236}">
                <a16:creationId xmlns:a16="http://schemas.microsoft.com/office/drawing/2014/main" id="{3E505F05-8890-41E4-E952-81893DC0982E}"/>
              </a:ext>
            </a:extLst>
          </p:cNvPr>
          <p:cNvPicPr>
            <a:picLocks noChangeAspect="1"/>
          </p:cNvPicPr>
          <p:nvPr/>
        </p:nvPicPr>
        <p:blipFill>
          <a:blip r:embed="rId5"/>
          <a:stretch>
            <a:fillRect/>
          </a:stretch>
        </p:blipFill>
        <p:spPr>
          <a:xfrm>
            <a:off x="8316379" y="233679"/>
            <a:ext cx="3567114" cy="900113"/>
          </a:xfrm>
          <a:prstGeom prst="rect">
            <a:avLst/>
          </a:prstGeom>
          <a:ln>
            <a:noFill/>
          </a:ln>
        </p:spPr>
      </p:pic>
      <p:pic>
        <p:nvPicPr>
          <p:cNvPr id="6" name="Picture 5">
            <a:extLst>
              <a:ext uri="{FF2B5EF4-FFF2-40B4-BE49-F238E27FC236}">
                <a16:creationId xmlns:a16="http://schemas.microsoft.com/office/drawing/2014/main" id="{D472E854-EE19-8D9A-5C17-1DDFEB6252A6}"/>
              </a:ext>
            </a:extLst>
          </p:cNvPr>
          <p:cNvPicPr>
            <a:picLocks noChangeAspect="1"/>
          </p:cNvPicPr>
          <p:nvPr/>
        </p:nvPicPr>
        <p:blipFill>
          <a:blip r:embed="rId6"/>
          <a:stretch>
            <a:fillRect/>
          </a:stretch>
        </p:blipFill>
        <p:spPr>
          <a:xfrm>
            <a:off x="4187049" y="253988"/>
            <a:ext cx="4169260" cy="877739"/>
          </a:xfrm>
          <a:prstGeom prst="rect">
            <a:avLst/>
          </a:prstGeom>
        </p:spPr>
      </p:pic>
      <p:pic>
        <p:nvPicPr>
          <p:cNvPr id="10" name="Picture 9">
            <a:extLst>
              <a:ext uri="{FF2B5EF4-FFF2-40B4-BE49-F238E27FC236}">
                <a16:creationId xmlns:a16="http://schemas.microsoft.com/office/drawing/2014/main" id="{6ADAA7BF-1D96-77C4-85A9-77A78E6D7F33}"/>
              </a:ext>
            </a:extLst>
          </p:cNvPr>
          <p:cNvPicPr>
            <a:picLocks noChangeAspect="1"/>
          </p:cNvPicPr>
          <p:nvPr/>
        </p:nvPicPr>
        <p:blipFill>
          <a:blip r:embed="rId7"/>
          <a:stretch>
            <a:fillRect/>
          </a:stretch>
        </p:blipFill>
        <p:spPr>
          <a:xfrm>
            <a:off x="7907440" y="5146910"/>
            <a:ext cx="2828925" cy="1133475"/>
          </a:xfrm>
          <a:prstGeom prst="rect">
            <a:avLst/>
          </a:prstGeom>
        </p:spPr>
      </p:pic>
    </p:spTree>
    <p:extLst>
      <p:ext uri="{BB962C8B-B14F-4D97-AF65-F5344CB8AC3E}">
        <p14:creationId xmlns:p14="http://schemas.microsoft.com/office/powerpoint/2010/main" val="4112550803"/>
      </p:ext>
    </p:extLst>
  </p:cSld>
  <p:clrMapOvr>
    <a:masterClrMapping/>
  </p:clrMapOvr>
  <mc:AlternateContent xmlns:mc="http://schemas.openxmlformats.org/markup-compatibility/2006" xmlns:p14="http://schemas.microsoft.com/office/powerpoint/2010/main">
    <mc:Choice Requires="p14">
      <p:transition spd="slow" p14:dur="2000" advTm="28123"/>
    </mc:Choice>
    <mc:Fallback xmlns="">
      <p:transition spd="slow" advTm="2812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“Infant Mortality” Failures</a:t>
            </a:r>
          </a:p>
        </p:txBody>
      </p:sp>
      <p:sp>
        <p:nvSpPr>
          <p:cNvPr id="3" name="Content Placeholder 2"/>
          <p:cNvSpPr>
            <a:spLocks noGrp="1"/>
          </p:cNvSpPr>
          <p:nvPr>
            <p:ph idx="1"/>
          </p:nvPr>
        </p:nvSpPr>
        <p:spPr>
          <a:xfrm>
            <a:off x="384562" y="1554139"/>
            <a:ext cx="10771118" cy="4747509"/>
          </a:xfrm>
        </p:spPr>
        <p:txBody>
          <a:bodyPr>
            <a:normAutofit/>
          </a:bodyPr>
          <a:lstStyle/>
          <a:p>
            <a:pPr lvl="1"/>
            <a:r>
              <a:rPr lang="en-US" sz="3000" b="1" dirty="0">
                <a:latin typeface="+mn-lt"/>
              </a:rPr>
              <a:t>Manufacturer defects: </a:t>
            </a:r>
            <a:r>
              <a:rPr lang="en-US" sz="3000" dirty="0">
                <a:latin typeface="+mn-lt"/>
              </a:rPr>
              <a:t>Flaws that are inherent in the product due to issues during the manufacturing process. </a:t>
            </a:r>
          </a:p>
          <a:p>
            <a:pPr lvl="1"/>
            <a:r>
              <a:rPr lang="en-US" sz="3000" b="1" dirty="0">
                <a:latin typeface="+mn-lt"/>
              </a:rPr>
              <a:t>Incorrect installation: </a:t>
            </a:r>
            <a:r>
              <a:rPr lang="en-US" sz="3000" dirty="0">
                <a:latin typeface="+mn-lt"/>
              </a:rPr>
              <a:t>If an asset is not installed correctly, it may fail early in its lifecycle. This includes hardware, software and interconnectivity with PACS systems. </a:t>
            </a:r>
          </a:p>
          <a:p>
            <a:pPr lvl="1"/>
            <a:r>
              <a:rPr lang="en-US" sz="3000" b="1" dirty="0">
                <a:latin typeface="+mn-lt"/>
              </a:rPr>
              <a:t>Improper usage: </a:t>
            </a:r>
            <a:r>
              <a:rPr lang="en-US" sz="3000" dirty="0">
                <a:latin typeface="+mn-lt"/>
              </a:rPr>
              <a:t>If operators use an asset incorrectly due to poor training or unfamiliarity with the asset, it could lead to early failures. </a:t>
            </a:r>
          </a:p>
          <a:p>
            <a:pPr lvl="1"/>
            <a:r>
              <a:rPr lang="en-US" sz="3000" b="1" dirty="0">
                <a:latin typeface="+mn-lt"/>
              </a:rPr>
              <a:t>Material defects: </a:t>
            </a:r>
            <a:r>
              <a:rPr lang="en-US" sz="3000" dirty="0">
                <a:latin typeface="+mn-lt"/>
              </a:rPr>
              <a:t>These are failures caused by the use of sub-standard or inappropriate materials during manufacturing. </a:t>
            </a:r>
            <a:endParaRPr lang="en-GB" sz="3000" dirty="0">
              <a:latin typeface="+mn-lt"/>
            </a:endParaRPr>
          </a:p>
        </p:txBody>
      </p:sp>
    </p:spTree>
    <p:extLst>
      <p:ext uri="{BB962C8B-B14F-4D97-AF65-F5344CB8AC3E}">
        <p14:creationId xmlns:p14="http://schemas.microsoft.com/office/powerpoint/2010/main" val="82118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Reducing “Infant Mortality” Failures</a:t>
            </a:r>
          </a:p>
        </p:txBody>
      </p:sp>
      <p:sp>
        <p:nvSpPr>
          <p:cNvPr id="3" name="Content Placeholder 2"/>
          <p:cNvSpPr>
            <a:spLocks noGrp="1"/>
          </p:cNvSpPr>
          <p:nvPr>
            <p:ph idx="1"/>
          </p:nvPr>
        </p:nvSpPr>
        <p:spPr>
          <a:xfrm>
            <a:off x="384561" y="1554139"/>
            <a:ext cx="11214771" cy="4897461"/>
          </a:xfrm>
        </p:spPr>
        <p:txBody>
          <a:bodyPr>
            <a:normAutofit/>
          </a:bodyPr>
          <a:lstStyle/>
          <a:p>
            <a:pPr lvl="1"/>
            <a:r>
              <a:rPr lang="en-US" sz="3000" b="1" dirty="0">
                <a:latin typeface="+mn-lt"/>
              </a:rPr>
              <a:t>Manufacturer defects / Incorrect installation: </a:t>
            </a:r>
            <a:r>
              <a:rPr lang="en-US" sz="3000" dirty="0">
                <a:latin typeface="+mn-lt"/>
              </a:rPr>
              <a:t>Comprehensive acceptance testing. </a:t>
            </a:r>
            <a:r>
              <a:rPr lang="en-US" sz="3000" u="sng" dirty="0">
                <a:solidFill>
                  <a:srgbClr val="0000FF"/>
                </a:solidFill>
                <a:latin typeface="+mn-lt"/>
              </a:rPr>
              <a:t>End of warranty testing if there any doubts.</a:t>
            </a:r>
          </a:p>
          <a:p>
            <a:pPr lvl="1"/>
            <a:r>
              <a:rPr lang="en-US" sz="3000" b="1" dirty="0">
                <a:latin typeface="+mn-lt"/>
              </a:rPr>
              <a:t>Improper usage: </a:t>
            </a:r>
            <a:r>
              <a:rPr lang="en-US" sz="3000" dirty="0">
                <a:latin typeface="+mn-lt"/>
              </a:rPr>
              <a:t>Appropriate training with applications specialists. </a:t>
            </a:r>
            <a:r>
              <a:rPr lang="en-US" sz="3000" u="sng" dirty="0">
                <a:latin typeface="+mn-lt"/>
              </a:rPr>
              <a:t>Physicists should be present for this!</a:t>
            </a:r>
            <a:r>
              <a:rPr lang="en-US" sz="3000" dirty="0">
                <a:latin typeface="+mn-lt"/>
              </a:rPr>
              <a:t> Applications specialist should be invited back after a short period of clinical usage.</a:t>
            </a:r>
          </a:p>
          <a:p>
            <a:pPr lvl="1"/>
            <a:r>
              <a:rPr lang="en-US" sz="3000" b="1" dirty="0">
                <a:latin typeface="+mn-lt"/>
              </a:rPr>
              <a:t>Material defects:</a:t>
            </a:r>
            <a:r>
              <a:rPr lang="en-US" sz="3000" dirty="0">
                <a:latin typeface="+mn-lt"/>
              </a:rPr>
              <a:t> Can be minimized in the tender specification by selecting good products from reliable vendors.</a:t>
            </a:r>
          </a:p>
          <a:p>
            <a:pPr lvl="1"/>
            <a:endParaRPr lang="en-US" sz="1100" dirty="0">
              <a:latin typeface="+mn-lt"/>
            </a:endParaRPr>
          </a:p>
          <a:p>
            <a:pPr lvl="1"/>
            <a:r>
              <a:rPr lang="en-US" sz="3000" dirty="0">
                <a:latin typeface="+mn-lt"/>
              </a:rPr>
              <a:t>Strong communication between technical experts (Vendor, </a:t>
            </a:r>
            <a:r>
              <a:rPr lang="en-US" sz="3000" u="sng" dirty="0">
                <a:latin typeface="+mn-lt"/>
              </a:rPr>
              <a:t>YOU</a:t>
            </a:r>
            <a:r>
              <a:rPr lang="en-US" sz="3000" dirty="0">
                <a:latin typeface="+mn-lt"/>
              </a:rPr>
              <a:t>) and project management team will ensure the room is an appropriate environment for the new installation.</a:t>
            </a:r>
            <a:endParaRPr lang="en-GB" sz="3000" dirty="0">
              <a:latin typeface="+mn-lt"/>
            </a:endParaRPr>
          </a:p>
        </p:txBody>
      </p:sp>
    </p:spTree>
    <p:extLst>
      <p:ext uri="{BB962C8B-B14F-4D97-AF65-F5344CB8AC3E}">
        <p14:creationId xmlns:p14="http://schemas.microsoft.com/office/powerpoint/2010/main" val="331455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Case Study: </a:t>
            </a:r>
            <a:r>
              <a:rPr lang="en-IE" i="1" dirty="0">
                <a:latin typeface="+mn-lt"/>
              </a:rPr>
              <a:t>Effect of Humidity</a:t>
            </a:r>
          </a:p>
        </p:txBody>
      </p:sp>
      <p:sp>
        <p:nvSpPr>
          <p:cNvPr id="3" name="Content Placeholder 2"/>
          <p:cNvSpPr>
            <a:spLocks noGrp="1"/>
          </p:cNvSpPr>
          <p:nvPr>
            <p:ph idx="1"/>
          </p:nvPr>
        </p:nvSpPr>
        <p:spPr>
          <a:xfrm>
            <a:off x="384561" y="1554139"/>
            <a:ext cx="7659059" cy="3744730"/>
          </a:xfrm>
        </p:spPr>
        <p:txBody>
          <a:bodyPr>
            <a:normAutofit/>
          </a:bodyPr>
          <a:lstStyle/>
          <a:p>
            <a:pPr lvl="1"/>
            <a:r>
              <a:rPr lang="en-GB" sz="3000" dirty="0">
                <a:latin typeface="+mn-lt"/>
              </a:rPr>
              <a:t>All digital radiology devices are based on electronics and are computer controlled.</a:t>
            </a:r>
          </a:p>
          <a:p>
            <a:pPr marL="201168" lvl="1" indent="0">
              <a:buNone/>
            </a:pPr>
            <a:endParaRPr lang="en-GB" sz="2000" dirty="0">
              <a:latin typeface="+mn-lt"/>
            </a:endParaRPr>
          </a:p>
          <a:p>
            <a:pPr lvl="1"/>
            <a:r>
              <a:rPr lang="en-GB" sz="3000" dirty="0">
                <a:latin typeface="+mn-lt"/>
              </a:rPr>
              <a:t>Most computer equipment is specified for ambient operating temperatures between 18 and 30°C, and between 20% and 75% condensing humidity for long term reliable operation.</a:t>
            </a:r>
          </a:p>
          <a:p>
            <a:pPr marL="201168" lvl="1" indent="0">
              <a:buNone/>
            </a:pPr>
            <a:endParaRPr lang="en-GB" sz="3000" dirty="0">
              <a:latin typeface="+mn-lt"/>
            </a:endParaRPr>
          </a:p>
        </p:txBody>
      </p:sp>
      <p:pic>
        <p:nvPicPr>
          <p:cNvPr id="4" name="Picture 3"/>
          <p:cNvPicPr>
            <a:picLocks noChangeAspect="1"/>
          </p:cNvPicPr>
          <p:nvPr/>
        </p:nvPicPr>
        <p:blipFill>
          <a:blip r:embed="rId3"/>
          <a:stretch>
            <a:fillRect/>
          </a:stretch>
        </p:blipFill>
        <p:spPr>
          <a:xfrm>
            <a:off x="8238906" y="1616133"/>
            <a:ext cx="3493311" cy="3414056"/>
          </a:xfrm>
          <a:prstGeom prst="rect">
            <a:avLst/>
          </a:prstGeom>
        </p:spPr>
      </p:pic>
      <p:sp>
        <p:nvSpPr>
          <p:cNvPr id="6" name="TextBox 5"/>
          <p:cNvSpPr txBox="1"/>
          <p:nvPr/>
        </p:nvSpPr>
        <p:spPr>
          <a:xfrm>
            <a:off x="8384583" y="4161736"/>
            <a:ext cx="1689315" cy="646331"/>
          </a:xfrm>
          <a:prstGeom prst="rect">
            <a:avLst/>
          </a:prstGeom>
          <a:solidFill>
            <a:schemeClr val="bg1"/>
          </a:solidFill>
          <a:ln w="28575">
            <a:solidFill>
              <a:schemeClr val="tx1"/>
            </a:solidFill>
          </a:ln>
        </p:spPr>
        <p:txBody>
          <a:bodyPr wrap="square" rtlCol="0">
            <a:spAutoFit/>
          </a:bodyPr>
          <a:lstStyle/>
          <a:p>
            <a:pPr algn="ctr"/>
            <a:r>
              <a:rPr lang="en-IE" dirty="0"/>
              <a:t>Detector Failure and Artefacts</a:t>
            </a:r>
          </a:p>
        </p:txBody>
      </p:sp>
      <p:cxnSp>
        <p:nvCxnSpPr>
          <p:cNvPr id="8" name="Straight Arrow Connector 7"/>
          <p:cNvCxnSpPr/>
          <p:nvPr/>
        </p:nvCxnSpPr>
        <p:spPr>
          <a:xfrm flipV="1">
            <a:off x="10073898" y="3939614"/>
            <a:ext cx="1239865" cy="49290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384561" y="5298869"/>
            <a:ext cx="11347656" cy="171755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1"/>
              </a:buClr>
              <a:buFont typeface="Arial" panose="020B0604020202020204" pitchFamily="34" charset="0"/>
              <a:buChar char="•"/>
              <a:defRPr sz="2400" kern="1200">
                <a:solidFill>
                  <a:schemeClr val="tx2">
                    <a:lumMod val="50000"/>
                  </a:schemeClr>
                </a:solidFill>
                <a:latin typeface="Arial Rounded MT Bold" panose="020F0704030504030204" pitchFamily="34" charset="0"/>
                <a:ea typeface="+mn-ea"/>
                <a:cs typeface="+mn-cs"/>
              </a:defRPr>
            </a:lvl2pPr>
            <a:lvl3pPr marL="566928" indent="-182880" algn="l" defTabSz="914400" rtl="0" eaLnBrk="1" latinLnBrk="0" hangingPunct="1">
              <a:lnSpc>
                <a:spcPct val="90000"/>
              </a:lnSpc>
              <a:spcBef>
                <a:spcPts val="200"/>
              </a:spcBef>
              <a:spcAft>
                <a:spcPts val="400"/>
              </a:spcAft>
              <a:buClrTx/>
              <a:buFont typeface="Wingdings" panose="05000000000000000000" pitchFamily="2" charset="2"/>
              <a:buChar char="Ø"/>
              <a:defRPr sz="1800" kern="1200">
                <a:solidFill>
                  <a:schemeClr val="tx2">
                    <a:lumMod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2">
                    <a:lumMod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lumMod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GB" sz="3000" dirty="0">
                <a:latin typeface="+mn-lt"/>
              </a:rPr>
              <a:t>Detector on a newly installed system kept showing artefacts and failing (3 replacements within one year). </a:t>
            </a:r>
          </a:p>
        </p:txBody>
      </p:sp>
    </p:spTree>
    <p:extLst>
      <p:ext uri="{BB962C8B-B14F-4D97-AF65-F5344CB8AC3E}">
        <p14:creationId xmlns:p14="http://schemas.microsoft.com/office/powerpoint/2010/main" val="1514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Case Study: </a:t>
            </a:r>
            <a:r>
              <a:rPr lang="en-IE" i="1" dirty="0">
                <a:latin typeface="+mn-lt"/>
              </a:rPr>
              <a:t>Effect of Humidity</a:t>
            </a:r>
          </a:p>
        </p:txBody>
      </p:sp>
      <p:grpSp>
        <p:nvGrpSpPr>
          <p:cNvPr id="28" name="Group 27"/>
          <p:cNvGrpSpPr/>
          <p:nvPr/>
        </p:nvGrpSpPr>
        <p:grpSpPr>
          <a:xfrm>
            <a:off x="825930" y="1395492"/>
            <a:ext cx="6553768" cy="4700423"/>
            <a:chOff x="825930" y="1395492"/>
            <a:chExt cx="6553768" cy="4700423"/>
          </a:xfrm>
        </p:grpSpPr>
        <p:pic>
          <p:nvPicPr>
            <p:cNvPr id="11" name="Picture 10"/>
            <p:cNvPicPr>
              <a:picLocks noChangeAspect="1"/>
            </p:cNvPicPr>
            <p:nvPr/>
          </p:nvPicPr>
          <p:blipFill>
            <a:blip r:embed="rId3"/>
            <a:stretch>
              <a:fillRect/>
            </a:stretch>
          </p:blipFill>
          <p:spPr>
            <a:xfrm>
              <a:off x="825930" y="1395492"/>
              <a:ext cx="6553768" cy="4700423"/>
            </a:xfrm>
            <a:prstGeom prst="rect">
              <a:avLst/>
            </a:prstGeom>
          </p:spPr>
        </p:pic>
        <p:cxnSp>
          <p:nvCxnSpPr>
            <p:cNvPr id="13" name="Straight Connector 12"/>
            <p:cNvCxnSpPr/>
            <p:nvPr/>
          </p:nvCxnSpPr>
          <p:spPr>
            <a:xfrm>
              <a:off x="1185491" y="1975029"/>
              <a:ext cx="5532895" cy="15499"/>
            </a:xfrm>
            <a:prstGeom prst="line">
              <a:avLst/>
            </a:prstGeom>
            <a:ln w="539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A316750-A1B9-44BD-9341-713F53AE89C7}"/>
                </a:ext>
              </a:extLst>
            </p:cNvPr>
            <p:cNvSpPr txBox="1"/>
            <p:nvPr/>
          </p:nvSpPr>
          <p:spPr>
            <a:xfrm>
              <a:off x="3301009" y="2962395"/>
              <a:ext cx="2664520" cy="646331"/>
            </a:xfrm>
            <a:prstGeom prst="rect">
              <a:avLst/>
            </a:prstGeom>
            <a:solidFill>
              <a:schemeClr val="bg1"/>
            </a:solidFill>
            <a:ln w="28575">
              <a:solidFill>
                <a:schemeClr val="tx1"/>
              </a:solidFill>
            </a:ln>
          </p:spPr>
          <p:txBody>
            <a:bodyPr wrap="square" rtlCol="0">
              <a:spAutoFit/>
            </a:bodyPr>
            <a:lstStyle/>
            <a:p>
              <a:r>
                <a:rPr lang="en-US" dirty="0">
                  <a:solidFill>
                    <a:prstClr val="black"/>
                  </a:solidFill>
                </a:rPr>
                <a:t>Increased humidity above detector tolerance</a:t>
              </a:r>
            </a:p>
          </p:txBody>
        </p:sp>
        <p:cxnSp>
          <p:nvCxnSpPr>
            <p:cNvPr id="16" name="Straight Arrow Connector 15"/>
            <p:cNvCxnSpPr>
              <a:stCxn id="14" idx="0"/>
            </p:cNvCxnSpPr>
            <p:nvPr/>
          </p:nvCxnSpPr>
          <p:spPr>
            <a:xfrm flipV="1">
              <a:off x="4633269" y="1990528"/>
              <a:ext cx="457795" cy="97186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0"/>
            </p:cNvCxnSpPr>
            <p:nvPr/>
          </p:nvCxnSpPr>
          <p:spPr>
            <a:xfrm flipV="1">
              <a:off x="4633269" y="1990528"/>
              <a:ext cx="1093225" cy="97186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0"/>
            </p:cNvCxnSpPr>
            <p:nvPr/>
          </p:nvCxnSpPr>
          <p:spPr>
            <a:xfrm flipV="1">
              <a:off x="4633269" y="1975029"/>
              <a:ext cx="1620167" cy="98736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0"/>
            </p:cNvCxnSpPr>
            <p:nvPr/>
          </p:nvCxnSpPr>
          <p:spPr>
            <a:xfrm flipH="1" flipV="1">
              <a:off x="2006901" y="1990528"/>
              <a:ext cx="2626368" cy="97186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nvPicPr>
        <p:blipFill>
          <a:blip r:embed="rId4"/>
          <a:stretch>
            <a:fillRect/>
          </a:stretch>
        </p:blipFill>
        <p:spPr>
          <a:xfrm>
            <a:off x="7040831" y="1752325"/>
            <a:ext cx="4607845" cy="3952736"/>
          </a:xfrm>
          <a:prstGeom prst="rect">
            <a:avLst/>
          </a:prstGeom>
        </p:spPr>
      </p:pic>
    </p:spTree>
    <p:extLst>
      <p:ext uri="{BB962C8B-B14F-4D97-AF65-F5344CB8AC3E}">
        <p14:creationId xmlns:p14="http://schemas.microsoft.com/office/powerpoint/2010/main" val="158961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latin typeface="+mn-lt"/>
              </a:rPr>
              <a:t>“Bathtub” Curve of Equipment Failure</a:t>
            </a:r>
          </a:p>
        </p:txBody>
      </p:sp>
      <p:pic>
        <p:nvPicPr>
          <p:cNvPr id="5" name="Picture 4"/>
          <p:cNvPicPr>
            <a:picLocks noChangeAspect="1"/>
          </p:cNvPicPr>
          <p:nvPr/>
        </p:nvPicPr>
        <p:blipFill>
          <a:blip r:embed="rId3"/>
          <a:stretch>
            <a:fillRect/>
          </a:stretch>
        </p:blipFill>
        <p:spPr>
          <a:xfrm>
            <a:off x="2745477" y="1396262"/>
            <a:ext cx="6762006" cy="4778428"/>
          </a:xfrm>
          <a:prstGeom prst="rect">
            <a:avLst/>
          </a:prstGeom>
        </p:spPr>
      </p:pic>
      <p:sp>
        <p:nvSpPr>
          <p:cNvPr id="6" name="Rectangle 5"/>
          <p:cNvSpPr/>
          <p:nvPr/>
        </p:nvSpPr>
        <p:spPr>
          <a:xfrm>
            <a:off x="4804644" y="6047732"/>
            <a:ext cx="2643672" cy="253916"/>
          </a:xfrm>
          <a:prstGeom prst="rect">
            <a:avLst/>
          </a:prstGeom>
        </p:spPr>
        <p:txBody>
          <a:bodyPr wrap="none">
            <a:spAutoFit/>
          </a:bodyPr>
          <a:lstStyle/>
          <a:p>
            <a:r>
              <a:rPr lang="en-IE" sz="1050" dirty="0">
                <a:solidFill>
                  <a:schemeClr val="bg1">
                    <a:lumMod val="75000"/>
                  </a:schemeClr>
                </a:solidFill>
              </a:rPr>
              <a:t>https://en.wikipedia.org/wiki/Bathtub_curve</a:t>
            </a:r>
          </a:p>
        </p:txBody>
      </p:sp>
      <p:sp>
        <p:nvSpPr>
          <p:cNvPr id="8" name="Rectangle 7"/>
          <p:cNvSpPr/>
          <p:nvPr/>
        </p:nvSpPr>
        <p:spPr>
          <a:xfrm>
            <a:off x="4994538" y="1564395"/>
            <a:ext cx="2453777" cy="4087258"/>
          </a:xfrm>
          <a:prstGeom prst="rect">
            <a:avLst/>
          </a:prstGeom>
          <a:solidFill>
            <a:srgbClr val="FFFF00">
              <a:alpha val="16000"/>
            </a:srgbClr>
          </a:solidFill>
          <a:ln>
            <a:solidFill>
              <a:srgbClr val="FFE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1215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Constant Rate Failures</a:t>
            </a:r>
          </a:p>
        </p:txBody>
      </p:sp>
      <p:sp>
        <p:nvSpPr>
          <p:cNvPr id="3" name="Content Placeholder 2"/>
          <p:cNvSpPr>
            <a:spLocks noGrp="1"/>
          </p:cNvSpPr>
          <p:nvPr>
            <p:ph idx="1"/>
          </p:nvPr>
        </p:nvSpPr>
        <p:spPr>
          <a:xfrm>
            <a:off x="384562" y="1554139"/>
            <a:ext cx="10771118" cy="4747509"/>
          </a:xfrm>
        </p:spPr>
        <p:txBody>
          <a:bodyPr>
            <a:normAutofit/>
          </a:bodyPr>
          <a:lstStyle/>
          <a:p>
            <a:pPr lvl="1"/>
            <a:r>
              <a:rPr lang="en-GB" sz="2800" b="1" dirty="0">
                <a:latin typeface="+mn-lt"/>
              </a:rPr>
              <a:t>X-Ray Tube Failures: </a:t>
            </a:r>
            <a:r>
              <a:rPr lang="en-GB" sz="2800" dirty="0">
                <a:latin typeface="+mn-lt"/>
              </a:rPr>
              <a:t>Overheating, filament failure, high voltage arcing, loss of vacuum, etc.</a:t>
            </a:r>
          </a:p>
          <a:p>
            <a:pPr lvl="1"/>
            <a:r>
              <a:rPr lang="en-US" sz="2800" b="1" dirty="0">
                <a:latin typeface="+mn-lt"/>
              </a:rPr>
              <a:t>Image Intensifier Degradation: </a:t>
            </a:r>
            <a:r>
              <a:rPr lang="en-US" sz="2800" dirty="0">
                <a:latin typeface="+mn-lt"/>
              </a:rPr>
              <a:t>Photocathode loses sensitivity, microchannel plate (amplifier) degrades, phosphor screen burn in etc.</a:t>
            </a:r>
          </a:p>
          <a:p>
            <a:pPr lvl="1"/>
            <a:r>
              <a:rPr lang="en-US" sz="2800" b="1" dirty="0">
                <a:latin typeface="+mn-lt"/>
              </a:rPr>
              <a:t>Wear and Tear of C-arm Mechanism: </a:t>
            </a:r>
            <a:r>
              <a:rPr lang="en-US" sz="2800" dirty="0">
                <a:latin typeface="+mn-lt"/>
              </a:rPr>
              <a:t>The mechanical components of C-arm fluoroscopy machines have several degrees of freedom and experience constant wear and tear. </a:t>
            </a:r>
          </a:p>
          <a:p>
            <a:pPr lvl="1"/>
            <a:r>
              <a:rPr lang="en-US" sz="2800" b="1" dirty="0">
                <a:latin typeface="+mn-lt"/>
              </a:rPr>
              <a:t>Software Updates and Compatibility:</a:t>
            </a:r>
            <a:r>
              <a:rPr lang="en-US" sz="2800" dirty="0">
                <a:latin typeface="+mn-lt"/>
              </a:rPr>
              <a:t> As software evolves and requires updates or becomes less compatible with older hardware components, it can lead to compatibility problems and system instability over time.</a:t>
            </a:r>
          </a:p>
          <a:p>
            <a:pPr lvl="1"/>
            <a:endParaRPr lang="en-US" sz="2800" dirty="0">
              <a:latin typeface="+mn-lt"/>
            </a:endParaRPr>
          </a:p>
          <a:p>
            <a:pPr lvl="1"/>
            <a:endParaRPr lang="en-GB" sz="2800" dirty="0">
              <a:latin typeface="+mn-lt"/>
            </a:endParaRPr>
          </a:p>
        </p:txBody>
      </p:sp>
    </p:spTree>
    <p:extLst>
      <p:ext uri="{BB962C8B-B14F-4D97-AF65-F5344CB8AC3E}">
        <p14:creationId xmlns:p14="http://schemas.microsoft.com/office/powerpoint/2010/main" val="2089302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Reducing Constant Rate Failures</a:t>
            </a:r>
          </a:p>
        </p:txBody>
      </p:sp>
      <p:sp>
        <p:nvSpPr>
          <p:cNvPr id="3" name="Content Placeholder 2"/>
          <p:cNvSpPr>
            <a:spLocks noGrp="1"/>
          </p:cNvSpPr>
          <p:nvPr>
            <p:ph idx="1"/>
          </p:nvPr>
        </p:nvSpPr>
        <p:spPr>
          <a:xfrm>
            <a:off x="384561" y="1554139"/>
            <a:ext cx="11180905" cy="4747509"/>
          </a:xfrm>
        </p:spPr>
        <p:txBody>
          <a:bodyPr>
            <a:normAutofit/>
          </a:bodyPr>
          <a:lstStyle/>
          <a:p>
            <a:pPr lvl="1"/>
            <a:r>
              <a:rPr lang="en-US" sz="2800" dirty="0">
                <a:latin typeface="+mn-lt"/>
              </a:rPr>
              <a:t>A strong line of communication is required between Radiographers, Radiology Managers, Physicists, Maintenance Crew and Service Engineers.</a:t>
            </a:r>
          </a:p>
          <a:p>
            <a:pPr lvl="1"/>
            <a:r>
              <a:rPr lang="en-US" sz="2800" dirty="0">
                <a:latin typeface="+mn-lt"/>
              </a:rPr>
              <a:t>You are often the link between the vendor and staff on the ground!</a:t>
            </a:r>
          </a:p>
          <a:p>
            <a:pPr lvl="1"/>
            <a:r>
              <a:rPr lang="en-US" sz="2800" dirty="0">
                <a:latin typeface="+mn-lt"/>
              </a:rPr>
              <a:t>Encourage processes to facilitate regular maintenance, e.g., online service portals, automatic e-mails, handover forms etc.</a:t>
            </a:r>
          </a:p>
          <a:p>
            <a:pPr lvl="1"/>
            <a:r>
              <a:rPr lang="en-US" sz="2800" dirty="0">
                <a:latin typeface="+mn-lt"/>
              </a:rPr>
              <a:t>Get to know the service engineers. Help them troubleshoot where appropriate.</a:t>
            </a:r>
          </a:p>
          <a:p>
            <a:pPr lvl="1"/>
            <a:r>
              <a:rPr lang="en-US" sz="2800" dirty="0">
                <a:latin typeface="+mn-lt"/>
              </a:rPr>
              <a:t>Make your quality assurance reports readable to non-physicists.</a:t>
            </a:r>
          </a:p>
          <a:p>
            <a:pPr lvl="1"/>
            <a:r>
              <a:rPr lang="en-US" sz="2800" dirty="0">
                <a:latin typeface="+mn-lt"/>
              </a:rPr>
              <a:t>Keep track of hazard alerts.</a:t>
            </a:r>
          </a:p>
          <a:p>
            <a:pPr lvl="1"/>
            <a:r>
              <a:rPr lang="en-US" sz="2800" dirty="0">
                <a:latin typeface="+mn-lt"/>
              </a:rPr>
              <a:t>Be aware of “normal” standards of image quality/ doses.</a:t>
            </a:r>
          </a:p>
          <a:p>
            <a:pPr lvl="1"/>
            <a:endParaRPr lang="en-US" sz="2800" dirty="0">
              <a:latin typeface="+mn-lt"/>
            </a:endParaRPr>
          </a:p>
          <a:p>
            <a:pPr lvl="1"/>
            <a:endParaRPr lang="en-US" sz="2800" dirty="0">
              <a:latin typeface="+mn-lt"/>
            </a:endParaRPr>
          </a:p>
          <a:p>
            <a:pPr lvl="1"/>
            <a:endParaRPr lang="en-GB" sz="2800" dirty="0">
              <a:latin typeface="+mn-lt"/>
            </a:endParaRPr>
          </a:p>
        </p:txBody>
      </p:sp>
    </p:spTree>
    <p:extLst>
      <p:ext uri="{BB962C8B-B14F-4D97-AF65-F5344CB8AC3E}">
        <p14:creationId xmlns:p14="http://schemas.microsoft.com/office/powerpoint/2010/main" val="737480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Case Study: </a:t>
            </a:r>
            <a:r>
              <a:rPr lang="en-IE" i="1" dirty="0">
                <a:latin typeface="+mn-lt"/>
              </a:rPr>
              <a:t>Asset Management</a:t>
            </a:r>
          </a:p>
        </p:txBody>
      </p:sp>
      <p:pic>
        <p:nvPicPr>
          <p:cNvPr id="3" name="Picture 2"/>
          <p:cNvPicPr>
            <a:picLocks noChangeAspect="1"/>
          </p:cNvPicPr>
          <p:nvPr/>
        </p:nvPicPr>
        <p:blipFill>
          <a:blip r:embed="rId3"/>
          <a:stretch>
            <a:fillRect/>
          </a:stretch>
        </p:blipFill>
        <p:spPr>
          <a:xfrm>
            <a:off x="1097280" y="1502483"/>
            <a:ext cx="2689101" cy="4520630"/>
          </a:xfrm>
          <a:prstGeom prst="rect">
            <a:avLst/>
          </a:prstGeom>
        </p:spPr>
      </p:pic>
      <p:pic>
        <p:nvPicPr>
          <p:cNvPr id="4" name="Picture 3"/>
          <p:cNvPicPr>
            <a:picLocks noChangeAspect="1"/>
          </p:cNvPicPr>
          <p:nvPr/>
        </p:nvPicPr>
        <p:blipFill>
          <a:blip r:embed="rId4"/>
          <a:stretch>
            <a:fillRect/>
          </a:stretch>
        </p:blipFill>
        <p:spPr>
          <a:xfrm>
            <a:off x="4038172" y="1502483"/>
            <a:ext cx="7591231" cy="3751122"/>
          </a:xfrm>
          <a:prstGeom prst="rect">
            <a:avLst/>
          </a:prstGeom>
        </p:spPr>
      </p:pic>
      <p:sp>
        <p:nvSpPr>
          <p:cNvPr id="5" name="Rectangle 4"/>
          <p:cNvSpPr/>
          <p:nvPr/>
        </p:nvSpPr>
        <p:spPr>
          <a:xfrm>
            <a:off x="5261113" y="3101007"/>
            <a:ext cx="516835" cy="1855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a:off x="5261112" y="3589259"/>
            <a:ext cx="516835" cy="1855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5261112" y="3934230"/>
            <a:ext cx="516835" cy="288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5261112" y="4322879"/>
            <a:ext cx="516835" cy="1829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5261112" y="4614500"/>
            <a:ext cx="516835" cy="2705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5261112" y="4967532"/>
            <a:ext cx="516835" cy="1611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6531118" y="4045484"/>
            <a:ext cx="407566" cy="894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6656295" y="4149483"/>
            <a:ext cx="282390" cy="734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1960713" y="4237500"/>
            <a:ext cx="894355" cy="1254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p:cNvSpPr/>
          <p:nvPr/>
        </p:nvSpPr>
        <p:spPr>
          <a:xfrm>
            <a:off x="1960713" y="3934230"/>
            <a:ext cx="894355" cy="1254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70042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latin typeface="+mn-lt"/>
              </a:rPr>
              <a:t>Case Study: </a:t>
            </a:r>
            <a:r>
              <a:rPr lang="en-IE" i="1" dirty="0">
                <a:latin typeface="+mn-lt"/>
              </a:rPr>
              <a:t>Improper Detector Calibration</a:t>
            </a:r>
          </a:p>
        </p:txBody>
      </p:sp>
      <p:pic>
        <p:nvPicPr>
          <p:cNvPr id="6" name="Picture 5"/>
          <p:cNvPicPr>
            <a:picLocks noChangeAspect="1"/>
          </p:cNvPicPr>
          <p:nvPr/>
        </p:nvPicPr>
        <p:blipFill>
          <a:blip r:embed="rId3"/>
          <a:stretch>
            <a:fillRect/>
          </a:stretch>
        </p:blipFill>
        <p:spPr>
          <a:xfrm>
            <a:off x="7950633" y="3181591"/>
            <a:ext cx="3484018" cy="2828452"/>
          </a:xfrm>
          <a:prstGeom prst="rect">
            <a:avLst/>
          </a:prstGeom>
        </p:spPr>
      </p:pic>
      <p:sp>
        <p:nvSpPr>
          <p:cNvPr id="8" name="Rectangle 7"/>
          <p:cNvSpPr/>
          <p:nvPr/>
        </p:nvSpPr>
        <p:spPr>
          <a:xfrm>
            <a:off x="957798" y="1549280"/>
            <a:ext cx="5220184" cy="1800493"/>
          </a:xfrm>
          <a:prstGeom prst="rect">
            <a:avLst/>
          </a:prstGeom>
        </p:spPr>
        <p:txBody>
          <a:bodyPr wrap="square">
            <a:spAutoFit/>
          </a:bodyPr>
          <a:lstStyle/>
          <a:p>
            <a:pPr>
              <a:defRPr/>
            </a:pPr>
            <a:r>
              <a:rPr lang="en-GB" altLang="en-US" sz="2000" dirty="0"/>
              <a:t>How do we know that a quality assurance test result is abnormal if there are no tolerances?</a:t>
            </a:r>
          </a:p>
          <a:p>
            <a:pPr>
              <a:defRPr/>
            </a:pPr>
            <a:endParaRPr lang="en-GB" altLang="en-US" sz="1100" dirty="0"/>
          </a:p>
          <a:p>
            <a:pPr>
              <a:defRPr/>
            </a:pPr>
            <a:r>
              <a:rPr lang="en-GB" altLang="en-US" sz="2000" dirty="0"/>
              <a:t>With a large bank of quality assurance data gathered over the past five years, the abnormality of a given metric can be assessed</a:t>
            </a:r>
          </a:p>
        </p:txBody>
      </p:sp>
      <p:pic>
        <p:nvPicPr>
          <p:cNvPr id="9" name="Picture 8"/>
          <p:cNvPicPr>
            <a:picLocks noChangeAspect="1"/>
          </p:cNvPicPr>
          <p:nvPr/>
        </p:nvPicPr>
        <p:blipFill>
          <a:blip r:embed="rId4"/>
          <a:stretch>
            <a:fillRect/>
          </a:stretch>
        </p:blipFill>
        <p:spPr>
          <a:xfrm>
            <a:off x="6177982" y="1663771"/>
            <a:ext cx="5256669" cy="1248345"/>
          </a:xfrm>
          <a:prstGeom prst="rect">
            <a:avLst/>
          </a:prstGeom>
        </p:spPr>
      </p:pic>
      <p:sp>
        <p:nvSpPr>
          <p:cNvPr id="10" name="Rectangle 9"/>
          <p:cNvSpPr/>
          <p:nvPr/>
        </p:nvSpPr>
        <p:spPr>
          <a:xfrm>
            <a:off x="973296" y="3228085"/>
            <a:ext cx="6806856" cy="2985433"/>
          </a:xfrm>
          <a:prstGeom prst="rect">
            <a:avLst/>
          </a:prstGeom>
        </p:spPr>
        <p:txBody>
          <a:bodyPr wrap="square">
            <a:spAutoFit/>
          </a:bodyPr>
          <a:lstStyle/>
          <a:p>
            <a:pPr>
              <a:defRPr/>
            </a:pPr>
            <a:r>
              <a:rPr lang="en-GB" altLang="en-US" sz="2000" dirty="0"/>
              <a:t>using z-scores, i.e., the number of standard deviations a measured metric is away from the mean.</a:t>
            </a:r>
          </a:p>
          <a:p>
            <a:pPr>
              <a:defRPr/>
            </a:pPr>
            <a:endParaRPr lang="en-GB" altLang="en-US" sz="2000" dirty="0"/>
          </a:p>
          <a:p>
            <a:pPr>
              <a:defRPr/>
            </a:pPr>
            <a:r>
              <a:rPr lang="en-GB" altLang="en-US" sz="2000" dirty="0"/>
              <a:t>Z-scores can then be plotted on a radar diagram giving an easy-to-understand visual representation of a detector’s performance. The mean value has a z-score of 0. </a:t>
            </a:r>
          </a:p>
          <a:p>
            <a:pPr>
              <a:defRPr/>
            </a:pPr>
            <a:endParaRPr lang="en-GB" altLang="en-US" sz="800" dirty="0"/>
          </a:p>
          <a:p>
            <a:pPr>
              <a:defRPr/>
            </a:pPr>
            <a:r>
              <a:rPr lang="en-GB" altLang="en-US" sz="2000" dirty="0"/>
              <a:t>Using the Empirical Rule, 95% of data lies within two standard deviations of the mean. Any measured metrics outside this range can easily be identified for further investigation.</a:t>
            </a:r>
          </a:p>
        </p:txBody>
      </p:sp>
    </p:spTree>
    <p:extLst>
      <p:ext uri="{BB962C8B-B14F-4D97-AF65-F5344CB8AC3E}">
        <p14:creationId xmlns:p14="http://schemas.microsoft.com/office/powerpoint/2010/main" val="71108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latin typeface="+mn-lt"/>
              </a:rPr>
              <a:t>Case Study: </a:t>
            </a:r>
            <a:r>
              <a:rPr lang="en-IE" i="1" dirty="0">
                <a:latin typeface="+mn-lt"/>
              </a:rPr>
              <a:t>Improper Detector Calibration</a:t>
            </a:r>
          </a:p>
        </p:txBody>
      </p:sp>
      <p:sp>
        <p:nvSpPr>
          <p:cNvPr id="10" name="Rectangle 9"/>
          <p:cNvSpPr/>
          <p:nvPr/>
        </p:nvSpPr>
        <p:spPr>
          <a:xfrm>
            <a:off x="6769662" y="1523271"/>
            <a:ext cx="4807572" cy="4401205"/>
          </a:xfrm>
          <a:prstGeom prst="rect">
            <a:avLst/>
          </a:prstGeom>
        </p:spPr>
        <p:txBody>
          <a:bodyPr wrap="square">
            <a:spAutoFit/>
          </a:bodyPr>
          <a:lstStyle/>
          <a:p>
            <a:pPr>
              <a:defRPr/>
            </a:pPr>
            <a:r>
              <a:rPr lang="en-GB" altLang="en-US" sz="2000" dirty="0"/>
              <a:t>After a detector replacement, a member of the medical physics team carried out post-service quality assurance. </a:t>
            </a:r>
          </a:p>
          <a:p>
            <a:pPr>
              <a:defRPr/>
            </a:pPr>
            <a:endParaRPr lang="en-GB" altLang="en-US" sz="2000" dirty="0"/>
          </a:p>
          <a:p>
            <a:pPr>
              <a:defRPr/>
            </a:pPr>
            <a:r>
              <a:rPr lang="en-GB" altLang="en-US" sz="2000" dirty="0"/>
              <a:t>It was noted that the DQE z-score was well outside the |z| &lt; 2 local tolerance. </a:t>
            </a:r>
          </a:p>
          <a:p>
            <a:pPr>
              <a:defRPr/>
            </a:pPr>
            <a:endParaRPr lang="en-GB" altLang="en-US" sz="2000" dirty="0"/>
          </a:p>
          <a:p>
            <a:pPr>
              <a:defRPr/>
            </a:pPr>
            <a:r>
              <a:rPr lang="en-GB" altLang="en-US" sz="2000" dirty="0"/>
              <a:t>Further investigation found that although the detector passed the engineer’s tests, not all of the calibrations had been successfully applied. </a:t>
            </a:r>
          </a:p>
          <a:p>
            <a:pPr>
              <a:defRPr/>
            </a:pPr>
            <a:endParaRPr lang="en-GB" altLang="en-US" sz="2000" dirty="0"/>
          </a:p>
          <a:p>
            <a:pPr>
              <a:defRPr/>
            </a:pPr>
            <a:r>
              <a:rPr lang="en-GB" altLang="en-US" sz="2000" dirty="0"/>
              <a:t>Recalibration of the detector brought DQE values back within the “normal” range. </a:t>
            </a:r>
          </a:p>
        </p:txBody>
      </p:sp>
      <p:pic>
        <p:nvPicPr>
          <p:cNvPr id="3" name="Picture 2"/>
          <p:cNvPicPr>
            <a:picLocks noChangeAspect="1"/>
          </p:cNvPicPr>
          <p:nvPr/>
        </p:nvPicPr>
        <p:blipFill>
          <a:blip r:embed="rId3"/>
          <a:stretch>
            <a:fillRect/>
          </a:stretch>
        </p:blipFill>
        <p:spPr>
          <a:xfrm>
            <a:off x="721786" y="1641570"/>
            <a:ext cx="5927426" cy="4164606"/>
          </a:xfrm>
          <a:prstGeom prst="rect">
            <a:avLst/>
          </a:prstGeom>
        </p:spPr>
      </p:pic>
    </p:spTree>
    <p:extLst>
      <p:ext uri="{BB962C8B-B14F-4D97-AF65-F5344CB8AC3E}">
        <p14:creationId xmlns:p14="http://schemas.microsoft.com/office/powerpoint/2010/main" val="162491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“Downtime” definition</a:t>
            </a:r>
          </a:p>
        </p:txBody>
      </p:sp>
      <p:sp>
        <p:nvSpPr>
          <p:cNvPr id="3" name="Content Placeholder 2"/>
          <p:cNvSpPr>
            <a:spLocks noGrp="1"/>
          </p:cNvSpPr>
          <p:nvPr>
            <p:ph idx="1"/>
          </p:nvPr>
        </p:nvSpPr>
        <p:spPr>
          <a:xfrm>
            <a:off x="384561" y="1554139"/>
            <a:ext cx="6943891" cy="4747509"/>
          </a:xfrm>
        </p:spPr>
        <p:txBody>
          <a:bodyPr>
            <a:normAutofit/>
          </a:bodyPr>
          <a:lstStyle/>
          <a:p>
            <a:pPr lvl="1"/>
            <a:r>
              <a:rPr lang="en-GB" sz="2800" dirty="0">
                <a:latin typeface="+mn-lt"/>
              </a:rPr>
              <a:t>Downtime refers to “</a:t>
            </a:r>
            <a:r>
              <a:rPr lang="en-GB" sz="2800" i="1" dirty="0">
                <a:latin typeface="+mn-lt"/>
              </a:rPr>
              <a:t>a period of time when something, such as a machine or system, is not operational or not performing its intended function</a:t>
            </a:r>
            <a:r>
              <a:rPr lang="en-GB" sz="2800" dirty="0">
                <a:latin typeface="+mn-lt"/>
              </a:rPr>
              <a:t>”.</a:t>
            </a:r>
          </a:p>
          <a:p>
            <a:pPr lvl="1"/>
            <a:r>
              <a:rPr lang="en-GB" sz="2800" dirty="0">
                <a:latin typeface="+mn-lt"/>
              </a:rPr>
              <a:t>Downtime can occur due to various reasons, such as scheduled maintenance, unscheduled repairs, equipment failure, or software updates.</a:t>
            </a:r>
          </a:p>
          <a:p>
            <a:pPr lvl="1"/>
            <a:r>
              <a:rPr lang="en-GB" sz="2800" dirty="0">
                <a:latin typeface="+mn-lt"/>
              </a:rPr>
              <a:t>Downtime in Radiology is </a:t>
            </a:r>
            <a:r>
              <a:rPr lang="en-GB" sz="2800" b="1" u="sng" dirty="0">
                <a:latin typeface="+mn-lt"/>
              </a:rPr>
              <a:t>inevitable</a:t>
            </a:r>
            <a:r>
              <a:rPr lang="en-GB" sz="2800" dirty="0">
                <a:latin typeface="+mn-lt"/>
              </a:rPr>
              <a:t>. We cannot eliminate it, but we should aim to minimize it.</a:t>
            </a:r>
          </a:p>
          <a:p>
            <a:pPr lvl="1"/>
            <a:endParaRPr lang="en-GB" sz="2800" dirty="0"/>
          </a:p>
          <a:p>
            <a:pPr lvl="1"/>
            <a:endParaRPr lang="en-GB" sz="2800" dirty="0"/>
          </a:p>
        </p:txBody>
      </p:sp>
      <p:pic>
        <p:nvPicPr>
          <p:cNvPr id="4" name="Picture 3"/>
          <p:cNvPicPr>
            <a:picLocks noChangeAspect="1"/>
          </p:cNvPicPr>
          <p:nvPr/>
        </p:nvPicPr>
        <p:blipFill>
          <a:blip r:embed="rId3"/>
          <a:stretch>
            <a:fillRect/>
          </a:stretch>
        </p:blipFill>
        <p:spPr>
          <a:xfrm>
            <a:off x="7509634" y="1676814"/>
            <a:ext cx="4143375" cy="3371850"/>
          </a:xfrm>
          <a:prstGeom prst="rect">
            <a:avLst/>
          </a:prstGeom>
        </p:spPr>
      </p:pic>
      <p:sp>
        <p:nvSpPr>
          <p:cNvPr id="5" name="Rectangle 4"/>
          <p:cNvSpPr/>
          <p:nvPr/>
        </p:nvSpPr>
        <p:spPr>
          <a:xfrm>
            <a:off x="7803430" y="5048664"/>
            <a:ext cx="3555782" cy="253916"/>
          </a:xfrm>
          <a:prstGeom prst="rect">
            <a:avLst/>
          </a:prstGeom>
        </p:spPr>
        <p:txBody>
          <a:bodyPr wrap="none">
            <a:spAutoFit/>
          </a:bodyPr>
          <a:lstStyle/>
          <a:p>
            <a:r>
              <a:rPr lang="en-IE" sz="1050" dirty="0">
                <a:solidFill>
                  <a:schemeClr val="bg1">
                    <a:lumMod val="75000"/>
                  </a:schemeClr>
                </a:solidFill>
              </a:rPr>
              <a:t>https://1904htm.com/services/imaging-service/c-arm-repair/</a:t>
            </a:r>
          </a:p>
        </p:txBody>
      </p:sp>
    </p:spTree>
    <p:extLst>
      <p:ext uri="{BB962C8B-B14F-4D97-AF65-F5344CB8AC3E}">
        <p14:creationId xmlns:p14="http://schemas.microsoft.com/office/powerpoint/2010/main" val="1314565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latin typeface="+mn-lt"/>
              </a:rPr>
              <a:t>“Bathtub” Curve of Equipment Failure</a:t>
            </a:r>
          </a:p>
        </p:txBody>
      </p:sp>
      <p:pic>
        <p:nvPicPr>
          <p:cNvPr id="5" name="Picture 4"/>
          <p:cNvPicPr>
            <a:picLocks noChangeAspect="1"/>
          </p:cNvPicPr>
          <p:nvPr/>
        </p:nvPicPr>
        <p:blipFill>
          <a:blip r:embed="rId3"/>
          <a:stretch>
            <a:fillRect/>
          </a:stretch>
        </p:blipFill>
        <p:spPr>
          <a:xfrm>
            <a:off x="2745477" y="1396262"/>
            <a:ext cx="6762006" cy="4778428"/>
          </a:xfrm>
          <a:prstGeom prst="rect">
            <a:avLst/>
          </a:prstGeom>
        </p:spPr>
      </p:pic>
      <p:sp>
        <p:nvSpPr>
          <p:cNvPr id="6" name="Rectangle 5"/>
          <p:cNvSpPr/>
          <p:nvPr/>
        </p:nvSpPr>
        <p:spPr>
          <a:xfrm>
            <a:off x="4804644" y="6047732"/>
            <a:ext cx="2643672" cy="253916"/>
          </a:xfrm>
          <a:prstGeom prst="rect">
            <a:avLst/>
          </a:prstGeom>
        </p:spPr>
        <p:txBody>
          <a:bodyPr wrap="none">
            <a:spAutoFit/>
          </a:bodyPr>
          <a:lstStyle/>
          <a:p>
            <a:r>
              <a:rPr lang="en-IE" sz="1050" dirty="0">
                <a:solidFill>
                  <a:schemeClr val="bg1">
                    <a:lumMod val="75000"/>
                  </a:schemeClr>
                </a:solidFill>
              </a:rPr>
              <a:t>https://en.wikipedia.org/wiki/Bathtub_curve</a:t>
            </a:r>
          </a:p>
        </p:txBody>
      </p:sp>
      <p:sp>
        <p:nvSpPr>
          <p:cNvPr id="8" name="Rectangle 7"/>
          <p:cNvSpPr/>
          <p:nvPr/>
        </p:nvSpPr>
        <p:spPr>
          <a:xfrm>
            <a:off x="7448316" y="1575412"/>
            <a:ext cx="1695684" cy="4087258"/>
          </a:xfrm>
          <a:prstGeom prst="rect">
            <a:avLst/>
          </a:prstGeom>
          <a:solidFill>
            <a:srgbClr val="FFFF00">
              <a:alpha val="16000"/>
            </a:srgbClr>
          </a:solidFill>
          <a:ln>
            <a:solidFill>
              <a:srgbClr val="FFE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7899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Wear Out Failures</a:t>
            </a:r>
          </a:p>
        </p:txBody>
      </p:sp>
      <p:sp>
        <p:nvSpPr>
          <p:cNvPr id="3" name="Content Placeholder 2"/>
          <p:cNvSpPr>
            <a:spLocks noGrp="1"/>
          </p:cNvSpPr>
          <p:nvPr>
            <p:ph idx="1"/>
          </p:nvPr>
        </p:nvSpPr>
        <p:spPr>
          <a:xfrm>
            <a:off x="384561" y="1554139"/>
            <a:ext cx="11180905" cy="4747509"/>
          </a:xfrm>
        </p:spPr>
        <p:txBody>
          <a:bodyPr>
            <a:normAutofit/>
          </a:bodyPr>
          <a:lstStyle/>
          <a:p>
            <a:pPr lvl="1"/>
            <a:r>
              <a:rPr lang="en-US" sz="2800" dirty="0">
                <a:latin typeface="+mn-lt"/>
              </a:rPr>
              <a:t>Similar to the constant rate failures, but more frequently as the equipment approaches end of life.</a:t>
            </a:r>
          </a:p>
          <a:p>
            <a:pPr lvl="1"/>
            <a:r>
              <a:rPr lang="en-US" sz="2800" dirty="0">
                <a:latin typeface="+mn-lt"/>
              </a:rPr>
              <a:t>Watch out for evidence of structural fatigue in the frame and housing as well as exposed/ loose cables.</a:t>
            </a:r>
          </a:p>
          <a:p>
            <a:pPr lvl="1"/>
            <a:r>
              <a:rPr lang="en-US" sz="2800" dirty="0">
                <a:latin typeface="+mn-lt"/>
              </a:rPr>
              <a:t>Image quality complaints may arise from display screen aging.</a:t>
            </a:r>
          </a:p>
          <a:p>
            <a:pPr lvl="1"/>
            <a:r>
              <a:rPr lang="en-US" sz="2800" dirty="0">
                <a:latin typeface="+mn-lt"/>
              </a:rPr>
              <a:t>May not be parts available and/or the manufacturer may be unwilling to service the equipment.</a:t>
            </a:r>
          </a:p>
          <a:p>
            <a:pPr lvl="1"/>
            <a:r>
              <a:rPr lang="en-US" sz="2800" dirty="0">
                <a:latin typeface="+mn-lt"/>
              </a:rPr>
              <a:t>Risk of cyber attacks if security updates are no longer available.</a:t>
            </a:r>
          </a:p>
          <a:p>
            <a:pPr lvl="1"/>
            <a:endParaRPr lang="en-US" sz="2800" dirty="0">
              <a:latin typeface="+mn-lt"/>
            </a:endParaRPr>
          </a:p>
          <a:p>
            <a:pPr lvl="1"/>
            <a:endParaRPr lang="en-US" sz="2800" dirty="0">
              <a:latin typeface="+mn-lt"/>
            </a:endParaRPr>
          </a:p>
          <a:p>
            <a:pPr lvl="1"/>
            <a:endParaRPr lang="en-GB" sz="2800" dirty="0">
              <a:latin typeface="+mn-lt"/>
            </a:endParaRPr>
          </a:p>
        </p:txBody>
      </p:sp>
    </p:spTree>
    <p:extLst>
      <p:ext uri="{BB962C8B-B14F-4D97-AF65-F5344CB8AC3E}">
        <p14:creationId xmlns:p14="http://schemas.microsoft.com/office/powerpoint/2010/main" val="3888860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Reducing Wear Out Failures</a:t>
            </a:r>
          </a:p>
        </p:txBody>
      </p:sp>
      <p:sp>
        <p:nvSpPr>
          <p:cNvPr id="3" name="Content Placeholder 2"/>
          <p:cNvSpPr>
            <a:spLocks noGrp="1"/>
          </p:cNvSpPr>
          <p:nvPr>
            <p:ph idx="1"/>
          </p:nvPr>
        </p:nvSpPr>
        <p:spPr>
          <a:xfrm>
            <a:off x="384561" y="1554139"/>
            <a:ext cx="11180905" cy="4747509"/>
          </a:xfrm>
        </p:spPr>
        <p:txBody>
          <a:bodyPr>
            <a:normAutofit/>
          </a:bodyPr>
          <a:lstStyle/>
          <a:p>
            <a:pPr lvl="1"/>
            <a:r>
              <a:rPr lang="en-US" sz="2800" dirty="0">
                <a:latin typeface="+mn-lt"/>
              </a:rPr>
              <a:t>A regularly serviced system should last longer- facilitate this as much as possible.</a:t>
            </a:r>
          </a:p>
          <a:p>
            <a:pPr lvl="1"/>
            <a:r>
              <a:rPr lang="en-US" sz="2800" dirty="0">
                <a:latin typeface="+mn-lt"/>
              </a:rPr>
              <a:t>Older equipment may require more frequent quality assurance tests.</a:t>
            </a:r>
          </a:p>
          <a:p>
            <a:pPr lvl="1"/>
            <a:r>
              <a:rPr lang="en-US" sz="2800" dirty="0">
                <a:latin typeface="+mn-lt"/>
              </a:rPr>
              <a:t>Have back-up plans for equipment near end of life.</a:t>
            </a:r>
          </a:p>
          <a:p>
            <a:pPr lvl="1"/>
            <a:r>
              <a:rPr lang="en-US" sz="2800" dirty="0">
                <a:latin typeface="+mn-lt"/>
              </a:rPr>
              <a:t>Carry out risk assessments of the impact of aging equipment.</a:t>
            </a:r>
          </a:p>
          <a:p>
            <a:pPr lvl="1"/>
            <a:r>
              <a:rPr lang="en-US" sz="2800" dirty="0">
                <a:latin typeface="+mn-lt"/>
              </a:rPr>
              <a:t>A “State of the Modality” report can be useful so that stakeholders in Radiology understand the differences in performance between systems.</a:t>
            </a:r>
          </a:p>
          <a:p>
            <a:pPr lvl="1"/>
            <a:r>
              <a:rPr lang="en-US" sz="2800" dirty="0">
                <a:latin typeface="+mn-lt"/>
              </a:rPr>
              <a:t>Keep up to date with the latest technologies so that you can advise on the procurement of the replacement.</a:t>
            </a:r>
          </a:p>
          <a:p>
            <a:pPr lvl="1"/>
            <a:endParaRPr lang="en-US" sz="2800" dirty="0">
              <a:latin typeface="+mn-lt"/>
            </a:endParaRPr>
          </a:p>
          <a:p>
            <a:pPr lvl="1"/>
            <a:endParaRPr lang="en-GB" sz="2800" dirty="0">
              <a:latin typeface="+mn-lt"/>
            </a:endParaRPr>
          </a:p>
        </p:txBody>
      </p:sp>
    </p:spTree>
    <p:extLst>
      <p:ext uri="{BB962C8B-B14F-4D97-AF65-F5344CB8AC3E}">
        <p14:creationId xmlns:p14="http://schemas.microsoft.com/office/powerpoint/2010/main" val="4012767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Case Study: </a:t>
            </a:r>
            <a:r>
              <a:rPr lang="en-IE" i="1" dirty="0">
                <a:latin typeface="+mn-lt"/>
              </a:rPr>
              <a:t>Focal Spot Issue</a:t>
            </a:r>
          </a:p>
        </p:txBody>
      </p:sp>
      <p:grpSp>
        <p:nvGrpSpPr>
          <p:cNvPr id="11" name="Group 10">
            <a:extLst>
              <a:ext uri="{FF2B5EF4-FFF2-40B4-BE49-F238E27FC236}">
                <a16:creationId xmlns:a16="http://schemas.microsoft.com/office/drawing/2014/main" id="{6E018214-9D74-5C28-2E69-B361AE0C4CAB}"/>
              </a:ext>
            </a:extLst>
          </p:cNvPr>
          <p:cNvGrpSpPr/>
          <p:nvPr/>
        </p:nvGrpSpPr>
        <p:grpSpPr>
          <a:xfrm>
            <a:off x="1097280" y="2992942"/>
            <a:ext cx="9608024" cy="2981364"/>
            <a:chOff x="655092" y="1910587"/>
            <a:chExt cx="10881815" cy="3923159"/>
          </a:xfrm>
        </p:grpSpPr>
        <p:pic>
          <p:nvPicPr>
            <p:cNvPr id="7" name="Picture 6">
              <a:extLst>
                <a:ext uri="{FF2B5EF4-FFF2-40B4-BE49-F238E27FC236}">
                  <a16:creationId xmlns:a16="http://schemas.microsoft.com/office/drawing/2014/main" id="{5BF27117-C40F-FE4C-AF78-0A29479480D6}"/>
                </a:ext>
              </a:extLst>
            </p:cNvPr>
            <p:cNvPicPr>
              <a:picLocks noChangeAspect="1"/>
            </p:cNvPicPr>
            <p:nvPr/>
          </p:nvPicPr>
          <p:blipFill>
            <a:blip r:embed="rId3"/>
            <a:stretch>
              <a:fillRect/>
            </a:stretch>
          </p:blipFill>
          <p:spPr>
            <a:xfrm>
              <a:off x="655092" y="1910587"/>
              <a:ext cx="10881815" cy="3923159"/>
            </a:xfrm>
            <a:prstGeom prst="rect">
              <a:avLst/>
            </a:prstGeom>
          </p:spPr>
        </p:pic>
        <p:sp>
          <p:nvSpPr>
            <p:cNvPr id="8" name="Rectangle 7">
              <a:extLst>
                <a:ext uri="{FF2B5EF4-FFF2-40B4-BE49-F238E27FC236}">
                  <a16:creationId xmlns:a16="http://schemas.microsoft.com/office/drawing/2014/main" id="{2D22E4FA-7919-E31C-2EAA-F607E7236959}"/>
                </a:ext>
              </a:extLst>
            </p:cNvPr>
            <p:cNvSpPr/>
            <p:nvPr/>
          </p:nvSpPr>
          <p:spPr>
            <a:xfrm>
              <a:off x="3862316" y="2060812"/>
              <a:ext cx="600502" cy="27295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256B29-FA2D-7F8C-3980-196B5E960259}"/>
                </a:ext>
              </a:extLst>
            </p:cNvPr>
            <p:cNvSpPr/>
            <p:nvPr/>
          </p:nvSpPr>
          <p:spPr>
            <a:xfrm>
              <a:off x="6225653" y="2076734"/>
              <a:ext cx="707410" cy="27295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34B910-BB0C-F3C9-D11E-4FBBFDC50E34}"/>
                </a:ext>
              </a:extLst>
            </p:cNvPr>
            <p:cNvSpPr/>
            <p:nvPr/>
          </p:nvSpPr>
          <p:spPr>
            <a:xfrm>
              <a:off x="6060743" y="3599212"/>
              <a:ext cx="600502" cy="27295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D9974E8E-C23B-3280-3996-182E4DEF7889}"/>
              </a:ext>
            </a:extLst>
          </p:cNvPr>
          <p:cNvSpPr txBox="1"/>
          <p:nvPr/>
        </p:nvSpPr>
        <p:spPr>
          <a:xfrm flipH="1">
            <a:off x="1097280" y="1658978"/>
            <a:ext cx="9875520" cy="923330"/>
          </a:xfrm>
          <a:prstGeom prst="rect">
            <a:avLst/>
          </a:prstGeom>
          <a:noFill/>
        </p:spPr>
        <p:txBody>
          <a:bodyPr wrap="square" rtlCol="0">
            <a:spAutoFit/>
          </a:bodyPr>
          <a:lstStyle/>
          <a:p>
            <a:r>
              <a:rPr lang="en-US" dirty="0"/>
              <a:t>“It has been brought to our attention from &lt;Manufacturer&gt; Headquarters who remotely monitor the condition of your x-ray tube that the tube in &lt;Hospital&gt; Cath Lab &lt;X&gt; is about to become defective, i.e., Small Focal Spot defect.”</a:t>
            </a:r>
          </a:p>
        </p:txBody>
      </p:sp>
      <p:sp>
        <p:nvSpPr>
          <p:cNvPr id="13" name="TextBox 12">
            <a:extLst>
              <a:ext uri="{FF2B5EF4-FFF2-40B4-BE49-F238E27FC236}">
                <a16:creationId xmlns:a16="http://schemas.microsoft.com/office/drawing/2014/main" id="{242CD627-6E71-B6C9-C0B5-8679ACA2B172}"/>
              </a:ext>
            </a:extLst>
          </p:cNvPr>
          <p:cNvSpPr txBox="1"/>
          <p:nvPr/>
        </p:nvSpPr>
        <p:spPr>
          <a:xfrm flipH="1">
            <a:off x="6845261" y="5062546"/>
            <a:ext cx="3404206" cy="830997"/>
          </a:xfrm>
          <a:prstGeom prst="rect">
            <a:avLst/>
          </a:prstGeom>
          <a:noFill/>
          <a:ln>
            <a:solidFill>
              <a:schemeClr val="tx1"/>
            </a:solidFill>
          </a:ln>
        </p:spPr>
        <p:txBody>
          <a:bodyPr wrap="square" rtlCol="0">
            <a:spAutoFit/>
          </a:bodyPr>
          <a:lstStyle/>
          <a:p>
            <a:r>
              <a:rPr lang="en-US" sz="2400" b="1" dirty="0"/>
              <a:t>Cardiologist asks you if they can use the system?</a:t>
            </a:r>
          </a:p>
        </p:txBody>
      </p:sp>
    </p:spTree>
    <p:extLst>
      <p:ext uri="{BB962C8B-B14F-4D97-AF65-F5344CB8AC3E}">
        <p14:creationId xmlns:p14="http://schemas.microsoft.com/office/powerpoint/2010/main" val="1715855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Case Study: </a:t>
            </a:r>
            <a:r>
              <a:rPr lang="en-IE" i="1" dirty="0">
                <a:latin typeface="+mn-lt"/>
              </a:rPr>
              <a:t>Time of Resolution</a:t>
            </a:r>
          </a:p>
        </p:txBody>
      </p:sp>
      <p:sp>
        <p:nvSpPr>
          <p:cNvPr id="3" name="Content Placeholder 2"/>
          <p:cNvSpPr>
            <a:spLocks noGrp="1"/>
          </p:cNvSpPr>
          <p:nvPr>
            <p:ph idx="1"/>
          </p:nvPr>
        </p:nvSpPr>
        <p:spPr>
          <a:xfrm>
            <a:off x="384561" y="1554139"/>
            <a:ext cx="11180905" cy="4747509"/>
          </a:xfrm>
        </p:spPr>
        <p:txBody>
          <a:bodyPr>
            <a:normAutofit/>
          </a:bodyPr>
          <a:lstStyle/>
          <a:p>
            <a:pPr lvl="1"/>
            <a:r>
              <a:rPr lang="en-US" sz="2800" dirty="0">
                <a:latin typeface="+mn-lt"/>
              </a:rPr>
              <a:t>The majority of fluoroscopy systems in our hospital come from two vendors (let’s call them A and B).</a:t>
            </a:r>
          </a:p>
          <a:p>
            <a:pPr lvl="1"/>
            <a:r>
              <a:rPr lang="en-US" sz="2800" dirty="0">
                <a:latin typeface="+mn-lt"/>
              </a:rPr>
              <a:t>Vendor B tended to be very slow in resolving issues in comparison to Vendor A. Also, failed to close off issues which impacted our KPIs.</a:t>
            </a:r>
          </a:p>
          <a:p>
            <a:pPr lvl="1"/>
            <a:r>
              <a:rPr lang="en-US" sz="2800" dirty="0">
                <a:latin typeface="+mn-lt"/>
              </a:rPr>
              <a:t>We took our complaints to Vendor B – but they did not take the complaints seriously.</a:t>
            </a:r>
          </a:p>
          <a:p>
            <a:pPr lvl="1"/>
            <a:r>
              <a:rPr lang="en-US" sz="2800" dirty="0">
                <a:latin typeface="+mn-lt"/>
              </a:rPr>
              <a:t>Physics team compiled data from both of the main vendors to present to Vendor B.</a:t>
            </a:r>
          </a:p>
          <a:p>
            <a:pPr lvl="1"/>
            <a:endParaRPr lang="en-US" sz="2800" dirty="0">
              <a:latin typeface="+mn-lt"/>
            </a:endParaRPr>
          </a:p>
          <a:p>
            <a:pPr lvl="1"/>
            <a:endParaRPr lang="en-GB" sz="2800" dirty="0">
              <a:latin typeface="+mn-lt"/>
            </a:endParaRPr>
          </a:p>
        </p:txBody>
      </p:sp>
    </p:spTree>
    <p:extLst>
      <p:ext uri="{BB962C8B-B14F-4D97-AF65-F5344CB8AC3E}">
        <p14:creationId xmlns:p14="http://schemas.microsoft.com/office/powerpoint/2010/main" val="1924326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Case Study: </a:t>
            </a:r>
            <a:r>
              <a:rPr lang="en-IE" i="1" dirty="0">
                <a:latin typeface="+mn-lt"/>
              </a:rPr>
              <a:t>Time of Resolution</a:t>
            </a:r>
          </a:p>
        </p:txBody>
      </p:sp>
      <p:pic>
        <p:nvPicPr>
          <p:cNvPr id="5" name="Picture 4"/>
          <p:cNvPicPr>
            <a:picLocks noChangeAspect="1"/>
          </p:cNvPicPr>
          <p:nvPr/>
        </p:nvPicPr>
        <p:blipFill>
          <a:blip r:embed="rId3"/>
          <a:stretch>
            <a:fillRect/>
          </a:stretch>
        </p:blipFill>
        <p:spPr>
          <a:xfrm>
            <a:off x="641694" y="1905123"/>
            <a:ext cx="5174442" cy="3342733"/>
          </a:xfrm>
          <a:prstGeom prst="rect">
            <a:avLst/>
          </a:prstGeom>
        </p:spPr>
      </p:pic>
      <p:pic>
        <p:nvPicPr>
          <p:cNvPr id="6" name="Picture 5"/>
          <p:cNvPicPr>
            <a:picLocks noChangeAspect="1"/>
          </p:cNvPicPr>
          <p:nvPr/>
        </p:nvPicPr>
        <p:blipFill>
          <a:blip r:embed="rId4"/>
          <a:stretch>
            <a:fillRect/>
          </a:stretch>
        </p:blipFill>
        <p:spPr>
          <a:xfrm>
            <a:off x="6247867" y="1905123"/>
            <a:ext cx="5364024" cy="3597883"/>
          </a:xfrm>
          <a:prstGeom prst="rect">
            <a:avLst/>
          </a:prstGeom>
        </p:spPr>
      </p:pic>
      <p:pic>
        <p:nvPicPr>
          <p:cNvPr id="9" name="Picture 8"/>
          <p:cNvPicPr>
            <a:picLocks noChangeAspect="1"/>
          </p:cNvPicPr>
          <p:nvPr/>
        </p:nvPicPr>
        <p:blipFill>
          <a:blip r:embed="rId5"/>
          <a:stretch>
            <a:fillRect/>
          </a:stretch>
        </p:blipFill>
        <p:spPr>
          <a:xfrm>
            <a:off x="10568787" y="1979449"/>
            <a:ext cx="942975" cy="504825"/>
          </a:xfrm>
          <a:prstGeom prst="rect">
            <a:avLst/>
          </a:prstGeom>
          <a:ln w="19050">
            <a:solidFill>
              <a:schemeClr val="tx1"/>
            </a:solidFill>
          </a:ln>
        </p:spPr>
      </p:pic>
      <p:pic>
        <p:nvPicPr>
          <p:cNvPr id="10" name="Picture 9"/>
          <p:cNvPicPr>
            <a:picLocks noChangeAspect="1"/>
          </p:cNvPicPr>
          <p:nvPr/>
        </p:nvPicPr>
        <p:blipFill>
          <a:blip r:embed="rId5"/>
          <a:stretch>
            <a:fillRect/>
          </a:stretch>
        </p:blipFill>
        <p:spPr>
          <a:xfrm>
            <a:off x="4795319" y="2022042"/>
            <a:ext cx="942975" cy="504825"/>
          </a:xfrm>
          <a:prstGeom prst="rect">
            <a:avLst/>
          </a:prstGeom>
          <a:ln w="19050">
            <a:solidFill>
              <a:schemeClr val="tx1"/>
            </a:solidFill>
          </a:ln>
        </p:spPr>
      </p:pic>
      <p:sp>
        <p:nvSpPr>
          <p:cNvPr id="11" name="TextBox 10"/>
          <p:cNvSpPr txBox="1"/>
          <p:nvPr/>
        </p:nvSpPr>
        <p:spPr>
          <a:xfrm>
            <a:off x="1491606" y="1535791"/>
            <a:ext cx="3775201" cy="369332"/>
          </a:xfrm>
          <a:prstGeom prst="rect">
            <a:avLst/>
          </a:prstGeom>
          <a:noFill/>
        </p:spPr>
        <p:txBody>
          <a:bodyPr wrap="none" rtlCol="0">
            <a:spAutoFit/>
          </a:bodyPr>
          <a:lstStyle/>
          <a:p>
            <a:r>
              <a:rPr lang="en-IE" b="1" u="sng" dirty="0"/>
              <a:t>Time of Resolution of Fault by System</a:t>
            </a:r>
          </a:p>
        </p:txBody>
      </p:sp>
      <p:sp>
        <p:nvSpPr>
          <p:cNvPr id="14" name="TextBox 13"/>
          <p:cNvSpPr txBox="1"/>
          <p:nvPr/>
        </p:nvSpPr>
        <p:spPr>
          <a:xfrm>
            <a:off x="6735622" y="1535791"/>
            <a:ext cx="4655890" cy="369332"/>
          </a:xfrm>
          <a:prstGeom prst="rect">
            <a:avLst/>
          </a:prstGeom>
          <a:noFill/>
        </p:spPr>
        <p:txBody>
          <a:bodyPr wrap="none" rtlCol="0">
            <a:spAutoFit/>
          </a:bodyPr>
          <a:lstStyle/>
          <a:p>
            <a:r>
              <a:rPr lang="en-IE" b="1" u="sng" dirty="0"/>
              <a:t>Time of Resolution of Fault by Individual Faults</a:t>
            </a:r>
          </a:p>
        </p:txBody>
      </p:sp>
    </p:spTree>
    <p:extLst>
      <p:ext uri="{BB962C8B-B14F-4D97-AF65-F5344CB8AC3E}">
        <p14:creationId xmlns:p14="http://schemas.microsoft.com/office/powerpoint/2010/main" val="2653836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Case Study: </a:t>
            </a:r>
            <a:r>
              <a:rPr lang="en-IE" i="1" dirty="0">
                <a:latin typeface="+mn-lt"/>
              </a:rPr>
              <a:t>Time of Resolution</a:t>
            </a:r>
          </a:p>
        </p:txBody>
      </p:sp>
      <p:pic>
        <p:nvPicPr>
          <p:cNvPr id="3" name="Picture 2"/>
          <p:cNvPicPr>
            <a:picLocks noChangeAspect="1"/>
          </p:cNvPicPr>
          <p:nvPr/>
        </p:nvPicPr>
        <p:blipFill>
          <a:blip r:embed="rId3"/>
          <a:stretch>
            <a:fillRect/>
          </a:stretch>
        </p:blipFill>
        <p:spPr>
          <a:xfrm>
            <a:off x="1097280" y="1467043"/>
            <a:ext cx="6798479" cy="4645521"/>
          </a:xfrm>
          <a:prstGeom prst="rect">
            <a:avLst/>
          </a:prstGeom>
        </p:spPr>
      </p:pic>
      <p:sp>
        <p:nvSpPr>
          <p:cNvPr id="4" name="TextBox 3"/>
          <p:cNvSpPr txBox="1"/>
          <p:nvPr/>
        </p:nvSpPr>
        <p:spPr>
          <a:xfrm>
            <a:off x="8348870" y="2635641"/>
            <a:ext cx="3180522" cy="2308324"/>
          </a:xfrm>
          <a:prstGeom prst="rect">
            <a:avLst/>
          </a:prstGeom>
          <a:noFill/>
          <a:ln w="19050">
            <a:solidFill>
              <a:schemeClr val="tx1"/>
            </a:solidFill>
          </a:ln>
        </p:spPr>
        <p:txBody>
          <a:bodyPr wrap="square" rtlCol="0">
            <a:spAutoFit/>
          </a:bodyPr>
          <a:lstStyle/>
          <a:p>
            <a:r>
              <a:rPr lang="en-IE" dirty="0"/>
              <a:t>Interactive Plot made with Plotly Python library.</a:t>
            </a:r>
          </a:p>
          <a:p>
            <a:endParaRPr lang="en-IE" dirty="0"/>
          </a:p>
          <a:p>
            <a:r>
              <a:rPr lang="en-IE" dirty="0"/>
              <a:t>The user can hover over each plot point for more information related to the Vendor, Fault Date, Fault Description, System ID and Time to Resolution.</a:t>
            </a:r>
          </a:p>
        </p:txBody>
      </p:sp>
      <p:sp>
        <p:nvSpPr>
          <p:cNvPr id="8" name="Up Arrow 7"/>
          <p:cNvSpPr/>
          <p:nvPr/>
        </p:nvSpPr>
        <p:spPr>
          <a:xfrm rot="-1200000">
            <a:off x="4949688" y="4834634"/>
            <a:ext cx="139148" cy="238540"/>
          </a:xfrm>
          <a:prstGeom prst="upArrow">
            <a:avLst>
              <a:gd name="adj1" fmla="val 28571"/>
              <a:gd name="adj2" fmla="val 78572"/>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97754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Case Study: </a:t>
            </a:r>
            <a:r>
              <a:rPr lang="en-IE" i="1" dirty="0">
                <a:latin typeface="+mn-lt"/>
              </a:rPr>
              <a:t>Time of Resolution</a:t>
            </a:r>
          </a:p>
        </p:txBody>
      </p:sp>
      <p:sp>
        <p:nvSpPr>
          <p:cNvPr id="3" name="Content Placeholder 2"/>
          <p:cNvSpPr>
            <a:spLocks noGrp="1"/>
          </p:cNvSpPr>
          <p:nvPr>
            <p:ph idx="1"/>
          </p:nvPr>
        </p:nvSpPr>
        <p:spPr>
          <a:xfrm>
            <a:off x="384561" y="1554139"/>
            <a:ext cx="11180905" cy="4747509"/>
          </a:xfrm>
        </p:spPr>
        <p:txBody>
          <a:bodyPr>
            <a:normAutofit/>
          </a:bodyPr>
          <a:lstStyle/>
          <a:p>
            <a:pPr lvl="1"/>
            <a:endParaRPr lang="en-US" sz="2800" dirty="0">
              <a:latin typeface="+mn-lt"/>
            </a:endParaRPr>
          </a:p>
          <a:p>
            <a:pPr lvl="1"/>
            <a:endParaRPr lang="en-US" sz="2800" dirty="0">
              <a:latin typeface="+mn-lt"/>
            </a:endParaRPr>
          </a:p>
          <a:p>
            <a:pPr marL="201168" lvl="1" indent="0">
              <a:buNone/>
            </a:pPr>
            <a:endParaRPr lang="en-US" sz="2800" dirty="0">
              <a:latin typeface="+mn-lt"/>
            </a:endParaRPr>
          </a:p>
          <a:p>
            <a:pPr lvl="1"/>
            <a:r>
              <a:rPr lang="en-US" sz="2800" dirty="0">
                <a:latin typeface="+mn-lt"/>
              </a:rPr>
              <a:t>Vendor B was presented with data showing long resolution times in comparison to Vendor A.</a:t>
            </a:r>
          </a:p>
          <a:p>
            <a:pPr lvl="1"/>
            <a:r>
              <a:rPr lang="en-US" sz="2800" dirty="0">
                <a:latin typeface="+mn-lt"/>
              </a:rPr>
              <a:t>Data was clear – unacceptable resolution times in comparison to their competitors.</a:t>
            </a:r>
          </a:p>
          <a:p>
            <a:pPr lvl="1"/>
            <a:endParaRPr lang="en-US" sz="2800" dirty="0">
              <a:latin typeface="+mn-lt"/>
            </a:endParaRPr>
          </a:p>
          <a:p>
            <a:pPr lvl="1"/>
            <a:r>
              <a:rPr lang="en-GB" sz="2800" dirty="0">
                <a:latin typeface="+mn-lt"/>
              </a:rPr>
              <a:t>Vendor B has committed to improving their time of resolution. Wouldn’t have admitted fault only for comprehensive data analysis.</a:t>
            </a:r>
          </a:p>
        </p:txBody>
      </p:sp>
      <p:graphicFrame>
        <p:nvGraphicFramePr>
          <p:cNvPr id="4" name="Table 3"/>
          <p:cNvGraphicFramePr>
            <a:graphicFrameLocks noGrp="1"/>
          </p:cNvGraphicFramePr>
          <p:nvPr>
            <p:extLst>
              <p:ext uri="{D42A27DB-BD31-4B8C-83A1-F6EECF244321}">
                <p14:modId xmlns:p14="http://schemas.microsoft.com/office/powerpoint/2010/main" val="2395075033"/>
              </p:ext>
            </p:extLst>
          </p:nvPr>
        </p:nvGraphicFramePr>
        <p:xfrm>
          <a:off x="1097280" y="1554139"/>
          <a:ext cx="4177085" cy="1112520"/>
        </p:xfrm>
        <a:graphic>
          <a:graphicData uri="http://schemas.openxmlformats.org/drawingml/2006/table">
            <a:tbl>
              <a:tblPr firstRow="1" bandRow="1">
                <a:tableStyleId>{5C22544A-7EE6-4342-B048-85BDC9FD1C3A}</a:tableStyleId>
              </a:tblPr>
              <a:tblGrid>
                <a:gridCol w="1980319">
                  <a:extLst>
                    <a:ext uri="{9D8B030D-6E8A-4147-A177-3AD203B41FA5}">
                      <a16:colId xmlns:a16="http://schemas.microsoft.com/office/drawing/2014/main" val="20000"/>
                    </a:ext>
                  </a:extLst>
                </a:gridCol>
                <a:gridCol w="2196766">
                  <a:extLst>
                    <a:ext uri="{9D8B030D-6E8A-4147-A177-3AD203B41FA5}">
                      <a16:colId xmlns:a16="http://schemas.microsoft.com/office/drawing/2014/main" val="20001"/>
                    </a:ext>
                  </a:extLst>
                </a:gridCol>
              </a:tblGrid>
              <a:tr h="370840">
                <a:tc gridSpan="2">
                  <a:txBody>
                    <a:bodyPr/>
                    <a:lstStyle/>
                    <a:p>
                      <a:pPr algn="ctr"/>
                      <a:r>
                        <a:rPr lang="en-IE" dirty="0"/>
                        <a:t>Average Number</a:t>
                      </a:r>
                      <a:r>
                        <a:rPr lang="en-IE" baseline="0" dirty="0"/>
                        <a:t> of Days to Resolve Issue</a:t>
                      </a:r>
                      <a:endParaRPr lang="en-IE" dirty="0"/>
                    </a:p>
                  </a:txBody>
                  <a:tcPr/>
                </a:tc>
                <a:tc hMerge="1">
                  <a:txBody>
                    <a:bodyPr/>
                    <a:lstStyle/>
                    <a:p>
                      <a:pPr algn="ctr"/>
                      <a:endParaRPr lang="en-IE" dirty="0"/>
                    </a:p>
                  </a:txBody>
                  <a:tcPr/>
                </a:tc>
                <a:extLst>
                  <a:ext uri="{0D108BD9-81ED-4DB2-BD59-A6C34878D82A}">
                    <a16:rowId xmlns:a16="http://schemas.microsoft.com/office/drawing/2014/main" val="10000"/>
                  </a:ext>
                </a:extLst>
              </a:tr>
              <a:tr h="370840">
                <a:tc>
                  <a:txBody>
                    <a:bodyPr/>
                    <a:lstStyle/>
                    <a:p>
                      <a:pPr algn="ctr"/>
                      <a:r>
                        <a:rPr lang="en-IE" dirty="0"/>
                        <a:t>Vendor A</a:t>
                      </a:r>
                    </a:p>
                  </a:txBody>
                  <a:tcPr/>
                </a:tc>
                <a:tc>
                  <a:txBody>
                    <a:bodyPr/>
                    <a:lstStyle/>
                    <a:p>
                      <a:pPr algn="ctr"/>
                      <a:r>
                        <a:rPr lang="en-IE" dirty="0"/>
                        <a:t>Vendor B</a:t>
                      </a:r>
                    </a:p>
                  </a:txBody>
                  <a:tcPr/>
                </a:tc>
                <a:extLst>
                  <a:ext uri="{0D108BD9-81ED-4DB2-BD59-A6C34878D82A}">
                    <a16:rowId xmlns:a16="http://schemas.microsoft.com/office/drawing/2014/main" val="10001"/>
                  </a:ext>
                </a:extLst>
              </a:tr>
              <a:tr h="370840">
                <a:tc>
                  <a:txBody>
                    <a:bodyPr/>
                    <a:lstStyle/>
                    <a:p>
                      <a:pPr algn="ctr"/>
                      <a:r>
                        <a:rPr lang="en-IE" dirty="0"/>
                        <a:t>7</a:t>
                      </a:r>
                    </a:p>
                  </a:txBody>
                  <a:tcPr/>
                </a:tc>
                <a:tc>
                  <a:txBody>
                    <a:bodyPr/>
                    <a:lstStyle/>
                    <a:p>
                      <a:pPr algn="ctr"/>
                      <a:r>
                        <a:rPr lang="en-IE" b="1" dirty="0"/>
                        <a:t>43</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1427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Staffing Issues: </a:t>
            </a:r>
            <a:r>
              <a:rPr lang="en-IE" i="1" dirty="0">
                <a:latin typeface="+mn-lt"/>
              </a:rPr>
              <a:t>Radiographers</a:t>
            </a:r>
          </a:p>
        </p:txBody>
      </p:sp>
      <p:sp>
        <p:nvSpPr>
          <p:cNvPr id="3" name="Content Placeholder 2"/>
          <p:cNvSpPr>
            <a:spLocks noGrp="1"/>
          </p:cNvSpPr>
          <p:nvPr>
            <p:ph idx="1"/>
          </p:nvPr>
        </p:nvSpPr>
        <p:spPr>
          <a:xfrm>
            <a:off x="384562" y="1554139"/>
            <a:ext cx="6630387" cy="4747509"/>
          </a:xfrm>
        </p:spPr>
        <p:txBody>
          <a:bodyPr>
            <a:normAutofit/>
          </a:bodyPr>
          <a:lstStyle/>
          <a:p>
            <a:pPr lvl="1"/>
            <a:r>
              <a:rPr lang="en-US" sz="2800">
                <a:latin typeface="+mn-lt"/>
              </a:rPr>
              <a:t>Sometimes there is nothing wrong with the equipment- there just aren’t enough staff to manage it!</a:t>
            </a:r>
          </a:p>
          <a:p>
            <a:pPr lvl="1"/>
            <a:r>
              <a:rPr lang="en-US" sz="2800">
                <a:latin typeface="+mn-lt"/>
              </a:rPr>
              <a:t>Example from Dublin, Ireland.</a:t>
            </a:r>
          </a:p>
          <a:p>
            <a:pPr lvl="2"/>
            <a:r>
              <a:rPr lang="en-US" sz="2200"/>
              <a:t> Cost of living is in top 3% in the world </a:t>
            </a:r>
            <a:r>
              <a:rPr lang="en-US" sz="2200">
                <a:hlinkClick r:id="rId3"/>
              </a:rPr>
              <a:t>[source]</a:t>
            </a:r>
            <a:r>
              <a:rPr lang="en-US" sz="2200"/>
              <a:t>.</a:t>
            </a:r>
          </a:p>
          <a:p>
            <a:pPr lvl="2"/>
            <a:r>
              <a:rPr lang="en-US" sz="2200"/>
              <a:t> Radiographers tend to emigrate after basic training (2 years).</a:t>
            </a:r>
          </a:p>
          <a:p>
            <a:pPr lvl="2"/>
            <a:r>
              <a:rPr lang="en-US" sz="2200"/>
              <a:t> MRI only operates Mon-Friday 8am-4pm despite 8,000+ waiting list due to staffing issues.</a:t>
            </a:r>
          </a:p>
          <a:p>
            <a:pPr lvl="1"/>
            <a:r>
              <a:rPr lang="en-GB" sz="2800">
                <a:latin typeface="+mn-lt"/>
              </a:rPr>
              <a:t>Opposite problem is likely to be true in other countries!</a:t>
            </a:r>
            <a:endParaRPr lang="en-GB" sz="2800" dirty="0">
              <a:latin typeface="+mn-lt"/>
            </a:endParaRPr>
          </a:p>
        </p:txBody>
      </p:sp>
      <p:pic>
        <p:nvPicPr>
          <p:cNvPr id="5" name="Picture 4">
            <a:extLst>
              <a:ext uri="{FF2B5EF4-FFF2-40B4-BE49-F238E27FC236}">
                <a16:creationId xmlns:a16="http://schemas.microsoft.com/office/drawing/2014/main" id="{57503D9D-7CF6-9B5D-937E-A1F7BECA8700}"/>
              </a:ext>
            </a:extLst>
          </p:cNvPr>
          <p:cNvPicPr>
            <a:picLocks noChangeAspect="1"/>
          </p:cNvPicPr>
          <p:nvPr/>
        </p:nvPicPr>
        <p:blipFill>
          <a:blip r:embed="rId4"/>
          <a:stretch>
            <a:fillRect/>
          </a:stretch>
        </p:blipFill>
        <p:spPr>
          <a:xfrm>
            <a:off x="7300338" y="1554139"/>
            <a:ext cx="4507100" cy="4319516"/>
          </a:xfrm>
          <a:prstGeom prst="rect">
            <a:avLst/>
          </a:prstGeom>
        </p:spPr>
      </p:pic>
      <p:sp>
        <p:nvSpPr>
          <p:cNvPr id="7" name="TextBox 6">
            <a:extLst>
              <a:ext uri="{FF2B5EF4-FFF2-40B4-BE49-F238E27FC236}">
                <a16:creationId xmlns:a16="http://schemas.microsoft.com/office/drawing/2014/main" id="{D362427C-A2A9-726C-3ABD-31E3999E11FD}"/>
              </a:ext>
            </a:extLst>
          </p:cNvPr>
          <p:cNvSpPr txBox="1"/>
          <p:nvPr/>
        </p:nvSpPr>
        <p:spPr>
          <a:xfrm>
            <a:off x="7168487" y="5778428"/>
            <a:ext cx="5188196" cy="523220"/>
          </a:xfrm>
          <a:prstGeom prst="rect">
            <a:avLst/>
          </a:prstGeom>
          <a:noFill/>
        </p:spPr>
        <p:txBody>
          <a:bodyPr wrap="square">
            <a:spAutoFit/>
          </a:bodyPr>
          <a:lstStyle/>
          <a:p>
            <a:pPr marL="201168" lvl="1" indent="0">
              <a:buNone/>
            </a:pPr>
            <a:r>
              <a:rPr lang="en-GB" sz="1400" dirty="0">
                <a:solidFill>
                  <a:schemeClr val="bg1">
                    <a:lumMod val="75000"/>
                  </a:schemeClr>
                </a:solidFill>
                <a:latin typeface="+mn-lt"/>
              </a:rPr>
              <a:t>https://www.thejournal.ie/galway-radiographers-industrial-action-strike-6190935-Oct2023/</a:t>
            </a:r>
          </a:p>
        </p:txBody>
      </p:sp>
    </p:spTree>
    <p:extLst>
      <p:ext uri="{BB962C8B-B14F-4D97-AF65-F5344CB8AC3E}">
        <p14:creationId xmlns:p14="http://schemas.microsoft.com/office/powerpoint/2010/main" val="4278928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Staffing Issues: </a:t>
            </a:r>
            <a:r>
              <a:rPr lang="en-IE" i="1" dirty="0">
                <a:latin typeface="+mn-lt"/>
              </a:rPr>
              <a:t>Radiologists</a:t>
            </a:r>
          </a:p>
        </p:txBody>
      </p:sp>
      <p:sp>
        <p:nvSpPr>
          <p:cNvPr id="3" name="Content Placeholder 2"/>
          <p:cNvSpPr>
            <a:spLocks noGrp="1"/>
          </p:cNvSpPr>
          <p:nvPr>
            <p:ph idx="1"/>
          </p:nvPr>
        </p:nvSpPr>
        <p:spPr>
          <a:xfrm>
            <a:off x="384562" y="1554139"/>
            <a:ext cx="11366160" cy="4747509"/>
          </a:xfrm>
        </p:spPr>
        <p:txBody>
          <a:bodyPr>
            <a:normAutofit/>
          </a:bodyPr>
          <a:lstStyle/>
          <a:p>
            <a:pPr marL="201168" lvl="1" indent="0">
              <a:buNone/>
            </a:pPr>
            <a:r>
              <a:rPr lang="en-US" sz="3200" b="1" dirty="0">
                <a:latin typeface="+mn-lt"/>
              </a:rPr>
              <a:t>Are newly-qualified doctors less likely to specialize in Radiology because of the perceived threat of AI?</a:t>
            </a:r>
          </a:p>
          <a:p>
            <a:pPr marL="201168" lvl="1" indent="0">
              <a:buNone/>
            </a:pPr>
            <a:endParaRPr lang="en-US" sz="2800" b="1" dirty="0">
              <a:latin typeface="+mn-lt"/>
            </a:endParaRPr>
          </a:p>
          <a:p>
            <a:pPr lvl="1"/>
            <a:r>
              <a:rPr lang="en-US" sz="2800" dirty="0">
                <a:latin typeface="+mn-lt"/>
              </a:rPr>
              <a:t>In survey of more than 1000 radiologists from Huisman </a:t>
            </a:r>
            <a:r>
              <a:rPr lang="en-US" sz="2800" i="1" dirty="0">
                <a:latin typeface="+mn-lt"/>
              </a:rPr>
              <a:t>et al</a:t>
            </a:r>
            <a:r>
              <a:rPr lang="en-US" sz="2800" dirty="0">
                <a:latin typeface="+mn-lt"/>
              </a:rPr>
              <a:t> (2021), 38% said they feared replacement by AI.</a:t>
            </a:r>
            <a:r>
              <a:rPr lang="en-US" sz="2800" baseline="30000" dirty="0">
                <a:solidFill>
                  <a:srgbClr val="0000FF"/>
                </a:solidFill>
                <a:latin typeface="+mn-lt"/>
              </a:rPr>
              <a:t>[6]</a:t>
            </a:r>
            <a:endParaRPr lang="en-US" sz="2800" dirty="0">
              <a:latin typeface="+mn-lt"/>
            </a:endParaRPr>
          </a:p>
          <a:p>
            <a:pPr lvl="1"/>
            <a:r>
              <a:rPr lang="en-US" sz="2800" dirty="0">
                <a:latin typeface="+mn-lt"/>
              </a:rPr>
              <a:t>In another survey of American medical students from Reedman </a:t>
            </a:r>
            <a:r>
              <a:rPr lang="en-US" sz="2800" i="1" dirty="0">
                <a:latin typeface="+mn-lt"/>
              </a:rPr>
              <a:t>et al </a:t>
            </a:r>
            <a:r>
              <a:rPr lang="en-US" sz="2800" dirty="0">
                <a:latin typeface="+mn-lt"/>
              </a:rPr>
              <a:t>(2022): “</a:t>
            </a:r>
            <a:r>
              <a:rPr lang="en-US" sz="2800" b="0" i="1" dirty="0">
                <a:solidFill>
                  <a:srgbClr val="1F1F1F"/>
                </a:solidFill>
                <a:effectLst/>
                <a:latin typeface="+mn-lt"/>
              </a:rPr>
              <a:t>One-sixth of students who would have chosen radiology as the first choice did not do so because of AI, and approximately half of those considering radiology within their top 3 choices remained concerned about AI.” </a:t>
            </a:r>
            <a:r>
              <a:rPr lang="en-US" sz="2800" b="0" baseline="30000" dirty="0">
                <a:solidFill>
                  <a:srgbClr val="0000FF"/>
                </a:solidFill>
                <a:effectLst/>
                <a:latin typeface="+mn-lt"/>
              </a:rPr>
              <a:t>[7]</a:t>
            </a:r>
            <a:endParaRPr lang="en-US" sz="2800" baseline="30000" dirty="0">
              <a:solidFill>
                <a:srgbClr val="0000FF"/>
              </a:solidFill>
              <a:latin typeface="+mn-lt"/>
            </a:endParaRPr>
          </a:p>
          <a:p>
            <a:pPr lvl="1"/>
            <a:endParaRPr lang="en-GB" sz="2800" dirty="0">
              <a:latin typeface="+mn-lt"/>
            </a:endParaRPr>
          </a:p>
        </p:txBody>
      </p:sp>
    </p:spTree>
    <p:extLst>
      <p:ext uri="{BB962C8B-B14F-4D97-AF65-F5344CB8AC3E}">
        <p14:creationId xmlns:p14="http://schemas.microsoft.com/office/powerpoint/2010/main" val="324174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Impact of Downtime on the Hospital</a:t>
            </a:r>
          </a:p>
        </p:txBody>
      </p:sp>
      <p:sp>
        <p:nvSpPr>
          <p:cNvPr id="3" name="Content Placeholder 2"/>
          <p:cNvSpPr>
            <a:spLocks noGrp="1"/>
          </p:cNvSpPr>
          <p:nvPr>
            <p:ph idx="1"/>
          </p:nvPr>
        </p:nvSpPr>
        <p:spPr>
          <a:xfrm>
            <a:off x="384562" y="1554139"/>
            <a:ext cx="7195044" cy="4747509"/>
          </a:xfrm>
        </p:spPr>
        <p:txBody>
          <a:bodyPr>
            <a:normAutofit/>
          </a:bodyPr>
          <a:lstStyle/>
          <a:p>
            <a:pPr lvl="1"/>
            <a:r>
              <a:rPr lang="en-GB" sz="2800" dirty="0">
                <a:latin typeface="+mn-lt"/>
              </a:rPr>
              <a:t>Issues concerning radiology equipment are important to hospital managers because they account for a significant share of the hospital budget.</a:t>
            </a:r>
          </a:p>
          <a:p>
            <a:pPr lvl="1"/>
            <a:r>
              <a:rPr lang="en-GB" sz="2800" dirty="0">
                <a:latin typeface="+mn-lt"/>
              </a:rPr>
              <a:t>According to the American College of Radiology (ACR), Radiology typically accounts for around </a:t>
            </a:r>
            <a:r>
              <a:rPr lang="en-GB" sz="2800" b="1" dirty="0">
                <a:latin typeface="+mn-lt"/>
              </a:rPr>
              <a:t>10-15% </a:t>
            </a:r>
            <a:r>
              <a:rPr lang="en-GB" sz="2800" dirty="0">
                <a:latin typeface="+mn-lt"/>
              </a:rPr>
              <a:t>of a hospital's total budget</a:t>
            </a:r>
            <a:r>
              <a:rPr lang="en-GB" sz="2800" baseline="30000" dirty="0">
                <a:solidFill>
                  <a:srgbClr val="0000FF"/>
                </a:solidFill>
                <a:latin typeface="+mn-lt"/>
              </a:rPr>
              <a:t>[1]</a:t>
            </a:r>
            <a:r>
              <a:rPr lang="en-GB" sz="2800" dirty="0">
                <a:latin typeface="+mn-lt"/>
              </a:rPr>
              <a:t>. </a:t>
            </a:r>
          </a:p>
          <a:p>
            <a:pPr lvl="1"/>
            <a:r>
              <a:rPr lang="en-GB" sz="2800" dirty="0">
                <a:latin typeface="+mn-lt"/>
              </a:rPr>
              <a:t>The complexities of modern Radiology equipment can give rise to additional durability and/or reliability issues.</a:t>
            </a:r>
          </a:p>
        </p:txBody>
      </p:sp>
      <p:graphicFrame>
        <p:nvGraphicFramePr>
          <p:cNvPr id="6" name="Chart 5"/>
          <p:cNvGraphicFramePr>
            <a:graphicFrameLocks/>
          </p:cNvGraphicFramePr>
          <p:nvPr>
            <p:extLst>
              <p:ext uri="{D42A27DB-BD31-4B8C-83A1-F6EECF244321}">
                <p14:modId xmlns:p14="http://schemas.microsoft.com/office/powerpoint/2010/main" val="1427203897"/>
              </p:ext>
            </p:extLst>
          </p:nvPr>
        </p:nvGraphicFramePr>
        <p:xfrm>
          <a:off x="7810959" y="1758567"/>
          <a:ext cx="3899971" cy="3340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696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Efficient Quality Assurance</a:t>
            </a:r>
          </a:p>
        </p:txBody>
      </p:sp>
      <p:sp>
        <p:nvSpPr>
          <p:cNvPr id="3" name="Content Placeholder 2"/>
          <p:cNvSpPr>
            <a:spLocks noGrp="1"/>
          </p:cNvSpPr>
          <p:nvPr>
            <p:ph idx="1"/>
          </p:nvPr>
        </p:nvSpPr>
        <p:spPr>
          <a:xfrm>
            <a:off x="384562" y="1554139"/>
            <a:ext cx="10771118" cy="4747509"/>
          </a:xfrm>
        </p:spPr>
        <p:txBody>
          <a:bodyPr>
            <a:normAutofit/>
          </a:bodyPr>
          <a:lstStyle/>
          <a:p>
            <a:pPr lvl="1"/>
            <a:r>
              <a:rPr lang="en-US" sz="2800" dirty="0">
                <a:latin typeface="+mn-lt"/>
              </a:rPr>
              <a:t>As physicists, we contribute to down time by taking a system out of service to carry out quality assurance.</a:t>
            </a:r>
          </a:p>
          <a:p>
            <a:pPr lvl="1"/>
            <a:r>
              <a:rPr lang="en-US" sz="2800" dirty="0">
                <a:latin typeface="+mn-lt"/>
              </a:rPr>
              <a:t>Make as much use of the commissioning time as possible to gather baseline data.</a:t>
            </a:r>
          </a:p>
          <a:p>
            <a:pPr lvl="2"/>
            <a:r>
              <a:rPr lang="en-US" sz="2200" dirty="0"/>
              <a:t> This will be useful for troubleshooting potential problems that arise in the future.</a:t>
            </a:r>
          </a:p>
          <a:p>
            <a:pPr lvl="2"/>
            <a:r>
              <a:rPr lang="en-US" sz="2200" dirty="0">
                <a:latin typeface="+mn-lt"/>
              </a:rPr>
              <a:t> Repeat tests to get a measure of the natural variation (uncertainty) in the measurement, especially for subjective tests.</a:t>
            </a:r>
            <a:endParaRPr lang="en-GB" sz="2200" dirty="0">
              <a:latin typeface="+mn-lt"/>
            </a:endParaRPr>
          </a:p>
          <a:p>
            <a:pPr lvl="1"/>
            <a:r>
              <a:rPr lang="en-US" sz="2800" dirty="0">
                <a:latin typeface="+mn-lt"/>
              </a:rPr>
              <a:t>Liaise with clinical staff to find a suitable time for QC (flexibility).</a:t>
            </a:r>
          </a:p>
          <a:p>
            <a:pPr lvl="2"/>
            <a:r>
              <a:rPr lang="en-US" sz="2200" dirty="0"/>
              <a:t> Early mornings/ late evenings will build up goodwill with clinical staff.</a:t>
            </a:r>
            <a:endParaRPr lang="en-US" sz="2200" dirty="0">
              <a:latin typeface="+mn-lt"/>
            </a:endParaRPr>
          </a:p>
        </p:txBody>
      </p:sp>
    </p:spTree>
    <p:extLst>
      <p:ext uri="{BB962C8B-B14F-4D97-AF65-F5344CB8AC3E}">
        <p14:creationId xmlns:p14="http://schemas.microsoft.com/office/powerpoint/2010/main" val="1987414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B7F5E1-78A8-1815-DA16-E154E792C4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2111" y="150125"/>
            <a:ext cx="4396224" cy="60732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0000000-0008-0000-0000-000003000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8335" y="150125"/>
            <a:ext cx="4412010" cy="60732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FB8C237-DE7B-3E8D-B941-834C4DA9AC06}"/>
              </a:ext>
            </a:extLst>
          </p:cNvPr>
          <p:cNvSpPr/>
          <p:nvPr/>
        </p:nvSpPr>
        <p:spPr>
          <a:xfrm>
            <a:off x="2756848" y="1173707"/>
            <a:ext cx="1528549" cy="109183"/>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731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Efficient Quality Assurance</a:t>
            </a:r>
          </a:p>
        </p:txBody>
      </p:sp>
      <p:sp>
        <p:nvSpPr>
          <p:cNvPr id="3" name="Content Placeholder 2"/>
          <p:cNvSpPr>
            <a:spLocks noGrp="1"/>
          </p:cNvSpPr>
          <p:nvPr>
            <p:ph idx="1"/>
          </p:nvPr>
        </p:nvSpPr>
        <p:spPr>
          <a:xfrm>
            <a:off x="384562" y="1554139"/>
            <a:ext cx="10771118" cy="4747509"/>
          </a:xfrm>
        </p:spPr>
        <p:txBody>
          <a:bodyPr>
            <a:normAutofit/>
          </a:bodyPr>
          <a:lstStyle/>
          <a:p>
            <a:pPr lvl="1"/>
            <a:r>
              <a:rPr lang="en-GB" sz="2800" dirty="0">
                <a:latin typeface="+mn-lt"/>
              </a:rPr>
              <a:t>Routine QA: Aim to extract the maximum amount of information from the minimum number of acquisitions.</a:t>
            </a:r>
          </a:p>
          <a:p>
            <a:pPr lvl="1"/>
            <a:r>
              <a:rPr lang="en-GB" sz="2800" dirty="0">
                <a:latin typeface="+mn-lt"/>
              </a:rPr>
              <a:t>Have a list of all equipment required for the tests.</a:t>
            </a:r>
          </a:p>
          <a:p>
            <a:pPr lvl="1"/>
            <a:r>
              <a:rPr lang="en-GB" sz="2800" dirty="0">
                <a:latin typeface="+mn-lt"/>
              </a:rPr>
              <a:t>Be able turn on, login to and operate the system.</a:t>
            </a:r>
          </a:p>
          <a:p>
            <a:pPr lvl="1"/>
            <a:r>
              <a:rPr lang="en-GB" sz="2800" dirty="0">
                <a:latin typeface="+mn-lt"/>
              </a:rPr>
              <a:t>Leave no trace! Remember to take out any beam filtration/ put the grid back, leave the C-arm in the position it was found etc.</a:t>
            </a:r>
          </a:p>
          <a:p>
            <a:pPr lvl="1"/>
            <a:r>
              <a:rPr lang="en-GB" sz="2800" dirty="0">
                <a:latin typeface="+mn-lt"/>
              </a:rPr>
              <a:t>Record your results in a spreadsheet that automatically calculates the deviation from baseline.</a:t>
            </a:r>
          </a:p>
          <a:p>
            <a:pPr lvl="2"/>
            <a:r>
              <a:rPr lang="en-GB" sz="2200" dirty="0"/>
              <a:t> Checks if there is an unusual result in real time.</a:t>
            </a:r>
          </a:p>
          <a:p>
            <a:pPr lvl="1"/>
            <a:r>
              <a:rPr lang="en-GB" sz="2800" dirty="0">
                <a:latin typeface="+mn-lt"/>
              </a:rPr>
              <a:t>Graph the results over time to see if there any trends.</a:t>
            </a:r>
          </a:p>
        </p:txBody>
      </p:sp>
    </p:spTree>
    <p:extLst>
      <p:ext uri="{BB962C8B-B14F-4D97-AF65-F5344CB8AC3E}">
        <p14:creationId xmlns:p14="http://schemas.microsoft.com/office/powerpoint/2010/main" val="172105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mn-lt"/>
              </a:rPr>
              <a:t>Summary</a:t>
            </a:r>
          </a:p>
        </p:txBody>
      </p:sp>
      <p:sp>
        <p:nvSpPr>
          <p:cNvPr id="3" name="Content Placeholder 2"/>
          <p:cNvSpPr>
            <a:spLocks noGrp="1"/>
          </p:cNvSpPr>
          <p:nvPr>
            <p:ph idx="1"/>
          </p:nvPr>
        </p:nvSpPr>
        <p:spPr>
          <a:xfrm>
            <a:off x="384562" y="1554139"/>
            <a:ext cx="10771118" cy="4747509"/>
          </a:xfrm>
        </p:spPr>
        <p:txBody>
          <a:bodyPr>
            <a:normAutofit/>
          </a:bodyPr>
          <a:lstStyle/>
          <a:p>
            <a:pPr lvl="1"/>
            <a:r>
              <a:rPr lang="en-GB" dirty="0">
                <a:latin typeface="+mn-lt"/>
              </a:rPr>
              <a:t>Downtime is </a:t>
            </a:r>
            <a:r>
              <a:rPr lang="en-GB" b="1" u="sng" dirty="0">
                <a:latin typeface="+mn-lt"/>
              </a:rPr>
              <a:t>inevitable</a:t>
            </a:r>
            <a:r>
              <a:rPr lang="en-GB" dirty="0">
                <a:latin typeface="+mn-lt"/>
              </a:rPr>
              <a:t> in a Radiology department. We cannot avoid it, but we can aim to </a:t>
            </a:r>
            <a:r>
              <a:rPr lang="en-GB" b="1" dirty="0">
                <a:latin typeface="+mn-lt"/>
              </a:rPr>
              <a:t>reduce</a:t>
            </a:r>
            <a:r>
              <a:rPr lang="en-GB" dirty="0">
                <a:latin typeface="+mn-lt"/>
              </a:rPr>
              <a:t> it.</a:t>
            </a:r>
          </a:p>
          <a:p>
            <a:pPr lvl="1"/>
            <a:r>
              <a:rPr lang="en-GB" dirty="0">
                <a:latin typeface="+mn-lt"/>
              </a:rPr>
              <a:t>Downtime can have a big impact on both the patient and the hospital.</a:t>
            </a:r>
          </a:p>
          <a:p>
            <a:pPr lvl="1"/>
            <a:r>
              <a:rPr lang="en-GB" dirty="0">
                <a:latin typeface="+mn-lt"/>
              </a:rPr>
              <a:t>Physicists can help minimize downtime in each stage of the system’s life-cycle by:</a:t>
            </a:r>
          </a:p>
          <a:p>
            <a:pPr lvl="2"/>
            <a:r>
              <a:rPr lang="en-GB" sz="2000" b="1" dirty="0"/>
              <a:t>“Infant Mortality”: </a:t>
            </a:r>
            <a:r>
              <a:rPr lang="en-GB" sz="2000" dirty="0"/>
              <a:t>Comprehensive acceptance testing, appropriate training for users and a robust procurement system.</a:t>
            </a:r>
          </a:p>
          <a:p>
            <a:pPr lvl="2"/>
            <a:r>
              <a:rPr lang="en-GB" sz="2000" b="1" dirty="0"/>
              <a:t>“Constant Failure”: </a:t>
            </a:r>
            <a:r>
              <a:rPr lang="en-GB" sz="2000" dirty="0"/>
              <a:t>Regular maintenance, good communication between stakeholders and knowledge of normal dose and image quality metrics for the system.</a:t>
            </a:r>
          </a:p>
          <a:p>
            <a:pPr lvl="2"/>
            <a:r>
              <a:rPr lang="en-GB" sz="2000" b="1" dirty="0"/>
              <a:t>“Wear Out”:</a:t>
            </a:r>
            <a:r>
              <a:rPr lang="en-GB" sz="2000" dirty="0"/>
              <a:t> More frequent QA, back-up plans in case of failure, risk assessments, analysis of faults.</a:t>
            </a:r>
          </a:p>
          <a:p>
            <a:pPr lvl="1"/>
            <a:r>
              <a:rPr lang="en-GB" dirty="0">
                <a:latin typeface="+mn-lt"/>
              </a:rPr>
              <a:t>Physics testing also increases downtime- so be as flexible and efficient with your time as possible!</a:t>
            </a:r>
          </a:p>
        </p:txBody>
      </p:sp>
    </p:spTree>
    <p:extLst>
      <p:ext uri="{BB962C8B-B14F-4D97-AF65-F5344CB8AC3E}">
        <p14:creationId xmlns:p14="http://schemas.microsoft.com/office/powerpoint/2010/main" val="3639600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b="1" dirty="0">
                <a:latin typeface="+mn-lt"/>
              </a:rPr>
              <a:t>References</a:t>
            </a:r>
            <a:endParaRPr lang="en-IE" sz="4400" i="1" dirty="0">
              <a:latin typeface="+mn-lt"/>
            </a:endParaRPr>
          </a:p>
        </p:txBody>
      </p:sp>
      <p:sp>
        <p:nvSpPr>
          <p:cNvPr id="3" name="Content Placeholder 2"/>
          <p:cNvSpPr>
            <a:spLocks noGrp="1"/>
          </p:cNvSpPr>
          <p:nvPr>
            <p:ph idx="1"/>
          </p:nvPr>
        </p:nvSpPr>
        <p:spPr>
          <a:xfrm>
            <a:off x="472696" y="1554139"/>
            <a:ext cx="10682984" cy="4685295"/>
          </a:xfrm>
          <a:ln>
            <a:solidFill>
              <a:schemeClr val="bg1"/>
            </a:solidFill>
          </a:ln>
        </p:spPr>
        <p:txBody>
          <a:bodyPr>
            <a:normAutofit/>
          </a:bodyPr>
          <a:lstStyle/>
          <a:p>
            <a:pPr marL="201168" lvl="1" indent="0">
              <a:buClr>
                <a:prstClr val="black"/>
              </a:buClr>
              <a:buNone/>
            </a:pPr>
            <a:r>
              <a:rPr lang="en-GB" sz="1600" b="1" dirty="0">
                <a:solidFill>
                  <a:srgbClr val="344068">
                    <a:lumMod val="50000"/>
                  </a:srgbClr>
                </a:solidFill>
                <a:latin typeface="Calibri" panose="020F0502020204030204"/>
              </a:rPr>
              <a:t>Peer-reviewed papers</a:t>
            </a:r>
          </a:p>
          <a:p>
            <a:pPr marL="429768" lvl="1" indent="-228600">
              <a:buClr>
                <a:prstClr val="black"/>
              </a:buClr>
              <a:buFont typeface="+mj-lt"/>
              <a:buAutoNum type="arabicPeriod"/>
            </a:pPr>
            <a:r>
              <a:rPr lang="en-GB" sz="1400" dirty="0">
                <a:solidFill>
                  <a:srgbClr val="344068">
                    <a:lumMod val="50000"/>
                  </a:srgbClr>
                </a:solidFill>
                <a:latin typeface="+mn-lt"/>
              </a:rPr>
              <a:t>Brady, A.P. et al. (2021) ‘Radiology in the era of value-based healthcare: A multi-society expert statement from the ACR, CAR, ESR, IS3R, RANZCR, and RSNA’, Radiology, 298(3), pp. 486–491. doi:10.1148/radiol.2020209027. </a:t>
            </a:r>
          </a:p>
          <a:p>
            <a:pPr marL="429768" lvl="1" indent="-228600">
              <a:buClr>
                <a:prstClr val="black"/>
              </a:buClr>
              <a:buFont typeface="+mj-lt"/>
              <a:buAutoNum type="arabicPeriod"/>
            </a:pPr>
            <a:r>
              <a:rPr lang="en-GB" sz="1400" dirty="0" err="1">
                <a:solidFill>
                  <a:srgbClr val="344068">
                    <a:lumMod val="50000"/>
                  </a:srgbClr>
                </a:solidFill>
                <a:latin typeface="+mn-lt"/>
              </a:rPr>
              <a:t>Adem</a:t>
            </a:r>
            <a:r>
              <a:rPr lang="en-GB" sz="1400" dirty="0">
                <a:solidFill>
                  <a:srgbClr val="344068">
                    <a:lumMod val="50000"/>
                  </a:srgbClr>
                </a:solidFill>
                <a:latin typeface="+mn-lt"/>
              </a:rPr>
              <a:t>, B.E. et al. (2023) ‘Equipment downtime in the radiology departments of three teaching hospitals in Ghana’, Radiography, 29(5), pp. 833–837. doi:10.1016/j.radi.2023.06.002. </a:t>
            </a:r>
          </a:p>
          <a:p>
            <a:pPr marL="429768" lvl="1" indent="-228600">
              <a:buClr>
                <a:prstClr val="black"/>
              </a:buClr>
              <a:buFont typeface="+mj-lt"/>
              <a:buAutoNum type="arabicPeriod"/>
            </a:pPr>
            <a:r>
              <a:rPr lang="en-GB" sz="1400" dirty="0">
                <a:solidFill>
                  <a:srgbClr val="344068">
                    <a:lumMod val="50000"/>
                  </a:srgbClr>
                </a:solidFill>
                <a:latin typeface="+mn-lt"/>
              </a:rPr>
              <a:t>Flory N, Lang EV. Distress in the radiology waiting room. Radiology. 2011 Jul;260(1):166-73. </a:t>
            </a:r>
            <a:r>
              <a:rPr lang="en-GB" sz="1400" dirty="0" err="1">
                <a:solidFill>
                  <a:srgbClr val="344068">
                    <a:lumMod val="50000"/>
                  </a:srgbClr>
                </a:solidFill>
                <a:latin typeface="+mn-lt"/>
              </a:rPr>
              <a:t>doi</a:t>
            </a:r>
            <a:r>
              <a:rPr lang="en-GB" sz="1400" dirty="0">
                <a:solidFill>
                  <a:srgbClr val="344068">
                    <a:lumMod val="50000"/>
                  </a:srgbClr>
                </a:solidFill>
                <a:latin typeface="+mn-lt"/>
              </a:rPr>
              <a:t>: 10.1148/radiol.11102211. </a:t>
            </a:r>
            <a:r>
              <a:rPr lang="en-GB" sz="1400" dirty="0" err="1">
                <a:solidFill>
                  <a:srgbClr val="344068">
                    <a:lumMod val="50000"/>
                  </a:srgbClr>
                </a:solidFill>
                <a:latin typeface="+mn-lt"/>
              </a:rPr>
              <a:t>Epub</a:t>
            </a:r>
            <a:r>
              <a:rPr lang="en-GB" sz="1400" dirty="0">
                <a:solidFill>
                  <a:srgbClr val="344068">
                    <a:lumMod val="50000"/>
                  </a:srgbClr>
                </a:solidFill>
                <a:latin typeface="+mn-lt"/>
              </a:rPr>
              <a:t> 2011 Apr 7. PMID: 21474702; PMCID: PMC3121015.</a:t>
            </a:r>
          </a:p>
          <a:p>
            <a:pPr marL="429768" lvl="1" indent="-228600">
              <a:buClr>
                <a:prstClr val="black"/>
              </a:buClr>
              <a:buFont typeface="+mj-lt"/>
              <a:buAutoNum type="arabicPeriod"/>
            </a:pPr>
            <a:r>
              <a:rPr lang="en-GB" sz="1400" dirty="0" err="1">
                <a:solidFill>
                  <a:srgbClr val="344068">
                    <a:lumMod val="50000"/>
                  </a:srgbClr>
                </a:solidFill>
                <a:latin typeface="+mn-lt"/>
              </a:rPr>
              <a:t>Iacobellis</a:t>
            </a:r>
            <a:r>
              <a:rPr lang="en-GB" sz="1400" dirty="0">
                <a:solidFill>
                  <a:srgbClr val="344068">
                    <a:lumMod val="50000"/>
                  </a:srgbClr>
                </a:solidFill>
                <a:latin typeface="+mn-lt"/>
              </a:rPr>
              <a:t> F, Abu-Omar A, </a:t>
            </a:r>
            <a:r>
              <a:rPr lang="en-GB" sz="1400" dirty="0" err="1">
                <a:solidFill>
                  <a:srgbClr val="344068">
                    <a:lumMod val="50000"/>
                  </a:srgbClr>
                </a:solidFill>
                <a:latin typeface="+mn-lt"/>
              </a:rPr>
              <a:t>Crivelli</a:t>
            </a:r>
            <a:r>
              <a:rPr lang="en-GB" sz="1400" dirty="0">
                <a:solidFill>
                  <a:srgbClr val="344068">
                    <a:lumMod val="50000"/>
                  </a:srgbClr>
                </a:solidFill>
                <a:latin typeface="+mn-lt"/>
              </a:rPr>
              <a:t> P, </a:t>
            </a:r>
            <a:r>
              <a:rPr lang="en-GB" sz="1400" dirty="0" err="1">
                <a:solidFill>
                  <a:srgbClr val="344068">
                    <a:lumMod val="50000"/>
                  </a:srgbClr>
                </a:solidFill>
                <a:latin typeface="+mn-lt"/>
              </a:rPr>
              <a:t>Galluzzo</a:t>
            </a:r>
            <a:r>
              <a:rPr lang="en-GB" sz="1400" dirty="0">
                <a:solidFill>
                  <a:srgbClr val="344068">
                    <a:lumMod val="50000"/>
                  </a:srgbClr>
                </a:solidFill>
                <a:latin typeface="+mn-lt"/>
              </a:rPr>
              <a:t> M, </a:t>
            </a:r>
            <a:r>
              <a:rPr lang="en-GB" sz="1400" dirty="0" err="1">
                <a:solidFill>
                  <a:srgbClr val="344068">
                    <a:lumMod val="50000"/>
                  </a:srgbClr>
                </a:solidFill>
                <a:latin typeface="+mn-lt"/>
              </a:rPr>
              <a:t>Danzi</a:t>
            </a:r>
            <a:r>
              <a:rPr lang="en-GB" sz="1400" dirty="0">
                <a:solidFill>
                  <a:srgbClr val="344068">
                    <a:lumMod val="50000"/>
                  </a:srgbClr>
                </a:solidFill>
                <a:latin typeface="+mn-lt"/>
              </a:rPr>
              <a:t> R, </a:t>
            </a:r>
            <a:r>
              <a:rPr lang="en-GB" sz="1400" dirty="0" err="1">
                <a:solidFill>
                  <a:srgbClr val="344068">
                    <a:lumMod val="50000"/>
                  </a:srgbClr>
                </a:solidFill>
                <a:latin typeface="+mn-lt"/>
              </a:rPr>
              <a:t>Trinci</a:t>
            </a:r>
            <a:r>
              <a:rPr lang="en-GB" sz="1400" dirty="0">
                <a:solidFill>
                  <a:srgbClr val="344068">
                    <a:lumMod val="50000"/>
                  </a:srgbClr>
                </a:solidFill>
                <a:latin typeface="+mn-lt"/>
              </a:rPr>
              <a:t> M, </a:t>
            </a:r>
            <a:r>
              <a:rPr lang="en-GB" sz="1400" dirty="0" err="1">
                <a:solidFill>
                  <a:srgbClr val="344068">
                    <a:lumMod val="50000"/>
                  </a:srgbClr>
                </a:solidFill>
                <a:latin typeface="+mn-lt"/>
              </a:rPr>
              <a:t>Dell'Aversano</a:t>
            </a:r>
            <a:r>
              <a:rPr lang="en-GB" sz="1400" dirty="0">
                <a:solidFill>
                  <a:srgbClr val="344068">
                    <a:lumMod val="50000"/>
                  </a:srgbClr>
                </a:solidFill>
                <a:latin typeface="+mn-lt"/>
              </a:rPr>
              <a:t> </a:t>
            </a:r>
            <a:r>
              <a:rPr lang="en-GB" sz="1400" dirty="0" err="1">
                <a:solidFill>
                  <a:srgbClr val="344068">
                    <a:lumMod val="50000"/>
                  </a:srgbClr>
                </a:solidFill>
                <a:latin typeface="+mn-lt"/>
              </a:rPr>
              <a:t>Orabona</a:t>
            </a:r>
            <a:r>
              <a:rPr lang="en-GB" sz="1400" dirty="0">
                <a:solidFill>
                  <a:srgbClr val="344068">
                    <a:lumMod val="50000"/>
                  </a:srgbClr>
                </a:solidFill>
                <a:latin typeface="+mn-lt"/>
              </a:rPr>
              <a:t> G, Conti M, Romano L, Scaglione M. Current Standards for and Clinical Impact of Emergency Radiology in Major Trauma. </a:t>
            </a:r>
            <a:r>
              <a:rPr lang="en-GB" sz="1400" dirty="0" err="1">
                <a:solidFill>
                  <a:srgbClr val="344068">
                    <a:lumMod val="50000"/>
                  </a:srgbClr>
                </a:solidFill>
                <a:latin typeface="+mn-lt"/>
              </a:rPr>
              <a:t>Int</a:t>
            </a:r>
            <a:r>
              <a:rPr lang="en-GB" sz="1400" dirty="0">
                <a:solidFill>
                  <a:srgbClr val="344068">
                    <a:lumMod val="50000"/>
                  </a:srgbClr>
                </a:solidFill>
                <a:latin typeface="+mn-lt"/>
              </a:rPr>
              <a:t> J Environ Res Public Health. 2022 Jan 4;19(1):539. </a:t>
            </a:r>
            <a:r>
              <a:rPr lang="en-GB" sz="1400" dirty="0" err="1">
                <a:solidFill>
                  <a:srgbClr val="344068">
                    <a:lumMod val="50000"/>
                  </a:srgbClr>
                </a:solidFill>
                <a:latin typeface="+mn-lt"/>
              </a:rPr>
              <a:t>doi</a:t>
            </a:r>
            <a:r>
              <a:rPr lang="en-GB" sz="1400" dirty="0">
                <a:solidFill>
                  <a:srgbClr val="344068">
                    <a:lumMod val="50000"/>
                  </a:srgbClr>
                </a:solidFill>
                <a:latin typeface="+mn-lt"/>
              </a:rPr>
              <a:t>: 10.3390/ijerph19010539. PMID: 35010799; PMCID: PMC8744756.</a:t>
            </a:r>
          </a:p>
          <a:p>
            <a:pPr marL="429768" lvl="1" indent="-228600">
              <a:buClr>
                <a:prstClr val="black"/>
              </a:buClr>
              <a:buFont typeface="+mj-lt"/>
              <a:buAutoNum type="arabicPeriod"/>
            </a:pPr>
            <a:r>
              <a:rPr lang="en-GB" sz="1400" dirty="0">
                <a:solidFill>
                  <a:srgbClr val="344068">
                    <a:lumMod val="50000"/>
                  </a:srgbClr>
                </a:solidFill>
                <a:latin typeface="+mn-lt"/>
              </a:rPr>
              <a:t>Rutten MH, </a:t>
            </a:r>
            <a:r>
              <a:rPr lang="en-GB" sz="1400" dirty="0" err="1">
                <a:solidFill>
                  <a:srgbClr val="344068">
                    <a:lumMod val="50000"/>
                  </a:srgbClr>
                </a:solidFill>
                <a:latin typeface="+mn-lt"/>
              </a:rPr>
              <a:t>Giesen</a:t>
            </a:r>
            <a:r>
              <a:rPr lang="en-GB" sz="1400" dirty="0">
                <a:solidFill>
                  <a:srgbClr val="344068">
                    <a:lumMod val="50000"/>
                  </a:srgbClr>
                </a:solidFill>
                <a:latin typeface="+mn-lt"/>
              </a:rPr>
              <a:t> PHJ, </a:t>
            </a:r>
            <a:r>
              <a:rPr lang="en-GB" sz="1400" dirty="0" err="1">
                <a:solidFill>
                  <a:srgbClr val="344068">
                    <a:lumMod val="50000"/>
                  </a:srgbClr>
                </a:solidFill>
                <a:latin typeface="+mn-lt"/>
              </a:rPr>
              <a:t>Assendelft</a:t>
            </a:r>
            <a:r>
              <a:rPr lang="en-GB" sz="1400" dirty="0">
                <a:solidFill>
                  <a:srgbClr val="344068">
                    <a:lumMod val="50000"/>
                  </a:srgbClr>
                </a:solidFill>
                <a:latin typeface="+mn-lt"/>
              </a:rPr>
              <a:t> WJJ, </a:t>
            </a:r>
            <a:r>
              <a:rPr lang="en-GB" sz="1400" dirty="0" err="1">
                <a:solidFill>
                  <a:srgbClr val="344068">
                    <a:lumMod val="50000"/>
                  </a:srgbClr>
                </a:solidFill>
                <a:latin typeface="+mn-lt"/>
              </a:rPr>
              <a:t>Westert</a:t>
            </a:r>
            <a:r>
              <a:rPr lang="en-GB" sz="1400" dirty="0">
                <a:solidFill>
                  <a:srgbClr val="344068">
                    <a:lumMod val="50000"/>
                  </a:srgbClr>
                </a:solidFill>
                <a:latin typeface="+mn-lt"/>
              </a:rPr>
              <a:t> G, Smits M. Effects of access to radiology in out-of-hours primary care on patient satisfaction and length of stay. </a:t>
            </a:r>
            <a:r>
              <a:rPr lang="en-GB" sz="1400" dirty="0" err="1">
                <a:solidFill>
                  <a:srgbClr val="344068">
                    <a:lumMod val="50000"/>
                  </a:srgbClr>
                </a:solidFill>
                <a:latin typeface="+mn-lt"/>
              </a:rPr>
              <a:t>Eur</a:t>
            </a:r>
            <a:r>
              <a:rPr lang="en-GB" sz="1400" dirty="0">
                <a:solidFill>
                  <a:srgbClr val="344068">
                    <a:lumMod val="50000"/>
                  </a:srgbClr>
                </a:solidFill>
                <a:latin typeface="+mn-lt"/>
              </a:rPr>
              <a:t> J Gen </a:t>
            </a:r>
            <a:r>
              <a:rPr lang="en-GB" sz="1400" dirty="0" err="1">
                <a:solidFill>
                  <a:srgbClr val="344068">
                    <a:lumMod val="50000"/>
                  </a:srgbClr>
                </a:solidFill>
                <a:latin typeface="+mn-lt"/>
              </a:rPr>
              <a:t>Pract</a:t>
            </a:r>
            <a:r>
              <a:rPr lang="en-GB" sz="1400" dirty="0">
                <a:solidFill>
                  <a:srgbClr val="344068">
                    <a:lumMod val="50000"/>
                  </a:srgbClr>
                </a:solidFill>
                <a:latin typeface="+mn-lt"/>
              </a:rPr>
              <a:t>. 2021 Dec;27(1):221-227. </a:t>
            </a:r>
            <a:r>
              <a:rPr lang="en-GB" sz="1400" dirty="0" err="1">
                <a:solidFill>
                  <a:srgbClr val="344068">
                    <a:lumMod val="50000"/>
                  </a:srgbClr>
                </a:solidFill>
                <a:latin typeface="+mn-lt"/>
              </a:rPr>
              <a:t>doi</a:t>
            </a:r>
            <a:r>
              <a:rPr lang="en-GB" sz="1400" dirty="0">
                <a:solidFill>
                  <a:srgbClr val="344068">
                    <a:lumMod val="50000"/>
                  </a:srgbClr>
                </a:solidFill>
                <a:latin typeface="+mn-lt"/>
              </a:rPr>
              <a:t>: 10.1080/13814788.2021.1959911. PMID: 34369252; PMCID: PMC8354153.</a:t>
            </a:r>
          </a:p>
          <a:p>
            <a:pPr marL="429768" lvl="1" indent="-228600">
              <a:buClr>
                <a:prstClr val="black"/>
              </a:buClr>
              <a:buFont typeface="+mj-lt"/>
              <a:buAutoNum type="arabicPeriod"/>
            </a:pPr>
            <a:r>
              <a:rPr lang="en-GB" sz="1400" dirty="0">
                <a:latin typeface="+mn-lt"/>
              </a:rPr>
              <a:t>Huisman M, </a:t>
            </a:r>
            <a:r>
              <a:rPr lang="en-GB" sz="1400" dirty="0" err="1">
                <a:latin typeface="+mn-lt"/>
              </a:rPr>
              <a:t>Ranschaert</a:t>
            </a:r>
            <a:r>
              <a:rPr lang="en-GB" sz="1400" dirty="0">
                <a:latin typeface="+mn-lt"/>
              </a:rPr>
              <a:t> E, Parker W, </a:t>
            </a:r>
            <a:r>
              <a:rPr lang="en-GB" sz="1400" dirty="0" err="1">
                <a:latin typeface="+mn-lt"/>
              </a:rPr>
              <a:t>Mastrodicasa</a:t>
            </a:r>
            <a:r>
              <a:rPr lang="en-GB" sz="1400" dirty="0">
                <a:latin typeface="+mn-lt"/>
              </a:rPr>
              <a:t> D, </a:t>
            </a:r>
            <a:r>
              <a:rPr lang="en-GB" sz="1400" dirty="0" err="1">
                <a:latin typeface="+mn-lt"/>
              </a:rPr>
              <a:t>Koci</a:t>
            </a:r>
            <a:r>
              <a:rPr lang="en-GB" sz="1400" dirty="0">
                <a:latin typeface="+mn-lt"/>
              </a:rPr>
              <a:t> M, Pinto de Santos D, Coppola F, Morozov S, Zins M, </a:t>
            </a:r>
            <a:r>
              <a:rPr lang="en-GB" sz="1400" dirty="0" err="1">
                <a:latin typeface="+mn-lt"/>
              </a:rPr>
              <a:t>Bohyn</a:t>
            </a:r>
            <a:r>
              <a:rPr lang="en-GB" sz="1400" dirty="0">
                <a:latin typeface="+mn-lt"/>
              </a:rPr>
              <a:t> C, </a:t>
            </a:r>
            <a:r>
              <a:rPr lang="en-GB" sz="1400" dirty="0" err="1">
                <a:latin typeface="+mn-lt"/>
              </a:rPr>
              <a:t>Koç</a:t>
            </a:r>
            <a:r>
              <a:rPr lang="en-GB" sz="1400" dirty="0">
                <a:latin typeface="+mn-lt"/>
              </a:rPr>
              <a:t> U, Wu J, </a:t>
            </a:r>
            <a:r>
              <a:rPr lang="en-GB" sz="1400" dirty="0" err="1">
                <a:latin typeface="+mn-lt"/>
              </a:rPr>
              <a:t>Veean</a:t>
            </a:r>
            <a:r>
              <a:rPr lang="en-GB" sz="1400" dirty="0">
                <a:latin typeface="+mn-lt"/>
              </a:rPr>
              <a:t> S, Fleischmann D, </a:t>
            </a:r>
            <a:r>
              <a:rPr lang="en-GB" sz="1400" dirty="0" err="1">
                <a:latin typeface="+mn-lt"/>
              </a:rPr>
              <a:t>Leiner</a:t>
            </a:r>
            <a:r>
              <a:rPr lang="en-GB" sz="1400" dirty="0">
                <a:latin typeface="+mn-lt"/>
              </a:rPr>
              <a:t> T, </a:t>
            </a:r>
            <a:r>
              <a:rPr lang="en-GB" sz="1400" dirty="0" err="1">
                <a:latin typeface="+mn-lt"/>
              </a:rPr>
              <a:t>Willemink</a:t>
            </a:r>
            <a:r>
              <a:rPr lang="en-GB" sz="1400" dirty="0">
                <a:latin typeface="+mn-lt"/>
              </a:rPr>
              <a:t> MJ. An international survey on AI in radiology in 1,041 radiologists and radiology residents part 1: fear of replacement, knowledge, and attitude. </a:t>
            </a:r>
            <a:r>
              <a:rPr lang="en-GB" sz="1400" dirty="0" err="1">
                <a:latin typeface="+mn-lt"/>
              </a:rPr>
              <a:t>Eur</a:t>
            </a:r>
            <a:r>
              <a:rPr lang="en-GB" sz="1400" dirty="0">
                <a:latin typeface="+mn-lt"/>
              </a:rPr>
              <a:t> </a:t>
            </a:r>
            <a:r>
              <a:rPr lang="en-GB" sz="1400" dirty="0" err="1">
                <a:latin typeface="+mn-lt"/>
              </a:rPr>
              <a:t>Radiol</a:t>
            </a:r>
            <a:r>
              <a:rPr lang="en-GB" sz="1400" dirty="0">
                <a:latin typeface="+mn-lt"/>
              </a:rPr>
              <a:t>. 2021 Sep;31(9):7058-7066. </a:t>
            </a:r>
            <a:r>
              <a:rPr lang="en-GB" sz="1400" dirty="0" err="1">
                <a:latin typeface="+mn-lt"/>
              </a:rPr>
              <a:t>doi</a:t>
            </a:r>
            <a:r>
              <a:rPr lang="en-GB" sz="1400" dirty="0">
                <a:latin typeface="+mn-lt"/>
              </a:rPr>
              <a:t>: 10.1007/s00330-021-07781-5. </a:t>
            </a:r>
            <a:r>
              <a:rPr lang="en-GB" sz="1400" dirty="0" err="1">
                <a:latin typeface="+mn-lt"/>
              </a:rPr>
              <a:t>Epub</a:t>
            </a:r>
            <a:r>
              <a:rPr lang="en-GB" sz="1400" dirty="0">
                <a:latin typeface="+mn-lt"/>
              </a:rPr>
              <a:t> 2021 Mar 20. PMID: 33744991; PMCID: PMC8379099.</a:t>
            </a:r>
          </a:p>
          <a:p>
            <a:pPr marL="429768" lvl="1" indent="-228600">
              <a:buClr>
                <a:prstClr val="black"/>
              </a:buClr>
              <a:buFont typeface="+mj-lt"/>
              <a:buAutoNum type="arabicPeriod"/>
            </a:pPr>
            <a:r>
              <a:rPr lang="en-US" sz="1400" dirty="0">
                <a:effectLst/>
                <a:latin typeface="+mn-lt"/>
              </a:rPr>
              <a:t>Reeder, K. and Lee, H. (2022) ‘Impact of artificial intelligence on US Medical Students’ choice of Radiology’, </a:t>
            </a:r>
            <a:r>
              <a:rPr lang="en-US" sz="1400" i="1" dirty="0">
                <a:effectLst/>
                <a:latin typeface="+mn-lt"/>
              </a:rPr>
              <a:t>Clinical Imaging</a:t>
            </a:r>
            <a:r>
              <a:rPr lang="en-US" sz="1400" dirty="0">
                <a:effectLst/>
                <a:latin typeface="+mn-lt"/>
              </a:rPr>
              <a:t>, 81, pp. 67–71. doi:10.1016/j.clinimag.2021.09.018. </a:t>
            </a:r>
            <a:endParaRPr lang="en-GB" sz="1200" dirty="0">
              <a:latin typeface="+mn-lt"/>
            </a:endParaRPr>
          </a:p>
          <a:p>
            <a:pPr lvl="1"/>
            <a:endParaRPr lang="en-GB" sz="1200" dirty="0">
              <a:latin typeface="+mn-lt"/>
            </a:endParaRPr>
          </a:p>
          <a:p>
            <a:pPr lvl="1"/>
            <a:endParaRPr lang="en-GB" sz="1200" dirty="0">
              <a:latin typeface="+mn-lt"/>
            </a:endParaRPr>
          </a:p>
          <a:p>
            <a:pPr lvl="1"/>
            <a:endParaRPr lang="en-GB" sz="1200" dirty="0">
              <a:latin typeface="+mn-lt"/>
            </a:endParaRPr>
          </a:p>
          <a:p>
            <a:pPr lvl="1"/>
            <a:endParaRPr lang="en-GB" sz="1200" dirty="0"/>
          </a:p>
        </p:txBody>
      </p:sp>
      <p:sp>
        <p:nvSpPr>
          <p:cNvPr id="10" name="Content Placeholder 2"/>
          <p:cNvSpPr txBox="1">
            <a:spLocks/>
          </p:cNvSpPr>
          <p:nvPr/>
        </p:nvSpPr>
        <p:spPr>
          <a:xfrm>
            <a:off x="384561" y="3269621"/>
            <a:ext cx="7293710" cy="296981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1"/>
              </a:buClr>
              <a:buFont typeface="Arial" panose="020B0604020202020204" pitchFamily="34" charset="0"/>
              <a:buChar char="•"/>
              <a:defRPr sz="2400" kern="1200">
                <a:solidFill>
                  <a:schemeClr val="tx2">
                    <a:lumMod val="50000"/>
                  </a:schemeClr>
                </a:solidFill>
                <a:latin typeface="Arial Rounded MT Bold" panose="020F0704030504030204" pitchFamily="34" charset="0"/>
                <a:ea typeface="+mn-ea"/>
                <a:cs typeface="+mn-cs"/>
              </a:defRPr>
            </a:lvl2pPr>
            <a:lvl3pPr marL="566928" indent="-182880" algn="l" defTabSz="914400" rtl="0" eaLnBrk="1" latinLnBrk="0" hangingPunct="1">
              <a:lnSpc>
                <a:spcPct val="90000"/>
              </a:lnSpc>
              <a:spcBef>
                <a:spcPts val="200"/>
              </a:spcBef>
              <a:spcAft>
                <a:spcPts val="400"/>
              </a:spcAft>
              <a:buClrTx/>
              <a:buFont typeface="Wingdings" panose="05000000000000000000" pitchFamily="2" charset="2"/>
              <a:buChar char="Ø"/>
              <a:defRPr sz="1800" kern="1200">
                <a:solidFill>
                  <a:schemeClr val="tx2">
                    <a:lumMod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2">
                    <a:lumMod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lumMod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endParaRPr lang="en-GB" sz="2800" dirty="0"/>
          </a:p>
        </p:txBody>
      </p:sp>
    </p:spTree>
    <p:extLst>
      <p:ext uri="{BB962C8B-B14F-4D97-AF65-F5344CB8AC3E}">
        <p14:creationId xmlns:p14="http://schemas.microsoft.com/office/powerpoint/2010/main" val="356735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a:latin typeface="+mn-lt"/>
              </a:rPr>
              <a:t>Case Study: </a:t>
            </a:r>
            <a:r>
              <a:rPr lang="en-IE" b="1" dirty="0">
                <a:latin typeface="+mn-lt"/>
              </a:rPr>
              <a:t>Ghana</a:t>
            </a:r>
            <a:r>
              <a:rPr lang="en-IE" b="1" baseline="30000" dirty="0">
                <a:solidFill>
                  <a:srgbClr val="0000FF"/>
                </a:solidFill>
                <a:latin typeface="+mn-lt"/>
              </a:rPr>
              <a:t>[2]</a:t>
            </a:r>
          </a:p>
        </p:txBody>
      </p:sp>
      <p:sp>
        <p:nvSpPr>
          <p:cNvPr id="3" name="Content Placeholder 2"/>
          <p:cNvSpPr>
            <a:spLocks noGrp="1"/>
          </p:cNvSpPr>
          <p:nvPr>
            <p:ph idx="1"/>
          </p:nvPr>
        </p:nvSpPr>
        <p:spPr>
          <a:xfrm>
            <a:off x="5829025" y="1384472"/>
            <a:ext cx="5959023" cy="5192597"/>
          </a:xfrm>
        </p:spPr>
        <p:txBody>
          <a:bodyPr>
            <a:normAutofit/>
          </a:bodyPr>
          <a:lstStyle/>
          <a:p>
            <a:pPr marL="201168" lvl="1" indent="0" algn="ctr">
              <a:buNone/>
            </a:pPr>
            <a:r>
              <a:rPr lang="en-GB" sz="2800" b="1" u="sng" dirty="0">
                <a:latin typeface="+mn-lt"/>
              </a:rPr>
              <a:t>Key Messages:</a:t>
            </a:r>
          </a:p>
          <a:p>
            <a:pPr lvl="1"/>
            <a:r>
              <a:rPr lang="en-GB" dirty="0">
                <a:latin typeface="+mn-lt"/>
              </a:rPr>
              <a:t>Much of the Radiology equipment has been donated, but 70% of the equipment is unserviceable.</a:t>
            </a:r>
          </a:p>
          <a:p>
            <a:pPr lvl="1"/>
            <a:r>
              <a:rPr lang="en-GB" dirty="0">
                <a:latin typeface="+mn-lt"/>
              </a:rPr>
              <a:t>Lost revenue of up to $2m/year.</a:t>
            </a:r>
          </a:p>
          <a:p>
            <a:pPr lvl="1"/>
            <a:r>
              <a:rPr lang="en-GB" dirty="0">
                <a:latin typeface="+mn-lt"/>
              </a:rPr>
              <a:t>Rapidly increasing population puts even more strain on Radiology services.</a:t>
            </a:r>
          </a:p>
          <a:p>
            <a:pPr lvl="1"/>
            <a:r>
              <a:rPr lang="en-GB" dirty="0">
                <a:latin typeface="+mn-lt"/>
              </a:rPr>
              <a:t>Expatriating maintenance services are very expensive. </a:t>
            </a:r>
          </a:p>
          <a:p>
            <a:pPr lvl="1"/>
            <a:r>
              <a:rPr lang="en-GB" dirty="0">
                <a:latin typeface="+mn-lt"/>
              </a:rPr>
              <a:t>Comprehensive post-installation training for staff decreases downtime and should be included in contract where possible.</a:t>
            </a:r>
          </a:p>
          <a:p>
            <a:pPr lvl="1"/>
            <a:endParaRPr lang="en-GB" sz="2800" dirty="0">
              <a:latin typeface="+mn-lt"/>
            </a:endParaRPr>
          </a:p>
        </p:txBody>
      </p:sp>
      <p:pic>
        <p:nvPicPr>
          <p:cNvPr id="4" name="Picture 3"/>
          <p:cNvPicPr>
            <a:picLocks noChangeAspect="1"/>
          </p:cNvPicPr>
          <p:nvPr/>
        </p:nvPicPr>
        <p:blipFill>
          <a:blip r:embed="rId3"/>
          <a:stretch>
            <a:fillRect/>
          </a:stretch>
        </p:blipFill>
        <p:spPr>
          <a:xfrm>
            <a:off x="585593" y="1472608"/>
            <a:ext cx="5029123" cy="1920587"/>
          </a:xfrm>
          <a:prstGeom prst="rect">
            <a:avLst/>
          </a:prstGeom>
        </p:spPr>
      </p:pic>
      <p:pic>
        <p:nvPicPr>
          <p:cNvPr id="5" name="Picture 4"/>
          <p:cNvPicPr>
            <a:picLocks noChangeAspect="1"/>
          </p:cNvPicPr>
          <p:nvPr/>
        </p:nvPicPr>
        <p:blipFill>
          <a:blip r:embed="rId4"/>
          <a:stretch>
            <a:fillRect/>
          </a:stretch>
        </p:blipFill>
        <p:spPr>
          <a:xfrm>
            <a:off x="585593" y="3593179"/>
            <a:ext cx="4856740" cy="2428370"/>
          </a:xfrm>
          <a:prstGeom prst="rect">
            <a:avLst/>
          </a:prstGeom>
        </p:spPr>
      </p:pic>
    </p:spTree>
    <p:extLst>
      <p:ext uri="{BB962C8B-B14F-4D97-AF65-F5344CB8AC3E}">
        <p14:creationId xmlns:p14="http://schemas.microsoft.com/office/powerpoint/2010/main" val="324274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latin typeface="+mn-lt"/>
              </a:rPr>
              <a:t>Impact of Downtime on the Patient</a:t>
            </a:r>
          </a:p>
        </p:txBody>
      </p:sp>
      <p:sp>
        <p:nvSpPr>
          <p:cNvPr id="3" name="Content Placeholder 2"/>
          <p:cNvSpPr>
            <a:spLocks noGrp="1"/>
          </p:cNvSpPr>
          <p:nvPr>
            <p:ph idx="1"/>
          </p:nvPr>
        </p:nvSpPr>
        <p:spPr>
          <a:xfrm>
            <a:off x="625104" y="5041154"/>
            <a:ext cx="3704525" cy="859521"/>
          </a:xfrm>
        </p:spPr>
        <p:txBody>
          <a:bodyPr>
            <a:noAutofit/>
          </a:bodyPr>
          <a:lstStyle/>
          <a:p>
            <a:pPr lvl="1"/>
            <a:r>
              <a:rPr lang="en-IE" sz="3200" b="1" dirty="0">
                <a:latin typeface="+mn-lt"/>
              </a:rPr>
              <a:t>Patient dissatisfaction</a:t>
            </a:r>
            <a:r>
              <a:rPr lang="en-IE" sz="3200" b="1" baseline="30000" dirty="0">
                <a:solidFill>
                  <a:srgbClr val="0000FF"/>
                </a:solidFill>
                <a:latin typeface="+mn-lt"/>
              </a:rPr>
              <a:t>[5]</a:t>
            </a:r>
            <a:r>
              <a:rPr lang="en-IE" sz="3200" b="1" dirty="0">
                <a:latin typeface="+mn-lt"/>
              </a:rPr>
              <a:t>: </a:t>
            </a:r>
            <a:endParaRPr lang="en-IE" sz="2800" b="1" dirty="0">
              <a:latin typeface="+mn-lt"/>
            </a:endParaRPr>
          </a:p>
        </p:txBody>
      </p:sp>
      <p:pic>
        <p:nvPicPr>
          <p:cNvPr id="4" name="Picture 3"/>
          <p:cNvPicPr>
            <a:picLocks noChangeAspect="1"/>
          </p:cNvPicPr>
          <p:nvPr/>
        </p:nvPicPr>
        <p:blipFill rotWithShape="1">
          <a:blip r:embed="rId3"/>
          <a:srcRect l="2249"/>
          <a:stretch/>
        </p:blipFill>
        <p:spPr>
          <a:xfrm>
            <a:off x="6037246" y="1553918"/>
            <a:ext cx="5366700" cy="1087335"/>
          </a:xfrm>
          <a:prstGeom prst="rect">
            <a:avLst/>
          </a:prstGeom>
          <a:ln w="28575">
            <a:solidFill>
              <a:schemeClr val="accent1"/>
            </a:solidFill>
          </a:ln>
        </p:spPr>
      </p:pic>
      <p:pic>
        <p:nvPicPr>
          <p:cNvPr id="5" name="Picture 4"/>
          <p:cNvPicPr>
            <a:picLocks noChangeAspect="1"/>
          </p:cNvPicPr>
          <p:nvPr/>
        </p:nvPicPr>
        <p:blipFill rotWithShape="1">
          <a:blip r:embed="rId4"/>
          <a:srcRect l="681"/>
          <a:stretch/>
        </p:blipFill>
        <p:spPr>
          <a:xfrm>
            <a:off x="6037245" y="2922547"/>
            <a:ext cx="5366700" cy="1460267"/>
          </a:xfrm>
          <a:prstGeom prst="rect">
            <a:avLst/>
          </a:prstGeom>
          <a:ln w="28575">
            <a:solidFill>
              <a:schemeClr val="accent1"/>
            </a:solidFill>
          </a:ln>
        </p:spPr>
      </p:pic>
      <p:cxnSp>
        <p:nvCxnSpPr>
          <p:cNvPr id="7" name="Straight Arrow Connector 6"/>
          <p:cNvCxnSpPr/>
          <p:nvPr/>
        </p:nvCxnSpPr>
        <p:spPr>
          <a:xfrm flipV="1">
            <a:off x="4392072" y="2142071"/>
            <a:ext cx="115860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29629" y="3650892"/>
            <a:ext cx="1221043" cy="34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030345" y="5388725"/>
            <a:ext cx="1520327" cy="210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5"/>
          <a:srcRect l="1190" r="1"/>
          <a:stretch/>
        </p:blipFill>
        <p:spPr>
          <a:xfrm>
            <a:off x="6037245" y="4640565"/>
            <a:ext cx="5366700" cy="1496319"/>
          </a:xfrm>
          <a:prstGeom prst="rect">
            <a:avLst/>
          </a:prstGeom>
          <a:ln w="28575">
            <a:solidFill>
              <a:schemeClr val="accent1"/>
            </a:solidFill>
          </a:ln>
        </p:spPr>
      </p:pic>
      <p:sp>
        <p:nvSpPr>
          <p:cNvPr id="15" name="Content Placeholder 2"/>
          <p:cNvSpPr txBox="1">
            <a:spLocks/>
          </p:cNvSpPr>
          <p:nvPr/>
        </p:nvSpPr>
        <p:spPr>
          <a:xfrm>
            <a:off x="625103" y="3220200"/>
            <a:ext cx="3550289" cy="920838"/>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1"/>
              </a:buClr>
              <a:buFont typeface="Arial" panose="020B0604020202020204" pitchFamily="34" charset="0"/>
              <a:buChar char="•"/>
              <a:defRPr sz="2400" kern="1200">
                <a:solidFill>
                  <a:schemeClr val="tx2">
                    <a:lumMod val="50000"/>
                  </a:schemeClr>
                </a:solidFill>
                <a:latin typeface="Arial Rounded MT Bold" panose="020F0704030504030204" pitchFamily="34" charset="0"/>
                <a:ea typeface="+mn-ea"/>
                <a:cs typeface="+mn-cs"/>
              </a:defRPr>
            </a:lvl2pPr>
            <a:lvl3pPr marL="566928" indent="-182880" algn="l" defTabSz="914400" rtl="0" eaLnBrk="1" latinLnBrk="0" hangingPunct="1">
              <a:lnSpc>
                <a:spcPct val="90000"/>
              </a:lnSpc>
              <a:spcBef>
                <a:spcPts val="200"/>
              </a:spcBef>
              <a:spcAft>
                <a:spcPts val="400"/>
              </a:spcAft>
              <a:buClrTx/>
              <a:buFont typeface="Wingdings" panose="05000000000000000000" pitchFamily="2" charset="2"/>
              <a:buChar char="Ø"/>
              <a:defRPr sz="1800" kern="1200">
                <a:solidFill>
                  <a:schemeClr val="tx2">
                    <a:lumMod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2">
                    <a:lumMod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lumMod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IE" sz="3500" b="1" dirty="0">
                <a:latin typeface="+mn-lt"/>
              </a:rPr>
              <a:t>Delayed diagnosis and treatment</a:t>
            </a:r>
            <a:r>
              <a:rPr lang="en-IE" sz="3500" b="1" baseline="30000" dirty="0">
                <a:solidFill>
                  <a:srgbClr val="0000FF"/>
                </a:solidFill>
                <a:latin typeface="+mn-lt"/>
              </a:rPr>
              <a:t>[4]</a:t>
            </a:r>
            <a:r>
              <a:rPr lang="en-IE" sz="3500" b="1" dirty="0">
                <a:latin typeface="+mn-lt"/>
              </a:rPr>
              <a:t>:</a:t>
            </a:r>
          </a:p>
          <a:p>
            <a:pPr marL="201168" lvl="1" indent="0">
              <a:buFont typeface="Arial" panose="020B0604020202020204" pitchFamily="34" charset="0"/>
              <a:buNone/>
            </a:pPr>
            <a:endParaRPr lang="en-IE" sz="1400" dirty="0"/>
          </a:p>
          <a:p>
            <a:pPr marL="201168" lvl="1" indent="0">
              <a:buFont typeface="Arial" panose="020B0604020202020204" pitchFamily="34" charset="0"/>
              <a:buNone/>
            </a:pPr>
            <a:endParaRPr lang="en-IE" sz="1400" dirty="0"/>
          </a:p>
        </p:txBody>
      </p:sp>
      <p:sp>
        <p:nvSpPr>
          <p:cNvPr id="16" name="Content Placeholder 2"/>
          <p:cNvSpPr txBox="1">
            <a:spLocks/>
          </p:cNvSpPr>
          <p:nvPr/>
        </p:nvSpPr>
        <p:spPr>
          <a:xfrm>
            <a:off x="625103" y="1642889"/>
            <a:ext cx="3550289" cy="9983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1"/>
              </a:buClr>
              <a:buFont typeface="Arial" panose="020B0604020202020204" pitchFamily="34" charset="0"/>
              <a:buChar char="•"/>
              <a:defRPr sz="2400" kern="1200">
                <a:solidFill>
                  <a:schemeClr val="tx2">
                    <a:lumMod val="50000"/>
                  </a:schemeClr>
                </a:solidFill>
                <a:latin typeface="Arial Rounded MT Bold" panose="020F0704030504030204" pitchFamily="34" charset="0"/>
                <a:ea typeface="+mn-ea"/>
                <a:cs typeface="+mn-cs"/>
              </a:defRPr>
            </a:lvl2pPr>
            <a:lvl3pPr marL="566928" indent="-182880" algn="l" defTabSz="914400" rtl="0" eaLnBrk="1" latinLnBrk="0" hangingPunct="1">
              <a:lnSpc>
                <a:spcPct val="90000"/>
              </a:lnSpc>
              <a:spcBef>
                <a:spcPts val="200"/>
              </a:spcBef>
              <a:spcAft>
                <a:spcPts val="400"/>
              </a:spcAft>
              <a:buClrTx/>
              <a:buFont typeface="Wingdings" panose="05000000000000000000" pitchFamily="2" charset="2"/>
              <a:buChar char="Ø"/>
              <a:defRPr sz="1800" kern="1200">
                <a:solidFill>
                  <a:schemeClr val="tx2">
                    <a:lumMod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2">
                    <a:lumMod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lumMod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IE" sz="3200" b="1" dirty="0">
                <a:latin typeface="+mn-lt"/>
              </a:rPr>
              <a:t>Increased distress and anxiety</a:t>
            </a:r>
            <a:r>
              <a:rPr lang="en-IE" sz="3200" b="1" baseline="30000" dirty="0">
                <a:solidFill>
                  <a:srgbClr val="0000FF"/>
                </a:solidFill>
                <a:latin typeface="+mn-lt"/>
              </a:rPr>
              <a:t>[3]</a:t>
            </a:r>
            <a:r>
              <a:rPr lang="en-IE" sz="3200" b="1" dirty="0">
                <a:latin typeface="+mn-lt"/>
              </a:rPr>
              <a:t>:</a:t>
            </a:r>
          </a:p>
        </p:txBody>
      </p:sp>
    </p:spTree>
    <p:extLst>
      <p:ext uri="{BB962C8B-B14F-4D97-AF65-F5344CB8AC3E}">
        <p14:creationId xmlns:p14="http://schemas.microsoft.com/office/powerpoint/2010/main" val="130492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latin typeface="+mn-lt"/>
              </a:rPr>
              <a:t>Value-Based Healthcare</a:t>
            </a:r>
          </a:p>
        </p:txBody>
      </p:sp>
      <p:pic>
        <p:nvPicPr>
          <p:cNvPr id="13" name="Picture 12">
            <a:extLst>
              <a:ext uri="{FF2B5EF4-FFF2-40B4-BE49-F238E27FC236}">
                <a16:creationId xmlns:a16="http://schemas.microsoft.com/office/drawing/2014/main" id="{5161BC0D-1038-84F4-4B66-F3DB7E148048}"/>
              </a:ext>
            </a:extLst>
          </p:cNvPr>
          <p:cNvPicPr>
            <a:picLocks noChangeAspect="1"/>
          </p:cNvPicPr>
          <p:nvPr/>
        </p:nvPicPr>
        <p:blipFill>
          <a:blip r:embed="rId3"/>
          <a:stretch>
            <a:fillRect/>
          </a:stretch>
        </p:blipFill>
        <p:spPr>
          <a:xfrm>
            <a:off x="769734" y="1468681"/>
            <a:ext cx="7201711" cy="4727403"/>
          </a:xfrm>
          <a:prstGeom prst="rect">
            <a:avLst/>
          </a:prstGeom>
        </p:spPr>
      </p:pic>
      <p:pic>
        <p:nvPicPr>
          <p:cNvPr id="17" name="Picture 16">
            <a:extLst>
              <a:ext uri="{FF2B5EF4-FFF2-40B4-BE49-F238E27FC236}">
                <a16:creationId xmlns:a16="http://schemas.microsoft.com/office/drawing/2014/main" id="{7924ADBC-B28D-61DD-BB14-3B4383AB512A}"/>
              </a:ext>
            </a:extLst>
          </p:cNvPr>
          <p:cNvPicPr>
            <a:picLocks noChangeAspect="1"/>
          </p:cNvPicPr>
          <p:nvPr/>
        </p:nvPicPr>
        <p:blipFill>
          <a:blip r:embed="rId4"/>
          <a:stretch>
            <a:fillRect/>
          </a:stretch>
        </p:blipFill>
        <p:spPr>
          <a:xfrm>
            <a:off x="6536055" y="1619250"/>
            <a:ext cx="4619625" cy="1809750"/>
          </a:xfrm>
          <a:prstGeom prst="rect">
            <a:avLst/>
          </a:prstGeom>
        </p:spPr>
      </p:pic>
      <p:cxnSp>
        <p:nvCxnSpPr>
          <p:cNvPr id="19" name="Straight Arrow Connector 18">
            <a:extLst>
              <a:ext uri="{FF2B5EF4-FFF2-40B4-BE49-F238E27FC236}">
                <a16:creationId xmlns:a16="http://schemas.microsoft.com/office/drawing/2014/main" id="{5E9D0BD3-687D-37CF-862C-6B610ECBE046}"/>
              </a:ext>
            </a:extLst>
          </p:cNvPr>
          <p:cNvCxnSpPr/>
          <p:nvPr/>
        </p:nvCxnSpPr>
        <p:spPr>
          <a:xfrm flipH="1" flipV="1">
            <a:off x="6346209" y="5022376"/>
            <a:ext cx="2210937" cy="2163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54599A4-70E7-FB2A-126F-2B6A4508F750}"/>
              </a:ext>
            </a:extLst>
          </p:cNvPr>
          <p:cNvCxnSpPr/>
          <p:nvPr/>
        </p:nvCxnSpPr>
        <p:spPr>
          <a:xfrm flipH="1" flipV="1">
            <a:off x="6126480" y="4383206"/>
            <a:ext cx="2210937" cy="2163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16D3A29-3CBF-BA4E-6335-E4FB10EC4A1F}"/>
              </a:ext>
            </a:extLst>
          </p:cNvPr>
          <p:cNvSpPr txBox="1"/>
          <p:nvPr/>
        </p:nvSpPr>
        <p:spPr>
          <a:xfrm>
            <a:off x="8788247" y="4972891"/>
            <a:ext cx="3249077" cy="830997"/>
          </a:xfrm>
          <a:prstGeom prst="rect">
            <a:avLst/>
          </a:prstGeom>
          <a:noFill/>
        </p:spPr>
        <p:txBody>
          <a:bodyPr wrap="square" rtlCol="0">
            <a:spAutoFit/>
          </a:bodyPr>
          <a:lstStyle/>
          <a:p>
            <a:r>
              <a:rPr lang="en-US" sz="2400" dirty="0"/>
              <a:t>Quality (Assurance/ Control &amp; Management)</a:t>
            </a:r>
          </a:p>
        </p:txBody>
      </p:sp>
      <p:sp>
        <p:nvSpPr>
          <p:cNvPr id="22" name="TextBox 21">
            <a:extLst>
              <a:ext uri="{FF2B5EF4-FFF2-40B4-BE49-F238E27FC236}">
                <a16:creationId xmlns:a16="http://schemas.microsoft.com/office/drawing/2014/main" id="{CA3EF825-77B5-5268-0B82-DBB404D1FCEE}"/>
              </a:ext>
            </a:extLst>
          </p:cNvPr>
          <p:cNvSpPr txBox="1"/>
          <p:nvPr/>
        </p:nvSpPr>
        <p:spPr>
          <a:xfrm>
            <a:off x="8557145" y="4414914"/>
            <a:ext cx="2210937" cy="461665"/>
          </a:xfrm>
          <a:prstGeom prst="rect">
            <a:avLst/>
          </a:prstGeom>
          <a:noFill/>
        </p:spPr>
        <p:txBody>
          <a:bodyPr wrap="square" rtlCol="0">
            <a:spAutoFit/>
          </a:bodyPr>
          <a:lstStyle/>
          <a:p>
            <a:r>
              <a:rPr lang="en-US" sz="2400" dirty="0"/>
              <a:t>Optimization</a:t>
            </a:r>
            <a:endParaRPr lang="en-US" dirty="0"/>
          </a:p>
        </p:txBody>
      </p:sp>
      <p:sp>
        <p:nvSpPr>
          <p:cNvPr id="24" name="TextBox 23">
            <a:extLst>
              <a:ext uri="{FF2B5EF4-FFF2-40B4-BE49-F238E27FC236}">
                <a16:creationId xmlns:a16="http://schemas.microsoft.com/office/drawing/2014/main" id="{1366F492-CDCB-AAC6-5357-BA139456E2B7}"/>
              </a:ext>
            </a:extLst>
          </p:cNvPr>
          <p:cNvSpPr txBox="1"/>
          <p:nvPr/>
        </p:nvSpPr>
        <p:spPr>
          <a:xfrm>
            <a:off x="8147714" y="3917562"/>
            <a:ext cx="2364558" cy="369332"/>
          </a:xfrm>
          <a:prstGeom prst="rect">
            <a:avLst/>
          </a:prstGeom>
          <a:noFill/>
        </p:spPr>
        <p:txBody>
          <a:bodyPr wrap="none" rtlCol="0">
            <a:spAutoFit/>
          </a:bodyPr>
          <a:lstStyle/>
          <a:p>
            <a:r>
              <a:rPr lang="en-US" u="sng" dirty="0"/>
              <a:t>Medical Physicists role!</a:t>
            </a:r>
          </a:p>
        </p:txBody>
      </p:sp>
    </p:spTree>
    <p:extLst>
      <p:ext uri="{BB962C8B-B14F-4D97-AF65-F5344CB8AC3E}">
        <p14:creationId xmlns:p14="http://schemas.microsoft.com/office/powerpoint/2010/main" val="336991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latin typeface="+mn-lt"/>
              </a:rPr>
              <a:t>“Bathtub” Curve of Equipment Failure</a:t>
            </a:r>
          </a:p>
        </p:txBody>
      </p:sp>
      <p:sp>
        <p:nvSpPr>
          <p:cNvPr id="3" name="Content Placeholder 2"/>
          <p:cNvSpPr>
            <a:spLocks noGrp="1"/>
          </p:cNvSpPr>
          <p:nvPr>
            <p:ph idx="1"/>
          </p:nvPr>
        </p:nvSpPr>
        <p:spPr>
          <a:xfrm>
            <a:off x="384562" y="1554139"/>
            <a:ext cx="4363708" cy="4747509"/>
          </a:xfrm>
        </p:spPr>
        <p:txBody>
          <a:bodyPr>
            <a:normAutofit/>
          </a:bodyPr>
          <a:lstStyle/>
          <a:p>
            <a:pPr lvl="1"/>
            <a:r>
              <a:rPr lang="en-GB" sz="2800" dirty="0">
                <a:latin typeface="+mn-lt"/>
              </a:rPr>
              <a:t>The bathtub curve is a graphical representation of the failure rate of equipment over time. </a:t>
            </a:r>
          </a:p>
          <a:p>
            <a:pPr lvl="1"/>
            <a:endParaRPr lang="en-GB" sz="2800" dirty="0">
              <a:latin typeface="+mn-lt"/>
            </a:endParaRPr>
          </a:p>
          <a:p>
            <a:pPr lvl="1"/>
            <a:r>
              <a:rPr lang="en-GB" sz="2800" dirty="0">
                <a:latin typeface="+mn-lt"/>
              </a:rPr>
              <a:t>The curve has three distinct regions: </a:t>
            </a:r>
          </a:p>
          <a:p>
            <a:pPr lvl="2"/>
            <a:r>
              <a:rPr lang="en-GB" sz="2200" dirty="0"/>
              <a:t> Infant Mortality period</a:t>
            </a:r>
          </a:p>
          <a:p>
            <a:pPr lvl="2"/>
            <a:r>
              <a:rPr lang="en-GB" sz="2200" dirty="0">
                <a:latin typeface="+mn-lt"/>
              </a:rPr>
              <a:t> Normal Life period</a:t>
            </a:r>
          </a:p>
          <a:p>
            <a:pPr lvl="2"/>
            <a:r>
              <a:rPr lang="en-GB" sz="2200" dirty="0"/>
              <a:t> Wear Out period</a:t>
            </a:r>
            <a:endParaRPr lang="en-GB" sz="2200" dirty="0">
              <a:latin typeface="+mn-lt"/>
            </a:endParaRPr>
          </a:p>
        </p:txBody>
      </p:sp>
      <p:pic>
        <p:nvPicPr>
          <p:cNvPr id="5" name="Picture 4"/>
          <p:cNvPicPr>
            <a:picLocks noChangeAspect="1"/>
          </p:cNvPicPr>
          <p:nvPr/>
        </p:nvPicPr>
        <p:blipFill>
          <a:blip r:embed="rId3"/>
          <a:stretch>
            <a:fillRect/>
          </a:stretch>
        </p:blipFill>
        <p:spPr>
          <a:xfrm>
            <a:off x="4660135" y="1523220"/>
            <a:ext cx="6762006" cy="4778428"/>
          </a:xfrm>
          <a:prstGeom prst="rect">
            <a:avLst/>
          </a:prstGeom>
        </p:spPr>
      </p:pic>
      <p:sp>
        <p:nvSpPr>
          <p:cNvPr id="6" name="Rectangle 5"/>
          <p:cNvSpPr/>
          <p:nvPr/>
        </p:nvSpPr>
        <p:spPr>
          <a:xfrm>
            <a:off x="6719302" y="6047732"/>
            <a:ext cx="2643672" cy="253916"/>
          </a:xfrm>
          <a:prstGeom prst="rect">
            <a:avLst/>
          </a:prstGeom>
        </p:spPr>
        <p:txBody>
          <a:bodyPr wrap="none">
            <a:spAutoFit/>
          </a:bodyPr>
          <a:lstStyle/>
          <a:p>
            <a:r>
              <a:rPr lang="en-IE" sz="1050" dirty="0">
                <a:solidFill>
                  <a:schemeClr val="bg1">
                    <a:lumMod val="75000"/>
                  </a:schemeClr>
                </a:solidFill>
              </a:rPr>
              <a:t>https://en.wikipedia.org/wiki/Bathtub_curve</a:t>
            </a:r>
          </a:p>
        </p:txBody>
      </p:sp>
    </p:spTree>
    <p:extLst>
      <p:ext uri="{BB962C8B-B14F-4D97-AF65-F5344CB8AC3E}">
        <p14:creationId xmlns:p14="http://schemas.microsoft.com/office/powerpoint/2010/main" val="48320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60135" y="1523220"/>
            <a:ext cx="6762006" cy="4778428"/>
          </a:xfrm>
          <a:prstGeom prst="rect">
            <a:avLst/>
          </a:prstGeom>
        </p:spPr>
      </p:pic>
      <p:sp>
        <p:nvSpPr>
          <p:cNvPr id="2" name="Title 1"/>
          <p:cNvSpPr>
            <a:spLocks noGrp="1"/>
          </p:cNvSpPr>
          <p:nvPr>
            <p:ph type="title"/>
          </p:nvPr>
        </p:nvSpPr>
        <p:spPr/>
        <p:txBody>
          <a:bodyPr>
            <a:normAutofit/>
          </a:bodyPr>
          <a:lstStyle/>
          <a:p>
            <a:r>
              <a:rPr lang="en-IE" b="1" dirty="0">
                <a:latin typeface="+mn-lt"/>
              </a:rPr>
              <a:t>“Ideal” (Achievable) Bathtub Curve</a:t>
            </a:r>
          </a:p>
        </p:txBody>
      </p:sp>
      <p:sp>
        <p:nvSpPr>
          <p:cNvPr id="3" name="Content Placeholder 2"/>
          <p:cNvSpPr>
            <a:spLocks noGrp="1"/>
          </p:cNvSpPr>
          <p:nvPr>
            <p:ph idx="1"/>
          </p:nvPr>
        </p:nvSpPr>
        <p:spPr>
          <a:xfrm>
            <a:off x="384562" y="1554139"/>
            <a:ext cx="4363708" cy="4747509"/>
          </a:xfrm>
        </p:spPr>
        <p:txBody>
          <a:bodyPr>
            <a:normAutofit lnSpcReduction="10000"/>
          </a:bodyPr>
          <a:lstStyle/>
          <a:p>
            <a:pPr lvl="1"/>
            <a:r>
              <a:rPr lang="en-GB" sz="2800" dirty="0">
                <a:latin typeface="+mn-lt"/>
              </a:rPr>
              <a:t>A perfect bathtub curve would show no faults – but this is completely unrealistic.</a:t>
            </a:r>
          </a:p>
          <a:p>
            <a:pPr lvl="1"/>
            <a:endParaRPr lang="en-GB" sz="2800" dirty="0">
              <a:latin typeface="+mn-lt"/>
            </a:endParaRPr>
          </a:p>
          <a:p>
            <a:pPr lvl="1"/>
            <a:r>
              <a:rPr lang="en-GB" sz="2800" dirty="0">
                <a:latin typeface="+mn-lt"/>
              </a:rPr>
              <a:t>What </a:t>
            </a:r>
            <a:r>
              <a:rPr lang="en-GB" sz="2800" i="1" dirty="0">
                <a:latin typeface="+mn-lt"/>
              </a:rPr>
              <a:t>is</a:t>
            </a:r>
            <a:r>
              <a:rPr lang="en-GB" sz="2800" dirty="0">
                <a:latin typeface="+mn-lt"/>
              </a:rPr>
              <a:t> achievable is:</a:t>
            </a:r>
          </a:p>
          <a:p>
            <a:pPr lvl="2"/>
            <a:r>
              <a:rPr lang="en-GB" sz="2200" dirty="0"/>
              <a:t> Decreasing early faults.</a:t>
            </a:r>
          </a:p>
          <a:p>
            <a:pPr lvl="2"/>
            <a:r>
              <a:rPr lang="en-GB" sz="2200" dirty="0"/>
              <a:t> Remain as long in the constant failure rate period as possible.</a:t>
            </a:r>
          </a:p>
          <a:p>
            <a:pPr lvl="2"/>
            <a:r>
              <a:rPr lang="en-GB" sz="2200" dirty="0"/>
              <a:t> Recognise when we have reached the increasing failure rate to plan for equipment replacement.</a:t>
            </a:r>
          </a:p>
        </p:txBody>
      </p:sp>
      <p:sp>
        <p:nvSpPr>
          <p:cNvPr id="6" name="Rectangle 5"/>
          <p:cNvSpPr/>
          <p:nvPr/>
        </p:nvSpPr>
        <p:spPr>
          <a:xfrm>
            <a:off x="6719302" y="6047732"/>
            <a:ext cx="2643672" cy="253916"/>
          </a:xfrm>
          <a:prstGeom prst="rect">
            <a:avLst/>
          </a:prstGeom>
        </p:spPr>
        <p:txBody>
          <a:bodyPr wrap="none">
            <a:spAutoFit/>
          </a:bodyPr>
          <a:lstStyle/>
          <a:p>
            <a:r>
              <a:rPr lang="en-IE" sz="1050" dirty="0">
                <a:solidFill>
                  <a:schemeClr val="bg1">
                    <a:lumMod val="75000"/>
                  </a:schemeClr>
                </a:solidFill>
              </a:rPr>
              <a:t>https://en.wikipedia.org/wiki/Bathtub_curve</a:t>
            </a:r>
          </a:p>
        </p:txBody>
      </p:sp>
      <p:sp>
        <p:nvSpPr>
          <p:cNvPr id="7" name="Rectangle 6">
            <a:extLst>
              <a:ext uri="{FF2B5EF4-FFF2-40B4-BE49-F238E27FC236}">
                <a16:creationId xmlns:a16="http://schemas.microsoft.com/office/drawing/2014/main" id="{947E5795-28EB-421F-614B-EE7FE2A54A69}"/>
              </a:ext>
            </a:extLst>
          </p:cNvPr>
          <p:cNvSpPr/>
          <p:nvPr/>
        </p:nvSpPr>
        <p:spPr>
          <a:xfrm>
            <a:off x="5282214" y="2634018"/>
            <a:ext cx="6004485" cy="30434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6706E9B-5919-62A5-7392-37B4D697C2A3}"/>
              </a:ext>
            </a:extLst>
          </p:cNvPr>
          <p:cNvPicPr>
            <a:picLocks noChangeAspect="1"/>
          </p:cNvPicPr>
          <p:nvPr/>
        </p:nvPicPr>
        <p:blipFill rotWithShape="1">
          <a:blip r:embed="rId3">
            <a:alphaModFix amt="35000"/>
          </a:blip>
          <a:srcRect l="9158" t="21770" r="2254" b="11111"/>
          <a:stretch/>
        </p:blipFill>
        <p:spPr>
          <a:xfrm>
            <a:off x="5282214" y="2550251"/>
            <a:ext cx="5962505" cy="3207224"/>
          </a:xfrm>
          <a:prstGeom prst="rect">
            <a:avLst/>
          </a:prstGeom>
        </p:spPr>
      </p:pic>
      <p:sp>
        <p:nvSpPr>
          <p:cNvPr id="21" name="Freeform: Shape 20">
            <a:extLst>
              <a:ext uri="{FF2B5EF4-FFF2-40B4-BE49-F238E27FC236}">
                <a16:creationId xmlns:a16="http://schemas.microsoft.com/office/drawing/2014/main" id="{9783A039-55DA-C89F-9B21-F14D9A2DF126}"/>
              </a:ext>
            </a:extLst>
          </p:cNvPr>
          <p:cNvSpPr/>
          <p:nvPr/>
        </p:nvSpPr>
        <p:spPr>
          <a:xfrm>
            <a:off x="5240740" y="4026090"/>
            <a:ext cx="6564573" cy="854310"/>
          </a:xfrm>
          <a:custGeom>
            <a:avLst/>
            <a:gdLst>
              <a:gd name="connsiteX0" fmla="*/ 0 w 6564573"/>
              <a:gd name="connsiteY0" fmla="*/ 0 h 854310"/>
              <a:gd name="connsiteX1" fmla="*/ 1119117 w 6564573"/>
              <a:gd name="connsiteY1" fmla="*/ 709683 h 854310"/>
              <a:gd name="connsiteX2" fmla="*/ 5336275 w 6564573"/>
              <a:gd name="connsiteY2" fmla="*/ 818865 h 854310"/>
              <a:gd name="connsiteX3" fmla="*/ 6564573 w 6564573"/>
              <a:gd name="connsiteY3" fmla="*/ 259307 h 854310"/>
            </a:gdLst>
            <a:ahLst/>
            <a:cxnLst>
              <a:cxn ang="0">
                <a:pos x="connsiteX0" y="connsiteY0"/>
              </a:cxn>
              <a:cxn ang="0">
                <a:pos x="connsiteX1" y="connsiteY1"/>
              </a:cxn>
              <a:cxn ang="0">
                <a:pos x="connsiteX2" y="connsiteY2"/>
              </a:cxn>
              <a:cxn ang="0">
                <a:pos x="connsiteX3" y="connsiteY3"/>
              </a:cxn>
            </a:cxnLst>
            <a:rect l="l" t="t" r="r" b="b"/>
            <a:pathLst>
              <a:path w="6564573" h="854310">
                <a:moveTo>
                  <a:pt x="0" y="0"/>
                </a:moveTo>
                <a:cubicBezTo>
                  <a:pt x="114869" y="286603"/>
                  <a:pt x="229738" y="573206"/>
                  <a:pt x="1119117" y="709683"/>
                </a:cubicBezTo>
                <a:cubicBezTo>
                  <a:pt x="2008496" y="846161"/>
                  <a:pt x="4428699" y="893928"/>
                  <a:pt x="5336275" y="818865"/>
                </a:cubicBezTo>
                <a:cubicBezTo>
                  <a:pt x="6243851" y="743802"/>
                  <a:pt x="6404212" y="501554"/>
                  <a:pt x="6564573" y="2593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DCA61537-9680-B527-4DA7-CB85125E292F}"/>
              </a:ext>
            </a:extLst>
          </p:cNvPr>
          <p:cNvSpPr/>
          <p:nvPr/>
        </p:nvSpPr>
        <p:spPr>
          <a:xfrm>
            <a:off x="6719302" y="2088107"/>
            <a:ext cx="350238" cy="51673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97030BB7-461F-0157-EE87-AECA21668632}"/>
              </a:ext>
            </a:extLst>
          </p:cNvPr>
          <p:cNvSpPr/>
          <p:nvPr/>
        </p:nvSpPr>
        <p:spPr>
          <a:xfrm>
            <a:off x="9187855" y="2102695"/>
            <a:ext cx="350238" cy="56200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ED8F40C-F22B-63F4-304B-C7932DBA3D51}"/>
              </a:ext>
            </a:extLst>
          </p:cNvPr>
          <p:cNvCxnSpPr>
            <a:cxnSpLocks/>
          </p:cNvCxnSpPr>
          <p:nvPr/>
        </p:nvCxnSpPr>
        <p:spPr>
          <a:xfrm>
            <a:off x="6894421" y="2632138"/>
            <a:ext cx="0" cy="312533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5B92BB-7FF4-86E8-B498-F4FC5885B384}"/>
              </a:ext>
            </a:extLst>
          </p:cNvPr>
          <p:cNvCxnSpPr>
            <a:cxnSpLocks/>
          </p:cNvCxnSpPr>
          <p:nvPr/>
        </p:nvCxnSpPr>
        <p:spPr>
          <a:xfrm>
            <a:off x="9362974" y="2664696"/>
            <a:ext cx="0" cy="312533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38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4.07407E-6 L -0.09531 -0.00069 " pathEditMode="relative" rAng="0" ptsTypes="AA">
                                      <p:cBhvr>
                                        <p:cTn id="6" dur="2000" fill="hold"/>
                                        <p:tgtEl>
                                          <p:spTgt spid="25"/>
                                        </p:tgtEl>
                                        <p:attrNameLst>
                                          <p:attrName>ppt_x</p:attrName>
                                          <p:attrName>ppt_y</p:attrName>
                                        </p:attrNameLst>
                                      </p:cBhvr>
                                      <p:rCtr x="-4766" y="-4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4.81481E-6 L 0.13281 -0.00163 " pathEditMode="relative" rAng="0" ptsTypes="AA">
                                      <p:cBhvr>
                                        <p:cTn id="10" dur="2000" fill="hold"/>
                                        <p:tgtEl>
                                          <p:spTgt spid="27"/>
                                        </p:tgtEl>
                                        <p:attrNameLst>
                                          <p:attrName>ppt_x</p:attrName>
                                          <p:attrName>ppt_y</p:attrName>
                                        </p:attrNameLst>
                                      </p:cBhvr>
                                      <p:rCtr x="664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latin typeface="+mn-lt"/>
              </a:rPr>
              <a:t>“Bathtub” Curve of Equipment Failure</a:t>
            </a:r>
          </a:p>
        </p:txBody>
      </p:sp>
      <p:pic>
        <p:nvPicPr>
          <p:cNvPr id="5" name="Picture 4"/>
          <p:cNvPicPr>
            <a:picLocks noChangeAspect="1"/>
          </p:cNvPicPr>
          <p:nvPr/>
        </p:nvPicPr>
        <p:blipFill>
          <a:blip r:embed="rId3"/>
          <a:stretch>
            <a:fillRect/>
          </a:stretch>
        </p:blipFill>
        <p:spPr>
          <a:xfrm>
            <a:off x="2745477" y="1396262"/>
            <a:ext cx="6762006" cy="4778428"/>
          </a:xfrm>
          <a:prstGeom prst="rect">
            <a:avLst/>
          </a:prstGeom>
        </p:spPr>
      </p:pic>
      <p:sp>
        <p:nvSpPr>
          <p:cNvPr id="6" name="Rectangle 5"/>
          <p:cNvSpPr/>
          <p:nvPr/>
        </p:nvSpPr>
        <p:spPr>
          <a:xfrm>
            <a:off x="4804644" y="6047732"/>
            <a:ext cx="2643672" cy="253916"/>
          </a:xfrm>
          <a:prstGeom prst="rect">
            <a:avLst/>
          </a:prstGeom>
        </p:spPr>
        <p:txBody>
          <a:bodyPr wrap="none">
            <a:spAutoFit/>
          </a:bodyPr>
          <a:lstStyle/>
          <a:p>
            <a:r>
              <a:rPr lang="en-IE" sz="1050" dirty="0">
                <a:solidFill>
                  <a:schemeClr val="bg1">
                    <a:lumMod val="75000"/>
                  </a:schemeClr>
                </a:solidFill>
              </a:rPr>
              <a:t>https://en.wikipedia.org/wiki/Bathtub_curve</a:t>
            </a:r>
          </a:p>
        </p:txBody>
      </p:sp>
      <p:sp>
        <p:nvSpPr>
          <p:cNvPr id="8" name="Rectangle 7"/>
          <p:cNvSpPr/>
          <p:nvPr/>
        </p:nvSpPr>
        <p:spPr>
          <a:xfrm>
            <a:off x="3319975" y="1575412"/>
            <a:ext cx="1674056" cy="4087258"/>
          </a:xfrm>
          <a:prstGeom prst="rect">
            <a:avLst/>
          </a:prstGeom>
          <a:solidFill>
            <a:srgbClr val="FFFF00">
              <a:alpha val="16000"/>
            </a:srgbClr>
          </a:solidFill>
          <a:ln>
            <a:solidFill>
              <a:srgbClr val="FFE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45789500"/>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4032</TotalTime>
  <Words>3972</Words>
  <Application>Microsoft Office PowerPoint</Application>
  <PresentationFormat>Widescreen</PresentationFormat>
  <Paragraphs>272</Paragraphs>
  <Slides>34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Rounded MT Bold</vt:lpstr>
      <vt:lpstr>Calibri</vt:lpstr>
      <vt:lpstr>Calibri Light</vt:lpstr>
      <vt:lpstr>DM Sans</vt:lpstr>
      <vt:lpstr>Söhne</vt:lpstr>
      <vt:lpstr>Wingdings</vt:lpstr>
      <vt:lpstr>1_Retrospect</vt:lpstr>
      <vt:lpstr>  </vt:lpstr>
      <vt:lpstr>“Downtime” definition</vt:lpstr>
      <vt:lpstr>Impact of Downtime on the Hospital</vt:lpstr>
      <vt:lpstr>Case Study: Ghana[2]</vt:lpstr>
      <vt:lpstr>Impact of Downtime on the Patient</vt:lpstr>
      <vt:lpstr>Value-Based Healthcare</vt:lpstr>
      <vt:lpstr>“Bathtub” Curve of Equipment Failure</vt:lpstr>
      <vt:lpstr>“Ideal” (Achievable) Bathtub Curve</vt:lpstr>
      <vt:lpstr>“Bathtub” Curve of Equipment Failure</vt:lpstr>
      <vt:lpstr>“Infant Mortality” Failures</vt:lpstr>
      <vt:lpstr>Reducing “Infant Mortality” Failures</vt:lpstr>
      <vt:lpstr>Case Study: Effect of Humidity</vt:lpstr>
      <vt:lpstr>Case Study: Effect of Humidity</vt:lpstr>
      <vt:lpstr>“Bathtub” Curve of Equipment Failure</vt:lpstr>
      <vt:lpstr>Constant Rate Failures</vt:lpstr>
      <vt:lpstr>Reducing Constant Rate Failures</vt:lpstr>
      <vt:lpstr>Case Study: Asset Management</vt:lpstr>
      <vt:lpstr>Case Study: Improper Detector Calibration</vt:lpstr>
      <vt:lpstr>Case Study: Improper Detector Calibration</vt:lpstr>
      <vt:lpstr>“Bathtub” Curve of Equipment Failure</vt:lpstr>
      <vt:lpstr>Wear Out Failures</vt:lpstr>
      <vt:lpstr>Reducing Wear Out Failures</vt:lpstr>
      <vt:lpstr>Case Study: Focal Spot Issue</vt:lpstr>
      <vt:lpstr>Case Study: Time of Resolution</vt:lpstr>
      <vt:lpstr>Case Study: Time of Resolution</vt:lpstr>
      <vt:lpstr>Case Study: Time of Resolution</vt:lpstr>
      <vt:lpstr>Case Study: Time of Resolution</vt:lpstr>
      <vt:lpstr>Staffing Issues: Radiographers</vt:lpstr>
      <vt:lpstr>Staffing Issues: Radiologists</vt:lpstr>
      <vt:lpstr>Efficient Quality Assurance</vt:lpstr>
      <vt:lpstr>PowerPoint Presentation</vt:lpstr>
      <vt:lpstr>Efficient Quality Assurance</vt:lpstr>
      <vt:lpstr>Summary</vt:lpstr>
      <vt:lpstr>References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optimizes radiation dose?</dc:title>
  <dc:creator>David Caldwell</dc:creator>
  <cp:lastModifiedBy>David Caldwell</cp:lastModifiedBy>
  <cp:revision>161</cp:revision>
  <dcterms:created xsi:type="dcterms:W3CDTF">2020-12-22T14:30:07Z</dcterms:created>
  <dcterms:modified xsi:type="dcterms:W3CDTF">2023-10-11T08:59:53Z</dcterms:modified>
</cp:coreProperties>
</file>