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67" r:id="rId2"/>
    <p:sldMasterId id="2147483692" r:id="rId3"/>
    <p:sldMasterId id="2147483697" r:id="rId4"/>
  </p:sldMasterIdLst>
  <p:notesMasterIdLst>
    <p:notesMasterId r:id="rId25"/>
  </p:notesMasterIdLst>
  <p:sldIdLst>
    <p:sldId id="256" r:id="rId5"/>
    <p:sldId id="829" r:id="rId6"/>
    <p:sldId id="294" r:id="rId7"/>
    <p:sldId id="259" r:id="rId8"/>
    <p:sldId id="295" r:id="rId9"/>
    <p:sldId id="794" r:id="rId10"/>
    <p:sldId id="309" r:id="rId11"/>
    <p:sldId id="816" r:id="rId12"/>
    <p:sldId id="289" r:id="rId13"/>
    <p:sldId id="814" r:id="rId14"/>
    <p:sldId id="807" r:id="rId15"/>
    <p:sldId id="830" r:id="rId16"/>
    <p:sldId id="802" r:id="rId17"/>
    <p:sldId id="813" r:id="rId18"/>
    <p:sldId id="263" r:id="rId19"/>
    <p:sldId id="304" r:id="rId20"/>
    <p:sldId id="795" r:id="rId21"/>
    <p:sldId id="279" r:id="rId22"/>
    <p:sldId id="831" r:id="rId23"/>
    <p:sldId id="83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C3E"/>
    <a:srgbClr val="FF8200"/>
    <a:srgbClr val="000000"/>
    <a:srgbClr val="FD6D08"/>
    <a:srgbClr val="7779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549"/>
    <p:restoredTop sz="92697"/>
  </p:normalViewPr>
  <p:slideViewPr>
    <p:cSldViewPr snapToGrid="0" snapToObjects="1">
      <p:cViewPr varScale="1">
        <p:scale>
          <a:sx n="61" d="100"/>
          <a:sy n="61" d="100"/>
        </p:scale>
        <p:origin x="618" y="66"/>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C69A5-8F94-6649-AECE-AE15C3397A39}" type="datetimeFigureOut">
              <a:rPr lang="en-US" smtClean="0"/>
              <a:t>10/17/2023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21D64-9471-E344-932E-9F16EF9D3ACF}" type="slidenum">
              <a:rPr lang="en-US" smtClean="0"/>
              <a:t>‹#›</a:t>
            </a:fld>
            <a:endParaRPr lang="en-US"/>
          </a:p>
        </p:txBody>
      </p:sp>
    </p:spTree>
    <p:extLst>
      <p:ext uri="{BB962C8B-B14F-4D97-AF65-F5344CB8AC3E}">
        <p14:creationId xmlns:p14="http://schemas.microsoft.com/office/powerpoint/2010/main" val="563868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B21D64-9471-E344-932E-9F16EF9D3ACF}" type="slidenum">
              <a:rPr lang="en-US" smtClean="0"/>
              <a:t>1</a:t>
            </a:fld>
            <a:endParaRPr lang="en-US"/>
          </a:p>
        </p:txBody>
      </p:sp>
    </p:spTree>
    <p:extLst>
      <p:ext uri="{BB962C8B-B14F-4D97-AF65-F5344CB8AC3E}">
        <p14:creationId xmlns:p14="http://schemas.microsoft.com/office/powerpoint/2010/main" val="238829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32B21D64-9471-E344-932E-9F16EF9D3ACF}" type="slidenum">
              <a:rPr lang="en-US" smtClean="0"/>
              <a:t>10</a:t>
            </a:fld>
            <a:endParaRPr lang="en-US"/>
          </a:p>
        </p:txBody>
      </p:sp>
    </p:spTree>
    <p:extLst>
      <p:ext uri="{BB962C8B-B14F-4D97-AF65-F5344CB8AC3E}">
        <p14:creationId xmlns:p14="http://schemas.microsoft.com/office/powerpoint/2010/main" val="241546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B21D64-9471-E344-932E-9F16EF9D3ACF}" type="slidenum">
              <a:rPr lang="en-US" smtClean="0"/>
              <a:t>11</a:t>
            </a:fld>
            <a:endParaRPr lang="en-US"/>
          </a:p>
        </p:txBody>
      </p:sp>
    </p:spTree>
    <p:extLst>
      <p:ext uri="{BB962C8B-B14F-4D97-AF65-F5344CB8AC3E}">
        <p14:creationId xmlns:p14="http://schemas.microsoft.com/office/powerpoint/2010/main" val="1656673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B21D64-9471-E344-932E-9F16EF9D3ACF}" type="slidenum">
              <a:rPr lang="en-US" smtClean="0"/>
              <a:t>12</a:t>
            </a:fld>
            <a:endParaRPr lang="en-US"/>
          </a:p>
        </p:txBody>
      </p:sp>
    </p:spTree>
    <p:extLst>
      <p:ext uri="{BB962C8B-B14F-4D97-AF65-F5344CB8AC3E}">
        <p14:creationId xmlns:p14="http://schemas.microsoft.com/office/powerpoint/2010/main" val="2506656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32B21D64-9471-E344-932E-9F16EF9D3ACF}" type="slidenum">
              <a:rPr lang="en-US" smtClean="0"/>
              <a:t>13</a:t>
            </a:fld>
            <a:endParaRPr lang="en-US"/>
          </a:p>
        </p:txBody>
      </p:sp>
    </p:spTree>
    <p:extLst>
      <p:ext uri="{BB962C8B-B14F-4D97-AF65-F5344CB8AC3E}">
        <p14:creationId xmlns:p14="http://schemas.microsoft.com/office/powerpoint/2010/main" val="2655665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32B21D64-9471-E344-932E-9F16EF9D3ACF}" type="slidenum">
              <a:rPr lang="en-US" smtClean="0"/>
              <a:t>14</a:t>
            </a:fld>
            <a:endParaRPr lang="en-US"/>
          </a:p>
        </p:txBody>
      </p:sp>
    </p:spTree>
    <p:extLst>
      <p:ext uri="{BB962C8B-B14F-4D97-AF65-F5344CB8AC3E}">
        <p14:creationId xmlns:p14="http://schemas.microsoft.com/office/powerpoint/2010/main" val="3397737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21D64-9471-E344-932E-9F16EF9D3ACF}" type="slidenum">
              <a:rPr lang="en-US" smtClean="0"/>
              <a:t>15</a:t>
            </a:fld>
            <a:endParaRPr lang="en-US"/>
          </a:p>
        </p:txBody>
      </p:sp>
    </p:spTree>
    <p:extLst>
      <p:ext uri="{BB962C8B-B14F-4D97-AF65-F5344CB8AC3E}">
        <p14:creationId xmlns:p14="http://schemas.microsoft.com/office/powerpoint/2010/main" val="3828277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21D64-9471-E344-932E-9F16EF9D3ACF}" type="slidenum">
              <a:rPr lang="en-US" smtClean="0"/>
              <a:t>16</a:t>
            </a:fld>
            <a:endParaRPr lang="en-US"/>
          </a:p>
        </p:txBody>
      </p:sp>
    </p:spTree>
    <p:extLst>
      <p:ext uri="{BB962C8B-B14F-4D97-AF65-F5344CB8AC3E}">
        <p14:creationId xmlns:p14="http://schemas.microsoft.com/office/powerpoint/2010/main" val="2044054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21D64-9471-E344-932E-9F16EF9D3ACF}" type="slidenum">
              <a:rPr lang="en-US" smtClean="0"/>
              <a:t>17</a:t>
            </a:fld>
            <a:endParaRPr lang="en-US"/>
          </a:p>
        </p:txBody>
      </p:sp>
    </p:spTree>
    <p:extLst>
      <p:ext uri="{BB962C8B-B14F-4D97-AF65-F5344CB8AC3E}">
        <p14:creationId xmlns:p14="http://schemas.microsoft.com/office/powerpoint/2010/main" val="3515909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B21D64-9471-E344-932E-9F16EF9D3ACF}" type="slidenum">
              <a:rPr lang="en-US" smtClean="0"/>
              <a:t>19</a:t>
            </a:fld>
            <a:endParaRPr lang="en-US"/>
          </a:p>
        </p:txBody>
      </p:sp>
    </p:spTree>
    <p:extLst>
      <p:ext uri="{BB962C8B-B14F-4D97-AF65-F5344CB8AC3E}">
        <p14:creationId xmlns:p14="http://schemas.microsoft.com/office/powerpoint/2010/main" val="4190351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B21D64-9471-E344-932E-9F16EF9D3ACF}" type="slidenum">
              <a:rPr lang="en-US" smtClean="0"/>
              <a:t>20</a:t>
            </a:fld>
            <a:endParaRPr lang="en-US"/>
          </a:p>
        </p:txBody>
      </p:sp>
    </p:spTree>
    <p:extLst>
      <p:ext uri="{BB962C8B-B14F-4D97-AF65-F5344CB8AC3E}">
        <p14:creationId xmlns:p14="http://schemas.microsoft.com/office/powerpoint/2010/main" val="910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21D64-9471-E344-932E-9F16EF9D3ACF}" type="slidenum">
              <a:rPr lang="en-US" smtClean="0"/>
              <a:t>2</a:t>
            </a:fld>
            <a:endParaRPr lang="en-US"/>
          </a:p>
        </p:txBody>
      </p:sp>
    </p:spTree>
    <p:extLst>
      <p:ext uri="{BB962C8B-B14F-4D97-AF65-F5344CB8AC3E}">
        <p14:creationId xmlns:p14="http://schemas.microsoft.com/office/powerpoint/2010/main" val="113736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 latinLnBrk="0" hangingPunct="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B21D64-9471-E344-932E-9F16EF9D3ACF}" type="slidenum">
              <a:rPr lang="en-US" smtClean="0"/>
              <a:t>3</a:t>
            </a:fld>
            <a:endParaRPr lang="en-US"/>
          </a:p>
        </p:txBody>
      </p:sp>
    </p:spTree>
    <p:extLst>
      <p:ext uri="{BB962C8B-B14F-4D97-AF65-F5344CB8AC3E}">
        <p14:creationId xmlns:p14="http://schemas.microsoft.com/office/powerpoint/2010/main" val="4182774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21D64-9471-E344-932E-9F16EF9D3ACF}" type="slidenum">
              <a:rPr lang="en-US" smtClean="0"/>
              <a:t>4</a:t>
            </a:fld>
            <a:endParaRPr lang="en-US"/>
          </a:p>
        </p:txBody>
      </p:sp>
    </p:spTree>
    <p:extLst>
      <p:ext uri="{BB962C8B-B14F-4D97-AF65-F5344CB8AC3E}">
        <p14:creationId xmlns:p14="http://schemas.microsoft.com/office/powerpoint/2010/main" val="498482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B21D64-9471-E344-932E-9F16EF9D3ACF}" type="slidenum">
              <a:rPr lang="en-US" smtClean="0"/>
              <a:t>5</a:t>
            </a:fld>
            <a:endParaRPr lang="en-US"/>
          </a:p>
        </p:txBody>
      </p:sp>
    </p:spTree>
    <p:extLst>
      <p:ext uri="{BB962C8B-B14F-4D97-AF65-F5344CB8AC3E}">
        <p14:creationId xmlns:p14="http://schemas.microsoft.com/office/powerpoint/2010/main" val="2030488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5"/>
          </p:nvPr>
        </p:nvSpPr>
        <p:spPr/>
        <p:txBody>
          <a:bodyPr/>
          <a:lstStyle/>
          <a:p>
            <a:fld id="{32B21D64-9471-E344-932E-9F16EF9D3ACF}" type="slidenum">
              <a:rPr lang="en-US" smtClean="0"/>
              <a:t>6</a:t>
            </a:fld>
            <a:endParaRPr lang="en-US"/>
          </a:p>
        </p:txBody>
      </p:sp>
    </p:spTree>
    <p:extLst>
      <p:ext uri="{BB962C8B-B14F-4D97-AF65-F5344CB8AC3E}">
        <p14:creationId xmlns:p14="http://schemas.microsoft.com/office/powerpoint/2010/main" val="3525673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17um</a:t>
            </a:r>
          </a:p>
        </p:txBody>
      </p:sp>
      <p:sp>
        <p:nvSpPr>
          <p:cNvPr id="4" name="Slide Number Placeholder 3"/>
          <p:cNvSpPr>
            <a:spLocks noGrp="1"/>
          </p:cNvSpPr>
          <p:nvPr>
            <p:ph type="sldNum" sz="quarter" idx="5"/>
          </p:nvPr>
        </p:nvSpPr>
        <p:spPr/>
        <p:txBody>
          <a:bodyPr/>
          <a:lstStyle/>
          <a:p>
            <a:fld id="{32B21D64-9471-E344-932E-9F16EF9D3ACF}" type="slidenum">
              <a:rPr lang="en-US" smtClean="0"/>
              <a:t>7</a:t>
            </a:fld>
            <a:endParaRPr lang="en-US"/>
          </a:p>
        </p:txBody>
      </p:sp>
    </p:spTree>
    <p:extLst>
      <p:ext uri="{BB962C8B-B14F-4D97-AF65-F5344CB8AC3E}">
        <p14:creationId xmlns:p14="http://schemas.microsoft.com/office/powerpoint/2010/main" val="224644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Ion exchange </a:t>
            </a:r>
            <a:r>
              <a:rPr lang="en-US" sz="1200" b="0" i="0" kern="1200" dirty="0" err="1">
                <a:solidFill>
                  <a:schemeClr val="tx1"/>
                </a:solidFill>
                <a:effectLst/>
                <a:latin typeface="+mn-lt"/>
                <a:ea typeface="+mn-ea"/>
                <a:cs typeface="+mn-cs"/>
              </a:rPr>
              <a:t>chromotagrophy</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2B21D64-9471-E344-932E-9F16EF9D3ACF}" type="slidenum">
              <a:rPr lang="en-US" smtClean="0"/>
              <a:t>8</a:t>
            </a:fld>
            <a:endParaRPr lang="en-US"/>
          </a:p>
        </p:txBody>
      </p:sp>
    </p:spTree>
    <p:extLst>
      <p:ext uri="{BB962C8B-B14F-4D97-AF65-F5344CB8AC3E}">
        <p14:creationId xmlns:p14="http://schemas.microsoft.com/office/powerpoint/2010/main" val="2661048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Times New Roman" panose="02020603050405020304" pitchFamily="18" charset="0"/>
              </a:rPr>
              <a:t>It is important to note that the calculated cross sections are time independent and do not include contributions from the decay of any precursors, nor do they include the decay of the product nuclei itself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cs typeface="Arial" panose="020B0604020202020204" pitchFamily="34" charset="0"/>
              </a:rPr>
              <a:t>43 energy points from 5 to 75 MeV/n for each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summary, 43 simulations were performed by varying the incident energy from 5 to 75 MeV/n, and the same number of simulations were used for the three models mentioned before. A total of 129 simulations were performed to get the simulated cross section in this 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Gaussian beam higher flux in the middle and lower in the side </a:t>
            </a:r>
          </a:p>
          <a:p>
            <a:r>
              <a:rPr lang="en-US" sz="1200" kern="1200" dirty="0">
                <a:solidFill>
                  <a:schemeClr val="tx1"/>
                </a:solidFill>
                <a:effectLst/>
                <a:latin typeface="+mn-lt"/>
                <a:ea typeface="+mn-ea"/>
                <a:cs typeface="+mn-cs"/>
              </a:rPr>
              <a:t>It can deal with the transport of all particles across a wide range of energies using several nuclear reaction models and nuclear data libraries. </a:t>
            </a:r>
          </a:p>
          <a:p>
            <a:r>
              <a:rPr lang="en-US" sz="1200" kern="1200" dirty="0">
                <a:solidFill>
                  <a:schemeClr val="tx1"/>
                </a:solidFill>
                <a:effectLst/>
                <a:latin typeface="+mn-lt"/>
                <a:ea typeface="+mn-ea"/>
                <a:cs typeface="+mn-cs"/>
              </a:rPr>
              <a:t>PHITS, the first stage involves the intranuclear cascade model where the primary particle (i.e., incident proton) scatters multiple times within the nucleus and produces secondary particles several times before being absorbed by the nucleus or escaping it entirely. The second stage employs the coalescence model to generate high-energy particles up to A 4. Simultaneously, these high-energy particles escape and leave the residual nucleus in the preequilibrium stage that is simulated by the modified exciton model. Equilibrium evaporation or fission comprises the final stage of the CEM3.03 model.</a:t>
            </a:r>
          </a:p>
        </p:txBody>
      </p:sp>
      <p:sp>
        <p:nvSpPr>
          <p:cNvPr id="4" name="Slide Number Placeholder 3"/>
          <p:cNvSpPr>
            <a:spLocks noGrp="1"/>
          </p:cNvSpPr>
          <p:nvPr>
            <p:ph type="sldNum" sz="quarter" idx="5"/>
          </p:nvPr>
        </p:nvSpPr>
        <p:spPr/>
        <p:txBody>
          <a:bodyPr/>
          <a:lstStyle/>
          <a:p>
            <a:fld id="{32B21D64-9471-E344-932E-9F16EF9D3ACF}" type="slidenum">
              <a:rPr lang="en-US" smtClean="0"/>
              <a:t>9</a:t>
            </a:fld>
            <a:endParaRPr lang="en-US"/>
          </a:p>
        </p:txBody>
      </p:sp>
    </p:spTree>
    <p:extLst>
      <p:ext uri="{BB962C8B-B14F-4D97-AF65-F5344CB8AC3E}">
        <p14:creationId xmlns:p14="http://schemas.microsoft.com/office/powerpoint/2010/main" val="256398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Rectangle 5"/>
          <p:cNvSpPr/>
          <p:nvPr userDrawn="1"/>
        </p:nvSpPr>
        <p:spPr>
          <a:xfrm>
            <a:off x="4302329" y="4021295"/>
            <a:ext cx="576292" cy="576105"/>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1"/>
          <p:cNvSpPr>
            <a:spLocks noGrp="1"/>
          </p:cNvSpPr>
          <p:nvPr>
            <p:ph type="title"/>
          </p:nvPr>
        </p:nvSpPr>
        <p:spPr>
          <a:xfrm>
            <a:off x="457200" y="1449892"/>
            <a:ext cx="8229600" cy="1143000"/>
          </a:xfrm>
        </p:spPr>
        <p:txBody>
          <a:bodyPr/>
          <a:lstStyle>
            <a:lvl1pPr algn="ctr">
              <a:defRPr>
                <a:solidFill>
                  <a:srgbClr val="3B3C3E"/>
                </a:solidFill>
              </a:defRPr>
            </a:lvl1pPr>
          </a:lstStyle>
          <a:p>
            <a:r>
              <a:rPr lang="en-US" dirty="0"/>
              <a:t>Click to edit Master title style</a:t>
            </a:r>
          </a:p>
        </p:txBody>
      </p:sp>
      <p:sp>
        <p:nvSpPr>
          <p:cNvPr id="5" name="Subtitle 2"/>
          <p:cNvSpPr>
            <a:spLocks noGrp="1"/>
          </p:cNvSpPr>
          <p:nvPr>
            <p:ph type="subTitle" idx="1"/>
          </p:nvPr>
        </p:nvSpPr>
        <p:spPr>
          <a:xfrm>
            <a:off x="1371600" y="2694275"/>
            <a:ext cx="6400800" cy="1223675"/>
          </a:xfrm>
        </p:spPr>
        <p:txBody>
          <a:bodyPr/>
          <a:lstStyle>
            <a:lvl1pPr marL="0" indent="0" algn="ctr">
              <a:buNone/>
              <a:defRPr>
                <a:solidFill>
                  <a:srgbClr val="3B3C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4" name="Picture 3" descr="UT_logo_RGB.eps"/>
          <p:cNvPicPr>
            <a:picLocks noChangeAspect="1"/>
          </p:cNvPicPr>
          <p:nvPr userDrawn="1"/>
        </p:nvPicPr>
        <p:blipFill rotWithShape="1">
          <a:blip r:embed="rId2" cstate="screen">
            <a:extLst>
              <a:ext uri="{28A0092B-C50C-407E-A947-70E740481C1C}">
                <a14:useLocalDpi xmlns:a14="http://schemas.microsoft.com/office/drawing/2010/main"/>
              </a:ext>
            </a:extLst>
          </a:blip>
          <a:srcRect l="-4524" t="-7509" r="-4657" b="-14348"/>
          <a:stretch/>
        </p:blipFill>
        <p:spPr>
          <a:xfrm>
            <a:off x="3520440" y="4005072"/>
            <a:ext cx="2148840" cy="1517904"/>
          </a:xfrm>
          <a:prstGeom prst="rect">
            <a:avLst/>
          </a:prstGeom>
        </p:spPr>
      </p:pic>
      <p:sp>
        <p:nvSpPr>
          <p:cNvPr id="7" name="Rectangle 6"/>
          <p:cNvSpPr/>
          <p:nvPr userDrawn="1"/>
        </p:nvSpPr>
        <p:spPr>
          <a:xfrm>
            <a:off x="0" y="6330206"/>
            <a:ext cx="9144000" cy="527794"/>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1905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or Text Block">
    <p:bg>
      <p:bgPr>
        <a:solidFill>
          <a:srgbClr val="FF82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229555"/>
            <a:ext cx="8229600" cy="1143000"/>
          </a:xfrm>
        </p:spPr>
        <p:txBody>
          <a:bodyPr>
            <a:normAutofit/>
          </a:bodyPr>
          <a:lstStyle>
            <a:lvl1pPr algn="ctr">
              <a:defRPr sz="3600" b="0">
                <a:solidFill>
                  <a:schemeClr val="bg1"/>
                </a:solidFill>
                <a:latin typeface="Georgia"/>
                <a:cs typeface="Georgia"/>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4198849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8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2332366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range Section Header">
    <p:bg>
      <p:bgPr>
        <a:solidFill>
          <a:srgbClr val="FF820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51C7006-7120-F341-A188-F97DDD913081}" type="slidenum">
              <a:rPr lang="en-US" smtClean="0"/>
              <a:pPr/>
              <a:t>‹#›</a:t>
            </a:fld>
            <a:endParaRPr lang="en-US" dirty="0"/>
          </a:p>
        </p:txBody>
      </p:sp>
      <p:sp>
        <p:nvSpPr>
          <p:cNvPr id="6" name="Title 1"/>
          <p:cNvSpPr>
            <a:spLocks noGrp="1"/>
          </p:cNvSpPr>
          <p:nvPr>
            <p:ph type="title"/>
          </p:nvPr>
        </p:nvSpPr>
        <p:spPr>
          <a:xfrm>
            <a:off x="722313" y="4406900"/>
            <a:ext cx="7772400" cy="1362075"/>
          </a:xfrm>
        </p:spPr>
        <p:txBody>
          <a:bodyPr anchor="t">
            <a:normAutofit/>
          </a:bodyPr>
          <a:lstStyle>
            <a:lvl1pPr algn="l">
              <a:defRPr sz="2800" b="1" cap="all">
                <a:solidFill>
                  <a:schemeClr val="bg1"/>
                </a:solidFill>
              </a:defRPr>
            </a:lvl1pPr>
          </a:lstStyle>
          <a:p>
            <a:r>
              <a:rPr lang="en-US" dirty="0"/>
              <a:t>Click to edit Master title style</a:t>
            </a:r>
          </a:p>
        </p:txBody>
      </p:sp>
      <p:sp>
        <p:nvSpPr>
          <p:cNvPr id="7"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134744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3153555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4224154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36046577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solidFill>
                  <a:srgbClr val="3B3C3E"/>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lgn="ctr">
              <a:buNone/>
              <a:defRPr sz="1400">
                <a:solidFill>
                  <a:srgbClr val="3B3C3E"/>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1009650" cy="365125"/>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1603973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Large Photo">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1009650" cy="365125"/>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fld id="{995FC0D8-608D-084B-A5CE-4343663DF3B8}" type="slidenum">
              <a:rPr lang="en-US" smtClean="0"/>
              <a:pPr/>
              <a:t>‹#›</a:t>
            </a:fld>
            <a:endParaRPr lang="en-US" dirty="0"/>
          </a:p>
        </p:txBody>
      </p:sp>
      <p:sp>
        <p:nvSpPr>
          <p:cNvPr id="6"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Tree>
    <p:extLst>
      <p:ext uri="{BB962C8B-B14F-4D97-AF65-F5344CB8AC3E}">
        <p14:creationId xmlns:p14="http://schemas.microsoft.com/office/powerpoint/2010/main" val="3288411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Photo with Overlaid Title">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hasCustomPrompt="1"/>
          </p:nvPr>
        </p:nvSpPr>
        <p:spPr>
          <a:xfrm>
            <a:off x="457200" y="2579688"/>
            <a:ext cx="8229600" cy="1143000"/>
          </a:xfrm>
        </p:spPr>
        <p:txBody>
          <a:bodyPr>
            <a:normAutofit/>
          </a:bodyPr>
          <a:lstStyle>
            <a:lvl1pPr algn="ctr">
              <a:defRPr sz="4000" b="1" spc="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3205172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Photo Coll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1009650" cy="365125"/>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fld id="{995FC0D8-608D-084B-A5CE-4343663DF3B8}" type="slidenum">
              <a:rPr lang="en-US" smtClean="0"/>
              <a:pPr/>
              <a:t>‹#›</a:t>
            </a:fld>
            <a:endParaRPr lang="en-US" dirty="0"/>
          </a:p>
        </p:txBody>
      </p:sp>
      <p:sp>
        <p:nvSpPr>
          <p:cNvPr id="6" name="Picture Placeholder 4"/>
          <p:cNvSpPr>
            <a:spLocks noGrp="1"/>
          </p:cNvSpPr>
          <p:nvPr>
            <p:ph type="pic" idx="1"/>
          </p:nvPr>
        </p:nvSpPr>
        <p:spPr>
          <a:xfrm>
            <a:off x="277905" y="2365248"/>
            <a:ext cx="4240119" cy="3845269"/>
          </a:xfrm>
        </p:spPr>
      </p:sp>
      <p:sp>
        <p:nvSpPr>
          <p:cNvPr id="7" name="Picture Placeholder 6"/>
          <p:cNvSpPr>
            <a:spLocks noGrp="1"/>
          </p:cNvSpPr>
          <p:nvPr>
            <p:ph type="pic" sz="quarter" idx="13"/>
          </p:nvPr>
        </p:nvSpPr>
        <p:spPr>
          <a:xfrm>
            <a:off x="277905" y="228600"/>
            <a:ext cx="2057400" cy="2039112"/>
          </a:xfrm>
        </p:spPr>
      </p:sp>
      <p:sp>
        <p:nvSpPr>
          <p:cNvPr id="8" name="Picture Placeholder 7"/>
          <p:cNvSpPr>
            <a:spLocks noGrp="1"/>
          </p:cNvSpPr>
          <p:nvPr>
            <p:ph type="pic" sz="quarter" idx="14"/>
          </p:nvPr>
        </p:nvSpPr>
        <p:spPr>
          <a:xfrm>
            <a:off x="2460625" y="228600"/>
            <a:ext cx="2057400" cy="2039112"/>
          </a:xfrm>
        </p:spPr>
      </p:sp>
      <p:sp>
        <p:nvSpPr>
          <p:cNvPr id="10" name="Title 1"/>
          <p:cNvSpPr>
            <a:spLocks noGrp="1"/>
          </p:cNvSpPr>
          <p:nvPr>
            <p:ph type="title"/>
          </p:nvPr>
        </p:nvSpPr>
        <p:spPr>
          <a:xfrm>
            <a:off x="4990444" y="751925"/>
            <a:ext cx="3799498" cy="1588926"/>
          </a:xfrm>
        </p:spPr>
        <p:txBody>
          <a:bodyPr anchor="b"/>
          <a:lstStyle>
            <a:lvl1pPr algn="ctr">
              <a:defRPr sz="2000" b="1">
                <a:solidFill>
                  <a:schemeClr val="tx1"/>
                </a:solidFill>
              </a:defRPr>
            </a:lvl1pPr>
          </a:lstStyle>
          <a:p>
            <a:r>
              <a:rPr lang="en-US" dirty="0"/>
              <a:t>Click to edit Master title style</a:t>
            </a:r>
          </a:p>
        </p:txBody>
      </p:sp>
      <p:sp>
        <p:nvSpPr>
          <p:cNvPr id="11" name="Text Placeholder 3"/>
          <p:cNvSpPr>
            <a:spLocks noGrp="1"/>
          </p:cNvSpPr>
          <p:nvPr>
            <p:ph type="body" sz="half" idx="2"/>
          </p:nvPr>
        </p:nvSpPr>
        <p:spPr>
          <a:xfrm>
            <a:off x="4990444" y="2340851"/>
            <a:ext cx="3799498" cy="3869666"/>
          </a:xfrm>
        </p:spPr>
        <p:txBody>
          <a:bodyPr/>
          <a:lstStyle>
            <a:lvl1pPr marL="0" indent="0" algn="ct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08075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ig Orange">
    <p:bg>
      <p:bgPr>
        <a:solidFill>
          <a:srgbClr val="FF82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449892"/>
            <a:ext cx="8229600" cy="1143000"/>
          </a:xfrm>
        </p:spPr>
        <p:txBody>
          <a:bodyPr/>
          <a:lstStyle>
            <a:lvl1pPr algn="ctr">
              <a:defRPr>
                <a:solidFill>
                  <a:schemeClr val="bg1"/>
                </a:solidFill>
              </a:defRPr>
            </a:lvl1pPr>
          </a:lstStyle>
          <a:p>
            <a:r>
              <a:rPr lang="en-US" dirty="0"/>
              <a:t>Click to edit Master title style</a:t>
            </a:r>
          </a:p>
        </p:txBody>
      </p:sp>
      <p:pic>
        <p:nvPicPr>
          <p:cNvPr id="7" name="Picture 6"/>
          <p:cNvPicPr>
            <a:picLocks noChangeAspect="1"/>
          </p:cNvPicPr>
          <p:nvPr userDrawn="1"/>
        </p:nvPicPr>
        <p:blipFill>
          <a:blip r:embed="rId2"/>
          <a:stretch>
            <a:fillRect/>
          </a:stretch>
        </p:blipFill>
        <p:spPr>
          <a:xfrm>
            <a:off x="3578810" y="4021295"/>
            <a:ext cx="1986380" cy="1327108"/>
          </a:xfrm>
          <a:prstGeom prst="rect">
            <a:avLst/>
          </a:prstGeom>
        </p:spPr>
      </p:pic>
      <p:sp>
        <p:nvSpPr>
          <p:cNvPr id="4" name="Subtitle 2"/>
          <p:cNvSpPr>
            <a:spLocks noGrp="1"/>
          </p:cNvSpPr>
          <p:nvPr>
            <p:ph type="subTitle" idx="1"/>
          </p:nvPr>
        </p:nvSpPr>
        <p:spPr>
          <a:xfrm>
            <a:off x="1371600" y="2694275"/>
            <a:ext cx="6400800" cy="1223675"/>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570572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x Photo Collage">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57200" y="6356350"/>
            <a:ext cx="1009650" cy="365125"/>
          </a:xfrm>
          <a:prstGeom prst="rect">
            <a:avLst/>
          </a:prstGeom>
        </p:spPr>
        <p:txBody>
          <a:bodyPr/>
          <a:lstStyle>
            <a:lvl1pPr>
              <a:defRPr/>
            </a:lvl1p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fld id="{995FC0D8-608D-084B-A5CE-4343663DF3B8}" type="slidenum">
              <a:rPr lang="en-US" smtClean="0"/>
              <a:pPr/>
              <a:t>‹#›</a:t>
            </a:fld>
            <a:endParaRPr lang="en-US" dirty="0"/>
          </a:p>
        </p:txBody>
      </p:sp>
      <p:sp>
        <p:nvSpPr>
          <p:cNvPr id="6" name="Picture Placeholder 4"/>
          <p:cNvSpPr>
            <a:spLocks noGrp="1"/>
          </p:cNvSpPr>
          <p:nvPr>
            <p:ph type="pic" idx="1"/>
          </p:nvPr>
        </p:nvSpPr>
        <p:spPr>
          <a:xfrm>
            <a:off x="277905" y="2365248"/>
            <a:ext cx="4240119" cy="3845269"/>
          </a:xfrm>
        </p:spPr>
      </p:sp>
      <p:sp>
        <p:nvSpPr>
          <p:cNvPr id="7" name="Picture Placeholder 6"/>
          <p:cNvSpPr>
            <a:spLocks noGrp="1"/>
          </p:cNvSpPr>
          <p:nvPr>
            <p:ph type="pic" sz="quarter" idx="13"/>
          </p:nvPr>
        </p:nvSpPr>
        <p:spPr>
          <a:xfrm>
            <a:off x="277905" y="228600"/>
            <a:ext cx="2057400" cy="2039112"/>
          </a:xfrm>
        </p:spPr>
      </p:sp>
      <p:sp>
        <p:nvSpPr>
          <p:cNvPr id="8" name="Picture Placeholder 7"/>
          <p:cNvSpPr>
            <a:spLocks noGrp="1"/>
          </p:cNvSpPr>
          <p:nvPr>
            <p:ph type="pic" sz="quarter" idx="14"/>
          </p:nvPr>
        </p:nvSpPr>
        <p:spPr>
          <a:xfrm>
            <a:off x="2460625" y="228600"/>
            <a:ext cx="2057400" cy="2039112"/>
          </a:xfrm>
        </p:spPr>
      </p:sp>
      <p:sp>
        <p:nvSpPr>
          <p:cNvPr id="9" name="Picture Placeholder 4"/>
          <p:cNvSpPr>
            <a:spLocks noGrp="1"/>
          </p:cNvSpPr>
          <p:nvPr>
            <p:ph type="pic" idx="15"/>
          </p:nvPr>
        </p:nvSpPr>
        <p:spPr>
          <a:xfrm>
            <a:off x="4670424" y="228600"/>
            <a:ext cx="4240119" cy="3845269"/>
          </a:xfrm>
        </p:spPr>
      </p:sp>
      <p:sp>
        <p:nvSpPr>
          <p:cNvPr id="10" name="Picture Placeholder 6"/>
          <p:cNvSpPr>
            <a:spLocks noGrp="1"/>
          </p:cNvSpPr>
          <p:nvPr>
            <p:ph type="pic" sz="quarter" idx="16"/>
          </p:nvPr>
        </p:nvSpPr>
        <p:spPr>
          <a:xfrm>
            <a:off x="4670424" y="4175911"/>
            <a:ext cx="2057400" cy="2039112"/>
          </a:xfrm>
        </p:spPr>
      </p:sp>
      <p:sp>
        <p:nvSpPr>
          <p:cNvPr id="11" name="Picture Placeholder 7"/>
          <p:cNvSpPr>
            <a:spLocks noGrp="1"/>
          </p:cNvSpPr>
          <p:nvPr>
            <p:ph type="pic" sz="quarter" idx="17"/>
          </p:nvPr>
        </p:nvSpPr>
        <p:spPr>
          <a:xfrm>
            <a:off x="6853144" y="4175911"/>
            <a:ext cx="2057400" cy="2039112"/>
          </a:xfrm>
        </p:spPr>
      </p:sp>
    </p:spTree>
    <p:extLst>
      <p:ext uri="{BB962C8B-B14F-4D97-AF65-F5344CB8AC3E}">
        <p14:creationId xmlns:p14="http://schemas.microsoft.com/office/powerpoint/2010/main" val="158947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895350"/>
          </a:xfrm>
        </p:spPr>
        <p:txBody>
          <a:bodyPr>
            <a:normAutofit/>
          </a:bodyPr>
          <a:lstStyle>
            <a:lvl1pPr>
              <a:defRPr sz="2400"/>
            </a:lvl1pPr>
          </a:lstStyle>
          <a:p>
            <a:r>
              <a:rPr lang="en-US" dirty="0"/>
              <a:t>Click to edit Master 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1246A90C-EDD6-534A-836B-F35EA6B6A503}" type="slidenum">
              <a:rPr lang="en-US" smtClean="0"/>
              <a:pPr/>
              <a:t>‹#›</a:t>
            </a:fld>
            <a:endParaRPr lang="en-US" dirty="0"/>
          </a:p>
        </p:txBody>
      </p:sp>
      <p:sp>
        <p:nvSpPr>
          <p:cNvPr id="10" name="Chart Placeholder 9"/>
          <p:cNvSpPr>
            <a:spLocks noGrp="1"/>
          </p:cNvSpPr>
          <p:nvPr>
            <p:ph type="chart" sz="quarter" idx="13"/>
          </p:nvPr>
        </p:nvSpPr>
        <p:spPr>
          <a:xfrm>
            <a:off x="685800" y="1130300"/>
            <a:ext cx="7772400" cy="5035550"/>
          </a:xfr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315191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ig Logo">
    <p:spTree>
      <p:nvGrpSpPr>
        <p:cNvPr id="1" name=""/>
        <p:cNvGrpSpPr/>
        <p:nvPr/>
      </p:nvGrpSpPr>
      <p:grpSpPr>
        <a:xfrm>
          <a:off x="0" y="0"/>
          <a:ext cx="0" cy="0"/>
          <a:chOff x="0" y="0"/>
          <a:chExt cx="0" cy="0"/>
        </a:xfrm>
      </p:grpSpPr>
      <p:sp>
        <p:nvSpPr>
          <p:cNvPr id="6" name="Rectangle 5"/>
          <p:cNvSpPr/>
          <p:nvPr userDrawn="1"/>
        </p:nvSpPr>
        <p:spPr>
          <a:xfrm>
            <a:off x="0" y="4661212"/>
            <a:ext cx="9144000" cy="2196788"/>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ubtitle 2"/>
          <p:cNvSpPr>
            <a:spLocks noGrp="1"/>
          </p:cNvSpPr>
          <p:nvPr>
            <p:ph type="subTitle" idx="1"/>
          </p:nvPr>
        </p:nvSpPr>
        <p:spPr>
          <a:xfrm>
            <a:off x="1371600" y="215736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userDrawn="1"/>
        </p:nvPicPr>
        <p:blipFill>
          <a:blip r:embed="rId2"/>
          <a:stretch>
            <a:fillRect/>
          </a:stretch>
        </p:blipFill>
        <p:spPr>
          <a:xfrm>
            <a:off x="3578810" y="5072195"/>
            <a:ext cx="1986380" cy="1327108"/>
          </a:xfrm>
          <a:prstGeom prst="rect">
            <a:avLst/>
          </a:prstGeom>
        </p:spPr>
      </p:pic>
      <p:sp>
        <p:nvSpPr>
          <p:cNvPr id="11" name="Title 1"/>
          <p:cNvSpPr>
            <a:spLocks noGrp="1"/>
          </p:cNvSpPr>
          <p:nvPr>
            <p:ph type="ctrTitle"/>
          </p:nvPr>
        </p:nvSpPr>
        <p:spPr>
          <a:xfrm>
            <a:off x="685800" y="396710"/>
            <a:ext cx="7772400" cy="1470025"/>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418779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Minimal Identity">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25850"/>
            <a:ext cx="7772400" cy="1470025"/>
          </a:xfrm>
        </p:spPr>
        <p:txBody>
          <a:bodyPr/>
          <a:lstStyle>
            <a:lvl1pPr>
              <a:defRPr/>
            </a:lvl1pPr>
          </a:lstStyle>
          <a:p>
            <a:r>
              <a:rPr lang="en-US" dirty="0"/>
              <a:t>Click to edit Master title style</a:t>
            </a:r>
          </a:p>
        </p:txBody>
      </p:sp>
      <p:sp>
        <p:nvSpPr>
          <p:cNvPr id="3" name="Subtitle 2"/>
          <p:cNvSpPr>
            <a:spLocks noGrp="1"/>
          </p:cNvSpPr>
          <p:nvPr>
            <p:ph type="subTitle" idx="1"/>
          </p:nvPr>
        </p:nvSpPr>
        <p:spPr>
          <a:xfrm>
            <a:off x="1371600" y="308162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6330206"/>
            <a:ext cx="9144000" cy="527794"/>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UT_logo_RIGHT_KNOCKOUT.eps"/>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07955" y="6441967"/>
            <a:ext cx="1410369" cy="314711"/>
          </a:xfrm>
          <a:prstGeom prst="rect">
            <a:avLst/>
          </a:prstGeom>
        </p:spPr>
      </p:pic>
    </p:spTree>
    <p:extLst>
      <p:ext uri="{BB962C8B-B14F-4D97-AF65-F5344CB8AC3E}">
        <p14:creationId xmlns:p14="http://schemas.microsoft.com/office/powerpoint/2010/main" val="1350441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Your Custom Photo">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4950346"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Rectangle 3"/>
          <p:cNvSpPr/>
          <p:nvPr userDrawn="1"/>
        </p:nvSpPr>
        <p:spPr>
          <a:xfrm>
            <a:off x="4950346" y="0"/>
            <a:ext cx="4193654" cy="68580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4950346" y="274637"/>
            <a:ext cx="4193654" cy="3546463"/>
          </a:xfrm>
        </p:spPr>
        <p:txBody>
          <a:bodyPr>
            <a:normAutofit/>
          </a:bodyPr>
          <a:lstStyle>
            <a:lvl1pPr algn="ctr">
              <a:defRPr sz="4000">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2"/>
          <a:stretch>
            <a:fillRect/>
          </a:stretch>
        </p:blipFill>
        <p:spPr>
          <a:xfrm>
            <a:off x="5851676" y="4313728"/>
            <a:ext cx="2390995" cy="1589757"/>
          </a:xfrm>
          <a:prstGeom prst="rect">
            <a:avLst/>
          </a:prstGeom>
        </p:spPr>
      </p:pic>
    </p:spTree>
    <p:extLst>
      <p:ext uri="{BB962C8B-B14F-4D97-AF65-F5344CB8AC3E}">
        <p14:creationId xmlns:p14="http://schemas.microsoft.com/office/powerpoint/2010/main" val="2446035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Photo 1">
    <p:spTree>
      <p:nvGrpSpPr>
        <p:cNvPr id="1" name=""/>
        <p:cNvGrpSpPr/>
        <p:nvPr/>
      </p:nvGrpSpPr>
      <p:grpSpPr>
        <a:xfrm>
          <a:off x="0" y="0"/>
          <a:ext cx="0" cy="0"/>
          <a:chOff x="0" y="0"/>
          <a:chExt cx="0" cy="0"/>
        </a:xfrm>
      </p:grpSpPr>
      <p:pic>
        <p:nvPicPr>
          <p:cNvPr id="9" name="Picture 8" descr="AyresJosh.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18487" y="0"/>
            <a:ext cx="10370676" cy="6868412"/>
          </a:xfrm>
          <a:prstGeom prst="rect">
            <a:avLst/>
          </a:prstGeom>
        </p:spPr>
      </p:pic>
      <p:sp>
        <p:nvSpPr>
          <p:cNvPr id="6" name="Rectangle 5"/>
          <p:cNvSpPr/>
          <p:nvPr userDrawn="1"/>
        </p:nvSpPr>
        <p:spPr>
          <a:xfrm>
            <a:off x="4564442" y="0"/>
            <a:ext cx="4193654" cy="68580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64442" y="274637"/>
            <a:ext cx="4193654" cy="3546463"/>
          </a:xfrm>
        </p:spPr>
        <p:txBody>
          <a:bodyPr>
            <a:normAutofit/>
          </a:bodyPr>
          <a:lstStyle>
            <a:lvl1pPr algn="ctr">
              <a:defRPr sz="4000">
                <a:solidFill>
                  <a:schemeClr val="bg1"/>
                </a:solidFill>
              </a:defRPr>
            </a:lvl1pPr>
          </a:lstStyle>
          <a:p>
            <a:r>
              <a:rPr lang="en-US" dirty="0"/>
              <a:t>Click to edit Master title style</a:t>
            </a:r>
          </a:p>
        </p:txBody>
      </p:sp>
      <p:pic>
        <p:nvPicPr>
          <p:cNvPr id="11" name="Picture 10"/>
          <p:cNvPicPr>
            <a:picLocks noChangeAspect="1"/>
          </p:cNvPicPr>
          <p:nvPr userDrawn="1"/>
        </p:nvPicPr>
        <p:blipFill>
          <a:blip r:embed="rId3"/>
          <a:stretch>
            <a:fillRect/>
          </a:stretch>
        </p:blipFill>
        <p:spPr>
          <a:xfrm>
            <a:off x="5527932" y="4313728"/>
            <a:ext cx="2390995" cy="1589757"/>
          </a:xfrm>
          <a:prstGeom prst="rect">
            <a:avLst/>
          </a:prstGeom>
        </p:spPr>
      </p:pic>
    </p:spTree>
    <p:extLst>
      <p:ext uri="{BB962C8B-B14F-4D97-AF65-F5344CB8AC3E}">
        <p14:creationId xmlns:p14="http://schemas.microsoft.com/office/powerpoint/2010/main" val="471498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hoto 2">
    <p:spTree>
      <p:nvGrpSpPr>
        <p:cNvPr id="1" name=""/>
        <p:cNvGrpSpPr/>
        <p:nvPr/>
      </p:nvGrpSpPr>
      <p:grpSpPr>
        <a:xfrm>
          <a:off x="0" y="0"/>
          <a:ext cx="0" cy="0"/>
          <a:chOff x="0" y="0"/>
          <a:chExt cx="0" cy="0"/>
        </a:xfrm>
      </p:grpSpPr>
      <p:pic>
        <p:nvPicPr>
          <p:cNvPr id="7" name="Picture 6" descr="flag2.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879375"/>
          </a:xfrm>
          <a:prstGeom prst="rect">
            <a:avLst/>
          </a:prstGeom>
        </p:spPr>
      </p:pic>
      <p:sp>
        <p:nvSpPr>
          <p:cNvPr id="4" name="Rectangle 3"/>
          <p:cNvSpPr/>
          <p:nvPr userDrawn="1"/>
        </p:nvSpPr>
        <p:spPr>
          <a:xfrm>
            <a:off x="4564442" y="0"/>
            <a:ext cx="4193654" cy="6858000"/>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5527932" y="4313728"/>
            <a:ext cx="2390995" cy="1589757"/>
          </a:xfrm>
          <a:prstGeom prst="rect">
            <a:avLst/>
          </a:prstGeom>
        </p:spPr>
      </p:pic>
      <p:sp>
        <p:nvSpPr>
          <p:cNvPr id="9" name="Text Placeholder 8"/>
          <p:cNvSpPr>
            <a:spLocks noGrp="1"/>
          </p:cNvSpPr>
          <p:nvPr>
            <p:ph type="body" sz="quarter" idx="10"/>
          </p:nvPr>
        </p:nvSpPr>
        <p:spPr>
          <a:xfrm>
            <a:off x="4564442" y="649288"/>
            <a:ext cx="4193654" cy="3160712"/>
          </a:xfrm>
        </p:spPr>
        <p:txBody>
          <a:bodyPr anchor="ctr">
            <a:normAutofit/>
          </a:bodyPr>
          <a:lstStyle>
            <a:lvl1pPr>
              <a:defRPr sz="4000" b="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614899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B3C3E"/>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3B3C3E"/>
                </a:solidFill>
              </a:defRPr>
            </a:lvl1pPr>
            <a:lvl2pPr>
              <a:defRPr>
                <a:solidFill>
                  <a:srgbClr val="3B3C3E"/>
                </a:solidFill>
              </a:defRPr>
            </a:lvl2pPr>
            <a:lvl3pPr>
              <a:defRPr>
                <a:solidFill>
                  <a:srgbClr val="3B3C3E"/>
                </a:solidFill>
              </a:defRPr>
            </a:lvl3pPr>
            <a:lvl4pPr>
              <a:defRPr>
                <a:solidFill>
                  <a:srgbClr val="3B3C3E"/>
                </a:solidFill>
              </a:defRPr>
            </a:lvl4pPr>
            <a:lvl5pPr>
              <a:defRPr>
                <a:solidFill>
                  <a:srgbClr val="3B3C3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1397863" cy="365125"/>
          </a:xfrm>
        </p:spPr>
        <p:txBody>
          <a:bodyPr/>
          <a:lstStyle>
            <a:lvl1pPr>
              <a:defRPr sz="1000">
                <a:solidFill>
                  <a:schemeClr val="bg1"/>
                </a:solidFill>
                <a:latin typeface="Garamond" panose="02020404030301010803" pitchFamily="18" charset="0"/>
                <a:cs typeface="Arial"/>
              </a:defRPr>
            </a:lvl1pPr>
          </a:lstStyle>
          <a:p>
            <a:endParaRPr lang="en-US" dirty="0"/>
          </a:p>
        </p:txBody>
      </p:sp>
      <p:sp>
        <p:nvSpPr>
          <p:cNvPr id="5" name="Footer Placeholder 4"/>
          <p:cNvSpPr>
            <a:spLocks noGrp="1"/>
          </p:cNvSpPr>
          <p:nvPr>
            <p:ph type="ftr" sz="quarter" idx="11"/>
          </p:nvPr>
        </p:nvSpPr>
        <p:spPr>
          <a:xfrm>
            <a:off x="1855063" y="6356350"/>
            <a:ext cx="2895600" cy="365125"/>
          </a:xfrm>
        </p:spPr>
        <p:txBody>
          <a:bodyPr/>
          <a:lstStyle>
            <a:lvl1pPr>
              <a:defRPr sz="1000">
                <a:solidFill>
                  <a:schemeClr val="bg1"/>
                </a:solidFill>
                <a:latin typeface="Garamond" panose="02020404030301010803" pitchFamily="18" charset="0"/>
                <a:cs typeface="Arial"/>
              </a:defRPr>
            </a:lvl1pPr>
          </a:lstStyle>
          <a:p>
            <a:endParaRPr lang="en-US" dirty="0"/>
          </a:p>
        </p:txBody>
      </p:sp>
      <p:sp>
        <p:nvSpPr>
          <p:cNvPr id="6" name="Slide Number Placeholder 5"/>
          <p:cNvSpPr>
            <a:spLocks noGrp="1"/>
          </p:cNvSpPr>
          <p:nvPr>
            <p:ph type="sldNum" sz="quarter" idx="12"/>
          </p:nvPr>
        </p:nvSpPr>
        <p:spPr>
          <a:xfrm>
            <a:off x="4750663" y="6356350"/>
            <a:ext cx="2133600" cy="365125"/>
          </a:xfrm>
        </p:spPr>
        <p:txBody>
          <a:bodyPr/>
          <a:lstStyle>
            <a:lvl1pPr>
              <a:defRPr sz="1000">
                <a:solidFill>
                  <a:schemeClr val="bg1"/>
                </a:solidFill>
                <a:latin typeface="Garamond" panose="02020404030301010803" pitchFamily="18" charset="0"/>
                <a:cs typeface="Arial"/>
              </a:defRPr>
            </a:lvl1p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1102833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B3C3E"/>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3B3C3E"/>
                </a:solidFill>
              </a:defRPr>
            </a:lvl1pPr>
            <a:lvl2pPr>
              <a:defRPr>
                <a:solidFill>
                  <a:srgbClr val="3B3C3E"/>
                </a:solidFill>
              </a:defRPr>
            </a:lvl2pPr>
            <a:lvl3pPr>
              <a:defRPr>
                <a:solidFill>
                  <a:srgbClr val="3B3C3E"/>
                </a:solidFill>
              </a:defRPr>
            </a:lvl3pPr>
            <a:lvl4pPr>
              <a:defRPr>
                <a:solidFill>
                  <a:srgbClr val="3B3C3E"/>
                </a:solidFill>
              </a:defRPr>
            </a:lvl4pPr>
            <a:lvl5pPr>
              <a:defRPr>
                <a:solidFill>
                  <a:srgbClr val="3B3C3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1397863" cy="365125"/>
          </a:xfrm>
        </p:spPr>
        <p:txBody>
          <a:bodyPr/>
          <a:lstStyle>
            <a:lvl1pPr>
              <a:defRPr sz="1000">
                <a:solidFill>
                  <a:schemeClr val="bg1"/>
                </a:solidFill>
                <a:latin typeface="Garamond" panose="02020404030301010803" pitchFamily="18" charset="0"/>
                <a:cs typeface="Arial"/>
              </a:defRPr>
            </a:lvl1pPr>
          </a:lstStyle>
          <a:p>
            <a:endParaRPr lang="en-US" dirty="0"/>
          </a:p>
        </p:txBody>
      </p:sp>
      <p:sp>
        <p:nvSpPr>
          <p:cNvPr id="5" name="Footer Placeholder 4"/>
          <p:cNvSpPr>
            <a:spLocks noGrp="1"/>
          </p:cNvSpPr>
          <p:nvPr>
            <p:ph type="ftr" sz="quarter" idx="11"/>
          </p:nvPr>
        </p:nvSpPr>
        <p:spPr>
          <a:xfrm>
            <a:off x="1855063" y="6356350"/>
            <a:ext cx="2895600" cy="365125"/>
          </a:xfrm>
        </p:spPr>
        <p:txBody>
          <a:bodyPr/>
          <a:lstStyle>
            <a:lvl1pPr>
              <a:defRPr sz="1000">
                <a:solidFill>
                  <a:schemeClr val="bg1"/>
                </a:solidFill>
                <a:latin typeface="Garamond" panose="02020404030301010803" pitchFamily="18" charset="0"/>
                <a:cs typeface="Arial"/>
              </a:defRPr>
            </a:lvl1pPr>
          </a:lstStyle>
          <a:p>
            <a:endParaRPr lang="en-US" dirty="0"/>
          </a:p>
        </p:txBody>
      </p:sp>
      <p:sp>
        <p:nvSpPr>
          <p:cNvPr id="6" name="Slide Number Placeholder 5"/>
          <p:cNvSpPr>
            <a:spLocks noGrp="1"/>
          </p:cNvSpPr>
          <p:nvPr>
            <p:ph type="sldNum" sz="quarter" idx="12"/>
          </p:nvPr>
        </p:nvSpPr>
        <p:spPr>
          <a:xfrm>
            <a:off x="4750663" y="6356350"/>
            <a:ext cx="2133600" cy="365125"/>
          </a:xfrm>
        </p:spPr>
        <p:txBody>
          <a:bodyPr/>
          <a:lstStyle>
            <a:lvl1pPr>
              <a:defRPr sz="1000">
                <a:solidFill>
                  <a:schemeClr val="bg1"/>
                </a:solidFill>
                <a:latin typeface="Garamond" panose="02020404030301010803" pitchFamily="18" charset="0"/>
                <a:cs typeface="Arial"/>
              </a:defRPr>
            </a:lvl1pPr>
          </a:lstStyle>
          <a:p>
            <a:fld id="{051C7006-7120-F341-A188-F97DDD913081}" type="slidenum">
              <a:rPr lang="en-US" smtClean="0"/>
              <a:pPr/>
              <a:t>‹#›</a:t>
            </a:fld>
            <a:endParaRPr lang="en-US" dirty="0"/>
          </a:p>
        </p:txBody>
      </p:sp>
    </p:spTree>
    <p:extLst>
      <p:ext uri="{BB962C8B-B14F-4D97-AF65-F5344CB8AC3E}">
        <p14:creationId xmlns:p14="http://schemas.microsoft.com/office/powerpoint/2010/main" val="644777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emf"/><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4.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subtitle style</a:t>
            </a:r>
          </a:p>
        </p:txBody>
      </p:sp>
    </p:spTree>
    <p:extLst>
      <p:ext uri="{BB962C8B-B14F-4D97-AF65-F5344CB8AC3E}">
        <p14:creationId xmlns:p14="http://schemas.microsoft.com/office/powerpoint/2010/main" val="1758142741"/>
      </p:ext>
    </p:extLst>
  </p:cSld>
  <p:clrMap bg1="lt1" tx1="dk1" bg2="lt2" tx2="dk2" accent1="accent1" accent2="accent2" accent3="accent3" accent4="accent4" accent5="accent5" accent6="accent6" hlink="hlink" folHlink="folHlink"/>
  <p:sldLayoutIdLst>
    <p:sldLayoutId id="2147483702" r:id="rId1"/>
    <p:sldLayoutId id="2147483664" r:id="rId2"/>
    <p:sldLayoutId id="2147483661" r:id="rId3"/>
    <p:sldLayoutId id="2147483649" r:id="rId4"/>
    <p:sldLayoutId id="2147483700" r:id="rId5"/>
    <p:sldLayoutId id="2147483663" r:id="rId6"/>
    <p:sldLayoutId id="2147483696" r:id="rId7"/>
    <p:sldLayoutId id="2147483705" r:id="rId8"/>
  </p:sldLayoutIdLst>
  <p:hf hdr="0" ftr="0" dt="0"/>
  <p:txStyles>
    <p:titleStyle>
      <a:lvl1pPr algn="ctr" defTabSz="457200" rtl="0" eaLnBrk="1" latinLnBrk="0" hangingPunct="1">
        <a:spcBef>
          <a:spcPct val="0"/>
        </a:spcBef>
        <a:buNone/>
        <a:defRPr sz="4400" kern="1200">
          <a:solidFill>
            <a:srgbClr val="3B3C3E"/>
          </a:solidFill>
          <a:latin typeface="Garamond" panose="02020404030301010803" pitchFamily="18" charset="0"/>
          <a:ea typeface="+mj-ea"/>
          <a:cs typeface="Arial"/>
        </a:defRPr>
      </a:lvl1pPr>
    </p:titleStyle>
    <p:bodyStyle>
      <a:lvl1pPr marL="0" indent="0" algn="ctr" defTabSz="457200" rtl="0" eaLnBrk="1" latinLnBrk="0" hangingPunct="1">
        <a:spcBef>
          <a:spcPct val="20000"/>
        </a:spcBef>
        <a:buFont typeface="Arial"/>
        <a:buNone/>
        <a:defRPr sz="3200" kern="1200">
          <a:solidFill>
            <a:srgbClr val="77797C"/>
          </a:solidFill>
          <a:latin typeface="Garamond" panose="02020404030301010803" pitchFamily="18" charset="0"/>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330206"/>
            <a:ext cx="9144000" cy="527794"/>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1310609" cy="365125"/>
          </a:xfrm>
          <a:prstGeom prst="rect">
            <a:avLst/>
          </a:prstGeom>
        </p:spPr>
        <p:txBody>
          <a:bodyPr vert="horz" lIns="91440" tIns="45720" rIns="91440" bIns="45720" rtlCol="0" anchor="ctr"/>
          <a:lstStyle>
            <a:lvl1pPr algn="l">
              <a:defRPr sz="1000">
                <a:solidFill>
                  <a:schemeClr val="bg1"/>
                </a:solidFill>
                <a:latin typeface="Garamond" panose="02020404030301010803" pitchFamily="18" charset="0"/>
                <a:cs typeface="Arial"/>
              </a:defRPr>
            </a:lvl1pPr>
          </a:lstStyle>
          <a:p>
            <a:endParaRPr lang="en-US" dirty="0"/>
          </a:p>
        </p:txBody>
      </p:sp>
      <p:sp>
        <p:nvSpPr>
          <p:cNvPr id="5" name="Footer Placeholder 4"/>
          <p:cNvSpPr>
            <a:spLocks noGrp="1"/>
          </p:cNvSpPr>
          <p:nvPr>
            <p:ph type="ftr" sz="quarter" idx="3"/>
          </p:nvPr>
        </p:nvSpPr>
        <p:spPr>
          <a:xfrm>
            <a:off x="1767809" y="6356350"/>
            <a:ext cx="2895600" cy="365125"/>
          </a:xfrm>
          <a:prstGeom prst="rect">
            <a:avLst/>
          </a:prstGeom>
        </p:spPr>
        <p:txBody>
          <a:bodyPr vert="horz" lIns="91440" tIns="45720" rIns="91440" bIns="45720" rtlCol="0" anchor="ctr"/>
          <a:lstStyle>
            <a:lvl1pPr algn="ctr">
              <a:defRPr sz="1000">
                <a:solidFill>
                  <a:schemeClr val="bg1"/>
                </a:solidFill>
                <a:latin typeface="Garamond" panose="02020404030301010803" pitchFamily="18" charset="0"/>
                <a:cs typeface="Arial"/>
              </a:defRPr>
            </a:lvl1pPr>
          </a:lstStyle>
          <a:p>
            <a:endParaRPr lang="en-US" dirty="0"/>
          </a:p>
        </p:txBody>
      </p:sp>
      <p:sp>
        <p:nvSpPr>
          <p:cNvPr id="6" name="Slide Number Placeholder 5"/>
          <p:cNvSpPr>
            <a:spLocks noGrp="1"/>
          </p:cNvSpPr>
          <p:nvPr>
            <p:ph type="sldNum" sz="quarter" idx="4"/>
          </p:nvPr>
        </p:nvSpPr>
        <p:spPr>
          <a:xfrm>
            <a:off x="4667371" y="6356350"/>
            <a:ext cx="2133600" cy="365125"/>
          </a:xfrm>
          <a:prstGeom prst="rect">
            <a:avLst/>
          </a:prstGeom>
        </p:spPr>
        <p:txBody>
          <a:bodyPr vert="horz" lIns="91440" tIns="45720" rIns="91440" bIns="45720" rtlCol="0" anchor="ctr"/>
          <a:lstStyle>
            <a:lvl1pPr algn="r">
              <a:defRPr sz="1000">
                <a:solidFill>
                  <a:schemeClr val="bg1"/>
                </a:solidFill>
                <a:latin typeface="Garamond" panose="02020404030301010803" pitchFamily="18" charset="0"/>
                <a:cs typeface="Arial"/>
              </a:defRPr>
            </a:lvl1pPr>
          </a:lstStyle>
          <a:p>
            <a:fld id="{051C7006-7120-F341-A188-F97DDD913081}" type="slidenum">
              <a:rPr lang="en-US" smtClean="0"/>
              <a:pPr/>
              <a:t>‹#›</a:t>
            </a:fld>
            <a:endParaRPr lang="en-US" dirty="0"/>
          </a:p>
        </p:txBody>
      </p:sp>
      <p:pic>
        <p:nvPicPr>
          <p:cNvPr id="10" name="Picture 9" descr="UT_logo_RIGHT_KNOCKOUT.eps"/>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7621048" y="6441967"/>
            <a:ext cx="1410369" cy="314711"/>
          </a:xfrm>
          <a:prstGeom prst="rect">
            <a:avLst/>
          </a:prstGeom>
        </p:spPr>
      </p:pic>
    </p:spTree>
    <p:extLst>
      <p:ext uri="{BB962C8B-B14F-4D97-AF65-F5344CB8AC3E}">
        <p14:creationId xmlns:p14="http://schemas.microsoft.com/office/powerpoint/2010/main" val="2101319141"/>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670" r:id="rId3"/>
    <p:sldLayoutId id="2147483701" r:id="rId4"/>
    <p:sldLayoutId id="2147483671" r:id="rId5"/>
    <p:sldLayoutId id="2147483672" r:id="rId6"/>
    <p:sldLayoutId id="2147483674" r:id="rId7"/>
  </p:sldLayoutIdLst>
  <p:hf hdr="0" ftr="0" dt="0"/>
  <p:txStyles>
    <p:titleStyle>
      <a:lvl1pPr algn="l" defTabSz="457200" rtl="0" eaLnBrk="1" latinLnBrk="0" hangingPunct="1">
        <a:spcBef>
          <a:spcPct val="0"/>
        </a:spcBef>
        <a:buNone/>
        <a:defRPr sz="4400" b="1" kern="1200">
          <a:solidFill>
            <a:srgbClr val="3B3C3E"/>
          </a:solidFill>
          <a:latin typeface="Garamond" panose="02020404030301010803" pitchFamily="18" charset="0"/>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C3E"/>
          </a:solidFill>
          <a:latin typeface="Garamond" panose="02020404030301010803" pitchFamily="18" charset="0"/>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Garamond" panose="02020404030301010803" pitchFamily="18" charset="0"/>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Garamond" panose="02020404030301010803" pitchFamily="18" charset="0"/>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Garamond" panose="02020404030301010803" pitchFamily="18" charset="0"/>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Garamond" panose="02020404030301010803" pitchFamily="18"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30206"/>
            <a:ext cx="9144000" cy="527794"/>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2"/>
          </p:nvPr>
        </p:nvSpPr>
        <p:spPr>
          <a:xfrm>
            <a:off x="457200" y="6356350"/>
            <a:ext cx="1310609" cy="365125"/>
          </a:xfrm>
          <a:prstGeom prst="rect">
            <a:avLst/>
          </a:prstGeom>
        </p:spPr>
        <p:txBody>
          <a:bodyPr vert="horz" lIns="91440" tIns="45720" rIns="91440" bIns="45720" rtlCol="0" anchor="ctr"/>
          <a:lstStyle>
            <a:lvl1pPr algn="l">
              <a:defRPr sz="1000">
                <a:solidFill>
                  <a:schemeClr val="bg1"/>
                </a:solidFill>
                <a:latin typeface="Garamond" panose="02020404030301010803" pitchFamily="18" charset="0"/>
                <a:cs typeface="Arial"/>
              </a:defRPr>
            </a:lvl1pPr>
          </a:lstStyle>
          <a:p>
            <a:endParaRPr lang="en-US" dirty="0"/>
          </a:p>
        </p:txBody>
      </p:sp>
      <p:sp>
        <p:nvSpPr>
          <p:cNvPr id="11" name="Footer Placeholder 4"/>
          <p:cNvSpPr>
            <a:spLocks noGrp="1"/>
          </p:cNvSpPr>
          <p:nvPr>
            <p:ph type="ftr" sz="quarter" idx="3"/>
          </p:nvPr>
        </p:nvSpPr>
        <p:spPr>
          <a:xfrm>
            <a:off x="1767809" y="6356350"/>
            <a:ext cx="2895600" cy="365125"/>
          </a:xfrm>
          <a:prstGeom prst="rect">
            <a:avLst/>
          </a:prstGeom>
        </p:spPr>
        <p:txBody>
          <a:bodyPr vert="horz" lIns="91440" tIns="45720" rIns="91440" bIns="45720" rtlCol="0" anchor="ctr"/>
          <a:lstStyle>
            <a:lvl1pPr algn="ctr">
              <a:defRPr sz="1000">
                <a:solidFill>
                  <a:schemeClr val="bg1"/>
                </a:solidFill>
                <a:latin typeface="Garamond" panose="02020404030301010803" pitchFamily="18" charset="0"/>
                <a:cs typeface="Arial"/>
              </a:defRPr>
            </a:lvl1pPr>
          </a:lstStyle>
          <a:p>
            <a:endParaRPr lang="en-US" dirty="0"/>
          </a:p>
        </p:txBody>
      </p:sp>
      <p:sp>
        <p:nvSpPr>
          <p:cNvPr id="12" name="Slide Number Placeholder 5"/>
          <p:cNvSpPr>
            <a:spLocks noGrp="1"/>
          </p:cNvSpPr>
          <p:nvPr>
            <p:ph type="sldNum" sz="quarter" idx="4"/>
          </p:nvPr>
        </p:nvSpPr>
        <p:spPr>
          <a:xfrm>
            <a:off x="4667371" y="6356350"/>
            <a:ext cx="2133600" cy="365125"/>
          </a:xfrm>
          <a:prstGeom prst="rect">
            <a:avLst/>
          </a:prstGeom>
        </p:spPr>
        <p:txBody>
          <a:bodyPr vert="horz" lIns="91440" tIns="45720" rIns="91440" bIns="45720" rtlCol="0" anchor="ctr"/>
          <a:lstStyle>
            <a:lvl1pPr algn="r">
              <a:defRPr sz="1000">
                <a:solidFill>
                  <a:schemeClr val="bg1"/>
                </a:solidFill>
                <a:latin typeface="Garamond" panose="02020404030301010803" pitchFamily="18" charset="0"/>
                <a:cs typeface="Arial"/>
              </a:defRPr>
            </a:lvl1pPr>
          </a:lstStyle>
          <a:p>
            <a:fld id="{051C7006-7120-F341-A188-F97DDD913081}" type="slidenum">
              <a:rPr lang="en-US" smtClean="0"/>
              <a:pPr/>
              <a:t>‹#›</a:t>
            </a:fld>
            <a:endParaRPr lang="en-US" dirty="0"/>
          </a:p>
        </p:txBody>
      </p:sp>
      <p:pic>
        <p:nvPicPr>
          <p:cNvPr id="13" name="Picture 12" descr="UT_logo_RIGHT_KNOCKOUT.eps"/>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280624" y="6441967"/>
            <a:ext cx="1410369" cy="314711"/>
          </a:xfrm>
          <a:prstGeom prst="rect">
            <a:avLst/>
          </a:prstGeom>
        </p:spPr>
      </p:pic>
    </p:spTree>
    <p:extLst>
      <p:ext uri="{BB962C8B-B14F-4D97-AF65-F5344CB8AC3E}">
        <p14:creationId xmlns:p14="http://schemas.microsoft.com/office/powerpoint/2010/main" val="2856070284"/>
      </p:ext>
    </p:extLst>
  </p:cSld>
  <p:clrMap bg1="lt1" tx1="dk1" bg2="lt2" tx2="dk2" accent1="accent1" accent2="accent2" accent3="accent3" accent4="accent4" accent5="accent5" accent6="accent6" hlink="hlink" folHlink="folHlink"/>
  <p:sldLayoutIdLst>
    <p:sldLayoutId id="2147483676" r:id="rId1"/>
    <p:sldLayoutId id="2147483693" r:id="rId2"/>
    <p:sldLayoutId id="2147483699" r:id="rId3"/>
    <p:sldLayoutId id="2147483694" r:id="rId4"/>
    <p:sldLayoutId id="2147483695" r:id="rId5"/>
  </p:sldLayoutIdLst>
  <p:hf hdr="0" ftr="0" dt="0"/>
  <p:txStyles>
    <p:titleStyle>
      <a:lvl1pPr algn="l" defTabSz="457200" rtl="0" eaLnBrk="1" latinLnBrk="0" hangingPunct="1">
        <a:spcBef>
          <a:spcPct val="0"/>
        </a:spcBef>
        <a:buNone/>
        <a:defRPr sz="4400" kern="1200">
          <a:solidFill>
            <a:srgbClr val="3B3C3E"/>
          </a:solidFill>
          <a:latin typeface="Garamond" panose="02020404030301010803" pitchFamily="18" charset="0"/>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C3E"/>
          </a:solidFill>
          <a:latin typeface="Garamond" panose="02020404030301010803" pitchFamily="18" charset="0"/>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Garamond" panose="02020404030301010803" pitchFamily="18" charset="0"/>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Garamond" panose="02020404030301010803" pitchFamily="18" charset="0"/>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Garamond" panose="02020404030301010803" pitchFamily="18" charset="0"/>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Garamond" panose="02020404030301010803" pitchFamily="18"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330206"/>
            <a:ext cx="9144000" cy="527794"/>
          </a:xfrm>
          <a:prstGeom prst="rect">
            <a:avLst/>
          </a:prstGeom>
          <a:solidFill>
            <a:srgbClr val="FF8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457200" y="6356350"/>
            <a:ext cx="1310609" cy="365125"/>
          </a:xfrm>
          <a:prstGeom prst="rect">
            <a:avLst/>
          </a:prstGeom>
        </p:spPr>
        <p:txBody>
          <a:bodyPr vert="horz" lIns="91440" tIns="45720" rIns="91440" bIns="45720" rtlCol="0" anchor="ctr"/>
          <a:lstStyle>
            <a:lvl1pPr algn="l">
              <a:defRPr sz="1000">
                <a:solidFill>
                  <a:schemeClr val="bg1"/>
                </a:solidFill>
                <a:latin typeface="Garamond" panose="02020404030301010803" pitchFamily="18" charset="0"/>
                <a:cs typeface="Arial"/>
              </a:defRPr>
            </a:lvl1pPr>
          </a:lstStyle>
          <a:p>
            <a:endParaRPr lang="en-US" dirty="0"/>
          </a:p>
        </p:txBody>
      </p:sp>
      <p:sp>
        <p:nvSpPr>
          <p:cNvPr id="9" name="Footer Placeholder 4"/>
          <p:cNvSpPr>
            <a:spLocks noGrp="1"/>
          </p:cNvSpPr>
          <p:nvPr>
            <p:ph type="ftr" sz="quarter" idx="3"/>
          </p:nvPr>
        </p:nvSpPr>
        <p:spPr>
          <a:xfrm>
            <a:off x="1767809" y="6356350"/>
            <a:ext cx="2895600" cy="365125"/>
          </a:xfrm>
          <a:prstGeom prst="rect">
            <a:avLst/>
          </a:prstGeom>
        </p:spPr>
        <p:txBody>
          <a:bodyPr vert="horz" lIns="91440" tIns="45720" rIns="91440" bIns="45720" rtlCol="0" anchor="ctr"/>
          <a:lstStyle>
            <a:lvl1pPr algn="ctr">
              <a:defRPr sz="1000">
                <a:solidFill>
                  <a:schemeClr val="bg1"/>
                </a:solidFill>
                <a:latin typeface="Garamond" panose="02020404030301010803" pitchFamily="18" charset="0"/>
                <a:cs typeface="Arial"/>
              </a:defRPr>
            </a:lvl1pPr>
          </a:lstStyle>
          <a:p>
            <a:endParaRPr lang="en-US" dirty="0"/>
          </a:p>
        </p:txBody>
      </p:sp>
      <p:sp>
        <p:nvSpPr>
          <p:cNvPr id="10" name="Slide Number Placeholder 5"/>
          <p:cNvSpPr>
            <a:spLocks noGrp="1"/>
          </p:cNvSpPr>
          <p:nvPr>
            <p:ph type="sldNum" sz="quarter" idx="4"/>
          </p:nvPr>
        </p:nvSpPr>
        <p:spPr>
          <a:xfrm>
            <a:off x="4667371" y="6356350"/>
            <a:ext cx="2133600" cy="365125"/>
          </a:xfrm>
          <a:prstGeom prst="rect">
            <a:avLst/>
          </a:prstGeom>
        </p:spPr>
        <p:txBody>
          <a:bodyPr vert="horz" lIns="91440" tIns="45720" rIns="91440" bIns="45720" rtlCol="0" anchor="ctr"/>
          <a:lstStyle>
            <a:lvl1pPr algn="r">
              <a:defRPr sz="1000">
                <a:solidFill>
                  <a:schemeClr val="bg1"/>
                </a:solidFill>
                <a:latin typeface="Garamond" panose="02020404030301010803" pitchFamily="18" charset="0"/>
                <a:cs typeface="Arial"/>
              </a:defRPr>
            </a:lvl1pPr>
          </a:lstStyle>
          <a:p>
            <a:fld id="{051C7006-7120-F341-A188-F97DDD913081}" type="slidenum">
              <a:rPr lang="en-US" smtClean="0"/>
              <a:pPr/>
              <a:t>‹#›</a:t>
            </a:fld>
            <a:endParaRPr lang="en-US" dirty="0"/>
          </a:p>
        </p:txBody>
      </p:sp>
      <p:pic>
        <p:nvPicPr>
          <p:cNvPr id="11" name="Picture 10" descr="UT_logo_RIGHT_KNOCKOUT.eps"/>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80624" y="6441967"/>
            <a:ext cx="1410369" cy="314711"/>
          </a:xfrm>
          <a:prstGeom prst="rect">
            <a:avLst/>
          </a:prstGeom>
        </p:spPr>
      </p:pic>
    </p:spTree>
    <p:extLst>
      <p:ext uri="{BB962C8B-B14F-4D97-AF65-F5344CB8AC3E}">
        <p14:creationId xmlns:p14="http://schemas.microsoft.com/office/powerpoint/2010/main" val="1886285337"/>
      </p:ext>
    </p:extLst>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ctr" defTabSz="457200" rtl="0" eaLnBrk="1" latinLnBrk="0" hangingPunct="1">
        <a:spcBef>
          <a:spcPct val="0"/>
        </a:spcBef>
        <a:buNone/>
        <a:defRPr sz="4400" kern="1200">
          <a:solidFill>
            <a:srgbClr val="3B3C3E"/>
          </a:solidFill>
          <a:latin typeface="Garamond" panose="02020404030301010803" pitchFamily="18" charset="0"/>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3B3C3E"/>
          </a:solidFill>
          <a:latin typeface="Garamond" panose="02020404030301010803" pitchFamily="18" charset="0"/>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Garamond" panose="02020404030301010803" pitchFamily="18" charset="0"/>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Garamond" panose="02020404030301010803" pitchFamily="18" charset="0"/>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Garamond" panose="02020404030301010803" pitchFamily="18" charset="0"/>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Garamond" panose="02020404030301010803" pitchFamily="18"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1.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273"/>
            <a:ext cx="8229600" cy="2806003"/>
          </a:xfrm>
        </p:spPr>
        <p:txBody>
          <a:bodyPr>
            <a:normAutofit/>
          </a:bodyPr>
          <a:lstStyle/>
          <a:p>
            <a:pPr marL="0" marR="0" algn="ctr">
              <a:spcBef>
                <a:spcPts val="0"/>
              </a:spcBef>
              <a:spcAft>
                <a:spcPts val="0"/>
              </a:spcAft>
            </a:pPr>
            <a:r>
              <a:rPr lang="en-US" sz="3200" kern="1400" dirty="0">
                <a:solidFill>
                  <a:schemeClr val="tx1"/>
                </a:solidFill>
                <a:ea typeface="Times New Roman" panose="02020603050405020304" pitchFamily="18" charset="0"/>
                <a:cs typeface="Arial" panose="020B0604020202020204" pitchFamily="34" charset="0"/>
              </a:rPr>
              <a:t>Cross Section Measurements of Protactinium Isotopes Production Using Thorium-232 </a:t>
            </a:r>
            <a:endParaRPr lang="en-US" sz="3200" kern="1400" dirty="0">
              <a:solidFill>
                <a:schemeClr val="tx1"/>
              </a:solidFill>
              <a:effectLst/>
              <a:latin typeface="Garamond" panose="02020404030301010803" pitchFamily="18" charset="0"/>
              <a:ea typeface="Times New Roman" panose="02020603050405020304" pitchFamily="18" charset="0"/>
              <a:cs typeface="Arial" panose="020B0604020202020204" pitchFamily="34" charset="0"/>
            </a:endParaRPr>
          </a:p>
        </p:txBody>
      </p:sp>
      <p:sp>
        <p:nvSpPr>
          <p:cNvPr id="5" name="Subtitle 4"/>
          <p:cNvSpPr>
            <a:spLocks noGrp="1"/>
          </p:cNvSpPr>
          <p:nvPr>
            <p:ph type="subTitle" idx="1"/>
          </p:nvPr>
        </p:nvSpPr>
        <p:spPr>
          <a:xfrm>
            <a:off x="457200" y="2233296"/>
            <a:ext cx="8229600" cy="1709521"/>
          </a:xfrm>
        </p:spPr>
        <p:txBody>
          <a:bodyPr>
            <a:normAutofit/>
          </a:bodyPr>
          <a:lstStyle/>
          <a:p>
            <a:pPr marL="0" marR="0">
              <a:spcBef>
                <a:spcPts val="0"/>
              </a:spcBef>
              <a:spcAft>
                <a:spcPts val="1600"/>
              </a:spcAft>
            </a:pPr>
            <a:r>
              <a:rPr lang="en-US" sz="3600" dirty="0">
                <a:effectLst/>
                <a:latin typeface="Garamond" panose="02020404030301010803" pitchFamily="18" charset="0"/>
                <a:ea typeface="Times New Roman" panose="02020603050405020304" pitchFamily="18" charset="0"/>
              </a:rPr>
              <a:t>Naser Burahmah</a:t>
            </a:r>
          </a:p>
          <a:p>
            <a:pPr fontAlgn="base"/>
            <a:r>
              <a:rPr lang="en-US" sz="2000" b="0" i="0" dirty="0">
                <a:solidFill>
                  <a:srgbClr val="231F20"/>
                </a:solidFill>
                <a:effectLst/>
              </a:rPr>
              <a:t>ICTP-IAEA Workshop on Simulation of Nuclear Reaction Data with the TALYS Code </a:t>
            </a:r>
          </a:p>
        </p:txBody>
      </p:sp>
      <p:sp>
        <p:nvSpPr>
          <p:cNvPr id="4" name="Rectangle 1">
            <a:extLst>
              <a:ext uri="{FF2B5EF4-FFF2-40B4-BE49-F238E27FC236}">
                <a16:creationId xmlns:a16="http://schemas.microsoft.com/office/drawing/2014/main" id="{88D0CC64-B304-7447-9C94-4D313E82E542}"/>
              </a:ext>
            </a:extLst>
          </p:cNvPr>
          <p:cNvSpPr>
            <a:spLocks noChangeArrowheads="1"/>
          </p:cNvSpPr>
          <p:nvPr/>
        </p:nvSpPr>
        <p:spPr bwMode="auto">
          <a:xfrm>
            <a:off x="1543050" y="3237598"/>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Garamond" panose="02020404030301010803" pitchFamily="18" charset="0"/>
              </a:rPr>
            </a:br>
            <a:endParaRPr kumimoji="0" lang="en-US" altLang="en-US" sz="1800" b="0" i="0" u="none" strike="noStrike" cap="none" normalizeH="0" baseline="0" dirty="0">
              <a:ln>
                <a:noFill/>
              </a:ln>
              <a:solidFill>
                <a:schemeClr val="tx1"/>
              </a:solidFill>
              <a:effectLst/>
              <a:latin typeface="Garamond" panose="02020404030301010803" pitchFamily="18" charset="0"/>
            </a:endParaRPr>
          </a:p>
        </p:txBody>
      </p:sp>
    </p:spTree>
    <p:extLst>
      <p:ext uri="{BB962C8B-B14F-4D97-AF65-F5344CB8AC3E}">
        <p14:creationId xmlns:p14="http://schemas.microsoft.com/office/powerpoint/2010/main" val="1829557645"/>
      </p:ext>
    </p:extLst>
  </p:cSld>
  <p:clrMapOvr>
    <a:masterClrMapping/>
  </p:clrMapOvr>
  <mc:AlternateContent xmlns:mc="http://schemas.openxmlformats.org/markup-compatibility/2006" xmlns:p14="http://schemas.microsoft.com/office/powerpoint/2010/main">
    <mc:Choice Requires="p14">
      <p:transition spd="med" p14:dur="700" advTm="24121">
        <p:fade/>
      </p:transition>
    </mc:Choice>
    <mc:Fallback xmlns="">
      <p:transition spd="med" advTm="24121">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DFA9-F6FE-AC45-ACC0-0096A2E0836C}"/>
              </a:ext>
            </a:extLst>
          </p:cNvPr>
          <p:cNvSpPr>
            <a:spLocks noGrp="1"/>
          </p:cNvSpPr>
          <p:nvPr>
            <p:ph type="title"/>
          </p:nvPr>
        </p:nvSpPr>
        <p:spPr/>
        <p:txBody>
          <a:bodyPr/>
          <a:lstStyle/>
          <a:p>
            <a:r>
              <a:rPr lang="en-US" sz="4000" dirty="0"/>
              <a:t>Results</a:t>
            </a:r>
            <a:r>
              <a:rPr lang="en-US" dirty="0"/>
              <a:t> </a:t>
            </a:r>
          </a:p>
        </p:txBody>
      </p:sp>
      <p:sp>
        <p:nvSpPr>
          <p:cNvPr id="3" name="Content Placeholder 2">
            <a:extLst>
              <a:ext uri="{FF2B5EF4-FFF2-40B4-BE49-F238E27FC236}">
                <a16:creationId xmlns:a16="http://schemas.microsoft.com/office/drawing/2014/main" id="{DF5686CD-F624-3D4B-8943-92B4260675E4}"/>
              </a:ext>
            </a:extLst>
          </p:cNvPr>
          <p:cNvSpPr>
            <a:spLocks noGrp="1"/>
          </p:cNvSpPr>
          <p:nvPr>
            <p:ph idx="1"/>
          </p:nvPr>
        </p:nvSpPr>
        <p:spPr/>
        <p:txBody>
          <a:bodyPr>
            <a:noAutofit/>
          </a:bodyPr>
          <a:lstStyle/>
          <a:p>
            <a:r>
              <a:rPr lang="en-US" sz="2400" dirty="0"/>
              <a:t>Cross sections for </a:t>
            </a:r>
            <a:r>
              <a:rPr lang="en-US" sz="2400" baseline="30000" dirty="0"/>
              <a:t>232</a:t>
            </a:r>
            <a:r>
              <a:rPr lang="en-US" sz="2400" dirty="0"/>
              <a:t>Th(</a:t>
            </a:r>
            <a:r>
              <a:rPr lang="en-US" sz="2400" dirty="0" err="1"/>
              <a:t>d,xn</a:t>
            </a:r>
            <a:r>
              <a:rPr lang="en-US" sz="2400" dirty="0"/>
              <a:t>)</a:t>
            </a:r>
            <a:r>
              <a:rPr lang="en-US" sz="2400" baseline="30000" dirty="0"/>
              <a:t>228,</a:t>
            </a:r>
            <a:r>
              <a:rPr lang="en-US" sz="2400" baseline="30000" dirty="0">
                <a:solidFill>
                  <a:srgbClr val="FF0000"/>
                </a:solidFill>
              </a:rPr>
              <a:t>229,230</a:t>
            </a:r>
            <a:r>
              <a:rPr lang="en-US" sz="2400" baseline="30000" dirty="0"/>
              <a:t>,232,233</a:t>
            </a:r>
            <a:r>
              <a:rPr lang="en-US" sz="2400" dirty="0"/>
              <a:t>Pa reactions at 30.8, 35.0, 41.3, and 49.6 MeV are presented  </a:t>
            </a:r>
          </a:p>
          <a:p>
            <a:endParaRPr lang="en-US" sz="2400" dirty="0"/>
          </a:p>
          <a:p>
            <a:r>
              <a:rPr lang="en-US" sz="2400" dirty="0"/>
              <a:t>The measured cross sections were compared with PHITS simulated cross sections, TENDLE-2019, TENDLE-2021, and TALYS</a:t>
            </a:r>
            <a:endParaRPr lang="en-US" sz="2400" dirty="0">
              <a:solidFill>
                <a:schemeClr val="tx1"/>
              </a:solidFill>
            </a:endParaRPr>
          </a:p>
          <a:p>
            <a:endParaRPr lang="en-US" sz="2400" dirty="0"/>
          </a:p>
          <a:p>
            <a:r>
              <a:rPr lang="en-US" sz="2400" dirty="0"/>
              <a:t>The measured cross sections from deuteron bombardment were compared to cross sections from literature when available</a:t>
            </a:r>
          </a:p>
          <a:p>
            <a:pPr marL="0" indent="0">
              <a:buNone/>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95F41DC7-326A-1947-BCD7-1216250E52DC}"/>
              </a:ext>
            </a:extLst>
          </p:cNvPr>
          <p:cNvSpPr>
            <a:spLocks noGrp="1"/>
          </p:cNvSpPr>
          <p:nvPr>
            <p:ph type="sldNum" sz="quarter" idx="12"/>
          </p:nvPr>
        </p:nvSpPr>
        <p:spPr/>
        <p:txBody>
          <a:bodyPr/>
          <a:lstStyle/>
          <a:p>
            <a:fld id="{051C7006-7120-F341-A188-F97DDD913081}" type="slidenum">
              <a:rPr lang="en-US" smtClean="0"/>
              <a:pPr/>
              <a:t>10</a:t>
            </a:fld>
            <a:endParaRPr lang="en-US" dirty="0"/>
          </a:p>
        </p:txBody>
      </p:sp>
    </p:spTree>
    <p:extLst>
      <p:ext uri="{BB962C8B-B14F-4D97-AF65-F5344CB8AC3E}">
        <p14:creationId xmlns:p14="http://schemas.microsoft.com/office/powerpoint/2010/main" val="3941687188"/>
      </p:ext>
    </p:extLst>
  </p:cSld>
  <p:clrMapOvr>
    <a:masterClrMapping/>
  </p:clrMapOvr>
  <mc:AlternateContent xmlns:mc="http://schemas.openxmlformats.org/markup-compatibility/2006" xmlns:p14="http://schemas.microsoft.com/office/powerpoint/2010/main">
    <mc:Choice Requires="p14">
      <p:transition spd="slow" p14:dur="2000" advTm="142"/>
    </mc:Choice>
    <mc:Fallback xmlns="">
      <p:transition spd="slow" advTm="14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rmAutofit/>
          </a:bodyPr>
          <a:lstStyle/>
          <a:p>
            <a:pPr lvl="1" algn="l"/>
            <a:r>
              <a:rPr lang="en-US" sz="4000" b="1" baseline="30000" dirty="0">
                <a:solidFill>
                  <a:srgbClr val="3B3C3E"/>
                </a:solidFill>
                <a:latin typeface="Garamond" panose="02020404030301010803" pitchFamily="18" charset="0"/>
              </a:rPr>
              <a:t>232</a:t>
            </a:r>
            <a:r>
              <a:rPr lang="en-US" sz="4000" b="1" dirty="0">
                <a:solidFill>
                  <a:srgbClr val="3B3C3E"/>
                </a:solidFill>
                <a:latin typeface="Garamond" panose="02020404030301010803" pitchFamily="18" charset="0"/>
              </a:rPr>
              <a:t>Th(d,5n)</a:t>
            </a:r>
            <a:r>
              <a:rPr lang="en-US" sz="4000" b="1" baseline="30000" dirty="0">
                <a:solidFill>
                  <a:srgbClr val="3B3C3E"/>
                </a:solidFill>
                <a:latin typeface="Garamond" panose="02020404030301010803" pitchFamily="18" charset="0"/>
              </a:rPr>
              <a:t>229</a:t>
            </a:r>
            <a:r>
              <a:rPr lang="en-US" sz="4000" b="1" dirty="0">
                <a:solidFill>
                  <a:srgbClr val="3B3C3E"/>
                </a:solidFill>
                <a:latin typeface="Garamond" panose="02020404030301010803" pitchFamily="18" charset="0"/>
              </a:rPr>
              <a:t>Pa reaction channel</a:t>
            </a:r>
          </a:p>
        </p:txBody>
      </p:sp>
      <p:sp>
        <p:nvSpPr>
          <p:cNvPr id="6" name="Slide Number Placeholder 5">
            <a:extLst>
              <a:ext uri="{FF2B5EF4-FFF2-40B4-BE49-F238E27FC236}">
                <a16:creationId xmlns:a16="http://schemas.microsoft.com/office/drawing/2014/main" id="{65EB6C2C-6903-BA45-8D5D-8EC31AF0B0E6}"/>
              </a:ext>
            </a:extLst>
          </p:cNvPr>
          <p:cNvSpPr>
            <a:spLocks noGrp="1"/>
          </p:cNvSpPr>
          <p:nvPr>
            <p:ph type="sldNum" sz="quarter" idx="12"/>
          </p:nvPr>
        </p:nvSpPr>
        <p:spPr>
          <a:xfrm>
            <a:off x="4750663" y="6356350"/>
            <a:ext cx="2133600" cy="365125"/>
          </a:xfrm>
        </p:spPr>
        <p:txBody>
          <a:bodyPr vert="horz" lIns="91440" tIns="45720" rIns="91440" bIns="45720" rtlCol="0" anchor="ctr">
            <a:normAutofit/>
          </a:bodyPr>
          <a:lstStyle/>
          <a:p>
            <a:pPr>
              <a:spcAft>
                <a:spcPts val="600"/>
              </a:spcAft>
            </a:pPr>
            <a:fld id="{051C7006-7120-F341-A188-F97DDD913081}" type="slidenum">
              <a:rPr lang="en-US" smtClean="0"/>
              <a:pPr>
                <a:spcAft>
                  <a:spcPts val="600"/>
                </a:spcAft>
              </a:pPr>
              <a:t>11</a:t>
            </a:fld>
            <a:endParaRPr lang="en-US" dirty="0"/>
          </a:p>
        </p:txBody>
      </p:sp>
      <p:pic>
        <p:nvPicPr>
          <p:cNvPr id="5" name="Picture 4">
            <a:extLst>
              <a:ext uri="{FF2B5EF4-FFF2-40B4-BE49-F238E27FC236}">
                <a16:creationId xmlns:a16="http://schemas.microsoft.com/office/drawing/2014/main" id="{03231B37-2018-A5E8-DAF7-01FD8DC87FB9}"/>
              </a:ext>
            </a:extLst>
          </p:cNvPr>
          <p:cNvPicPr>
            <a:picLocks noChangeAspect="1"/>
          </p:cNvPicPr>
          <p:nvPr/>
        </p:nvPicPr>
        <p:blipFill>
          <a:blip r:embed="rId3"/>
          <a:stretch>
            <a:fillRect/>
          </a:stretch>
        </p:blipFill>
        <p:spPr>
          <a:xfrm>
            <a:off x="1366200" y="1417638"/>
            <a:ext cx="6411600" cy="4808700"/>
          </a:xfrm>
          <a:prstGeom prst="rect">
            <a:avLst/>
          </a:prstGeom>
        </p:spPr>
      </p:pic>
    </p:spTree>
    <p:extLst>
      <p:ext uri="{BB962C8B-B14F-4D97-AF65-F5344CB8AC3E}">
        <p14:creationId xmlns:p14="http://schemas.microsoft.com/office/powerpoint/2010/main" val="3492501005"/>
      </p:ext>
    </p:extLst>
  </p:cSld>
  <p:clrMapOvr>
    <a:masterClrMapping/>
  </p:clrMapOvr>
  <mc:AlternateContent xmlns:mc="http://schemas.openxmlformats.org/markup-compatibility/2006" xmlns:p14="http://schemas.microsoft.com/office/powerpoint/2010/main">
    <mc:Choice Requires="p14">
      <p:transition spd="slow" p14:dur="2000" advTm="131"/>
    </mc:Choice>
    <mc:Fallback xmlns="">
      <p:transition spd="slow" advTm="13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rmAutofit/>
          </a:bodyPr>
          <a:lstStyle/>
          <a:p>
            <a:pPr lvl="1" algn="l"/>
            <a:r>
              <a:rPr lang="en-US" sz="4000" b="1" baseline="30000" dirty="0">
                <a:solidFill>
                  <a:srgbClr val="3B3C3E"/>
                </a:solidFill>
                <a:latin typeface="Garamond" panose="02020404030301010803" pitchFamily="18" charset="0"/>
              </a:rPr>
              <a:t>232</a:t>
            </a:r>
            <a:r>
              <a:rPr lang="en-US" sz="4000" b="1" dirty="0">
                <a:solidFill>
                  <a:srgbClr val="3B3C3E"/>
                </a:solidFill>
                <a:latin typeface="Garamond" panose="02020404030301010803" pitchFamily="18" charset="0"/>
              </a:rPr>
              <a:t>Th(d,4n)</a:t>
            </a:r>
            <a:r>
              <a:rPr lang="en-US" sz="4000" b="1" baseline="30000" dirty="0">
                <a:solidFill>
                  <a:srgbClr val="3B3C3E"/>
                </a:solidFill>
                <a:latin typeface="Garamond" panose="02020404030301010803" pitchFamily="18" charset="0"/>
              </a:rPr>
              <a:t>230</a:t>
            </a:r>
            <a:r>
              <a:rPr lang="en-US" sz="4000" b="1" dirty="0">
                <a:solidFill>
                  <a:srgbClr val="3B3C3E"/>
                </a:solidFill>
                <a:latin typeface="Garamond" panose="02020404030301010803" pitchFamily="18" charset="0"/>
              </a:rPr>
              <a:t>Pa reaction channel</a:t>
            </a:r>
          </a:p>
        </p:txBody>
      </p:sp>
      <p:sp>
        <p:nvSpPr>
          <p:cNvPr id="6" name="Slide Number Placeholder 5">
            <a:extLst>
              <a:ext uri="{FF2B5EF4-FFF2-40B4-BE49-F238E27FC236}">
                <a16:creationId xmlns:a16="http://schemas.microsoft.com/office/drawing/2014/main" id="{65EB6C2C-6903-BA45-8D5D-8EC31AF0B0E6}"/>
              </a:ext>
            </a:extLst>
          </p:cNvPr>
          <p:cNvSpPr>
            <a:spLocks noGrp="1"/>
          </p:cNvSpPr>
          <p:nvPr>
            <p:ph type="sldNum" sz="quarter" idx="12"/>
          </p:nvPr>
        </p:nvSpPr>
        <p:spPr>
          <a:xfrm>
            <a:off x="4750663" y="6356350"/>
            <a:ext cx="2133600" cy="365125"/>
          </a:xfrm>
        </p:spPr>
        <p:txBody>
          <a:bodyPr vert="horz" lIns="91440" tIns="45720" rIns="91440" bIns="45720" rtlCol="0" anchor="ctr">
            <a:normAutofit/>
          </a:bodyPr>
          <a:lstStyle/>
          <a:p>
            <a:pPr>
              <a:spcAft>
                <a:spcPts val="600"/>
              </a:spcAft>
            </a:pPr>
            <a:fld id="{051C7006-7120-F341-A188-F97DDD913081}" type="slidenum">
              <a:rPr lang="en-US" smtClean="0"/>
              <a:pPr>
                <a:spcAft>
                  <a:spcPts val="600"/>
                </a:spcAft>
              </a:pPr>
              <a:t>12</a:t>
            </a:fld>
            <a:endParaRPr lang="en-US" dirty="0"/>
          </a:p>
        </p:txBody>
      </p:sp>
      <p:pic>
        <p:nvPicPr>
          <p:cNvPr id="4" name="Picture 3">
            <a:extLst>
              <a:ext uri="{FF2B5EF4-FFF2-40B4-BE49-F238E27FC236}">
                <a16:creationId xmlns:a16="http://schemas.microsoft.com/office/drawing/2014/main" id="{42D94D91-5F28-B3D2-B3AA-68099FA4A7F5}"/>
              </a:ext>
            </a:extLst>
          </p:cNvPr>
          <p:cNvPicPr>
            <a:picLocks noChangeAspect="1"/>
          </p:cNvPicPr>
          <p:nvPr/>
        </p:nvPicPr>
        <p:blipFill>
          <a:blip r:embed="rId3"/>
          <a:stretch>
            <a:fillRect/>
          </a:stretch>
        </p:blipFill>
        <p:spPr>
          <a:xfrm>
            <a:off x="1366200" y="1417638"/>
            <a:ext cx="6411600" cy="4808700"/>
          </a:xfrm>
          <a:prstGeom prst="rect">
            <a:avLst/>
          </a:prstGeom>
        </p:spPr>
      </p:pic>
    </p:spTree>
    <p:extLst>
      <p:ext uri="{BB962C8B-B14F-4D97-AF65-F5344CB8AC3E}">
        <p14:creationId xmlns:p14="http://schemas.microsoft.com/office/powerpoint/2010/main" val="3195923606"/>
      </p:ext>
    </p:extLst>
  </p:cSld>
  <p:clrMapOvr>
    <a:masterClrMapping/>
  </p:clrMapOvr>
  <mc:AlternateContent xmlns:mc="http://schemas.openxmlformats.org/markup-compatibility/2006" xmlns:p14="http://schemas.microsoft.com/office/powerpoint/2010/main">
    <mc:Choice Requires="p14">
      <p:transition spd="slow" p14:dur="2000" advTm="164"/>
    </mc:Choice>
    <mc:Fallback xmlns="">
      <p:transition spd="slow" advTm="16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DFA9-F6FE-AC45-ACC0-0096A2E0836C}"/>
              </a:ext>
            </a:extLst>
          </p:cNvPr>
          <p:cNvSpPr>
            <a:spLocks noGrp="1"/>
          </p:cNvSpPr>
          <p:nvPr>
            <p:ph type="title"/>
          </p:nvPr>
        </p:nvSpPr>
        <p:spPr/>
        <p:txBody>
          <a:bodyPr/>
          <a:lstStyle/>
          <a:p>
            <a:r>
              <a:rPr lang="en-US" sz="4000" dirty="0"/>
              <a:t>Discussion</a:t>
            </a:r>
            <a:r>
              <a:rPr lang="en-US" dirty="0"/>
              <a:t> </a:t>
            </a:r>
          </a:p>
        </p:txBody>
      </p:sp>
      <p:sp>
        <p:nvSpPr>
          <p:cNvPr id="3" name="Content Placeholder 2">
            <a:extLst>
              <a:ext uri="{FF2B5EF4-FFF2-40B4-BE49-F238E27FC236}">
                <a16:creationId xmlns:a16="http://schemas.microsoft.com/office/drawing/2014/main" id="{DF5686CD-F624-3D4B-8943-92B4260675E4}"/>
              </a:ext>
            </a:extLst>
          </p:cNvPr>
          <p:cNvSpPr>
            <a:spLocks noGrp="1"/>
          </p:cNvSpPr>
          <p:nvPr>
            <p:ph idx="1"/>
          </p:nvPr>
        </p:nvSpPr>
        <p:spPr/>
        <p:txBody>
          <a:bodyPr>
            <a:noAutofit/>
          </a:bodyPr>
          <a:lstStyle/>
          <a:p>
            <a:r>
              <a:rPr lang="en-US" sz="2200" dirty="0"/>
              <a:t>Measurements from this work agree with reported cross sections in the literature</a:t>
            </a:r>
          </a:p>
          <a:p>
            <a:pPr marL="0" indent="0">
              <a:buNone/>
            </a:pPr>
            <a:endParaRPr lang="en-US" sz="2200" dirty="0">
              <a:solidFill>
                <a:schemeClr val="tx1"/>
              </a:solidFill>
            </a:endParaRPr>
          </a:p>
          <a:p>
            <a:r>
              <a:rPr lang="en-US" sz="2200" dirty="0"/>
              <a:t>Across the data, there were some agreement with the simulated cross sections</a:t>
            </a:r>
          </a:p>
          <a:p>
            <a:endParaRPr lang="en-US" sz="2200" dirty="0">
              <a:solidFill>
                <a:schemeClr val="tx1"/>
              </a:solidFill>
            </a:endParaRPr>
          </a:p>
          <a:p>
            <a:r>
              <a:rPr lang="en-US" sz="2200" dirty="0"/>
              <a:t>Proton and deuteron-induced reactions exhibit the same order of magnitude for the experimentally measured cross sections</a:t>
            </a:r>
          </a:p>
          <a:p>
            <a:pPr lvl="1"/>
            <a:r>
              <a:rPr lang="en-US" sz="1800" dirty="0"/>
              <a:t>(</a:t>
            </a:r>
            <a:r>
              <a:rPr lang="en-US" sz="1600" dirty="0"/>
              <a:t>Burahmah, Naser, "Production of Protactinium-229 via Deuteron Irradiation of Thorium-232. " PhD diss., University of Tennessee, 2021.)</a:t>
            </a:r>
          </a:p>
          <a:p>
            <a:endParaRPr lang="en-US" sz="2200" dirty="0">
              <a:solidFill>
                <a:schemeClr val="tx1"/>
              </a:solidFill>
            </a:endParaRPr>
          </a:p>
        </p:txBody>
      </p:sp>
      <p:sp>
        <p:nvSpPr>
          <p:cNvPr id="4" name="Slide Number Placeholder 3">
            <a:extLst>
              <a:ext uri="{FF2B5EF4-FFF2-40B4-BE49-F238E27FC236}">
                <a16:creationId xmlns:a16="http://schemas.microsoft.com/office/drawing/2014/main" id="{95F41DC7-326A-1947-BCD7-1216250E52DC}"/>
              </a:ext>
            </a:extLst>
          </p:cNvPr>
          <p:cNvSpPr>
            <a:spLocks noGrp="1"/>
          </p:cNvSpPr>
          <p:nvPr>
            <p:ph type="sldNum" sz="quarter" idx="12"/>
          </p:nvPr>
        </p:nvSpPr>
        <p:spPr/>
        <p:txBody>
          <a:bodyPr/>
          <a:lstStyle/>
          <a:p>
            <a:fld id="{051C7006-7120-F341-A188-F97DDD913081}" type="slidenum">
              <a:rPr lang="en-US" smtClean="0"/>
              <a:pPr/>
              <a:t>13</a:t>
            </a:fld>
            <a:endParaRPr lang="en-US" dirty="0"/>
          </a:p>
        </p:txBody>
      </p:sp>
    </p:spTree>
    <p:extLst>
      <p:ext uri="{BB962C8B-B14F-4D97-AF65-F5344CB8AC3E}">
        <p14:creationId xmlns:p14="http://schemas.microsoft.com/office/powerpoint/2010/main" val="2526662223"/>
      </p:ext>
    </p:extLst>
  </p:cSld>
  <p:clrMapOvr>
    <a:masterClrMapping/>
  </p:clrMapOvr>
  <mc:AlternateContent xmlns:mc="http://schemas.openxmlformats.org/markup-compatibility/2006" xmlns:p14="http://schemas.microsoft.com/office/powerpoint/2010/main">
    <mc:Choice Requires="p14">
      <p:transition spd="slow" p14:dur="2000" advTm="127"/>
    </mc:Choice>
    <mc:Fallback xmlns="">
      <p:transition spd="slow" advTm="127"/>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DFA9-F6FE-AC45-ACC0-0096A2E0836C}"/>
              </a:ext>
            </a:extLst>
          </p:cNvPr>
          <p:cNvSpPr>
            <a:spLocks noGrp="1"/>
          </p:cNvSpPr>
          <p:nvPr>
            <p:ph type="title"/>
          </p:nvPr>
        </p:nvSpPr>
        <p:spPr/>
        <p:txBody>
          <a:bodyPr>
            <a:normAutofit/>
          </a:bodyPr>
          <a:lstStyle/>
          <a:p>
            <a:r>
              <a:rPr lang="en-US" sz="4000" dirty="0"/>
              <a:t>Conclusions</a:t>
            </a:r>
          </a:p>
        </p:txBody>
      </p:sp>
      <p:sp>
        <p:nvSpPr>
          <p:cNvPr id="3" name="Content Placeholder 2">
            <a:extLst>
              <a:ext uri="{FF2B5EF4-FFF2-40B4-BE49-F238E27FC236}">
                <a16:creationId xmlns:a16="http://schemas.microsoft.com/office/drawing/2014/main" id="{DF5686CD-F624-3D4B-8943-92B4260675E4}"/>
              </a:ext>
            </a:extLst>
          </p:cNvPr>
          <p:cNvSpPr>
            <a:spLocks noGrp="1"/>
          </p:cNvSpPr>
          <p:nvPr>
            <p:ph idx="1"/>
          </p:nvPr>
        </p:nvSpPr>
        <p:spPr/>
        <p:txBody>
          <a:bodyPr>
            <a:noAutofit/>
          </a:bodyPr>
          <a:lstStyle/>
          <a:p>
            <a:r>
              <a:rPr lang="en-US" sz="2000" dirty="0"/>
              <a:t>Experimentally measured cross sections are reported for all protactinium isotopes produced from deuteron-induced reactions on thorium targets</a:t>
            </a:r>
          </a:p>
          <a:p>
            <a:endParaRPr lang="en-US" sz="2000" dirty="0"/>
          </a:p>
          <a:p>
            <a:r>
              <a:rPr lang="en-US" sz="2000" dirty="0"/>
              <a:t>The </a:t>
            </a:r>
            <a:r>
              <a:rPr lang="en-US" sz="2000" baseline="30000" dirty="0"/>
              <a:t>232</a:t>
            </a:r>
            <a:r>
              <a:rPr lang="en-US" sz="2000" dirty="0"/>
              <a:t>Th(d,5n)</a:t>
            </a:r>
            <a:r>
              <a:rPr lang="en-US" sz="2000" baseline="30000" dirty="0"/>
              <a:t>229</a:t>
            </a:r>
            <a:r>
              <a:rPr lang="en-US" sz="2000" dirty="0"/>
              <a:t>Pa reaction cross sections are reported for the first time</a:t>
            </a:r>
          </a:p>
          <a:p>
            <a:endParaRPr lang="en-US" sz="2000" dirty="0"/>
          </a:p>
          <a:p>
            <a:r>
              <a:rPr lang="en-US" sz="2000" dirty="0"/>
              <a:t>The data from this work on other Pa isotopes agree with published results from previous measurements</a:t>
            </a:r>
          </a:p>
          <a:p>
            <a:pPr marL="0" indent="0">
              <a:buNone/>
            </a:pPr>
            <a:endParaRPr lang="en-US" sz="2000" dirty="0"/>
          </a:p>
          <a:p>
            <a:r>
              <a:rPr lang="en-US" sz="2000" dirty="0"/>
              <a:t>The importance of transport codes and reaction models like PHITS, TALYS and TENDL in new experiment designs</a:t>
            </a:r>
          </a:p>
          <a:p>
            <a:endParaRPr lang="en-US" sz="2000" dirty="0"/>
          </a:p>
          <a:p>
            <a:r>
              <a:rPr lang="en-US" sz="2000" dirty="0"/>
              <a:t>For more information</a:t>
            </a:r>
            <a:endParaRPr lang="en-US" sz="2400" dirty="0"/>
          </a:p>
          <a:p>
            <a:pPr lvl="1"/>
            <a:r>
              <a:rPr lang="en-US" sz="1600" dirty="0"/>
              <a:t>Burahmah, N., et al. "Pa 229 cross section measurements via deuteron irradiation of Th 232." </a:t>
            </a:r>
            <a:r>
              <a:rPr lang="en-US" sz="1600" i="1" dirty="0"/>
              <a:t>Physical Review C </a:t>
            </a:r>
            <a:r>
              <a:rPr lang="en-US" sz="1600" dirty="0"/>
              <a:t>108.2 (2023): 024609</a:t>
            </a:r>
          </a:p>
        </p:txBody>
      </p:sp>
      <p:sp>
        <p:nvSpPr>
          <p:cNvPr id="4" name="Slide Number Placeholder 3">
            <a:extLst>
              <a:ext uri="{FF2B5EF4-FFF2-40B4-BE49-F238E27FC236}">
                <a16:creationId xmlns:a16="http://schemas.microsoft.com/office/drawing/2014/main" id="{95F41DC7-326A-1947-BCD7-1216250E52DC}"/>
              </a:ext>
            </a:extLst>
          </p:cNvPr>
          <p:cNvSpPr>
            <a:spLocks noGrp="1"/>
          </p:cNvSpPr>
          <p:nvPr>
            <p:ph type="sldNum" sz="quarter" idx="12"/>
          </p:nvPr>
        </p:nvSpPr>
        <p:spPr/>
        <p:txBody>
          <a:bodyPr/>
          <a:lstStyle/>
          <a:p>
            <a:fld id="{051C7006-7120-F341-A188-F97DDD913081}" type="slidenum">
              <a:rPr lang="en-US" smtClean="0"/>
              <a:pPr/>
              <a:t>14</a:t>
            </a:fld>
            <a:endParaRPr lang="en-US" dirty="0"/>
          </a:p>
        </p:txBody>
      </p:sp>
    </p:spTree>
    <p:extLst>
      <p:ext uri="{BB962C8B-B14F-4D97-AF65-F5344CB8AC3E}">
        <p14:creationId xmlns:p14="http://schemas.microsoft.com/office/powerpoint/2010/main" val="3824635531"/>
      </p:ext>
    </p:extLst>
  </p:cSld>
  <p:clrMapOvr>
    <a:masterClrMapping/>
  </p:clrMapOvr>
  <mc:AlternateContent xmlns:mc="http://schemas.openxmlformats.org/markup-compatibility/2006" xmlns:p14="http://schemas.microsoft.com/office/powerpoint/2010/main">
    <mc:Choice Requires="p14">
      <p:transition spd="slow" p14:dur="2000" advTm="41648"/>
    </mc:Choice>
    <mc:Fallback xmlns="">
      <p:transition spd="slow" advTm="41648"/>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DFA9-F6FE-AC45-ACC0-0096A2E0836C}"/>
              </a:ext>
            </a:extLst>
          </p:cNvPr>
          <p:cNvSpPr>
            <a:spLocks noGrp="1"/>
          </p:cNvSpPr>
          <p:nvPr>
            <p:ph type="title"/>
          </p:nvPr>
        </p:nvSpPr>
        <p:spPr/>
        <p:txBody>
          <a:bodyPr/>
          <a:lstStyle/>
          <a:p>
            <a:pPr algn="ctr"/>
            <a:r>
              <a:rPr lang="en-US" sz="4000" dirty="0">
                <a:solidFill>
                  <a:schemeClr val="tx1"/>
                </a:solidFill>
                <a:latin typeface="Garamond" panose="02020404030301010803" pitchFamily="18" charset="0"/>
              </a:rPr>
              <a:t>Our Project Team</a:t>
            </a:r>
            <a:endParaRPr lang="en-US" dirty="0">
              <a:solidFill>
                <a:schemeClr val="tx1"/>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DF5686CD-F624-3D4B-8943-92B4260675E4}"/>
              </a:ext>
            </a:extLst>
          </p:cNvPr>
          <p:cNvSpPr>
            <a:spLocks noGrp="1"/>
          </p:cNvSpPr>
          <p:nvPr>
            <p:ph idx="1"/>
          </p:nvPr>
        </p:nvSpPr>
        <p:spPr>
          <a:xfrm>
            <a:off x="130628" y="1600201"/>
            <a:ext cx="2761488" cy="3922776"/>
          </a:xfrm>
        </p:spPr>
        <p:txBody>
          <a:bodyPr>
            <a:normAutofit/>
          </a:bodyPr>
          <a:lstStyle/>
          <a:p>
            <a:pPr marL="0" indent="0" algn="ctr">
              <a:buNone/>
            </a:pPr>
            <a:r>
              <a:rPr lang="en-US" sz="2200" u="sng" dirty="0">
                <a:solidFill>
                  <a:schemeClr val="tx1"/>
                </a:solidFill>
                <a:latin typeface="Garamond" panose="02020404030301010803" pitchFamily="18" charset="0"/>
              </a:rPr>
              <a:t>ORNL</a:t>
            </a:r>
          </a:p>
          <a:p>
            <a:pPr marL="0" indent="0" algn="ctr">
              <a:buNone/>
            </a:pPr>
            <a:endParaRPr lang="en-US" sz="2200" u="sng" dirty="0">
              <a:solidFill>
                <a:schemeClr val="tx1"/>
              </a:solidFill>
              <a:latin typeface="Garamond" panose="02020404030301010803" pitchFamily="18" charset="0"/>
            </a:endParaRPr>
          </a:p>
          <a:p>
            <a:pPr marL="0" indent="0" algn="ctr">
              <a:buNone/>
            </a:pPr>
            <a:r>
              <a:rPr lang="en-US" sz="2000" dirty="0"/>
              <a:t>Justin Griswold (PI)</a:t>
            </a:r>
          </a:p>
          <a:p>
            <a:pPr marL="0" indent="0" algn="ctr">
              <a:buNone/>
            </a:pPr>
            <a:r>
              <a:rPr lang="en-US" sz="2000" dirty="0"/>
              <a:t>Roy Copping</a:t>
            </a:r>
          </a:p>
          <a:p>
            <a:pPr marL="0" indent="0" algn="ctr">
              <a:buNone/>
            </a:pPr>
            <a:r>
              <a:rPr lang="en-US" sz="2000" dirty="0"/>
              <a:t>Mike Zach</a:t>
            </a:r>
          </a:p>
          <a:p>
            <a:pPr marL="0" indent="0" algn="ctr">
              <a:buNone/>
            </a:pPr>
            <a:r>
              <a:rPr lang="en-US" sz="2000" dirty="0"/>
              <a:t>Saed Mirzadeh</a:t>
            </a:r>
          </a:p>
          <a:p>
            <a:pPr marL="0" indent="0" algn="ctr">
              <a:buNone/>
            </a:pPr>
            <a:r>
              <a:rPr lang="en-US" sz="2000" dirty="0"/>
              <a:t>Naser Burahmah</a:t>
            </a:r>
          </a:p>
          <a:p>
            <a:pPr marL="0" indent="0" algn="ctr">
              <a:buNone/>
            </a:pPr>
            <a:endParaRPr lang="en-US" sz="2000" dirty="0"/>
          </a:p>
          <a:p>
            <a:pPr marL="0" indent="0" algn="ctr">
              <a:buNone/>
            </a:pPr>
            <a:endParaRPr lang="en-US" sz="2000" dirty="0"/>
          </a:p>
          <a:p>
            <a:pPr marL="0" indent="0">
              <a:buNone/>
            </a:pPr>
            <a:endParaRPr lang="en-US" sz="2200" u="sng" dirty="0">
              <a:solidFill>
                <a:schemeClr val="tx1"/>
              </a:solidFill>
            </a:endParaRPr>
          </a:p>
          <a:p>
            <a:pPr marL="0" indent="0">
              <a:buNone/>
            </a:pPr>
            <a:endParaRPr lang="en-US" sz="2200" u="sng" dirty="0">
              <a:solidFill>
                <a:schemeClr val="tx1"/>
              </a:solidFill>
            </a:endParaRPr>
          </a:p>
        </p:txBody>
      </p:sp>
      <p:sp>
        <p:nvSpPr>
          <p:cNvPr id="4" name="Slide Number Placeholder 3">
            <a:extLst>
              <a:ext uri="{FF2B5EF4-FFF2-40B4-BE49-F238E27FC236}">
                <a16:creationId xmlns:a16="http://schemas.microsoft.com/office/drawing/2014/main" id="{45FEF432-05BB-514C-9EAD-D6E5B0A392C9}"/>
              </a:ext>
            </a:extLst>
          </p:cNvPr>
          <p:cNvSpPr>
            <a:spLocks noGrp="1"/>
          </p:cNvSpPr>
          <p:nvPr>
            <p:ph type="sldNum" sz="quarter" idx="12"/>
          </p:nvPr>
        </p:nvSpPr>
        <p:spPr/>
        <p:txBody>
          <a:bodyPr/>
          <a:lstStyle/>
          <a:p>
            <a:fld id="{051C7006-7120-F341-A188-F97DDD913081}" type="slidenum">
              <a:rPr lang="en-US" smtClean="0"/>
              <a:pPr/>
              <a:t>15</a:t>
            </a:fld>
            <a:endParaRPr lang="en-US" dirty="0"/>
          </a:p>
        </p:txBody>
      </p:sp>
      <p:sp>
        <p:nvSpPr>
          <p:cNvPr id="5" name="Content Placeholder 2">
            <a:extLst>
              <a:ext uri="{FF2B5EF4-FFF2-40B4-BE49-F238E27FC236}">
                <a16:creationId xmlns:a16="http://schemas.microsoft.com/office/drawing/2014/main" id="{EF317D38-F6D3-41E1-8D79-052EC392DC03}"/>
              </a:ext>
            </a:extLst>
          </p:cNvPr>
          <p:cNvSpPr txBox="1">
            <a:spLocks/>
          </p:cNvSpPr>
          <p:nvPr/>
        </p:nvSpPr>
        <p:spPr>
          <a:xfrm>
            <a:off x="3191256" y="1600201"/>
            <a:ext cx="2761488" cy="39227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3B3C3E"/>
                </a:solidFill>
                <a:latin typeface="Garamond" panose="02020404030301010803" pitchFamily="18" charset="0"/>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Garamond" panose="02020404030301010803" pitchFamily="18" charset="0"/>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Garamond" panose="02020404030301010803" pitchFamily="18" charset="0"/>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Garamond" panose="02020404030301010803" pitchFamily="18" charset="0"/>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Garamond" panose="02020404030301010803" pitchFamily="18"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00" u="sng" dirty="0">
                <a:solidFill>
                  <a:schemeClr val="tx1"/>
                </a:solidFill>
              </a:rPr>
              <a:t>LBNL/UCB- Nuclear Engineering Dept.</a:t>
            </a:r>
          </a:p>
          <a:p>
            <a:pPr marL="0" indent="0">
              <a:buFont typeface="Century Gothic" panose="020B0502020202020204" pitchFamily="34" charset="0"/>
              <a:buNone/>
            </a:pPr>
            <a:endParaRPr lang="en-US" sz="1400" dirty="0"/>
          </a:p>
          <a:p>
            <a:pPr marL="0" indent="0" algn="ctr">
              <a:buFont typeface="Century Gothic" panose="020B0502020202020204" pitchFamily="34" charset="0"/>
              <a:buNone/>
            </a:pPr>
            <a:r>
              <a:rPr lang="en-US" sz="2000" dirty="0"/>
              <a:t>Lee Bernstein (PI)</a:t>
            </a:r>
          </a:p>
          <a:p>
            <a:pPr marL="0" indent="0" algn="ctr">
              <a:buFont typeface="Century Gothic" panose="020B0502020202020204" pitchFamily="34" charset="0"/>
              <a:buNone/>
            </a:pPr>
            <a:r>
              <a:rPr lang="en-US" sz="2000" dirty="0"/>
              <a:t>Andrew Voyles</a:t>
            </a:r>
          </a:p>
          <a:p>
            <a:pPr marL="0" indent="0" algn="ctr">
              <a:buFont typeface="Century Gothic" panose="020B0502020202020204" pitchFamily="34" charset="0"/>
              <a:buNone/>
            </a:pPr>
            <a:r>
              <a:rPr lang="en-US" sz="2000" dirty="0"/>
              <a:t>Jonathan Morrell</a:t>
            </a:r>
            <a:endParaRPr lang="en-US" sz="2200" u="sng" dirty="0">
              <a:solidFill>
                <a:schemeClr val="tx1"/>
              </a:solidFill>
            </a:endParaRPr>
          </a:p>
        </p:txBody>
      </p:sp>
      <p:sp>
        <p:nvSpPr>
          <p:cNvPr id="6" name="Content Placeholder 2">
            <a:extLst>
              <a:ext uri="{FF2B5EF4-FFF2-40B4-BE49-F238E27FC236}">
                <a16:creationId xmlns:a16="http://schemas.microsoft.com/office/drawing/2014/main" id="{7767C60B-D1FB-4366-BB50-B3C11AD6D830}"/>
              </a:ext>
            </a:extLst>
          </p:cNvPr>
          <p:cNvSpPr txBox="1">
            <a:spLocks/>
          </p:cNvSpPr>
          <p:nvPr/>
        </p:nvSpPr>
        <p:spPr>
          <a:xfrm>
            <a:off x="6251884" y="1600201"/>
            <a:ext cx="2761488" cy="39227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3B3C3E"/>
                </a:solidFill>
                <a:latin typeface="Garamond" panose="02020404030301010803" pitchFamily="18" charset="0"/>
                <a:ea typeface="+mn-ea"/>
                <a:cs typeface="Arial"/>
              </a:defRPr>
            </a:lvl1pPr>
            <a:lvl2pPr marL="742950" indent="-285750" algn="l" defTabSz="457200" rtl="0" eaLnBrk="1" latinLnBrk="0" hangingPunct="1">
              <a:spcBef>
                <a:spcPct val="20000"/>
              </a:spcBef>
              <a:buFont typeface="Arial"/>
              <a:buChar char="•"/>
              <a:defRPr sz="2800" kern="1200">
                <a:solidFill>
                  <a:srgbClr val="3B3C3E"/>
                </a:solidFill>
                <a:latin typeface="Garamond" panose="02020404030301010803" pitchFamily="18" charset="0"/>
                <a:ea typeface="+mn-ea"/>
                <a:cs typeface="Arial"/>
              </a:defRPr>
            </a:lvl2pPr>
            <a:lvl3pPr marL="1143000" indent="-228600" algn="l" defTabSz="457200" rtl="0" eaLnBrk="1" latinLnBrk="0" hangingPunct="1">
              <a:spcBef>
                <a:spcPct val="20000"/>
              </a:spcBef>
              <a:buFont typeface="Arial"/>
              <a:buChar char="•"/>
              <a:defRPr sz="2400" kern="1200">
                <a:solidFill>
                  <a:srgbClr val="3B3C3E"/>
                </a:solidFill>
                <a:latin typeface="Garamond" panose="02020404030301010803" pitchFamily="18" charset="0"/>
                <a:ea typeface="+mn-ea"/>
                <a:cs typeface="Arial"/>
              </a:defRPr>
            </a:lvl3pPr>
            <a:lvl4pPr marL="1600200" indent="-228600" algn="l" defTabSz="457200" rtl="0" eaLnBrk="1" latinLnBrk="0" hangingPunct="1">
              <a:spcBef>
                <a:spcPct val="20000"/>
              </a:spcBef>
              <a:buFont typeface="Arial"/>
              <a:buChar char="•"/>
              <a:defRPr sz="2000" kern="1200">
                <a:solidFill>
                  <a:srgbClr val="3B3C3E"/>
                </a:solidFill>
                <a:latin typeface="Garamond" panose="02020404030301010803" pitchFamily="18" charset="0"/>
                <a:ea typeface="+mn-ea"/>
                <a:cs typeface="Arial"/>
              </a:defRPr>
            </a:lvl4pPr>
            <a:lvl5pPr marL="2057400" indent="-228600" algn="l" defTabSz="457200" rtl="0" eaLnBrk="1" latinLnBrk="0" hangingPunct="1">
              <a:spcBef>
                <a:spcPct val="20000"/>
              </a:spcBef>
              <a:buFont typeface="Arial"/>
              <a:buChar char="•"/>
              <a:defRPr sz="2000" kern="1200">
                <a:solidFill>
                  <a:srgbClr val="3B3C3E"/>
                </a:solidFill>
                <a:latin typeface="Garamond" panose="02020404030301010803" pitchFamily="18"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200" u="sng" dirty="0">
                <a:solidFill>
                  <a:schemeClr val="tx1"/>
                </a:solidFill>
              </a:rPr>
              <a:t>UTK – Nuclear Engineering Dept.</a:t>
            </a:r>
          </a:p>
          <a:p>
            <a:pPr marL="0" indent="0">
              <a:spcBef>
                <a:spcPts val="0"/>
              </a:spcBef>
              <a:buFont typeface="Century Gothic" panose="020B0502020202020204" pitchFamily="34" charset="0"/>
              <a:buNone/>
            </a:pPr>
            <a:endParaRPr lang="en-US" sz="2000" dirty="0"/>
          </a:p>
          <a:p>
            <a:pPr marL="0" indent="0" algn="ctr">
              <a:spcBef>
                <a:spcPts val="0"/>
              </a:spcBef>
              <a:buFont typeface="Century Gothic" panose="020B0502020202020204" pitchFamily="34" charset="0"/>
              <a:buNone/>
            </a:pPr>
            <a:r>
              <a:rPr lang="en-US" sz="2000" dirty="0"/>
              <a:t>Naser Burahmah</a:t>
            </a:r>
          </a:p>
          <a:p>
            <a:pPr marL="0" indent="0" algn="ctr">
              <a:buFont typeface="Century Gothic" panose="020B0502020202020204" pitchFamily="34" charset="0"/>
              <a:buNone/>
            </a:pPr>
            <a:r>
              <a:rPr lang="en-US" sz="2000" dirty="0"/>
              <a:t>Lawrence Heilbronn (PI)</a:t>
            </a:r>
          </a:p>
          <a:p>
            <a:pPr marL="0" indent="0">
              <a:buNone/>
            </a:pPr>
            <a:endParaRPr lang="en-US" sz="2200" u="sng" dirty="0">
              <a:solidFill>
                <a:schemeClr val="tx1"/>
              </a:solidFill>
            </a:endParaRPr>
          </a:p>
        </p:txBody>
      </p:sp>
    </p:spTree>
    <p:extLst>
      <p:ext uri="{BB962C8B-B14F-4D97-AF65-F5344CB8AC3E}">
        <p14:creationId xmlns:p14="http://schemas.microsoft.com/office/powerpoint/2010/main" val="263004857"/>
      </p:ext>
    </p:extLst>
  </p:cSld>
  <p:clrMapOvr>
    <a:masterClrMapping/>
  </p:clrMapOvr>
  <mc:AlternateContent xmlns:mc="http://schemas.openxmlformats.org/markup-compatibility/2006" xmlns:p14="http://schemas.microsoft.com/office/powerpoint/2010/main">
    <mc:Choice Requires="p14">
      <p:transition spd="slow" p14:dur="2000" advTm="5244"/>
    </mc:Choice>
    <mc:Fallback xmlns="">
      <p:transition spd="slow" advTm="524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DFA9-F6FE-AC45-ACC0-0096A2E0836C}"/>
              </a:ext>
            </a:extLst>
          </p:cNvPr>
          <p:cNvSpPr>
            <a:spLocks noGrp="1"/>
          </p:cNvSpPr>
          <p:nvPr>
            <p:ph type="title"/>
          </p:nvPr>
        </p:nvSpPr>
        <p:spPr/>
        <p:txBody>
          <a:bodyPr>
            <a:normAutofit/>
          </a:bodyPr>
          <a:lstStyle/>
          <a:p>
            <a:pPr algn="ctr"/>
            <a:r>
              <a:rPr lang="en-US" sz="4000" dirty="0"/>
              <a:t>Acknowledgments </a:t>
            </a:r>
          </a:p>
        </p:txBody>
      </p:sp>
      <p:sp>
        <p:nvSpPr>
          <p:cNvPr id="3" name="Content Placeholder 2">
            <a:extLst>
              <a:ext uri="{FF2B5EF4-FFF2-40B4-BE49-F238E27FC236}">
                <a16:creationId xmlns:a16="http://schemas.microsoft.com/office/drawing/2014/main" id="{DF5686CD-F624-3D4B-8943-92B4260675E4}"/>
              </a:ext>
            </a:extLst>
          </p:cNvPr>
          <p:cNvSpPr>
            <a:spLocks noGrp="1"/>
          </p:cNvSpPr>
          <p:nvPr>
            <p:ph idx="1"/>
          </p:nvPr>
        </p:nvSpPr>
        <p:spPr/>
        <p:txBody>
          <a:bodyPr/>
          <a:lstStyle/>
          <a:p>
            <a:pPr marL="0" indent="0">
              <a:buNone/>
            </a:pPr>
            <a:r>
              <a:rPr lang="en-US" dirty="0">
                <a:solidFill>
                  <a:schemeClr val="tx1"/>
                </a:solidFill>
              </a:rPr>
              <a:t>I want to thank KFAS to give me the opportunity to participate in this workshop</a:t>
            </a:r>
          </a:p>
          <a:p>
            <a:pPr marL="0" indent="0">
              <a:buNone/>
            </a:pPr>
            <a:endParaRPr lang="en-US" dirty="0">
              <a:solidFill>
                <a:schemeClr val="tx1"/>
              </a:solidFill>
            </a:endParaRPr>
          </a:p>
          <a:p>
            <a:pPr marL="0" indent="0">
              <a:buNone/>
            </a:pPr>
            <a:r>
              <a:rPr lang="en-US" b="0" i="0" u="none" strike="noStrike" dirty="0">
                <a:solidFill>
                  <a:schemeClr val="tx1"/>
                </a:solidFill>
                <a:effectLst/>
              </a:rPr>
              <a:t>This research is supported by the U.S. Department of Energy Isotope Program, managed by the Office of Science for isotope R&amp;D and production. Under contract </a:t>
            </a:r>
            <a:r>
              <a:rPr lang="en-US" dirty="0">
                <a:solidFill>
                  <a:schemeClr val="tx1"/>
                </a:solidFill>
              </a:rPr>
              <a:t>DE-SC0020140. </a:t>
            </a: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2858DCDC-ABFB-5D45-8F59-6F520CD983F0}"/>
              </a:ext>
            </a:extLst>
          </p:cNvPr>
          <p:cNvSpPr>
            <a:spLocks noGrp="1"/>
          </p:cNvSpPr>
          <p:nvPr>
            <p:ph type="sldNum" sz="quarter" idx="12"/>
          </p:nvPr>
        </p:nvSpPr>
        <p:spPr/>
        <p:txBody>
          <a:bodyPr/>
          <a:lstStyle/>
          <a:p>
            <a:fld id="{051C7006-7120-F341-A188-F97DDD913081}" type="slidenum">
              <a:rPr lang="en-US" smtClean="0"/>
              <a:pPr/>
              <a:t>16</a:t>
            </a:fld>
            <a:endParaRPr lang="en-US" dirty="0"/>
          </a:p>
        </p:txBody>
      </p:sp>
    </p:spTree>
    <p:extLst>
      <p:ext uri="{BB962C8B-B14F-4D97-AF65-F5344CB8AC3E}">
        <p14:creationId xmlns:p14="http://schemas.microsoft.com/office/powerpoint/2010/main" val="2717070131"/>
      </p:ext>
    </p:extLst>
  </p:cSld>
  <p:clrMapOvr>
    <a:masterClrMapping/>
  </p:clrMapOvr>
  <mc:AlternateContent xmlns:mc="http://schemas.openxmlformats.org/markup-compatibility/2006" xmlns:p14="http://schemas.microsoft.com/office/powerpoint/2010/main">
    <mc:Choice Requires="p14">
      <p:transition spd="slow" p14:dur="2000" advTm="572"/>
    </mc:Choice>
    <mc:Fallback xmlns="">
      <p:transition spd="slow" advTm="572"/>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DFA9-F6FE-AC45-ACC0-0096A2E0836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DF5686CD-F624-3D4B-8943-92B4260675E4}"/>
              </a:ext>
            </a:extLst>
          </p:cNvPr>
          <p:cNvSpPr>
            <a:spLocks noGrp="1"/>
          </p:cNvSpPr>
          <p:nvPr>
            <p:ph idx="1"/>
          </p:nvPr>
        </p:nvSpPr>
        <p:spPr/>
        <p:txBody>
          <a:bodyPr>
            <a:noAutofit/>
          </a:bodyPr>
          <a:lstStyle/>
          <a:p>
            <a:pPr algn="l"/>
            <a:r>
              <a:rPr lang="en-US" sz="800" dirty="0"/>
              <a:t>[1] </a:t>
            </a:r>
            <a:r>
              <a:rPr lang="en-US" sz="800" dirty="0">
                <a:solidFill>
                  <a:schemeClr val="tx1"/>
                </a:solidFill>
              </a:rPr>
              <a:t>https://d3i71xaburhd42.cloudfront.net/68b25c08de37e242a625b2bbebb1a7990e879c97/4-Figure1-1.png</a:t>
            </a:r>
            <a:endParaRPr lang="en-US" sz="800" dirty="0"/>
          </a:p>
          <a:p>
            <a:pPr algn="l"/>
            <a:r>
              <a:rPr lang="en-US" sz="800" dirty="0"/>
              <a:t>[2] IAEA, </a:t>
            </a:r>
            <a:r>
              <a:rPr lang="en-US" sz="800" i="1" dirty="0"/>
              <a:t>Alpha Emitting Radionuclides and Radiopharmaceuticals for Therapy,</a:t>
            </a:r>
            <a:r>
              <a:rPr lang="en-US" sz="800" dirty="0"/>
              <a:t>, in </a:t>
            </a:r>
            <a:r>
              <a:rPr lang="en-US" sz="800" i="1" dirty="0"/>
              <a:t>Technical Meeting Report</a:t>
            </a:r>
            <a:r>
              <a:rPr lang="en-US" sz="800" dirty="0"/>
              <a:t>. 2013: Vienna, Austria.</a:t>
            </a:r>
          </a:p>
          <a:p>
            <a:pPr algn="l"/>
            <a:r>
              <a:rPr lang="en-US" sz="800" dirty="0"/>
              <a:t>[2] Weidner, J.W., et al., </a:t>
            </a:r>
            <a:r>
              <a:rPr lang="en-US" sz="800" i="1" dirty="0"/>
              <a:t>225Ac and 223Ra production via 800MeV proton irradiation of natural thorium targets.</a:t>
            </a:r>
            <a:r>
              <a:rPr lang="en-US" sz="800" dirty="0"/>
              <a:t> Applied Radiation and Isotopes, 2012. 70(11): p. 2590-2595.</a:t>
            </a:r>
          </a:p>
          <a:p>
            <a:pPr algn="l"/>
            <a:r>
              <a:rPr lang="en-US" sz="800" dirty="0"/>
              <a:t>[3] Weidner, J.W., et al., </a:t>
            </a:r>
            <a:r>
              <a:rPr lang="en-US" sz="800" i="1" dirty="0"/>
              <a:t>Proton-induced cross sections relevant to production of 225Ac and 223Ra in natural thorium targets below 200MeV.</a:t>
            </a:r>
            <a:r>
              <a:rPr lang="en-US" sz="800" dirty="0"/>
              <a:t> Applied Radiation and Isotopes, 2012. 70(11): p. 2602-2607.</a:t>
            </a:r>
          </a:p>
          <a:p>
            <a:pPr algn="l"/>
            <a:r>
              <a:rPr lang="en-US" sz="800" dirty="0"/>
              <a:t>[4] </a:t>
            </a:r>
            <a:r>
              <a:rPr lang="en-US" sz="800" dirty="0" err="1"/>
              <a:t>Ermolaev</a:t>
            </a:r>
            <a:r>
              <a:rPr lang="en-US" sz="800" dirty="0"/>
              <a:t>, S.V., et al., </a:t>
            </a:r>
            <a:r>
              <a:rPr lang="en-US" sz="800" i="1" dirty="0"/>
              <a:t>Production of actinium, thorium and radium isotopes from natural thorium irradiated with protons up to 141 MeV</a:t>
            </a:r>
            <a:r>
              <a:rPr lang="en-US" sz="800" dirty="0"/>
              <a:t>, in </a:t>
            </a:r>
            <a:r>
              <a:rPr lang="en-US" sz="800" i="1" dirty="0" err="1"/>
              <a:t>Radiochimica</a:t>
            </a:r>
            <a:r>
              <a:rPr lang="en-US" sz="800" i="1" dirty="0"/>
              <a:t> Acta International journal for chemical aspects of nuclear science and technology</a:t>
            </a:r>
            <a:r>
              <a:rPr lang="en-US" sz="800" dirty="0"/>
              <a:t>. 2012. p. 223.</a:t>
            </a:r>
          </a:p>
          <a:p>
            <a:pPr algn="l"/>
            <a:r>
              <a:rPr lang="en-US" sz="800" dirty="0"/>
              <a:t>[5] Duchemin, C., et al., </a:t>
            </a:r>
            <a:r>
              <a:rPr lang="en-US" sz="800" i="1" dirty="0"/>
              <a:t>Production of medical isotopes from a thorium target irradiated by light charged particles up to 70 MeV.</a:t>
            </a:r>
            <a:r>
              <a:rPr lang="en-US" sz="800" dirty="0"/>
              <a:t> Phys Med Biol, 2015. 60(3): p. 931-46.</a:t>
            </a:r>
          </a:p>
          <a:p>
            <a:pPr algn="l"/>
            <a:r>
              <a:rPr lang="en-US" sz="800" dirty="0"/>
              <a:t>[6] Griswold, J.R., et al., </a:t>
            </a:r>
            <a:r>
              <a:rPr lang="en-US" sz="800" i="1" dirty="0"/>
              <a:t>Large scale accelerator production of (225)Ac: Effective cross sections for 78-192MeV protons incident on (232)Th targets.</a:t>
            </a:r>
            <a:r>
              <a:rPr lang="en-US" sz="800" dirty="0"/>
              <a:t> Appl </a:t>
            </a:r>
            <a:r>
              <a:rPr lang="en-US" sz="800" dirty="0" err="1"/>
              <a:t>Radiat</a:t>
            </a:r>
            <a:r>
              <a:rPr lang="en-US" sz="800" dirty="0"/>
              <a:t> </a:t>
            </a:r>
            <a:r>
              <a:rPr lang="en-US" sz="800" dirty="0" err="1"/>
              <a:t>Isot</a:t>
            </a:r>
            <a:r>
              <a:rPr lang="en-US" sz="800" dirty="0"/>
              <a:t>, 2016. 118: p. 366-374.</a:t>
            </a:r>
          </a:p>
          <a:p>
            <a:pPr algn="l"/>
            <a:r>
              <a:rPr lang="en-US" sz="800" dirty="0"/>
              <a:t>[7] Griswold, J.R., et al., </a:t>
            </a:r>
            <a:r>
              <a:rPr lang="en-US" sz="800" i="1" dirty="0"/>
              <a:t>Production of Th229 for medical applications: Excitation functions of low-energy protons on Th232 targets.</a:t>
            </a:r>
            <a:r>
              <a:rPr lang="en-US" sz="800" dirty="0"/>
              <a:t> Physical Review C, 2018. 98(4).</a:t>
            </a:r>
          </a:p>
          <a:p>
            <a:pPr algn="l"/>
            <a:r>
              <a:rPr lang="en-US" sz="800" dirty="0"/>
              <a:t>[8.] Robertson, A.K.H., et al., </a:t>
            </a:r>
            <a:r>
              <a:rPr lang="en-US" sz="800" i="1" dirty="0"/>
              <a:t>Design of a Thorium Metal Target for 225Ac Production at TRIUMF.</a:t>
            </a:r>
            <a:r>
              <a:rPr lang="en-US" sz="800" dirty="0"/>
              <a:t> Instruments, 2019. 3(1): p. 18.</a:t>
            </a:r>
          </a:p>
          <a:p>
            <a:pPr algn="l"/>
            <a:r>
              <a:rPr lang="en-US" sz="800" dirty="0"/>
              <a:t>[9.] McDevitt, M., et al., </a:t>
            </a:r>
            <a:r>
              <a:rPr lang="en-US" sz="800" i="1" dirty="0"/>
              <a:t>Tumor therapy with targeted atomic nanogenerators.</a:t>
            </a:r>
            <a:r>
              <a:rPr lang="en-US" sz="800" dirty="0"/>
              <a:t> Science, 2001. 294(5546): p. 1537-40.</a:t>
            </a:r>
          </a:p>
          <a:p>
            <a:pPr algn="l"/>
            <a:r>
              <a:rPr lang="en-US" sz="800" dirty="0"/>
              <a:t>[10] </a:t>
            </a:r>
            <a:r>
              <a:rPr lang="en-US" sz="800" dirty="0" err="1"/>
              <a:t>Ballangrud</a:t>
            </a:r>
            <a:r>
              <a:rPr lang="en-US" sz="800" dirty="0"/>
              <a:t>, A.M., et al., </a:t>
            </a:r>
            <a:r>
              <a:rPr lang="en-US" sz="800" i="1" dirty="0"/>
              <a:t>Alpha-particle emitting atomic generator (Actinium-225)-labeled trastuzumab (</a:t>
            </a:r>
            <a:r>
              <a:rPr lang="en-US" sz="800" i="1" dirty="0" err="1"/>
              <a:t>herceptin</a:t>
            </a:r>
            <a:r>
              <a:rPr lang="en-US" sz="800" i="1" dirty="0"/>
              <a:t>) targeting of breast cancer spheroids: efficacy versus HER2/neu expression.</a:t>
            </a:r>
            <a:r>
              <a:rPr lang="en-US" sz="800" dirty="0"/>
              <a:t> Clin Cancer Res, 2004. 10(13): p. 4489-97.</a:t>
            </a:r>
          </a:p>
          <a:p>
            <a:pPr algn="l"/>
            <a:r>
              <a:rPr lang="en-US" sz="800" dirty="0"/>
              <a:t>[11] Morgenstern, A., et al., </a:t>
            </a:r>
            <a:r>
              <a:rPr lang="en-US" sz="800" i="1" dirty="0"/>
              <a:t>An Overview of Targeted Alpha Therapy with (225)Actinium and (213)Bismuth.</a:t>
            </a:r>
            <a:r>
              <a:rPr lang="en-US" sz="800" dirty="0"/>
              <a:t> </a:t>
            </a:r>
            <a:r>
              <a:rPr lang="en-US" sz="800" dirty="0" err="1"/>
              <a:t>Curr</a:t>
            </a:r>
            <a:r>
              <a:rPr lang="en-US" sz="800" dirty="0"/>
              <a:t> </a:t>
            </a:r>
            <a:r>
              <a:rPr lang="en-US" sz="800" dirty="0" err="1"/>
              <a:t>Radiopharm</a:t>
            </a:r>
            <a:r>
              <a:rPr lang="en-US" sz="800" dirty="0"/>
              <a:t>, 2018. 11(3): p. 200-208.</a:t>
            </a:r>
          </a:p>
          <a:p>
            <a:pPr algn="l"/>
            <a:r>
              <a:rPr lang="en-US" sz="800" dirty="0"/>
              <a:t>[12] Rao, J.R., J. Ernst, and H. </a:t>
            </a:r>
            <a:r>
              <a:rPr lang="en-US" sz="800" dirty="0" err="1"/>
              <a:t>Machner</a:t>
            </a:r>
            <a:r>
              <a:rPr lang="en-US" sz="800" dirty="0"/>
              <a:t>, </a:t>
            </a:r>
            <a:r>
              <a:rPr lang="en-US" sz="800" i="1" dirty="0"/>
              <a:t>Comparative study of d- and 6Li-induced reactions on 232Th in terms of breakup and preequilibrium processes.</a:t>
            </a:r>
            <a:r>
              <a:rPr lang="en-US" sz="800" dirty="0"/>
              <a:t> Nuclear Physics, Section A, 1986. 448(2): p. 365-380.</a:t>
            </a:r>
          </a:p>
          <a:p>
            <a:pPr algn="l"/>
            <a:r>
              <a:rPr lang="en-US" sz="800" dirty="0"/>
              <a:t>[13] Sato, T., et al., </a:t>
            </a:r>
            <a:r>
              <a:rPr lang="en-US" sz="800" i="1" dirty="0"/>
              <a:t>Features of Particle and Heavy Ion Transport code System (PHITS) version 3.02.</a:t>
            </a:r>
            <a:r>
              <a:rPr lang="en-US" sz="800" dirty="0"/>
              <a:t> Journal of Nuclear Science and Technology, 2018. 55(6): p. 684-690.</a:t>
            </a:r>
          </a:p>
          <a:p>
            <a:pPr algn="l"/>
            <a:r>
              <a:rPr lang="en-US" sz="800" dirty="0"/>
              <a:t>[14] </a:t>
            </a:r>
            <a:r>
              <a:rPr lang="en-US" sz="800" dirty="0" err="1"/>
              <a:t>Scheidenberger</a:t>
            </a:r>
            <a:r>
              <a:rPr lang="en-US" sz="800" dirty="0"/>
              <a:t>, C. and H. </a:t>
            </a:r>
            <a:r>
              <a:rPr lang="en-US" sz="800" dirty="0" err="1"/>
              <a:t>Geissel</a:t>
            </a:r>
            <a:r>
              <a:rPr lang="en-US" sz="800" dirty="0"/>
              <a:t>, </a:t>
            </a:r>
            <a:r>
              <a:rPr lang="en-US" sz="800" i="1" dirty="0"/>
              <a:t>Penetration of relativistic heavy ions through matter.</a:t>
            </a:r>
            <a:r>
              <a:rPr lang="en-US" sz="800" dirty="0"/>
              <a:t> Nuclear Instruments and Methods in Physics Research Section B: Beam Interactions with Materials and Atoms, 1998. 135(1): p. 25-34.</a:t>
            </a:r>
          </a:p>
          <a:p>
            <a:pPr algn="l"/>
            <a:r>
              <a:rPr lang="en-US" sz="800" dirty="0"/>
              <a:t>[15] </a:t>
            </a:r>
            <a:r>
              <a:rPr lang="en-US" sz="800" dirty="0" err="1"/>
              <a:t>Boudard</a:t>
            </a:r>
            <a:r>
              <a:rPr lang="en-US" sz="800" dirty="0"/>
              <a:t>, A., et al., </a:t>
            </a:r>
            <a:r>
              <a:rPr lang="en-US" sz="800" i="1" dirty="0"/>
              <a:t>New potentialities of the Li\`</a:t>
            </a:r>
            <a:r>
              <a:rPr lang="en-US" sz="800" i="1" dirty="0" err="1"/>
              <a:t>ege</a:t>
            </a:r>
            <a:r>
              <a:rPr lang="en-US" sz="800" i="1" dirty="0"/>
              <a:t> intranuclear cascade model for reactions induced by nucleons and light charged particles.</a:t>
            </a:r>
            <a:r>
              <a:rPr lang="en-US" sz="800" dirty="0"/>
              <a:t> Physical Review C, 2013. 87(1): p. 014606.</a:t>
            </a:r>
          </a:p>
          <a:p>
            <a:pPr algn="l"/>
            <a:r>
              <a:rPr lang="en-US" sz="800" dirty="0"/>
              <a:t>[16] Iida, K., A. </a:t>
            </a:r>
            <a:r>
              <a:rPr lang="en-US" sz="800" dirty="0" err="1"/>
              <a:t>Kohama</a:t>
            </a:r>
            <a:r>
              <a:rPr lang="en-US" sz="800" dirty="0"/>
              <a:t>, and K. </a:t>
            </a:r>
            <a:r>
              <a:rPr lang="en-US" sz="800" dirty="0" err="1"/>
              <a:t>Oyamatsu</a:t>
            </a:r>
            <a:r>
              <a:rPr lang="en-US" sz="800" dirty="0"/>
              <a:t>, </a:t>
            </a:r>
            <a:r>
              <a:rPr lang="en-US" sz="800" i="1" dirty="0"/>
              <a:t>Formula for Proton–Nucleus Reaction Cross Section at Intermediate Energies and Its Application.</a:t>
            </a:r>
            <a:r>
              <a:rPr lang="en-US" sz="800" dirty="0"/>
              <a:t> Journal of the Physical Society of Japan, 2007. 76(4): p. 044201.</a:t>
            </a:r>
          </a:p>
          <a:p>
            <a:pPr algn="l"/>
            <a:r>
              <a:rPr lang="en-US" sz="800" dirty="0"/>
              <a:t>[17] </a:t>
            </a:r>
            <a:r>
              <a:rPr lang="en-US" sz="800" dirty="0" err="1"/>
              <a:t>Sihver</a:t>
            </a:r>
            <a:r>
              <a:rPr lang="en-US" sz="800" dirty="0"/>
              <a:t>, L., et al., </a:t>
            </a:r>
            <a:r>
              <a:rPr lang="en-US" sz="800" i="1" dirty="0"/>
              <a:t>Current status of the “Hybrid </a:t>
            </a:r>
            <a:r>
              <a:rPr lang="en-US" sz="800" i="1" dirty="0" err="1"/>
              <a:t>Kurotama</a:t>
            </a:r>
            <a:r>
              <a:rPr lang="en-US" sz="800" i="1" dirty="0"/>
              <a:t> model” for total reaction cross sections.</a:t>
            </a:r>
            <a:r>
              <a:rPr lang="en-US" sz="800" dirty="0"/>
              <a:t> Nuclear Instruments and Methods in Physics Research Section B: Beam Interactions with Materials and Atoms, 2014. 334: p. 34-39.</a:t>
            </a:r>
          </a:p>
          <a:p>
            <a:pPr algn="l"/>
            <a:r>
              <a:rPr lang="en-US" sz="800" dirty="0"/>
              <a:t>[18] Tripathi, R.K., F.A. </a:t>
            </a:r>
            <a:r>
              <a:rPr lang="en-US" sz="800" dirty="0" err="1"/>
              <a:t>Cucinotta</a:t>
            </a:r>
            <a:r>
              <a:rPr lang="en-US" sz="800" dirty="0"/>
              <a:t>, and J.W. Wilson, </a:t>
            </a:r>
            <a:r>
              <a:rPr lang="en-US" sz="800" i="1" dirty="0"/>
              <a:t>Accurate universal parameterization of absorption cross sections.</a:t>
            </a:r>
            <a:r>
              <a:rPr lang="en-US" sz="800" dirty="0"/>
              <a:t> Nuclear Instruments and Methods in Physics Research Section B: Beam Interactions with Materials and Atoms, 1996. 117(4): p. 347-349.</a:t>
            </a:r>
          </a:p>
          <a:p>
            <a:pPr algn="l"/>
            <a:r>
              <a:rPr lang="en-US" sz="800" dirty="0"/>
              <a:t>[19] Tripathi, R.K., J.W. Wilson, and F.A. </a:t>
            </a:r>
            <a:r>
              <a:rPr lang="en-US" sz="800" dirty="0" err="1"/>
              <a:t>Cucinotta</a:t>
            </a:r>
            <a:r>
              <a:rPr lang="en-US" sz="800" dirty="0"/>
              <a:t>, </a:t>
            </a:r>
            <a:r>
              <a:rPr lang="en-US" sz="800" i="1" dirty="0"/>
              <a:t>Accurate universal parameterization of absorption cross sections II — neutron absorption cross sections.</a:t>
            </a:r>
            <a:r>
              <a:rPr lang="en-US" sz="800" dirty="0"/>
              <a:t> Nuclear Instruments and Methods in Physics Research Section B: Beam Interactions with Materials and Atoms, 1997. 129(1): p. 11-15.</a:t>
            </a:r>
          </a:p>
          <a:p>
            <a:pPr algn="l"/>
            <a:r>
              <a:rPr lang="en-US" sz="800" dirty="0"/>
              <a:t>[20] Tripathi, R.K., F.A. </a:t>
            </a:r>
            <a:r>
              <a:rPr lang="en-US" sz="800" dirty="0" err="1"/>
              <a:t>Cucinotta</a:t>
            </a:r>
            <a:r>
              <a:rPr lang="en-US" sz="800" dirty="0"/>
              <a:t>, and J.W. Wilson, </a:t>
            </a:r>
            <a:r>
              <a:rPr lang="en-US" sz="800" i="1" dirty="0"/>
              <a:t>Accurate universal parameterization of absorption cross sections III – light systems.</a:t>
            </a:r>
            <a:r>
              <a:rPr lang="en-US" sz="800" dirty="0"/>
              <a:t> Nuclear Instruments and Methods in Physics Research Section B: Beam Interactions with Materials and Atoms, 1999. 155(4): p. 349-356.</a:t>
            </a:r>
          </a:p>
          <a:p>
            <a:pPr algn="l"/>
            <a:r>
              <a:rPr lang="en-US" sz="800" dirty="0"/>
              <a:t>[21] </a:t>
            </a:r>
            <a:r>
              <a:rPr lang="en-US" sz="800" dirty="0" err="1"/>
              <a:t>Minomo</a:t>
            </a:r>
            <a:r>
              <a:rPr lang="en-US" sz="800" dirty="0"/>
              <a:t>, K., K. </a:t>
            </a:r>
            <a:r>
              <a:rPr lang="en-US" sz="800" dirty="0" err="1"/>
              <a:t>Washiyama</a:t>
            </a:r>
            <a:r>
              <a:rPr lang="en-US" sz="800" dirty="0"/>
              <a:t>, and K. Ogata, </a:t>
            </a:r>
            <a:r>
              <a:rPr lang="en-US" sz="800" i="1" dirty="0"/>
              <a:t>Deuteron–nucleus total reaction cross sections up to 1 GeV.</a:t>
            </a:r>
            <a:r>
              <a:rPr lang="en-US" sz="800" dirty="0"/>
              <a:t> Journal of Nuclear Science and Technology, 2017. 54(1): p. 127-130.</a:t>
            </a:r>
            <a:endParaRPr lang="en-US" sz="800" dirty="0">
              <a:solidFill>
                <a:schemeClr val="tx1"/>
              </a:solidFill>
            </a:endParaRPr>
          </a:p>
        </p:txBody>
      </p:sp>
      <p:sp>
        <p:nvSpPr>
          <p:cNvPr id="4" name="Slide Number Placeholder 3">
            <a:extLst>
              <a:ext uri="{FF2B5EF4-FFF2-40B4-BE49-F238E27FC236}">
                <a16:creationId xmlns:a16="http://schemas.microsoft.com/office/drawing/2014/main" id="{8B85B4C5-7641-4B4A-8075-92103F48AFCE}"/>
              </a:ext>
            </a:extLst>
          </p:cNvPr>
          <p:cNvSpPr>
            <a:spLocks noGrp="1"/>
          </p:cNvSpPr>
          <p:nvPr>
            <p:ph type="sldNum" sz="quarter" idx="12"/>
          </p:nvPr>
        </p:nvSpPr>
        <p:spPr/>
        <p:txBody>
          <a:bodyPr/>
          <a:lstStyle/>
          <a:p>
            <a:fld id="{051C7006-7120-F341-A188-F97DDD913081}" type="slidenum">
              <a:rPr lang="en-US" smtClean="0"/>
              <a:pPr/>
              <a:t>17</a:t>
            </a:fld>
            <a:endParaRPr lang="en-US" dirty="0"/>
          </a:p>
        </p:txBody>
      </p:sp>
    </p:spTree>
    <p:extLst>
      <p:ext uri="{BB962C8B-B14F-4D97-AF65-F5344CB8AC3E}">
        <p14:creationId xmlns:p14="http://schemas.microsoft.com/office/powerpoint/2010/main" val="2459054014"/>
      </p:ext>
    </p:extLst>
  </p:cSld>
  <p:clrMapOvr>
    <a:masterClrMapping/>
  </p:clrMapOvr>
  <mc:AlternateContent xmlns:mc="http://schemas.openxmlformats.org/markup-compatibility/2006" xmlns:p14="http://schemas.microsoft.com/office/powerpoint/2010/main">
    <mc:Choice Requires="p14">
      <p:transition spd="slow" p14:dur="2000" advTm="689"/>
    </mc:Choice>
    <mc:Fallback xmlns="">
      <p:transition spd="slow" advTm="68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F17EC-818A-044F-A86E-2EAD31F09C3B}"/>
              </a:ext>
            </a:extLst>
          </p:cNvPr>
          <p:cNvSpPr>
            <a:spLocks noGrp="1"/>
          </p:cNvSpPr>
          <p:nvPr>
            <p:ph type="title"/>
          </p:nvPr>
        </p:nvSpPr>
        <p:spPr/>
        <p:txBody>
          <a:bodyPr>
            <a:normAutofit/>
          </a:bodyPr>
          <a:lstStyle/>
          <a:p>
            <a:r>
              <a:rPr lang="en-US" sz="6000" dirty="0"/>
              <a:t>Questions ?</a:t>
            </a:r>
          </a:p>
        </p:txBody>
      </p:sp>
      <p:sp>
        <p:nvSpPr>
          <p:cNvPr id="3" name="Subtitle 2">
            <a:extLst>
              <a:ext uri="{FF2B5EF4-FFF2-40B4-BE49-F238E27FC236}">
                <a16:creationId xmlns:a16="http://schemas.microsoft.com/office/drawing/2014/main" id="{B762A8C7-F4F3-474D-BB3B-F67F12478260}"/>
              </a:ext>
            </a:extLst>
          </p:cNvPr>
          <p:cNvSpPr>
            <a:spLocks noGrp="1"/>
          </p:cNvSpPr>
          <p:nvPr>
            <p:ph type="subTitle" idx="1"/>
          </p:nvPr>
        </p:nvSpPr>
        <p:spPr/>
        <p:txBody>
          <a:bodyPr>
            <a:normAutofit/>
          </a:bodyPr>
          <a:lstStyle/>
          <a:p>
            <a:pPr marL="0" indent="0" algn="ctr" defTabSz="457200" rtl="1" eaLnBrk="1" latinLnBrk="0" hangingPunct="1">
              <a:spcBef>
                <a:spcPct val="20000"/>
              </a:spcBef>
              <a:buFont typeface="Arial"/>
              <a:buNone/>
            </a:pPr>
            <a:endParaRPr lang="en-US" sz="2000" dirty="0"/>
          </a:p>
        </p:txBody>
      </p:sp>
    </p:spTree>
    <p:extLst>
      <p:ext uri="{BB962C8B-B14F-4D97-AF65-F5344CB8AC3E}">
        <p14:creationId xmlns:p14="http://schemas.microsoft.com/office/powerpoint/2010/main" val="716641598"/>
      </p:ext>
    </p:extLst>
  </p:cSld>
  <p:clrMapOvr>
    <a:masterClrMapping/>
  </p:clrMapOvr>
  <mc:AlternateContent xmlns:mc="http://schemas.openxmlformats.org/markup-compatibility/2006" xmlns:p14="http://schemas.microsoft.com/office/powerpoint/2010/main">
    <mc:Choice Requires="p14">
      <p:transition spd="slow" p14:dur="2000" advTm="7161"/>
    </mc:Choice>
    <mc:Fallback xmlns="">
      <p:transition spd="slow" advTm="7161"/>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rmAutofit/>
          </a:bodyPr>
          <a:lstStyle/>
          <a:p>
            <a:pPr lvl="1" algn="l"/>
            <a:r>
              <a:rPr lang="en-US" sz="4000" b="1" baseline="30000" dirty="0">
                <a:solidFill>
                  <a:srgbClr val="3B3C3E"/>
                </a:solidFill>
                <a:latin typeface="Garamond" panose="02020404030301010803" pitchFamily="18" charset="0"/>
              </a:rPr>
              <a:t>232</a:t>
            </a:r>
            <a:r>
              <a:rPr lang="en-US" sz="4000" b="1" dirty="0">
                <a:solidFill>
                  <a:srgbClr val="3B3C3E"/>
                </a:solidFill>
                <a:latin typeface="Garamond" panose="02020404030301010803" pitchFamily="18" charset="0"/>
              </a:rPr>
              <a:t>Th(d,5n)</a:t>
            </a:r>
            <a:r>
              <a:rPr lang="en-US" sz="4000" b="1" baseline="30000" dirty="0">
                <a:solidFill>
                  <a:srgbClr val="3B3C3E"/>
                </a:solidFill>
                <a:latin typeface="Garamond" panose="02020404030301010803" pitchFamily="18" charset="0"/>
              </a:rPr>
              <a:t>229</a:t>
            </a:r>
            <a:r>
              <a:rPr lang="en-US" sz="4000" b="1" dirty="0">
                <a:solidFill>
                  <a:srgbClr val="3B3C3E"/>
                </a:solidFill>
                <a:latin typeface="Garamond" panose="02020404030301010803" pitchFamily="18" charset="0"/>
              </a:rPr>
              <a:t>Pa reaction channel</a:t>
            </a:r>
          </a:p>
        </p:txBody>
      </p:sp>
      <p:sp>
        <p:nvSpPr>
          <p:cNvPr id="6" name="Slide Number Placeholder 5">
            <a:extLst>
              <a:ext uri="{FF2B5EF4-FFF2-40B4-BE49-F238E27FC236}">
                <a16:creationId xmlns:a16="http://schemas.microsoft.com/office/drawing/2014/main" id="{65EB6C2C-6903-BA45-8D5D-8EC31AF0B0E6}"/>
              </a:ext>
            </a:extLst>
          </p:cNvPr>
          <p:cNvSpPr>
            <a:spLocks noGrp="1"/>
          </p:cNvSpPr>
          <p:nvPr>
            <p:ph type="sldNum" sz="quarter" idx="12"/>
          </p:nvPr>
        </p:nvSpPr>
        <p:spPr>
          <a:xfrm>
            <a:off x="4750663" y="6356350"/>
            <a:ext cx="2133600" cy="365125"/>
          </a:xfrm>
        </p:spPr>
        <p:txBody>
          <a:bodyPr vert="horz" lIns="91440" tIns="45720" rIns="91440" bIns="45720" rtlCol="0" anchor="ctr">
            <a:normAutofit/>
          </a:bodyPr>
          <a:lstStyle/>
          <a:p>
            <a:pPr>
              <a:spcAft>
                <a:spcPts val="600"/>
              </a:spcAft>
            </a:pPr>
            <a:fld id="{051C7006-7120-F341-A188-F97DDD913081}" type="slidenum">
              <a:rPr lang="en-US" smtClean="0"/>
              <a:pPr>
                <a:spcAft>
                  <a:spcPts val="600"/>
                </a:spcAft>
              </a:pPr>
              <a:t>19</a:t>
            </a:fld>
            <a:endParaRPr lang="en-US" dirty="0"/>
          </a:p>
        </p:txBody>
      </p:sp>
      <p:pic>
        <p:nvPicPr>
          <p:cNvPr id="10" name="Picture 9">
            <a:extLst>
              <a:ext uri="{FF2B5EF4-FFF2-40B4-BE49-F238E27FC236}">
                <a16:creationId xmlns:a16="http://schemas.microsoft.com/office/drawing/2014/main" id="{71471FA5-15A6-60CA-6DD4-7EA47125D0D2}"/>
              </a:ext>
            </a:extLst>
          </p:cNvPr>
          <p:cNvPicPr>
            <a:picLocks noChangeAspect="1"/>
          </p:cNvPicPr>
          <p:nvPr/>
        </p:nvPicPr>
        <p:blipFill>
          <a:blip r:embed="rId3"/>
          <a:stretch>
            <a:fillRect/>
          </a:stretch>
        </p:blipFill>
        <p:spPr>
          <a:xfrm>
            <a:off x="1016000" y="1249362"/>
            <a:ext cx="7112000" cy="5334000"/>
          </a:xfrm>
          <a:prstGeom prst="rect">
            <a:avLst/>
          </a:prstGeom>
        </p:spPr>
      </p:pic>
    </p:spTree>
    <p:extLst>
      <p:ext uri="{BB962C8B-B14F-4D97-AF65-F5344CB8AC3E}">
        <p14:creationId xmlns:p14="http://schemas.microsoft.com/office/powerpoint/2010/main" val="3492121866"/>
      </p:ext>
    </p:extLst>
  </p:cSld>
  <p:clrMapOvr>
    <a:masterClrMapping/>
  </p:clrMapOvr>
  <mc:AlternateContent xmlns:mc="http://schemas.openxmlformats.org/markup-compatibility/2006" xmlns:p14="http://schemas.microsoft.com/office/powerpoint/2010/main">
    <mc:Choice Requires="p14">
      <p:transition spd="slow" p14:dur="2000" advTm="164"/>
    </mc:Choice>
    <mc:Fallback xmlns="">
      <p:transition spd="slow" advTm="16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DFA9-F6FE-AC45-ACC0-0096A2E0836C}"/>
              </a:ext>
            </a:extLst>
          </p:cNvPr>
          <p:cNvSpPr>
            <a:spLocks noGrp="1"/>
          </p:cNvSpPr>
          <p:nvPr>
            <p:ph type="title"/>
          </p:nvPr>
        </p:nvSpPr>
        <p:spPr/>
        <p:txBody>
          <a:bodyPr/>
          <a:lstStyle/>
          <a:p>
            <a:r>
              <a:rPr lang="en-US" sz="4000" dirty="0">
                <a:solidFill>
                  <a:schemeClr val="tx1"/>
                </a:solidFill>
                <a:latin typeface="Garamond" panose="02020404030301010803" pitchFamily="18" charset="0"/>
              </a:rPr>
              <a:t>Outline</a:t>
            </a:r>
            <a:endParaRPr lang="en-US" dirty="0">
              <a:solidFill>
                <a:schemeClr val="tx1"/>
              </a:solidFill>
              <a:latin typeface="Garamond" panose="02020404030301010803" pitchFamily="18" charset="0"/>
            </a:endParaRPr>
          </a:p>
        </p:txBody>
      </p:sp>
      <p:sp>
        <p:nvSpPr>
          <p:cNvPr id="3" name="Content Placeholder 2">
            <a:extLst>
              <a:ext uri="{FF2B5EF4-FFF2-40B4-BE49-F238E27FC236}">
                <a16:creationId xmlns:a16="http://schemas.microsoft.com/office/drawing/2014/main" id="{DF5686CD-F624-3D4B-8943-92B4260675E4}"/>
              </a:ext>
            </a:extLst>
          </p:cNvPr>
          <p:cNvSpPr>
            <a:spLocks noGrp="1"/>
          </p:cNvSpPr>
          <p:nvPr>
            <p:ph idx="1"/>
          </p:nvPr>
        </p:nvSpPr>
        <p:spPr/>
        <p:txBody>
          <a:bodyPr>
            <a:normAutofit fontScale="92500" lnSpcReduction="20000"/>
          </a:bodyPr>
          <a:lstStyle/>
          <a:p>
            <a:r>
              <a:rPr lang="en-US" dirty="0">
                <a:solidFill>
                  <a:schemeClr val="tx1"/>
                </a:solidFill>
                <a:latin typeface="Garamond" panose="02020404030301010803" pitchFamily="18" charset="0"/>
              </a:rPr>
              <a:t>Introduction</a:t>
            </a:r>
            <a:endParaRPr lang="en-GB" dirty="0">
              <a:solidFill>
                <a:schemeClr val="tx1"/>
              </a:solidFill>
              <a:latin typeface="Garamond" panose="02020404030301010803" pitchFamily="18" charset="0"/>
            </a:endParaRPr>
          </a:p>
          <a:p>
            <a:endParaRPr lang="en-US" dirty="0">
              <a:solidFill>
                <a:schemeClr val="tx1"/>
              </a:solidFill>
              <a:latin typeface="Garamond" panose="02020404030301010803" pitchFamily="18" charset="0"/>
            </a:endParaRPr>
          </a:p>
          <a:p>
            <a:r>
              <a:rPr lang="en-US" dirty="0">
                <a:solidFill>
                  <a:schemeClr val="tx1"/>
                </a:solidFill>
                <a:latin typeface="Garamond" panose="02020404030301010803" pitchFamily="18" charset="0"/>
              </a:rPr>
              <a:t>Objectives</a:t>
            </a:r>
          </a:p>
          <a:p>
            <a:endParaRPr lang="en-US" dirty="0">
              <a:solidFill>
                <a:schemeClr val="tx1"/>
              </a:solidFill>
              <a:latin typeface="Garamond" panose="02020404030301010803" pitchFamily="18" charset="0"/>
            </a:endParaRPr>
          </a:p>
          <a:p>
            <a:r>
              <a:rPr lang="en-US" dirty="0">
                <a:solidFill>
                  <a:schemeClr val="tx1"/>
                </a:solidFill>
                <a:latin typeface="Garamond" panose="02020404030301010803" pitchFamily="18" charset="0"/>
              </a:rPr>
              <a:t>Methodology</a:t>
            </a:r>
          </a:p>
          <a:p>
            <a:endParaRPr lang="en-US" dirty="0">
              <a:solidFill>
                <a:schemeClr val="tx1"/>
              </a:solidFill>
              <a:latin typeface="Garamond" panose="02020404030301010803" pitchFamily="18" charset="0"/>
            </a:endParaRPr>
          </a:p>
          <a:p>
            <a:r>
              <a:rPr lang="en-US" dirty="0">
                <a:solidFill>
                  <a:schemeClr val="tx1"/>
                </a:solidFill>
                <a:latin typeface="Garamond" panose="02020404030301010803" pitchFamily="18" charset="0"/>
              </a:rPr>
              <a:t>Results</a:t>
            </a:r>
          </a:p>
          <a:p>
            <a:endParaRPr lang="en-US" dirty="0">
              <a:solidFill>
                <a:schemeClr val="tx1"/>
              </a:solidFill>
              <a:latin typeface="Garamond" panose="02020404030301010803" pitchFamily="18" charset="0"/>
            </a:endParaRPr>
          </a:p>
          <a:p>
            <a:r>
              <a:rPr lang="en-US" dirty="0">
                <a:solidFill>
                  <a:schemeClr val="tx1"/>
                </a:solidFill>
                <a:latin typeface="Garamond" panose="02020404030301010803" pitchFamily="18" charset="0"/>
              </a:rPr>
              <a:t>Conclusion</a:t>
            </a:r>
          </a:p>
          <a:p>
            <a:endParaRPr lang="en-US" dirty="0">
              <a:solidFill>
                <a:schemeClr val="tx1"/>
              </a:solidFill>
              <a:latin typeface="Garamond" panose="02020404030301010803" pitchFamily="18" charset="0"/>
            </a:endParaRPr>
          </a:p>
          <a:p>
            <a:pPr marL="0" indent="0">
              <a:buNone/>
            </a:pPr>
            <a:endParaRPr lang="en-US" dirty="0">
              <a:solidFill>
                <a:schemeClr val="tx1"/>
              </a:solidFill>
            </a:endParaRPr>
          </a:p>
        </p:txBody>
      </p:sp>
      <p:sp>
        <p:nvSpPr>
          <p:cNvPr id="4" name="Slide Number Placeholder 3">
            <a:extLst>
              <a:ext uri="{FF2B5EF4-FFF2-40B4-BE49-F238E27FC236}">
                <a16:creationId xmlns:a16="http://schemas.microsoft.com/office/drawing/2014/main" id="{45FEF432-05BB-514C-9EAD-D6E5B0A392C9}"/>
              </a:ext>
            </a:extLst>
          </p:cNvPr>
          <p:cNvSpPr>
            <a:spLocks noGrp="1"/>
          </p:cNvSpPr>
          <p:nvPr>
            <p:ph type="sldNum" sz="quarter" idx="12"/>
          </p:nvPr>
        </p:nvSpPr>
        <p:spPr>
          <a:xfrm>
            <a:off x="4750663" y="6367501"/>
            <a:ext cx="2133600" cy="365125"/>
          </a:xfrm>
        </p:spPr>
        <p:txBody>
          <a:bodyPr/>
          <a:lstStyle/>
          <a:p>
            <a:fld id="{051C7006-7120-F341-A188-F97DDD913081}" type="slidenum">
              <a:rPr lang="en-US" smtClean="0"/>
              <a:pPr/>
              <a:t>2</a:t>
            </a:fld>
            <a:endParaRPr lang="en-US" dirty="0"/>
          </a:p>
        </p:txBody>
      </p:sp>
    </p:spTree>
    <p:extLst>
      <p:ext uri="{BB962C8B-B14F-4D97-AF65-F5344CB8AC3E}">
        <p14:creationId xmlns:p14="http://schemas.microsoft.com/office/powerpoint/2010/main" val="1661264012"/>
      </p:ext>
    </p:extLst>
  </p:cSld>
  <p:clrMapOvr>
    <a:masterClrMapping/>
  </p:clrMapOvr>
  <mc:AlternateContent xmlns:mc="http://schemas.openxmlformats.org/markup-compatibility/2006" xmlns:p14="http://schemas.microsoft.com/office/powerpoint/2010/main">
    <mc:Choice Requires="p14">
      <p:transition spd="slow" p14:dur="2000" advTm="10616"/>
    </mc:Choice>
    <mc:Fallback xmlns="">
      <p:transition spd="slow" advTm="1061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rmAutofit/>
          </a:bodyPr>
          <a:lstStyle/>
          <a:p>
            <a:pPr lvl="1" algn="l"/>
            <a:r>
              <a:rPr lang="en-US" sz="4000" b="1" baseline="30000" dirty="0">
                <a:solidFill>
                  <a:srgbClr val="3B3C3E"/>
                </a:solidFill>
                <a:latin typeface="Garamond" panose="02020404030301010803" pitchFamily="18" charset="0"/>
              </a:rPr>
              <a:t>232</a:t>
            </a:r>
            <a:r>
              <a:rPr lang="en-US" sz="4000" b="1" dirty="0">
                <a:solidFill>
                  <a:srgbClr val="3B3C3E"/>
                </a:solidFill>
                <a:latin typeface="Garamond" panose="02020404030301010803" pitchFamily="18" charset="0"/>
              </a:rPr>
              <a:t>Th(d,4n)</a:t>
            </a:r>
            <a:r>
              <a:rPr lang="en-US" sz="4000" b="1" baseline="30000" dirty="0">
                <a:solidFill>
                  <a:srgbClr val="3B3C3E"/>
                </a:solidFill>
                <a:latin typeface="Garamond" panose="02020404030301010803" pitchFamily="18" charset="0"/>
              </a:rPr>
              <a:t>230</a:t>
            </a:r>
            <a:r>
              <a:rPr lang="en-US" sz="4000" b="1" dirty="0">
                <a:solidFill>
                  <a:srgbClr val="3B3C3E"/>
                </a:solidFill>
                <a:latin typeface="Garamond" panose="02020404030301010803" pitchFamily="18" charset="0"/>
              </a:rPr>
              <a:t>Pa reaction channel</a:t>
            </a:r>
          </a:p>
        </p:txBody>
      </p:sp>
      <p:sp>
        <p:nvSpPr>
          <p:cNvPr id="6" name="Slide Number Placeholder 5">
            <a:extLst>
              <a:ext uri="{FF2B5EF4-FFF2-40B4-BE49-F238E27FC236}">
                <a16:creationId xmlns:a16="http://schemas.microsoft.com/office/drawing/2014/main" id="{65EB6C2C-6903-BA45-8D5D-8EC31AF0B0E6}"/>
              </a:ext>
            </a:extLst>
          </p:cNvPr>
          <p:cNvSpPr>
            <a:spLocks noGrp="1"/>
          </p:cNvSpPr>
          <p:nvPr>
            <p:ph type="sldNum" sz="quarter" idx="12"/>
          </p:nvPr>
        </p:nvSpPr>
        <p:spPr>
          <a:xfrm>
            <a:off x="4750663" y="6356350"/>
            <a:ext cx="2133600" cy="365125"/>
          </a:xfrm>
        </p:spPr>
        <p:txBody>
          <a:bodyPr vert="horz" lIns="91440" tIns="45720" rIns="91440" bIns="45720" rtlCol="0" anchor="ctr">
            <a:normAutofit/>
          </a:bodyPr>
          <a:lstStyle/>
          <a:p>
            <a:pPr>
              <a:spcAft>
                <a:spcPts val="600"/>
              </a:spcAft>
            </a:pPr>
            <a:fld id="{051C7006-7120-F341-A188-F97DDD913081}" type="slidenum">
              <a:rPr lang="en-US" smtClean="0"/>
              <a:pPr>
                <a:spcAft>
                  <a:spcPts val="600"/>
                </a:spcAft>
              </a:pPr>
              <a:t>20</a:t>
            </a:fld>
            <a:endParaRPr lang="en-US" dirty="0"/>
          </a:p>
        </p:txBody>
      </p:sp>
      <p:pic>
        <p:nvPicPr>
          <p:cNvPr id="8" name="Picture 7">
            <a:extLst>
              <a:ext uri="{FF2B5EF4-FFF2-40B4-BE49-F238E27FC236}">
                <a16:creationId xmlns:a16="http://schemas.microsoft.com/office/drawing/2014/main" id="{F5529A51-F6AF-E927-7368-7787FE28374C}"/>
              </a:ext>
            </a:extLst>
          </p:cNvPr>
          <p:cNvPicPr>
            <a:picLocks noChangeAspect="1"/>
          </p:cNvPicPr>
          <p:nvPr/>
        </p:nvPicPr>
        <p:blipFill>
          <a:blip r:embed="rId3"/>
          <a:stretch>
            <a:fillRect/>
          </a:stretch>
        </p:blipFill>
        <p:spPr>
          <a:xfrm>
            <a:off x="1016000" y="1249362"/>
            <a:ext cx="7112000" cy="5334000"/>
          </a:xfrm>
          <a:prstGeom prst="rect">
            <a:avLst/>
          </a:prstGeom>
        </p:spPr>
      </p:pic>
    </p:spTree>
    <p:extLst>
      <p:ext uri="{BB962C8B-B14F-4D97-AF65-F5344CB8AC3E}">
        <p14:creationId xmlns:p14="http://schemas.microsoft.com/office/powerpoint/2010/main" val="3905665280"/>
      </p:ext>
    </p:extLst>
  </p:cSld>
  <p:clrMapOvr>
    <a:masterClrMapping/>
  </p:clrMapOvr>
  <mc:AlternateContent xmlns:mc="http://schemas.openxmlformats.org/markup-compatibility/2006" xmlns:p14="http://schemas.microsoft.com/office/powerpoint/2010/main">
    <mc:Choice Requires="p14">
      <p:transition spd="slow" p14:dur="2000" advTm="164"/>
    </mc:Choice>
    <mc:Fallback xmlns="">
      <p:transition spd="slow" advTm="16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7317"/>
            <a:ext cx="8229600" cy="1143000"/>
          </a:xfrm>
        </p:spPr>
        <p:txBody>
          <a:bodyPr>
            <a:normAutofit/>
          </a:bodyPr>
          <a:lstStyle/>
          <a:p>
            <a:r>
              <a:rPr lang="en-US" sz="4000" dirty="0"/>
              <a:t>Targeted alpha therapy and </a:t>
            </a:r>
            <a:r>
              <a:rPr lang="en-US" sz="4000" baseline="30000" dirty="0"/>
              <a:t>225</a:t>
            </a:r>
            <a:r>
              <a:rPr lang="en-US" sz="4000" dirty="0"/>
              <a:t>Ac</a:t>
            </a:r>
          </a:p>
        </p:txBody>
      </p:sp>
      <p:sp>
        <p:nvSpPr>
          <p:cNvPr id="3" name="Content Placeholder 2"/>
          <p:cNvSpPr>
            <a:spLocks noGrp="1"/>
          </p:cNvSpPr>
          <p:nvPr>
            <p:ph idx="1"/>
          </p:nvPr>
        </p:nvSpPr>
        <p:spPr>
          <a:xfrm>
            <a:off x="457200" y="1600200"/>
            <a:ext cx="5560136" cy="4525963"/>
          </a:xfrm>
        </p:spPr>
        <p:txBody>
          <a:bodyPr>
            <a:normAutofit fontScale="92500"/>
          </a:bodyPr>
          <a:lstStyle/>
          <a:p>
            <a:r>
              <a:rPr lang="en-US" dirty="0">
                <a:solidFill>
                  <a:schemeClr val="tx1"/>
                </a:solidFill>
              </a:rPr>
              <a:t>Limited range in tissue</a:t>
            </a:r>
          </a:p>
          <a:p>
            <a:pPr lvl="1"/>
            <a:r>
              <a:rPr lang="en-US" sz="2000" dirty="0">
                <a:solidFill>
                  <a:schemeClr val="tx1"/>
                </a:solidFill>
              </a:rPr>
              <a:t>On the order of a few cell diameters</a:t>
            </a:r>
          </a:p>
          <a:p>
            <a:pPr lvl="1"/>
            <a:r>
              <a:rPr lang="en-US" sz="2000" dirty="0">
                <a:solidFill>
                  <a:schemeClr val="tx1"/>
                </a:solidFill>
              </a:rPr>
              <a:t>Energy most likely to deposit in tumor</a:t>
            </a:r>
          </a:p>
          <a:p>
            <a:pPr marL="457200" lvl="1" indent="0">
              <a:buNone/>
            </a:pPr>
            <a:r>
              <a:rPr lang="en-US" sz="2000" dirty="0">
                <a:solidFill>
                  <a:schemeClr val="tx1"/>
                </a:solidFill>
              </a:rPr>
              <a:t>cells, not in surrounding healthy cells</a:t>
            </a:r>
          </a:p>
          <a:p>
            <a:pPr marL="457200" lvl="1" indent="0">
              <a:buNone/>
            </a:pPr>
            <a:endParaRPr lang="en-US" sz="2000" dirty="0">
              <a:solidFill>
                <a:schemeClr val="tx1"/>
              </a:solidFill>
            </a:endParaRPr>
          </a:p>
          <a:p>
            <a:r>
              <a:rPr lang="en-US" dirty="0">
                <a:solidFill>
                  <a:schemeClr val="tx1"/>
                </a:solidFill>
              </a:rPr>
              <a:t>High LET of ~ 100 keV/</a:t>
            </a:r>
            <a:r>
              <a:rPr lang="el-GR" dirty="0">
                <a:solidFill>
                  <a:schemeClr val="tx1"/>
                </a:solidFill>
              </a:rPr>
              <a:t>μ</a:t>
            </a:r>
            <a:r>
              <a:rPr lang="en-US" dirty="0">
                <a:solidFill>
                  <a:schemeClr val="tx1"/>
                </a:solidFill>
              </a:rPr>
              <a:t>m</a:t>
            </a:r>
          </a:p>
          <a:p>
            <a:pPr lvl="1"/>
            <a:r>
              <a:rPr lang="en-US" sz="1900" dirty="0">
                <a:solidFill>
                  <a:schemeClr val="tx1"/>
                </a:solidFill>
              </a:rPr>
              <a:t>Intense tissue destruction over small area</a:t>
            </a:r>
          </a:p>
          <a:p>
            <a:endParaRPr lang="en-US" dirty="0">
              <a:solidFill>
                <a:schemeClr val="tx1"/>
              </a:solidFill>
            </a:endParaRPr>
          </a:p>
          <a:p>
            <a:r>
              <a:rPr lang="en-US" dirty="0">
                <a:solidFill>
                  <a:schemeClr val="tx1"/>
                </a:solidFill>
              </a:rPr>
              <a:t>Delivers a series of 4 </a:t>
            </a:r>
            <a:r>
              <a:rPr lang="el-GR" dirty="0">
                <a:solidFill>
                  <a:schemeClr val="tx1"/>
                </a:solidFill>
                <a:cs typeface="Calibri"/>
              </a:rPr>
              <a:t>α</a:t>
            </a:r>
            <a:r>
              <a:rPr lang="en-US" dirty="0">
                <a:solidFill>
                  <a:schemeClr val="tx1"/>
                </a:solidFill>
                <a:cs typeface="Calibri"/>
              </a:rPr>
              <a:t>-particles</a:t>
            </a:r>
          </a:p>
          <a:p>
            <a:pPr lvl="1"/>
            <a:r>
              <a:rPr lang="en-US" dirty="0">
                <a:solidFill>
                  <a:schemeClr val="tx1"/>
                </a:solidFill>
                <a:cs typeface="Calibri"/>
              </a:rPr>
              <a:t> </a:t>
            </a:r>
            <a:r>
              <a:rPr lang="en-US" sz="2000" dirty="0" err="1">
                <a:solidFill>
                  <a:schemeClr val="tx1"/>
                </a:solidFill>
              </a:rPr>
              <a:t>E</a:t>
            </a:r>
            <a:r>
              <a:rPr lang="en-US" sz="2000" baseline="-25000" dirty="0" err="1">
                <a:solidFill>
                  <a:schemeClr val="tx1"/>
                </a:solidFill>
              </a:rPr>
              <a:t>avg</a:t>
            </a:r>
            <a:r>
              <a:rPr lang="en-US" sz="2000" dirty="0">
                <a:solidFill>
                  <a:schemeClr val="tx1"/>
                </a:solidFill>
              </a:rPr>
              <a:t>=</a:t>
            </a:r>
            <a:r>
              <a:rPr lang="en-US" sz="2000" baseline="-25000" dirty="0">
                <a:solidFill>
                  <a:schemeClr val="tx1"/>
                </a:solidFill>
              </a:rPr>
              <a:t> </a:t>
            </a:r>
            <a:r>
              <a:rPr lang="en-US" sz="2000" dirty="0">
                <a:solidFill>
                  <a:schemeClr val="tx1"/>
                </a:solidFill>
              </a:rPr>
              <a:t>7 MeV</a:t>
            </a:r>
            <a:endParaRPr lang="en-US" sz="2000" baseline="-25000" dirty="0">
              <a:solidFill>
                <a:schemeClr val="tx1"/>
              </a:solidFill>
            </a:endParaRPr>
          </a:p>
        </p:txBody>
      </p:sp>
      <p:sp>
        <p:nvSpPr>
          <p:cNvPr id="6" name="Slide Number Placeholder 5">
            <a:extLst>
              <a:ext uri="{FF2B5EF4-FFF2-40B4-BE49-F238E27FC236}">
                <a16:creationId xmlns:a16="http://schemas.microsoft.com/office/drawing/2014/main" id="{65EB6C2C-6903-BA45-8D5D-8EC31AF0B0E6}"/>
              </a:ext>
            </a:extLst>
          </p:cNvPr>
          <p:cNvSpPr>
            <a:spLocks noGrp="1"/>
          </p:cNvSpPr>
          <p:nvPr>
            <p:ph type="sldNum" sz="quarter" idx="12"/>
          </p:nvPr>
        </p:nvSpPr>
        <p:spPr/>
        <p:txBody>
          <a:bodyPr/>
          <a:lstStyle/>
          <a:p>
            <a:fld id="{051C7006-7120-F341-A188-F97DDD913081}" type="slidenum">
              <a:rPr lang="en-US" smtClean="0"/>
              <a:pPr/>
              <a:t>3</a:t>
            </a:fld>
            <a:endParaRPr lang="en-US" dirty="0"/>
          </a:p>
        </p:txBody>
      </p:sp>
      <p:sp>
        <p:nvSpPr>
          <p:cNvPr id="11" name="TextBox 10">
            <a:extLst>
              <a:ext uri="{FF2B5EF4-FFF2-40B4-BE49-F238E27FC236}">
                <a16:creationId xmlns:a16="http://schemas.microsoft.com/office/drawing/2014/main" id="{3D0A2146-8C3D-477A-826C-812000FC17AD}"/>
              </a:ext>
            </a:extLst>
          </p:cNvPr>
          <p:cNvSpPr txBox="1"/>
          <p:nvPr/>
        </p:nvSpPr>
        <p:spPr>
          <a:xfrm>
            <a:off x="28852" y="6356350"/>
            <a:ext cx="6729022" cy="276999"/>
          </a:xfrm>
          <a:prstGeom prst="rect">
            <a:avLst/>
          </a:prstGeom>
          <a:noFill/>
        </p:spPr>
        <p:txBody>
          <a:bodyPr wrap="square">
            <a:spAutoFit/>
          </a:bodyPr>
          <a:lstStyle/>
          <a:p>
            <a:r>
              <a:rPr lang="en-US" sz="1200" dirty="0">
                <a:latin typeface="Garamond" panose="02020404030301010803" pitchFamily="18" charset="0"/>
              </a:rPr>
              <a:t>Credit: [1-6]</a:t>
            </a:r>
          </a:p>
        </p:txBody>
      </p:sp>
      <p:graphicFrame>
        <p:nvGraphicFramePr>
          <p:cNvPr id="13" name="Table 12">
            <a:extLst>
              <a:ext uri="{FF2B5EF4-FFF2-40B4-BE49-F238E27FC236}">
                <a16:creationId xmlns:a16="http://schemas.microsoft.com/office/drawing/2014/main" id="{7EBB52C6-5D0F-459C-8988-6A7471641776}"/>
              </a:ext>
            </a:extLst>
          </p:cNvPr>
          <p:cNvGraphicFramePr>
            <a:graphicFrameLocks noGrp="1"/>
          </p:cNvGraphicFramePr>
          <p:nvPr>
            <p:extLst>
              <p:ext uri="{D42A27DB-BD31-4B8C-83A1-F6EECF244321}">
                <p14:modId xmlns:p14="http://schemas.microsoft.com/office/powerpoint/2010/main" val="1444445863"/>
              </p:ext>
            </p:extLst>
          </p:nvPr>
        </p:nvGraphicFramePr>
        <p:xfrm>
          <a:off x="5823261" y="4341879"/>
          <a:ext cx="3320739" cy="1965960"/>
        </p:xfrm>
        <a:graphic>
          <a:graphicData uri="http://schemas.openxmlformats.org/drawingml/2006/table">
            <a:tbl>
              <a:tblPr>
                <a:tableStyleId>{5C22544A-7EE6-4342-B048-85BDC9FD1C3A}</a:tableStyleId>
              </a:tblPr>
              <a:tblGrid>
                <a:gridCol w="1190872">
                  <a:extLst>
                    <a:ext uri="{9D8B030D-6E8A-4147-A177-3AD203B41FA5}">
                      <a16:colId xmlns:a16="http://schemas.microsoft.com/office/drawing/2014/main" val="1753731274"/>
                    </a:ext>
                  </a:extLst>
                </a:gridCol>
                <a:gridCol w="927681">
                  <a:extLst>
                    <a:ext uri="{9D8B030D-6E8A-4147-A177-3AD203B41FA5}">
                      <a16:colId xmlns:a16="http://schemas.microsoft.com/office/drawing/2014/main" val="916723206"/>
                    </a:ext>
                  </a:extLst>
                </a:gridCol>
                <a:gridCol w="1202186">
                  <a:extLst>
                    <a:ext uri="{9D8B030D-6E8A-4147-A177-3AD203B41FA5}">
                      <a16:colId xmlns:a16="http://schemas.microsoft.com/office/drawing/2014/main" val="1112573861"/>
                    </a:ext>
                  </a:extLst>
                </a:gridCol>
              </a:tblGrid>
              <a:tr h="484263">
                <a:tc>
                  <a:txBody>
                    <a:bodyPr/>
                    <a:lstStyle/>
                    <a:p>
                      <a:pPr algn="ctr" fontAlgn="b"/>
                      <a:r>
                        <a:rPr lang="en-US" sz="1800" u="none" strike="noStrike" dirty="0">
                          <a:solidFill>
                            <a:schemeClr val="tx1"/>
                          </a:solidFill>
                          <a:effectLst/>
                          <a:latin typeface="Garamond" panose="02020404030301010803" pitchFamily="18" charset="0"/>
                        </a:rPr>
                        <a:t> </a:t>
                      </a:r>
                      <a:endParaRPr lang="en-US" sz="1800" b="0" i="0" u="none" strike="noStrike" dirty="0">
                        <a:solidFill>
                          <a:schemeClr val="tx1"/>
                        </a:solidFill>
                        <a:effectLst/>
                        <a:latin typeface="Garamond" panose="02020404030301010803" pitchFamily="18"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solidFill>
                            <a:schemeClr val="tx1"/>
                          </a:solidFill>
                          <a:effectLst/>
                          <a:latin typeface="Garamond" panose="02020404030301010803" pitchFamily="18" charset="0"/>
                        </a:rPr>
                        <a:t>Alpha (MeV)</a:t>
                      </a:r>
                      <a:endParaRPr lang="en-US" sz="1800" b="1" i="0" u="none" strike="noStrike" dirty="0">
                        <a:solidFill>
                          <a:schemeClr val="tx1"/>
                        </a:solidFill>
                        <a:effectLst/>
                        <a:latin typeface="Garamond" panose="02020404030301010803" pitchFamily="18" charset="0"/>
                      </a:endParaRPr>
                    </a:p>
                  </a:txBody>
                  <a:tcPr marL="7620" marR="7620" marT="7620" marB="0" anchor="b">
                    <a:lnB w="12700" cap="flat" cmpd="sng" algn="ctr">
                      <a:solidFill>
                        <a:schemeClr val="tx1"/>
                      </a:solidFill>
                      <a:prstDash val="solid"/>
                      <a:round/>
                      <a:headEnd type="none" w="med" len="med"/>
                      <a:tailEnd type="none" w="med" len="med"/>
                    </a:lnB>
                    <a:noFill/>
                  </a:tcPr>
                </a:tc>
                <a:tc>
                  <a:txBody>
                    <a:bodyPr/>
                    <a:lstStyle/>
                    <a:p>
                      <a:pPr algn="ctr" fontAlgn="b"/>
                      <a:r>
                        <a:rPr lang="en-US" sz="1800" b="1" u="none" strike="noStrike" dirty="0">
                          <a:solidFill>
                            <a:schemeClr val="tx1"/>
                          </a:solidFill>
                          <a:effectLst/>
                          <a:latin typeface="Garamond" panose="02020404030301010803" pitchFamily="18" charset="0"/>
                        </a:rPr>
                        <a:t>Max Range (</a:t>
                      </a:r>
                      <a:r>
                        <a:rPr lang="en-US" sz="1800" b="1" u="none" strike="noStrike" dirty="0">
                          <a:solidFill>
                            <a:schemeClr val="tx1"/>
                          </a:solidFill>
                          <a:effectLst/>
                          <a:latin typeface="Symbol" panose="05050102010706020507" pitchFamily="18" charset="2"/>
                        </a:rPr>
                        <a:t>m</a:t>
                      </a:r>
                      <a:r>
                        <a:rPr lang="en-US" sz="1800" b="1" u="none" strike="noStrike" dirty="0">
                          <a:solidFill>
                            <a:schemeClr val="tx1"/>
                          </a:solidFill>
                          <a:effectLst/>
                          <a:latin typeface="Garamond" panose="02020404030301010803" pitchFamily="18" charset="0"/>
                        </a:rPr>
                        <a:t>m)</a:t>
                      </a:r>
                      <a:endParaRPr lang="en-US" sz="1800" b="1" i="0" u="none" strike="noStrike" dirty="0">
                        <a:solidFill>
                          <a:schemeClr val="tx1"/>
                        </a:solidFill>
                        <a:effectLst/>
                        <a:latin typeface="Garamond" panose="02020404030301010803" pitchFamily="18" charset="0"/>
                      </a:endParaRPr>
                    </a:p>
                  </a:txBody>
                  <a:tcPr marL="7620" marR="7620" marT="7620"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7790788"/>
                  </a:ext>
                </a:extLst>
              </a:tr>
              <a:tr h="255077">
                <a:tc>
                  <a:txBody>
                    <a:bodyPr/>
                    <a:lstStyle/>
                    <a:p>
                      <a:pPr algn="ctr" fontAlgn="b"/>
                      <a:r>
                        <a:rPr lang="en-US" sz="1800" b="1" u="none" strike="noStrike" baseline="30000" dirty="0">
                          <a:solidFill>
                            <a:schemeClr val="tx1"/>
                          </a:solidFill>
                          <a:effectLst/>
                          <a:latin typeface="Garamond" panose="02020404030301010803" pitchFamily="18" charset="0"/>
                        </a:rPr>
                        <a:t>225</a:t>
                      </a:r>
                      <a:r>
                        <a:rPr lang="en-US" sz="1800" b="1" u="none" strike="noStrike" dirty="0">
                          <a:solidFill>
                            <a:schemeClr val="tx1"/>
                          </a:solidFill>
                          <a:effectLst/>
                          <a:latin typeface="Garamond" panose="02020404030301010803" pitchFamily="18" charset="0"/>
                        </a:rPr>
                        <a:t>Ac</a:t>
                      </a:r>
                      <a:endParaRPr lang="en-US" sz="1800" b="1" i="0" u="none" strike="noStrike" dirty="0">
                        <a:solidFill>
                          <a:schemeClr val="tx1"/>
                        </a:solidFill>
                        <a:effectLst/>
                        <a:latin typeface="Garamond" panose="02020404030301010803" pitchFamily="18"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ctr" fontAlgn="b"/>
                      <a:r>
                        <a:rPr lang="en-US" sz="1800" u="none" strike="noStrike" dirty="0">
                          <a:solidFill>
                            <a:schemeClr val="tx1"/>
                          </a:solidFill>
                          <a:effectLst/>
                          <a:latin typeface="Garamond" panose="02020404030301010803" pitchFamily="18" charset="0"/>
                        </a:rPr>
                        <a:t>5.935</a:t>
                      </a:r>
                      <a:endParaRPr lang="en-US" sz="1800" b="0" i="0" u="none" strike="noStrike" dirty="0">
                        <a:solidFill>
                          <a:schemeClr val="tx1"/>
                        </a:solidFill>
                        <a:effectLst/>
                        <a:latin typeface="Garamond" panose="02020404030301010803" pitchFamily="18" charset="0"/>
                      </a:endParaRPr>
                    </a:p>
                  </a:txBody>
                  <a:tcPr marL="7620" marR="7620" marT="7620" marB="0" anchor="b">
                    <a:lnT w="12700" cap="flat" cmpd="sng" algn="ctr">
                      <a:solidFill>
                        <a:schemeClr val="tx1"/>
                      </a:solidFill>
                      <a:prstDash val="solid"/>
                      <a:round/>
                      <a:headEnd type="none" w="med" len="med"/>
                      <a:tailEnd type="none" w="med" len="med"/>
                    </a:lnT>
                    <a:noFill/>
                  </a:tcPr>
                </a:tc>
                <a:tc>
                  <a:txBody>
                    <a:bodyPr/>
                    <a:lstStyle/>
                    <a:p>
                      <a:pPr algn="ctr" fontAlgn="b"/>
                      <a:r>
                        <a:rPr lang="en-US" sz="1800" u="none" strike="noStrike" dirty="0">
                          <a:solidFill>
                            <a:schemeClr val="tx1"/>
                          </a:solidFill>
                          <a:effectLst/>
                          <a:latin typeface="Garamond" panose="02020404030301010803" pitchFamily="18" charset="0"/>
                        </a:rPr>
                        <a:t>45.61</a:t>
                      </a:r>
                      <a:endParaRPr lang="en-US" sz="1800" b="0" i="0" u="none" strike="noStrike" dirty="0">
                        <a:solidFill>
                          <a:schemeClr val="tx1"/>
                        </a:solidFill>
                        <a:effectLst/>
                        <a:latin typeface="Garamond" panose="02020404030301010803" pitchFamily="18" charset="0"/>
                      </a:endParaRPr>
                    </a:p>
                  </a:txBody>
                  <a:tcPr marL="7620" marR="7620" marT="7620"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132670631"/>
                  </a:ext>
                </a:extLst>
              </a:tr>
              <a:tr h="190377">
                <a:tc>
                  <a:txBody>
                    <a:bodyPr/>
                    <a:lstStyle/>
                    <a:p>
                      <a:pPr algn="ctr" fontAlgn="b"/>
                      <a:r>
                        <a:rPr lang="en-US" sz="1800" b="1" u="none" strike="noStrike" baseline="30000" dirty="0">
                          <a:solidFill>
                            <a:schemeClr val="tx1"/>
                          </a:solidFill>
                          <a:effectLst/>
                          <a:latin typeface="Garamond" panose="02020404030301010803" pitchFamily="18" charset="0"/>
                        </a:rPr>
                        <a:t>221</a:t>
                      </a:r>
                      <a:r>
                        <a:rPr lang="en-US" sz="1800" b="1" u="none" strike="noStrike" dirty="0">
                          <a:solidFill>
                            <a:schemeClr val="tx1"/>
                          </a:solidFill>
                          <a:effectLst/>
                          <a:latin typeface="Garamond" panose="02020404030301010803" pitchFamily="18" charset="0"/>
                        </a:rPr>
                        <a:t>Fr</a:t>
                      </a:r>
                      <a:endParaRPr lang="en-US" sz="1800" b="1" i="0" u="none" strike="noStrike" dirty="0">
                        <a:solidFill>
                          <a:schemeClr val="tx1"/>
                        </a:solidFill>
                        <a:effectLst/>
                        <a:latin typeface="Garamond" panose="02020404030301010803" pitchFamily="18" charset="0"/>
                      </a:endParaRPr>
                    </a:p>
                  </a:txBody>
                  <a:tcPr marL="7620" marR="7620" marT="7620" marB="0" anchor="b">
                    <a:noFill/>
                  </a:tcPr>
                </a:tc>
                <a:tc>
                  <a:txBody>
                    <a:bodyPr/>
                    <a:lstStyle/>
                    <a:p>
                      <a:pPr algn="ctr" fontAlgn="b"/>
                      <a:r>
                        <a:rPr lang="en-US" sz="1800" u="none" strike="noStrike" dirty="0">
                          <a:solidFill>
                            <a:schemeClr val="tx1"/>
                          </a:solidFill>
                          <a:effectLst/>
                          <a:latin typeface="Garamond" panose="02020404030301010803" pitchFamily="18" charset="0"/>
                        </a:rPr>
                        <a:t>6.457</a:t>
                      </a:r>
                      <a:endParaRPr lang="en-US" sz="1800" b="0" i="0" u="none" strike="noStrike" dirty="0">
                        <a:solidFill>
                          <a:schemeClr val="tx1"/>
                        </a:solidFill>
                        <a:effectLst/>
                        <a:latin typeface="Garamond" panose="02020404030301010803" pitchFamily="18" charset="0"/>
                      </a:endParaRPr>
                    </a:p>
                  </a:txBody>
                  <a:tcPr marL="7620" marR="7620" marT="7620" marB="0" anchor="b">
                    <a:noFill/>
                  </a:tcPr>
                </a:tc>
                <a:tc>
                  <a:txBody>
                    <a:bodyPr/>
                    <a:lstStyle/>
                    <a:p>
                      <a:pPr algn="ctr" fontAlgn="b"/>
                      <a:r>
                        <a:rPr lang="en-US" sz="1800" u="none" strike="noStrike" dirty="0">
                          <a:solidFill>
                            <a:schemeClr val="tx1"/>
                          </a:solidFill>
                          <a:effectLst/>
                          <a:latin typeface="Garamond" panose="02020404030301010803" pitchFamily="18" charset="0"/>
                        </a:rPr>
                        <a:t>52.19</a:t>
                      </a:r>
                      <a:endParaRPr lang="en-US" sz="1800" b="0" i="0" u="none" strike="noStrike" dirty="0">
                        <a:solidFill>
                          <a:schemeClr val="tx1"/>
                        </a:solidFill>
                        <a:effectLst/>
                        <a:latin typeface="Garamond" panose="02020404030301010803" pitchFamily="18" charset="0"/>
                      </a:endParaRPr>
                    </a:p>
                  </a:txBody>
                  <a:tcPr marL="7620" marR="7620" marT="7620" marB="0" anchor="b">
                    <a:noFill/>
                  </a:tcPr>
                </a:tc>
                <a:extLst>
                  <a:ext uri="{0D108BD9-81ED-4DB2-BD59-A6C34878D82A}">
                    <a16:rowId xmlns:a16="http://schemas.microsoft.com/office/drawing/2014/main" val="1957490966"/>
                  </a:ext>
                </a:extLst>
              </a:tr>
              <a:tr h="190377">
                <a:tc>
                  <a:txBody>
                    <a:bodyPr/>
                    <a:lstStyle/>
                    <a:p>
                      <a:pPr algn="ctr" fontAlgn="b"/>
                      <a:r>
                        <a:rPr lang="en-US" sz="1800" b="1" u="none" strike="noStrike" baseline="30000" dirty="0">
                          <a:solidFill>
                            <a:schemeClr val="tx1"/>
                          </a:solidFill>
                          <a:effectLst/>
                          <a:latin typeface="Garamond" panose="02020404030301010803" pitchFamily="18" charset="0"/>
                        </a:rPr>
                        <a:t>217</a:t>
                      </a:r>
                      <a:r>
                        <a:rPr lang="en-US" sz="1800" b="1" u="none" strike="noStrike" dirty="0">
                          <a:solidFill>
                            <a:schemeClr val="tx1"/>
                          </a:solidFill>
                          <a:effectLst/>
                          <a:latin typeface="Garamond" panose="02020404030301010803" pitchFamily="18" charset="0"/>
                        </a:rPr>
                        <a:t>At</a:t>
                      </a:r>
                      <a:endParaRPr lang="en-US" sz="1800" b="1" i="0" u="none" strike="noStrike" dirty="0">
                        <a:solidFill>
                          <a:schemeClr val="tx1"/>
                        </a:solidFill>
                        <a:effectLst/>
                        <a:latin typeface="Garamond" panose="02020404030301010803" pitchFamily="18" charset="0"/>
                      </a:endParaRPr>
                    </a:p>
                  </a:txBody>
                  <a:tcPr marL="7620" marR="7620" marT="7620" marB="0" anchor="b">
                    <a:noFill/>
                  </a:tcPr>
                </a:tc>
                <a:tc>
                  <a:txBody>
                    <a:bodyPr/>
                    <a:lstStyle/>
                    <a:p>
                      <a:pPr algn="ctr" fontAlgn="b"/>
                      <a:r>
                        <a:rPr lang="en-US" sz="1800" u="none" strike="noStrike" dirty="0">
                          <a:solidFill>
                            <a:schemeClr val="tx1"/>
                          </a:solidFill>
                          <a:effectLst/>
                          <a:latin typeface="Garamond" panose="02020404030301010803" pitchFamily="18" charset="0"/>
                        </a:rPr>
                        <a:t>7.067</a:t>
                      </a:r>
                      <a:endParaRPr lang="en-US" sz="1800" b="0" i="0" u="none" strike="noStrike" dirty="0">
                        <a:solidFill>
                          <a:schemeClr val="tx1"/>
                        </a:solidFill>
                        <a:effectLst/>
                        <a:latin typeface="Garamond" panose="02020404030301010803" pitchFamily="18" charset="0"/>
                      </a:endParaRPr>
                    </a:p>
                  </a:txBody>
                  <a:tcPr marL="7620" marR="7620" marT="7620" marB="0" anchor="b">
                    <a:noFill/>
                  </a:tcPr>
                </a:tc>
                <a:tc>
                  <a:txBody>
                    <a:bodyPr/>
                    <a:lstStyle/>
                    <a:p>
                      <a:pPr algn="ctr" fontAlgn="b"/>
                      <a:r>
                        <a:rPr lang="en-US" sz="1800" u="none" strike="noStrike" dirty="0">
                          <a:solidFill>
                            <a:schemeClr val="tx1"/>
                          </a:solidFill>
                          <a:effectLst/>
                          <a:latin typeface="Garamond" panose="02020404030301010803" pitchFamily="18" charset="0"/>
                        </a:rPr>
                        <a:t>60.39</a:t>
                      </a:r>
                      <a:endParaRPr lang="en-US" sz="1800" b="0" i="0" u="none" strike="noStrike" dirty="0">
                        <a:solidFill>
                          <a:schemeClr val="tx1"/>
                        </a:solidFill>
                        <a:effectLst/>
                        <a:latin typeface="Garamond" panose="02020404030301010803" pitchFamily="18" charset="0"/>
                      </a:endParaRPr>
                    </a:p>
                  </a:txBody>
                  <a:tcPr marL="7620" marR="7620" marT="7620" marB="0" anchor="b">
                    <a:noFill/>
                  </a:tcPr>
                </a:tc>
                <a:extLst>
                  <a:ext uri="{0D108BD9-81ED-4DB2-BD59-A6C34878D82A}">
                    <a16:rowId xmlns:a16="http://schemas.microsoft.com/office/drawing/2014/main" val="4094619581"/>
                  </a:ext>
                </a:extLst>
              </a:tr>
              <a:tr h="190377">
                <a:tc>
                  <a:txBody>
                    <a:bodyPr/>
                    <a:lstStyle/>
                    <a:p>
                      <a:pPr algn="ctr" fontAlgn="b"/>
                      <a:r>
                        <a:rPr lang="en-US" sz="1800" b="1" u="none" strike="noStrike" baseline="30000" dirty="0">
                          <a:solidFill>
                            <a:schemeClr val="tx1"/>
                          </a:solidFill>
                          <a:effectLst/>
                          <a:latin typeface="Garamond" panose="02020404030301010803" pitchFamily="18" charset="0"/>
                        </a:rPr>
                        <a:t>213</a:t>
                      </a:r>
                      <a:r>
                        <a:rPr lang="en-US" sz="1800" b="1" u="none" strike="noStrike" dirty="0">
                          <a:solidFill>
                            <a:schemeClr val="tx1"/>
                          </a:solidFill>
                          <a:effectLst/>
                          <a:latin typeface="Garamond" panose="02020404030301010803" pitchFamily="18" charset="0"/>
                        </a:rPr>
                        <a:t>Po</a:t>
                      </a:r>
                      <a:endParaRPr lang="en-US" sz="1800" b="1" i="0" u="none" strike="noStrike" dirty="0">
                        <a:solidFill>
                          <a:schemeClr val="tx1"/>
                        </a:solidFill>
                        <a:effectLst/>
                        <a:latin typeface="Garamond" panose="02020404030301010803" pitchFamily="18" charset="0"/>
                      </a:endParaRPr>
                    </a:p>
                  </a:txBody>
                  <a:tcPr marL="7620" marR="7620" marT="7620" marB="0" anchor="b">
                    <a:noFill/>
                  </a:tcPr>
                </a:tc>
                <a:tc>
                  <a:txBody>
                    <a:bodyPr/>
                    <a:lstStyle/>
                    <a:p>
                      <a:pPr algn="ctr" fontAlgn="b"/>
                      <a:r>
                        <a:rPr lang="en-US" sz="1800" u="none" strike="noStrike" dirty="0">
                          <a:solidFill>
                            <a:schemeClr val="tx1"/>
                          </a:solidFill>
                          <a:effectLst/>
                          <a:latin typeface="Garamond" panose="02020404030301010803" pitchFamily="18" charset="0"/>
                        </a:rPr>
                        <a:t>8.376</a:t>
                      </a:r>
                      <a:endParaRPr lang="en-US" sz="1800" b="0" i="0" u="none" strike="noStrike" dirty="0">
                        <a:solidFill>
                          <a:schemeClr val="tx1"/>
                        </a:solidFill>
                        <a:effectLst/>
                        <a:latin typeface="Garamond" panose="02020404030301010803" pitchFamily="18" charset="0"/>
                      </a:endParaRPr>
                    </a:p>
                  </a:txBody>
                  <a:tcPr marL="7620" marR="7620" marT="7620" marB="0" anchor="b">
                    <a:noFill/>
                  </a:tcPr>
                </a:tc>
                <a:tc>
                  <a:txBody>
                    <a:bodyPr/>
                    <a:lstStyle/>
                    <a:p>
                      <a:pPr algn="ctr" fontAlgn="b"/>
                      <a:r>
                        <a:rPr lang="en-US" sz="1800" u="none" strike="noStrike" dirty="0">
                          <a:solidFill>
                            <a:schemeClr val="tx1"/>
                          </a:solidFill>
                          <a:effectLst/>
                          <a:latin typeface="Garamond" panose="02020404030301010803" pitchFamily="18" charset="0"/>
                        </a:rPr>
                        <a:t>79.79</a:t>
                      </a:r>
                      <a:endParaRPr lang="en-US" sz="1800" b="0" i="0" u="none" strike="noStrike" dirty="0">
                        <a:solidFill>
                          <a:schemeClr val="tx1"/>
                        </a:solidFill>
                        <a:effectLst/>
                        <a:latin typeface="Garamond" panose="02020404030301010803" pitchFamily="18" charset="0"/>
                      </a:endParaRPr>
                    </a:p>
                  </a:txBody>
                  <a:tcPr marL="7620" marR="7620" marT="7620" marB="0" anchor="b">
                    <a:noFill/>
                  </a:tcPr>
                </a:tc>
                <a:extLst>
                  <a:ext uri="{0D108BD9-81ED-4DB2-BD59-A6C34878D82A}">
                    <a16:rowId xmlns:a16="http://schemas.microsoft.com/office/drawing/2014/main" val="1434617703"/>
                  </a:ext>
                </a:extLst>
              </a:tr>
              <a:tr h="190377">
                <a:tc>
                  <a:txBody>
                    <a:bodyPr/>
                    <a:lstStyle/>
                    <a:p>
                      <a:pPr algn="ctr" fontAlgn="b"/>
                      <a:r>
                        <a:rPr lang="en-US" sz="1800" b="1" u="none" strike="noStrike" baseline="30000" dirty="0">
                          <a:solidFill>
                            <a:schemeClr val="tx1"/>
                          </a:solidFill>
                          <a:effectLst/>
                          <a:latin typeface="Garamond" panose="02020404030301010803" pitchFamily="18" charset="0"/>
                        </a:rPr>
                        <a:t>213</a:t>
                      </a:r>
                      <a:r>
                        <a:rPr lang="en-US" sz="1800" b="1" u="none" strike="noStrike" dirty="0">
                          <a:solidFill>
                            <a:schemeClr val="tx1"/>
                          </a:solidFill>
                          <a:effectLst/>
                          <a:latin typeface="Garamond" panose="02020404030301010803" pitchFamily="18" charset="0"/>
                        </a:rPr>
                        <a:t>Bi</a:t>
                      </a:r>
                      <a:endParaRPr lang="en-US" sz="1800" b="1" i="0" u="none" strike="noStrike" dirty="0">
                        <a:solidFill>
                          <a:schemeClr val="tx1"/>
                        </a:solidFill>
                        <a:effectLst/>
                        <a:latin typeface="Garamond" panose="02020404030301010803" pitchFamily="18" charset="0"/>
                      </a:endParaRPr>
                    </a:p>
                  </a:txBody>
                  <a:tcPr marL="7620" marR="7620" marT="7620" marB="0" anchor="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u="none" strike="noStrike" dirty="0">
                          <a:solidFill>
                            <a:schemeClr val="tx1"/>
                          </a:solidFill>
                          <a:effectLst/>
                          <a:latin typeface="Garamond" panose="02020404030301010803" pitchFamily="18" charset="0"/>
                        </a:rPr>
                        <a:t>0.492</a:t>
                      </a:r>
                      <a:endParaRPr lang="en-US" sz="1800" b="0" i="0" u="none" strike="noStrike" dirty="0">
                        <a:solidFill>
                          <a:schemeClr val="tx1"/>
                        </a:solidFill>
                        <a:effectLst/>
                        <a:latin typeface="Garamond" panose="02020404030301010803" pitchFamily="18" charset="0"/>
                      </a:endParaRPr>
                    </a:p>
                  </a:txBody>
                  <a:tcPr marL="7620" marR="7620" marT="7620" marB="0" anchor="b">
                    <a:noFill/>
                  </a:tcPr>
                </a:tc>
                <a:tc>
                  <a:txBody>
                    <a:bodyPr/>
                    <a:lstStyle/>
                    <a:p>
                      <a:pPr algn="ctr" fontAlgn="b"/>
                      <a:r>
                        <a:rPr lang="en-US" sz="1800" u="none" strike="noStrike" dirty="0">
                          <a:solidFill>
                            <a:schemeClr val="tx1"/>
                          </a:solidFill>
                          <a:effectLst/>
                          <a:latin typeface="Garamond" panose="02020404030301010803" pitchFamily="18" charset="0"/>
                        </a:rPr>
                        <a:t>1.53</a:t>
                      </a:r>
                      <a:endParaRPr lang="en-US" sz="1800" b="0" i="0" u="none" strike="noStrike" dirty="0">
                        <a:solidFill>
                          <a:schemeClr val="tx1"/>
                        </a:solidFill>
                        <a:effectLst/>
                        <a:latin typeface="Garamond" panose="02020404030301010803" pitchFamily="18" charset="0"/>
                      </a:endParaRPr>
                    </a:p>
                  </a:txBody>
                  <a:tcPr marL="7620" marR="7620" marT="7620" marB="0" anchor="b">
                    <a:noFill/>
                  </a:tcPr>
                </a:tc>
                <a:extLst>
                  <a:ext uri="{0D108BD9-81ED-4DB2-BD59-A6C34878D82A}">
                    <a16:rowId xmlns:a16="http://schemas.microsoft.com/office/drawing/2014/main" val="3316375559"/>
                  </a:ext>
                </a:extLst>
              </a:tr>
            </a:tbl>
          </a:graphicData>
        </a:graphic>
      </p:graphicFrame>
      <p:sp>
        <p:nvSpPr>
          <p:cNvPr id="138" name="Rectangle 137">
            <a:extLst>
              <a:ext uri="{FF2B5EF4-FFF2-40B4-BE49-F238E27FC236}">
                <a16:creationId xmlns:a16="http://schemas.microsoft.com/office/drawing/2014/main" id="{D20F8B24-67F4-4AAB-B160-C0ADD4040841}"/>
              </a:ext>
            </a:extLst>
          </p:cNvPr>
          <p:cNvSpPr/>
          <p:nvPr/>
        </p:nvSpPr>
        <p:spPr>
          <a:xfrm>
            <a:off x="7147064" y="1192136"/>
            <a:ext cx="645191" cy="3238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aseline="30000" dirty="0">
                <a:ln>
                  <a:solidFill>
                    <a:schemeClr val="tx1"/>
                  </a:solidFill>
                </a:ln>
                <a:solidFill>
                  <a:schemeClr val="tx1"/>
                </a:solidFill>
                <a:latin typeface="Garamond" panose="02020404030301010803" pitchFamily="18" charset="0"/>
              </a:rPr>
              <a:t>225</a:t>
            </a:r>
            <a:r>
              <a:rPr lang="en-US" sz="1200" dirty="0">
                <a:ln>
                  <a:solidFill>
                    <a:schemeClr val="tx1"/>
                  </a:solidFill>
                </a:ln>
                <a:solidFill>
                  <a:schemeClr val="tx1"/>
                </a:solidFill>
                <a:latin typeface="Garamond" panose="02020404030301010803" pitchFamily="18" charset="0"/>
              </a:rPr>
              <a:t>Ac</a:t>
            </a:r>
          </a:p>
        </p:txBody>
      </p:sp>
      <p:sp>
        <p:nvSpPr>
          <p:cNvPr id="140" name="Rectangle 139">
            <a:extLst>
              <a:ext uri="{FF2B5EF4-FFF2-40B4-BE49-F238E27FC236}">
                <a16:creationId xmlns:a16="http://schemas.microsoft.com/office/drawing/2014/main" id="{A7238D2D-46F6-4A6E-BC3F-B61239F3CAA0}"/>
              </a:ext>
            </a:extLst>
          </p:cNvPr>
          <p:cNvSpPr/>
          <p:nvPr/>
        </p:nvSpPr>
        <p:spPr>
          <a:xfrm>
            <a:off x="7147065" y="1760700"/>
            <a:ext cx="645191" cy="3238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aseline="30000" dirty="0">
                <a:ln>
                  <a:solidFill>
                    <a:schemeClr val="tx1"/>
                  </a:solidFill>
                </a:ln>
                <a:solidFill>
                  <a:schemeClr val="tx1"/>
                </a:solidFill>
                <a:latin typeface="Garamond" panose="02020404030301010803" pitchFamily="18" charset="0"/>
              </a:rPr>
              <a:t>221</a:t>
            </a:r>
            <a:r>
              <a:rPr lang="en-US" sz="1200" dirty="0">
                <a:ln>
                  <a:solidFill>
                    <a:schemeClr val="tx1"/>
                  </a:solidFill>
                </a:ln>
                <a:solidFill>
                  <a:schemeClr val="tx1"/>
                </a:solidFill>
                <a:latin typeface="Garamond" panose="02020404030301010803" pitchFamily="18" charset="0"/>
              </a:rPr>
              <a:t>Fr</a:t>
            </a:r>
          </a:p>
        </p:txBody>
      </p:sp>
      <p:sp>
        <p:nvSpPr>
          <p:cNvPr id="142" name="Rectangle 141">
            <a:extLst>
              <a:ext uri="{FF2B5EF4-FFF2-40B4-BE49-F238E27FC236}">
                <a16:creationId xmlns:a16="http://schemas.microsoft.com/office/drawing/2014/main" id="{3F9B7C9A-0556-4DE5-B122-E796609FA3EC}"/>
              </a:ext>
            </a:extLst>
          </p:cNvPr>
          <p:cNvSpPr/>
          <p:nvPr/>
        </p:nvSpPr>
        <p:spPr>
          <a:xfrm>
            <a:off x="7147065" y="2313115"/>
            <a:ext cx="645191" cy="3238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aseline="30000" dirty="0">
                <a:ln>
                  <a:solidFill>
                    <a:schemeClr val="tx1"/>
                  </a:solidFill>
                </a:ln>
                <a:solidFill>
                  <a:schemeClr val="tx1"/>
                </a:solidFill>
                <a:latin typeface="Garamond" panose="02020404030301010803" pitchFamily="18" charset="0"/>
              </a:rPr>
              <a:t>217</a:t>
            </a:r>
            <a:r>
              <a:rPr lang="en-US" sz="1200" dirty="0">
                <a:ln>
                  <a:solidFill>
                    <a:schemeClr val="tx1"/>
                  </a:solidFill>
                </a:ln>
                <a:solidFill>
                  <a:schemeClr val="tx1"/>
                </a:solidFill>
                <a:latin typeface="Garamond" panose="02020404030301010803" pitchFamily="18" charset="0"/>
              </a:rPr>
              <a:t>At</a:t>
            </a:r>
          </a:p>
        </p:txBody>
      </p:sp>
      <p:sp>
        <p:nvSpPr>
          <p:cNvPr id="146" name="Rectangle 145">
            <a:extLst>
              <a:ext uri="{FF2B5EF4-FFF2-40B4-BE49-F238E27FC236}">
                <a16:creationId xmlns:a16="http://schemas.microsoft.com/office/drawing/2014/main" id="{9AF32487-8846-4DCC-A438-971FBF44454E}"/>
              </a:ext>
            </a:extLst>
          </p:cNvPr>
          <p:cNvSpPr/>
          <p:nvPr/>
        </p:nvSpPr>
        <p:spPr>
          <a:xfrm>
            <a:off x="7148583" y="2840054"/>
            <a:ext cx="645191" cy="3238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aseline="30000" dirty="0">
                <a:ln>
                  <a:solidFill>
                    <a:schemeClr val="tx1"/>
                  </a:solidFill>
                </a:ln>
                <a:solidFill>
                  <a:schemeClr val="tx1"/>
                </a:solidFill>
                <a:latin typeface="Garamond" panose="02020404030301010803" pitchFamily="18" charset="0"/>
              </a:rPr>
              <a:t>213</a:t>
            </a:r>
            <a:r>
              <a:rPr lang="en-US" sz="1200" dirty="0">
                <a:ln>
                  <a:solidFill>
                    <a:schemeClr val="tx1"/>
                  </a:solidFill>
                </a:ln>
                <a:solidFill>
                  <a:schemeClr val="tx1"/>
                </a:solidFill>
                <a:latin typeface="Garamond" panose="02020404030301010803" pitchFamily="18" charset="0"/>
              </a:rPr>
              <a:t>Bi</a:t>
            </a:r>
          </a:p>
        </p:txBody>
      </p:sp>
      <p:sp>
        <p:nvSpPr>
          <p:cNvPr id="151" name="Rectangle 150">
            <a:extLst>
              <a:ext uri="{FF2B5EF4-FFF2-40B4-BE49-F238E27FC236}">
                <a16:creationId xmlns:a16="http://schemas.microsoft.com/office/drawing/2014/main" id="{92C2DD9C-ABD9-4476-99E4-C22053DE4CBF}"/>
              </a:ext>
            </a:extLst>
          </p:cNvPr>
          <p:cNvSpPr/>
          <p:nvPr/>
        </p:nvSpPr>
        <p:spPr>
          <a:xfrm>
            <a:off x="7148583" y="3429000"/>
            <a:ext cx="645191" cy="3238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aseline="30000" dirty="0">
                <a:ln>
                  <a:solidFill>
                    <a:schemeClr val="tx1"/>
                  </a:solidFill>
                </a:ln>
                <a:solidFill>
                  <a:schemeClr val="tx1"/>
                </a:solidFill>
                <a:latin typeface="Garamond" panose="02020404030301010803" pitchFamily="18" charset="0"/>
              </a:rPr>
              <a:t>209</a:t>
            </a:r>
            <a:r>
              <a:rPr lang="en-US" sz="1200" dirty="0">
                <a:ln>
                  <a:solidFill>
                    <a:schemeClr val="tx1"/>
                  </a:solidFill>
                </a:ln>
                <a:solidFill>
                  <a:schemeClr val="tx1"/>
                </a:solidFill>
                <a:latin typeface="Garamond" panose="02020404030301010803" pitchFamily="18" charset="0"/>
              </a:rPr>
              <a:t>Tl</a:t>
            </a:r>
          </a:p>
        </p:txBody>
      </p:sp>
      <p:sp>
        <p:nvSpPr>
          <p:cNvPr id="152" name="Rectangle 151">
            <a:extLst>
              <a:ext uri="{FF2B5EF4-FFF2-40B4-BE49-F238E27FC236}">
                <a16:creationId xmlns:a16="http://schemas.microsoft.com/office/drawing/2014/main" id="{6369D641-CD60-46DB-B4EC-A919314AF035}"/>
              </a:ext>
            </a:extLst>
          </p:cNvPr>
          <p:cNvSpPr/>
          <p:nvPr/>
        </p:nvSpPr>
        <p:spPr>
          <a:xfrm>
            <a:off x="8275337" y="2827722"/>
            <a:ext cx="645191" cy="3238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aseline="30000" dirty="0">
                <a:ln>
                  <a:solidFill>
                    <a:schemeClr val="tx1"/>
                  </a:solidFill>
                </a:ln>
                <a:solidFill>
                  <a:schemeClr val="tx1"/>
                </a:solidFill>
                <a:latin typeface="Garamond" panose="02020404030301010803" pitchFamily="18" charset="0"/>
              </a:rPr>
              <a:t>213</a:t>
            </a:r>
            <a:r>
              <a:rPr lang="en-US" sz="1200" dirty="0">
                <a:ln>
                  <a:solidFill>
                    <a:schemeClr val="tx1"/>
                  </a:solidFill>
                </a:ln>
                <a:solidFill>
                  <a:schemeClr val="tx1"/>
                </a:solidFill>
                <a:latin typeface="Garamond" panose="02020404030301010803" pitchFamily="18" charset="0"/>
              </a:rPr>
              <a:t>Po</a:t>
            </a:r>
          </a:p>
        </p:txBody>
      </p:sp>
      <p:sp>
        <p:nvSpPr>
          <p:cNvPr id="153" name="Rectangle 152">
            <a:extLst>
              <a:ext uri="{FF2B5EF4-FFF2-40B4-BE49-F238E27FC236}">
                <a16:creationId xmlns:a16="http://schemas.microsoft.com/office/drawing/2014/main" id="{EB0C90F0-CDF5-423A-B18D-958C46695DE7}"/>
              </a:ext>
            </a:extLst>
          </p:cNvPr>
          <p:cNvSpPr/>
          <p:nvPr/>
        </p:nvSpPr>
        <p:spPr>
          <a:xfrm>
            <a:off x="8275337" y="3434110"/>
            <a:ext cx="645191" cy="3238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aseline="30000" dirty="0">
                <a:ln>
                  <a:solidFill>
                    <a:schemeClr val="tx1"/>
                  </a:solidFill>
                </a:ln>
                <a:solidFill>
                  <a:schemeClr val="tx1"/>
                </a:solidFill>
                <a:latin typeface="Garamond" panose="02020404030301010803" pitchFamily="18" charset="0"/>
              </a:rPr>
              <a:t>209</a:t>
            </a:r>
            <a:r>
              <a:rPr lang="en-US" sz="1200" dirty="0">
                <a:ln>
                  <a:solidFill>
                    <a:schemeClr val="tx1"/>
                  </a:solidFill>
                </a:ln>
                <a:solidFill>
                  <a:schemeClr val="tx1"/>
                </a:solidFill>
                <a:latin typeface="Garamond" panose="02020404030301010803" pitchFamily="18" charset="0"/>
              </a:rPr>
              <a:t>Pb</a:t>
            </a:r>
          </a:p>
        </p:txBody>
      </p:sp>
      <p:sp>
        <p:nvSpPr>
          <p:cNvPr id="154" name="Rectangle 153">
            <a:extLst>
              <a:ext uri="{FF2B5EF4-FFF2-40B4-BE49-F238E27FC236}">
                <a16:creationId xmlns:a16="http://schemas.microsoft.com/office/drawing/2014/main" id="{8847F3F0-A2ED-408E-98FE-344D82126408}"/>
              </a:ext>
            </a:extLst>
          </p:cNvPr>
          <p:cNvSpPr/>
          <p:nvPr/>
        </p:nvSpPr>
        <p:spPr>
          <a:xfrm>
            <a:off x="8275337" y="4035335"/>
            <a:ext cx="645191" cy="323833"/>
          </a:xfrm>
          <a:prstGeom prst="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aseline="30000" dirty="0">
                <a:ln>
                  <a:solidFill>
                    <a:schemeClr val="tx1"/>
                  </a:solidFill>
                </a:ln>
                <a:solidFill>
                  <a:schemeClr val="tx1"/>
                </a:solidFill>
                <a:latin typeface="Garamond" panose="02020404030301010803" pitchFamily="18" charset="0"/>
              </a:rPr>
              <a:t>209</a:t>
            </a:r>
            <a:r>
              <a:rPr lang="en-US" sz="1200" dirty="0">
                <a:ln>
                  <a:solidFill>
                    <a:schemeClr val="tx1"/>
                  </a:solidFill>
                </a:ln>
                <a:solidFill>
                  <a:schemeClr val="tx1"/>
                </a:solidFill>
                <a:latin typeface="Garamond" panose="02020404030301010803" pitchFamily="18" charset="0"/>
              </a:rPr>
              <a:t>Bi</a:t>
            </a:r>
          </a:p>
        </p:txBody>
      </p:sp>
      <p:cxnSp>
        <p:nvCxnSpPr>
          <p:cNvPr id="156" name="Straight Arrow Connector 155">
            <a:extLst>
              <a:ext uri="{FF2B5EF4-FFF2-40B4-BE49-F238E27FC236}">
                <a16:creationId xmlns:a16="http://schemas.microsoft.com/office/drawing/2014/main" id="{79C634F8-4480-4581-B4DB-3B1F6EEA49C5}"/>
              </a:ext>
            </a:extLst>
          </p:cNvPr>
          <p:cNvCxnSpPr>
            <a:cxnSpLocks/>
            <a:stCxn id="140" idx="2"/>
            <a:endCxn id="142" idx="0"/>
          </p:cNvCxnSpPr>
          <p:nvPr/>
        </p:nvCxnSpPr>
        <p:spPr>
          <a:xfrm>
            <a:off x="7469661" y="2084533"/>
            <a:ext cx="0" cy="22858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6" name="Straight Arrow Connector 165">
            <a:extLst>
              <a:ext uri="{FF2B5EF4-FFF2-40B4-BE49-F238E27FC236}">
                <a16:creationId xmlns:a16="http://schemas.microsoft.com/office/drawing/2014/main" id="{B8EBEFBB-AD3D-4ABE-ACC6-D5BE58C2A748}"/>
              </a:ext>
            </a:extLst>
          </p:cNvPr>
          <p:cNvCxnSpPr>
            <a:cxnSpLocks/>
            <a:stCxn id="138" idx="2"/>
            <a:endCxn id="140" idx="0"/>
          </p:cNvCxnSpPr>
          <p:nvPr/>
        </p:nvCxnSpPr>
        <p:spPr>
          <a:xfrm>
            <a:off x="7469660" y="1515969"/>
            <a:ext cx="1" cy="2447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9" name="Straight Arrow Connector 168">
            <a:extLst>
              <a:ext uri="{FF2B5EF4-FFF2-40B4-BE49-F238E27FC236}">
                <a16:creationId xmlns:a16="http://schemas.microsoft.com/office/drawing/2014/main" id="{4F7D5B48-73DE-4EE4-98B6-C52A032AD6E2}"/>
              </a:ext>
            </a:extLst>
          </p:cNvPr>
          <p:cNvCxnSpPr>
            <a:cxnSpLocks/>
            <a:stCxn id="153" idx="2"/>
            <a:endCxn id="154" idx="0"/>
          </p:cNvCxnSpPr>
          <p:nvPr/>
        </p:nvCxnSpPr>
        <p:spPr>
          <a:xfrm>
            <a:off x="8597933" y="3757943"/>
            <a:ext cx="0" cy="277392"/>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172" name="Straight Arrow Connector 171">
            <a:extLst>
              <a:ext uri="{FF2B5EF4-FFF2-40B4-BE49-F238E27FC236}">
                <a16:creationId xmlns:a16="http://schemas.microsoft.com/office/drawing/2014/main" id="{6640CBFD-0A83-48AB-92EF-2A5DE204F8EB}"/>
              </a:ext>
            </a:extLst>
          </p:cNvPr>
          <p:cNvCxnSpPr>
            <a:cxnSpLocks/>
            <a:stCxn id="151" idx="3"/>
            <a:endCxn id="153" idx="1"/>
          </p:cNvCxnSpPr>
          <p:nvPr/>
        </p:nvCxnSpPr>
        <p:spPr>
          <a:xfrm>
            <a:off x="7793774" y="3590917"/>
            <a:ext cx="481563" cy="5110"/>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183" name="TextBox 182">
            <a:extLst>
              <a:ext uri="{FF2B5EF4-FFF2-40B4-BE49-F238E27FC236}">
                <a16:creationId xmlns:a16="http://schemas.microsoft.com/office/drawing/2014/main" id="{5670E312-550B-4508-A0FF-99F3FD7BB5A5}"/>
              </a:ext>
            </a:extLst>
          </p:cNvPr>
          <p:cNvSpPr txBox="1"/>
          <p:nvPr/>
        </p:nvSpPr>
        <p:spPr>
          <a:xfrm>
            <a:off x="6967004" y="1511076"/>
            <a:ext cx="634641"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aramond" panose="02020404030301010803" pitchFamily="18" charset="0"/>
                <a:cs typeface="Arial" charset="0"/>
              </a:rPr>
              <a:t>9.92 d</a:t>
            </a:r>
          </a:p>
        </p:txBody>
      </p:sp>
      <p:sp>
        <p:nvSpPr>
          <p:cNvPr id="185" name="TextBox 184">
            <a:extLst>
              <a:ext uri="{FF2B5EF4-FFF2-40B4-BE49-F238E27FC236}">
                <a16:creationId xmlns:a16="http://schemas.microsoft.com/office/drawing/2014/main" id="{10E94251-15B5-413A-A3A0-6258CD8EB5E8}"/>
              </a:ext>
            </a:extLst>
          </p:cNvPr>
          <p:cNvSpPr txBox="1"/>
          <p:nvPr/>
        </p:nvSpPr>
        <p:spPr>
          <a:xfrm>
            <a:off x="6910996" y="2068758"/>
            <a:ext cx="681769"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aramond" panose="02020404030301010803" pitchFamily="18" charset="0"/>
                <a:cs typeface="Arial" charset="0"/>
              </a:rPr>
              <a:t>4.79 m</a:t>
            </a:r>
          </a:p>
        </p:txBody>
      </p:sp>
      <p:sp>
        <p:nvSpPr>
          <p:cNvPr id="187" name="TextBox 186">
            <a:extLst>
              <a:ext uri="{FF2B5EF4-FFF2-40B4-BE49-F238E27FC236}">
                <a16:creationId xmlns:a16="http://schemas.microsoft.com/office/drawing/2014/main" id="{4DA25677-39D0-4D8C-A3E4-A51BBE6A30E5}"/>
              </a:ext>
            </a:extLst>
          </p:cNvPr>
          <p:cNvSpPr txBox="1"/>
          <p:nvPr/>
        </p:nvSpPr>
        <p:spPr>
          <a:xfrm>
            <a:off x="6939244" y="2605550"/>
            <a:ext cx="626788"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aramond" panose="02020404030301010803" pitchFamily="18" charset="0"/>
                <a:cs typeface="Arial" charset="0"/>
              </a:rPr>
              <a:t>32 ms</a:t>
            </a:r>
          </a:p>
        </p:txBody>
      </p:sp>
      <p:sp>
        <p:nvSpPr>
          <p:cNvPr id="189" name="TextBox 188">
            <a:extLst>
              <a:ext uri="{FF2B5EF4-FFF2-40B4-BE49-F238E27FC236}">
                <a16:creationId xmlns:a16="http://schemas.microsoft.com/office/drawing/2014/main" id="{D64493CD-76DC-40CD-BDEB-BEAC983031CF}"/>
              </a:ext>
            </a:extLst>
          </p:cNvPr>
          <p:cNvSpPr txBox="1"/>
          <p:nvPr/>
        </p:nvSpPr>
        <p:spPr>
          <a:xfrm>
            <a:off x="6884263" y="3159283"/>
            <a:ext cx="681769"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aramond" panose="02020404030301010803" pitchFamily="18" charset="0"/>
                <a:cs typeface="Arial" charset="0"/>
              </a:rPr>
              <a:t>45.6 m</a:t>
            </a:r>
          </a:p>
        </p:txBody>
      </p:sp>
      <p:sp>
        <p:nvSpPr>
          <p:cNvPr id="195" name="TextBox 194">
            <a:extLst>
              <a:ext uri="{FF2B5EF4-FFF2-40B4-BE49-F238E27FC236}">
                <a16:creationId xmlns:a16="http://schemas.microsoft.com/office/drawing/2014/main" id="{645DE284-41AC-4B1F-92E9-384721E0056F}"/>
              </a:ext>
            </a:extLst>
          </p:cNvPr>
          <p:cNvSpPr txBox="1"/>
          <p:nvPr/>
        </p:nvSpPr>
        <p:spPr>
          <a:xfrm>
            <a:off x="7750091" y="2755952"/>
            <a:ext cx="681769"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aramond" panose="02020404030301010803" pitchFamily="18" charset="0"/>
                <a:cs typeface="Arial" charset="0"/>
              </a:rPr>
              <a:t>45.6 m</a:t>
            </a:r>
          </a:p>
        </p:txBody>
      </p:sp>
      <p:sp>
        <p:nvSpPr>
          <p:cNvPr id="197" name="TextBox 196">
            <a:extLst>
              <a:ext uri="{FF2B5EF4-FFF2-40B4-BE49-F238E27FC236}">
                <a16:creationId xmlns:a16="http://schemas.microsoft.com/office/drawing/2014/main" id="{C6047EC2-783B-4C35-80D3-02860DFE6F1A}"/>
              </a:ext>
            </a:extLst>
          </p:cNvPr>
          <p:cNvSpPr txBox="1"/>
          <p:nvPr/>
        </p:nvSpPr>
        <p:spPr>
          <a:xfrm>
            <a:off x="7774354" y="3374657"/>
            <a:ext cx="601260"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aramond" panose="02020404030301010803" pitchFamily="18" charset="0"/>
                <a:cs typeface="Arial" charset="0"/>
              </a:rPr>
              <a:t>2.2 m</a:t>
            </a:r>
          </a:p>
        </p:txBody>
      </p:sp>
      <p:sp>
        <p:nvSpPr>
          <p:cNvPr id="199" name="TextBox 198">
            <a:extLst>
              <a:ext uri="{FF2B5EF4-FFF2-40B4-BE49-F238E27FC236}">
                <a16:creationId xmlns:a16="http://schemas.microsoft.com/office/drawing/2014/main" id="{3328D86C-3729-4C5B-918C-DC242A810DC9}"/>
              </a:ext>
            </a:extLst>
          </p:cNvPr>
          <p:cNvSpPr txBox="1"/>
          <p:nvPr/>
        </p:nvSpPr>
        <p:spPr>
          <a:xfrm>
            <a:off x="8609025" y="3131966"/>
            <a:ext cx="345990"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ymbol" panose="05050102010706020507" pitchFamily="18" charset="2"/>
                <a:cs typeface="Arial" charset="0"/>
              </a:rPr>
              <a:t>a</a:t>
            </a:r>
            <a:endParaRPr kumimoji="0" lang="en-US" sz="2400" b="0" i="0" u="none" strike="noStrike" kern="1200" cap="none" spc="0" normalizeH="0" baseline="0" noProof="0" dirty="0">
              <a:ln>
                <a:noFill/>
              </a:ln>
              <a:solidFill>
                <a:prstClr val="black"/>
              </a:solidFill>
              <a:effectLst/>
              <a:uLnTx/>
              <a:uFillTx/>
              <a:latin typeface="Symbol" panose="05050102010706020507" pitchFamily="18" charset="2"/>
              <a:cs typeface="Arial" charset="0"/>
            </a:endParaRPr>
          </a:p>
        </p:txBody>
      </p:sp>
      <p:sp>
        <p:nvSpPr>
          <p:cNvPr id="201" name="TextBox 200">
            <a:extLst>
              <a:ext uri="{FF2B5EF4-FFF2-40B4-BE49-F238E27FC236}">
                <a16:creationId xmlns:a16="http://schemas.microsoft.com/office/drawing/2014/main" id="{38123C0C-5147-4648-A9DF-D65CD88BCB77}"/>
              </a:ext>
            </a:extLst>
          </p:cNvPr>
          <p:cNvSpPr txBox="1"/>
          <p:nvPr/>
        </p:nvSpPr>
        <p:spPr>
          <a:xfrm>
            <a:off x="8099812" y="3167390"/>
            <a:ext cx="664096"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aramond" panose="02020404030301010803" pitchFamily="18" charset="0"/>
                <a:cs typeface="Arial" charset="0"/>
              </a:rPr>
              <a:t>4.2 ms</a:t>
            </a:r>
          </a:p>
        </p:txBody>
      </p:sp>
      <p:sp>
        <p:nvSpPr>
          <p:cNvPr id="203" name="TextBox 202">
            <a:extLst>
              <a:ext uri="{FF2B5EF4-FFF2-40B4-BE49-F238E27FC236}">
                <a16:creationId xmlns:a16="http://schemas.microsoft.com/office/drawing/2014/main" id="{5227FFA7-B73D-45D9-A6B4-74B53E1F1273}"/>
              </a:ext>
            </a:extLst>
          </p:cNvPr>
          <p:cNvSpPr txBox="1"/>
          <p:nvPr/>
        </p:nvSpPr>
        <p:spPr>
          <a:xfrm>
            <a:off x="7890984" y="2967953"/>
            <a:ext cx="399006"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ymbol" panose="05050102010706020507" pitchFamily="18" charset="2"/>
                <a:cs typeface="Arial" charset="0"/>
              </a:rPr>
              <a:t>b</a:t>
            </a:r>
            <a:r>
              <a:rPr kumimoji="0" lang="en-US" sz="1200" b="0" i="0" u="none" strike="noStrike" kern="1200" cap="none" spc="0" normalizeH="0" baseline="30000" noProof="0" dirty="0">
                <a:ln>
                  <a:noFill/>
                </a:ln>
                <a:solidFill>
                  <a:prstClr val="black"/>
                </a:solidFill>
                <a:effectLst/>
                <a:uLnTx/>
                <a:uFillTx/>
                <a:latin typeface="Symbol" panose="05050102010706020507" pitchFamily="18" charset="2"/>
                <a:cs typeface="Arial" charset="0"/>
              </a:rPr>
              <a:t>-</a:t>
            </a:r>
            <a:endParaRPr kumimoji="0" lang="en-US" sz="2400" b="0" i="0" u="none" strike="noStrike" kern="1200" cap="none" spc="0" normalizeH="0" baseline="30000" noProof="0" dirty="0">
              <a:ln>
                <a:noFill/>
              </a:ln>
              <a:solidFill>
                <a:prstClr val="black"/>
              </a:solidFill>
              <a:effectLst/>
              <a:uLnTx/>
              <a:uFillTx/>
              <a:latin typeface="Symbol" panose="05050102010706020507" pitchFamily="18" charset="2"/>
              <a:cs typeface="Arial" charset="0"/>
            </a:endParaRPr>
          </a:p>
        </p:txBody>
      </p:sp>
      <p:sp>
        <p:nvSpPr>
          <p:cNvPr id="205" name="TextBox 204">
            <a:extLst>
              <a:ext uri="{FF2B5EF4-FFF2-40B4-BE49-F238E27FC236}">
                <a16:creationId xmlns:a16="http://schemas.microsoft.com/office/drawing/2014/main" id="{6F907FAD-5A0E-48F7-B7CD-9F547ED20CF2}"/>
              </a:ext>
            </a:extLst>
          </p:cNvPr>
          <p:cNvSpPr txBox="1"/>
          <p:nvPr/>
        </p:nvSpPr>
        <p:spPr>
          <a:xfrm>
            <a:off x="8080913" y="3781041"/>
            <a:ext cx="636606"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aramond" panose="02020404030301010803" pitchFamily="18" charset="0"/>
                <a:cs typeface="Arial" charset="0"/>
              </a:rPr>
              <a:t>3.23 h</a:t>
            </a:r>
          </a:p>
        </p:txBody>
      </p:sp>
      <p:cxnSp>
        <p:nvCxnSpPr>
          <p:cNvPr id="207" name="Straight Arrow Connector 206">
            <a:extLst>
              <a:ext uri="{FF2B5EF4-FFF2-40B4-BE49-F238E27FC236}">
                <a16:creationId xmlns:a16="http://schemas.microsoft.com/office/drawing/2014/main" id="{51FBEA60-B7D6-4F00-B049-796C999DDEB7}"/>
              </a:ext>
            </a:extLst>
          </p:cNvPr>
          <p:cNvCxnSpPr>
            <a:cxnSpLocks/>
            <a:stCxn id="142" idx="2"/>
            <a:endCxn id="146" idx="0"/>
          </p:cNvCxnSpPr>
          <p:nvPr/>
        </p:nvCxnSpPr>
        <p:spPr>
          <a:xfrm>
            <a:off x="7469661" y="2636948"/>
            <a:ext cx="1518" cy="2031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5" name="Straight Arrow Connector 214">
            <a:extLst>
              <a:ext uri="{FF2B5EF4-FFF2-40B4-BE49-F238E27FC236}">
                <a16:creationId xmlns:a16="http://schemas.microsoft.com/office/drawing/2014/main" id="{4B2F68AF-EE1F-484C-B694-BC61686521A1}"/>
              </a:ext>
            </a:extLst>
          </p:cNvPr>
          <p:cNvCxnSpPr>
            <a:cxnSpLocks/>
            <a:stCxn id="146" idx="2"/>
            <a:endCxn id="151" idx="0"/>
          </p:cNvCxnSpPr>
          <p:nvPr/>
        </p:nvCxnSpPr>
        <p:spPr>
          <a:xfrm>
            <a:off x="7471179" y="3163887"/>
            <a:ext cx="0" cy="2651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0" name="Straight Arrow Connector 219">
            <a:extLst>
              <a:ext uri="{FF2B5EF4-FFF2-40B4-BE49-F238E27FC236}">
                <a16:creationId xmlns:a16="http://schemas.microsoft.com/office/drawing/2014/main" id="{D6BDF3D9-FFCA-47B7-927C-03FE37F6BBAA}"/>
              </a:ext>
            </a:extLst>
          </p:cNvPr>
          <p:cNvCxnSpPr>
            <a:cxnSpLocks/>
            <a:stCxn id="146" idx="3"/>
            <a:endCxn id="152" idx="1"/>
          </p:cNvCxnSpPr>
          <p:nvPr/>
        </p:nvCxnSpPr>
        <p:spPr>
          <a:xfrm flipV="1">
            <a:off x="7793774" y="2989639"/>
            <a:ext cx="481563" cy="12332"/>
          </a:xfrm>
          <a:prstGeom prst="straightConnector1">
            <a:avLst/>
          </a:prstGeom>
          <a:ln>
            <a:solidFill>
              <a:schemeClr val="accent3"/>
            </a:solidFill>
            <a:tailEnd type="triangle"/>
          </a:ln>
        </p:spPr>
        <p:style>
          <a:lnRef idx="2">
            <a:schemeClr val="accent1"/>
          </a:lnRef>
          <a:fillRef idx="0">
            <a:schemeClr val="accent1"/>
          </a:fillRef>
          <a:effectRef idx="1">
            <a:schemeClr val="accent1"/>
          </a:effectRef>
          <a:fontRef idx="minor">
            <a:schemeClr val="tx1"/>
          </a:fontRef>
        </p:style>
      </p:cxnSp>
      <p:cxnSp>
        <p:nvCxnSpPr>
          <p:cNvPr id="221" name="Straight Arrow Connector 220">
            <a:extLst>
              <a:ext uri="{FF2B5EF4-FFF2-40B4-BE49-F238E27FC236}">
                <a16:creationId xmlns:a16="http://schemas.microsoft.com/office/drawing/2014/main" id="{19016E6A-066F-48B5-9E5B-BEDA5342809B}"/>
              </a:ext>
            </a:extLst>
          </p:cNvPr>
          <p:cNvCxnSpPr>
            <a:cxnSpLocks/>
            <a:stCxn id="152" idx="2"/>
            <a:endCxn id="153" idx="0"/>
          </p:cNvCxnSpPr>
          <p:nvPr/>
        </p:nvCxnSpPr>
        <p:spPr>
          <a:xfrm>
            <a:off x="8597933" y="3151555"/>
            <a:ext cx="0" cy="2825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6" name="TextBox 245">
            <a:extLst>
              <a:ext uri="{FF2B5EF4-FFF2-40B4-BE49-F238E27FC236}">
                <a16:creationId xmlns:a16="http://schemas.microsoft.com/office/drawing/2014/main" id="{B7E47E4E-618E-455B-8FA8-0622DAF811B8}"/>
              </a:ext>
            </a:extLst>
          </p:cNvPr>
          <p:cNvSpPr txBox="1"/>
          <p:nvPr/>
        </p:nvSpPr>
        <p:spPr>
          <a:xfrm>
            <a:off x="7520504" y="3131966"/>
            <a:ext cx="345990"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ymbol" panose="05050102010706020507" pitchFamily="18" charset="2"/>
                <a:cs typeface="Arial" charset="0"/>
              </a:rPr>
              <a:t>a</a:t>
            </a:r>
            <a:endParaRPr kumimoji="0" lang="en-US" sz="2400" b="0" i="0" u="none" strike="noStrike" kern="1200" cap="none" spc="0" normalizeH="0" baseline="0" noProof="0" dirty="0">
              <a:ln>
                <a:noFill/>
              </a:ln>
              <a:solidFill>
                <a:prstClr val="black"/>
              </a:solidFill>
              <a:effectLst/>
              <a:uLnTx/>
              <a:uFillTx/>
              <a:latin typeface="Symbol" panose="05050102010706020507" pitchFamily="18" charset="2"/>
              <a:cs typeface="Arial" charset="0"/>
            </a:endParaRPr>
          </a:p>
        </p:txBody>
      </p:sp>
      <p:sp>
        <p:nvSpPr>
          <p:cNvPr id="247" name="TextBox 246">
            <a:extLst>
              <a:ext uri="{FF2B5EF4-FFF2-40B4-BE49-F238E27FC236}">
                <a16:creationId xmlns:a16="http://schemas.microsoft.com/office/drawing/2014/main" id="{323AF85C-881B-4FF9-952D-2672C54078DB}"/>
              </a:ext>
            </a:extLst>
          </p:cNvPr>
          <p:cNvSpPr txBox="1"/>
          <p:nvPr/>
        </p:nvSpPr>
        <p:spPr>
          <a:xfrm>
            <a:off x="7502492" y="2574276"/>
            <a:ext cx="345990"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ymbol" panose="05050102010706020507" pitchFamily="18" charset="2"/>
                <a:cs typeface="Arial" charset="0"/>
              </a:rPr>
              <a:t>a</a:t>
            </a:r>
            <a:endParaRPr kumimoji="0" lang="en-US" sz="2400" b="0" i="0" u="none" strike="noStrike" kern="1200" cap="none" spc="0" normalizeH="0" baseline="0" noProof="0" dirty="0">
              <a:ln>
                <a:noFill/>
              </a:ln>
              <a:solidFill>
                <a:prstClr val="black"/>
              </a:solidFill>
              <a:effectLst/>
              <a:uLnTx/>
              <a:uFillTx/>
              <a:latin typeface="Symbol" panose="05050102010706020507" pitchFamily="18" charset="2"/>
              <a:cs typeface="Arial" charset="0"/>
            </a:endParaRPr>
          </a:p>
        </p:txBody>
      </p:sp>
      <p:sp>
        <p:nvSpPr>
          <p:cNvPr id="248" name="TextBox 247">
            <a:extLst>
              <a:ext uri="{FF2B5EF4-FFF2-40B4-BE49-F238E27FC236}">
                <a16:creationId xmlns:a16="http://schemas.microsoft.com/office/drawing/2014/main" id="{88C96B14-4529-490C-950A-038C2A6D2BF7}"/>
              </a:ext>
            </a:extLst>
          </p:cNvPr>
          <p:cNvSpPr txBox="1"/>
          <p:nvPr/>
        </p:nvSpPr>
        <p:spPr>
          <a:xfrm>
            <a:off x="7549736" y="2042780"/>
            <a:ext cx="345990"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ymbol" panose="05050102010706020507" pitchFamily="18" charset="2"/>
                <a:cs typeface="Arial" charset="0"/>
              </a:rPr>
              <a:t>a</a:t>
            </a:r>
            <a:endParaRPr kumimoji="0" lang="en-US" sz="2400" b="0" i="0" u="none" strike="noStrike" kern="1200" cap="none" spc="0" normalizeH="0" baseline="0" noProof="0" dirty="0">
              <a:ln>
                <a:noFill/>
              </a:ln>
              <a:solidFill>
                <a:prstClr val="black"/>
              </a:solidFill>
              <a:effectLst/>
              <a:uLnTx/>
              <a:uFillTx/>
              <a:latin typeface="Symbol" panose="05050102010706020507" pitchFamily="18" charset="2"/>
              <a:cs typeface="Arial" charset="0"/>
            </a:endParaRPr>
          </a:p>
        </p:txBody>
      </p:sp>
      <p:sp>
        <p:nvSpPr>
          <p:cNvPr id="249" name="TextBox 248">
            <a:extLst>
              <a:ext uri="{FF2B5EF4-FFF2-40B4-BE49-F238E27FC236}">
                <a16:creationId xmlns:a16="http://schemas.microsoft.com/office/drawing/2014/main" id="{184A7B57-F83A-4A5C-9B70-02D0B099C5C4}"/>
              </a:ext>
            </a:extLst>
          </p:cNvPr>
          <p:cNvSpPr txBox="1"/>
          <p:nvPr/>
        </p:nvSpPr>
        <p:spPr>
          <a:xfrm>
            <a:off x="7521897" y="1462732"/>
            <a:ext cx="345990"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ymbol" panose="05050102010706020507" pitchFamily="18" charset="2"/>
                <a:cs typeface="Arial" charset="0"/>
              </a:rPr>
              <a:t>a</a:t>
            </a:r>
            <a:endParaRPr kumimoji="0" lang="en-US" sz="2400" b="0" i="0" u="none" strike="noStrike" kern="1200" cap="none" spc="0" normalizeH="0" baseline="0" noProof="0" dirty="0">
              <a:ln>
                <a:noFill/>
              </a:ln>
              <a:solidFill>
                <a:prstClr val="black"/>
              </a:solidFill>
              <a:effectLst/>
              <a:uLnTx/>
              <a:uFillTx/>
              <a:latin typeface="Symbol" panose="05050102010706020507" pitchFamily="18" charset="2"/>
              <a:cs typeface="Arial" charset="0"/>
            </a:endParaRPr>
          </a:p>
        </p:txBody>
      </p:sp>
      <p:sp>
        <p:nvSpPr>
          <p:cNvPr id="250" name="TextBox 249">
            <a:extLst>
              <a:ext uri="{FF2B5EF4-FFF2-40B4-BE49-F238E27FC236}">
                <a16:creationId xmlns:a16="http://schemas.microsoft.com/office/drawing/2014/main" id="{ADDC6670-CE02-4F1A-A987-C446ABB51849}"/>
              </a:ext>
            </a:extLst>
          </p:cNvPr>
          <p:cNvSpPr txBox="1"/>
          <p:nvPr/>
        </p:nvSpPr>
        <p:spPr>
          <a:xfrm>
            <a:off x="7870832" y="3590917"/>
            <a:ext cx="399006"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ymbol" panose="05050102010706020507" pitchFamily="18" charset="2"/>
                <a:cs typeface="Arial" charset="0"/>
              </a:rPr>
              <a:t>b</a:t>
            </a:r>
            <a:r>
              <a:rPr kumimoji="0" lang="en-US" sz="1200" b="0" i="0" u="none" strike="noStrike" kern="1200" cap="none" spc="0" normalizeH="0" baseline="30000" noProof="0" dirty="0">
                <a:ln>
                  <a:noFill/>
                </a:ln>
                <a:solidFill>
                  <a:prstClr val="black"/>
                </a:solidFill>
                <a:effectLst/>
                <a:uLnTx/>
                <a:uFillTx/>
                <a:latin typeface="Symbol" panose="05050102010706020507" pitchFamily="18" charset="2"/>
                <a:cs typeface="Arial" charset="0"/>
              </a:rPr>
              <a:t>-</a:t>
            </a:r>
            <a:endParaRPr kumimoji="0" lang="en-US" sz="2400" b="0" i="0" u="none" strike="noStrike" kern="1200" cap="none" spc="0" normalizeH="0" baseline="30000" noProof="0" dirty="0">
              <a:ln>
                <a:noFill/>
              </a:ln>
              <a:solidFill>
                <a:prstClr val="black"/>
              </a:solidFill>
              <a:effectLst/>
              <a:uLnTx/>
              <a:uFillTx/>
              <a:latin typeface="Symbol" panose="05050102010706020507" pitchFamily="18" charset="2"/>
              <a:cs typeface="Arial" charset="0"/>
            </a:endParaRPr>
          </a:p>
        </p:txBody>
      </p:sp>
      <p:sp>
        <p:nvSpPr>
          <p:cNvPr id="251" name="TextBox 250">
            <a:extLst>
              <a:ext uri="{FF2B5EF4-FFF2-40B4-BE49-F238E27FC236}">
                <a16:creationId xmlns:a16="http://schemas.microsoft.com/office/drawing/2014/main" id="{16301F6E-57F0-4AB2-B947-506F03C556FF}"/>
              </a:ext>
            </a:extLst>
          </p:cNvPr>
          <p:cNvSpPr txBox="1"/>
          <p:nvPr/>
        </p:nvSpPr>
        <p:spPr>
          <a:xfrm>
            <a:off x="8602191" y="3749577"/>
            <a:ext cx="388025"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ymbol" panose="05050102010706020507" pitchFamily="18" charset="2"/>
                <a:cs typeface="Arial" charset="0"/>
              </a:rPr>
              <a:t>b</a:t>
            </a:r>
            <a:r>
              <a:rPr kumimoji="0" lang="en-US" sz="1200" b="0" i="0" u="none" strike="noStrike" kern="1200" cap="none" spc="0" normalizeH="0" baseline="30000" noProof="0" dirty="0">
                <a:ln>
                  <a:noFill/>
                </a:ln>
                <a:solidFill>
                  <a:prstClr val="black"/>
                </a:solidFill>
                <a:effectLst/>
                <a:uLnTx/>
                <a:uFillTx/>
                <a:latin typeface="Symbol" panose="05050102010706020507" pitchFamily="18" charset="2"/>
                <a:cs typeface="Arial" charset="0"/>
              </a:rPr>
              <a:t>-</a:t>
            </a:r>
            <a:endParaRPr kumimoji="0" lang="en-US" sz="2400" b="0" i="0" u="none" strike="noStrike" kern="1200" cap="none" spc="0" normalizeH="0" baseline="30000" noProof="0" dirty="0">
              <a:ln>
                <a:noFill/>
              </a:ln>
              <a:solidFill>
                <a:prstClr val="black"/>
              </a:solidFill>
              <a:effectLst/>
              <a:uLnTx/>
              <a:uFillTx/>
              <a:latin typeface="Symbol" panose="05050102010706020507" pitchFamily="18" charset="2"/>
              <a:cs typeface="Arial" charset="0"/>
            </a:endParaRPr>
          </a:p>
        </p:txBody>
      </p:sp>
      <p:pic>
        <p:nvPicPr>
          <p:cNvPr id="39" name="Picture 38" descr="A screenshot of a cell phone&#10;&#10;Description automatically generated">
            <a:extLst>
              <a:ext uri="{FF2B5EF4-FFF2-40B4-BE49-F238E27FC236}">
                <a16:creationId xmlns:a16="http://schemas.microsoft.com/office/drawing/2014/main" id="{C54666FC-5903-234F-8431-1B5298862B70}"/>
              </a:ext>
            </a:extLst>
          </p:cNvPr>
          <p:cNvPicPr>
            <a:picLocks noChangeAspect="1"/>
          </p:cNvPicPr>
          <p:nvPr/>
        </p:nvPicPr>
        <p:blipFill>
          <a:blip r:embed="rId3"/>
          <a:stretch>
            <a:fillRect/>
          </a:stretch>
        </p:blipFill>
        <p:spPr>
          <a:xfrm>
            <a:off x="5082618" y="1091046"/>
            <a:ext cx="1880528" cy="2079851"/>
          </a:xfrm>
          <a:prstGeom prst="rect">
            <a:avLst/>
          </a:prstGeom>
        </p:spPr>
      </p:pic>
    </p:spTree>
    <p:extLst>
      <p:ext uri="{BB962C8B-B14F-4D97-AF65-F5344CB8AC3E}">
        <p14:creationId xmlns:p14="http://schemas.microsoft.com/office/powerpoint/2010/main" val="1442206099"/>
      </p:ext>
    </p:extLst>
  </p:cSld>
  <p:clrMapOvr>
    <a:masterClrMapping/>
  </p:clrMapOvr>
  <mc:AlternateContent xmlns:mc="http://schemas.openxmlformats.org/markup-compatibility/2006" xmlns:p14="http://schemas.microsoft.com/office/powerpoint/2010/main">
    <mc:Choice Requires="p14">
      <p:transition spd="slow" p14:dur="2000" advTm="70345"/>
    </mc:Choice>
    <mc:Fallback xmlns="">
      <p:transition spd="slow" advTm="70345"/>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FFB79C-916F-744E-BF46-B11A45FC64DE}"/>
              </a:ext>
            </a:extLst>
          </p:cNvPr>
          <p:cNvSpPr>
            <a:spLocks noGrp="1"/>
          </p:cNvSpPr>
          <p:nvPr>
            <p:ph type="sldNum" sz="quarter" idx="12"/>
          </p:nvPr>
        </p:nvSpPr>
        <p:spPr/>
        <p:txBody>
          <a:bodyPr/>
          <a:lstStyle/>
          <a:p>
            <a:fld id="{051C7006-7120-F341-A188-F97DDD913081}" type="slidenum">
              <a:rPr lang="en-US" smtClean="0"/>
              <a:pPr/>
              <a:t>4</a:t>
            </a:fld>
            <a:endParaRPr lang="en-US" dirty="0"/>
          </a:p>
        </p:txBody>
      </p:sp>
      <p:sp>
        <p:nvSpPr>
          <p:cNvPr id="9" name="TextBox 8">
            <a:extLst>
              <a:ext uri="{FF2B5EF4-FFF2-40B4-BE49-F238E27FC236}">
                <a16:creationId xmlns:a16="http://schemas.microsoft.com/office/drawing/2014/main" id="{36FB77E5-9627-6B4E-9C46-271A403FD24E}"/>
              </a:ext>
            </a:extLst>
          </p:cNvPr>
          <p:cNvSpPr txBox="1"/>
          <p:nvPr/>
        </p:nvSpPr>
        <p:spPr>
          <a:xfrm>
            <a:off x="0" y="6356350"/>
            <a:ext cx="5050465" cy="276999"/>
          </a:xfrm>
          <a:prstGeom prst="rect">
            <a:avLst/>
          </a:prstGeom>
          <a:noFill/>
        </p:spPr>
        <p:txBody>
          <a:bodyPr wrap="square" rtlCol="0">
            <a:spAutoFit/>
          </a:bodyPr>
          <a:lstStyle/>
          <a:p>
            <a:r>
              <a:rPr lang="en-US" sz="1200" dirty="0">
                <a:latin typeface="Garamond" panose="02020404030301010803" pitchFamily="18" charset="0"/>
              </a:rPr>
              <a:t>Credit: [7-12]</a:t>
            </a:r>
          </a:p>
        </p:txBody>
      </p:sp>
      <p:pic>
        <p:nvPicPr>
          <p:cNvPr id="5" name="Picture 4" descr="A screenshot of a cell phone&#10;&#10;Description automatically generated">
            <a:extLst>
              <a:ext uri="{FF2B5EF4-FFF2-40B4-BE49-F238E27FC236}">
                <a16:creationId xmlns:a16="http://schemas.microsoft.com/office/drawing/2014/main" id="{939CAF85-4574-465E-AAF8-5EDDAE51199B}"/>
              </a:ext>
            </a:extLst>
          </p:cNvPr>
          <p:cNvPicPr>
            <a:picLocks noChangeAspect="1"/>
          </p:cNvPicPr>
          <p:nvPr/>
        </p:nvPicPr>
        <p:blipFill>
          <a:blip r:embed="rId3"/>
          <a:stretch>
            <a:fillRect/>
          </a:stretch>
        </p:blipFill>
        <p:spPr>
          <a:xfrm>
            <a:off x="6383045" y="28855"/>
            <a:ext cx="2760955" cy="4886647"/>
          </a:xfrm>
          <a:prstGeom prst="rect">
            <a:avLst/>
          </a:prstGeom>
        </p:spPr>
      </p:pic>
      <p:sp>
        <p:nvSpPr>
          <p:cNvPr id="7" name="TextBox 6">
            <a:extLst>
              <a:ext uri="{FF2B5EF4-FFF2-40B4-BE49-F238E27FC236}">
                <a16:creationId xmlns:a16="http://schemas.microsoft.com/office/drawing/2014/main" id="{CDD4249A-8F80-45A5-9414-0F13C4720A9B}"/>
              </a:ext>
            </a:extLst>
          </p:cNvPr>
          <p:cNvSpPr txBox="1"/>
          <p:nvPr/>
        </p:nvSpPr>
        <p:spPr>
          <a:xfrm>
            <a:off x="7421732" y="4891846"/>
            <a:ext cx="1589999" cy="292388"/>
          </a:xfrm>
          <a:prstGeom prst="rect">
            <a:avLst/>
          </a:prstGeom>
          <a:noFill/>
        </p:spPr>
        <p:txBody>
          <a:bodyPr wrap="square" rtlCol="0">
            <a:spAutoFit/>
          </a:bodyPr>
          <a:lstStyle/>
          <a:p>
            <a:r>
              <a:rPr lang="en-US" sz="1300" dirty="0"/>
              <a:t>U-233 Decay chain</a:t>
            </a:r>
          </a:p>
        </p:txBody>
      </p:sp>
      <p:sp>
        <p:nvSpPr>
          <p:cNvPr id="3" name="Content Placeholder 2">
            <a:extLst>
              <a:ext uri="{FF2B5EF4-FFF2-40B4-BE49-F238E27FC236}">
                <a16:creationId xmlns:a16="http://schemas.microsoft.com/office/drawing/2014/main" id="{DF5686CD-F624-3D4B-8943-92B4260675E4}"/>
              </a:ext>
            </a:extLst>
          </p:cNvPr>
          <p:cNvSpPr>
            <a:spLocks noGrp="1"/>
          </p:cNvSpPr>
          <p:nvPr>
            <p:ph idx="1"/>
          </p:nvPr>
        </p:nvSpPr>
        <p:spPr>
          <a:xfrm>
            <a:off x="457200" y="1563330"/>
            <a:ext cx="6730182" cy="4562834"/>
          </a:xfrm>
        </p:spPr>
        <p:txBody>
          <a:bodyPr>
            <a:normAutofit fontScale="77500" lnSpcReduction="20000"/>
          </a:bodyPr>
          <a:lstStyle/>
          <a:p>
            <a:r>
              <a:rPr lang="en-US" dirty="0">
                <a:solidFill>
                  <a:schemeClr val="tx1"/>
                </a:solidFill>
              </a:rPr>
              <a:t>Chemical separation from </a:t>
            </a:r>
            <a:r>
              <a:rPr lang="en-US" baseline="30000" dirty="0">
                <a:solidFill>
                  <a:schemeClr val="tx1"/>
                </a:solidFill>
              </a:rPr>
              <a:t>229</a:t>
            </a:r>
            <a:r>
              <a:rPr lang="en-US" dirty="0">
                <a:solidFill>
                  <a:schemeClr val="tx1"/>
                </a:solidFill>
              </a:rPr>
              <a:t>Th </a:t>
            </a:r>
          </a:p>
          <a:p>
            <a:endParaRPr lang="en-US" dirty="0">
              <a:solidFill>
                <a:schemeClr val="tx1"/>
              </a:solidFill>
            </a:endParaRPr>
          </a:p>
          <a:p>
            <a:r>
              <a:rPr lang="en-US" dirty="0">
                <a:solidFill>
                  <a:schemeClr val="tx1"/>
                </a:solidFill>
              </a:rPr>
              <a:t>Yearly supply of 1.7 Ci</a:t>
            </a:r>
            <a:r>
              <a:rPr lang="ar-SA" dirty="0">
                <a:solidFill>
                  <a:schemeClr val="tx1"/>
                </a:solidFill>
              </a:rPr>
              <a:t> </a:t>
            </a:r>
            <a:r>
              <a:rPr lang="en-US" dirty="0">
                <a:solidFill>
                  <a:schemeClr val="tx1"/>
                </a:solidFill>
              </a:rPr>
              <a:t>and demand estimated to be at least 5-6 Ci</a:t>
            </a:r>
          </a:p>
          <a:p>
            <a:pPr lvl="1"/>
            <a:r>
              <a:rPr lang="en-US" sz="2100" dirty="0">
                <a:solidFill>
                  <a:schemeClr val="tx1"/>
                </a:solidFill>
              </a:rPr>
              <a:t>Oak Ridge National Lab (USA)</a:t>
            </a:r>
          </a:p>
          <a:p>
            <a:pPr lvl="1"/>
            <a:r>
              <a:rPr lang="en-US" sz="2100" dirty="0">
                <a:solidFill>
                  <a:schemeClr val="tx1"/>
                </a:solidFill>
              </a:rPr>
              <a:t>Institute for </a:t>
            </a:r>
            <a:r>
              <a:rPr lang="en-US" sz="2100" dirty="0" err="1">
                <a:solidFill>
                  <a:schemeClr val="tx1"/>
                </a:solidFill>
              </a:rPr>
              <a:t>Transuranium</a:t>
            </a:r>
            <a:r>
              <a:rPr lang="en-US" sz="2100" dirty="0">
                <a:solidFill>
                  <a:schemeClr val="tx1"/>
                </a:solidFill>
              </a:rPr>
              <a:t> Element (Germany)</a:t>
            </a:r>
          </a:p>
          <a:p>
            <a:pPr lvl="1"/>
            <a:r>
              <a:rPr lang="en-US" sz="2100" dirty="0">
                <a:solidFill>
                  <a:schemeClr val="tx1"/>
                </a:solidFill>
              </a:rPr>
              <a:t>International for Physics and Power Engineering (Russia)</a:t>
            </a:r>
          </a:p>
          <a:p>
            <a:pPr marL="0" indent="0">
              <a:buNone/>
            </a:pPr>
            <a:endParaRPr lang="en-US" dirty="0">
              <a:solidFill>
                <a:schemeClr val="tx1"/>
              </a:solidFill>
            </a:endParaRPr>
          </a:p>
          <a:p>
            <a:r>
              <a:rPr lang="en-US" dirty="0">
                <a:solidFill>
                  <a:schemeClr val="tx1"/>
                </a:solidFill>
              </a:rPr>
              <a:t>Initiatives to enhance </a:t>
            </a:r>
            <a:r>
              <a:rPr lang="en-US" baseline="30000" dirty="0">
                <a:solidFill>
                  <a:schemeClr val="tx1"/>
                </a:solidFill>
              </a:rPr>
              <a:t>225</a:t>
            </a:r>
            <a:r>
              <a:rPr lang="en-US" dirty="0">
                <a:solidFill>
                  <a:schemeClr val="tx1"/>
                </a:solidFill>
              </a:rPr>
              <a:t>Ac production</a:t>
            </a:r>
          </a:p>
          <a:p>
            <a:pPr lvl="1"/>
            <a:r>
              <a:rPr lang="en-US" sz="2100" dirty="0">
                <a:solidFill>
                  <a:schemeClr val="tx1"/>
                </a:solidFill>
                <a:highlight>
                  <a:srgbClr val="FFFF00"/>
                </a:highlight>
              </a:rPr>
              <a:t>Deuteron irradiation of </a:t>
            </a:r>
            <a:r>
              <a:rPr lang="en-US" sz="2100" baseline="30000" dirty="0">
                <a:solidFill>
                  <a:schemeClr val="tx1"/>
                </a:solidFill>
                <a:highlight>
                  <a:srgbClr val="FFFF00"/>
                </a:highlight>
              </a:rPr>
              <a:t>232</a:t>
            </a:r>
            <a:r>
              <a:rPr lang="en-US" sz="2100" dirty="0">
                <a:solidFill>
                  <a:schemeClr val="tx1"/>
                </a:solidFill>
                <a:highlight>
                  <a:srgbClr val="FFFF00"/>
                </a:highlight>
              </a:rPr>
              <a:t>Th (This work)</a:t>
            </a:r>
          </a:p>
          <a:p>
            <a:pPr lvl="1"/>
            <a:r>
              <a:rPr lang="en-US" sz="2100" dirty="0">
                <a:solidFill>
                  <a:schemeClr val="tx1"/>
                </a:solidFill>
              </a:rPr>
              <a:t>High energy proton accelerator using </a:t>
            </a:r>
            <a:r>
              <a:rPr lang="en-US" sz="2100" baseline="30000" dirty="0">
                <a:solidFill>
                  <a:schemeClr val="tx1"/>
                </a:solidFill>
              </a:rPr>
              <a:t>232</a:t>
            </a:r>
            <a:r>
              <a:rPr lang="en-US" sz="2100" dirty="0">
                <a:solidFill>
                  <a:schemeClr val="tx1"/>
                </a:solidFill>
              </a:rPr>
              <a:t>Th (Tri-lab project)</a:t>
            </a:r>
          </a:p>
          <a:p>
            <a:pPr lvl="1"/>
            <a:r>
              <a:rPr lang="en-US" sz="2100" dirty="0">
                <a:solidFill>
                  <a:schemeClr val="tx1"/>
                </a:solidFill>
              </a:rPr>
              <a:t>Reactor Production of </a:t>
            </a:r>
            <a:r>
              <a:rPr lang="en-US" sz="2100" baseline="30000" dirty="0">
                <a:solidFill>
                  <a:schemeClr val="tx1"/>
                </a:solidFill>
              </a:rPr>
              <a:t>229</a:t>
            </a:r>
            <a:r>
              <a:rPr lang="en-US" sz="2100" dirty="0">
                <a:solidFill>
                  <a:schemeClr val="tx1"/>
                </a:solidFill>
              </a:rPr>
              <a:t>Th at ORNL High Flux Isotope Reactor</a:t>
            </a:r>
          </a:p>
          <a:p>
            <a:pPr lvl="1"/>
            <a:r>
              <a:rPr lang="en-US" sz="2100" dirty="0">
                <a:solidFill>
                  <a:schemeClr val="tx1"/>
                </a:solidFill>
              </a:rPr>
              <a:t>Low energy proton accelerator using </a:t>
            </a:r>
            <a:r>
              <a:rPr lang="en-US" sz="2100" baseline="30000" dirty="0">
                <a:solidFill>
                  <a:schemeClr val="tx1"/>
                </a:solidFill>
              </a:rPr>
              <a:t>226</a:t>
            </a:r>
            <a:r>
              <a:rPr lang="en-US" sz="2100" dirty="0">
                <a:solidFill>
                  <a:schemeClr val="tx1"/>
                </a:solidFill>
              </a:rPr>
              <a:t>Ra target</a:t>
            </a:r>
          </a:p>
          <a:p>
            <a:pPr lvl="1"/>
            <a:r>
              <a:rPr lang="en-US" sz="2100" dirty="0">
                <a:solidFill>
                  <a:schemeClr val="tx1"/>
                </a:solidFill>
              </a:rPr>
              <a:t>Production of </a:t>
            </a:r>
            <a:r>
              <a:rPr lang="en-US" sz="2100" baseline="30000" dirty="0">
                <a:solidFill>
                  <a:schemeClr val="tx1"/>
                </a:solidFill>
              </a:rPr>
              <a:t>225</a:t>
            </a:r>
            <a:r>
              <a:rPr lang="en-US" sz="2100" dirty="0">
                <a:solidFill>
                  <a:schemeClr val="tx1"/>
                </a:solidFill>
              </a:rPr>
              <a:t>Ra through photonuclear reaction of </a:t>
            </a:r>
            <a:r>
              <a:rPr lang="en-US" sz="2100" baseline="30000" dirty="0">
                <a:solidFill>
                  <a:schemeClr val="tx1"/>
                </a:solidFill>
              </a:rPr>
              <a:t>226</a:t>
            </a:r>
            <a:r>
              <a:rPr lang="en-US" sz="2100" dirty="0">
                <a:solidFill>
                  <a:schemeClr val="tx1"/>
                </a:solidFill>
              </a:rPr>
              <a:t>Ra</a:t>
            </a:r>
          </a:p>
        </p:txBody>
      </p:sp>
      <p:sp>
        <p:nvSpPr>
          <p:cNvPr id="2" name="Title 1">
            <a:extLst>
              <a:ext uri="{FF2B5EF4-FFF2-40B4-BE49-F238E27FC236}">
                <a16:creationId xmlns:a16="http://schemas.microsoft.com/office/drawing/2014/main" id="{D311DFA9-F6FE-AC45-ACC0-0096A2E0836C}"/>
              </a:ext>
            </a:extLst>
          </p:cNvPr>
          <p:cNvSpPr>
            <a:spLocks noGrp="1"/>
          </p:cNvSpPr>
          <p:nvPr>
            <p:ph type="title"/>
          </p:nvPr>
        </p:nvSpPr>
        <p:spPr/>
        <p:txBody>
          <a:bodyPr>
            <a:normAutofit/>
          </a:bodyPr>
          <a:lstStyle/>
          <a:p>
            <a:r>
              <a:rPr lang="en-US" sz="4000" baseline="30000" dirty="0"/>
              <a:t>225</a:t>
            </a:r>
            <a:r>
              <a:rPr lang="en-US" sz="4000" dirty="0"/>
              <a:t>Ac current production</a:t>
            </a:r>
          </a:p>
        </p:txBody>
      </p:sp>
    </p:spTree>
    <p:extLst>
      <p:ext uri="{BB962C8B-B14F-4D97-AF65-F5344CB8AC3E}">
        <p14:creationId xmlns:p14="http://schemas.microsoft.com/office/powerpoint/2010/main" val="1611000301"/>
      </p:ext>
    </p:extLst>
  </p:cSld>
  <p:clrMapOvr>
    <a:masterClrMapping/>
  </p:clrMapOvr>
  <mc:AlternateContent xmlns:mc="http://schemas.openxmlformats.org/markup-compatibility/2006" xmlns:p14="http://schemas.microsoft.com/office/powerpoint/2010/main">
    <mc:Choice Requires="p14">
      <p:transition spd="slow" p14:dur="2000" advTm="536"/>
    </mc:Choice>
    <mc:Fallback xmlns="">
      <p:transition spd="slow" advTm="53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DFA9-F6FE-AC45-ACC0-0096A2E0836C}"/>
              </a:ext>
            </a:extLst>
          </p:cNvPr>
          <p:cNvSpPr>
            <a:spLocks noGrp="1"/>
          </p:cNvSpPr>
          <p:nvPr>
            <p:ph type="title"/>
          </p:nvPr>
        </p:nvSpPr>
        <p:spPr/>
        <p:txBody>
          <a:bodyPr>
            <a:normAutofit/>
          </a:bodyPr>
          <a:lstStyle/>
          <a:p>
            <a:r>
              <a:rPr lang="en-US" sz="4000" baseline="30000" dirty="0"/>
              <a:t>232</a:t>
            </a:r>
            <a:r>
              <a:rPr lang="en-US" sz="4000" dirty="0"/>
              <a:t>Th(</a:t>
            </a:r>
            <a:r>
              <a:rPr lang="en-US" sz="4000" dirty="0" err="1"/>
              <a:t>d,x</a:t>
            </a:r>
            <a:r>
              <a:rPr lang="en-US" sz="4000" dirty="0"/>
              <a:t>)</a:t>
            </a:r>
            <a:r>
              <a:rPr lang="en-US" sz="4000" baseline="30000" dirty="0"/>
              <a:t>229</a:t>
            </a:r>
            <a:r>
              <a:rPr lang="en-US" sz="4000" dirty="0"/>
              <a:t>Th</a:t>
            </a:r>
          </a:p>
        </p:txBody>
      </p:sp>
      <p:sp>
        <p:nvSpPr>
          <p:cNvPr id="4" name="Slide Number Placeholder 3">
            <a:extLst>
              <a:ext uri="{FF2B5EF4-FFF2-40B4-BE49-F238E27FC236}">
                <a16:creationId xmlns:a16="http://schemas.microsoft.com/office/drawing/2014/main" id="{72FFB79C-916F-744E-BF46-B11A45FC64DE}"/>
              </a:ext>
            </a:extLst>
          </p:cNvPr>
          <p:cNvSpPr>
            <a:spLocks noGrp="1"/>
          </p:cNvSpPr>
          <p:nvPr>
            <p:ph type="sldNum" sz="quarter" idx="12"/>
          </p:nvPr>
        </p:nvSpPr>
        <p:spPr/>
        <p:txBody>
          <a:bodyPr/>
          <a:lstStyle/>
          <a:p>
            <a:fld id="{051C7006-7120-F341-A188-F97DDD913081}" type="slidenum">
              <a:rPr lang="en-US" smtClean="0"/>
              <a:pPr/>
              <a:t>5</a:t>
            </a:fld>
            <a:endParaRPr lang="en-US" dirty="0"/>
          </a:p>
        </p:txBody>
      </p:sp>
      <p:pic>
        <p:nvPicPr>
          <p:cNvPr id="5" name="Content Placeholder 4">
            <a:extLst>
              <a:ext uri="{FF2B5EF4-FFF2-40B4-BE49-F238E27FC236}">
                <a16:creationId xmlns:a16="http://schemas.microsoft.com/office/drawing/2014/main" id="{59E73F36-701C-4951-96CD-24670A2E1CF7}"/>
              </a:ext>
            </a:extLst>
          </p:cNvPr>
          <p:cNvPicPr>
            <a:picLocks noGrp="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323088" y="1432526"/>
            <a:ext cx="6497823" cy="4525963"/>
          </a:xfrm>
          <a:prstGeom prst="rect">
            <a:avLst/>
          </a:prstGeom>
          <a:noFill/>
          <a:ln>
            <a:noFill/>
          </a:ln>
        </p:spPr>
      </p:pic>
      <p:sp>
        <p:nvSpPr>
          <p:cNvPr id="7" name="Oval 6">
            <a:extLst>
              <a:ext uri="{FF2B5EF4-FFF2-40B4-BE49-F238E27FC236}">
                <a16:creationId xmlns:a16="http://schemas.microsoft.com/office/drawing/2014/main" id="{8C748D9A-B48C-4340-B57C-7EE3C90DE7C5}"/>
              </a:ext>
            </a:extLst>
          </p:cNvPr>
          <p:cNvSpPr/>
          <p:nvPr/>
        </p:nvSpPr>
        <p:spPr>
          <a:xfrm>
            <a:off x="3142230" y="2254930"/>
            <a:ext cx="852721" cy="861134"/>
          </a:xfrm>
          <a:prstGeom prst="ellipse">
            <a:avLst/>
          </a:prstGeom>
          <a:noFill/>
          <a:ln w="5715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8C4C80D-13BB-469B-A96B-F6C260A89E34}"/>
              </a:ext>
            </a:extLst>
          </p:cNvPr>
          <p:cNvSpPr/>
          <p:nvPr/>
        </p:nvSpPr>
        <p:spPr>
          <a:xfrm>
            <a:off x="4145638" y="3264940"/>
            <a:ext cx="852721" cy="861134"/>
          </a:xfrm>
          <a:prstGeom prst="ellipse">
            <a:avLst/>
          </a:prstGeom>
          <a:noFill/>
          <a:ln w="5715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EA9D534-7DCB-42FA-852F-CD82D8ECBDC3}"/>
              </a:ext>
            </a:extLst>
          </p:cNvPr>
          <p:cNvSpPr/>
          <p:nvPr/>
        </p:nvSpPr>
        <p:spPr>
          <a:xfrm>
            <a:off x="5151543" y="4219855"/>
            <a:ext cx="852721" cy="861134"/>
          </a:xfrm>
          <a:prstGeom prst="ellipse">
            <a:avLst/>
          </a:prstGeom>
          <a:noFill/>
          <a:ln w="5715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7C6AD95-5B6E-4AB7-91BB-C89D8E2E183F}"/>
              </a:ext>
            </a:extLst>
          </p:cNvPr>
          <p:cNvSpPr txBox="1"/>
          <p:nvPr/>
        </p:nvSpPr>
        <p:spPr>
          <a:xfrm>
            <a:off x="2926438" y="1918347"/>
            <a:ext cx="1219200" cy="276999"/>
          </a:xfrm>
          <a:prstGeom prst="rect">
            <a:avLst/>
          </a:prstGeom>
          <a:noFill/>
        </p:spPr>
        <p:txBody>
          <a:bodyPr wrap="square" rtlCol="0">
            <a:spAutoFit/>
          </a:bodyPr>
          <a:lstStyle/>
          <a:p>
            <a:r>
              <a:rPr lang="en-US" sz="1200" baseline="30000" dirty="0"/>
              <a:t>232</a:t>
            </a:r>
            <a:r>
              <a:rPr lang="en-US" sz="1200" dirty="0"/>
              <a:t>Th[d,5n]</a:t>
            </a:r>
            <a:r>
              <a:rPr lang="en-US" sz="1200" baseline="30000" dirty="0"/>
              <a:t>229</a:t>
            </a:r>
            <a:r>
              <a:rPr lang="en-US" sz="1200" dirty="0"/>
              <a:t>Pa</a:t>
            </a:r>
          </a:p>
        </p:txBody>
      </p:sp>
      <p:sp>
        <p:nvSpPr>
          <p:cNvPr id="18" name="TextBox 17">
            <a:extLst>
              <a:ext uri="{FF2B5EF4-FFF2-40B4-BE49-F238E27FC236}">
                <a16:creationId xmlns:a16="http://schemas.microsoft.com/office/drawing/2014/main" id="{AFB78BF3-4813-4D7D-8094-3E5CE58DCBA7}"/>
              </a:ext>
            </a:extLst>
          </p:cNvPr>
          <p:cNvSpPr txBox="1"/>
          <p:nvPr/>
        </p:nvSpPr>
        <p:spPr>
          <a:xfrm>
            <a:off x="5817463" y="4081355"/>
            <a:ext cx="1219200" cy="276999"/>
          </a:xfrm>
          <a:prstGeom prst="rect">
            <a:avLst/>
          </a:prstGeom>
          <a:noFill/>
        </p:spPr>
        <p:txBody>
          <a:bodyPr wrap="square" rtlCol="0">
            <a:spAutoFit/>
          </a:bodyPr>
          <a:lstStyle/>
          <a:p>
            <a:r>
              <a:rPr lang="en-US" sz="1200" baseline="30000" dirty="0"/>
              <a:t>232</a:t>
            </a:r>
            <a:r>
              <a:rPr lang="en-US" sz="1200" dirty="0"/>
              <a:t>Th[</a:t>
            </a:r>
            <a:r>
              <a:rPr lang="en-US" sz="1200" dirty="0" err="1"/>
              <a:t>d,x</a:t>
            </a:r>
            <a:r>
              <a:rPr lang="en-US" sz="1200" dirty="0"/>
              <a:t>]</a:t>
            </a:r>
            <a:r>
              <a:rPr lang="en-US" sz="1200" baseline="30000" dirty="0"/>
              <a:t>229</a:t>
            </a:r>
            <a:r>
              <a:rPr lang="en-US" sz="1200" dirty="0"/>
              <a:t>Ac</a:t>
            </a:r>
          </a:p>
        </p:txBody>
      </p:sp>
      <p:sp>
        <p:nvSpPr>
          <p:cNvPr id="20" name="TextBox 19">
            <a:extLst>
              <a:ext uri="{FF2B5EF4-FFF2-40B4-BE49-F238E27FC236}">
                <a16:creationId xmlns:a16="http://schemas.microsoft.com/office/drawing/2014/main" id="{5D6ED2A3-376A-4E1C-9839-14FA15B8F87F}"/>
              </a:ext>
            </a:extLst>
          </p:cNvPr>
          <p:cNvSpPr txBox="1"/>
          <p:nvPr/>
        </p:nvSpPr>
        <p:spPr>
          <a:xfrm>
            <a:off x="1002437" y="3874981"/>
            <a:ext cx="1104900" cy="276999"/>
          </a:xfrm>
          <a:prstGeom prst="rect">
            <a:avLst/>
          </a:prstGeom>
          <a:noFill/>
        </p:spPr>
        <p:txBody>
          <a:bodyPr wrap="square" rtlCol="0">
            <a:spAutoFit/>
          </a:bodyPr>
          <a:lstStyle/>
          <a:p>
            <a:r>
              <a:rPr lang="en-US" sz="1200" baseline="30000" dirty="0"/>
              <a:t>232</a:t>
            </a:r>
            <a:r>
              <a:rPr lang="en-US" sz="1200" dirty="0"/>
              <a:t>Th[</a:t>
            </a:r>
            <a:r>
              <a:rPr lang="en-US" sz="1200" dirty="0" err="1"/>
              <a:t>d,x</a:t>
            </a:r>
            <a:r>
              <a:rPr lang="en-US" sz="1200" dirty="0"/>
              <a:t>]</a:t>
            </a:r>
            <a:r>
              <a:rPr lang="en-US" sz="1200" baseline="30000" dirty="0"/>
              <a:t>225</a:t>
            </a:r>
            <a:r>
              <a:rPr lang="en-US" sz="1200" dirty="0"/>
              <a:t>Ac</a:t>
            </a:r>
          </a:p>
        </p:txBody>
      </p:sp>
      <p:cxnSp>
        <p:nvCxnSpPr>
          <p:cNvPr id="22" name="Straight Arrow Connector 21">
            <a:extLst>
              <a:ext uri="{FF2B5EF4-FFF2-40B4-BE49-F238E27FC236}">
                <a16:creationId xmlns:a16="http://schemas.microsoft.com/office/drawing/2014/main" id="{746CEAEE-8E7F-4DC0-81A8-E944255E1D78}"/>
              </a:ext>
            </a:extLst>
          </p:cNvPr>
          <p:cNvCxnSpPr/>
          <p:nvPr/>
        </p:nvCxnSpPr>
        <p:spPr>
          <a:xfrm flipH="1" flipV="1">
            <a:off x="4935984" y="4081355"/>
            <a:ext cx="292964" cy="276999"/>
          </a:xfrm>
          <a:prstGeom prst="straightConnector1">
            <a:avLst/>
          </a:prstGeom>
          <a:ln w="44450">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D6B1721D-97C0-46AB-864A-18040E911D8C}"/>
              </a:ext>
            </a:extLst>
          </p:cNvPr>
          <p:cNvCxnSpPr>
            <a:cxnSpLocks/>
          </p:cNvCxnSpPr>
          <p:nvPr/>
        </p:nvCxnSpPr>
        <p:spPr>
          <a:xfrm>
            <a:off x="3864937" y="2996302"/>
            <a:ext cx="280701" cy="268638"/>
          </a:xfrm>
          <a:prstGeom prst="straightConnector1">
            <a:avLst/>
          </a:prstGeom>
          <a:ln w="44450">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443140153"/>
      </p:ext>
    </p:extLst>
  </p:cSld>
  <p:clrMapOvr>
    <a:masterClrMapping/>
  </p:clrMapOvr>
  <mc:AlternateContent xmlns:mc="http://schemas.openxmlformats.org/markup-compatibility/2006" xmlns:p14="http://schemas.microsoft.com/office/powerpoint/2010/main">
    <mc:Choice Requires="p14">
      <p:transition spd="slow" p14:dur="2000" advTm="3292"/>
    </mc:Choice>
    <mc:Fallback xmlns="">
      <p:transition spd="slow" advTm="32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rmAutofit/>
          </a:bodyPr>
          <a:lstStyle/>
          <a:p>
            <a:r>
              <a:rPr lang="en-US" sz="4000" dirty="0"/>
              <a:t>Objectives</a:t>
            </a:r>
            <a:endParaRPr lang="en-US" dirty="0"/>
          </a:p>
        </p:txBody>
      </p:sp>
      <p:sp>
        <p:nvSpPr>
          <p:cNvPr id="18" name="Content Placeholder 3">
            <a:extLst>
              <a:ext uri="{FF2B5EF4-FFF2-40B4-BE49-F238E27FC236}">
                <a16:creationId xmlns:a16="http://schemas.microsoft.com/office/drawing/2014/main" id="{A1180842-6D4E-4E60-986E-0EBA1B38E820}"/>
              </a:ext>
            </a:extLst>
          </p:cNvPr>
          <p:cNvSpPr>
            <a:spLocks noGrp="1"/>
          </p:cNvSpPr>
          <p:nvPr>
            <p:ph sz="half" idx="1"/>
          </p:nvPr>
        </p:nvSpPr>
        <p:spPr>
          <a:xfrm>
            <a:off x="457200" y="1600200"/>
            <a:ext cx="7695398" cy="4525963"/>
          </a:xfrm>
        </p:spPr>
        <p:txBody>
          <a:bodyPr>
            <a:normAutofit/>
          </a:bodyPr>
          <a:lstStyle/>
          <a:p>
            <a:pPr>
              <a:lnSpc>
                <a:spcPct val="90000"/>
              </a:lnSpc>
            </a:pPr>
            <a:r>
              <a:rPr lang="en-US" sz="2400" dirty="0"/>
              <a:t>Measure the cross section of </a:t>
            </a:r>
            <a:r>
              <a:rPr lang="en-US" sz="2400" baseline="30000" dirty="0"/>
              <a:t>232</a:t>
            </a:r>
            <a:r>
              <a:rPr lang="en-US" sz="2400" dirty="0"/>
              <a:t>Th(d,5n)</a:t>
            </a:r>
            <a:r>
              <a:rPr lang="en-US" sz="2400" baseline="30000" dirty="0"/>
              <a:t>229</a:t>
            </a:r>
            <a:r>
              <a:rPr lang="en-US" sz="2400" dirty="0"/>
              <a:t>Pa for the first time </a:t>
            </a:r>
          </a:p>
          <a:p>
            <a:pPr marL="0" indent="0">
              <a:lnSpc>
                <a:spcPct val="90000"/>
              </a:lnSpc>
              <a:buNone/>
            </a:pPr>
            <a:endParaRPr lang="en-US" sz="2400" dirty="0"/>
          </a:p>
          <a:p>
            <a:pPr>
              <a:lnSpc>
                <a:spcPct val="90000"/>
              </a:lnSpc>
            </a:pPr>
            <a:r>
              <a:rPr lang="en-US" sz="2400" dirty="0">
                <a:solidFill>
                  <a:schemeClr val="tx1"/>
                </a:solidFill>
                <a:ea typeface="Times New Roman" panose="02020603050405020304" pitchFamily="18" charset="0"/>
              </a:rPr>
              <a:t>Compare measured cross sections from this work with data available in the literature</a:t>
            </a:r>
          </a:p>
          <a:p>
            <a:pPr marL="0" indent="0">
              <a:lnSpc>
                <a:spcPct val="90000"/>
              </a:lnSpc>
              <a:buNone/>
            </a:pPr>
            <a:endParaRPr lang="en-US" sz="2400" dirty="0"/>
          </a:p>
          <a:p>
            <a:pPr>
              <a:lnSpc>
                <a:spcPct val="90000"/>
              </a:lnSpc>
            </a:pPr>
            <a:r>
              <a:rPr lang="en-US" sz="2400" dirty="0"/>
              <a:t>Validate the experimental data with predictions from simulation codes  </a:t>
            </a:r>
          </a:p>
        </p:txBody>
      </p:sp>
      <p:sp>
        <p:nvSpPr>
          <p:cNvPr id="6" name="Slide Number Placeholder 5">
            <a:extLst>
              <a:ext uri="{FF2B5EF4-FFF2-40B4-BE49-F238E27FC236}">
                <a16:creationId xmlns:a16="http://schemas.microsoft.com/office/drawing/2014/main" id="{65EB6C2C-6903-BA45-8D5D-8EC31AF0B0E6}"/>
              </a:ext>
            </a:extLst>
          </p:cNvPr>
          <p:cNvSpPr>
            <a:spLocks noGrp="1"/>
          </p:cNvSpPr>
          <p:nvPr>
            <p:ph type="sldNum" sz="quarter" idx="12"/>
          </p:nvPr>
        </p:nvSpPr>
        <p:spPr>
          <a:xfrm>
            <a:off x="4667371" y="6356350"/>
            <a:ext cx="2133600" cy="365125"/>
          </a:xfrm>
        </p:spPr>
        <p:txBody>
          <a:bodyPr vert="horz" lIns="91440" tIns="45720" rIns="91440" bIns="45720" rtlCol="0" anchor="ctr">
            <a:normAutofit/>
          </a:bodyPr>
          <a:lstStyle/>
          <a:p>
            <a:pPr>
              <a:spcAft>
                <a:spcPts val="600"/>
              </a:spcAft>
            </a:pPr>
            <a:fld id="{051C7006-7120-F341-A188-F97DDD913081}" type="slidenum">
              <a:rPr lang="en-US" smtClean="0"/>
              <a:pPr>
                <a:spcAft>
                  <a:spcPts val="600"/>
                </a:spcAft>
              </a:pPr>
              <a:t>6</a:t>
            </a:fld>
            <a:endParaRPr lang="en-US" dirty="0"/>
          </a:p>
        </p:txBody>
      </p:sp>
    </p:spTree>
    <p:extLst>
      <p:ext uri="{BB962C8B-B14F-4D97-AF65-F5344CB8AC3E}">
        <p14:creationId xmlns:p14="http://schemas.microsoft.com/office/powerpoint/2010/main" val="3924505082"/>
      </p:ext>
    </p:extLst>
  </p:cSld>
  <p:clrMapOvr>
    <a:masterClrMapping/>
  </p:clrMapOvr>
  <mc:AlternateContent xmlns:mc="http://schemas.openxmlformats.org/markup-compatibility/2006" xmlns:p14="http://schemas.microsoft.com/office/powerpoint/2010/main">
    <mc:Choice Requires="p14">
      <p:transition spd="slow" p14:dur="2000" advTm="115"/>
    </mc:Choice>
    <mc:Fallback xmlns="">
      <p:transition spd="slow" advTm="11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rmAutofit/>
          </a:bodyPr>
          <a:lstStyle/>
          <a:p>
            <a:r>
              <a:rPr lang="en-US" sz="4000" dirty="0"/>
              <a:t>Target irradiation</a:t>
            </a:r>
          </a:p>
        </p:txBody>
      </p:sp>
      <p:sp>
        <p:nvSpPr>
          <p:cNvPr id="6" name="Slide Number Placeholder 5">
            <a:extLst>
              <a:ext uri="{FF2B5EF4-FFF2-40B4-BE49-F238E27FC236}">
                <a16:creationId xmlns:a16="http://schemas.microsoft.com/office/drawing/2014/main" id="{65EB6C2C-6903-BA45-8D5D-8EC31AF0B0E6}"/>
              </a:ext>
            </a:extLst>
          </p:cNvPr>
          <p:cNvSpPr>
            <a:spLocks noGrp="1"/>
          </p:cNvSpPr>
          <p:nvPr>
            <p:ph type="sldNum" sz="quarter" idx="12"/>
          </p:nvPr>
        </p:nvSpPr>
        <p:spPr>
          <a:xfrm>
            <a:off x="4667371" y="6356350"/>
            <a:ext cx="2133600" cy="365125"/>
          </a:xfrm>
        </p:spPr>
        <p:txBody>
          <a:bodyPr vert="horz" lIns="91440" tIns="45720" rIns="91440" bIns="45720" rtlCol="0" anchor="ctr">
            <a:normAutofit/>
          </a:bodyPr>
          <a:lstStyle/>
          <a:p>
            <a:pPr>
              <a:spcAft>
                <a:spcPts val="600"/>
              </a:spcAft>
            </a:pPr>
            <a:fld id="{051C7006-7120-F341-A188-F97DDD913081}" type="slidenum">
              <a:rPr lang="en-US" smtClean="0"/>
              <a:pPr>
                <a:spcAft>
                  <a:spcPts val="600"/>
                </a:spcAft>
              </a:pPr>
              <a:t>7</a:t>
            </a:fld>
            <a:endParaRPr lang="en-US" dirty="0"/>
          </a:p>
        </p:txBody>
      </p:sp>
      <p:sp>
        <p:nvSpPr>
          <p:cNvPr id="18" name="Content Placeholder 3">
            <a:extLst>
              <a:ext uri="{FF2B5EF4-FFF2-40B4-BE49-F238E27FC236}">
                <a16:creationId xmlns:a16="http://schemas.microsoft.com/office/drawing/2014/main" id="{A1180842-6D4E-4E60-986E-0EBA1B38E820}"/>
              </a:ext>
            </a:extLst>
          </p:cNvPr>
          <p:cNvSpPr>
            <a:spLocks noGrp="1"/>
          </p:cNvSpPr>
          <p:nvPr>
            <p:ph sz="half" idx="2"/>
          </p:nvPr>
        </p:nvSpPr>
        <p:spPr>
          <a:xfrm>
            <a:off x="457198" y="1417638"/>
            <a:ext cx="4884618" cy="4708525"/>
          </a:xfrm>
        </p:spPr>
        <p:txBody>
          <a:bodyPr>
            <a:normAutofit lnSpcReduction="10000"/>
          </a:bodyPr>
          <a:lstStyle/>
          <a:p>
            <a:endParaRPr lang="en-US" dirty="0">
              <a:solidFill>
                <a:schemeClr val="tx1"/>
              </a:solidFill>
              <a:effectLst/>
              <a:ea typeface="Times New Roman" panose="02020603050405020304" pitchFamily="18" charset="0"/>
            </a:endParaRPr>
          </a:p>
          <a:p>
            <a:r>
              <a:rPr lang="en-US" dirty="0"/>
              <a:t>Irradiation was conducted at the 88-Inch cyclotron at LBNL at cave 0</a:t>
            </a:r>
          </a:p>
          <a:p>
            <a:endParaRPr lang="en-US" dirty="0">
              <a:solidFill>
                <a:schemeClr val="tx1"/>
              </a:solidFill>
              <a:effectLst/>
              <a:ea typeface="Times New Roman" panose="02020603050405020304" pitchFamily="18" charset="0"/>
            </a:endParaRPr>
          </a:p>
          <a:p>
            <a:r>
              <a:rPr lang="en-US" dirty="0">
                <a:solidFill>
                  <a:schemeClr val="tx1"/>
                </a:solidFill>
                <a:effectLst/>
                <a:ea typeface="Times New Roman" panose="02020603050405020304" pitchFamily="18" charset="0"/>
              </a:rPr>
              <a:t>4 Foils (~17 </a:t>
            </a:r>
            <a:r>
              <a:rPr lang="en-US" sz="2400" cap="none" spc="0" dirty="0">
                <a:solidFill>
                  <a:schemeClr val="tx1"/>
                </a:solidFill>
                <a:effectLst/>
                <a:latin typeface="Garamond" panose="02020404030301010803" pitchFamily="18" charset="0"/>
              </a:rPr>
              <a:t>mg cm</a:t>
            </a:r>
            <a:r>
              <a:rPr lang="en-US" sz="2400" cap="none" spc="0" baseline="30000" dirty="0">
                <a:solidFill>
                  <a:schemeClr val="tx1"/>
                </a:solidFill>
                <a:effectLst/>
                <a:latin typeface="Garamond" panose="02020404030301010803" pitchFamily="18" charset="0"/>
              </a:rPr>
              <a:t>-2</a:t>
            </a:r>
            <a:r>
              <a:rPr lang="en-US" dirty="0">
                <a:solidFill>
                  <a:schemeClr val="tx1"/>
                </a:solidFill>
                <a:effectLst/>
                <a:ea typeface="Times New Roman" panose="02020603050405020304" pitchFamily="18" charset="0"/>
              </a:rPr>
              <a:t>) using stack foil technique with Al degraders</a:t>
            </a:r>
          </a:p>
          <a:p>
            <a:endParaRPr lang="en-US" dirty="0">
              <a:solidFill>
                <a:schemeClr val="tx1"/>
              </a:solidFill>
              <a:effectLst/>
              <a:ea typeface="Times New Roman" panose="02020603050405020304" pitchFamily="18" charset="0"/>
            </a:endParaRPr>
          </a:p>
          <a:p>
            <a:r>
              <a:rPr lang="en-US" dirty="0">
                <a:solidFill>
                  <a:schemeClr val="tx1"/>
                </a:solidFill>
                <a:ea typeface="Times New Roman" panose="02020603050405020304" pitchFamily="18" charset="0"/>
              </a:rPr>
              <a:t>The irradiation parameters</a:t>
            </a:r>
          </a:p>
          <a:p>
            <a:pPr lvl="1"/>
            <a:r>
              <a:rPr lang="en-US" dirty="0">
                <a:solidFill>
                  <a:schemeClr val="tx1"/>
                </a:solidFill>
                <a:effectLst/>
                <a:ea typeface="Times New Roman" panose="02020603050405020304" pitchFamily="18" charset="0"/>
              </a:rPr>
              <a:t>Beam intensity of </a:t>
            </a:r>
            <a:r>
              <a:rPr lang="en-US" dirty="0">
                <a:solidFill>
                  <a:schemeClr val="tx1"/>
                </a:solidFill>
                <a:ea typeface="Times New Roman" panose="02020603050405020304" pitchFamily="18" charset="0"/>
              </a:rPr>
              <a:t>1 </a:t>
            </a:r>
            <a:r>
              <a:rPr lang="en-US" dirty="0"/>
              <a:t>μ</a:t>
            </a:r>
            <a:r>
              <a:rPr lang="en-US" dirty="0">
                <a:solidFill>
                  <a:schemeClr val="tx1"/>
                </a:solidFill>
                <a:ea typeface="Times New Roman" panose="02020603050405020304" pitchFamily="18" charset="0"/>
              </a:rPr>
              <a:t>A</a:t>
            </a:r>
          </a:p>
          <a:p>
            <a:pPr lvl="1"/>
            <a:r>
              <a:rPr lang="en-US" dirty="0">
                <a:solidFill>
                  <a:schemeClr val="tx1"/>
                </a:solidFill>
                <a:effectLst/>
                <a:ea typeface="Times New Roman" panose="02020603050405020304" pitchFamily="18" charset="0"/>
              </a:rPr>
              <a:t>Deuteron energies </a:t>
            </a:r>
            <a:r>
              <a:rPr lang="en-US" dirty="0">
                <a:solidFill>
                  <a:schemeClr val="tx1"/>
                </a:solidFill>
              </a:rPr>
              <a:t>49.6</a:t>
            </a:r>
            <a:r>
              <a:rPr lang="en-US" dirty="0">
                <a:solidFill>
                  <a:schemeClr val="tx1"/>
                </a:solidFill>
                <a:effectLst/>
                <a:ea typeface="Times New Roman" panose="02020603050405020304" pitchFamily="18" charset="0"/>
              </a:rPr>
              <a:t>, </a:t>
            </a:r>
            <a:r>
              <a:rPr lang="en-US" dirty="0">
                <a:solidFill>
                  <a:schemeClr val="tx1"/>
                </a:solidFill>
              </a:rPr>
              <a:t>41.3,</a:t>
            </a:r>
            <a:r>
              <a:rPr lang="en-US" dirty="0">
                <a:solidFill>
                  <a:schemeClr val="tx1"/>
                </a:solidFill>
                <a:effectLst/>
                <a:ea typeface="Times New Roman" panose="02020603050405020304" pitchFamily="18" charset="0"/>
              </a:rPr>
              <a:t> 35.0, and 30.7 MeV</a:t>
            </a:r>
          </a:p>
          <a:p>
            <a:pPr lvl="1"/>
            <a:r>
              <a:rPr lang="en-US" dirty="0">
                <a:solidFill>
                  <a:schemeClr val="tx1"/>
                </a:solidFill>
                <a:ea typeface="Times New Roman" panose="02020603050405020304" pitchFamily="18" charset="0"/>
              </a:rPr>
              <a:t>Beam time of 10.9 hours</a:t>
            </a:r>
          </a:p>
          <a:p>
            <a:pPr marL="457200" lvl="1" indent="0">
              <a:buNone/>
            </a:pPr>
            <a:endParaRPr lang="en-US" dirty="0">
              <a:solidFill>
                <a:schemeClr val="tx1"/>
              </a:solidFill>
              <a:ea typeface="Times New Roman" panose="02020603050405020304" pitchFamily="18" charset="0"/>
            </a:endParaRPr>
          </a:p>
        </p:txBody>
      </p:sp>
      <p:pic>
        <p:nvPicPr>
          <p:cNvPr id="8" name="Picture 7" descr="A person holding a guitar&#10;&#10;Description automatically generated with low confidence">
            <a:extLst>
              <a:ext uri="{FF2B5EF4-FFF2-40B4-BE49-F238E27FC236}">
                <a16:creationId xmlns:a16="http://schemas.microsoft.com/office/drawing/2014/main" id="{E5FCF55B-0349-C349-A708-17233C1A87B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341816" y="1121621"/>
            <a:ext cx="3656716" cy="2238671"/>
          </a:xfrm>
          <a:prstGeom prst="rect">
            <a:avLst/>
          </a:prstGeom>
        </p:spPr>
      </p:pic>
      <p:pic>
        <p:nvPicPr>
          <p:cNvPr id="9" name="Picture 8" descr="A picture containing text, indoor, person&#10;&#10;Description automatically generated">
            <a:extLst>
              <a:ext uri="{FF2B5EF4-FFF2-40B4-BE49-F238E27FC236}">
                <a16:creationId xmlns:a16="http://schemas.microsoft.com/office/drawing/2014/main" id="{F22D1C5E-B205-5743-A857-9D567A03083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341816" y="3523298"/>
            <a:ext cx="3656716" cy="2602865"/>
          </a:xfrm>
          <a:prstGeom prst="rect">
            <a:avLst/>
          </a:prstGeom>
        </p:spPr>
      </p:pic>
    </p:spTree>
    <p:extLst>
      <p:ext uri="{BB962C8B-B14F-4D97-AF65-F5344CB8AC3E}">
        <p14:creationId xmlns:p14="http://schemas.microsoft.com/office/powerpoint/2010/main" val="3920894923"/>
      </p:ext>
    </p:extLst>
  </p:cSld>
  <p:clrMapOvr>
    <a:masterClrMapping/>
  </p:clrMapOvr>
  <mc:AlternateContent xmlns:mc="http://schemas.openxmlformats.org/markup-compatibility/2006" xmlns:p14="http://schemas.microsoft.com/office/powerpoint/2010/main">
    <mc:Choice Requires="p14">
      <p:transition spd="slow" p14:dur="2000" advTm="139"/>
    </mc:Choice>
    <mc:Fallback xmlns="">
      <p:transition spd="slow" advTm="13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rmAutofit/>
          </a:bodyPr>
          <a:lstStyle/>
          <a:p>
            <a:r>
              <a:rPr lang="en-US" sz="4000" dirty="0"/>
              <a:t>Chemical separation</a:t>
            </a:r>
          </a:p>
        </p:txBody>
      </p:sp>
      <p:sp>
        <p:nvSpPr>
          <p:cNvPr id="6" name="Slide Number Placeholder 5">
            <a:extLst>
              <a:ext uri="{FF2B5EF4-FFF2-40B4-BE49-F238E27FC236}">
                <a16:creationId xmlns:a16="http://schemas.microsoft.com/office/drawing/2014/main" id="{65EB6C2C-6903-BA45-8D5D-8EC31AF0B0E6}"/>
              </a:ext>
            </a:extLst>
          </p:cNvPr>
          <p:cNvSpPr>
            <a:spLocks noGrp="1"/>
          </p:cNvSpPr>
          <p:nvPr>
            <p:ph type="sldNum" sz="quarter" idx="12"/>
          </p:nvPr>
        </p:nvSpPr>
        <p:spPr>
          <a:xfrm>
            <a:off x="4667371" y="6356350"/>
            <a:ext cx="2133600" cy="365125"/>
          </a:xfrm>
        </p:spPr>
        <p:txBody>
          <a:bodyPr vert="horz" lIns="91440" tIns="45720" rIns="91440" bIns="45720" rtlCol="0" anchor="ctr">
            <a:normAutofit/>
          </a:bodyPr>
          <a:lstStyle/>
          <a:p>
            <a:pPr>
              <a:spcAft>
                <a:spcPts val="600"/>
              </a:spcAft>
            </a:pPr>
            <a:fld id="{051C7006-7120-F341-A188-F97DDD913081}" type="slidenum">
              <a:rPr lang="en-US" smtClean="0"/>
              <a:pPr>
                <a:spcAft>
                  <a:spcPts val="600"/>
                </a:spcAft>
              </a:pPr>
              <a:t>8</a:t>
            </a:fld>
            <a:endParaRPr lang="en-US" dirty="0"/>
          </a:p>
        </p:txBody>
      </p:sp>
      <p:sp>
        <p:nvSpPr>
          <p:cNvPr id="18" name="Content Placeholder 3">
            <a:extLst>
              <a:ext uri="{FF2B5EF4-FFF2-40B4-BE49-F238E27FC236}">
                <a16:creationId xmlns:a16="http://schemas.microsoft.com/office/drawing/2014/main" id="{A1180842-6D4E-4E60-986E-0EBA1B38E820}"/>
              </a:ext>
            </a:extLst>
          </p:cNvPr>
          <p:cNvSpPr>
            <a:spLocks noGrp="1"/>
          </p:cNvSpPr>
          <p:nvPr>
            <p:ph sz="half" idx="2"/>
          </p:nvPr>
        </p:nvSpPr>
        <p:spPr>
          <a:xfrm>
            <a:off x="457199" y="1417638"/>
            <a:ext cx="4311446" cy="4708525"/>
          </a:xfrm>
        </p:spPr>
        <p:txBody>
          <a:bodyPr>
            <a:normAutofit fontScale="92500" lnSpcReduction="20000"/>
          </a:bodyPr>
          <a:lstStyle/>
          <a:p>
            <a:r>
              <a:rPr lang="en-US" dirty="0">
                <a:solidFill>
                  <a:schemeClr val="tx1"/>
                </a:solidFill>
                <a:effectLst/>
                <a:ea typeface="Times New Roman" panose="02020603050405020304" pitchFamily="18" charset="0"/>
              </a:rPr>
              <a:t>The separation performed after the irradiation</a:t>
            </a:r>
          </a:p>
          <a:p>
            <a:endParaRPr lang="en-US" dirty="0">
              <a:solidFill>
                <a:schemeClr val="tx1"/>
              </a:solidFill>
              <a:ea typeface="Times New Roman" panose="02020603050405020304" pitchFamily="18" charset="0"/>
            </a:endParaRPr>
          </a:p>
          <a:p>
            <a:r>
              <a:rPr lang="en-US" dirty="0">
                <a:solidFill>
                  <a:schemeClr val="tx1"/>
                </a:solidFill>
                <a:ea typeface="Times New Roman" panose="02020603050405020304" pitchFamily="18" charset="0"/>
              </a:rPr>
              <a:t>Difficulty to assay </a:t>
            </a:r>
            <a:r>
              <a:rPr lang="en-US" baseline="30000" dirty="0">
                <a:solidFill>
                  <a:schemeClr val="tx1"/>
                </a:solidFill>
                <a:ea typeface="Times New Roman" panose="02020603050405020304" pitchFamily="18" charset="0"/>
              </a:rPr>
              <a:t>229</a:t>
            </a:r>
            <a:r>
              <a:rPr lang="en-US" dirty="0">
                <a:solidFill>
                  <a:schemeClr val="tx1"/>
                </a:solidFill>
                <a:ea typeface="Times New Roman" panose="02020603050405020304" pitchFamily="18" charset="0"/>
              </a:rPr>
              <a:t>Pa because of short half-life (t</a:t>
            </a:r>
            <a:r>
              <a:rPr lang="en-US" baseline="-25000" dirty="0">
                <a:solidFill>
                  <a:schemeClr val="tx1"/>
                </a:solidFill>
                <a:ea typeface="Times New Roman" panose="02020603050405020304" pitchFamily="18" charset="0"/>
              </a:rPr>
              <a:t>1/2</a:t>
            </a:r>
            <a:r>
              <a:rPr lang="en-US" dirty="0">
                <a:solidFill>
                  <a:schemeClr val="tx1"/>
                </a:solidFill>
                <a:ea typeface="Times New Roman" panose="02020603050405020304" pitchFamily="18" charset="0"/>
              </a:rPr>
              <a:t>= 1.5 d), low gamma ray intensity  (119.0 keV, </a:t>
            </a:r>
            <a:r>
              <a:rPr lang="en-US" dirty="0">
                <a:solidFill>
                  <a:srgbClr val="000000"/>
                </a:solidFill>
              </a:rPr>
              <a:t>0.13</a:t>
            </a:r>
            <a:r>
              <a:rPr lang="en-US" dirty="0">
                <a:solidFill>
                  <a:srgbClr val="000000"/>
                </a:solidFill>
                <a:cs typeface="Arial" panose="020B0604020202020204" pitchFamily="34" charset="0"/>
              </a:rPr>
              <a:t> </a:t>
            </a:r>
            <a:r>
              <a:rPr lang="en-US" dirty="0">
                <a:solidFill>
                  <a:schemeClr val="tx1"/>
                </a:solidFill>
                <a:ea typeface="Times New Roman" panose="02020603050405020304" pitchFamily="18" charset="0"/>
              </a:rPr>
              <a:t>%) and the high background</a:t>
            </a:r>
          </a:p>
          <a:p>
            <a:endParaRPr lang="en-US" dirty="0">
              <a:solidFill>
                <a:schemeClr val="tx1"/>
              </a:solidFill>
              <a:effectLst/>
              <a:ea typeface="Times New Roman" panose="02020603050405020304" pitchFamily="18" charset="0"/>
            </a:endParaRPr>
          </a:p>
          <a:p>
            <a:r>
              <a:rPr lang="en-US" baseline="30000" dirty="0">
                <a:solidFill>
                  <a:schemeClr val="tx1"/>
                </a:solidFill>
                <a:ea typeface="Times New Roman" panose="02020603050405020304" pitchFamily="18" charset="0"/>
              </a:rPr>
              <a:t>229</a:t>
            </a:r>
            <a:r>
              <a:rPr lang="en-US" dirty="0">
                <a:solidFill>
                  <a:schemeClr val="tx1"/>
                </a:solidFill>
                <a:ea typeface="Times New Roman" panose="02020603050405020304" pitchFamily="18" charset="0"/>
              </a:rPr>
              <a:t>Pa is major contributor to </a:t>
            </a:r>
            <a:r>
              <a:rPr lang="en-US" baseline="30000" dirty="0">
                <a:solidFill>
                  <a:schemeClr val="tx1"/>
                </a:solidFill>
                <a:ea typeface="Times New Roman" panose="02020603050405020304" pitchFamily="18" charset="0"/>
              </a:rPr>
              <a:t>229</a:t>
            </a:r>
            <a:r>
              <a:rPr lang="en-US" dirty="0">
                <a:solidFill>
                  <a:schemeClr val="tx1"/>
                </a:solidFill>
                <a:ea typeface="Times New Roman" panose="02020603050405020304" pitchFamily="18" charset="0"/>
              </a:rPr>
              <a:t>Th production</a:t>
            </a:r>
          </a:p>
          <a:p>
            <a:endParaRPr lang="en-US" dirty="0">
              <a:solidFill>
                <a:schemeClr val="tx1"/>
              </a:solidFill>
              <a:effectLst/>
              <a:ea typeface="Times New Roman" panose="02020603050405020304" pitchFamily="18" charset="0"/>
            </a:endParaRPr>
          </a:p>
          <a:p>
            <a:r>
              <a:rPr lang="en-US" baseline="30000" dirty="0">
                <a:solidFill>
                  <a:schemeClr val="tx1"/>
                </a:solidFill>
                <a:ea typeface="Times New Roman" panose="02020603050405020304" pitchFamily="18" charset="0"/>
              </a:rPr>
              <a:t>232</a:t>
            </a:r>
            <a:r>
              <a:rPr lang="en-US" dirty="0">
                <a:solidFill>
                  <a:schemeClr val="tx1"/>
                </a:solidFill>
                <a:ea typeface="Times New Roman" panose="02020603050405020304" pitchFamily="18" charset="0"/>
              </a:rPr>
              <a:t>Pa (t</a:t>
            </a:r>
            <a:r>
              <a:rPr lang="en-US" baseline="-25000" dirty="0">
                <a:solidFill>
                  <a:schemeClr val="tx1"/>
                </a:solidFill>
                <a:ea typeface="Times New Roman" panose="02020603050405020304" pitchFamily="18" charset="0"/>
              </a:rPr>
              <a:t>1/2</a:t>
            </a:r>
            <a:r>
              <a:rPr lang="en-US" dirty="0">
                <a:solidFill>
                  <a:schemeClr val="tx1"/>
                </a:solidFill>
                <a:ea typeface="Times New Roman" panose="02020603050405020304" pitchFamily="18" charset="0"/>
              </a:rPr>
              <a:t>= 1.32 d) was utilized as a tracer for the chemical yield (894.4 keV, 19.6 %)</a:t>
            </a:r>
            <a:endParaRPr lang="en-US" dirty="0">
              <a:solidFill>
                <a:schemeClr val="tx1"/>
              </a:solidFill>
              <a:effectLst/>
              <a:ea typeface="Times New Roman" panose="02020603050405020304" pitchFamily="18" charset="0"/>
            </a:endParaRPr>
          </a:p>
        </p:txBody>
      </p:sp>
      <p:sp>
        <p:nvSpPr>
          <p:cNvPr id="9" name="Oval 8">
            <a:extLst>
              <a:ext uri="{FF2B5EF4-FFF2-40B4-BE49-F238E27FC236}">
                <a16:creationId xmlns:a16="http://schemas.microsoft.com/office/drawing/2014/main" id="{BA16EDBE-C893-B046-B1A9-EB5D4FC69C34}"/>
              </a:ext>
            </a:extLst>
          </p:cNvPr>
          <p:cNvSpPr/>
          <p:nvPr/>
        </p:nvSpPr>
        <p:spPr>
          <a:xfrm>
            <a:off x="8142974" y="2656573"/>
            <a:ext cx="259882" cy="269507"/>
          </a:xfrm>
          <a:prstGeom prst="ellipse">
            <a:avLst/>
          </a:prstGeom>
          <a:noFill/>
          <a:ln w="5715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7FEFB899-2807-654D-95F1-EF6877D1B0D9}"/>
              </a:ext>
            </a:extLst>
          </p:cNvPr>
          <p:cNvPicPr>
            <a:picLocks noChangeAspect="1"/>
          </p:cNvPicPr>
          <p:nvPr/>
        </p:nvPicPr>
        <p:blipFill rotWithShape="1">
          <a:blip r:embed="rId4"/>
          <a:srcRect l="10916" t="7848" r="48000" b="26655"/>
          <a:stretch/>
        </p:blipFill>
        <p:spPr>
          <a:xfrm>
            <a:off x="5254770" y="39785"/>
            <a:ext cx="3779355" cy="3389215"/>
          </a:xfrm>
          <a:prstGeom prst="rect">
            <a:avLst/>
          </a:prstGeom>
        </p:spPr>
      </p:pic>
      <p:sp>
        <p:nvSpPr>
          <p:cNvPr id="11" name="Oval 10">
            <a:extLst>
              <a:ext uri="{FF2B5EF4-FFF2-40B4-BE49-F238E27FC236}">
                <a16:creationId xmlns:a16="http://schemas.microsoft.com/office/drawing/2014/main" id="{8E6FF6B4-D427-C34A-A849-52052E3C8B88}"/>
              </a:ext>
            </a:extLst>
          </p:cNvPr>
          <p:cNvSpPr/>
          <p:nvPr/>
        </p:nvSpPr>
        <p:spPr>
          <a:xfrm>
            <a:off x="8402856" y="1350179"/>
            <a:ext cx="259882" cy="269507"/>
          </a:xfrm>
          <a:prstGeom prst="ellipse">
            <a:avLst/>
          </a:prstGeom>
          <a:noFill/>
          <a:ln w="57150">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 picture containing indoor, person&#10;&#10;Description automatically generated">
            <a:extLst>
              <a:ext uri="{FF2B5EF4-FFF2-40B4-BE49-F238E27FC236}">
                <a16:creationId xmlns:a16="http://schemas.microsoft.com/office/drawing/2014/main" id="{373B9518-78EC-46F5-A3D3-A9F358E843E1}"/>
              </a:ext>
            </a:extLst>
          </p:cNvPr>
          <p:cNvPicPr>
            <a:picLocks noChangeAspect="1"/>
          </p:cNvPicPr>
          <p:nvPr/>
        </p:nvPicPr>
        <p:blipFill>
          <a:blip r:embed="rId5"/>
          <a:stretch>
            <a:fillRect/>
          </a:stretch>
        </p:blipFill>
        <p:spPr>
          <a:xfrm>
            <a:off x="7493490" y="3477074"/>
            <a:ext cx="1558849" cy="2771286"/>
          </a:xfrm>
          <a:prstGeom prst="rect">
            <a:avLst/>
          </a:prstGeom>
        </p:spPr>
      </p:pic>
      <p:pic>
        <p:nvPicPr>
          <p:cNvPr id="10" name="Picture 9" descr="A picture containing indoor, cluttered&#10;&#10;Description automatically generated">
            <a:extLst>
              <a:ext uri="{FF2B5EF4-FFF2-40B4-BE49-F238E27FC236}">
                <a16:creationId xmlns:a16="http://schemas.microsoft.com/office/drawing/2014/main" id="{391E9634-09A5-A441-BADA-C986170ECE8B}"/>
              </a:ext>
            </a:extLst>
          </p:cNvPr>
          <p:cNvPicPr/>
          <p:nvPr/>
        </p:nvPicPr>
        <p:blipFill rotWithShape="1">
          <a:blip r:embed="rId6" cstate="print">
            <a:extLst>
              <a:ext uri="{28A0092B-C50C-407E-A947-70E740481C1C}">
                <a14:useLocalDpi xmlns:a14="http://schemas.microsoft.com/office/drawing/2010/main" val="0"/>
              </a:ext>
            </a:extLst>
          </a:blip>
          <a:srcRect t="38428" r="-11" b="4320"/>
          <a:stretch/>
        </p:blipFill>
        <p:spPr bwMode="auto">
          <a:xfrm>
            <a:off x="4821837" y="3599272"/>
            <a:ext cx="2618461" cy="2526891"/>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1937457455"/>
      </p:ext>
    </p:extLst>
  </p:cSld>
  <p:clrMapOvr>
    <a:masterClrMapping/>
  </p:clrMapOvr>
  <mc:AlternateContent xmlns:mc="http://schemas.openxmlformats.org/markup-compatibility/2006" xmlns:p14="http://schemas.microsoft.com/office/powerpoint/2010/main">
    <mc:Choice Requires="p14">
      <p:transition spd="slow" p14:dur="2000" advTm="294"/>
    </mc:Choice>
    <mc:Fallback xmlns="">
      <p:transition spd="slow" advTm="2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vert="horz" lIns="91440" tIns="45720" rIns="91440" bIns="45720" rtlCol="0" anchor="ctr">
            <a:normAutofit/>
          </a:bodyPr>
          <a:lstStyle/>
          <a:p>
            <a:r>
              <a:rPr lang="en-US" sz="4000" dirty="0"/>
              <a:t>PHITS Simulation </a:t>
            </a:r>
          </a:p>
        </p:txBody>
      </p:sp>
      <p:sp>
        <p:nvSpPr>
          <p:cNvPr id="6" name="Slide Number Placeholder 5">
            <a:extLst>
              <a:ext uri="{FF2B5EF4-FFF2-40B4-BE49-F238E27FC236}">
                <a16:creationId xmlns:a16="http://schemas.microsoft.com/office/drawing/2014/main" id="{65EB6C2C-6903-BA45-8D5D-8EC31AF0B0E6}"/>
              </a:ext>
            </a:extLst>
          </p:cNvPr>
          <p:cNvSpPr>
            <a:spLocks noGrp="1"/>
          </p:cNvSpPr>
          <p:nvPr>
            <p:ph type="sldNum" sz="quarter" idx="12"/>
          </p:nvPr>
        </p:nvSpPr>
        <p:spPr>
          <a:xfrm>
            <a:off x="4667371" y="6356350"/>
            <a:ext cx="2133600" cy="365125"/>
          </a:xfrm>
        </p:spPr>
        <p:txBody>
          <a:bodyPr vert="horz" lIns="91440" tIns="45720" rIns="91440" bIns="45720" rtlCol="0" anchor="ctr">
            <a:normAutofit/>
          </a:bodyPr>
          <a:lstStyle/>
          <a:p>
            <a:pPr>
              <a:spcAft>
                <a:spcPts val="600"/>
              </a:spcAft>
            </a:pPr>
            <a:fld id="{051C7006-7120-F341-A188-F97DDD913081}" type="slidenum">
              <a:rPr lang="en-US" smtClean="0"/>
              <a:pPr>
                <a:spcAft>
                  <a:spcPts val="600"/>
                </a:spcAft>
              </a:pPr>
              <a:t>9</a:t>
            </a:fld>
            <a:endParaRPr lang="en-US" dirty="0"/>
          </a:p>
        </p:txBody>
      </p:sp>
      <p:sp>
        <p:nvSpPr>
          <p:cNvPr id="11" name="TextBox 10">
            <a:extLst>
              <a:ext uri="{FF2B5EF4-FFF2-40B4-BE49-F238E27FC236}">
                <a16:creationId xmlns:a16="http://schemas.microsoft.com/office/drawing/2014/main" id="{4B0B7F7D-2E8C-4205-9400-26B60E78F30B}"/>
              </a:ext>
            </a:extLst>
          </p:cNvPr>
          <p:cNvSpPr txBox="1"/>
          <p:nvPr/>
        </p:nvSpPr>
        <p:spPr>
          <a:xfrm>
            <a:off x="5275992" y="5647554"/>
            <a:ext cx="4643020" cy="273793"/>
          </a:xfrm>
          <a:prstGeom prst="rect">
            <a:avLst/>
          </a:prstGeom>
          <a:noFill/>
        </p:spPr>
        <p:txBody>
          <a:bodyPr wrap="square" rtlCol="0">
            <a:spAutoFit/>
          </a:bodyPr>
          <a:lstStyle/>
          <a:p>
            <a:pPr marL="0" marR="0" indent="128270" algn="just">
              <a:lnSpc>
                <a:spcPct val="105000"/>
              </a:lnSpc>
              <a:spcBef>
                <a:spcPts val="0"/>
              </a:spcBef>
              <a:spcAft>
                <a:spcPts val="0"/>
              </a:spcAft>
            </a:pPr>
            <a:r>
              <a:rPr lang="en-US" sz="1200" dirty="0">
                <a:effectLst/>
                <a:latin typeface="Times New Roman" panose="02020603050405020304" pitchFamily="18" charset="0"/>
                <a:ea typeface="Times New Roman" panose="02020603050405020304" pitchFamily="18" charset="0"/>
              </a:rPr>
              <a:t>The geometry of target and projectiles (not to scale)</a:t>
            </a:r>
          </a:p>
        </p:txBody>
      </p:sp>
      <p:sp>
        <p:nvSpPr>
          <p:cNvPr id="18" name="Content Placeholder 3">
            <a:extLst>
              <a:ext uri="{FF2B5EF4-FFF2-40B4-BE49-F238E27FC236}">
                <a16:creationId xmlns:a16="http://schemas.microsoft.com/office/drawing/2014/main" id="{A1180842-6D4E-4E60-986E-0EBA1B38E820}"/>
              </a:ext>
            </a:extLst>
          </p:cNvPr>
          <p:cNvSpPr>
            <a:spLocks noGrp="1"/>
          </p:cNvSpPr>
          <p:nvPr>
            <p:ph sz="half" idx="2"/>
          </p:nvPr>
        </p:nvSpPr>
        <p:spPr>
          <a:xfrm>
            <a:off x="457198" y="1417638"/>
            <a:ext cx="4718117" cy="4819533"/>
          </a:xfrm>
        </p:spPr>
        <p:txBody>
          <a:bodyPr>
            <a:normAutofit/>
          </a:bodyPr>
          <a:lstStyle/>
          <a:p>
            <a:r>
              <a:rPr lang="en-US" dirty="0">
                <a:solidFill>
                  <a:schemeClr val="tx1"/>
                </a:solidFill>
                <a:cs typeface="Arial" panose="020B0604020202020204" pitchFamily="34" charset="0"/>
              </a:rPr>
              <a:t>PHITS is a Monte Carlo based particle transport simulation code managed by the Japan Atomic Energy Agency </a:t>
            </a:r>
          </a:p>
          <a:p>
            <a:pPr marL="0" indent="0">
              <a:buNone/>
            </a:pPr>
            <a:endParaRPr lang="en-US" dirty="0">
              <a:solidFill>
                <a:schemeClr val="tx1"/>
              </a:solidFill>
              <a:ea typeface="Times New Roman" panose="02020603050405020304" pitchFamily="18" charset="0"/>
            </a:endParaRPr>
          </a:p>
          <a:p>
            <a:r>
              <a:rPr lang="en-US" dirty="0">
                <a:solidFill>
                  <a:schemeClr val="tx1"/>
                </a:solidFill>
                <a:ea typeface="Times New Roman" panose="02020603050405020304" pitchFamily="18" charset="0"/>
              </a:rPr>
              <a:t>Simulation geometry</a:t>
            </a:r>
          </a:p>
          <a:p>
            <a:pPr lvl="1"/>
            <a:r>
              <a:rPr lang="en-US" sz="1800" dirty="0">
                <a:solidFill>
                  <a:schemeClr val="tx1"/>
                </a:solidFill>
                <a:ea typeface="Times New Roman" panose="02020603050405020304" pitchFamily="18" charset="0"/>
              </a:rPr>
              <a:t>Natural </a:t>
            </a:r>
            <a:r>
              <a:rPr lang="en-US" sz="1800" baseline="30000" dirty="0">
                <a:solidFill>
                  <a:schemeClr val="tx1"/>
                </a:solidFill>
                <a:ea typeface="Times New Roman" panose="02020603050405020304" pitchFamily="18" charset="0"/>
              </a:rPr>
              <a:t>232</a:t>
            </a:r>
            <a:r>
              <a:rPr lang="en-US" sz="1800" dirty="0">
                <a:solidFill>
                  <a:schemeClr val="tx1"/>
                </a:solidFill>
                <a:ea typeface="Times New Roman" panose="02020603050405020304" pitchFamily="18" charset="0"/>
              </a:rPr>
              <a:t>Th foil target with a thickness of 0.0125 mm</a:t>
            </a:r>
            <a:endParaRPr lang="en-US" sz="1800" dirty="0">
              <a:solidFill>
                <a:schemeClr val="tx1"/>
              </a:solidFill>
            </a:endParaRPr>
          </a:p>
          <a:p>
            <a:pPr lvl="1"/>
            <a:r>
              <a:rPr lang="en-US" sz="1800" dirty="0">
                <a:solidFill>
                  <a:schemeClr val="tx1"/>
                </a:solidFill>
                <a:ea typeface="Times New Roman" panose="02020603050405020304" pitchFamily="18" charset="0"/>
              </a:rPr>
              <a:t>The energy of the projectiles ranged from 5 to 60 MeV per nucleon</a:t>
            </a:r>
          </a:p>
        </p:txBody>
      </p:sp>
      <p:pic>
        <p:nvPicPr>
          <p:cNvPr id="7" name="Picture 6" descr="Diagram&#10;&#10;Description automatically generated">
            <a:extLst>
              <a:ext uri="{FF2B5EF4-FFF2-40B4-BE49-F238E27FC236}">
                <a16:creationId xmlns:a16="http://schemas.microsoft.com/office/drawing/2014/main" id="{367758E5-A4F1-A742-B620-F0685A3542C0}"/>
              </a:ext>
            </a:extLst>
          </p:cNvPr>
          <p:cNvPicPr>
            <a:picLocks noChangeAspect="1"/>
          </p:cNvPicPr>
          <p:nvPr/>
        </p:nvPicPr>
        <p:blipFill rotWithShape="1">
          <a:blip r:embed="rId3"/>
          <a:srcRect l="7843" t="676" r="5798" b="3239"/>
          <a:stretch/>
        </p:blipFill>
        <p:spPr>
          <a:xfrm>
            <a:off x="5004620" y="1988663"/>
            <a:ext cx="4139380" cy="3599302"/>
          </a:xfrm>
          <a:prstGeom prst="rect">
            <a:avLst/>
          </a:prstGeom>
        </p:spPr>
      </p:pic>
      <p:sp>
        <p:nvSpPr>
          <p:cNvPr id="4" name="TextBox 3">
            <a:extLst>
              <a:ext uri="{FF2B5EF4-FFF2-40B4-BE49-F238E27FC236}">
                <a16:creationId xmlns:a16="http://schemas.microsoft.com/office/drawing/2014/main" id="{B4511A7E-DC38-934A-9794-F2BDC49E52DA}"/>
              </a:ext>
            </a:extLst>
          </p:cNvPr>
          <p:cNvSpPr txBox="1"/>
          <p:nvPr/>
        </p:nvSpPr>
        <p:spPr>
          <a:xfrm>
            <a:off x="14900" y="6376390"/>
            <a:ext cx="1047082" cy="276999"/>
          </a:xfrm>
          <a:prstGeom prst="rect">
            <a:avLst/>
          </a:prstGeom>
          <a:noFill/>
        </p:spPr>
        <p:txBody>
          <a:bodyPr wrap="none" rtlCol="0">
            <a:spAutoFit/>
          </a:bodyPr>
          <a:lstStyle/>
          <a:p>
            <a:r>
              <a:rPr lang="en-US" sz="1200" dirty="0">
                <a:latin typeface="Garamond" panose="02020404030301010803" pitchFamily="18" charset="0"/>
              </a:rPr>
              <a:t>Credit: [13-18]</a:t>
            </a:r>
          </a:p>
        </p:txBody>
      </p:sp>
    </p:spTree>
    <p:extLst>
      <p:ext uri="{BB962C8B-B14F-4D97-AF65-F5344CB8AC3E}">
        <p14:creationId xmlns:p14="http://schemas.microsoft.com/office/powerpoint/2010/main" val="3251760958"/>
      </p:ext>
    </p:extLst>
  </p:cSld>
  <p:clrMapOvr>
    <a:masterClrMapping/>
  </p:clrMapOvr>
  <mc:AlternateContent xmlns:mc="http://schemas.openxmlformats.org/markup-compatibility/2006" xmlns:p14="http://schemas.microsoft.com/office/powerpoint/2010/main">
    <mc:Choice Requires="p14">
      <p:transition spd="slow" p14:dur="2000" advTm="275604"/>
    </mc:Choice>
    <mc:Fallback xmlns="">
      <p:transition spd="slow" advTm="275604"/>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5|0.1|0.1|0.1|0.1"/>
</p:tagLst>
</file>

<file path=ppt/tags/tag2.xml><?xml version="1.0" encoding="utf-8"?>
<p:tagLst xmlns:a="http://schemas.openxmlformats.org/drawingml/2006/main" xmlns:r="http://schemas.openxmlformats.org/officeDocument/2006/relationships" xmlns:p="http://schemas.openxmlformats.org/presentationml/2006/main">
  <p:tag name="TIMING" val="|0.1"/>
</p:tagLst>
</file>

<file path=ppt/theme/theme1.xml><?xml version="1.0" encoding="utf-8"?>
<a:theme xmlns:a="http://schemas.openxmlformats.org/drawingml/2006/main" name="Title Scree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Meta Inf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ancy Pictures">
  <a:themeElements>
    <a:clrScheme name="UT Theme 2013-10-16">
      <a:dk1>
        <a:srgbClr val="3D3D3F"/>
      </a:dk1>
      <a:lt1>
        <a:srgbClr val="FFFFFF"/>
      </a:lt1>
      <a:dk2>
        <a:srgbClr val="515151"/>
      </a:dk2>
      <a:lt2>
        <a:srgbClr val="EBE7DA"/>
      </a:lt2>
      <a:accent1>
        <a:srgbClr val="416884"/>
      </a:accent1>
      <a:accent2>
        <a:srgbClr val="60376B"/>
      </a:accent2>
      <a:accent3>
        <a:srgbClr val="F82D31"/>
      </a:accent3>
      <a:accent4>
        <a:srgbClr val="FA6F1C"/>
      </a:accent4>
      <a:accent5>
        <a:srgbClr val="A8BE4A"/>
      </a:accent5>
      <a:accent6>
        <a:srgbClr val="4A8370"/>
      </a:accent6>
      <a:hlink>
        <a:srgbClr val="0D4467"/>
      </a:hlink>
      <a:folHlink>
        <a:srgbClr val="3354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harts">
  <a:themeElements>
    <a:clrScheme name="UT Theme 2013-10-16">
      <a:dk1>
        <a:srgbClr val="3D3D3F"/>
      </a:dk1>
      <a:lt1>
        <a:srgbClr val="FFFFFF"/>
      </a:lt1>
      <a:dk2>
        <a:srgbClr val="515151"/>
      </a:dk2>
      <a:lt2>
        <a:srgbClr val="EBE7DA"/>
      </a:lt2>
      <a:accent1>
        <a:srgbClr val="416884"/>
      </a:accent1>
      <a:accent2>
        <a:srgbClr val="60376B"/>
      </a:accent2>
      <a:accent3>
        <a:srgbClr val="F82D31"/>
      </a:accent3>
      <a:accent4>
        <a:srgbClr val="FA6F1C"/>
      </a:accent4>
      <a:accent5>
        <a:srgbClr val="A8BE4A"/>
      </a:accent5>
      <a:accent6>
        <a:srgbClr val="4A8370"/>
      </a:accent6>
      <a:hlink>
        <a:srgbClr val="0D4467"/>
      </a:hlink>
      <a:folHlink>
        <a:srgbClr val="3354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34721</TotalTime>
  <Words>2067</Words>
  <Application>Microsoft Office PowerPoint</Application>
  <PresentationFormat>On-screen Show (4:3)</PresentationFormat>
  <Paragraphs>241</Paragraphs>
  <Slides>20</Slides>
  <Notes>19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20</vt:i4>
      </vt:variant>
    </vt:vector>
  </HeadingPairs>
  <TitlesOfParts>
    <vt:vector size="31" baseType="lpstr">
      <vt:lpstr>Arial</vt:lpstr>
      <vt:lpstr>Calibri</vt:lpstr>
      <vt:lpstr>Century Gothic</vt:lpstr>
      <vt:lpstr>Garamond</vt:lpstr>
      <vt:lpstr>Georgia</vt:lpstr>
      <vt:lpstr>Symbol</vt:lpstr>
      <vt:lpstr>Times New Roman</vt:lpstr>
      <vt:lpstr>Title Screens</vt:lpstr>
      <vt:lpstr>Content: Meta Info</vt:lpstr>
      <vt:lpstr>Fancy Pictures</vt:lpstr>
      <vt:lpstr>Charts</vt:lpstr>
      <vt:lpstr>Cross Section Measurements of Protactinium Isotopes Production Using Thorium-232 </vt:lpstr>
      <vt:lpstr>Outline</vt:lpstr>
      <vt:lpstr>Targeted alpha therapy and 225Ac</vt:lpstr>
      <vt:lpstr>225Ac current production</vt:lpstr>
      <vt:lpstr>232Th(d,x)229Th</vt:lpstr>
      <vt:lpstr>Objectives</vt:lpstr>
      <vt:lpstr>Target irradiation</vt:lpstr>
      <vt:lpstr>Chemical separation</vt:lpstr>
      <vt:lpstr>PHITS Simulation </vt:lpstr>
      <vt:lpstr>Results </vt:lpstr>
      <vt:lpstr>232Th(d,5n)229Pa reaction channel</vt:lpstr>
      <vt:lpstr>232Th(d,4n)230Pa reaction channel</vt:lpstr>
      <vt:lpstr>Discussion </vt:lpstr>
      <vt:lpstr>Conclusions</vt:lpstr>
      <vt:lpstr>Our Project Team</vt:lpstr>
      <vt:lpstr>Acknowledgments </vt:lpstr>
      <vt:lpstr>References</vt:lpstr>
      <vt:lpstr>Questions ?</vt:lpstr>
      <vt:lpstr>232Th(d,5n)229Pa reaction channel</vt:lpstr>
      <vt:lpstr>232Th(d,4n)230Pa reaction channel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 Model Predictions of 225Ac Production Cross Sections via Energetic p, d and ɑ Irradiation of 232Th Targets</dc:title>
  <dc:creator>Naser Burahmah</dc:creator>
  <cp:lastModifiedBy>user</cp:lastModifiedBy>
  <cp:revision>188</cp:revision>
  <dcterms:created xsi:type="dcterms:W3CDTF">2020-08-06T02:34:38Z</dcterms:created>
  <dcterms:modified xsi:type="dcterms:W3CDTF">2023-10-17T11:46:25Z</dcterms:modified>
</cp:coreProperties>
</file>