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8" r:id="rId6"/>
    <p:sldId id="260" r:id="rId7"/>
    <p:sldId id="261" r:id="rId8"/>
    <p:sldId id="264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85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F0589-8C98-1394-251C-77F720AC0C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993A1C-F6C7-67C0-2E40-B7CE22562F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61498-3629-2F45-7145-935D0E64A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D5E8B-D39B-460F-B40B-A2C1D23ABA50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A603B-EB81-FC58-0D67-519E3243B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448A8-5ED9-A3A1-EC35-C99F63E10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424E8-F6D0-4334-952D-4706B6F3C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819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AD648-597A-717B-94C6-41A308E93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9CA65F-CA87-7D01-24A3-D6BCCAD744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7B0CA-708D-0C6C-5BFF-1400920E4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D5E8B-D39B-460F-B40B-A2C1D23ABA50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334ABF-F481-AAC5-7829-7FD8BDE15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2D923-E033-4B7C-6788-E7A66E0DB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424E8-F6D0-4334-952D-4706B6F3C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23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081FDE-F984-7480-DBDF-7F21A86E57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E91399-4B1B-2280-1FCF-11E8F245BB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F1915-F752-8830-1540-1E58A85C4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D5E8B-D39B-460F-B40B-A2C1D23ABA50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FAA50-877B-8884-BA0F-CEB6D70B9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90770F-F740-4869-5ACE-137537945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424E8-F6D0-4334-952D-4706B6F3C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72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1A68A-C16A-FFC2-A714-B71F3364A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2F7F5-6832-9A60-6EF4-5CB664172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2AC969-8839-8CDD-E345-CCFA1E1A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D5E8B-D39B-460F-B40B-A2C1D23ABA50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7C9F7-994D-BF5F-8F97-65B007FAE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E8543-4412-CFE4-8E4C-BF0D9E2AF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424E8-F6D0-4334-952D-4706B6F3C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85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ECB23-9F28-3A3F-A9BC-40E48383C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D2E72E-3300-5F6A-53BF-123C1ED12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96071-6927-53FA-0D23-2455F53B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D5E8B-D39B-460F-B40B-A2C1D23ABA50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67A92-7404-2A95-F67D-29C1638BC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BB9F9-FEE7-57AB-E8F8-FE525E8FE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424E8-F6D0-4334-952D-4706B6F3C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18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9884C-1B5D-715D-801E-15572BDD7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9DDAD-6427-4620-714A-2ADFC19011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264D35-06D4-0DCB-EC8B-09D80E3196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F8F74-63BD-A01F-7FDE-CC0F6AF94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D5E8B-D39B-460F-B40B-A2C1D23ABA50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DDB41E-16BD-431A-D876-8A1AA7FE3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B07040-F52A-517F-7A41-A61D8BFD5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424E8-F6D0-4334-952D-4706B6F3C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793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BEEFA-50FD-B408-9A5F-8C5B7CAE1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F72FF8-7048-F326-0056-FB809F00B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E4F3D6-F54D-69D8-645C-6D6CB7B3D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422469-C5FF-68D5-1E61-FFDA71CEBE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146D73-60F4-E184-738A-E57BB62453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979758-7B28-DDF9-6F9E-77D2208A3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D5E8B-D39B-460F-B40B-A2C1D23ABA50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529E4D-B3D5-892E-DAFC-41A521441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26A09A-585A-6D67-0ED5-9ED59BADF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424E8-F6D0-4334-952D-4706B6F3C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4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E7ABA-EB86-DAEE-DB60-7A766EDED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9F7788-49F7-FFBC-6EA7-5A64B9DE3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D5E8B-D39B-460F-B40B-A2C1D23ABA50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192DAF-38FA-CDB6-C755-1D8A79702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5DC3A6-39E7-27F1-98FB-670149555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424E8-F6D0-4334-952D-4706B6F3C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BB6DF2-24FE-9094-31EA-F284B173A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D5E8B-D39B-460F-B40B-A2C1D23ABA50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F84639-BE0D-0970-CC01-3F357EFEA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D9034F-ED9E-F23C-3BEF-E5E4C36D4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424E8-F6D0-4334-952D-4706B6F3C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76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21F29-4FFA-8243-AC26-16A57CF80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010C2-54ED-EF85-19C8-075D1F6E2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305A9E-4F76-E4B8-C98D-0CCCE260EC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0BDE0-1656-21C0-0DDD-D6B82657A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D5E8B-D39B-460F-B40B-A2C1D23ABA50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E4B3D7-4FE4-3D4A-F3A6-37159EB2A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9BA178-E642-6BBA-3A0E-69A58F5E5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424E8-F6D0-4334-952D-4706B6F3C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5F940-5777-021A-0E47-2F43390F2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66265D-7B89-EFE4-5BE1-82A1C3D826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6E9B59-9029-B75E-B98E-8AD2FAB337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22CC8D-9465-3A31-7A86-AF896FED3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D5E8B-D39B-460F-B40B-A2C1D23ABA50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4D2E51-6C04-E9B2-6849-ADF73D212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96873D-51B4-3AE0-62A1-01255915D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424E8-F6D0-4334-952D-4706B6F3C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45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960459-94BB-C559-D170-C572D5CB7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C6CE8F-41A4-5CA8-8CC5-7D8E03F43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434A1-E144-BC00-E8F5-166914569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D5E8B-D39B-460F-B40B-A2C1D23ABA50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8A753-DA6F-84C3-0AD1-7F480B8579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5BA0CF-B84E-8D56-BBE9-0E9BE1EED1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424E8-F6D0-4334-952D-4706B6F3C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3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9F84B-D275-5AAE-AB36-CC50EF02CB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9922" y="3471436"/>
            <a:ext cx="9144000" cy="2387600"/>
          </a:xfrm>
        </p:spPr>
        <p:txBody>
          <a:bodyPr/>
          <a:lstStyle/>
          <a:p>
            <a:r>
              <a:rPr lang="en-US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Arial" panose="020B0604020202020204" pitchFamily="34" charset="0"/>
              </a:rPr>
              <a:t>A theoretical study for the production of </a:t>
            </a:r>
            <a:r>
              <a:rPr lang="en-US" sz="2000" b="1" baseline="30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Arial" panose="020B0604020202020204" pitchFamily="34" charset="0"/>
              </a:rPr>
              <a:t>32</a:t>
            </a:r>
            <a:r>
              <a:rPr lang="en-US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Arial" panose="020B0604020202020204" pitchFamily="34" charset="0"/>
              </a:rPr>
              <a:t>P radioisotope using neutrons from the</a:t>
            </a:r>
            <a:br>
              <a:rPr lang="en-US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Arial" panose="020B0604020202020204" pitchFamily="34" charset="0"/>
              </a:rPr>
            </a:br>
            <a:br>
              <a:rPr lang="en-US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Arial" panose="020B0604020202020204" pitchFamily="34" charset="0"/>
              </a:rPr>
            </a:br>
            <a:r>
              <a:rPr lang="en-US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US" sz="2000" b="1" baseline="30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Arial" panose="020B0604020202020204" pitchFamily="34" charset="0"/>
              </a:rPr>
              <a:t>68</a:t>
            </a:r>
            <a:r>
              <a:rPr lang="en-US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Arial" panose="020B0604020202020204" pitchFamily="34" charset="0"/>
              </a:rPr>
              <a:t>Zn(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Arial" panose="020B0604020202020204" pitchFamily="34" charset="0"/>
              </a:rPr>
              <a:t>p,n</a:t>
            </a:r>
            <a:r>
              <a:rPr lang="en-US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Arial" panose="020B0604020202020204" pitchFamily="34" charset="0"/>
              </a:rPr>
              <a:t>)</a:t>
            </a:r>
            <a:r>
              <a:rPr lang="en-US" sz="2000" b="1" baseline="30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Arial" panose="020B0604020202020204" pitchFamily="34" charset="0"/>
              </a:rPr>
              <a:t>68</a:t>
            </a:r>
            <a:r>
              <a:rPr lang="en-US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Arial" panose="020B0604020202020204" pitchFamily="34" charset="0"/>
              </a:rPr>
              <a:t>Ga reaction in a medical cyclotron</a:t>
            </a:r>
            <a:b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0C2913-1CB0-7C5C-3E4E-ED5DAC87CD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513" y="5452707"/>
            <a:ext cx="11206817" cy="1655762"/>
          </a:xfrm>
        </p:spPr>
        <p:txBody>
          <a:bodyPr/>
          <a:lstStyle/>
          <a:p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Tatari</a:t>
            </a:r>
            <a:r>
              <a:rPr lang="en-US" sz="20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Z. Dehghan</a:t>
            </a:r>
            <a:r>
              <a:rPr lang="en-US" sz="20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H. Naik</a:t>
            </a:r>
            <a:r>
              <a:rPr lang="en-US" sz="20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en-US" sz="20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Physics, Yazd University, Yazd, Iran</a:t>
            </a:r>
          </a:p>
          <a:p>
            <a:r>
              <a:rPr lang="en-US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Radiochemistry Division, Bhabha Atomic Research Centre, Mumbai, India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7415E71-E648-29F5-40FE-917EFEC9F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94" y="0"/>
            <a:ext cx="12105836" cy="38959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6AFFA9-BB2E-8528-8278-BDDA658AE0FD}"/>
              </a:ext>
            </a:extLst>
          </p:cNvPr>
          <p:cNvSpPr txBox="1"/>
          <p:nvPr/>
        </p:nvSpPr>
        <p:spPr>
          <a:xfrm>
            <a:off x="55670" y="5452707"/>
            <a:ext cx="2299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16-20 October 2023</a:t>
            </a:r>
          </a:p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Trieste, Italy</a:t>
            </a:r>
          </a:p>
        </p:txBody>
      </p:sp>
    </p:spTree>
    <p:extLst>
      <p:ext uri="{BB962C8B-B14F-4D97-AF65-F5344CB8AC3E}">
        <p14:creationId xmlns:p14="http://schemas.microsoft.com/office/powerpoint/2010/main" val="3284480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3A1FA4F-DCBD-18C9-7132-E419402A8BEC}"/>
              </a:ext>
            </a:extLst>
          </p:cNvPr>
          <p:cNvSpPr txBox="1"/>
          <p:nvPr/>
        </p:nvSpPr>
        <p:spPr>
          <a:xfrm>
            <a:off x="137965" y="2164897"/>
            <a:ext cx="11407588" cy="4613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Arial" panose="020B0604020202020204" pitchFamily="34" charset="0"/>
              </a:rPr>
              <a:t>The theoretical estimation of a combined production of 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Arial" panose="020B0604020202020204" pitchFamily="34" charset="0"/>
              </a:rPr>
              <a:t>68</a:t>
            </a:r>
            <a:r>
              <a:rPr lang="en-US" sz="1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Arial" panose="020B0604020202020204" pitchFamily="34" charset="0"/>
              </a:rPr>
              <a:t>Ga and 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Arial" panose="020B0604020202020204" pitchFamily="34" charset="0"/>
              </a:rPr>
              <a:t>32</a:t>
            </a:r>
            <a:r>
              <a:rPr lang="en-US" sz="1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Arial" panose="020B0604020202020204" pitchFamily="34" charset="0"/>
              </a:rPr>
              <a:t>P radioisotopes were investigated using a medical cyclotron. </a:t>
            </a:r>
          </a:p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8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Arial" panose="020B0604020202020204" pitchFamily="34" charset="0"/>
              </a:rPr>
              <a:t>Protons are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Arial" panose="020B0604020202020204" pitchFamily="34" charset="0"/>
              </a:rPr>
              <a:t>used in the 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Arial" panose="020B0604020202020204" pitchFamily="34" charset="0"/>
              </a:rPr>
              <a:t>68</a:t>
            </a:r>
            <a:r>
              <a:rPr lang="en-US" sz="1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Arial" panose="020B0604020202020204" pitchFamily="34" charset="0"/>
              </a:rPr>
              <a:t>Zn(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Arial" panose="020B0604020202020204" pitchFamily="34" charset="0"/>
              </a:rPr>
              <a:t>p,n</a:t>
            </a:r>
            <a:r>
              <a:rPr lang="en-US" sz="1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Arial" panose="020B0604020202020204" pitchFamily="34" charset="0"/>
              </a:rPr>
              <a:t>) reaction to produce the medical isotope 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Arial" panose="020B0604020202020204" pitchFamily="34" charset="0"/>
              </a:rPr>
              <a:t>68</a:t>
            </a:r>
            <a:r>
              <a:rPr lang="en-US" sz="1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Arial" panose="020B0604020202020204" pitchFamily="34" charset="0"/>
              </a:rPr>
              <a:t>Ga, and the neutrons from the 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Arial" panose="020B0604020202020204" pitchFamily="34" charset="0"/>
              </a:rPr>
              <a:t>68</a:t>
            </a:r>
            <a:r>
              <a:rPr lang="en-US" sz="1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Arial" panose="020B0604020202020204" pitchFamily="34" charset="0"/>
              </a:rPr>
              <a:t>Zn(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Arial" panose="020B0604020202020204" pitchFamily="34" charset="0"/>
              </a:rPr>
              <a:t>p,n</a:t>
            </a:r>
            <a:r>
              <a:rPr lang="en-US" sz="1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Arial" panose="020B0604020202020204" pitchFamily="34" charset="0"/>
              </a:rPr>
              <a:t>)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Arial" panose="020B0604020202020204" pitchFamily="34" charset="0"/>
              </a:rPr>
              <a:t>68</a:t>
            </a:r>
            <a:r>
              <a:rPr lang="en-US" sz="1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Arial" panose="020B0604020202020204" pitchFamily="34" charset="0"/>
              </a:rPr>
              <a:t>Ga  reaction are used to launch the 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Arial" panose="020B0604020202020204" pitchFamily="34" charset="0"/>
              </a:rPr>
              <a:t>32</a:t>
            </a:r>
            <a:r>
              <a:rPr lang="en-US" sz="1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Arial" panose="020B0604020202020204" pitchFamily="34" charset="0"/>
              </a:rPr>
              <a:t>S(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Arial" panose="020B0604020202020204" pitchFamily="34" charset="0"/>
              </a:rPr>
              <a:t>n,p</a:t>
            </a:r>
            <a:r>
              <a:rPr lang="en-US" sz="1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Arial" panose="020B0604020202020204" pitchFamily="34" charset="0"/>
              </a:rPr>
              <a:t>) reaction to produce 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Arial" panose="020B0604020202020204" pitchFamily="34" charset="0"/>
              </a:rPr>
              <a:t>32</a:t>
            </a:r>
            <a:r>
              <a:rPr lang="en-US" sz="1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Arial" panose="020B0604020202020204" pitchFamily="34" charset="0"/>
              </a:rPr>
              <a:t>P radioisotope. </a:t>
            </a:r>
          </a:p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8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Arial" panose="020B0604020202020204" pitchFamily="34" charset="0"/>
              </a:rPr>
              <a:t>The cross section of these reactions was calculated using TALYS 1.9 code and compared with the available experimental results. </a:t>
            </a:r>
          </a:p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8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Arial" panose="020B0604020202020204" pitchFamily="34" charset="0"/>
              </a:rPr>
              <a:t>SRIM-2013 code was used to calculate the stopping power and range of protons in the 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Arial" panose="020B0604020202020204" pitchFamily="34" charset="0"/>
              </a:rPr>
              <a:t>68</a:t>
            </a:r>
            <a:r>
              <a:rPr lang="en-US" sz="1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Arial" panose="020B0604020202020204" pitchFamily="34" charset="0"/>
              </a:rPr>
              <a:t>Zn target and GEANT4 toolkit was used to evaluate the proton and neutron flux within the 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Arial" panose="020B0604020202020204" pitchFamily="34" charset="0"/>
              </a:rPr>
              <a:t>68</a:t>
            </a:r>
            <a:r>
              <a:rPr lang="en-US" sz="1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Arial" panose="020B0604020202020204" pitchFamily="34" charset="0"/>
              </a:rPr>
              <a:t>Zn and 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Arial" panose="020B0604020202020204" pitchFamily="34" charset="0"/>
              </a:rPr>
              <a:t>32</a:t>
            </a:r>
            <a:r>
              <a:rPr lang="en-US" sz="1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Arial" panose="020B0604020202020204" pitchFamily="34" charset="0"/>
              </a:rPr>
              <a:t>S targets, respectively.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71CEBE-3FFD-D777-B0CD-BE3514FAB2FC}"/>
              </a:ext>
            </a:extLst>
          </p:cNvPr>
          <p:cNvSpPr txBox="1"/>
          <p:nvPr/>
        </p:nvSpPr>
        <p:spPr>
          <a:xfrm>
            <a:off x="305522" y="41640"/>
            <a:ext cx="6096000" cy="504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tabLst>
                <a:tab pos="1314450" algn="l"/>
              </a:tabLst>
            </a:pPr>
            <a:r>
              <a:rPr lang="en-US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Arial" panose="020B0604020202020204" pitchFamily="34" charset="0"/>
              </a:rPr>
              <a:t>Abstract</a:t>
            </a:r>
            <a:endParaRPr lang="en-US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868998-43BA-1D8F-D9DA-2ABA8184A577}"/>
              </a:ext>
            </a:extLst>
          </p:cNvPr>
          <p:cNvSpPr txBox="1"/>
          <p:nvPr/>
        </p:nvSpPr>
        <p:spPr>
          <a:xfrm>
            <a:off x="137965" y="546265"/>
            <a:ext cx="11407588" cy="1294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68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Ga radioisotope with a half-life of 68 minutes and 89% positron decay is employed in the positron emission tomography (PET) imaging for </a:t>
            </a:r>
            <a:r>
              <a:rPr lang="en-US" sz="1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diagnosing tumors.</a:t>
            </a:r>
            <a:r>
              <a:rPr lang="en-US" sz="1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The radioisotope 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32</a:t>
            </a:r>
            <a:r>
              <a:rPr lang="en-US" sz="1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P with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a half-life of 14.3 days and pure negative beta decay (maximum energy 1.71 MeV) can be used as a patch brachytherapy source and as a tracer in </a:t>
            </a:r>
            <a:r>
              <a:rPr lang="en-US" sz="1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agriculture.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514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C6EC032-82B6-3806-EB4F-F9D8DF508BB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753885" y="671717"/>
                <a:ext cx="5078675" cy="1325563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𝑌</m:t>
                      </m:r>
                      <m:r>
                        <a:rPr lang="en-US" sz="1800" i="1" smtClean="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𝑖𝑠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𝑀</m:t>
                          </m:r>
                        </m:den>
                      </m:f>
                      <m:d>
                        <m:d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𝜆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nary>
                        <m:naryPr>
                          <m:limLoc m:val="subSup"/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𝑜𝑢𝑡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𝑖𝑛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  <m:d>
                                <m:d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𝐸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𝐸</m:t>
                                  </m:r>
                                </m:e>
                              </m:d>
                            </m:den>
                          </m:f>
                        </m:e>
                      </m:nary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𝑑𝐸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             (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C6EC032-82B6-3806-EB4F-F9D8DF508B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753885" y="671717"/>
                <a:ext cx="5078675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901EBE7-A8D3-76C2-746C-BA4AD468FDA7}"/>
              </a:ext>
            </a:extLst>
          </p:cNvPr>
          <p:cNvSpPr txBox="1"/>
          <p:nvPr/>
        </p:nvSpPr>
        <p:spPr>
          <a:xfrm>
            <a:off x="484094" y="317784"/>
            <a:ext cx="6096000" cy="463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Arial" panose="020B0604020202020204" pitchFamily="34" charset="0"/>
              </a:rPr>
              <a:t>Calculation of the production yield</a:t>
            </a:r>
            <a:endParaRPr lang="en-US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B69B11F-FE47-1A18-0EE4-453F45CC571F}"/>
                  </a:ext>
                </a:extLst>
              </p:cNvPr>
              <p:cNvSpPr txBox="1"/>
              <p:nvPr/>
            </p:nvSpPr>
            <p:spPr>
              <a:xfrm>
                <a:off x="2975162" y="4681490"/>
                <a:ext cx="7209864" cy="7492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nary>
                        <m:naryPr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𝑑𝐸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              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B69B11F-FE47-1A18-0EE4-453F45CC57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162" y="4681490"/>
                <a:ext cx="7209864" cy="7492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E1FE38D2-695B-A41C-DB53-A7041AEF44E6}"/>
              </a:ext>
            </a:extLst>
          </p:cNvPr>
          <p:cNvSpPr txBox="1"/>
          <p:nvPr/>
        </p:nvSpPr>
        <p:spPr>
          <a:xfrm>
            <a:off x="439270" y="1568057"/>
            <a:ext cx="736002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N</a:t>
            </a:r>
            <a:r>
              <a:rPr lang="en-US" sz="18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is the Avogadro number,</a:t>
            </a: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a</a:t>
            </a:r>
            <a:r>
              <a:rPr lang="en-US" sz="18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is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is the isotope abundance of target nuclei (%),</a:t>
            </a: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a</a:t>
            </a:r>
            <a:r>
              <a:rPr lang="en-US" sz="18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is the chemical abundance of the target (%),</a:t>
            </a: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I is the proton beam current (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μA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),</a:t>
            </a: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M is the molar mass of the target material (g),</a:t>
            </a: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λ is the decay constant of the product (h</a:t>
            </a:r>
            <a:r>
              <a:rPr lang="en-US" sz="18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−1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), </a:t>
            </a: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t is the irradiation time of the target (h), </a:t>
            </a: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σ(E) is the production cross section of the product at energy E (mb), </a:t>
            </a:r>
          </a:p>
          <a:p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S</a:t>
            </a:r>
            <a:r>
              <a:rPr lang="en-US" sz="1800" baseline="-2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(E) is the stopping power of the projectile in the target (MeV/mg/cm</a:t>
            </a:r>
            <a:r>
              <a:rPr lang="en-US" sz="18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2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), </a:t>
            </a: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E</a:t>
            </a:r>
            <a:r>
              <a:rPr lang="en-US" sz="18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in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and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E</a:t>
            </a:r>
            <a:r>
              <a:rPr lang="en-US" sz="1800" baseline="-2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out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are the initial and outgoing energies of protons in the target (MeV).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29C3B6-DDFA-452F-EB3E-0644E96B0AEA}"/>
              </a:ext>
            </a:extLst>
          </p:cNvPr>
          <p:cNvSpPr txBox="1"/>
          <p:nvPr/>
        </p:nvSpPr>
        <p:spPr>
          <a:xfrm>
            <a:off x="380998" y="5352842"/>
            <a:ext cx="75751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ρ is the density of the target (g/cm</a:t>
            </a:r>
            <a:r>
              <a:rPr lang="en-US" sz="18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3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), </a:t>
            </a: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d is the thickness of the target (cm), </a:t>
            </a:r>
          </a:p>
          <a:p>
            <a:r>
              <a:rPr lang="el-G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Φ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is the normalized flux distribution of the projectile in the target at energy 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893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15A8E5F-0387-0A2F-F9BB-E2A7B6BDBB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611638"/>
              </p:ext>
            </p:extLst>
          </p:nvPr>
        </p:nvGraphicFramePr>
        <p:xfrm>
          <a:off x="0" y="1130789"/>
          <a:ext cx="6236122" cy="48519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8697">
                  <a:extLst>
                    <a:ext uri="{9D8B030D-6E8A-4147-A177-3AD203B41FA5}">
                      <a16:colId xmlns:a16="http://schemas.microsoft.com/office/drawing/2014/main" val="2515767815"/>
                    </a:ext>
                  </a:extLst>
                </a:gridCol>
                <a:gridCol w="1558697">
                  <a:extLst>
                    <a:ext uri="{9D8B030D-6E8A-4147-A177-3AD203B41FA5}">
                      <a16:colId xmlns:a16="http://schemas.microsoft.com/office/drawing/2014/main" val="2116541366"/>
                    </a:ext>
                  </a:extLst>
                </a:gridCol>
                <a:gridCol w="1559364">
                  <a:extLst>
                    <a:ext uri="{9D8B030D-6E8A-4147-A177-3AD203B41FA5}">
                      <a16:colId xmlns:a16="http://schemas.microsoft.com/office/drawing/2014/main" val="1122700193"/>
                    </a:ext>
                  </a:extLst>
                </a:gridCol>
                <a:gridCol w="1559364">
                  <a:extLst>
                    <a:ext uri="{9D8B030D-6E8A-4147-A177-3AD203B41FA5}">
                      <a16:colId xmlns:a16="http://schemas.microsoft.com/office/drawing/2014/main" val="750028265"/>
                    </a:ext>
                  </a:extLst>
                </a:gridCol>
              </a:tblGrid>
              <a:tr h="11824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Isotope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Abundance (%)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Nuclear reaction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Threshold energy (MeV)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5184692"/>
                  </a:ext>
                </a:extLst>
              </a:tr>
              <a:tr h="3613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49.17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46780"/>
                  </a:ext>
                </a:extLst>
              </a:tr>
              <a:tr h="3613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27.73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801167"/>
                  </a:ext>
                </a:extLst>
              </a:tr>
              <a:tr h="3613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Zn(p,γ)</a:t>
                      </a:r>
                      <a:r>
                        <a:rPr lang="en-US" sz="18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8561469"/>
                  </a:ext>
                </a:extLst>
              </a:tr>
              <a:tr h="3613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18.45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Zn(p,n)</a:t>
                      </a:r>
                      <a:r>
                        <a:rPr lang="en-US" sz="18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3.76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1391095"/>
                  </a:ext>
                </a:extLst>
              </a:tr>
              <a:tr h="7719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Zn(p,3n)</a:t>
                      </a:r>
                      <a:r>
                        <a:rPr lang="en-US" sz="18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19.69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2211783"/>
                  </a:ext>
                </a:extLst>
              </a:tr>
              <a:tr h="3613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94.99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S(n,p)</a:t>
                      </a:r>
                      <a:r>
                        <a:rPr lang="en-US" sz="18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7944672"/>
                  </a:ext>
                </a:extLst>
              </a:tr>
              <a:tr h="3613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S(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n,np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18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9.86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4847525"/>
                  </a:ext>
                </a:extLst>
              </a:tr>
              <a:tr h="3613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S(n,2np)</a:t>
                      </a:r>
                      <a:r>
                        <a:rPr lang="en-US" sz="18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21.62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8752643"/>
                  </a:ext>
                </a:extLst>
              </a:tr>
              <a:tr h="3613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S(n,4np)</a:t>
                      </a:r>
                      <a:r>
                        <a:rPr lang="en-US" sz="18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38.95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1977644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0E55EA65-6381-A3A7-0A9B-3E6D1356AD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025" y="691867"/>
            <a:ext cx="3569356" cy="22741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B68955-9CB7-E9DD-D553-0A2A8D344B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766" y="3452644"/>
            <a:ext cx="3696615" cy="15040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98C898-FC58-1D37-FC8A-768750B6AFA0}"/>
              </a:ext>
            </a:extLst>
          </p:cNvPr>
          <p:cNvSpPr txBox="1"/>
          <p:nvPr/>
        </p:nvSpPr>
        <p:spPr>
          <a:xfrm>
            <a:off x="79088" y="70022"/>
            <a:ext cx="11756107" cy="878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Arial" panose="020B0604020202020204" pitchFamily="34" charset="0"/>
              </a:rPr>
              <a:t>Different isotopes of natural zinc and natural sulfur and the contributing nuclear reactions that lead to the production of </a:t>
            </a:r>
            <a:r>
              <a:rPr lang="en-US" sz="1800" b="1" baseline="30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Arial" panose="020B0604020202020204" pitchFamily="34" charset="0"/>
              </a:rPr>
              <a:t>68</a:t>
            </a:r>
            <a:r>
              <a:rPr lang="en-US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Arial" panose="020B0604020202020204" pitchFamily="34" charset="0"/>
              </a:rPr>
              <a:t>Ga and </a:t>
            </a:r>
            <a:r>
              <a:rPr lang="en-US" sz="1800" b="1" baseline="30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Arial" panose="020B0604020202020204" pitchFamily="34" charset="0"/>
              </a:rPr>
              <a:t>32</a:t>
            </a:r>
            <a:r>
              <a:rPr lang="en-US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Arial" panose="020B0604020202020204" pitchFamily="34" charset="0"/>
              </a:rPr>
              <a:t>P radio-isotopes.</a:t>
            </a:r>
            <a:endParaRPr lang="en-US" sz="16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8" name="Text Box 25">
            <a:extLst>
              <a:ext uri="{FF2B5EF4-FFF2-40B4-BE49-F238E27FC236}">
                <a16:creationId xmlns:a16="http://schemas.microsoft.com/office/drawing/2014/main" id="{F8FFE3AD-839A-019D-9F60-20974870D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4735" y="2915620"/>
            <a:ext cx="8699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(b)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90A675-C7E6-F20F-9D9C-AE611819AE2F}"/>
              </a:ext>
            </a:extLst>
          </p:cNvPr>
          <p:cNvSpPr txBox="1"/>
          <p:nvPr/>
        </p:nvSpPr>
        <p:spPr>
          <a:xfrm>
            <a:off x="6163533" y="5138556"/>
            <a:ext cx="6095276" cy="1160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Arial" panose="020B0604020202020204" pitchFamily="34" charset="0"/>
              </a:rPr>
              <a:t>Simulated geometry to calculate the production yield of </a:t>
            </a:r>
            <a:r>
              <a:rPr lang="en-US" sz="1600" b="1" baseline="30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Arial" panose="020B0604020202020204" pitchFamily="34" charset="0"/>
              </a:rPr>
              <a:t>68</a:t>
            </a:r>
            <a:r>
              <a:rPr lang="en-US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Arial" panose="020B0604020202020204" pitchFamily="34" charset="0"/>
              </a:rPr>
              <a:t>Ga and </a:t>
            </a:r>
            <a:r>
              <a:rPr lang="en-US" sz="1600" b="1" baseline="30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Arial" panose="020B0604020202020204" pitchFamily="34" charset="0"/>
              </a:rPr>
              <a:t>32</a:t>
            </a:r>
            <a:r>
              <a:rPr lang="en-US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Arial" panose="020B0604020202020204" pitchFamily="34" charset="0"/>
              </a:rPr>
              <a:t>P in the </a:t>
            </a:r>
            <a:r>
              <a:rPr lang="en-US" sz="1600" b="1" baseline="30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Arial" panose="020B0604020202020204" pitchFamily="34" charset="0"/>
              </a:rPr>
              <a:t>68</a:t>
            </a:r>
            <a:r>
              <a:rPr lang="en-US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Arial" panose="020B0604020202020204" pitchFamily="34" charset="0"/>
              </a:rPr>
              <a:t>Zn(</a:t>
            </a:r>
            <a:r>
              <a:rPr lang="en-US" sz="1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Arial" panose="020B0604020202020204" pitchFamily="34" charset="0"/>
              </a:rPr>
              <a:t>p,n</a:t>
            </a:r>
            <a:r>
              <a:rPr lang="en-US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Arial" panose="020B0604020202020204" pitchFamily="34" charset="0"/>
              </a:rPr>
              <a:t>)</a:t>
            </a:r>
            <a:r>
              <a:rPr lang="en-US" sz="1600" b="1" baseline="30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Arial" panose="020B0604020202020204" pitchFamily="34" charset="0"/>
              </a:rPr>
              <a:t>68</a:t>
            </a:r>
            <a:r>
              <a:rPr lang="en-US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Arial" panose="020B0604020202020204" pitchFamily="34" charset="0"/>
              </a:rPr>
              <a:t>Ga and </a:t>
            </a:r>
            <a:r>
              <a:rPr lang="en-US" sz="1600" b="1" baseline="30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Arial" panose="020B0604020202020204" pitchFamily="34" charset="0"/>
              </a:rPr>
              <a:t>32</a:t>
            </a:r>
            <a:r>
              <a:rPr lang="en-US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Arial" panose="020B0604020202020204" pitchFamily="34" charset="0"/>
              </a:rPr>
              <a:t>S(</a:t>
            </a:r>
            <a:r>
              <a:rPr lang="en-US" sz="1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Arial" panose="020B0604020202020204" pitchFamily="34" charset="0"/>
              </a:rPr>
              <a:t>n,p</a:t>
            </a:r>
            <a:r>
              <a:rPr lang="en-US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Arial" panose="020B0604020202020204" pitchFamily="34" charset="0"/>
              </a:rPr>
              <a:t>)</a:t>
            </a:r>
            <a:r>
              <a:rPr lang="en-US" sz="1600" b="1" baseline="30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Arial" panose="020B0604020202020204" pitchFamily="34" charset="0"/>
              </a:rPr>
              <a:t>32</a:t>
            </a:r>
            <a:r>
              <a:rPr lang="en-US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Arial" panose="020B0604020202020204" pitchFamily="34" charset="0"/>
              </a:rPr>
              <a:t>P reactions, (b) Targets geometry as designed for the input of the GEANT4 toolkit.</a:t>
            </a:r>
            <a:endParaRPr lang="en-US" sz="16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336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449EAB-2A8E-8C2B-66ED-B23F7847D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88" y="348500"/>
            <a:ext cx="11266489" cy="596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179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2332D5-B629-9A9C-6CA4-284F8F28EC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1" y="0"/>
            <a:ext cx="5583110" cy="372207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59F979-66DE-C20C-3CD1-0AB90FB177FF}"/>
              </a:ext>
            </a:extLst>
          </p:cNvPr>
          <p:cNvSpPr txBox="1"/>
          <p:nvPr/>
        </p:nvSpPr>
        <p:spPr>
          <a:xfrm>
            <a:off x="-680473" y="3803880"/>
            <a:ext cx="60952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Excitation function of </a:t>
            </a:r>
            <a:r>
              <a:rPr lang="en-US" sz="1800" baseline="30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68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Zn(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p,xpyn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) reactions </a:t>
            </a:r>
          </a:p>
          <a:p>
            <a:pPr algn="ctr"/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calculated using TALYS 1.9 code.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138C8C-024C-C5FF-06EE-7DC572474DD9}"/>
              </a:ext>
            </a:extLst>
          </p:cNvPr>
          <p:cNvSpPr txBox="1"/>
          <p:nvPr/>
        </p:nvSpPr>
        <p:spPr>
          <a:xfrm>
            <a:off x="5817980" y="4818529"/>
            <a:ext cx="6129946" cy="1294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Arial" panose="020B0604020202020204" pitchFamily="34" charset="0"/>
              </a:rPr>
              <a:t>The excitation function of </a:t>
            </a:r>
            <a:r>
              <a:rPr lang="en-US" sz="1800" i="0" baseline="30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Arial" panose="020B0604020202020204" pitchFamily="34" charset="0"/>
              </a:rPr>
              <a:t>68</a:t>
            </a:r>
            <a:r>
              <a:rPr lang="en-US" sz="18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Arial" panose="020B0604020202020204" pitchFamily="34" charset="0"/>
              </a:rPr>
              <a:t>Zn(</a:t>
            </a:r>
            <a:r>
              <a:rPr lang="en-US" sz="18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Arial" panose="020B0604020202020204" pitchFamily="34" charset="0"/>
              </a:rPr>
              <a:t>p,n</a:t>
            </a:r>
            <a:r>
              <a:rPr lang="en-US" sz="18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Arial" panose="020B0604020202020204" pitchFamily="34" charset="0"/>
              </a:rPr>
              <a:t>)</a:t>
            </a:r>
            <a:r>
              <a:rPr lang="en-US" sz="1800" i="0" baseline="30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Arial" panose="020B0604020202020204" pitchFamily="34" charset="0"/>
              </a:rPr>
              <a:t>68</a:t>
            </a:r>
            <a:r>
              <a:rPr lang="en-US" sz="18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Arial" panose="020B0604020202020204" pitchFamily="34" charset="0"/>
              </a:rPr>
              <a:t>Ga reaction was calculated using different models of TALYS 1.9 code and their comparison with TENDL results and experimental data.</a:t>
            </a:r>
            <a:endParaRPr lang="en-US" sz="1100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9AEB27-21D7-EFAE-AD39-7A17CB94B9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144" y="0"/>
            <a:ext cx="7227794" cy="481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268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A2315C-74DC-9A73-5062-E232BF8DF5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712"/>
            <a:ext cx="5943600" cy="3962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40C0A4-56A6-9D87-2D7C-3D32711202CE}"/>
              </a:ext>
            </a:extLst>
          </p:cNvPr>
          <p:cNvSpPr txBox="1"/>
          <p:nvPr/>
        </p:nvSpPr>
        <p:spPr>
          <a:xfrm>
            <a:off x="-713630" y="4209769"/>
            <a:ext cx="6134280" cy="774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1000"/>
              </a:spcAft>
            </a:pPr>
            <a:r>
              <a:rPr lang="en-US" sz="18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Arial" panose="020B0604020202020204" pitchFamily="34" charset="0"/>
              </a:rPr>
              <a:t>Excitation function of </a:t>
            </a:r>
            <a:r>
              <a:rPr lang="en-US" sz="1800" i="0" baseline="30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Arial" panose="020B0604020202020204" pitchFamily="34" charset="0"/>
              </a:rPr>
              <a:t>32</a:t>
            </a:r>
            <a:r>
              <a:rPr lang="en-US" sz="18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Arial" panose="020B0604020202020204" pitchFamily="34" charset="0"/>
              </a:rPr>
              <a:t>S(</a:t>
            </a:r>
            <a:r>
              <a:rPr lang="en-US" sz="18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Arial" panose="020B0604020202020204" pitchFamily="34" charset="0"/>
              </a:rPr>
              <a:t>n,xpyn</a:t>
            </a:r>
            <a:r>
              <a:rPr lang="en-US" sz="18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Arial" panose="020B0604020202020204" pitchFamily="34" charset="0"/>
              </a:rPr>
              <a:t>) reactions </a:t>
            </a:r>
          </a:p>
          <a:p>
            <a:pPr marL="0" marR="0" algn="ctr">
              <a:spcBef>
                <a:spcPts val="0"/>
              </a:spcBef>
              <a:spcAft>
                <a:spcPts val="1000"/>
              </a:spcAft>
            </a:pPr>
            <a:r>
              <a:rPr lang="en-US" sz="18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Arial" panose="020B0604020202020204" pitchFamily="34" charset="0"/>
              </a:rPr>
              <a:t>calculated using TALYS 1.9 code.</a:t>
            </a:r>
            <a:endParaRPr lang="en-US" sz="1100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BC12FB-1554-A977-B1C7-20B236E6197D}"/>
              </a:ext>
            </a:extLst>
          </p:cNvPr>
          <p:cNvSpPr txBox="1"/>
          <p:nvPr/>
        </p:nvSpPr>
        <p:spPr>
          <a:xfrm>
            <a:off x="5338483" y="5056511"/>
            <a:ext cx="6554644" cy="1294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Arial" panose="020B0604020202020204" pitchFamily="34" charset="0"/>
              </a:rPr>
              <a:t>The excitation function of </a:t>
            </a:r>
            <a:r>
              <a:rPr lang="en-US" sz="1800" i="0" baseline="30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Arial" panose="020B0604020202020204" pitchFamily="34" charset="0"/>
              </a:rPr>
              <a:t>32</a:t>
            </a:r>
            <a:r>
              <a:rPr lang="en-US" sz="18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Arial" panose="020B0604020202020204" pitchFamily="34" charset="0"/>
              </a:rPr>
              <a:t>S(</a:t>
            </a:r>
            <a:r>
              <a:rPr lang="en-US" sz="18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Arial" panose="020B0604020202020204" pitchFamily="34" charset="0"/>
              </a:rPr>
              <a:t>n,p</a:t>
            </a:r>
            <a:r>
              <a:rPr lang="en-US" sz="18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Arial" panose="020B0604020202020204" pitchFamily="34" charset="0"/>
              </a:rPr>
              <a:t>)</a:t>
            </a:r>
            <a:r>
              <a:rPr lang="en-US" sz="1800" i="0" baseline="30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Arial" panose="020B0604020202020204" pitchFamily="34" charset="0"/>
              </a:rPr>
              <a:t>32</a:t>
            </a:r>
            <a:r>
              <a:rPr lang="en-US" sz="18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Arial" panose="020B0604020202020204" pitchFamily="34" charset="0"/>
              </a:rPr>
              <a:t>P reaction was calculated using different models of TALYS 1.9 code and their comparison with TENDL results and experimental data.</a:t>
            </a:r>
            <a:endParaRPr lang="en-US" sz="1100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3566C1-21D2-04B6-337C-F5317F01E0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483" y="370053"/>
            <a:ext cx="6813176" cy="454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539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7CF1730-87D2-6589-A456-01EC373D32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765152"/>
              </p:ext>
            </p:extLst>
          </p:nvPr>
        </p:nvGraphicFramePr>
        <p:xfrm>
          <a:off x="346691" y="1040076"/>
          <a:ext cx="11627181" cy="48537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3470">
                  <a:extLst>
                    <a:ext uri="{9D8B030D-6E8A-4147-A177-3AD203B41FA5}">
                      <a16:colId xmlns:a16="http://schemas.microsoft.com/office/drawing/2014/main" val="1953191141"/>
                    </a:ext>
                  </a:extLst>
                </a:gridCol>
                <a:gridCol w="2214495">
                  <a:extLst>
                    <a:ext uri="{9D8B030D-6E8A-4147-A177-3AD203B41FA5}">
                      <a16:colId xmlns:a16="http://schemas.microsoft.com/office/drawing/2014/main" val="2408479692"/>
                    </a:ext>
                  </a:extLst>
                </a:gridCol>
                <a:gridCol w="2738866">
                  <a:extLst>
                    <a:ext uri="{9D8B030D-6E8A-4147-A177-3AD203B41FA5}">
                      <a16:colId xmlns:a16="http://schemas.microsoft.com/office/drawing/2014/main" val="3159451629"/>
                    </a:ext>
                  </a:extLst>
                </a:gridCol>
                <a:gridCol w="4810350">
                  <a:extLst>
                    <a:ext uri="{9D8B030D-6E8A-4147-A177-3AD203B41FA5}">
                      <a16:colId xmlns:a16="http://schemas.microsoft.com/office/drawing/2014/main" val="1454728956"/>
                    </a:ext>
                  </a:extLst>
                </a:gridCol>
              </a:tblGrid>
              <a:tr h="11386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Nuclear reaction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Theoretical reaction yield (MBq/µA.h)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Simulation reaction yield (MBq/µ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Experimental yield (MBq/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μA.h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1535847"/>
                  </a:ext>
                </a:extLst>
              </a:tr>
              <a:tr h="21335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Zn(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p,n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18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4213.4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4490.2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4-11 MeV: 4033 (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Nickles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1991)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MeV: 2200-4800 (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Alnahwi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et al., 2020)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MeV: 5032 (Sadeghi et al., 2009)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MeV: 7900 (Mokhtari-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Oranj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et al., 2012)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MeV: 5809 (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Szelecsenyi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et al., 2012)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16.5 MeV: 2720 (Lin et al., 2018)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5231481"/>
                  </a:ext>
                </a:extLst>
              </a:tr>
              <a:tr h="12955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S(n,p)</a:t>
                      </a:r>
                      <a:r>
                        <a:rPr lang="en-US" sz="18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2-20 MeV: 0.8 (Saied et al., 2015)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539194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B4D53CF-4DB9-599B-0F28-805B577F23B7}"/>
              </a:ext>
            </a:extLst>
          </p:cNvPr>
          <p:cNvSpPr txBox="1"/>
          <p:nvPr/>
        </p:nvSpPr>
        <p:spPr>
          <a:xfrm>
            <a:off x="928484" y="377268"/>
            <a:ext cx="87052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Theoretical and simulation production yield of </a:t>
            </a:r>
            <a:r>
              <a:rPr lang="en-US" sz="2000" b="1" baseline="30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68</a:t>
            </a:r>
            <a:r>
              <a:rPr lang="en-US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Ga and </a:t>
            </a:r>
            <a:r>
              <a:rPr lang="en-US" sz="2000" b="1" baseline="30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32</a:t>
            </a:r>
            <a:r>
              <a:rPr lang="en-US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P radio-isotopes.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971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76365CB-8221-A2F7-2C63-079BA1865C9E}"/>
              </a:ext>
            </a:extLst>
          </p:cNvPr>
          <p:cNvSpPr txBox="1"/>
          <p:nvPr/>
        </p:nvSpPr>
        <p:spPr>
          <a:xfrm>
            <a:off x="2713544" y="2254708"/>
            <a:ext cx="5880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2411599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1156</TotalTime>
  <Words>837</Words>
  <Application>Microsoft Office PowerPoint</Application>
  <PresentationFormat>Widescreen</PresentationFormat>
  <Paragraphs>99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A theoretical study for the production of 32P radioisotope using neutrons from the   68Zn(p,n)68Ga reaction in a medical cyclotron </vt:lpstr>
      <vt:lpstr>PowerPoint Presentation</vt:lpstr>
      <vt:lpstr>Y=(N_A a_is a_ch I)/M (1-e^(-λt) ) ∫2_(E_out)^(E_in)▒σ(E)/(S_p (E) ) dE             (1)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theoretical study for the production of 32P radioisotope using neutrons from the 68Zn(p,n)68Ga reaction in a medical cyclotron</dc:title>
  <dc:creator>tatali</dc:creator>
  <cp:lastModifiedBy>tatali</cp:lastModifiedBy>
  <cp:revision>21</cp:revision>
  <dcterms:created xsi:type="dcterms:W3CDTF">2023-09-23T10:20:10Z</dcterms:created>
  <dcterms:modified xsi:type="dcterms:W3CDTF">2023-10-17T06:21:30Z</dcterms:modified>
</cp:coreProperties>
</file>