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6" r:id="rId3"/>
    <p:sldId id="257" r:id="rId4"/>
    <p:sldId id="258" r:id="rId5"/>
    <p:sldId id="265" r:id="rId6"/>
    <p:sldId id="261" r:id="rId7"/>
    <p:sldId id="263" r:id="rId8"/>
    <p:sldId id="262" r:id="rId9"/>
    <p:sldId id="268" r:id="rId10"/>
    <p:sldId id="269" r:id="rId11"/>
    <p:sldId id="271" r:id="rId12"/>
    <p:sldId id="272" r:id="rId13"/>
    <p:sldId id="274" r:id="rId14"/>
    <p:sldId id="273" r:id="rId15"/>
    <p:sldId id="25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41C3A36-085C-4BD0-94AE-2AFA554660F4}" v="935" dt="2023-10-13T08:19:56.026"/>
    <p1510:client id="{E42C6588-0E9E-435A-A134-C25F5B5F7F03}" v="1118" dt="2023-10-17T06:12:07.8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4190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489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162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339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6690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10/16/2023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432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10/16/2023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462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10/16/2023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911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10/16/2023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149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10/16/2023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557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10/16/2023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087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7678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ea typeface="Calibri Light"/>
                <a:cs typeface="Calibri Light"/>
              </a:rPr>
              <a:t>Analysis of 209Bi(</a:t>
            </a:r>
            <a:r>
              <a:rPr lang="en-US" err="1">
                <a:ea typeface="+mj-lt"/>
                <a:cs typeface="+mj-lt"/>
              </a:rPr>
              <a:t>γ,xn</a:t>
            </a:r>
            <a:r>
              <a:rPr lang="en-US">
                <a:ea typeface="+mj-lt"/>
                <a:cs typeface="+mj-lt"/>
              </a:rPr>
              <a:t>) reactions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1600">
                <a:ea typeface="Calibri Light"/>
                <a:cs typeface="Calibri Light"/>
              </a:rPr>
              <a:t>Rade </a:t>
            </a:r>
            <a:r>
              <a:rPr lang="en-US" sz="1600" err="1">
                <a:ea typeface="Calibri Light"/>
                <a:cs typeface="Calibri Light"/>
              </a:rPr>
              <a:t>smolović</a:t>
            </a:r>
            <a:r>
              <a:rPr lang="en-US" sz="1600">
                <a:ea typeface="Calibri Light"/>
                <a:cs typeface="Calibri Light"/>
              </a:rPr>
              <a:t>, faculty of sciences, university of </a:t>
            </a:r>
            <a:r>
              <a:rPr lang="en-US" sz="1600" err="1">
                <a:ea typeface="Calibri Light"/>
                <a:cs typeface="Calibri Light"/>
              </a:rPr>
              <a:t>novi</a:t>
            </a:r>
            <a:r>
              <a:rPr lang="en-US" sz="1600">
                <a:ea typeface="Calibri Light"/>
                <a:cs typeface="Calibri Light"/>
              </a:rPr>
              <a:t> sad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 of different colored bars&#10;&#10;Description automatically generated">
            <a:extLst>
              <a:ext uri="{FF2B5EF4-FFF2-40B4-BE49-F238E27FC236}">
                <a16:creationId xmlns:a16="http://schemas.microsoft.com/office/drawing/2014/main" id="{BE3D74E1-F252-228F-379E-7D800C1BC5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3047" y="1066011"/>
            <a:ext cx="8089489" cy="508240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D33F02BA-6B9B-AD4B-317B-96DB0C57E8AC}"/>
              </a:ext>
            </a:extLst>
          </p:cNvPr>
          <p:cNvSpPr txBox="1">
            <a:spLocks/>
          </p:cNvSpPr>
          <p:nvPr/>
        </p:nvSpPr>
        <p:spPr>
          <a:xfrm>
            <a:off x="1097280" y="286603"/>
            <a:ext cx="10058400" cy="774790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ea typeface="Calibri Light"/>
                <a:cs typeface="Calibri Light"/>
              </a:rPr>
              <a:t>Comparison results 100MeV flux</a:t>
            </a:r>
          </a:p>
        </p:txBody>
      </p:sp>
    </p:spTree>
    <p:extLst>
      <p:ext uri="{BB962C8B-B14F-4D97-AF65-F5344CB8AC3E}">
        <p14:creationId xmlns:p14="http://schemas.microsoft.com/office/powerpoint/2010/main" val="8764732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 with different colored bars&#10;&#10;Description automatically generated">
            <a:extLst>
              <a:ext uri="{FF2B5EF4-FFF2-40B4-BE49-F238E27FC236}">
                <a16:creationId xmlns:a16="http://schemas.microsoft.com/office/drawing/2014/main" id="{BE3D74E1-F252-228F-379E-7D800C1BC5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5882" y="1066011"/>
            <a:ext cx="7823818" cy="508240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D33F02BA-6B9B-AD4B-317B-96DB0C57E8AC}"/>
              </a:ext>
            </a:extLst>
          </p:cNvPr>
          <p:cNvSpPr txBox="1">
            <a:spLocks/>
          </p:cNvSpPr>
          <p:nvPr/>
        </p:nvSpPr>
        <p:spPr>
          <a:xfrm>
            <a:off x="1097280" y="286603"/>
            <a:ext cx="10058400" cy="774790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ea typeface="Calibri Light"/>
                <a:cs typeface="Calibri Light"/>
              </a:rPr>
              <a:t>Comparison results 80MeV flux</a:t>
            </a:r>
          </a:p>
        </p:txBody>
      </p:sp>
    </p:spTree>
    <p:extLst>
      <p:ext uri="{BB962C8B-B14F-4D97-AF65-F5344CB8AC3E}">
        <p14:creationId xmlns:p14="http://schemas.microsoft.com/office/powerpoint/2010/main" val="28523775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 of different colored vertical bars&#10;&#10;Description automatically generated">
            <a:extLst>
              <a:ext uri="{FF2B5EF4-FFF2-40B4-BE49-F238E27FC236}">
                <a16:creationId xmlns:a16="http://schemas.microsoft.com/office/drawing/2014/main" id="{BE3D74E1-F252-228F-379E-7D800C1BC5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5882" y="1150637"/>
            <a:ext cx="7823818" cy="4913149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D33F02BA-6B9B-AD4B-317B-96DB0C57E8AC}"/>
              </a:ext>
            </a:extLst>
          </p:cNvPr>
          <p:cNvSpPr txBox="1">
            <a:spLocks/>
          </p:cNvSpPr>
          <p:nvPr/>
        </p:nvSpPr>
        <p:spPr>
          <a:xfrm>
            <a:off x="1097280" y="286603"/>
            <a:ext cx="10058400" cy="774790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ea typeface="Calibri Light"/>
                <a:cs typeface="Calibri Light"/>
              </a:rPr>
              <a:t>Comparison results 80MeV flux</a:t>
            </a:r>
          </a:p>
        </p:txBody>
      </p:sp>
    </p:spTree>
    <p:extLst>
      <p:ext uri="{BB962C8B-B14F-4D97-AF65-F5344CB8AC3E}">
        <p14:creationId xmlns:p14="http://schemas.microsoft.com/office/powerpoint/2010/main" val="1740784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 of different colored bars&#10;&#10;Description automatically generated">
            <a:extLst>
              <a:ext uri="{FF2B5EF4-FFF2-40B4-BE49-F238E27FC236}">
                <a16:creationId xmlns:a16="http://schemas.microsoft.com/office/drawing/2014/main" id="{BE3D74E1-F252-228F-379E-7D800C1BC5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5882" y="1150637"/>
            <a:ext cx="7823818" cy="4913149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D33F02BA-6B9B-AD4B-317B-96DB0C57E8AC}"/>
              </a:ext>
            </a:extLst>
          </p:cNvPr>
          <p:cNvSpPr txBox="1">
            <a:spLocks/>
          </p:cNvSpPr>
          <p:nvPr/>
        </p:nvSpPr>
        <p:spPr>
          <a:xfrm>
            <a:off x="1097280" y="286603"/>
            <a:ext cx="10058400" cy="774790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ea typeface="Calibri Light"/>
                <a:cs typeface="Calibri Light"/>
              </a:rPr>
              <a:t>Comparison results 60MeV flux</a:t>
            </a:r>
          </a:p>
        </p:txBody>
      </p:sp>
    </p:spTree>
    <p:extLst>
      <p:ext uri="{BB962C8B-B14F-4D97-AF65-F5344CB8AC3E}">
        <p14:creationId xmlns:p14="http://schemas.microsoft.com/office/powerpoint/2010/main" val="22889036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A46DDC1-E8D4-8895-449F-51F5635D6993}"/>
              </a:ext>
            </a:extLst>
          </p:cNvPr>
          <p:cNvSpPr txBox="1">
            <a:spLocks/>
          </p:cNvSpPr>
          <p:nvPr/>
        </p:nvSpPr>
        <p:spPr>
          <a:xfrm>
            <a:off x="286118" y="5423957"/>
            <a:ext cx="7440561" cy="774790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ea typeface="Calibri Light"/>
                <a:cs typeface="Calibri Light"/>
              </a:rPr>
              <a:t>Thank you for your attention!</a:t>
            </a:r>
          </a:p>
        </p:txBody>
      </p:sp>
    </p:spTree>
    <p:extLst>
      <p:ext uri="{BB962C8B-B14F-4D97-AF65-F5344CB8AC3E}">
        <p14:creationId xmlns:p14="http://schemas.microsoft.com/office/powerpoint/2010/main" val="15206680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9CCE2-3B9D-4F81-6150-261C36D6C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Calibri Light"/>
                <a:cs typeface="Calibri Light"/>
              </a:rPr>
              <a:t>Theoretical calculations</a:t>
            </a:r>
            <a:endParaRPr lang="en-US"/>
          </a:p>
        </p:txBody>
      </p:sp>
      <p:pic>
        <p:nvPicPr>
          <p:cNvPr id="4" name="Content Placeholder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FA3B8524-FB25-D4D4-3E9E-FD30C233D0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4822" y="2161810"/>
            <a:ext cx="4114800" cy="638175"/>
          </a:xfrm>
        </p:spPr>
      </p:pic>
      <p:pic>
        <p:nvPicPr>
          <p:cNvPr id="5" name="Picture 4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70B51F47-B3DF-226F-F83C-55B4437E3C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4760" y="2798199"/>
            <a:ext cx="4324350" cy="819150"/>
          </a:xfrm>
          <a:prstGeom prst="rect">
            <a:avLst/>
          </a:prstGeom>
        </p:spPr>
      </p:pic>
      <p:pic>
        <p:nvPicPr>
          <p:cNvPr id="6" name="Picture 5" descr="A mathematical equation with numbers and symbols&#10;&#10;Description automatically generated">
            <a:extLst>
              <a:ext uri="{FF2B5EF4-FFF2-40B4-BE49-F238E27FC236}">
                <a16:creationId xmlns:a16="http://schemas.microsoft.com/office/drawing/2014/main" id="{6C98044C-F7F3-4754-55E0-4DA7FB77AA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3070" y="3424084"/>
            <a:ext cx="3762375" cy="10668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D8648794-F816-DEBD-7FC8-6FD8800DDDF8}"/>
              </a:ext>
            </a:extLst>
          </p:cNvPr>
          <p:cNvSpPr>
            <a:spLocks noGrp="1"/>
          </p:cNvSpPr>
          <p:nvPr/>
        </p:nvSpPr>
        <p:spPr>
          <a:xfrm>
            <a:off x="696488" y="6214479"/>
            <a:ext cx="11410335" cy="8229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rgbClr val="404040"/>
                </a:solidFill>
                <a:latin typeface="Calibri"/>
                <a:ea typeface="Calibri"/>
                <a:cs typeface="Calibri"/>
              </a:rPr>
              <a:t>For more details: </a:t>
            </a:r>
            <a:r>
              <a:rPr lang="en-US" sz="2000" dirty="0" err="1">
                <a:solidFill>
                  <a:srgbClr val="404040"/>
                </a:solidFill>
                <a:latin typeface="Calibri"/>
                <a:ea typeface="Calibri"/>
                <a:cs typeface="Calibri"/>
              </a:rPr>
              <a:t>M.Demichev</a:t>
            </a:r>
            <a:r>
              <a:rPr lang="en-US" sz="2000" dirty="0">
                <a:solidFill>
                  <a:srgbClr val="404040"/>
                </a:solidFill>
                <a:latin typeface="Calibri"/>
                <a:ea typeface="Calibri"/>
                <a:cs typeface="Calibri"/>
              </a:rPr>
              <a:t> et al., Phys. At. </a:t>
            </a:r>
            <a:r>
              <a:rPr lang="en-US" sz="2000" dirty="0" err="1">
                <a:solidFill>
                  <a:srgbClr val="404040"/>
                </a:solidFill>
                <a:latin typeface="Calibri"/>
                <a:ea typeface="Calibri"/>
                <a:cs typeface="Calibri"/>
              </a:rPr>
              <a:t>Nucl</a:t>
            </a:r>
            <a:r>
              <a:rPr lang="en-US" sz="2000" dirty="0">
                <a:solidFill>
                  <a:srgbClr val="404040"/>
                </a:solidFill>
                <a:latin typeface="Calibri"/>
                <a:ea typeface="Calibri"/>
                <a:cs typeface="Calibri"/>
              </a:rPr>
              <a:t>. 85, 805–812 (2022)</a:t>
            </a:r>
          </a:p>
          <a:p>
            <a:endParaRPr lang="en-US" sz="1800">
              <a:solidFill>
                <a:srgbClr val="FFFFFF"/>
              </a:solidFill>
              <a:ea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142490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21C70-45BF-4089-C027-3E90DC587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Calibri Light"/>
                <a:cs typeface="Calibri Light"/>
              </a:rPr>
              <a:t>Contents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4E6CFD-B1B6-6285-5504-538B0FB659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pPr marL="457200" indent="-457200">
              <a:buAutoNum type="arabicPeriod"/>
            </a:pPr>
            <a:r>
              <a:rPr lang="en-US">
                <a:ea typeface="Calibri" panose="020F0502020204030204"/>
                <a:cs typeface="Calibri" panose="020F0502020204030204"/>
              </a:rPr>
              <a:t>Experimentally determined saturation activities ratio.</a:t>
            </a:r>
          </a:p>
          <a:p>
            <a:pPr marL="457200" indent="-457200">
              <a:buAutoNum type="arabicPeriod"/>
            </a:pPr>
            <a:r>
              <a:rPr lang="en-US">
                <a:ea typeface="Calibri" panose="020F0502020204030204"/>
                <a:cs typeface="Calibri" panose="020F0502020204030204"/>
              </a:rPr>
              <a:t>Calculation of saturation activities using TALYS cross-section and independent theoretical cross-section calculations, with GEANT4 photon flux simulation.</a:t>
            </a:r>
          </a:p>
          <a:p>
            <a:pPr marL="457200" indent="-457200">
              <a:buAutoNum type="arabicPeriod"/>
            </a:pPr>
            <a:r>
              <a:rPr lang="en-US">
                <a:ea typeface="Calibri" panose="020F0502020204030204"/>
                <a:cs typeface="Calibri" panose="020F0502020204030204"/>
              </a:rPr>
              <a:t>Comparison of saturation activities ratios obtained experimentally, using TALYS, and using independent cross-section calculations.</a:t>
            </a:r>
          </a:p>
          <a:p>
            <a:pPr marL="457200" indent="-457200">
              <a:buAutoNum type="arabicPeriod"/>
            </a:pPr>
            <a:endParaRPr lang="en-US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165121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8" name="Rectangle 87">
            <a:extLst>
              <a:ext uri="{FF2B5EF4-FFF2-40B4-BE49-F238E27FC236}">
                <a16:creationId xmlns:a16="http://schemas.microsoft.com/office/drawing/2014/main" id="{4CFCD50F-4BF3-4733-BD42-5567080A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6B2AF9-CD55-E28B-79F4-240AB77B8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8459" y="634946"/>
            <a:ext cx="4821283" cy="1450757"/>
          </a:xfrm>
        </p:spPr>
        <p:txBody>
          <a:bodyPr>
            <a:normAutofit/>
          </a:bodyPr>
          <a:lstStyle/>
          <a:p>
            <a:r>
              <a:rPr lang="en-US">
                <a:ea typeface="Calibri Light"/>
                <a:cs typeface="Calibri Light"/>
              </a:rPr>
              <a:t>Experiment</a:t>
            </a:r>
            <a:endParaRPr lang="en-US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97C2466A-2320-4205-BDC2-056CD8BC2C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3" y="321733"/>
            <a:ext cx="3057906" cy="34082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Diagram of a cylinder with a red circle and black text&#10;&#10;Description automatically generated">
            <a:extLst>
              <a:ext uri="{FF2B5EF4-FFF2-40B4-BE49-F238E27FC236}">
                <a16:creationId xmlns:a16="http://schemas.microsoft.com/office/drawing/2014/main" id="{68D8AD41-FB2A-8E8D-8523-96F023D66C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336" y="1467708"/>
            <a:ext cx="2784700" cy="1239191"/>
          </a:xfrm>
          <a:prstGeom prst="rect">
            <a:avLst/>
          </a:prstGeom>
        </p:spPr>
      </p:pic>
      <p:sp>
        <p:nvSpPr>
          <p:cNvPr id="92" name="Rectangle 91">
            <a:extLst>
              <a:ext uri="{FF2B5EF4-FFF2-40B4-BE49-F238E27FC236}">
                <a16:creationId xmlns:a16="http://schemas.microsoft.com/office/drawing/2014/main" id="{C24F77B6-3AFC-4981-A39A-15994073E1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12061" y="321733"/>
            <a:ext cx="2583939" cy="1955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E622A300-A12E-4C3D-A574-71AFFA8F2B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40096" y="2085703"/>
            <a:ext cx="411480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Rectangle 95">
            <a:extLst>
              <a:ext uri="{FF2B5EF4-FFF2-40B4-BE49-F238E27FC236}">
                <a16:creationId xmlns:a16="http://schemas.microsoft.com/office/drawing/2014/main" id="{B7D21A87-2874-4438-84BA-E02F7C6327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3" y="3879167"/>
            <a:ext cx="3057906" cy="21355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0B0A69F5-520C-404C-9614-071AAE1387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28588" y="2451014"/>
            <a:ext cx="2567411" cy="3532765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machine in a factory&#10;&#10;Description automatically generated">
            <a:extLst>
              <a:ext uri="{FF2B5EF4-FFF2-40B4-BE49-F238E27FC236}">
                <a16:creationId xmlns:a16="http://schemas.microsoft.com/office/drawing/2014/main" id="{122C3AD9-9C60-E24E-657E-091FE2A2806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388" r="2857" b="298"/>
          <a:stretch/>
        </p:blipFill>
        <p:spPr>
          <a:xfrm>
            <a:off x="3664752" y="2642655"/>
            <a:ext cx="2295082" cy="314948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B4DF73-8867-454C-2927-996509F1BA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8459" y="2198914"/>
            <a:ext cx="4821283" cy="3670180"/>
          </a:xfrm>
        </p:spPr>
        <p:txBody>
          <a:bodyPr vert="horz" lIns="0" tIns="45720" rIns="0" bIns="45720" rtlCol="0" anchor="t">
            <a:normAutofit/>
          </a:bodyPr>
          <a:lstStyle/>
          <a:p>
            <a:r>
              <a:rPr lang="en-US">
                <a:ea typeface="Calibri"/>
                <a:cs typeface="Calibri"/>
              </a:rPr>
              <a:t> - LINAC 200 Electron Accelerator, JINR, Dubna.</a:t>
            </a:r>
          </a:p>
          <a:p>
            <a:pPr marL="0" indent="0">
              <a:buNone/>
            </a:pPr>
            <a:r>
              <a:rPr lang="en-US">
                <a:ea typeface="Calibri"/>
                <a:cs typeface="Calibri"/>
              </a:rPr>
              <a:t>  - Bremsstrahlung beams of 60, 80, and 100 MeV irradiating 209Bi.</a:t>
            </a:r>
          </a:p>
          <a:p>
            <a:pPr marL="0" indent="0">
              <a:buNone/>
            </a:pPr>
            <a:r>
              <a:rPr lang="en-US">
                <a:ea typeface="Calibri"/>
                <a:cs typeface="Calibri"/>
              </a:rPr>
              <a:t>  - Activated 209Bi transported to </a:t>
            </a:r>
            <a:r>
              <a:rPr lang="en-US" err="1">
                <a:ea typeface="Calibri"/>
                <a:cs typeface="Calibri"/>
              </a:rPr>
              <a:t>HPGe</a:t>
            </a:r>
            <a:r>
              <a:rPr lang="en-US">
                <a:ea typeface="Calibri"/>
                <a:cs typeface="Calibri"/>
              </a:rPr>
              <a:t> detector for spectroscopic measurements.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54D683B1-E7B7-4AF5-8BF1-00757F13FB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7B07ECB0-AC96-4F4F-AB0C-44EA1353C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C3CA1FB-A6E0-8E61-CFCD-F0F0A4F64D58}"/>
              </a:ext>
            </a:extLst>
          </p:cNvPr>
          <p:cNvSpPr>
            <a:spLocks noGrp="1"/>
          </p:cNvSpPr>
          <p:nvPr/>
        </p:nvSpPr>
        <p:spPr>
          <a:xfrm>
            <a:off x="696488" y="6214479"/>
            <a:ext cx="11410335" cy="8229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rgbClr val="404040"/>
                </a:solidFill>
                <a:latin typeface="Calibri"/>
                <a:ea typeface="Calibri"/>
                <a:cs typeface="Calibri"/>
              </a:rPr>
              <a:t>For more details: </a:t>
            </a:r>
            <a:r>
              <a:rPr lang="en-US" sz="2000" dirty="0" err="1">
                <a:solidFill>
                  <a:srgbClr val="404040"/>
                </a:solidFill>
                <a:latin typeface="Calibri"/>
                <a:ea typeface="Calibri"/>
                <a:cs typeface="Calibri"/>
              </a:rPr>
              <a:t>M.Demichev</a:t>
            </a:r>
            <a:r>
              <a:rPr lang="en-US" sz="2000" dirty="0">
                <a:solidFill>
                  <a:srgbClr val="404040"/>
                </a:solidFill>
                <a:latin typeface="Calibri"/>
                <a:ea typeface="Calibri"/>
                <a:cs typeface="Calibri"/>
              </a:rPr>
              <a:t> et al., Phys. At. </a:t>
            </a:r>
            <a:r>
              <a:rPr lang="en-US" sz="2000" dirty="0" err="1">
                <a:solidFill>
                  <a:srgbClr val="404040"/>
                </a:solidFill>
                <a:latin typeface="Calibri"/>
                <a:ea typeface="Calibri"/>
                <a:cs typeface="Calibri"/>
              </a:rPr>
              <a:t>Nucl</a:t>
            </a:r>
            <a:r>
              <a:rPr lang="en-US" sz="2000" dirty="0">
                <a:solidFill>
                  <a:srgbClr val="404040"/>
                </a:solidFill>
                <a:latin typeface="Calibri"/>
                <a:ea typeface="Calibri"/>
                <a:cs typeface="Calibri"/>
              </a:rPr>
              <a:t>. 85, 805–812 (2022)</a:t>
            </a:r>
          </a:p>
          <a:p>
            <a:endParaRPr lang="en-US" sz="1800">
              <a:solidFill>
                <a:srgbClr val="FFFFFF"/>
              </a:solidFill>
              <a:ea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4169024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B9A5C-A03D-30C1-F235-F5FB8B24A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Calibri Light"/>
                <a:cs typeface="Calibri Light"/>
              </a:rPr>
              <a:t>Experimental saturation activities ratio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8299CF-15B8-254A-157F-55F8F855F7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7516" y="1795220"/>
            <a:ext cx="6096000" cy="981559"/>
          </a:xfrm>
          <a:prstGeom prst="rect">
            <a:avLst/>
          </a:prstGeom>
        </p:spPr>
      </p:pic>
      <p:pic>
        <p:nvPicPr>
          <p:cNvPr id="6" name="Picture 5" descr="A table with numbers and symbols&#10;&#10;Description automatically generated">
            <a:extLst>
              <a:ext uri="{FF2B5EF4-FFF2-40B4-BE49-F238E27FC236}">
                <a16:creationId xmlns:a16="http://schemas.microsoft.com/office/drawing/2014/main" id="{FB935479-E54B-649A-8FC8-2122FCD4E4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798" y="2951521"/>
            <a:ext cx="4670631" cy="2970571"/>
          </a:xfrm>
          <a:prstGeom prst="rect">
            <a:avLst/>
          </a:prstGeom>
        </p:spPr>
      </p:pic>
      <p:pic>
        <p:nvPicPr>
          <p:cNvPr id="3" name="Picture 2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5ADB90CA-F71E-D190-9668-4F5F9786AB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4020" y="1800379"/>
            <a:ext cx="4020473" cy="11433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605B06B-2D2D-0671-A977-49C12CC843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2680" y="3092244"/>
            <a:ext cx="3805673" cy="3057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1278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52662-FD0C-2995-AC6B-1F541FB42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Calibri Light"/>
                <a:cs typeface="Calibri Light"/>
              </a:rPr>
              <a:t>Calculation of saturation activities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F9D258-32A2-0C31-35F4-83D4D3E1FF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1368651"/>
          </a:xfrm>
        </p:spPr>
        <p:txBody>
          <a:bodyPr vert="horz" lIns="0" tIns="45720" rIns="0" bIns="45720" rtlCol="0" anchor="t">
            <a:noAutofit/>
          </a:bodyPr>
          <a:lstStyle/>
          <a:p>
            <a:r>
              <a:rPr lang="en-US" sz="2800">
                <a:ea typeface="Calibri"/>
                <a:cs typeface="Calibri"/>
              </a:rPr>
              <a:t> 1. TALYS cross-section + GEANT4 simulated photon flux.</a:t>
            </a:r>
          </a:p>
          <a:p>
            <a:pPr marL="0" indent="0">
              <a:buNone/>
            </a:pPr>
            <a:r>
              <a:rPr lang="en-US" sz="2800">
                <a:ea typeface="Calibri"/>
                <a:cs typeface="Calibri"/>
              </a:rPr>
              <a:t> 2. Independent theoretically calculated cross-section + GEANT 4 simulated photon flux. </a:t>
            </a:r>
          </a:p>
        </p:txBody>
      </p:sp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406B8A9C-AD63-894B-751C-DD40DC4F2B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937" y="3675728"/>
            <a:ext cx="4576608" cy="1448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6600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D2BDC-0FAB-7538-EDE8-AA0537463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Calibri Light"/>
                <a:cs typeface="Calibri Light"/>
              </a:rPr>
              <a:t>Photon flux simulation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62FBBDA-D980-C406-EF87-E53D24CB999A}"/>
              </a:ext>
            </a:extLst>
          </p:cNvPr>
          <p:cNvSpPr txBox="1">
            <a:spLocks/>
          </p:cNvSpPr>
          <p:nvPr/>
        </p:nvSpPr>
        <p:spPr>
          <a:xfrm>
            <a:off x="1097280" y="1845734"/>
            <a:ext cx="3495368" cy="4023360"/>
          </a:xfrm>
          <a:prstGeom prst="rect">
            <a:avLst/>
          </a:prstGeom>
        </p:spPr>
        <p:txBody>
          <a:bodyPr vert="horz" lIns="0" tIns="45720" rIns="0" bIns="45720" rtlCol="0" anchor="t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ea typeface="Calibri"/>
                <a:cs typeface="Calibri"/>
              </a:rPr>
              <a:t> - GEANT4 simulation of bremsstrahlung for 60, 80, and 100 MeV.</a:t>
            </a:r>
          </a:p>
          <a:p>
            <a:pPr marL="0" indent="0">
              <a:buNone/>
            </a:pPr>
            <a:r>
              <a:rPr lang="en-US">
                <a:ea typeface="Calibri"/>
                <a:cs typeface="Calibri"/>
              </a:rPr>
              <a:t>  - Wolfram thickness 5.65mm.</a:t>
            </a:r>
          </a:p>
          <a:p>
            <a:pPr marL="0" indent="0">
              <a:buNone/>
            </a:pPr>
            <a:r>
              <a:rPr lang="en-US">
                <a:ea typeface="Calibri"/>
                <a:cs typeface="Calibri"/>
              </a:rPr>
              <a:t>  - 10mm radius Bi target, 17cm away from the converter. 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C0EEF6-CFA8-6E26-E0AD-F77B377126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3173" y="2052406"/>
            <a:ext cx="6096000" cy="4056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8646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9EE60D8-2009-43EF-6331-E34DB36DE2D5}"/>
              </a:ext>
            </a:extLst>
          </p:cNvPr>
          <p:cNvSpPr/>
          <p:nvPr/>
        </p:nvSpPr>
        <p:spPr>
          <a:xfrm>
            <a:off x="0" y="5751871"/>
            <a:ext cx="12191999" cy="109383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CDDDA96-A40D-9092-25F2-4AE4E78FBEE5}"/>
              </a:ext>
            </a:extLst>
          </p:cNvPr>
          <p:cNvSpPr>
            <a:spLocks noGrp="1"/>
          </p:cNvSpPr>
          <p:nvPr/>
        </p:nvSpPr>
        <p:spPr>
          <a:xfrm>
            <a:off x="1065197" y="5882640"/>
            <a:ext cx="10058400" cy="8229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FFFFFF"/>
                </a:solidFill>
              </a:rPr>
              <a:t>TALYS cross-sections for different level density and photon strength function models, total of 54 model combinations.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38ECC22-C94F-19C0-3FF9-6F0E582C33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492" y="253181"/>
            <a:ext cx="2606725" cy="540528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FC1A920-9D86-4D25-DF10-2D551F9619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7429" y="253181"/>
            <a:ext cx="2618529" cy="540528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D094539-B57F-39C7-A6EB-1465F88AAC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926" y="254876"/>
            <a:ext cx="2770251" cy="540231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D3BA6E7-3966-510B-78DB-0B500F4649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50029" y="254876"/>
            <a:ext cx="2770251" cy="5402317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5D0CCC7-7C8D-EB8B-DD56-9F0089BBDEC5}"/>
              </a:ext>
            </a:extLst>
          </p:cNvPr>
          <p:cNvSpPr/>
          <p:nvPr/>
        </p:nvSpPr>
        <p:spPr>
          <a:xfrm>
            <a:off x="2963657" y="823067"/>
            <a:ext cx="26275" cy="4256689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69A696B-23BE-984B-D3E4-213C035614D7}"/>
              </a:ext>
            </a:extLst>
          </p:cNvPr>
          <p:cNvSpPr/>
          <p:nvPr/>
        </p:nvSpPr>
        <p:spPr>
          <a:xfrm>
            <a:off x="9044248" y="826474"/>
            <a:ext cx="26275" cy="4256689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5F5AE05-6D96-6650-648D-87CB98403A84}"/>
              </a:ext>
            </a:extLst>
          </p:cNvPr>
          <p:cNvSpPr/>
          <p:nvPr/>
        </p:nvSpPr>
        <p:spPr>
          <a:xfrm>
            <a:off x="5968026" y="826475"/>
            <a:ext cx="26275" cy="4256689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0686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98F4C-068C-7609-F4C2-99BB1BD52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ea typeface="Calibri Light"/>
                <a:cs typeface="Calibri Light"/>
              </a:rPr>
              <a:t>Comparing saturation activities ratios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DFB0CED-0A60-B8B0-D507-ECC411892320}"/>
              </a:ext>
            </a:extLst>
          </p:cNvPr>
          <p:cNvSpPr txBox="1">
            <a:spLocks/>
          </p:cNvSpPr>
          <p:nvPr/>
        </p:nvSpPr>
        <p:spPr>
          <a:xfrm>
            <a:off x="1092287" y="1909880"/>
            <a:ext cx="10457455" cy="3959214"/>
          </a:xfrm>
          <a:prstGeom prst="rect">
            <a:avLst/>
          </a:prstGeom>
        </p:spPr>
        <p:txBody>
          <a:bodyPr vert="horz" lIns="0" tIns="45720" rIns="0" bIns="45720" rtlCol="0" anchor="t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 - For the 54 cross-sections, saturation activities ratios were calculated with GEANT4 photon flux.  </a:t>
            </a:r>
          </a:p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 - Find which model fits the experimental saturation activities best for all neutron emissions considered.</a:t>
            </a:r>
          </a:p>
          <a:p>
            <a:pPr marL="0" indent="0">
              <a:buNone/>
            </a:pPr>
            <a:endParaRPr lang="en-US">
              <a:ea typeface="+mn-lt"/>
              <a:cs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CE6B63-6B30-BD33-021D-F93FFECADE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6345" y="3163836"/>
            <a:ext cx="1040375" cy="25336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E4EA18C-2490-AF92-DAA0-C79196747E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5677" y="3235749"/>
            <a:ext cx="5825612" cy="238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1744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 with different colored bars&#10;&#10;Description automatically generated">
            <a:extLst>
              <a:ext uri="{FF2B5EF4-FFF2-40B4-BE49-F238E27FC236}">
                <a16:creationId xmlns:a16="http://schemas.microsoft.com/office/drawing/2014/main" id="{BE3D74E1-F252-228F-379E-7D800C1BC5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3047" y="975707"/>
            <a:ext cx="8089489" cy="5263009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D33F02BA-6B9B-AD4B-317B-96DB0C57E8AC}"/>
              </a:ext>
            </a:extLst>
          </p:cNvPr>
          <p:cNvSpPr txBox="1">
            <a:spLocks/>
          </p:cNvSpPr>
          <p:nvPr/>
        </p:nvSpPr>
        <p:spPr>
          <a:xfrm>
            <a:off x="1097280" y="286603"/>
            <a:ext cx="10058400" cy="774790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ea typeface="Calibri Light"/>
                <a:cs typeface="Calibri Light"/>
              </a:rPr>
              <a:t>Comparison results 100MeV flux</a:t>
            </a:r>
          </a:p>
        </p:txBody>
      </p:sp>
    </p:spTree>
    <p:extLst>
      <p:ext uri="{BB962C8B-B14F-4D97-AF65-F5344CB8AC3E}">
        <p14:creationId xmlns:p14="http://schemas.microsoft.com/office/powerpoint/2010/main" val="819885356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15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Retrospect</vt:lpstr>
      <vt:lpstr>Analysis of 209Bi(γ,xn) reactions</vt:lpstr>
      <vt:lpstr>Contents</vt:lpstr>
      <vt:lpstr>Experiment</vt:lpstr>
      <vt:lpstr>Experimental saturation activities ratio</vt:lpstr>
      <vt:lpstr>Calculation of saturation activities</vt:lpstr>
      <vt:lpstr>Photon flux simulation</vt:lpstr>
      <vt:lpstr>PowerPoint Presentation</vt:lpstr>
      <vt:lpstr>Comparing saturation activities ratios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Theoretical calculations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114</cp:revision>
  <dcterms:created xsi:type="dcterms:W3CDTF">2023-10-12T09:04:09Z</dcterms:created>
  <dcterms:modified xsi:type="dcterms:W3CDTF">2023-10-17T06:12:31Z</dcterms:modified>
</cp:coreProperties>
</file>