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9410"/>
            </a:schemeClr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/>
    <p:restoredTop sz="94646"/>
  </p:normalViewPr>
  <p:slideViewPr>
    <p:cSldViewPr snapToGrid="0">
      <p:cViewPr>
        <p:scale>
          <a:sx n="84" d="100"/>
          <a:sy n="84" d="100"/>
        </p:scale>
        <p:origin x="472" y="7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3800"/>
            </a:lvl1pPr>
          </a:lstStyle>
          <a:p>
            <a:r>
              <a:t>KLICKA HÄR FÖR ATT ÄNDRA RUBRIK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83426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 spc="300"/>
            </a:lvl1pPr>
            <a:lvl2pPr marL="0" indent="457200" algn="ctr">
              <a:buSzTx/>
              <a:buFontTx/>
              <a:buNone/>
              <a:defRPr sz="1800" spc="300"/>
            </a:lvl2pPr>
            <a:lvl3pPr marL="0" indent="914400" algn="ctr">
              <a:buSzTx/>
              <a:buFontTx/>
              <a:buNone/>
              <a:defRPr sz="1800" spc="300"/>
            </a:lvl3pPr>
            <a:lvl4pPr marL="0" indent="1371600" algn="ctr">
              <a:buSzTx/>
              <a:buFontTx/>
              <a:buNone/>
              <a:defRPr sz="1800" spc="300"/>
            </a:lvl4pPr>
            <a:lvl5pPr marL="0" indent="1828800" algn="ctr">
              <a:buSzTx/>
              <a:buFontTx/>
              <a:buNone/>
              <a:defRPr sz="1800" spc="300"/>
            </a:lvl5pPr>
          </a:lstStyle>
          <a:p>
            <a:r>
              <a:t>KLICKA HÄR FÖR ATT ÄNDRA UNDERRUBRIK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82703" y="6546850"/>
            <a:ext cx="220244" cy="227204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90000"/>
              </a:lnSpc>
              <a:defRPr sz="1100" b="1" spc="-33">
                <a:solidFill>
                  <a:srgbClr val="B517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U_White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839787" y="987425"/>
            <a:ext cx="8852853" cy="445137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KLICKA HÄR FÖR ATT ÄNDRA RUBRIK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96000" y="1778000"/>
            <a:ext cx="3596641" cy="4083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9787" y="1785939"/>
            <a:ext cx="4900614" cy="4083051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FontTx/>
              <a:buNone/>
              <a:defRPr sz="2000"/>
            </a:lvl1pPr>
            <a:lvl2pPr marL="0" indent="457200" algn="just">
              <a:buSzTx/>
              <a:buFontTx/>
              <a:buNone/>
              <a:defRPr sz="2000"/>
            </a:lvl2pPr>
            <a:lvl3pPr marL="0" indent="914400" algn="just">
              <a:buSzTx/>
              <a:buFontTx/>
              <a:buNone/>
              <a:defRPr sz="2000"/>
            </a:lvl3pPr>
            <a:lvl4pPr marL="0" indent="1371600" algn="just">
              <a:buSzTx/>
              <a:buFontTx/>
              <a:buNone/>
              <a:defRPr sz="2000"/>
            </a:lvl4pPr>
            <a:lvl5pPr marL="0" indent="1828800" algn="just">
              <a:buSzTx/>
              <a:buFontTx/>
              <a:buNone/>
              <a:defRPr sz="2000"/>
            </a:lvl5pPr>
          </a:lstStyle>
          <a:p>
            <a:r>
              <a:t>Klicka här för att skriva in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160" y="6440422"/>
            <a:ext cx="376561" cy="264256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7" name="Bildobjekt 8" descr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494" y="0"/>
            <a:ext cx="2268507" cy="2516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839787" y="987425"/>
            <a:ext cx="8852853" cy="445137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KLICKA HÄR FÖR ATT ÄNDRA RUBRIK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1785938"/>
            <a:ext cx="8853488" cy="4084638"/>
          </a:xfrm>
          <a:prstGeom prst="rect">
            <a:avLst/>
          </a:prstGeom>
        </p:spPr>
        <p:txBody>
          <a:bodyPr/>
          <a:lstStyle/>
          <a:p>
            <a:r>
              <a:t>Klicka här för att skriva in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U_White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U_ Grey_Title Slide">
    <p:bg>
      <p:bgPr>
        <a:solidFill>
          <a:srgbClr val="00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13" descr="Picture 13"/>
          <p:cNvPicPr>
            <a:picLocks noChangeAspect="1"/>
          </p:cNvPicPr>
          <p:nvPr/>
        </p:nvPicPr>
        <p:blipFill>
          <a:blip r:embed="rId3">
            <a:alphaModFix amt="10000"/>
          </a:blip>
          <a:srcRect t="24378" r="33466"/>
          <a:stretch>
            <a:fillRect/>
          </a:stretch>
        </p:blipFill>
        <p:spPr>
          <a:xfrm>
            <a:off x="10014332" y="0"/>
            <a:ext cx="2177669" cy="244631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3800">
                <a:solidFill>
                  <a:srgbClr val="000000">
                    <a:alpha val="80000"/>
                  </a:srgbClr>
                </a:solidFill>
              </a:defRPr>
            </a:lvl1pPr>
          </a:lstStyle>
          <a:p>
            <a:r>
              <a:t>KLICKA HÄR FÖR ATT ÄNDRA RUBRIK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83426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 spc="300"/>
            </a:lvl1pPr>
            <a:lvl2pPr marL="0" indent="457200" algn="ctr">
              <a:buSzTx/>
              <a:buFontTx/>
              <a:buNone/>
              <a:defRPr sz="1800" spc="300"/>
            </a:lvl2pPr>
            <a:lvl3pPr marL="0" indent="914400" algn="ctr">
              <a:buSzTx/>
              <a:buFontTx/>
              <a:buNone/>
              <a:defRPr sz="1800" spc="300"/>
            </a:lvl3pPr>
            <a:lvl4pPr marL="0" indent="1371600" algn="ctr">
              <a:buSzTx/>
              <a:buFontTx/>
              <a:buNone/>
              <a:defRPr sz="1800" spc="300"/>
            </a:lvl4pPr>
            <a:lvl5pPr marL="0" indent="1828800" algn="ctr">
              <a:buSzTx/>
              <a:buFontTx/>
              <a:buNone/>
              <a:defRPr sz="1800" spc="300"/>
            </a:lvl5pPr>
          </a:lstStyle>
          <a:p>
            <a:r>
              <a:t>KLICKA HÄR FÖR ATT ÄNDRA UNDERRUBRIK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U_Grey_Title with Image">
    <p:bg>
      <p:bgPr>
        <a:solidFill>
          <a:srgbClr val="00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13" descr="Picture 13"/>
          <p:cNvPicPr>
            <a:picLocks noChangeAspect="1"/>
          </p:cNvPicPr>
          <p:nvPr/>
        </p:nvPicPr>
        <p:blipFill>
          <a:blip r:embed="rId3"/>
          <a:srcRect t="24378" r="33466"/>
          <a:stretch>
            <a:fillRect/>
          </a:stretch>
        </p:blipFill>
        <p:spPr>
          <a:xfrm>
            <a:off x="10014332" y="0"/>
            <a:ext cx="2177669" cy="244631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524000" y="2265681"/>
            <a:ext cx="9144000" cy="31089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1524000" y="461962"/>
            <a:ext cx="9144000" cy="1417638"/>
          </a:xfrm>
          <a:prstGeom prst="rect">
            <a:avLst/>
          </a:prstGeom>
        </p:spPr>
        <p:txBody>
          <a:bodyPr anchor="b"/>
          <a:lstStyle>
            <a:lvl1pPr algn="ctr">
              <a:defRPr sz="3800"/>
            </a:lvl1pPr>
          </a:lstStyle>
          <a:p>
            <a:r>
              <a:t>KLICKA HÄR FÖR ATT ÄNDRA RUBRIK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5760722"/>
            <a:ext cx="9144000" cy="25908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500" spc="300"/>
            </a:lvl1pPr>
            <a:lvl2pPr marL="0" indent="457200" algn="ctr">
              <a:buSzTx/>
              <a:buFontTx/>
              <a:buNone/>
              <a:defRPr sz="1500" spc="300"/>
            </a:lvl2pPr>
            <a:lvl3pPr marL="0" indent="914400" algn="ctr">
              <a:buSzTx/>
              <a:buFontTx/>
              <a:buNone/>
              <a:defRPr sz="1500" spc="300"/>
            </a:lvl3pPr>
            <a:lvl4pPr marL="0" indent="1371600" algn="ctr">
              <a:buSzTx/>
              <a:buFontTx/>
              <a:buNone/>
              <a:defRPr sz="1500" spc="300"/>
            </a:lvl4pPr>
            <a:lvl5pPr marL="0" indent="1828800" algn="ctr">
              <a:buSzTx/>
              <a:buFontTx/>
              <a:buNone/>
              <a:defRPr sz="1500" spc="300"/>
            </a:lvl5pPr>
          </a:lstStyle>
          <a:p>
            <a:r>
              <a:t>KLICKA HÄR FÖR ATT ÄNDRA UNDERRUBRIK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U_Grey_Text with Image">
    <p:bg>
      <p:bgPr>
        <a:solidFill>
          <a:srgbClr val="00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icture 13" descr="Picture 13"/>
          <p:cNvPicPr>
            <a:picLocks noChangeAspect="1"/>
          </p:cNvPicPr>
          <p:nvPr/>
        </p:nvPicPr>
        <p:blipFill>
          <a:blip r:embed="rId3"/>
          <a:srcRect t="24378" r="33466"/>
          <a:stretch>
            <a:fillRect/>
          </a:stretch>
        </p:blipFill>
        <p:spPr>
          <a:xfrm>
            <a:off x="10014332" y="0"/>
            <a:ext cx="2177669" cy="244631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839787" y="987425"/>
            <a:ext cx="8852853" cy="445137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KLICKA HÄR FÖR ATT ÄNDRA RUBRIK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96000" y="1778000"/>
            <a:ext cx="3596641" cy="4083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9787" y="1785939"/>
            <a:ext cx="4900614" cy="4083051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FontTx/>
              <a:buNone/>
              <a:defRPr sz="2000"/>
            </a:lvl1pPr>
            <a:lvl2pPr marL="0" indent="457200" algn="just">
              <a:buSzTx/>
              <a:buFontTx/>
              <a:buNone/>
              <a:defRPr sz="2000"/>
            </a:lvl2pPr>
            <a:lvl3pPr marL="0" indent="914400" algn="just">
              <a:buSzTx/>
              <a:buFontTx/>
              <a:buNone/>
              <a:defRPr sz="2000"/>
            </a:lvl3pPr>
            <a:lvl4pPr marL="0" indent="1371600" algn="just">
              <a:buSzTx/>
              <a:buFontTx/>
              <a:buNone/>
              <a:defRPr sz="2000"/>
            </a:lvl4pPr>
            <a:lvl5pPr marL="0" indent="1828800" algn="just">
              <a:buSzTx/>
              <a:buFontTx/>
              <a:buNone/>
              <a:defRPr sz="2000"/>
            </a:lvl5pPr>
          </a:lstStyle>
          <a:p>
            <a:r>
              <a:t>Klicka här för att skriva in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U_gray_text with placeholder">
    <p:bg>
      <p:bgPr>
        <a:solidFill>
          <a:srgbClr val="00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13" descr="Picture 13"/>
          <p:cNvPicPr>
            <a:picLocks noChangeAspect="1"/>
          </p:cNvPicPr>
          <p:nvPr/>
        </p:nvPicPr>
        <p:blipFill>
          <a:blip r:embed="rId3"/>
          <a:srcRect t="24378" r="33466"/>
          <a:stretch>
            <a:fillRect/>
          </a:stretch>
        </p:blipFill>
        <p:spPr>
          <a:xfrm>
            <a:off x="10014332" y="0"/>
            <a:ext cx="2177669" cy="244631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KLICKA HÄR FÖR ATT ÄNDRA RUBRIK"/>
          <p:cNvSpPr txBox="1">
            <a:spLocks noGrp="1"/>
          </p:cNvSpPr>
          <p:nvPr>
            <p:ph type="title" hasCustomPrompt="1"/>
          </p:nvPr>
        </p:nvSpPr>
        <p:spPr>
          <a:xfrm>
            <a:off x="839787" y="987425"/>
            <a:ext cx="8852853" cy="445137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KLICKA HÄR FÖR ATT ÄNDRA RUBRIK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1757363"/>
            <a:ext cx="8853488" cy="4113213"/>
          </a:xfrm>
          <a:prstGeom prst="rect">
            <a:avLst/>
          </a:prstGeom>
        </p:spPr>
        <p:txBody>
          <a:bodyPr/>
          <a:lstStyle/>
          <a:p>
            <a:r>
              <a:t>Klicka här för att skriva in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U_Grey_Image with text">
    <p:bg>
      <p:bgPr>
        <a:solidFill>
          <a:srgbClr val="00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3" descr="Picture 13"/>
          <p:cNvPicPr>
            <a:picLocks noChangeAspect="1"/>
          </p:cNvPicPr>
          <p:nvPr/>
        </p:nvPicPr>
        <p:blipFill>
          <a:blip r:embed="rId3"/>
          <a:srcRect t="24378" r="33466"/>
          <a:stretch>
            <a:fillRect/>
          </a:stretch>
        </p:blipFill>
        <p:spPr>
          <a:xfrm>
            <a:off x="10014332" y="0"/>
            <a:ext cx="2177669" cy="244631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8" descr="Bildobjekt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3494" y="0"/>
            <a:ext cx="2268507" cy="2516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objekt 4" descr="Bildobjekt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2847" y="5806123"/>
            <a:ext cx="863601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30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1pPr>
      <a:lvl2pPr marL="734785" marR="0" indent="-27758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2pPr>
      <a:lvl3pPr marL="1238250" marR="0" indent="-3238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3pPr>
      <a:lvl4pPr marL="1587500" marR="0" indent="-215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4pPr>
      <a:lvl5pPr marL="2044700" marR="0" indent="-215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5pPr>
      <a:lvl6pPr marL="2501900" marR="0" indent="-215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6pPr>
      <a:lvl7pPr marL="2959100" marR="0" indent="-215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7pPr>
      <a:lvl8pPr marL="3416300" marR="0" indent="-215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8pPr>
      <a:lvl9pPr marL="3873500" marR="0" indent="-215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-"/>
        <a:tabLst/>
        <a:defRPr sz="1700" b="0" i="0" u="none" strike="noStrike" cap="none" spc="0" baseline="0">
          <a:solidFill>
            <a:srgbClr val="000000">
              <a:alpha val="70000"/>
            </a:srgb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. Cannarozzo¹, S. Pomp¹, A. Koning², A. Al-Adili¹, A. Solders¹, A. Göök¹…"/>
          <p:cNvSpPr txBox="1">
            <a:spLocks noGrp="1"/>
          </p:cNvSpPr>
          <p:nvPr>
            <p:ph type="subTitle" sz="half" idx="1"/>
          </p:nvPr>
        </p:nvSpPr>
        <p:spPr>
          <a:xfrm>
            <a:off x="1523998" y="3407922"/>
            <a:ext cx="5547361" cy="2145655"/>
          </a:xfrm>
          <a:prstGeom prst="rect">
            <a:avLst/>
          </a:prstGeom>
        </p:spPr>
        <p:txBody>
          <a:bodyPr anchor="ctr"/>
          <a:lstStyle/>
          <a:p>
            <a:pPr>
              <a:defRPr sz="2000" spc="0"/>
            </a:pPr>
            <a:r>
              <a:rPr dirty="0"/>
              <a:t>S. Cannarozzo¹, S. Pomp¹, A. Koning², A. Al-Adili¹, A. Solders¹, A. Göök¹ </a:t>
            </a:r>
          </a:p>
          <a:p>
            <a:pPr>
              <a:defRPr sz="1700" spc="0"/>
            </a:pPr>
            <a:r>
              <a:rPr dirty="0"/>
              <a:t>¹ Uppsala University, ² International Atomic Energy Agency</a:t>
            </a:r>
          </a:p>
        </p:txBody>
      </p:sp>
      <p:sp>
        <p:nvSpPr>
          <p:cNvPr id="127" name="Global comparison between experimentally measured isomeric yield ratios and nuclear model calculations"/>
          <p:cNvSpPr txBox="1"/>
          <p:nvPr/>
        </p:nvSpPr>
        <p:spPr>
          <a:xfrm>
            <a:off x="1063029" y="854953"/>
            <a:ext cx="10065942" cy="267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 defTabSz="2438338">
              <a:lnSpc>
                <a:spcPct val="90000"/>
              </a:lnSpc>
              <a:defRPr sz="3800" spc="-114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Global comparison between experimentally measured isomeric yield ratios and nuclear model calculations</a:t>
            </a:r>
          </a:p>
        </p:txBody>
      </p:sp>
      <p:sp>
        <p:nvSpPr>
          <p:cNvPr id="128" name="Joint ICTP-IAEA Workshop on Simulation of Nuclear Reaction Data with the TALYS Code - 17/10/23"/>
          <p:cNvSpPr txBox="1"/>
          <p:nvPr/>
        </p:nvSpPr>
        <p:spPr>
          <a:xfrm>
            <a:off x="319017" y="5932726"/>
            <a:ext cx="9972257" cy="61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1600"/>
            </a:lvl1pPr>
          </a:lstStyle>
          <a:p>
            <a:r>
              <a:rPr dirty="0"/>
              <a:t>Joint ICTP-IAEA Workshop on Simulation of Nuclear Reaction Data with the TALYS Code -</a:t>
            </a:r>
            <a:r>
              <a:rPr lang="sv-SE" dirty="0"/>
              <a:t> Trieste</a:t>
            </a:r>
            <a:r>
              <a:rPr dirty="0"/>
              <a:t> </a:t>
            </a:r>
            <a:r>
              <a:rPr lang="sv-SE" dirty="0"/>
              <a:t>20</a:t>
            </a:r>
            <a:r>
              <a:rPr dirty="0"/>
              <a:t>23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912D0A1-871B-C3AA-E13B-004DCF8FA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024" t="35627" r="38816" b="35945"/>
          <a:stretch/>
        </p:blipFill>
        <p:spPr>
          <a:xfrm>
            <a:off x="7585670" y="2734241"/>
            <a:ext cx="3028990" cy="35036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X_proj_RSPC1.0.pdf" descr="X_proj_RSPC1.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85" y="797421"/>
            <a:ext cx="6315790" cy="5263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tro - Isomers and isomeric yield ratio (IYR)"/>
          <p:cNvSpPr txBox="1">
            <a:spLocks noGrp="1"/>
          </p:cNvSpPr>
          <p:nvPr>
            <p:ph type="title"/>
          </p:nvPr>
        </p:nvSpPr>
        <p:spPr>
          <a:xfrm>
            <a:off x="839787" y="987425"/>
            <a:ext cx="7463044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Intro - Isomers and isomeric yield ratio (IYR)</a:t>
            </a:r>
          </a:p>
        </p:txBody>
      </p:sp>
      <p:sp>
        <p:nvSpPr>
          <p:cNvPr id="131" name="Isomers are excited meta-stable states of a nucleu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dirty="0"/>
              <a:t>Isomer</a:t>
            </a:r>
            <a:r>
              <a:rPr lang="en-GB" dirty="0"/>
              <a:t>s</a:t>
            </a:r>
            <a:r>
              <a:rPr dirty="0"/>
              <a:t> are excited </a:t>
            </a:r>
            <a:r>
              <a:rPr b="1" dirty="0"/>
              <a:t>meta-stable states</a:t>
            </a:r>
            <a:r>
              <a:rPr dirty="0"/>
              <a:t> of a nucleus</a:t>
            </a:r>
          </a:p>
          <a:p>
            <a:pPr algn="l"/>
            <a:r>
              <a:rPr lang="sv-SE" dirty="0"/>
              <a:t>IYR is a r</a:t>
            </a:r>
            <a:r>
              <a:rPr dirty="0" err="1"/>
              <a:t>eaction</a:t>
            </a:r>
            <a:r>
              <a:rPr dirty="0"/>
              <a:t> observable that can give info about </a:t>
            </a:r>
            <a:r>
              <a:rPr b="1" dirty="0"/>
              <a:t>angular momentum</a:t>
            </a:r>
            <a:r>
              <a:rPr dirty="0"/>
              <a:t> of</a:t>
            </a:r>
            <a:r>
              <a:rPr lang="sv-SE" dirty="0"/>
              <a:t> </a:t>
            </a:r>
            <a:r>
              <a:rPr lang="sv-SE" dirty="0" err="1"/>
              <a:t>reaction</a:t>
            </a:r>
            <a:r>
              <a:rPr dirty="0"/>
              <a:t> </a:t>
            </a:r>
            <a:r>
              <a:rPr lang="sv-SE" dirty="0" err="1"/>
              <a:t>products</a:t>
            </a:r>
            <a:endParaRPr dirty="0"/>
          </a:p>
          <a:p>
            <a:pPr algn="l"/>
            <a:r>
              <a:rPr b="1" dirty="0"/>
              <a:t>TALYS</a:t>
            </a:r>
            <a:r>
              <a:rPr dirty="0"/>
              <a:t> can calculate the IYR</a:t>
            </a:r>
          </a:p>
          <a:p>
            <a:pPr algn="l"/>
            <a:r>
              <a:rPr dirty="0"/>
              <a:t>Many factors influence performance, e.g. optical model, level scheme, level density model</a:t>
            </a:r>
            <a:r>
              <a:rPr b="1" dirty="0"/>
              <a:t> </a:t>
            </a:r>
            <a:r>
              <a:rPr dirty="0"/>
              <a:t>(</a:t>
            </a:r>
            <a:r>
              <a:rPr b="1" dirty="0"/>
              <a:t>LDM</a:t>
            </a:r>
            <a:r>
              <a:rPr dirty="0"/>
              <a:t>)</a:t>
            </a:r>
          </a:p>
          <a:p>
            <a:pPr algn="l">
              <a:defRPr b="1"/>
            </a:pPr>
            <a:r>
              <a:rPr dirty="0"/>
              <a:t>We studied the performances of TALYS to calculate IYR in reactions</a:t>
            </a:r>
            <a:r>
              <a:rPr lang="sv-SE" dirty="0"/>
              <a:t> </a:t>
            </a:r>
            <a:r>
              <a:rPr lang="sv-SE" dirty="0" err="1"/>
              <a:t>involving</a:t>
            </a:r>
            <a:r>
              <a:rPr lang="sv-SE" dirty="0"/>
              <a:t> </a:t>
            </a:r>
            <a:r>
              <a:rPr lang="sv-SE" dirty="0" err="1"/>
              <a:t>light</a:t>
            </a:r>
            <a:r>
              <a:rPr lang="sv-SE" dirty="0"/>
              <a:t> </a:t>
            </a:r>
            <a:r>
              <a:rPr lang="sv-SE" dirty="0" err="1"/>
              <a:t>particles</a:t>
            </a:r>
            <a:r>
              <a:rPr lang="sv-SE" dirty="0"/>
              <a:t> and 𝛄</a:t>
            </a:r>
            <a:endParaRPr dirty="0"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38" name="Group"/>
          <p:cNvGrpSpPr/>
          <p:nvPr/>
        </p:nvGrpSpPr>
        <p:grpSpPr>
          <a:xfrm>
            <a:off x="6799481" y="1863427"/>
            <a:ext cx="4552732" cy="3131145"/>
            <a:chOff x="0" y="0"/>
            <a:chExt cx="4552730" cy="3131143"/>
          </a:xfrm>
        </p:grpSpPr>
        <p:pic>
          <p:nvPicPr>
            <p:cNvPr id="133" name="9970660120855.jpg" descr="9970660120855.jpg"/>
            <p:cNvPicPr>
              <a:picLocks noChangeAspect="1"/>
            </p:cNvPicPr>
            <p:nvPr/>
          </p:nvPicPr>
          <p:blipFill>
            <a:blip r:embed="rId2"/>
            <a:srcRect l="2059" t="2059" r="11334" b="6695"/>
            <a:stretch>
              <a:fillRect/>
            </a:stretch>
          </p:blipFill>
          <p:spPr>
            <a:xfrm>
              <a:off x="100894" y="0"/>
              <a:ext cx="4190173" cy="2782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Rounded Rectangle"/>
            <p:cNvSpPr/>
            <p:nvPr/>
          </p:nvSpPr>
          <p:spPr>
            <a:xfrm>
              <a:off x="0" y="2142811"/>
              <a:ext cx="4391994" cy="238856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99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noFill/>
                </a:defRPr>
              </a:pPr>
              <a:endParaRPr/>
            </a:p>
          </p:txBody>
        </p:sp>
        <p:sp>
          <p:nvSpPr>
            <p:cNvPr id="135" name="Rounded Rectangle"/>
            <p:cNvSpPr/>
            <p:nvPr/>
          </p:nvSpPr>
          <p:spPr>
            <a:xfrm>
              <a:off x="0" y="2575662"/>
              <a:ext cx="4391994" cy="238855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99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noFill/>
                </a:defRPr>
              </a:pPr>
              <a:endParaRPr/>
            </a:p>
          </p:txBody>
        </p:sp>
        <p:sp>
          <p:nvSpPr>
            <p:cNvPr id="136" name="excited state"/>
            <p:cNvSpPr txBox="1"/>
            <p:nvPr/>
          </p:nvSpPr>
          <p:spPr>
            <a:xfrm>
              <a:off x="3450375" y="1781061"/>
              <a:ext cx="110235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/>
              </a:pPr>
              <a:r>
                <a:rPr>
                  <a:solidFill>
                    <a:srgbClr val="990000"/>
                  </a:solidFill>
                </a:rPr>
                <a:t>excited</a:t>
              </a:r>
              <a:r>
                <a:t> </a:t>
              </a:r>
              <a:r>
                <a:rPr>
                  <a:solidFill>
                    <a:srgbClr val="990000"/>
                  </a:solidFill>
                </a:rPr>
                <a:t>state</a:t>
              </a:r>
            </a:p>
          </p:txBody>
        </p:sp>
        <p:sp>
          <p:nvSpPr>
            <p:cNvPr id="137" name="ground state"/>
            <p:cNvSpPr txBox="1"/>
            <p:nvPr/>
          </p:nvSpPr>
          <p:spPr>
            <a:xfrm>
              <a:off x="3450375" y="2842320"/>
              <a:ext cx="1092633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400"/>
              </a:pPr>
              <a:r>
                <a:rPr>
                  <a:solidFill>
                    <a:srgbClr val="990000"/>
                  </a:solidFill>
                </a:rPr>
                <a:t>ground</a:t>
              </a:r>
              <a:r>
                <a:t> </a:t>
              </a:r>
              <a:r>
                <a:rPr>
                  <a:solidFill>
                    <a:srgbClr val="990000"/>
                  </a:solidFill>
                </a:rPr>
                <a:t>state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Rectangle"/>
              <p:cNvSpPr txBox="1"/>
              <p:nvPr/>
            </p:nvSpPr>
            <p:spPr>
              <a:xfrm>
                <a:off x="7194689" y="5243184"/>
                <a:ext cx="3601546" cy="10476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normAutofit/>
              </a:bodyPr>
              <a:lstStyle>
                <a:lvl1pPr algn="just">
                  <a:lnSpc>
                    <a:spcPct val="90000"/>
                  </a:lnSpc>
                  <a:spcBef>
                    <a:spcPts val="1000"/>
                  </a:spcBef>
                  <a:defRPr sz="2000">
                    <a:solidFill>
                      <a:srgbClr val="000000">
                        <a:alpha val="70000"/>
                      </a:srgbClr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𝐼𝑌𝑅</m:t>
                      </m:r>
                      <m:r>
                        <a:rPr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𝑒𝑥𝑐𝑖𝑡𝑒𝑑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𝑒𝑥𝑐𝑖𝑡𝑒𝑑</m:t>
                              </m:r>
                            </m:sub>
                          </m:sSub>
                          <m:r>
                            <a:rPr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𝑔𝑟𝑜𝑢𝑛𝑑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9" name="Rectangl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689" y="5243184"/>
                <a:ext cx="3601546" cy="1047649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ethod - outline"/>
          <p:cNvSpPr txBox="1">
            <a:spLocks noGrp="1"/>
          </p:cNvSpPr>
          <p:nvPr>
            <p:ph type="title"/>
          </p:nvPr>
        </p:nvSpPr>
        <p:spPr>
          <a:xfrm>
            <a:off x="839787" y="987425"/>
            <a:ext cx="4016630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Method - outline</a:t>
            </a:r>
          </a:p>
        </p:txBody>
      </p:sp>
      <p:sp>
        <p:nvSpPr>
          <p:cNvPr id="142" name="IYR measured in reactions retrieved from EXFOR library…"/>
          <p:cNvSpPr txBox="1">
            <a:spLocks noGrp="1"/>
          </p:cNvSpPr>
          <p:nvPr>
            <p:ph type="body" sz="quarter" idx="1"/>
          </p:nvPr>
        </p:nvSpPr>
        <p:spPr>
          <a:xfrm>
            <a:off x="839787" y="1881468"/>
            <a:ext cx="4016630" cy="4083051"/>
          </a:xfrm>
          <a:prstGeom prst="rect">
            <a:avLst/>
          </a:prstGeom>
        </p:spPr>
        <p:txBody>
          <a:bodyPr/>
          <a:lstStyle/>
          <a:p>
            <a:pPr algn="l"/>
            <a:r>
              <a:t>IYR measured in reactions retrieved from </a:t>
            </a:r>
            <a:r>
              <a:rPr b="1"/>
              <a:t>EXFOR</a:t>
            </a:r>
            <a:r>
              <a:t> library</a:t>
            </a:r>
          </a:p>
          <a:p>
            <a:pPr algn="l"/>
            <a:r>
              <a:t>Experimental data reproduced with </a:t>
            </a:r>
            <a:r>
              <a:rPr b="1"/>
              <a:t>TALYS</a:t>
            </a:r>
          </a:p>
          <a:p>
            <a:pPr algn="l"/>
            <a:r>
              <a:t>Values </a:t>
            </a:r>
            <a:r>
              <a:rPr b="1"/>
              <a:t>compared</a:t>
            </a:r>
            <a:r>
              <a:t> </a:t>
            </a:r>
          </a:p>
          <a:p>
            <a:pPr algn="l"/>
            <a:r>
              <a:t>Calculations can be repeated with different TALYS settings to study their impact (LDM and spin cut-off parameter)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46" name="Group"/>
          <p:cNvGrpSpPr/>
          <p:nvPr/>
        </p:nvGrpSpPr>
        <p:grpSpPr>
          <a:xfrm>
            <a:off x="4820807" y="1951341"/>
            <a:ext cx="6624830" cy="3570157"/>
            <a:chOff x="0" y="0"/>
            <a:chExt cx="6624828" cy="3570155"/>
          </a:xfrm>
        </p:grpSpPr>
        <p:pic>
          <p:nvPicPr>
            <p:cNvPr id="144" name="nuclear-chart.pdf" descr="nuclear-chart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624829" cy="3194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Caption"/>
            <p:cNvSpPr/>
            <p:nvPr/>
          </p:nvSpPr>
          <p:spPr>
            <a:xfrm>
              <a:off x="0" y="3295741"/>
              <a:ext cx="6624829" cy="274415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defRPr sz="1200"/>
              </a:lvl1pPr>
            </a:lstStyle>
            <a:p>
              <a:r>
                <a:t>Distribution of the nuclei included in the IYR database used in this work on the nuclear chart.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xperimental data"/>
          <p:cNvSpPr txBox="1">
            <a:spLocks noGrp="1"/>
          </p:cNvSpPr>
          <p:nvPr>
            <p:ph type="title"/>
          </p:nvPr>
        </p:nvSpPr>
        <p:spPr>
          <a:xfrm>
            <a:off x="839787" y="987425"/>
            <a:ext cx="4016630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Experimental data</a:t>
            </a:r>
          </a:p>
        </p:txBody>
      </p:sp>
      <p:sp>
        <p:nvSpPr>
          <p:cNvPr id="149" name="Data retrieved from EXFOR, nuclear data library maintained by IAEA…"/>
          <p:cNvSpPr txBox="1">
            <a:spLocks noGrp="1"/>
          </p:cNvSpPr>
          <p:nvPr>
            <p:ph type="body" sz="half" idx="1"/>
          </p:nvPr>
        </p:nvSpPr>
        <p:spPr>
          <a:xfrm>
            <a:off x="839787" y="1785939"/>
            <a:ext cx="5430301" cy="4295940"/>
          </a:xfrm>
          <a:prstGeom prst="rect">
            <a:avLst/>
          </a:prstGeom>
        </p:spPr>
        <p:txBody>
          <a:bodyPr/>
          <a:lstStyle/>
          <a:p>
            <a:pPr algn="l"/>
            <a:r>
              <a:t>Data retrieved from EXFOR, nuclear data library maintained by IAEA</a:t>
            </a:r>
          </a:p>
          <a:p>
            <a:pPr algn="l"/>
            <a:r>
              <a:t>Reactions used based on TALYS constraints: </a:t>
            </a:r>
          </a:p>
          <a:p>
            <a:pPr marL="581526" lvl="1" indent="-200526" algn="l">
              <a:buSzPct val="100000"/>
              <a:buChar char="-"/>
            </a:pPr>
            <a:r>
              <a:t>Light particles (</a:t>
            </a:r>
            <a:r>
              <a:rPr b="1" i="1"/>
              <a:t>n</a:t>
            </a:r>
            <a:r>
              <a:rPr i="1"/>
              <a:t>,</a:t>
            </a:r>
            <a:r>
              <a:rPr b="1" i="1"/>
              <a:t> p</a:t>
            </a:r>
            <a:r>
              <a:rPr i="1"/>
              <a:t>,</a:t>
            </a:r>
            <a:r>
              <a:rPr b="1" i="1"/>
              <a:t> d, ³He</a:t>
            </a:r>
            <a:r>
              <a:rPr i="1"/>
              <a:t>, 𝜶</a:t>
            </a:r>
            <a:r>
              <a:t>) and 𝛄</a:t>
            </a:r>
            <a:endParaRPr i="1"/>
          </a:p>
          <a:p>
            <a:pPr marL="581526" lvl="1" indent="-200526" algn="l">
              <a:buSzPct val="100000"/>
              <a:buChar char="-"/>
            </a:pPr>
            <a:r>
              <a:t>Energies </a:t>
            </a:r>
            <a:r>
              <a:rPr b="1"/>
              <a:t>&lt;</a:t>
            </a:r>
            <a:r>
              <a:t> </a:t>
            </a:r>
            <a:r>
              <a:rPr b="1"/>
              <a:t>200 MeV</a:t>
            </a:r>
          </a:p>
          <a:p>
            <a:pPr algn="l"/>
            <a:r>
              <a:t>Database divided into </a:t>
            </a:r>
            <a:r>
              <a:rPr b="1"/>
              <a:t>entries</a:t>
            </a:r>
            <a:r>
              <a:rPr i="1"/>
              <a:t> </a:t>
            </a:r>
            <a:r>
              <a:t>(single experiments)</a:t>
            </a:r>
          </a:p>
          <a:p>
            <a:pPr algn="l"/>
            <a:r>
              <a:rPr b="1"/>
              <a:t>1131 entries</a:t>
            </a:r>
            <a:r>
              <a:t> retrieved containing one or more measured IYR</a:t>
            </a:r>
          </a:p>
          <a:p>
            <a:pPr algn="l"/>
            <a:r>
              <a:t>Total of </a:t>
            </a:r>
            <a:r>
              <a:rPr b="1"/>
              <a:t>5404 measured IYR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aphicFrame>
        <p:nvGraphicFramePr>
          <p:cNvPr id="151" name="Table 1"/>
          <p:cNvGraphicFramePr/>
          <p:nvPr/>
        </p:nvGraphicFramePr>
        <p:xfrm>
          <a:off x="6891562" y="1830780"/>
          <a:ext cx="4705980" cy="3608125"/>
        </p:xfrm>
        <a:graphic>
          <a:graphicData uri="http://schemas.openxmlformats.org/drawingml/2006/table">
            <a:tbl>
              <a:tblPr firstRow="1" firstCol="1" lastRow="1" bandRow="1">
                <a:tableStyleId>{4C3C2611-4C71-4FC5-86AE-919BDF0F9419}</a:tableStyleId>
              </a:tblPr>
              <a:tblGrid>
                <a:gridCol w="156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91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Projectile 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Entries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Experimental IYR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499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1396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γ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290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483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1247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4836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⍺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151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1248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138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483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1010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4836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342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4836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161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Off val="4836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1131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000000">
                              <a:alpha val="70000"/>
                            </a:srgbClr>
                          </a:solidFill>
                        </a:rPr>
                        <a:t>5404</a:t>
                      </a:r>
                    </a:p>
                  </a:txBody>
                  <a:tcPr marL="0" marR="0" marT="0" marB="0" anchor="ctr" horzOverflow="overflow">
                    <a:solidFill>
                      <a:srgbClr val="990000">
                        <a:alpha val="263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uclear model code and calculations"/>
          <p:cNvSpPr txBox="1">
            <a:spLocks noGrp="1"/>
          </p:cNvSpPr>
          <p:nvPr>
            <p:ph type="title"/>
          </p:nvPr>
        </p:nvSpPr>
        <p:spPr>
          <a:xfrm>
            <a:off x="851729" y="390363"/>
            <a:ext cx="7539806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Analysis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Every experimental IYR is reproduced with TALYS. For each entry the weighted mean is calculated:…"/>
              <p:cNvSpPr txBox="1"/>
              <p:nvPr/>
            </p:nvSpPr>
            <p:spPr>
              <a:xfrm>
                <a:off x="839787" y="1038585"/>
                <a:ext cx="5188444" cy="54651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normAutofit lnSpcReduction="10000"/>
              </a:bodyPr>
              <a:lstStyle/>
              <a:p>
                <a:pPr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r>
                  <a:rPr lang="en-GB" dirty="0"/>
                  <a:t>Every experimental IYR is </a:t>
                </a:r>
                <a:r>
                  <a:rPr lang="en-GB" b="1" dirty="0"/>
                  <a:t>reproduced</a:t>
                </a:r>
                <a:r>
                  <a:rPr lang="en-GB" dirty="0"/>
                  <a:t> with TALYS. For each entry the </a:t>
                </a:r>
                <a:r>
                  <a:rPr lang="en-GB" b="1" dirty="0"/>
                  <a:t>weighted mean </a:t>
                </a:r>
                <a:r>
                  <a:rPr lang="en-GB" dirty="0"/>
                  <a:t>is calculated:</a:t>
                </a:r>
              </a:p>
              <a:p>
                <a:pPr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endParaRPr lang="en-GB" dirty="0"/>
              </a:p>
              <a:p>
                <a:pPr lvl="8" indent="1499616"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  <m:r>
                        <a:rPr lang="ar-AE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ar-AE" dirty="0"/>
              </a:p>
              <a:p>
                <a:pPr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r>
                  <a:rPr lang="en-GB" dirty="0"/>
                  <a:t>Where: </a:t>
                </a:r>
              </a:p>
              <a:p>
                <a:pPr marL="164431" indent="-164431" defTabSz="749808">
                  <a:lnSpc>
                    <a:spcPct val="90000"/>
                  </a:lnSpc>
                  <a:spcBef>
                    <a:spcPts val="800"/>
                  </a:spcBef>
                  <a:buSzPct val="100000"/>
                  <a:buChar char="•"/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𝐼𝑌</m:t>
                    </m:r>
                    <m:sSub>
                      <m:sSubPr>
                        <m:ctrlP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ar-AE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𝐼𝑌</m:t>
                    </m:r>
                    <m:sSub>
                      <m:sSubPr>
                        <m:ctrlP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𝑇𝐴𝐿𝑌𝑆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</a:p>
              <a:p>
                <a:pPr marL="164431" indent="-164431" defTabSz="749808">
                  <a:lnSpc>
                    <a:spcPct val="90000"/>
                  </a:lnSpc>
                  <a:spcBef>
                    <a:spcPts val="800"/>
                  </a:spcBef>
                  <a:buSzPct val="100000"/>
                  <a:buChar char="•"/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is the inverse square of the uncertainty of </a:t>
                </a:r>
                <a14:m>
                  <m:oMath xmlns:m="http://schemas.openxmlformats.org/officeDocument/2006/math">
                    <m:r>
                      <a:rPr lang="en-GB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𝐼𝑌</m:t>
                    </m:r>
                    <m:sSub>
                      <m:sSubPr>
                        <m:ctrlP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endParaRPr lang="ar-AE" dirty="0"/>
              </a:p>
              <a:p>
                <a:pPr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r>
                  <a:rPr lang="en-GB" dirty="0"/>
                  <a:t>Then the </a:t>
                </a:r>
                <a:r>
                  <a:rPr lang="en-GB" b="1" dirty="0"/>
                  <a:t>average</a:t>
                </a:r>
                <a:r>
                  <a:rPr lang="en-GB" dirty="0"/>
                  <a:t> value and its standard error are calculated</a:t>
                </a:r>
              </a:p>
              <a:p>
                <a:pPr lvl="1" indent="187452" algn="ctr"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bar>
                        <m:barPr>
                          <m:pos m:val="top"/>
                          <m:ctrlP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ar-AE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f>
                        <m:fPr>
                          <m:ctrlP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ar-AE" sz="19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ar-AE" sz="19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lvl="1" indent="187452" algn="ctr"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endParaRPr lang="sv-SE" sz="195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 indent="187452" algn="ctr"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ar-AE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ar-AE" sz="19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ar-AE" sz="19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−⟨</m:t>
                              </m:r>
                              <m:bar>
                                <m:barPr>
                                  <m:pos m:val="top"/>
                                  <m:ctrlP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sSup>
                                <m:sSupPr>
                                  <m:ctrlP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 sz="19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ar-AE" sz="1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ar-AE" dirty="0"/>
              </a:p>
              <a:p>
                <a:pPr lvl="1" indent="187452"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r>
                  <a:rPr lang="en-GB" dirty="0"/>
                  <a:t>This process is repeated for </a:t>
                </a:r>
                <a:r>
                  <a:rPr lang="en-GB" b="1" dirty="0"/>
                  <a:t>sub-sets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a:rPr lang="en-GB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𝐽𝑔</m:t>
                    </m:r>
                    <m:r>
                      <a:rPr lang="en-GB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ar-AE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ar-AE" sz="175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v-SE" sz="175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𝐽𝑔</m:t>
                    </m:r>
                    <m:r>
                      <a:rPr lang="ar-AE" sz="1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ar-AE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ar-AE" sz="1476" dirty="0"/>
                  <a:t> </a:t>
                </a:r>
                <a:r>
                  <a:rPr lang="en-GB" dirty="0"/>
                  <a:t>and projectiles) to look for bias</a:t>
                </a:r>
              </a:p>
              <a:p>
                <a:pPr lvl="1" indent="187452" defTabSz="749808">
                  <a:lnSpc>
                    <a:spcPct val="90000"/>
                  </a:lnSpc>
                  <a:spcBef>
                    <a:spcPts val="800"/>
                  </a:spcBef>
                  <a:defRPr sz="1640">
                    <a:solidFill>
                      <a:srgbClr val="000000">
                        <a:alpha val="70000"/>
                      </a:srgbClr>
                    </a:solidFill>
                  </a:defRPr>
                </a:pPr>
                <a:r>
                  <a:rPr lang="en-GB" sz="1640" dirty="0">
                    <a:solidFill>
                      <a:srgbClr val="000000">
                        <a:alpha val="70000"/>
                      </a:srgbClr>
                    </a:solidFill>
                  </a:rPr>
                  <a:t>It is also repeated for the 6 LDMs</a:t>
                </a:r>
                <a:endParaRPr sz="1640" dirty="0">
                  <a:solidFill>
                    <a:srgbClr val="000000">
                      <a:alpha val="7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55" name="Every experimental IYR is reproduced with TALYS. For each entry the weighted mean is calculated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1038585"/>
                <a:ext cx="5188444" cy="5465156"/>
              </a:xfrm>
              <a:prstGeom prst="rect">
                <a:avLst/>
              </a:prstGeom>
              <a:blipFill>
                <a:blip r:embed="rId2"/>
                <a:stretch>
                  <a:fillRect l="-1711" t="-1157" r="-2934" b="-4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"/>
          <p:cNvGrpSpPr/>
          <p:nvPr/>
        </p:nvGrpSpPr>
        <p:grpSpPr>
          <a:xfrm>
            <a:off x="6009580" y="275122"/>
            <a:ext cx="6017334" cy="3018730"/>
            <a:chOff x="0" y="0"/>
            <a:chExt cx="6017333" cy="3018728"/>
          </a:xfrm>
        </p:grpSpPr>
        <p:pic>
          <p:nvPicPr>
            <p:cNvPr id="156" name="In107.png" descr="In107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6017334" cy="30187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Rectangle"/>
            <p:cNvSpPr/>
            <p:nvPr/>
          </p:nvSpPr>
          <p:spPr>
            <a:xfrm>
              <a:off x="2934654" y="1163905"/>
              <a:ext cx="91046" cy="4842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Equation"/>
                <p:cNvSpPr txBox="1"/>
                <p:nvPr/>
              </p:nvSpPr>
              <p:spPr>
                <a:xfrm rot="16200000">
                  <a:off x="2874960" y="1375683"/>
                  <a:ext cx="286273" cy="64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𝐼𝑌𝑅</m:t>
                        </m:r>
                        <m:r>
                          <a:rPr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600"/>
                </a:p>
              </p:txBody>
            </p:sp>
          </mc:Choice>
          <mc:Fallback xmlns="">
            <p:sp>
              <p:nvSpPr>
                <p:cNvPr id="15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874960" y="1375683"/>
                  <a:ext cx="286273" cy="64999"/>
                </a:xfrm>
                <a:prstGeom prst="rect">
                  <a:avLst/>
                </a:prstGeom>
                <a:blipFill>
                  <a:blip r:embed="rId4"/>
                  <a:stretch>
                    <a:fillRect t="-4348" r="-8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0" name="wavg_distr.pdf" descr="wavg_distr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16" y="3279039"/>
            <a:ext cx="3478210" cy="361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EB8D-0D40-9DF2-7D4A-A9F2EE1EEE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9787" y="1787524"/>
            <a:ext cx="3625533" cy="4083051"/>
          </a:xfrm>
        </p:spPr>
        <p:txBody>
          <a:bodyPr/>
          <a:lstStyle/>
          <a:p>
            <a:pPr algn="l"/>
            <a:r>
              <a:rPr lang="en-GB" dirty="0"/>
              <a:t>On average, </a:t>
            </a:r>
            <a:r>
              <a:rPr lang="en-GB" b="1" dirty="0"/>
              <a:t>TALYS underestimates the low-spin state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Mild dependency on the LDM showed</a:t>
            </a:r>
          </a:p>
        </p:txBody>
      </p:sp>
      <p:sp>
        <p:nvSpPr>
          <p:cNvPr id="10" name="Analysis - spin cut-off parameter">
            <a:extLst>
              <a:ext uri="{FF2B5EF4-FFF2-40B4-BE49-F238E27FC236}">
                <a16:creationId xmlns:a16="http://schemas.microsoft.com/office/drawing/2014/main" id="{8D922817-5796-7712-D29A-6595E5C45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7" y="987425"/>
            <a:ext cx="7544985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Analysis </a:t>
            </a:r>
            <a:r>
              <a:rPr lang="en-SE" dirty="0">
                <a:solidFill>
                  <a:srgbClr val="C00000"/>
                </a:solidFill>
              </a:rPr>
              <a:t>–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level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density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 err="1">
                <a:solidFill>
                  <a:srgbClr val="C00000"/>
                </a:solidFill>
              </a:rPr>
              <a:t>models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9F5401-FFC4-7B85-0AFC-F968F11B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96" y="1432562"/>
            <a:ext cx="6084571" cy="50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37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nalysis - spin cut-off parameter"/>
          <p:cNvSpPr txBox="1">
            <a:spLocks noGrp="1"/>
          </p:cNvSpPr>
          <p:nvPr>
            <p:ph type="title"/>
          </p:nvPr>
        </p:nvSpPr>
        <p:spPr>
          <a:xfrm>
            <a:off x="839787" y="987425"/>
            <a:ext cx="7544985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Analysis - spin cut-off parameter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Investigated the effect of spin cut-off parameter ( ), used by TALYS to calculate the width of the spin distributions (keyword: rspincut) for different level density models (keyword ldmodel)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9787" y="1785939"/>
                <a:ext cx="10008082" cy="4295940"/>
              </a:xfrm>
              <a:prstGeom prst="rect">
                <a:avLst/>
              </a:prstGeom>
            </p:spPr>
            <p:txBody>
              <a:bodyPr/>
              <a:lstStyle/>
              <a:p>
                <a:pPr lvl="1" indent="0" algn="l">
                  <a:buClr>
                    <a:srgbClr val="000000">
                      <a:alpha val="70000"/>
                    </a:srgbClr>
                  </a:buClr>
                </a:pPr>
                <a:r>
                  <a:rPr dirty="0"/>
                  <a:t>Investigated the effect of </a:t>
                </a:r>
                <a:r>
                  <a:rPr b="1" dirty="0"/>
                  <a:t>spin cut-off parameter </a:t>
                </a:r>
                <a:r>
                  <a:rPr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sz="1800" dirty="0"/>
                  <a:t>)</a:t>
                </a:r>
                <a:r>
                  <a:rPr dirty="0"/>
                  <a:t>, used by TALYS to calculate the width of the spin distributions for different </a:t>
                </a:r>
                <a:r>
                  <a:rPr b="1" dirty="0"/>
                  <a:t>level density models</a:t>
                </a:r>
                <a:endParaRPr dirty="0"/>
              </a:p>
            </p:txBody>
          </p:sp>
        </mc:Choice>
        <mc:Fallback>
          <p:sp>
            <p:nvSpPr>
              <p:cNvPr id="163" name="Investigated the effect of spin cut-off parameter ( ), used by TALYS to calculate the width of the spin distributions (keyword: rspincut) for different level density models (keyword ldmodel)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7" y="1785939"/>
                <a:ext cx="10008082" cy="4295940"/>
              </a:xfrm>
              <a:prstGeom prst="rect">
                <a:avLst/>
              </a:prstGeom>
              <a:blipFill>
                <a:blip r:embed="rId2"/>
                <a:stretch>
                  <a:fillRect l="-1141" t="-1176" r="-63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5" name="Tc_ld.pdf" descr="Tc_l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22" y="2770250"/>
            <a:ext cx="5248380" cy="343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entry.pdf" descr="entry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504" y="2610665"/>
            <a:ext cx="4247336" cy="4247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sults and conclusions"/>
          <p:cNvSpPr txBox="1">
            <a:spLocks noGrp="1"/>
          </p:cNvSpPr>
          <p:nvPr>
            <p:ph type="title"/>
          </p:nvPr>
        </p:nvSpPr>
        <p:spPr>
          <a:xfrm>
            <a:off x="903287" y="479425"/>
            <a:ext cx="7544985" cy="445137"/>
          </a:xfrm>
          <a:prstGeom prst="rect">
            <a:avLst/>
          </a:prstGeom>
        </p:spPr>
        <p:txBody>
          <a:bodyPr/>
          <a:lstStyle>
            <a:lvl1pPr defTabSz="1365469">
              <a:defRPr sz="2128" spc="-63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Results and 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To lower values of  , on average, correspond closer biases and more similar distribution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77887" y="1074739"/>
                <a:ext cx="10436226" cy="4295940"/>
              </a:xfrm>
              <a:prstGeom prst="rect">
                <a:avLst/>
              </a:prstGeom>
            </p:spPr>
            <p:txBody>
              <a:bodyPr/>
              <a:lstStyle/>
              <a:p>
                <a:pPr lvl="1" indent="0" algn="l">
                  <a:buClr>
                    <a:srgbClr val="000000">
                      <a:alpha val="70000"/>
                    </a:srgbClr>
                  </a:buClr>
                </a:pPr>
                <a:r>
                  <a:rPr dirty="0"/>
                  <a:t>To lower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sz="1800" dirty="0"/>
                  <a:t>, </a:t>
                </a:r>
                <a:r>
                  <a:rPr dirty="0"/>
                  <a:t>on average, correspond closer biases and more similar distributions </a:t>
                </a:r>
              </a:p>
            </p:txBody>
          </p:sp>
        </mc:Choice>
        <mc:Fallback>
          <p:sp>
            <p:nvSpPr>
              <p:cNvPr id="169" name="To lower values of  , on average, correspond closer biases and more similar distributions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7887" y="1074739"/>
                <a:ext cx="10436226" cy="4295940"/>
              </a:xfrm>
              <a:prstGeom prst="rect">
                <a:avLst/>
              </a:prstGeom>
              <a:blipFill>
                <a:blip r:embed="rId2"/>
                <a:stretch>
                  <a:fillRect l="-1095" t="-885" r="-85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173" name="Group"/>
          <p:cNvGrpSpPr/>
          <p:nvPr/>
        </p:nvGrpSpPr>
        <p:grpSpPr>
          <a:xfrm>
            <a:off x="1325080" y="1932008"/>
            <a:ext cx="4316769" cy="4544469"/>
            <a:chOff x="0" y="0"/>
            <a:chExt cx="4316767" cy="4544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rend of   as a function of   for empirical LDMs."/>
                <p:cNvSpPr/>
                <p:nvPr/>
              </p:nvSpPr>
              <p:spPr>
                <a:xfrm>
                  <a:off x="0" y="0"/>
                  <a:ext cx="4316768" cy="31964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r">
                    <a:defRPr sz="1200"/>
                  </a:pPr>
                  <a:r>
                    <a:rPr dirty="0"/>
                    <a:t>Trend of </a:t>
                  </a:r>
                  <a14:m>
                    <m:oMath xmlns:m="http://schemas.openxmlformats.org/officeDocument/2006/math">
                      <m:r>
                        <a:rPr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bar>
                        <m:barPr>
                          <m:pos m:val="top"/>
                          <m:ctrlP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r>
                    <a:rPr b="1" dirty="0"/>
                    <a:t> </a:t>
                  </a:r>
                  <a:r>
                    <a:rPr dirty="0"/>
                    <a:t>as a function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a14:m>
                  <a:r>
                    <a:rPr b="1" dirty="0"/>
                    <a:t> </a:t>
                  </a:r>
                  <a:r>
                    <a:rPr dirty="0"/>
                    <a:t>for empirical LDMs.</a:t>
                  </a:r>
                </a:p>
              </p:txBody>
            </p:sp>
          </mc:Choice>
          <mc:Fallback xmlns="">
            <p:sp>
              <p:nvSpPr>
                <p:cNvPr id="171" name="Trend of   as a function of   for empirical LDMs.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316768" cy="319640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3"/>
                  <a:stretch>
                    <a:fillRect r="-880" b="-1923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2" name="avg_small_all.pdf" descr="avg_small_all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1239"/>
              <a:ext cx="4316768" cy="4123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6" name="Group"/>
          <p:cNvGrpSpPr/>
          <p:nvPr/>
        </p:nvGrpSpPr>
        <p:grpSpPr>
          <a:xfrm>
            <a:off x="6381608" y="1932008"/>
            <a:ext cx="4617295" cy="4291984"/>
            <a:chOff x="0" y="0"/>
            <a:chExt cx="4617294" cy="4291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P-value of Kolmogorov-Smirnov test applied to the  distributions for   sub-sets as a function of   for the three phenomenological LDMs."/>
                <p:cNvSpPr/>
                <p:nvPr/>
              </p:nvSpPr>
              <p:spPr>
                <a:xfrm>
                  <a:off x="0" y="0"/>
                  <a:ext cx="4617295" cy="73400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ctr">
                    <a:defRPr sz="1200"/>
                  </a:pPr>
                  <a:r>
                    <a:t>P-value of Kolmogorov-Smirnov test applied to the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</m:oMath>
                  </a14:m>
                  <a:r>
                    <a:t>distributions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≶</m:t>
                      </m:r>
                      <m:sSub>
                        <m:sSubPr>
                          <m:ctrlP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t> sub-sets as a function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a14:m>
                  <a:r>
                    <a:t> for the three phenomenological LDMs.</a:t>
                  </a:r>
                </a:p>
              </p:txBody>
            </p:sp>
          </mc:Choice>
          <mc:Fallback xmlns="">
            <p:sp>
              <p:nvSpPr>
                <p:cNvPr id="174" name="P-value of Kolmogorov-Smirnov test applied to the  distributions for   sub-sets as a function of   for the three phenomenological LDMs.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617295" cy="734009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5"/>
                  <a:stretch>
                    <a:fillRect r="-275" b="-1206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5" name="general_ks.pdf" descr="general_ks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35608"/>
              <a:ext cx="4617295" cy="3456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hank you for the attention!"/>
          <p:cNvSpPr txBox="1">
            <a:spLocks noGrp="1"/>
          </p:cNvSpPr>
          <p:nvPr>
            <p:ph type="title"/>
          </p:nvPr>
        </p:nvSpPr>
        <p:spPr>
          <a:xfrm>
            <a:off x="2427287" y="1927225"/>
            <a:ext cx="7544985" cy="2370228"/>
          </a:xfrm>
          <a:prstGeom prst="rect">
            <a:avLst/>
          </a:prstGeom>
        </p:spPr>
        <p:txBody>
          <a:bodyPr/>
          <a:lstStyle>
            <a:lvl1pPr defTabSz="2438338">
              <a:defRPr sz="4900" spc="-146">
                <a:gradFill flip="none" rotWithShape="1">
                  <a:gsLst>
                    <a:gs pos="0">
                      <a:srgbClr val="990000"/>
                    </a:gs>
                    <a:gs pos="100000">
                      <a:srgbClr val="FF9301"/>
                    </a:gs>
                  </a:gsLst>
                  <a:lin ang="19002236" scaled="0"/>
                </a:gradFill>
                <a:latin typeface="+mj-lt"/>
                <a:ea typeface="+mj-ea"/>
                <a:cs typeface="+mj-cs"/>
                <a:sym typeface="Graphik Semibold"/>
              </a:defRPr>
            </a:lvl1pPr>
          </a:lstStyle>
          <a:p>
            <a:r>
              <a:t>Thank you for the attention! 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U_white">
  <a:themeElements>
    <a:clrScheme name="UU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UU_white">
      <a:majorFont>
        <a:latin typeface="Graphik Semibold"/>
        <a:ea typeface="Graphik Semibold"/>
        <a:cs typeface="Graphik Semibold"/>
      </a:majorFont>
      <a:minorFont>
        <a:latin typeface="Calibri"/>
        <a:ea typeface="Calibri"/>
        <a:cs typeface="Calibri"/>
      </a:minorFont>
    </a:fontScheme>
    <a:fmtScheme name="UU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U_white">
  <a:themeElements>
    <a:clrScheme name="UU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UU_white">
      <a:majorFont>
        <a:latin typeface="Graphik Semibold"/>
        <a:ea typeface="Graphik Semibold"/>
        <a:cs typeface="Graphik Semibold"/>
      </a:majorFont>
      <a:minorFont>
        <a:latin typeface="Calibri"/>
        <a:ea typeface="Calibri"/>
        <a:cs typeface="Calibri"/>
      </a:minorFont>
    </a:fontScheme>
    <a:fmtScheme name="UU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499</Words>
  <Application>Microsoft Macintosh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Graphik</vt:lpstr>
      <vt:lpstr>Graphik Semibold</vt:lpstr>
      <vt:lpstr>UU_white</vt:lpstr>
      <vt:lpstr>PowerPoint Presentation</vt:lpstr>
      <vt:lpstr>Intro - Isomers and isomeric yield ratio (IYR)</vt:lpstr>
      <vt:lpstr>Method - outline</vt:lpstr>
      <vt:lpstr>Experimental data</vt:lpstr>
      <vt:lpstr>Analysis</vt:lpstr>
      <vt:lpstr>Analysis – level density models</vt:lpstr>
      <vt:lpstr>Analysis - spin cut-off parameter</vt:lpstr>
      <vt:lpstr>Results and conclusions</vt:lpstr>
      <vt:lpstr>Thank you for the attention!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Cannarozzo</cp:lastModifiedBy>
  <cp:revision>9</cp:revision>
  <dcterms:modified xsi:type="dcterms:W3CDTF">2023-10-17T13:23:21Z</dcterms:modified>
</cp:coreProperties>
</file>