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
  </p:notesMasterIdLst>
  <p:sldIdLst>
    <p:sldId id="256" r:id="rId2"/>
    <p:sldId id="265" r:id="rId3"/>
    <p:sldId id="257" r:id="rId4"/>
    <p:sldId id="263" r:id="rId5"/>
    <p:sldId id="262" r:id="rId6"/>
    <p:sldId id="264" r:id="rId7"/>
    <p:sldId id="259" r:id="rId8"/>
    <p:sldId id="261" r:id="rId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 roundtripDataSignature="AMtx7mh3VGaqBQXB0kZFMMMZtKglCG0b4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81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customschemas.google.com/relationships/presentationmetadata" Target="meta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 name="Google Shape;3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https://www.nature.com/articles/srep24388</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1019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 name="Google Shape;5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3bce6f45c9_0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g23bce6f45c9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 name="Google Shape;73;g23bce6f45c9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ab of future">
  <p:cSld name="lab of future">
    <p:spTree>
      <p:nvGrpSpPr>
        <p:cNvPr id="1" name="Shape 15"/>
        <p:cNvGrpSpPr/>
        <p:nvPr/>
      </p:nvGrpSpPr>
      <p:grpSpPr>
        <a:xfrm>
          <a:off x="0" y="0"/>
          <a:ext cx="0" cy="0"/>
          <a:chOff x="0" y="0"/>
          <a:chExt cx="0" cy="0"/>
        </a:xfrm>
      </p:grpSpPr>
      <p:sp>
        <p:nvSpPr>
          <p:cNvPr id="16" name="Google Shape;16;p30"/>
          <p:cNvSpPr/>
          <p:nvPr/>
        </p:nvSpPr>
        <p:spPr>
          <a:xfrm>
            <a:off x="0" y="0"/>
            <a:ext cx="9144000" cy="3050519"/>
          </a:xfrm>
          <a:prstGeom prst="rect">
            <a:avLst/>
          </a:prstGeom>
          <a:solidFill>
            <a:srgbClr val="1F497D"/>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7" name="Google Shape;17;p30"/>
          <p:cNvSpPr txBox="1">
            <a:spLocks noGrp="1"/>
          </p:cNvSpPr>
          <p:nvPr>
            <p:ph type="title"/>
          </p:nvPr>
        </p:nvSpPr>
        <p:spPr>
          <a:xfrm>
            <a:off x="0" y="1"/>
            <a:ext cx="9144000" cy="855765"/>
          </a:xfrm>
          <a:prstGeom prst="rect">
            <a:avLst/>
          </a:prstGeom>
          <a:solidFill>
            <a:srgbClr val="1F497D"/>
          </a:solidFill>
          <a:ln w="9525" cap="flat" cmpd="sng">
            <a:solidFill>
              <a:srgbClr val="1F497D"/>
            </a:solidFill>
            <a:prstDash val="solid"/>
            <a:miter lim="800000"/>
            <a:headEnd type="none" w="sm" len="sm"/>
            <a:tailEnd type="none" w="sm" len="sm"/>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sz="3000">
                <a:solidFill>
                  <a:srgbClr val="FFFFFF"/>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18" name="Google Shape;18;p30"/>
          <p:cNvPicPr preferRelativeResize="0"/>
          <p:nvPr/>
        </p:nvPicPr>
        <p:blipFill rotWithShape="1">
          <a:blip r:embed="rId2">
            <a:alphaModFix/>
          </a:blip>
          <a:srcRect/>
          <a:stretch/>
        </p:blipFill>
        <p:spPr>
          <a:xfrm>
            <a:off x="809079" y="6432045"/>
            <a:ext cx="425955" cy="425955"/>
          </a:xfrm>
          <a:prstGeom prst="rect">
            <a:avLst/>
          </a:prstGeom>
          <a:noFill/>
          <a:ln>
            <a:noFill/>
          </a:ln>
        </p:spPr>
      </p:pic>
      <p:pic>
        <p:nvPicPr>
          <p:cNvPr id="2052" name="Picture 4">
            <a:extLst>
              <a:ext uri="{FF2B5EF4-FFF2-40B4-BE49-F238E27FC236}">
                <a16:creationId xmlns:a16="http://schemas.microsoft.com/office/drawing/2014/main" id="{78756172-22FA-2FDA-FC3C-6854F699E97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32045"/>
            <a:ext cx="735253" cy="4678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31"/>
          <p:cNvSpPr txBox="1">
            <a:spLocks noGrp="1"/>
          </p:cNvSpPr>
          <p:nvPr>
            <p:ph type="title"/>
          </p:nvPr>
        </p:nvSpPr>
        <p:spPr>
          <a:xfrm>
            <a:off x="5" y="3"/>
            <a:ext cx="9143999" cy="705554"/>
          </a:xfrm>
          <a:prstGeom prst="rect">
            <a:avLst/>
          </a:prstGeom>
          <a:solidFill>
            <a:srgbClr val="1F497D"/>
          </a:solidFill>
          <a:ln w="9525" cap="flat" cmpd="sng">
            <a:solidFill>
              <a:srgbClr val="1F497D"/>
            </a:solidFill>
            <a:prstDash val="solid"/>
            <a:miter lim="800000"/>
            <a:headEnd type="none" w="sm" len="sm"/>
            <a:tailEnd type="none" w="sm" len="sm"/>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1" name="Google Shape;21;p31"/>
          <p:cNvPicPr preferRelativeResize="0"/>
          <p:nvPr/>
        </p:nvPicPr>
        <p:blipFill rotWithShape="1">
          <a:blip r:embed="rId2">
            <a:alphaModFix/>
          </a:blip>
          <a:srcRect/>
          <a:stretch/>
        </p:blipFill>
        <p:spPr>
          <a:xfrm>
            <a:off x="809079" y="6432045"/>
            <a:ext cx="425955" cy="425955"/>
          </a:xfrm>
          <a:prstGeom prst="rect">
            <a:avLst/>
          </a:prstGeom>
          <a:noFill/>
          <a:ln>
            <a:noFill/>
          </a:ln>
        </p:spPr>
      </p:pic>
      <p:pic>
        <p:nvPicPr>
          <p:cNvPr id="2" name="Picture 4">
            <a:extLst>
              <a:ext uri="{FF2B5EF4-FFF2-40B4-BE49-F238E27FC236}">
                <a16:creationId xmlns:a16="http://schemas.microsoft.com/office/drawing/2014/main" id="{9F1CD83B-7EF7-0A33-E227-893D9CD54A9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32045"/>
            <a:ext cx="735253" cy="4678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32"/>
          <p:cNvSpPr txBox="1">
            <a:spLocks noGrp="1"/>
          </p:cNvSpPr>
          <p:nvPr>
            <p:ph type="title"/>
          </p:nvPr>
        </p:nvSpPr>
        <p:spPr>
          <a:xfrm>
            <a:off x="5" y="2"/>
            <a:ext cx="9143999" cy="836613"/>
          </a:xfrm>
          <a:prstGeom prst="rect">
            <a:avLst/>
          </a:prstGeom>
          <a:solidFill>
            <a:srgbClr val="1F497D"/>
          </a:solidFill>
          <a:ln w="9525" cap="flat" cmpd="sng">
            <a:solidFill>
              <a:srgbClr val="1F497D"/>
            </a:solidFill>
            <a:prstDash val="solid"/>
            <a:miter lim="800000"/>
            <a:headEnd type="none" w="sm" len="sm"/>
            <a:tailEnd type="none" w="sm" len="sm"/>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2"/>
          <p:cNvSpPr txBox="1">
            <a:spLocks noGrp="1"/>
          </p:cNvSpPr>
          <p:nvPr>
            <p:ph type="body" idx="1"/>
          </p:nvPr>
        </p:nvSpPr>
        <p:spPr>
          <a:xfrm>
            <a:off x="533400" y="1193800"/>
            <a:ext cx="7759700" cy="5130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900"/>
              </a:spcBef>
              <a:spcAft>
                <a:spcPts val="0"/>
              </a:spcAft>
              <a:buClr>
                <a:srgbClr val="000000"/>
              </a:buClr>
              <a:buSzPts val="1400"/>
              <a:buFont typeface="Arial"/>
              <a:buNone/>
              <a:defRPr sz="2400" b="0" i="0" u="none" strike="noStrike" cap="none">
                <a:solidFill>
                  <a:srgbClr val="003366"/>
                </a:solidFill>
                <a:latin typeface="Arial"/>
                <a:ea typeface="Arial"/>
                <a:cs typeface="Arial"/>
                <a:sym typeface="Arial"/>
              </a:defRPr>
            </a:lvl1pPr>
            <a:lvl2pPr marL="914400" marR="0" lvl="1" indent="-358140" algn="l" rtl="0">
              <a:lnSpc>
                <a:spcPct val="100000"/>
              </a:lnSpc>
              <a:spcBef>
                <a:spcPts val="500"/>
              </a:spcBef>
              <a:spcAft>
                <a:spcPts val="0"/>
              </a:spcAft>
              <a:buClr>
                <a:srgbClr val="003366"/>
              </a:buClr>
              <a:buSzPts val="2040"/>
              <a:buFont typeface="Arial"/>
              <a:buChar char="–"/>
              <a:defRPr sz="2400" b="0" i="0" u="none" strike="noStrike" cap="none">
                <a:solidFill>
                  <a:srgbClr val="003366"/>
                </a:solidFill>
                <a:latin typeface="Arial"/>
                <a:ea typeface="Arial"/>
                <a:cs typeface="Arial"/>
                <a:sym typeface="Arial"/>
              </a:defRPr>
            </a:lvl2pPr>
            <a:lvl3pPr marL="1371600" marR="0" lvl="2" indent="-342900" algn="l" rtl="0">
              <a:lnSpc>
                <a:spcPct val="100000"/>
              </a:lnSpc>
              <a:spcBef>
                <a:spcPts val="400"/>
              </a:spcBef>
              <a:spcAft>
                <a:spcPts val="0"/>
              </a:spcAft>
              <a:buClr>
                <a:srgbClr val="003366"/>
              </a:buClr>
              <a:buSzPts val="1800"/>
              <a:buFont typeface="Merriweather Sans"/>
              <a:buChar char="–"/>
              <a:defRPr sz="2400" b="0" i="0" u="none" strike="noStrike" cap="none">
                <a:solidFill>
                  <a:srgbClr val="003366"/>
                </a:solidFill>
                <a:latin typeface="Arial"/>
                <a:ea typeface="Arial"/>
                <a:cs typeface="Arial"/>
                <a:sym typeface="Arial"/>
              </a:defRPr>
            </a:lvl3pPr>
            <a:lvl4pPr marL="1828800" marR="0" lvl="3" indent="-342900" algn="l" rtl="0">
              <a:lnSpc>
                <a:spcPct val="100000"/>
              </a:lnSpc>
              <a:spcBef>
                <a:spcPts val="480"/>
              </a:spcBef>
              <a:spcAft>
                <a:spcPts val="0"/>
              </a:spcAft>
              <a:buClr>
                <a:srgbClr val="003366"/>
              </a:buClr>
              <a:buSzPts val="1800"/>
              <a:buFont typeface="Merriweather Sans"/>
              <a:buChar char="–"/>
              <a:defRPr sz="2400" b="0" i="0" u="none" strike="noStrike" cap="none">
                <a:solidFill>
                  <a:srgbClr val="003366"/>
                </a:solidFill>
                <a:latin typeface="Arial"/>
                <a:ea typeface="Arial"/>
                <a:cs typeface="Arial"/>
                <a:sym typeface="Arial"/>
              </a:defRPr>
            </a:lvl4pPr>
            <a:lvl5pPr marL="2286000" marR="0" lvl="4" indent="-381000" algn="l" rtl="0">
              <a:lnSpc>
                <a:spcPct val="100000"/>
              </a:lnSpc>
              <a:spcBef>
                <a:spcPts val="480"/>
              </a:spcBef>
              <a:spcAft>
                <a:spcPts val="0"/>
              </a:spcAft>
              <a:buClr>
                <a:srgbClr val="003366"/>
              </a:buClr>
              <a:buSzPts val="2400"/>
              <a:buFont typeface="Arial"/>
              <a:buChar char="»"/>
              <a:defRPr sz="2400" b="0" i="0" u="none" strike="noStrike" cap="none">
                <a:solidFill>
                  <a:srgbClr val="003366"/>
                </a:solidFill>
                <a:latin typeface="Arial"/>
                <a:ea typeface="Arial"/>
                <a:cs typeface="Arial"/>
                <a:sym typeface="Arial"/>
              </a:defRPr>
            </a:lvl5pPr>
            <a:lvl6pPr marL="2743200" marR="0" lvl="5" indent="-355600" algn="l" rtl="0">
              <a:lnSpc>
                <a:spcPct val="100000"/>
              </a:lnSpc>
              <a:spcBef>
                <a:spcPts val="400"/>
              </a:spcBef>
              <a:spcAft>
                <a:spcPts val="0"/>
              </a:spcAft>
              <a:buClr>
                <a:srgbClr val="2C5993"/>
              </a:buClr>
              <a:buSzPts val="2000"/>
              <a:buFont typeface="Arial"/>
              <a:buChar char="»"/>
              <a:defRPr sz="2000" b="0" i="0" u="none" strike="noStrike" cap="none">
                <a:solidFill>
                  <a:srgbClr val="2C5993"/>
                </a:solidFill>
                <a:latin typeface="Arial"/>
                <a:ea typeface="Arial"/>
                <a:cs typeface="Arial"/>
                <a:sym typeface="Arial"/>
              </a:defRPr>
            </a:lvl6pPr>
            <a:lvl7pPr marL="3200400" marR="0" lvl="6" indent="-355600" algn="l" rtl="0">
              <a:lnSpc>
                <a:spcPct val="100000"/>
              </a:lnSpc>
              <a:spcBef>
                <a:spcPts val="400"/>
              </a:spcBef>
              <a:spcAft>
                <a:spcPts val="0"/>
              </a:spcAft>
              <a:buClr>
                <a:srgbClr val="2C5993"/>
              </a:buClr>
              <a:buSzPts val="2000"/>
              <a:buFont typeface="Arial"/>
              <a:buChar char="»"/>
              <a:defRPr sz="2000" b="0" i="0" u="none" strike="noStrike" cap="none">
                <a:solidFill>
                  <a:srgbClr val="2C5993"/>
                </a:solidFill>
                <a:latin typeface="Arial"/>
                <a:ea typeface="Arial"/>
                <a:cs typeface="Arial"/>
                <a:sym typeface="Arial"/>
              </a:defRPr>
            </a:lvl7pPr>
            <a:lvl8pPr marL="3657600" marR="0" lvl="7" indent="-355600" algn="l" rtl="0">
              <a:lnSpc>
                <a:spcPct val="100000"/>
              </a:lnSpc>
              <a:spcBef>
                <a:spcPts val="400"/>
              </a:spcBef>
              <a:spcAft>
                <a:spcPts val="0"/>
              </a:spcAft>
              <a:buClr>
                <a:srgbClr val="2C5993"/>
              </a:buClr>
              <a:buSzPts val="2000"/>
              <a:buFont typeface="Arial"/>
              <a:buChar char="»"/>
              <a:defRPr sz="2000" b="0" i="0" u="none" strike="noStrike" cap="none">
                <a:solidFill>
                  <a:srgbClr val="2C5993"/>
                </a:solidFill>
                <a:latin typeface="Arial"/>
                <a:ea typeface="Arial"/>
                <a:cs typeface="Arial"/>
                <a:sym typeface="Arial"/>
              </a:defRPr>
            </a:lvl8pPr>
            <a:lvl9pPr marL="4114800" marR="0" lvl="8" indent="-355600" algn="l" rtl="0">
              <a:lnSpc>
                <a:spcPct val="100000"/>
              </a:lnSpc>
              <a:spcBef>
                <a:spcPts val="400"/>
              </a:spcBef>
              <a:spcAft>
                <a:spcPts val="0"/>
              </a:spcAft>
              <a:buClr>
                <a:srgbClr val="2C5993"/>
              </a:buClr>
              <a:buSzPts val="2000"/>
              <a:buFont typeface="Arial"/>
              <a:buChar char="»"/>
              <a:defRPr sz="2000" b="0" i="0" u="none" strike="noStrike" cap="none">
                <a:solidFill>
                  <a:srgbClr val="2C5993"/>
                </a:solidFill>
                <a:latin typeface="Arial"/>
                <a:ea typeface="Arial"/>
                <a:cs typeface="Arial"/>
                <a:sym typeface="Arial"/>
              </a:defRPr>
            </a:lvl9pPr>
          </a:lstStyle>
          <a:p>
            <a:endParaRPr/>
          </a:p>
        </p:txBody>
      </p:sp>
      <p:pic>
        <p:nvPicPr>
          <p:cNvPr id="25" name="Google Shape;25;p32"/>
          <p:cNvPicPr preferRelativeResize="0"/>
          <p:nvPr/>
        </p:nvPicPr>
        <p:blipFill rotWithShape="1">
          <a:blip r:embed="rId2">
            <a:alphaModFix/>
          </a:blip>
          <a:srcRect/>
          <a:stretch/>
        </p:blipFill>
        <p:spPr>
          <a:xfrm>
            <a:off x="809079" y="6432045"/>
            <a:ext cx="425955" cy="42595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White">
  <p:cSld name="Section Header White">
    <p:spTree>
      <p:nvGrpSpPr>
        <p:cNvPr id="1" name="Shape 26"/>
        <p:cNvGrpSpPr/>
        <p:nvPr/>
      </p:nvGrpSpPr>
      <p:grpSpPr>
        <a:xfrm>
          <a:off x="0" y="0"/>
          <a:ext cx="0" cy="0"/>
          <a:chOff x="0" y="0"/>
          <a:chExt cx="0" cy="0"/>
        </a:xfrm>
      </p:grpSpPr>
      <p:sp>
        <p:nvSpPr>
          <p:cNvPr id="27" name="Google Shape;27;p33"/>
          <p:cNvSpPr txBox="1">
            <a:spLocks noGrp="1"/>
          </p:cNvSpPr>
          <p:nvPr>
            <p:ph type="title"/>
          </p:nvPr>
        </p:nvSpPr>
        <p:spPr>
          <a:xfrm>
            <a:off x="432055" y="1864178"/>
            <a:ext cx="8222309" cy="1362075"/>
          </a:xfrm>
          <a:prstGeom prst="rect">
            <a:avLst/>
          </a:prstGeom>
          <a:solidFill>
            <a:srgbClr val="1F497D"/>
          </a:solidFill>
          <a:ln w="9525" cap="flat" cmpd="sng">
            <a:solidFill>
              <a:srgbClr val="1F497D"/>
            </a:solidFill>
            <a:prstDash val="solid"/>
            <a:miter lim="800000"/>
            <a:headEnd type="none" w="sm" len="sm"/>
            <a:tailEnd type="none" w="sm" len="sm"/>
          </a:ln>
        </p:spPr>
        <p:txBody>
          <a:bodyPr spcFirstLastPara="1" wrap="square" lIns="91400" tIns="45700" rIns="91400" bIns="45700" anchor="b" anchorCtr="0">
            <a:noAutofit/>
          </a:bodyPr>
          <a:lstStyle>
            <a:lvl1pPr lvl="0" algn="ctr">
              <a:lnSpc>
                <a:spcPct val="100000"/>
              </a:lnSpc>
              <a:spcBef>
                <a:spcPts val="0"/>
              </a:spcBef>
              <a:spcAft>
                <a:spcPts val="0"/>
              </a:spcAft>
              <a:buSzPts val="1400"/>
              <a:buNone/>
              <a:defRPr sz="4050" b="1" i="0" cap="none">
                <a:solidFill>
                  <a:schemeClr val="accent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3"/>
          <p:cNvSpPr txBox="1">
            <a:spLocks noGrp="1"/>
          </p:cNvSpPr>
          <p:nvPr>
            <p:ph type="body" idx="1"/>
          </p:nvPr>
        </p:nvSpPr>
        <p:spPr>
          <a:xfrm>
            <a:off x="432055" y="3667126"/>
            <a:ext cx="8222309" cy="975895"/>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100000"/>
              </a:lnSpc>
              <a:spcBef>
                <a:spcPts val="9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100000"/>
              </a:lnSpc>
              <a:spcBef>
                <a:spcPts val="500"/>
              </a:spcBef>
              <a:spcAft>
                <a:spcPts val="0"/>
              </a:spcAft>
              <a:buClr>
                <a:srgbClr val="888888"/>
              </a:buClr>
              <a:buSzPts val="1148"/>
              <a:buFont typeface="Arial"/>
              <a:buNone/>
              <a:defRPr sz="1350" b="0" i="0" u="none" strike="noStrike" cap="none">
                <a:solidFill>
                  <a:srgbClr val="888888"/>
                </a:solidFill>
                <a:latin typeface="Arial"/>
                <a:ea typeface="Arial"/>
                <a:cs typeface="Arial"/>
                <a:sym typeface="Arial"/>
              </a:defRPr>
            </a:lvl2pPr>
            <a:lvl3pPr marL="1371600" marR="0" lvl="2" indent="-228600" algn="l" rtl="0">
              <a:lnSpc>
                <a:spcPct val="100000"/>
              </a:lnSpc>
              <a:spcBef>
                <a:spcPts val="400"/>
              </a:spcBef>
              <a:spcAft>
                <a:spcPts val="0"/>
              </a:spcAft>
              <a:buClr>
                <a:srgbClr val="888888"/>
              </a:buClr>
              <a:buSzPts val="900"/>
              <a:buFont typeface="Merriweather Sans"/>
              <a:buNone/>
              <a:defRPr sz="12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10"/>
              </a:spcBef>
              <a:spcAft>
                <a:spcPts val="0"/>
              </a:spcAft>
              <a:buClr>
                <a:srgbClr val="888888"/>
              </a:buClr>
              <a:buSzPts val="788"/>
              <a:buFont typeface="Merriweather Sans"/>
              <a:buNone/>
              <a:defRPr sz="1050" b="0" i="0" u="none" strike="noStrike" cap="none">
                <a:solidFill>
                  <a:srgbClr val="888888"/>
                </a:solidFill>
                <a:latin typeface="Arial"/>
                <a:ea typeface="Arial"/>
                <a:cs typeface="Arial"/>
                <a:sym typeface="Arial"/>
              </a:defRPr>
            </a:lvl4pPr>
            <a:lvl5pPr marL="2286000" marR="0" lvl="4" indent="-228600" algn="l" rtl="0">
              <a:lnSpc>
                <a:spcPct val="100000"/>
              </a:lnSpc>
              <a:spcBef>
                <a:spcPts val="210"/>
              </a:spcBef>
              <a:spcAft>
                <a:spcPts val="0"/>
              </a:spcAft>
              <a:buClr>
                <a:srgbClr val="888888"/>
              </a:buClr>
              <a:buSzPts val="1050"/>
              <a:buFont typeface="Arial"/>
              <a:buNone/>
              <a:defRPr sz="1050" b="0" i="0" u="none" strike="noStrike" cap="none">
                <a:solidFill>
                  <a:srgbClr val="888888"/>
                </a:solidFill>
                <a:latin typeface="Arial"/>
                <a:ea typeface="Arial"/>
                <a:cs typeface="Arial"/>
                <a:sym typeface="Arial"/>
              </a:defRPr>
            </a:lvl5pPr>
            <a:lvl6pPr marL="2743200" marR="0" lvl="5" indent="-228600" algn="l" rtl="0">
              <a:lnSpc>
                <a:spcPct val="100000"/>
              </a:lnSpc>
              <a:spcBef>
                <a:spcPts val="210"/>
              </a:spcBef>
              <a:spcAft>
                <a:spcPts val="0"/>
              </a:spcAft>
              <a:buClr>
                <a:srgbClr val="888888"/>
              </a:buClr>
              <a:buSzPts val="1050"/>
              <a:buFont typeface="Arial"/>
              <a:buNone/>
              <a:defRPr sz="1050" b="0" i="0" u="none" strike="noStrike" cap="none">
                <a:solidFill>
                  <a:srgbClr val="888888"/>
                </a:solidFill>
                <a:latin typeface="Arial"/>
                <a:ea typeface="Arial"/>
                <a:cs typeface="Arial"/>
                <a:sym typeface="Arial"/>
              </a:defRPr>
            </a:lvl6pPr>
            <a:lvl7pPr marL="3200400" marR="0" lvl="6" indent="-228600" algn="l" rtl="0">
              <a:lnSpc>
                <a:spcPct val="100000"/>
              </a:lnSpc>
              <a:spcBef>
                <a:spcPts val="210"/>
              </a:spcBef>
              <a:spcAft>
                <a:spcPts val="0"/>
              </a:spcAft>
              <a:buClr>
                <a:srgbClr val="888888"/>
              </a:buClr>
              <a:buSzPts val="1050"/>
              <a:buFont typeface="Arial"/>
              <a:buNone/>
              <a:defRPr sz="1050" b="0" i="0" u="none" strike="noStrike" cap="none">
                <a:solidFill>
                  <a:srgbClr val="888888"/>
                </a:solidFill>
                <a:latin typeface="Arial"/>
                <a:ea typeface="Arial"/>
                <a:cs typeface="Arial"/>
                <a:sym typeface="Arial"/>
              </a:defRPr>
            </a:lvl7pPr>
            <a:lvl8pPr marL="3657600" marR="0" lvl="7" indent="-228600" algn="l" rtl="0">
              <a:lnSpc>
                <a:spcPct val="100000"/>
              </a:lnSpc>
              <a:spcBef>
                <a:spcPts val="210"/>
              </a:spcBef>
              <a:spcAft>
                <a:spcPts val="0"/>
              </a:spcAft>
              <a:buClr>
                <a:srgbClr val="888888"/>
              </a:buClr>
              <a:buSzPts val="1050"/>
              <a:buFont typeface="Arial"/>
              <a:buNone/>
              <a:defRPr sz="1050" b="0" i="0" u="none" strike="noStrike" cap="none">
                <a:solidFill>
                  <a:srgbClr val="888888"/>
                </a:solidFill>
                <a:latin typeface="Arial"/>
                <a:ea typeface="Arial"/>
                <a:cs typeface="Arial"/>
                <a:sym typeface="Arial"/>
              </a:defRPr>
            </a:lvl8pPr>
            <a:lvl9pPr marL="4114800" marR="0" lvl="8" indent="-228600" algn="l" rtl="0">
              <a:lnSpc>
                <a:spcPct val="100000"/>
              </a:lnSpc>
              <a:spcBef>
                <a:spcPts val="210"/>
              </a:spcBef>
              <a:spcAft>
                <a:spcPts val="0"/>
              </a:spcAft>
              <a:buClr>
                <a:srgbClr val="888888"/>
              </a:buClr>
              <a:buSzPts val="1050"/>
              <a:buFont typeface="Arial"/>
              <a:buNone/>
              <a:defRPr sz="1050" b="0" i="0" u="none" strike="noStrike" cap="none">
                <a:solidFill>
                  <a:srgbClr val="888888"/>
                </a:solidFill>
                <a:latin typeface="Arial"/>
                <a:ea typeface="Arial"/>
                <a:cs typeface="Arial"/>
                <a:sym typeface="Arial"/>
              </a:defRPr>
            </a:lvl9pPr>
          </a:lstStyle>
          <a:p>
            <a:endParaRPr/>
          </a:p>
        </p:txBody>
      </p:sp>
      <p:sp>
        <p:nvSpPr>
          <p:cNvPr id="29" name="Google Shape;29;p33"/>
          <p:cNvSpPr txBox="1">
            <a:spLocks noGrp="1"/>
          </p:cNvSpPr>
          <p:nvPr>
            <p:ph type="body" idx="2"/>
          </p:nvPr>
        </p:nvSpPr>
        <p:spPr>
          <a:xfrm>
            <a:off x="432054" y="5087822"/>
            <a:ext cx="8222309" cy="12685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10000"/>
              </a:lnSpc>
              <a:spcBef>
                <a:spcPts val="900"/>
              </a:spcBef>
              <a:spcAft>
                <a:spcPts val="0"/>
              </a:spcAft>
              <a:buClr>
                <a:schemeClr val="dk1"/>
              </a:buClr>
              <a:buSzPts val="1100"/>
              <a:buFont typeface="Arial"/>
              <a:buNone/>
              <a:defRPr sz="1100" b="1" i="0" u="none" strike="noStrike" cap="none">
                <a:solidFill>
                  <a:schemeClr val="dk1"/>
                </a:solidFill>
                <a:latin typeface="Arial"/>
                <a:ea typeface="Arial"/>
                <a:cs typeface="Arial"/>
                <a:sym typeface="Arial"/>
              </a:defRPr>
            </a:lvl1pPr>
            <a:lvl2pPr marL="914400" marR="0" lvl="1" indent="-273113" algn="l" rtl="0">
              <a:lnSpc>
                <a:spcPct val="100000"/>
              </a:lnSpc>
              <a:spcBef>
                <a:spcPts val="500"/>
              </a:spcBef>
              <a:spcAft>
                <a:spcPts val="0"/>
              </a:spcAft>
              <a:buClr>
                <a:schemeClr val="dk2"/>
              </a:buClr>
              <a:buSzPts val="701"/>
              <a:buFont typeface="Arial"/>
              <a:buChar char="–"/>
              <a:defRPr sz="825" b="0" i="0" u="none" strike="noStrike" cap="none">
                <a:solidFill>
                  <a:schemeClr val="dk2"/>
                </a:solidFill>
                <a:latin typeface="Arial"/>
                <a:ea typeface="Arial"/>
                <a:cs typeface="Arial"/>
                <a:sym typeface="Arial"/>
              </a:defRPr>
            </a:lvl2pPr>
            <a:lvl3pPr marL="1371600" marR="0" lvl="2" indent="-267906" algn="l" rtl="0">
              <a:lnSpc>
                <a:spcPct val="100000"/>
              </a:lnSpc>
              <a:spcBef>
                <a:spcPts val="400"/>
              </a:spcBef>
              <a:spcAft>
                <a:spcPts val="0"/>
              </a:spcAft>
              <a:buClr>
                <a:schemeClr val="dk2"/>
              </a:buClr>
              <a:buSzPts val="619"/>
              <a:buFont typeface="Merriweather Sans"/>
              <a:buChar char="–"/>
              <a:defRPr sz="825" b="0" i="0" u="none" strike="noStrike" cap="none">
                <a:solidFill>
                  <a:schemeClr val="dk2"/>
                </a:solidFill>
                <a:latin typeface="Arial"/>
                <a:ea typeface="Arial"/>
                <a:cs typeface="Arial"/>
                <a:sym typeface="Arial"/>
              </a:defRPr>
            </a:lvl3pPr>
            <a:lvl4pPr marL="1828800" marR="0" lvl="3" indent="-267906" algn="l" rtl="0">
              <a:lnSpc>
                <a:spcPct val="100000"/>
              </a:lnSpc>
              <a:spcBef>
                <a:spcPts val="165"/>
              </a:spcBef>
              <a:spcAft>
                <a:spcPts val="0"/>
              </a:spcAft>
              <a:buClr>
                <a:schemeClr val="dk2"/>
              </a:buClr>
              <a:buSzPts val="619"/>
              <a:buFont typeface="Merriweather Sans"/>
              <a:buChar char="–"/>
              <a:defRPr sz="825" b="0" i="0" u="none" strike="noStrike" cap="none">
                <a:solidFill>
                  <a:schemeClr val="dk2"/>
                </a:solidFill>
                <a:latin typeface="Arial"/>
                <a:ea typeface="Arial"/>
                <a:cs typeface="Arial"/>
                <a:sym typeface="Arial"/>
              </a:defRPr>
            </a:lvl4pPr>
            <a:lvl5pPr marL="2286000" marR="0" lvl="4" indent="-280987" algn="l" rtl="0">
              <a:lnSpc>
                <a:spcPct val="100000"/>
              </a:lnSpc>
              <a:spcBef>
                <a:spcPts val="165"/>
              </a:spcBef>
              <a:spcAft>
                <a:spcPts val="0"/>
              </a:spcAft>
              <a:buClr>
                <a:schemeClr val="dk2"/>
              </a:buClr>
              <a:buSzPts val="825"/>
              <a:buFont typeface="Arial"/>
              <a:buChar char="»"/>
              <a:defRPr sz="825" b="0" i="0" u="none" strike="noStrike" cap="none">
                <a:solidFill>
                  <a:schemeClr val="dk2"/>
                </a:solidFill>
                <a:latin typeface="Arial"/>
                <a:ea typeface="Arial"/>
                <a:cs typeface="Arial"/>
                <a:sym typeface="Arial"/>
              </a:defRPr>
            </a:lvl5pPr>
            <a:lvl6pPr marL="2743200" marR="0" lvl="5" indent="-355600" algn="l" rtl="0">
              <a:lnSpc>
                <a:spcPct val="100000"/>
              </a:lnSpc>
              <a:spcBef>
                <a:spcPts val="400"/>
              </a:spcBef>
              <a:spcAft>
                <a:spcPts val="0"/>
              </a:spcAft>
              <a:buClr>
                <a:srgbClr val="2C5993"/>
              </a:buClr>
              <a:buSzPts val="2000"/>
              <a:buFont typeface="Arial"/>
              <a:buChar char="»"/>
              <a:defRPr sz="2000" b="0" i="0" u="none" strike="noStrike" cap="none">
                <a:solidFill>
                  <a:srgbClr val="2C5993"/>
                </a:solidFill>
                <a:latin typeface="Arial"/>
                <a:ea typeface="Arial"/>
                <a:cs typeface="Arial"/>
                <a:sym typeface="Arial"/>
              </a:defRPr>
            </a:lvl6pPr>
            <a:lvl7pPr marL="3200400" marR="0" lvl="6" indent="-355600" algn="l" rtl="0">
              <a:lnSpc>
                <a:spcPct val="100000"/>
              </a:lnSpc>
              <a:spcBef>
                <a:spcPts val="400"/>
              </a:spcBef>
              <a:spcAft>
                <a:spcPts val="0"/>
              </a:spcAft>
              <a:buClr>
                <a:srgbClr val="2C5993"/>
              </a:buClr>
              <a:buSzPts val="2000"/>
              <a:buFont typeface="Arial"/>
              <a:buChar char="»"/>
              <a:defRPr sz="2000" b="0" i="0" u="none" strike="noStrike" cap="none">
                <a:solidFill>
                  <a:srgbClr val="2C5993"/>
                </a:solidFill>
                <a:latin typeface="Arial"/>
                <a:ea typeface="Arial"/>
                <a:cs typeface="Arial"/>
                <a:sym typeface="Arial"/>
              </a:defRPr>
            </a:lvl7pPr>
            <a:lvl8pPr marL="3657600" marR="0" lvl="7" indent="-355600" algn="l" rtl="0">
              <a:lnSpc>
                <a:spcPct val="100000"/>
              </a:lnSpc>
              <a:spcBef>
                <a:spcPts val="400"/>
              </a:spcBef>
              <a:spcAft>
                <a:spcPts val="0"/>
              </a:spcAft>
              <a:buClr>
                <a:srgbClr val="2C5993"/>
              </a:buClr>
              <a:buSzPts val="2000"/>
              <a:buFont typeface="Arial"/>
              <a:buChar char="»"/>
              <a:defRPr sz="2000" b="0" i="0" u="none" strike="noStrike" cap="none">
                <a:solidFill>
                  <a:srgbClr val="2C5993"/>
                </a:solidFill>
                <a:latin typeface="Arial"/>
                <a:ea typeface="Arial"/>
                <a:cs typeface="Arial"/>
                <a:sym typeface="Arial"/>
              </a:defRPr>
            </a:lvl8pPr>
            <a:lvl9pPr marL="4114800" marR="0" lvl="8" indent="-355600" algn="l" rtl="0">
              <a:lnSpc>
                <a:spcPct val="100000"/>
              </a:lnSpc>
              <a:spcBef>
                <a:spcPts val="400"/>
              </a:spcBef>
              <a:spcAft>
                <a:spcPts val="0"/>
              </a:spcAft>
              <a:buClr>
                <a:srgbClr val="2C5993"/>
              </a:buClr>
              <a:buSzPts val="2000"/>
              <a:buFont typeface="Arial"/>
              <a:buChar char="»"/>
              <a:defRPr sz="2000" b="0" i="0" u="none" strike="noStrike" cap="none">
                <a:solidFill>
                  <a:srgbClr val="2C5993"/>
                </a:solidFill>
                <a:latin typeface="Arial"/>
                <a:ea typeface="Arial"/>
                <a:cs typeface="Arial"/>
                <a:sym typeface="Arial"/>
              </a:defRPr>
            </a:lvl9pPr>
          </a:lstStyle>
          <a:p>
            <a:endParaRPr/>
          </a:p>
        </p:txBody>
      </p:sp>
      <p:cxnSp>
        <p:nvCxnSpPr>
          <p:cNvPr id="30" name="Google Shape;30;p33"/>
          <p:cNvCxnSpPr/>
          <p:nvPr/>
        </p:nvCxnSpPr>
        <p:spPr>
          <a:xfrm>
            <a:off x="460845" y="4931494"/>
            <a:ext cx="822231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34"/>
          <p:cNvSpPr txBox="1">
            <a:spLocks noGrp="1"/>
          </p:cNvSpPr>
          <p:nvPr>
            <p:ph type="title"/>
          </p:nvPr>
        </p:nvSpPr>
        <p:spPr>
          <a:xfrm>
            <a:off x="0" y="-12440"/>
            <a:ext cx="9144000" cy="841248"/>
          </a:xfrm>
          <a:prstGeom prst="rect">
            <a:avLst/>
          </a:prstGeom>
          <a:solidFill>
            <a:srgbClr val="1F497D"/>
          </a:solidFill>
          <a:ln w="9525" cap="flat" cmpd="sng">
            <a:solidFill>
              <a:srgbClr val="1F497D"/>
            </a:solidFill>
            <a:prstDash val="solid"/>
            <a:miter lim="800000"/>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600"/>
              <a:buFont typeface="Helvetica Neue Light"/>
              <a:buNone/>
              <a:defRPr>
                <a:latin typeface="Times New Roman"/>
                <a:ea typeface="Times New Roman"/>
                <a:cs typeface="Times New Roman"/>
                <a:sym typeface="Times New Roman"/>
              </a:defRPr>
            </a:lvl1pPr>
            <a:lvl2pPr lvl="1" algn="ctr">
              <a:lnSpc>
                <a:spcPct val="100000"/>
              </a:lnSpc>
              <a:spcBef>
                <a:spcPts val="0"/>
              </a:spcBef>
              <a:spcAft>
                <a:spcPts val="0"/>
              </a:spcAft>
              <a:buClr>
                <a:srgbClr val="003366"/>
              </a:buClr>
              <a:buSzPts val="2800"/>
              <a:buFont typeface="Arial"/>
              <a:buNone/>
              <a:defRPr/>
            </a:lvl2pPr>
            <a:lvl3pPr lvl="2" algn="ctr">
              <a:lnSpc>
                <a:spcPct val="100000"/>
              </a:lnSpc>
              <a:spcBef>
                <a:spcPts val="0"/>
              </a:spcBef>
              <a:spcAft>
                <a:spcPts val="0"/>
              </a:spcAft>
              <a:buClr>
                <a:srgbClr val="003366"/>
              </a:buClr>
              <a:buSzPts val="2800"/>
              <a:buFont typeface="Arial"/>
              <a:buNone/>
              <a:defRPr/>
            </a:lvl3pPr>
            <a:lvl4pPr lvl="3" algn="ctr">
              <a:lnSpc>
                <a:spcPct val="100000"/>
              </a:lnSpc>
              <a:spcBef>
                <a:spcPts val="0"/>
              </a:spcBef>
              <a:spcAft>
                <a:spcPts val="0"/>
              </a:spcAft>
              <a:buClr>
                <a:srgbClr val="003366"/>
              </a:buClr>
              <a:buSzPts val="2800"/>
              <a:buFont typeface="Arial"/>
              <a:buNone/>
              <a:defRPr/>
            </a:lvl4pPr>
            <a:lvl5pPr lvl="4" algn="ctr">
              <a:lnSpc>
                <a:spcPct val="100000"/>
              </a:lnSpc>
              <a:spcBef>
                <a:spcPts val="0"/>
              </a:spcBef>
              <a:spcAft>
                <a:spcPts val="0"/>
              </a:spcAft>
              <a:buClr>
                <a:srgbClr val="003366"/>
              </a:buClr>
              <a:buSzPts val="2800"/>
              <a:buFont typeface="Arial"/>
              <a:buNone/>
              <a:defRPr/>
            </a:lvl5pPr>
            <a:lvl6pPr lvl="5" algn="l">
              <a:lnSpc>
                <a:spcPct val="100000"/>
              </a:lnSpc>
              <a:spcBef>
                <a:spcPts val="0"/>
              </a:spcBef>
              <a:spcAft>
                <a:spcPts val="0"/>
              </a:spcAft>
              <a:buClr>
                <a:srgbClr val="2C5993"/>
              </a:buClr>
              <a:buSzPts val="2800"/>
              <a:buFont typeface="Arial"/>
              <a:buNone/>
              <a:defRPr/>
            </a:lvl6pPr>
            <a:lvl7pPr lvl="6" algn="l">
              <a:lnSpc>
                <a:spcPct val="100000"/>
              </a:lnSpc>
              <a:spcBef>
                <a:spcPts val="0"/>
              </a:spcBef>
              <a:spcAft>
                <a:spcPts val="0"/>
              </a:spcAft>
              <a:buClr>
                <a:srgbClr val="2C5993"/>
              </a:buClr>
              <a:buSzPts val="2800"/>
              <a:buFont typeface="Arial"/>
              <a:buNone/>
              <a:defRPr/>
            </a:lvl7pPr>
            <a:lvl8pPr lvl="7" algn="l">
              <a:lnSpc>
                <a:spcPct val="100000"/>
              </a:lnSpc>
              <a:spcBef>
                <a:spcPts val="0"/>
              </a:spcBef>
              <a:spcAft>
                <a:spcPts val="0"/>
              </a:spcAft>
              <a:buClr>
                <a:srgbClr val="2C5993"/>
              </a:buClr>
              <a:buSzPts val="2800"/>
              <a:buFont typeface="Arial"/>
              <a:buNone/>
              <a:defRPr/>
            </a:lvl8pPr>
            <a:lvl9pPr lvl="8" algn="l">
              <a:lnSpc>
                <a:spcPct val="100000"/>
              </a:lnSpc>
              <a:spcBef>
                <a:spcPts val="0"/>
              </a:spcBef>
              <a:spcAft>
                <a:spcPts val="0"/>
              </a:spcAft>
              <a:buClr>
                <a:srgbClr val="2C5993"/>
              </a:buClr>
              <a:buSzPts val="2800"/>
              <a:buFont typeface="Arial"/>
              <a:buNone/>
              <a:defRPr/>
            </a:lvl9pPr>
          </a:lstStyle>
          <a:p>
            <a:endParaRPr/>
          </a:p>
        </p:txBody>
      </p:sp>
      <p:sp>
        <p:nvSpPr>
          <p:cNvPr id="33" name="Google Shape;33;p34"/>
          <p:cNvSpPr txBox="1">
            <a:spLocks noGrp="1"/>
          </p:cNvSpPr>
          <p:nvPr>
            <p:ph type="body" idx="1"/>
          </p:nvPr>
        </p:nvSpPr>
        <p:spPr>
          <a:xfrm>
            <a:off x="311700" y="1264250"/>
            <a:ext cx="8520600" cy="4602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rgbClr val="003366"/>
              </a:buClr>
              <a:buSzPts val="1800"/>
              <a:buFont typeface="Arial"/>
              <a:buChar char="●"/>
              <a:defRPr sz="2400" b="0" i="0" u="none" strike="noStrike" cap="none">
                <a:solidFill>
                  <a:srgbClr val="003366"/>
                </a:solidFill>
                <a:latin typeface="Times New Roman"/>
                <a:ea typeface="Times New Roman"/>
                <a:cs typeface="Times New Roman"/>
                <a:sym typeface="Times New Roman"/>
              </a:defRPr>
            </a:lvl1pPr>
            <a:lvl2pPr marL="914400" marR="0" lvl="1" indent="-342900" algn="l" rtl="0">
              <a:lnSpc>
                <a:spcPct val="100000"/>
              </a:lnSpc>
              <a:spcBef>
                <a:spcPts val="600"/>
              </a:spcBef>
              <a:spcAft>
                <a:spcPts val="0"/>
              </a:spcAft>
              <a:buClr>
                <a:srgbClr val="003366"/>
              </a:buClr>
              <a:buSzPts val="1800"/>
              <a:buFont typeface="Arial"/>
              <a:buChar char="•"/>
              <a:defRPr sz="1800" b="0" i="0" u="none" strike="noStrike" cap="none">
                <a:solidFill>
                  <a:srgbClr val="003366"/>
                </a:solidFill>
                <a:latin typeface="Times New Roman"/>
                <a:ea typeface="Times New Roman"/>
                <a:cs typeface="Times New Roman"/>
                <a:sym typeface="Times New Roman"/>
              </a:defRPr>
            </a:lvl2pPr>
            <a:lvl3pPr marL="1371600" marR="0" lvl="2" indent="-342900" algn="l" rtl="0">
              <a:lnSpc>
                <a:spcPct val="100000"/>
              </a:lnSpc>
              <a:spcBef>
                <a:spcPts val="1600"/>
              </a:spcBef>
              <a:spcAft>
                <a:spcPts val="0"/>
              </a:spcAft>
              <a:buClr>
                <a:srgbClr val="003366"/>
              </a:buClr>
              <a:buSzPts val="1800"/>
              <a:buFont typeface="Merriweather Sans"/>
              <a:buChar char="■"/>
              <a:defRPr sz="2400" b="0" i="0" u="none" strike="noStrike" cap="none">
                <a:solidFill>
                  <a:srgbClr val="003366"/>
                </a:solidFill>
                <a:latin typeface="Arial"/>
                <a:ea typeface="Arial"/>
                <a:cs typeface="Arial"/>
                <a:sym typeface="Arial"/>
              </a:defRPr>
            </a:lvl3pPr>
            <a:lvl4pPr marL="1828800" marR="0" lvl="3" indent="-342900" algn="l" rtl="0">
              <a:lnSpc>
                <a:spcPct val="100000"/>
              </a:lnSpc>
              <a:spcBef>
                <a:spcPts val="1600"/>
              </a:spcBef>
              <a:spcAft>
                <a:spcPts val="0"/>
              </a:spcAft>
              <a:buClr>
                <a:srgbClr val="003366"/>
              </a:buClr>
              <a:buSzPts val="1800"/>
              <a:buFont typeface="Merriweather Sans"/>
              <a:buChar char="●"/>
              <a:defRPr sz="2400" b="0" i="0" u="none" strike="noStrike" cap="none">
                <a:solidFill>
                  <a:srgbClr val="003366"/>
                </a:solidFill>
                <a:latin typeface="Arial"/>
                <a:ea typeface="Arial"/>
                <a:cs typeface="Arial"/>
                <a:sym typeface="Arial"/>
              </a:defRPr>
            </a:lvl4pPr>
            <a:lvl5pPr marL="2286000" marR="0" lvl="4" indent="-342900" algn="l" rtl="0">
              <a:lnSpc>
                <a:spcPct val="100000"/>
              </a:lnSpc>
              <a:spcBef>
                <a:spcPts val="1600"/>
              </a:spcBef>
              <a:spcAft>
                <a:spcPts val="0"/>
              </a:spcAft>
              <a:buClr>
                <a:srgbClr val="003366"/>
              </a:buClr>
              <a:buSzPts val="1800"/>
              <a:buFont typeface="Arial"/>
              <a:buChar char="○"/>
              <a:defRPr sz="2400" b="0" i="0" u="none" strike="noStrike" cap="none">
                <a:solidFill>
                  <a:srgbClr val="003366"/>
                </a:solidFill>
                <a:latin typeface="Arial"/>
                <a:ea typeface="Arial"/>
                <a:cs typeface="Arial"/>
                <a:sym typeface="Arial"/>
              </a:defRPr>
            </a:lvl5pPr>
            <a:lvl6pPr marL="2743200" marR="0" lvl="5" indent="-342900" algn="l" rtl="0">
              <a:lnSpc>
                <a:spcPct val="100000"/>
              </a:lnSpc>
              <a:spcBef>
                <a:spcPts val="1600"/>
              </a:spcBef>
              <a:spcAft>
                <a:spcPts val="0"/>
              </a:spcAft>
              <a:buClr>
                <a:srgbClr val="2C5993"/>
              </a:buClr>
              <a:buSzPts val="1800"/>
              <a:buFont typeface="Arial"/>
              <a:buChar char="■"/>
              <a:defRPr sz="2000" b="0" i="0" u="none" strike="noStrike" cap="none">
                <a:solidFill>
                  <a:srgbClr val="2C5993"/>
                </a:solidFill>
                <a:latin typeface="Arial"/>
                <a:ea typeface="Arial"/>
                <a:cs typeface="Arial"/>
                <a:sym typeface="Arial"/>
              </a:defRPr>
            </a:lvl6pPr>
            <a:lvl7pPr marL="3200400" marR="0" lvl="6" indent="-342900" algn="l" rtl="0">
              <a:lnSpc>
                <a:spcPct val="100000"/>
              </a:lnSpc>
              <a:spcBef>
                <a:spcPts val="1600"/>
              </a:spcBef>
              <a:spcAft>
                <a:spcPts val="0"/>
              </a:spcAft>
              <a:buClr>
                <a:srgbClr val="2C5993"/>
              </a:buClr>
              <a:buSzPts val="1800"/>
              <a:buFont typeface="Arial"/>
              <a:buChar char="●"/>
              <a:defRPr sz="2000" b="0" i="0" u="none" strike="noStrike" cap="none">
                <a:solidFill>
                  <a:srgbClr val="2C5993"/>
                </a:solidFill>
                <a:latin typeface="Arial"/>
                <a:ea typeface="Arial"/>
                <a:cs typeface="Arial"/>
                <a:sym typeface="Arial"/>
              </a:defRPr>
            </a:lvl7pPr>
            <a:lvl8pPr marL="3657600" marR="0" lvl="7" indent="-342900" algn="l" rtl="0">
              <a:lnSpc>
                <a:spcPct val="100000"/>
              </a:lnSpc>
              <a:spcBef>
                <a:spcPts val="1600"/>
              </a:spcBef>
              <a:spcAft>
                <a:spcPts val="0"/>
              </a:spcAft>
              <a:buClr>
                <a:srgbClr val="2C5993"/>
              </a:buClr>
              <a:buSzPts val="1800"/>
              <a:buFont typeface="Arial"/>
              <a:buChar char="○"/>
              <a:defRPr sz="2000" b="0" i="0" u="none" strike="noStrike" cap="none">
                <a:solidFill>
                  <a:srgbClr val="2C5993"/>
                </a:solidFill>
                <a:latin typeface="Arial"/>
                <a:ea typeface="Arial"/>
                <a:cs typeface="Arial"/>
                <a:sym typeface="Arial"/>
              </a:defRPr>
            </a:lvl8pPr>
            <a:lvl9pPr marL="4114800" marR="0" lvl="8" indent="-342900" algn="l" rtl="0">
              <a:lnSpc>
                <a:spcPct val="100000"/>
              </a:lnSpc>
              <a:spcBef>
                <a:spcPts val="1600"/>
              </a:spcBef>
              <a:spcAft>
                <a:spcPts val="1600"/>
              </a:spcAft>
              <a:buClr>
                <a:srgbClr val="2C5993"/>
              </a:buClr>
              <a:buSzPts val="1800"/>
              <a:buFont typeface="Arial"/>
              <a:buChar char="■"/>
              <a:defRPr sz="2000" b="0" i="0" u="none" strike="noStrike" cap="none">
                <a:solidFill>
                  <a:srgbClr val="2C5993"/>
                </a:solidFill>
                <a:latin typeface="Arial"/>
                <a:ea typeface="Arial"/>
                <a:cs typeface="Arial"/>
                <a:sym typeface="Arial"/>
              </a:defRPr>
            </a:lvl9pPr>
          </a:lstStyle>
          <a:p>
            <a:endParaRPr/>
          </a:p>
        </p:txBody>
      </p:sp>
      <p:sp>
        <p:nvSpPr>
          <p:cNvPr id="34" name="Google Shape;34;p3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Blank Slide">
  <p:cSld name="1_Blank Slide">
    <p:spTree>
      <p:nvGrpSpPr>
        <p:cNvPr id="1" name="Shape 35"/>
        <p:cNvGrpSpPr/>
        <p:nvPr/>
      </p:nvGrpSpPr>
      <p:grpSpPr>
        <a:xfrm>
          <a:off x="0" y="0"/>
          <a:ext cx="0" cy="0"/>
          <a:chOff x="0" y="0"/>
          <a:chExt cx="0" cy="0"/>
        </a:xfrm>
      </p:grpSpPr>
      <p:sp>
        <p:nvSpPr>
          <p:cNvPr id="36" name="Google Shape;36;p35"/>
          <p:cNvSpPr txBox="1">
            <a:spLocks noGrp="1"/>
          </p:cNvSpPr>
          <p:nvPr>
            <p:ph type="title"/>
          </p:nvPr>
        </p:nvSpPr>
        <p:spPr>
          <a:xfrm>
            <a:off x="5" y="2"/>
            <a:ext cx="9143999" cy="836613"/>
          </a:xfrm>
          <a:prstGeom prst="rect">
            <a:avLst/>
          </a:prstGeom>
          <a:solidFill>
            <a:srgbClr val="1F497D"/>
          </a:solidFill>
          <a:ln w="9525" cap="flat" cmpd="sng">
            <a:solidFill>
              <a:srgbClr val="1F497D"/>
            </a:solidFill>
            <a:prstDash val="solid"/>
            <a:miter lim="800000"/>
            <a:headEnd type="none" w="sm" len="sm"/>
            <a:tailEnd type="none" w="sm" len="sm"/>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latin typeface="Times New Roman"/>
                <a:ea typeface="Times New Roman"/>
                <a:cs typeface="Times New Roman"/>
                <a:sym typeface="Times New Roman"/>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5" y="2"/>
            <a:ext cx="9143999" cy="836613"/>
          </a:xfrm>
          <a:prstGeom prst="rect">
            <a:avLst/>
          </a:prstGeom>
          <a:solidFill>
            <a:srgbClr val="1F497D"/>
          </a:solidFill>
          <a:ln w="9525" cap="flat" cmpd="sng">
            <a:solidFill>
              <a:srgbClr val="1F497D"/>
            </a:solidFill>
            <a:prstDash val="solid"/>
            <a:miter lim="800000"/>
            <a:headEnd type="none" w="sm" len="sm"/>
            <a:tailEnd type="none" w="sm" len="sm"/>
          </a:ln>
        </p:spPr>
        <p:txBody>
          <a:bodyPr spcFirstLastPara="1" wrap="square" lIns="91400" tIns="45700" rIns="91400" bIns="45700" anchor="ctr" anchorCtr="0">
            <a:noAutofit/>
          </a:bodyPr>
          <a:lstStyle>
            <a:lvl1pPr marR="0" lvl="0" algn="ctr" rtl="0">
              <a:lnSpc>
                <a:spcPct val="100000"/>
              </a:lnSpc>
              <a:spcBef>
                <a:spcPts val="0"/>
              </a:spcBef>
              <a:spcAft>
                <a:spcPts val="0"/>
              </a:spcAft>
              <a:buClr>
                <a:srgbClr val="000000"/>
              </a:buClr>
              <a:buSzPts val="1400"/>
              <a:buFont typeface="Arial"/>
              <a:buNone/>
              <a:defRPr sz="3000" b="0" i="0" u="none" strike="noStrike" cap="none">
                <a:solidFill>
                  <a:schemeClr val="lt1"/>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9pPr>
          </a:lstStyle>
          <a:p>
            <a:endParaRPr/>
          </a:p>
        </p:txBody>
      </p:sp>
      <p:sp>
        <p:nvSpPr>
          <p:cNvPr id="11" name="Google Shape;11;p29"/>
          <p:cNvSpPr txBox="1"/>
          <p:nvPr/>
        </p:nvSpPr>
        <p:spPr>
          <a:xfrm>
            <a:off x="4386263" y="6581776"/>
            <a:ext cx="377016" cy="276995"/>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FFFFFF"/>
                </a:solidFill>
                <a:latin typeface="Times New Roman"/>
                <a:ea typeface="Times New Roman"/>
                <a:cs typeface="Times New Roman"/>
                <a:sym typeface="Times New Roman"/>
              </a:rPr>
              <a:t>‹#›</a:t>
            </a:fld>
            <a:endParaRPr sz="1200" b="0" i="0" u="none" strike="noStrike" cap="none">
              <a:solidFill>
                <a:srgbClr val="FFFFFF"/>
              </a:solidFill>
              <a:latin typeface="Times New Roman"/>
              <a:ea typeface="Times New Roman"/>
              <a:cs typeface="Times New Roman"/>
              <a:sym typeface="Times New Roman"/>
            </a:endParaRPr>
          </a:p>
        </p:txBody>
      </p:sp>
      <p:sp>
        <p:nvSpPr>
          <p:cNvPr id="12" name="Google Shape;12;p29"/>
          <p:cNvSpPr/>
          <p:nvPr/>
        </p:nvSpPr>
        <p:spPr>
          <a:xfrm>
            <a:off x="0" y="6400800"/>
            <a:ext cx="9144000" cy="457200"/>
          </a:xfrm>
          <a:prstGeom prst="rect">
            <a:avLst/>
          </a:prstGeom>
          <a:solidFill>
            <a:srgbClr val="1F497D"/>
          </a:solidFill>
          <a:ln w="9525" cap="flat" cmpd="sng">
            <a:solidFill>
              <a:srgbClr val="4D72A9"/>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imes New Roman"/>
              <a:ea typeface="Times New Roman"/>
              <a:cs typeface="Times New Roman"/>
              <a:sym typeface="Times New Roman"/>
            </a:endParaRPr>
          </a:p>
        </p:txBody>
      </p:sp>
      <p:sp>
        <p:nvSpPr>
          <p:cNvPr id="13" name="Google Shape;13;p29"/>
          <p:cNvSpPr txBox="1"/>
          <p:nvPr/>
        </p:nvSpPr>
        <p:spPr>
          <a:xfrm>
            <a:off x="8725065" y="6486536"/>
            <a:ext cx="367383" cy="246199"/>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Times New Roman"/>
                <a:ea typeface="Times New Roman"/>
                <a:cs typeface="Times New Roman"/>
                <a:sym typeface="Times New Roman"/>
              </a:rPr>
              <a:t>‹#›</a:t>
            </a:fld>
            <a:endParaRPr sz="1000" b="0" i="0" u="none" strike="noStrike" cap="none">
              <a:solidFill>
                <a:srgbClr val="FFFFFF"/>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1"/>
          <p:cNvSpPr txBox="1">
            <a:spLocks noGrp="1"/>
          </p:cNvSpPr>
          <p:nvPr>
            <p:ph type="title"/>
          </p:nvPr>
        </p:nvSpPr>
        <p:spPr>
          <a:xfrm>
            <a:off x="698339" y="0"/>
            <a:ext cx="8243933" cy="3045259"/>
          </a:xfrm>
          <a:prstGeom prst="rect">
            <a:avLst/>
          </a:prstGeom>
          <a:solidFill>
            <a:srgbClr val="1F497D"/>
          </a:solidFill>
          <a:ln w="9525" cap="flat" cmpd="sng">
            <a:solidFill>
              <a:srgbClr val="1F497D"/>
            </a:solidFill>
            <a:prstDash val="solid"/>
            <a:miter lim="800000"/>
            <a:headEnd type="none" w="sm" len="sm"/>
            <a:tailEnd type="none" w="sm" len="sm"/>
          </a:ln>
        </p:spPr>
        <p:txBody>
          <a:bodyPr spcFirstLastPara="1" wrap="square" lIns="91400" tIns="45700" rIns="91400" bIns="45700" anchor="ctr" anchorCtr="0">
            <a:normAutofit/>
          </a:bodyPr>
          <a:lstStyle/>
          <a:p>
            <a:pPr marL="0" lvl="0" indent="0" algn="l" rtl="0">
              <a:lnSpc>
                <a:spcPct val="100000"/>
              </a:lnSpc>
              <a:spcBef>
                <a:spcPts val="0"/>
              </a:spcBef>
              <a:spcAft>
                <a:spcPts val="0"/>
              </a:spcAft>
              <a:buSzPts val="1400"/>
              <a:buNone/>
            </a:pPr>
            <a:r>
              <a:rPr lang="en-US" sz="4400" dirty="0">
                <a:solidFill>
                  <a:schemeClr val="lt1"/>
                </a:solidFill>
                <a:latin typeface="Times New Roman"/>
                <a:ea typeface="Times New Roman"/>
                <a:cs typeface="Times New Roman"/>
                <a:sym typeface="Times New Roman"/>
              </a:rPr>
              <a:t>Neutron inelastic scattering cross section measurements at Lawrence Berkeley National Laboratory</a:t>
            </a:r>
            <a:endParaRPr sz="7200" dirty="0">
              <a:solidFill>
                <a:schemeClr val="lt1"/>
              </a:solidFill>
              <a:latin typeface="Times New Roman"/>
              <a:ea typeface="Times New Roman"/>
              <a:cs typeface="Times New Roman"/>
              <a:sym typeface="Times New Roman"/>
            </a:endParaRPr>
          </a:p>
        </p:txBody>
      </p:sp>
      <p:cxnSp>
        <p:nvCxnSpPr>
          <p:cNvPr id="43" name="Google Shape;43;p1"/>
          <p:cNvCxnSpPr/>
          <p:nvPr/>
        </p:nvCxnSpPr>
        <p:spPr>
          <a:xfrm>
            <a:off x="698339" y="542476"/>
            <a:ext cx="0" cy="2108257"/>
          </a:xfrm>
          <a:prstGeom prst="straightConnector1">
            <a:avLst/>
          </a:prstGeom>
          <a:noFill/>
          <a:ln w="28575" cap="flat" cmpd="sng">
            <a:solidFill>
              <a:srgbClr val="4F81BD"/>
            </a:solidFill>
            <a:prstDash val="solid"/>
            <a:round/>
            <a:headEnd type="none" w="sm" len="sm"/>
            <a:tailEnd type="none" w="sm" len="sm"/>
          </a:ln>
          <a:effectLst>
            <a:outerShdw blurRad="40000" dist="20000" dir="5400000" rotWithShape="0">
              <a:srgbClr val="000000">
                <a:alpha val="36862"/>
              </a:srgbClr>
            </a:outerShdw>
          </a:effectLst>
        </p:spPr>
      </p:cxnSp>
      <p:sp>
        <p:nvSpPr>
          <p:cNvPr id="44" name="Google Shape;44;p1"/>
          <p:cNvSpPr txBox="1"/>
          <p:nvPr/>
        </p:nvSpPr>
        <p:spPr>
          <a:xfrm>
            <a:off x="407669" y="3492154"/>
            <a:ext cx="6953941" cy="25237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latin typeface="Times New Roman"/>
                <a:ea typeface="Times New Roman"/>
                <a:cs typeface="Times New Roman"/>
                <a:sym typeface="Times New Roman"/>
              </a:rPr>
              <a:t>Thibault A. Laplace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7F7F7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7F7F7F"/>
                </a:solidFill>
                <a:latin typeface="Times New Roman"/>
                <a:ea typeface="Times New Roman"/>
                <a:cs typeface="Times New Roman"/>
                <a:sym typeface="Times New Roman"/>
              </a:rPr>
              <a:t>Department of Nuclear Engineering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7F7F7F"/>
                </a:solidFill>
                <a:latin typeface="Times New Roman"/>
                <a:ea typeface="Times New Roman"/>
                <a:cs typeface="Times New Roman"/>
                <a:sym typeface="Times New Roman"/>
              </a:rPr>
              <a:t>University of California, Berkeley</a:t>
            </a:r>
          </a:p>
          <a:p>
            <a:pPr marL="0" marR="0" lvl="0" indent="0" algn="l" rtl="0">
              <a:lnSpc>
                <a:spcPct val="100000"/>
              </a:lnSpc>
              <a:spcBef>
                <a:spcPts val="0"/>
              </a:spcBef>
              <a:spcAft>
                <a:spcPts val="0"/>
              </a:spcAft>
              <a:buClr>
                <a:srgbClr val="000000"/>
              </a:buClr>
              <a:buSzPts val="1800"/>
              <a:buFont typeface="Arial"/>
              <a:buNone/>
            </a:pPr>
            <a:endParaRPr lang="en-US" sz="1800" dirty="0">
              <a:solidFill>
                <a:srgbClr val="7F7F7F"/>
              </a:solidFill>
              <a:latin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7F7F7F"/>
                </a:solidFill>
                <a:latin typeface="Times New Roman"/>
                <a:ea typeface="Arial"/>
                <a:cs typeface="Times New Roman"/>
                <a:sym typeface="Times New Roman"/>
              </a:rPr>
              <a:t>Nuclear Science Division</a:t>
            </a:r>
            <a:br>
              <a:rPr lang="en-US" sz="1800" b="0" i="0" u="none" strike="noStrike" cap="none" dirty="0">
                <a:solidFill>
                  <a:srgbClr val="7F7F7F"/>
                </a:solidFill>
                <a:latin typeface="Times New Roman"/>
                <a:ea typeface="Arial"/>
                <a:cs typeface="Times New Roman"/>
                <a:sym typeface="Times New Roman"/>
              </a:rPr>
            </a:br>
            <a:r>
              <a:rPr lang="en-US" sz="1800" b="0" i="0" u="none" strike="noStrike" cap="none" dirty="0">
                <a:solidFill>
                  <a:srgbClr val="7F7F7F"/>
                </a:solidFill>
                <a:latin typeface="Times New Roman"/>
                <a:ea typeface="Arial"/>
                <a:cs typeface="Times New Roman"/>
                <a:sym typeface="Times New Roman"/>
              </a:rPr>
              <a:t>Lawrence Berkeley National Laboratory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7F7F7F"/>
              </a:solidFill>
              <a:latin typeface="Times New Roman"/>
              <a:ea typeface="Times New Roman"/>
              <a:cs typeface="Times New Roman"/>
              <a:sym typeface="Times New Roman"/>
            </a:endParaRPr>
          </a:p>
        </p:txBody>
      </p:sp>
      <p:pic>
        <p:nvPicPr>
          <p:cNvPr id="45" name="Google Shape;45;p1"/>
          <p:cNvPicPr preferRelativeResize="0"/>
          <p:nvPr/>
        </p:nvPicPr>
        <p:blipFill rotWithShape="1">
          <a:blip r:embed="rId3">
            <a:alphaModFix/>
          </a:blip>
          <a:srcRect/>
          <a:stretch/>
        </p:blipFill>
        <p:spPr>
          <a:xfrm>
            <a:off x="4820305" y="3812742"/>
            <a:ext cx="1401097" cy="1402919"/>
          </a:xfrm>
          <a:prstGeom prst="rect">
            <a:avLst/>
          </a:prstGeom>
          <a:noFill/>
          <a:ln>
            <a:noFill/>
          </a:ln>
        </p:spPr>
      </p:pic>
      <p:pic>
        <p:nvPicPr>
          <p:cNvPr id="2" name="Google Shape;42;p1">
            <a:extLst>
              <a:ext uri="{FF2B5EF4-FFF2-40B4-BE49-F238E27FC236}">
                <a16:creationId xmlns:a16="http://schemas.microsoft.com/office/drawing/2014/main" id="{DDC04D24-D9C3-872C-3A80-E66ED58D65C3}"/>
              </a:ext>
            </a:extLst>
          </p:cNvPr>
          <p:cNvPicPr preferRelativeResize="0"/>
          <p:nvPr/>
        </p:nvPicPr>
        <p:blipFill rotWithShape="1">
          <a:blip r:embed="rId4">
            <a:alphaModFix/>
          </a:blip>
          <a:srcRect/>
          <a:stretch/>
        </p:blipFill>
        <p:spPr>
          <a:xfrm>
            <a:off x="6629350" y="3772813"/>
            <a:ext cx="2312922" cy="1402919"/>
          </a:xfrm>
          <a:prstGeom prst="rect">
            <a:avLst/>
          </a:prstGeom>
          <a:noFill/>
          <a:ln>
            <a:noFill/>
          </a:ln>
        </p:spPr>
      </p:pic>
      <p:pic>
        <p:nvPicPr>
          <p:cNvPr id="1026" name="Picture 2">
            <a:extLst>
              <a:ext uri="{FF2B5EF4-FFF2-40B4-BE49-F238E27FC236}">
                <a16:creationId xmlns:a16="http://schemas.microsoft.com/office/drawing/2014/main" id="{D8383F40-E667-2099-19B7-018512BDE2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8154" y="6212026"/>
            <a:ext cx="351932" cy="223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20CD42B-50A5-642A-A42C-3F5AA6DEF2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5360" y="5230387"/>
            <a:ext cx="1762794" cy="11216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4B3F768-3931-4A9B-67B6-EB0D01970A15}"/>
              </a:ext>
            </a:extLst>
          </p:cNvPr>
          <p:cNvGrpSpPr/>
          <p:nvPr/>
        </p:nvGrpSpPr>
        <p:grpSpPr>
          <a:xfrm>
            <a:off x="478807" y="3592901"/>
            <a:ext cx="1561687" cy="2630223"/>
            <a:chOff x="258753" y="2312815"/>
            <a:chExt cx="1225735" cy="3810617"/>
          </a:xfrm>
        </p:grpSpPr>
        <p:pic>
          <p:nvPicPr>
            <p:cNvPr id="13" name="Picture 12">
              <a:extLst>
                <a:ext uri="{FF2B5EF4-FFF2-40B4-BE49-F238E27FC236}">
                  <a16:creationId xmlns:a16="http://schemas.microsoft.com/office/drawing/2014/main" id="{C6FD2C4E-F3F7-C2A4-0B35-6B4E6D1F8EFE}"/>
                </a:ext>
              </a:extLst>
            </p:cNvPr>
            <p:cNvPicPr>
              <a:picLocks noChangeAspect="1"/>
            </p:cNvPicPr>
            <p:nvPr/>
          </p:nvPicPr>
          <p:blipFill rotWithShape="1">
            <a:blip r:embed="rId3"/>
            <a:srcRect l="54050" r="19770"/>
            <a:stretch/>
          </p:blipFill>
          <p:spPr>
            <a:xfrm>
              <a:off x="297269" y="2312815"/>
              <a:ext cx="1187219" cy="3396118"/>
            </a:xfrm>
            <a:prstGeom prst="rect">
              <a:avLst/>
            </a:prstGeom>
          </p:spPr>
        </p:pic>
        <p:sp>
          <p:nvSpPr>
            <p:cNvPr id="14" name="TextBox 13">
              <a:extLst>
                <a:ext uri="{FF2B5EF4-FFF2-40B4-BE49-F238E27FC236}">
                  <a16:creationId xmlns:a16="http://schemas.microsoft.com/office/drawing/2014/main" id="{8B5F5EAB-EAFB-24DA-F9AE-ADE49D03A7AD}"/>
                </a:ext>
              </a:extLst>
            </p:cNvPr>
            <p:cNvSpPr txBox="1"/>
            <p:nvPr/>
          </p:nvSpPr>
          <p:spPr>
            <a:xfrm>
              <a:off x="258753" y="5600212"/>
              <a:ext cx="1187219" cy="523220"/>
            </a:xfrm>
            <a:prstGeom prst="rect">
              <a:avLst/>
            </a:prstGeom>
            <a:noFill/>
          </p:spPr>
          <p:txBody>
            <a:bodyPr wrap="square" rtlCol="0">
              <a:spAutoFit/>
            </a:bodyPr>
            <a:lstStyle/>
            <a:p>
              <a:pPr algn="ctr"/>
              <a:r>
                <a:rPr lang="en-US" b="1" dirty="0"/>
                <a:t>Nuclear </a:t>
              </a:r>
            </a:p>
            <a:p>
              <a:pPr algn="ctr"/>
              <a:r>
                <a:rPr lang="en-US" b="1" dirty="0"/>
                <a:t>Logging</a:t>
              </a:r>
            </a:p>
          </p:txBody>
        </p:sp>
      </p:grpSp>
      <p:sp>
        <p:nvSpPr>
          <p:cNvPr id="2" name="Title 1">
            <a:extLst>
              <a:ext uri="{FF2B5EF4-FFF2-40B4-BE49-F238E27FC236}">
                <a16:creationId xmlns:a16="http://schemas.microsoft.com/office/drawing/2014/main" id="{3988B1D3-AE71-49A4-DD32-72013093C0F8}"/>
              </a:ext>
            </a:extLst>
          </p:cNvPr>
          <p:cNvSpPr>
            <a:spLocks noGrp="1"/>
          </p:cNvSpPr>
          <p:nvPr>
            <p:ph type="title"/>
          </p:nvPr>
        </p:nvSpPr>
        <p:spPr/>
        <p:txBody>
          <a:bodyPr/>
          <a:lstStyle/>
          <a:p>
            <a:r>
              <a:rPr lang="en-US" dirty="0"/>
              <a:t>Neutron inelastic scattering cross sections</a:t>
            </a:r>
          </a:p>
        </p:txBody>
      </p:sp>
      <p:pic>
        <p:nvPicPr>
          <p:cNvPr id="4" name="Picture 3">
            <a:extLst>
              <a:ext uri="{FF2B5EF4-FFF2-40B4-BE49-F238E27FC236}">
                <a16:creationId xmlns:a16="http://schemas.microsoft.com/office/drawing/2014/main" id="{81BA6914-566C-4ED7-0094-4AB384FADFA4}"/>
              </a:ext>
            </a:extLst>
          </p:cNvPr>
          <p:cNvPicPr>
            <a:picLocks noChangeAspect="1"/>
          </p:cNvPicPr>
          <p:nvPr/>
        </p:nvPicPr>
        <p:blipFill>
          <a:blip r:embed="rId4"/>
          <a:stretch>
            <a:fillRect/>
          </a:stretch>
        </p:blipFill>
        <p:spPr>
          <a:xfrm>
            <a:off x="1259651" y="883767"/>
            <a:ext cx="2432624" cy="503725"/>
          </a:xfrm>
          <a:prstGeom prst="rect">
            <a:avLst/>
          </a:prstGeom>
        </p:spPr>
      </p:pic>
      <p:sp>
        <p:nvSpPr>
          <p:cNvPr id="5" name="TextBox 4">
            <a:extLst>
              <a:ext uri="{FF2B5EF4-FFF2-40B4-BE49-F238E27FC236}">
                <a16:creationId xmlns:a16="http://schemas.microsoft.com/office/drawing/2014/main" id="{37E2AF5B-CE61-1652-231C-272566DB710A}"/>
              </a:ext>
            </a:extLst>
          </p:cNvPr>
          <p:cNvSpPr txBox="1"/>
          <p:nvPr/>
        </p:nvSpPr>
        <p:spPr>
          <a:xfrm>
            <a:off x="191729" y="3157802"/>
            <a:ext cx="3487861" cy="307777"/>
          </a:xfrm>
          <a:prstGeom prst="rect">
            <a:avLst/>
          </a:prstGeom>
          <a:noFill/>
        </p:spPr>
        <p:txBody>
          <a:bodyPr wrap="square" rtlCol="0">
            <a:spAutoFit/>
          </a:bodyPr>
          <a:lstStyle/>
          <a:p>
            <a:pPr algn="r"/>
            <a:r>
              <a:rPr lang="en-US" b="1" dirty="0"/>
              <a:t>Advanced Nuclear Energy Systems</a:t>
            </a:r>
          </a:p>
        </p:txBody>
      </p:sp>
      <p:pic>
        <p:nvPicPr>
          <p:cNvPr id="6" name="Picture 2" descr="An artists rendering of a Natrium power plant from TerraPower.">
            <a:extLst>
              <a:ext uri="{FF2B5EF4-FFF2-40B4-BE49-F238E27FC236}">
                <a16:creationId xmlns:a16="http://schemas.microsoft.com/office/drawing/2014/main" id="{6ADB8F48-DE57-8BB7-B464-464F89CEC5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02" y="1387493"/>
            <a:ext cx="3123371" cy="175836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63;p4">
            <a:extLst>
              <a:ext uri="{FF2B5EF4-FFF2-40B4-BE49-F238E27FC236}">
                <a16:creationId xmlns:a16="http://schemas.microsoft.com/office/drawing/2014/main" id="{ABB18EC5-9BEC-7922-37DB-33464C674E1D}"/>
              </a:ext>
            </a:extLst>
          </p:cNvPr>
          <p:cNvSpPr txBox="1"/>
          <p:nvPr/>
        </p:nvSpPr>
        <p:spPr>
          <a:xfrm>
            <a:off x="1641795" y="3429000"/>
            <a:ext cx="5860410" cy="707846"/>
          </a:xfrm>
          <a:prstGeom prst="rect">
            <a:avLst/>
          </a:prstGeom>
          <a:noFill/>
          <a:ln>
            <a:noFill/>
          </a:ln>
        </p:spPr>
        <p:txBody>
          <a:bodyPr spcFirstLastPara="1" wrap="square" lIns="91425" tIns="45700" rIns="91425" bIns="45700" anchor="t" anchorCtr="0">
            <a:spAutoFit/>
          </a:bodyPr>
          <a:lstStyle/>
          <a:p>
            <a:pPr algn="ctr">
              <a:buSzPts val="1400"/>
            </a:pPr>
            <a:r>
              <a:rPr lang="en-US" sz="2000" dirty="0">
                <a:latin typeface="Arial" panose="020B0604020202020204" pitchFamily="34" charset="0"/>
                <a:cs typeface="Arial" panose="020B0604020202020204" pitchFamily="34" charset="0"/>
              </a:rPr>
              <a:t>Deficiencies in inelastic scattering cross section required for a broad range of applications</a:t>
            </a:r>
            <a:endParaRPr lang="en-US" sz="2000" dirty="0">
              <a:solidFill>
                <a:schemeClr val="dk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6EC7437-50BF-2291-26A0-D0319BB041DE}"/>
              </a:ext>
            </a:extLst>
          </p:cNvPr>
          <p:cNvPicPr>
            <a:picLocks noChangeAspect="1"/>
          </p:cNvPicPr>
          <p:nvPr/>
        </p:nvPicPr>
        <p:blipFill rotWithShape="1">
          <a:blip r:embed="rId6"/>
          <a:srcRect l="18027" r="7437"/>
          <a:stretch/>
        </p:blipFill>
        <p:spPr>
          <a:xfrm>
            <a:off x="5024804" y="885493"/>
            <a:ext cx="3123371" cy="2223624"/>
          </a:xfrm>
          <a:prstGeom prst="rect">
            <a:avLst/>
          </a:prstGeom>
        </p:spPr>
      </p:pic>
      <p:sp>
        <p:nvSpPr>
          <p:cNvPr id="9" name="TextBox 8">
            <a:extLst>
              <a:ext uri="{FF2B5EF4-FFF2-40B4-BE49-F238E27FC236}">
                <a16:creationId xmlns:a16="http://schemas.microsoft.com/office/drawing/2014/main" id="{DA9D5F38-7CA7-3576-9F1D-8192EA3D4E21}"/>
              </a:ext>
            </a:extLst>
          </p:cNvPr>
          <p:cNvSpPr txBox="1"/>
          <p:nvPr/>
        </p:nvSpPr>
        <p:spPr>
          <a:xfrm>
            <a:off x="5330676" y="3121223"/>
            <a:ext cx="2511628" cy="307777"/>
          </a:xfrm>
          <a:prstGeom prst="rect">
            <a:avLst/>
          </a:prstGeom>
          <a:noFill/>
        </p:spPr>
        <p:txBody>
          <a:bodyPr wrap="square" rtlCol="0">
            <a:spAutoFit/>
          </a:bodyPr>
          <a:lstStyle/>
          <a:p>
            <a:pPr algn="ctr"/>
            <a:r>
              <a:rPr lang="en-US" b="1" dirty="0"/>
              <a:t>Space Exploration</a:t>
            </a:r>
          </a:p>
        </p:txBody>
      </p:sp>
      <p:sp>
        <p:nvSpPr>
          <p:cNvPr id="17" name="TextBox 16">
            <a:extLst>
              <a:ext uri="{FF2B5EF4-FFF2-40B4-BE49-F238E27FC236}">
                <a16:creationId xmlns:a16="http://schemas.microsoft.com/office/drawing/2014/main" id="{BD90A893-A854-2922-A235-17697C1ECD87}"/>
              </a:ext>
            </a:extLst>
          </p:cNvPr>
          <p:cNvSpPr txBox="1"/>
          <p:nvPr/>
        </p:nvSpPr>
        <p:spPr>
          <a:xfrm>
            <a:off x="5602186" y="5915347"/>
            <a:ext cx="2511628" cy="307777"/>
          </a:xfrm>
          <a:prstGeom prst="rect">
            <a:avLst/>
          </a:prstGeom>
          <a:noFill/>
        </p:spPr>
        <p:txBody>
          <a:bodyPr wrap="square" rtlCol="0">
            <a:spAutoFit/>
          </a:bodyPr>
          <a:lstStyle/>
          <a:p>
            <a:pPr algn="ctr"/>
            <a:r>
              <a:rPr lang="en-US" b="1" dirty="0"/>
              <a:t>Active interrogation </a:t>
            </a:r>
          </a:p>
        </p:txBody>
      </p:sp>
      <p:pic>
        <p:nvPicPr>
          <p:cNvPr id="19" name="Picture 18">
            <a:extLst>
              <a:ext uri="{FF2B5EF4-FFF2-40B4-BE49-F238E27FC236}">
                <a16:creationId xmlns:a16="http://schemas.microsoft.com/office/drawing/2014/main" id="{9F8CE124-3570-441A-373E-A8E65FFE25CC}"/>
              </a:ext>
            </a:extLst>
          </p:cNvPr>
          <p:cNvPicPr>
            <a:picLocks noChangeAspect="1"/>
          </p:cNvPicPr>
          <p:nvPr/>
        </p:nvPicPr>
        <p:blipFill>
          <a:blip r:embed="rId7"/>
          <a:stretch>
            <a:fillRect/>
          </a:stretch>
        </p:blipFill>
        <p:spPr>
          <a:xfrm>
            <a:off x="4572000" y="4232358"/>
            <a:ext cx="4572000" cy="1586405"/>
          </a:xfrm>
          <a:prstGeom prst="rect">
            <a:avLst/>
          </a:prstGeom>
        </p:spPr>
      </p:pic>
    </p:spTree>
    <p:extLst>
      <p:ext uri="{BB962C8B-B14F-4D97-AF65-F5344CB8AC3E}">
        <p14:creationId xmlns:p14="http://schemas.microsoft.com/office/powerpoint/2010/main" val="2296268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2"/>
          <p:cNvSpPr txBox="1">
            <a:spLocks noGrp="1"/>
          </p:cNvSpPr>
          <p:nvPr>
            <p:ph type="title"/>
          </p:nvPr>
        </p:nvSpPr>
        <p:spPr>
          <a:xfrm>
            <a:off x="5" y="3"/>
            <a:ext cx="9144000" cy="705600"/>
          </a:xfrm>
          <a:prstGeom prst="rect">
            <a:avLst/>
          </a:prstGeom>
          <a:solidFill>
            <a:srgbClr val="1F497D"/>
          </a:solidFill>
          <a:ln w="9525" cap="flat" cmpd="sng">
            <a:solidFill>
              <a:srgbClr val="1F497D"/>
            </a:solidFill>
            <a:prstDash val="solid"/>
            <a:miter lim="800000"/>
            <a:headEnd type="none" w="sm" len="sm"/>
            <a:tailEnd type="none" w="sm" len="sm"/>
          </a:ln>
        </p:spPr>
        <p:txBody>
          <a:bodyPr spcFirstLastPara="1" wrap="square" lIns="91400" tIns="45700" rIns="91400" bIns="45700" anchor="ctr" anchorCtr="0">
            <a:noAutofit/>
          </a:bodyPr>
          <a:lstStyle/>
          <a:p>
            <a:pPr marL="0" lvl="0" indent="0" algn="ctr" rtl="0">
              <a:lnSpc>
                <a:spcPct val="100000"/>
              </a:lnSpc>
              <a:spcBef>
                <a:spcPts val="0"/>
              </a:spcBef>
              <a:spcAft>
                <a:spcPts val="0"/>
              </a:spcAft>
              <a:buSzPts val="1400"/>
              <a:buNone/>
            </a:pPr>
            <a:r>
              <a:rPr lang="en-US" dirty="0"/>
              <a:t>GENESIS at the 88-Inch Cyclotron </a:t>
            </a:r>
            <a:endParaRPr dirty="0"/>
          </a:p>
        </p:txBody>
      </p:sp>
      <p:sp>
        <p:nvSpPr>
          <p:cNvPr id="54" name="Google Shape;54;p2"/>
          <p:cNvSpPr txBox="1"/>
          <p:nvPr/>
        </p:nvSpPr>
        <p:spPr>
          <a:xfrm>
            <a:off x="214725" y="750275"/>
            <a:ext cx="8565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pic>
        <p:nvPicPr>
          <p:cNvPr id="2" name="Picture 1" descr="Logo, company name&#10;&#10;Description automatically generated">
            <a:extLst>
              <a:ext uri="{FF2B5EF4-FFF2-40B4-BE49-F238E27FC236}">
                <a16:creationId xmlns:a16="http://schemas.microsoft.com/office/drawing/2014/main" id="{E5AF5FEE-541C-8B16-AAE6-6857FED30E3F}"/>
              </a:ext>
            </a:extLst>
          </p:cNvPr>
          <p:cNvPicPr>
            <a:picLocks noChangeAspect="1"/>
          </p:cNvPicPr>
          <p:nvPr/>
        </p:nvPicPr>
        <p:blipFill>
          <a:blip r:embed="rId3"/>
          <a:stretch>
            <a:fillRect/>
          </a:stretch>
        </p:blipFill>
        <p:spPr>
          <a:xfrm>
            <a:off x="7627320" y="4817078"/>
            <a:ext cx="1152405" cy="873907"/>
          </a:xfrm>
          <a:prstGeom prst="rect">
            <a:avLst/>
          </a:prstGeom>
        </p:spPr>
      </p:pic>
      <p:pic>
        <p:nvPicPr>
          <p:cNvPr id="3" name="Picture 2">
            <a:extLst>
              <a:ext uri="{FF2B5EF4-FFF2-40B4-BE49-F238E27FC236}">
                <a16:creationId xmlns:a16="http://schemas.microsoft.com/office/drawing/2014/main" id="{F03CDC5D-9D23-556E-32F4-23F65C365FD4}"/>
              </a:ext>
            </a:extLst>
          </p:cNvPr>
          <p:cNvPicPr>
            <a:picLocks noChangeAspect="1"/>
          </p:cNvPicPr>
          <p:nvPr/>
        </p:nvPicPr>
        <p:blipFill rotWithShape="1">
          <a:blip r:embed="rId4"/>
          <a:srcRect b="6596"/>
          <a:stretch/>
        </p:blipFill>
        <p:spPr>
          <a:xfrm>
            <a:off x="0" y="1307194"/>
            <a:ext cx="9321650" cy="5175678"/>
          </a:xfrm>
          <a:prstGeom prst="rect">
            <a:avLst/>
          </a:prstGeom>
        </p:spPr>
      </p:pic>
      <p:sp>
        <p:nvSpPr>
          <p:cNvPr id="4" name="TextBox 3">
            <a:extLst>
              <a:ext uri="{FF2B5EF4-FFF2-40B4-BE49-F238E27FC236}">
                <a16:creationId xmlns:a16="http://schemas.microsoft.com/office/drawing/2014/main" id="{30C04758-5B53-929B-71A9-BD8254FE6A10}"/>
              </a:ext>
            </a:extLst>
          </p:cNvPr>
          <p:cNvSpPr txBox="1"/>
          <p:nvPr/>
        </p:nvSpPr>
        <p:spPr>
          <a:xfrm rot="20560291">
            <a:off x="2675154" y="2921086"/>
            <a:ext cx="1390783" cy="307777"/>
          </a:xfrm>
          <a:prstGeom prst="rect">
            <a:avLst/>
          </a:prstGeom>
          <a:noFill/>
        </p:spPr>
        <p:txBody>
          <a:bodyPr wrap="square" rtlCol="0">
            <a:spAutoFit/>
          </a:bodyPr>
          <a:lstStyle/>
          <a:p>
            <a:r>
              <a:rPr lang="en-US" b="1" dirty="0"/>
              <a:t>GENESIS</a:t>
            </a:r>
          </a:p>
        </p:txBody>
      </p:sp>
      <p:sp>
        <p:nvSpPr>
          <p:cNvPr id="5" name="TextBox 4">
            <a:extLst>
              <a:ext uri="{FF2B5EF4-FFF2-40B4-BE49-F238E27FC236}">
                <a16:creationId xmlns:a16="http://schemas.microsoft.com/office/drawing/2014/main" id="{5F7A2CD6-C52F-811D-7F4F-BF3C4B9C17D4}"/>
              </a:ext>
            </a:extLst>
          </p:cNvPr>
          <p:cNvSpPr txBox="1"/>
          <p:nvPr/>
        </p:nvSpPr>
        <p:spPr>
          <a:xfrm>
            <a:off x="1205221" y="3678377"/>
            <a:ext cx="1390783" cy="738664"/>
          </a:xfrm>
          <a:prstGeom prst="rect">
            <a:avLst/>
          </a:prstGeom>
          <a:noFill/>
        </p:spPr>
        <p:txBody>
          <a:bodyPr wrap="square" rtlCol="0">
            <a:spAutoFit/>
          </a:bodyPr>
          <a:lstStyle/>
          <a:p>
            <a:r>
              <a:rPr lang="en-US" b="1" dirty="0"/>
              <a:t>Kinematic neutron spectrometer</a:t>
            </a:r>
          </a:p>
        </p:txBody>
      </p:sp>
      <p:sp>
        <p:nvSpPr>
          <p:cNvPr id="6" name="TextBox 5">
            <a:extLst>
              <a:ext uri="{FF2B5EF4-FFF2-40B4-BE49-F238E27FC236}">
                <a16:creationId xmlns:a16="http://schemas.microsoft.com/office/drawing/2014/main" id="{65B4DABB-AD09-4213-E5B1-88853B2463ED}"/>
              </a:ext>
            </a:extLst>
          </p:cNvPr>
          <p:cNvSpPr txBox="1"/>
          <p:nvPr/>
        </p:nvSpPr>
        <p:spPr>
          <a:xfrm>
            <a:off x="7386723" y="1496946"/>
            <a:ext cx="1390783" cy="523220"/>
          </a:xfrm>
          <a:prstGeom prst="rect">
            <a:avLst/>
          </a:prstGeom>
          <a:noFill/>
        </p:spPr>
        <p:txBody>
          <a:bodyPr wrap="square" rtlCol="0">
            <a:spAutoFit/>
          </a:bodyPr>
          <a:lstStyle/>
          <a:p>
            <a:r>
              <a:rPr lang="en-US" b="1" dirty="0"/>
              <a:t>Switching magnet</a:t>
            </a:r>
          </a:p>
        </p:txBody>
      </p:sp>
      <p:sp>
        <p:nvSpPr>
          <p:cNvPr id="7" name="TextBox 6">
            <a:extLst>
              <a:ext uri="{FF2B5EF4-FFF2-40B4-BE49-F238E27FC236}">
                <a16:creationId xmlns:a16="http://schemas.microsoft.com/office/drawing/2014/main" id="{77365B5B-0357-4591-3BC0-A0EACB189861}"/>
              </a:ext>
            </a:extLst>
          </p:cNvPr>
          <p:cNvSpPr txBox="1"/>
          <p:nvPr/>
        </p:nvSpPr>
        <p:spPr>
          <a:xfrm>
            <a:off x="6432363" y="2016456"/>
            <a:ext cx="1390783" cy="523220"/>
          </a:xfrm>
          <a:prstGeom prst="rect">
            <a:avLst/>
          </a:prstGeom>
          <a:noFill/>
        </p:spPr>
        <p:txBody>
          <a:bodyPr wrap="square" rtlCol="0">
            <a:spAutoFit/>
          </a:bodyPr>
          <a:lstStyle/>
          <a:p>
            <a:r>
              <a:rPr lang="en-US" b="1" dirty="0"/>
              <a:t>Breakup target</a:t>
            </a:r>
          </a:p>
        </p:txBody>
      </p:sp>
      <p:sp>
        <p:nvSpPr>
          <p:cNvPr id="8" name="TextBox 7">
            <a:extLst>
              <a:ext uri="{FF2B5EF4-FFF2-40B4-BE49-F238E27FC236}">
                <a16:creationId xmlns:a16="http://schemas.microsoft.com/office/drawing/2014/main" id="{DFB31D05-E382-CEDE-0BD1-9AC615BCE5C6}"/>
              </a:ext>
            </a:extLst>
          </p:cNvPr>
          <p:cNvSpPr txBox="1"/>
          <p:nvPr/>
        </p:nvSpPr>
        <p:spPr>
          <a:xfrm rot="20343288">
            <a:off x="5843542" y="3132183"/>
            <a:ext cx="1390783" cy="307777"/>
          </a:xfrm>
          <a:prstGeom prst="rect">
            <a:avLst/>
          </a:prstGeom>
          <a:noFill/>
        </p:spPr>
        <p:txBody>
          <a:bodyPr wrap="square" rtlCol="0">
            <a:spAutoFit/>
          </a:bodyPr>
          <a:lstStyle/>
          <a:p>
            <a:r>
              <a:rPr lang="en-US" b="1" dirty="0"/>
              <a:t>Collimator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42CF-E748-AA34-178D-F68CDFA83666}"/>
              </a:ext>
            </a:extLst>
          </p:cNvPr>
          <p:cNvSpPr>
            <a:spLocks noGrp="1"/>
          </p:cNvSpPr>
          <p:nvPr>
            <p:ph type="title"/>
          </p:nvPr>
        </p:nvSpPr>
        <p:spPr/>
        <p:txBody>
          <a:bodyPr/>
          <a:lstStyle/>
          <a:p>
            <a:r>
              <a:rPr lang="en-US" dirty="0"/>
              <a:t>GENESIS array</a:t>
            </a:r>
          </a:p>
        </p:txBody>
      </p:sp>
      <p:pic>
        <p:nvPicPr>
          <p:cNvPr id="3" name="Content Placeholder 4" descr="A picture containing text, indoor, several&#10;&#10;Description automatically generated">
            <a:extLst>
              <a:ext uri="{FF2B5EF4-FFF2-40B4-BE49-F238E27FC236}">
                <a16:creationId xmlns:a16="http://schemas.microsoft.com/office/drawing/2014/main" id="{5604F956-795B-EF80-9270-FCF66743A004}"/>
              </a:ext>
            </a:extLst>
          </p:cNvPr>
          <p:cNvPicPr>
            <a:picLocks noChangeAspect="1"/>
          </p:cNvPicPr>
          <p:nvPr/>
        </p:nvPicPr>
        <p:blipFill>
          <a:blip r:embed="rId2"/>
          <a:stretch>
            <a:fillRect/>
          </a:stretch>
        </p:blipFill>
        <p:spPr>
          <a:xfrm>
            <a:off x="3921739" y="1518320"/>
            <a:ext cx="5092470" cy="3821359"/>
          </a:xfrm>
          <a:prstGeom prst="rect">
            <a:avLst/>
          </a:prstGeom>
        </p:spPr>
      </p:pic>
      <p:sp>
        <p:nvSpPr>
          <p:cNvPr id="4" name="Google Shape;345;p1">
            <a:extLst>
              <a:ext uri="{FF2B5EF4-FFF2-40B4-BE49-F238E27FC236}">
                <a16:creationId xmlns:a16="http://schemas.microsoft.com/office/drawing/2014/main" id="{141767A6-72E8-FE08-9A3C-AFDD296BF35D}"/>
              </a:ext>
            </a:extLst>
          </p:cNvPr>
          <p:cNvSpPr txBox="1"/>
          <p:nvPr/>
        </p:nvSpPr>
        <p:spPr>
          <a:xfrm>
            <a:off x="7283585" y="1730609"/>
            <a:ext cx="1515737" cy="318317"/>
          </a:xfrm>
          <a:prstGeom prst="rect">
            <a:avLst/>
          </a:prstGeom>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algn="ctr"/>
            <a:r>
              <a:rPr lang="en-US" sz="2000" dirty="0">
                <a:solidFill>
                  <a:schemeClr val="tx1"/>
                </a:solidFill>
              </a:rPr>
              <a:t>GENESIS</a:t>
            </a:r>
            <a:endParaRPr lang="en-US" sz="2000" dirty="0"/>
          </a:p>
        </p:txBody>
      </p:sp>
      <p:sp>
        <p:nvSpPr>
          <p:cNvPr id="5" name="Content Placeholder 2">
            <a:extLst>
              <a:ext uri="{FF2B5EF4-FFF2-40B4-BE49-F238E27FC236}">
                <a16:creationId xmlns:a16="http://schemas.microsoft.com/office/drawing/2014/main" id="{84D8BCF9-E23E-9D73-0BC1-9477F7B621DB}"/>
              </a:ext>
            </a:extLst>
          </p:cNvPr>
          <p:cNvSpPr txBox="1">
            <a:spLocks/>
          </p:cNvSpPr>
          <p:nvPr/>
        </p:nvSpPr>
        <p:spPr>
          <a:xfrm>
            <a:off x="0" y="1730609"/>
            <a:ext cx="3921739" cy="358931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lphaUcPeriod"/>
            </a:pPr>
            <a:r>
              <a:rPr lang="en-US" dirty="0">
                <a:solidFill>
                  <a:schemeClr val="tx1"/>
                </a:solidFill>
                <a:latin typeface="Arial" panose="020B0604020202020204" pitchFamily="34" charset="0"/>
                <a:cs typeface="Arial" panose="020B0604020202020204" pitchFamily="34" charset="0"/>
              </a:rPr>
              <a:t>2-fold segmented </a:t>
            </a:r>
            <a:r>
              <a:rPr lang="en-US" dirty="0" err="1">
                <a:solidFill>
                  <a:schemeClr val="tx1"/>
                </a:solidFill>
                <a:latin typeface="Arial" panose="020B0604020202020204" pitchFamily="34" charset="0"/>
                <a:cs typeface="Arial" panose="020B0604020202020204" pitchFamily="34" charset="0"/>
              </a:rPr>
              <a:t>HPGe</a:t>
            </a:r>
            <a:r>
              <a:rPr lang="en-US" dirty="0">
                <a:solidFill>
                  <a:schemeClr val="tx1"/>
                </a:solidFill>
                <a:latin typeface="Arial" panose="020B0604020202020204" pitchFamily="34" charset="0"/>
                <a:cs typeface="Arial" panose="020B0604020202020204" pitchFamily="34" charset="0"/>
              </a:rPr>
              <a:t> with BGO anti-Compton shields</a:t>
            </a:r>
          </a:p>
          <a:p>
            <a:pPr marL="457200" indent="-457200">
              <a:buFont typeface="+mj-lt"/>
              <a:buAutoNum type="alphaUcPeriod"/>
            </a:pPr>
            <a:r>
              <a:rPr lang="en-US" dirty="0">
                <a:solidFill>
                  <a:schemeClr val="tx1"/>
                </a:solidFill>
                <a:latin typeface="Arial" panose="020B0604020202020204" pitchFamily="34" charset="0"/>
                <a:cs typeface="Arial" panose="020B0604020202020204" pitchFamily="34" charset="0"/>
              </a:rPr>
              <a:t>Single-crystal </a:t>
            </a:r>
            <a:r>
              <a:rPr lang="en-US" dirty="0" err="1">
                <a:solidFill>
                  <a:schemeClr val="tx1"/>
                </a:solidFill>
                <a:latin typeface="Arial" panose="020B0604020202020204" pitchFamily="34" charset="0"/>
                <a:cs typeface="Arial" panose="020B0604020202020204" pitchFamily="34" charset="0"/>
              </a:rPr>
              <a:t>HPGe</a:t>
            </a:r>
            <a:endParaRPr lang="en-US" dirty="0">
              <a:solidFill>
                <a:schemeClr val="tx1"/>
              </a:solidFill>
              <a:latin typeface="Arial" panose="020B0604020202020204" pitchFamily="34" charset="0"/>
              <a:cs typeface="Arial" panose="020B0604020202020204" pitchFamily="34" charset="0"/>
            </a:endParaRPr>
          </a:p>
          <a:p>
            <a:pPr marL="457200" indent="-457200">
              <a:buFont typeface="+mj-lt"/>
              <a:buAutoNum type="alphaUcPeriod"/>
            </a:pPr>
            <a:r>
              <a:rPr lang="en-US" dirty="0">
                <a:solidFill>
                  <a:schemeClr val="tx1"/>
                </a:solidFill>
                <a:latin typeface="Arial" panose="020B0604020202020204" pitchFamily="34" charset="0"/>
                <a:cs typeface="Arial" panose="020B0604020202020204" pitchFamily="34" charset="0"/>
              </a:rPr>
              <a:t>Kinematic neutron spectrometer</a:t>
            </a:r>
          </a:p>
          <a:p>
            <a:pPr marL="457200" indent="-457200">
              <a:buFont typeface="+mj-lt"/>
              <a:buAutoNum type="alphaUcPeriod"/>
            </a:pPr>
            <a:r>
              <a:rPr lang="en-US" dirty="0">
                <a:solidFill>
                  <a:schemeClr val="tx1"/>
                </a:solidFill>
                <a:latin typeface="Arial" panose="020B0604020202020204" pitchFamily="34" charset="0"/>
                <a:cs typeface="Arial" panose="020B0604020202020204" pitchFamily="34" charset="0"/>
              </a:rPr>
              <a:t>LaBr</a:t>
            </a:r>
            <a:r>
              <a:rPr lang="en-US" baseline="-25000" dirty="0">
                <a:solidFill>
                  <a:schemeClr val="tx1"/>
                </a:solidFill>
                <a:latin typeface="Arial" panose="020B0604020202020204" pitchFamily="34" charset="0"/>
                <a:cs typeface="Arial" panose="020B0604020202020204" pitchFamily="34" charset="0"/>
              </a:rPr>
              <a:t>3</a:t>
            </a:r>
            <a:r>
              <a:rPr lang="en-US" dirty="0">
                <a:solidFill>
                  <a:schemeClr val="tx1"/>
                </a:solidFill>
                <a:latin typeface="Arial" panose="020B0604020202020204" pitchFamily="34" charset="0"/>
                <a:cs typeface="Arial" panose="020B0604020202020204" pitchFamily="34" charset="0"/>
              </a:rPr>
              <a:t>(Ce) fast gamma-ray detector</a:t>
            </a:r>
          </a:p>
          <a:p>
            <a:pPr marL="457200" indent="-457200">
              <a:buFont typeface="+mj-lt"/>
              <a:buAutoNum type="alphaUcPeriod"/>
            </a:pPr>
            <a:r>
              <a:rPr lang="en-US" dirty="0">
                <a:solidFill>
                  <a:schemeClr val="tx1"/>
                </a:solidFill>
                <a:latin typeface="Arial" panose="020B0604020202020204" pitchFamily="34" charset="0"/>
                <a:cs typeface="Arial" panose="020B0604020202020204" pitchFamily="34" charset="0"/>
              </a:rPr>
              <a:t>26 EJ-309 organic liquid scintillators</a:t>
            </a:r>
          </a:p>
          <a:p>
            <a:pPr marL="457200" indent="-457200">
              <a:buFont typeface="+mj-lt"/>
              <a:buAutoNum type="alphaUcPeriod"/>
            </a:pPr>
            <a:r>
              <a:rPr lang="en-US" dirty="0">
                <a:solidFill>
                  <a:schemeClr val="tx1"/>
                </a:solidFill>
                <a:latin typeface="Arial" panose="020B0604020202020204" pitchFamily="34" charset="0"/>
                <a:cs typeface="Arial" panose="020B0604020202020204" pitchFamily="34" charset="0"/>
              </a:rPr>
              <a:t>GENESIS scattering target</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t>
            </a:r>
            <a:r>
              <a:rPr lang="en-US" baseline="30000" dirty="0">
                <a:solidFill>
                  <a:schemeClr val="tx1"/>
                </a:solidFill>
                <a:latin typeface="Arial" panose="020B0604020202020204" pitchFamily="34" charset="0"/>
                <a:cs typeface="Arial" panose="020B0604020202020204" pitchFamily="34" charset="0"/>
              </a:rPr>
              <a:t>56</a:t>
            </a:r>
            <a:r>
              <a:rPr lang="en-US" dirty="0">
                <a:solidFill>
                  <a:schemeClr val="tx1"/>
                </a:solidFill>
                <a:latin typeface="Arial" panose="020B0604020202020204" pitchFamily="34" charset="0"/>
                <a:cs typeface="Arial" panose="020B0604020202020204" pitchFamily="34" charset="0"/>
              </a:rPr>
              <a:t>Fe, </a:t>
            </a:r>
            <a:r>
              <a:rPr lang="en-US" baseline="30000" dirty="0">
                <a:solidFill>
                  <a:schemeClr val="tx1"/>
                </a:solidFill>
                <a:latin typeface="Arial" panose="020B0604020202020204" pitchFamily="34" charset="0"/>
                <a:cs typeface="Arial" panose="020B0604020202020204" pitchFamily="34" charset="0"/>
              </a:rPr>
              <a:t>238</a:t>
            </a:r>
            <a:r>
              <a:rPr lang="en-US" dirty="0">
                <a:solidFill>
                  <a:schemeClr val="tx1"/>
                </a:solidFill>
                <a:latin typeface="Arial" panose="020B0604020202020204" pitchFamily="34" charset="0"/>
                <a:cs typeface="Arial" panose="020B0604020202020204" pitchFamily="34" charset="0"/>
              </a:rPr>
              <a:t>U, </a:t>
            </a:r>
            <a:r>
              <a:rPr lang="en-US" baseline="30000" dirty="0">
                <a:solidFill>
                  <a:schemeClr val="tx1"/>
                </a:solidFill>
                <a:latin typeface="Arial" panose="020B0604020202020204" pitchFamily="34" charset="0"/>
                <a:cs typeface="Arial" panose="020B0604020202020204" pitchFamily="34" charset="0"/>
              </a:rPr>
              <a:t>12</a:t>
            </a:r>
            <a:r>
              <a:rPr lang="en-US" dirty="0">
                <a:solidFill>
                  <a:schemeClr val="tx1"/>
                </a:solidFill>
                <a:latin typeface="Arial" panose="020B0604020202020204" pitchFamily="34" charset="0"/>
                <a:cs typeface="Arial" panose="020B0604020202020204" pitchFamily="34" charset="0"/>
              </a:rPr>
              <a:t>C, NaCl, Al</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O</a:t>
            </a:r>
            <a:r>
              <a:rPr lang="en-US" baseline="-25000" dirty="0">
                <a:solidFill>
                  <a:schemeClr val="tx1"/>
                </a:solidFill>
                <a:latin typeface="Arial" panose="020B0604020202020204" pitchFamily="34" charset="0"/>
                <a:cs typeface="Arial" panose="020B0604020202020204" pitchFamily="34" charset="0"/>
              </a:rPr>
              <a:t>3</a:t>
            </a:r>
            <a:r>
              <a:rPr lang="en-US" dirty="0">
                <a:solidFill>
                  <a:schemeClr val="tx1"/>
                </a:solidFill>
                <a:latin typeface="Arial" panose="020B0604020202020204" pitchFamily="34" charset="0"/>
                <a:cs typeface="Arial" panose="020B0604020202020204" pitchFamily="34" charset="0"/>
              </a:rPr>
              <a:t>)</a:t>
            </a:r>
            <a:r>
              <a:rPr lang="en-US" baseline="-250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53349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243A4-9CB2-DAFF-A039-A70A0D4682C7}"/>
              </a:ext>
            </a:extLst>
          </p:cNvPr>
          <p:cNvSpPr>
            <a:spLocks noGrp="1"/>
          </p:cNvSpPr>
          <p:nvPr>
            <p:ph type="title"/>
          </p:nvPr>
        </p:nvSpPr>
        <p:spPr/>
        <p:txBody>
          <a:bodyPr/>
          <a:lstStyle/>
          <a:p>
            <a:r>
              <a:rPr lang="en-US" dirty="0"/>
              <a:t>Tunable neutron source</a:t>
            </a:r>
          </a:p>
        </p:txBody>
      </p:sp>
      <p:pic>
        <p:nvPicPr>
          <p:cNvPr id="3" name="Picture 2" descr="Chart, histogram&#10;&#10;Description automatically generated">
            <a:extLst>
              <a:ext uri="{FF2B5EF4-FFF2-40B4-BE49-F238E27FC236}">
                <a16:creationId xmlns:a16="http://schemas.microsoft.com/office/drawing/2014/main" id="{848E3DBF-52E9-F1CF-2CE8-AE1CB4011CBA}"/>
              </a:ext>
            </a:extLst>
          </p:cNvPr>
          <p:cNvPicPr>
            <a:picLocks noChangeAspect="1"/>
          </p:cNvPicPr>
          <p:nvPr/>
        </p:nvPicPr>
        <p:blipFill>
          <a:blip r:embed="rId2"/>
          <a:stretch>
            <a:fillRect/>
          </a:stretch>
        </p:blipFill>
        <p:spPr>
          <a:xfrm>
            <a:off x="4660436" y="2359742"/>
            <a:ext cx="4146500" cy="2999167"/>
          </a:xfrm>
          <a:prstGeom prst="rect">
            <a:avLst/>
          </a:prstGeom>
        </p:spPr>
      </p:pic>
      <p:sp>
        <p:nvSpPr>
          <p:cNvPr id="4" name="TextBox 3">
            <a:extLst>
              <a:ext uri="{FF2B5EF4-FFF2-40B4-BE49-F238E27FC236}">
                <a16:creationId xmlns:a16="http://schemas.microsoft.com/office/drawing/2014/main" id="{5171D6D1-0601-CD8E-50BF-AD210CC2A6E7}"/>
              </a:ext>
            </a:extLst>
          </p:cNvPr>
          <p:cNvSpPr txBox="1"/>
          <p:nvPr/>
        </p:nvSpPr>
        <p:spPr>
          <a:xfrm>
            <a:off x="1220089" y="1741500"/>
            <a:ext cx="234502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800" b="1" dirty="0">
                <a:latin typeface="Arial" panose="020B0604020202020204" pitchFamily="34" charset="0"/>
                <a:cs typeface="Arial" panose="020B0604020202020204" pitchFamily="34" charset="0"/>
              </a:rPr>
              <a:t>E</a:t>
            </a:r>
            <a:r>
              <a:rPr lang="en-US" sz="1800" b="1" baseline="-25000" dirty="0">
                <a:latin typeface="Arial" panose="020B0604020202020204" pitchFamily="34" charset="0"/>
                <a:cs typeface="Arial" panose="020B0604020202020204" pitchFamily="34" charset="0"/>
              </a:rPr>
              <a:t>d</a:t>
            </a:r>
            <a:r>
              <a:rPr lang="en-US" sz="1800" b="1" dirty="0">
                <a:latin typeface="Arial" panose="020B0604020202020204" pitchFamily="34" charset="0"/>
                <a:cs typeface="Arial" panose="020B0604020202020204" pitchFamily="34" charset="0"/>
              </a:rPr>
              <a:t> = 16 MeV</a:t>
            </a:r>
          </a:p>
        </p:txBody>
      </p:sp>
      <p:sp>
        <p:nvSpPr>
          <p:cNvPr id="5" name="TextBox 4">
            <a:extLst>
              <a:ext uri="{FF2B5EF4-FFF2-40B4-BE49-F238E27FC236}">
                <a16:creationId xmlns:a16="http://schemas.microsoft.com/office/drawing/2014/main" id="{6365AB28-F75A-D4E4-3F61-EFB1B15F8807}"/>
              </a:ext>
            </a:extLst>
          </p:cNvPr>
          <p:cNvSpPr txBox="1"/>
          <p:nvPr/>
        </p:nvSpPr>
        <p:spPr>
          <a:xfrm>
            <a:off x="18521" y="5613477"/>
            <a:ext cx="439420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K.P. </a:t>
            </a:r>
            <a:r>
              <a:rPr lang="en-US" sz="1200" dirty="0" err="1">
                <a:latin typeface="Arial" panose="020B0604020202020204" pitchFamily="34" charset="0"/>
                <a:cs typeface="Arial" panose="020B0604020202020204" pitchFamily="34" charset="0"/>
              </a:rPr>
              <a:t>Harrig</a:t>
            </a:r>
            <a:r>
              <a:rPr lang="en-US" sz="1200" dirty="0">
                <a:latin typeface="Arial" panose="020B0604020202020204" pitchFamily="34" charset="0"/>
                <a:cs typeface="Arial" panose="020B0604020202020204" pitchFamily="34" charset="0"/>
              </a:rPr>
              <a:t>, B.L. Goldblum, et al., </a:t>
            </a:r>
            <a:r>
              <a:rPr lang="en-US" sz="1200" dirty="0" err="1">
                <a:latin typeface="Arial" panose="020B0604020202020204" pitchFamily="34" charset="0"/>
                <a:cs typeface="Arial" panose="020B0604020202020204" pitchFamily="34" charset="0"/>
              </a:rPr>
              <a:t>Nucl</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Instrum</a:t>
            </a:r>
            <a:r>
              <a:rPr lang="en-US" sz="1200" dirty="0">
                <a:latin typeface="Arial" panose="020B0604020202020204" pitchFamily="34" charset="0"/>
                <a:cs typeface="Arial" panose="020B0604020202020204" pitchFamily="34" charset="0"/>
              </a:rPr>
              <a:t>. Meth. (2018).</a:t>
            </a:r>
          </a:p>
        </p:txBody>
      </p:sp>
      <p:sp>
        <p:nvSpPr>
          <p:cNvPr id="6" name="TextBox 5">
            <a:extLst>
              <a:ext uri="{FF2B5EF4-FFF2-40B4-BE49-F238E27FC236}">
                <a16:creationId xmlns:a16="http://schemas.microsoft.com/office/drawing/2014/main" id="{6743F4C2-B069-5271-66BC-0E487F8DDF34}"/>
              </a:ext>
            </a:extLst>
          </p:cNvPr>
          <p:cNvSpPr txBox="1"/>
          <p:nvPr/>
        </p:nvSpPr>
        <p:spPr>
          <a:xfrm>
            <a:off x="4731281" y="5607819"/>
            <a:ext cx="450078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J. Morrell, Ph.D. thesis, University of California, Berkeley, 2021.</a:t>
            </a:r>
          </a:p>
        </p:txBody>
      </p:sp>
      <p:sp>
        <p:nvSpPr>
          <p:cNvPr id="7" name="TextBox 6">
            <a:extLst>
              <a:ext uri="{FF2B5EF4-FFF2-40B4-BE49-F238E27FC236}">
                <a16:creationId xmlns:a16="http://schemas.microsoft.com/office/drawing/2014/main" id="{7D1A7581-82BF-D0A0-80BB-7588A21952F6}"/>
              </a:ext>
            </a:extLst>
          </p:cNvPr>
          <p:cNvSpPr txBox="1"/>
          <p:nvPr/>
        </p:nvSpPr>
        <p:spPr>
          <a:xfrm>
            <a:off x="5809162" y="1741500"/>
            <a:ext cx="234502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800" b="1" dirty="0">
                <a:latin typeface="Arial" panose="020B0604020202020204" pitchFamily="34" charset="0"/>
                <a:cs typeface="Arial" panose="020B0604020202020204" pitchFamily="34" charset="0"/>
              </a:rPr>
              <a:t>E</a:t>
            </a:r>
            <a:r>
              <a:rPr lang="en-US" sz="1800" b="1" baseline="-25000" dirty="0">
                <a:latin typeface="Arial" panose="020B0604020202020204" pitchFamily="34" charset="0"/>
                <a:cs typeface="Arial" panose="020B0604020202020204" pitchFamily="34" charset="0"/>
              </a:rPr>
              <a:t>d</a:t>
            </a:r>
            <a:r>
              <a:rPr lang="en-US" sz="1800" b="1" dirty="0">
                <a:latin typeface="Arial" panose="020B0604020202020204" pitchFamily="34" charset="0"/>
                <a:cs typeface="Arial" panose="020B0604020202020204" pitchFamily="34" charset="0"/>
              </a:rPr>
              <a:t> = 40 MeV</a:t>
            </a:r>
          </a:p>
        </p:txBody>
      </p:sp>
      <p:grpSp>
        <p:nvGrpSpPr>
          <p:cNvPr id="8" name="Group 7">
            <a:extLst>
              <a:ext uri="{FF2B5EF4-FFF2-40B4-BE49-F238E27FC236}">
                <a16:creationId xmlns:a16="http://schemas.microsoft.com/office/drawing/2014/main" id="{D009D2BA-8989-13B1-12D2-58B0BEA2C062}"/>
              </a:ext>
            </a:extLst>
          </p:cNvPr>
          <p:cNvGrpSpPr/>
          <p:nvPr/>
        </p:nvGrpSpPr>
        <p:grpSpPr>
          <a:xfrm>
            <a:off x="50055" y="2502132"/>
            <a:ext cx="4259217" cy="2818872"/>
            <a:chOff x="655455" y="1875031"/>
            <a:chExt cx="5019607" cy="3322120"/>
          </a:xfrm>
        </p:grpSpPr>
        <p:pic>
          <p:nvPicPr>
            <p:cNvPr id="9" name="Picture 8">
              <a:extLst>
                <a:ext uri="{FF2B5EF4-FFF2-40B4-BE49-F238E27FC236}">
                  <a16:creationId xmlns:a16="http://schemas.microsoft.com/office/drawing/2014/main" id="{4DF47574-71C0-72C2-21B1-7C6166CC07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5455" y="1875031"/>
              <a:ext cx="5019607" cy="3322120"/>
            </a:xfrm>
            <a:prstGeom prst="rect">
              <a:avLst/>
            </a:prstGeom>
          </p:spPr>
        </p:pic>
        <p:sp>
          <p:nvSpPr>
            <p:cNvPr id="10" name="TextBox 9">
              <a:extLst>
                <a:ext uri="{FF2B5EF4-FFF2-40B4-BE49-F238E27FC236}">
                  <a16:creationId xmlns:a16="http://schemas.microsoft.com/office/drawing/2014/main" id="{6DA62BFF-D726-B260-C033-D4894F9CA0C5}"/>
                </a:ext>
              </a:extLst>
            </p:cNvPr>
            <p:cNvSpPr txBox="1"/>
            <p:nvPr/>
          </p:nvSpPr>
          <p:spPr>
            <a:xfrm>
              <a:off x="3788226" y="2062064"/>
              <a:ext cx="438539" cy="307777"/>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4037077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FB1F2-1AB0-49F0-F052-9DDF2D6CA3B3}"/>
              </a:ext>
            </a:extLst>
          </p:cNvPr>
          <p:cNvSpPr>
            <a:spLocks noGrp="1"/>
          </p:cNvSpPr>
          <p:nvPr>
            <p:ph type="title"/>
          </p:nvPr>
        </p:nvSpPr>
        <p:spPr/>
        <p:txBody>
          <a:bodyPr/>
          <a:lstStyle/>
          <a:p>
            <a:r>
              <a:rPr lang="en-US" dirty="0"/>
              <a:t>Geant4 model for detector response</a:t>
            </a:r>
          </a:p>
        </p:txBody>
      </p:sp>
      <p:sp>
        <p:nvSpPr>
          <p:cNvPr id="3" name="TextBox 2">
            <a:extLst>
              <a:ext uri="{FF2B5EF4-FFF2-40B4-BE49-F238E27FC236}">
                <a16:creationId xmlns:a16="http://schemas.microsoft.com/office/drawing/2014/main" id="{E613C58F-7EBD-0A33-7370-37164F275CDB}"/>
              </a:ext>
            </a:extLst>
          </p:cNvPr>
          <p:cNvSpPr txBox="1"/>
          <p:nvPr/>
        </p:nvSpPr>
        <p:spPr>
          <a:xfrm>
            <a:off x="76073" y="4632910"/>
            <a:ext cx="4208702"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Geant4 model of GENESIS array developed for detector response simulations</a:t>
            </a:r>
          </a:p>
        </p:txBody>
      </p:sp>
      <p:pic>
        <p:nvPicPr>
          <p:cNvPr id="4" name="Google Shape;140;p9">
            <a:extLst>
              <a:ext uri="{FF2B5EF4-FFF2-40B4-BE49-F238E27FC236}">
                <a16:creationId xmlns:a16="http://schemas.microsoft.com/office/drawing/2014/main" id="{830B7648-383B-D7F9-756A-4598922507CA}"/>
              </a:ext>
            </a:extLst>
          </p:cNvPr>
          <p:cNvPicPr preferRelativeResize="0">
            <a:picLocks noChangeAspect="1"/>
          </p:cNvPicPr>
          <p:nvPr/>
        </p:nvPicPr>
        <p:blipFill rotWithShape="1">
          <a:blip r:embed="rId2">
            <a:alphaModFix/>
          </a:blip>
          <a:srcRect r="7183"/>
          <a:stretch/>
        </p:blipFill>
        <p:spPr>
          <a:xfrm>
            <a:off x="0" y="905043"/>
            <a:ext cx="4360848" cy="3568172"/>
          </a:xfrm>
          <a:prstGeom prst="rect">
            <a:avLst/>
          </a:prstGeom>
          <a:noFill/>
          <a:ln>
            <a:noFill/>
          </a:ln>
        </p:spPr>
      </p:pic>
      <p:sp>
        <p:nvSpPr>
          <p:cNvPr id="7" name="TextBox 6">
            <a:extLst>
              <a:ext uri="{FF2B5EF4-FFF2-40B4-BE49-F238E27FC236}">
                <a16:creationId xmlns:a16="http://schemas.microsoft.com/office/drawing/2014/main" id="{03CCDCC8-01B3-6CDD-9AB7-BE775EF6451A}"/>
              </a:ext>
            </a:extLst>
          </p:cNvPr>
          <p:cNvSpPr txBox="1"/>
          <p:nvPr/>
        </p:nvSpPr>
        <p:spPr>
          <a:xfrm>
            <a:off x="4572000" y="2689129"/>
            <a:ext cx="4572000" cy="830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Percent level agreement in measured and simulated gamma response with isotropic and extended sources</a:t>
            </a:r>
          </a:p>
        </p:txBody>
      </p:sp>
      <p:pic>
        <p:nvPicPr>
          <p:cNvPr id="8" name="Google Shape;149;p10">
            <a:extLst>
              <a:ext uri="{FF2B5EF4-FFF2-40B4-BE49-F238E27FC236}">
                <a16:creationId xmlns:a16="http://schemas.microsoft.com/office/drawing/2014/main" id="{59684F3B-0FDC-11C4-1DE3-66CBE9BD6064}"/>
              </a:ext>
            </a:extLst>
          </p:cNvPr>
          <p:cNvPicPr preferRelativeResize="0">
            <a:picLocks noChangeAspect="1"/>
          </p:cNvPicPr>
          <p:nvPr/>
        </p:nvPicPr>
        <p:blipFill rotWithShape="1">
          <a:blip r:embed="rId3">
            <a:alphaModFix/>
          </a:blip>
          <a:srcRect/>
          <a:stretch/>
        </p:blipFill>
        <p:spPr>
          <a:xfrm>
            <a:off x="5231959" y="763221"/>
            <a:ext cx="3170903" cy="2018870"/>
          </a:xfrm>
          <a:prstGeom prst="rect">
            <a:avLst/>
          </a:prstGeom>
          <a:noFill/>
          <a:ln>
            <a:noFill/>
          </a:ln>
        </p:spPr>
      </p:pic>
      <p:pic>
        <p:nvPicPr>
          <p:cNvPr id="11" name="Picture 10" descr="Chart&#10;&#10;Description automatically generated">
            <a:extLst>
              <a:ext uri="{FF2B5EF4-FFF2-40B4-BE49-F238E27FC236}">
                <a16:creationId xmlns:a16="http://schemas.microsoft.com/office/drawing/2014/main" id="{9880D5BB-2B7F-9CB6-0473-6E020687886C}"/>
              </a:ext>
            </a:extLst>
          </p:cNvPr>
          <p:cNvPicPr>
            <a:picLocks noChangeAspect="1"/>
          </p:cNvPicPr>
          <p:nvPr/>
        </p:nvPicPr>
        <p:blipFill>
          <a:blip r:embed="rId4"/>
          <a:stretch>
            <a:fillRect/>
          </a:stretch>
        </p:blipFill>
        <p:spPr>
          <a:xfrm>
            <a:off x="5400967" y="3520126"/>
            <a:ext cx="2832886" cy="1894314"/>
          </a:xfrm>
          <a:prstGeom prst="rect">
            <a:avLst/>
          </a:prstGeom>
        </p:spPr>
      </p:pic>
      <p:sp>
        <p:nvSpPr>
          <p:cNvPr id="12" name="TextBox 11">
            <a:extLst>
              <a:ext uri="{FF2B5EF4-FFF2-40B4-BE49-F238E27FC236}">
                <a16:creationId xmlns:a16="http://schemas.microsoft.com/office/drawing/2014/main" id="{EEACF672-56EB-4A04-B4FD-C73BD81A2EB0}"/>
              </a:ext>
            </a:extLst>
          </p:cNvPr>
          <p:cNvSpPr txBox="1"/>
          <p:nvPr/>
        </p:nvSpPr>
        <p:spPr>
          <a:xfrm>
            <a:off x="4745262" y="5534977"/>
            <a:ext cx="4322665" cy="584775"/>
          </a:xfrm>
          <a:prstGeom prst="rect">
            <a:avLst/>
          </a:prstGeom>
          <a:noFill/>
        </p:spPr>
        <p:txBody>
          <a:bodyPr wrap="square" rtlCol="0">
            <a:spAutoFit/>
          </a:bodyPr>
          <a:lstStyle/>
          <a:p>
            <a:r>
              <a:rPr lang="en-US" sz="1600" baseline="30000" dirty="0">
                <a:latin typeface="Arial" panose="020B0604020202020204" pitchFamily="34" charset="0"/>
                <a:cs typeface="Arial" panose="020B0604020202020204" pitchFamily="34" charset="0"/>
              </a:rPr>
              <a:t>252</a:t>
            </a:r>
            <a:r>
              <a:rPr lang="en-US" sz="1600" dirty="0">
                <a:latin typeface="Arial" panose="020B0604020202020204" pitchFamily="34" charset="0"/>
                <a:cs typeface="Arial" panose="020B0604020202020204" pitchFamily="34" charset="0"/>
              </a:rPr>
              <a:t>Cf source used to benchmark integral and differential neutron detection efficiency </a:t>
            </a:r>
          </a:p>
        </p:txBody>
      </p:sp>
      <p:sp>
        <p:nvSpPr>
          <p:cNvPr id="13" name="TextBox 12">
            <a:extLst>
              <a:ext uri="{FF2B5EF4-FFF2-40B4-BE49-F238E27FC236}">
                <a16:creationId xmlns:a16="http://schemas.microsoft.com/office/drawing/2014/main" id="{0AA2E2E6-A0D2-A977-26B0-B67A72D1DEC8}"/>
              </a:ext>
            </a:extLst>
          </p:cNvPr>
          <p:cNvSpPr txBox="1"/>
          <p:nvPr/>
        </p:nvSpPr>
        <p:spPr>
          <a:xfrm>
            <a:off x="6817410" y="6119752"/>
            <a:ext cx="2434441" cy="307777"/>
          </a:xfrm>
          <a:prstGeom prst="rect">
            <a:avLst/>
          </a:prstGeom>
          <a:noFill/>
        </p:spPr>
        <p:txBody>
          <a:bodyPr wrap="square" rtlCol="0">
            <a:spAutoFit/>
          </a:bodyPr>
          <a:lstStyle/>
          <a:p>
            <a:r>
              <a:rPr lang="en-US" dirty="0"/>
              <a:t>J. Gordon, to be published. </a:t>
            </a:r>
          </a:p>
        </p:txBody>
      </p:sp>
    </p:spTree>
    <p:extLst>
      <p:ext uri="{BB962C8B-B14F-4D97-AF65-F5344CB8AC3E}">
        <p14:creationId xmlns:p14="http://schemas.microsoft.com/office/powerpoint/2010/main" val="651106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23bce6f45c9_0_16"/>
          <p:cNvSpPr txBox="1">
            <a:spLocks noGrp="1"/>
          </p:cNvSpPr>
          <p:nvPr>
            <p:ph type="title"/>
          </p:nvPr>
        </p:nvSpPr>
        <p:spPr>
          <a:xfrm>
            <a:off x="5" y="3"/>
            <a:ext cx="9144000" cy="705600"/>
          </a:xfrm>
          <a:prstGeom prst="rect">
            <a:avLst/>
          </a:prstGeom>
          <a:solidFill>
            <a:srgbClr val="1F497D"/>
          </a:solidFill>
          <a:ln w="9525" cap="flat" cmpd="sng">
            <a:solidFill>
              <a:srgbClr val="1F497D"/>
            </a:solidFill>
            <a:prstDash val="solid"/>
            <a:miter lim="800000"/>
            <a:headEnd type="none" w="sm" len="sm"/>
            <a:tailEnd type="none" w="sm" len="sm"/>
          </a:ln>
        </p:spPr>
        <p:txBody>
          <a:bodyPr spcFirstLastPara="1" wrap="square" lIns="91400" tIns="45700" rIns="91400" bIns="45700" anchor="ctr" anchorCtr="0">
            <a:noAutofit/>
          </a:bodyPr>
          <a:lstStyle/>
          <a:p>
            <a:pPr marL="0" lvl="0" indent="0" algn="ctr" rtl="0">
              <a:lnSpc>
                <a:spcPct val="100000"/>
              </a:lnSpc>
              <a:spcBef>
                <a:spcPts val="0"/>
              </a:spcBef>
              <a:spcAft>
                <a:spcPts val="0"/>
              </a:spcAft>
              <a:buSzPts val="1400"/>
              <a:buNone/>
            </a:pPr>
            <a:r>
              <a:rPr lang="en-US" dirty="0"/>
              <a:t>Forward modeling </a:t>
            </a:r>
            <a:endParaRPr dirty="0"/>
          </a:p>
        </p:txBody>
      </p:sp>
      <p:pic>
        <p:nvPicPr>
          <p:cNvPr id="76" name="Google Shape;76;g23bce6f45c9_0_16"/>
          <p:cNvPicPr preferRelativeResize="0"/>
          <p:nvPr/>
        </p:nvPicPr>
        <p:blipFill>
          <a:blip r:embed="rId3">
            <a:alphaModFix/>
          </a:blip>
          <a:stretch>
            <a:fillRect/>
          </a:stretch>
        </p:blipFill>
        <p:spPr>
          <a:xfrm>
            <a:off x="85725" y="705603"/>
            <a:ext cx="8839199" cy="3271907"/>
          </a:xfrm>
          <a:prstGeom prst="rect">
            <a:avLst/>
          </a:prstGeom>
          <a:noFill/>
          <a:ln>
            <a:noFill/>
          </a:ln>
        </p:spPr>
      </p:pic>
      <p:pic>
        <p:nvPicPr>
          <p:cNvPr id="77" name="Google Shape;77;g23bce6f45c9_0_16"/>
          <p:cNvPicPr preferRelativeResize="0"/>
          <p:nvPr/>
        </p:nvPicPr>
        <p:blipFill>
          <a:blip r:embed="rId4">
            <a:alphaModFix/>
          </a:blip>
          <a:stretch>
            <a:fillRect/>
          </a:stretch>
        </p:blipFill>
        <p:spPr>
          <a:xfrm>
            <a:off x="85725" y="3429000"/>
            <a:ext cx="4287851" cy="2924075"/>
          </a:xfrm>
          <a:prstGeom prst="rect">
            <a:avLst/>
          </a:prstGeom>
          <a:noFill/>
          <a:ln>
            <a:noFill/>
          </a:ln>
        </p:spPr>
      </p:pic>
      <p:pic>
        <p:nvPicPr>
          <p:cNvPr id="78" name="Google Shape;78;g23bce6f45c9_0_16"/>
          <p:cNvPicPr preferRelativeResize="0"/>
          <p:nvPr/>
        </p:nvPicPr>
        <p:blipFill>
          <a:blip r:embed="rId5">
            <a:alphaModFix/>
          </a:blip>
          <a:stretch>
            <a:fillRect/>
          </a:stretch>
        </p:blipFill>
        <p:spPr>
          <a:xfrm>
            <a:off x="4453576" y="3977510"/>
            <a:ext cx="4465623" cy="2216442"/>
          </a:xfrm>
          <a:prstGeom prst="rect">
            <a:avLst/>
          </a:prstGeom>
          <a:noFill/>
          <a:ln>
            <a:noFill/>
          </a:ln>
        </p:spPr>
      </p:pic>
      <p:pic>
        <p:nvPicPr>
          <p:cNvPr id="4" name="Picture 3">
            <a:extLst>
              <a:ext uri="{FF2B5EF4-FFF2-40B4-BE49-F238E27FC236}">
                <a16:creationId xmlns:a16="http://schemas.microsoft.com/office/drawing/2014/main" id="{148B1462-3D0E-36A3-916A-212A4B2929B9}"/>
              </a:ext>
            </a:extLst>
          </p:cNvPr>
          <p:cNvPicPr>
            <a:picLocks noChangeAspect="1"/>
          </p:cNvPicPr>
          <p:nvPr/>
        </p:nvPicPr>
        <p:blipFill>
          <a:blip r:embed="rId6"/>
          <a:stretch>
            <a:fillRect/>
          </a:stretch>
        </p:blipFill>
        <p:spPr>
          <a:xfrm>
            <a:off x="219077" y="1053434"/>
            <a:ext cx="1462240" cy="760617"/>
          </a:xfrm>
          <a:prstGeom prst="rect">
            <a:avLst/>
          </a:prstGeom>
        </p:spPr>
      </p:pic>
      <p:sp>
        <p:nvSpPr>
          <p:cNvPr id="5" name="TextBox 4">
            <a:extLst>
              <a:ext uri="{FF2B5EF4-FFF2-40B4-BE49-F238E27FC236}">
                <a16:creationId xmlns:a16="http://schemas.microsoft.com/office/drawing/2014/main" id="{F3D34640-7B89-A955-D55F-076A83FA3963}"/>
              </a:ext>
            </a:extLst>
          </p:cNvPr>
          <p:cNvSpPr txBox="1"/>
          <p:nvPr/>
        </p:nvSpPr>
        <p:spPr>
          <a:xfrm>
            <a:off x="408036" y="1249454"/>
            <a:ext cx="1359001" cy="400110"/>
          </a:xfrm>
          <a:prstGeom prst="rect">
            <a:avLst/>
          </a:prstGeom>
          <a:noFill/>
        </p:spPr>
        <p:txBody>
          <a:bodyPr wrap="square" rtlCol="0">
            <a:spAutoFit/>
          </a:bodyPr>
          <a:lstStyle/>
          <a:p>
            <a:r>
              <a:rPr lang="en-US" sz="2000" dirty="0">
                <a:solidFill>
                  <a:schemeClr val="bg1"/>
                </a:solidFill>
              </a:rPr>
              <a:t>TALYS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95179-3E40-E62C-8E5D-43FDDADB0C80}"/>
              </a:ext>
            </a:extLst>
          </p:cNvPr>
          <p:cNvSpPr>
            <a:spLocks noGrp="1"/>
          </p:cNvSpPr>
          <p:nvPr>
            <p:ph type="title"/>
          </p:nvPr>
        </p:nvSpPr>
        <p:spPr/>
        <p:txBody>
          <a:bodyPr/>
          <a:lstStyle/>
          <a:p>
            <a:r>
              <a:rPr lang="en-US" dirty="0"/>
              <a:t>Acknowledgements</a:t>
            </a:r>
          </a:p>
        </p:txBody>
      </p:sp>
      <p:sp>
        <p:nvSpPr>
          <p:cNvPr id="3" name="Google Shape;563;p4">
            <a:extLst>
              <a:ext uri="{FF2B5EF4-FFF2-40B4-BE49-F238E27FC236}">
                <a16:creationId xmlns:a16="http://schemas.microsoft.com/office/drawing/2014/main" id="{7B7CE05E-429B-F7D2-DEB1-F6F3964E8DD5}"/>
              </a:ext>
            </a:extLst>
          </p:cNvPr>
          <p:cNvSpPr txBox="1"/>
          <p:nvPr/>
        </p:nvSpPr>
        <p:spPr>
          <a:xfrm>
            <a:off x="0" y="3915660"/>
            <a:ext cx="9144000" cy="2523727"/>
          </a:xfrm>
          <a:prstGeom prst="rect">
            <a:avLst/>
          </a:prstGeom>
          <a:noFill/>
          <a:ln>
            <a:noFill/>
          </a:ln>
        </p:spPr>
        <p:txBody>
          <a:bodyPr spcFirstLastPara="1" wrap="square" lIns="91425" tIns="45700" rIns="91425" bIns="45700" anchor="t" anchorCtr="0">
            <a:spAutoFit/>
          </a:bodyPr>
          <a:lstStyle/>
          <a:p>
            <a:pPr algn="just">
              <a:buSzPts val="1400"/>
            </a:pPr>
            <a:r>
              <a:rPr lang="en-US" b="0" i="0" u="none" strike="noStrike" dirty="0">
                <a:solidFill>
                  <a:srgbClr val="000000"/>
                </a:solidFill>
                <a:effectLst/>
                <a:latin typeface="Arial" panose="020B0604020202020204" pitchFamily="34" charset="0"/>
                <a:cs typeface="Arial" panose="020B0604020202020204" pitchFamily="34" charset="0"/>
              </a:rPr>
              <a:t>This material is based upon work supported by the Department of Energy National Nuclear</a:t>
            </a:r>
            <a:r>
              <a:rPr lang="en-US" dirty="0">
                <a:latin typeface="Arial" panose="020B0604020202020204" pitchFamily="34" charset="0"/>
                <a:cs typeface="Arial" panose="020B0604020202020204" pitchFamily="34" charset="0"/>
              </a:rPr>
              <a:t> </a:t>
            </a:r>
            <a:r>
              <a:rPr lang="en-US" b="0" i="0" u="none" strike="noStrike" dirty="0">
                <a:solidFill>
                  <a:srgbClr val="000000"/>
                </a:solidFill>
                <a:effectLst/>
                <a:latin typeface="Arial" panose="020B0604020202020204" pitchFamily="34" charset="0"/>
                <a:cs typeface="Arial" panose="020B0604020202020204" pitchFamily="34" charset="0"/>
              </a:rPr>
              <a:t>Security Administration through the Nuclear Science and Security Consortium under Award Number DE-NA0003996. This work was performed under the auspices of the U.S. Department of Energy by Lawrence Berkeley National Laboratory under Contract DE-AC02-05CH11231. The project is funded by the U.S. Department of Energy, National Nuclear Security Administration, Office of Defense Nuclear Nonproliferation Research and Development (DNN R&amp;D). </a:t>
            </a:r>
          </a:p>
          <a:p>
            <a:pPr algn="just">
              <a:buSzPts val="1400"/>
            </a:pPr>
            <a:endParaRPr lang="en-US" dirty="0">
              <a:latin typeface="Arial" panose="020B0604020202020204" pitchFamily="34" charset="0"/>
              <a:cs typeface="Arial" panose="020B0604020202020204" pitchFamily="34" charset="0"/>
            </a:endParaRPr>
          </a:p>
          <a:p>
            <a:pPr algn="just">
              <a:buSzPts val="1400"/>
            </a:pPr>
            <a:r>
              <a:rPr lang="en-US" sz="1000" dirty="0">
                <a:solidFill>
                  <a:schemeClr val="dk1"/>
                </a:solidFill>
                <a:latin typeface="Arial" panose="020B0604020202020204" pitchFamily="34" charset="0"/>
                <a:cs typeface="Arial" panose="020B0604020202020204" pitchFamily="34" charset="0"/>
              </a:rPr>
              <a:t>This report was prepared as an account of work sponsored by an agency of the United States Government. Neither the United States Government nor any agency thereof, nor any of their employees, makes any warranty, express or limited,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endParaRPr sz="1000" dirty="0">
              <a:solidFill>
                <a:schemeClr val="dk1"/>
              </a:solidFill>
              <a:latin typeface="Arial" panose="020B0604020202020204" pitchFamily="34" charset="0"/>
              <a:cs typeface="Arial" panose="020B0604020202020204" pitchFamily="34" charset="0"/>
            </a:endParaRPr>
          </a:p>
        </p:txBody>
      </p:sp>
      <p:sp>
        <p:nvSpPr>
          <p:cNvPr id="4" name="Google Shape;563;p4">
            <a:extLst>
              <a:ext uri="{FF2B5EF4-FFF2-40B4-BE49-F238E27FC236}">
                <a16:creationId xmlns:a16="http://schemas.microsoft.com/office/drawing/2014/main" id="{3F909B96-D47C-43CC-C363-2CE17DC03516}"/>
              </a:ext>
            </a:extLst>
          </p:cNvPr>
          <p:cNvSpPr txBox="1"/>
          <p:nvPr/>
        </p:nvSpPr>
        <p:spPr>
          <a:xfrm>
            <a:off x="280220" y="814401"/>
            <a:ext cx="8347587" cy="923289"/>
          </a:xfrm>
          <a:prstGeom prst="rect">
            <a:avLst/>
          </a:prstGeom>
          <a:noFill/>
          <a:ln>
            <a:noFill/>
          </a:ln>
        </p:spPr>
        <p:txBody>
          <a:bodyPr spcFirstLastPara="1" wrap="square" lIns="91425" tIns="45700" rIns="91425" bIns="45700" anchor="t" anchorCtr="0">
            <a:spAutoFit/>
          </a:bodyPr>
          <a:lstStyle/>
          <a:p>
            <a:pPr algn="just">
              <a:buSzPts val="1400"/>
            </a:pPr>
            <a:r>
              <a:rPr lang="en-US" sz="1800" dirty="0">
                <a:latin typeface="Arial" panose="020B0604020202020204" pitchFamily="34" charset="0"/>
                <a:cs typeface="Arial" panose="020B0604020202020204" pitchFamily="34" charset="0"/>
              </a:rPr>
              <a:t>J.C. Batchelder</a:t>
            </a:r>
            <a:r>
              <a:rPr lang="en-US" sz="1800" baseline="30000" dirty="0">
                <a:latin typeface="Arial" panose="020B0604020202020204" pitchFamily="34" charset="0"/>
                <a:cs typeface="Arial" panose="020B0604020202020204" pitchFamily="34" charset="0"/>
              </a:rPr>
              <a:t>1</a:t>
            </a:r>
            <a:r>
              <a:rPr lang="en-US" sz="1800" dirty="0">
                <a:latin typeface="Arial" panose="020B0604020202020204" pitchFamily="34" charset="0"/>
                <a:cs typeface="Arial" panose="020B0604020202020204" pitchFamily="34" charset="0"/>
              </a:rPr>
              <a:t>, L.A. Bernstein</a:t>
            </a:r>
            <a:r>
              <a:rPr lang="en-US" sz="1800" baseline="30000" dirty="0">
                <a:latin typeface="Arial" panose="020B0604020202020204" pitchFamily="34" charset="0"/>
                <a:cs typeface="Arial" panose="020B0604020202020204" pitchFamily="34" charset="0"/>
              </a:rPr>
              <a:t>1,2</a:t>
            </a:r>
            <a:r>
              <a:rPr lang="en-US" sz="1800" dirty="0">
                <a:latin typeface="Arial" panose="020B0604020202020204" pitchFamily="34" charset="0"/>
                <a:cs typeface="Arial" panose="020B0604020202020204" pitchFamily="34" charset="0"/>
              </a:rPr>
              <a:t>, D.L. Bleuel</a:t>
            </a:r>
            <a:r>
              <a:rPr lang="en-US" sz="1800" baseline="30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B. Buckley</a:t>
            </a:r>
            <a:r>
              <a:rPr lang="en-US" sz="1800" baseline="30000" dirty="0">
                <a:latin typeface="Arial" panose="020B0604020202020204" pitchFamily="34" charset="0"/>
                <a:cs typeface="Arial" panose="020B0604020202020204" pitchFamily="34" charset="0"/>
              </a:rPr>
              <a:t>4</a:t>
            </a:r>
            <a:r>
              <a:rPr lang="en-US" sz="1800" dirty="0">
                <a:latin typeface="Arial" panose="020B0604020202020204" pitchFamily="34" charset="0"/>
                <a:cs typeface="Arial" panose="020B0604020202020204" pitchFamily="34" charset="0"/>
              </a:rPr>
              <a:t>, C. Brand</a:t>
            </a:r>
            <a:r>
              <a:rPr lang="en-US" sz="1800" baseline="30000" dirty="0">
                <a:latin typeface="Arial" panose="020B0604020202020204" pitchFamily="34" charset="0"/>
                <a:cs typeface="Arial" panose="020B0604020202020204" pitchFamily="34" charset="0"/>
              </a:rPr>
              <a:t>1,3</a:t>
            </a:r>
            <a:r>
              <a:rPr lang="en-US" sz="1800" dirty="0">
                <a:latin typeface="Arial" panose="020B0604020202020204" pitchFamily="34" charset="0"/>
                <a:cs typeface="Arial" panose="020B0604020202020204" pitchFamily="34" charset="0"/>
              </a:rPr>
              <a:t>, J.A. Brown</a:t>
            </a:r>
            <a:r>
              <a:rPr lang="en-US" sz="1800" baseline="30000" dirty="0">
                <a:latin typeface="Arial" panose="020B0604020202020204" pitchFamily="34" charset="0"/>
                <a:cs typeface="Arial" panose="020B0604020202020204" pitchFamily="34" charset="0"/>
              </a:rPr>
              <a:t>1</a:t>
            </a:r>
            <a:r>
              <a:rPr lang="en-US" sz="1800" dirty="0">
                <a:latin typeface="Arial" panose="020B0604020202020204" pitchFamily="34" charset="0"/>
                <a:cs typeface="Arial" panose="020B0604020202020204" pitchFamily="34" charset="0"/>
              </a:rPr>
              <a:t>, B.G. Frandsen</a:t>
            </a:r>
            <a:r>
              <a:rPr lang="en-US" sz="1800" baseline="30000" dirty="0">
                <a:latin typeface="Arial" panose="020B0604020202020204" pitchFamily="34" charset="0"/>
                <a:cs typeface="Arial" panose="020B0604020202020204" pitchFamily="34" charset="0"/>
              </a:rPr>
              <a:t>4</a:t>
            </a:r>
            <a:r>
              <a:rPr lang="en-US" sz="1800" dirty="0">
                <a:latin typeface="Arial" panose="020B0604020202020204" pitchFamily="34" charset="0"/>
                <a:cs typeface="Arial" panose="020B0604020202020204" pitchFamily="34" charset="0"/>
              </a:rPr>
              <a:t>, A. Georgiadou</a:t>
            </a:r>
            <a:r>
              <a:rPr lang="en-US" sz="1800" baseline="30000" dirty="0">
                <a:latin typeface="Arial" panose="020B0604020202020204" pitchFamily="34" charset="0"/>
                <a:cs typeface="Arial" panose="020B0604020202020204" pitchFamily="34" charset="0"/>
              </a:rPr>
              <a:t>1</a:t>
            </a:r>
            <a:r>
              <a:rPr lang="en-US" sz="1800" dirty="0">
                <a:latin typeface="Arial" panose="020B0604020202020204" pitchFamily="34" charset="0"/>
                <a:cs typeface="Arial" panose="020B0604020202020204" pitchFamily="34" charset="0"/>
              </a:rPr>
              <a:t>, B.L. Goldblum</a:t>
            </a:r>
            <a:r>
              <a:rPr lang="en-US" sz="1800" baseline="30000" dirty="0">
                <a:latin typeface="Arial" panose="020B0604020202020204" pitchFamily="34" charset="0"/>
                <a:cs typeface="Arial" panose="020B0604020202020204" pitchFamily="34" charset="0"/>
              </a:rPr>
              <a:t>1,2</a:t>
            </a:r>
            <a:r>
              <a:rPr lang="en-US" sz="1800" dirty="0">
                <a:latin typeface="Arial" panose="020B0604020202020204" pitchFamily="34" charset="0"/>
                <a:cs typeface="Arial" panose="020B0604020202020204" pitchFamily="34" charset="0"/>
              </a:rPr>
              <a:t>, J.M. Gordon</a:t>
            </a:r>
            <a:r>
              <a:rPr lang="en-US" sz="1800" baseline="30000" dirty="0">
                <a:latin typeface="Arial" panose="020B0604020202020204" pitchFamily="34" charset="0"/>
                <a:cs typeface="Arial" panose="020B0604020202020204" pitchFamily="34" charset="0"/>
              </a:rPr>
              <a:t>1</a:t>
            </a:r>
            <a:r>
              <a:rPr lang="en-US" sz="1800" dirty="0">
                <a:latin typeface="Arial" panose="020B0604020202020204" pitchFamily="34" charset="0"/>
                <a:cs typeface="Arial" panose="020B0604020202020204" pitchFamily="34" charset="0"/>
              </a:rPr>
              <a:t>, J.J. Manfredi</a:t>
            </a:r>
            <a:r>
              <a:rPr lang="en-US" sz="1800" baseline="30000" dirty="0">
                <a:latin typeface="Arial" panose="020B0604020202020204" pitchFamily="34" charset="0"/>
                <a:cs typeface="Arial" panose="020B0604020202020204" pitchFamily="34" charset="0"/>
              </a:rPr>
              <a:t>4</a:t>
            </a:r>
            <a:r>
              <a:rPr lang="en-US" sz="1800" dirty="0">
                <a:latin typeface="Arial" panose="020B0604020202020204" pitchFamily="34" charset="0"/>
                <a:cs typeface="Arial" panose="020B0604020202020204" pitchFamily="34" charset="0"/>
              </a:rPr>
              <a:t>, K. Myers</a:t>
            </a:r>
            <a:r>
              <a:rPr lang="en-US" sz="1800" baseline="30000" dirty="0">
                <a:latin typeface="Arial" panose="020B0604020202020204" pitchFamily="34" charset="0"/>
                <a:cs typeface="Arial" panose="020B0604020202020204" pitchFamily="34" charset="0"/>
              </a:rPr>
              <a:t>1</a:t>
            </a:r>
            <a:r>
              <a:rPr lang="en-US" sz="1800" dirty="0">
                <a:latin typeface="Arial" panose="020B0604020202020204" pitchFamily="34" charset="0"/>
                <a:cs typeface="Arial" panose="020B0604020202020204" pitchFamily="34" charset="0"/>
              </a:rPr>
              <a:t>, T. Nagel</a:t>
            </a:r>
            <a:r>
              <a:rPr lang="en-US" sz="1800" baseline="30000" dirty="0">
                <a:latin typeface="Arial" panose="020B0604020202020204" pitchFamily="34" charset="0"/>
                <a:cs typeface="Arial" panose="020B0604020202020204" pitchFamily="34" charset="0"/>
              </a:rPr>
              <a:t>1</a:t>
            </a:r>
            <a:r>
              <a:rPr lang="en-US" sz="1800" dirty="0">
                <a:latin typeface="Arial" panose="020B0604020202020204" pitchFamily="34" charset="0"/>
                <a:cs typeface="Arial" panose="020B0604020202020204" pitchFamily="34" charset="0"/>
              </a:rPr>
              <a:t>, M. Wakeling</a:t>
            </a:r>
            <a:r>
              <a:rPr lang="en-US" sz="1800" baseline="30000" dirty="0">
                <a:latin typeface="Arial" panose="020B0604020202020204" pitchFamily="34" charset="0"/>
                <a:cs typeface="Arial" panose="020B0604020202020204" pitchFamily="34" charset="0"/>
              </a:rPr>
              <a:t>4</a:t>
            </a:r>
            <a:endParaRPr lang="en-US" sz="1800" dirty="0">
              <a:solidFill>
                <a:schemeClr val="dk1"/>
              </a:solidFill>
              <a:latin typeface="Arial" panose="020B0604020202020204" pitchFamily="34" charset="0"/>
              <a:cs typeface="Arial" panose="020B0604020202020204" pitchFamily="34" charset="0"/>
            </a:endParaRPr>
          </a:p>
        </p:txBody>
      </p:sp>
      <p:sp>
        <p:nvSpPr>
          <p:cNvPr id="5" name="Google Shape;563;p4">
            <a:extLst>
              <a:ext uri="{FF2B5EF4-FFF2-40B4-BE49-F238E27FC236}">
                <a16:creationId xmlns:a16="http://schemas.microsoft.com/office/drawing/2014/main" id="{3AC493BD-33EB-45CC-F611-609614145223}"/>
              </a:ext>
            </a:extLst>
          </p:cNvPr>
          <p:cNvSpPr txBox="1"/>
          <p:nvPr/>
        </p:nvSpPr>
        <p:spPr>
          <a:xfrm>
            <a:off x="280220" y="1737690"/>
            <a:ext cx="9144000" cy="1077178"/>
          </a:xfrm>
          <a:prstGeom prst="rect">
            <a:avLst/>
          </a:prstGeom>
          <a:noFill/>
          <a:ln>
            <a:noFill/>
          </a:ln>
        </p:spPr>
        <p:txBody>
          <a:bodyPr spcFirstLastPara="1" wrap="square" lIns="91425" tIns="45700" rIns="91425" bIns="45700" anchor="t" anchorCtr="0">
            <a:spAutoFit/>
          </a:bodyPr>
          <a:lstStyle/>
          <a:p>
            <a:pPr algn="just">
              <a:buSzPts val="1400"/>
            </a:pP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Department of Nuclear Engineering, University of California, Berkeley</a:t>
            </a:r>
          </a:p>
          <a:p>
            <a:pPr algn="just">
              <a:buSzPts val="1400"/>
            </a:pP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Nuclear Science Division, Lawrence Berkeley National Laboratory</a:t>
            </a:r>
          </a:p>
          <a:p>
            <a:pPr algn="just">
              <a:buSzPts val="1400"/>
            </a:pPr>
            <a:r>
              <a:rPr lang="en-US" sz="1600" baseline="30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Lawrence Livermore National Laboratory,</a:t>
            </a:r>
          </a:p>
          <a:p>
            <a:pPr algn="just">
              <a:buSzPts val="1400"/>
            </a:pPr>
            <a:r>
              <a:rPr lang="en-US" sz="1600" baseline="30000" dirty="0">
                <a:latin typeface="Arial" panose="020B0604020202020204" pitchFamily="34" charset="0"/>
                <a:cs typeface="Arial" panose="020B0604020202020204" pitchFamily="34" charset="0"/>
              </a:rPr>
              <a:t>4</a:t>
            </a:r>
            <a:r>
              <a:rPr lang="en-US" sz="1600" dirty="0">
                <a:latin typeface="Arial" panose="020B0604020202020204" pitchFamily="34" charset="0"/>
                <a:cs typeface="Arial" panose="020B0604020202020204" pitchFamily="34" charset="0"/>
              </a:rPr>
              <a:t>Air Force Institute of Technology, Wright Patterson AFB</a:t>
            </a:r>
            <a:endParaRPr lang="en-US" sz="1600" dirty="0">
              <a:solidFill>
                <a:schemeClr val="dk1"/>
              </a:solidFill>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77040987-E7E7-F5AB-726F-31FE03BCA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814868"/>
            <a:ext cx="1146932" cy="1146932"/>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42;p1">
            <a:extLst>
              <a:ext uri="{FF2B5EF4-FFF2-40B4-BE49-F238E27FC236}">
                <a16:creationId xmlns:a16="http://schemas.microsoft.com/office/drawing/2014/main" id="{1A299924-8764-38BB-B356-2E141F81AFD2}"/>
              </a:ext>
            </a:extLst>
          </p:cNvPr>
          <p:cNvPicPr preferRelativeResize="0"/>
          <p:nvPr/>
        </p:nvPicPr>
        <p:blipFill rotWithShape="1">
          <a:blip r:embed="rId3">
            <a:alphaModFix/>
          </a:blip>
          <a:srcRect/>
          <a:stretch/>
        </p:blipFill>
        <p:spPr>
          <a:xfrm>
            <a:off x="2066060" y="2880569"/>
            <a:ext cx="1706503" cy="1035091"/>
          </a:xfrm>
          <a:prstGeom prst="rect">
            <a:avLst/>
          </a:prstGeom>
          <a:noFill/>
          <a:ln>
            <a:noFill/>
          </a:ln>
        </p:spPr>
      </p:pic>
      <p:pic>
        <p:nvPicPr>
          <p:cNvPr id="7" name="Google Shape;45;p1">
            <a:extLst>
              <a:ext uri="{FF2B5EF4-FFF2-40B4-BE49-F238E27FC236}">
                <a16:creationId xmlns:a16="http://schemas.microsoft.com/office/drawing/2014/main" id="{93E4845B-A8AF-E0D2-8E88-ECDADEF2B87E}"/>
              </a:ext>
            </a:extLst>
          </p:cNvPr>
          <p:cNvPicPr preferRelativeResize="0"/>
          <p:nvPr/>
        </p:nvPicPr>
        <p:blipFill rotWithShape="1">
          <a:blip r:embed="rId4">
            <a:alphaModFix/>
          </a:blip>
          <a:srcRect/>
          <a:stretch/>
        </p:blipFill>
        <p:spPr>
          <a:xfrm>
            <a:off x="418614" y="2855533"/>
            <a:ext cx="1146933" cy="1146933"/>
          </a:xfrm>
          <a:prstGeom prst="rect">
            <a:avLst/>
          </a:prstGeom>
          <a:noFill/>
          <a:ln>
            <a:noFill/>
          </a:ln>
        </p:spPr>
      </p:pic>
      <p:pic>
        <p:nvPicPr>
          <p:cNvPr id="1032" name="Picture 8" descr="Air Force Institute of Technology - Wikipedia">
            <a:extLst>
              <a:ext uri="{FF2B5EF4-FFF2-40B4-BE49-F238E27FC236}">
                <a16:creationId xmlns:a16="http://schemas.microsoft.com/office/drawing/2014/main" id="{1E625898-EC6E-985B-975B-234FB3904F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7410" y="2833983"/>
            <a:ext cx="1146933" cy="1127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153267"/>
      </p:ext>
    </p:extLst>
  </p:cSld>
  <p:clrMapOvr>
    <a:masterClrMapping/>
  </p:clrMapOvr>
</p:sld>
</file>

<file path=ppt/theme/theme1.xml><?xml version="1.0" encoding="utf-8"?>
<a:theme xmlns:a="http://schemas.openxmlformats.org/drawingml/2006/main" name="4_LBNL_Template_03241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TotalTime>
  <Words>576</Words>
  <Application>Microsoft Office PowerPoint</Application>
  <PresentationFormat>On-screen Show (4:3)</PresentationFormat>
  <Paragraphs>53</Paragraphs>
  <Slides>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Helvetica Neue Light</vt:lpstr>
      <vt:lpstr>Merriweather Sans</vt:lpstr>
      <vt:lpstr>Times New Roman</vt:lpstr>
      <vt:lpstr>4_LBNL_Template_032411</vt:lpstr>
      <vt:lpstr>Neutron inelastic scattering cross section measurements at Lawrence Berkeley National Laboratory</vt:lpstr>
      <vt:lpstr>Neutron inelastic scattering cross sections</vt:lpstr>
      <vt:lpstr>GENESIS at the 88-Inch Cyclotron </vt:lpstr>
      <vt:lpstr>GENESIS array</vt:lpstr>
      <vt:lpstr>Tunable neutron source</vt:lpstr>
      <vt:lpstr>Geant4 model for detector response</vt:lpstr>
      <vt:lpstr>Forward modeling </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Neutron inelastic scattering cross section measurements at Lawrence Berkeley National Laboratory</dc:title>
  <dc:creator>Paul Fallon</dc:creator>
  <cp:lastModifiedBy>thibault.laplace@outlook.com</cp:lastModifiedBy>
  <cp:revision>9</cp:revision>
  <dcterms:created xsi:type="dcterms:W3CDTF">2016-09-27T17:58:19Z</dcterms:created>
  <dcterms:modified xsi:type="dcterms:W3CDTF">2023-10-03T04:07:26Z</dcterms:modified>
</cp:coreProperties>
</file>