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 id="2147483770" r:id="rId2"/>
    <p:sldMasterId id="2147483779" r:id="rId3"/>
    <p:sldMasterId id="2147483792" r:id="rId4"/>
    <p:sldMasterId id="2147483817" r:id="rId5"/>
  </p:sldMasterIdLst>
  <p:notesMasterIdLst>
    <p:notesMasterId r:id="rId26"/>
  </p:notesMasterIdLst>
  <p:handoutMasterIdLst>
    <p:handoutMasterId r:id="rId27"/>
  </p:handoutMasterIdLst>
  <p:sldIdLst>
    <p:sldId id="460" r:id="rId6"/>
    <p:sldId id="553" r:id="rId7"/>
    <p:sldId id="568" r:id="rId8"/>
    <p:sldId id="603" r:id="rId9"/>
    <p:sldId id="576" r:id="rId10"/>
    <p:sldId id="605" r:id="rId11"/>
    <p:sldId id="554" r:id="rId12"/>
    <p:sldId id="590" r:id="rId13"/>
    <p:sldId id="604" r:id="rId14"/>
    <p:sldId id="602" r:id="rId15"/>
    <p:sldId id="571" r:id="rId16"/>
    <p:sldId id="581" r:id="rId17"/>
    <p:sldId id="594" r:id="rId18"/>
    <p:sldId id="595" r:id="rId19"/>
    <p:sldId id="596" r:id="rId20"/>
    <p:sldId id="597" r:id="rId21"/>
    <p:sldId id="572" r:id="rId22"/>
    <p:sldId id="579" r:id="rId23"/>
    <p:sldId id="591" r:id="rId24"/>
    <p:sldId id="598" r:id="rId2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FFDD00"/>
    <a:srgbClr val="0000FF"/>
    <a:srgbClr val="FFE100"/>
    <a:srgbClr val="FF6699"/>
    <a:srgbClr val="FF3399"/>
    <a:srgbClr val="2768FF"/>
    <a:srgbClr val="9D49A0"/>
    <a:srgbClr val="A6FF1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3" autoAdjust="0"/>
    <p:restoredTop sz="81861" autoAdjust="0"/>
  </p:normalViewPr>
  <p:slideViewPr>
    <p:cSldViewPr>
      <p:cViewPr varScale="1">
        <p:scale>
          <a:sx n="55" d="100"/>
          <a:sy n="55" d="100"/>
        </p:scale>
        <p:origin x="1520" y="14"/>
      </p:cViewPr>
      <p:guideLst>
        <p:guide orient="horz" pos="2160"/>
        <p:guide pos="2880"/>
      </p:guideLst>
    </p:cSldViewPr>
  </p:slideViewPr>
  <p:outlineViewPr>
    <p:cViewPr>
      <p:scale>
        <a:sx n="33" d="100"/>
        <a:sy n="33" d="100"/>
      </p:scale>
      <p:origin x="0" y="-424"/>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103" d="100"/>
          <a:sy n="103" d="100"/>
        </p:scale>
        <p:origin x="4032" y="8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43236F7-4664-455E-BC07-0CDCE2155486}"/>
              </a:ext>
            </a:extLst>
          </p:cNvPr>
          <p:cNvSpPr>
            <a:spLocks noGrp="1"/>
          </p:cNvSpPr>
          <p:nvPr>
            <p:ph type="hdr" sz="quarter"/>
          </p:nvPr>
        </p:nvSpPr>
        <p:spPr>
          <a:xfrm>
            <a:off x="2" y="2"/>
            <a:ext cx="2918621" cy="494813"/>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431DEB9-9004-426F-A335-67E0A3C1849C}"/>
              </a:ext>
            </a:extLst>
          </p:cNvPr>
          <p:cNvSpPr>
            <a:spLocks noGrp="1"/>
          </p:cNvSpPr>
          <p:nvPr>
            <p:ph type="dt" sz="quarter" idx="1"/>
          </p:nvPr>
        </p:nvSpPr>
        <p:spPr>
          <a:xfrm>
            <a:off x="3815573" y="2"/>
            <a:ext cx="2918621" cy="494813"/>
          </a:xfrm>
          <a:prstGeom prst="rect">
            <a:avLst/>
          </a:prstGeom>
        </p:spPr>
        <p:txBody>
          <a:bodyPr vert="horz" lIns="90644" tIns="45322" rIns="90644" bIns="45322" rtlCol="0"/>
          <a:lstStyle>
            <a:lvl1pPr algn="r">
              <a:defRPr sz="1200"/>
            </a:lvl1pPr>
          </a:lstStyle>
          <a:p>
            <a:fld id="{23400795-29AB-4324-96AE-7F802EE6482E}" type="datetimeFigureOut">
              <a:rPr kumimoji="1" lang="ja-JP" altLang="en-US" smtClean="0"/>
              <a:pPr/>
              <a:t>2023/10/17</a:t>
            </a:fld>
            <a:endParaRPr kumimoji="1" lang="ja-JP" altLang="en-US"/>
          </a:p>
        </p:txBody>
      </p:sp>
      <p:sp>
        <p:nvSpPr>
          <p:cNvPr id="4" name="フッター プレースホルダー 3">
            <a:extLst>
              <a:ext uri="{FF2B5EF4-FFF2-40B4-BE49-F238E27FC236}">
                <a16:creationId xmlns:a16="http://schemas.microsoft.com/office/drawing/2014/main" id="{B95136CF-7728-43A0-B27C-D0DDF271B7E6}"/>
              </a:ext>
            </a:extLst>
          </p:cNvPr>
          <p:cNvSpPr>
            <a:spLocks noGrp="1"/>
          </p:cNvSpPr>
          <p:nvPr>
            <p:ph type="ftr" sz="quarter" idx="2"/>
          </p:nvPr>
        </p:nvSpPr>
        <p:spPr>
          <a:xfrm>
            <a:off x="2" y="9371503"/>
            <a:ext cx="2918621" cy="494813"/>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9A165A7-74BC-48CC-80C3-CE94A50EC5B5}"/>
              </a:ext>
            </a:extLst>
          </p:cNvPr>
          <p:cNvSpPr>
            <a:spLocks noGrp="1"/>
          </p:cNvSpPr>
          <p:nvPr>
            <p:ph type="sldNum" sz="quarter" idx="3"/>
          </p:nvPr>
        </p:nvSpPr>
        <p:spPr>
          <a:xfrm>
            <a:off x="3815573" y="9371503"/>
            <a:ext cx="2918621" cy="494813"/>
          </a:xfrm>
          <a:prstGeom prst="rect">
            <a:avLst/>
          </a:prstGeom>
        </p:spPr>
        <p:txBody>
          <a:bodyPr vert="horz" lIns="90644" tIns="45322" rIns="90644" bIns="45322" rtlCol="0" anchor="b"/>
          <a:lstStyle>
            <a:lvl1pPr algn="r">
              <a:defRPr sz="1200"/>
            </a:lvl1pPr>
          </a:lstStyle>
          <a:p>
            <a:fld id="{F1503A65-AD4E-4996-98EA-0537A51CC4C0}" type="slidenum">
              <a:rPr kumimoji="1" lang="ja-JP" altLang="en-US" smtClean="0"/>
              <a:pPr/>
              <a:t>‹#›</a:t>
            </a:fld>
            <a:endParaRPr kumimoji="1" lang="ja-JP" altLang="en-US"/>
          </a:p>
        </p:txBody>
      </p:sp>
    </p:spTree>
    <p:extLst>
      <p:ext uri="{BB962C8B-B14F-4D97-AF65-F5344CB8AC3E}">
        <p14:creationId xmlns:p14="http://schemas.microsoft.com/office/powerpoint/2010/main" val="24300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831" cy="495029"/>
          </a:xfrm>
          <a:prstGeom prst="rect">
            <a:avLst/>
          </a:prstGeom>
        </p:spPr>
        <p:txBody>
          <a:bodyPr vert="horz" lIns="91427" tIns="45714" rIns="91427" bIns="45714" rtlCol="0"/>
          <a:lstStyle>
            <a:lvl1pPr algn="l">
              <a:defRPr sz="1200" b="0" i="0"/>
            </a:lvl1pPr>
          </a:lstStyle>
          <a:p>
            <a:endParaRPr lang="ja-JP" altLang="en-US"/>
          </a:p>
        </p:txBody>
      </p:sp>
      <p:sp>
        <p:nvSpPr>
          <p:cNvPr id="3" name="日付プレースホルダー 2"/>
          <p:cNvSpPr>
            <a:spLocks noGrp="1"/>
          </p:cNvSpPr>
          <p:nvPr>
            <p:ph type="dt" idx="1"/>
          </p:nvPr>
        </p:nvSpPr>
        <p:spPr>
          <a:xfrm>
            <a:off x="3815376" y="2"/>
            <a:ext cx="2918831" cy="495029"/>
          </a:xfrm>
          <a:prstGeom prst="rect">
            <a:avLst/>
          </a:prstGeom>
        </p:spPr>
        <p:txBody>
          <a:bodyPr vert="horz" lIns="91427" tIns="45714" rIns="91427" bIns="45714" rtlCol="0"/>
          <a:lstStyle>
            <a:lvl1pPr algn="r">
              <a:defRPr sz="1200" b="0" i="0"/>
            </a:lvl1pPr>
          </a:lstStyle>
          <a:p>
            <a:fld id="{E1F90248-EE6A-492B-9478-0BEDDAFA9DDF}" type="datetimeFigureOut">
              <a:rPr lang="ja-JP" altLang="en-US" smtClean="0"/>
              <a:pPr/>
              <a:t>2023/10/17</a:t>
            </a:fld>
            <a:endParaRPr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27" tIns="45714" rIns="91427" bIns="45714" rtlCol="0" anchor="ctr"/>
          <a:lstStyle/>
          <a:p>
            <a:endParaRPr lang="ja-JP" altLang="en-US"/>
          </a:p>
        </p:txBody>
      </p:sp>
      <p:sp>
        <p:nvSpPr>
          <p:cNvPr id="5" name="ノート プレースホルダー 4"/>
          <p:cNvSpPr>
            <a:spLocks noGrp="1"/>
          </p:cNvSpPr>
          <p:nvPr>
            <p:ph type="body" sz="quarter" idx="3"/>
          </p:nvPr>
        </p:nvSpPr>
        <p:spPr>
          <a:xfrm>
            <a:off x="673577" y="4748167"/>
            <a:ext cx="5388610" cy="3884861"/>
          </a:xfrm>
          <a:prstGeom prst="rect">
            <a:avLst/>
          </a:prstGeom>
        </p:spPr>
        <p:txBody>
          <a:bodyPr vert="horz" lIns="91427" tIns="45714" rIns="91427" bIns="45714" rtlCol="0"/>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6" name="フッター プレースホルダー 5"/>
          <p:cNvSpPr>
            <a:spLocks noGrp="1"/>
          </p:cNvSpPr>
          <p:nvPr>
            <p:ph type="ftr" sz="quarter" idx="4"/>
          </p:nvPr>
        </p:nvSpPr>
        <p:spPr>
          <a:xfrm>
            <a:off x="3" y="9371286"/>
            <a:ext cx="2918831" cy="495028"/>
          </a:xfrm>
          <a:prstGeom prst="rect">
            <a:avLst/>
          </a:prstGeom>
        </p:spPr>
        <p:txBody>
          <a:bodyPr vert="horz" lIns="91427" tIns="45714" rIns="91427" bIns="45714" rtlCol="0" anchor="b"/>
          <a:lstStyle>
            <a:lvl1pPr algn="l">
              <a:defRPr sz="1200" b="0" i="0"/>
            </a:lvl1pPr>
          </a:lstStyle>
          <a:p>
            <a:endParaRPr lang="ja-JP" altLang="en-US"/>
          </a:p>
        </p:txBody>
      </p:sp>
      <p:sp>
        <p:nvSpPr>
          <p:cNvPr id="7" name="スライド番号プレースホルダー 6"/>
          <p:cNvSpPr>
            <a:spLocks noGrp="1"/>
          </p:cNvSpPr>
          <p:nvPr>
            <p:ph type="sldNum" sz="quarter" idx="5"/>
          </p:nvPr>
        </p:nvSpPr>
        <p:spPr>
          <a:xfrm>
            <a:off x="3815376" y="9371286"/>
            <a:ext cx="2918831" cy="495028"/>
          </a:xfrm>
          <a:prstGeom prst="rect">
            <a:avLst/>
          </a:prstGeom>
        </p:spPr>
        <p:txBody>
          <a:bodyPr vert="horz" lIns="91427" tIns="45714" rIns="91427" bIns="45714" rtlCol="0" anchor="b"/>
          <a:lstStyle>
            <a:lvl1pPr algn="r">
              <a:defRPr sz="1200" b="0" i="0"/>
            </a:lvl1pPr>
          </a:lstStyle>
          <a:p>
            <a:fld id="{9B63B2ED-D70A-4E8F-96F9-541B53228F15}" type="slidenum">
              <a:rPr lang="ja-JP" altLang="en-US" smtClean="0"/>
              <a:pPr/>
              <a:t>‹#›</a:t>
            </a:fld>
            <a:endParaRPr lang="ja-JP" altLang="en-US"/>
          </a:p>
        </p:txBody>
      </p:sp>
    </p:spTree>
    <p:extLst>
      <p:ext uri="{BB962C8B-B14F-4D97-AF65-F5344CB8AC3E}">
        <p14:creationId xmlns:p14="http://schemas.microsoft.com/office/powerpoint/2010/main" val="14917948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b="0" i="0" kern="1200">
        <a:solidFill>
          <a:schemeClr val="tx1"/>
        </a:solidFill>
        <a:latin typeface="+mn-lt"/>
        <a:ea typeface="+mn-ea"/>
        <a:cs typeface="+mn-cs"/>
      </a:defRPr>
    </a:lvl1pPr>
    <a:lvl2pPr marL="457200" algn="l" defTabSz="914400" rtl="0" eaLnBrk="1" latinLnBrk="0" hangingPunct="1">
      <a:defRPr kumimoji="1" sz="1200" b="0" i="0" kern="1200">
        <a:solidFill>
          <a:schemeClr val="tx1"/>
        </a:solidFill>
        <a:latin typeface="+mn-lt"/>
        <a:ea typeface="+mn-ea"/>
        <a:cs typeface="+mn-cs"/>
      </a:defRPr>
    </a:lvl2pPr>
    <a:lvl3pPr marL="914400" algn="l" defTabSz="914400" rtl="0" eaLnBrk="1" latinLnBrk="0" hangingPunct="1">
      <a:defRPr kumimoji="1" sz="1200" b="0" i="0" kern="1200">
        <a:solidFill>
          <a:schemeClr val="tx1"/>
        </a:solidFill>
        <a:latin typeface="+mn-lt"/>
        <a:ea typeface="+mn-ea"/>
        <a:cs typeface="+mn-cs"/>
      </a:defRPr>
    </a:lvl3pPr>
    <a:lvl4pPr marL="1371600" algn="l" defTabSz="914400" rtl="0" eaLnBrk="1" latinLnBrk="0" hangingPunct="1">
      <a:defRPr kumimoji="1" sz="1200" b="0" i="0" kern="1200">
        <a:solidFill>
          <a:schemeClr val="tx1"/>
        </a:solidFill>
        <a:latin typeface="+mn-lt"/>
        <a:ea typeface="+mn-ea"/>
        <a:cs typeface="+mn-cs"/>
      </a:defRPr>
    </a:lvl4pPr>
    <a:lvl5pPr marL="1828800" algn="l" defTabSz="914400" rtl="0" eaLnBrk="1" latinLnBrk="0" hangingPunct="1">
      <a:defRPr kumimoji="1" sz="1200" b="0" i="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3B2758AD-138C-DE49-A908-48258F27A13C}" type="slidenum">
              <a:rPr kumimoji="1" lang="ja-JP" altLang="en-US" smtClean="0"/>
              <a:t>1</a:t>
            </a:fld>
            <a:endParaRPr kumimoji="1" lang="ja-JP" altLang="en-US"/>
          </a:p>
        </p:txBody>
      </p:sp>
    </p:spTree>
    <p:extLst>
      <p:ext uri="{BB962C8B-B14F-4D97-AF65-F5344CB8AC3E}">
        <p14:creationId xmlns:p14="http://schemas.microsoft.com/office/powerpoint/2010/main" val="131499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B63B2ED-D70A-4E8F-96F9-541B53228F15}" type="slidenum">
              <a:rPr lang="ja-JP" altLang="en-US" smtClean="0"/>
              <a:pPr/>
              <a:t>12</a:t>
            </a:fld>
            <a:endParaRPr lang="ja-JP" altLang="en-US"/>
          </a:p>
        </p:txBody>
      </p:sp>
    </p:spTree>
    <p:extLst>
      <p:ext uri="{BB962C8B-B14F-4D97-AF65-F5344CB8AC3E}">
        <p14:creationId xmlns:p14="http://schemas.microsoft.com/office/powerpoint/2010/main" val="583843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B63B2ED-D70A-4E8F-96F9-541B53228F15}" type="slidenum">
              <a:rPr lang="ja-JP" altLang="en-US" smtClean="0"/>
              <a:pPr/>
              <a:t>18</a:t>
            </a:fld>
            <a:endParaRPr lang="ja-JP" altLang="en-US"/>
          </a:p>
        </p:txBody>
      </p:sp>
    </p:spTree>
    <p:extLst>
      <p:ext uri="{BB962C8B-B14F-4D97-AF65-F5344CB8AC3E}">
        <p14:creationId xmlns:p14="http://schemas.microsoft.com/office/powerpoint/2010/main" val="560759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B63B2ED-D70A-4E8F-96F9-541B53228F15}" type="slidenum">
              <a:rPr lang="ja-JP" altLang="en-US" smtClean="0"/>
              <a:pPr/>
              <a:t>19</a:t>
            </a:fld>
            <a:endParaRPr lang="ja-JP" altLang="en-US"/>
          </a:p>
        </p:txBody>
      </p:sp>
    </p:spTree>
    <p:extLst>
      <p:ext uri="{BB962C8B-B14F-4D97-AF65-F5344CB8AC3E}">
        <p14:creationId xmlns:p14="http://schemas.microsoft.com/office/powerpoint/2010/main" val="1288502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26C96-3FAA-4A2A-907A-12FEED354DEC}" type="slidenum">
              <a:rPr lang="en-US" altLang="ja-JP"/>
              <a:pPr/>
              <a:t>20</a:t>
            </a:fld>
            <a:endParaRPr lang="en-US" altLang="ja-JP"/>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ltLang="ja-JP" dirty="0"/>
          </a:p>
        </p:txBody>
      </p:sp>
    </p:spTree>
    <p:extLst>
      <p:ext uri="{BB962C8B-B14F-4D97-AF65-F5344CB8AC3E}">
        <p14:creationId xmlns:p14="http://schemas.microsoft.com/office/powerpoint/2010/main" val="789603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B63B2ED-D70A-4E8F-96F9-541B53228F15}" type="slidenum">
              <a:rPr lang="ja-JP" altLang="en-US" smtClean="0"/>
              <a:pPr/>
              <a:t>2</a:t>
            </a:fld>
            <a:endParaRPr lang="ja-JP" altLang="en-US"/>
          </a:p>
        </p:txBody>
      </p:sp>
    </p:spTree>
    <p:extLst>
      <p:ext uri="{BB962C8B-B14F-4D97-AF65-F5344CB8AC3E}">
        <p14:creationId xmlns:p14="http://schemas.microsoft.com/office/powerpoint/2010/main" val="1171065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altLang="ja-JP" sz="1800" dirty="0">
                <a:effectLst/>
                <a:latin typeface="Times" panose="02020603050405020304" pitchFamily="18" charset="0"/>
                <a:ea typeface="Times" panose="02020603050405020304" pitchFamily="18" charset="0"/>
              </a:rPr>
              <a:t>Nuclear security at nuclear reactor facilities is a significant concern, particularly with regards to the theft and smuggling of nuclear material, as well as sabotage of the facilities. Nowadays, import managements which include illegal nuclear materials and radioactive materials. One crucial task to prevent these security incidents is the development of non-destructive detection techniques for identifying nuclear material. For example, United States develops NDA technique to analyse nuclear materials. It is because the US focus on homeland security since September 11</a:t>
            </a:r>
            <a:r>
              <a:rPr lang="en-IE" altLang="ja-JP" sz="1800" dirty="0">
                <a:effectLst/>
                <a:latin typeface="ＭＳ 明朝" panose="02020609040205080304" pitchFamily="17" charset="-128"/>
                <a:ea typeface="ＭＳ 明朝" panose="02020609040205080304" pitchFamily="17" charset="-128"/>
                <a:cs typeface="ＭＳ 明朝" panose="02020609040205080304" pitchFamily="17" charset="-128"/>
              </a:rPr>
              <a:t>th</a:t>
            </a:r>
            <a:r>
              <a:rPr lang="en-IE" altLang="ja-JP" sz="1800" dirty="0">
                <a:effectLst/>
                <a:latin typeface="Times" panose="02020603050405020304" pitchFamily="18" charset="0"/>
                <a:ea typeface="Times" panose="02020603050405020304" pitchFamily="18" charset="0"/>
              </a:rPr>
              <a:t> attacks. Not only in the US, but also many countries research the NDA techniques. Although numerous techniques have been proposed, further study is still required to meet the necessary requirements. </a:t>
            </a:r>
            <a:endParaRPr lang="ja-JP" altLang="ja-JP" sz="1800" dirty="0">
              <a:effectLst/>
              <a:latin typeface="Arial" panose="020B0604020202020204" pitchFamily="34" charset="0"/>
              <a:ea typeface="ＭＳ 明朝" panose="02020609040205080304" pitchFamily="17"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B63B2ED-D70A-4E8F-96F9-541B53228F15}" type="slidenum">
              <a:rPr lang="ja-JP" altLang="en-US" smtClean="0"/>
              <a:pPr/>
              <a:t>3</a:t>
            </a:fld>
            <a:endParaRPr lang="ja-JP" altLang="en-US"/>
          </a:p>
        </p:txBody>
      </p:sp>
    </p:spTree>
    <p:extLst>
      <p:ext uri="{BB962C8B-B14F-4D97-AF65-F5344CB8AC3E}">
        <p14:creationId xmlns:p14="http://schemas.microsoft.com/office/powerpoint/2010/main" val="1520521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altLang="ja-JP" sz="1800" dirty="0">
                <a:effectLst/>
                <a:latin typeface="Times" panose="02020603050405020304" pitchFamily="18" charset="0"/>
                <a:ea typeface="Times" panose="02020603050405020304" pitchFamily="18" charset="0"/>
              </a:rPr>
              <a:t>There are 2 NDA techniques, one is Passive and the other is Active. Passive way is measuring gamma ray or neutron which are emitted by fissile materials. Active way also measures gamma ray or neutron but the process is different from previous one. At first, we irradiate the nuclear material by gamma ray or neutron. Then, we measure gamma ray or neutron that is emitted at the reaction. It is possible to detect Plutonium in Passive way. But it is difficult to detect high concentrate Uranium because we have difficulty to measure its low radiation. So now, the researches are progressed to detect high concentrate Uranium in Active way.</a:t>
            </a:r>
            <a:endParaRPr lang="ja-JP" altLang="ja-JP" sz="1800" dirty="0">
              <a:effectLst/>
              <a:latin typeface="Arial" panose="020B0604020202020204" pitchFamily="34" charset="0"/>
              <a:ea typeface="ＭＳ 明朝" panose="02020609040205080304" pitchFamily="17"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B63B2ED-D70A-4E8F-96F9-541B53228F15}" type="slidenum">
              <a:rPr lang="ja-JP" altLang="en-US" smtClean="0"/>
              <a:pPr/>
              <a:t>4</a:t>
            </a:fld>
            <a:endParaRPr lang="ja-JP" altLang="en-US"/>
          </a:p>
        </p:txBody>
      </p:sp>
    </p:spTree>
    <p:extLst>
      <p:ext uri="{BB962C8B-B14F-4D97-AF65-F5344CB8AC3E}">
        <p14:creationId xmlns:p14="http://schemas.microsoft.com/office/powerpoint/2010/main" val="932519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altLang="ja-JP" sz="1800" dirty="0">
                <a:effectLst/>
                <a:latin typeface="Times" panose="02020603050405020304" pitchFamily="18" charset="0"/>
                <a:ea typeface="ＭＳ 明朝" panose="02020609040205080304" pitchFamily="17" charset="-128"/>
              </a:rPr>
              <a:t>Sagara has suggested to use photonuclear fission caused by high-energy gamma-rays. In the suggested method, neutrons emitted from the photofission are used to detect nuclear material like uranium-235. High-energy gamma ray and emitted neutrons have enough energies to penetrate samples. So uranium can be detected even if the material is shielded. In addition, multiple coincidence counting of fission neutrons enables separation from background neutrons. If we detect neutrons from a fission reaction, we can understand what the nuclear material is. Furthermore, photofission neutron ratio of uranium-235 to uranium-238 changes with the photon energy. Uranium enrichment can be derived by comparing the rate of fission neutrons between different photon energies. They performed a theoretical work and show that the method is feasible but neutron background in a photon-irradiation field is a big issue.</a:t>
            </a:r>
            <a:endParaRPr lang="ja-JP" altLang="ja-JP" sz="1800" dirty="0">
              <a:effectLst/>
              <a:latin typeface="Arial" panose="020B0604020202020204" pitchFamily="34" charset="0"/>
              <a:ea typeface="ＭＳ 明朝" panose="02020609040205080304" pitchFamily="17"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B63B2ED-D70A-4E8F-96F9-541B53228F15}" type="slidenum">
              <a:rPr lang="ja-JP" altLang="en-US" smtClean="0"/>
              <a:pPr/>
              <a:t>5</a:t>
            </a:fld>
            <a:endParaRPr lang="ja-JP" altLang="en-US"/>
          </a:p>
        </p:txBody>
      </p:sp>
    </p:spTree>
    <p:extLst>
      <p:ext uri="{BB962C8B-B14F-4D97-AF65-F5344CB8AC3E}">
        <p14:creationId xmlns:p14="http://schemas.microsoft.com/office/powerpoint/2010/main" val="3388667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altLang="ja-JP" sz="1800" dirty="0">
                <a:effectLst/>
                <a:latin typeface="Times" panose="02020603050405020304" pitchFamily="18" charset="0"/>
                <a:ea typeface="Times" panose="02020603050405020304" pitchFamily="18" charset="0"/>
              </a:rPr>
              <a:t>In this research, a new non-destructive technique using a low-background gamma-ray source is being developed to detect nuclear material. High-energy gamma-rays are employed as probes for this purpose. When a high-energy photon interacts with nuclear material, such as uranium or plutonium, it induces nuclear fission and emits fast neutrons. These neutrons can be detected using neutron detectors such as liquid scintillator. Neutrons possess a high power of penetrability, enabling the detection of nuclear material even if it is concealed within a container made of high-Z materials. The feasibility of this technique will be evaluated through simulations and experiments using an accelerator.</a:t>
            </a:r>
            <a:endParaRPr lang="ja-JP" altLang="ja-JP" sz="1800" dirty="0">
              <a:effectLst/>
              <a:latin typeface="Arial" panose="020B0604020202020204" pitchFamily="34" charset="0"/>
              <a:ea typeface="ＭＳ 明朝" panose="02020609040205080304" pitchFamily="17"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B63B2ED-D70A-4E8F-96F9-541B53228F15}" type="slidenum">
              <a:rPr lang="ja-JP" altLang="en-US" smtClean="0"/>
              <a:pPr/>
              <a:t>6</a:t>
            </a:fld>
            <a:endParaRPr lang="ja-JP" altLang="en-US"/>
          </a:p>
        </p:txBody>
      </p:sp>
    </p:spTree>
    <p:extLst>
      <p:ext uri="{BB962C8B-B14F-4D97-AF65-F5344CB8AC3E}">
        <p14:creationId xmlns:p14="http://schemas.microsoft.com/office/powerpoint/2010/main" val="457412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B63B2ED-D70A-4E8F-96F9-541B53228F15}" type="slidenum">
              <a:rPr lang="ja-JP" altLang="en-US" smtClean="0"/>
              <a:pPr/>
              <a:t>7</a:t>
            </a:fld>
            <a:endParaRPr lang="ja-JP" altLang="en-US"/>
          </a:p>
        </p:txBody>
      </p:sp>
    </p:spTree>
    <p:extLst>
      <p:ext uri="{BB962C8B-B14F-4D97-AF65-F5344CB8AC3E}">
        <p14:creationId xmlns:p14="http://schemas.microsoft.com/office/powerpoint/2010/main" val="2147243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B63B2ED-D70A-4E8F-96F9-541B53228F15}" type="slidenum">
              <a:rPr lang="ja-JP" altLang="en-US" smtClean="0"/>
              <a:pPr/>
              <a:t>8</a:t>
            </a:fld>
            <a:endParaRPr lang="ja-JP" altLang="en-US"/>
          </a:p>
        </p:txBody>
      </p:sp>
    </p:spTree>
    <p:extLst>
      <p:ext uri="{BB962C8B-B14F-4D97-AF65-F5344CB8AC3E}">
        <p14:creationId xmlns:p14="http://schemas.microsoft.com/office/powerpoint/2010/main" val="3601708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B63B2ED-D70A-4E8F-96F9-541B53228F15}" type="slidenum">
              <a:rPr lang="ja-JP" altLang="en-US" smtClean="0"/>
              <a:pPr/>
              <a:t>11</a:t>
            </a:fld>
            <a:endParaRPr lang="ja-JP" altLang="en-US"/>
          </a:p>
        </p:txBody>
      </p:sp>
    </p:spTree>
    <p:extLst>
      <p:ext uri="{BB962C8B-B14F-4D97-AF65-F5344CB8AC3E}">
        <p14:creationId xmlns:p14="http://schemas.microsoft.com/office/powerpoint/2010/main" val="2595168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正方形/長方形 6"/>
          <p:cNvSpPr/>
          <p:nvPr userDrawn="1"/>
        </p:nvSpPr>
        <p:spPr>
          <a:xfrm>
            <a:off x="0" y="0"/>
            <a:ext cx="9144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8" name="直線コネクタ 7"/>
          <p:cNvCxnSpPr/>
          <p:nvPr userDrawn="1"/>
        </p:nvCxnSpPr>
        <p:spPr>
          <a:xfrm>
            <a:off x="381363" y="3909153"/>
            <a:ext cx="8381274"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図 9" descr="flag_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7069" y="0"/>
            <a:ext cx="1109861" cy="1547220"/>
          </a:xfrm>
          <a:prstGeom prst="rect">
            <a:avLst/>
          </a:prstGeom>
        </p:spPr>
      </p:pic>
      <p:sp>
        <p:nvSpPr>
          <p:cNvPr id="2" name="タイトル 1"/>
          <p:cNvSpPr>
            <a:spLocks noGrp="1"/>
          </p:cNvSpPr>
          <p:nvPr>
            <p:ph type="ctrTitle"/>
          </p:nvPr>
        </p:nvSpPr>
        <p:spPr>
          <a:xfrm>
            <a:off x="685800" y="1886967"/>
            <a:ext cx="7772400" cy="1470025"/>
          </a:xfrm>
        </p:spPr>
        <p:txBody>
          <a:bodyPr>
            <a:normAutofit/>
          </a:bodyPr>
          <a:lstStyle>
            <a:lvl1pPr algn="ctr">
              <a:defRPr sz="4000" baseline="0">
                <a:solidFill>
                  <a:schemeClr val="accent5">
                    <a:lumMod val="50000"/>
                  </a:schemeClr>
                </a:solidFill>
                <a:latin typeface="+mj-ea"/>
                <a:ea typeface="+mj-ea"/>
              </a:defRPr>
            </a:lvl1pPr>
          </a:lstStyle>
          <a:p>
            <a:r>
              <a:rPr kumimoji="1" lang="ja-JP" altLang="en-US" dirty="0"/>
              <a:t>マスタ タイトルの書式設定</a:t>
            </a:r>
          </a:p>
        </p:txBody>
      </p:sp>
      <p:sp>
        <p:nvSpPr>
          <p:cNvPr id="3" name="サブタイトル 2"/>
          <p:cNvSpPr>
            <a:spLocks noGrp="1"/>
          </p:cNvSpPr>
          <p:nvPr>
            <p:ph type="subTitle" idx="1"/>
          </p:nvPr>
        </p:nvSpPr>
        <p:spPr>
          <a:xfrm>
            <a:off x="1371600" y="4340696"/>
            <a:ext cx="6400800" cy="1464568"/>
          </a:xfrm>
        </p:spPr>
        <p:txBody>
          <a:bodyPr>
            <a:normAutofit/>
          </a:bodyPr>
          <a:lstStyle>
            <a:lvl1pPr marL="0" indent="0" algn="ctr">
              <a:buNone/>
              <a:defRPr sz="3200" baseline="0">
                <a:solidFill>
                  <a:srgbClr val="203864"/>
                </a:solidFill>
                <a:latin typeface="+mj-ea"/>
                <a:ea typeface="+mj-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 サブタイトルの書式設定</a:t>
            </a:r>
          </a:p>
        </p:txBody>
      </p:sp>
    </p:spTree>
    <p:extLst>
      <p:ext uri="{BB962C8B-B14F-4D97-AF65-F5344CB8AC3E}">
        <p14:creationId xmlns:p14="http://schemas.microsoft.com/office/powerpoint/2010/main" val="1917382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Tree>
    <p:extLst>
      <p:ext uri="{BB962C8B-B14F-4D97-AF65-F5344CB8AC3E}">
        <p14:creationId xmlns:p14="http://schemas.microsoft.com/office/powerpoint/2010/main" val="1353741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2" name="正方形/長方形 1"/>
          <p:cNvSpPr/>
          <p:nvPr userDrawn="1"/>
        </p:nvSpPr>
        <p:spPr>
          <a:xfrm>
            <a:off x="0" y="0"/>
            <a:ext cx="9144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pic>
        <p:nvPicPr>
          <p:cNvPr id="3" name="図 2" descr="flag_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7069" y="0"/>
            <a:ext cx="1109861" cy="1547220"/>
          </a:xfrm>
          <a:prstGeom prst="rect">
            <a:avLst/>
          </a:prstGeom>
        </p:spPr>
      </p:pic>
      <p:sp>
        <p:nvSpPr>
          <p:cNvPr id="4" name="テキスト ボックス 3"/>
          <p:cNvSpPr txBox="1"/>
          <p:nvPr userDrawn="1"/>
        </p:nvSpPr>
        <p:spPr>
          <a:xfrm>
            <a:off x="7684805" y="6351711"/>
            <a:ext cx="1409582"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50868-C88D-6B49-8F6F-2FC5D73B70AB}" type="slidenum">
              <a:rPr kumimoji="1" lang="ja-JP" altLang="en-US" sz="24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p:txBody>
      </p:sp>
    </p:spTree>
    <p:extLst>
      <p:ext uri="{BB962C8B-B14F-4D97-AF65-F5344CB8AC3E}">
        <p14:creationId xmlns:p14="http://schemas.microsoft.com/office/powerpoint/2010/main" val="61046513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ユーザー設定レイアウト">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2CC2344-3C51-1546-8129-9C54973DD3EE}"/>
              </a:ext>
            </a:extLst>
          </p:cNvPr>
          <p:cNvSpPr/>
          <p:nvPr userDrawn="1"/>
        </p:nvSpPr>
        <p:spPr>
          <a:xfrm>
            <a:off x="7364896" y="0"/>
            <a:ext cx="1779104" cy="1351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 name="正方形/長方形 1"/>
          <p:cNvSpPr/>
          <p:nvPr userDrawn="1"/>
        </p:nvSpPr>
        <p:spPr>
          <a:xfrm>
            <a:off x="0" y="0"/>
            <a:ext cx="9144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3" name="図 2" descr="flag_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7069" y="0"/>
            <a:ext cx="1109861" cy="1547220"/>
          </a:xfrm>
          <a:prstGeom prst="rect">
            <a:avLst/>
          </a:prstGeom>
        </p:spPr>
      </p:pic>
      <p:cxnSp>
        <p:nvCxnSpPr>
          <p:cNvPr id="5" name="直線コネクタ 4"/>
          <p:cNvCxnSpPr/>
          <p:nvPr userDrawn="1"/>
        </p:nvCxnSpPr>
        <p:spPr>
          <a:xfrm flipV="1">
            <a:off x="0" y="842401"/>
            <a:ext cx="3347864"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549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685800" y="415925"/>
            <a:ext cx="7772400" cy="2168525"/>
          </a:xfrm>
        </p:spPr>
        <p:txBody>
          <a:bodyPr/>
          <a:lstStyle>
            <a:lvl1pPr>
              <a:defRPr>
                <a:latin typeface="Arial Rounded MT Bold" pitchFamily="34" charset="0"/>
              </a:defRPr>
            </a:lvl1pPr>
          </a:lstStyle>
          <a:p>
            <a:pPr lvl="0"/>
            <a:r>
              <a:rPr lang="ja-JP" altLang="en-US" noProof="0"/>
              <a:t>マスタ タイトルの書式設定</a:t>
            </a:r>
            <a:endParaRPr lang="ja-JP" altLang="en-US" noProof="0" dirty="0"/>
          </a:p>
        </p:txBody>
      </p:sp>
      <p:sp>
        <p:nvSpPr>
          <p:cNvPr id="90115" name="Rectangle 3"/>
          <p:cNvSpPr>
            <a:spLocks noGrp="1" noChangeArrowheads="1"/>
          </p:cNvSpPr>
          <p:nvPr>
            <p:ph type="subTitle" idx="1"/>
          </p:nvPr>
        </p:nvSpPr>
        <p:spPr>
          <a:xfrm>
            <a:off x="1196975" y="3446463"/>
            <a:ext cx="6807200" cy="2390775"/>
          </a:xfrm>
        </p:spPr>
        <p:txBody>
          <a:bodyPr/>
          <a:lstStyle>
            <a:lvl1pPr marL="0" indent="0" algn="ctr">
              <a:buFont typeface="Wingdings" pitchFamily="2" charset="2"/>
              <a:buNone/>
              <a:defRPr>
                <a:latin typeface="Adobe Fan Heiti Std B" pitchFamily="34" charset="-128"/>
                <a:ea typeface="Adobe Fan Heiti Std B" pitchFamily="34" charset="-128"/>
              </a:defRPr>
            </a:lvl1pPr>
          </a:lstStyle>
          <a:p>
            <a:pPr lvl="0"/>
            <a:r>
              <a:rPr lang="ja-JP" altLang="en-US" noProof="0"/>
              <a:t>マスタ サブタイトルの書式設定</a:t>
            </a:r>
            <a:endParaRPr lang="ja-JP" altLang="en-US" noProof="0" dirty="0"/>
          </a:p>
        </p:txBody>
      </p:sp>
      <p:sp>
        <p:nvSpPr>
          <p:cNvPr id="90116" name="Rectangle 4"/>
          <p:cNvSpPr>
            <a:spLocks noGrp="1" noChangeArrowheads="1"/>
          </p:cNvSpPr>
          <p:nvPr>
            <p:ph type="dt" sz="half" idx="2"/>
          </p:nvPr>
        </p:nvSpPr>
        <p:spPr/>
        <p:txBody>
          <a:bodyPr/>
          <a:lstStyle>
            <a:lvl1pPr>
              <a:defRPr/>
            </a:lvl1pPr>
          </a:lstStyle>
          <a:p>
            <a:endParaRPr lang="en-US" altLang="ja-JP"/>
          </a:p>
        </p:txBody>
      </p:sp>
      <p:sp>
        <p:nvSpPr>
          <p:cNvPr id="90117" name="Rectangle 5"/>
          <p:cNvSpPr>
            <a:spLocks noGrp="1" noChangeArrowheads="1"/>
          </p:cNvSpPr>
          <p:nvPr>
            <p:ph type="ftr" sz="quarter" idx="3"/>
          </p:nvPr>
        </p:nvSpPr>
        <p:spPr/>
        <p:txBody>
          <a:bodyPr/>
          <a:lstStyle>
            <a:lvl1pPr>
              <a:defRPr sz="1400">
                <a:solidFill>
                  <a:schemeClr val="tx1"/>
                </a:solidFill>
                <a:latin typeface="+mn-lt"/>
              </a:defRPr>
            </a:lvl1pPr>
          </a:lstStyle>
          <a:p>
            <a:endParaRPr lang="en-US" altLang="ja-JP"/>
          </a:p>
        </p:txBody>
      </p:sp>
      <p:sp>
        <p:nvSpPr>
          <p:cNvPr id="90118" name="Rectangle 6"/>
          <p:cNvSpPr>
            <a:spLocks noGrp="1" noChangeArrowheads="1"/>
          </p:cNvSpPr>
          <p:nvPr>
            <p:ph type="sldNum" sz="quarter" idx="4"/>
          </p:nvPr>
        </p:nvSpPr>
        <p:spPr/>
        <p:txBody>
          <a:bodyPr/>
          <a:lstStyle>
            <a:lvl1pPr>
              <a:defRPr/>
            </a:lvl1pPr>
          </a:lstStyle>
          <a:p>
            <a:fld id="{A6C21B55-0695-4D60-8055-9F2502EEE49D}" type="slidenum">
              <a:rPr lang="en-US" altLang="ja-JP"/>
              <a:pPr/>
              <a:t>‹#›</a:t>
            </a:fld>
            <a:endParaRPr lang="en-US" altLang="ja-JP"/>
          </a:p>
        </p:txBody>
      </p:sp>
      <p:sp>
        <p:nvSpPr>
          <p:cNvPr id="90119" name="Line 7"/>
          <p:cNvSpPr>
            <a:spLocks noChangeShapeType="1"/>
          </p:cNvSpPr>
          <p:nvPr userDrawn="1"/>
        </p:nvSpPr>
        <p:spPr bwMode="auto">
          <a:xfrm>
            <a:off x="468313" y="2825750"/>
            <a:ext cx="8207375"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3117372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endParaRPr lang="ja-JP" altLang="en-US" dirty="0"/>
          </a:p>
        </p:txBody>
      </p:sp>
      <p:sp>
        <p:nvSpPr>
          <p:cNvPr id="3" name="コンテンツ プレースホルダー 2"/>
          <p:cNvSpPr>
            <a:spLocks noGrp="1"/>
          </p:cNvSpPr>
          <p:nvPr>
            <p:ph idx="1"/>
          </p:nvPr>
        </p:nvSpPr>
        <p:spPr/>
        <p:txBody>
          <a:bodyPr/>
          <a:lstStyle>
            <a:lvl1pPr>
              <a:defRPr sz="1800"/>
            </a:lvl1pPr>
            <a:lvl2pPr>
              <a:defRPr sz="1600"/>
            </a:lvl2pPr>
            <a:lvl3pPr>
              <a:defRPr sz="1400"/>
            </a:lvl3pPr>
            <a:lvl4pPr>
              <a:defRPr sz="1200"/>
            </a:lvl4pPr>
            <a:lvl5pPr>
              <a:defRPr sz="1200"/>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nchor="b"/>
          <a:lstStyle>
            <a:lvl1pPr>
              <a:defRPr/>
            </a:lvl1pPr>
          </a:lstStyle>
          <a:p>
            <a:fld id="{F485D581-6964-4F94-9B33-A651F6B70256}" type="slidenum">
              <a:rPr lang="en-US" altLang="ja-JP"/>
              <a:pPr/>
              <a:t>‹#›</a:t>
            </a:fld>
            <a:endParaRPr lang="en-US" altLang="ja-JP" dirty="0"/>
          </a:p>
        </p:txBody>
      </p:sp>
    </p:spTree>
    <p:extLst>
      <p:ext uri="{BB962C8B-B14F-4D97-AF65-F5344CB8AC3E}">
        <p14:creationId xmlns:p14="http://schemas.microsoft.com/office/powerpoint/2010/main" val="1913664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endParaRPr lang="ja-JP" altLang="en-US" dirty="0"/>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256ACA1C-710F-4CDD-A0C7-1F65EC650BD3}" type="slidenum">
              <a:rPr lang="en-US" altLang="ja-JP"/>
              <a:pPr/>
              <a:t>‹#›</a:t>
            </a:fld>
            <a:endParaRPr lang="en-US" altLang="ja-JP"/>
          </a:p>
        </p:txBody>
      </p:sp>
    </p:spTree>
    <p:extLst>
      <p:ext uri="{BB962C8B-B14F-4D97-AF65-F5344CB8AC3E}">
        <p14:creationId xmlns:p14="http://schemas.microsoft.com/office/powerpoint/2010/main" val="3896201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ー 2"/>
          <p:cNvSpPr>
            <a:spLocks noGrp="1"/>
          </p:cNvSpPr>
          <p:nvPr>
            <p:ph sz="half" idx="1"/>
          </p:nvPr>
        </p:nvSpPr>
        <p:spPr>
          <a:xfrm>
            <a:off x="457200" y="1196975"/>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196975"/>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41066E1A-1FD2-414E-9419-07D5E76BE36E}" type="slidenum">
              <a:rPr lang="en-US" altLang="ja-JP"/>
              <a:pPr/>
              <a:t>‹#›</a:t>
            </a:fld>
            <a:endParaRPr lang="en-US" altLang="ja-JP"/>
          </a:p>
        </p:txBody>
      </p:sp>
    </p:spTree>
    <p:extLst>
      <p:ext uri="{BB962C8B-B14F-4D97-AF65-F5344CB8AC3E}">
        <p14:creationId xmlns:p14="http://schemas.microsoft.com/office/powerpoint/2010/main" val="2438262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12C5CF60-715A-47EB-A378-7E2029F1D960}" type="slidenum">
              <a:rPr lang="en-US" altLang="ja-JP"/>
              <a:pPr/>
              <a:t>‹#›</a:t>
            </a:fld>
            <a:endParaRPr lang="en-US" altLang="ja-JP"/>
          </a:p>
        </p:txBody>
      </p:sp>
    </p:spTree>
    <p:extLst>
      <p:ext uri="{BB962C8B-B14F-4D97-AF65-F5344CB8AC3E}">
        <p14:creationId xmlns:p14="http://schemas.microsoft.com/office/powerpoint/2010/main" val="3318260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3AE4921B-5D77-4315-9A56-0824D8794803}" type="slidenum">
              <a:rPr lang="en-US" altLang="ja-JP"/>
              <a:pPr/>
              <a:t>‹#›</a:t>
            </a:fld>
            <a:endParaRPr lang="en-US" altLang="ja-JP"/>
          </a:p>
        </p:txBody>
      </p:sp>
    </p:spTree>
    <p:extLst>
      <p:ext uri="{BB962C8B-B14F-4D97-AF65-F5344CB8AC3E}">
        <p14:creationId xmlns:p14="http://schemas.microsoft.com/office/powerpoint/2010/main" val="887529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21F5F628-C101-43FF-986F-92466EEFDA4C}" type="slidenum">
              <a:rPr lang="en-US" altLang="ja-JP"/>
              <a:pPr/>
              <a:t>‹#›</a:t>
            </a:fld>
            <a:endParaRPr lang="en-US" altLang="ja-JP"/>
          </a:p>
        </p:txBody>
      </p:sp>
    </p:spTree>
    <p:extLst>
      <p:ext uri="{BB962C8B-B14F-4D97-AF65-F5344CB8AC3E}">
        <p14:creationId xmlns:p14="http://schemas.microsoft.com/office/powerpoint/2010/main" val="423808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26749"/>
            <a:ext cx="8064896" cy="709963"/>
          </a:xfrm>
        </p:spPr>
        <p:txBody>
          <a:bodyPr bIns="0"/>
          <a:lstStyle/>
          <a:p>
            <a:r>
              <a:rPr kumimoji="1" lang="ja-JP" altLang="en-US" dirty="0"/>
              <a:t>マスタ タイトルの書式設定</a:t>
            </a:r>
          </a:p>
        </p:txBody>
      </p:sp>
      <p:sp>
        <p:nvSpPr>
          <p:cNvPr id="3" name="コンテンツ プレースホルダ 2"/>
          <p:cNvSpPr>
            <a:spLocks noGrp="1"/>
          </p:cNvSpPr>
          <p:nvPr>
            <p:ph idx="1"/>
          </p:nvPr>
        </p:nvSpPr>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4" name="直線コネクタ 3"/>
          <p:cNvCxnSpPr/>
          <p:nvPr userDrawn="1"/>
        </p:nvCxnSpPr>
        <p:spPr>
          <a:xfrm flipV="1">
            <a:off x="0" y="842401"/>
            <a:ext cx="3347864"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610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EAB296C6-2DB0-4B64-BF7A-1D31525AB596}" type="slidenum">
              <a:rPr lang="en-US" altLang="ja-JP"/>
              <a:pPr/>
              <a:t>‹#›</a:t>
            </a:fld>
            <a:endParaRPr lang="en-US" altLang="ja-JP"/>
          </a:p>
        </p:txBody>
      </p:sp>
    </p:spTree>
    <p:extLst>
      <p:ext uri="{BB962C8B-B14F-4D97-AF65-F5344CB8AC3E}">
        <p14:creationId xmlns:p14="http://schemas.microsoft.com/office/powerpoint/2010/main" val="3748528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FF1761AC-2EC3-4FB6-B60E-1E50065302C7}" type="slidenum">
              <a:rPr lang="en-US" altLang="ja-JP"/>
              <a:pPr/>
              <a:t>‹#›</a:t>
            </a:fld>
            <a:endParaRPr lang="en-US" altLang="ja-JP"/>
          </a:p>
        </p:txBody>
      </p:sp>
    </p:spTree>
    <p:extLst>
      <p:ext uri="{BB962C8B-B14F-4D97-AF65-F5344CB8AC3E}">
        <p14:creationId xmlns:p14="http://schemas.microsoft.com/office/powerpoint/2010/main" val="641981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AE12B6F1-6001-4D68-A01E-0984722A659B}" type="slidenum">
              <a:rPr lang="en-US" altLang="ja-JP"/>
              <a:pPr/>
              <a:t>‹#›</a:t>
            </a:fld>
            <a:endParaRPr lang="en-US" altLang="ja-JP"/>
          </a:p>
        </p:txBody>
      </p:sp>
    </p:spTree>
    <p:extLst>
      <p:ext uri="{BB962C8B-B14F-4D97-AF65-F5344CB8AC3E}">
        <p14:creationId xmlns:p14="http://schemas.microsoft.com/office/powerpoint/2010/main" val="903137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88913"/>
            <a:ext cx="2057400" cy="5792787"/>
          </a:xfrm>
        </p:spPr>
        <p:txBody>
          <a:bodyPr vert="eaVert"/>
          <a:lstStyle/>
          <a:p>
            <a:r>
              <a:rPr lang="ja-JP" altLang="en-US"/>
              <a:t>マスタ タイトルの書式設定</a:t>
            </a:r>
          </a:p>
        </p:txBody>
      </p:sp>
      <p:sp>
        <p:nvSpPr>
          <p:cNvPr id="3" name="縦書きテキスト プレースホルダー 2"/>
          <p:cNvSpPr>
            <a:spLocks noGrp="1"/>
          </p:cNvSpPr>
          <p:nvPr>
            <p:ph type="body" orient="vert" idx="1"/>
          </p:nvPr>
        </p:nvSpPr>
        <p:spPr>
          <a:xfrm>
            <a:off x="457200" y="188913"/>
            <a:ext cx="6019800" cy="5792787"/>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4D4EB16A-F264-430A-8C3C-73EC373E4EF5}" type="slidenum">
              <a:rPr lang="en-US" altLang="ja-JP"/>
              <a:pPr/>
              <a:t>‹#›</a:t>
            </a:fld>
            <a:endParaRPr lang="en-US" altLang="ja-JP"/>
          </a:p>
        </p:txBody>
      </p:sp>
    </p:spTree>
    <p:extLst>
      <p:ext uri="{BB962C8B-B14F-4D97-AF65-F5344CB8AC3E}">
        <p14:creationId xmlns:p14="http://schemas.microsoft.com/office/powerpoint/2010/main" val="2819213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913"/>
            <a:ext cx="8229600" cy="777875"/>
          </a:xfrm>
        </p:spPr>
        <p:txBody>
          <a:bodyPr/>
          <a:lstStyle/>
          <a:p>
            <a:r>
              <a:rPr lang="ja-JP" altLang="en-US"/>
              <a:t>マスタ タイトルの書式設定</a:t>
            </a:r>
          </a:p>
        </p:txBody>
      </p:sp>
      <p:sp>
        <p:nvSpPr>
          <p:cNvPr id="3" name="表プレースホルダー 2"/>
          <p:cNvSpPr>
            <a:spLocks noGrp="1"/>
          </p:cNvSpPr>
          <p:nvPr>
            <p:ph type="tbl" idx="1"/>
          </p:nvPr>
        </p:nvSpPr>
        <p:spPr>
          <a:xfrm>
            <a:off x="457200" y="1196975"/>
            <a:ext cx="8229600" cy="4784725"/>
          </a:xfrm>
        </p:spPr>
        <p:txBody>
          <a:bodyPr/>
          <a:lstStyle/>
          <a:p>
            <a:r>
              <a:rPr lang="ja-JP" altLang="en-US"/>
              <a:t>アイコンをクリックして表を追加</a:t>
            </a:r>
          </a:p>
        </p:txBody>
      </p:sp>
      <p:sp>
        <p:nvSpPr>
          <p:cNvPr id="4" name="日付プレースホルダー 3"/>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5" name="フッター プレースホルダー 4"/>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a:xfrm>
            <a:off x="6553200" y="6245225"/>
            <a:ext cx="2133600" cy="476250"/>
          </a:xfrm>
        </p:spPr>
        <p:txBody>
          <a:bodyPr/>
          <a:lstStyle>
            <a:lvl1pPr>
              <a:defRPr/>
            </a:lvl1pPr>
          </a:lstStyle>
          <a:p>
            <a:fld id="{6B3AFF9A-4C15-4D4D-A7AB-B3272D5E680F}" type="slidenum">
              <a:rPr lang="en-US" altLang="ja-JP"/>
              <a:pPr/>
              <a:t>‹#›</a:t>
            </a:fld>
            <a:endParaRPr lang="en-US" altLang="ja-JP"/>
          </a:p>
        </p:txBody>
      </p:sp>
    </p:spTree>
    <p:extLst>
      <p:ext uri="{BB962C8B-B14F-4D97-AF65-F5344CB8AC3E}">
        <p14:creationId xmlns:p14="http://schemas.microsoft.com/office/powerpoint/2010/main" val="4045688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685800" y="415925"/>
            <a:ext cx="7772400" cy="2168525"/>
          </a:xfrm>
        </p:spPr>
        <p:txBody>
          <a:bodyPr/>
          <a:lstStyle>
            <a:lvl1pPr>
              <a:defRPr>
                <a:latin typeface="Arial Rounded MT Bold" pitchFamily="34" charset="0"/>
              </a:defRPr>
            </a:lvl1pPr>
          </a:lstStyle>
          <a:p>
            <a:pPr lvl="0"/>
            <a:r>
              <a:rPr lang="ja-JP" altLang="en-US" noProof="0" dirty="0"/>
              <a:t>マスタ タイトルの書式設定</a:t>
            </a:r>
          </a:p>
        </p:txBody>
      </p:sp>
      <p:sp>
        <p:nvSpPr>
          <p:cNvPr id="90115" name="Rectangle 3"/>
          <p:cNvSpPr>
            <a:spLocks noGrp="1" noChangeArrowheads="1"/>
          </p:cNvSpPr>
          <p:nvPr>
            <p:ph type="subTitle" idx="1"/>
          </p:nvPr>
        </p:nvSpPr>
        <p:spPr>
          <a:xfrm>
            <a:off x="1196975" y="3446463"/>
            <a:ext cx="6807200" cy="2390775"/>
          </a:xfrm>
        </p:spPr>
        <p:txBody>
          <a:bodyPr/>
          <a:lstStyle>
            <a:lvl1pPr marL="0" indent="0" algn="ctr">
              <a:buFont typeface="Wingdings" pitchFamily="2" charset="2"/>
              <a:buNone/>
              <a:defRPr>
                <a:latin typeface="Adobe Fan Heiti Std B" pitchFamily="34" charset="-128"/>
                <a:ea typeface="Adobe Fan Heiti Std B" pitchFamily="34" charset="-128"/>
              </a:defRPr>
            </a:lvl1pPr>
          </a:lstStyle>
          <a:p>
            <a:pPr lvl="0"/>
            <a:r>
              <a:rPr lang="ja-JP" altLang="en-US" noProof="0" dirty="0"/>
              <a:t>マスタ サブタイトルの書式設定</a:t>
            </a:r>
          </a:p>
        </p:txBody>
      </p:sp>
      <p:sp>
        <p:nvSpPr>
          <p:cNvPr id="90116" name="Rectangle 4"/>
          <p:cNvSpPr>
            <a:spLocks noGrp="1" noChangeArrowheads="1"/>
          </p:cNvSpPr>
          <p:nvPr>
            <p:ph type="dt" sz="half" idx="2"/>
          </p:nvPr>
        </p:nvSpPr>
        <p:spPr/>
        <p:txBody>
          <a:bodyPr/>
          <a:lstStyle>
            <a:lvl1pPr>
              <a:defRPr/>
            </a:lvl1pPr>
          </a:lstStyle>
          <a:p>
            <a:endParaRPr lang="en-US" altLang="ja-JP"/>
          </a:p>
        </p:txBody>
      </p:sp>
      <p:sp>
        <p:nvSpPr>
          <p:cNvPr id="90117" name="Rectangle 5"/>
          <p:cNvSpPr>
            <a:spLocks noGrp="1" noChangeArrowheads="1"/>
          </p:cNvSpPr>
          <p:nvPr>
            <p:ph type="ftr" sz="quarter" idx="3"/>
          </p:nvPr>
        </p:nvSpPr>
        <p:spPr/>
        <p:txBody>
          <a:bodyPr/>
          <a:lstStyle>
            <a:lvl1pPr>
              <a:defRPr sz="1400">
                <a:solidFill>
                  <a:schemeClr val="tx1"/>
                </a:solidFill>
                <a:latin typeface="+mn-lt"/>
              </a:defRPr>
            </a:lvl1pPr>
          </a:lstStyle>
          <a:p>
            <a:endParaRPr lang="en-US" altLang="ja-JP"/>
          </a:p>
        </p:txBody>
      </p:sp>
      <p:sp>
        <p:nvSpPr>
          <p:cNvPr id="90118" name="Rectangle 6"/>
          <p:cNvSpPr>
            <a:spLocks noGrp="1" noChangeArrowheads="1"/>
          </p:cNvSpPr>
          <p:nvPr>
            <p:ph type="sldNum" sz="quarter" idx="4"/>
          </p:nvPr>
        </p:nvSpPr>
        <p:spPr/>
        <p:txBody>
          <a:bodyPr/>
          <a:lstStyle>
            <a:lvl1pPr>
              <a:defRPr/>
            </a:lvl1pPr>
          </a:lstStyle>
          <a:p>
            <a:fld id="{A6C21B55-0695-4D60-8055-9F2502EEE49D}" type="slidenum">
              <a:rPr lang="en-US" altLang="ja-JP"/>
              <a:pPr/>
              <a:t>‹#›</a:t>
            </a:fld>
            <a:endParaRPr lang="en-US" altLang="ja-JP"/>
          </a:p>
        </p:txBody>
      </p:sp>
      <p:sp>
        <p:nvSpPr>
          <p:cNvPr id="90119" name="Line 7"/>
          <p:cNvSpPr>
            <a:spLocks noChangeShapeType="1"/>
          </p:cNvSpPr>
          <p:nvPr userDrawn="1"/>
        </p:nvSpPr>
        <p:spPr bwMode="auto">
          <a:xfrm>
            <a:off x="468313" y="2825750"/>
            <a:ext cx="8207375" cy="0"/>
          </a:xfrm>
          <a:prstGeom prst="line">
            <a:avLst/>
          </a:prstGeom>
          <a:noFill/>
          <a:ln w="3810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2024784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F485D581-6964-4F94-9B33-A651F6B70256}" type="slidenum">
              <a:rPr lang="en-US" altLang="ja-JP"/>
              <a:pPr/>
              <a:t>‹#›</a:t>
            </a:fld>
            <a:endParaRPr lang="en-US" altLang="ja-JP"/>
          </a:p>
        </p:txBody>
      </p:sp>
    </p:spTree>
    <p:extLst>
      <p:ext uri="{BB962C8B-B14F-4D97-AF65-F5344CB8AC3E}">
        <p14:creationId xmlns:p14="http://schemas.microsoft.com/office/powerpoint/2010/main" val="916508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dirty="0"/>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256ACA1C-710F-4CDD-A0C7-1F65EC650BD3}" type="slidenum">
              <a:rPr lang="en-US" altLang="ja-JP"/>
              <a:pPr/>
              <a:t>‹#›</a:t>
            </a:fld>
            <a:endParaRPr lang="en-US" altLang="ja-JP"/>
          </a:p>
        </p:txBody>
      </p:sp>
    </p:spTree>
    <p:extLst>
      <p:ext uri="{BB962C8B-B14F-4D97-AF65-F5344CB8AC3E}">
        <p14:creationId xmlns:p14="http://schemas.microsoft.com/office/powerpoint/2010/main" val="2518514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196975"/>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196975"/>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41066E1A-1FD2-414E-9419-07D5E76BE36E}" type="slidenum">
              <a:rPr lang="en-US" altLang="ja-JP"/>
              <a:pPr/>
              <a:t>‹#›</a:t>
            </a:fld>
            <a:endParaRPr lang="en-US" altLang="ja-JP"/>
          </a:p>
        </p:txBody>
      </p:sp>
    </p:spTree>
    <p:extLst>
      <p:ext uri="{BB962C8B-B14F-4D97-AF65-F5344CB8AC3E}">
        <p14:creationId xmlns:p14="http://schemas.microsoft.com/office/powerpoint/2010/main" val="3514183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12C5CF60-715A-47EB-A378-7E2029F1D960}" type="slidenum">
              <a:rPr lang="en-US" altLang="ja-JP"/>
              <a:pPr/>
              <a:t>‹#›</a:t>
            </a:fld>
            <a:endParaRPr lang="en-US" altLang="ja-JP"/>
          </a:p>
        </p:txBody>
      </p:sp>
    </p:spTree>
    <p:extLst>
      <p:ext uri="{BB962C8B-B14F-4D97-AF65-F5344CB8AC3E}">
        <p14:creationId xmlns:p14="http://schemas.microsoft.com/office/powerpoint/2010/main" val="2621566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コンテンツ プレースホルダ 2"/>
          <p:cNvSpPr>
            <a:spLocks noGrp="1"/>
          </p:cNvSpPr>
          <p:nvPr>
            <p:ph sz="half" idx="1"/>
          </p:nvPr>
        </p:nvSpPr>
        <p:spPr>
          <a:xfrm>
            <a:off x="457200" y="1340768"/>
            <a:ext cx="4038600"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340768"/>
            <a:ext cx="4038600"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5" name="直線コネクタ 4"/>
          <p:cNvCxnSpPr/>
          <p:nvPr userDrawn="1"/>
        </p:nvCxnSpPr>
        <p:spPr>
          <a:xfrm flipV="1">
            <a:off x="0" y="842401"/>
            <a:ext cx="3347864"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895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3AE4921B-5D77-4315-9A56-0824D8794803}" type="slidenum">
              <a:rPr lang="en-US" altLang="ja-JP"/>
              <a:pPr/>
              <a:t>‹#›</a:t>
            </a:fld>
            <a:endParaRPr lang="en-US" altLang="ja-JP"/>
          </a:p>
        </p:txBody>
      </p:sp>
    </p:spTree>
    <p:extLst>
      <p:ext uri="{BB962C8B-B14F-4D97-AF65-F5344CB8AC3E}">
        <p14:creationId xmlns:p14="http://schemas.microsoft.com/office/powerpoint/2010/main" val="33849617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21F5F628-C101-43FF-986F-92466EEFDA4C}" type="slidenum">
              <a:rPr lang="en-US" altLang="ja-JP"/>
              <a:pPr/>
              <a:t>‹#›</a:t>
            </a:fld>
            <a:endParaRPr lang="en-US" altLang="ja-JP"/>
          </a:p>
        </p:txBody>
      </p:sp>
    </p:spTree>
    <p:extLst>
      <p:ext uri="{BB962C8B-B14F-4D97-AF65-F5344CB8AC3E}">
        <p14:creationId xmlns:p14="http://schemas.microsoft.com/office/powerpoint/2010/main" val="42646206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EAB296C6-2DB0-4B64-BF7A-1D31525AB596}" type="slidenum">
              <a:rPr lang="en-US" altLang="ja-JP"/>
              <a:pPr/>
              <a:t>‹#›</a:t>
            </a:fld>
            <a:endParaRPr lang="en-US" altLang="ja-JP"/>
          </a:p>
        </p:txBody>
      </p:sp>
    </p:spTree>
    <p:extLst>
      <p:ext uri="{BB962C8B-B14F-4D97-AF65-F5344CB8AC3E}">
        <p14:creationId xmlns:p14="http://schemas.microsoft.com/office/powerpoint/2010/main" val="4209261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FF1761AC-2EC3-4FB6-B60E-1E50065302C7}" type="slidenum">
              <a:rPr lang="en-US" altLang="ja-JP"/>
              <a:pPr/>
              <a:t>‹#›</a:t>
            </a:fld>
            <a:endParaRPr lang="en-US" altLang="ja-JP"/>
          </a:p>
        </p:txBody>
      </p:sp>
    </p:spTree>
    <p:extLst>
      <p:ext uri="{BB962C8B-B14F-4D97-AF65-F5344CB8AC3E}">
        <p14:creationId xmlns:p14="http://schemas.microsoft.com/office/powerpoint/2010/main" val="3053567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AE12B6F1-6001-4D68-A01E-0984722A659B}" type="slidenum">
              <a:rPr lang="en-US" altLang="ja-JP"/>
              <a:pPr/>
              <a:t>‹#›</a:t>
            </a:fld>
            <a:endParaRPr lang="en-US" altLang="ja-JP"/>
          </a:p>
        </p:txBody>
      </p:sp>
    </p:spTree>
    <p:extLst>
      <p:ext uri="{BB962C8B-B14F-4D97-AF65-F5344CB8AC3E}">
        <p14:creationId xmlns:p14="http://schemas.microsoft.com/office/powerpoint/2010/main" val="1344066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88913"/>
            <a:ext cx="2057400" cy="5792787"/>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188913"/>
            <a:ext cx="6019800" cy="579278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4D4EB16A-F264-430A-8C3C-73EC373E4EF5}" type="slidenum">
              <a:rPr lang="en-US" altLang="ja-JP"/>
              <a:pPr/>
              <a:t>‹#›</a:t>
            </a:fld>
            <a:endParaRPr lang="en-US" altLang="ja-JP"/>
          </a:p>
        </p:txBody>
      </p:sp>
    </p:spTree>
    <p:extLst>
      <p:ext uri="{BB962C8B-B14F-4D97-AF65-F5344CB8AC3E}">
        <p14:creationId xmlns:p14="http://schemas.microsoft.com/office/powerpoint/2010/main" val="251276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913"/>
            <a:ext cx="8229600" cy="777875"/>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457200" y="1196975"/>
            <a:ext cx="8229600" cy="4784725"/>
          </a:xfrm>
        </p:spPr>
        <p:txBody>
          <a:bodyPr/>
          <a:lstStyle/>
          <a:p>
            <a:endParaRPr lang="ja-JP" altLang="en-US"/>
          </a:p>
        </p:txBody>
      </p:sp>
      <p:sp>
        <p:nvSpPr>
          <p:cNvPr id="4" name="日付プレースホルダー 3"/>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5" name="フッター プレースホルダー 4"/>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a:xfrm>
            <a:off x="6553200" y="6245225"/>
            <a:ext cx="2133600" cy="476250"/>
          </a:xfrm>
        </p:spPr>
        <p:txBody>
          <a:bodyPr/>
          <a:lstStyle>
            <a:lvl1pPr>
              <a:defRPr/>
            </a:lvl1pPr>
          </a:lstStyle>
          <a:p>
            <a:fld id="{6B3AFF9A-4C15-4D4D-A7AB-B3272D5E680F}" type="slidenum">
              <a:rPr lang="en-US" altLang="ja-JP"/>
              <a:pPr/>
              <a:t>‹#›</a:t>
            </a:fld>
            <a:endParaRPr lang="en-US" altLang="ja-JP"/>
          </a:p>
        </p:txBody>
      </p:sp>
    </p:spTree>
    <p:extLst>
      <p:ext uri="{BB962C8B-B14F-4D97-AF65-F5344CB8AC3E}">
        <p14:creationId xmlns:p14="http://schemas.microsoft.com/office/powerpoint/2010/main" val="16877929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1" name="図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673" y="41336"/>
            <a:ext cx="8592652" cy="6443459"/>
          </a:xfrm>
          <a:prstGeom prst="rect">
            <a:avLst/>
          </a:prstGeom>
        </p:spPr>
      </p:pic>
      <p:sp>
        <p:nvSpPr>
          <p:cNvPr id="4" name="正方形/長方形 3"/>
          <p:cNvSpPr/>
          <p:nvPr userDrawn="1"/>
        </p:nvSpPr>
        <p:spPr>
          <a:xfrm>
            <a:off x="8300312" y="-4242"/>
            <a:ext cx="702078" cy="119427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 name="正方形/長方形 6"/>
          <p:cNvSpPr/>
          <p:nvPr userDrawn="1"/>
        </p:nvSpPr>
        <p:spPr>
          <a:xfrm>
            <a:off x="0" y="-4242"/>
            <a:ext cx="9144000" cy="139180"/>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8" name="直線コネクタ 7"/>
          <p:cNvCxnSpPr/>
          <p:nvPr userDrawn="1"/>
        </p:nvCxnSpPr>
        <p:spPr>
          <a:xfrm>
            <a:off x="381363" y="3909153"/>
            <a:ext cx="8381274"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 name="タイトル 1"/>
          <p:cNvSpPr>
            <a:spLocks noGrp="1"/>
          </p:cNvSpPr>
          <p:nvPr>
            <p:ph type="ctrTitle"/>
          </p:nvPr>
        </p:nvSpPr>
        <p:spPr>
          <a:xfrm>
            <a:off x="685800" y="1886969"/>
            <a:ext cx="7772400" cy="1470025"/>
          </a:xfrm>
        </p:spPr>
        <p:txBody>
          <a:bodyPr>
            <a:normAutofit/>
          </a:bodyPr>
          <a:lstStyle>
            <a:lvl1pPr algn="ctr">
              <a:defRPr sz="3000" baseline="0">
                <a:solidFill>
                  <a:schemeClr val="accent5">
                    <a:lumMod val="50000"/>
                  </a:schemeClr>
                </a:solidFill>
                <a:latin typeface="+mj-ea"/>
                <a:ea typeface="+mj-ea"/>
              </a:defRPr>
            </a:lvl1pPr>
          </a:lstStyle>
          <a:p>
            <a:r>
              <a:rPr kumimoji="1" lang="ja-JP" altLang="en-US" dirty="0"/>
              <a:t>マスタ タイトルの書式設定</a:t>
            </a:r>
          </a:p>
        </p:txBody>
      </p:sp>
      <p:sp>
        <p:nvSpPr>
          <p:cNvPr id="3" name="サブタイトル 2"/>
          <p:cNvSpPr>
            <a:spLocks noGrp="1"/>
          </p:cNvSpPr>
          <p:nvPr>
            <p:ph type="subTitle" idx="1"/>
          </p:nvPr>
        </p:nvSpPr>
        <p:spPr>
          <a:xfrm>
            <a:off x="1371600" y="4340696"/>
            <a:ext cx="6400800" cy="1464568"/>
          </a:xfrm>
        </p:spPr>
        <p:txBody>
          <a:bodyPr>
            <a:normAutofit/>
          </a:bodyPr>
          <a:lstStyle>
            <a:lvl1pPr marL="0" indent="0" algn="ctr">
              <a:buNone/>
              <a:defRPr sz="2400" baseline="0">
                <a:solidFill>
                  <a:srgbClr val="203864"/>
                </a:solidFill>
                <a:latin typeface="+mj-ea"/>
                <a:ea typeface="+mj-e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dirty="0"/>
              <a:t>マスタ サブタイトルの書式設定</a:t>
            </a:r>
          </a:p>
        </p:txBody>
      </p:sp>
      <p:pic>
        <p:nvPicPr>
          <p:cNvPr id="9" name="図 8" descr="flag_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55802" y="11088"/>
            <a:ext cx="832396" cy="1547220"/>
          </a:xfrm>
          <a:prstGeom prst="rect">
            <a:avLst/>
          </a:prstGeom>
        </p:spPr>
      </p:pic>
    </p:spTree>
    <p:extLst>
      <p:ext uri="{BB962C8B-B14F-4D97-AF65-F5344CB8AC3E}">
        <p14:creationId xmlns:p14="http://schemas.microsoft.com/office/powerpoint/2010/main" val="16224450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1" y="126751"/>
            <a:ext cx="8064896" cy="709963"/>
          </a:xfrm>
        </p:spPr>
        <p:txBody>
          <a:bodyPr bIns="0"/>
          <a:lstStyle/>
          <a:p>
            <a:r>
              <a:rPr kumimoji="1" lang="ja-JP" altLang="en-US" dirty="0"/>
              <a:t>マスタ タイトルの書式設定</a:t>
            </a:r>
          </a:p>
        </p:txBody>
      </p:sp>
      <p:sp>
        <p:nvSpPr>
          <p:cNvPr id="3" name="コンテンツ プレースホルダ 2"/>
          <p:cNvSpPr>
            <a:spLocks noGrp="1"/>
          </p:cNvSpPr>
          <p:nvPr>
            <p:ph idx="1"/>
          </p:nvPr>
        </p:nvSpPr>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4" name="直線コネクタ 3"/>
          <p:cNvCxnSpPr/>
          <p:nvPr userDrawn="1"/>
        </p:nvCxnSpPr>
        <p:spPr>
          <a:xfrm flipV="1">
            <a:off x="1" y="842403"/>
            <a:ext cx="3347864"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470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コンテンツ プレースホルダ 2"/>
          <p:cNvSpPr>
            <a:spLocks noGrp="1"/>
          </p:cNvSpPr>
          <p:nvPr>
            <p:ph sz="half" idx="1"/>
          </p:nvPr>
        </p:nvSpPr>
        <p:spPr>
          <a:xfrm>
            <a:off x="457200" y="1340768"/>
            <a:ext cx="4038600" cy="496855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340768"/>
            <a:ext cx="4038600" cy="496855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5" name="直線コネクタ 4"/>
          <p:cNvCxnSpPr/>
          <p:nvPr userDrawn="1"/>
        </p:nvCxnSpPr>
        <p:spPr>
          <a:xfrm flipV="1">
            <a:off x="1" y="842403"/>
            <a:ext cx="3347864"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17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Tree>
    <p:extLst>
      <p:ext uri="{BB962C8B-B14F-4D97-AF65-F5344CB8AC3E}">
        <p14:creationId xmlns:p14="http://schemas.microsoft.com/office/powerpoint/2010/main" val="2761817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Tree>
    <p:extLst>
      <p:ext uri="{BB962C8B-B14F-4D97-AF65-F5344CB8AC3E}">
        <p14:creationId xmlns:p14="http://schemas.microsoft.com/office/powerpoint/2010/main" val="10419327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2" name="正方形/長方形 1"/>
          <p:cNvSpPr/>
          <p:nvPr userDrawn="1"/>
        </p:nvSpPr>
        <p:spPr>
          <a:xfrm>
            <a:off x="0" y="0"/>
            <a:ext cx="9144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350" dirty="0"/>
          </a:p>
        </p:txBody>
      </p:sp>
      <p:sp>
        <p:nvSpPr>
          <p:cNvPr id="4" name="テキスト ボックス 3"/>
          <p:cNvSpPr txBox="1"/>
          <p:nvPr userDrawn="1"/>
        </p:nvSpPr>
        <p:spPr>
          <a:xfrm>
            <a:off x="7684806" y="6351712"/>
            <a:ext cx="1409582" cy="36933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BA50868-C88D-6B49-8F6F-2FC5D73B70AB}" type="slidenum">
              <a:rPr kumimoji="1" lang="ja-JP" altLang="en-US" sz="18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p:txBody>
      </p:sp>
      <p:pic>
        <p:nvPicPr>
          <p:cNvPr id="5" name="図 4" descr="flag_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5802" y="11088"/>
            <a:ext cx="832396" cy="1547220"/>
          </a:xfrm>
          <a:prstGeom prst="rect">
            <a:avLst/>
          </a:prstGeom>
        </p:spPr>
      </p:pic>
    </p:spTree>
    <p:extLst>
      <p:ext uri="{BB962C8B-B14F-4D97-AF65-F5344CB8AC3E}">
        <p14:creationId xmlns:p14="http://schemas.microsoft.com/office/powerpoint/2010/main" val="243900931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ユーザー設定レイアウト">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2CC2344-3C51-1546-8129-9C54973DD3EE}"/>
              </a:ext>
            </a:extLst>
          </p:cNvPr>
          <p:cNvSpPr/>
          <p:nvPr userDrawn="1"/>
        </p:nvSpPr>
        <p:spPr>
          <a:xfrm>
            <a:off x="7364896" y="0"/>
            <a:ext cx="1779104" cy="1351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 name="正方形/長方形 1"/>
          <p:cNvSpPr/>
          <p:nvPr userDrawn="1"/>
        </p:nvSpPr>
        <p:spPr>
          <a:xfrm>
            <a:off x="0" y="0"/>
            <a:ext cx="9144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5" name="直線コネクタ 4"/>
          <p:cNvCxnSpPr/>
          <p:nvPr userDrawn="1"/>
        </p:nvCxnSpPr>
        <p:spPr>
          <a:xfrm flipV="1">
            <a:off x="1" y="842403"/>
            <a:ext cx="3347864"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pic>
        <p:nvPicPr>
          <p:cNvPr id="6" name="図 5" descr="flag_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5802" y="11088"/>
            <a:ext cx="832396" cy="1547220"/>
          </a:xfrm>
          <a:prstGeom prst="rect">
            <a:avLst/>
          </a:prstGeom>
        </p:spPr>
      </p:pic>
    </p:spTree>
    <p:extLst>
      <p:ext uri="{BB962C8B-B14F-4D97-AF65-F5344CB8AC3E}">
        <p14:creationId xmlns:p14="http://schemas.microsoft.com/office/powerpoint/2010/main" val="3244111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2" name="正方形/長方形 1"/>
          <p:cNvSpPr/>
          <p:nvPr userDrawn="1"/>
        </p:nvSpPr>
        <p:spPr>
          <a:xfrm>
            <a:off x="0" y="0"/>
            <a:ext cx="9144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pic>
        <p:nvPicPr>
          <p:cNvPr id="3" name="図 2" descr="flag_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7069" y="0"/>
            <a:ext cx="1109861" cy="1547220"/>
          </a:xfrm>
          <a:prstGeom prst="rect">
            <a:avLst/>
          </a:prstGeom>
        </p:spPr>
      </p:pic>
      <p:sp>
        <p:nvSpPr>
          <p:cNvPr id="4" name="テキスト ボックス 3"/>
          <p:cNvSpPr txBox="1"/>
          <p:nvPr userDrawn="1"/>
        </p:nvSpPr>
        <p:spPr>
          <a:xfrm>
            <a:off x="7684805" y="6351711"/>
            <a:ext cx="1409582"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50868-C88D-6B49-8F6F-2FC5D73B70AB}" type="slidenum">
              <a:rPr kumimoji="1" lang="ja-JP" altLang="en-US" sz="24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p:txBody>
      </p:sp>
    </p:spTree>
    <p:extLst>
      <p:ext uri="{BB962C8B-B14F-4D97-AF65-F5344CB8AC3E}">
        <p14:creationId xmlns:p14="http://schemas.microsoft.com/office/powerpoint/2010/main" val="181160041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ユーザー設定レイアウト">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2CC2344-3C51-1546-8129-9C54973DD3EE}"/>
              </a:ext>
            </a:extLst>
          </p:cNvPr>
          <p:cNvSpPr/>
          <p:nvPr userDrawn="1"/>
        </p:nvSpPr>
        <p:spPr>
          <a:xfrm>
            <a:off x="7364896" y="0"/>
            <a:ext cx="1779104" cy="1351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 name="正方形/長方形 1"/>
          <p:cNvSpPr/>
          <p:nvPr userDrawn="1"/>
        </p:nvSpPr>
        <p:spPr>
          <a:xfrm>
            <a:off x="0" y="0"/>
            <a:ext cx="9144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3" name="図 2" descr="flag_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7069" y="0"/>
            <a:ext cx="1109861" cy="1547220"/>
          </a:xfrm>
          <a:prstGeom prst="rect">
            <a:avLst/>
          </a:prstGeom>
        </p:spPr>
      </p:pic>
      <p:cxnSp>
        <p:nvCxnSpPr>
          <p:cNvPr id="5" name="直線コネクタ 4"/>
          <p:cNvCxnSpPr/>
          <p:nvPr userDrawn="1"/>
        </p:nvCxnSpPr>
        <p:spPr>
          <a:xfrm flipV="1">
            <a:off x="0" y="842401"/>
            <a:ext cx="3347864"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039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正方形/長方形 6"/>
          <p:cNvSpPr/>
          <p:nvPr userDrawn="1"/>
        </p:nvSpPr>
        <p:spPr>
          <a:xfrm>
            <a:off x="0" y="0"/>
            <a:ext cx="9144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8" name="直線コネクタ 7"/>
          <p:cNvCxnSpPr/>
          <p:nvPr userDrawn="1"/>
        </p:nvCxnSpPr>
        <p:spPr>
          <a:xfrm>
            <a:off x="381363" y="3909153"/>
            <a:ext cx="8381274"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図 9" descr="flag_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7069" y="0"/>
            <a:ext cx="1109861" cy="1547220"/>
          </a:xfrm>
          <a:prstGeom prst="rect">
            <a:avLst/>
          </a:prstGeom>
        </p:spPr>
      </p:pic>
      <p:sp>
        <p:nvSpPr>
          <p:cNvPr id="2" name="タイトル 1"/>
          <p:cNvSpPr>
            <a:spLocks noGrp="1"/>
          </p:cNvSpPr>
          <p:nvPr>
            <p:ph type="ctrTitle"/>
          </p:nvPr>
        </p:nvSpPr>
        <p:spPr>
          <a:xfrm>
            <a:off x="685800" y="1886967"/>
            <a:ext cx="7772400" cy="1470025"/>
          </a:xfrm>
        </p:spPr>
        <p:txBody>
          <a:bodyPr>
            <a:normAutofit/>
          </a:bodyPr>
          <a:lstStyle>
            <a:lvl1pPr algn="ctr">
              <a:defRPr sz="4000" baseline="0">
                <a:solidFill>
                  <a:schemeClr val="accent5">
                    <a:lumMod val="50000"/>
                  </a:schemeClr>
                </a:solidFill>
                <a:latin typeface="+mj-ea"/>
                <a:ea typeface="+mj-ea"/>
              </a:defRPr>
            </a:lvl1pPr>
          </a:lstStyle>
          <a:p>
            <a:r>
              <a:rPr kumimoji="1" lang="ja-JP" altLang="en-US" dirty="0"/>
              <a:t>マスタ タイトルの書式設定</a:t>
            </a:r>
          </a:p>
        </p:txBody>
      </p:sp>
      <p:sp>
        <p:nvSpPr>
          <p:cNvPr id="3" name="サブタイトル 2"/>
          <p:cNvSpPr>
            <a:spLocks noGrp="1"/>
          </p:cNvSpPr>
          <p:nvPr>
            <p:ph type="subTitle" idx="1"/>
          </p:nvPr>
        </p:nvSpPr>
        <p:spPr>
          <a:xfrm>
            <a:off x="1371600" y="4340696"/>
            <a:ext cx="6400800" cy="1464568"/>
          </a:xfrm>
        </p:spPr>
        <p:txBody>
          <a:bodyPr>
            <a:normAutofit/>
          </a:bodyPr>
          <a:lstStyle>
            <a:lvl1pPr marL="0" indent="0" algn="ctr">
              <a:buNone/>
              <a:defRPr sz="3200" baseline="0">
                <a:solidFill>
                  <a:srgbClr val="203864"/>
                </a:solidFill>
                <a:latin typeface="+mj-ea"/>
                <a:ea typeface="+mj-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 サブタイトルの書式設定</a:t>
            </a:r>
          </a:p>
        </p:txBody>
      </p:sp>
    </p:spTree>
    <p:extLst>
      <p:ext uri="{BB962C8B-B14F-4D97-AF65-F5344CB8AC3E}">
        <p14:creationId xmlns:p14="http://schemas.microsoft.com/office/powerpoint/2010/main" val="3625568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26749"/>
            <a:ext cx="8064896" cy="709963"/>
          </a:xfrm>
        </p:spPr>
        <p:txBody>
          <a:bodyPr bIns="0"/>
          <a:lstStyle/>
          <a:p>
            <a:r>
              <a:rPr kumimoji="1" lang="ja-JP" altLang="en-US" dirty="0"/>
              <a:t>マスタ タイトルの書式設定</a:t>
            </a:r>
          </a:p>
        </p:txBody>
      </p:sp>
      <p:sp>
        <p:nvSpPr>
          <p:cNvPr id="3" name="コンテンツ プレースホルダ 2"/>
          <p:cNvSpPr>
            <a:spLocks noGrp="1"/>
          </p:cNvSpPr>
          <p:nvPr>
            <p:ph idx="1"/>
          </p:nvPr>
        </p:nvSpPr>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4" name="直線コネクタ 3"/>
          <p:cNvCxnSpPr/>
          <p:nvPr userDrawn="1"/>
        </p:nvCxnSpPr>
        <p:spPr>
          <a:xfrm flipV="1">
            <a:off x="0" y="842401"/>
            <a:ext cx="3347864"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68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コンテンツ プレースホルダ 2"/>
          <p:cNvSpPr>
            <a:spLocks noGrp="1"/>
          </p:cNvSpPr>
          <p:nvPr>
            <p:ph sz="half" idx="1"/>
          </p:nvPr>
        </p:nvSpPr>
        <p:spPr>
          <a:xfrm>
            <a:off x="457200" y="1340768"/>
            <a:ext cx="4038600"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340768"/>
            <a:ext cx="4038600"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5" name="直線コネクタ 4"/>
          <p:cNvCxnSpPr/>
          <p:nvPr userDrawn="1"/>
        </p:nvCxnSpPr>
        <p:spPr>
          <a:xfrm flipV="1">
            <a:off x="0" y="842401"/>
            <a:ext cx="3347864"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21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251520" y="116632"/>
            <a:ext cx="8064896" cy="720080"/>
          </a:xfrm>
          <a:prstGeom prst="rect">
            <a:avLst/>
          </a:prstGeom>
        </p:spPr>
        <p:txBody>
          <a:bodyPr vert="horz" lIns="91440" tIns="45720" rIns="91440" bIns="0" rtlCol="0" anchor="ctr">
            <a:normAutofit/>
          </a:bodyPr>
          <a:lstStyle/>
          <a:p>
            <a:r>
              <a:rPr kumimoji="1" lang="ja-JP" altLang="en-US" dirty="0"/>
              <a:t>マスタ タイトルの書式設定</a:t>
            </a:r>
          </a:p>
        </p:txBody>
      </p:sp>
      <p:sp>
        <p:nvSpPr>
          <p:cNvPr id="3" name="テキスト プレースホルダ 2"/>
          <p:cNvSpPr>
            <a:spLocks noGrp="1"/>
          </p:cNvSpPr>
          <p:nvPr>
            <p:ph type="body" idx="1"/>
          </p:nvPr>
        </p:nvSpPr>
        <p:spPr>
          <a:xfrm>
            <a:off x="467544" y="1268760"/>
            <a:ext cx="8219256" cy="5256585"/>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テキスト ボックス 7"/>
          <p:cNvSpPr txBox="1"/>
          <p:nvPr userDrawn="1"/>
        </p:nvSpPr>
        <p:spPr>
          <a:xfrm>
            <a:off x="7684805" y="6351711"/>
            <a:ext cx="1409582"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50868-C88D-6B49-8F6F-2FC5D73B70AB}" type="slidenum">
              <a:rPr kumimoji="1" lang="ja-JP" altLang="en-US" sz="24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p:txBody>
      </p:sp>
      <p:sp>
        <p:nvSpPr>
          <p:cNvPr id="9" name="正方形/長方形 8"/>
          <p:cNvSpPr/>
          <p:nvPr userDrawn="1"/>
        </p:nvSpPr>
        <p:spPr>
          <a:xfrm>
            <a:off x="0" y="0"/>
            <a:ext cx="9144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11" name="グループ化 10"/>
          <p:cNvGrpSpPr/>
          <p:nvPr userDrawn="1"/>
        </p:nvGrpSpPr>
        <p:grpSpPr>
          <a:xfrm>
            <a:off x="8316416" y="0"/>
            <a:ext cx="609299" cy="792088"/>
            <a:chOff x="8316416" y="0"/>
            <a:chExt cx="609299" cy="792088"/>
          </a:xfrm>
        </p:grpSpPr>
        <p:sp>
          <p:nvSpPr>
            <p:cNvPr id="22" name="フリーフォーム 21"/>
            <p:cNvSpPr/>
            <p:nvPr userDrawn="1"/>
          </p:nvSpPr>
          <p:spPr>
            <a:xfrm>
              <a:off x="8316416" y="0"/>
              <a:ext cx="609299" cy="792088"/>
            </a:xfrm>
            <a:custGeom>
              <a:avLst/>
              <a:gdLst>
                <a:gd name="connsiteX0" fmla="*/ 0 w 2160240"/>
                <a:gd name="connsiteY0" fmla="*/ 0 h 2808312"/>
                <a:gd name="connsiteX1" fmla="*/ 2160240 w 2160240"/>
                <a:gd name="connsiteY1" fmla="*/ 0 h 2808312"/>
                <a:gd name="connsiteX2" fmla="*/ 2160240 w 2160240"/>
                <a:gd name="connsiteY2" fmla="*/ 2808312 h 2808312"/>
                <a:gd name="connsiteX3" fmla="*/ 1088826 w 2160240"/>
                <a:gd name="connsiteY3" fmla="*/ 2232248 h 2808312"/>
                <a:gd name="connsiteX4" fmla="*/ 0 w 2160240"/>
                <a:gd name="connsiteY4" fmla="*/ 2808312 h 2808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2808312">
                  <a:moveTo>
                    <a:pt x="0" y="0"/>
                  </a:moveTo>
                  <a:lnTo>
                    <a:pt x="2160240" y="0"/>
                  </a:lnTo>
                  <a:lnTo>
                    <a:pt x="2160240" y="2808312"/>
                  </a:lnTo>
                  <a:lnTo>
                    <a:pt x="1088826" y="2232248"/>
                  </a:lnTo>
                  <a:lnTo>
                    <a:pt x="0" y="2808312"/>
                  </a:lnTo>
                  <a:close/>
                </a:path>
              </a:pathLst>
            </a:custGeom>
            <a:solidFill>
              <a:srgbClr val="022C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424551" y="37308"/>
              <a:ext cx="401445" cy="401445"/>
            </a:xfrm>
            <a:prstGeom prst="rect">
              <a:avLst/>
            </a:prstGeom>
          </p:spPr>
        </p:pic>
        <p:sp>
          <p:nvSpPr>
            <p:cNvPr id="10" name="テキスト ボックス 9"/>
            <p:cNvSpPr txBox="1"/>
            <p:nvPr userDrawn="1"/>
          </p:nvSpPr>
          <p:spPr>
            <a:xfrm>
              <a:off x="8355459" y="480274"/>
              <a:ext cx="530594"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0" cap="none" spc="-20" normalizeH="0" baseline="0" noProof="0" dirty="0">
                  <a:ln>
                    <a:noFill/>
                  </a:ln>
                  <a:solidFill>
                    <a:prstClr val="white"/>
                  </a:solidFill>
                  <a:effectLst/>
                  <a:uLnTx/>
                  <a:uFillTx/>
                  <a:latin typeface="Ebrima" panose="02000000000000000000" pitchFamily="2" charset="0"/>
                  <a:ea typeface="ＭＳ Ｐゴシック" panose="020B0600070205080204" pitchFamily="50" charset="-128"/>
                  <a:cs typeface="+mn-cs"/>
                </a:rPr>
                <a:t>Tokyo Tech</a:t>
              </a:r>
              <a:endParaRPr kumimoji="1" lang="ja-JP" altLang="en-US" sz="1050" b="1" i="0" u="none" strike="noStrike" kern="0" cap="none" spc="-20" normalizeH="0" baseline="0" noProof="0" dirty="0">
                <a:ln>
                  <a:noFill/>
                </a:ln>
                <a:solidFill>
                  <a:prstClr val="white"/>
                </a:solidFill>
                <a:effectLst/>
                <a:uLnTx/>
                <a:uFillTx/>
                <a:latin typeface="Ebrima" panose="02000000000000000000" pitchFamily="2" charset="0"/>
                <a:ea typeface="ＭＳ Ｐゴシック" panose="020B0600070205080204" pitchFamily="50" charset="-128"/>
                <a:cs typeface="+mn-cs"/>
              </a:endParaRPr>
            </a:p>
          </p:txBody>
        </p:sp>
      </p:grpSp>
      <p:pic>
        <p:nvPicPr>
          <p:cNvPr id="13" name="図 12" descr="flogs.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333890" y="6"/>
            <a:ext cx="594355" cy="784253"/>
          </a:xfrm>
          <a:prstGeom prst="rect">
            <a:avLst/>
          </a:prstGeom>
        </p:spPr>
      </p:pic>
    </p:spTree>
    <p:extLst>
      <p:ext uri="{BB962C8B-B14F-4D97-AF65-F5344CB8AC3E}">
        <p14:creationId xmlns:p14="http://schemas.microsoft.com/office/powerpoint/2010/main" val="290801723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9" r:id="rId5"/>
    <p:sldLayoutId id="2147483769" r:id="rId6"/>
  </p:sldLayoutIdLst>
  <p:hf hdr="0" ftr="0" dt="0"/>
  <p:txStyles>
    <p:titleStyle>
      <a:lvl1pPr algn="l" defTabSz="914400" rtl="0" eaLnBrk="1" latinLnBrk="0" hangingPunct="1">
        <a:spcBef>
          <a:spcPct val="0"/>
        </a:spcBef>
        <a:buNone/>
        <a:defRPr kumimoji="1" sz="3600" kern="1200" baseline="0">
          <a:solidFill>
            <a:schemeClr val="accent5">
              <a:lumMod val="50000"/>
            </a:schemeClr>
          </a:solidFill>
          <a:latin typeface="Verdana" panose="020B0604030504040204" pitchFamily="34" charset="0"/>
          <a:ea typeface="メイリオ" panose="020B0604030504040204" pitchFamily="50" charset="-128"/>
          <a:cs typeface="+mj-cs"/>
        </a:defRPr>
      </a:lvl1pPr>
    </p:titleStyle>
    <p:bodyStyle>
      <a:lvl1pPr marL="342900" indent="-360000" algn="l" defTabSz="914400" rtl="0" eaLnBrk="1" latinLnBrk="0" hangingPunct="1">
        <a:spcBef>
          <a:spcPts val="1200"/>
        </a:spcBef>
        <a:buFont typeface="Wingdings" panose="05000000000000000000" pitchFamily="2" charset="2"/>
        <a:buChar char="l"/>
        <a:defRPr kumimoji="1" sz="3200" kern="1200" baseline="0">
          <a:solidFill>
            <a:srgbClr val="203864"/>
          </a:solidFill>
          <a:latin typeface="Verdana" panose="020B0604030504040204" pitchFamily="34" charset="0"/>
          <a:ea typeface="メイリオ" panose="020B0604030504040204" pitchFamily="50" charset="-128"/>
          <a:cs typeface="+mn-cs"/>
        </a:defRPr>
      </a:lvl1pPr>
      <a:lvl2pPr marL="742950" indent="-360000" algn="l" defTabSz="914400" rtl="0" eaLnBrk="1" latinLnBrk="0" hangingPunct="1">
        <a:spcBef>
          <a:spcPts val="200"/>
        </a:spcBef>
        <a:buFont typeface="Wingdings" panose="05000000000000000000" pitchFamily="2" charset="2"/>
        <a:buChar char="n"/>
        <a:defRPr kumimoji="1" sz="2800" kern="1200" baseline="0">
          <a:solidFill>
            <a:schemeClr val="bg2">
              <a:lumMod val="50000"/>
            </a:schemeClr>
          </a:solidFill>
          <a:latin typeface="Verdana" panose="020B0604030504040204" pitchFamily="34" charset="0"/>
          <a:ea typeface="メイリオ" panose="020B0604030504040204" pitchFamily="50" charset="-128"/>
          <a:cs typeface="+mn-cs"/>
        </a:defRPr>
      </a:lvl2pPr>
      <a:lvl3pPr marL="987425" indent="-361950" algn="l" defTabSz="914400" rtl="0" eaLnBrk="1" latinLnBrk="0" hangingPunct="1">
        <a:spcBef>
          <a:spcPts val="200"/>
        </a:spcBef>
        <a:buFont typeface="Wingdings" panose="05000000000000000000" pitchFamily="2" charset="2"/>
        <a:buChar char="l"/>
        <a:defRPr kumimoji="1" sz="2400" kern="1200" baseline="0">
          <a:solidFill>
            <a:schemeClr val="bg2">
              <a:lumMod val="50000"/>
            </a:schemeClr>
          </a:solidFill>
          <a:latin typeface="Verdana" panose="020B0604030504040204" pitchFamily="34" charset="0"/>
          <a:ea typeface="メイリオ" panose="020B0604030504040204" pitchFamily="50" charset="-128"/>
          <a:cs typeface="+mn-cs"/>
        </a:defRPr>
      </a:lvl3pPr>
      <a:lvl4pPr marL="1349375" indent="-452438" algn="l" defTabSz="914400" rtl="0" eaLnBrk="1" latinLnBrk="0" hangingPunct="1">
        <a:spcBef>
          <a:spcPts val="200"/>
        </a:spcBef>
        <a:buFont typeface="Wingdings" panose="05000000000000000000" pitchFamily="2" charset="2"/>
        <a:buChar char="l"/>
        <a:defRPr kumimoji="1" sz="2400" kern="1200" baseline="0">
          <a:solidFill>
            <a:schemeClr val="bg2">
              <a:lumMod val="50000"/>
            </a:schemeClr>
          </a:solidFill>
          <a:latin typeface="Verdana" panose="020B0604030504040204" pitchFamily="34" charset="0"/>
          <a:ea typeface="メイリオ" panose="020B0604030504040204" pitchFamily="50" charset="-128"/>
          <a:cs typeface="+mn-cs"/>
        </a:defRPr>
      </a:lvl4pPr>
      <a:lvl5pPr marL="1701800" indent="-442913" algn="l" defTabSz="914400" rtl="0" eaLnBrk="1" latinLnBrk="0" hangingPunct="1">
        <a:spcBef>
          <a:spcPts val="200"/>
        </a:spcBef>
        <a:buFont typeface="Wingdings" panose="05000000000000000000" pitchFamily="2" charset="2"/>
        <a:buChar char="l"/>
        <a:defRPr kumimoji="1" sz="2400" kern="1200" baseline="0">
          <a:solidFill>
            <a:schemeClr val="bg2">
              <a:lumMod val="50000"/>
            </a:schemeClr>
          </a:solidFill>
          <a:latin typeface="Verdana" panose="020B0604030504040204" pitchFamily="34" charset="0"/>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251520" y="116632"/>
            <a:ext cx="8064896" cy="720080"/>
          </a:xfrm>
          <a:prstGeom prst="rect">
            <a:avLst/>
          </a:prstGeom>
        </p:spPr>
        <p:txBody>
          <a:bodyPr vert="horz" lIns="91440" tIns="45720" rIns="91440" bIns="0" rtlCol="0" anchor="ctr">
            <a:normAutofit/>
          </a:bodyPr>
          <a:lstStyle/>
          <a:p>
            <a:r>
              <a:rPr kumimoji="1" lang="ja-JP" altLang="en-US" dirty="0"/>
              <a:t>マスタ タイトルの書式設定</a:t>
            </a:r>
          </a:p>
        </p:txBody>
      </p:sp>
      <p:sp>
        <p:nvSpPr>
          <p:cNvPr id="3" name="テキスト プレースホルダ 2"/>
          <p:cNvSpPr>
            <a:spLocks noGrp="1"/>
          </p:cNvSpPr>
          <p:nvPr>
            <p:ph type="body" idx="1"/>
          </p:nvPr>
        </p:nvSpPr>
        <p:spPr>
          <a:xfrm>
            <a:off x="467544" y="1268760"/>
            <a:ext cx="8219256" cy="5256585"/>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テキスト ボックス 7"/>
          <p:cNvSpPr txBox="1"/>
          <p:nvPr userDrawn="1"/>
        </p:nvSpPr>
        <p:spPr>
          <a:xfrm>
            <a:off x="7684805" y="6351711"/>
            <a:ext cx="1409582"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50868-C88D-6B49-8F6F-2FC5D73B70AB}" type="slidenum">
              <a:rPr kumimoji="1" lang="ja-JP" altLang="en-US" sz="24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p:txBody>
      </p:sp>
      <p:sp>
        <p:nvSpPr>
          <p:cNvPr id="9" name="正方形/長方形 8"/>
          <p:cNvSpPr/>
          <p:nvPr userDrawn="1"/>
        </p:nvSpPr>
        <p:spPr>
          <a:xfrm>
            <a:off x="0" y="0"/>
            <a:ext cx="9144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11" name="グループ化 10"/>
          <p:cNvGrpSpPr/>
          <p:nvPr userDrawn="1"/>
        </p:nvGrpSpPr>
        <p:grpSpPr>
          <a:xfrm>
            <a:off x="8316416" y="0"/>
            <a:ext cx="609299" cy="792088"/>
            <a:chOff x="8316416" y="0"/>
            <a:chExt cx="609299" cy="792088"/>
          </a:xfrm>
        </p:grpSpPr>
        <p:sp>
          <p:nvSpPr>
            <p:cNvPr id="22" name="フリーフォーム 21"/>
            <p:cNvSpPr/>
            <p:nvPr userDrawn="1"/>
          </p:nvSpPr>
          <p:spPr>
            <a:xfrm>
              <a:off x="8316416" y="0"/>
              <a:ext cx="609299" cy="792088"/>
            </a:xfrm>
            <a:custGeom>
              <a:avLst/>
              <a:gdLst>
                <a:gd name="connsiteX0" fmla="*/ 0 w 2160240"/>
                <a:gd name="connsiteY0" fmla="*/ 0 h 2808312"/>
                <a:gd name="connsiteX1" fmla="*/ 2160240 w 2160240"/>
                <a:gd name="connsiteY1" fmla="*/ 0 h 2808312"/>
                <a:gd name="connsiteX2" fmla="*/ 2160240 w 2160240"/>
                <a:gd name="connsiteY2" fmla="*/ 2808312 h 2808312"/>
                <a:gd name="connsiteX3" fmla="*/ 1088826 w 2160240"/>
                <a:gd name="connsiteY3" fmla="*/ 2232248 h 2808312"/>
                <a:gd name="connsiteX4" fmla="*/ 0 w 2160240"/>
                <a:gd name="connsiteY4" fmla="*/ 2808312 h 2808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2808312">
                  <a:moveTo>
                    <a:pt x="0" y="0"/>
                  </a:moveTo>
                  <a:lnTo>
                    <a:pt x="2160240" y="0"/>
                  </a:lnTo>
                  <a:lnTo>
                    <a:pt x="2160240" y="2808312"/>
                  </a:lnTo>
                  <a:lnTo>
                    <a:pt x="1088826" y="2232248"/>
                  </a:lnTo>
                  <a:lnTo>
                    <a:pt x="0" y="2808312"/>
                  </a:lnTo>
                  <a:close/>
                </a:path>
              </a:pathLst>
            </a:custGeom>
            <a:solidFill>
              <a:srgbClr val="022C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424551" y="37308"/>
              <a:ext cx="401445" cy="401445"/>
            </a:xfrm>
            <a:prstGeom prst="rect">
              <a:avLst/>
            </a:prstGeom>
          </p:spPr>
        </p:pic>
        <p:sp>
          <p:nvSpPr>
            <p:cNvPr id="10" name="テキスト ボックス 9"/>
            <p:cNvSpPr txBox="1"/>
            <p:nvPr userDrawn="1"/>
          </p:nvSpPr>
          <p:spPr>
            <a:xfrm>
              <a:off x="8355459" y="480274"/>
              <a:ext cx="530594"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0" cap="none" spc="-20" normalizeH="0" baseline="0" noProof="0" dirty="0">
                  <a:ln>
                    <a:noFill/>
                  </a:ln>
                  <a:solidFill>
                    <a:prstClr val="white"/>
                  </a:solidFill>
                  <a:effectLst/>
                  <a:uLnTx/>
                  <a:uFillTx/>
                  <a:latin typeface="Ebrima" panose="02000000000000000000" pitchFamily="2" charset="0"/>
                  <a:ea typeface="ＭＳ Ｐゴシック" panose="020B0600070205080204" pitchFamily="50" charset="-128"/>
                  <a:cs typeface="+mn-cs"/>
                </a:rPr>
                <a:t>Tokyo Tech</a:t>
              </a:r>
              <a:endParaRPr kumimoji="1" lang="ja-JP" altLang="en-US" sz="1050" b="1" i="0" u="none" strike="noStrike" kern="0" cap="none" spc="-20" normalizeH="0" baseline="0" noProof="0" dirty="0">
                <a:ln>
                  <a:noFill/>
                </a:ln>
                <a:solidFill>
                  <a:prstClr val="white"/>
                </a:solidFill>
                <a:effectLst/>
                <a:uLnTx/>
                <a:uFillTx/>
                <a:latin typeface="Ebrima" panose="02000000000000000000" pitchFamily="2" charset="0"/>
                <a:ea typeface="ＭＳ Ｐゴシック" panose="020B0600070205080204" pitchFamily="50" charset="-128"/>
                <a:cs typeface="+mn-cs"/>
              </a:endParaRPr>
            </a:p>
          </p:txBody>
        </p:sp>
      </p:grpSp>
      <p:pic>
        <p:nvPicPr>
          <p:cNvPr id="13" name="図 12" descr="flogs.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333890" y="6"/>
            <a:ext cx="594355" cy="784253"/>
          </a:xfrm>
          <a:prstGeom prst="rect">
            <a:avLst/>
          </a:prstGeom>
        </p:spPr>
      </p:pic>
    </p:spTree>
    <p:extLst>
      <p:ext uri="{BB962C8B-B14F-4D97-AF65-F5344CB8AC3E}">
        <p14:creationId xmlns:p14="http://schemas.microsoft.com/office/powerpoint/2010/main" val="239970099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Lst>
  <p:hf hdr="0" ftr="0" dt="0"/>
  <p:txStyles>
    <p:titleStyle>
      <a:lvl1pPr algn="l" defTabSz="914400" rtl="0" eaLnBrk="1" latinLnBrk="0" hangingPunct="1">
        <a:spcBef>
          <a:spcPct val="0"/>
        </a:spcBef>
        <a:buNone/>
        <a:defRPr kumimoji="1" sz="3600" kern="1200" baseline="0">
          <a:solidFill>
            <a:schemeClr val="accent5">
              <a:lumMod val="50000"/>
            </a:schemeClr>
          </a:solidFill>
          <a:latin typeface="Verdana" panose="020B0604030504040204" pitchFamily="34" charset="0"/>
          <a:ea typeface="メイリオ" panose="020B0604030504040204" pitchFamily="50" charset="-128"/>
          <a:cs typeface="+mj-cs"/>
        </a:defRPr>
      </a:lvl1pPr>
    </p:titleStyle>
    <p:bodyStyle>
      <a:lvl1pPr marL="342900" indent="-360000" algn="l" defTabSz="914400" rtl="0" eaLnBrk="1" latinLnBrk="0" hangingPunct="1">
        <a:spcBef>
          <a:spcPts val="1200"/>
        </a:spcBef>
        <a:buFont typeface="Wingdings" panose="05000000000000000000" pitchFamily="2" charset="2"/>
        <a:buChar char="l"/>
        <a:defRPr kumimoji="1" sz="3200" kern="1200" baseline="0">
          <a:solidFill>
            <a:srgbClr val="203864"/>
          </a:solidFill>
          <a:latin typeface="Verdana" panose="020B0604030504040204" pitchFamily="34" charset="0"/>
          <a:ea typeface="メイリオ" panose="020B0604030504040204" pitchFamily="50" charset="-128"/>
          <a:cs typeface="+mn-cs"/>
        </a:defRPr>
      </a:lvl1pPr>
      <a:lvl2pPr marL="742950" indent="-360000" algn="l" defTabSz="914400" rtl="0" eaLnBrk="1" latinLnBrk="0" hangingPunct="1">
        <a:spcBef>
          <a:spcPts val="200"/>
        </a:spcBef>
        <a:buFont typeface="Wingdings" panose="05000000000000000000" pitchFamily="2" charset="2"/>
        <a:buChar char="n"/>
        <a:defRPr kumimoji="1" sz="2800" kern="1200" baseline="0">
          <a:solidFill>
            <a:schemeClr val="bg2">
              <a:lumMod val="50000"/>
            </a:schemeClr>
          </a:solidFill>
          <a:latin typeface="Verdana" panose="020B0604030504040204" pitchFamily="34" charset="0"/>
          <a:ea typeface="メイリオ" panose="020B0604030504040204" pitchFamily="50" charset="-128"/>
          <a:cs typeface="+mn-cs"/>
        </a:defRPr>
      </a:lvl2pPr>
      <a:lvl3pPr marL="987425" indent="-361950" algn="l" defTabSz="914400" rtl="0" eaLnBrk="1" latinLnBrk="0" hangingPunct="1">
        <a:spcBef>
          <a:spcPts val="200"/>
        </a:spcBef>
        <a:buFont typeface="Wingdings" panose="05000000000000000000" pitchFamily="2" charset="2"/>
        <a:buChar char="l"/>
        <a:defRPr kumimoji="1" sz="2400" kern="1200" baseline="0">
          <a:solidFill>
            <a:schemeClr val="bg2">
              <a:lumMod val="50000"/>
            </a:schemeClr>
          </a:solidFill>
          <a:latin typeface="Verdana" panose="020B0604030504040204" pitchFamily="34" charset="0"/>
          <a:ea typeface="メイリオ" panose="020B0604030504040204" pitchFamily="50" charset="-128"/>
          <a:cs typeface="+mn-cs"/>
        </a:defRPr>
      </a:lvl3pPr>
      <a:lvl4pPr marL="1349375" indent="-452438" algn="l" defTabSz="914400" rtl="0" eaLnBrk="1" latinLnBrk="0" hangingPunct="1">
        <a:spcBef>
          <a:spcPts val="200"/>
        </a:spcBef>
        <a:buFont typeface="Wingdings" panose="05000000000000000000" pitchFamily="2" charset="2"/>
        <a:buChar char="l"/>
        <a:defRPr kumimoji="1" sz="2400" kern="1200" baseline="0">
          <a:solidFill>
            <a:schemeClr val="bg2">
              <a:lumMod val="50000"/>
            </a:schemeClr>
          </a:solidFill>
          <a:latin typeface="Verdana" panose="020B0604030504040204" pitchFamily="34" charset="0"/>
          <a:ea typeface="メイリオ" panose="020B0604030504040204" pitchFamily="50" charset="-128"/>
          <a:cs typeface="+mn-cs"/>
        </a:defRPr>
      </a:lvl4pPr>
      <a:lvl5pPr marL="1701800" indent="-442913" algn="l" defTabSz="914400" rtl="0" eaLnBrk="1" latinLnBrk="0" hangingPunct="1">
        <a:spcBef>
          <a:spcPts val="200"/>
        </a:spcBef>
        <a:buFont typeface="Wingdings" panose="05000000000000000000" pitchFamily="2" charset="2"/>
        <a:buChar char="l"/>
        <a:defRPr kumimoji="1" sz="2400" kern="1200" baseline="0">
          <a:solidFill>
            <a:schemeClr val="bg2">
              <a:lumMod val="50000"/>
            </a:schemeClr>
          </a:solidFill>
          <a:latin typeface="Verdana" panose="020B0604030504040204" pitchFamily="34" charset="0"/>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457200" y="188913"/>
            <a:ext cx="82296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89091" name="Rectangle 3"/>
          <p:cNvSpPr>
            <a:spLocks noGrp="1" noChangeArrowheads="1"/>
          </p:cNvSpPr>
          <p:nvPr>
            <p:ph type="body" idx="1"/>
          </p:nvPr>
        </p:nvSpPr>
        <p:spPr bwMode="auto">
          <a:xfrm>
            <a:off x="457200" y="1196975"/>
            <a:ext cx="82296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90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ja-JP"/>
          </a:p>
        </p:txBody>
      </p:sp>
      <p:sp>
        <p:nvSpPr>
          <p:cNvPr id="890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a:solidFill>
                  <a:srgbClr val="6666FF"/>
                </a:solidFill>
                <a:latin typeface="Arial Rounded MT Bold" pitchFamily="34" charset="0"/>
              </a:defRPr>
            </a:lvl1pPr>
          </a:lstStyle>
          <a:p>
            <a:endParaRPr lang="en-US" altLang="ja-JP" dirty="0"/>
          </a:p>
        </p:txBody>
      </p:sp>
      <p:sp>
        <p:nvSpPr>
          <p:cNvPr id="890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atin typeface="+mn-lt"/>
              </a:defRPr>
            </a:lvl1pPr>
          </a:lstStyle>
          <a:p>
            <a:fld id="{811092CF-5168-44D3-A5E0-E7EFA7ECE383}" type="slidenum">
              <a:rPr lang="en-US" altLang="ja-JP"/>
              <a:pPr/>
              <a:t>‹#›</a:t>
            </a:fld>
            <a:endParaRPr lang="en-US" altLang="ja-JP"/>
          </a:p>
        </p:txBody>
      </p:sp>
      <p:sp>
        <p:nvSpPr>
          <p:cNvPr id="89095" name="Line 7"/>
          <p:cNvSpPr>
            <a:spLocks noChangeShapeType="1"/>
          </p:cNvSpPr>
          <p:nvPr/>
        </p:nvSpPr>
        <p:spPr bwMode="auto">
          <a:xfrm>
            <a:off x="468313" y="1052513"/>
            <a:ext cx="8207375"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52626635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hf hdr="0" ftr="0" dt="0"/>
  <p:txStyles>
    <p:titleStyle>
      <a:lvl1pPr algn="ctr" rtl="0" eaLnBrk="1" fontAlgn="base" hangingPunct="1">
        <a:spcBef>
          <a:spcPct val="0"/>
        </a:spcBef>
        <a:spcAft>
          <a:spcPct val="0"/>
        </a:spcAft>
        <a:defRPr kumimoji="1" sz="3200">
          <a:solidFill>
            <a:srgbClr val="0000FF"/>
          </a:solidFill>
          <a:latin typeface="Arial Rounded MT Bold" pitchFamily="34" charset="0"/>
          <a:ea typeface="+mj-ea"/>
          <a:cs typeface="+mj-cs"/>
        </a:defRPr>
      </a:lvl1pPr>
      <a:lvl2pPr algn="ctr" rtl="0" eaLnBrk="1" fontAlgn="base" hangingPunct="1">
        <a:spcBef>
          <a:spcPct val="0"/>
        </a:spcBef>
        <a:spcAft>
          <a:spcPct val="0"/>
        </a:spcAft>
        <a:defRPr kumimoji="1" sz="3200">
          <a:solidFill>
            <a:srgbClr val="0000FF"/>
          </a:solidFill>
          <a:latin typeface="HG丸ｺﾞｼｯｸM-PRO" pitchFamily="50" charset="-128"/>
          <a:ea typeface="ＭＳ Ｐゴシック" pitchFamily="50" charset="-128"/>
        </a:defRPr>
      </a:lvl2pPr>
      <a:lvl3pPr algn="ctr" rtl="0" eaLnBrk="1" fontAlgn="base" hangingPunct="1">
        <a:spcBef>
          <a:spcPct val="0"/>
        </a:spcBef>
        <a:spcAft>
          <a:spcPct val="0"/>
        </a:spcAft>
        <a:defRPr kumimoji="1" sz="3200">
          <a:solidFill>
            <a:srgbClr val="0000FF"/>
          </a:solidFill>
          <a:latin typeface="HG丸ｺﾞｼｯｸM-PRO" pitchFamily="50" charset="-128"/>
          <a:ea typeface="ＭＳ Ｐゴシック" pitchFamily="50" charset="-128"/>
        </a:defRPr>
      </a:lvl3pPr>
      <a:lvl4pPr algn="ctr" rtl="0" eaLnBrk="1" fontAlgn="base" hangingPunct="1">
        <a:spcBef>
          <a:spcPct val="0"/>
        </a:spcBef>
        <a:spcAft>
          <a:spcPct val="0"/>
        </a:spcAft>
        <a:defRPr kumimoji="1" sz="3200">
          <a:solidFill>
            <a:srgbClr val="0000FF"/>
          </a:solidFill>
          <a:latin typeface="HG丸ｺﾞｼｯｸM-PRO" pitchFamily="50" charset="-128"/>
          <a:ea typeface="ＭＳ Ｐゴシック" pitchFamily="50" charset="-128"/>
        </a:defRPr>
      </a:lvl4pPr>
      <a:lvl5pPr algn="ctr" rtl="0" eaLnBrk="1" fontAlgn="base" hangingPunct="1">
        <a:spcBef>
          <a:spcPct val="0"/>
        </a:spcBef>
        <a:spcAft>
          <a:spcPct val="0"/>
        </a:spcAft>
        <a:defRPr kumimoji="1" sz="3200">
          <a:solidFill>
            <a:srgbClr val="0000FF"/>
          </a:solidFill>
          <a:latin typeface="HG丸ｺﾞｼｯｸM-PRO" pitchFamily="50" charset="-128"/>
          <a:ea typeface="ＭＳ Ｐゴシック" pitchFamily="50" charset="-128"/>
        </a:defRPr>
      </a:lvl5pPr>
      <a:lvl6pPr marL="457200" algn="ctr" rtl="0" eaLnBrk="1" fontAlgn="base" hangingPunct="1">
        <a:spcBef>
          <a:spcPct val="0"/>
        </a:spcBef>
        <a:spcAft>
          <a:spcPct val="0"/>
        </a:spcAft>
        <a:defRPr kumimoji="1" sz="3200">
          <a:solidFill>
            <a:srgbClr val="0000FF"/>
          </a:solidFill>
          <a:latin typeface="HG丸ｺﾞｼｯｸM-PRO" pitchFamily="50" charset="-128"/>
          <a:ea typeface="ＭＳ Ｐゴシック" pitchFamily="50" charset="-128"/>
        </a:defRPr>
      </a:lvl6pPr>
      <a:lvl7pPr marL="914400" algn="ctr" rtl="0" eaLnBrk="1" fontAlgn="base" hangingPunct="1">
        <a:spcBef>
          <a:spcPct val="0"/>
        </a:spcBef>
        <a:spcAft>
          <a:spcPct val="0"/>
        </a:spcAft>
        <a:defRPr kumimoji="1" sz="3200">
          <a:solidFill>
            <a:srgbClr val="0000FF"/>
          </a:solidFill>
          <a:latin typeface="HG丸ｺﾞｼｯｸM-PRO" pitchFamily="50" charset="-128"/>
          <a:ea typeface="ＭＳ Ｐゴシック" pitchFamily="50" charset="-128"/>
        </a:defRPr>
      </a:lvl7pPr>
      <a:lvl8pPr marL="1371600" algn="ctr" rtl="0" eaLnBrk="1" fontAlgn="base" hangingPunct="1">
        <a:spcBef>
          <a:spcPct val="0"/>
        </a:spcBef>
        <a:spcAft>
          <a:spcPct val="0"/>
        </a:spcAft>
        <a:defRPr kumimoji="1" sz="3200">
          <a:solidFill>
            <a:srgbClr val="0000FF"/>
          </a:solidFill>
          <a:latin typeface="HG丸ｺﾞｼｯｸM-PRO" pitchFamily="50" charset="-128"/>
          <a:ea typeface="ＭＳ Ｐゴシック" pitchFamily="50" charset="-128"/>
        </a:defRPr>
      </a:lvl8pPr>
      <a:lvl9pPr marL="1828800" algn="ctr" rtl="0" eaLnBrk="1" fontAlgn="base" hangingPunct="1">
        <a:spcBef>
          <a:spcPct val="0"/>
        </a:spcBef>
        <a:spcAft>
          <a:spcPct val="0"/>
        </a:spcAft>
        <a:defRPr kumimoji="1" sz="3200">
          <a:solidFill>
            <a:srgbClr val="0000FF"/>
          </a:solidFill>
          <a:latin typeface="HG丸ｺﾞｼｯｸM-PRO" pitchFamily="50" charset="-128"/>
          <a:ea typeface="ＭＳ Ｐゴシック" pitchFamily="50" charset="-128"/>
        </a:defRPr>
      </a:lvl9pPr>
    </p:titleStyle>
    <p:bodyStyle>
      <a:lvl1pPr marL="342900" indent="-342900" algn="l" rtl="0" eaLnBrk="1" fontAlgn="base" hangingPunct="1">
        <a:spcBef>
          <a:spcPct val="20000"/>
        </a:spcBef>
        <a:spcAft>
          <a:spcPct val="0"/>
        </a:spcAft>
        <a:buClr>
          <a:srgbClr val="6666FF"/>
        </a:buClr>
        <a:buSzPct val="60000"/>
        <a:buFont typeface="Wingdings" pitchFamily="2" charset="2"/>
        <a:buChar char="u"/>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6666FF"/>
        </a:buClr>
        <a:buFont typeface="Arial" charset="0"/>
        <a:buChar char="–"/>
        <a:defRPr kumimoji="1" sz="2000">
          <a:solidFill>
            <a:schemeClr val="tx1"/>
          </a:solidFill>
          <a:latin typeface="+mn-lt"/>
          <a:ea typeface="+mn-ea"/>
        </a:defRPr>
      </a:lvl2pPr>
      <a:lvl3pPr marL="1143000" indent="-228600" algn="l" rtl="0" eaLnBrk="1" fontAlgn="base" hangingPunct="1">
        <a:spcBef>
          <a:spcPct val="20000"/>
        </a:spcBef>
        <a:spcAft>
          <a:spcPct val="0"/>
        </a:spcAft>
        <a:buChar char="•"/>
        <a:defRPr kumimoji="1">
          <a:solidFill>
            <a:schemeClr val="tx1"/>
          </a:solidFill>
          <a:latin typeface="+mn-lt"/>
          <a:ea typeface="+mn-ea"/>
        </a:defRPr>
      </a:lvl3pPr>
      <a:lvl4pPr marL="1600200" indent="-228600" algn="l" rtl="0" eaLnBrk="1" fontAlgn="base" hangingPunct="1">
        <a:spcBef>
          <a:spcPct val="20000"/>
        </a:spcBef>
        <a:spcAft>
          <a:spcPct val="0"/>
        </a:spcAft>
        <a:buChar char="–"/>
        <a:defRPr kumimoji="1" sz="1600">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1600">
          <a:solidFill>
            <a:schemeClr val="tx1"/>
          </a:solidFill>
          <a:latin typeface="+mn-lt"/>
          <a:ea typeface="+mn-ea"/>
        </a:defRPr>
      </a:lvl6pPr>
      <a:lvl7pPr marL="2971800" indent="-228600" algn="l" rtl="0" eaLnBrk="1" fontAlgn="base" hangingPunct="1">
        <a:spcBef>
          <a:spcPct val="20000"/>
        </a:spcBef>
        <a:spcAft>
          <a:spcPct val="0"/>
        </a:spcAft>
        <a:buChar char="»"/>
        <a:defRPr kumimoji="1" sz="1600">
          <a:solidFill>
            <a:schemeClr val="tx1"/>
          </a:solidFill>
          <a:latin typeface="+mn-lt"/>
          <a:ea typeface="+mn-ea"/>
        </a:defRPr>
      </a:lvl7pPr>
      <a:lvl8pPr marL="3429000" indent="-228600" algn="l" rtl="0" eaLnBrk="1" fontAlgn="base" hangingPunct="1">
        <a:spcBef>
          <a:spcPct val="20000"/>
        </a:spcBef>
        <a:spcAft>
          <a:spcPct val="0"/>
        </a:spcAft>
        <a:buChar char="»"/>
        <a:defRPr kumimoji="1" sz="1600">
          <a:solidFill>
            <a:schemeClr val="tx1"/>
          </a:solidFill>
          <a:latin typeface="+mn-lt"/>
          <a:ea typeface="+mn-ea"/>
        </a:defRPr>
      </a:lvl8pPr>
      <a:lvl9pPr marL="3886200" indent="-228600" algn="l" rtl="0" eaLnBrk="1" fontAlgn="base" hangingPunct="1">
        <a:spcBef>
          <a:spcPct val="20000"/>
        </a:spcBef>
        <a:spcAft>
          <a:spcPct val="0"/>
        </a:spcAft>
        <a:buChar char="»"/>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457200" y="188913"/>
            <a:ext cx="8229600" cy="77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89091" name="Rectangle 3"/>
          <p:cNvSpPr>
            <a:spLocks noGrp="1" noChangeArrowheads="1"/>
          </p:cNvSpPr>
          <p:nvPr>
            <p:ph type="body" idx="1"/>
          </p:nvPr>
        </p:nvSpPr>
        <p:spPr bwMode="auto">
          <a:xfrm>
            <a:off x="457200" y="1196975"/>
            <a:ext cx="8229600" cy="478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90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ja-JP"/>
          </a:p>
        </p:txBody>
      </p:sp>
      <p:sp>
        <p:nvSpPr>
          <p:cNvPr id="890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a:solidFill>
                  <a:srgbClr val="6666FF"/>
                </a:solidFill>
                <a:latin typeface="Arial Rounded MT Bold" pitchFamily="34" charset="0"/>
              </a:defRPr>
            </a:lvl1pPr>
          </a:lstStyle>
          <a:p>
            <a:endParaRPr lang="en-US" altLang="ja-JP" dirty="0"/>
          </a:p>
        </p:txBody>
      </p:sp>
      <p:sp>
        <p:nvSpPr>
          <p:cNvPr id="890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811092CF-5168-44D3-A5E0-E7EFA7ECE383}" type="slidenum">
              <a:rPr lang="en-US" altLang="ja-JP"/>
              <a:pPr/>
              <a:t>‹#›</a:t>
            </a:fld>
            <a:endParaRPr lang="en-US" altLang="ja-JP"/>
          </a:p>
        </p:txBody>
      </p:sp>
      <p:sp>
        <p:nvSpPr>
          <p:cNvPr id="89095" name="Line 7"/>
          <p:cNvSpPr>
            <a:spLocks noChangeShapeType="1"/>
          </p:cNvSpPr>
          <p:nvPr userDrawn="1"/>
        </p:nvSpPr>
        <p:spPr bwMode="auto">
          <a:xfrm>
            <a:off x="468313" y="1052513"/>
            <a:ext cx="8207375" cy="0"/>
          </a:xfrm>
          <a:prstGeom prst="line">
            <a:avLst/>
          </a:prstGeom>
          <a:noFill/>
          <a:ln w="3810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427099457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hf hdr="0" ftr="0" dt="0"/>
  <p:txStyles>
    <p:titleStyle>
      <a:lvl1pPr algn="ctr" rtl="0" fontAlgn="base">
        <a:spcBef>
          <a:spcPct val="0"/>
        </a:spcBef>
        <a:spcAft>
          <a:spcPct val="0"/>
        </a:spcAft>
        <a:defRPr kumimoji="1" sz="3200">
          <a:solidFill>
            <a:srgbClr val="0000FF"/>
          </a:solidFill>
          <a:latin typeface="Arial Rounded MT Bold" pitchFamily="34" charset="0"/>
          <a:ea typeface="+mj-ea"/>
          <a:cs typeface="+mj-cs"/>
        </a:defRPr>
      </a:lvl1pPr>
      <a:lvl2pPr algn="ctr" rtl="0" fontAlgn="base">
        <a:spcBef>
          <a:spcPct val="0"/>
        </a:spcBef>
        <a:spcAft>
          <a:spcPct val="0"/>
        </a:spcAft>
        <a:defRPr kumimoji="1" sz="3200">
          <a:solidFill>
            <a:srgbClr val="0000FF"/>
          </a:solidFill>
          <a:latin typeface="HG丸ｺﾞｼｯｸM-PRO" pitchFamily="50" charset="-128"/>
          <a:ea typeface="ＭＳ Ｐゴシック" pitchFamily="50" charset="-128"/>
        </a:defRPr>
      </a:lvl2pPr>
      <a:lvl3pPr algn="ctr" rtl="0" fontAlgn="base">
        <a:spcBef>
          <a:spcPct val="0"/>
        </a:spcBef>
        <a:spcAft>
          <a:spcPct val="0"/>
        </a:spcAft>
        <a:defRPr kumimoji="1" sz="3200">
          <a:solidFill>
            <a:srgbClr val="0000FF"/>
          </a:solidFill>
          <a:latin typeface="HG丸ｺﾞｼｯｸM-PRO" pitchFamily="50" charset="-128"/>
          <a:ea typeface="ＭＳ Ｐゴシック" pitchFamily="50" charset="-128"/>
        </a:defRPr>
      </a:lvl3pPr>
      <a:lvl4pPr algn="ctr" rtl="0" fontAlgn="base">
        <a:spcBef>
          <a:spcPct val="0"/>
        </a:spcBef>
        <a:spcAft>
          <a:spcPct val="0"/>
        </a:spcAft>
        <a:defRPr kumimoji="1" sz="3200">
          <a:solidFill>
            <a:srgbClr val="0000FF"/>
          </a:solidFill>
          <a:latin typeface="HG丸ｺﾞｼｯｸM-PRO" pitchFamily="50" charset="-128"/>
          <a:ea typeface="ＭＳ Ｐゴシック" pitchFamily="50" charset="-128"/>
        </a:defRPr>
      </a:lvl4pPr>
      <a:lvl5pPr algn="ctr" rtl="0" fontAlgn="base">
        <a:spcBef>
          <a:spcPct val="0"/>
        </a:spcBef>
        <a:spcAft>
          <a:spcPct val="0"/>
        </a:spcAft>
        <a:defRPr kumimoji="1" sz="3200">
          <a:solidFill>
            <a:srgbClr val="0000FF"/>
          </a:solidFill>
          <a:latin typeface="HG丸ｺﾞｼｯｸM-PRO" pitchFamily="50" charset="-128"/>
          <a:ea typeface="ＭＳ Ｐゴシック" pitchFamily="50" charset="-128"/>
        </a:defRPr>
      </a:lvl5pPr>
      <a:lvl6pPr marL="457200" algn="ctr" rtl="0" fontAlgn="base">
        <a:spcBef>
          <a:spcPct val="0"/>
        </a:spcBef>
        <a:spcAft>
          <a:spcPct val="0"/>
        </a:spcAft>
        <a:defRPr kumimoji="1" sz="3200">
          <a:solidFill>
            <a:srgbClr val="0000FF"/>
          </a:solidFill>
          <a:latin typeface="HG丸ｺﾞｼｯｸM-PRO" pitchFamily="50" charset="-128"/>
          <a:ea typeface="ＭＳ Ｐゴシック" pitchFamily="50" charset="-128"/>
        </a:defRPr>
      </a:lvl6pPr>
      <a:lvl7pPr marL="914400" algn="ctr" rtl="0" fontAlgn="base">
        <a:spcBef>
          <a:spcPct val="0"/>
        </a:spcBef>
        <a:spcAft>
          <a:spcPct val="0"/>
        </a:spcAft>
        <a:defRPr kumimoji="1" sz="3200">
          <a:solidFill>
            <a:srgbClr val="0000FF"/>
          </a:solidFill>
          <a:latin typeface="HG丸ｺﾞｼｯｸM-PRO" pitchFamily="50" charset="-128"/>
          <a:ea typeface="ＭＳ Ｐゴシック" pitchFamily="50" charset="-128"/>
        </a:defRPr>
      </a:lvl7pPr>
      <a:lvl8pPr marL="1371600" algn="ctr" rtl="0" fontAlgn="base">
        <a:spcBef>
          <a:spcPct val="0"/>
        </a:spcBef>
        <a:spcAft>
          <a:spcPct val="0"/>
        </a:spcAft>
        <a:defRPr kumimoji="1" sz="3200">
          <a:solidFill>
            <a:srgbClr val="0000FF"/>
          </a:solidFill>
          <a:latin typeface="HG丸ｺﾞｼｯｸM-PRO" pitchFamily="50" charset="-128"/>
          <a:ea typeface="ＭＳ Ｐゴシック" pitchFamily="50" charset="-128"/>
        </a:defRPr>
      </a:lvl8pPr>
      <a:lvl9pPr marL="1828800" algn="ctr" rtl="0" fontAlgn="base">
        <a:spcBef>
          <a:spcPct val="0"/>
        </a:spcBef>
        <a:spcAft>
          <a:spcPct val="0"/>
        </a:spcAft>
        <a:defRPr kumimoji="1" sz="3200">
          <a:solidFill>
            <a:srgbClr val="0000FF"/>
          </a:solidFill>
          <a:latin typeface="HG丸ｺﾞｼｯｸM-PRO" pitchFamily="50" charset="-128"/>
          <a:ea typeface="ＭＳ Ｐゴシック" pitchFamily="50" charset="-128"/>
        </a:defRPr>
      </a:lvl9pPr>
    </p:titleStyle>
    <p:bodyStyle>
      <a:lvl1pPr marL="342900" indent="-342900" algn="l" rtl="0" fontAlgn="base">
        <a:spcBef>
          <a:spcPct val="20000"/>
        </a:spcBef>
        <a:spcAft>
          <a:spcPct val="0"/>
        </a:spcAft>
        <a:buClr>
          <a:srgbClr val="6666FF"/>
        </a:buClr>
        <a:buSzPct val="60000"/>
        <a:buFont typeface="Wingdings" pitchFamily="2" charset="2"/>
        <a:buChar char="u"/>
        <a:defRPr kumimoji="1" sz="2400">
          <a:solidFill>
            <a:schemeClr val="tx1"/>
          </a:solidFill>
          <a:latin typeface="+mn-lt"/>
          <a:ea typeface="+mn-ea"/>
          <a:cs typeface="+mn-cs"/>
        </a:defRPr>
      </a:lvl1pPr>
      <a:lvl2pPr marL="742950" indent="-285750" algn="l" rtl="0" fontAlgn="base">
        <a:spcBef>
          <a:spcPct val="20000"/>
        </a:spcBef>
        <a:spcAft>
          <a:spcPct val="0"/>
        </a:spcAft>
        <a:buClr>
          <a:srgbClr val="6666FF"/>
        </a:buClr>
        <a:buFont typeface="Arial" charset="0"/>
        <a:buChar char="–"/>
        <a:defRPr kumimoji="1" sz="2000">
          <a:solidFill>
            <a:schemeClr val="tx1"/>
          </a:solidFill>
          <a:latin typeface="+mn-lt"/>
          <a:ea typeface="+mn-ea"/>
        </a:defRPr>
      </a:lvl2pPr>
      <a:lvl3pPr marL="1143000" indent="-228600" algn="l" rtl="0" fontAlgn="base">
        <a:spcBef>
          <a:spcPct val="20000"/>
        </a:spcBef>
        <a:spcAft>
          <a:spcPct val="0"/>
        </a:spcAft>
        <a:buChar char="•"/>
        <a:defRPr kumimoji="1">
          <a:solidFill>
            <a:schemeClr val="tx1"/>
          </a:solidFill>
          <a:latin typeface="+mn-lt"/>
          <a:ea typeface="+mn-ea"/>
        </a:defRPr>
      </a:lvl3pPr>
      <a:lvl4pPr marL="1600200" indent="-228600" algn="l" rtl="0" fontAlgn="base">
        <a:spcBef>
          <a:spcPct val="20000"/>
        </a:spcBef>
        <a:spcAft>
          <a:spcPct val="0"/>
        </a:spcAft>
        <a:buChar char="–"/>
        <a:defRPr kumimoji="1" sz="1600">
          <a:solidFill>
            <a:schemeClr val="tx1"/>
          </a:solidFill>
          <a:latin typeface="+mn-lt"/>
          <a:ea typeface="+mn-ea"/>
        </a:defRPr>
      </a:lvl4pPr>
      <a:lvl5pPr marL="2057400" indent="-228600" algn="l" rtl="0" fontAlgn="base">
        <a:spcBef>
          <a:spcPct val="20000"/>
        </a:spcBef>
        <a:spcAft>
          <a:spcPct val="0"/>
        </a:spcAft>
        <a:buChar char="»"/>
        <a:defRPr kumimoji="1" sz="1600">
          <a:solidFill>
            <a:schemeClr val="tx1"/>
          </a:solidFill>
          <a:latin typeface="+mn-lt"/>
          <a:ea typeface="+mn-ea"/>
        </a:defRPr>
      </a:lvl5pPr>
      <a:lvl6pPr marL="2514600" indent="-228600" algn="l" rtl="0" fontAlgn="base">
        <a:spcBef>
          <a:spcPct val="20000"/>
        </a:spcBef>
        <a:spcAft>
          <a:spcPct val="0"/>
        </a:spcAft>
        <a:buChar char="»"/>
        <a:defRPr kumimoji="1" sz="1600">
          <a:solidFill>
            <a:schemeClr val="tx1"/>
          </a:solidFill>
          <a:latin typeface="+mn-lt"/>
          <a:ea typeface="+mn-ea"/>
        </a:defRPr>
      </a:lvl6pPr>
      <a:lvl7pPr marL="2971800" indent="-228600" algn="l" rtl="0" fontAlgn="base">
        <a:spcBef>
          <a:spcPct val="20000"/>
        </a:spcBef>
        <a:spcAft>
          <a:spcPct val="0"/>
        </a:spcAft>
        <a:buChar char="»"/>
        <a:defRPr kumimoji="1" sz="1600">
          <a:solidFill>
            <a:schemeClr val="tx1"/>
          </a:solidFill>
          <a:latin typeface="+mn-lt"/>
          <a:ea typeface="+mn-ea"/>
        </a:defRPr>
      </a:lvl7pPr>
      <a:lvl8pPr marL="3429000" indent="-228600" algn="l" rtl="0" fontAlgn="base">
        <a:spcBef>
          <a:spcPct val="20000"/>
        </a:spcBef>
        <a:spcAft>
          <a:spcPct val="0"/>
        </a:spcAft>
        <a:buChar char="»"/>
        <a:defRPr kumimoji="1" sz="1600">
          <a:solidFill>
            <a:schemeClr val="tx1"/>
          </a:solidFill>
          <a:latin typeface="+mn-lt"/>
          <a:ea typeface="+mn-ea"/>
        </a:defRPr>
      </a:lvl8pPr>
      <a:lvl9pPr marL="3886200" indent="-228600" algn="l" rtl="0" fontAlgn="base">
        <a:spcBef>
          <a:spcPct val="20000"/>
        </a:spcBef>
        <a:spcAft>
          <a:spcPct val="0"/>
        </a:spcAft>
        <a:buChar char="»"/>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251521" y="116632"/>
            <a:ext cx="8064896" cy="720080"/>
          </a:xfrm>
          <a:prstGeom prst="rect">
            <a:avLst/>
          </a:prstGeom>
        </p:spPr>
        <p:txBody>
          <a:bodyPr vert="horz" lIns="91440" tIns="45720" rIns="91440" bIns="0" rtlCol="0" anchor="ctr">
            <a:normAutofit/>
          </a:bodyPr>
          <a:lstStyle/>
          <a:p>
            <a:r>
              <a:rPr kumimoji="1" lang="ja-JP" altLang="en-US" dirty="0"/>
              <a:t>マスタ タイトルの書式設定</a:t>
            </a:r>
          </a:p>
        </p:txBody>
      </p:sp>
      <p:sp>
        <p:nvSpPr>
          <p:cNvPr id="3" name="テキスト プレースホルダ 2"/>
          <p:cNvSpPr>
            <a:spLocks noGrp="1"/>
          </p:cNvSpPr>
          <p:nvPr>
            <p:ph type="body" idx="1"/>
          </p:nvPr>
        </p:nvSpPr>
        <p:spPr>
          <a:xfrm>
            <a:off x="467544" y="1268762"/>
            <a:ext cx="8219256" cy="5256585"/>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テキスト ボックス 7"/>
          <p:cNvSpPr txBox="1"/>
          <p:nvPr userDrawn="1"/>
        </p:nvSpPr>
        <p:spPr>
          <a:xfrm>
            <a:off x="7684806" y="6351712"/>
            <a:ext cx="1409582" cy="36933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BA50868-C88D-6B49-8F6F-2FC5D73B70AB}" type="slidenum">
              <a:rPr kumimoji="1" lang="ja-JP" altLang="en-US" sz="18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p:txBody>
      </p:sp>
      <p:sp>
        <p:nvSpPr>
          <p:cNvPr id="9" name="正方形/長方形 8"/>
          <p:cNvSpPr/>
          <p:nvPr userDrawn="1"/>
        </p:nvSpPr>
        <p:spPr>
          <a:xfrm>
            <a:off x="0" y="0"/>
            <a:ext cx="9144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12" name="図 11" descr="flogs.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398427" y="9248"/>
            <a:ext cx="511256" cy="899472"/>
          </a:xfrm>
          <a:prstGeom prst="rect">
            <a:avLst/>
          </a:prstGeom>
        </p:spPr>
      </p:pic>
    </p:spTree>
    <p:extLst>
      <p:ext uri="{BB962C8B-B14F-4D97-AF65-F5344CB8AC3E}">
        <p14:creationId xmlns:p14="http://schemas.microsoft.com/office/powerpoint/2010/main" val="236413656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Lst>
  <p:hf hdr="0" ftr="0" dt="0"/>
  <p:txStyles>
    <p:titleStyle>
      <a:lvl1pPr algn="l" defTabSz="685800" rtl="0" eaLnBrk="1" latinLnBrk="0" hangingPunct="1">
        <a:spcBef>
          <a:spcPct val="0"/>
        </a:spcBef>
        <a:buNone/>
        <a:defRPr kumimoji="1" sz="2700" kern="1200" baseline="0">
          <a:solidFill>
            <a:schemeClr val="accent5">
              <a:lumMod val="50000"/>
            </a:schemeClr>
          </a:solidFill>
          <a:latin typeface="Verdana" panose="020B0604030504040204" pitchFamily="34" charset="0"/>
          <a:ea typeface="メイリオ" panose="020B0604030504040204" pitchFamily="50" charset="-128"/>
          <a:cs typeface="+mj-cs"/>
        </a:defRPr>
      </a:lvl1pPr>
    </p:titleStyle>
    <p:bodyStyle>
      <a:lvl1pPr marL="257175" indent="-270000" algn="l" defTabSz="685800" rtl="0" eaLnBrk="1" latinLnBrk="0" hangingPunct="1">
        <a:spcBef>
          <a:spcPts val="900"/>
        </a:spcBef>
        <a:buFont typeface="Wingdings" panose="05000000000000000000" pitchFamily="2" charset="2"/>
        <a:buChar char="l"/>
        <a:defRPr kumimoji="1" sz="2400" kern="1200" baseline="0">
          <a:solidFill>
            <a:srgbClr val="203864"/>
          </a:solidFill>
          <a:latin typeface="Verdana" panose="020B0604030504040204" pitchFamily="34" charset="0"/>
          <a:ea typeface="メイリオ" panose="020B0604030504040204" pitchFamily="50" charset="-128"/>
          <a:cs typeface="+mn-cs"/>
        </a:defRPr>
      </a:lvl1pPr>
      <a:lvl2pPr marL="557213" indent="-270000" algn="l" defTabSz="685800" rtl="0" eaLnBrk="1" latinLnBrk="0" hangingPunct="1">
        <a:spcBef>
          <a:spcPts val="150"/>
        </a:spcBef>
        <a:buFont typeface="Wingdings" panose="05000000000000000000" pitchFamily="2" charset="2"/>
        <a:buChar char="n"/>
        <a:defRPr kumimoji="1" sz="2100" kern="1200" baseline="0">
          <a:solidFill>
            <a:schemeClr val="bg2">
              <a:lumMod val="50000"/>
            </a:schemeClr>
          </a:solidFill>
          <a:latin typeface="Verdana" panose="020B0604030504040204" pitchFamily="34" charset="0"/>
          <a:ea typeface="メイリオ" panose="020B0604030504040204" pitchFamily="50" charset="-128"/>
          <a:cs typeface="+mn-cs"/>
        </a:defRPr>
      </a:lvl2pPr>
      <a:lvl3pPr marL="740569" indent="-271463" algn="l" defTabSz="685800" rtl="0" eaLnBrk="1" latinLnBrk="0" hangingPunct="1">
        <a:spcBef>
          <a:spcPts val="150"/>
        </a:spcBef>
        <a:buFont typeface="Wingdings" panose="05000000000000000000" pitchFamily="2" charset="2"/>
        <a:buChar char="l"/>
        <a:defRPr kumimoji="1" sz="1800" kern="1200" baseline="0">
          <a:solidFill>
            <a:schemeClr val="bg2">
              <a:lumMod val="50000"/>
            </a:schemeClr>
          </a:solidFill>
          <a:latin typeface="Verdana" panose="020B0604030504040204" pitchFamily="34" charset="0"/>
          <a:ea typeface="メイリオ" panose="020B0604030504040204" pitchFamily="50" charset="-128"/>
          <a:cs typeface="+mn-cs"/>
        </a:defRPr>
      </a:lvl3pPr>
      <a:lvl4pPr marL="1012031" indent="-339329" algn="l" defTabSz="685800" rtl="0" eaLnBrk="1" latinLnBrk="0" hangingPunct="1">
        <a:spcBef>
          <a:spcPts val="150"/>
        </a:spcBef>
        <a:buFont typeface="Wingdings" panose="05000000000000000000" pitchFamily="2" charset="2"/>
        <a:buChar char="l"/>
        <a:defRPr kumimoji="1" sz="1800" kern="1200" baseline="0">
          <a:solidFill>
            <a:schemeClr val="bg2">
              <a:lumMod val="50000"/>
            </a:schemeClr>
          </a:solidFill>
          <a:latin typeface="Verdana" panose="020B0604030504040204" pitchFamily="34" charset="0"/>
          <a:ea typeface="メイリオ" panose="020B0604030504040204" pitchFamily="50" charset="-128"/>
          <a:cs typeface="+mn-cs"/>
        </a:defRPr>
      </a:lvl4pPr>
      <a:lvl5pPr marL="1276350" indent="-332185" algn="l" defTabSz="685800" rtl="0" eaLnBrk="1" latinLnBrk="0" hangingPunct="1">
        <a:spcBef>
          <a:spcPts val="150"/>
        </a:spcBef>
        <a:buFont typeface="Wingdings" panose="05000000000000000000" pitchFamily="2" charset="2"/>
        <a:buChar char="l"/>
        <a:defRPr kumimoji="1" sz="1800" kern="1200" baseline="0">
          <a:solidFill>
            <a:schemeClr val="bg2">
              <a:lumMod val="50000"/>
            </a:schemeClr>
          </a:solidFill>
          <a:latin typeface="Verdana" panose="020B0604030504040204" pitchFamily="34" charset="0"/>
          <a:ea typeface="メイリオ" panose="020B0604030504040204" pitchFamily="50" charset="-128"/>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395536" y="2174897"/>
            <a:ext cx="8367101" cy="1388995"/>
          </a:xfrm>
          <a:prstGeom prst="rect">
            <a:avLst/>
          </a:prstGeom>
          <a:noFill/>
          <a:effectLst/>
        </p:spPr>
        <p:txBody>
          <a:bodyPr lIns="0" tIns="0" rIns="0" bIns="0"/>
          <a:lstStyle>
            <a:lvl1pPr algn="l" defTabSz="914400" rtl="0" eaLnBrk="1" latinLnBrk="0" hangingPunct="1">
              <a:lnSpc>
                <a:spcPct val="100000"/>
              </a:lnSpc>
              <a:spcBef>
                <a:spcPct val="0"/>
              </a:spcBef>
              <a:buNone/>
              <a:defRPr kumimoji="1" sz="2000" b="0" i="0" kern="1200" cap="none" spc="0">
                <a:ln w="18415" cmpd="sng">
                  <a:noFill/>
                  <a:prstDash val="solid"/>
                </a:ln>
                <a:solidFill>
                  <a:schemeClr val="bg1"/>
                </a:solidFill>
                <a:effectLst/>
                <a:latin typeface="A-OTF 黎ミン Pro M"/>
                <a:ea typeface="A-OTF 黎ミン Pro M"/>
                <a:cs typeface="A-OTF 黎ミン Pro M"/>
              </a:defRPr>
            </a:lvl1pPr>
          </a:lstStyle>
          <a:p>
            <a:pPr algn="ctr">
              <a:lnSpc>
                <a:spcPct val="120000"/>
              </a:lnSpc>
            </a:pPr>
            <a:r>
              <a:rPr lang="en-US" altLang="ja-JP" sz="3200" b="1" dirty="0">
                <a:solidFill>
                  <a:srgbClr val="0000FF"/>
                </a:solidFill>
                <a:latin typeface="メイリオ" panose="020B0604030504040204" pitchFamily="50" charset="-128"/>
                <a:ea typeface="メイリオ" panose="020B0604030504040204" pitchFamily="50" charset="-128"/>
                <a:cs typeface="ＭＳ 明朝"/>
              </a:rPr>
              <a:t>Development of a detection technique of nuclear fuel materials using photonuclear reactions</a:t>
            </a:r>
          </a:p>
        </p:txBody>
      </p:sp>
      <p:cxnSp>
        <p:nvCxnSpPr>
          <p:cNvPr id="11" name="直線コネクタ 10"/>
          <p:cNvCxnSpPr/>
          <p:nvPr/>
        </p:nvCxnSpPr>
        <p:spPr>
          <a:xfrm>
            <a:off x="381363" y="3909153"/>
            <a:ext cx="8381274"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2" name="テキスト ボックス 11"/>
          <p:cNvSpPr txBox="1"/>
          <p:nvPr/>
        </p:nvSpPr>
        <p:spPr>
          <a:xfrm>
            <a:off x="395536" y="4197110"/>
            <a:ext cx="8381275" cy="1574598"/>
          </a:xfrm>
          <a:prstGeom prst="rect">
            <a:avLst/>
          </a:prstGeom>
          <a:noFill/>
        </p:spPr>
        <p:txBody>
          <a:bodyPr wrap="square" lIns="0" tIns="0" rIns="0" bIns="0" rtlCol="0">
            <a:spAutoFit/>
          </a:bodyPr>
          <a:lstStyle/>
          <a:p>
            <a:pPr algn="ctr">
              <a:lnSpc>
                <a:spcPct val="115000"/>
              </a:lnSpc>
              <a:spcAft>
                <a:spcPts val="1000"/>
              </a:spcAft>
            </a:pPr>
            <a:r>
              <a:rPr lang="en-IE" altLang="ja-JP" sz="2800" u="sng" dirty="0">
                <a:effectLst/>
                <a:latin typeface="Times" panose="02020603050405020304" pitchFamily="18" charset="0"/>
                <a:ea typeface="Times" panose="02020603050405020304" pitchFamily="18" charset="0"/>
              </a:rPr>
              <a:t>R. </a:t>
            </a:r>
            <a:r>
              <a:rPr lang="en-IE" altLang="ja-JP" sz="2800" u="sng" dirty="0" err="1">
                <a:effectLst/>
                <a:latin typeface="Times" panose="02020603050405020304" pitchFamily="18" charset="0"/>
                <a:ea typeface="Times" panose="02020603050405020304" pitchFamily="18" charset="0"/>
              </a:rPr>
              <a:t>Kunitomo</a:t>
            </a:r>
            <a:r>
              <a:rPr lang="en-IE" altLang="ja-JP" sz="2800" baseline="30000" dirty="0">
                <a:effectLst/>
                <a:latin typeface="Times" panose="02020603050405020304" pitchFamily="18" charset="0"/>
                <a:ea typeface="Times" panose="02020603050405020304" pitchFamily="18" charset="0"/>
              </a:rPr>
              <a:t> 1</a:t>
            </a:r>
            <a:r>
              <a:rPr lang="en-IE" altLang="ja-JP" sz="2800" dirty="0">
                <a:effectLst/>
                <a:latin typeface="Times" panose="02020603050405020304" pitchFamily="18" charset="0"/>
                <a:ea typeface="Times" panose="02020603050405020304" pitchFamily="18" charset="0"/>
              </a:rPr>
              <a:t>, T. Katabuchi</a:t>
            </a:r>
            <a:r>
              <a:rPr lang="en-IE" altLang="ja-JP" sz="2800" baseline="30000" dirty="0">
                <a:effectLst/>
                <a:latin typeface="Times" panose="02020603050405020304" pitchFamily="18" charset="0"/>
                <a:ea typeface="Times" panose="02020603050405020304" pitchFamily="18" charset="0"/>
              </a:rPr>
              <a:t> 1</a:t>
            </a:r>
            <a:r>
              <a:rPr lang="en-IE" altLang="ja-JP" sz="2800" dirty="0">
                <a:effectLst/>
                <a:latin typeface="Times" panose="02020603050405020304" pitchFamily="18" charset="0"/>
                <a:ea typeface="Times" panose="02020603050405020304" pitchFamily="18" charset="0"/>
              </a:rPr>
              <a:t>, C. Ishizuka</a:t>
            </a:r>
            <a:r>
              <a:rPr lang="en-IE" altLang="ja-JP" sz="2800" baseline="30000" dirty="0">
                <a:effectLst/>
                <a:latin typeface="Times" panose="02020603050405020304" pitchFamily="18" charset="0"/>
                <a:ea typeface="Times" panose="02020603050405020304" pitchFamily="18" charset="0"/>
              </a:rPr>
              <a:t>1</a:t>
            </a:r>
            <a:r>
              <a:rPr lang="en-IE" altLang="ja-JP" sz="2800" dirty="0">
                <a:effectLst/>
                <a:latin typeface="Times" panose="02020603050405020304" pitchFamily="18" charset="0"/>
                <a:ea typeface="Times" panose="02020603050405020304" pitchFamily="18" charset="0"/>
              </a:rPr>
              <a:t>, </a:t>
            </a:r>
            <a:br>
              <a:rPr lang="en-IE" altLang="ja-JP" sz="2800" dirty="0">
                <a:effectLst/>
                <a:latin typeface="Times" panose="02020603050405020304" pitchFamily="18" charset="0"/>
                <a:ea typeface="Times" panose="02020603050405020304" pitchFamily="18" charset="0"/>
              </a:rPr>
            </a:br>
            <a:r>
              <a:rPr lang="en-IE" altLang="ja-JP" sz="2800" dirty="0">
                <a:effectLst/>
                <a:latin typeface="Times" panose="02020603050405020304" pitchFamily="18" charset="0"/>
                <a:ea typeface="Times" panose="02020603050405020304" pitchFamily="18" charset="0"/>
              </a:rPr>
              <a:t>and H. Sagara</a:t>
            </a:r>
            <a:r>
              <a:rPr lang="en-IE" altLang="ja-JP" sz="2800" baseline="30000" dirty="0">
                <a:effectLst/>
                <a:latin typeface="Times" panose="02020603050405020304" pitchFamily="18" charset="0"/>
                <a:ea typeface="Times" panose="02020603050405020304" pitchFamily="18" charset="0"/>
              </a:rPr>
              <a:t>1</a:t>
            </a:r>
            <a:endParaRPr lang="ja-JP" altLang="ja-JP" sz="2800" dirty="0">
              <a:effectLst/>
              <a:latin typeface="Arial" panose="020B0604020202020204" pitchFamily="34" charset="0"/>
              <a:ea typeface="ＭＳ 明朝" panose="02020609040205080304" pitchFamily="17" charset="-128"/>
            </a:endParaRPr>
          </a:p>
          <a:p>
            <a:pPr algn="ctr">
              <a:lnSpc>
                <a:spcPct val="115000"/>
              </a:lnSpc>
            </a:pPr>
            <a:r>
              <a:rPr lang="en-IE" altLang="ja-JP" sz="2800" i="1" baseline="30000" dirty="0">
                <a:effectLst/>
                <a:latin typeface="Times" panose="02020603050405020304" pitchFamily="18" charset="0"/>
                <a:ea typeface="Times" panose="02020603050405020304" pitchFamily="18" charset="0"/>
              </a:rPr>
              <a:t>1</a:t>
            </a:r>
            <a:r>
              <a:rPr lang="en-IE" altLang="ja-JP" sz="2800" i="1" dirty="0">
                <a:effectLst/>
                <a:latin typeface="Times" panose="02020603050405020304" pitchFamily="18" charset="0"/>
                <a:ea typeface="Times" panose="02020603050405020304" pitchFamily="18" charset="0"/>
              </a:rPr>
              <a:t>Tokyo Institute of Technology</a:t>
            </a:r>
            <a:endParaRPr lang="ja-JP" altLang="ja-JP" sz="2800" dirty="0">
              <a:effectLst/>
              <a:latin typeface="Arial" panose="020B0604020202020204" pitchFamily="34" charset="0"/>
              <a:ea typeface="ＭＳ 明朝" panose="02020609040205080304" pitchFamily="17" charset="-128"/>
            </a:endParaRPr>
          </a:p>
        </p:txBody>
      </p:sp>
      <p:sp>
        <p:nvSpPr>
          <p:cNvPr id="13" name="テキスト ボックス 12"/>
          <p:cNvSpPr txBox="1"/>
          <p:nvPr/>
        </p:nvSpPr>
        <p:spPr>
          <a:xfrm>
            <a:off x="381361" y="5861316"/>
            <a:ext cx="8381275" cy="664028"/>
          </a:xfrm>
          <a:prstGeom prst="rect">
            <a:avLst/>
          </a:prstGeom>
          <a:noFill/>
        </p:spPr>
        <p:txBody>
          <a:bodyPr wrap="square" lIns="0" tIns="0" rIns="0" bIns="0" rtlCol="0">
            <a:spAutoFit/>
          </a:bodyPr>
          <a:lstStyle/>
          <a:p>
            <a:pPr algn="ctr">
              <a:lnSpc>
                <a:spcPct val="130000"/>
              </a:lnSpc>
            </a:pPr>
            <a:endParaRPr lang="en-US" altLang="ja-JP" sz="2000" dirty="0">
              <a:ln w="12700">
                <a:noFill/>
                <a:prstDash val="solid"/>
              </a:ln>
              <a:solidFill>
                <a:srgbClr val="000000"/>
              </a:solidFill>
              <a:latin typeface="メイリオ" panose="020B0604030504040204" pitchFamily="50" charset="-128"/>
              <a:ea typeface="メイリオ" panose="020B0604030504040204" pitchFamily="50" charset="-128"/>
              <a:cs typeface="ＭＳ ゴシック"/>
            </a:endParaRPr>
          </a:p>
          <a:p>
            <a:pPr>
              <a:lnSpc>
                <a:spcPct val="130000"/>
              </a:lnSpc>
            </a:pPr>
            <a:r>
              <a:rPr lang="ja-JP" altLang="en-US" sz="1400" dirty="0">
                <a:ln w="12700">
                  <a:noFill/>
                  <a:prstDash val="solid"/>
                </a:ln>
                <a:solidFill>
                  <a:srgbClr val="000000"/>
                </a:solidFill>
                <a:latin typeface="メイリオ" panose="020B0604030504040204" pitchFamily="50" charset="-128"/>
                <a:ea typeface="メイリオ" panose="020B0604030504040204" pitchFamily="50" charset="-128"/>
                <a:cs typeface="ＭＳ ゴシック"/>
              </a:rPr>
              <a:t>                          </a:t>
            </a:r>
            <a:endParaRPr lang="en-US" altLang="ja-JP" sz="1400" dirty="0">
              <a:ln w="12700">
                <a:noFill/>
                <a:prstDash val="solid"/>
              </a:ln>
              <a:solidFill>
                <a:srgbClr val="000000"/>
              </a:solidFill>
              <a:latin typeface="メイリオ" panose="020B0604030504040204" pitchFamily="50" charset="-128"/>
              <a:ea typeface="メイリオ" panose="020B0604030504040204" pitchFamily="50" charset="-128"/>
              <a:cs typeface="ＭＳ ゴシック"/>
            </a:endParaRPr>
          </a:p>
        </p:txBody>
      </p:sp>
      <p:pic>
        <p:nvPicPr>
          <p:cNvPr id="1026" name="Picture 2" descr="http://www3.zc.iir.titech.ac.jp/internal/zclogo/file/PNG/logo.png">
            <a:extLst>
              <a:ext uri="{FF2B5EF4-FFF2-40B4-BE49-F238E27FC236}">
                <a16:creationId xmlns:a16="http://schemas.microsoft.com/office/drawing/2014/main" id="{76D4CB50-BD33-4DE3-A921-566954A2F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876752"/>
            <a:ext cx="1222297"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673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5428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977A64-BA30-485A-9EA0-F7C3A7591B25}"/>
              </a:ext>
            </a:extLst>
          </p:cNvPr>
          <p:cNvSpPr>
            <a:spLocks noGrp="1"/>
          </p:cNvSpPr>
          <p:nvPr>
            <p:ph type="title"/>
          </p:nvPr>
        </p:nvSpPr>
        <p:spPr/>
        <p:txBody>
          <a:bodyPr>
            <a:noAutofit/>
          </a:bodyPr>
          <a:lstStyle/>
          <a:p>
            <a:r>
              <a:rPr kumimoji="1" lang="en-US" altLang="ja-JP" sz="2700" dirty="0"/>
              <a:t>5. Nuclear reactions used as neutron sources</a:t>
            </a:r>
            <a:endParaRPr kumimoji="1" lang="ja-JP" altLang="en-US" sz="2700" dirty="0"/>
          </a:p>
        </p:txBody>
      </p:sp>
      <p:sp>
        <p:nvSpPr>
          <p:cNvPr id="3" name="コンテンツ プレースホルダー 2">
            <a:extLst>
              <a:ext uri="{FF2B5EF4-FFF2-40B4-BE49-F238E27FC236}">
                <a16:creationId xmlns:a16="http://schemas.microsoft.com/office/drawing/2014/main" id="{33BD0301-DC98-708B-BED4-98A66DD4B299}"/>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n-US" altLang="ja-JP" dirty="0"/>
              <a:t>d + d</a:t>
            </a:r>
            <a:r>
              <a:rPr lang="ja-JP" altLang="en-US" dirty="0"/>
              <a:t> → </a:t>
            </a:r>
            <a:r>
              <a:rPr lang="en-US" altLang="ja-JP" dirty="0"/>
              <a:t>n + </a:t>
            </a:r>
            <a:r>
              <a:rPr lang="en-US" altLang="ja-JP" baseline="30000" dirty="0"/>
              <a:t>3</a:t>
            </a:r>
            <a:r>
              <a:rPr lang="en-US" altLang="ja-JP" dirty="0"/>
              <a:t>He + 3.26 MeV</a:t>
            </a:r>
          </a:p>
          <a:p>
            <a:pPr>
              <a:buFont typeface="Arial" panose="020B0604020202020204" pitchFamily="34" charset="0"/>
              <a:buChar char="•"/>
            </a:pPr>
            <a:r>
              <a:rPr lang="en-US" altLang="ja-JP" dirty="0"/>
              <a:t>d + t </a:t>
            </a:r>
            <a:r>
              <a:rPr lang="ja-JP" altLang="en-US" dirty="0"/>
              <a:t>→ </a:t>
            </a:r>
            <a:r>
              <a:rPr lang="en-US" altLang="ja-JP" dirty="0"/>
              <a:t>n +</a:t>
            </a:r>
            <a:r>
              <a:rPr lang="en-US" altLang="ja-JP" baseline="30000" dirty="0"/>
              <a:t>4</a:t>
            </a:r>
            <a:r>
              <a:rPr lang="en-US" altLang="ja-JP" dirty="0"/>
              <a:t>He + 17.6 MeV</a:t>
            </a:r>
          </a:p>
          <a:p>
            <a:pPr>
              <a:buFont typeface="Arial" panose="020B0604020202020204" pitchFamily="34" charset="0"/>
              <a:buChar char="•"/>
            </a:pPr>
            <a:r>
              <a:rPr lang="en-US" altLang="ja-JP" dirty="0"/>
              <a:t>p + t </a:t>
            </a:r>
            <a:r>
              <a:rPr lang="ja-JP" altLang="en-US" dirty="0"/>
              <a:t>→ </a:t>
            </a:r>
            <a:r>
              <a:rPr lang="en-US" altLang="ja-JP" dirty="0"/>
              <a:t>n + </a:t>
            </a:r>
            <a:r>
              <a:rPr lang="en-US" altLang="ja-JP" baseline="30000" dirty="0"/>
              <a:t>3</a:t>
            </a:r>
            <a:r>
              <a:rPr lang="en-US" altLang="ja-JP" dirty="0"/>
              <a:t>He – 0.764 MeV</a:t>
            </a:r>
          </a:p>
          <a:p>
            <a:pPr>
              <a:buFont typeface="Arial" panose="020B0604020202020204" pitchFamily="34" charset="0"/>
              <a:buChar char="•"/>
            </a:pPr>
            <a:r>
              <a:rPr lang="en-US" altLang="ja-JP" dirty="0">
                <a:solidFill>
                  <a:srgbClr val="FF0000"/>
                </a:solidFill>
              </a:rPr>
              <a:t>p + </a:t>
            </a:r>
            <a:r>
              <a:rPr lang="en-US" altLang="ja-JP" baseline="30000" dirty="0">
                <a:solidFill>
                  <a:srgbClr val="FF0000"/>
                </a:solidFill>
              </a:rPr>
              <a:t>7</a:t>
            </a:r>
            <a:r>
              <a:rPr lang="en-US" altLang="ja-JP" dirty="0">
                <a:solidFill>
                  <a:srgbClr val="FF0000"/>
                </a:solidFill>
              </a:rPr>
              <a:t>Li </a:t>
            </a:r>
            <a:r>
              <a:rPr lang="ja-JP" altLang="en-US" dirty="0">
                <a:solidFill>
                  <a:srgbClr val="FF0000"/>
                </a:solidFill>
              </a:rPr>
              <a:t>→ </a:t>
            </a:r>
            <a:r>
              <a:rPr lang="en-US" altLang="ja-JP" dirty="0">
                <a:solidFill>
                  <a:srgbClr val="FF0000"/>
                </a:solidFill>
              </a:rPr>
              <a:t>n</a:t>
            </a:r>
            <a:r>
              <a:rPr lang="ja-JP" altLang="en-US" dirty="0">
                <a:solidFill>
                  <a:srgbClr val="FF0000"/>
                </a:solidFill>
              </a:rPr>
              <a:t> </a:t>
            </a:r>
            <a:r>
              <a:rPr lang="en-US" altLang="ja-JP" dirty="0">
                <a:solidFill>
                  <a:srgbClr val="FF0000"/>
                </a:solidFill>
              </a:rPr>
              <a:t>+ </a:t>
            </a:r>
            <a:r>
              <a:rPr lang="en-US" altLang="ja-JP" baseline="30000" dirty="0">
                <a:solidFill>
                  <a:srgbClr val="FF0000"/>
                </a:solidFill>
              </a:rPr>
              <a:t>7</a:t>
            </a:r>
            <a:r>
              <a:rPr lang="en-US" altLang="ja-JP" dirty="0">
                <a:solidFill>
                  <a:srgbClr val="FF0000"/>
                </a:solidFill>
              </a:rPr>
              <a:t>Be – 1.64 MeV</a:t>
            </a:r>
          </a:p>
          <a:p>
            <a:pPr>
              <a:buFont typeface="Arial" panose="020B0604020202020204" pitchFamily="34" charset="0"/>
              <a:buChar char="•"/>
            </a:pPr>
            <a:r>
              <a:rPr lang="en-US" altLang="ja-JP" dirty="0"/>
              <a:t>p + </a:t>
            </a:r>
            <a:r>
              <a:rPr lang="en-US" altLang="ja-JP" baseline="30000" dirty="0"/>
              <a:t>9</a:t>
            </a:r>
            <a:r>
              <a:rPr lang="en-US" altLang="ja-JP" dirty="0"/>
              <a:t>Be</a:t>
            </a:r>
            <a:r>
              <a:rPr lang="ja-JP" altLang="en-US" dirty="0"/>
              <a:t> → </a:t>
            </a:r>
            <a:r>
              <a:rPr lang="en-US" altLang="ja-JP" dirty="0"/>
              <a:t>n</a:t>
            </a:r>
            <a:r>
              <a:rPr lang="ja-JP" altLang="en-US" dirty="0"/>
              <a:t> </a:t>
            </a:r>
            <a:r>
              <a:rPr lang="en-US" altLang="ja-JP" dirty="0"/>
              <a:t>+ </a:t>
            </a:r>
            <a:r>
              <a:rPr lang="en-US" altLang="ja-JP" baseline="30000" dirty="0"/>
              <a:t>9</a:t>
            </a:r>
            <a:r>
              <a:rPr lang="en-US" altLang="ja-JP" dirty="0"/>
              <a:t>B – 1.85 MeV</a:t>
            </a:r>
          </a:p>
          <a:p>
            <a:pPr>
              <a:buFont typeface="Arial" panose="020B0604020202020204" pitchFamily="34" charset="0"/>
              <a:buChar char="•"/>
            </a:pPr>
            <a:r>
              <a:rPr lang="en-US" altLang="ja-JP" dirty="0"/>
              <a:t>p + </a:t>
            </a:r>
            <a:r>
              <a:rPr lang="en-US" altLang="ja-JP" baseline="30000" dirty="0"/>
              <a:t>45</a:t>
            </a:r>
            <a:r>
              <a:rPr lang="en-US" altLang="ja-JP" dirty="0"/>
              <a:t>Sc </a:t>
            </a:r>
            <a:r>
              <a:rPr lang="ja-JP" altLang="en-US" dirty="0"/>
              <a:t>→</a:t>
            </a:r>
            <a:r>
              <a:rPr lang="en-US" altLang="ja-JP" dirty="0"/>
              <a:t> n + </a:t>
            </a:r>
            <a:r>
              <a:rPr lang="en-US" altLang="ja-JP" baseline="30000" dirty="0"/>
              <a:t>45</a:t>
            </a:r>
            <a:r>
              <a:rPr lang="en-US" altLang="ja-JP" dirty="0"/>
              <a:t>Ti – 2.84 MeV</a:t>
            </a:r>
          </a:p>
          <a:p>
            <a:pPr>
              <a:buFont typeface="Arial" panose="020B0604020202020204" pitchFamily="34" charset="0"/>
              <a:buChar char="•"/>
            </a:pPr>
            <a:r>
              <a:rPr lang="en-US" altLang="ja-JP" sz="3000" dirty="0">
                <a:solidFill>
                  <a:srgbClr val="0000FF"/>
                </a:solidFill>
              </a:rPr>
              <a:t>Photonuclear reactions </a:t>
            </a:r>
            <a:br>
              <a:rPr lang="en-US" altLang="ja-JP" sz="3000" dirty="0"/>
            </a:br>
            <a:r>
              <a:rPr lang="en-US" altLang="ja-JP" sz="3000" dirty="0"/>
              <a:t>– electron beam </a:t>
            </a:r>
            <a:r>
              <a:rPr lang="ja-JP" altLang="en-US" sz="3000" dirty="0"/>
              <a:t>→</a:t>
            </a:r>
            <a:r>
              <a:rPr lang="en-US" altLang="ja-JP" sz="3000" dirty="0"/>
              <a:t> bremsstrahlung</a:t>
            </a:r>
            <a:r>
              <a:rPr lang="ja-JP" altLang="en-US" sz="3000" dirty="0"/>
              <a:t> →</a:t>
            </a:r>
            <a:r>
              <a:rPr lang="en-US" altLang="ja-JP" sz="3000" dirty="0"/>
              <a:t> photonuclear reactions</a:t>
            </a:r>
          </a:p>
          <a:p>
            <a:pPr>
              <a:buFont typeface="Arial" panose="020B0604020202020204" pitchFamily="34" charset="0"/>
              <a:buChar char="•"/>
            </a:pPr>
            <a:r>
              <a:rPr lang="en-US" altLang="ja-JP" sz="3000" dirty="0">
                <a:solidFill>
                  <a:srgbClr val="0000FF"/>
                </a:solidFill>
              </a:rPr>
              <a:t>Spallation reaction</a:t>
            </a:r>
            <a:br>
              <a:rPr lang="en-US" altLang="ja-JP" sz="3000" dirty="0"/>
            </a:br>
            <a:r>
              <a:rPr lang="en-US" altLang="ja-JP" sz="3000" dirty="0"/>
              <a:t>– Large accelerator required</a:t>
            </a:r>
          </a:p>
          <a:p>
            <a:pPr>
              <a:buFont typeface="Arial" panose="020B0604020202020204" pitchFamily="34" charset="0"/>
              <a:buChar char="•"/>
            </a:pPr>
            <a:endParaRPr lang="ja-JP" altLang="en-US" dirty="0"/>
          </a:p>
        </p:txBody>
      </p:sp>
      <p:sp>
        <p:nvSpPr>
          <p:cNvPr id="4" name="右中かっこ 3">
            <a:extLst>
              <a:ext uri="{FF2B5EF4-FFF2-40B4-BE49-F238E27FC236}">
                <a16:creationId xmlns:a16="http://schemas.microsoft.com/office/drawing/2014/main" id="{B301ACC0-237E-462F-F148-96A87B43790B}"/>
              </a:ext>
            </a:extLst>
          </p:cNvPr>
          <p:cNvSpPr/>
          <p:nvPr/>
        </p:nvSpPr>
        <p:spPr>
          <a:xfrm>
            <a:off x="7092280" y="1340768"/>
            <a:ext cx="216024" cy="108012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702880FC-E230-919F-B358-1CBEB269E364}"/>
              </a:ext>
            </a:extLst>
          </p:cNvPr>
          <p:cNvSpPr txBox="1"/>
          <p:nvPr/>
        </p:nvSpPr>
        <p:spPr>
          <a:xfrm>
            <a:off x="7366545" y="1340768"/>
            <a:ext cx="1723549" cy="1200329"/>
          </a:xfrm>
          <a:prstGeom prst="rect">
            <a:avLst/>
          </a:prstGeom>
          <a:noFill/>
        </p:spPr>
        <p:txBody>
          <a:bodyPr wrap="none" rtlCol="0">
            <a:spAutoFit/>
          </a:bodyPr>
          <a:lstStyle/>
          <a:p>
            <a:r>
              <a:rPr lang="en-US" altLang="ja-JP" sz="2400" dirty="0">
                <a:latin typeface="ＭＳ Ｐゴシック" panose="020B0600070205080204" pitchFamily="50" charset="-128"/>
                <a:ea typeface="ＭＳ Ｐゴシック" panose="020B0600070205080204" pitchFamily="50" charset="-128"/>
              </a:rPr>
              <a:t>Exothermic </a:t>
            </a:r>
          </a:p>
          <a:p>
            <a:r>
              <a:rPr lang="en-US" altLang="ja-JP" sz="2400" dirty="0">
                <a:latin typeface="ＭＳ Ｐゴシック" panose="020B0600070205080204" pitchFamily="50" charset="-128"/>
                <a:ea typeface="ＭＳ Ｐゴシック" panose="020B0600070205080204" pitchFamily="50" charset="-128"/>
              </a:rPr>
              <a:t>reaction
</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6" name="右中かっこ 5">
            <a:extLst>
              <a:ext uri="{FF2B5EF4-FFF2-40B4-BE49-F238E27FC236}">
                <a16:creationId xmlns:a16="http://schemas.microsoft.com/office/drawing/2014/main" id="{FAD23069-1788-D003-5D22-B1F96987267E}"/>
              </a:ext>
            </a:extLst>
          </p:cNvPr>
          <p:cNvSpPr/>
          <p:nvPr/>
        </p:nvSpPr>
        <p:spPr>
          <a:xfrm>
            <a:off x="7452320" y="2698322"/>
            <a:ext cx="216024" cy="15120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BA5B9C86-B999-DCED-AA23-ED34BFB657CC}"/>
              </a:ext>
            </a:extLst>
          </p:cNvPr>
          <p:cNvSpPr txBox="1"/>
          <p:nvPr/>
        </p:nvSpPr>
        <p:spPr>
          <a:xfrm>
            <a:off x="7596336" y="3068960"/>
            <a:ext cx="1601721" cy="1015663"/>
          </a:xfrm>
          <a:prstGeom prst="rect">
            <a:avLst/>
          </a:prstGeom>
          <a:noFill/>
        </p:spPr>
        <p:txBody>
          <a:bodyPr wrap="none" rtlCol="0">
            <a:spAutoFit/>
          </a:bodyPr>
          <a:lstStyle/>
          <a:p>
            <a:r>
              <a:rPr lang="en-US" altLang="ja-JP" sz="2000" dirty="0">
                <a:latin typeface="ＭＳ Ｐゴシック" panose="020B0600070205080204" pitchFamily="50" charset="-128"/>
                <a:ea typeface="ＭＳ Ｐゴシック" panose="020B0600070205080204" pitchFamily="50" charset="-128"/>
              </a:rPr>
              <a:t>Endothermic </a:t>
            </a:r>
          </a:p>
          <a:p>
            <a:r>
              <a:rPr lang="en-US" altLang="ja-JP" sz="2000" dirty="0">
                <a:latin typeface="ＭＳ Ｐゴシック" panose="020B0600070205080204" pitchFamily="50" charset="-128"/>
                <a:ea typeface="ＭＳ Ｐゴシック" panose="020B0600070205080204" pitchFamily="50" charset="-128"/>
              </a:rPr>
              <a:t>reaction
</a:t>
            </a:r>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31691862-667E-1327-2C4B-AE47864A4865}"/>
              </a:ext>
            </a:extLst>
          </p:cNvPr>
          <p:cNvSpPr/>
          <p:nvPr/>
        </p:nvSpPr>
        <p:spPr>
          <a:xfrm>
            <a:off x="467544" y="4316903"/>
            <a:ext cx="7776864" cy="1200329"/>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98160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D06A40-3DFC-4479-9666-8089B6C3A275}"/>
              </a:ext>
            </a:extLst>
          </p:cNvPr>
          <p:cNvSpPr>
            <a:spLocks noGrp="1"/>
          </p:cNvSpPr>
          <p:nvPr>
            <p:ph type="title"/>
          </p:nvPr>
        </p:nvSpPr>
        <p:spPr/>
        <p:txBody>
          <a:bodyPr>
            <a:normAutofit fontScale="90000"/>
          </a:bodyPr>
          <a:lstStyle/>
          <a:p>
            <a:r>
              <a:rPr lang="en-US" altLang="ja-JP" dirty="0"/>
              <a:t>Types of neutron sources
</a:t>
            </a:r>
            <a:endParaRPr kumimoji="1" lang="ja-JP" altLang="en-US" dirty="0"/>
          </a:p>
        </p:txBody>
      </p:sp>
      <p:sp>
        <p:nvSpPr>
          <p:cNvPr id="3" name="コンテンツ プレースホルダー 2">
            <a:extLst>
              <a:ext uri="{FF2B5EF4-FFF2-40B4-BE49-F238E27FC236}">
                <a16:creationId xmlns:a16="http://schemas.microsoft.com/office/drawing/2014/main" id="{BE60C56A-8723-B396-6837-A07CC37D09F3}"/>
              </a:ext>
            </a:extLst>
          </p:cNvPr>
          <p:cNvSpPr>
            <a:spLocks noGrp="1"/>
          </p:cNvSpPr>
          <p:nvPr>
            <p:ph idx="1"/>
          </p:nvPr>
        </p:nvSpPr>
        <p:spPr/>
        <p:txBody>
          <a:bodyPr>
            <a:normAutofit lnSpcReduction="10000"/>
          </a:bodyPr>
          <a:lstStyle/>
          <a:p>
            <a:pPr>
              <a:buFont typeface="Arial" panose="020B0604020202020204" pitchFamily="34" charset="0"/>
              <a:buChar char="•"/>
            </a:pPr>
            <a:r>
              <a:rPr lang="en-US" altLang="ja-JP" sz="2800" dirty="0">
                <a:solidFill>
                  <a:srgbClr val="0000FF"/>
                </a:solidFill>
              </a:rPr>
              <a:t>Radiation source, Spontaneous fission</a:t>
            </a:r>
            <a:br>
              <a:rPr lang="en-US" altLang="ja-JP" dirty="0">
                <a:solidFill>
                  <a:srgbClr val="0000FF"/>
                </a:solidFill>
              </a:rPr>
            </a:br>
            <a:r>
              <a:rPr lang="en-US" altLang="ja-JP" baseline="30000" dirty="0"/>
              <a:t>252</a:t>
            </a:r>
            <a:r>
              <a:rPr lang="en-US" altLang="ja-JP" dirty="0"/>
              <a:t>Cf</a:t>
            </a:r>
          </a:p>
          <a:p>
            <a:pPr>
              <a:buFont typeface="Arial" panose="020B0604020202020204" pitchFamily="34" charset="0"/>
              <a:buChar char="•"/>
            </a:pPr>
            <a:r>
              <a:rPr lang="en-US" altLang="ja-JP" sz="3200" dirty="0">
                <a:solidFill>
                  <a:srgbClr val="0000FF"/>
                </a:solidFill>
              </a:rPr>
              <a:t>Radiation source,</a:t>
            </a:r>
            <a:r>
              <a:rPr lang="ja-JP" altLang="en-US" dirty="0">
                <a:solidFill>
                  <a:srgbClr val="0000FF"/>
                </a:solidFill>
              </a:rPr>
              <a:t> </a:t>
            </a:r>
            <a:r>
              <a:rPr lang="en-US" altLang="ja-JP" dirty="0">
                <a:solidFill>
                  <a:srgbClr val="0000FF"/>
                </a:solidFill>
              </a:rPr>
              <a:t>(</a:t>
            </a:r>
            <a:r>
              <a:rPr lang="en-US" altLang="ja-JP" dirty="0" err="1">
                <a:solidFill>
                  <a:srgbClr val="0000FF"/>
                </a:solidFill>
                <a:latin typeface="Symbol" pitchFamily="2" charset="2"/>
              </a:rPr>
              <a:t>a</a:t>
            </a:r>
            <a:r>
              <a:rPr lang="en-US" altLang="ja-JP" dirty="0" err="1">
                <a:solidFill>
                  <a:srgbClr val="0000FF"/>
                </a:solidFill>
              </a:rPr>
              <a:t>,n</a:t>
            </a:r>
            <a:r>
              <a:rPr lang="en-US" altLang="ja-JP" dirty="0">
                <a:solidFill>
                  <a:srgbClr val="0000FF"/>
                </a:solidFill>
              </a:rPr>
              <a:t>)</a:t>
            </a:r>
            <a:r>
              <a:rPr lang="ja-JP" altLang="en-US" dirty="0">
                <a:solidFill>
                  <a:srgbClr val="0000FF"/>
                </a:solidFill>
              </a:rPr>
              <a:t> </a:t>
            </a:r>
            <a:r>
              <a:rPr lang="en-US" altLang="ja-JP" dirty="0">
                <a:solidFill>
                  <a:srgbClr val="0000FF"/>
                </a:solidFill>
              </a:rPr>
              <a:t>reaction</a:t>
            </a:r>
            <a:br>
              <a:rPr lang="en-US" altLang="ja-JP" dirty="0"/>
            </a:br>
            <a:r>
              <a:rPr lang="en-US" altLang="ja-JP" baseline="30000" dirty="0"/>
              <a:t>239</a:t>
            </a:r>
            <a:r>
              <a:rPr lang="en-US" altLang="ja-JP" dirty="0"/>
              <a:t>Pu-Be, </a:t>
            </a:r>
            <a:r>
              <a:rPr lang="en-US" altLang="ja-JP" baseline="30000" dirty="0"/>
              <a:t>241</a:t>
            </a:r>
            <a:r>
              <a:rPr lang="en-US" altLang="ja-JP" dirty="0"/>
              <a:t>Am-Be</a:t>
            </a:r>
            <a:br>
              <a:rPr lang="en-US" altLang="ja-JP" dirty="0"/>
            </a:br>
            <a:r>
              <a:rPr lang="en-US" altLang="ja-JP" dirty="0">
                <a:latin typeface="Symbol" pitchFamily="2" charset="2"/>
              </a:rPr>
              <a:t>a</a:t>
            </a:r>
            <a:r>
              <a:rPr lang="en-US" altLang="ja-JP" dirty="0"/>
              <a:t> + </a:t>
            </a:r>
            <a:r>
              <a:rPr lang="en-US" altLang="ja-JP" baseline="30000" dirty="0"/>
              <a:t>9</a:t>
            </a:r>
            <a:r>
              <a:rPr lang="en-US" altLang="ja-JP" dirty="0"/>
              <a:t>Be </a:t>
            </a:r>
            <a:r>
              <a:rPr lang="ja-JP" altLang="en-US" dirty="0"/>
              <a:t>→</a:t>
            </a:r>
            <a:r>
              <a:rPr lang="en-US" altLang="ja-JP" dirty="0"/>
              <a:t> n + </a:t>
            </a:r>
            <a:r>
              <a:rPr lang="en-US" altLang="ja-JP" baseline="30000" dirty="0"/>
              <a:t>12</a:t>
            </a:r>
            <a:r>
              <a:rPr lang="en-US" altLang="ja-JP" dirty="0"/>
              <a:t>C</a:t>
            </a:r>
          </a:p>
          <a:p>
            <a:pPr>
              <a:buFont typeface="Arial" panose="020B0604020202020204" pitchFamily="34" charset="0"/>
              <a:buChar char="•"/>
            </a:pPr>
            <a:r>
              <a:rPr lang="en-US" altLang="ja-JP" dirty="0">
                <a:solidFill>
                  <a:srgbClr val="0000FF"/>
                </a:solidFill>
              </a:rPr>
              <a:t>Nuclear reactor</a:t>
            </a:r>
            <a:br>
              <a:rPr lang="en-US" altLang="ja-JP" dirty="0">
                <a:solidFill>
                  <a:srgbClr val="0000FF"/>
                </a:solidFill>
              </a:rPr>
            </a:br>
            <a:r>
              <a:rPr lang="en-US" altLang="ja-JP" dirty="0"/>
              <a:t>Research reactors are used.</a:t>
            </a:r>
          </a:p>
          <a:p>
            <a:pPr>
              <a:buFont typeface="Arial" panose="020B0604020202020204" pitchFamily="34" charset="0"/>
              <a:buChar char="•"/>
            </a:pPr>
            <a:r>
              <a:rPr lang="en-US" altLang="ja-JP" dirty="0">
                <a:solidFill>
                  <a:srgbClr val="0000FF"/>
                </a:solidFill>
              </a:rPr>
              <a:t>Accelerator-based neutron source</a:t>
            </a:r>
            <a:br>
              <a:rPr lang="en-US" altLang="ja-JP" dirty="0"/>
            </a:br>
            <a:r>
              <a:rPr lang="en-US" altLang="ja-JP" dirty="0"/>
              <a:t>Neutron generating nuclear reactions are used.</a:t>
            </a:r>
            <a:endParaRPr lang="ja-JP" altLang="en-US" dirty="0"/>
          </a:p>
        </p:txBody>
      </p:sp>
    </p:spTree>
    <p:extLst>
      <p:ext uri="{BB962C8B-B14F-4D97-AF65-F5344CB8AC3E}">
        <p14:creationId xmlns:p14="http://schemas.microsoft.com/office/powerpoint/2010/main" val="3030214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D379EB-A522-D668-C183-690AE3E56F28}"/>
              </a:ext>
            </a:extLst>
          </p:cNvPr>
          <p:cNvSpPr>
            <a:spLocks noGrp="1"/>
          </p:cNvSpPr>
          <p:nvPr>
            <p:ph type="title"/>
          </p:nvPr>
        </p:nvSpPr>
        <p:spPr/>
        <p:txBody>
          <a:bodyPr/>
          <a:lstStyle/>
          <a:p>
            <a:r>
              <a:rPr kumimoji="1" lang="en-US" altLang="ja-JP" dirty="0"/>
              <a:t>Produced Neutron </a:t>
            </a:r>
            <a:r>
              <a:rPr lang="en-US" altLang="ja-JP" dirty="0"/>
              <a:t>E</a:t>
            </a:r>
            <a:r>
              <a:rPr kumimoji="1" lang="en-US" altLang="ja-JP" dirty="0"/>
              <a:t>nergy</a:t>
            </a:r>
            <a:endParaRPr kumimoji="1" lang="ja-JP" altLang="en-US" dirty="0"/>
          </a:p>
        </p:txBody>
      </p:sp>
      <p:sp>
        <p:nvSpPr>
          <p:cNvPr id="3" name="コンテンツ プレースホルダー 2">
            <a:extLst>
              <a:ext uri="{FF2B5EF4-FFF2-40B4-BE49-F238E27FC236}">
                <a16:creationId xmlns:a16="http://schemas.microsoft.com/office/drawing/2014/main" id="{A93FD826-79AE-26EA-A452-D97CF5167ED8}"/>
              </a:ext>
            </a:extLst>
          </p:cNvPr>
          <p:cNvSpPr>
            <a:spLocks noGrp="1"/>
          </p:cNvSpPr>
          <p:nvPr>
            <p:ph idx="1"/>
          </p:nvPr>
        </p:nvSpPr>
        <p:spPr/>
        <p:txBody>
          <a:bodyPr>
            <a:normAutofit/>
          </a:bodyPr>
          <a:lstStyle/>
          <a:p>
            <a:pPr marL="0" indent="0">
              <a:buNone/>
            </a:pPr>
            <a:r>
              <a:rPr kumimoji="1" lang="en-US" altLang="ja-JP" sz="2800" dirty="0"/>
              <a:t>Available neutron energies are different depending on the nuclear reaction</a:t>
            </a:r>
            <a:endParaRPr kumimoji="1" lang="ja-JP" altLang="en-US" sz="2800" dirty="0"/>
          </a:p>
        </p:txBody>
      </p:sp>
      <p:cxnSp>
        <p:nvCxnSpPr>
          <p:cNvPr id="4" name="直線コネクタ 3">
            <a:extLst>
              <a:ext uri="{FF2B5EF4-FFF2-40B4-BE49-F238E27FC236}">
                <a16:creationId xmlns:a16="http://schemas.microsoft.com/office/drawing/2014/main" id="{E33AA948-5AFD-B1F3-B9D5-4584B517C564}"/>
              </a:ext>
            </a:extLst>
          </p:cNvPr>
          <p:cNvCxnSpPr/>
          <p:nvPr/>
        </p:nvCxnSpPr>
        <p:spPr>
          <a:xfrm>
            <a:off x="2479006" y="3059409"/>
            <a:ext cx="0" cy="360000"/>
          </a:xfrm>
          <a:prstGeom prst="line">
            <a:avLst/>
          </a:prstGeom>
          <a:ln w="28575"/>
        </p:spPr>
        <p:style>
          <a:lnRef idx="1">
            <a:schemeClr val="dk1"/>
          </a:lnRef>
          <a:fillRef idx="0">
            <a:schemeClr val="dk1"/>
          </a:fillRef>
          <a:effectRef idx="0">
            <a:schemeClr val="dk1"/>
          </a:effectRef>
          <a:fontRef idx="minor">
            <a:schemeClr val="tx1"/>
          </a:fontRef>
        </p:style>
      </p:cxnSp>
      <p:cxnSp>
        <p:nvCxnSpPr>
          <p:cNvPr id="5" name="直線コネクタ 4">
            <a:extLst>
              <a:ext uri="{FF2B5EF4-FFF2-40B4-BE49-F238E27FC236}">
                <a16:creationId xmlns:a16="http://schemas.microsoft.com/office/drawing/2014/main" id="{53C384E4-2633-7A4A-134D-B7D398AE8178}"/>
              </a:ext>
            </a:extLst>
          </p:cNvPr>
          <p:cNvCxnSpPr/>
          <p:nvPr/>
        </p:nvCxnSpPr>
        <p:spPr>
          <a:xfrm>
            <a:off x="695618" y="3239409"/>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88F8F614-4CC4-8F55-B53E-0308B9EB28D0}"/>
              </a:ext>
            </a:extLst>
          </p:cNvPr>
          <p:cNvCxnSpPr/>
          <p:nvPr/>
        </p:nvCxnSpPr>
        <p:spPr>
          <a:xfrm>
            <a:off x="3830346" y="3059409"/>
            <a:ext cx="0" cy="360000"/>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直線コネクタ 6">
            <a:extLst>
              <a:ext uri="{FF2B5EF4-FFF2-40B4-BE49-F238E27FC236}">
                <a16:creationId xmlns:a16="http://schemas.microsoft.com/office/drawing/2014/main" id="{DA3F3271-9DA3-F6D3-C1D7-7B01287B498B}"/>
              </a:ext>
            </a:extLst>
          </p:cNvPr>
          <p:cNvCxnSpPr/>
          <p:nvPr/>
        </p:nvCxnSpPr>
        <p:spPr>
          <a:xfrm>
            <a:off x="5181686" y="3059409"/>
            <a:ext cx="0" cy="36000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B0CAC32-4A8B-0DB5-2270-3D73544C3450}"/>
              </a:ext>
            </a:extLst>
          </p:cNvPr>
          <p:cNvCxnSpPr/>
          <p:nvPr/>
        </p:nvCxnSpPr>
        <p:spPr>
          <a:xfrm>
            <a:off x="6533026" y="3059409"/>
            <a:ext cx="0" cy="360000"/>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8D4BBEEC-76A1-2F8D-5EB2-C101749F63D0}"/>
              </a:ext>
            </a:extLst>
          </p:cNvPr>
          <p:cNvCxnSpPr/>
          <p:nvPr/>
        </p:nvCxnSpPr>
        <p:spPr>
          <a:xfrm>
            <a:off x="1127666" y="3059409"/>
            <a:ext cx="0" cy="360000"/>
          </a:xfrm>
          <a:prstGeom prst="line">
            <a:avLst/>
          </a:prstGeom>
          <a:ln w="28575"/>
        </p:spPr>
        <p:style>
          <a:lnRef idx="1">
            <a:schemeClr val="dk1"/>
          </a:lnRef>
          <a:fillRef idx="0">
            <a:schemeClr val="dk1"/>
          </a:fillRef>
          <a:effectRef idx="0">
            <a:schemeClr val="dk1"/>
          </a:effectRef>
          <a:fontRef idx="minor">
            <a:schemeClr val="tx1"/>
          </a:fontRef>
        </p:style>
      </p:cxnSp>
      <p:sp>
        <p:nvSpPr>
          <p:cNvPr id="22" name="テキスト ボックス 21">
            <a:extLst>
              <a:ext uri="{FF2B5EF4-FFF2-40B4-BE49-F238E27FC236}">
                <a16:creationId xmlns:a16="http://schemas.microsoft.com/office/drawing/2014/main" id="{7913C0BB-67CA-46C9-C4B7-6258B4925A67}"/>
              </a:ext>
            </a:extLst>
          </p:cNvPr>
          <p:cNvSpPr txBox="1"/>
          <p:nvPr/>
        </p:nvSpPr>
        <p:spPr>
          <a:xfrm>
            <a:off x="6228184" y="2637080"/>
            <a:ext cx="595035" cy="461665"/>
          </a:xfrm>
          <a:prstGeom prst="rect">
            <a:avLst/>
          </a:prstGeom>
          <a:noFill/>
        </p:spPr>
        <p:txBody>
          <a:bodyPr wrap="none" rtlCol="0">
            <a:spAutoFit/>
          </a:bodyPr>
          <a:lstStyle/>
          <a:p>
            <a:r>
              <a:rPr kumimoji="1" lang="en-US" altLang="ja-JP" sz="2400" dirty="0">
                <a:latin typeface="ＭＳ Ｐゴシック" panose="020B0600070205080204" pitchFamily="50" charset="-128"/>
                <a:ea typeface="ＭＳ Ｐゴシック" panose="020B0600070205080204" pitchFamily="50" charset="-128"/>
              </a:rPr>
              <a:t>10</a:t>
            </a:r>
            <a:r>
              <a:rPr lang="en-US" altLang="ja-JP" sz="2400" baseline="30000" dirty="0">
                <a:latin typeface="ＭＳ Ｐゴシック" panose="020B0600070205080204" pitchFamily="50" charset="-128"/>
                <a:ea typeface="ＭＳ Ｐゴシック" panose="020B0600070205080204" pitchFamily="50" charset="-128"/>
              </a:rPr>
              <a:t>1</a:t>
            </a:r>
            <a:endParaRPr kumimoji="1" lang="ja-JP" altLang="en-US" sz="2400" baseline="30000">
              <a:latin typeface="ＭＳ Ｐゴシック" panose="020B0600070205080204" pitchFamily="50" charset="-128"/>
              <a:ea typeface="ＭＳ Ｐゴシック" panose="020B0600070205080204" pitchFamily="50" charset="-128"/>
            </a:endParaRPr>
          </a:p>
        </p:txBody>
      </p:sp>
      <p:sp>
        <p:nvSpPr>
          <p:cNvPr id="23" name="テキスト ボックス 22">
            <a:extLst>
              <a:ext uri="{FF2B5EF4-FFF2-40B4-BE49-F238E27FC236}">
                <a16:creationId xmlns:a16="http://schemas.microsoft.com/office/drawing/2014/main" id="{8850A3A5-9152-C305-45B8-4A6B6E03A75A}"/>
              </a:ext>
            </a:extLst>
          </p:cNvPr>
          <p:cNvSpPr txBox="1"/>
          <p:nvPr/>
        </p:nvSpPr>
        <p:spPr>
          <a:xfrm>
            <a:off x="4913069" y="2637080"/>
            <a:ext cx="595035" cy="461665"/>
          </a:xfrm>
          <a:prstGeom prst="rect">
            <a:avLst/>
          </a:prstGeom>
          <a:noFill/>
        </p:spPr>
        <p:txBody>
          <a:bodyPr wrap="none" rtlCol="0">
            <a:spAutoFit/>
          </a:bodyPr>
          <a:lstStyle/>
          <a:p>
            <a:r>
              <a:rPr kumimoji="1" lang="en-US" altLang="ja-JP" sz="2400" dirty="0">
                <a:latin typeface="ＭＳ Ｐゴシック" panose="020B0600070205080204" pitchFamily="50" charset="-128"/>
                <a:ea typeface="ＭＳ Ｐゴシック" panose="020B0600070205080204" pitchFamily="50" charset="-128"/>
              </a:rPr>
              <a:t>10</a:t>
            </a:r>
            <a:r>
              <a:rPr lang="en-US" altLang="ja-JP" sz="2400" baseline="30000" dirty="0">
                <a:latin typeface="ＭＳ Ｐゴシック" panose="020B0600070205080204" pitchFamily="50" charset="-128"/>
                <a:ea typeface="ＭＳ Ｐゴシック" panose="020B0600070205080204" pitchFamily="50" charset="-128"/>
              </a:rPr>
              <a:t>0</a:t>
            </a:r>
            <a:endParaRPr kumimoji="1" lang="ja-JP" altLang="en-US" sz="2400" baseline="30000">
              <a:latin typeface="ＭＳ Ｐゴシック" panose="020B0600070205080204" pitchFamily="50" charset="-128"/>
              <a:ea typeface="ＭＳ Ｐゴシック" panose="020B0600070205080204" pitchFamily="50" charset="-128"/>
            </a:endParaRPr>
          </a:p>
        </p:txBody>
      </p:sp>
      <p:sp>
        <p:nvSpPr>
          <p:cNvPr id="24" name="テキスト ボックス 23">
            <a:extLst>
              <a:ext uri="{FF2B5EF4-FFF2-40B4-BE49-F238E27FC236}">
                <a16:creationId xmlns:a16="http://schemas.microsoft.com/office/drawing/2014/main" id="{9B65A5A9-4D6C-F4F3-9341-FB7251634A7E}"/>
              </a:ext>
            </a:extLst>
          </p:cNvPr>
          <p:cNvSpPr txBox="1"/>
          <p:nvPr/>
        </p:nvSpPr>
        <p:spPr>
          <a:xfrm>
            <a:off x="3586341" y="2637080"/>
            <a:ext cx="697627" cy="461665"/>
          </a:xfrm>
          <a:prstGeom prst="rect">
            <a:avLst/>
          </a:prstGeom>
          <a:noFill/>
        </p:spPr>
        <p:txBody>
          <a:bodyPr wrap="none" rtlCol="0">
            <a:spAutoFit/>
          </a:bodyPr>
          <a:lstStyle/>
          <a:p>
            <a:r>
              <a:rPr kumimoji="1" lang="en-US" altLang="ja-JP" sz="2400" dirty="0">
                <a:latin typeface="ＭＳ Ｐゴシック" panose="020B0600070205080204" pitchFamily="50" charset="-128"/>
                <a:ea typeface="ＭＳ Ｐゴシック" panose="020B0600070205080204" pitchFamily="50" charset="-128"/>
              </a:rPr>
              <a:t>10</a:t>
            </a:r>
            <a:r>
              <a:rPr lang="en-US" altLang="ja-JP" sz="2400" baseline="30000" dirty="0">
                <a:latin typeface="ＭＳ Ｐゴシック" panose="020B0600070205080204" pitchFamily="50" charset="-128"/>
                <a:ea typeface="ＭＳ Ｐゴシック" panose="020B0600070205080204" pitchFamily="50" charset="-128"/>
              </a:rPr>
              <a:t>-1</a:t>
            </a:r>
            <a:endParaRPr kumimoji="1" lang="ja-JP" altLang="en-US" sz="2400" baseline="30000">
              <a:latin typeface="ＭＳ Ｐゴシック" panose="020B0600070205080204" pitchFamily="50" charset="-128"/>
              <a:ea typeface="ＭＳ Ｐゴシック" panose="020B0600070205080204" pitchFamily="50" charset="-128"/>
            </a:endParaRPr>
          </a:p>
        </p:txBody>
      </p:sp>
      <p:sp>
        <p:nvSpPr>
          <p:cNvPr id="25" name="テキスト ボックス 24">
            <a:extLst>
              <a:ext uri="{FF2B5EF4-FFF2-40B4-BE49-F238E27FC236}">
                <a16:creationId xmlns:a16="http://schemas.microsoft.com/office/drawing/2014/main" id="{41E2013D-D97D-624D-A0CC-F5CECB5BD11C}"/>
              </a:ext>
            </a:extLst>
          </p:cNvPr>
          <p:cNvSpPr txBox="1"/>
          <p:nvPr/>
        </p:nvSpPr>
        <p:spPr>
          <a:xfrm>
            <a:off x="2195736" y="2637080"/>
            <a:ext cx="697627" cy="461665"/>
          </a:xfrm>
          <a:prstGeom prst="rect">
            <a:avLst/>
          </a:prstGeom>
          <a:noFill/>
        </p:spPr>
        <p:txBody>
          <a:bodyPr wrap="none" rtlCol="0">
            <a:spAutoFit/>
          </a:bodyPr>
          <a:lstStyle/>
          <a:p>
            <a:r>
              <a:rPr kumimoji="1" lang="en-US" altLang="ja-JP" sz="2400" dirty="0">
                <a:latin typeface="ＭＳ Ｐゴシック" panose="020B0600070205080204" pitchFamily="50" charset="-128"/>
                <a:ea typeface="ＭＳ Ｐゴシック" panose="020B0600070205080204" pitchFamily="50" charset="-128"/>
              </a:rPr>
              <a:t>10</a:t>
            </a:r>
            <a:r>
              <a:rPr lang="en-US" altLang="ja-JP" sz="2400" baseline="30000" dirty="0">
                <a:latin typeface="ＭＳ Ｐゴシック" panose="020B0600070205080204" pitchFamily="50" charset="-128"/>
                <a:ea typeface="ＭＳ Ｐゴシック" panose="020B0600070205080204" pitchFamily="50" charset="-128"/>
              </a:rPr>
              <a:t>-2</a:t>
            </a:r>
            <a:endParaRPr kumimoji="1" lang="ja-JP" altLang="en-US" sz="2400" baseline="30000">
              <a:latin typeface="ＭＳ Ｐゴシック" panose="020B0600070205080204" pitchFamily="50" charset="-128"/>
              <a:ea typeface="ＭＳ Ｐゴシック" panose="020B0600070205080204" pitchFamily="50" charset="-128"/>
            </a:endParaRPr>
          </a:p>
        </p:txBody>
      </p:sp>
      <p:sp>
        <p:nvSpPr>
          <p:cNvPr id="26" name="テキスト ボックス 25">
            <a:extLst>
              <a:ext uri="{FF2B5EF4-FFF2-40B4-BE49-F238E27FC236}">
                <a16:creationId xmlns:a16="http://schemas.microsoft.com/office/drawing/2014/main" id="{D5FC57B3-1226-03A3-4A87-D73C2FC1BB34}"/>
              </a:ext>
            </a:extLst>
          </p:cNvPr>
          <p:cNvSpPr txBox="1"/>
          <p:nvPr/>
        </p:nvSpPr>
        <p:spPr>
          <a:xfrm>
            <a:off x="830153" y="2637080"/>
            <a:ext cx="697627" cy="461665"/>
          </a:xfrm>
          <a:prstGeom prst="rect">
            <a:avLst/>
          </a:prstGeom>
          <a:noFill/>
        </p:spPr>
        <p:txBody>
          <a:bodyPr wrap="none" rtlCol="0">
            <a:spAutoFit/>
          </a:bodyPr>
          <a:lstStyle/>
          <a:p>
            <a:r>
              <a:rPr kumimoji="1" lang="en-US" altLang="ja-JP" sz="2400" dirty="0">
                <a:latin typeface="ＭＳ Ｐゴシック" panose="020B0600070205080204" pitchFamily="50" charset="-128"/>
                <a:ea typeface="ＭＳ Ｐゴシック" panose="020B0600070205080204" pitchFamily="50" charset="-128"/>
              </a:rPr>
              <a:t>10</a:t>
            </a:r>
            <a:r>
              <a:rPr lang="en-US" altLang="ja-JP" sz="2400" baseline="30000" dirty="0">
                <a:latin typeface="ＭＳ Ｐゴシック" panose="020B0600070205080204" pitchFamily="50" charset="-128"/>
                <a:ea typeface="ＭＳ Ｐゴシック" panose="020B0600070205080204" pitchFamily="50" charset="-128"/>
              </a:rPr>
              <a:t>-3</a:t>
            </a:r>
            <a:endParaRPr kumimoji="1" lang="ja-JP" altLang="en-US" sz="2400" baseline="30000">
              <a:latin typeface="ＭＳ Ｐゴシック" panose="020B0600070205080204" pitchFamily="50" charset="-128"/>
              <a:ea typeface="ＭＳ Ｐゴシック" panose="020B0600070205080204" pitchFamily="50" charset="-128"/>
            </a:endParaRPr>
          </a:p>
        </p:txBody>
      </p:sp>
      <p:sp>
        <p:nvSpPr>
          <p:cNvPr id="31" name="テキスト ボックス 30">
            <a:extLst>
              <a:ext uri="{FF2B5EF4-FFF2-40B4-BE49-F238E27FC236}">
                <a16:creationId xmlns:a16="http://schemas.microsoft.com/office/drawing/2014/main" id="{093F3A01-F82D-82B9-12D2-3CA70C45F2A4}"/>
              </a:ext>
            </a:extLst>
          </p:cNvPr>
          <p:cNvSpPr txBox="1"/>
          <p:nvPr/>
        </p:nvSpPr>
        <p:spPr>
          <a:xfrm>
            <a:off x="8148785" y="2636912"/>
            <a:ext cx="763351" cy="461665"/>
          </a:xfrm>
          <a:prstGeom prst="rect">
            <a:avLst/>
          </a:prstGeom>
          <a:noFill/>
        </p:spPr>
        <p:txBody>
          <a:bodyPr wrap="none" rtlCol="0">
            <a:spAutoFit/>
          </a:bodyPr>
          <a:lstStyle/>
          <a:p>
            <a:r>
              <a:rPr kumimoji="1" lang="en-US" altLang="ja-JP" sz="2400" dirty="0">
                <a:latin typeface="ＭＳ Ｐゴシック" panose="020B0600070205080204" pitchFamily="50" charset="-128"/>
                <a:ea typeface="ＭＳ Ｐゴシック" panose="020B0600070205080204" pitchFamily="50" charset="-128"/>
              </a:rPr>
              <a:t>MeV</a:t>
            </a:r>
            <a:endParaRPr kumimoji="1" lang="ja-JP" altLang="en-US" sz="2400">
              <a:latin typeface="ＭＳ Ｐゴシック" panose="020B0600070205080204" pitchFamily="50" charset="-128"/>
              <a:ea typeface="ＭＳ Ｐゴシック" panose="020B0600070205080204" pitchFamily="50" charset="-128"/>
            </a:endParaRPr>
          </a:p>
        </p:txBody>
      </p:sp>
      <p:cxnSp>
        <p:nvCxnSpPr>
          <p:cNvPr id="37" name="直線コネクタ 36">
            <a:extLst>
              <a:ext uri="{FF2B5EF4-FFF2-40B4-BE49-F238E27FC236}">
                <a16:creationId xmlns:a16="http://schemas.microsoft.com/office/drawing/2014/main" id="{6BAAFA25-FBD7-4103-DC1D-DB490147422D}"/>
              </a:ext>
            </a:extLst>
          </p:cNvPr>
          <p:cNvCxnSpPr/>
          <p:nvPr/>
        </p:nvCxnSpPr>
        <p:spPr>
          <a:xfrm>
            <a:off x="7884368" y="3059409"/>
            <a:ext cx="0" cy="360000"/>
          </a:xfrm>
          <a:prstGeom prst="line">
            <a:avLst/>
          </a:prstGeom>
          <a:ln w="28575"/>
        </p:spPr>
        <p:style>
          <a:lnRef idx="1">
            <a:schemeClr val="dk1"/>
          </a:lnRef>
          <a:fillRef idx="0">
            <a:schemeClr val="dk1"/>
          </a:fillRef>
          <a:effectRef idx="0">
            <a:schemeClr val="dk1"/>
          </a:effectRef>
          <a:fontRef idx="minor">
            <a:schemeClr val="tx1"/>
          </a:fontRef>
        </p:style>
      </p:cxnSp>
      <p:sp>
        <p:nvSpPr>
          <p:cNvPr id="38" name="テキスト ボックス 37">
            <a:extLst>
              <a:ext uri="{FF2B5EF4-FFF2-40B4-BE49-F238E27FC236}">
                <a16:creationId xmlns:a16="http://schemas.microsoft.com/office/drawing/2014/main" id="{6EDEE37C-47A4-F2D5-13B5-66B85CFD7CC2}"/>
              </a:ext>
            </a:extLst>
          </p:cNvPr>
          <p:cNvSpPr txBox="1"/>
          <p:nvPr/>
        </p:nvSpPr>
        <p:spPr>
          <a:xfrm>
            <a:off x="7579523" y="2637080"/>
            <a:ext cx="595035" cy="461665"/>
          </a:xfrm>
          <a:prstGeom prst="rect">
            <a:avLst/>
          </a:prstGeom>
          <a:noFill/>
        </p:spPr>
        <p:txBody>
          <a:bodyPr wrap="none" rtlCol="0">
            <a:spAutoFit/>
          </a:bodyPr>
          <a:lstStyle/>
          <a:p>
            <a:r>
              <a:rPr kumimoji="1" lang="en-US" altLang="ja-JP" sz="2400" dirty="0">
                <a:latin typeface="ＭＳ Ｐゴシック" panose="020B0600070205080204" pitchFamily="50" charset="-128"/>
                <a:ea typeface="ＭＳ Ｐゴシック" panose="020B0600070205080204" pitchFamily="50" charset="-128"/>
              </a:rPr>
              <a:t>10</a:t>
            </a:r>
            <a:r>
              <a:rPr lang="en-US" altLang="ja-JP" sz="2400" baseline="30000" dirty="0">
                <a:latin typeface="ＭＳ Ｐゴシック" panose="020B0600070205080204" pitchFamily="50" charset="-128"/>
                <a:ea typeface="ＭＳ Ｐゴシック" panose="020B0600070205080204" pitchFamily="50" charset="-128"/>
              </a:rPr>
              <a:t>2</a:t>
            </a:r>
            <a:endParaRPr kumimoji="1" lang="ja-JP" altLang="en-US" sz="2400" baseline="30000">
              <a:latin typeface="ＭＳ Ｐゴシック" panose="020B0600070205080204" pitchFamily="50" charset="-128"/>
              <a:ea typeface="ＭＳ Ｐゴシック" panose="020B0600070205080204" pitchFamily="50" charset="-128"/>
            </a:endParaRPr>
          </a:p>
        </p:txBody>
      </p:sp>
      <p:sp>
        <p:nvSpPr>
          <p:cNvPr id="39" name="テキスト ボックス 38">
            <a:extLst>
              <a:ext uri="{FF2B5EF4-FFF2-40B4-BE49-F238E27FC236}">
                <a16:creationId xmlns:a16="http://schemas.microsoft.com/office/drawing/2014/main" id="{A78C8A20-EEB8-7EFC-9E5C-C65CF1C2B25B}"/>
              </a:ext>
            </a:extLst>
          </p:cNvPr>
          <p:cNvSpPr txBox="1"/>
          <p:nvPr/>
        </p:nvSpPr>
        <p:spPr>
          <a:xfrm>
            <a:off x="755576" y="3518268"/>
            <a:ext cx="1476686" cy="400110"/>
          </a:xfrm>
          <a:prstGeom prst="rect">
            <a:avLst/>
          </a:prstGeom>
          <a:noFill/>
        </p:spPr>
        <p:txBody>
          <a:bodyPr wrap="none" rtlCol="0">
            <a:spAutoFit/>
          </a:bodyPr>
          <a:lstStyle/>
          <a:p>
            <a:r>
              <a:rPr kumimoji="1" lang="en-US" altLang="ja-JP" sz="2000" baseline="30000" dirty="0">
                <a:latin typeface="ＭＳ Ｐゴシック" panose="020B0600070205080204" pitchFamily="50" charset="-128"/>
                <a:ea typeface="ＭＳ Ｐゴシック" panose="020B0600070205080204" pitchFamily="50" charset="-128"/>
              </a:rPr>
              <a:t>45</a:t>
            </a:r>
            <a:r>
              <a:rPr kumimoji="1" lang="en-US" altLang="ja-JP" sz="2000" dirty="0">
                <a:latin typeface="ＭＳ Ｐゴシック" panose="020B0600070205080204" pitchFamily="50" charset="-128"/>
                <a:ea typeface="ＭＳ Ｐゴシック" panose="020B0600070205080204" pitchFamily="50" charset="-128"/>
              </a:rPr>
              <a:t>Sc(</a:t>
            </a:r>
            <a:r>
              <a:rPr kumimoji="1" lang="en-US" altLang="ja-JP" sz="2000" dirty="0" err="1">
                <a:latin typeface="ＭＳ Ｐゴシック" panose="020B0600070205080204" pitchFamily="50" charset="-128"/>
                <a:ea typeface="ＭＳ Ｐゴシック" panose="020B0600070205080204" pitchFamily="50" charset="-128"/>
              </a:rPr>
              <a:t>p,n</a:t>
            </a:r>
            <a:r>
              <a:rPr kumimoji="1" lang="en-US" altLang="ja-JP" sz="2000" dirty="0">
                <a:latin typeface="ＭＳ Ｐゴシック" panose="020B0600070205080204" pitchFamily="50" charset="-128"/>
                <a:ea typeface="ＭＳ Ｐゴシック" panose="020B0600070205080204" pitchFamily="50" charset="-128"/>
              </a:rPr>
              <a:t>)</a:t>
            </a:r>
            <a:r>
              <a:rPr kumimoji="1" lang="en-US" altLang="ja-JP" sz="2000" baseline="30000" dirty="0">
                <a:latin typeface="ＭＳ Ｐゴシック" panose="020B0600070205080204" pitchFamily="50" charset="-128"/>
                <a:ea typeface="ＭＳ Ｐゴシック" panose="020B0600070205080204" pitchFamily="50" charset="-128"/>
              </a:rPr>
              <a:t>45</a:t>
            </a:r>
            <a:r>
              <a:rPr kumimoji="1" lang="en-US" altLang="ja-JP" sz="2000" dirty="0">
                <a:latin typeface="ＭＳ Ｐゴシック" panose="020B0600070205080204" pitchFamily="50" charset="-128"/>
                <a:ea typeface="ＭＳ Ｐゴシック" panose="020B0600070205080204" pitchFamily="50" charset="-128"/>
              </a:rPr>
              <a:t>Tl</a:t>
            </a:r>
            <a:endParaRPr kumimoji="1" lang="ja-JP" altLang="en-US" sz="2000">
              <a:latin typeface="ＭＳ Ｐゴシック" panose="020B0600070205080204" pitchFamily="50" charset="-128"/>
              <a:ea typeface="ＭＳ Ｐゴシック" panose="020B0600070205080204" pitchFamily="50" charset="-128"/>
            </a:endParaRPr>
          </a:p>
        </p:txBody>
      </p:sp>
      <p:sp>
        <p:nvSpPr>
          <p:cNvPr id="40" name="テキスト ボックス 39">
            <a:extLst>
              <a:ext uri="{FF2B5EF4-FFF2-40B4-BE49-F238E27FC236}">
                <a16:creationId xmlns:a16="http://schemas.microsoft.com/office/drawing/2014/main" id="{4E20C7DF-7D27-8C17-7248-B21C49275836}"/>
              </a:ext>
            </a:extLst>
          </p:cNvPr>
          <p:cNvSpPr txBox="1"/>
          <p:nvPr/>
        </p:nvSpPr>
        <p:spPr>
          <a:xfrm>
            <a:off x="1763688" y="4144954"/>
            <a:ext cx="1303562" cy="400110"/>
          </a:xfrm>
          <a:prstGeom prst="rect">
            <a:avLst/>
          </a:prstGeom>
          <a:noFill/>
        </p:spPr>
        <p:txBody>
          <a:bodyPr wrap="none" rtlCol="0">
            <a:spAutoFit/>
          </a:bodyPr>
          <a:lstStyle/>
          <a:p>
            <a:r>
              <a:rPr kumimoji="1" lang="en-US" altLang="ja-JP" sz="2000" baseline="30000" dirty="0">
                <a:latin typeface="ＭＳ Ｐゴシック" panose="020B0600070205080204" pitchFamily="50" charset="-128"/>
                <a:ea typeface="ＭＳ Ｐゴシック" panose="020B0600070205080204" pitchFamily="50" charset="-128"/>
              </a:rPr>
              <a:t>7</a:t>
            </a:r>
            <a:r>
              <a:rPr kumimoji="1" lang="en-US" altLang="ja-JP" sz="2000" dirty="0">
                <a:latin typeface="ＭＳ Ｐゴシック" panose="020B0600070205080204" pitchFamily="50" charset="-128"/>
                <a:ea typeface="ＭＳ Ｐゴシック" panose="020B0600070205080204" pitchFamily="50" charset="-128"/>
              </a:rPr>
              <a:t>Li(</a:t>
            </a:r>
            <a:r>
              <a:rPr kumimoji="1" lang="en-US" altLang="ja-JP" sz="2000" dirty="0" err="1">
                <a:latin typeface="ＭＳ Ｐゴシック" panose="020B0600070205080204" pitchFamily="50" charset="-128"/>
                <a:ea typeface="ＭＳ Ｐゴシック" panose="020B0600070205080204" pitchFamily="50" charset="-128"/>
              </a:rPr>
              <a:t>p,n</a:t>
            </a:r>
            <a:r>
              <a:rPr kumimoji="1" lang="en-US" altLang="ja-JP" sz="2000" dirty="0">
                <a:latin typeface="ＭＳ Ｐゴシック" panose="020B0600070205080204" pitchFamily="50" charset="-128"/>
                <a:ea typeface="ＭＳ Ｐゴシック" panose="020B0600070205080204" pitchFamily="50" charset="-128"/>
              </a:rPr>
              <a:t>)</a:t>
            </a:r>
            <a:r>
              <a:rPr kumimoji="1" lang="en-US" altLang="ja-JP" sz="2000" baseline="30000" dirty="0">
                <a:latin typeface="ＭＳ Ｐゴシック" panose="020B0600070205080204" pitchFamily="50" charset="-128"/>
                <a:ea typeface="ＭＳ Ｐゴシック" panose="020B0600070205080204" pitchFamily="50" charset="-128"/>
              </a:rPr>
              <a:t>7</a:t>
            </a:r>
            <a:r>
              <a:rPr kumimoji="1" lang="en-US" altLang="ja-JP" sz="2000" dirty="0">
                <a:latin typeface="ＭＳ Ｐゴシック" panose="020B0600070205080204" pitchFamily="50" charset="-128"/>
                <a:ea typeface="ＭＳ Ｐゴシック" panose="020B0600070205080204" pitchFamily="50" charset="-128"/>
              </a:rPr>
              <a:t>Be</a:t>
            </a:r>
            <a:endParaRPr kumimoji="1" lang="ja-JP" altLang="en-US" sz="2000">
              <a:latin typeface="ＭＳ Ｐゴシック" panose="020B0600070205080204" pitchFamily="50" charset="-128"/>
              <a:ea typeface="ＭＳ Ｐゴシック" panose="020B0600070205080204" pitchFamily="50" charset="-128"/>
            </a:endParaRPr>
          </a:p>
        </p:txBody>
      </p:sp>
      <p:sp>
        <p:nvSpPr>
          <p:cNvPr id="41" name="テキスト ボックス 40">
            <a:extLst>
              <a:ext uri="{FF2B5EF4-FFF2-40B4-BE49-F238E27FC236}">
                <a16:creationId xmlns:a16="http://schemas.microsoft.com/office/drawing/2014/main" id="{B6304A8B-0226-3D87-2DE0-1EFD861882B0}"/>
              </a:ext>
            </a:extLst>
          </p:cNvPr>
          <p:cNvSpPr txBox="1"/>
          <p:nvPr/>
        </p:nvSpPr>
        <p:spPr>
          <a:xfrm>
            <a:off x="5025484" y="5261138"/>
            <a:ext cx="1274708" cy="400110"/>
          </a:xfrm>
          <a:prstGeom prst="rect">
            <a:avLst/>
          </a:prstGeom>
          <a:noFill/>
        </p:spPr>
        <p:txBody>
          <a:bodyPr wrap="none" rtlCol="0">
            <a:spAutoFit/>
          </a:bodyPr>
          <a:lstStyle/>
          <a:p>
            <a:r>
              <a:rPr kumimoji="1" lang="en-US" altLang="ja-JP" sz="2000" baseline="30000" dirty="0">
                <a:latin typeface="ＭＳ Ｐゴシック" panose="020B0600070205080204" pitchFamily="50" charset="-128"/>
                <a:ea typeface="ＭＳ Ｐゴシック" panose="020B0600070205080204" pitchFamily="50" charset="-128"/>
              </a:rPr>
              <a:t>9</a:t>
            </a:r>
            <a:r>
              <a:rPr kumimoji="1" lang="en-US" altLang="ja-JP" sz="2000" dirty="0">
                <a:latin typeface="ＭＳ Ｐゴシック" panose="020B0600070205080204" pitchFamily="50" charset="-128"/>
                <a:ea typeface="ＭＳ Ｐゴシック" panose="020B0600070205080204" pitchFamily="50" charset="-128"/>
              </a:rPr>
              <a:t>Be(</a:t>
            </a:r>
            <a:r>
              <a:rPr kumimoji="1" lang="en-US" altLang="ja-JP" sz="2000" dirty="0" err="1">
                <a:latin typeface="ＭＳ Ｐゴシック" panose="020B0600070205080204" pitchFamily="50" charset="-128"/>
                <a:ea typeface="ＭＳ Ｐゴシック" panose="020B0600070205080204" pitchFamily="50" charset="-128"/>
              </a:rPr>
              <a:t>p,n</a:t>
            </a:r>
            <a:r>
              <a:rPr kumimoji="1" lang="en-US" altLang="ja-JP" sz="2000" dirty="0">
                <a:latin typeface="ＭＳ Ｐゴシック" panose="020B0600070205080204" pitchFamily="50" charset="-128"/>
                <a:ea typeface="ＭＳ Ｐゴシック" panose="020B0600070205080204" pitchFamily="50" charset="-128"/>
              </a:rPr>
              <a:t>)</a:t>
            </a:r>
            <a:r>
              <a:rPr kumimoji="1" lang="en-US" altLang="ja-JP" sz="2000" baseline="30000" dirty="0">
                <a:latin typeface="ＭＳ Ｐゴシック" panose="020B0600070205080204" pitchFamily="50" charset="-128"/>
                <a:ea typeface="ＭＳ Ｐゴシック" panose="020B0600070205080204" pitchFamily="50" charset="-128"/>
              </a:rPr>
              <a:t>9</a:t>
            </a:r>
            <a:r>
              <a:rPr kumimoji="1" lang="en-US" altLang="ja-JP" sz="2000" dirty="0">
                <a:latin typeface="ＭＳ Ｐゴシック" panose="020B0600070205080204" pitchFamily="50" charset="-128"/>
                <a:ea typeface="ＭＳ Ｐゴシック" panose="020B0600070205080204" pitchFamily="50" charset="-128"/>
              </a:rPr>
              <a:t>B</a:t>
            </a:r>
            <a:endParaRPr kumimoji="1" lang="ja-JP" altLang="en-US" sz="2000">
              <a:latin typeface="ＭＳ Ｐゴシック" panose="020B0600070205080204" pitchFamily="50" charset="-128"/>
              <a:ea typeface="ＭＳ Ｐゴシック" panose="020B0600070205080204" pitchFamily="50" charset="-128"/>
            </a:endParaRPr>
          </a:p>
        </p:txBody>
      </p:sp>
      <p:sp>
        <p:nvSpPr>
          <p:cNvPr id="42" name="テキスト ボックス 41">
            <a:extLst>
              <a:ext uri="{FF2B5EF4-FFF2-40B4-BE49-F238E27FC236}">
                <a16:creationId xmlns:a16="http://schemas.microsoft.com/office/drawing/2014/main" id="{132FF45C-D1FF-C9E2-5CFB-E635296361C0}"/>
              </a:ext>
            </a:extLst>
          </p:cNvPr>
          <p:cNvSpPr txBox="1"/>
          <p:nvPr/>
        </p:nvSpPr>
        <p:spPr>
          <a:xfrm>
            <a:off x="4529570" y="3516197"/>
            <a:ext cx="1194558" cy="400110"/>
          </a:xfrm>
          <a:prstGeom prst="rect">
            <a:avLst/>
          </a:prstGeom>
          <a:noFill/>
        </p:spPr>
        <p:txBody>
          <a:bodyPr wrap="none" rtlCol="0">
            <a:spAutoFit/>
          </a:bodyPr>
          <a:lstStyle/>
          <a:p>
            <a:r>
              <a:rPr kumimoji="1" lang="en-US" altLang="ja-JP" sz="2000" dirty="0">
                <a:latin typeface="ＭＳ Ｐゴシック" panose="020B0600070205080204" pitchFamily="50" charset="-128"/>
                <a:ea typeface="ＭＳ Ｐゴシック" panose="020B0600070205080204" pitchFamily="50" charset="-128"/>
              </a:rPr>
              <a:t>D(</a:t>
            </a:r>
            <a:r>
              <a:rPr lang="en-US" altLang="ja-JP" sz="2000" dirty="0" err="1">
                <a:latin typeface="ＭＳ Ｐゴシック" panose="020B0600070205080204" pitchFamily="50" charset="-128"/>
                <a:ea typeface="ＭＳ Ｐゴシック" panose="020B0600070205080204" pitchFamily="50" charset="-128"/>
              </a:rPr>
              <a:t>d</a:t>
            </a:r>
            <a:r>
              <a:rPr kumimoji="1" lang="en-US" altLang="ja-JP" sz="2000" dirty="0" err="1">
                <a:latin typeface="ＭＳ Ｐゴシック" panose="020B0600070205080204" pitchFamily="50" charset="-128"/>
                <a:ea typeface="ＭＳ Ｐゴシック" panose="020B0600070205080204" pitchFamily="50" charset="-128"/>
              </a:rPr>
              <a:t>,n</a:t>
            </a:r>
            <a:r>
              <a:rPr kumimoji="1" lang="en-US" altLang="ja-JP" sz="2000" dirty="0">
                <a:latin typeface="ＭＳ Ｐゴシック" panose="020B0600070205080204" pitchFamily="50" charset="-128"/>
                <a:ea typeface="ＭＳ Ｐゴシック" panose="020B0600070205080204" pitchFamily="50" charset="-128"/>
              </a:rPr>
              <a:t>)</a:t>
            </a:r>
            <a:r>
              <a:rPr kumimoji="1" lang="en-US" altLang="ja-JP" sz="2000" baseline="30000" dirty="0">
                <a:latin typeface="ＭＳ Ｐゴシック" panose="020B0600070205080204" pitchFamily="50" charset="-128"/>
                <a:ea typeface="ＭＳ Ｐゴシック" panose="020B0600070205080204" pitchFamily="50" charset="-128"/>
              </a:rPr>
              <a:t>3</a:t>
            </a:r>
            <a:r>
              <a:rPr kumimoji="1" lang="en-US" altLang="ja-JP" sz="2000" dirty="0">
                <a:latin typeface="ＭＳ Ｐゴシック" panose="020B0600070205080204" pitchFamily="50" charset="-128"/>
                <a:ea typeface="ＭＳ Ｐゴシック" panose="020B0600070205080204" pitchFamily="50" charset="-128"/>
              </a:rPr>
              <a:t>He</a:t>
            </a:r>
            <a:endParaRPr kumimoji="1" lang="ja-JP" altLang="en-US" sz="2000">
              <a:latin typeface="ＭＳ Ｐゴシック" panose="020B0600070205080204" pitchFamily="50" charset="-128"/>
              <a:ea typeface="ＭＳ Ｐゴシック" panose="020B0600070205080204" pitchFamily="50" charset="-128"/>
            </a:endParaRPr>
          </a:p>
        </p:txBody>
      </p:sp>
      <p:sp>
        <p:nvSpPr>
          <p:cNvPr id="43" name="テキスト ボックス 42">
            <a:extLst>
              <a:ext uri="{FF2B5EF4-FFF2-40B4-BE49-F238E27FC236}">
                <a16:creationId xmlns:a16="http://schemas.microsoft.com/office/drawing/2014/main" id="{CE213816-C454-4455-352A-D742A8DEB4C2}"/>
              </a:ext>
            </a:extLst>
          </p:cNvPr>
          <p:cNvSpPr txBox="1"/>
          <p:nvPr/>
        </p:nvSpPr>
        <p:spPr>
          <a:xfrm>
            <a:off x="3568829" y="4755752"/>
            <a:ext cx="1178528" cy="400110"/>
          </a:xfrm>
          <a:prstGeom prst="rect">
            <a:avLst/>
          </a:prstGeom>
          <a:noFill/>
        </p:spPr>
        <p:txBody>
          <a:bodyPr wrap="none" rtlCol="0">
            <a:spAutoFit/>
          </a:bodyPr>
          <a:lstStyle/>
          <a:p>
            <a:r>
              <a:rPr kumimoji="1" lang="en-US" altLang="ja-JP" sz="2000" dirty="0">
                <a:latin typeface="ＭＳ Ｐゴシック" panose="020B0600070205080204" pitchFamily="50" charset="-128"/>
                <a:ea typeface="ＭＳ Ｐゴシック" panose="020B0600070205080204" pitchFamily="50" charset="-128"/>
              </a:rPr>
              <a:t>T(</a:t>
            </a:r>
            <a:r>
              <a:rPr kumimoji="1" lang="en-US" altLang="ja-JP" sz="2000" dirty="0" err="1">
                <a:latin typeface="ＭＳ Ｐゴシック" panose="020B0600070205080204" pitchFamily="50" charset="-128"/>
                <a:ea typeface="ＭＳ Ｐゴシック" panose="020B0600070205080204" pitchFamily="50" charset="-128"/>
              </a:rPr>
              <a:t>p,n</a:t>
            </a:r>
            <a:r>
              <a:rPr kumimoji="1" lang="en-US" altLang="ja-JP" sz="2000" dirty="0">
                <a:latin typeface="ＭＳ Ｐゴシック" panose="020B0600070205080204" pitchFamily="50" charset="-128"/>
                <a:ea typeface="ＭＳ Ｐゴシック" panose="020B0600070205080204" pitchFamily="50" charset="-128"/>
              </a:rPr>
              <a:t>)</a:t>
            </a:r>
            <a:r>
              <a:rPr kumimoji="1" lang="en-US" altLang="ja-JP" sz="2000" baseline="30000" dirty="0">
                <a:latin typeface="ＭＳ Ｐゴシック" panose="020B0600070205080204" pitchFamily="50" charset="-128"/>
                <a:ea typeface="ＭＳ Ｐゴシック" panose="020B0600070205080204" pitchFamily="50" charset="-128"/>
              </a:rPr>
              <a:t>3</a:t>
            </a:r>
            <a:r>
              <a:rPr kumimoji="1" lang="en-US" altLang="ja-JP" sz="2000" dirty="0">
                <a:latin typeface="ＭＳ Ｐゴシック" panose="020B0600070205080204" pitchFamily="50" charset="-128"/>
                <a:ea typeface="ＭＳ Ｐゴシック" panose="020B0600070205080204" pitchFamily="50" charset="-128"/>
              </a:rPr>
              <a:t>He</a:t>
            </a:r>
            <a:endParaRPr kumimoji="1" lang="ja-JP" altLang="en-US" sz="2000">
              <a:latin typeface="ＭＳ Ｐゴシック" panose="020B0600070205080204" pitchFamily="50" charset="-128"/>
              <a:ea typeface="ＭＳ Ｐゴシック" panose="020B0600070205080204" pitchFamily="50" charset="-128"/>
            </a:endParaRPr>
          </a:p>
        </p:txBody>
      </p:sp>
      <p:sp>
        <p:nvSpPr>
          <p:cNvPr id="44" name="テキスト ボックス 43">
            <a:extLst>
              <a:ext uri="{FF2B5EF4-FFF2-40B4-BE49-F238E27FC236}">
                <a16:creationId xmlns:a16="http://schemas.microsoft.com/office/drawing/2014/main" id="{2254B60E-3CD4-2A4D-6D44-4F527465772C}"/>
              </a:ext>
            </a:extLst>
          </p:cNvPr>
          <p:cNvSpPr txBox="1"/>
          <p:nvPr/>
        </p:nvSpPr>
        <p:spPr>
          <a:xfrm>
            <a:off x="5625720" y="4144954"/>
            <a:ext cx="1178528" cy="400110"/>
          </a:xfrm>
          <a:prstGeom prst="rect">
            <a:avLst/>
          </a:prstGeom>
          <a:noFill/>
        </p:spPr>
        <p:txBody>
          <a:bodyPr wrap="none" rtlCol="0">
            <a:spAutoFit/>
          </a:bodyPr>
          <a:lstStyle/>
          <a:p>
            <a:r>
              <a:rPr kumimoji="1" lang="en-US" altLang="ja-JP" sz="2000" dirty="0">
                <a:latin typeface="ＭＳ Ｐゴシック" panose="020B0600070205080204" pitchFamily="50" charset="-128"/>
                <a:ea typeface="ＭＳ Ｐゴシック" panose="020B0600070205080204" pitchFamily="50" charset="-128"/>
              </a:rPr>
              <a:t>T(</a:t>
            </a:r>
            <a:r>
              <a:rPr lang="en-US" altLang="ja-JP" sz="2000" dirty="0" err="1">
                <a:latin typeface="ＭＳ Ｐゴシック" panose="020B0600070205080204" pitchFamily="50" charset="-128"/>
                <a:ea typeface="ＭＳ Ｐゴシック" panose="020B0600070205080204" pitchFamily="50" charset="-128"/>
              </a:rPr>
              <a:t>d</a:t>
            </a:r>
            <a:r>
              <a:rPr kumimoji="1" lang="en-US" altLang="ja-JP" sz="2000" dirty="0" err="1">
                <a:latin typeface="ＭＳ Ｐゴシック" panose="020B0600070205080204" pitchFamily="50" charset="-128"/>
                <a:ea typeface="ＭＳ Ｐゴシック" panose="020B0600070205080204" pitchFamily="50" charset="-128"/>
              </a:rPr>
              <a:t>,n</a:t>
            </a:r>
            <a:r>
              <a:rPr kumimoji="1" lang="en-US" altLang="ja-JP" sz="2000" dirty="0">
                <a:latin typeface="ＭＳ Ｐゴシック" panose="020B0600070205080204" pitchFamily="50" charset="-128"/>
                <a:ea typeface="ＭＳ Ｐゴシック" panose="020B0600070205080204" pitchFamily="50" charset="-128"/>
              </a:rPr>
              <a:t>)</a:t>
            </a:r>
            <a:r>
              <a:rPr kumimoji="1" lang="en-US" altLang="ja-JP" sz="2000" baseline="30000" dirty="0">
                <a:latin typeface="ＭＳ Ｐゴシック" panose="020B0600070205080204" pitchFamily="50" charset="-128"/>
                <a:ea typeface="ＭＳ Ｐゴシック" panose="020B0600070205080204" pitchFamily="50" charset="-128"/>
              </a:rPr>
              <a:t>4</a:t>
            </a:r>
            <a:r>
              <a:rPr kumimoji="1" lang="en-US" altLang="ja-JP" sz="2000" dirty="0">
                <a:latin typeface="ＭＳ Ｐゴシック" panose="020B0600070205080204" pitchFamily="50" charset="-128"/>
                <a:ea typeface="ＭＳ Ｐゴシック" panose="020B0600070205080204" pitchFamily="50" charset="-128"/>
              </a:rPr>
              <a:t>He</a:t>
            </a:r>
            <a:endParaRPr kumimoji="1" lang="ja-JP" altLang="en-US" sz="2000">
              <a:latin typeface="ＭＳ Ｐゴシック" panose="020B0600070205080204" pitchFamily="50" charset="-128"/>
              <a:ea typeface="ＭＳ Ｐゴシック" panose="020B0600070205080204" pitchFamily="50" charset="-128"/>
            </a:endParaRPr>
          </a:p>
        </p:txBody>
      </p:sp>
      <p:sp>
        <p:nvSpPr>
          <p:cNvPr id="46" name="正方形/長方形 45">
            <a:extLst>
              <a:ext uri="{FF2B5EF4-FFF2-40B4-BE49-F238E27FC236}">
                <a16:creationId xmlns:a16="http://schemas.microsoft.com/office/drawing/2014/main" id="{EC9CC0F9-77EC-5860-7E40-3A061629C6A5}"/>
              </a:ext>
            </a:extLst>
          </p:cNvPr>
          <p:cNvSpPr/>
          <p:nvPr/>
        </p:nvSpPr>
        <p:spPr>
          <a:xfrm>
            <a:off x="2247364" y="3518268"/>
            <a:ext cx="1008103" cy="396000"/>
          </a:xfrm>
          <a:prstGeom prst="rect">
            <a:avLst/>
          </a:prstGeom>
          <a:gradFill flip="none" rotWithShape="1">
            <a:gsLst>
              <a:gs pos="0">
                <a:srgbClr val="00B0F0">
                  <a:tint val="66000"/>
                  <a:satMod val="160000"/>
                </a:srgbClr>
              </a:gs>
              <a:gs pos="66000">
                <a:srgbClr val="00B0F0">
                  <a:tint val="44500"/>
                  <a:satMod val="160000"/>
                </a:srgbClr>
              </a:gs>
              <a:gs pos="100000">
                <a:schemeClr val="bg1"/>
              </a:gs>
            </a:gsLst>
            <a:lin ang="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104EFA5A-02E9-04E5-4017-B5326009A384}"/>
              </a:ext>
            </a:extLst>
          </p:cNvPr>
          <p:cNvSpPr/>
          <p:nvPr/>
        </p:nvSpPr>
        <p:spPr>
          <a:xfrm>
            <a:off x="3136079" y="4147009"/>
            <a:ext cx="1885696" cy="396000"/>
          </a:xfrm>
          <a:prstGeom prst="rect">
            <a:avLst/>
          </a:prstGeom>
          <a:gradFill>
            <a:gsLst>
              <a:gs pos="0">
                <a:srgbClr val="FFC000"/>
              </a:gs>
              <a:gs pos="66000">
                <a:srgbClr val="FFDD00"/>
              </a:gs>
              <a:gs pos="100000">
                <a:schemeClr val="bg1"/>
              </a:gs>
            </a:gsLst>
            <a:lin ang="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E9CE10F6-E343-9EAC-40AF-60E055501B0B}"/>
              </a:ext>
            </a:extLst>
          </p:cNvPr>
          <p:cNvSpPr/>
          <p:nvPr/>
        </p:nvSpPr>
        <p:spPr>
          <a:xfrm>
            <a:off x="4759145" y="4774311"/>
            <a:ext cx="892971" cy="396000"/>
          </a:xfrm>
          <a:prstGeom prst="rect">
            <a:avLst/>
          </a:prstGeom>
          <a:gradFill>
            <a:gsLst>
              <a:gs pos="0">
                <a:srgbClr val="66FF33"/>
              </a:gs>
              <a:gs pos="66000">
                <a:srgbClr val="A6FF10"/>
              </a:gs>
              <a:gs pos="100000">
                <a:schemeClr val="bg1"/>
              </a:gs>
            </a:gsLst>
            <a:lin ang="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8960D060-CE39-815F-5393-B0EC9CA377AF}"/>
              </a:ext>
            </a:extLst>
          </p:cNvPr>
          <p:cNvSpPr/>
          <p:nvPr/>
        </p:nvSpPr>
        <p:spPr>
          <a:xfrm>
            <a:off x="5675001" y="3515599"/>
            <a:ext cx="892971" cy="396000"/>
          </a:xfrm>
          <a:prstGeom prst="rect">
            <a:avLst/>
          </a:prstGeom>
          <a:gradFill>
            <a:gsLst>
              <a:gs pos="0">
                <a:srgbClr val="7030A0"/>
              </a:gs>
              <a:gs pos="66000">
                <a:srgbClr val="9D49A0"/>
              </a:gs>
              <a:gs pos="100000">
                <a:schemeClr val="bg1"/>
              </a:gs>
            </a:gsLst>
            <a:lin ang="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D6C4080E-D40E-8D1A-3383-5A7439C12DE2}"/>
              </a:ext>
            </a:extLst>
          </p:cNvPr>
          <p:cNvSpPr/>
          <p:nvPr/>
        </p:nvSpPr>
        <p:spPr>
          <a:xfrm>
            <a:off x="6775373" y="4147009"/>
            <a:ext cx="460923" cy="396000"/>
          </a:xfrm>
          <a:prstGeom prst="rect">
            <a:avLst/>
          </a:prstGeom>
          <a:gradFill>
            <a:gsLst>
              <a:gs pos="0">
                <a:srgbClr val="0000FF"/>
              </a:gs>
              <a:gs pos="66000">
                <a:srgbClr val="2768FF"/>
              </a:gs>
              <a:gs pos="100000">
                <a:schemeClr val="bg1"/>
              </a:gs>
            </a:gsLst>
            <a:lin ang="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0D04F53E-2640-C79D-1C04-78A3E24471A8}"/>
              </a:ext>
            </a:extLst>
          </p:cNvPr>
          <p:cNvSpPr/>
          <p:nvPr/>
        </p:nvSpPr>
        <p:spPr>
          <a:xfrm>
            <a:off x="6228185" y="5265248"/>
            <a:ext cx="1351338" cy="396000"/>
          </a:xfrm>
          <a:prstGeom prst="rect">
            <a:avLst/>
          </a:prstGeom>
          <a:gradFill>
            <a:gsLst>
              <a:gs pos="0">
                <a:srgbClr val="FF6699"/>
              </a:gs>
              <a:gs pos="66000">
                <a:srgbClr val="FF6699"/>
              </a:gs>
              <a:gs pos="100000">
                <a:schemeClr val="bg1"/>
              </a:gs>
            </a:gsLst>
            <a:lin ang="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a:extLst>
              <a:ext uri="{FF2B5EF4-FFF2-40B4-BE49-F238E27FC236}">
                <a16:creationId xmlns:a16="http://schemas.microsoft.com/office/drawing/2014/main" id="{775C2A03-0067-9E75-CBAE-71B1C3A36C31}"/>
              </a:ext>
            </a:extLst>
          </p:cNvPr>
          <p:cNvSpPr/>
          <p:nvPr/>
        </p:nvSpPr>
        <p:spPr>
          <a:xfrm>
            <a:off x="1763688" y="4077072"/>
            <a:ext cx="3441942" cy="54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6479FECD-74A5-166B-B401-C004758B9144}"/>
              </a:ext>
            </a:extLst>
          </p:cNvPr>
          <p:cNvSpPr txBox="1"/>
          <p:nvPr/>
        </p:nvSpPr>
        <p:spPr>
          <a:xfrm>
            <a:off x="678294" y="5661248"/>
            <a:ext cx="2807628" cy="400110"/>
          </a:xfrm>
          <a:prstGeom prst="rect">
            <a:avLst/>
          </a:prstGeom>
          <a:noFill/>
        </p:spPr>
        <p:txBody>
          <a:bodyPr wrap="none" rtlCol="0">
            <a:spAutoFit/>
          </a:bodyPr>
          <a:lstStyle/>
          <a:p>
            <a:r>
              <a:rPr kumimoji="1" lang="en-US" altLang="ja-JP" sz="2000" dirty="0">
                <a:solidFill>
                  <a:srgbClr val="FF0000"/>
                </a:solidFill>
                <a:ea typeface="ＭＳ Ｐゴシック" panose="020B0600070205080204" pitchFamily="50" charset="-128"/>
              </a:rPr>
              <a:t>Tokyo</a:t>
            </a:r>
            <a:r>
              <a:rPr kumimoji="1" lang="ja-JP" altLang="en-US" sz="2000" dirty="0">
                <a:solidFill>
                  <a:srgbClr val="FF0000"/>
                </a:solidFill>
                <a:ea typeface="ＭＳ Ｐゴシック" panose="020B0600070205080204" pitchFamily="50" charset="-128"/>
              </a:rPr>
              <a:t> </a:t>
            </a:r>
            <a:r>
              <a:rPr kumimoji="1" lang="en-US" altLang="ja-JP" sz="2000" dirty="0">
                <a:solidFill>
                  <a:srgbClr val="FF0000"/>
                </a:solidFill>
                <a:ea typeface="ＭＳ Ｐゴシック" panose="020B0600070205080204" pitchFamily="50" charset="-128"/>
              </a:rPr>
              <a:t>Tech</a:t>
            </a:r>
            <a:r>
              <a:rPr kumimoji="1" lang="ja-JP" altLang="en-US" sz="2000" dirty="0">
                <a:solidFill>
                  <a:srgbClr val="FF0000"/>
                </a:solidFill>
                <a:ea typeface="ＭＳ Ｐゴシック" panose="020B0600070205080204" pitchFamily="50" charset="-128"/>
              </a:rPr>
              <a:t> </a:t>
            </a:r>
            <a:r>
              <a:rPr kumimoji="1" lang="en-US" altLang="ja-JP" sz="2000" dirty="0">
                <a:solidFill>
                  <a:srgbClr val="FF0000"/>
                </a:solidFill>
                <a:ea typeface="ＭＳ Ｐゴシック" panose="020B0600070205080204" pitchFamily="50" charset="-128"/>
              </a:rPr>
              <a:t>P</a:t>
            </a:r>
            <a:r>
              <a:rPr lang="en-US" altLang="ja-JP" sz="2000" dirty="0">
                <a:solidFill>
                  <a:srgbClr val="FF0000"/>
                </a:solidFill>
                <a:ea typeface="ＭＳ Ｐゴシック" panose="020B0600070205080204" pitchFamily="50" charset="-128"/>
              </a:rPr>
              <a:t>elletron</a:t>
            </a:r>
            <a:endParaRPr kumimoji="1" lang="ja-JP" altLang="en-US" sz="2000" dirty="0">
              <a:solidFill>
                <a:srgbClr val="FF0000"/>
              </a:solidFill>
              <a:ea typeface="ＭＳ Ｐゴシック" panose="020B0600070205080204" pitchFamily="50" charset="-128"/>
            </a:endParaRPr>
          </a:p>
        </p:txBody>
      </p:sp>
      <p:cxnSp>
        <p:nvCxnSpPr>
          <p:cNvPr id="55" name="直線コネクタ 54">
            <a:extLst>
              <a:ext uri="{FF2B5EF4-FFF2-40B4-BE49-F238E27FC236}">
                <a16:creationId xmlns:a16="http://schemas.microsoft.com/office/drawing/2014/main" id="{B82CF3DC-B6A9-1119-A4D3-589EFD5DD052}"/>
              </a:ext>
            </a:extLst>
          </p:cNvPr>
          <p:cNvCxnSpPr>
            <a:cxnSpLocks/>
            <a:endCxn id="53" idx="0"/>
          </p:cNvCxnSpPr>
          <p:nvPr/>
        </p:nvCxnSpPr>
        <p:spPr>
          <a:xfrm flipH="1">
            <a:off x="2082108" y="4612946"/>
            <a:ext cx="669307" cy="10483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687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E74B2CF-7B31-6DB3-EF75-5A54AA044504}"/>
              </a:ext>
            </a:extLst>
          </p:cNvPr>
          <p:cNvSpPr>
            <a:spLocks noGrp="1"/>
          </p:cNvSpPr>
          <p:nvPr>
            <p:ph type="title"/>
          </p:nvPr>
        </p:nvSpPr>
        <p:spPr/>
        <p:txBody>
          <a:bodyPr>
            <a:normAutofit/>
          </a:bodyPr>
          <a:lstStyle/>
          <a:p>
            <a:r>
              <a:rPr lang="en-US" altLang="ja-JP" dirty="0"/>
              <a:t>Principle of neutron detection</a:t>
            </a:r>
            <a:endParaRPr lang="ja-JP" altLang="en-US" dirty="0"/>
          </a:p>
        </p:txBody>
      </p:sp>
      <p:sp>
        <p:nvSpPr>
          <p:cNvPr id="4" name="コンテンツ プレースホルダー 3">
            <a:extLst>
              <a:ext uri="{FF2B5EF4-FFF2-40B4-BE49-F238E27FC236}">
                <a16:creationId xmlns:a16="http://schemas.microsoft.com/office/drawing/2014/main" id="{E0F4AE1D-C57D-4F15-CE12-7272291D7FF3}"/>
              </a:ext>
            </a:extLst>
          </p:cNvPr>
          <p:cNvSpPr>
            <a:spLocks noGrp="1"/>
          </p:cNvSpPr>
          <p:nvPr>
            <p:ph idx="1"/>
          </p:nvPr>
        </p:nvSpPr>
        <p:spPr/>
        <p:txBody>
          <a:bodyPr>
            <a:normAutofit/>
          </a:bodyPr>
          <a:lstStyle/>
          <a:p>
            <a:pPr>
              <a:buFont typeface="Arial" panose="020B0604020202020204" pitchFamily="34" charset="0"/>
              <a:buChar char="•"/>
            </a:pPr>
            <a:r>
              <a:rPr lang="en-US" altLang="ja-JP" sz="2800" dirty="0">
                <a:solidFill>
                  <a:srgbClr val="374151"/>
                </a:solidFill>
                <a:latin typeface="Söhne"/>
              </a:rPr>
              <a:t>Neutrons do not directly cause electrical signals in the detector because they are electrically neutral.
To detect neutrons, neutrons must be converted into charged particles by nuclear reaction, and then the charged particles induce an electrical signal in the detector.</a:t>
            </a:r>
            <a:endParaRPr lang="ja-JP" altLang="en-US" sz="2800" dirty="0"/>
          </a:p>
        </p:txBody>
      </p:sp>
      <p:sp>
        <p:nvSpPr>
          <p:cNvPr id="5" name="正方形/長方形 4">
            <a:extLst>
              <a:ext uri="{FF2B5EF4-FFF2-40B4-BE49-F238E27FC236}">
                <a16:creationId xmlns:a16="http://schemas.microsoft.com/office/drawing/2014/main" id="{88783473-5F78-1490-E04A-D4A0D228292C}"/>
              </a:ext>
            </a:extLst>
          </p:cNvPr>
          <p:cNvSpPr/>
          <p:nvPr/>
        </p:nvSpPr>
        <p:spPr>
          <a:xfrm>
            <a:off x="2915815" y="3933056"/>
            <a:ext cx="5040556" cy="2376265"/>
          </a:xfrm>
          <a:prstGeom prst="rect">
            <a:avLst/>
          </a:prstGeom>
          <a:solidFill>
            <a:schemeClr val="accent5">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13BD47F0-4A6E-96FA-BEA3-7623E3D63089}"/>
              </a:ext>
            </a:extLst>
          </p:cNvPr>
          <p:cNvCxnSpPr/>
          <p:nvPr/>
        </p:nvCxnSpPr>
        <p:spPr>
          <a:xfrm>
            <a:off x="2915816" y="3933056"/>
            <a:ext cx="0" cy="23762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爆発 1 13">
            <a:extLst>
              <a:ext uri="{FF2B5EF4-FFF2-40B4-BE49-F238E27FC236}">
                <a16:creationId xmlns:a16="http://schemas.microsoft.com/office/drawing/2014/main" id="{63EA1D73-DBA4-9786-7C4A-4FEB03FA4ADE}"/>
              </a:ext>
            </a:extLst>
          </p:cNvPr>
          <p:cNvSpPr/>
          <p:nvPr/>
        </p:nvSpPr>
        <p:spPr>
          <a:xfrm>
            <a:off x="4236754" y="5121188"/>
            <a:ext cx="386796" cy="386796"/>
          </a:xfrm>
          <a:prstGeom prst="irregularSeal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9ACC0A40-8680-24FA-5527-EE7A1801769F}"/>
              </a:ext>
            </a:extLst>
          </p:cNvPr>
          <p:cNvSpPr txBox="1"/>
          <p:nvPr/>
        </p:nvSpPr>
        <p:spPr>
          <a:xfrm>
            <a:off x="3983175" y="5559533"/>
            <a:ext cx="1691489" cy="338554"/>
          </a:xfrm>
          <a:prstGeom prst="rect">
            <a:avLst/>
          </a:prstGeom>
          <a:noFill/>
        </p:spPr>
        <p:txBody>
          <a:bodyPr wrap="none" rtlCol="0">
            <a:spAutoFit/>
          </a:bodyPr>
          <a:lstStyle/>
          <a:p>
            <a:r>
              <a:rPr lang="en-US" altLang="ja-JP" sz="1600" dirty="0">
                <a:solidFill>
                  <a:srgbClr val="7030A0"/>
                </a:solidFill>
                <a:latin typeface="ＭＳ Ｐゴシック" panose="020B0600070205080204" pitchFamily="50" charset="-128"/>
                <a:ea typeface="ＭＳ Ｐゴシック" panose="020B0600070205080204" pitchFamily="50" charset="-128"/>
              </a:rPr>
              <a:t>Nuclear reactions</a:t>
            </a:r>
            <a:endParaRPr kumimoji="1" lang="ja-JP" altLang="en-US" sz="1600" dirty="0">
              <a:solidFill>
                <a:srgbClr val="7030A0"/>
              </a:solidFill>
              <a:latin typeface="ＭＳ Ｐゴシック" panose="020B0600070205080204" pitchFamily="50" charset="-128"/>
              <a:ea typeface="ＭＳ Ｐゴシック" panose="020B0600070205080204" pitchFamily="50" charset="-128"/>
            </a:endParaRPr>
          </a:p>
        </p:txBody>
      </p:sp>
      <p:sp>
        <p:nvSpPr>
          <p:cNvPr id="22" name="テキスト ボックス 21">
            <a:extLst>
              <a:ext uri="{FF2B5EF4-FFF2-40B4-BE49-F238E27FC236}">
                <a16:creationId xmlns:a16="http://schemas.microsoft.com/office/drawing/2014/main" id="{67FEB472-2067-B0C3-324F-6452B8277B67}"/>
              </a:ext>
            </a:extLst>
          </p:cNvPr>
          <p:cNvSpPr txBox="1"/>
          <p:nvPr/>
        </p:nvSpPr>
        <p:spPr>
          <a:xfrm>
            <a:off x="2982262" y="3948484"/>
            <a:ext cx="1005403" cy="369332"/>
          </a:xfrm>
          <a:prstGeom prst="rect">
            <a:avLst/>
          </a:prstGeom>
          <a:noFill/>
        </p:spPr>
        <p:txBody>
          <a:bodyPr wrap="none" rtlCol="0">
            <a:spAutoFit/>
          </a:bodyPr>
          <a:lstStyle/>
          <a:p>
            <a:r>
              <a:rPr lang="en-US" altLang="ja-JP" dirty="0">
                <a:solidFill>
                  <a:srgbClr val="7030A0"/>
                </a:solidFill>
                <a:latin typeface="ＭＳ Ｐゴシック" panose="020B0600070205080204" pitchFamily="50" charset="-128"/>
                <a:ea typeface="ＭＳ Ｐゴシック" panose="020B0600070205080204" pitchFamily="50" charset="-128"/>
              </a:rPr>
              <a:t>detector</a:t>
            </a:r>
            <a:endParaRPr kumimoji="1" lang="ja-JP" altLang="en-US" dirty="0">
              <a:solidFill>
                <a:srgbClr val="7030A0"/>
              </a:solidFill>
              <a:latin typeface="ＭＳ Ｐゴシック" panose="020B0600070205080204" pitchFamily="50" charset="-128"/>
              <a:ea typeface="ＭＳ Ｐゴシック" panose="020B0600070205080204" pitchFamily="50" charset="-128"/>
            </a:endParaRPr>
          </a:p>
        </p:txBody>
      </p:sp>
      <p:sp>
        <p:nvSpPr>
          <p:cNvPr id="24" name="テキスト ボックス 23">
            <a:extLst>
              <a:ext uri="{FF2B5EF4-FFF2-40B4-BE49-F238E27FC236}">
                <a16:creationId xmlns:a16="http://schemas.microsoft.com/office/drawing/2014/main" id="{DFC883C6-8B07-DE84-F258-DC78F689964B}"/>
              </a:ext>
            </a:extLst>
          </p:cNvPr>
          <p:cNvSpPr txBox="1"/>
          <p:nvPr/>
        </p:nvSpPr>
        <p:spPr>
          <a:xfrm>
            <a:off x="1134838" y="4901098"/>
            <a:ext cx="1043876" cy="400110"/>
          </a:xfrm>
          <a:prstGeom prst="rect">
            <a:avLst/>
          </a:prstGeom>
          <a:noFill/>
        </p:spPr>
        <p:txBody>
          <a:bodyPr wrap="none" rtlCol="0">
            <a:spAutoFit/>
          </a:bodyPr>
          <a:lstStyle/>
          <a:p>
            <a:r>
              <a:rPr lang="en-US" altLang="ja-JP" sz="2000" dirty="0">
                <a:solidFill>
                  <a:srgbClr val="0000FF"/>
                </a:solidFill>
                <a:latin typeface="ＭＳ Ｐゴシック" panose="020B0600070205080204" pitchFamily="50" charset="-128"/>
                <a:ea typeface="ＭＳ Ｐゴシック" panose="020B0600070205080204" pitchFamily="50" charset="-128"/>
              </a:rPr>
              <a:t>Neutron</a:t>
            </a:r>
            <a:endParaRPr kumimoji="1" lang="ja-JP" altLang="en-US" sz="2000" dirty="0">
              <a:solidFill>
                <a:srgbClr val="0000FF"/>
              </a:solidFill>
              <a:latin typeface="ＭＳ Ｐゴシック" panose="020B0600070205080204" pitchFamily="50" charset="-128"/>
              <a:ea typeface="ＭＳ Ｐゴシック" panose="020B0600070205080204" pitchFamily="50" charset="-128"/>
            </a:endParaRPr>
          </a:p>
        </p:txBody>
      </p:sp>
      <p:cxnSp>
        <p:nvCxnSpPr>
          <p:cNvPr id="6" name="直線矢印コネクタ 5">
            <a:extLst>
              <a:ext uri="{FF2B5EF4-FFF2-40B4-BE49-F238E27FC236}">
                <a16:creationId xmlns:a16="http://schemas.microsoft.com/office/drawing/2014/main" id="{3AB2A346-D50E-933A-11ED-B8B1939CF07A}"/>
              </a:ext>
            </a:extLst>
          </p:cNvPr>
          <p:cNvCxnSpPr>
            <a:cxnSpLocks/>
          </p:cNvCxnSpPr>
          <p:nvPr/>
        </p:nvCxnSpPr>
        <p:spPr>
          <a:xfrm>
            <a:off x="1033664" y="5301208"/>
            <a:ext cx="3425215" cy="0"/>
          </a:xfrm>
          <a:prstGeom prst="straightConnector1">
            <a:avLst/>
          </a:prstGeom>
          <a:ln w="28575">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327CE03B-97A3-E82A-9D13-FCC1F16814CF}"/>
              </a:ext>
            </a:extLst>
          </p:cNvPr>
          <p:cNvCxnSpPr>
            <a:cxnSpLocks/>
          </p:cNvCxnSpPr>
          <p:nvPr/>
        </p:nvCxnSpPr>
        <p:spPr>
          <a:xfrm flipV="1">
            <a:off x="4458879" y="4725144"/>
            <a:ext cx="2159268" cy="558644"/>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円/楕円 31">
            <a:extLst>
              <a:ext uri="{FF2B5EF4-FFF2-40B4-BE49-F238E27FC236}">
                <a16:creationId xmlns:a16="http://schemas.microsoft.com/office/drawing/2014/main" id="{1950884F-4898-0745-48D7-C6BF417E52FD}"/>
              </a:ext>
            </a:extLst>
          </p:cNvPr>
          <p:cNvSpPr>
            <a:spLocks noChangeAspect="1"/>
          </p:cNvSpPr>
          <p:nvPr/>
        </p:nvSpPr>
        <p:spPr>
          <a:xfrm>
            <a:off x="5105979" y="4833176"/>
            <a:ext cx="180000" cy="180000"/>
          </a:xfrm>
          <a:prstGeom prst="ellipse">
            <a:avLst/>
          </a:prstGeom>
          <a:noFill/>
          <a:ln w="127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3399"/>
                </a:solidFill>
              </a:rPr>
              <a:t>-</a:t>
            </a:r>
            <a:endParaRPr kumimoji="1" lang="ja-JP" altLang="en-US">
              <a:solidFill>
                <a:srgbClr val="FF3399"/>
              </a:solidFill>
            </a:endParaRPr>
          </a:p>
        </p:txBody>
      </p:sp>
      <p:sp>
        <p:nvSpPr>
          <p:cNvPr id="33" name="円/楕円 32">
            <a:extLst>
              <a:ext uri="{FF2B5EF4-FFF2-40B4-BE49-F238E27FC236}">
                <a16:creationId xmlns:a16="http://schemas.microsoft.com/office/drawing/2014/main" id="{C32AA378-1AEE-3D06-38CB-BD8F382A3B98}"/>
              </a:ext>
            </a:extLst>
          </p:cNvPr>
          <p:cNvSpPr>
            <a:spLocks noChangeAspect="1"/>
          </p:cNvSpPr>
          <p:nvPr/>
        </p:nvSpPr>
        <p:spPr>
          <a:xfrm>
            <a:off x="4814917" y="4910925"/>
            <a:ext cx="180000" cy="180000"/>
          </a:xfrm>
          <a:prstGeom prst="ellipse">
            <a:avLst/>
          </a:prstGeom>
          <a:noFill/>
          <a:ln w="127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3399"/>
                </a:solidFill>
              </a:rPr>
              <a:t>-</a:t>
            </a:r>
            <a:endParaRPr kumimoji="1" lang="ja-JP" altLang="en-US">
              <a:solidFill>
                <a:srgbClr val="FF3399"/>
              </a:solidFill>
            </a:endParaRPr>
          </a:p>
        </p:txBody>
      </p:sp>
      <p:sp>
        <p:nvSpPr>
          <p:cNvPr id="34" name="円/楕円 33">
            <a:extLst>
              <a:ext uri="{FF2B5EF4-FFF2-40B4-BE49-F238E27FC236}">
                <a16:creationId xmlns:a16="http://schemas.microsoft.com/office/drawing/2014/main" id="{942A428F-182B-7786-D7D5-3AF52F253787}"/>
              </a:ext>
            </a:extLst>
          </p:cNvPr>
          <p:cNvSpPr>
            <a:spLocks noChangeAspect="1"/>
          </p:cNvSpPr>
          <p:nvPr/>
        </p:nvSpPr>
        <p:spPr>
          <a:xfrm>
            <a:off x="5439354" y="4761168"/>
            <a:ext cx="180000" cy="180000"/>
          </a:xfrm>
          <a:prstGeom prst="ellipse">
            <a:avLst/>
          </a:prstGeom>
          <a:noFill/>
          <a:ln w="127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3399"/>
                </a:solidFill>
              </a:rPr>
              <a:t>-</a:t>
            </a:r>
            <a:endParaRPr kumimoji="1" lang="ja-JP" altLang="en-US">
              <a:solidFill>
                <a:srgbClr val="FF3399"/>
              </a:solidFill>
            </a:endParaRPr>
          </a:p>
        </p:txBody>
      </p:sp>
      <p:sp>
        <p:nvSpPr>
          <p:cNvPr id="35" name="円/楕円 34">
            <a:extLst>
              <a:ext uri="{FF2B5EF4-FFF2-40B4-BE49-F238E27FC236}">
                <a16:creationId xmlns:a16="http://schemas.microsoft.com/office/drawing/2014/main" id="{A406A749-6157-D2B7-6AAF-E057F9601D0E}"/>
              </a:ext>
            </a:extLst>
          </p:cNvPr>
          <p:cNvSpPr>
            <a:spLocks noChangeAspect="1"/>
          </p:cNvSpPr>
          <p:nvPr/>
        </p:nvSpPr>
        <p:spPr>
          <a:xfrm>
            <a:off x="5754051" y="4689160"/>
            <a:ext cx="180000" cy="180000"/>
          </a:xfrm>
          <a:prstGeom prst="ellipse">
            <a:avLst/>
          </a:prstGeom>
          <a:noFill/>
          <a:ln w="127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3399"/>
                </a:solidFill>
              </a:rPr>
              <a:t>-</a:t>
            </a:r>
            <a:endParaRPr kumimoji="1" lang="ja-JP" altLang="en-US">
              <a:solidFill>
                <a:srgbClr val="FF3399"/>
              </a:solidFill>
            </a:endParaRPr>
          </a:p>
        </p:txBody>
      </p:sp>
      <p:sp>
        <p:nvSpPr>
          <p:cNvPr id="36" name="円/楕円 35">
            <a:extLst>
              <a:ext uri="{FF2B5EF4-FFF2-40B4-BE49-F238E27FC236}">
                <a16:creationId xmlns:a16="http://schemas.microsoft.com/office/drawing/2014/main" id="{3BAA71AE-3A17-DF5E-B999-6C122FF04A0E}"/>
              </a:ext>
            </a:extLst>
          </p:cNvPr>
          <p:cNvSpPr>
            <a:spLocks noChangeAspect="1"/>
          </p:cNvSpPr>
          <p:nvPr/>
        </p:nvSpPr>
        <p:spPr>
          <a:xfrm>
            <a:off x="6042083" y="4617152"/>
            <a:ext cx="180000" cy="180000"/>
          </a:xfrm>
          <a:prstGeom prst="ellipse">
            <a:avLst/>
          </a:prstGeom>
          <a:noFill/>
          <a:ln w="127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3399"/>
                </a:solidFill>
              </a:rPr>
              <a:t>-</a:t>
            </a:r>
            <a:endParaRPr kumimoji="1" lang="ja-JP" altLang="en-US">
              <a:solidFill>
                <a:srgbClr val="FF3399"/>
              </a:solidFill>
            </a:endParaRPr>
          </a:p>
        </p:txBody>
      </p:sp>
      <p:sp>
        <p:nvSpPr>
          <p:cNvPr id="37" name="円/楕円 36">
            <a:extLst>
              <a:ext uri="{FF2B5EF4-FFF2-40B4-BE49-F238E27FC236}">
                <a16:creationId xmlns:a16="http://schemas.microsoft.com/office/drawing/2014/main" id="{24FAE7CB-B2F6-914C-7540-CC524DBA1CA8}"/>
              </a:ext>
            </a:extLst>
          </p:cNvPr>
          <p:cNvSpPr>
            <a:spLocks noChangeAspect="1"/>
          </p:cNvSpPr>
          <p:nvPr/>
        </p:nvSpPr>
        <p:spPr>
          <a:xfrm>
            <a:off x="5258379" y="5115467"/>
            <a:ext cx="180000" cy="180000"/>
          </a:xfrm>
          <a:prstGeom prst="ellipse">
            <a:avLst/>
          </a:prstGeom>
          <a:noFill/>
          <a:ln w="127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FF3399"/>
                </a:solidFill>
              </a:rPr>
              <a:t>+</a:t>
            </a:r>
            <a:endParaRPr kumimoji="1" lang="ja-JP" altLang="en-US">
              <a:solidFill>
                <a:srgbClr val="FF3399"/>
              </a:solidFill>
            </a:endParaRPr>
          </a:p>
        </p:txBody>
      </p:sp>
      <p:sp>
        <p:nvSpPr>
          <p:cNvPr id="38" name="円/楕円 37">
            <a:extLst>
              <a:ext uri="{FF2B5EF4-FFF2-40B4-BE49-F238E27FC236}">
                <a16:creationId xmlns:a16="http://schemas.microsoft.com/office/drawing/2014/main" id="{85127973-06F9-51B3-E71D-153204B200C2}"/>
              </a:ext>
            </a:extLst>
          </p:cNvPr>
          <p:cNvSpPr>
            <a:spLocks noChangeAspect="1"/>
          </p:cNvSpPr>
          <p:nvPr/>
        </p:nvSpPr>
        <p:spPr>
          <a:xfrm>
            <a:off x="4967317" y="5193216"/>
            <a:ext cx="180000" cy="180000"/>
          </a:xfrm>
          <a:prstGeom prst="ellipse">
            <a:avLst/>
          </a:prstGeom>
          <a:noFill/>
          <a:ln w="127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FF3399"/>
                </a:solidFill>
              </a:rPr>
              <a:t>+</a:t>
            </a:r>
            <a:endParaRPr kumimoji="1" lang="ja-JP" altLang="en-US">
              <a:solidFill>
                <a:srgbClr val="FF3399"/>
              </a:solidFill>
            </a:endParaRPr>
          </a:p>
        </p:txBody>
      </p:sp>
      <p:sp>
        <p:nvSpPr>
          <p:cNvPr id="39" name="円/楕円 38">
            <a:extLst>
              <a:ext uri="{FF2B5EF4-FFF2-40B4-BE49-F238E27FC236}">
                <a16:creationId xmlns:a16="http://schemas.microsoft.com/office/drawing/2014/main" id="{0E445FFA-B4AB-9234-6723-1ABAAD640638}"/>
              </a:ext>
            </a:extLst>
          </p:cNvPr>
          <p:cNvSpPr>
            <a:spLocks noChangeAspect="1"/>
          </p:cNvSpPr>
          <p:nvPr/>
        </p:nvSpPr>
        <p:spPr>
          <a:xfrm>
            <a:off x="5591754" y="5043459"/>
            <a:ext cx="180000" cy="180000"/>
          </a:xfrm>
          <a:prstGeom prst="ellipse">
            <a:avLst/>
          </a:prstGeom>
          <a:noFill/>
          <a:ln w="127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FF3399"/>
                </a:solidFill>
              </a:rPr>
              <a:t>+</a:t>
            </a:r>
            <a:endParaRPr kumimoji="1" lang="ja-JP" altLang="en-US">
              <a:solidFill>
                <a:srgbClr val="FF3399"/>
              </a:solidFill>
            </a:endParaRPr>
          </a:p>
        </p:txBody>
      </p:sp>
      <p:sp>
        <p:nvSpPr>
          <p:cNvPr id="40" name="円/楕円 39">
            <a:extLst>
              <a:ext uri="{FF2B5EF4-FFF2-40B4-BE49-F238E27FC236}">
                <a16:creationId xmlns:a16="http://schemas.microsoft.com/office/drawing/2014/main" id="{DE98AEF0-CFFF-1546-0BAC-013D81EE4538}"/>
              </a:ext>
            </a:extLst>
          </p:cNvPr>
          <p:cNvSpPr>
            <a:spLocks noChangeAspect="1"/>
          </p:cNvSpPr>
          <p:nvPr/>
        </p:nvSpPr>
        <p:spPr>
          <a:xfrm>
            <a:off x="5906451" y="4971451"/>
            <a:ext cx="180000" cy="180000"/>
          </a:xfrm>
          <a:prstGeom prst="ellipse">
            <a:avLst/>
          </a:prstGeom>
          <a:noFill/>
          <a:ln w="127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FF3399"/>
                </a:solidFill>
              </a:rPr>
              <a:t>+</a:t>
            </a:r>
            <a:endParaRPr kumimoji="1" lang="ja-JP" altLang="en-US">
              <a:solidFill>
                <a:srgbClr val="FF3399"/>
              </a:solidFill>
            </a:endParaRPr>
          </a:p>
        </p:txBody>
      </p:sp>
      <p:sp>
        <p:nvSpPr>
          <p:cNvPr id="41" name="円/楕円 40">
            <a:extLst>
              <a:ext uri="{FF2B5EF4-FFF2-40B4-BE49-F238E27FC236}">
                <a16:creationId xmlns:a16="http://schemas.microsoft.com/office/drawing/2014/main" id="{95975CB5-857E-D484-2A13-9506E4783154}"/>
              </a:ext>
            </a:extLst>
          </p:cNvPr>
          <p:cNvSpPr>
            <a:spLocks noChangeAspect="1"/>
          </p:cNvSpPr>
          <p:nvPr/>
        </p:nvSpPr>
        <p:spPr>
          <a:xfrm>
            <a:off x="6194483" y="4899443"/>
            <a:ext cx="180000" cy="180000"/>
          </a:xfrm>
          <a:prstGeom prst="ellipse">
            <a:avLst/>
          </a:prstGeom>
          <a:noFill/>
          <a:ln w="127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FF3399"/>
                </a:solidFill>
              </a:rPr>
              <a:t>+</a:t>
            </a:r>
            <a:endParaRPr kumimoji="1" lang="ja-JP" altLang="en-US">
              <a:solidFill>
                <a:srgbClr val="FF3399"/>
              </a:solidFill>
            </a:endParaRPr>
          </a:p>
        </p:txBody>
      </p:sp>
      <p:sp>
        <p:nvSpPr>
          <p:cNvPr id="42" name="テキスト ボックス 41">
            <a:extLst>
              <a:ext uri="{FF2B5EF4-FFF2-40B4-BE49-F238E27FC236}">
                <a16:creationId xmlns:a16="http://schemas.microsoft.com/office/drawing/2014/main" id="{294863DB-B941-4E16-F4B0-2842DC6E63F0}"/>
              </a:ext>
            </a:extLst>
          </p:cNvPr>
          <p:cNvSpPr txBox="1"/>
          <p:nvPr/>
        </p:nvSpPr>
        <p:spPr>
          <a:xfrm>
            <a:off x="3887813" y="4166992"/>
            <a:ext cx="1798890" cy="584775"/>
          </a:xfrm>
          <a:prstGeom prst="rect">
            <a:avLst/>
          </a:prstGeom>
          <a:noFill/>
        </p:spPr>
        <p:txBody>
          <a:bodyPr wrap="none" rtlCol="0">
            <a:spAutoFit/>
          </a:bodyPr>
          <a:lstStyle/>
          <a:p>
            <a:r>
              <a:rPr lang="en-US" altLang="ja-JP" sz="1600" dirty="0">
                <a:solidFill>
                  <a:srgbClr val="FF3399"/>
                </a:solidFill>
                <a:latin typeface="ＭＳ Ｐゴシック" panose="020B0600070205080204" pitchFamily="50" charset="-128"/>
                <a:ea typeface="ＭＳ Ｐゴシック" panose="020B0600070205080204" pitchFamily="50" charset="-128"/>
              </a:rPr>
              <a:t>ionization</a:t>
            </a:r>
            <a:r>
              <a:rPr kumimoji="1" lang="ja-JP" altLang="en-US" sz="1600" dirty="0">
                <a:solidFill>
                  <a:srgbClr val="FF3399"/>
                </a:solidFill>
                <a:latin typeface="ＭＳ Ｐゴシック" panose="020B0600070205080204" pitchFamily="50" charset="-128"/>
                <a:ea typeface="ＭＳ Ｐゴシック" panose="020B0600070205080204" pitchFamily="50" charset="-128"/>
              </a:rPr>
              <a:t> </a:t>
            </a:r>
            <a:r>
              <a:rPr kumimoji="1" lang="en-US" altLang="ja-JP" sz="1600" dirty="0">
                <a:solidFill>
                  <a:srgbClr val="FF3399"/>
                </a:solidFill>
                <a:latin typeface="ＭＳ Ｐゴシック" panose="020B0600070205080204" pitchFamily="50" charset="-128"/>
                <a:ea typeface="ＭＳ Ｐゴシック" panose="020B0600070205080204" pitchFamily="50" charset="-128"/>
              </a:rPr>
              <a:t>or </a:t>
            </a:r>
          </a:p>
          <a:p>
            <a:r>
              <a:rPr lang="en-US" altLang="ja-JP" sz="1600" dirty="0">
                <a:solidFill>
                  <a:srgbClr val="FF3399"/>
                </a:solidFill>
                <a:latin typeface="ＭＳ Ｐゴシック" panose="020B0600070205080204" pitchFamily="50" charset="-128"/>
                <a:ea typeface="ＭＳ Ｐゴシック" panose="020B0600070205080204" pitchFamily="50" charset="-128"/>
              </a:rPr>
              <a:t>Electron excitation</a:t>
            </a:r>
            <a:endParaRPr kumimoji="1" lang="ja-JP" altLang="en-US" sz="1600" dirty="0">
              <a:solidFill>
                <a:srgbClr val="FF3399"/>
              </a:solidFill>
              <a:latin typeface="ＭＳ Ｐゴシック" panose="020B0600070205080204" pitchFamily="50" charset="-128"/>
              <a:ea typeface="ＭＳ Ｐゴシック" panose="020B0600070205080204" pitchFamily="50" charset="-128"/>
            </a:endParaRPr>
          </a:p>
        </p:txBody>
      </p:sp>
      <p:sp>
        <p:nvSpPr>
          <p:cNvPr id="44" name="テキスト ボックス 43">
            <a:extLst>
              <a:ext uri="{FF2B5EF4-FFF2-40B4-BE49-F238E27FC236}">
                <a16:creationId xmlns:a16="http://schemas.microsoft.com/office/drawing/2014/main" id="{255C6C20-69D6-3799-AE21-B413727A6A85}"/>
              </a:ext>
            </a:extLst>
          </p:cNvPr>
          <p:cNvSpPr txBox="1"/>
          <p:nvPr/>
        </p:nvSpPr>
        <p:spPr>
          <a:xfrm>
            <a:off x="6276525" y="4359296"/>
            <a:ext cx="1592103" cy="338554"/>
          </a:xfrm>
          <a:prstGeom prst="rect">
            <a:avLst/>
          </a:prstGeom>
          <a:noFill/>
        </p:spPr>
        <p:txBody>
          <a:bodyPr wrap="none" rtlCol="0">
            <a:spAutoFit/>
          </a:bodyPr>
          <a:lstStyle/>
          <a:p>
            <a:r>
              <a:rPr lang="en-US" altLang="ja-JP" sz="1600" dirty="0">
                <a:solidFill>
                  <a:srgbClr val="FF0000"/>
                </a:solidFill>
                <a:latin typeface="ＭＳ Ｐゴシック" panose="020B0600070205080204" pitchFamily="50" charset="-128"/>
                <a:ea typeface="ＭＳ Ｐゴシック" panose="020B0600070205080204" pitchFamily="50" charset="-128"/>
              </a:rPr>
              <a:t>Charged particle</a:t>
            </a:r>
            <a:endParaRPr kumimoji="1" lang="ja-JP" altLang="en-US" sz="1600" dirty="0">
              <a:solidFill>
                <a:srgbClr val="FF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57098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EE817B-3883-1E16-9190-D3E2CDFB8588}"/>
              </a:ext>
            </a:extLst>
          </p:cNvPr>
          <p:cNvSpPr>
            <a:spLocks noGrp="1"/>
          </p:cNvSpPr>
          <p:nvPr>
            <p:ph type="title"/>
          </p:nvPr>
        </p:nvSpPr>
        <p:spPr/>
        <p:txBody>
          <a:bodyPr>
            <a:normAutofit fontScale="90000"/>
          </a:bodyPr>
          <a:lstStyle/>
          <a:p>
            <a:r>
              <a:rPr lang="en-US" altLang="ja-JP" dirty="0"/>
              <a:t>Commonly-Used Neutron Detectors</a:t>
            </a:r>
            <a:endParaRPr kumimoji="1" lang="ja-JP" altLang="en-US" dirty="0"/>
          </a:p>
        </p:txBody>
      </p:sp>
      <p:sp>
        <p:nvSpPr>
          <p:cNvPr id="3" name="コンテンツ プレースホルダー 2">
            <a:extLst>
              <a:ext uri="{FF2B5EF4-FFF2-40B4-BE49-F238E27FC236}">
                <a16:creationId xmlns:a16="http://schemas.microsoft.com/office/drawing/2014/main" id="{B5C04235-9622-63FF-CC08-D63A517A1AAB}"/>
              </a:ext>
            </a:extLst>
          </p:cNvPr>
          <p:cNvSpPr>
            <a:spLocks noGrp="1"/>
          </p:cNvSpPr>
          <p:nvPr>
            <p:ph idx="1"/>
          </p:nvPr>
        </p:nvSpPr>
        <p:spPr>
          <a:xfrm>
            <a:off x="467544" y="1268760"/>
            <a:ext cx="6264696" cy="5256585"/>
          </a:xfrm>
        </p:spPr>
        <p:txBody>
          <a:bodyPr>
            <a:normAutofit/>
          </a:bodyPr>
          <a:lstStyle/>
          <a:p>
            <a:pPr>
              <a:buFont typeface="Arial" panose="020B0604020202020204" pitchFamily="34" charset="0"/>
              <a:buChar char="•"/>
            </a:pPr>
            <a:r>
              <a:rPr kumimoji="1" lang="en-US" altLang="ja-JP" sz="2800" baseline="30000" dirty="0">
                <a:solidFill>
                  <a:srgbClr val="0000FF"/>
                </a:solidFill>
              </a:rPr>
              <a:t>3</a:t>
            </a:r>
            <a:r>
              <a:rPr lang="en-US" altLang="ja-JP" sz="2800" dirty="0">
                <a:solidFill>
                  <a:srgbClr val="0000FF"/>
                </a:solidFill>
              </a:rPr>
              <a:t>He Proportional counters</a:t>
            </a:r>
            <a:br>
              <a:rPr lang="en-US" altLang="ja-JP" sz="2800" dirty="0"/>
            </a:br>
            <a:r>
              <a:rPr lang="en-US" altLang="ja-JP" sz="2800" baseline="30000" dirty="0"/>
              <a:t>3</a:t>
            </a:r>
            <a:r>
              <a:rPr lang="en-US" altLang="ja-JP" sz="2800" dirty="0"/>
              <a:t>He + n </a:t>
            </a:r>
            <a:r>
              <a:rPr lang="ja-JP" altLang="en-US" sz="2800" dirty="0"/>
              <a:t>→</a:t>
            </a:r>
            <a:r>
              <a:rPr lang="en-US" altLang="ja-JP" sz="2800" dirty="0"/>
              <a:t> p + t + 0.764 MeV</a:t>
            </a:r>
            <a:endParaRPr kumimoji="1" lang="en-US" altLang="ja-JP" sz="2800" dirty="0"/>
          </a:p>
          <a:p>
            <a:pPr>
              <a:buFont typeface="Arial" panose="020B0604020202020204" pitchFamily="34" charset="0"/>
              <a:buChar char="•"/>
            </a:pPr>
            <a:r>
              <a:rPr kumimoji="1" lang="en-US" altLang="ja-JP" sz="2800" dirty="0">
                <a:solidFill>
                  <a:srgbClr val="0000FF"/>
                </a:solidFill>
              </a:rPr>
              <a:t>BF</a:t>
            </a:r>
            <a:r>
              <a:rPr kumimoji="1" lang="en-US" altLang="ja-JP" sz="2800" baseline="-25000" dirty="0">
                <a:solidFill>
                  <a:srgbClr val="0000FF"/>
                </a:solidFill>
              </a:rPr>
              <a:t>3</a:t>
            </a:r>
            <a:r>
              <a:rPr kumimoji="1" lang="ja-JP" altLang="en-US" sz="2800" dirty="0">
                <a:solidFill>
                  <a:srgbClr val="0000FF"/>
                </a:solidFill>
              </a:rPr>
              <a:t> </a:t>
            </a:r>
            <a:r>
              <a:rPr lang="en-US" altLang="ja-JP" sz="2800" dirty="0">
                <a:solidFill>
                  <a:srgbClr val="0000FF"/>
                </a:solidFill>
              </a:rPr>
              <a:t>Proportional counters</a:t>
            </a:r>
            <a:br>
              <a:rPr kumimoji="1" lang="en-US" altLang="ja-JP" sz="2800" dirty="0"/>
            </a:br>
            <a:r>
              <a:rPr kumimoji="1" lang="en-US" altLang="ja-JP" sz="2800" baseline="30000" dirty="0"/>
              <a:t>10</a:t>
            </a:r>
            <a:r>
              <a:rPr kumimoji="1" lang="en-US" altLang="ja-JP" sz="2800" dirty="0"/>
              <a:t>B + n</a:t>
            </a:r>
            <a:r>
              <a:rPr kumimoji="1" lang="ja-JP" altLang="en-US" sz="2800" dirty="0"/>
              <a:t> → </a:t>
            </a:r>
            <a:r>
              <a:rPr kumimoji="1" lang="en-US" altLang="ja-JP" sz="2800" dirty="0">
                <a:latin typeface="Symbol" pitchFamily="2" charset="2"/>
              </a:rPr>
              <a:t>a</a:t>
            </a:r>
            <a:r>
              <a:rPr kumimoji="1" lang="en-US" altLang="ja-JP" sz="2800" dirty="0"/>
              <a:t> + </a:t>
            </a:r>
            <a:r>
              <a:rPr kumimoji="1" lang="en-US" altLang="ja-JP" sz="2800" baseline="30000" dirty="0"/>
              <a:t>7</a:t>
            </a:r>
            <a:r>
              <a:rPr kumimoji="1" lang="en-US" altLang="ja-JP" sz="2800" dirty="0"/>
              <a:t>Li + 2.79 MeV</a:t>
            </a:r>
          </a:p>
          <a:p>
            <a:pPr>
              <a:buFont typeface="Arial" panose="020B0604020202020204" pitchFamily="34" charset="0"/>
              <a:buChar char="•"/>
            </a:pPr>
            <a:r>
              <a:rPr lang="en-US" altLang="ja-JP" sz="2800" dirty="0">
                <a:solidFill>
                  <a:srgbClr val="0000FF"/>
                </a:solidFill>
              </a:rPr>
              <a:t>Lithium Glass Detector</a:t>
            </a:r>
            <a:br>
              <a:rPr lang="en-US" altLang="ja-JP" sz="2800" dirty="0"/>
            </a:br>
            <a:r>
              <a:rPr lang="en-US" altLang="ja-JP" sz="2800" baseline="30000" dirty="0"/>
              <a:t>6</a:t>
            </a:r>
            <a:r>
              <a:rPr lang="en-US" altLang="ja-JP" sz="2800" dirty="0"/>
              <a:t>Li + n </a:t>
            </a:r>
            <a:r>
              <a:rPr lang="ja-JP" altLang="en-US" sz="2800" dirty="0"/>
              <a:t>→ </a:t>
            </a:r>
            <a:r>
              <a:rPr lang="en-US" altLang="ja-JP" sz="2800" dirty="0"/>
              <a:t>t + </a:t>
            </a:r>
            <a:r>
              <a:rPr lang="en-US" altLang="ja-JP" sz="2800" dirty="0">
                <a:latin typeface="Symbol" pitchFamily="2" charset="2"/>
              </a:rPr>
              <a:t>a</a:t>
            </a:r>
            <a:r>
              <a:rPr lang="en-US" altLang="ja-JP" sz="2800" dirty="0"/>
              <a:t> + 4.78 MeV</a:t>
            </a:r>
            <a:endParaRPr lang="en-US" altLang="ja-JP" sz="2800" dirty="0">
              <a:latin typeface="Symbol" pitchFamily="2" charset="2"/>
            </a:endParaRPr>
          </a:p>
          <a:p>
            <a:pPr>
              <a:buFont typeface="Arial" panose="020B0604020202020204" pitchFamily="34" charset="0"/>
              <a:buChar char="•"/>
            </a:pPr>
            <a:endParaRPr kumimoji="1" lang="en-US" altLang="ja-JP" sz="1400" dirty="0">
              <a:solidFill>
                <a:srgbClr val="0000FF"/>
              </a:solidFill>
            </a:endParaRPr>
          </a:p>
          <a:p>
            <a:pPr>
              <a:buFont typeface="Arial" panose="020B0604020202020204" pitchFamily="34" charset="0"/>
              <a:buChar char="•"/>
            </a:pPr>
            <a:r>
              <a:rPr lang="en-US" altLang="ja-JP" sz="2400" dirty="0">
                <a:solidFill>
                  <a:srgbClr val="0000FF"/>
                </a:solidFill>
              </a:rPr>
              <a:t>Organic liquid scintillation detector</a:t>
            </a:r>
            <a:br>
              <a:rPr kumimoji="1" lang="en-US" altLang="ja-JP" sz="2800" dirty="0"/>
            </a:br>
            <a:r>
              <a:rPr lang="en-US" altLang="ja-JP" sz="2400" dirty="0"/>
              <a:t>Elastic scattering with protons. Detect recoil protons</a:t>
            </a:r>
            <a:br>
              <a:rPr kumimoji="1" lang="en-US" altLang="ja-JP" sz="2800" dirty="0"/>
            </a:br>
            <a:r>
              <a:rPr kumimoji="1" lang="en-US" altLang="ja-JP" sz="2800" dirty="0"/>
              <a:t>n + p </a:t>
            </a:r>
            <a:r>
              <a:rPr kumimoji="1" lang="ja-JP" altLang="en-US" sz="2800" dirty="0"/>
              <a:t>→ </a:t>
            </a:r>
            <a:r>
              <a:rPr kumimoji="1" lang="en-US" altLang="ja-JP" sz="2800" dirty="0"/>
              <a:t>n + </a:t>
            </a:r>
            <a:r>
              <a:rPr lang="en-US" altLang="ja-JP" sz="2800" dirty="0"/>
              <a:t>p</a:t>
            </a:r>
            <a:endParaRPr kumimoji="1" lang="en-US" altLang="ja-JP" sz="2800" dirty="0"/>
          </a:p>
          <a:p>
            <a:pPr>
              <a:buFont typeface="Arial" panose="020B0604020202020204" pitchFamily="34" charset="0"/>
              <a:buChar char="•"/>
            </a:pPr>
            <a:endParaRPr kumimoji="1" lang="ja-JP" altLang="en-US" sz="2800" dirty="0"/>
          </a:p>
        </p:txBody>
      </p:sp>
      <p:sp>
        <p:nvSpPr>
          <p:cNvPr id="4" name="右中かっこ 3">
            <a:extLst>
              <a:ext uri="{FF2B5EF4-FFF2-40B4-BE49-F238E27FC236}">
                <a16:creationId xmlns:a16="http://schemas.microsoft.com/office/drawing/2014/main" id="{424B6B8A-2E76-6419-2CE3-C8971E4AFE51}"/>
              </a:ext>
            </a:extLst>
          </p:cNvPr>
          <p:cNvSpPr/>
          <p:nvPr/>
        </p:nvSpPr>
        <p:spPr>
          <a:xfrm>
            <a:off x="6516216" y="1283642"/>
            <a:ext cx="358159" cy="2937445"/>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7F6CEE85-A2F5-3DD2-1A40-690CE03A773C}"/>
              </a:ext>
            </a:extLst>
          </p:cNvPr>
          <p:cNvSpPr txBox="1"/>
          <p:nvPr/>
        </p:nvSpPr>
        <p:spPr>
          <a:xfrm>
            <a:off x="7005251" y="2060848"/>
            <a:ext cx="1746473" cy="1938992"/>
          </a:xfrm>
          <a:prstGeom prst="rect">
            <a:avLst/>
          </a:prstGeom>
          <a:noFill/>
        </p:spPr>
        <p:txBody>
          <a:bodyPr wrap="square" rtlCol="0">
            <a:spAutoFit/>
          </a:bodyPr>
          <a:lstStyle/>
          <a:p>
            <a:r>
              <a:rPr lang="en-US" altLang="ja-JP" sz="2400" dirty="0">
                <a:ea typeface="ＭＳ Ｐゴシック" panose="020B0600070205080204" pitchFamily="50" charset="-128"/>
              </a:rPr>
              <a:t>More sensitive to low-energy neutrons</a:t>
            </a:r>
            <a:endParaRPr kumimoji="1" lang="ja-JP" altLang="en-US" sz="2400" dirty="0">
              <a:ea typeface="ＭＳ Ｐゴシック" panose="020B0600070205080204" pitchFamily="50" charset="-128"/>
            </a:endParaRPr>
          </a:p>
        </p:txBody>
      </p:sp>
      <p:sp>
        <p:nvSpPr>
          <p:cNvPr id="6" name="右中かっこ 5">
            <a:extLst>
              <a:ext uri="{FF2B5EF4-FFF2-40B4-BE49-F238E27FC236}">
                <a16:creationId xmlns:a16="http://schemas.microsoft.com/office/drawing/2014/main" id="{401B6B4F-5FBF-29B9-9754-E0A5146F274A}"/>
              </a:ext>
            </a:extLst>
          </p:cNvPr>
          <p:cNvSpPr/>
          <p:nvPr/>
        </p:nvSpPr>
        <p:spPr>
          <a:xfrm>
            <a:off x="6588851" y="4703948"/>
            <a:ext cx="358159" cy="146135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8E62F8F2-2DBE-8222-37EE-C8DD3A758590}"/>
              </a:ext>
            </a:extLst>
          </p:cNvPr>
          <p:cNvSpPr txBox="1"/>
          <p:nvPr/>
        </p:nvSpPr>
        <p:spPr>
          <a:xfrm>
            <a:off x="7005251" y="5046275"/>
            <a:ext cx="1959237" cy="1015663"/>
          </a:xfrm>
          <a:prstGeom prst="rect">
            <a:avLst/>
          </a:prstGeom>
          <a:noFill/>
        </p:spPr>
        <p:txBody>
          <a:bodyPr wrap="square" rtlCol="0">
            <a:spAutoFit/>
          </a:bodyPr>
          <a:lstStyle/>
          <a:p>
            <a:r>
              <a:rPr kumimoji="1" lang="en-US" altLang="ja-JP" sz="2000" dirty="0">
                <a:ea typeface="ＭＳ Ｐゴシック" panose="020B0600070205080204" pitchFamily="50" charset="-128"/>
              </a:rPr>
              <a:t>Sensitive only to fast neutrons</a:t>
            </a:r>
            <a:endParaRPr kumimoji="1" lang="ja-JP" altLang="en-US" sz="2000" dirty="0">
              <a:ea typeface="ＭＳ Ｐゴシック" panose="020B0600070205080204" pitchFamily="50" charset="-128"/>
            </a:endParaRPr>
          </a:p>
        </p:txBody>
      </p:sp>
      <p:sp>
        <p:nvSpPr>
          <p:cNvPr id="8" name="円/楕円 7">
            <a:extLst>
              <a:ext uri="{FF2B5EF4-FFF2-40B4-BE49-F238E27FC236}">
                <a16:creationId xmlns:a16="http://schemas.microsoft.com/office/drawing/2014/main" id="{BB074231-8AA0-3B2B-65F3-D816AB536243}"/>
              </a:ext>
            </a:extLst>
          </p:cNvPr>
          <p:cNvSpPr/>
          <p:nvPr/>
        </p:nvSpPr>
        <p:spPr>
          <a:xfrm>
            <a:off x="971600" y="6237312"/>
            <a:ext cx="360041" cy="360041"/>
          </a:xfrm>
          <a:prstGeom prst="ellipse">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n</a:t>
            </a:r>
            <a:endParaRPr kumimoji="1" lang="ja-JP" altLang="en-US"/>
          </a:p>
        </p:txBody>
      </p:sp>
      <p:sp>
        <p:nvSpPr>
          <p:cNvPr id="9" name="円/楕円 8">
            <a:extLst>
              <a:ext uri="{FF2B5EF4-FFF2-40B4-BE49-F238E27FC236}">
                <a16:creationId xmlns:a16="http://schemas.microsoft.com/office/drawing/2014/main" id="{4BD2FF42-89EF-4E66-798F-113BE16FC6A1}"/>
              </a:ext>
            </a:extLst>
          </p:cNvPr>
          <p:cNvSpPr/>
          <p:nvPr/>
        </p:nvSpPr>
        <p:spPr>
          <a:xfrm>
            <a:off x="2339752" y="6237312"/>
            <a:ext cx="360041" cy="360041"/>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p</a:t>
            </a:r>
            <a:endParaRPr kumimoji="1" lang="ja-JP" altLang="en-US"/>
          </a:p>
        </p:txBody>
      </p:sp>
      <p:cxnSp>
        <p:nvCxnSpPr>
          <p:cNvPr id="11" name="直線矢印コネクタ 10">
            <a:extLst>
              <a:ext uri="{FF2B5EF4-FFF2-40B4-BE49-F238E27FC236}">
                <a16:creationId xmlns:a16="http://schemas.microsoft.com/office/drawing/2014/main" id="{D286B9E9-06EB-383F-6355-6D32373E3C01}"/>
              </a:ext>
            </a:extLst>
          </p:cNvPr>
          <p:cNvCxnSpPr>
            <a:cxnSpLocks/>
          </p:cNvCxnSpPr>
          <p:nvPr/>
        </p:nvCxnSpPr>
        <p:spPr>
          <a:xfrm>
            <a:off x="1403648" y="6417332"/>
            <a:ext cx="864096" cy="0"/>
          </a:xfrm>
          <a:prstGeom prst="straightConnector1">
            <a:avLst/>
          </a:prstGeom>
          <a:ln w="28575">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右矢印 11">
            <a:extLst>
              <a:ext uri="{FF2B5EF4-FFF2-40B4-BE49-F238E27FC236}">
                <a16:creationId xmlns:a16="http://schemas.microsoft.com/office/drawing/2014/main" id="{B575CF2E-D593-749D-413A-730CC01A246A}"/>
              </a:ext>
            </a:extLst>
          </p:cNvPr>
          <p:cNvSpPr/>
          <p:nvPr/>
        </p:nvSpPr>
        <p:spPr>
          <a:xfrm>
            <a:off x="3029627" y="6165304"/>
            <a:ext cx="216024" cy="504056"/>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a:extLst>
              <a:ext uri="{FF2B5EF4-FFF2-40B4-BE49-F238E27FC236}">
                <a16:creationId xmlns:a16="http://schemas.microsoft.com/office/drawing/2014/main" id="{4C9EDAE9-DBC0-72AB-A418-509418EBB9CF}"/>
              </a:ext>
            </a:extLst>
          </p:cNvPr>
          <p:cNvSpPr/>
          <p:nvPr/>
        </p:nvSpPr>
        <p:spPr>
          <a:xfrm>
            <a:off x="3579303" y="6237312"/>
            <a:ext cx="360041" cy="360041"/>
          </a:xfrm>
          <a:prstGeom prst="ellipse">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n</a:t>
            </a:r>
            <a:endParaRPr kumimoji="1" lang="ja-JP" altLang="en-US"/>
          </a:p>
        </p:txBody>
      </p:sp>
      <p:sp>
        <p:nvSpPr>
          <p:cNvPr id="14" name="円/楕円 13">
            <a:extLst>
              <a:ext uri="{FF2B5EF4-FFF2-40B4-BE49-F238E27FC236}">
                <a16:creationId xmlns:a16="http://schemas.microsoft.com/office/drawing/2014/main" id="{5E83A884-75D0-FFE1-5E77-E5B349155C34}"/>
              </a:ext>
            </a:extLst>
          </p:cNvPr>
          <p:cNvSpPr/>
          <p:nvPr/>
        </p:nvSpPr>
        <p:spPr>
          <a:xfrm>
            <a:off x="4211960" y="6237312"/>
            <a:ext cx="360041" cy="360041"/>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p</a:t>
            </a:r>
            <a:endParaRPr kumimoji="1" lang="ja-JP" altLang="en-US"/>
          </a:p>
        </p:txBody>
      </p:sp>
      <p:cxnSp>
        <p:nvCxnSpPr>
          <p:cNvPr id="15" name="直線矢印コネクタ 14">
            <a:extLst>
              <a:ext uri="{FF2B5EF4-FFF2-40B4-BE49-F238E27FC236}">
                <a16:creationId xmlns:a16="http://schemas.microsoft.com/office/drawing/2014/main" id="{26250384-72E4-BFFE-EB07-E1E35E282CD2}"/>
              </a:ext>
            </a:extLst>
          </p:cNvPr>
          <p:cNvCxnSpPr>
            <a:cxnSpLocks/>
          </p:cNvCxnSpPr>
          <p:nvPr/>
        </p:nvCxnSpPr>
        <p:spPr>
          <a:xfrm>
            <a:off x="4644008" y="6417332"/>
            <a:ext cx="864096" cy="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F06119E8-9D53-0950-AA33-7921E966C8F2}"/>
              </a:ext>
            </a:extLst>
          </p:cNvPr>
          <p:cNvSpPr txBox="1"/>
          <p:nvPr/>
        </p:nvSpPr>
        <p:spPr>
          <a:xfrm>
            <a:off x="3923928" y="5805264"/>
            <a:ext cx="1705082" cy="369332"/>
          </a:xfrm>
          <a:prstGeom prst="rect">
            <a:avLst/>
          </a:prstGeom>
          <a:noFill/>
        </p:spPr>
        <p:txBody>
          <a:bodyPr wrap="none" rtlCol="0">
            <a:spAutoFit/>
          </a:bodyPr>
          <a:lstStyle/>
          <a:p>
            <a:r>
              <a:rPr lang="en-US" altLang="ja-JP" dirty="0">
                <a:solidFill>
                  <a:srgbClr val="FF0000"/>
                </a:solidFill>
                <a:ea typeface="ＭＳ Ｐゴシック" panose="020B0600070205080204" pitchFamily="50" charset="-128"/>
              </a:rPr>
              <a:t>Recoil proton</a:t>
            </a:r>
            <a:endParaRPr kumimoji="1" lang="ja-JP" altLang="en-US" dirty="0">
              <a:solidFill>
                <a:srgbClr val="FF0000"/>
              </a:solidFill>
              <a:ea typeface="ＭＳ Ｐゴシック" panose="020B0600070205080204" pitchFamily="50" charset="-128"/>
            </a:endParaRPr>
          </a:p>
        </p:txBody>
      </p:sp>
    </p:spTree>
    <p:extLst>
      <p:ext uri="{BB962C8B-B14F-4D97-AF65-F5344CB8AC3E}">
        <p14:creationId xmlns:p14="http://schemas.microsoft.com/office/powerpoint/2010/main" val="585492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259928E-BE05-BB7B-8D6A-C9199C5F9737}"/>
              </a:ext>
            </a:extLst>
          </p:cNvPr>
          <p:cNvSpPr>
            <a:spLocks noGrp="1"/>
          </p:cNvSpPr>
          <p:nvPr>
            <p:ph type="title"/>
          </p:nvPr>
        </p:nvSpPr>
        <p:spPr/>
        <p:txBody>
          <a:bodyPr>
            <a:normAutofit/>
          </a:bodyPr>
          <a:lstStyle/>
          <a:p>
            <a:r>
              <a:rPr lang="en-US" altLang="ja-JP" dirty="0"/>
              <a:t>Neutron detector</a:t>
            </a:r>
            <a:endParaRPr lang="ja-JP" altLang="en-US" dirty="0"/>
          </a:p>
        </p:txBody>
      </p:sp>
      <p:pic>
        <p:nvPicPr>
          <p:cNvPr id="5" name="Picture 2">
            <a:extLst>
              <a:ext uri="{FF2B5EF4-FFF2-40B4-BE49-F238E27FC236}">
                <a16:creationId xmlns:a16="http://schemas.microsoft.com/office/drawing/2014/main" id="{99CD865D-2538-F8FF-7090-3AEB911B83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601" b="26259"/>
          <a:stretch/>
        </p:blipFill>
        <p:spPr bwMode="auto">
          <a:xfrm>
            <a:off x="453802" y="1021378"/>
            <a:ext cx="3810000" cy="18722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FBE412CC-B39F-0348-3DF4-C7BCDE3EE71D}"/>
              </a:ext>
            </a:extLst>
          </p:cNvPr>
          <p:cNvPicPr>
            <a:picLocks noChangeAspect="1"/>
          </p:cNvPicPr>
          <p:nvPr/>
        </p:nvPicPr>
        <p:blipFill>
          <a:blip r:embed="rId3"/>
          <a:stretch>
            <a:fillRect/>
          </a:stretch>
        </p:blipFill>
        <p:spPr>
          <a:xfrm>
            <a:off x="4528279" y="2029490"/>
            <a:ext cx="4193148" cy="3484811"/>
          </a:xfrm>
          <a:prstGeom prst="rect">
            <a:avLst/>
          </a:prstGeom>
          <a:ln>
            <a:solidFill>
              <a:schemeClr val="tx1"/>
            </a:solidFill>
          </a:ln>
        </p:spPr>
      </p:pic>
      <p:sp>
        <p:nvSpPr>
          <p:cNvPr id="7" name="テキスト ボックス 6">
            <a:extLst>
              <a:ext uri="{FF2B5EF4-FFF2-40B4-BE49-F238E27FC236}">
                <a16:creationId xmlns:a16="http://schemas.microsoft.com/office/drawing/2014/main" id="{88885485-3EF8-B2CD-0678-CEDE25263051}"/>
              </a:ext>
            </a:extLst>
          </p:cNvPr>
          <p:cNvSpPr txBox="1"/>
          <p:nvPr/>
        </p:nvSpPr>
        <p:spPr>
          <a:xfrm>
            <a:off x="323528" y="836712"/>
            <a:ext cx="3156633" cy="369332"/>
          </a:xfrm>
          <a:prstGeom prst="rect">
            <a:avLst/>
          </a:prstGeom>
          <a:solidFill>
            <a:schemeClr val="tx1"/>
          </a:solidFill>
        </p:spPr>
        <p:txBody>
          <a:bodyPr wrap="none" rtlCol="0">
            <a:spAutoFit/>
          </a:bodyPr>
          <a:lstStyle/>
          <a:p>
            <a:r>
              <a:rPr lang="en-US" altLang="ja-JP" baseline="30000" dirty="0">
                <a:solidFill>
                  <a:schemeClr val="bg1"/>
                </a:solidFill>
              </a:rPr>
              <a:t>3</a:t>
            </a:r>
            <a:r>
              <a:rPr lang="en-US" altLang="ja-JP" dirty="0">
                <a:solidFill>
                  <a:schemeClr val="bg1"/>
                </a:solidFill>
              </a:rPr>
              <a:t>He Proportional counters</a:t>
            </a:r>
            <a:endParaRPr kumimoji="1" lang="ja-JP" altLang="en-US" dirty="0">
              <a:solidFill>
                <a:schemeClr val="bg1"/>
              </a:solidFill>
            </a:endParaRPr>
          </a:p>
        </p:txBody>
      </p:sp>
      <p:sp>
        <p:nvSpPr>
          <p:cNvPr id="8" name="テキスト ボックス 7">
            <a:extLst>
              <a:ext uri="{FF2B5EF4-FFF2-40B4-BE49-F238E27FC236}">
                <a16:creationId xmlns:a16="http://schemas.microsoft.com/office/drawing/2014/main" id="{3FDA6D20-23D7-1ABD-D553-8BF773FF0D4D}"/>
              </a:ext>
            </a:extLst>
          </p:cNvPr>
          <p:cNvSpPr txBox="1"/>
          <p:nvPr/>
        </p:nvSpPr>
        <p:spPr>
          <a:xfrm>
            <a:off x="4427984" y="1484784"/>
            <a:ext cx="4498404" cy="646331"/>
          </a:xfrm>
          <a:prstGeom prst="rect">
            <a:avLst/>
          </a:prstGeom>
          <a:solidFill>
            <a:schemeClr val="tx1"/>
          </a:solidFill>
        </p:spPr>
        <p:txBody>
          <a:bodyPr wrap="square" rtlCol="0">
            <a:spAutoFit/>
          </a:bodyPr>
          <a:lstStyle/>
          <a:p>
            <a:r>
              <a:rPr lang="en-US" altLang="ja-JP" baseline="30000" dirty="0">
                <a:solidFill>
                  <a:schemeClr val="bg1"/>
                </a:solidFill>
              </a:rPr>
              <a:t>3</a:t>
            </a:r>
            <a:r>
              <a:rPr lang="en-US" altLang="ja-JP" dirty="0">
                <a:solidFill>
                  <a:schemeClr val="bg1"/>
                </a:solidFill>
              </a:rPr>
              <a:t>He Proportional counters  + Polyethylene moderator</a:t>
            </a:r>
            <a:endParaRPr kumimoji="1" lang="ja-JP" altLang="en-US" dirty="0">
              <a:solidFill>
                <a:schemeClr val="bg1"/>
              </a:solidFill>
            </a:endParaRPr>
          </a:p>
        </p:txBody>
      </p:sp>
      <p:pic>
        <p:nvPicPr>
          <p:cNvPr id="9" name="Picture 4" descr="Liquid Scintillators">
            <a:extLst>
              <a:ext uri="{FF2B5EF4-FFF2-40B4-BE49-F238E27FC236}">
                <a16:creationId xmlns:a16="http://schemas.microsoft.com/office/drawing/2014/main" id="{65DA2A6B-6235-AA8F-5A22-E4B314F1CB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1" y="3188596"/>
            <a:ext cx="3839941" cy="3335949"/>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8970825D-80DE-8CBC-55D8-077E9AE6812E}"/>
              </a:ext>
            </a:extLst>
          </p:cNvPr>
          <p:cNvSpPr txBox="1"/>
          <p:nvPr/>
        </p:nvSpPr>
        <p:spPr>
          <a:xfrm>
            <a:off x="323528" y="3078252"/>
            <a:ext cx="3312125" cy="646331"/>
          </a:xfrm>
          <a:prstGeom prst="rect">
            <a:avLst/>
          </a:prstGeom>
          <a:solidFill>
            <a:schemeClr val="tx1"/>
          </a:solidFill>
        </p:spPr>
        <p:txBody>
          <a:bodyPr wrap="none" rtlCol="0">
            <a:spAutoFit/>
          </a:bodyPr>
          <a:lstStyle/>
          <a:p>
            <a:r>
              <a:rPr lang="en-US" altLang="ja-JP" dirty="0">
                <a:solidFill>
                  <a:schemeClr val="bg1"/>
                </a:solidFill>
              </a:rPr>
              <a:t>Liquid scintillation detector
</a:t>
            </a:r>
            <a:endParaRPr kumimoji="1" lang="ja-JP" altLang="en-US" dirty="0">
              <a:solidFill>
                <a:schemeClr val="bg1"/>
              </a:solidFill>
            </a:endParaRPr>
          </a:p>
        </p:txBody>
      </p:sp>
    </p:spTree>
    <p:extLst>
      <p:ext uri="{BB962C8B-B14F-4D97-AF65-F5344CB8AC3E}">
        <p14:creationId xmlns:p14="http://schemas.microsoft.com/office/powerpoint/2010/main" val="3736245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2A3301-9BD1-4038-B173-456DBE6241B0}"/>
              </a:ext>
            </a:extLst>
          </p:cNvPr>
          <p:cNvSpPr>
            <a:spLocks noGrp="1"/>
          </p:cNvSpPr>
          <p:nvPr>
            <p:ph type="title"/>
          </p:nvPr>
        </p:nvSpPr>
        <p:spPr/>
        <p:txBody>
          <a:bodyPr/>
          <a:lstStyle/>
          <a:p>
            <a:r>
              <a:rPr kumimoji="1" lang="en-US" altLang="ja-JP" dirty="0"/>
              <a:t>Neutron Time-of-Flight Method</a:t>
            </a:r>
            <a:endParaRPr kumimoji="1" lang="ja-JP" altLang="en-US" dirty="0"/>
          </a:p>
        </p:txBody>
      </p:sp>
      <p:sp>
        <p:nvSpPr>
          <p:cNvPr id="37" name="コンテンツ プレースホルダー 36">
            <a:extLst>
              <a:ext uri="{FF2B5EF4-FFF2-40B4-BE49-F238E27FC236}">
                <a16:creationId xmlns:a16="http://schemas.microsoft.com/office/drawing/2014/main" id="{0E39AF34-1C6B-6DEB-0BB5-8112E3F564F7}"/>
              </a:ext>
            </a:extLst>
          </p:cNvPr>
          <p:cNvSpPr>
            <a:spLocks noGrp="1"/>
          </p:cNvSpPr>
          <p:nvPr>
            <p:ph idx="1"/>
          </p:nvPr>
        </p:nvSpPr>
        <p:spPr/>
        <p:txBody>
          <a:bodyPr>
            <a:normAutofit/>
          </a:bodyPr>
          <a:lstStyle/>
          <a:p>
            <a:pPr marL="457200" indent="-457200">
              <a:buFont typeface="Arial" panose="020B0604020202020204" pitchFamily="34" charset="0"/>
              <a:buChar char="•"/>
            </a:pPr>
            <a:r>
              <a:rPr lang="en-US" altLang="ja-JP" sz="2400" dirty="0"/>
              <a:t>Neutron detectors give only counts. Information on neutron energy cannot be obtained.</a:t>
            </a:r>
          </a:p>
          <a:p>
            <a:pPr marL="457200" indent="-457200">
              <a:buFont typeface="Arial" panose="020B0604020202020204" pitchFamily="34" charset="0"/>
              <a:buChar char="•"/>
            </a:pPr>
            <a:r>
              <a:rPr lang="en-US" altLang="ja-JP" sz="2400" dirty="0"/>
              <a:t>The time-of-flight (TOF) method is used to measure neutron energy.</a:t>
            </a:r>
          </a:p>
          <a:p>
            <a:pPr marL="457200" indent="-457200">
              <a:buFont typeface="Arial" panose="020B0604020202020204" pitchFamily="34" charset="0"/>
              <a:buChar char="•"/>
            </a:pPr>
            <a:endParaRPr lang="en-US" altLang="ja-JP" sz="2400" dirty="0"/>
          </a:p>
          <a:p>
            <a:pPr marL="0" indent="0">
              <a:buNone/>
            </a:pPr>
            <a:endParaRPr lang="en-US" altLang="ja-JP" sz="1100" dirty="0"/>
          </a:p>
          <a:p>
            <a:pPr marL="457200" indent="-457200">
              <a:buFont typeface="Arial" panose="020B0604020202020204" pitchFamily="34" charset="0"/>
              <a:buChar char="•"/>
            </a:pPr>
            <a:r>
              <a:rPr lang="en-US" altLang="ja-JP" sz="2400" dirty="0"/>
              <a:t>The TOF method requires a pulsed neutron beam.
The Tokyo Tech Pelletron Accelerator can provide a pulsed neutron beam.</a:t>
            </a:r>
            <a:r>
              <a:rPr lang="ja-JP" altLang="en-US" sz="2400" dirty="0"/>
              <a:t> </a:t>
            </a:r>
            <a:r>
              <a:rPr lang="en-US" altLang="ja-JP" sz="2400" dirty="0"/>
              <a:t>4MHz, 1.5ns wide</a:t>
            </a:r>
            <a:endParaRPr lang="ja-JP" altLang="en-US" sz="2400" dirty="0"/>
          </a:p>
        </p:txBody>
      </p:sp>
      <p:sp>
        <p:nvSpPr>
          <p:cNvPr id="21" name="爆発 1 20">
            <a:extLst>
              <a:ext uri="{FF2B5EF4-FFF2-40B4-BE49-F238E27FC236}">
                <a16:creationId xmlns:a16="http://schemas.microsoft.com/office/drawing/2014/main" id="{E3F036DE-B5F3-3D73-70DD-0C7D304B35EB}"/>
              </a:ext>
            </a:extLst>
          </p:cNvPr>
          <p:cNvSpPr/>
          <p:nvPr/>
        </p:nvSpPr>
        <p:spPr>
          <a:xfrm>
            <a:off x="1929038" y="3156179"/>
            <a:ext cx="432048" cy="432048"/>
          </a:xfrm>
          <a:prstGeom prst="irregularSeal1">
            <a:avLst/>
          </a:prstGeom>
          <a:solidFill>
            <a:srgbClr val="FFFF00"/>
          </a:solidFill>
          <a:ln w="254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22" name="正方形/長方形 21">
            <a:extLst>
              <a:ext uri="{FF2B5EF4-FFF2-40B4-BE49-F238E27FC236}">
                <a16:creationId xmlns:a16="http://schemas.microsoft.com/office/drawing/2014/main" id="{84CA30C8-E4EC-5DC3-72B4-92338ECFBA6C}"/>
              </a:ext>
            </a:extLst>
          </p:cNvPr>
          <p:cNvSpPr/>
          <p:nvPr/>
        </p:nvSpPr>
        <p:spPr>
          <a:xfrm>
            <a:off x="6820839" y="3253545"/>
            <a:ext cx="349775" cy="262111"/>
          </a:xfrm>
          <a:prstGeom prst="rect">
            <a:avLst/>
          </a:prstGeom>
          <a:solidFill>
            <a:srgbClr val="00B0F0"/>
          </a:solidFill>
          <a:ln w="25400" cap="flat" cmpd="sng" algn="ctr">
            <a:solidFill>
              <a:srgbClr val="0000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cxnSp>
        <p:nvCxnSpPr>
          <p:cNvPr id="23" name="直線コネクタ 22">
            <a:extLst>
              <a:ext uri="{FF2B5EF4-FFF2-40B4-BE49-F238E27FC236}">
                <a16:creationId xmlns:a16="http://schemas.microsoft.com/office/drawing/2014/main" id="{371BBB2C-E86F-3AE5-BE66-1DAC4818DF04}"/>
              </a:ext>
            </a:extLst>
          </p:cNvPr>
          <p:cNvCxnSpPr>
            <a:cxnSpLocks/>
          </p:cNvCxnSpPr>
          <p:nvPr/>
        </p:nvCxnSpPr>
        <p:spPr>
          <a:xfrm flipH="1">
            <a:off x="2505102" y="3372203"/>
            <a:ext cx="4315737" cy="0"/>
          </a:xfrm>
          <a:prstGeom prst="line">
            <a:avLst/>
          </a:prstGeom>
          <a:noFill/>
          <a:ln w="28575" cap="flat" cmpd="sng" algn="ctr">
            <a:solidFill>
              <a:srgbClr val="0000FF"/>
            </a:solidFill>
            <a:prstDash val="solid"/>
            <a:headEnd type="arrow" w="med" len="med"/>
            <a:tailEnd type="none" w="med" len="med"/>
          </a:ln>
          <a:effectLst/>
        </p:spPr>
      </p:cxnSp>
      <p:sp>
        <p:nvSpPr>
          <p:cNvPr id="25" name="テキスト ボックス 24">
            <a:extLst>
              <a:ext uri="{FF2B5EF4-FFF2-40B4-BE49-F238E27FC236}">
                <a16:creationId xmlns:a16="http://schemas.microsoft.com/office/drawing/2014/main" id="{7B16012D-DB7D-9E42-54E1-A475698DF084}"/>
              </a:ext>
            </a:extLst>
          </p:cNvPr>
          <p:cNvSpPr txBox="1"/>
          <p:nvPr/>
        </p:nvSpPr>
        <p:spPr>
          <a:xfrm>
            <a:off x="179512" y="3167864"/>
            <a:ext cx="1738874" cy="369332"/>
          </a:xfrm>
          <a:prstGeom prst="rect">
            <a:avLst/>
          </a:prstGeom>
          <a:noFill/>
        </p:spPr>
        <p:txBody>
          <a:bodyPr wrap="none" rtlCol="0">
            <a:spAutoFit/>
          </a:bodyPr>
          <a:lstStyle/>
          <a:p>
            <a:pPr fontAlgn="base">
              <a:spcBef>
                <a:spcPct val="0"/>
              </a:spcBef>
              <a:spcAft>
                <a:spcPct val="0"/>
              </a:spcAft>
            </a:pPr>
            <a:r>
              <a:rPr lang="en-US" altLang="ja-JP" dirty="0">
                <a:solidFill>
                  <a:srgbClr val="0000FF"/>
                </a:solidFill>
                <a:latin typeface="Tahoma" pitchFamily="34" charset="0"/>
                <a:ea typeface="ＭＳ Ｐゴシック" pitchFamily="50" charset="-128"/>
              </a:rPr>
              <a:t>Neutron source</a:t>
            </a:r>
            <a:endParaRPr lang="ja-JP" altLang="en-US" dirty="0">
              <a:solidFill>
                <a:srgbClr val="0000FF"/>
              </a:solidFill>
              <a:latin typeface="Tahoma" pitchFamily="34" charset="0"/>
              <a:ea typeface="ＭＳ Ｐゴシック" pitchFamily="50" charset="-128"/>
            </a:endParaRPr>
          </a:p>
        </p:txBody>
      </p:sp>
      <p:sp>
        <p:nvSpPr>
          <p:cNvPr id="26" name="テキスト ボックス 25">
            <a:extLst>
              <a:ext uri="{FF2B5EF4-FFF2-40B4-BE49-F238E27FC236}">
                <a16:creationId xmlns:a16="http://schemas.microsoft.com/office/drawing/2014/main" id="{CC358D2E-0C4D-19E5-6FC9-CFF849D0503C}"/>
              </a:ext>
            </a:extLst>
          </p:cNvPr>
          <p:cNvSpPr txBox="1"/>
          <p:nvPr/>
        </p:nvSpPr>
        <p:spPr>
          <a:xfrm>
            <a:off x="4216896" y="2925194"/>
            <a:ext cx="1002197" cy="369332"/>
          </a:xfrm>
          <a:prstGeom prst="rect">
            <a:avLst/>
          </a:prstGeom>
          <a:solidFill>
            <a:srgbClr val="FFFFFF"/>
          </a:solid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ja-JP" kern="0" dirty="0">
                <a:solidFill>
                  <a:srgbClr val="0000FF"/>
                </a:solidFill>
                <a:latin typeface="Tahoma" pitchFamily="34" charset="0"/>
                <a:ea typeface="ＭＳ Ｐゴシック" pitchFamily="50" charset="-128"/>
              </a:rPr>
              <a:t>Neutron</a:t>
            </a:r>
            <a:endParaRPr kumimoji="0" lang="ja-JP" altLang="en-US" b="0" i="0" u="none" strike="noStrike" kern="0" cap="none" spc="0" normalizeH="0" baseline="0" noProof="0" dirty="0">
              <a:ln>
                <a:noFill/>
              </a:ln>
              <a:solidFill>
                <a:srgbClr val="0000FF"/>
              </a:solidFill>
              <a:effectLst/>
              <a:uLnTx/>
              <a:uFillTx/>
              <a:latin typeface="Tahoma" pitchFamily="34" charset="0"/>
              <a:ea typeface="ＭＳ Ｐゴシック" pitchFamily="50" charset="-128"/>
            </a:endParaRPr>
          </a:p>
        </p:txBody>
      </p:sp>
      <p:grpSp>
        <p:nvGrpSpPr>
          <p:cNvPr id="27" name="グループ化 26">
            <a:extLst>
              <a:ext uri="{FF2B5EF4-FFF2-40B4-BE49-F238E27FC236}">
                <a16:creationId xmlns:a16="http://schemas.microsoft.com/office/drawing/2014/main" id="{26E5A1CF-4D8C-0FAB-A3E2-5546791F8A0D}"/>
              </a:ext>
            </a:extLst>
          </p:cNvPr>
          <p:cNvGrpSpPr/>
          <p:nvPr/>
        </p:nvGrpSpPr>
        <p:grpSpPr>
          <a:xfrm>
            <a:off x="2145062" y="3639992"/>
            <a:ext cx="4819793" cy="221306"/>
            <a:chOff x="1763688" y="2746737"/>
            <a:chExt cx="4819793" cy="221306"/>
          </a:xfrm>
        </p:grpSpPr>
        <p:cxnSp>
          <p:nvCxnSpPr>
            <p:cNvPr id="28" name="直線矢印コネクタ 27">
              <a:extLst>
                <a:ext uri="{FF2B5EF4-FFF2-40B4-BE49-F238E27FC236}">
                  <a16:creationId xmlns:a16="http://schemas.microsoft.com/office/drawing/2014/main" id="{E2A36494-41D0-7073-AC1D-BD08F59D980D}"/>
                </a:ext>
              </a:extLst>
            </p:cNvPr>
            <p:cNvCxnSpPr>
              <a:cxnSpLocks/>
            </p:cNvCxnSpPr>
            <p:nvPr/>
          </p:nvCxnSpPr>
          <p:spPr>
            <a:xfrm>
              <a:off x="1763688" y="2852936"/>
              <a:ext cx="4819793" cy="0"/>
            </a:xfrm>
            <a:prstGeom prst="straightConnector1">
              <a:avLst/>
            </a:prstGeom>
            <a:noFill/>
            <a:ln w="12700" cap="flat" cmpd="sng" algn="ctr">
              <a:solidFill>
                <a:srgbClr val="000000"/>
              </a:solidFill>
              <a:prstDash val="solid"/>
              <a:headEnd type="arrow" w="med" len="med"/>
              <a:tailEnd type="arrow" w="med" len="med"/>
            </a:ln>
            <a:effectLst/>
          </p:spPr>
        </p:cxnSp>
        <p:cxnSp>
          <p:nvCxnSpPr>
            <p:cNvPr id="29" name="直線コネクタ 28">
              <a:extLst>
                <a:ext uri="{FF2B5EF4-FFF2-40B4-BE49-F238E27FC236}">
                  <a16:creationId xmlns:a16="http://schemas.microsoft.com/office/drawing/2014/main" id="{0A0F5AD8-778F-E992-443B-D22F9A23E4DF}"/>
                </a:ext>
              </a:extLst>
            </p:cNvPr>
            <p:cNvCxnSpPr/>
            <p:nvPr/>
          </p:nvCxnSpPr>
          <p:spPr>
            <a:xfrm>
              <a:off x="1763688" y="2746737"/>
              <a:ext cx="0" cy="216024"/>
            </a:xfrm>
            <a:prstGeom prst="line">
              <a:avLst/>
            </a:prstGeom>
            <a:noFill/>
            <a:ln w="19050" cap="flat" cmpd="sng" algn="ctr">
              <a:solidFill>
                <a:srgbClr val="000000"/>
              </a:solidFill>
              <a:prstDash val="solid"/>
            </a:ln>
            <a:effectLst/>
          </p:spPr>
        </p:cxnSp>
        <p:cxnSp>
          <p:nvCxnSpPr>
            <p:cNvPr id="30" name="直線コネクタ 29">
              <a:extLst>
                <a:ext uri="{FF2B5EF4-FFF2-40B4-BE49-F238E27FC236}">
                  <a16:creationId xmlns:a16="http://schemas.microsoft.com/office/drawing/2014/main" id="{51EF20F9-4291-DCB8-9314-F606C14978DE}"/>
                </a:ext>
              </a:extLst>
            </p:cNvPr>
            <p:cNvCxnSpPr/>
            <p:nvPr/>
          </p:nvCxnSpPr>
          <p:spPr>
            <a:xfrm>
              <a:off x="6583481" y="2752019"/>
              <a:ext cx="0" cy="216024"/>
            </a:xfrm>
            <a:prstGeom prst="line">
              <a:avLst/>
            </a:prstGeom>
            <a:noFill/>
            <a:ln w="19050" cap="flat" cmpd="sng" algn="ctr">
              <a:solidFill>
                <a:srgbClr val="000000"/>
              </a:solidFill>
              <a:prstDash val="solid"/>
            </a:ln>
            <a:effectLst/>
          </p:spPr>
        </p:cxnSp>
      </p:grpSp>
      <p:sp>
        <p:nvSpPr>
          <p:cNvPr id="31" name="テキスト ボックス 30">
            <a:extLst>
              <a:ext uri="{FF2B5EF4-FFF2-40B4-BE49-F238E27FC236}">
                <a16:creationId xmlns:a16="http://schemas.microsoft.com/office/drawing/2014/main" id="{DBAD5618-E20A-A868-A8A4-14E9404D71D0}"/>
              </a:ext>
            </a:extLst>
          </p:cNvPr>
          <p:cNvSpPr txBox="1"/>
          <p:nvPr/>
        </p:nvSpPr>
        <p:spPr>
          <a:xfrm>
            <a:off x="4432920" y="3383160"/>
            <a:ext cx="322524" cy="400110"/>
          </a:xfrm>
          <a:prstGeom prst="rect">
            <a:avLst/>
          </a:prstGeom>
          <a:noFill/>
        </p:spPr>
        <p:txBody>
          <a:bodyPr wrap="none" rtlCol="0">
            <a:spAutoFit/>
          </a:bodyPr>
          <a:lstStyle/>
          <a:p>
            <a:pPr fontAlgn="base">
              <a:spcBef>
                <a:spcPct val="0"/>
              </a:spcBef>
              <a:spcAft>
                <a:spcPct val="0"/>
              </a:spcAft>
            </a:pPr>
            <a:r>
              <a:rPr lang="en-US" altLang="ja-JP" sz="2000" i="1" dirty="0">
                <a:solidFill>
                  <a:srgbClr val="0000FF"/>
                </a:solidFill>
                <a:latin typeface="Cambria Math" panose="02040503050406030204" pitchFamily="18" charset="0"/>
                <a:ea typeface="Cambria Math" panose="02040503050406030204" pitchFamily="18" charset="0"/>
              </a:rPr>
              <a:t>L</a:t>
            </a:r>
            <a:endParaRPr lang="ja-JP" altLang="en-US" sz="2000" i="1" dirty="0">
              <a:solidFill>
                <a:srgbClr val="0000FF"/>
              </a:solidFill>
              <a:latin typeface="Cambria Math" panose="02040503050406030204" pitchFamily="18" charset="0"/>
              <a:ea typeface="ＭＳ Ｐゴシック" pitchFamily="50" charset="-128"/>
            </a:endParaRPr>
          </a:p>
        </p:txBody>
      </p:sp>
      <p:sp>
        <p:nvSpPr>
          <p:cNvPr id="33" name="テキスト ボックス 32">
            <a:extLst>
              <a:ext uri="{FF2B5EF4-FFF2-40B4-BE49-F238E27FC236}">
                <a16:creationId xmlns:a16="http://schemas.microsoft.com/office/drawing/2014/main" id="{E79C47C3-A5BC-60AC-E5DB-B2DC946ABF31}"/>
              </a:ext>
            </a:extLst>
          </p:cNvPr>
          <p:cNvSpPr txBox="1"/>
          <p:nvPr/>
        </p:nvSpPr>
        <p:spPr>
          <a:xfrm>
            <a:off x="7223229" y="3175495"/>
            <a:ext cx="1053494" cy="369332"/>
          </a:xfrm>
          <a:prstGeom prst="rect">
            <a:avLst/>
          </a:prstGeom>
          <a:solidFill>
            <a:srgbClr val="FFFFFF"/>
          </a:solidFill>
        </p:spPr>
        <p:txBody>
          <a:bodyPr wrap="none" rtlCol="0">
            <a:spAutoFit/>
          </a:bodyPr>
          <a:lstStyle/>
          <a:p>
            <a:pPr lvl="0" fontAlgn="base">
              <a:spcBef>
                <a:spcPct val="0"/>
              </a:spcBef>
              <a:spcAft>
                <a:spcPct val="0"/>
              </a:spcAft>
              <a:defRPr/>
            </a:pPr>
            <a:r>
              <a:rPr kumimoji="0" lang="en-US" altLang="ja-JP" kern="0" dirty="0">
                <a:solidFill>
                  <a:srgbClr val="0000FF"/>
                </a:solidFill>
                <a:latin typeface="Tahoma" pitchFamily="34" charset="0"/>
                <a:ea typeface="ＭＳ Ｐゴシック" pitchFamily="50" charset="-128"/>
              </a:rPr>
              <a:t>Detector</a:t>
            </a:r>
            <a:endParaRPr kumimoji="0" lang="ja-JP" altLang="en-US" b="0" i="0" u="none" strike="noStrike" kern="0" cap="none" spc="0" normalizeH="0" baseline="0" noProof="0" dirty="0">
              <a:ln>
                <a:noFill/>
              </a:ln>
              <a:solidFill>
                <a:srgbClr val="0000FF"/>
              </a:solidFill>
              <a:effectLst/>
              <a:uLnTx/>
              <a:uFillTx/>
              <a:latin typeface="Tahoma" pitchFamily="34" charset="0"/>
              <a:ea typeface="ＭＳ Ｐゴシック" pitchFamily="50" charset="-128"/>
            </a:endParaRPr>
          </a:p>
        </p:txBody>
      </p:sp>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56F82A60-44FB-3DBF-7329-2CF233282B47}"/>
                  </a:ext>
                </a:extLst>
              </p:cNvPr>
              <p:cNvSpPr txBox="1"/>
              <p:nvPr/>
            </p:nvSpPr>
            <p:spPr>
              <a:xfrm>
                <a:off x="5148064" y="2583324"/>
                <a:ext cx="1561388" cy="7357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0000FF"/>
                          </a:solidFill>
                          <a:latin typeface="Cambria Math" panose="02040503050406030204" pitchFamily="18" charset="0"/>
                          <a:ea typeface="ＭＳ Ｐゴシック" panose="020B0600070205080204" pitchFamily="50" charset="-128"/>
                        </a:rPr>
                        <m:t>𝐸</m:t>
                      </m:r>
                      <m:r>
                        <a:rPr kumimoji="1" lang="en-US" altLang="ja-JP" sz="2000" b="0" i="1" smtClean="0">
                          <a:solidFill>
                            <a:srgbClr val="0000FF"/>
                          </a:solidFill>
                          <a:latin typeface="Cambria Math" panose="02040503050406030204" pitchFamily="18" charset="0"/>
                          <a:ea typeface="ＭＳ Ｐゴシック" panose="020B0600070205080204" pitchFamily="50" charset="-128"/>
                        </a:rPr>
                        <m:t>=</m:t>
                      </m:r>
                      <m:f>
                        <m:fPr>
                          <m:ctrlPr>
                            <a:rPr kumimoji="1" lang="en-US" altLang="ja-JP" sz="2000" b="0" i="1" smtClean="0">
                              <a:solidFill>
                                <a:srgbClr val="0000FF"/>
                              </a:solidFill>
                              <a:latin typeface="Cambria Math" panose="02040503050406030204" pitchFamily="18" charset="0"/>
                              <a:ea typeface="ＭＳ Ｐゴシック" panose="020B0600070205080204" pitchFamily="50" charset="-128"/>
                            </a:rPr>
                          </m:ctrlPr>
                        </m:fPr>
                        <m:num>
                          <m:r>
                            <a:rPr kumimoji="1" lang="en-US" altLang="ja-JP" sz="2000" b="0" i="1" smtClean="0">
                              <a:solidFill>
                                <a:srgbClr val="0000FF"/>
                              </a:solidFill>
                              <a:latin typeface="Cambria Math" panose="02040503050406030204" pitchFamily="18" charset="0"/>
                              <a:ea typeface="ＭＳ Ｐゴシック" panose="020B0600070205080204" pitchFamily="50" charset="-128"/>
                            </a:rPr>
                            <m:t>𝑚</m:t>
                          </m:r>
                        </m:num>
                        <m:den>
                          <m:r>
                            <a:rPr kumimoji="1" lang="en-US" altLang="ja-JP" sz="2000" b="0" i="1" smtClean="0">
                              <a:solidFill>
                                <a:srgbClr val="0000FF"/>
                              </a:solidFill>
                              <a:latin typeface="Cambria Math" panose="02040503050406030204" pitchFamily="18" charset="0"/>
                              <a:ea typeface="ＭＳ Ｐゴシック" panose="020B0600070205080204" pitchFamily="50" charset="-128"/>
                            </a:rPr>
                            <m:t>2</m:t>
                          </m:r>
                        </m:den>
                      </m:f>
                      <m:sSup>
                        <m:sSupPr>
                          <m:ctrlPr>
                            <a:rPr kumimoji="1" lang="en-US" altLang="ja-JP" sz="2000" b="0" i="1" smtClean="0">
                              <a:solidFill>
                                <a:srgbClr val="0000FF"/>
                              </a:solidFill>
                              <a:latin typeface="Cambria Math" panose="02040503050406030204" pitchFamily="18" charset="0"/>
                              <a:ea typeface="ＭＳ Ｐゴシック" panose="020B0600070205080204" pitchFamily="50" charset="-128"/>
                            </a:rPr>
                          </m:ctrlPr>
                        </m:sSupPr>
                        <m:e>
                          <m:d>
                            <m:dPr>
                              <m:ctrlPr>
                                <a:rPr kumimoji="1" lang="en-US" altLang="ja-JP" sz="2000" b="0" i="1" smtClean="0">
                                  <a:solidFill>
                                    <a:srgbClr val="0000FF"/>
                                  </a:solidFill>
                                  <a:latin typeface="Cambria Math" panose="02040503050406030204" pitchFamily="18" charset="0"/>
                                  <a:ea typeface="ＭＳ Ｐゴシック" panose="020B0600070205080204" pitchFamily="50" charset="-128"/>
                                </a:rPr>
                              </m:ctrlPr>
                            </m:dPr>
                            <m:e>
                              <m:f>
                                <m:fPr>
                                  <m:ctrlPr>
                                    <a:rPr kumimoji="1" lang="en-US" altLang="ja-JP" sz="2000" b="0" i="1" smtClean="0">
                                      <a:solidFill>
                                        <a:srgbClr val="0000FF"/>
                                      </a:solidFill>
                                      <a:latin typeface="Cambria Math" panose="02040503050406030204" pitchFamily="18" charset="0"/>
                                      <a:ea typeface="ＭＳ Ｐゴシック" panose="020B0600070205080204" pitchFamily="50" charset="-128"/>
                                    </a:rPr>
                                  </m:ctrlPr>
                                </m:fPr>
                                <m:num>
                                  <m:r>
                                    <a:rPr kumimoji="1" lang="en-US" altLang="ja-JP" sz="2000" b="0" i="1" smtClean="0">
                                      <a:solidFill>
                                        <a:srgbClr val="0000FF"/>
                                      </a:solidFill>
                                      <a:latin typeface="Cambria Math" panose="02040503050406030204" pitchFamily="18" charset="0"/>
                                      <a:ea typeface="ＭＳ Ｐゴシック" panose="020B0600070205080204" pitchFamily="50" charset="-128"/>
                                    </a:rPr>
                                    <m:t>𝐿</m:t>
                                  </m:r>
                                </m:num>
                                <m:den>
                                  <m:r>
                                    <a:rPr kumimoji="1" lang="en-US" altLang="ja-JP" sz="2000" b="0" i="1" smtClean="0">
                                      <a:solidFill>
                                        <a:srgbClr val="0000FF"/>
                                      </a:solidFill>
                                      <a:latin typeface="Cambria Math" panose="02040503050406030204" pitchFamily="18" charset="0"/>
                                      <a:ea typeface="ＭＳ Ｐゴシック" panose="020B0600070205080204" pitchFamily="50" charset="-128"/>
                                    </a:rPr>
                                    <m:t>𝑇</m:t>
                                  </m:r>
                                </m:den>
                              </m:f>
                            </m:e>
                          </m:d>
                        </m:e>
                        <m:sup>
                          <m:r>
                            <a:rPr kumimoji="1" lang="en-US" altLang="ja-JP" sz="2000" b="0" i="1" smtClean="0">
                              <a:solidFill>
                                <a:srgbClr val="0000FF"/>
                              </a:solidFill>
                              <a:latin typeface="Cambria Math" panose="02040503050406030204" pitchFamily="18" charset="0"/>
                              <a:ea typeface="ＭＳ Ｐゴシック" panose="020B0600070205080204" pitchFamily="50" charset="-128"/>
                            </a:rPr>
                            <m:t>2</m:t>
                          </m:r>
                        </m:sup>
                      </m:sSup>
                    </m:oMath>
                  </m:oMathPara>
                </a14:m>
                <a:endParaRPr kumimoji="1" lang="ja-JP" altLang="en-US" sz="2000">
                  <a:solidFill>
                    <a:srgbClr val="0000FF"/>
                  </a:solidFill>
                  <a:latin typeface="ＭＳ Ｐゴシック" panose="020B0600070205080204" pitchFamily="50" charset="-128"/>
                  <a:ea typeface="ＭＳ Ｐゴシック" panose="020B0600070205080204" pitchFamily="50" charset="-128"/>
                </a:endParaRPr>
              </a:p>
            </p:txBody>
          </p:sp>
        </mc:Choice>
        <mc:Fallback xmlns="">
          <p:sp>
            <p:nvSpPr>
              <p:cNvPr id="41" name="テキスト ボックス 40">
                <a:extLst>
                  <a:ext uri="{FF2B5EF4-FFF2-40B4-BE49-F238E27FC236}">
                    <a16:creationId xmlns:a16="http://schemas.microsoft.com/office/drawing/2014/main" id="{56F82A60-44FB-3DBF-7329-2CF233282B47}"/>
                  </a:ext>
                </a:extLst>
              </p:cNvPr>
              <p:cNvSpPr txBox="1">
                <a:spLocks noRot="1" noChangeAspect="1" noMove="1" noResize="1" noEditPoints="1" noAdjustHandles="1" noChangeArrowheads="1" noChangeShapeType="1" noTextEdit="1"/>
              </p:cNvSpPr>
              <p:nvPr/>
            </p:nvSpPr>
            <p:spPr>
              <a:xfrm>
                <a:off x="5148064" y="2583324"/>
                <a:ext cx="1561388" cy="735779"/>
              </a:xfrm>
              <a:prstGeom prst="rect">
                <a:avLst/>
              </a:prstGeom>
              <a:blipFill>
                <a:blip r:embed="rId2"/>
                <a:stretch>
                  <a:fillRect b="-3390"/>
                </a:stretch>
              </a:blipFill>
            </p:spPr>
            <p:txBody>
              <a:bodyPr/>
              <a:lstStyle/>
              <a:p>
                <a:r>
                  <a:rPr lang="ja-JP" altLang="en-US">
                    <a:noFill/>
                  </a:rPr>
                  <a:t> </a:t>
                </a:r>
              </a:p>
            </p:txBody>
          </p:sp>
        </mc:Fallback>
      </mc:AlternateContent>
      <p:cxnSp>
        <p:nvCxnSpPr>
          <p:cNvPr id="42" name="直線コネクタ 41">
            <a:extLst>
              <a:ext uri="{FF2B5EF4-FFF2-40B4-BE49-F238E27FC236}">
                <a16:creationId xmlns:a16="http://schemas.microsoft.com/office/drawing/2014/main" id="{6F3B123C-02AB-3499-6B37-0818DF1A7B68}"/>
              </a:ext>
            </a:extLst>
          </p:cNvPr>
          <p:cNvCxnSpPr/>
          <p:nvPr/>
        </p:nvCxnSpPr>
        <p:spPr>
          <a:xfrm flipH="1">
            <a:off x="1079612" y="6309320"/>
            <a:ext cx="6984776" cy="0"/>
          </a:xfrm>
          <a:prstGeom prst="line">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B4A34F24-9C92-F517-2433-FA645248F83F}"/>
              </a:ext>
            </a:extLst>
          </p:cNvPr>
          <p:cNvSpPr txBox="1"/>
          <p:nvPr/>
        </p:nvSpPr>
        <p:spPr>
          <a:xfrm>
            <a:off x="7565507" y="6340679"/>
            <a:ext cx="688009" cy="369332"/>
          </a:xfrm>
          <a:prstGeom prst="rect">
            <a:avLst/>
          </a:prstGeom>
          <a:noFill/>
        </p:spPr>
        <p:txBody>
          <a:bodyPr wrap="none" rtlCol="0">
            <a:spAutoFit/>
          </a:bodyPr>
          <a:lstStyle/>
          <a:p>
            <a:pPr lvl="0" fontAlgn="base">
              <a:spcBef>
                <a:spcPct val="0"/>
              </a:spcBef>
              <a:spcAft>
                <a:spcPct val="0"/>
              </a:spcAft>
              <a:defRPr/>
            </a:pPr>
            <a:r>
              <a:rPr kumimoji="0" lang="en-US" altLang="ja-JP" kern="0" dirty="0">
                <a:solidFill>
                  <a:srgbClr val="0000FF"/>
                </a:solidFill>
                <a:latin typeface="Tahoma" pitchFamily="34" charset="0"/>
                <a:ea typeface="ＭＳ Ｐゴシック" pitchFamily="50" charset="-128"/>
              </a:rPr>
              <a:t>Time</a:t>
            </a:r>
            <a:endParaRPr kumimoji="0" lang="ja-JP" altLang="en-US" b="0" i="0" u="none" strike="noStrike" kern="0" cap="none" spc="0" normalizeH="0" baseline="0" noProof="0" dirty="0">
              <a:ln>
                <a:noFill/>
              </a:ln>
              <a:solidFill>
                <a:srgbClr val="0000FF"/>
              </a:solidFill>
              <a:effectLst/>
              <a:uLnTx/>
              <a:uFillTx/>
              <a:latin typeface="Tahoma" pitchFamily="34" charset="0"/>
              <a:ea typeface="ＭＳ Ｐゴシック" pitchFamily="50" charset="-128"/>
            </a:endParaRPr>
          </a:p>
        </p:txBody>
      </p:sp>
      <p:sp>
        <p:nvSpPr>
          <p:cNvPr id="45" name="三角形 44">
            <a:extLst>
              <a:ext uri="{FF2B5EF4-FFF2-40B4-BE49-F238E27FC236}">
                <a16:creationId xmlns:a16="http://schemas.microsoft.com/office/drawing/2014/main" id="{B8A66B1E-C30E-907C-0DE3-A960E9A3F8CD}"/>
              </a:ext>
            </a:extLst>
          </p:cNvPr>
          <p:cNvSpPr/>
          <p:nvPr/>
        </p:nvSpPr>
        <p:spPr>
          <a:xfrm>
            <a:off x="3490473" y="5405734"/>
            <a:ext cx="45719" cy="900000"/>
          </a:xfrm>
          <a:prstGeom prst="triangl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三角形 45">
            <a:extLst>
              <a:ext uri="{FF2B5EF4-FFF2-40B4-BE49-F238E27FC236}">
                <a16:creationId xmlns:a16="http://schemas.microsoft.com/office/drawing/2014/main" id="{49297C82-9605-A51F-9E9C-D1283EFD5AF5}"/>
              </a:ext>
            </a:extLst>
          </p:cNvPr>
          <p:cNvSpPr/>
          <p:nvPr/>
        </p:nvSpPr>
        <p:spPr>
          <a:xfrm>
            <a:off x="1577765" y="5405734"/>
            <a:ext cx="45719" cy="900000"/>
          </a:xfrm>
          <a:prstGeom prst="triangl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三角形 46">
            <a:extLst>
              <a:ext uri="{FF2B5EF4-FFF2-40B4-BE49-F238E27FC236}">
                <a16:creationId xmlns:a16="http://schemas.microsoft.com/office/drawing/2014/main" id="{BB203634-F709-8313-20B6-F3A10150415A}"/>
              </a:ext>
            </a:extLst>
          </p:cNvPr>
          <p:cNvSpPr/>
          <p:nvPr/>
        </p:nvSpPr>
        <p:spPr>
          <a:xfrm>
            <a:off x="5403181" y="5405734"/>
            <a:ext cx="45719" cy="900000"/>
          </a:xfrm>
          <a:prstGeom prst="triangl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三角形 47">
            <a:extLst>
              <a:ext uri="{FF2B5EF4-FFF2-40B4-BE49-F238E27FC236}">
                <a16:creationId xmlns:a16="http://schemas.microsoft.com/office/drawing/2014/main" id="{2C2FE4C2-8EB5-74FB-3C0E-CECA2634E7E5}"/>
              </a:ext>
            </a:extLst>
          </p:cNvPr>
          <p:cNvSpPr/>
          <p:nvPr/>
        </p:nvSpPr>
        <p:spPr>
          <a:xfrm>
            <a:off x="7315890" y="5405734"/>
            <a:ext cx="45719" cy="900000"/>
          </a:xfrm>
          <a:prstGeom prst="triangl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コネクタ 48">
            <a:extLst>
              <a:ext uri="{FF2B5EF4-FFF2-40B4-BE49-F238E27FC236}">
                <a16:creationId xmlns:a16="http://schemas.microsoft.com/office/drawing/2014/main" id="{A61A8E67-C750-B1FD-F808-77043968AC92}"/>
              </a:ext>
            </a:extLst>
          </p:cNvPr>
          <p:cNvCxnSpPr>
            <a:cxnSpLocks/>
          </p:cNvCxnSpPr>
          <p:nvPr/>
        </p:nvCxnSpPr>
        <p:spPr>
          <a:xfrm>
            <a:off x="1097186" y="5405734"/>
            <a:ext cx="0" cy="900000"/>
          </a:xfrm>
          <a:prstGeom prst="line">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E12ADA1F-0846-2F2D-F345-4A710A00FC16}"/>
              </a:ext>
            </a:extLst>
          </p:cNvPr>
          <p:cNvSpPr txBox="1"/>
          <p:nvPr/>
        </p:nvSpPr>
        <p:spPr>
          <a:xfrm rot="16200000">
            <a:off x="-195065" y="5671068"/>
            <a:ext cx="1963999" cy="369332"/>
          </a:xfrm>
          <a:prstGeom prst="rect">
            <a:avLst/>
          </a:prstGeom>
          <a:noFill/>
        </p:spPr>
        <p:txBody>
          <a:bodyPr wrap="none" rtlCol="0">
            <a:spAutoFit/>
          </a:bodyPr>
          <a:lstStyle/>
          <a:p>
            <a:pPr lvl="0" fontAlgn="base">
              <a:spcBef>
                <a:spcPct val="0"/>
              </a:spcBef>
              <a:spcAft>
                <a:spcPct val="0"/>
              </a:spcAft>
              <a:defRPr/>
            </a:pPr>
            <a:r>
              <a:rPr kumimoji="0" lang="en-US" altLang="ja-JP" kern="0" dirty="0">
                <a:solidFill>
                  <a:srgbClr val="0000FF"/>
                </a:solidFill>
                <a:latin typeface="Tahoma" pitchFamily="34" charset="0"/>
                <a:ea typeface="ＭＳ Ｐゴシック" pitchFamily="50" charset="-128"/>
              </a:rPr>
              <a:t>Neutron Intensity</a:t>
            </a:r>
            <a:endParaRPr kumimoji="0" lang="ja-JP" altLang="en-US" b="0" i="0" u="none" strike="noStrike" kern="0" cap="none" spc="0" normalizeH="0" baseline="0" noProof="0" dirty="0">
              <a:ln>
                <a:noFill/>
              </a:ln>
              <a:solidFill>
                <a:srgbClr val="0000FF"/>
              </a:solidFill>
              <a:effectLst/>
              <a:uLnTx/>
              <a:uFillTx/>
              <a:latin typeface="Tahoma" pitchFamily="34" charset="0"/>
              <a:ea typeface="ＭＳ Ｐゴシック" pitchFamily="50" charset="-128"/>
            </a:endParaRPr>
          </a:p>
        </p:txBody>
      </p:sp>
      <p:grpSp>
        <p:nvGrpSpPr>
          <p:cNvPr id="54" name="グループ化 53">
            <a:extLst>
              <a:ext uri="{FF2B5EF4-FFF2-40B4-BE49-F238E27FC236}">
                <a16:creationId xmlns:a16="http://schemas.microsoft.com/office/drawing/2014/main" id="{B23A91DB-0BD9-9E5F-448F-2EA8211C5199}"/>
              </a:ext>
            </a:extLst>
          </p:cNvPr>
          <p:cNvGrpSpPr/>
          <p:nvPr/>
        </p:nvGrpSpPr>
        <p:grpSpPr>
          <a:xfrm>
            <a:off x="1600624" y="6381328"/>
            <a:ext cx="1891256" cy="221306"/>
            <a:chOff x="1763688" y="2746737"/>
            <a:chExt cx="1891256" cy="221306"/>
          </a:xfrm>
        </p:grpSpPr>
        <p:cxnSp>
          <p:nvCxnSpPr>
            <p:cNvPr id="55" name="直線矢印コネクタ 54">
              <a:extLst>
                <a:ext uri="{FF2B5EF4-FFF2-40B4-BE49-F238E27FC236}">
                  <a16:creationId xmlns:a16="http://schemas.microsoft.com/office/drawing/2014/main" id="{C114AC88-1E5E-BCD5-063E-F0E20A3173DA}"/>
                </a:ext>
              </a:extLst>
            </p:cNvPr>
            <p:cNvCxnSpPr>
              <a:cxnSpLocks/>
            </p:cNvCxnSpPr>
            <p:nvPr/>
          </p:nvCxnSpPr>
          <p:spPr>
            <a:xfrm>
              <a:off x="1763688" y="2852936"/>
              <a:ext cx="1889849" cy="0"/>
            </a:xfrm>
            <a:prstGeom prst="straightConnector1">
              <a:avLst/>
            </a:prstGeom>
            <a:noFill/>
            <a:ln w="12700" cap="flat" cmpd="sng" algn="ctr">
              <a:solidFill>
                <a:srgbClr val="000000"/>
              </a:solidFill>
              <a:prstDash val="solid"/>
              <a:headEnd type="arrow" w="med" len="med"/>
              <a:tailEnd type="arrow" w="med" len="med"/>
            </a:ln>
            <a:effectLst/>
          </p:spPr>
        </p:cxnSp>
        <p:cxnSp>
          <p:nvCxnSpPr>
            <p:cNvPr id="56" name="直線コネクタ 55">
              <a:extLst>
                <a:ext uri="{FF2B5EF4-FFF2-40B4-BE49-F238E27FC236}">
                  <a16:creationId xmlns:a16="http://schemas.microsoft.com/office/drawing/2014/main" id="{99326543-A903-8EAA-2773-A2C0A0968682}"/>
                </a:ext>
              </a:extLst>
            </p:cNvPr>
            <p:cNvCxnSpPr/>
            <p:nvPr/>
          </p:nvCxnSpPr>
          <p:spPr>
            <a:xfrm>
              <a:off x="1763688" y="2746737"/>
              <a:ext cx="0" cy="216024"/>
            </a:xfrm>
            <a:prstGeom prst="line">
              <a:avLst/>
            </a:prstGeom>
            <a:noFill/>
            <a:ln w="19050" cap="flat" cmpd="sng" algn="ctr">
              <a:solidFill>
                <a:srgbClr val="000000"/>
              </a:solidFill>
              <a:prstDash val="solid"/>
            </a:ln>
            <a:effectLst/>
          </p:spPr>
        </p:cxnSp>
        <p:cxnSp>
          <p:nvCxnSpPr>
            <p:cNvPr id="57" name="直線コネクタ 56">
              <a:extLst>
                <a:ext uri="{FF2B5EF4-FFF2-40B4-BE49-F238E27FC236}">
                  <a16:creationId xmlns:a16="http://schemas.microsoft.com/office/drawing/2014/main" id="{A14B31E2-CCF1-4A09-5987-E680B2EA7032}"/>
                </a:ext>
              </a:extLst>
            </p:cNvPr>
            <p:cNvCxnSpPr>
              <a:cxnSpLocks/>
            </p:cNvCxnSpPr>
            <p:nvPr/>
          </p:nvCxnSpPr>
          <p:spPr>
            <a:xfrm>
              <a:off x="3654944" y="2752019"/>
              <a:ext cx="0" cy="216024"/>
            </a:xfrm>
            <a:prstGeom prst="line">
              <a:avLst/>
            </a:prstGeom>
            <a:noFill/>
            <a:ln w="19050" cap="flat" cmpd="sng" algn="ctr">
              <a:solidFill>
                <a:srgbClr val="000000"/>
              </a:solidFill>
              <a:prstDash val="solid"/>
            </a:ln>
            <a:effectLst/>
          </p:spPr>
        </p:cxnSp>
      </p:grpSp>
      <p:sp>
        <p:nvSpPr>
          <p:cNvPr id="61" name="テキスト ボックス 60">
            <a:extLst>
              <a:ext uri="{FF2B5EF4-FFF2-40B4-BE49-F238E27FC236}">
                <a16:creationId xmlns:a16="http://schemas.microsoft.com/office/drawing/2014/main" id="{64A63FC4-6464-41FB-6C90-C4201CD12457}"/>
              </a:ext>
            </a:extLst>
          </p:cNvPr>
          <p:cNvSpPr txBox="1"/>
          <p:nvPr/>
        </p:nvSpPr>
        <p:spPr>
          <a:xfrm>
            <a:off x="2195736" y="6448691"/>
            <a:ext cx="790601" cy="338554"/>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ja-JP" sz="1600" b="0" i="0" u="none" strike="noStrike" kern="0" cap="none" spc="0" normalizeH="0" baseline="0" noProof="0" dirty="0">
                <a:ln>
                  <a:noFill/>
                </a:ln>
                <a:effectLst/>
                <a:uLnTx/>
                <a:uFillTx/>
                <a:latin typeface="Tahoma" pitchFamily="34" charset="0"/>
                <a:ea typeface="ＭＳ Ｐゴシック" pitchFamily="50" charset="-128"/>
              </a:rPr>
              <a:t>250 ns</a:t>
            </a:r>
            <a:endParaRPr kumimoji="0" lang="ja-JP" altLang="en-US" sz="1600" b="0" i="0" u="none" strike="noStrike" kern="0" cap="none" spc="0" normalizeH="0" baseline="0" noProof="0" dirty="0">
              <a:ln>
                <a:noFill/>
              </a:ln>
              <a:effectLst/>
              <a:uLnTx/>
              <a:uFillTx/>
              <a:latin typeface="Tahoma" pitchFamily="34" charset="0"/>
              <a:ea typeface="ＭＳ Ｐゴシック" pitchFamily="50" charset="-128"/>
            </a:endParaRPr>
          </a:p>
        </p:txBody>
      </p:sp>
      <p:cxnSp>
        <p:nvCxnSpPr>
          <p:cNvPr id="62" name="直線矢印コネクタ 61">
            <a:extLst>
              <a:ext uri="{FF2B5EF4-FFF2-40B4-BE49-F238E27FC236}">
                <a16:creationId xmlns:a16="http://schemas.microsoft.com/office/drawing/2014/main" id="{F2CB80A0-CCE4-5B7B-607F-58DF8269193E}"/>
              </a:ext>
            </a:extLst>
          </p:cNvPr>
          <p:cNvCxnSpPr>
            <a:cxnSpLocks/>
          </p:cNvCxnSpPr>
          <p:nvPr/>
        </p:nvCxnSpPr>
        <p:spPr>
          <a:xfrm>
            <a:off x="3182875" y="5877272"/>
            <a:ext cx="309005" cy="0"/>
          </a:xfrm>
          <a:prstGeom prst="straightConnector1">
            <a:avLst/>
          </a:prstGeom>
          <a:noFill/>
          <a:ln w="12700" cap="flat" cmpd="sng" algn="ctr">
            <a:solidFill>
              <a:srgbClr val="000000"/>
            </a:solidFill>
            <a:prstDash val="solid"/>
            <a:headEnd type="none" w="med" len="med"/>
            <a:tailEnd type="arrow" w="med" len="med"/>
          </a:ln>
          <a:effectLst/>
        </p:spPr>
      </p:cxnSp>
      <p:cxnSp>
        <p:nvCxnSpPr>
          <p:cNvPr id="63" name="直線矢印コネクタ 62">
            <a:extLst>
              <a:ext uri="{FF2B5EF4-FFF2-40B4-BE49-F238E27FC236}">
                <a16:creationId xmlns:a16="http://schemas.microsoft.com/office/drawing/2014/main" id="{F55C75F1-3C06-8254-0FCE-2B0FDDFC5E76}"/>
              </a:ext>
            </a:extLst>
          </p:cNvPr>
          <p:cNvCxnSpPr>
            <a:cxnSpLocks/>
          </p:cNvCxnSpPr>
          <p:nvPr/>
        </p:nvCxnSpPr>
        <p:spPr>
          <a:xfrm>
            <a:off x="3542915" y="5877272"/>
            <a:ext cx="309005" cy="0"/>
          </a:xfrm>
          <a:prstGeom prst="straightConnector1">
            <a:avLst/>
          </a:prstGeom>
          <a:noFill/>
          <a:ln w="12700" cap="flat" cmpd="sng" algn="ctr">
            <a:solidFill>
              <a:srgbClr val="000000"/>
            </a:solidFill>
            <a:prstDash val="solid"/>
            <a:headEnd type="arrow" w="med" len="med"/>
            <a:tailEnd type="none" w="med" len="med"/>
          </a:ln>
          <a:effectLst/>
        </p:spPr>
      </p:cxnSp>
      <p:sp>
        <p:nvSpPr>
          <p:cNvPr id="64" name="テキスト ボックス 63">
            <a:extLst>
              <a:ext uri="{FF2B5EF4-FFF2-40B4-BE49-F238E27FC236}">
                <a16:creationId xmlns:a16="http://schemas.microsoft.com/office/drawing/2014/main" id="{17FE7FD6-2AAF-92CD-34A4-8978175B315B}"/>
              </a:ext>
            </a:extLst>
          </p:cNvPr>
          <p:cNvSpPr txBox="1"/>
          <p:nvPr/>
        </p:nvSpPr>
        <p:spPr>
          <a:xfrm>
            <a:off x="3779912" y="5713616"/>
            <a:ext cx="740908" cy="338554"/>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ja-JP" sz="1600" kern="0" dirty="0">
                <a:latin typeface="Tahoma" pitchFamily="34" charset="0"/>
                <a:ea typeface="ＭＳ Ｐゴシック" pitchFamily="50" charset="-128"/>
              </a:rPr>
              <a:t>1.5 </a:t>
            </a:r>
            <a:r>
              <a:rPr kumimoji="0" lang="en-US" altLang="ja-JP" sz="1600" b="0" i="0" u="none" strike="noStrike" kern="0" cap="none" spc="0" normalizeH="0" baseline="0" noProof="0" dirty="0">
                <a:ln>
                  <a:noFill/>
                </a:ln>
                <a:effectLst/>
                <a:uLnTx/>
                <a:uFillTx/>
                <a:latin typeface="Tahoma" pitchFamily="34" charset="0"/>
                <a:ea typeface="ＭＳ Ｐゴシック" pitchFamily="50" charset="-128"/>
              </a:rPr>
              <a:t>ns</a:t>
            </a:r>
            <a:endParaRPr kumimoji="0" lang="ja-JP" altLang="en-US" sz="1600" b="0" i="0" u="none" strike="noStrike" kern="0" cap="none" spc="0" normalizeH="0" baseline="0" noProof="0" dirty="0">
              <a:ln>
                <a:noFill/>
              </a:ln>
              <a:effectLst/>
              <a:uLnTx/>
              <a:uFillTx/>
              <a:latin typeface="Tahoma" pitchFamily="34" charset="0"/>
              <a:ea typeface="ＭＳ Ｐゴシック" pitchFamily="50" charset="-128"/>
            </a:endParaRPr>
          </a:p>
        </p:txBody>
      </p:sp>
    </p:spTree>
    <p:extLst>
      <p:ext uri="{BB962C8B-B14F-4D97-AF65-F5344CB8AC3E}">
        <p14:creationId xmlns:p14="http://schemas.microsoft.com/office/powerpoint/2010/main" val="700403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D0473-5DBC-4A95-BD76-99F146BAC550}"/>
              </a:ext>
            </a:extLst>
          </p:cNvPr>
          <p:cNvSpPr>
            <a:spLocks noGrp="1"/>
          </p:cNvSpPr>
          <p:nvPr>
            <p:ph type="title"/>
          </p:nvPr>
        </p:nvSpPr>
        <p:spPr/>
        <p:txBody>
          <a:bodyPr>
            <a:noAutofit/>
          </a:bodyPr>
          <a:lstStyle/>
          <a:p>
            <a:r>
              <a:rPr kumimoji="1" lang="en-US" altLang="ja-JP" sz="2400" dirty="0"/>
              <a:t>Neutron Capture </a:t>
            </a:r>
            <a:r>
              <a:rPr lang="en-US" altLang="ja-JP" sz="2400" dirty="0"/>
              <a:t>R</a:t>
            </a:r>
            <a:r>
              <a:rPr kumimoji="1" lang="en-US" altLang="ja-JP" sz="2400" dirty="0"/>
              <a:t>eaction and Prompt </a:t>
            </a:r>
            <a:r>
              <a:rPr kumimoji="1" lang="en-US" altLang="ja-JP" sz="2400" dirty="0">
                <a:latin typeface="Symbol" panose="05050102010706020507" pitchFamily="18" charset="2"/>
              </a:rPr>
              <a:t>g</a:t>
            </a:r>
            <a:r>
              <a:rPr kumimoji="1" lang="en-US" altLang="ja-JP" sz="2400" dirty="0"/>
              <a:t>-rays</a:t>
            </a:r>
            <a:endParaRPr kumimoji="1" lang="ja-JP" altLang="en-US" sz="2400" dirty="0"/>
          </a:p>
        </p:txBody>
      </p:sp>
      <p:sp>
        <p:nvSpPr>
          <p:cNvPr id="74" name="コンテンツ プレースホルダー 73">
            <a:extLst>
              <a:ext uri="{FF2B5EF4-FFF2-40B4-BE49-F238E27FC236}">
                <a16:creationId xmlns:a16="http://schemas.microsoft.com/office/drawing/2014/main" id="{8FBA281A-5288-90BF-6C28-2CBF7E4975A2}"/>
              </a:ext>
            </a:extLst>
          </p:cNvPr>
          <p:cNvSpPr>
            <a:spLocks noGrp="1"/>
          </p:cNvSpPr>
          <p:nvPr>
            <p:ph idx="1"/>
          </p:nvPr>
        </p:nvSpPr>
        <p:spPr/>
        <p:txBody>
          <a:bodyPr>
            <a:normAutofit/>
          </a:bodyPr>
          <a:lstStyle/>
          <a:p>
            <a:pPr marL="0" indent="0">
              <a:buNone/>
            </a:pPr>
            <a:r>
              <a:rPr lang="en-US" altLang="ja-JP" sz="2400" dirty="0"/>
              <a:t>A neutron is captured and become part of the nucleus. Prompt gamma-rays are emitted.</a:t>
            </a:r>
          </a:p>
          <a:p>
            <a:pPr marL="0" indent="0" algn="ctr">
              <a:buNone/>
            </a:pPr>
            <a:r>
              <a:rPr lang="en-US" altLang="ja-JP" sz="2400" dirty="0">
                <a:solidFill>
                  <a:srgbClr val="FF0000"/>
                </a:solidFill>
              </a:rPr>
              <a:t>e.g. Neutron capture reaction by gold
</a:t>
            </a:r>
            <a:r>
              <a:rPr lang="en-US" altLang="ja-JP" sz="2400" baseline="30000" dirty="0">
                <a:solidFill>
                  <a:srgbClr val="FF0000"/>
                </a:solidFill>
              </a:rPr>
              <a:t>197</a:t>
            </a:r>
            <a:r>
              <a:rPr lang="en-US" altLang="ja-JP" sz="2400" dirty="0">
                <a:solidFill>
                  <a:srgbClr val="FF0000"/>
                </a:solidFill>
              </a:rPr>
              <a:t>Au + n </a:t>
            </a:r>
            <a:r>
              <a:rPr lang="ja-JP" altLang="en-US" sz="2400" dirty="0">
                <a:solidFill>
                  <a:srgbClr val="FF0000"/>
                </a:solidFill>
              </a:rPr>
              <a:t>→ </a:t>
            </a:r>
            <a:r>
              <a:rPr lang="en-US" altLang="ja-JP" sz="2400" baseline="30000" dirty="0">
                <a:solidFill>
                  <a:srgbClr val="FF0000"/>
                </a:solidFill>
              </a:rPr>
              <a:t>198</a:t>
            </a:r>
            <a:r>
              <a:rPr lang="en-US" altLang="ja-JP" sz="2400" dirty="0">
                <a:solidFill>
                  <a:srgbClr val="FF0000"/>
                </a:solidFill>
              </a:rPr>
              <a:t>Au + </a:t>
            </a:r>
            <a:r>
              <a:rPr lang="en-US" altLang="ja-JP" sz="2400" dirty="0">
                <a:solidFill>
                  <a:srgbClr val="FF0000"/>
                </a:solidFill>
                <a:latin typeface="Symbol" pitchFamily="2" charset="2"/>
              </a:rPr>
              <a:t>g</a:t>
            </a:r>
            <a:endParaRPr kumimoji="1" lang="en-US" altLang="ja-JP" sz="2400" dirty="0">
              <a:solidFill>
                <a:srgbClr val="FF0000"/>
              </a:solidFill>
              <a:latin typeface="Symbol" pitchFamily="2" charset="2"/>
            </a:endParaRPr>
          </a:p>
          <a:p>
            <a:pPr marL="0" indent="0">
              <a:buNone/>
            </a:pPr>
            <a:endParaRPr lang="ja-JP" altLang="en-US" sz="2400" dirty="0"/>
          </a:p>
        </p:txBody>
      </p:sp>
      <p:sp>
        <p:nvSpPr>
          <p:cNvPr id="39" name="正方形/長方形 38">
            <a:extLst>
              <a:ext uri="{FF2B5EF4-FFF2-40B4-BE49-F238E27FC236}">
                <a16:creationId xmlns:a16="http://schemas.microsoft.com/office/drawing/2014/main" id="{BDE7EAE6-7635-A8FC-E8E0-16E1198AD3FE}"/>
              </a:ext>
            </a:extLst>
          </p:cNvPr>
          <p:cNvSpPr/>
          <p:nvPr/>
        </p:nvSpPr>
        <p:spPr>
          <a:xfrm>
            <a:off x="3244381" y="3676962"/>
            <a:ext cx="1080000" cy="390818"/>
          </a:xfrm>
          <a:prstGeom prst="rect">
            <a:avLst/>
          </a:prstGeom>
          <a:gradFill flip="none" rotWithShape="1">
            <a:gsLst>
              <a:gs pos="0">
                <a:srgbClr val="000000">
                  <a:lumMod val="75000"/>
                  <a:lumOff val="25000"/>
                </a:srgbClr>
              </a:gs>
              <a:gs pos="63000">
                <a:srgbClr val="000000">
                  <a:tint val="44500"/>
                  <a:satMod val="160000"/>
                </a:srgbClr>
              </a:gs>
              <a:gs pos="100000">
                <a:srgbClr val="FFFFFF">
                  <a:lumMod val="95000"/>
                </a:srgbClr>
              </a:gs>
            </a:gsLst>
            <a:lin ang="5400000" scaled="1"/>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40" name="テキスト ボックス 39">
            <a:extLst>
              <a:ext uri="{FF2B5EF4-FFF2-40B4-BE49-F238E27FC236}">
                <a16:creationId xmlns:a16="http://schemas.microsoft.com/office/drawing/2014/main" id="{E590FA9B-A1C1-8B3D-72C2-08F4F501585B}"/>
              </a:ext>
            </a:extLst>
          </p:cNvPr>
          <p:cNvSpPr txBox="1"/>
          <p:nvPr/>
        </p:nvSpPr>
        <p:spPr>
          <a:xfrm>
            <a:off x="3197286" y="3337247"/>
            <a:ext cx="1253045" cy="307777"/>
          </a:xfrm>
          <a:prstGeom prst="rect">
            <a:avLst/>
          </a:prstGeom>
          <a:noFill/>
        </p:spPr>
        <p:txBody>
          <a:bodyPr wrap="square" rtlCol="0">
            <a:spAutoFit/>
          </a:bodyPr>
          <a:lstStyle/>
          <a:p>
            <a:pPr algn="ctr" fontAlgn="base">
              <a:spcBef>
                <a:spcPct val="0"/>
              </a:spcBef>
              <a:spcAft>
                <a:spcPct val="0"/>
              </a:spcAft>
            </a:pPr>
            <a:r>
              <a:rPr lang="en-US" altLang="ja-JP" sz="1400" dirty="0">
                <a:solidFill>
                  <a:srgbClr val="000000"/>
                </a:solidFill>
                <a:latin typeface="Arial" charset="0"/>
                <a:ea typeface="ＭＳ Ｐゴシック" pitchFamily="50" charset="-128"/>
              </a:rPr>
              <a:t>capture state</a:t>
            </a:r>
            <a:endParaRPr lang="ja-JP" altLang="en-US" sz="1400" dirty="0">
              <a:solidFill>
                <a:srgbClr val="000000"/>
              </a:solidFill>
              <a:latin typeface="Arial" charset="0"/>
              <a:ea typeface="ＭＳ Ｐゴシック" pitchFamily="50" charset="-128"/>
            </a:endParaRPr>
          </a:p>
        </p:txBody>
      </p:sp>
      <p:cxnSp>
        <p:nvCxnSpPr>
          <p:cNvPr id="41" name="直線コネクタ 40">
            <a:extLst>
              <a:ext uri="{FF2B5EF4-FFF2-40B4-BE49-F238E27FC236}">
                <a16:creationId xmlns:a16="http://schemas.microsoft.com/office/drawing/2014/main" id="{ADA1FF67-85F3-FD8E-1239-C42CAB01F290}"/>
              </a:ext>
            </a:extLst>
          </p:cNvPr>
          <p:cNvCxnSpPr/>
          <p:nvPr/>
        </p:nvCxnSpPr>
        <p:spPr>
          <a:xfrm>
            <a:off x="3244381" y="4221088"/>
            <a:ext cx="1080000" cy="0"/>
          </a:xfrm>
          <a:prstGeom prst="line">
            <a:avLst/>
          </a:prstGeom>
          <a:noFill/>
          <a:ln w="28575" cap="flat" cmpd="sng" algn="ctr">
            <a:solidFill>
              <a:srgbClr val="000000"/>
            </a:solidFill>
            <a:prstDash val="solid"/>
          </a:ln>
          <a:effectLst/>
        </p:spPr>
      </p:cxnSp>
      <p:cxnSp>
        <p:nvCxnSpPr>
          <p:cNvPr id="42" name="直線コネクタ 41">
            <a:extLst>
              <a:ext uri="{FF2B5EF4-FFF2-40B4-BE49-F238E27FC236}">
                <a16:creationId xmlns:a16="http://schemas.microsoft.com/office/drawing/2014/main" id="{5FF7C2D1-B837-AE8F-A288-B4FE761CC5DB}"/>
              </a:ext>
            </a:extLst>
          </p:cNvPr>
          <p:cNvCxnSpPr/>
          <p:nvPr/>
        </p:nvCxnSpPr>
        <p:spPr>
          <a:xfrm>
            <a:off x="3244381" y="5045114"/>
            <a:ext cx="1080000" cy="0"/>
          </a:xfrm>
          <a:prstGeom prst="line">
            <a:avLst/>
          </a:prstGeom>
          <a:noFill/>
          <a:ln w="28575" cap="flat" cmpd="sng" algn="ctr">
            <a:solidFill>
              <a:srgbClr val="000000"/>
            </a:solidFill>
            <a:prstDash val="solid"/>
          </a:ln>
          <a:effectLst/>
        </p:spPr>
      </p:cxnSp>
      <p:cxnSp>
        <p:nvCxnSpPr>
          <p:cNvPr id="43" name="直線コネクタ 42">
            <a:extLst>
              <a:ext uri="{FF2B5EF4-FFF2-40B4-BE49-F238E27FC236}">
                <a16:creationId xmlns:a16="http://schemas.microsoft.com/office/drawing/2014/main" id="{CFC0AB71-C7B9-781F-19E7-BB27F1DA28BD}"/>
              </a:ext>
            </a:extLst>
          </p:cNvPr>
          <p:cNvCxnSpPr/>
          <p:nvPr/>
        </p:nvCxnSpPr>
        <p:spPr>
          <a:xfrm>
            <a:off x="3244381" y="5333146"/>
            <a:ext cx="1080000" cy="0"/>
          </a:xfrm>
          <a:prstGeom prst="line">
            <a:avLst/>
          </a:prstGeom>
          <a:noFill/>
          <a:ln w="28575" cap="flat" cmpd="sng" algn="ctr">
            <a:solidFill>
              <a:srgbClr val="000000"/>
            </a:solidFill>
            <a:prstDash val="solid"/>
          </a:ln>
          <a:effectLst/>
        </p:spPr>
      </p:cxnSp>
      <p:sp>
        <p:nvSpPr>
          <p:cNvPr id="44" name="テキスト ボックス 43">
            <a:extLst>
              <a:ext uri="{FF2B5EF4-FFF2-40B4-BE49-F238E27FC236}">
                <a16:creationId xmlns:a16="http://schemas.microsoft.com/office/drawing/2014/main" id="{D5877465-71F9-CD45-E442-729B10D5019E}"/>
              </a:ext>
            </a:extLst>
          </p:cNvPr>
          <p:cNvSpPr txBox="1"/>
          <p:nvPr/>
        </p:nvSpPr>
        <p:spPr>
          <a:xfrm>
            <a:off x="3360243" y="5347483"/>
            <a:ext cx="803910" cy="400110"/>
          </a:xfrm>
          <a:prstGeom prst="rect">
            <a:avLst/>
          </a:prstGeom>
          <a:noFill/>
        </p:spPr>
        <p:txBody>
          <a:bodyPr wrap="square" rtlCol="0">
            <a:spAutoFit/>
          </a:bodyPr>
          <a:lstStyle/>
          <a:p>
            <a:pPr algn="ctr" fontAlgn="base">
              <a:spcBef>
                <a:spcPct val="0"/>
              </a:spcBef>
              <a:spcAft>
                <a:spcPct val="0"/>
              </a:spcAft>
            </a:pPr>
            <a:r>
              <a:rPr lang="en-US" altLang="ja-JP" sz="2000" baseline="30000" dirty="0">
                <a:solidFill>
                  <a:srgbClr val="000000"/>
                </a:solidFill>
                <a:latin typeface="Arial" charset="0"/>
                <a:ea typeface="ＭＳ Ｐゴシック" pitchFamily="50" charset="-128"/>
              </a:rPr>
              <a:t>198</a:t>
            </a:r>
            <a:r>
              <a:rPr lang="en-US" altLang="ja-JP" sz="2000" dirty="0">
                <a:solidFill>
                  <a:srgbClr val="000000"/>
                </a:solidFill>
                <a:latin typeface="Arial" charset="0"/>
                <a:ea typeface="ＭＳ Ｐゴシック" pitchFamily="50" charset="-128"/>
              </a:rPr>
              <a:t>Au</a:t>
            </a:r>
            <a:endParaRPr lang="ja-JP" altLang="en-US" sz="2000" dirty="0">
              <a:solidFill>
                <a:srgbClr val="000000"/>
              </a:solidFill>
              <a:latin typeface="Arial" charset="0"/>
              <a:ea typeface="ＭＳ Ｐゴシック" pitchFamily="50" charset="-128"/>
            </a:endParaRPr>
          </a:p>
        </p:txBody>
      </p:sp>
      <p:cxnSp>
        <p:nvCxnSpPr>
          <p:cNvPr id="45" name="直線矢印コネクタ 44">
            <a:extLst>
              <a:ext uri="{FF2B5EF4-FFF2-40B4-BE49-F238E27FC236}">
                <a16:creationId xmlns:a16="http://schemas.microsoft.com/office/drawing/2014/main" id="{DD9A4F1A-5E73-3305-D46F-1493D9F0D6D2}"/>
              </a:ext>
            </a:extLst>
          </p:cNvPr>
          <p:cNvCxnSpPr/>
          <p:nvPr/>
        </p:nvCxnSpPr>
        <p:spPr>
          <a:xfrm>
            <a:off x="3912124" y="3676962"/>
            <a:ext cx="0" cy="1638262"/>
          </a:xfrm>
          <a:prstGeom prst="straightConnector1">
            <a:avLst/>
          </a:prstGeom>
          <a:noFill/>
          <a:ln w="28575" cap="flat" cmpd="sng" algn="ctr">
            <a:solidFill>
              <a:srgbClr val="FF9966">
                <a:lumMod val="75000"/>
              </a:srgbClr>
            </a:solidFill>
            <a:prstDash val="solid"/>
            <a:tailEnd type="arrow"/>
          </a:ln>
          <a:effectLst/>
        </p:spPr>
      </p:cxnSp>
      <p:cxnSp>
        <p:nvCxnSpPr>
          <p:cNvPr id="46" name="直線矢印コネクタ 45">
            <a:extLst>
              <a:ext uri="{FF2B5EF4-FFF2-40B4-BE49-F238E27FC236}">
                <a16:creationId xmlns:a16="http://schemas.microsoft.com/office/drawing/2014/main" id="{93D1A9BE-0981-9972-6125-156117120697}"/>
              </a:ext>
            </a:extLst>
          </p:cNvPr>
          <p:cNvCxnSpPr/>
          <p:nvPr/>
        </p:nvCxnSpPr>
        <p:spPr>
          <a:xfrm>
            <a:off x="4175466" y="3676962"/>
            <a:ext cx="0" cy="1362490"/>
          </a:xfrm>
          <a:prstGeom prst="straightConnector1">
            <a:avLst/>
          </a:prstGeom>
          <a:noFill/>
          <a:ln w="28575" cap="flat" cmpd="sng" algn="ctr">
            <a:solidFill>
              <a:srgbClr val="FF9966">
                <a:lumMod val="75000"/>
              </a:srgbClr>
            </a:solidFill>
            <a:prstDash val="solid"/>
            <a:tailEnd type="arrow"/>
          </a:ln>
          <a:effectLst/>
        </p:spPr>
      </p:cxnSp>
      <p:cxnSp>
        <p:nvCxnSpPr>
          <p:cNvPr id="47" name="直線コネクタ 46">
            <a:extLst>
              <a:ext uri="{FF2B5EF4-FFF2-40B4-BE49-F238E27FC236}">
                <a16:creationId xmlns:a16="http://schemas.microsoft.com/office/drawing/2014/main" id="{9A9E01E2-7DE1-0952-CD95-D8388C7768B0}"/>
              </a:ext>
            </a:extLst>
          </p:cNvPr>
          <p:cNvCxnSpPr/>
          <p:nvPr/>
        </p:nvCxnSpPr>
        <p:spPr>
          <a:xfrm>
            <a:off x="3244381" y="3676962"/>
            <a:ext cx="1080000" cy="0"/>
          </a:xfrm>
          <a:prstGeom prst="line">
            <a:avLst/>
          </a:prstGeom>
          <a:noFill/>
          <a:ln w="57150" cap="flat" cmpd="sng" algn="ctr">
            <a:solidFill>
              <a:srgbClr val="000000"/>
            </a:solidFill>
            <a:prstDash val="solid"/>
          </a:ln>
          <a:effectLst/>
        </p:spPr>
      </p:cxnSp>
      <p:cxnSp>
        <p:nvCxnSpPr>
          <p:cNvPr id="48" name="直線コネクタ 47">
            <a:extLst>
              <a:ext uri="{FF2B5EF4-FFF2-40B4-BE49-F238E27FC236}">
                <a16:creationId xmlns:a16="http://schemas.microsoft.com/office/drawing/2014/main" id="{58B2B470-41C0-4916-2D10-DCBC2BC8B8E2}"/>
              </a:ext>
            </a:extLst>
          </p:cNvPr>
          <p:cNvCxnSpPr/>
          <p:nvPr/>
        </p:nvCxnSpPr>
        <p:spPr>
          <a:xfrm>
            <a:off x="3244381" y="4109010"/>
            <a:ext cx="1080000" cy="0"/>
          </a:xfrm>
          <a:prstGeom prst="line">
            <a:avLst/>
          </a:prstGeom>
          <a:noFill/>
          <a:ln w="28575" cap="flat" cmpd="sng" algn="ctr">
            <a:solidFill>
              <a:srgbClr val="000000"/>
            </a:solidFill>
            <a:prstDash val="solid"/>
          </a:ln>
          <a:effectLst/>
        </p:spPr>
      </p:cxnSp>
      <p:cxnSp>
        <p:nvCxnSpPr>
          <p:cNvPr id="49" name="直線コネクタ 48">
            <a:extLst>
              <a:ext uri="{FF2B5EF4-FFF2-40B4-BE49-F238E27FC236}">
                <a16:creationId xmlns:a16="http://schemas.microsoft.com/office/drawing/2014/main" id="{D8103A74-CAAA-0354-3FF8-56DDDC1E3BA8}"/>
              </a:ext>
            </a:extLst>
          </p:cNvPr>
          <p:cNvCxnSpPr/>
          <p:nvPr/>
        </p:nvCxnSpPr>
        <p:spPr>
          <a:xfrm>
            <a:off x="3244381" y="4397042"/>
            <a:ext cx="1080000" cy="0"/>
          </a:xfrm>
          <a:prstGeom prst="line">
            <a:avLst/>
          </a:prstGeom>
          <a:noFill/>
          <a:ln w="28575" cap="flat" cmpd="sng" algn="ctr">
            <a:solidFill>
              <a:srgbClr val="000000"/>
            </a:solidFill>
            <a:prstDash val="solid"/>
          </a:ln>
          <a:effectLst/>
        </p:spPr>
      </p:cxnSp>
      <p:cxnSp>
        <p:nvCxnSpPr>
          <p:cNvPr id="50" name="直線矢印コネクタ 49">
            <a:extLst>
              <a:ext uri="{FF2B5EF4-FFF2-40B4-BE49-F238E27FC236}">
                <a16:creationId xmlns:a16="http://schemas.microsoft.com/office/drawing/2014/main" id="{65D7A69C-C626-6668-FB43-94C9D78C20CD}"/>
              </a:ext>
            </a:extLst>
          </p:cNvPr>
          <p:cNvCxnSpPr/>
          <p:nvPr/>
        </p:nvCxnSpPr>
        <p:spPr>
          <a:xfrm>
            <a:off x="3696100" y="3676962"/>
            <a:ext cx="0" cy="720080"/>
          </a:xfrm>
          <a:prstGeom prst="straightConnector1">
            <a:avLst/>
          </a:prstGeom>
          <a:noFill/>
          <a:ln w="28575" cap="flat" cmpd="sng" algn="ctr">
            <a:solidFill>
              <a:srgbClr val="FF9966">
                <a:lumMod val="75000"/>
              </a:srgbClr>
            </a:solidFill>
            <a:prstDash val="solid"/>
            <a:tailEnd type="arrow"/>
          </a:ln>
          <a:effectLst/>
        </p:spPr>
      </p:cxnSp>
      <p:cxnSp>
        <p:nvCxnSpPr>
          <p:cNvPr id="51" name="直線矢印コネクタ 50">
            <a:extLst>
              <a:ext uri="{FF2B5EF4-FFF2-40B4-BE49-F238E27FC236}">
                <a16:creationId xmlns:a16="http://schemas.microsoft.com/office/drawing/2014/main" id="{FEB7A64E-14CD-6783-3E19-AE0579194CD8}"/>
              </a:ext>
            </a:extLst>
          </p:cNvPr>
          <p:cNvCxnSpPr/>
          <p:nvPr/>
        </p:nvCxnSpPr>
        <p:spPr>
          <a:xfrm>
            <a:off x="3696100" y="4397042"/>
            <a:ext cx="0" cy="936104"/>
          </a:xfrm>
          <a:prstGeom prst="straightConnector1">
            <a:avLst/>
          </a:prstGeom>
          <a:noFill/>
          <a:ln w="28575" cap="flat" cmpd="sng" algn="ctr">
            <a:solidFill>
              <a:srgbClr val="FF9966">
                <a:lumMod val="75000"/>
              </a:srgbClr>
            </a:solidFill>
            <a:prstDash val="solid"/>
            <a:tailEnd type="arrow"/>
          </a:ln>
          <a:effectLst/>
        </p:spPr>
      </p:cxnSp>
      <p:cxnSp>
        <p:nvCxnSpPr>
          <p:cNvPr id="52" name="直線コネクタ 51">
            <a:extLst>
              <a:ext uri="{FF2B5EF4-FFF2-40B4-BE49-F238E27FC236}">
                <a16:creationId xmlns:a16="http://schemas.microsoft.com/office/drawing/2014/main" id="{27567E93-C6E4-D3DA-258B-A9BF7DE6B5B6}"/>
              </a:ext>
            </a:extLst>
          </p:cNvPr>
          <p:cNvCxnSpPr/>
          <p:nvPr/>
        </p:nvCxnSpPr>
        <p:spPr>
          <a:xfrm>
            <a:off x="5327594" y="6053226"/>
            <a:ext cx="1080000" cy="0"/>
          </a:xfrm>
          <a:prstGeom prst="line">
            <a:avLst/>
          </a:prstGeom>
          <a:noFill/>
          <a:ln w="28575" cap="flat" cmpd="sng" algn="ctr">
            <a:solidFill>
              <a:srgbClr val="000000"/>
            </a:solidFill>
            <a:prstDash val="solid"/>
          </a:ln>
          <a:effectLst/>
        </p:spPr>
      </p:cxnSp>
      <p:cxnSp>
        <p:nvCxnSpPr>
          <p:cNvPr id="53" name="直線コネクタ 52">
            <a:extLst>
              <a:ext uri="{FF2B5EF4-FFF2-40B4-BE49-F238E27FC236}">
                <a16:creationId xmlns:a16="http://schemas.microsoft.com/office/drawing/2014/main" id="{D9B67F57-B591-8E4E-11D0-68F166324410}"/>
              </a:ext>
            </a:extLst>
          </p:cNvPr>
          <p:cNvCxnSpPr/>
          <p:nvPr/>
        </p:nvCxnSpPr>
        <p:spPr>
          <a:xfrm>
            <a:off x="5327594" y="6341258"/>
            <a:ext cx="1080000" cy="0"/>
          </a:xfrm>
          <a:prstGeom prst="line">
            <a:avLst/>
          </a:prstGeom>
          <a:noFill/>
          <a:ln w="28575" cap="flat" cmpd="sng" algn="ctr">
            <a:solidFill>
              <a:srgbClr val="000000"/>
            </a:solidFill>
            <a:prstDash val="solid"/>
          </a:ln>
          <a:effectLst/>
        </p:spPr>
      </p:cxnSp>
      <p:sp>
        <p:nvSpPr>
          <p:cNvPr id="54" name="テキスト ボックス 53">
            <a:extLst>
              <a:ext uri="{FF2B5EF4-FFF2-40B4-BE49-F238E27FC236}">
                <a16:creationId xmlns:a16="http://schemas.microsoft.com/office/drawing/2014/main" id="{609FA4BF-B0E7-64C4-9608-2CF8B0D534D1}"/>
              </a:ext>
            </a:extLst>
          </p:cNvPr>
          <p:cNvSpPr txBox="1"/>
          <p:nvPr/>
        </p:nvSpPr>
        <p:spPr>
          <a:xfrm>
            <a:off x="5471610" y="6341258"/>
            <a:ext cx="803910" cy="400110"/>
          </a:xfrm>
          <a:prstGeom prst="rect">
            <a:avLst/>
          </a:prstGeom>
          <a:noFill/>
        </p:spPr>
        <p:txBody>
          <a:bodyPr wrap="square" rtlCol="0">
            <a:spAutoFit/>
          </a:bodyPr>
          <a:lstStyle/>
          <a:p>
            <a:pPr algn="ctr" fontAlgn="base">
              <a:spcBef>
                <a:spcPct val="0"/>
              </a:spcBef>
              <a:spcAft>
                <a:spcPct val="0"/>
              </a:spcAft>
            </a:pPr>
            <a:r>
              <a:rPr lang="en-US" altLang="ja-JP" sz="2000" baseline="30000" dirty="0">
                <a:solidFill>
                  <a:srgbClr val="000000"/>
                </a:solidFill>
                <a:latin typeface="Arial" charset="0"/>
                <a:ea typeface="ＭＳ Ｐゴシック" pitchFamily="50" charset="-128"/>
              </a:rPr>
              <a:t>198</a:t>
            </a:r>
            <a:r>
              <a:rPr lang="en-US" altLang="ja-JP" sz="2000" dirty="0">
                <a:solidFill>
                  <a:srgbClr val="000000"/>
                </a:solidFill>
                <a:latin typeface="Arial" charset="0"/>
                <a:ea typeface="ＭＳ Ｐゴシック" pitchFamily="50" charset="-128"/>
              </a:rPr>
              <a:t>Hg</a:t>
            </a:r>
            <a:endParaRPr lang="ja-JP" altLang="en-US" sz="2000" dirty="0">
              <a:solidFill>
                <a:srgbClr val="000000"/>
              </a:solidFill>
              <a:latin typeface="Arial" charset="0"/>
              <a:ea typeface="ＭＳ Ｐゴシック" pitchFamily="50" charset="-128"/>
            </a:endParaRPr>
          </a:p>
        </p:txBody>
      </p:sp>
      <p:sp>
        <p:nvSpPr>
          <p:cNvPr id="55" name="テキスト ボックス 54">
            <a:extLst>
              <a:ext uri="{FF2B5EF4-FFF2-40B4-BE49-F238E27FC236}">
                <a16:creationId xmlns:a16="http://schemas.microsoft.com/office/drawing/2014/main" id="{1B476A8B-00B4-D1EF-1BD9-D9E3D631DFB1}"/>
              </a:ext>
            </a:extLst>
          </p:cNvPr>
          <p:cNvSpPr txBox="1"/>
          <p:nvPr/>
        </p:nvSpPr>
        <p:spPr>
          <a:xfrm>
            <a:off x="887788" y="3276852"/>
            <a:ext cx="1343462" cy="400110"/>
          </a:xfrm>
          <a:prstGeom prst="rect">
            <a:avLst/>
          </a:prstGeom>
          <a:noFill/>
        </p:spPr>
        <p:txBody>
          <a:bodyPr wrap="square" rtlCol="0">
            <a:spAutoFit/>
          </a:bodyPr>
          <a:lstStyle/>
          <a:p>
            <a:pPr algn="ctr" fontAlgn="base">
              <a:spcBef>
                <a:spcPct val="0"/>
              </a:spcBef>
              <a:spcAft>
                <a:spcPct val="0"/>
              </a:spcAft>
            </a:pPr>
            <a:r>
              <a:rPr lang="en-US" altLang="ja-JP" sz="2000" baseline="30000" dirty="0">
                <a:solidFill>
                  <a:srgbClr val="000000"/>
                </a:solidFill>
                <a:latin typeface="Arial" charset="0"/>
                <a:ea typeface="ＭＳ Ｐゴシック" pitchFamily="50" charset="-128"/>
              </a:rPr>
              <a:t>197</a:t>
            </a:r>
            <a:r>
              <a:rPr lang="en-US" altLang="ja-JP" sz="2000" dirty="0">
                <a:solidFill>
                  <a:srgbClr val="000000"/>
                </a:solidFill>
                <a:latin typeface="Arial" charset="0"/>
                <a:ea typeface="ＭＳ Ｐゴシック" pitchFamily="50" charset="-128"/>
              </a:rPr>
              <a:t>Au + n</a:t>
            </a:r>
            <a:endParaRPr lang="ja-JP" altLang="en-US" sz="2000" dirty="0">
              <a:solidFill>
                <a:srgbClr val="000000"/>
              </a:solidFill>
              <a:latin typeface="Arial" charset="0"/>
              <a:ea typeface="ＭＳ Ｐゴシック" pitchFamily="50" charset="-128"/>
            </a:endParaRPr>
          </a:p>
        </p:txBody>
      </p:sp>
      <p:cxnSp>
        <p:nvCxnSpPr>
          <p:cNvPr id="56" name="直線コネクタ 55">
            <a:extLst>
              <a:ext uri="{FF2B5EF4-FFF2-40B4-BE49-F238E27FC236}">
                <a16:creationId xmlns:a16="http://schemas.microsoft.com/office/drawing/2014/main" id="{2AC66478-9900-E046-A3BD-B907700455B0}"/>
              </a:ext>
            </a:extLst>
          </p:cNvPr>
          <p:cNvCxnSpPr/>
          <p:nvPr/>
        </p:nvCxnSpPr>
        <p:spPr>
          <a:xfrm>
            <a:off x="1079122" y="3676962"/>
            <a:ext cx="1080000" cy="0"/>
          </a:xfrm>
          <a:prstGeom prst="line">
            <a:avLst/>
          </a:prstGeom>
          <a:noFill/>
          <a:ln w="28575" cap="flat" cmpd="sng" algn="ctr">
            <a:solidFill>
              <a:srgbClr val="000000"/>
            </a:solidFill>
            <a:prstDash val="solid"/>
          </a:ln>
          <a:effectLst/>
        </p:spPr>
      </p:cxnSp>
      <p:sp>
        <p:nvSpPr>
          <p:cNvPr id="57" name="右矢印 56">
            <a:extLst>
              <a:ext uri="{FF2B5EF4-FFF2-40B4-BE49-F238E27FC236}">
                <a16:creationId xmlns:a16="http://schemas.microsoft.com/office/drawing/2014/main" id="{F086C681-E7FC-021A-D2FA-A2DB07504377}"/>
              </a:ext>
            </a:extLst>
          </p:cNvPr>
          <p:cNvSpPr/>
          <p:nvPr/>
        </p:nvSpPr>
        <p:spPr>
          <a:xfrm>
            <a:off x="2471964" y="3460938"/>
            <a:ext cx="360040" cy="432048"/>
          </a:xfrm>
          <a:prstGeom prst="rightArrow">
            <a:avLst/>
          </a:prstGeom>
          <a:solidFill>
            <a:srgbClr val="0000FF"/>
          </a:solidFill>
          <a:ln w="9525" cap="flat" cmpd="sng" algn="ctr">
            <a:solidFill>
              <a:srgbClr val="0000FF"/>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58" name="テキスト ボックス 57">
            <a:extLst>
              <a:ext uri="{FF2B5EF4-FFF2-40B4-BE49-F238E27FC236}">
                <a16:creationId xmlns:a16="http://schemas.microsoft.com/office/drawing/2014/main" id="{E18F6C0A-619F-81D7-34C6-ADD89E868F09}"/>
              </a:ext>
            </a:extLst>
          </p:cNvPr>
          <p:cNvSpPr txBox="1"/>
          <p:nvPr/>
        </p:nvSpPr>
        <p:spPr>
          <a:xfrm>
            <a:off x="1619672" y="3059668"/>
            <a:ext cx="2040914" cy="369332"/>
          </a:xfrm>
          <a:prstGeom prst="rect">
            <a:avLst/>
          </a:prstGeom>
          <a:noFill/>
        </p:spPr>
        <p:txBody>
          <a:bodyPr wrap="square" rtlCol="0">
            <a:spAutoFit/>
          </a:bodyPr>
          <a:lstStyle/>
          <a:p>
            <a:pPr algn="ctr" fontAlgn="base">
              <a:spcBef>
                <a:spcPct val="0"/>
              </a:spcBef>
              <a:spcAft>
                <a:spcPct val="0"/>
              </a:spcAft>
            </a:pPr>
            <a:r>
              <a:rPr lang="en-US" altLang="ja-JP" dirty="0">
                <a:solidFill>
                  <a:srgbClr val="0000FF"/>
                </a:solidFill>
                <a:latin typeface="Arial" charset="0"/>
                <a:ea typeface="ＭＳ Ｐゴシック" pitchFamily="50" charset="-128"/>
              </a:rPr>
              <a:t>Neutron capture</a:t>
            </a:r>
          </a:p>
        </p:txBody>
      </p:sp>
      <p:cxnSp>
        <p:nvCxnSpPr>
          <p:cNvPr id="59" name="直線矢印コネクタ 58">
            <a:extLst>
              <a:ext uri="{FF2B5EF4-FFF2-40B4-BE49-F238E27FC236}">
                <a16:creationId xmlns:a16="http://schemas.microsoft.com/office/drawing/2014/main" id="{3B125D00-FB1D-748A-6DB4-D10D78DEEE30}"/>
              </a:ext>
            </a:extLst>
          </p:cNvPr>
          <p:cNvCxnSpPr/>
          <p:nvPr/>
        </p:nvCxnSpPr>
        <p:spPr>
          <a:xfrm>
            <a:off x="4344172" y="5333146"/>
            <a:ext cx="936104" cy="688142"/>
          </a:xfrm>
          <a:prstGeom prst="straightConnector1">
            <a:avLst/>
          </a:prstGeom>
          <a:noFill/>
          <a:ln w="28575" cap="flat" cmpd="sng" algn="ctr">
            <a:solidFill>
              <a:srgbClr val="0000FF"/>
            </a:solidFill>
            <a:prstDash val="solid"/>
            <a:tailEnd type="arrow"/>
          </a:ln>
          <a:effectLst/>
        </p:spPr>
      </p:cxnSp>
      <p:sp>
        <p:nvSpPr>
          <p:cNvPr id="60" name="テキスト ボックス 59">
            <a:extLst>
              <a:ext uri="{FF2B5EF4-FFF2-40B4-BE49-F238E27FC236}">
                <a16:creationId xmlns:a16="http://schemas.microsoft.com/office/drawing/2014/main" id="{733E7AFF-86BA-65DE-5901-005E8760E08D}"/>
              </a:ext>
            </a:extLst>
          </p:cNvPr>
          <p:cNvSpPr txBox="1"/>
          <p:nvPr/>
        </p:nvSpPr>
        <p:spPr>
          <a:xfrm>
            <a:off x="6479562" y="5883949"/>
            <a:ext cx="1631494" cy="338554"/>
          </a:xfrm>
          <a:prstGeom prst="rect">
            <a:avLst/>
          </a:prstGeom>
          <a:noFill/>
        </p:spPr>
        <p:txBody>
          <a:bodyPr wrap="square" rtlCol="0">
            <a:spAutoFit/>
          </a:bodyPr>
          <a:lstStyle/>
          <a:p>
            <a:pPr fontAlgn="base">
              <a:spcBef>
                <a:spcPct val="0"/>
              </a:spcBef>
              <a:spcAft>
                <a:spcPct val="0"/>
              </a:spcAft>
            </a:pPr>
            <a:r>
              <a:rPr lang="en-US" altLang="ja-JP" sz="1600" dirty="0">
                <a:solidFill>
                  <a:srgbClr val="000000"/>
                </a:solidFill>
                <a:latin typeface="Arial" charset="0"/>
                <a:ea typeface="ＭＳ Ｐゴシック" pitchFamily="50" charset="-128"/>
              </a:rPr>
              <a:t>0.412 MeV</a:t>
            </a:r>
            <a:endParaRPr lang="ja-JP" altLang="en-US" sz="1600" dirty="0">
              <a:solidFill>
                <a:srgbClr val="000000"/>
              </a:solidFill>
              <a:latin typeface="Arial" charset="0"/>
              <a:ea typeface="ＭＳ Ｐゴシック" pitchFamily="50" charset="-128"/>
            </a:endParaRPr>
          </a:p>
        </p:txBody>
      </p:sp>
      <p:cxnSp>
        <p:nvCxnSpPr>
          <p:cNvPr id="61" name="直線矢印コネクタ 60">
            <a:extLst>
              <a:ext uri="{FF2B5EF4-FFF2-40B4-BE49-F238E27FC236}">
                <a16:creationId xmlns:a16="http://schemas.microsoft.com/office/drawing/2014/main" id="{AD1BE2CD-0A17-B440-505D-6954E3A790B8}"/>
              </a:ext>
            </a:extLst>
          </p:cNvPr>
          <p:cNvCxnSpPr/>
          <p:nvPr/>
        </p:nvCxnSpPr>
        <p:spPr>
          <a:xfrm>
            <a:off x="5928348" y="6053226"/>
            <a:ext cx="0" cy="288032"/>
          </a:xfrm>
          <a:prstGeom prst="straightConnector1">
            <a:avLst/>
          </a:prstGeom>
          <a:noFill/>
          <a:ln w="28575" cap="flat" cmpd="sng" algn="ctr">
            <a:solidFill>
              <a:srgbClr val="FF9966">
                <a:lumMod val="75000"/>
              </a:srgbClr>
            </a:solidFill>
            <a:prstDash val="solid"/>
            <a:tailEnd type="arrow"/>
          </a:ln>
          <a:effectLst/>
        </p:spPr>
      </p:cxnSp>
      <p:sp>
        <p:nvSpPr>
          <p:cNvPr id="62" name="テキスト ボックス 61">
            <a:extLst>
              <a:ext uri="{FF2B5EF4-FFF2-40B4-BE49-F238E27FC236}">
                <a16:creationId xmlns:a16="http://schemas.microsoft.com/office/drawing/2014/main" id="{B27F861D-039C-3949-D0A6-A3785682FD28}"/>
              </a:ext>
            </a:extLst>
          </p:cNvPr>
          <p:cNvSpPr txBox="1"/>
          <p:nvPr/>
        </p:nvSpPr>
        <p:spPr>
          <a:xfrm>
            <a:off x="4750359" y="5086925"/>
            <a:ext cx="1549833" cy="646331"/>
          </a:xfrm>
          <a:prstGeom prst="rect">
            <a:avLst/>
          </a:prstGeom>
          <a:noFill/>
        </p:spPr>
        <p:txBody>
          <a:bodyPr wrap="square" rtlCol="0">
            <a:spAutoFit/>
          </a:bodyPr>
          <a:lstStyle/>
          <a:p>
            <a:pPr algn="ctr" fontAlgn="base">
              <a:spcBef>
                <a:spcPct val="0"/>
              </a:spcBef>
              <a:spcAft>
                <a:spcPct val="0"/>
              </a:spcAft>
            </a:pPr>
            <a:r>
              <a:rPr lang="en-US" altLang="ja-JP" dirty="0">
                <a:solidFill>
                  <a:srgbClr val="0000FF"/>
                </a:solidFill>
                <a:latin typeface="Symbol" charset="2"/>
                <a:ea typeface="ＭＳ Ｐゴシック" pitchFamily="50" charset="-128"/>
                <a:cs typeface="Symbol" charset="2"/>
              </a:rPr>
              <a:t>b</a:t>
            </a:r>
            <a:r>
              <a:rPr lang="en-US" altLang="ja-JP" baseline="30000" dirty="0">
                <a:solidFill>
                  <a:srgbClr val="0000FF"/>
                </a:solidFill>
                <a:latin typeface="Symbol" charset="2"/>
                <a:ea typeface="ＭＳ Ｐゴシック" pitchFamily="50" charset="-128"/>
                <a:cs typeface="Symbol" charset="2"/>
              </a:rPr>
              <a:t>-</a:t>
            </a:r>
            <a:r>
              <a:rPr lang="ja-JP" altLang="en-US" dirty="0">
                <a:solidFill>
                  <a:srgbClr val="0000FF"/>
                </a:solidFill>
                <a:latin typeface="Arial" charset="0"/>
                <a:ea typeface="ＭＳ Ｐゴシック" pitchFamily="50" charset="-128"/>
              </a:rPr>
              <a:t> </a:t>
            </a:r>
            <a:r>
              <a:rPr lang="en-US" altLang="ja-JP" dirty="0">
                <a:solidFill>
                  <a:srgbClr val="0000FF"/>
                </a:solidFill>
                <a:latin typeface="Arial" charset="0"/>
                <a:ea typeface="ＭＳ Ｐゴシック" pitchFamily="50" charset="-128"/>
              </a:rPr>
              <a:t>decay</a:t>
            </a:r>
          </a:p>
          <a:p>
            <a:pPr algn="ctr" fontAlgn="base">
              <a:spcBef>
                <a:spcPct val="0"/>
              </a:spcBef>
              <a:spcAft>
                <a:spcPct val="0"/>
              </a:spcAft>
            </a:pPr>
            <a:r>
              <a:rPr lang="en-US" altLang="ja-JP" dirty="0">
                <a:solidFill>
                  <a:srgbClr val="0000FF"/>
                </a:solidFill>
                <a:latin typeface="Arial" charset="0"/>
                <a:ea typeface="ＭＳ Ｐゴシック" pitchFamily="50" charset="-128"/>
              </a:rPr>
              <a:t>T</a:t>
            </a:r>
            <a:r>
              <a:rPr lang="en-US" altLang="ja-JP" baseline="-25000" dirty="0">
                <a:solidFill>
                  <a:srgbClr val="0000FF"/>
                </a:solidFill>
                <a:latin typeface="Arial" charset="0"/>
                <a:ea typeface="ＭＳ Ｐゴシック" pitchFamily="50" charset="-128"/>
              </a:rPr>
              <a:t>1/2</a:t>
            </a:r>
            <a:r>
              <a:rPr lang="ja-JP" altLang="en-US" dirty="0">
                <a:solidFill>
                  <a:srgbClr val="0000FF"/>
                </a:solidFill>
                <a:latin typeface="Arial" charset="0"/>
                <a:ea typeface="ＭＳ Ｐゴシック" pitchFamily="50" charset="-128"/>
              </a:rPr>
              <a:t> </a:t>
            </a:r>
            <a:r>
              <a:rPr lang="en-US" altLang="ja-JP" dirty="0">
                <a:solidFill>
                  <a:srgbClr val="0000FF"/>
                </a:solidFill>
                <a:latin typeface="Arial" charset="0"/>
                <a:ea typeface="ＭＳ Ｐゴシック" pitchFamily="50" charset="-128"/>
              </a:rPr>
              <a:t>=</a:t>
            </a:r>
            <a:r>
              <a:rPr lang="ja-JP" altLang="en-US" dirty="0">
                <a:solidFill>
                  <a:srgbClr val="0000FF"/>
                </a:solidFill>
                <a:latin typeface="Arial" charset="0"/>
                <a:ea typeface="ＭＳ Ｐゴシック" pitchFamily="50" charset="-128"/>
              </a:rPr>
              <a:t> </a:t>
            </a:r>
            <a:r>
              <a:rPr lang="en-US" altLang="ja-JP" dirty="0">
                <a:solidFill>
                  <a:srgbClr val="0000FF"/>
                </a:solidFill>
                <a:latin typeface="Arial" charset="0"/>
                <a:ea typeface="ＭＳ Ｐゴシック" pitchFamily="50" charset="-128"/>
              </a:rPr>
              <a:t>2.7 d</a:t>
            </a:r>
          </a:p>
        </p:txBody>
      </p:sp>
      <p:cxnSp>
        <p:nvCxnSpPr>
          <p:cNvPr id="63" name="直線矢印コネクタ 62">
            <a:extLst>
              <a:ext uri="{FF2B5EF4-FFF2-40B4-BE49-F238E27FC236}">
                <a16:creationId xmlns:a16="http://schemas.microsoft.com/office/drawing/2014/main" id="{1019E839-82C8-AB21-4D4F-AD22D097FDBA}"/>
              </a:ext>
            </a:extLst>
          </p:cNvPr>
          <p:cNvCxnSpPr/>
          <p:nvPr/>
        </p:nvCxnSpPr>
        <p:spPr>
          <a:xfrm>
            <a:off x="3480076" y="3676962"/>
            <a:ext cx="0" cy="432048"/>
          </a:xfrm>
          <a:prstGeom prst="straightConnector1">
            <a:avLst/>
          </a:prstGeom>
          <a:noFill/>
          <a:ln w="28575" cap="flat" cmpd="sng" algn="ctr">
            <a:solidFill>
              <a:srgbClr val="FF9966">
                <a:lumMod val="75000"/>
              </a:srgbClr>
            </a:solidFill>
            <a:prstDash val="solid"/>
            <a:tailEnd type="arrow"/>
          </a:ln>
          <a:effectLst/>
        </p:spPr>
      </p:cxnSp>
      <p:cxnSp>
        <p:nvCxnSpPr>
          <p:cNvPr id="64" name="直線矢印コネクタ 63">
            <a:extLst>
              <a:ext uri="{FF2B5EF4-FFF2-40B4-BE49-F238E27FC236}">
                <a16:creationId xmlns:a16="http://schemas.microsoft.com/office/drawing/2014/main" id="{6AC6BF6A-F6CA-3A37-FFCE-907798DCBCAF}"/>
              </a:ext>
            </a:extLst>
          </p:cNvPr>
          <p:cNvCxnSpPr/>
          <p:nvPr/>
        </p:nvCxnSpPr>
        <p:spPr>
          <a:xfrm>
            <a:off x="3480076" y="4109010"/>
            <a:ext cx="0" cy="1224136"/>
          </a:xfrm>
          <a:prstGeom prst="straightConnector1">
            <a:avLst/>
          </a:prstGeom>
          <a:noFill/>
          <a:ln w="28575" cap="flat" cmpd="sng" algn="ctr">
            <a:solidFill>
              <a:srgbClr val="FF9966">
                <a:lumMod val="75000"/>
              </a:srgbClr>
            </a:solidFill>
            <a:prstDash val="solid"/>
            <a:tailEnd type="arrow"/>
          </a:ln>
          <a:effectLst/>
        </p:spPr>
      </p:cxnSp>
      <p:sp>
        <p:nvSpPr>
          <p:cNvPr id="65" name="テキスト ボックス 64">
            <a:extLst>
              <a:ext uri="{FF2B5EF4-FFF2-40B4-BE49-F238E27FC236}">
                <a16:creationId xmlns:a16="http://schemas.microsoft.com/office/drawing/2014/main" id="{B47CB429-E904-1D5B-2FB9-BF8CA3D49FA1}"/>
              </a:ext>
            </a:extLst>
          </p:cNvPr>
          <p:cNvSpPr txBox="1"/>
          <p:nvPr/>
        </p:nvSpPr>
        <p:spPr>
          <a:xfrm>
            <a:off x="1763688" y="4447934"/>
            <a:ext cx="1728192" cy="369332"/>
          </a:xfrm>
          <a:prstGeom prst="rect">
            <a:avLst/>
          </a:prstGeom>
          <a:noFill/>
        </p:spPr>
        <p:txBody>
          <a:bodyPr wrap="square" rtlCol="0">
            <a:spAutoFit/>
          </a:bodyPr>
          <a:lstStyle/>
          <a:p>
            <a:pPr algn="ctr" fontAlgn="base">
              <a:spcBef>
                <a:spcPct val="0"/>
              </a:spcBef>
              <a:spcAft>
                <a:spcPct val="0"/>
              </a:spcAft>
            </a:pPr>
            <a:r>
              <a:rPr lang="en-US" altLang="ja-JP" dirty="0">
                <a:solidFill>
                  <a:srgbClr val="FF0000"/>
                </a:solidFill>
                <a:latin typeface="Arial" charset="0"/>
                <a:ea typeface="ＭＳ Ｐゴシック" pitchFamily="50" charset="-128"/>
              </a:rPr>
              <a:t>Prompt </a:t>
            </a:r>
            <a:r>
              <a:rPr lang="en-US" altLang="ja-JP" dirty="0">
                <a:solidFill>
                  <a:srgbClr val="FF0000"/>
                </a:solidFill>
                <a:latin typeface="Symbol" panose="05050102010706020507" pitchFamily="18" charset="2"/>
                <a:ea typeface="ＭＳ Ｐゴシック" pitchFamily="50" charset="-128"/>
              </a:rPr>
              <a:t>g</a:t>
            </a:r>
            <a:r>
              <a:rPr lang="en-US" altLang="ja-JP" dirty="0">
                <a:solidFill>
                  <a:srgbClr val="FF0000"/>
                </a:solidFill>
                <a:latin typeface="Arial" charset="0"/>
                <a:ea typeface="ＭＳ Ｐゴシック" pitchFamily="50" charset="-128"/>
              </a:rPr>
              <a:t>-rays</a:t>
            </a:r>
          </a:p>
        </p:txBody>
      </p:sp>
      <p:sp>
        <p:nvSpPr>
          <p:cNvPr id="66" name="円/楕円 65">
            <a:extLst>
              <a:ext uri="{FF2B5EF4-FFF2-40B4-BE49-F238E27FC236}">
                <a16:creationId xmlns:a16="http://schemas.microsoft.com/office/drawing/2014/main" id="{4B01B9D4-7DE4-9F38-0514-EA0B0CCD6C4F}"/>
              </a:ext>
            </a:extLst>
          </p:cNvPr>
          <p:cNvSpPr/>
          <p:nvPr/>
        </p:nvSpPr>
        <p:spPr>
          <a:xfrm>
            <a:off x="5784332" y="5949280"/>
            <a:ext cx="288032" cy="432048"/>
          </a:xfrm>
          <a:prstGeom prst="ellipse">
            <a:avLst/>
          </a:prstGeom>
          <a:noFill/>
          <a:ln w="9525" cap="flat" cmpd="sng" algn="ctr">
            <a:solidFill>
              <a:srgbClr val="0000FF"/>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cxnSp>
        <p:nvCxnSpPr>
          <p:cNvPr id="67" name="直線コネクタ 66">
            <a:extLst>
              <a:ext uri="{FF2B5EF4-FFF2-40B4-BE49-F238E27FC236}">
                <a16:creationId xmlns:a16="http://schemas.microsoft.com/office/drawing/2014/main" id="{90E5E95C-15E7-0D78-D588-D4C95F1786AB}"/>
              </a:ext>
            </a:extLst>
          </p:cNvPr>
          <p:cNvCxnSpPr>
            <a:cxnSpLocks/>
            <a:endCxn id="66" idx="7"/>
          </p:cNvCxnSpPr>
          <p:nvPr/>
        </p:nvCxnSpPr>
        <p:spPr>
          <a:xfrm flipH="1">
            <a:off x="6030183" y="5604648"/>
            <a:ext cx="952298" cy="407904"/>
          </a:xfrm>
          <a:prstGeom prst="line">
            <a:avLst/>
          </a:prstGeom>
          <a:noFill/>
          <a:ln w="9525" cap="flat" cmpd="sng" algn="ctr">
            <a:solidFill>
              <a:srgbClr val="0000FF"/>
            </a:solidFill>
            <a:prstDash val="solid"/>
          </a:ln>
          <a:effectLst>
            <a:outerShdw blurRad="40000" dist="23000" dir="5400000" rotWithShape="0">
              <a:srgbClr val="000000">
                <a:alpha val="35000"/>
              </a:srgbClr>
            </a:outerShdw>
          </a:effectLst>
        </p:spPr>
      </p:cxnSp>
      <p:sp>
        <p:nvSpPr>
          <p:cNvPr id="68" name="テキスト ボックス 67">
            <a:extLst>
              <a:ext uri="{FF2B5EF4-FFF2-40B4-BE49-F238E27FC236}">
                <a16:creationId xmlns:a16="http://schemas.microsoft.com/office/drawing/2014/main" id="{38F98C59-70DB-EDDA-B4B4-3A8DADCE8D6F}"/>
              </a:ext>
            </a:extLst>
          </p:cNvPr>
          <p:cNvSpPr txBox="1"/>
          <p:nvPr/>
        </p:nvSpPr>
        <p:spPr>
          <a:xfrm>
            <a:off x="6804248" y="5363924"/>
            <a:ext cx="1728192" cy="369332"/>
          </a:xfrm>
          <a:prstGeom prst="rect">
            <a:avLst/>
          </a:prstGeom>
          <a:noFill/>
        </p:spPr>
        <p:txBody>
          <a:bodyPr wrap="square" rtlCol="0">
            <a:spAutoFit/>
          </a:bodyPr>
          <a:lstStyle/>
          <a:p>
            <a:pPr algn="ctr" fontAlgn="base">
              <a:spcBef>
                <a:spcPct val="0"/>
              </a:spcBef>
              <a:spcAft>
                <a:spcPct val="0"/>
              </a:spcAft>
            </a:pPr>
            <a:r>
              <a:rPr lang="en-US" altLang="ja-JP" dirty="0">
                <a:solidFill>
                  <a:srgbClr val="FF0000"/>
                </a:solidFill>
                <a:latin typeface="Arial" charset="0"/>
                <a:ea typeface="ＭＳ Ｐゴシック" pitchFamily="50" charset="-128"/>
              </a:rPr>
              <a:t>Decay </a:t>
            </a:r>
            <a:r>
              <a:rPr lang="en-US" altLang="ja-JP" dirty="0">
                <a:solidFill>
                  <a:srgbClr val="FF0000"/>
                </a:solidFill>
                <a:latin typeface="Symbol" panose="05050102010706020507" pitchFamily="18" charset="2"/>
                <a:ea typeface="ＭＳ Ｐゴシック" pitchFamily="50" charset="-128"/>
              </a:rPr>
              <a:t>g</a:t>
            </a:r>
            <a:r>
              <a:rPr lang="en-US" altLang="ja-JP" dirty="0">
                <a:solidFill>
                  <a:srgbClr val="FF0000"/>
                </a:solidFill>
                <a:latin typeface="Arial" charset="0"/>
                <a:ea typeface="ＭＳ Ｐゴシック" pitchFamily="50" charset="-128"/>
              </a:rPr>
              <a:t>-ray</a:t>
            </a:r>
          </a:p>
        </p:txBody>
      </p:sp>
      <p:sp>
        <p:nvSpPr>
          <p:cNvPr id="69" name="テキスト ボックス 68">
            <a:extLst>
              <a:ext uri="{FF2B5EF4-FFF2-40B4-BE49-F238E27FC236}">
                <a16:creationId xmlns:a16="http://schemas.microsoft.com/office/drawing/2014/main" id="{0C9F9632-8640-A7AF-99AE-4FA095F050B4}"/>
              </a:ext>
            </a:extLst>
          </p:cNvPr>
          <p:cNvSpPr txBox="1"/>
          <p:nvPr/>
        </p:nvSpPr>
        <p:spPr>
          <a:xfrm>
            <a:off x="4567230" y="3225750"/>
            <a:ext cx="4119569" cy="800219"/>
          </a:xfrm>
          <a:prstGeom prst="rect">
            <a:avLst/>
          </a:prstGeom>
          <a:noFill/>
        </p:spPr>
        <p:txBody>
          <a:bodyPr wrap="square" rtlCol="0">
            <a:spAutoFit/>
          </a:bodyPr>
          <a:lstStyle/>
          <a:p>
            <a:pPr fontAlgn="base">
              <a:spcBef>
                <a:spcPct val="0"/>
              </a:spcBef>
              <a:spcAft>
                <a:spcPct val="0"/>
              </a:spcAft>
            </a:pPr>
            <a:r>
              <a:rPr lang="en-US" altLang="ja-JP" sz="1400" dirty="0">
                <a:solidFill>
                  <a:srgbClr val="000000"/>
                </a:solidFill>
                <a:latin typeface="Arial" charset="0"/>
                <a:ea typeface="ＭＳ Ｐゴシック" pitchFamily="50" charset="-128"/>
              </a:rPr>
              <a:t>Excited state
</a:t>
            </a:r>
            <a:r>
              <a:rPr lang="en-US" altLang="ja-JP" sz="1600" dirty="0">
                <a:solidFill>
                  <a:srgbClr val="000000"/>
                </a:solidFill>
                <a:latin typeface="Arial" charset="0"/>
                <a:ea typeface="ＭＳ Ｐゴシック" pitchFamily="50" charset="-128"/>
              </a:rPr>
              <a:t>Transit to ground state with several prompt gamma rays</a:t>
            </a:r>
          </a:p>
        </p:txBody>
      </p:sp>
      <p:cxnSp>
        <p:nvCxnSpPr>
          <p:cNvPr id="70" name="直線矢印コネクタ 69">
            <a:extLst>
              <a:ext uri="{FF2B5EF4-FFF2-40B4-BE49-F238E27FC236}">
                <a16:creationId xmlns:a16="http://schemas.microsoft.com/office/drawing/2014/main" id="{B35B14B9-BF9C-571B-331C-D2FCBE4B017B}"/>
              </a:ext>
            </a:extLst>
          </p:cNvPr>
          <p:cNvCxnSpPr/>
          <p:nvPr/>
        </p:nvCxnSpPr>
        <p:spPr>
          <a:xfrm>
            <a:off x="4175466" y="5039452"/>
            <a:ext cx="0" cy="308031"/>
          </a:xfrm>
          <a:prstGeom prst="straightConnector1">
            <a:avLst/>
          </a:prstGeom>
          <a:noFill/>
          <a:ln w="28575" cap="flat" cmpd="sng" algn="ctr">
            <a:solidFill>
              <a:srgbClr val="FF9966">
                <a:lumMod val="75000"/>
              </a:srgbClr>
            </a:solidFill>
            <a:prstDash val="solid"/>
            <a:tailEnd type="arrow"/>
          </a:ln>
          <a:effectLst/>
        </p:spPr>
      </p:cxnSp>
      <p:sp>
        <p:nvSpPr>
          <p:cNvPr id="71" name="テキスト ボックス 70">
            <a:extLst>
              <a:ext uri="{FF2B5EF4-FFF2-40B4-BE49-F238E27FC236}">
                <a16:creationId xmlns:a16="http://schemas.microsoft.com/office/drawing/2014/main" id="{D0A0F836-CA3F-D68E-B0E1-11A712A5EC74}"/>
              </a:ext>
            </a:extLst>
          </p:cNvPr>
          <p:cNvSpPr txBox="1"/>
          <p:nvPr/>
        </p:nvSpPr>
        <p:spPr>
          <a:xfrm>
            <a:off x="251520" y="4868157"/>
            <a:ext cx="2892700" cy="1200329"/>
          </a:xfrm>
          <a:prstGeom prst="rect">
            <a:avLst/>
          </a:prstGeom>
          <a:noFill/>
        </p:spPr>
        <p:txBody>
          <a:bodyPr wrap="square" rtlCol="0">
            <a:spAutoFit/>
          </a:bodyPr>
          <a:lstStyle/>
          <a:p>
            <a:pPr fontAlgn="base">
              <a:spcBef>
                <a:spcPct val="0"/>
              </a:spcBef>
              <a:spcAft>
                <a:spcPct val="0"/>
              </a:spcAft>
            </a:pPr>
            <a:r>
              <a:rPr lang="en-US" altLang="ja-JP" dirty="0">
                <a:solidFill>
                  <a:srgbClr val="000000"/>
                </a:solidFill>
                <a:latin typeface="Arial" charset="0"/>
                <a:ea typeface="ＭＳ Ｐゴシック" pitchFamily="50" charset="-128"/>
              </a:rPr>
              <a:t>Prompt </a:t>
            </a:r>
            <a:r>
              <a:rPr lang="en-US" altLang="ja-JP" dirty="0">
                <a:solidFill>
                  <a:srgbClr val="000000"/>
                </a:solidFill>
                <a:latin typeface="Symbol" panose="05050102010706020507" pitchFamily="18" charset="2"/>
                <a:ea typeface="ＭＳ Ｐゴシック" pitchFamily="50" charset="-128"/>
              </a:rPr>
              <a:t>g</a:t>
            </a:r>
            <a:r>
              <a:rPr lang="en-US" altLang="ja-JP" dirty="0">
                <a:solidFill>
                  <a:srgbClr val="000000"/>
                </a:solidFill>
                <a:latin typeface="Arial" charset="0"/>
                <a:ea typeface="ＭＳ Ｐゴシック" pitchFamily="50" charset="-128"/>
              </a:rPr>
              <a:t>-rays are emitted in a very short time and reach a ground state of </a:t>
            </a:r>
            <a:r>
              <a:rPr lang="en-US" altLang="ja-JP" baseline="30000" dirty="0">
                <a:solidFill>
                  <a:srgbClr val="000000"/>
                </a:solidFill>
                <a:latin typeface="Arial" charset="0"/>
                <a:ea typeface="ＭＳ Ｐゴシック" pitchFamily="50" charset="-128"/>
              </a:rPr>
              <a:t>198</a:t>
            </a:r>
            <a:r>
              <a:rPr lang="en-US" altLang="ja-JP" dirty="0">
                <a:solidFill>
                  <a:srgbClr val="000000"/>
                </a:solidFill>
                <a:latin typeface="Arial" charset="0"/>
                <a:ea typeface="ＭＳ Ｐゴシック" pitchFamily="50" charset="-128"/>
              </a:rPr>
              <a:t>Au.</a:t>
            </a:r>
            <a:endParaRPr lang="ja-JP" altLang="en-US" dirty="0">
              <a:solidFill>
                <a:srgbClr val="000000"/>
              </a:solidFill>
              <a:latin typeface="Arial" charset="0"/>
              <a:ea typeface="ＭＳ Ｐゴシック" pitchFamily="50" charset="-128"/>
            </a:endParaRPr>
          </a:p>
        </p:txBody>
      </p:sp>
      <p:sp>
        <p:nvSpPr>
          <p:cNvPr id="72" name="テキスト ボックス 71">
            <a:extLst>
              <a:ext uri="{FF2B5EF4-FFF2-40B4-BE49-F238E27FC236}">
                <a16:creationId xmlns:a16="http://schemas.microsoft.com/office/drawing/2014/main" id="{07B1121D-DC22-3E06-AC2D-0054F2A2144B}"/>
              </a:ext>
            </a:extLst>
          </p:cNvPr>
          <p:cNvSpPr txBox="1"/>
          <p:nvPr/>
        </p:nvSpPr>
        <p:spPr>
          <a:xfrm>
            <a:off x="4750359" y="4077072"/>
            <a:ext cx="4186807" cy="923330"/>
          </a:xfrm>
          <a:prstGeom prst="rect">
            <a:avLst/>
          </a:prstGeom>
          <a:noFill/>
        </p:spPr>
        <p:txBody>
          <a:bodyPr wrap="square" rtlCol="0">
            <a:spAutoFit/>
          </a:bodyPr>
          <a:lstStyle/>
          <a:p>
            <a:pPr fontAlgn="base">
              <a:spcBef>
                <a:spcPct val="0"/>
              </a:spcBef>
              <a:spcAft>
                <a:spcPct val="0"/>
              </a:spcAft>
            </a:pPr>
            <a:r>
              <a:rPr lang="en-US" altLang="ja-JP" baseline="30000" dirty="0">
                <a:solidFill>
                  <a:srgbClr val="000000"/>
                </a:solidFill>
                <a:latin typeface="Arial" charset="0"/>
                <a:ea typeface="ＭＳ Ｐゴシック" pitchFamily="50" charset="-128"/>
              </a:rPr>
              <a:t>198</a:t>
            </a:r>
            <a:r>
              <a:rPr lang="en-US" altLang="ja-JP" dirty="0">
                <a:solidFill>
                  <a:srgbClr val="000000"/>
                </a:solidFill>
                <a:latin typeface="Arial" charset="0"/>
                <a:ea typeface="ＭＳ Ｐゴシック" pitchFamily="50" charset="-128"/>
              </a:rPr>
              <a:t>Au decays with a half-life of 2.7 days in </a:t>
            </a:r>
            <a:r>
              <a:rPr lang="en-US" altLang="ja-JP" dirty="0">
                <a:solidFill>
                  <a:srgbClr val="000000"/>
                </a:solidFill>
                <a:latin typeface="Symbol" panose="05050102010706020507" pitchFamily="18" charset="2"/>
                <a:ea typeface="ＭＳ Ｐゴシック" pitchFamily="50" charset="-128"/>
              </a:rPr>
              <a:t>b</a:t>
            </a:r>
            <a:r>
              <a:rPr lang="en-US" altLang="ja-JP" dirty="0">
                <a:solidFill>
                  <a:srgbClr val="000000"/>
                </a:solidFill>
                <a:latin typeface="Arial" charset="0"/>
                <a:ea typeface="ＭＳ Ｐゴシック" pitchFamily="50" charset="-128"/>
              </a:rPr>
              <a:t> decay, emitting 0.412 MeV of decay </a:t>
            </a:r>
            <a:r>
              <a:rPr lang="en-US" altLang="ja-JP" dirty="0">
                <a:solidFill>
                  <a:srgbClr val="000000"/>
                </a:solidFill>
                <a:latin typeface="Symbol" panose="05050102010706020507" pitchFamily="18" charset="2"/>
                <a:ea typeface="ＭＳ Ｐゴシック" pitchFamily="50" charset="-128"/>
              </a:rPr>
              <a:t>g</a:t>
            </a:r>
            <a:r>
              <a:rPr lang="en-US" altLang="ja-JP" dirty="0">
                <a:solidFill>
                  <a:srgbClr val="000000"/>
                </a:solidFill>
                <a:latin typeface="Arial" charset="0"/>
                <a:ea typeface="ＭＳ Ｐゴシック" pitchFamily="50" charset="-128"/>
              </a:rPr>
              <a:t>-rays.</a:t>
            </a:r>
            <a:endParaRPr lang="ja-JP" altLang="en-US" dirty="0">
              <a:solidFill>
                <a:srgbClr val="000000"/>
              </a:solidFill>
              <a:latin typeface="Arial" charset="0"/>
              <a:ea typeface="ＭＳ Ｐゴシック" pitchFamily="50" charset="-128"/>
            </a:endParaRPr>
          </a:p>
        </p:txBody>
      </p:sp>
      <p:sp>
        <p:nvSpPr>
          <p:cNvPr id="73" name="テキスト ボックス 72">
            <a:extLst>
              <a:ext uri="{FF2B5EF4-FFF2-40B4-BE49-F238E27FC236}">
                <a16:creationId xmlns:a16="http://schemas.microsoft.com/office/drawing/2014/main" id="{68A75761-3DBB-2CDF-A3B4-83E11489EDDC}"/>
              </a:ext>
            </a:extLst>
          </p:cNvPr>
          <p:cNvSpPr txBox="1"/>
          <p:nvPr/>
        </p:nvSpPr>
        <p:spPr>
          <a:xfrm>
            <a:off x="3246947" y="5651956"/>
            <a:ext cx="1253045" cy="307777"/>
          </a:xfrm>
          <a:prstGeom prst="rect">
            <a:avLst/>
          </a:prstGeom>
          <a:noFill/>
        </p:spPr>
        <p:txBody>
          <a:bodyPr wrap="square" rtlCol="0">
            <a:spAutoFit/>
          </a:bodyPr>
          <a:lstStyle/>
          <a:p>
            <a:pPr algn="ctr" fontAlgn="base">
              <a:spcBef>
                <a:spcPct val="0"/>
              </a:spcBef>
              <a:spcAft>
                <a:spcPct val="0"/>
              </a:spcAft>
            </a:pPr>
            <a:r>
              <a:rPr lang="en-US" altLang="ja-JP" sz="1400" dirty="0">
                <a:solidFill>
                  <a:srgbClr val="000000"/>
                </a:solidFill>
                <a:latin typeface="Arial" charset="0"/>
                <a:ea typeface="ＭＳ Ｐゴシック" pitchFamily="50" charset="-128"/>
              </a:rPr>
              <a:t>Ground state</a:t>
            </a:r>
            <a:endParaRPr lang="ja-JP" altLang="en-US" sz="1600" dirty="0">
              <a:solidFill>
                <a:srgbClr val="000000"/>
              </a:solidFill>
              <a:latin typeface="Arial" charset="0"/>
              <a:ea typeface="ＭＳ Ｐゴシック" pitchFamily="50" charset="-128"/>
            </a:endParaRPr>
          </a:p>
        </p:txBody>
      </p:sp>
    </p:spTree>
    <p:extLst>
      <p:ext uri="{BB962C8B-B14F-4D97-AF65-F5344CB8AC3E}">
        <p14:creationId xmlns:p14="http://schemas.microsoft.com/office/powerpoint/2010/main" val="269608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5E417-4D8F-FCD5-3010-FDE005519E21}"/>
              </a:ext>
            </a:extLst>
          </p:cNvPr>
          <p:cNvSpPr>
            <a:spLocks noGrp="1"/>
          </p:cNvSpPr>
          <p:nvPr>
            <p:ph type="title"/>
          </p:nvPr>
        </p:nvSpPr>
        <p:spPr/>
        <p:txBody>
          <a:bodyPr>
            <a:normAutofit/>
          </a:bodyPr>
          <a:lstStyle/>
          <a:p>
            <a:r>
              <a:rPr lang="en-US" altLang="ja-JP" dirty="0"/>
              <a:t>Measurement of Prompt </a:t>
            </a:r>
            <a:r>
              <a:rPr lang="en-US" altLang="ja-JP" dirty="0">
                <a:latin typeface="Symbol" panose="05050102010706020507" pitchFamily="18" charset="2"/>
              </a:rPr>
              <a:t>g</a:t>
            </a:r>
            <a:r>
              <a:rPr lang="en-US" altLang="ja-JP" dirty="0"/>
              <a:t>-rays</a:t>
            </a:r>
            <a:endParaRPr kumimoji="1" lang="ja-JP" altLang="en-US" dirty="0"/>
          </a:p>
        </p:txBody>
      </p:sp>
      <p:sp>
        <p:nvSpPr>
          <p:cNvPr id="3" name="コンテンツ プレースホルダー 2">
            <a:extLst>
              <a:ext uri="{FF2B5EF4-FFF2-40B4-BE49-F238E27FC236}">
                <a16:creationId xmlns:a16="http://schemas.microsoft.com/office/drawing/2014/main" id="{48CCC9D2-78F4-8C22-AFFA-DE1229C918A7}"/>
              </a:ext>
            </a:extLst>
          </p:cNvPr>
          <p:cNvSpPr>
            <a:spLocks noGrp="1"/>
          </p:cNvSpPr>
          <p:nvPr>
            <p:ph idx="1"/>
          </p:nvPr>
        </p:nvSpPr>
        <p:spPr/>
        <p:txBody>
          <a:bodyPr>
            <a:normAutofit/>
          </a:bodyPr>
          <a:lstStyle/>
          <a:p>
            <a:pPr>
              <a:buFont typeface="Arial" panose="020B0604020202020204" pitchFamily="34" charset="0"/>
              <a:buChar char="•"/>
            </a:pPr>
            <a:r>
              <a:rPr lang="en-US" altLang="ja-JP" sz="2000" dirty="0"/>
              <a:t>The neutron capture reaction can be studied by measuring prompt gamma rays.</a:t>
            </a:r>
          </a:p>
          <a:p>
            <a:pPr>
              <a:buFont typeface="Arial" panose="020B0604020202020204" pitchFamily="34" charset="0"/>
              <a:buChar char="•"/>
            </a:pPr>
            <a:r>
              <a:rPr lang="en-US" altLang="ja-JP" sz="2000" dirty="0"/>
              <a:t>Gamma rays are measured during neutron beam irradiation.</a:t>
            </a:r>
          </a:p>
          <a:p>
            <a:pPr>
              <a:buFont typeface="Arial" panose="020B0604020202020204" pitchFamily="34" charset="0"/>
              <a:buChar char="•"/>
            </a:pPr>
            <a:r>
              <a:rPr lang="en-US" altLang="ja-JP" sz="2000" dirty="0"/>
              <a:t>Because of the high background, it is difficult to identify the prompt </a:t>
            </a:r>
            <a:r>
              <a:rPr lang="en-US" altLang="ja-JP" sz="2000" dirty="0">
                <a:latin typeface="Symbol" panose="05050102010706020507" pitchFamily="18" charset="2"/>
              </a:rPr>
              <a:t>g</a:t>
            </a:r>
            <a:r>
              <a:rPr lang="en-US" altLang="ja-JP" sz="2000" dirty="0"/>
              <a:t>-rays from the sample unless the </a:t>
            </a:r>
            <a:r>
              <a:rPr lang="en-US" altLang="ja-JP" sz="2000" dirty="0">
                <a:latin typeface="Symbol" panose="05050102010706020507" pitchFamily="18" charset="2"/>
              </a:rPr>
              <a:t>g</a:t>
            </a:r>
            <a:r>
              <a:rPr lang="en-US" altLang="ja-JP" sz="2000" dirty="0"/>
              <a:t>-ray detector is shielded. </a:t>
            </a:r>
            <a:endParaRPr lang="ja-JP" altLang="en-US" sz="2000" dirty="0"/>
          </a:p>
        </p:txBody>
      </p:sp>
      <p:sp>
        <p:nvSpPr>
          <p:cNvPr id="4" name="爆発 1 3">
            <a:extLst>
              <a:ext uri="{FF2B5EF4-FFF2-40B4-BE49-F238E27FC236}">
                <a16:creationId xmlns:a16="http://schemas.microsoft.com/office/drawing/2014/main" id="{04FC61AC-397A-F157-C57A-110D674FDC9A}"/>
              </a:ext>
            </a:extLst>
          </p:cNvPr>
          <p:cNvSpPr/>
          <p:nvPr/>
        </p:nvSpPr>
        <p:spPr>
          <a:xfrm>
            <a:off x="1606412" y="5316169"/>
            <a:ext cx="432048" cy="432048"/>
          </a:xfrm>
          <a:prstGeom prst="irregularSeal1">
            <a:avLst/>
          </a:prstGeom>
          <a:solidFill>
            <a:srgbClr val="FFFF00"/>
          </a:solidFill>
          <a:ln w="254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5" name="正方形/長方形 4">
            <a:extLst>
              <a:ext uri="{FF2B5EF4-FFF2-40B4-BE49-F238E27FC236}">
                <a16:creationId xmlns:a16="http://schemas.microsoft.com/office/drawing/2014/main" id="{92CD063E-8257-ED55-24BF-CA7685CA19D1}"/>
              </a:ext>
            </a:extLst>
          </p:cNvPr>
          <p:cNvSpPr/>
          <p:nvPr/>
        </p:nvSpPr>
        <p:spPr>
          <a:xfrm>
            <a:off x="5701916" y="5244193"/>
            <a:ext cx="174888" cy="576000"/>
          </a:xfrm>
          <a:prstGeom prst="rect">
            <a:avLst/>
          </a:prstGeom>
          <a:solidFill>
            <a:srgbClr val="00B0F0"/>
          </a:solidFill>
          <a:ln w="25400" cap="flat" cmpd="sng" algn="ctr">
            <a:solidFill>
              <a:schemeClr val="tx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cxnSp>
        <p:nvCxnSpPr>
          <p:cNvPr id="6" name="直線コネクタ 5">
            <a:extLst>
              <a:ext uri="{FF2B5EF4-FFF2-40B4-BE49-F238E27FC236}">
                <a16:creationId xmlns:a16="http://schemas.microsoft.com/office/drawing/2014/main" id="{655573E5-36D8-D76B-9F58-6170FB1A0C15}"/>
              </a:ext>
            </a:extLst>
          </p:cNvPr>
          <p:cNvCxnSpPr/>
          <p:nvPr/>
        </p:nvCxnSpPr>
        <p:spPr>
          <a:xfrm flipH="1">
            <a:off x="2182476" y="5532193"/>
            <a:ext cx="4896544" cy="0"/>
          </a:xfrm>
          <a:prstGeom prst="line">
            <a:avLst/>
          </a:prstGeom>
          <a:noFill/>
          <a:ln w="28575" cap="flat" cmpd="sng" algn="ctr">
            <a:solidFill>
              <a:srgbClr val="FF0000"/>
            </a:solidFill>
            <a:prstDash val="solid"/>
            <a:headEnd type="arrow" w="med" len="med"/>
            <a:tailEnd type="none" w="med" len="med"/>
          </a:ln>
          <a:effectLst/>
        </p:spPr>
      </p:cxnSp>
      <p:sp>
        <p:nvSpPr>
          <p:cNvPr id="7" name="テキスト ボックス 6">
            <a:extLst>
              <a:ext uri="{FF2B5EF4-FFF2-40B4-BE49-F238E27FC236}">
                <a16:creationId xmlns:a16="http://schemas.microsoft.com/office/drawing/2014/main" id="{7F5B5575-4A71-47D0-C97B-23D3BD2EDCF2}"/>
              </a:ext>
            </a:extLst>
          </p:cNvPr>
          <p:cNvSpPr txBox="1"/>
          <p:nvPr/>
        </p:nvSpPr>
        <p:spPr>
          <a:xfrm>
            <a:off x="1262341" y="4869160"/>
            <a:ext cx="1491370" cy="338554"/>
          </a:xfrm>
          <a:prstGeom prst="rect">
            <a:avLst/>
          </a:prstGeom>
          <a:noFill/>
        </p:spPr>
        <p:txBody>
          <a:bodyPr wrap="none" rtlCol="0">
            <a:spAutoFit/>
          </a:bodyPr>
          <a:lstStyle/>
          <a:p>
            <a:pPr fontAlgn="base">
              <a:spcBef>
                <a:spcPct val="0"/>
              </a:spcBef>
              <a:spcAft>
                <a:spcPct val="0"/>
              </a:spcAft>
            </a:pPr>
            <a:r>
              <a:rPr lang="en-US" altLang="ja-JP" sz="1600" dirty="0">
                <a:solidFill>
                  <a:srgbClr val="FF0000"/>
                </a:solidFill>
                <a:latin typeface="Tahoma" pitchFamily="34" charset="0"/>
                <a:ea typeface="ＭＳ Ｐゴシック" pitchFamily="50" charset="-128"/>
              </a:rPr>
              <a:t>Neutral source</a:t>
            </a:r>
            <a:endParaRPr lang="ja-JP" altLang="en-US" sz="1600" dirty="0">
              <a:solidFill>
                <a:srgbClr val="FF0000"/>
              </a:solidFill>
              <a:latin typeface="Tahoma" pitchFamily="34" charset="0"/>
              <a:ea typeface="ＭＳ Ｐゴシック" pitchFamily="50" charset="-128"/>
            </a:endParaRPr>
          </a:p>
        </p:txBody>
      </p:sp>
      <p:sp>
        <p:nvSpPr>
          <p:cNvPr id="8" name="テキスト ボックス 7">
            <a:extLst>
              <a:ext uri="{FF2B5EF4-FFF2-40B4-BE49-F238E27FC236}">
                <a16:creationId xmlns:a16="http://schemas.microsoft.com/office/drawing/2014/main" id="{ED314351-1F4E-2A73-85D2-908CAA572AF1}"/>
              </a:ext>
            </a:extLst>
          </p:cNvPr>
          <p:cNvSpPr txBox="1"/>
          <p:nvPr/>
        </p:nvSpPr>
        <p:spPr>
          <a:xfrm>
            <a:off x="5489133" y="5896287"/>
            <a:ext cx="595035" cy="338554"/>
          </a:xfrm>
          <a:prstGeom prst="rect">
            <a:avLst/>
          </a:prstGeom>
          <a:solidFill>
            <a:srgbClr val="FFFFFF"/>
          </a:solid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a:ln>
                  <a:noFill/>
                </a:ln>
                <a:solidFill>
                  <a:srgbClr val="0000FF"/>
                </a:solidFill>
                <a:effectLst/>
                <a:uLnTx/>
                <a:uFillTx/>
                <a:latin typeface="Tahoma" pitchFamily="34" charset="0"/>
                <a:ea typeface="ＭＳ Ｐゴシック" pitchFamily="50" charset="-128"/>
              </a:rPr>
              <a:t>試料</a:t>
            </a:r>
            <a:endParaRPr kumimoji="0" lang="ja-JP" altLang="en-US" sz="1600" b="0" i="0" u="none" strike="noStrike" kern="0" cap="none" spc="0" normalizeH="0" baseline="0" noProof="0" dirty="0">
              <a:ln>
                <a:noFill/>
              </a:ln>
              <a:solidFill>
                <a:srgbClr val="0000FF"/>
              </a:solidFill>
              <a:effectLst/>
              <a:uLnTx/>
              <a:uFillTx/>
              <a:latin typeface="Tahoma" pitchFamily="34" charset="0"/>
              <a:ea typeface="ＭＳ Ｐゴシック" pitchFamily="50" charset="-128"/>
            </a:endParaRPr>
          </a:p>
        </p:txBody>
      </p:sp>
      <p:sp>
        <p:nvSpPr>
          <p:cNvPr id="9" name="テキスト ボックス 8">
            <a:extLst>
              <a:ext uri="{FF2B5EF4-FFF2-40B4-BE49-F238E27FC236}">
                <a16:creationId xmlns:a16="http://schemas.microsoft.com/office/drawing/2014/main" id="{864655CD-0F3B-7AE4-DE48-0894740F134A}"/>
              </a:ext>
            </a:extLst>
          </p:cNvPr>
          <p:cNvSpPr txBox="1"/>
          <p:nvPr/>
        </p:nvSpPr>
        <p:spPr>
          <a:xfrm>
            <a:off x="5364088" y="3429000"/>
            <a:ext cx="931665" cy="338554"/>
          </a:xfrm>
          <a:prstGeom prst="rect">
            <a:avLst/>
          </a:prstGeom>
          <a:solidFill>
            <a:srgbClr val="FFFFFF"/>
          </a:solidFill>
        </p:spPr>
        <p:txBody>
          <a:bodyPr wrap="none" rtlCol="0">
            <a:spAutoFit/>
          </a:bodyPr>
          <a:lstStyle/>
          <a:p>
            <a:pPr lvl="0" fontAlgn="base">
              <a:spcBef>
                <a:spcPct val="0"/>
              </a:spcBef>
              <a:spcAft>
                <a:spcPct val="0"/>
              </a:spcAft>
              <a:defRPr/>
            </a:pPr>
            <a:r>
              <a:rPr kumimoji="0" lang="en-US" altLang="ja-JP" sz="1600" kern="0" dirty="0">
                <a:solidFill>
                  <a:srgbClr val="0000FF"/>
                </a:solidFill>
                <a:latin typeface="Tahoma" pitchFamily="34" charset="0"/>
                <a:ea typeface="ＭＳ Ｐゴシック" pitchFamily="50" charset="-128"/>
              </a:rPr>
              <a:t>detector</a:t>
            </a:r>
            <a:endParaRPr kumimoji="0" lang="ja-JP" altLang="en-US" sz="1600" b="0" i="0" u="none" strike="noStrike" kern="0" cap="none" spc="0" normalizeH="0" baseline="0" noProof="0" dirty="0">
              <a:ln>
                <a:noFill/>
              </a:ln>
              <a:solidFill>
                <a:srgbClr val="0000FF"/>
              </a:solidFill>
              <a:effectLst/>
              <a:uLnTx/>
              <a:uFillTx/>
              <a:latin typeface="Tahoma" pitchFamily="34" charset="0"/>
              <a:ea typeface="ＭＳ Ｐゴシック" pitchFamily="50" charset="-128"/>
            </a:endParaRPr>
          </a:p>
        </p:txBody>
      </p:sp>
      <p:sp>
        <p:nvSpPr>
          <p:cNvPr id="10" name="正方形/長方形 9">
            <a:extLst>
              <a:ext uri="{FF2B5EF4-FFF2-40B4-BE49-F238E27FC236}">
                <a16:creationId xmlns:a16="http://schemas.microsoft.com/office/drawing/2014/main" id="{BEF97EF7-58B1-B368-BD06-1C76B46E3F7C}"/>
              </a:ext>
            </a:extLst>
          </p:cNvPr>
          <p:cNvSpPr/>
          <p:nvPr/>
        </p:nvSpPr>
        <p:spPr>
          <a:xfrm>
            <a:off x="5495030" y="3805041"/>
            <a:ext cx="588658" cy="576000"/>
          </a:xfrm>
          <a:prstGeom prst="rect">
            <a:avLst/>
          </a:prstGeom>
          <a:solidFill>
            <a:srgbClr val="00B0F0"/>
          </a:solidFill>
          <a:ln w="25400" cap="flat" cmpd="sng" algn="ctr">
            <a:solidFill>
              <a:srgbClr val="0000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11" name="テキスト ボックス 10">
            <a:extLst>
              <a:ext uri="{FF2B5EF4-FFF2-40B4-BE49-F238E27FC236}">
                <a16:creationId xmlns:a16="http://schemas.microsoft.com/office/drawing/2014/main" id="{28B04789-FDA3-059E-7D2E-649CFEEA2C44}"/>
              </a:ext>
            </a:extLst>
          </p:cNvPr>
          <p:cNvSpPr txBox="1"/>
          <p:nvPr/>
        </p:nvSpPr>
        <p:spPr>
          <a:xfrm>
            <a:off x="3243757" y="5176207"/>
            <a:ext cx="1476686" cy="338554"/>
          </a:xfrm>
          <a:prstGeom prst="rect">
            <a:avLst/>
          </a:prstGeom>
          <a:noFill/>
        </p:spPr>
        <p:txBody>
          <a:bodyPr wrap="none" rtlCol="0">
            <a:spAutoFit/>
          </a:bodyPr>
          <a:lstStyle/>
          <a:p>
            <a:pPr lvl="0" fontAlgn="base">
              <a:spcBef>
                <a:spcPct val="0"/>
              </a:spcBef>
              <a:spcAft>
                <a:spcPct val="0"/>
              </a:spcAft>
              <a:defRPr/>
            </a:pPr>
            <a:r>
              <a:rPr kumimoji="0" lang="en-US" altLang="ja-JP" sz="1600" kern="0" dirty="0">
                <a:solidFill>
                  <a:srgbClr val="FF0000"/>
                </a:solidFill>
                <a:latin typeface="Tahoma" pitchFamily="34" charset="0"/>
                <a:ea typeface="ＭＳ Ｐゴシック" pitchFamily="50" charset="-128"/>
              </a:rPr>
              <a:t>Neutron beam</a:t>
            </a:r>
            <a:endParaRPr kumimoji="0" lang="ja-JP" altLang="en-US" sz="1600" b="0" i="0" u="none" strike="noStrike" kern="0" cap="none" spc="0" normalizeH="0" baseline="0" noProof="0" dirty="0">
              <a:ln>
                <a:noFill/>
              </a:ln>
              <a:solidFill>
                <a:srgbClr val="FF0000"/>
              </a:solidFill>
              <a:effectLst/>
              <a:uLnTx/>
              <a:uFillTx/>
              <a:latin typeface="Tahoma" pitchFamily="34" charset="0"/>
              <a:ea typeface="ＭＳ Ｐゴシック" pitchFamily="50" charset="-128"/>
            </a:endParaRPr>
          </a:p>
        </p:txBody>
      </p:sp>
      <p:cxnSp>
        <p:nvCxnSpPr>
          <p:cNvPr id="13" name="直線矢印コネクタ 12">
            <a:extLst>
              <a:ext uri="{FF2B5EF4-FFF2-40B4-BE49-F238E27FC236}">
                <a16:creationId xmlns:a16="http://schemas.microsoft.com/office/drawing/2014/main" id="{AC2A98CA-555C-A4C4-FFBA-94D313ACB87C}"/>
              </a:ext>
            </a:extLst>
          </p:cNvPr>
          <p:cNvCxnSpPr>
            <a:cxnSpLocks/>
          </p:cNvCxnSpPr>
          <p:nvPr/>
        </p:nvCxnSpPr>
        <p:spPr>
          <a:xfrm flipV="1">
            <a:off x="5789359" y="4442796"/>
            <a:ext cx="0" cy="936000"/>
          </a:xfrm>
          <a:prstGeom prst="straightConnector1">
            <a:avLst/>
          </a:prstGeom>
          <a:ln w="28575">
            <a:solidFill>
              <a:srgbClr val="2768F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305ABB98-F4AA-1372-4C49-C8AEBB15453E}"/>
              </a:ext>
            </a:extLst>
          </p:cNvPr>
          <p:cNvCxnSpPr>
            <a:cxnSpLocks/>
          </p:cNvCxnSpPr>
          <p:nvPr/>
        </p:nvCxnSpPr>
        <p:spPr>
          <a:xfrm flipH="1" flipV="1">
            <a:off x="5580112" y="4499948"/>
            <a:ext cx="149162" cy="877321"/>
          </a:xfrm>
          <a:prstGeom prst="straightConnector1">
            <a:avLst/>
          </a:prstGeom>
          <a:ln w="28575">
            <a:solidFill>
              <a:srgbClr val="2768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7DC73C54-E52B-7443-658F-FB419DCEA7AF}"/>
              </a:ext>
            </a:extLst>
          </p:cNvPr>
          <p:cNvCxnSpPr>
            <a:cxnSpLocks/>
          </p:cNvCxnSpPr>
          <p:nvPr/>
        </p:nvCxnSpPr>
        <p:spPr>
          <a:xfrm flipV="1">
            <a:off x="5868160" y="4499948"/>
            <a:ext cx="144000" cy="864000"/>
          </a:xfrm>
          <a:prstGeom prst="straightConnector1">
            <a:avLst/>
          </a:prstGeom>
          <a:ln w="28575">
            <a:solidFill>
              <a:srgbClr val="2768FF"/>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F7C01EF-2BED-2C1B-F393-34E445B5A21F}"/>
              </a:ext>
            </a:extLst>
          </p:cNvPr>
          <p:cNvSpPr txBox="1"/>
          <p:nvPr/>
        </p:nvSpPr>
        <p:spPr>
          <a:xfrm>
            <a:off x="5992195" y="4941168"/>
            <a:ext cx="1468672" cy="584775"/>
          </a:xfrm>
          <a:prstGeom prst="rect">
            <a:avLst/>
          </a:prstGeom>
          <a:solidFill>
            <a:srgbClr val="FFFFFF"/>
          </a:solidFill>
        </p:spPr>
        <p:txBody>
          <a:bodyPr wrap="none" rtlCol="0">
            <a:spAutoFit/>
          </a:bodyPr>
          <a:lstStyle/>
          <a:p>
            <a:pPr lvl="0" fontAlgn="base">
              <a:spcBef>
                <a:spcPct val="0"/>
              </a:spcBef>
              <a:spcAft>
                <a:spcPct val="0"/>
              </a:spcAft>
              <a:defRPr/>
            </a:pPr>
            <a:r>
              <a:rPr kumimoji="0" lang="en-US" altLang="ja-JP" sz="1600" kern="0" dirty="0">
                <a:solidFill>
                  <a:srgbClr val="0000FF"/>
                </a:solidFill>
                <a:latin typeface="Tahoma" pitchFamily="34" charset="0"/>
                <a:ea typeface="ＭＳ Ｐゴシック" pitchFamily="50" charset="-128"/>
              </a:rPr>
              <a:t>Prompt </a:t>
            </a:r>
            <a:r>
              <a:rPr kumimoji="0" lang="en-US" altLang="ja-JP" sz="1600" kern="0" dirty="0">
                <a:solidFill>
                  <a:srgbClr val="0000FF"/>
                </a:solidFill>
                <a:latin typeface="Symbol" panose="05050102010706020507" pitchFamily="18" charset="2"/>
                <a:ea typeface="ＭＳ Ｐゴシック" pitchFamily="50" charset="-128"/>
              </a:rPr>
              <a:t>g</a:t>
            </a:r>
            <a:r>
              <a:rPr kumimoji="0" lang="en-US" altLang="ja-JP" sz="1600" kern="0" dirty="0">
                <a:solidFill>
                  <a:srgbClr val="0000FF"/>
                </a:solidFill>
                <a:latin typeface="Tahoma" pitchFamily="34" charset="0"/>
                <a:ea typeface="ＭＳ Ｐゴシック" pitchFamily="50" charset="-128"/>
              </a:rPr>
              <a:t>-rays
</a:t>
            </a:r>
            <a:endParaRPr kumimoji="0" lang="ja-JP" altLang="en-US" sz="1600" b="0" i="0" u="none" strike="noStrike" kern="0" cap="none" spc="0" normalizeH="0" baseline="0" noProof="0" dirty="0">
              <a:ln>
                <a:noFill/>
              </a:ln>
              <a:solidFill>
                <a:srgbClr val="0000FF"/>
              </a:solidFill>
              <a:effectLst/>
              <a:uLnTx/>
              <a:uFillTx/>
              <a:latin typeface="Tahoma" pitchFamily="34" charset="0"/>
              <a:ea typeface="ＭＳ Ｐゴシック" pitchFamily="50" charset="-128"/>
            </a:endParaRPr>
          </a:p>
        </p:txBody>
      </p:sp>
      <p:cxnSp>
        <p:nvCxnSpPr>
          <p:cNvPr id="22" name="直線矢印コネクタ 21">
            <a:extLst>
              <a:ext uri="{FF2B5EF4-FFF2-40B4-BE49-F238E27FC236}">
                <a16:creationId xmlns:a16="http://schemas.microsoft.com/office/drawing/2014/main" id="{3B86CE1A-12D1-9F48-7DFA-80CEC4DDC7C3}"/>
              </a:ext>
            </a:extLst>
          </p:cNvPr>
          <p:cNvCxnSpPr>
            <a:cxnSpLocks/>
          </p:cNvCxnSpPr>
          <p:nvPr/>
        </p:nvCxnSpPr>
        <p:spPr>
          <a:xfrm>
            <a:off x="4537117" y="4141546"/>
            <a:ext cx="737823"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BC14A4E0-325C-6965-B50D-D6AAAC286C80}"/>
              </a:ext>
            </a:extLst>
          </p:cNvPr>
          <p:cNvCxnSpPr>
            <a:cxnSpLocks/>
          </p:cNvCxnSpPr>
          <p:nvPr/>
        </p:nvCxnSpPr>
        <p:spPr>
          <a:xfrm flipV="1">
            <a:off x="4630748" y="4363299"/>
            <a:ext cx="640562" cy="33293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FE796CE4-BE82-3AD4-91CD-4252F81F4F69}"/>
              </a:ext>
            </a:extLst>
          </p:cNvPr>
          <p:cNvCxnSpPr>
            <a:cxnSpLocks/>
          </p:cNvCxnSpPr>
          <p:nvPr/>
        </p:nvCxnSpPr>
        <p:spPr>
          <a:xfrm>
            <a:off x="4630748" y="3651395"/>
            <a:ext cx="640562" cy="21875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CD3D8B91-82B3-6C55-4CB1-B5F7927CC763}"/>
              </a:ext>
            </a:extLst>
          </p:cNvPr>
          <p:cNvCxnSpPr>
            <a:cxnSpLocks/>
          </p:cNvCxnSpPr>
          <p:nvPr/>
        </p:nvCxnSpPr>
        <p:spPr>
          <a:xfrm flipH="1">
            <a:off x="6274105" y="4127482"/>
            <a:ext cx="787601"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BEB549EE-FE7F-563F-A2C7-69B799D19B8A}"/>
              </a:ext>
            </a:extLst>
          </p:cNvPr>
          <p:cNvCxnSpPr>
            <a:cxnSpLocks/>
          </p:cNvCxnSpPr>
          <p:nvPr/>
        </p:nvCxnSpPr>
        <p:spPr>
          <a:xfrm flipH="1" flipV="1">
            <a:off x="6252585" y="4309030"/>
            <a:ext cx="640562" cy="33293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2F2D528B-F54D-360D-1198-80F158041DFE}"/>
              </a:ext>
            </a:extLst>
          </p:cNvPr>
          <p:cNvCxnSpPr>
            <a:cxnSpLocks/>
          </p:cNvCxnSpPr>
          <p:nvPr/>
        </p:nvCxnSpPr>
        <p:spPr>
          <a:xfrm flipH="1">
            <a:off x="6303778" y="3633066"/>
            <a:ext cx="640562" cy="21875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54CBB8C-E142-B5A9-3F25-066FCD7E15E1}"/>
              </a:ext>
            </a:extLst>
          </p:cNvPr>
          <p:cNvSpPr txBox="1"/>
          <p:nvPr/>
        </p:nvSpPr>
        <p:spPr>
          <a:xfrm>
            <a:off x="3200728" y="3670095"/>
            <a:ext cx="1244251" cy="584775"/>
          </a:xfrm>
          <a:prstGeom prst="rect">
            <a:avLst/>
          </a:prstGeom>
          <a:noFill/>
        </p:spPr>
        <p:txBody>
          <a:bodyPr wrap="none" rtlCol="0">
            <a:spAutoFit/>
          </a:bodyPr>
          <a:lstStyle/>
          <a:p>
            <a:pPr lvl="0" algn="ctr" fontAlgn="base">
              <a:spcBef>
                <a:spcPct val="0"/>
              </a:spcBef>
              <a:spcAft>
                <a:spcPct val="0"/>
              </a:spcAft>
              <a:defRPr/>
            </a:pPr>
            <a:r>
              <a:rPr kumimoji="0" lang="en-US" altLang="ja-JP" sz="1600" kern="0" dirty="0">
                <a:solidFill>
                  <a:srgbClr val="00B050"/>
                </a:solidFill>
                <a:latin typeface="Tahoma" pitchFamily="34" charset="0"/>
                <a:ea typeface="ＭＳ Ｐゴシック" pitchFamily="50" charset="-128"/>
              </a:rPr>
              <a:t>background</a:t>
            </a:r>
          </a:p>
          <a:p>
            <a:pPr lvl="0" algn="ctr" fontAlgn="base">
              <a:spcBef>
                <a:spcPct val="0"/>
              </a:spcBef>
              <a:spcAft>
                <a:spcPct val="0"/>
              </a:spcAft>
              <a:defRPr/>
            </a:pPr>
            <a:r>
              <a:rPr kumimoji="0" lang="en-US" altLang="ja-JP" sz="1600" kern="0" dirty="0">
                <a:solidFill>
                  <a:srgbClr val="00B050"/>
                </a:solidFill>
                <a:latin typeface="Symbol" panose="05050102010706020507" pitchFamily="18" charset="2"/>
                <a:ea typeface="ＭＳ Ｐゴシック" pitchFamily="50" charset="-128"/>
              </a:rPr>
              <a:t>g</a:t>
            </a:r>
            <a:r>
              <a:rPr kumimoji="0" lang="en-US" altLang="ja-JP" sz="1600" kern="0" dirty="0">
                <a:solidFill>
                  <a:srgbClr val="00B050"/>
                </a:solidFill>
                <a:latin typeface="Tahoma" pitchFamily="34" charset="0"/>
                <a:ea typeface="ＭＳ Ｐゴシック" pitchFamily="50" charset="-128"/>
              </a:rPr>
              <a:t>-rays</a:t>
            </a:r>
            <a:endParaRPr kumimoji="0" lang="ja-JP" altLang="en-US" sz="1600" b="0" i="0" u="none" strike="noStrike" kern="0" cap="none" spc="0" normalizeH="0" baseline="0" noProof="0" dirty="0">
              <a:ln>
                <a:noFill/>
              </a:ln>
              <a:solidFill>
                <a:srgbClr val="00B050"/>
              </a:solidFill>
              <a:effectLst/>
              <a:uLnTx/>
              <a:uFillTx/>
              <a:latin typeface="Tahoma" pitchFamily="34" charset="0"/>
              <a:ea typeface="ＭＳ Ｐゴシック" pitchFamily="50" charset="-128"/>
            </a:endParaRPr>
          </a:p>
        </p:txBody>
      </p:sp>
      <p:cxnSp>
        <p:nvCxnSpPr>
          <p:cNvPr id="37" name="直線矢印コネクタ 36">
            <a:extLst>
              <a:ext uri="{FF2B5EF4-FFF2-40B4-BE49-F238E27FC236}">
                <a16:creationId xmlns:a16="http://schemas.microsoft.com/office/drawing/2014/main" id="{D9BC6639-00F2-ADFB-729A-C7A5F75E7B06}"/>
              </a:ext>
            </a:extLst>
          </p:cNvPr>
          <p:cNvCxnSpPr>
            <a:cxnSpLocks/>
          </p:cNvCxnSpPr>
          <p:nvPr/>
        </p:nvCxnSpPr>
        <p:spPr>
          <a:xfrm flipH="1" flipV="1">
            <a:off x="5655469" y="4093040"/>
            <a:ext cx="135523" cy="1440000"/>
          </a:xfrm>
          <a:prstGeom prst="straightConnector1">
            <a:avLst/>
          </a:prstGeom>
          <a:ln w="28575">
            <a:solidFill>
              <a:srgbClr val="FF6699"/>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6D9203DF-DF09-AA04-1E81-1A6328B11862}"/>
              </a:ext>
            </a:extLst>
          </p:cNvPr>
          <p:cNvCxnSpPr>
            <a:cxnSpLocks/>
          </p:cNvCxnSpPr>
          <p:nvPr/>
        </p:nvCxnSpPr>
        <p:spPr>
          <a:xfrm flipV="1">
            <a:off x="5807869" y="4097094"/>
            <a:ext cx="135523" cy="1440000"/>
          </a:xfrm>
          <a:prstGeom prst="straightConnector1">
            <a:avLst/>
          </a:prstGeom>
          <a:ln w="28575">
            <a:solidFill>
              <a:srgbClr val="FF6699"/>
            </a:solidFill>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59BD7F3C-F1EF-8D14-14D1-E816F2EE0141}"/>
              </a:ext>
            </a:extLst>
          </p:cNvPr>
          <p:cNvSpPr txBox="1"/>
          <p:nvPr/>
        </p:nvSpPr>
        <p:spPr>
          <a:xfrm>
            <a:off x="4165942" y="4428401"/>
            <a:ext cx="1244251" cy="584775"/>
          </a:xfrm>
          <a:prstGeom prst="rect">
            <a:avLst/>
          </a:prstGeom>
          <a:solidFill>
            <a:schemeClr val="bg1"/>
          </a:solidFill>
        </p:spPr>
        <p:txBody>
          <a:bodyPr wrap="none" rtlCol="0">
            <a:spAutoFit/>
          </a:bodyPr>
          <a:lstStyle/>
          <a:p>
            <a:pPr lvl="0" algn="ctr" fontAlgn="base">
              <a:spcBef>
                <a:spcPct val="0"/>
              </a:spcBef>
              <a:spcAft>
                <a:spcPct val="0"/>
              </a:spcAft>
              <a:defRPr/>
            </a:pPr>
            <a:r>
              <a:rPr kumimoji="0" lang="en-US" altLang="ja-JP" sz="1600" kern="0" dirty="0">
                <a:solidFill>
                  <a:srgbClr val="FF6699"/>
                </a:solidFill>
                <a:latin typeface="Tahoma" pitchFamily="34" charset="0"/>
                <a:ea typeface="ＭＳ Ｐゴシック" pitchFamily="50" charset="-128"/>
              </a:rPr>
              <a:t>background</a:t>
            </a:r>
          </a:p>
          <a:p>
            <a:pPr lvl="0" algn="ctr" fontAlgn="base">
              <a:spcBef>
                <a:spcPct val="0"/>
              </a:spcBef>
              <a:spcAft>
                <a:spcPct val="0"/>
              </a:spcAft>
              <a:defRPr/>
            </a:pPr>
            <a:r>
              <a:rPr kumimoji="0" lang="en-US" altLang="ja-JP" sz="1600" kern="0" dirty="0">
                <a:solidFill>
                  <a:srgbClr val="FF6699"/>
                </a:solidFill>
                <a:latin typeface="Tahoma" pitchFamily="34" charset="0"/>
                <a:ea typeface="ＭＳ Ｐゴシック" pitchFamily="50" charset="-128"/>
              </a:rPr>
              <a:t>Neutron</a:t>
            </a:r>
            <a:endParaRPr kumimoji="0" lang="ja-JP" altLang="en-US" sz="1600" b="0" i="0" u="none" strike="noStrike" kern="0" cap="none" spc="0" normalizeH="0" baseline="0" noProof="0" dirty="0">
              <a:ln>
                <a:noFill/>
              </a:ln>
              <a:solidFill>
                <a:srgbClr val="FF6699"/>
              </a:solidFill>
              <a:effectLst/>
              <a:uLnTx/>
              <a:uFillTx/>
              <a:latin typeface="Tahoma" pitchFamily="34" charset="0"/>
              <a:ea typeface="ＭＳ Ｐゴシック" pitchFamily="50" charset="-128"/>
            </a:endParaRPr>
          </a:p>
        </p:txBody>
      </p:sp>
    </p:spTree>
    <p:extLst>
      <p:ext uri="{BB962C8B-B14F-4D97-AF65-F5344CB8AC3E}">
        <p14:creationId xmlns:p14="http://schemas.microsoft.com/office/powerpoint/2010/main" val="75560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A337AD-D3C1-4B44-AB5A-2141EDBF37D0}"/>
              </a:ext>
            </a:extLst>
          </p:cNvPr>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a:extLst>
              <a:ext uri="{FF2B5EF4-FFF2-40B4-BE49-F238E27FC236}">
                <a16:creationId xmlns:a16="http://schemas.microsoft.com/office/drawing/2014/main" id="{558D2E53-1F20-4C66-A1DB-FC17CD9826C2}"/>
              </a:ext>
            </a:extLst>
          </p:cNvPr>
          <p:cNvSpPr>
            <a:spLocks noGrp="1"/>
          </p:cNvSpPr>
          <p:nvPr>
            <p:ph idx="1"/>
          </p:nvPr>
        </p:nvSpPr>
        <p:spPr/>
        <p:txBody>
          <a:bodyPr>
            <a:normAutofit/>
          </a:bodyPr>
          <a:lstStyle/>
          <a:p>
            <a:pPr marL="514350" indent="-514350">
              <a:lnSpc>
                <a:spcPct val="200000"/>
              </a:lnSpc>
              <a:buFont typeface="+mj-lt"/>
              <a:buAutoNum type="arabicPeriod"/>
            </a:pPr>
            <a:r>
              <a:rPr lang="en-US" altLang="ja-JP" sz="2800" dirty="0"/>
              <a:t>Introduction
Non-Destructive Analysis (NDA)</a:t>
            </a:r>
          </a:p>
          <a:p>
            <a:pPr marL="514350" indent="-514350">
              <a:lnSpc>
                <a:spcPct val="200000"/>
              </a:lnSpc>
              <a:buFont typeface="+mj-lt"/>
              <a:buAutoNum type="arabicPeriod"/>
            </a:pPr>
            <a:r>
              <a:rPr kumimoji="1" lang="en-US" altLang="ja-JP" sz="2800" dirty="0"/>
              <a:t>The merit of using photonuclear reaction</a:t>
            </a:r>
            <a:r>
              <a:rPr lang="en-US" altLang="ja-JP" sz="2800" dirty="0"/>
              <a:t> 
</a:t>
            </a:r>
            <a:r>
              <a:rPr lang="en-US" altLang="ja-JP" sz="2800" dirty="0" err="1"/>
              <a:t>Pelletron</a:t>
            </a:r>
            <a:r>
              <a:rPr lang="en-US" altLang="ja-JP" sz="2800" dirty="0"/>
              <a:t> </a:t>
            </a:r>
            <a:r>
              <a:rPr lang="en-US" altLang="ja-JP" sz="2800" dirty="0" err="1"/>
              <a:t>Accerelator</a:t>
            </a:r>
            <a:endParaRPr lang="en-US" altLang="ja-JP" sz="2800" dirty="0"/>
          </a:p>
        </p:txBody>
      </p:sp>
    </p:spTree>
    <p:extLst>
      <p:ext uri="{BB962C8B-B14F-4D97-AF65-F5344CB8AC3E}">
        <p14:creationId xmlns:p14="http://schemas.microsoft.com/office/powerpoint/2010/main" val="2717223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Autofit/>
          </a:bodyPr>
          <a:lstStyle/>
          <a:p>
            <a:r>
              <a:rPr lang="en-US" altLang="ja-JP" sz="2400" dirty="0"/>
              <a:t>Detection of Prompt </a:t>
            </a:r>
            <a:r>
              <a:rPr lang="en-US" altLang="ja-JP" sz="2400" dirty="0">
                <a:latin typeface="Symbol" panose="05050102010706020507" pitchFamily="18" charset="2"/>
              </a:rPr>
              <a:t>g</a:t>
            </a:r>
            <a:r>
              <a:rPr lang="en-US" altLang="ja-JP" sz="2400" dirty="0"/>
              <a:t>-ray and Detector Shielding</a:t>
            </a:r>
          </a:p>
        </p:txBody>
      </p:sp>
      <p:pic>
        <p:nvPicPr>
          <p:cNvPr id="101434" name="Picture 58" descr="nai612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53" t="6854" r="14902" b="19536"/>
          <a:stretch/>
        </p:blipFill>
        <p:spPr bwMode="auto">
          <a:xfrm>
            <a:off x="401527" y="2060898"/>
            <a:ext cx="4391579" cy="3122972"/>
          </a:xfrm>
          <a:prstGeom prst="rect">
            <a:avLst/>
          </a:prstGeom>
          <a:noFill/>
          <a:extLst>
            <a:ext uri="{909E8E84-426E-40DD-AFC4-6F175D3DCCD1}">
              <a14:hiddenFill xmlns:a14="http://schemas.microsoft.com/office/drawing/2010/main">
                <a:solidFill>
                  <a:srgbClr val="FFFFFF"/>
                </a:solidFill>
              </a14:hiddenFill>
            </a:ext>
          </a:extLst>
        </p:spPr>
      </p:pic>
      <p:pic>
        <p:nvPicPr>
          <p:cNvPr id="101435" name="Picture 59" descr="nai612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67" t="80464" r="34317"/>
          <a:stretch/>
        </p:blipFill>
        <p:spPr bwMode="auto">
          <a:xfrm>
            <a:off x="467544" y="5229200"/>
            <a:ext cx="2977185" cy="686422"/>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4536504" y="4797822"/>
            <a:ext cx="576064" cy="490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flipH="1">
            <a:off x="3923928" y="4424325"/>
            <a:ext cx="360040" cy="87755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3923928" y="5085854"/>
            <a:ext cx="792088" cy="2160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259138" y="1844824"/>
            <a:ext cx="2088232" cy="523220"/>
          </a:xfrm>
          <a:prstGeom prst="rect">
            <a:avLst/>
          </a:prstGeom>
          <a:solidFill>
            <a:schemeClr val="bg1"/>
          </a:solidFill>
        </p:spPr>
        <p:txBody>
          <a:bodyPr wrap="square" rtlCol="0">
            <a:spAutoFit/>
          </a:bodyPr>
          <a:lstStyle/>
          <a:p>
            <a:pPr algn="ctr"/>
            <a:r>
              <a:rPr lang="en-US" altLang="ja-JP" sz="1400" dirty="0"/>
              <a:t>Gamma ray detector </a:t>
            </a:r>
            <a:r>
              <a:rPr lang="en-US" altLang="ja-JP" sz="1400" dirty="0" err="1"/>
              <a:t>NaI</a:t>
            </a:r>
            <a:r>
              <a:rPr lang="en-US" altLang="ja-JP" sz="1400" dirty="0"/>
              <a:t>(Tl)</a:t>
            </a:r>
          </a:p>
        </p:txBody>
      </p:sp>
      <p:cxnSp>
        <p:nvCxnSpPr>
          <p:cNvPr id="13" name="直線矢印コネクタ 12">
            <a:extLst>
              <a:ext uri="{FF2B5EF4-FFF2-40B4-BE49-F238E27FC236}">
                <a16:creationId xmlns:a16="http://schemas.microsoft.com/office/drawing/2014/main" id="{2226C9E4-FBD7-A505-F996-19334293CA31}"/>
              </a:ext>
            </a:extLst>
          </p:cNvPr>
          <p:cNvCxnSpPr>
            <a:cxnSpLocks/>
          </p:cNvCxnSpPr>
          <p:nvPr/>
        </p:nvCxnSpPr>
        <p:spPr>
          <a:xfrm>
            <a:off x="2522767" y="1887938"/>
            <a:ext cx="939955" cy="13970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FA638486-EAEB-A870-3914-C6CB4DF3F8BE}"/>
              </a:ext>
            </a:extLst>
          </p:cNvPr>
          <p:cNvSpPr txBox="1"/>
          <p:nvPr/>
        </p:nvSpPr>
        <p:spPr>
          <a:xfrm>
            <a:off x="1979712" y="1481898"/>
            <a:ext cx="1502334" cy="338554"/>
          </a:xfrm>
          <a:prstGeom prst="rect">
            <a:avLst/>
          </a:prstGeom>
          <a:noFill/>
        </p:spPr>
        <p:txBody>
          <a:bodyPr wrap="none" rtlCol="0">
            <a:spAutoFit/>
          </a:bodyPr>
          <a:lstStyle/>
          <a:p>
            <a:r>
              <a:rPr lang="en-US" altLang="ja-JP" sz="1600" dirty="0">
                <a:solidFill>
                  <a:srgbClr val="FF0000"/>
                </a:solidFill>
                <a:ea typeface="ＭＳ Ｐゴシック" panose="020B0600070205080204" pitchFamily="50" charset="-128"/>
              </a:rPr>
              <a:t>Proton beam</a:t>
            </a:r>
            <a:endParaRPr kumimoji="1" lang="ja-JP" altLang="en-US" sz="1600" dirty="0">
              <a:solidFill>
                <a:srgbClr val="FF0000"/>
              </a:solidFill>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DB401451-5735-B2AB-A940-96DDCA3A0260}"/>
              </a:ext>
            </a:extLst>
          </p:cNvPr>
          <p:cNvSpPr txBox="1"/>
          <p:nvPr/>
        </p:nvSpPr>
        <p:spPr>
          <a:xfrm>
            <a:off x="4945041" y="1556792"/>
            <a:ext cx="2358979" cy="584775"/>
          </a:xfrm>
          <a:prstGeom prst="rect">
            <a:avLst/>
          </a:prstGeom>
          <a:noFill/>
        </p:spPr>
        <p:txBody>
          <a:bodyPr wrap="none" rtlCol="0">
            <a:spAutoFit/>
          </a:bodyPr>
          <a:lstStyle/>
          <a:p>
            <a:pPr algn="ctr"/>
            <a:r>
              <a:rPr kumimoji="1" lang="en-US" altLang="ja-JP" sz="1600" dirty="0">
                <a:solidFill>
                  <a:srgbClr val="0000FF"/>
                </a:solidFill>
                <a:ea typeface="ＭＳ Ｐゴシック" panose="020B0600070205080204" pitchFamily="50" charset="-128"/>
              </a:rPr>
              <a:t>Neutron shielding </a:t>
            </a:r>
          </a:p>
          <a:p>
            <a:pPr algn="ctr"/>
            <a:r>
              <a:rPr kumimoji="1" lang="en-US" altLang="ja-JP" sz="1600" dirty="0">
                <a:solidFill>
                  <a:srgbClr val="0000FF"/>
                </a:solidFill>
                <a:ea typeface="ＭＳ Ｐゴシック" panose="020B0600070205080204" pitchFamily="50" charset="-128"/>
              </a:rPr>
              <a:t>borated polyethylene</a:t>
            </a:r>
          </a:p>
        </p:txBody>
      </p:sp>
      <p:sp>
        <p:nvSpPr>
          <p:cNvPr id="12" name="正方形/長方形 11">
            <a:extLst>
              <a:ext uri="{FF2B5EF4-FFF2-40B4-BE49-F238E27FC236}">
                <a16:creationId xmlns:a16="http://schemas.microsoft.com/office/drawing/2014/main" id="{FA177CB2-1F79-0C83-141D-D2A0CA7B3620}"/>
              </a:ext>
            </a:extLst>
          </p:cNvPr>
          <p:cNvSpPr/>
          <p:nvPr/>
        </p:nvSpPr>
        <p:spPr>
          <a:xfrm>
            <a:off x="5492934" y="2510899"/>
            <a:ext cx="1419834" cy="2065876"/>
          </a:xfrm>
          <a:prstGeom prst="rect">
            <a:avLst/>
          </a:prstGeom>
          <a:solidFill>
            <a:srgbClr val="FFE1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CC3C595E-0387-DC67-7D60-920AEDD01479}"/>
              </a:ext>
            </a:extLst>
          </p:cNvPr>
          <p:cNvSpPr/>
          <p:nvPr/>
        </p:nvSpPr>
        <p:spPr>
          <a:xfrm>
            <a:off x="7050793" y="2510899"/>
            <a:ext cx="654063" cy="2065876"/>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Pb</a:t>
            </a:r>
            <a:endParaRPr kumimoji="1" lang="ja-JP" altLang="en-US" dirty="0"/>
          </a:p>
        </p:txBody>
      </p:sp>
      <p:cxnSp>
        <p:nvCxnSpPr>
          <p:cNvPr id="21" name="直線コネクタ 20">
            <a:extLst>
              <a:ext uri="{FF2B5EF4-FFF2-40B4-BE49-F238E27FC236}">
                <a16:creationId xmlns:a16="http://schemas.microsoft.com/office/drawing/2014/main" id="{29B9BB0C-DF75-8A33-77FF-EE197919296D}"/>
              </a:ext>
            </a:extLst>
          </p:cNvPr>
          <p:cNvCxnSpPr>
            <a:cxnSpLocks/>
          </p:cNvCxnSpPr>
          <p:nvPr/>
        </p:nvCxnSpPr>
        <p:spPr>
          <a:xfrm>
            <a:off x="6984776" y="2231844"/>
            <a:ext cx="0" cy="241263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DE949756-294B-4457-5702-FBAF5DE37FCD}"/>
              </a:ext>
            </a:extLst>
          </p:cNvPr>
          <p:cNvSpPr/>
          <p:nvPr/>
        </p:nvSpPr>
        <p:spPr>
          <a:xfrm>
            <a:off x="7797191" y="2504523"/>
            <a:ext cx="855537" cy="2065876"/>
          </a:xfrm>
          <a:prstGeom prst="rect">
            <a:avLst/>
          </a:prstGeom>
          <a:solidFill>
            <a:schemeClr val="tx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t>Detector</a:t>
            </a:r>
            <a:endParaRPr kumimoji="1" lang="ja-JP" altLang="en-US" sz="1600" dirty="0"/>
          </a:p>
        </p:txBody>
      </p:sp>
      <p:sp>
        <p:nvSpPr>
          <p:cNvPr id="24" name="正方形/長方形 23">
            <a:extLst>
              <a:ext uri="{FF2B5EF4-FFF2-40B4-BE49-F238E27FC236}">
                <a16:creationId xmlns:a16="http://schemas.microsoft.com/office/drawing/2014/main" id="{8D670911-1131-7AAF-7BBE-1CFD9DC4E1B1}"/>
              </a:ext>
            </a:extLst>
          </p:cNvPr>
          <p:cNvSpPr/>
          <p:nvPr/>
        </p:nvSpPr>
        <p:spPr>
          <a:xfrm>
            <a:off x="5328592" y="2141567"/>
            <a:ext cx="3491880" cy="49116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BA337226-5FAD-B08E-31D2-F470D9A5512E}"/>
              </a:ext>
            </a:extLst>
          </p:cNvPr>
          <p:cNvSpPr/>
          <p:nvPr/>
        </p:nvSpPr>
        <p:spPr>
          <a:xfrm>
            <a:off x="5328592" y="4437112"/>
            <a:ext cx="3491880" cy="49116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矢印コネクタ 26">
            <a:extLst>
              <a:ext uri="{FF2B5EF4-FFF2-40B4-BE49-F238E27FC236}">
                <a16:creationId xmlns:a16="http://schemas.microsoft.com/office/drawing/2014/main" id="{98F9F363-0C8F-DC36-EA71-B85B6A6D9BF2}"/>
              </a:ext>
            </a:extLst>
          </p:cNvPr>
          <p:cNvCxnSpPr>
            <a:cxnSpLocks/>
          </p:cNvCxnSpPr>
          <p:nvPr/>
        </p:nvCxnSpPr>
        <p:spPr>
          <a:xfrm>
            <a:off x="5882190" y="2155394"/>
            <a:ext cx="80867" cy="659813"/>
          </a:xfrm>
          <a:prstGeom prst="straightConnector1">
            <a:avLst/>
          </a:prstGeom>
          <a:ln w="1270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52945CFE-15C7-C1C1-37F3-A89F2DBB1834}"/>
              </a:ext>
            </a:extLst>
          </p:cNvPr>
          <p:cNvSpPr txBox="1"/>
          <p:nvPr/>
        </p:nvSpPr>
        <p:spPr>
          <a:xfrm>
            <a:off x="5231727" y="4673373"/>
            <a:ext cx="1968809" cy="830997"/>
          </a:xfrm>
          <a:prstGeom prst="rect">
            <a:avLst/>
          </a:prstGeom>
          <a:noFill/>
        </p:spPr>
        <p:txBody>
          <a:bodyPr wrap="none" rtlCol="0">
            <a:spAutoFit/>
          </a:bodyPr>
          <a:lstStyle/>
          <a:p>
            <a:pPr algn="ctr"/>
            <a:r>
              <a:rPr lang="en-US" altLang="ja-JP" sz="1600" dirty="0">
                <a:solidFill>
                  <a:srgbClr val="0000FF"/>
                </a:solidFill>
                <a:ea typeface="ＭＳ Ｐゴシック" panose="020B0600070205080204" pitchFamily="50" charset="-128"/>
              </a:rPr>
              <a:t>Cadmium
Absorption of </a:t>
            </a:r>
          </a:p>
          <a:p>
            <a:pPr algn="ctr"/>
            <a:r>
              <a:rPr lang="en-US" altLang="ja-JP" sz="1600" dirty="0">
                <a:solidFill>
                  <a:srgbClr val="0000FF"/>
                </a:solidFill>
                <a:ea typeface="ＭＳ Ｐゴシック" panose="020B0600070205080204" pitchFamily="50" charset="-128"/>
              </a:rPr>
              <a:t>thermal neutrons</a:t>
            </a:r>
            <a:endParaRPr kumimoji="1" lang="en-US" altLang="ja-JP" sz="1600" dirty="0">
              <a:solidFill>
                <a:srgbClr val="0000FF"/>
              </a:solidFill>
              <a:ea typeface="ＭＳ Ｐゴシック" panose="020B0600070205080204" pitchFamily="50" charset="-128"/>
            </a:endParaRPr>
          </a:p>
        </p:txBody>
      </p:sp>
      <p:cxnSp>
        <p:nvCxnSpPr>
          <p:cNvPr id="31" name="直線矢印コネクタ 30">
            <a:extLst>
              <a:ext uri="{FF2B5EF4-FFF2-40B4-BE49-F238E27FC236}">
                <a16:creationId xmlns:a16="http://schemas.microsoft.com/office/drawing/2014/main" id="{325503C6-29FC-46E6-4C88-10E3A3B66A62}"/>
              </a:ext>
            </a:extLst>
          </p:cNvPr>
          <p:cNvCxnSpPr>
            <a:cxnSpLocks/>
          </p:cNvCxnSpPr>
          <p:nvPr/>
        </p:nvCxnSpPr>
        <p:spPr>
          <a:xfrm flipV="1">
            <a:off x="6730429" y="4267348"/>
            <a:ext cx="274674" cy="560077"/>
          </a:xfrm>
          <a:prstGeom prst="straightConnector1">
            <a:avLst/>
          </a:prstGeom>
          <a:ln w="1270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0C52BCC5-D7A7-D444-A48D-82D8A39FE1A1}"/>
              </a:ext>
            </a:extLst>
          </p:cNvPr>
          <p:cNvSpPr txBox="1"/>
          <p:nvPr/>
        </p:nvSpPr>
        <p:spPr>
          <a:xfrm>
            <a:off x="7137762" y="5148481"/>
            <a:ext cx="1676676" cy="584775"/>
          </a:xfrm>
          <a:prstGeom prst="rect">
            <a:avLst/>
          </a:prstGeom>
          <a:noFill/>
        </p:spPr>
        <p:txBody>
          <a:bodyPr wrap="none" rtlCol="0">
            <a:spAutoFit/>
          </a:bodyPr>
          <a:lstStyle/>
          <a:p>
            <a:pPr algn="ctr"/>
            <a:r>
              <a:rPr lang="en-US" altLang="ja-JP" sz="1600" dirty="0">
                <a:solidFill>
                  <a:srgbClr val="0000FF"/>
                </a:solidFill>
                <a:ea typeface="ＭＳ Ｐゴシック" panose="020B0600070205080204" pitchFamily="50" charset="-128"/>
              </a:rPr>
              <a:t>Lead</a:t>
            </a:r>
          </a:p>
          <a:p>
            <a:pPr algn="ctr"/>
            <a:r>
              <a:rPr lang="en-US" altLang="ja-JP" sz="1600" dirty="0">
                <a:solidFill>
                  <a:srgbClr val="0000FF"/>
                </a:solidFill>
                <a:latin typeface="Symbol" panose="05050102010706020507" pitchFamily="18" charset="2"/>
                <a:ea typeface="ＭＳ Ｐゴシック" panose="020B0600070205080204" pitchFamily="50" charset="-128"/>
              </a:rPr>
              <a:t>g</a:t>
            </a:r>
            <a:r>
              <a:rPr lang="en-US" altLang="ja-JP" sz="1600" dirty="0">
                <a:solidFill>
                  <a:srgbClr val="0000FF"/>
                </a:solidFill>
                <a:ea typeface="ＭＳ Ｐゴシック" panose="020B0600070205080204" pitchFamily="50" charset="-128"/>
              </a:rPr>
              <a:t>-ray shielding</a:t>
            </a:r>
            <a:endParaRPr kumimoji="1" lang="en-US" altLang="ja-JP" sz="1600" dirty="0">
              <a:solidFill>
                <a:srgbClr val="0000FF"/>
              </a:solidFill>
              <a:ea typeface="ＭＳ Ｐゴシック" panose="020B0600070205080204" pitchFamily="50" charset="-128"/>
            </a:endParaRPr>
          </a:p>
        </p:txBody>
      </p:sp>
      <p:cxnSp>
        <p:nvCxnSpPr>
          <p:cNvPr id="38" name="直線矢印コネクタ 37">
            <a:extLst>
              <a:ext uri="{FF2B5EF4-FFF2-40B4-BE49-F238E27FC236}">
                <a16:creationId xmlns:a16="http://schemas.microsoft.com/office/drawing/2014/main" id="{41B2A737-865C-A9F9-48D6-841B70C165A1}"/>
              </a:ext>
            </a:extLst>
          </p:cNvPr>
          <p:cNvCxnSpPr>
            <a:cxnSpLocks/>
          </p:cNvCxnSpPr>
          <p:nvPr/>
        </p:nvCxnSpPr>
        <p:spPr>
          <a:xfrm flipH="1" flipV="1">
            <a:off x="7464792" y="4251297"/>
            <a:ext cx="359016" cy="897184"/>
          </a:xfrm>
          <a:prstGeom prst="straightConnector1">
            <a:avLst/>
          </a:prstGeom>
          <a:ln w="1270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BEA0EC3D-05B5-C834-21EA-D89FF64DCCD9}"/>
              </a:ext>
            </a:extLst>
          </p:cNvPr>
          <p:cNvSpPr txBox="1"/>
          <p:nvPr/>
        </p:nvSpPr>
        <p:spPr>
          <a:xfrm>
            <a:off x="4613594" y="2780928"/>
            <a:ext cx="800219" cy="276999"/>
          </a:xfrm>
          <a:prstGeom prst="rect">
            <a:avLst/>
          </a:prstGeom>
          <a:noFill/>
        </p:spPr>
        <p:txBody>
          <a:bodyPr wrap="square" rtlCol="0">
            <a:spAutoFit/>
          </a:bodyPr>
          <a:lstStyle/>
          <a:p>
            <a:r>
              <a:rPr lang="en-US" altLang="ja-JP" sz="1200" dirty="0">
                <a:solidFill>
                  <a:srgbClr val="0000FF"/>
                </a:solidFill>
                <a:ea typeface="ＭＳ Ｐゴシック" panose="020B0600070205080204" pitchFamily="50" charset="-128"/>
              </a:rPr>
              <a:t>Neutron</a:t>
            </a:r>
            <a:endParaRPr kumimoji="1" lang="ja-JP" altLang="en-US" sz="1200" dirty="0">
              <a:solidFill>
                <a:srgbClr val="0000FF"/>
              </a:solidFill>
              <a:ea typeface="ＭＳ Ｐゴシック" panose="020B0600070205080204" pitchFamily="50" charset="-128"/>
            </a:endParaRPr>
          </a:p>
        </p:txBody>
      </p:sp>
      <p:cxnSp>
        <p:nvCxnSpPr>
          <p:cNvPr id="45" name="直線矢印コネクタ 44">
            <a:extLst>
              <a:ext uri="{FF2B5EF4-FFF2-40B4-BE49-F238E27FC236}">
                <a16:creationId xmlns:a16="http://schemas.microsoft.com/office/drawing/2014/main" id="{74EE82A3-613E-DE4C-532D-8811BDFD75CE}"/>
              </a:ext>
            </a:extLst>
          </p:cNvPr>
          <p:cNvCxnSpPr>
            <a:cxnSpLocks/>
          </p:cNvCxnSpPr>
          <p:nvPr/>
        </p:nvCxnSpPr>
        <p:spPr>
          <a:xfrm>
            <a:off x="5799250" y="3102880"/>
            <a:ext cx="163807" cy="358878"/>
          </a:xfrm>
          <a:prstGeom prst="straightConnector1">
            <a:avLst/>
          </a:prstGeom>
          <a:ln w="28575">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35C8629B-45CA-AC86-D904-917F9D400C30}"/>
              </a:ext>
            </a:extLst>
          </p:cNvPr>
          <p:cNvCxnSpPr>
            <a:cxnSpLocks/>
          </p:cNvCxnSpPr>
          <p:nvPr/>
        </p:nvCxnSpPr>
        <p:spPr>
          <a:xfrm flipV="1">
            <a:off x="5963057" y="3221941"/>
            <a:ext cx="306316" cy="230523"/>
          </a:xfrm>
          <a:prstGeom prst="straightConnector1">
            <a:avLst/>
          </a:prstGeom>
          <a:ln w="28575">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1" name="フリーフォーム 50">
            <a:extLst>
              <a:ext uri="{FF2B5EF4-FFF2-40B4-BE49-F238E27FC236}">
                <a16:creationId xmlns:a16="http://schemas.microsoft.com/office/drawing/2014/main" id="{1B97FEFC-E8AE-6460-4E2C-92BEC008079D}"/>
              </a:ext>
            </a:extLst>
          </p:cNvPr>
          <p:cNvSpPr/>
          <p:nvPr/>
        </p:nvSpPr>
        <p:spPr>
          <a:xfrm>
            <a:off x="6162946" y="2901417"/>
            <a:ext cx="601404" cy="659813"/>
          </a:xfrm>
          <a:custGeom>
            <a:avLst/>
            <a:gdLst>
              <a:gd name="connsiteX0" fmla="*/ 128639 w 601404"/>
              <a:gd name="connsiteY0" fmla="*/ 272901 h 659813"/>
              <a:gd name="connsiteX1" fmla="*/ 51 w 601404"/>
              <a:gd name="connsiteY1" fmla="*/ 158601 h 659813"/>
              <a:gd name="connsiteX2" fmla="*/ 114351 w 601404"/>
              <a:gd name="connsiteY2" fmla="*/ 1438 h 659813"/>
              <a:gd name="connsiteX3" fmla="*/ 214364 w 601404"/>
              <a:gd name="connsiteY3" fmla="*/ 115738 h 659813"/>
              <a:gd name="connsiteX4" fmla="*/ 228651 w 601404"/>
              <a:gd name="connsiteY4" fmla="*/ 630088 h 659813"/>
              <a:gd name="connsiteX5" fmla="*/ 485826 w 601404"/>
              <a:gd name="connsiteY5" fmla="*/ 401488 h 659813"/>
              <a:gd name="connsiteX6" fmla="*/ 285801 w 601404"/>
              <a:gd name="connsiteY6" fmla="*/ 358626 h 659813"/>
              <a:gd name="connsiteX7" fmla="*/ 485826 w 601404"/>
              <a:gd name="connsiteY7" fmla="*/ 658663 h 659813"/>
              <a:gd name="connsiteX8" fmla="*/ 600126 w 601404"/>
              <a:gd name="connsiteY8" fmla="*/ 444351 h 659813"/>
              <a:gd name="connsiteX9" fmla="*/ 414389 w 601404"/>
              <a:gd name="connsiteY9" fmla="*/ 15726 h 65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404" h="659813">
                <a:moveTo>
                  <a:pt x="128639" y="272901"/>
                </a:moveTo>
                <a:cubicBezTo>
                  <a:pt x="65535" y="238373"/>
                  <a:pt x="2432" y="203845"/>
                  <a:pt x="51" y="158601"/>
                </a:cubicBezTo>
                <a:cubicBezTo>
                  <a:pt x="-2330" y="113357"/>
                  <a:pt x="78632" y="8582"/>
                  <a:pt x="114351" y="1438"/>
                </a:cubicBezTo>
                <a:cubicBezTo>
                  <a:pt x="150070" y="-5706"/>
                  <a:pt x="195314" y="10963"/>
                  <a:pt x="214364" y="115738"/>
                </a:cubicBezTo>
                <a:cubicBezTo>
                  <a:pt x="233414" y="220513"/>
                  <a:pt x="183407" y="582463"/>
                  <a:pt x="228651" y="630088"/>
                </a:cubicBezTo>
                <a:cubicBezTo>
                  <a:pt x="273895" y="677713"/>
                  <a:pt x="476301" y="446732"/>
                  <a:pt x="485826" y="401488"/>
                </a:cubicBezTo>
                <a:cubicBezTo>
                  <a:pt x="495351" y="356244"/>
                  <a:pt x="285801" y="315764"/>
                  <a:pt x="285801" y="358626"/>
                </a:cubicBezTo>
                <a:cubicBezTo>
                  <a:pt x="285801" y="401488"/>
                  <a:pt x="433439" y="644376"/>
                  <a:pt x="485826" y="658663"/>
                </a:cubicBezTo>
                <a:cubicBezTo>
                  <a:pt x="538213" y="672950"/>
                  <a:pt x="612032" y="551507"/>
                  <a:pt x="600126" y="444351"/>
                </a:cubicBezTo>
                <a:cubicBezTo>
                  <a:pt x="588220" y="337195"/>
                  <a:pt x="501304" y="176460"/>
                  <a:pt x="414389" y="15726"/>
                </a:cubicBezTo>
              </a:path>
            </a:pathLst>
          </a:custGeom>
          <a:noFill/>
          <a:ln w="28575">
            <a:solidFill>
              <a:srgbClr val="0000F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8CA69D37-1D9C-C57A-3322-84015B8215F7}"/>
              </a:ext>
            </a:extLst>
          </p:cNvPr>
          <p:cNvSpPr txBox="1"/>
          <p:nvPr/>
        </p:nvSpPr>
        <p:spPr>
          <a:xfrm>
            <a:off x="6332848" y="2193191"/>
            <a:ext cx="2284088" cy="584775"/>
          </a:xfrm>
          <a:prstGeom prst="rect">
            <a:avLst/>
          </a:prstGeom>
          <a:noFill/>
        </p:spPr>
        <p:txBody>
          <a:bodyPr wrap="none" rtlCol="0">
            <a:spAutoFit/>
          </a:bodyPr>
          <a:lstStyle/>
          <a:p>
            <a:pPr algn="ctr"/>
            <a:r>
              <a:rPr lang="en-US" altLang="ja-JP" sz="1600" dirty="0">
                <a:ea typeface="ＭＳ Ｐゴシック" panose="020B0600070205080204" pitchFamily="50" charset="-128"/>
              </a:rPr>
              <a:t>Absorption by boron
</a:t>
            </a:r>
            <a:endParaRPr kumimoji="1" lang="en-US" altLang="ja-JP" sz="1600" dirty="0">
              <a:ea typeface="ＭＳ Ｐゴシック" panose="020B0600070205080204" pitchFamily="50" charset="-128"/>
            </a:endParaRPr>
          </a:p>
        </p:txBody>
      </p:sp>
      <p:cxnSp>
        <p:nvCxnSpPr>
          <p:cNvPr id="55" name="直線矢印コネクタ 54">
            <a:extLst>
              <a:ext uri="{FF2B5EF4-FFF2-40B4-BE49-F238E27FC236}">
                <a16:creationId xmlns:a16="http://schemas.microsoft.com/office/drawing/2014/main" id="{1341F506-5371-43BC-9019-D8A223DF8AFE}"/>
              </a:ext>
            </a:extLst>
          </p:cNvPr>
          <p:cNvCxnSpPr>
            <a:cxnSpLocks/>
          </p:cNvCxnSpPr>
          <p:nvPr/>
        </p:nvCxnSpPr>
        <p:spPr>
          <a:xfrm flipH="1">
            <a:off x="6571796" y="2472093"/>
            <a:ext cx="158633" cy="398342"/>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66AF889B-46AE-BA31-37D0-4BC599AD8C4C}"/>
              </a:ext>
            </a:extLst>
          </p:cNvPr>
          <p:cNvCxnSpPr>
            <a:cxnSpLocks/>
          </p:cNvCxnSpPr>
          <p:nvPr/>
        </p:nvCxnSpPr>
        <p:spPr>
          <a:xfrm flipV="1">
            <a:off x="6571796" y="2855674"/>
            <a:ext cx="727676" cy="4574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1380" name="正方形/長方形 101379">
            <a:extLst>
              <a:ext uri="{FF2B5EF4-FFF2-40B4-BE49-F238E27FC236}">
                <a16:creationId xmlns:a16="http://schemas.microsoft.com/office/drawing/2014/main" id="{9E0C52E2-1631-158C-E363-C009DF3AEF5C}"/>
              </a:ext>
            </a:extLst>
          </p:cNvPr>
          <p:cNvSpPr/>
          <p:nvPr/>
        </p:nvSpPr>
        <p:spPr>
          <a:xfrm>
            <a:off x="3347286" y="3718195"/>
            <a:ext cx="1628828" cy="165790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382" name="テキスト ボックス 101381">
            <a:extLst>
              <a:ext uri="{FF2B5EF4-FFF2-40B4-BE49-F238E27FC236}">
                <a16:creationId xmlns:a16="http://schemas.microsoft.com/office/drawing/2014/main" id="{68D8C32B-9025-45A3-14BA-B98C544723F7}"/>
              </a:ext>
            </a:extLst>
          </p:cNvPr>
          <p:cNvSpPr txBox="1"/>
          <p:nvPr/>
        </p:nvSpPr>
        <p:spPr>
          <a:xfrm>
            <a:off x="4579257" y="3621398"/>
            <a:ext cx="990380" cy="584775"/>
          </a:xfrm>
          <a:prstGeom prst="rect">
            <a:avLst/>
          </a:prstGeom>
          <a:noFill/>
        </p:spPr>
        <p:txBody>
          <a:bodyPr wrap="square" rtlCol="0">
            <a:spAutoFit/>
          </a:bodyPr>
          <a:lstStyle/>
          <a:p>
            <a:r>
              <a:rPr lang="en-US" altLang="ja-JP" sz="1600" dirty="0">
                <a:solidFill>
                  <a:srgbClr val="FF0000"/>
                </a:solidFill>
                <a:latin typeface="Symbol" panose="05050102010706020507" pitchFamily="18" charset="2"/>
                <a:ea typeface="ＭＳ Ｐゴシック" panose="020B0600070205080204" pitchFamily="50" charset="-128"/>
              </a:rPr>
              <a:t>g</a:t>
            </a:r>
            <a:r>
              <a:rPr lang="en-US" altLang="ja-JP" sz="1600" dirty="0">
                <a:solidFill>
                  <a:srgbClr val="FF0000"/>
                </a:solidFill>
                <a:ea typeface="ＭＳ Ｐゴシック" panose="020B0600070205080204" pitchFamily="50" charset="-128"/>
              </a:rPr>
              <a:t>-rays</a:t>
            </a:r>
            <a:r>
              <a:rPr lang="en-US" altLang="ja-JP" sz="1600" dirty="0">
                <a:solidFill>
                  <a:srgbClr val="FF0000"/>
                </a:solidFill>
                <a:latin typeface="ＭＳ Ｐゴシック" panose="020B0600070205080204" pitchFamily="50" charset="-128"/>
                <a:ea typeface="ＭＳ Ｐゴシック" panose="020B0600070205080204" pitchFamily="50" charset="-128"/>
              </a:rPr>
              <a:t>
</a:t>
            </a:r>
            <a:endParaRPr kumimoji="1" lang="ja-JP" altLang="en-US" sz="1600" dirty="0">
              <a:solidFill>
                <a:srgbClr val="FF0000"/>
              </a:solidFill>
              <a:latin typeface="ＭＳ Ｐゴシック" panose="020B0600070205080204" pitchFamily="50" charset="-128"/>
              <a:ea typeface="ＭＳ Ｐゴシック" panose="020B0600070205080204" pitchFamily="50" charset="-128"/>
            </a:endParaRPr>
          </a:p>
        </p:txBody>
      </p:sp>
      <p:cxnSp>
        <p:nvCxnSpPr>
          <p:cNvPr id="101377" name="直線矢印コネクタ 101376">
            <a:extLst>
              <a:ext uri="{FF2B5EF4-FFF2-40B4-BE49-F238E27FC236}">
                <a16:creationId xmlns:a16="http://schemas.microsoft.com/office/drawing/2014/main" id="{70BD5DAB-B681-EA42-51F0-D6A5CBFD0803}"/>
              </a:ext>
            </a:extLst>
          </p:cNvPr>
          <p:cNvCxnSpPr>
            <a:cxnSpLocks/>
          </p:cNvCxnSpPr>
          <p:nvPr/>
        </p:nvCxnSpPr>
        <p:spPr>
          <a:xfrm>
            <a:off x="4613594" y="3994193"/>
            <a:ext cx="2764230" cy="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1A7FA553-4A36-8A4A-8EB3-77991A85A237}"/>
              </a:ext>
            </a:extLst>
          </p:cNvPr>
          <p:cNvCxnSpPr>
            <a:cxnSpLocks/>
          </p:cNvCxnSpPr>
          <p:nvPr/>
        </p:nvCxnSpPr>
        <p:spPr>
          <a:xfrm>
            <a:off x="4613594" y="3119482"/>
            <a:ext cx="1185656" cy="0"/>
          </a:xfrm>
          <a:prstGeom prst="straightConnector1">
            <a:avLst/>
          </a:prstGeom>
          <a:ln w="28575">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1384" name="テキスト ボックス 101383">
            <a:extLst>
              <a:ext uri="{FF2B5EF4-FFF2-40B4-BE49-F238E27FC236}">
                <a16:creationId xmlns:a16="http://schemas.microsoft.com/office/drawing/2014/main" id="{19336E3A-F369-F104-4372-06B123447355}"/>
              </a:ext>
            </a:extLst>
          </p:cNvPr>
          <p:cNvSpPr txBox="1"/>
          <p:nvPr/>
        </p:nvSpPr>
        <p:spPr>
          <a:xfrm>
            <a:off x="7035037" y="2802414"/>
            <a:ext cx="453795" cy="338554"/>
          </a:xfrm>
          <a:prstGeom prst="rect">
            <a:avLst/>
          </a:prstGeom>
          <a:noFill/>
          <a:effectLst/>
        </p:spPr>
        <p:txBody>
          <a:bodyPr wrap="square" rtlCol="0">
            <a:spAutoFit/>
          </a:bodyPr>
          <a:lstStyle/>
          <a:p>
            <a:pPr algn="ctr"/>
            <a:r>
              <a:rPr kumimoji="1" lang="en-US" altLang="ja-JP" sz="1600" dirty="0">
                <a:solidFill>
                  <a:srgbClr val="FF0000"/>
                </a:solidFill>
                <a:effectLst>
                  <a:glow rad="44311">
                    <a:schemeClr val="bg1"/>
                  </a:glow>
                </a:effectLst>
                <a:latin typeface="Symbol" pitchFamily="2" charset="2"/>
                <a:ea typeface="ＭＳ Ｐゴシック" panose="020B0600070205080204" pitchFamily="50" charset="-128"/>
              </a:rPr>
              <a:t>g</a:t>
            </a:r>
            <a:endParaRPr kumimoji="1" lang="ja-JP" altLang="en-US" sz="1600">
              <a:solidFill>
                <a:srgbClr val="FF0000"/>
              </a:solidFill>
              <a:effectLst>
                <a:glow rad="44311">
                  <a:schemeClr val="bg1"/>
                </a:glow>
              </a:effectLst>
              <a:latin typeface="Symbol" pitchFamily="2" charset="2"/>
              <a:ea typeface="ＭＳ Ｐゴシック" panose="020B0600070205080204" pitchFamily="50" charset="-128"/>
            </a:endParaRPr>
          </a:p>
        </p:txBody>
      </p:sp>
      <p:sp>
        <p:nvSpPr>
          <p:cNvPr id="101385" name="正方形/長方形 101384">
            <a:extLst>
              <a:ext uri="{FF2B5EF4-FFF2-40B4-BE49-F238E27FC236}">
                <a16:creationId xmlns:a16="http://schemas.microsoft.com/office/drawing/2014/main" id="{F7CFF4CF-E1D6-9A03-241E-E284063BE10E}"/>
              </a:ext>
            </a:extLst>
          </p:cNvPr>
          <p:cNvSpPr/>
          <p:nvPr/>
        </p:nvSpPr>
        <p:spPr>
          <a:xfrm>
            <a:off x="4392488" y="1268760"/>
            <a:ext cx="4427984" cy="4646862"/>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37848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699CC3-B5C9-4895-94F8-0CB37404B820}"/>
              </a:ext>
            </a:extLst>
          </p:cNvPr>
          <p:cNvSpPr>
            <a:spLocks noGrp="1"/>
          </p:cNvSpPr>
          <p:nvPr>
            <p:ph type="title"/>
          </p:nvPr>
        </p:nvSpPr>
        <p:spPr/>
        <p:txBody>
          <a:bodyPr>
            <a:normAutofit/>
          </a:bodyPr>
          <a:lstStyle/>
          <a:p>
            <a:r>
              <a:rPr lang="en-US" altLang="ja-JP" dirty="0"/>
              <a:t>1. Introduction</a:t>
            </a:r>
            <a:endParaRPr kumimoji="1" lang="ja-JP" altLang="en-US" dirty="0"/>
          </a:p>
        </p:txBody>
      </p:sp>
      <p:sp>
        <p:nvSpPr>
          <p:cNvPr id="3" name="コンテンツ プレースホルダー 2">
            <a:extLst>
              <a:ext uri="{FF2B5EF4-FFF2-40B4-BE49-F238E27FC236}">
                <a16:creationId xmlns:a16="http://schemas.microsoft.com/office/drawing/2014/main" id="{10BE802C-1B5F-4211-9CB6-C1F3322D2F7A}"/>
              </a:ext>
            </a:extLst>
          </p:cNvPr>
          <p:cNvSpPr>
            <a:spLocks noGrp="1"/>
          </p:cNvSpPr>
          <p:nvPr>
            <p:ph idx="1"/>
          </p:nvPr>
        </p:nvSpPr>
        <p:spPr/>
        <p:txBody>
          <a:bodyPr>
            <a:norm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1" lang="en-US" altLang="ja-JP"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Nuclear security at nuclear reactor facilities is a significant concern.</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Ø"/>
              <a:tabLst/>
              <a:defRPr/>
            </a:pPr>
            <a:r>
              <a:rPr kumimoji="1" lang="en-US" altLang="ja-JP"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 theft and smuggling of nuclear material</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Ø"/>
              <a:tabLst/>
              <a:defRPr/>
            </a:pPr>
            <a:r>
              <a:rPr kumimoji="1" lang="ja-JP" alt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 </a:t>
            </a:r>
            <a:r>
              <a:rPr kumimoji="1" lang="en-US" altLang="ja-JP"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sabotage of the facilities</a:t>
            </a: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endParaRPr kumimoji="1" lang="en-US" altLang="ja-JP"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en-US" altLang="ja-JP"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To prevent these security incidents, the development of </a:t>
            </a:r>
            <a:r>
              <a:rPr kumimoji="1" lang="en-US" altLang="ja-JP"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Non-Destructive Analysis (NDA)</a:t>
            </a:r>
            <a:r>
              <a:rPr kumimoji="1" lang="en-US" altLang="ja-JP"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 techniques for identifying nuclear material is important.</a:t>
            </a:r>
            <a:endParaRPr kumimoji="1" lang="ja-JP" alt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740851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699CC3-B5C9-4895-94F8-0CB37404B820}"/>
              </a:ext>
            </a:extLst>
          </p:cNvPr>
          <p:cNvSpPr>
            <a:spLocks noGrp="1"/>
          </p:cNvSpPr>
          <p:nvPr>
            <p:ph type="title"/>
          </p:nvPr>
        </p:nvSpPr>
        <p:spPr/>
        <p:txBody>
          <a:bodyPr>
            <a:noAutofit/>
          </a:bodyPr>
          <a:lstStyle/>
          <a:p>
            <a:r>
              <a:rPr lang="en-US" altLang="ja-JP" sz="3500" dirty="0"/>
              <a:t>2. Non-Destructive Analysis (NDA)</a:t>
            </a:r>
            <a:endParaRPr kumimoji="1" lang="ja-JP" altLang="en-US" sz="3500" dirty="0"/>
          </a:p>
        </p:txBody>
      </p:sp>
      <p:sp>
        <p:nvSpPr>
          <p:cNvPr id="3" name="コンテンツ プレースホルダー 2">
            <a:extLst>
              <a:ext uri="{FF2B5EF4-FFF2-40B4-BE49-F238E27FC236}">
                <a16:creationId xmlns:a16="http://schemas.microsoft.com/office/drawing/2014/main" id="{10BE802C-1B5F-4211-9CB6-C1F3322D2F7A}"/>
              </a:ext>
            </a:extLst>
          </p:cNvPr>
          <p:cNvSpPr>
            <a:spLocks noGrp="1"/>
          </p:cNvSpPr>
          <p:nvPr>
            <p:ph idx="1"/>
          </p:nvPr>
        </p:nvSpPr>
        <p:spPr/>
        <p:txBody>
          <a:bodyPr>
            <a:normAutofit fontScale="55000" lnSpcReduction="20000"/>
          </a:bodyPr>
          <a:lstStyle/>
          <a:p>
            <a:pPr marL="457200" indent="-457200">
              <a:buFont typeface="Wingdings" panose="05000000000000000000" pitchFamily="2" charset="2"/>
              <a:buChar char="Ø"/>
            </a:pPr>
            <a:r>
              <a:rPr kumimoji="1" lang="en-US" altLang="ja-JP" sz="5500" b="1" dirty="0"/>
              <a:t>Passive</a:t>
            </a:r>
            <a:br>
              <a:rPr kumimoji="1" lang="en-US" altLang="ja-JP" sz="5500" dirty="0"/>
            </a:br>
            <a:r>
              <a:rPr kumimoji="1" lang="en-US" altLang="ja-JP" sz="5500" dirty="0"/>
              <a:t>measuring gamma ray or neutron which are emitted by fissile materials</a:t>
            </a:r>
            <a:br>
              <a:rPr kumimoji="1" lang="en-US" altLang="ja-JP" sz="5500" dirty="0"/>
            </a:br>
            <a:r>
              <a:rPr kumimoji="1" lang="en-US" altLang="ja-JP" sz="5500" dirty="0"/>
              <a:t>- </a:t>
            </a:r>
            <a:r>
              <a:rPr lang="en-US" altLang="ja-JP" sz="5500" dirty="0"/>
              <a:t>detection of Pu is good but U is not good</a:t>
            </a:r>
          </a:p>
          <a:p>
            <a:pPr marL="457200" indent="-457200">
              <a:buFont typeface="Wingdings" panose="05000000000000000000" pitchFamily="2" charset="2"/>
              <a:buChar char="Ø"/>
            </a:pPr>
            <a:endParaRPr lang="en-US" altLang="ja-JP" sz="5500" b="1" dirty="0"/>
          </a:p>
          <a:p>
            <a:pPr marL="457200" indent="-457200">
              <a:buFont typeface="Wingdings" panose="05000000000000000000" pitchFamily="2" charset="2"/>
              <a:buChar char="Ø"/>
            </a:pPr>
            <a:r>
              <a:rPr lang="en-US" altLang="ja-JP" sz="5500" b="1" dirty="0"/>
              <a:t>Active</a:t>
            </a:r>
            <a:br>
              <a:rPr lang="en-US" altLang="ja-JP" sz="5500" dirty="0"/>
            </a:br>
            <a:r>
              <a:rPr kumimoji="1" lang="en-US" altLang="ja-JP" sz="5500" dirty="0"/>
              <a:t>At first, we irradiate the nuclear material by gamma ray or neutron. Then, we measure gamma ray or neutron that is emitted at the reaction.</a:t>
            </a:r>
            <a:br>
              <a:rPr lang="en-US" altLang="ja-JP" sz="5500" dirty="0"/>
            </a:br>
            <a:r>
              <a:rPr lang="en-US" altLang="ja-JP" sz="5500" dirty="0"/>
              <a:t>- detection</a:t>
            </a:r>
            <a:r>
              <a:rPr lang="ja-JP" altLang="en-US" sz="5500" dirty="0"/>
              <a:t> </a:t>
            </a:r>
            <a:r>
              <a:rPr lang="en-US" altLang="ja-JP" sz="5500" dirty="0"/>
              <a:t>of U is developed</a:t>
            </a:r>
            <a:endParaRPr kumimoji="1" lang="en-US" altLang="ja-JP" sz="5500" dirty="0"/>
          </a:p>
        </p:txBody>
      </p:sp>
    </p:spTree>
    <p:extLst>
      <p:ext uri="{BB962C8B-B14F-4D97-AF65-F5344CB8AC3E}">
        <p14:creationId xmlns:p14="http://schemas.microsoft.com/office/powerpoint/2010/main" val="3259995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正方形/長方形 360">
            <a:extLst>
              <a:ext uri="{FF2B5EF4-FFF2-40B4-BE49-F238E27FC236}">
                <a16:creationId xmlns:a16="http://schemas.microsoft.com/office/drawing/2014/main" id="{E2EE1260-B999-6334-8678-0759B4603F83}"/>
              </a:ext>
            </a:extLst>
          </p:cNvPr>
          <p:cNvSpPr/>
          <p:nvPr/>
        </p:nvSpPr>
        <p:spPr>
          <a:xfrm>
            <a:off x="2721261" y="2805116"/>
            <a:ext cx="5122912" cy="3670544"/>
          </a:xfrm>
          <a:prstGeom prst="rect">
            <a:avLst/>
          </a:prstGeom>
          <a:solidFill>
            <a:schemeClr val="accent3">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DA665E2-C1D1-4403-AEDA-61226B715AB5}"/>
              </a:ext>
            </a:extLst>
          </p:cNvPr>
          <p:cNvSpPr>
            <a:spLocks noGrp="1"/>
          </p:cNvSpPr>
          <p:nvPr>
            <p:ph type="title"/>
          </p:nvPr>
        </p:nvSpPr>
        <p:spPr/>
        <p:txBody>
          <a:bodyPr>
            <a:noAutofit/>
          </a:bodyPr>
          <a:lstStyle/>
          <a:p>
            <a:r>
              <a:rPr kumimoji="1" lang="en-US" altLang="ja-JP" sz="2800" dirty="0"/>
              <a:t>3. The merit of using photonuclear reaction</a:t>
            </a:r>
            <a:endParaRPr kumimoji="1" lang="ja-JP" altLang="en-US" sz="2800" dirty="0"/>
          </a:p>
        </p:txBody>
      </p:sp>
      <p:sp>
        <p:nvSpPr>
          <p:cNvPr id="3" name="コンテンツ プレースホルダー 2">
            <a:extLst>
              <a:ext uri="{FF2B5EF4-FFF2-40B4-BE49-F238E27FC236}">
                <a16:creationId xmlns:a16="http://schemas.microsoft.com/office/drawing/2014/main" id="{E2D76CB9-B00D-4F51-AAFF-6F9F165BE96F}"/>
              </a:ext>
            </a:extLst>
          </p:cNvPr>
          <p:cNvSpPr>
            <a:spLocks noGrp="1"/>
          </p:cNvSpPr>
          <p:nvPr>
            <p:ph idx="1"/>
          </p:nvPr>
        </p:nvSpPr>
        <p:spPr>
          <a:xfrm>
            <a:off x="404079" y="1175733"/>
            <a:ext cx="8219256" cy="5197955"/>
          </a:xfrm>
        </p:spPr>
        <p:txBody>
          <a:bodyPr>
            <a:normAutofit/>
          </a:bodyPr>
          <a:lstStyle/>
          <a:p>
            <a:pPr marL="0" indent="0">
              <a:buNone/>
            </a:pPr>
            <a:r>
              <a:rPr lang="en-US" altLang="ja-JP" sz="2400" dirty="0"/>
              <a:t>Neutrons are not affected by Coulomb forces in matter → High penetrating power
</a:t>
            </a:r>
            <a:endParaRPr kumimoji="1" lang="en-US" altLang="ja-JP" sz="2800" dirty="0"/>
          </a:p>
          <a:p>
            <a:pPr>
              <a:buFont typeface="Arial" panose="020B0604020202020204" pitchFamily="34" charset="0"/>
              <a:buChar char="•"/>
            </a:pPr>
            <a:endParaRPr kumimoji="1" lang="en-US" altLang="ja-JP" sz="2800" dirty="0"/>
          </a:p>
        </p:txBody>
      </p:sp>
      <p:grpSp>
        <p:nvGrpSpPr>
          <p:cNvPr id="12" name="グループ化 11">
            <a:extLst>
              <a:ext uri="{FF2B5EF4-FFF2-40B4-BE49-F238E27FC236}">
                <a16:creationId xmlns:a16="http://schemas.microsoft.com/office/drawing/2014/main" id="{F156AAA7-97BE-6641-4D51-6E155178EE4B}"/>
              </a:ext>
            </a:extLst>
          </p:cNvPr>
          <p:cNvGrpSpPr/>
          <p:nvPr/>
        </p:nvGrpSpPr>
        <p:grpSpPr>
          <a:xfrm>
            <a:off x="2870410" y="3057116"/>
            <a:ext cx="599985" cy="612024"/>
            <a:chOff x="3389151" y="5166060"/>
            <a:chExt cx="599985" cy="612024"/>
          </a:xfrm>
        </p:grpSpPr>
        <p:sp>
          <p:nvSpPr>
            <p:cNvPr id="4" name="円/楕円 7">
              <a:extLst>
                <a:ext uri="{FF2B5EF4-FFF2-40B4-BE49-F238E27FC236}">
                  <a16:creationId xmlns:a16="http://schemas.microsoft.com/office/drawing/2014/main" id="{8C5B5364-DBF7-0E85-1CEA-36D0AB2347D6}"/>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6" name="円/楕円 33">
              <a:extLst>
                <a:ext uri="{FF2B5EF4-FFF2-40B4-BE49-F238E27FC236}">
                  <a16:creationId xmlns:a16="http://schemas.microsoft.com/office/drawing/2014/main" id="{6CD89E2C-27BE-1195-1EC4-465DC77B2472}"/>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7" name="円/楕円 33">
              <a:extLst>
                <a:ext uri="{FF2B5EF4-FFF2-40B4-BE49-F238E27FC236}">
                  <a16:creationId xmlns:a16="http://schemas.microsoft.com/office/drawing/2014/main" id="{5C14E776-C6E7-1A23-C0F7-A0786E7E7375}"/>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8" name="円/楕円 33">
              <a:extLst>
                <a:ext uri="{FF2B5EF4-FFF2-40B4-BE49-F238E27FC236}">
                  <a16:creationId xmlns:a16="http://schemas.microsoft.com/office/drawing/2014/main" id="{437F68F0-EE5F-2EFD-C3F0-11F94BB7B332}"/>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9" name="円/楕円 33">
              <a:extLst>
                <a:ext uri="{FF2B5EF4-FFF2-40B4-BE49-F238E27FC236}">
                  <a16:creationId xmlns:a16="http://schemas.microsoft.com/office/drawing/2014/main" id="{0EDEDE75-C8D4-2FC2-6643-898C82273E4A}"/>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0" name="円/楕円 33">
              <a:extLst>
                <a:ext uri="{FF2B5EF4-FFF2-40B4-BE49-F238E27FC236}">
                  <a16:creationId xmlns:a16="http://schemas.microsoft.com/office/drawing/2014/main" id="{9364D0E2-7EC3-837A-D991-B2E2F6A8DC99}"/>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1" name="円/楕円 33">
              <a:extLst>
                <a:ext uri="{FF2B5EF4-FFF2-40B4-BE49-F238E27FC236}">
                  <a16:creationId xmlns:a16="http://schemas.microsoft.com/office/drawing/2014/main" id="{508FD9F9-B2C3-3CF7-422A-5DDCC401E971}"/>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13" name="グループ化 12">
            <a:extLst>
              <a:ext uri="{FF2B5EF4-FFF2-40B4-BE49-F238E27FC236}">
                <a16:creationId xmlns:a16="http://schemas.microsoft.com/office/drawing/2014/main" id="{EE6A39BD-BE79-3AB1-F7C9-D3978BA4F94B}"/>
              </a:ext>
            </a:extLst>
          </p:cNvPr>
          <p:cNvGrpSpPr/>
          <p:nvPr/>
        </p:nvGrpSpPr>
        <p:grpSpPr>
          <a:xfrm>
            <a:off x="2870410" y="3710061"/>
            <a:ext cx="599985" cy="612024"/>
            <a:chOff x="3389151" y="5166060"/>
            <a:chExt cx="599985" cy="612024"/>
          </a:xfrm>
        </p:grpSpPr>
        <p:sp>
          <p:nvSpPr>
            <p:cNvPr id="14" name="円/楕円 7">
              <a:extLst>
                <a:ext uri="{FF2B5EF4-FFF2-40B4-BE49-F238E27FC236}">
                  <a16:creationId xmlns:a16="http://schemas.microsoft.com/office/drawing/2014/main" id="{5E37281D-97C2-3EE1-BF77-328A7D0AFB66}"/>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5" name="円/楕円 33">
              <a:extLst>
                <a:ext uri="{FF2B5EF4-FFF2-40B4-BE49-F238E27FC236}">
                  <a16:creationId xmlns:a16="http://schemas.microsoft.com/office/drawing/2014/main" id="{7C502CF8-D352-4CD1-74A4-15B531C85C11}"/>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6" name="円/楕円 33">
              <a:extLst>
                <a:ext uri="{FF2B5EF4-FFF2-40B4-BE49-F238E27FC236}">
                  <a16:creationId xmlns:a16="http://schemas.microsoft.com/office/drawing/2014/main" id="{3E4BD79B-BFD5-C408-CDD2-A17AEBBB55D6}"/>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7" name="円/楕円 33">
              <a:extLst>
                <a:ext uri="{FF2B5EF4-FFF2-40B4-BE49-F238E27FC236}">
                  <a16:creationId xmlns:a16="http://schemas.microsoft.com/office/drawing/2014/main" id="{A0B28768-9EEA-3B9F-122A-3AA259B2EA97}"/>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8" name="円/楕円 33">
              <a:extLst>
                <a:ext uri="{FF2B5EF4-FFF2-40B4-BE49-F238E27FC236}">
                  <a16:creationId xmlns:a16="http://schemas.microsoft.com/office/drawing/2014/main" id="{CD786CA6-7EF7-62B2-1B94-A4D673011DD8}"/>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9" name="円/楕円 33">
              <a:extLst>
                <a:ext uri="{FF2B5EF4-FFF2-40B4-BE49-F238E27FC236}">
                  <a16:creationId xmlns:a16="http://schemas.microsoft.com/office/drawing/2014/main" id="{C16005CF-117D-527F-D062-5CA1F7654310}"/>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0" name="円/楕円 33">
              <a:extLst>
                <a:ext uri="{FF2B5EF4-FFF2-40B4-BE49-F238E27FC236}">
                  <a16:creationId xmlns:a16="http://schemas.microsoft.com/office/drawing/2014/main" id="{3D50BD8F-213F-F9D4-9D30-77928E3BB1FA}"/>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21" name="グループ化 20">
            <a:extLst>
              <a:ext uri="{FF2B5EF4-FFF2-40B4-BE49-F238E27FC236}">
                <a16:creationId xmlns:a16="http://schemas.microsoft.com/office/drawing/2014/main" id="{0D25CF25-FCBA-8E0F-3378-403AA505156C}"/>
              </a:ext>
            </a:extLst>
          </p:cNvPr>
          <p:cNvGrpSpPr/>
          <p:nvPr/>
        </p:nvGrpSpPr>
        <p:grpSpPr>
          <a:xfrm>
            <a:off x="2870410" y="4363006"/>
            <a:ext cx="599985" cy="612024"/>
            <a:chOff x="3389151" y="5166060"/>
            <a:chExt cx="599985" cy="612024"/>
          </a:xfrm>
        </p:grpSpPr>
        <p:sp>
          <p:nvSpPr>
            <p:cNvPr id="22" name="円/楕円 7">
              <a:extLst>
                <a:ext uri="{FF2B5EF4-FFF2-40B4-BE49-F238E27FC236}">
                  <a16:creationId xmlns:a16="http://schemas.microsoft.com/office/drawing/2014/main" id="{A2895933-5BF5-F9EE-4C1C-9ED1C870AFE1}"/>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3" name="円/楕円 33">
              <a:extLst>
                <a:ext uri="{FF2B5EF4-FFF2-40B4-BE49-F238E27FC236}">
                  <a16:creationId xmlns:a16="http://schemas.microsoft.com/office/drawing/2014/main" id="{E00B8207-1D1B-1879-78F1-DD6A45828DDF}"/>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4" name="円/楕円 33">
              <a:extLst>
                <a:ext uri="{FF2B5EF4-FFF2-40B4-BE49-F238E27FC236}">
                  <a16:creationId xmlns:a16="http://schemas.microsoft.com/office/drawing/2014/main" id="{6E756BC8-145E-86B3-7815-AB755C448300}"/>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5" name="円/楕円 33">
              <a:extLst>
                <a:ext uri="{FF2B5EF4-FFF2-40B4-BE49-F238E27FC236}">
                  <a16:creationId xmlns:a16="http://schemas.microsoft.com/office/drawing/2014/main" id="{D065C005-A1F1-3B32-7015-9FDF20CDA60E}"/>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6" name="円/楕円 33">
              <a:extLst>
                <a:ext uri="{FF2B5EF4-FFF2-40B4-BE49-F238E27FC236}">
                  <a16:creationId xmlns:a16="http://schemas.microsoft.com/office/drawing/2014/main" id="{FB4AFEA3-610D-FF7A-D8BA-E8200981D8DA}"/>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7" name="円/楕円 33">
              <a:extLst>
                <a:ext uri="{FF2B5EF4-FFF2-40B4-BE49-F238E27FC236}">
                  <a16:creationId xmlns:a16="http://schemas.microsoft.com/office/drawing/2014/main" id="{18C4D540-C6B4-A065-C74F-C0DEDA417332}"/>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8" name="円/楕円 33">
              <a:extLst>
                <a:ext uri="{FF2B5EF4-FFF2-40B4-BE49-F238E27FC236}">
                  <a16:creationId xmlns:a16="http://schemas.microsoft.com/office/drawing/2014/main" id="{0D050D8B-C3D3-28D3-3A27-A162F2575B5D}"/>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29" name="グループ化 28">
            <a:extLst>
              <a:ext uri="{FF2B5EF4-FFF2-40B4-BE49-F238E27FC236}">
                <a16:creationId xmlns:a16="http://schemas.microsoft.com/office/drawing/2014/main" id="{390E40BF-624C-E45D-17EB-664CD49A63D4}"/>
              </a:ext>
            </a:extLst>
          </p:cNvPr>
          <p:cNvGrpSpPr/>
          <p:nvPr/>
        </p:nvGrpSpPr>
        <p:grpSpPr>
          <a:xfrm>
            <a:off x="2870410" y="5015951"/>
            <a:ext cx="599985" cy="612024"/>
            <a:chOff x="3389151" y="5166060"/>
            <a:chExt cx="599985" cy="612024"/>
          </a:xfrm>
        </p:grpSpPr>
        <p:sp>
          <p:nvSpPr>
            <p:cNvPr id="30" name="円/楕円 7">
              <a:extLst>
                <a:ext uri="{FF2B5EF4-FFF2-40B4-BE49-F238E27FC236}">
                  <a16:creationId xmlns:a16="http://schemas.microsoft.com/office/drawing/2014/main" id="{761ABB6A-2BA2-B8E5-AFD2-61A44B9705A3}"/>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1" name="円/楕円 33">
              <a:extLst>
                <a:ext uri="{FF2B5EF4-FFF2-40B4-BE49-F238E27FC236}">
                  <a16:creationId xmlns:a16="http://schemas.microsoft.com/office/drawing/2014/main" id="{77E0A88B-09C6-266D-9F9F-4E24C9CF9F13}"/>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2" name="円/楕円 33">
              <a:extLst>
                <a:ext uri="{FF2B5EF4-FFF2-40B4-BE49-F238E27FC236}">
                  <a16:creationId xmlns:a16="http://schemas.microsoft.com/office/drawing/2014/main" id="{ABE93122-368E-443A-3136-F79EA3462AB1}"/>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3" name="円/楕円 33">
              <a:extLst>
                <a:ext uri="{FF2B5EF4-FFF2-40B4-BE49-F238E27FC236}">
                  <a16:creationId xmlns:a16="http://schemas.microsoft.com/office/drawing/2014/main" id="{8B9AA648-BA9A-AF50-918E-7C9EE5E71DDD}"/>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4" name="円/楕円 33">
              <a:extLst>
                <a:ext uri="{FF2B5EF4-FFF2-40B4-BE49-F238E27FC236}">
                  <a16:creationId xmlns:a16="http://schemas.microsoft.com/office/drawing/2014/main" id="{1C2BFF39-76C5-6D5E-F30F-EE4263C2AFBC}"/>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5" name="円/楕円 33">
              <a:extLst>
                <a:ext uri="{FF2B5EF4-FFF2-40B4-BE49-F238E27FC236}">
                  <a16:creationId xmlns:a16="http://schemas.microsoft.com/office/drawing/2014/main" id="{5E4C6793-22A7-6DB9-E497-7D08DFA1CDBA}"/>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6" name="円/楕円 33">
              <a:extLst>
                <a:ext uri="{FF2B5EF4-FFF2-40B4-BE49-F238E27FC236}">
                  <a16:creationId xmlns:a16="http://schemas.microsoft.com/office/drawing/2014/main" id="{5BF17A12-6128-9EDB-454B-E7D978ECFE89}"/>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37" name="グループ化 36">
            <a:extLst>
              <a:ext uri="{FF2B5EF4-FFF2-40B4-BE49-F238E27FC236}">
                <a16:creationId xmlns:a16="http://schemas.microsoft.com/office/drawing/2014/main" id="{18E04A98-C563-6FD5-C250-BB1EBC6DA497}"/>
              </a:ext>
            </a:extLst>
          </p:cNvPr>
          <p:cNvGrpSpPr/>
          <p:nvPr/>
        </p:nvGrpSpPr>
        <p:grpSpPr>
          <a:xfrm>
            <a:off x="2870410" y="5668896"/>
            <a:ext cx="599985" cy="612024"/>
            <a:chOff x="3389151" y="5166060"/>
            <a:chExt cx="599985" cy="612024"/>
          </a:xfrm>
        </p:grpSpPr>
        <p:sp>
          <p:nvSpPr>
            <p:cNvPr id="38" name="円/楕円 7">
              <a:extLst>
                <a:ext uri="{FF2B5EF4-FFF2-40B4-BE49-F238E27FC236}">
                  <a16:creationId xmlns:a16="http://schemas.microsoft.com/office/drawing/2014/main" id="{32938FBA-1F06-710E-DAF4-75CD2F2F1B82}"/>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9" name="円/楕円 33">
              <a:extLst>
                <a:ext uri="{FF2B5EF4-FFF2-40B4-BE49-F238E27FC236}">
                  <a16:creationId xmlns:a16="http://schemas.microsoft.com/office/drawing/2014/main" id="{3A358945-4891-860E-AC69-2628E3A2A3B4}"/>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40" name="円/楕円 33">
              <a:extLst>
                <a:ext uri="{FF2B5EF4-FFF2-40B4-BE49-F238E27FC236}">
                  <a16:creationId xmlns:a16="http://schemas.microsoft.com/office/drawing/2014/main" id="{38A45411-E04D-0125-A515-2FC5109272AB}"/>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41" name="円/楕円 33">
              <a:extLst>
                <a:ext uri="{FF2B5EF4-FFF2-40B4-BE49-F238E27FC236}">
                  <a16:creationId xmlns:a16="http://schemas.microsoft.com/office/drawing/2014/main" id="{20D4978A-794C-F28D-CF33-48CE98A59C69}"/>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42" name="円/楕円 33">
              <a:extLst>
                <a:ext uri="{FF2B5EF4-FFF2-40B4-BE49-F238E27FC236}">
                  <a16:creationId xmlns:a16="http://schemas.microsoft.com/office/drawing/2014/main" id="{754C998A-F712-4C6E-1CFD-585245BA4BDD}"/>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43" name="円/楕円 33">
              <a:extLst>
                <a:ext uri="{FF2B5EF4-FFF2-40B4-BE49-F238E27FC236}">
                  <a16:creationId xmlns:a16="http://schemas.microsoft.com/office/drawing/2014/main" id="{8E93F0D1-5701-6EC7-9CEF-746E83518FF7}"/>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44" name="円/楕円 33">
              <a:extLst>
                <a:ext uri="{FF2B5EF4-FFF2-40B4-BE49-F238E27FC236}">
                  <a16:creationId xmlns:a16="http://schemas.microsoft.com/office/drawing/2014/main" id="{28A41F8A-3883-8E15-4D47-8B9F21FB22AE}"/>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45" name="グループ化 44">
            <a:extLst>
              <a:ext uri="{FF2B5EF4-FFF2-40B4-BE49-F238E27FC236}">
                <a16:creationId xmlns:a16="http://schemas.microsoft.com/office/drawing/2014/main" id="{3C8BC8AE-D918-AD2A-8DF9-E5E1F3E1BA30}"/>
              </a:ext>
            </a:extLst>
          </p:cNvPr>
          <p:cNvGrpSpPr/>
          <p:nvPr/>
        </p:nvGrpSpPr>
        <p:grpSpPr>
          <a:xfrm>
            <a:off x="3478572" y="2733116"/>
            <a:ext cx="599985" cy="612024"/>
            <a:chOff x="3389151" y="5166060"/>
            <a:chExt cx="599985" cy="612024"/>
          </a:xfrm>
        </p:grpSpPr>
        <p:sp>
          <p:nvSpPr>
            <p:cNvPr id="46" name="円/楕円 7">
              <a:extLst>
                <a:ext uri="{FF2B5EF4-FFF2-40B4-BE49-F238E27FC236}">
                  <a16:creationId xmlns:a16="http://schemas.microsoft.com/office/drawing/2014/main" id="{0097EFA8-1871-2E80-1601-507A91024222}"/>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47" name="円/楕円 33">
              <a:extLst>
                <a:ext uri="{FF2B5EF4-FFF2-40B4-BE49-F238E27FC236}">
                  <a16:creationId xmlns:a16="http://schemas.microsoft.com/office/drawing/2014/main" id="{A9DA5E39-7878-48FA-80F9-3698507E94D8}"/>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48" name="円/楕円 33">
              <a:extLst>
                <a:ext uri="{FF2B5EF4-FFF2-40B4-BE49-F238E27FC236}">
                  <a16:creationId xmlns:a16="http://schemas.microsoft.com/office/drawing/2014/main" id="{031E7D7E-FA24-8FC4-2BFC-B766F02ABDBC}"/>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49" name="円/楕円 33">
              <a:extLst>
                <a:ext uri="{FF2B5EF4-FFF2-40B4-BE49-F238E27FC236}">
                  <a16:creationId xmlns:a16="http://schemas.microsoft.com/office/drawing/2014/main" id="{41BE7AEA-CB80-4BBB-5CD9-A0B49E0A22F1}"/>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50" name="円/楕円 33">
              <a:extLst>
                <a:ext uri="{FF2B5EF4-FFF2-40B4-BE49-F238E27FC236}">
                  <a16:creationId xmlns:a16="http://schemas.microsoft.com/office/drawing/2014/main" id="{639245F2-6071-2728-F726-1A2C826AD28F}"/>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51" name="円/楕円 33">
              <a:extLst>
                <a:ext uri="{FF2B5EF4-FFF2-40B4-BE49-F238E27FC236}">
                  <a16:creationId xmlns:a16="http://schemas.microsoft.com/office/drawing/2014/main" id="{007E8C74-38CD-5D56-931F-BB2D76E23FCD}"/>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52" name="円/楕円 33">
              <a:extLst>
                <a:ext uri="{FF2B5EF4-FFF2-40B4-BE49-F238E27FC236}">
                  <a16:creationId xmlns:a16="http://schemas.microsoft.com/office/drawing/2014/main" id="{CCD0FFFF-AFD1-81D3-85C2-B8605E0B0F48}"/>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53" name="グループ化 52">
            <a:extLst>
              <a:ext uri="{FF2B5EF4-FFF2-40B4-BE49-F238E27FC236}">
                <a16:creationId xmlns:a16="http://schemas.microsoft.com/office/drawing/2014/main" id="{4D4B811F-BAA5-C24A-3BBB-020BB6EC767A}"/>
              </a:ext>
            </a:extLst>
          </p:cNvPr>
          <p:cNvGrpSpPr/>
          <p:nvPr/>
        </p:nvGrpSpPr>
        <p:grpSpPr>
          <a:xfrm>
            <a:off x="3478572" y="3386061"/>
            <a:ext cx="599985" cy="612024"/>
            <a:chOff x="3389151" y="5166060"/>
            <a:chExt cx="599985" cy="612024"/>
          </a:xfrm>
        </p:grpSpPr>
        <p:sp>
          <p:nvSpPr>
            <p:cNvPr id="54" name="円/楕円 7">
              <a:extLst>
                <a:ext uri="{FF2B5EF4-FFF2-40B4-BE49-F238E27FC236}">
                  <a16:creationId xmlns:a16="http://schemas.microsoft.com/office/drawing/2014/main" id="{653FCBBA-A878-2BC7-D308-00CB0A8EF34F}"/>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55" name="円/楕円 33">
              <a:extLst>
                <a:ext uri="{FF2B5EF4-FFF2-40B4-BE49-F238E27FC236}">
                  <a16:creationId xmlns:a16="http://schemas.microsoft.com/office/drawing/2014/main" id="{C7B142C0-6DAD-EC15-7BBF-DACD5A342789}"/>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56" name="円/楕円 33">
              <a:extLst>
                <a:ext uri="{FF2B5EF4-FFF2-40B4-BE49-F238E27FC236}">
                  <a16:creationId xmlns:a16="http://schemas.microsoft.com/office/drawing/2014/main" id="{12E1D4F4-5A8B-2E8A-4ECD-1D9B4B8A5F94}"/>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57" name="円/楕円 33">
              <a:extLst>
                <a:ext uri="{FF2B5EF4-FFF2-40B4-BE49-F238E27FC236}">
                  <a16:creationId xmlns:a16="http://schemas.microsoft.com/office/drawing/2014/main" id="{7487A80C-463C-BDA2-752F-467C96793B07}"/>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58" name="円/楕円 33">
              <a:extLst>
                <a:ext uri="{FF2B5EF4-FFF2-40B4-BE49-F238E27FC236}">
                  <a16:creationId xmlns:a16="http://schemas.microsoft.com/office/drawing/2014/main" id="{D57F4529-6013-CDD8-1A6D-51C1357BC965}"/>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59" name="円/楕円 33">
              <a:extLst>
                <a:ext uri="{FF2B5EF4-FFF2-40B4-BE49-F238E27FC236}">
                  <a16:creationId xmlns:a16="http://schemas.microsoft.com/office/drawing/2014/main" id="{888D1CC6-06FA-C6DE-B77C-54DD9D24DFE7}"/>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60" name="円/楕円 33">
              <a:extLst>
                <a:ext uri="{FF2B5EF4-FFF2-40B4-BE49-F238E27FC236}">
                  <a16:creationId xmlns:a16="http://schemas.microsoft.com/office/drawing/2014/main" id="{847A6BC6-888C-71E6-0469-109A8D0D25CE}"/>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61" name="グループ化 60">
            <a:extLst>
              <a:ext uri="{FF2B5EF4-FFF2-40B4-BE49-F238E27FC236}">
                <a16:creationId xmlns:a16="http://schemas.microsoft.com/office/drawing/2014/main" id="{09975930-F99F-B2E7-BC80-AF07C52E374C}"/>
              </a:ext>
            </a:extLst>
          </p:cNvPr>
          <p:cNvGrpSpPr/>
          <p:nvPr/>
        </p:nvGrpSpPr>
        <p:grpSpPr>
          <a:xfrm>
            <a:off x="3478572" y="4039006"/>
            <a:ext cx="599985" cy="612024"/>
            <a:chOff x="3389151" y="5166060"/>
            <a:chExt cx="599985" cy="612024"/>
          </a:xfrm>
        </p:grpSpPr>
        <p:sp>
          <p:nvSpPr>
            <p:cNvPr id="62" name="円/楕円 7">
              <a:extLst>
                <a:ext uri="{FF2B5EF4-FFF2-40B4-BE49-F238E27FC236}">
                  <a16:creationId xmlns:a16="http://schemas.microsoft.com/office/drawing/2014/main" id="{91E7385C-6001-46C8-F8F1-9F6982A2EF16}"/>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63" name="円/楕円 33">
              <a:extLst>
                <a:ext uri="{FF2B5EF4-FFF2-40B4-BE49-F238E27FC236}">
                  <a16:creationId xmlns:a16="http://schemas.microsoft.com/office/drawing/2014/main" id="{F963EAAF-E573-8492-6D60-C78DE014AB23}"/>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64" name="円/楕円 33">
              <a:extLst>
                <a:ext uri="{FF2B5EF4-FFF2-40B4-BE49-F238E27FC236}">
                  <a16:creationId xmlns:a16="http://schemas.microsoft.com/office/drawing/2014/main" id="{2EF7829E-CA21-B8B9-EE03-16F0D064CDCE}"/>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65" name="円/楕円 33">
              <a:extLst>
                <a:ext uri="{FF2B5EF4-FFF2-40B4-BE49-F238E27FC236}">
                  <a16:creationId xmlns:a16="http://schemas.microsoft.com/office/drawing/2014/main" id="{73281A35-32FB-19CB-1C42-B6C6DD00CE31}"/>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66" name="円/楕円 33">
              <a:extLst>
                <a:ext uri="{FF2B5EF4-FFF2-40B4-BE49-F238E27FC236}">
                  <a16:creationId xmlns:a16="http://schemas.microsoft.com/office/drawing/2014/main" id="{FCA6682A-5173-A75A-95FE-A7D68DBB17EC}"/>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67" name="円/楕円 33">
              <a:extLst>
                <a:ext uri="{FF2B5EF4-FFF2-40B4-BE49-F238E27FC236}">
                  <a16:creationId xmlns:a16="http://schemas.microsoft.com/office/drawing/2014/main" id="{3C849440-B6F7-779F-A2EA-71E18AD0AE14}"/>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68" name="円/楕円 33">
              <a:extLst>
                <a:ext uri="{FF2B5EF4-FFF2-40B4-BE49-F238E27FC236}">
                  <a16:creationId xmlns:a16="http://schemas.microsoft.com/office/drawing/2014/main" id="{13691385-C95B-C200-7475-535BFCE3F7F4}"/>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69" name="グループ化 68">
            <a:extLst>
              <a:ext uri="{FF2B5EF4-FFF2-40B4-BE49-F238E27FC236}">
                <a16:creationId xmlns:a16="http://schemas.microsoft.com/office/drawing/2014/main" id="{BE78E055-336B-3001-EB8C-0C9473F6899B}"/>
              </a:ext>
            </a:extLst>
          </p:cNvPr>
          <p:cNvGrpSpPr/>
          <p:nvPr/>
        </p:nvGrpSpPr>
        <p:grpSpPr>
          <a:xfrm>
            <a:off x="3478572" y="4691951"/>
            <a:ext cx="599985" cy="612024"/>
            <a:chOff x="3389151" y="5166060"/>
            <a:chExt cx="599985" cy="612024"/>
          </a:xfrm>
        </p:grpSpPr>
        <p:sp>
          <p:nvSpPr>
            <p:cNvPr id="70" name="円/楕円 7">
              <a:extLst>
                <a:ext uri="{FF2B5EF4-FFF2-40B4-BE49-F238E27FC236}">
                  <a16:creationId xmlns:a16="http://schemas.microsoft.com/office/drawing/2014/main" id="{13C2CD03-955A-D599-11F9-6355A4F34F88}"/>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71" name="円/楕円 33">
              <a:extLst>
                <a:ext uri="{FF2B5EF4-FFF2-40B4-BE49-F238E27FC236}">
                  <a16:creationId xmlns:a16="http://schemas.microsoft.com/office/drawing/2014/main" id="{60CA773D-90D2-5DE5-2C15-6AEB90AAAC96}"/>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72" name="円/楕円 33">
              <a:extLst>
                <a:ext uri="{FF2B5EF4-FFF2-40B4-BE49-F238E27FC236}">
                  <a16:creationId xmlns:a16="http://schemas.microsoft.com/office/drawing/2014/main" id="{0355E757-4F2F-DF98-7CD5-92AF975CC20C}"/>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73" name="円/楕円 33">
              <a:extLst>
                <a:ext uri="{FF2B5EF4-FFF2-40B4-BE49-F238E27FC236}">
                  <a16:creationId xmlns:a16="http://schemas.microsoft.com/office/drawing/2014/main" id="{04603C07-F158-D344-3E0E-2C2DAFEA8472}"/>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74" name="円/楕円 73">
              <a:extLst>
                <a:ext uri="{FF2B5EF4-FFF2-40B4-BE49-F238E27FC236}">
                  <a16:creationId xmlns:a16="http://schemas.microsoft.com/office/drawing/2014/main" id="{73E2546A-7F43-1BBC-4AAB-2286CFC3C0A6}"/>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75" name="円/楕円 33">
              <a:extLst>
                <a:ext uri="{FF2B5EF4-FFF2-40B4-BE49-F238E27FC236}">
                  <a16:creationId xmlns:a16="http://schemas.microsoft.com/office/drawing/2014/main" id="{B5FB2596-3612-B284-8116-A91A1BB9A60B}"/>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76" name="円/楕円 33">
              <a:extLst>
                <a:ext uri="{FF2B5EF4-FFF2-40B4-BE49-F238E27FC236}">
                  <a16:creationId xmlns:a16="http://schemas.microsoft.com/office/drawing/2014/main" id="{58070436-F2BE-E0D2-FFCA-DD8AD18DB1B9}"/>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77" name="グループ化 76">
            <a:extLst>
              <a:ext uri="{FF2B5EF4-FFF2-40B4-BE49-F238E27FC236}">
                <a16:creationId xmlns:a16="http://schemas.microsoft.com/office/drawing/2014/main" id="{71E860FA-065A-4F5A-F5F8-2D4BD09B997F}"/>
              </a:ext>
            </a:extLst>
          </p:cNvPr>
          <p:cNvGrpSpPr/>
          <p:nvPr/>
        </p:nvGrpSpPr>
        <p:grpSpPr>
          <a:xfrm>
            <a:off x="3478572" y="5307464"/>
            <a:ext cx="599985" cy="612024"/>
            <a:chOff x="3389151" y="5166060"/>
            <a:chExt cx="599985" cy="612024"/>
          </a:xfrm>
        </p:grpSpPr>
        <p:sp>
          <p:nvSpPr>
            <p:cNvPr id="78" name="円/楕円 7">
              <a:extLst>
                <a:ext uri="{FF2B5EF4-FFF2-40B4-BE49-F238E27FC236}">
                  <a16:creationId xmlns:a16="http://schemas.microsoft.com/office/drawing/2014/main" id="{1FB82BA3-5C06-981C-169C-4B2913A80F2A}"/>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79" name="円/楕円 33">
              <a:extLst>
                <a:ext uri="{FF2B5EF4-FFF2-40B4-BE49-F238E27FC236}">
                  <a16:creationId xmlns:a16="http://schemas.microsoft.com/office/drawing/2014/main" id="{272F6F51-19CA-E80E-1C9F-109F5F4ED971}"/>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80" name="円/楕円 33">
              <a:extLst>
                <a:ext uri="{FF2B5EF4-FFF2-40B4-BE49-F238E27FC236}">
                  <a16:creationId xmlns:a16="http://schemas.microsoft.com/office/drawing/2014/main" id="{6DBBA6B6-E55D-80D8-B4C6-9D88D755E0E7}"/>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81" name="円/楕円 33">
              <a:extLst>
                <a:ext uri="{FF2B5EF4-FFF2-40B4-BE49-F238E27FC236}">
                  <a16:creationId xmlns:a16="http://schemas.microsoft.com/office/drawing/2014/main" id="{11075FC7-F5C2-C0D7-6CE4-5175617258E3}"/>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82" name="円/楕円 33">
              <a:extLst>
                <a:ext uri="{FF2B5EF4-FFF2-40B4-BE49-F238E27FC236}">
                  <a16:creationId xmlns:a16="http://schemas.microsoft.com/office/drawing/2014/main" id="{C1DA3AA3-255B-938B-67DD-6F18C69E8680}"/>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83" name="円/楕円 33">
              <a:extLst>
                <a:ext uri="{FF2B5EF4-FFF2-40B4-BE49-F238E27FC236}">
                  <a16:creationId xmlns:a16="http://schemas.microsoft.com/office/drawing/2014/main" id="{DC18E102-ACBA-2802-A6D5-32CCD21D52BB}"/>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84" name="円/楕円 33">
              <a:extLst>
                <a:ext uri="{FF2B5EF4-FFF2-40B4-BE49-F238E27FC236}">
                  <a16:creationId xmlns:a16="http://schemas.microsoft.com/office/drawing/2014/main" id="{1726CBB2-E778-AE9A-289E-65E9E74D87C0}"/>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85" name="グループ化 84">
            <a:extLst>
              <a:ext uri="{FF2B5EF4-FFF2-40B4-BE49-F238E27FC236}">
                <a16:creationId xmlns:a16="http://schemas.microsoft.com/office/drawing/2014/main" id="{0B5AFE2F-AE38-9514-8D11-7AD35A2D9F59}"/>
              </a:ext>
            </a:extLst>
          </p:cNvPr>
          <p:cNvGrpSpPr/>
          <p:nvPr/>
        </p:nvGrpSpPr>
        <p:grpSpPr>
          <a:xfrm>
            <a:off x="4092637" y="3057116"/>
            <a:ext cx="599985" cy="612024"/>
            <a:chOff x="3389151" y="5166060"/>
            <a:chExt cx="599985" cy="612024"/>
          </a:xfrm>
        </p:grpSpPr>
        <p:sp>
          <p:nvSpPr>
            <p:cNvPr id="86" name="円/楕円 7">
              <a:extLst>
                <a:ext uri="{FF2B5EF4-FFF2-40B4-BE49-F238E27FC236}">
                  <a16:creationId xmlns:a16="http://schemas.microsoft.com/office/drawing/2014/main" id="{F24215FD-32AF-3ACF-1989-8403F10C129D}"/>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87" name="円/楕円 33">
              <a:extLst>
                <a:ext uri="{FF2B5EF4-FFF2-40B4-BE49-F238E27FC236}">
                  <a16:creationId xmlns:a16="http://schemas.microsoft.com/office/drawing/2014/main" id="{42BCB882-C85D-9678-B35E-F83BFEFDF317}"/>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88" name="円/楕円 33">
              <a:extLst>
                <a:ext uri="{FF2B5EF4-FFF2-40B4-BE49-F238E27FC236}">
                  <a16:creationId xmlns:a16="http://schemas.microsoft.com/office/drawing/2014/main" id="{692C6063-37FF-B897-BF01-EF5DE0008AFB}"/>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89" name="円/楕円 33">
              <a:extLst>
                <a:ext uri="{FF2B5EF4-FFF2-40B4-BE49-F238E27FC236}">
                  <a16:creationId xmlns:a16="http://schemas.microsoft.com/office/drawing/2014/main" id="{7618E758-B856-D2A6-4B3E-D1BFB9AA5808}"/>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90" name="円/楕円 33">
              <a:extLst>
                <a:ext uri="{FF2B5EF4-FFF2-40B4-BE49-F238E27FC236}">
                  <a16:creationId xmlns:a16="http://schemas.microsoft.com/office/drawing/2014/main" id="{F773C30C-7907-7378-6708-0218DF42E6FE}"/>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91" name="円/楕円 33">
              <a:extLst>
                <a:ext uri="{FF2B5EF4-FFF2-40B4-BE49-F238E27FC236}">
                  <a16:creationId xmlns:a16="http://schemas.microsoft.com/office/drawing/2014/main" id="{7B302156-061B-D191-01D9-7473D683E015}"/>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92" name="円/楕円 33">
              <a:extLst>
                <a:ext uri="{FF2B5EF4-FFF2-40B4-BE49-F238E27FC236}">
                  <a16:creationId xmlns:a16="http://schemas.microsoft.com/office/drawing/2014/main" id="{65099717-9B60-9A41-1FF8-497570C997CB}"/>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93" name="グループ化 92">
            <a:extLst>
              <a:ext uri="{FF2B5EF4-FFF2-40B4-BE49-F238E27FC236}">
                <a16:creationId xmlns:a16="http://schemas.microsoft.com/office/drawing/2014/main" id="{3D7C58F2-9833-C8EA-8CFC-008EFE26DF6B}"/>
              </a:ext>
            </a:extLst>
          </p:cNvPr>
          <p:cNvGrpSpPr/>
          <p:nvPr/>
        </p:nvGrpSpPr>
        <p:grpSpPr>
          <a:xfrm>
            <a:off x="4092637" y="3710061"/>
            <a:ext cx="599985" cy="612024"/>
            <a:chOff x="3389151" y="5166060"/>
            <a:chExt cx="599985" cy="612024"/>
          </a:xfrm>
        </p:grpSpPr>
        <p:sp>
          <p:nvSpPr>
            <p:cNvPr id="94" name="円/楕円 7">
              <a:extLst>
                <a:ext uri="{FF2B5EF4-FFF2-40B4-BE49-F238E27FC236}">
                  <a16:creationId xmlns:a16="http://schemas.microsoft.com/office/drawing/2014/main" id="{D2024D93-A9E7-9B4C-6B6F-C7CE2B87392E}"/>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95" name="円/楕円 33">
              <a:extLst>
                <a:ext uri="{FF2B5EF4-FFF2-40B4-BE49-F238E27FC236}">
                  <a16:creationId xmlns:a16="http://schemas.microsoft.com/office/drawing/2014/main" id="{BCE672A8-A007-5DAB-53DE-738E2B53A88D}"/>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96" name="円/楕円 33">
              <a:extLst>
                <a:ext uri="{FF2B5EF4-FFF2-40B4-BE49-F238E27FC236}">
                  <a16:creationId xmlns:a16="http://schemas.microsoft.com/office/drawing/2014/main" id="{58968AF7-103C-462F-92F1-BB53660EADF0}"/>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97" name="円/楕円 33">
              <a:extLst>
                <a:ext uri="{FF2B5EF4-FFF2-40B4-BE49-F238E27FC236}">
                  <a16:creationId xmlns:a16="http://schemas.microsoft.com/office/drawing/2014/main" id="{4688064A-2D75-4F96-3877-EF2EE50F033F}"/>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98" name="円/楕円 33">
              <a:extLst>
                <a:ext uri="{FF2B5EF4-FFF2-40B4-BE49-F238E27FC236}">
                  <a16:creationId xmlns:a16="http://schemas.microsoft.com/office/drawing/2014/main" id="{CBB38BAF-54EE-FB94-C3D8-5A0C676C84ED}"/>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99" name="円/楕円 33">
              <a:extLst>
                <a:ext uri="{FF2B5EF4-FFF2-40B4-BE49-F238E27FC236}">
                  <a16:creationId xmlns:a16="http://schemas.microsoft.com/office/drawing/2014/main" id="{203912E1-09F4-97BF-919D-90835BA13EE1}"/>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00" name="円/楕円 33">
              <a:extLst>
                <a:ext uri="{FF2B5EF4-FFF2-40B4-BE49-F238E27FC236}">
                  <a16:creationId xmlns:a16="http://schemas.microsoft.com/office/drawing/2014/main" id="{C082DABD-2129-667C-3B7E-1620FB2146CC}"/>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101" name="グループ化 100">
            <a:extLst>
              <a:ext uri="{FF2B5EF4-FFF2-40B4-BE49-F238E27FC236}">
                <a16:creationId xmlns:a16="http://schemas.microsoft.com/office/drawing/2014/main" id="{3AD0BB79-9261-27DF-19E6-D642E2BBB23C}"/>
              </a:ext>
            </a:extLst>
          </p:cNvPr>
          <p:cNvGrpSpPr/>
          <p:nvPr/>
        </p:nvGrpSpPr>
        <p:grpSpPr>
          <a:xfrm>
            <a:off x="4092637" y="4363006"/>
            <a:ext cx="599985" cy="612024"/>
            <a:chOff x="3389151" y="5166060"/>
            <a:chExt cx="599985" cy="612024"/>
          </a:xfrm>
        </p:grpSpPr>
        <p:sp>
          <p:nvSpPr>
            <p:cNvPr id="102" name="円/楕円 7">
              <a:extLst>
                <a:ext uri="{FF2B5EF4-FFF2-40B4-BE49-F238E27FC236}">
                  <a16:creationId xmlns:a16="http://schemas.microsoft.com/office/drawing/2014/main" id="{C3D45C85-5575-3E9A-3615-1D37E3497A2E}"/>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03" name="円/楕円 33">
              <a:extLst>
                <a:ext uri="{FF2B5EF4-FFF2-40B4-BE49-F238E27FC236}">
                  <a16:creationId xmlns:a16="http://schemas.microsoft.com/office/drawing/2014/main" id="{7E361D1B-4E23-F09E-6D89-34AF0FDC1C9F}"/>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04" name="円/楕円 33">
              <a:extLst>
                <a:ext uri="{FF2B5EF4-FFF2-40B4-BE49-F238E27FC236}">
                  <a16:creationId xmlns:a16="http://schemas.microsoft.com/office/drawing/2014/main" id="{E26C163E-21A1-D6A9-C448-8AF4149757BA}"/>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05" name="円/楕円 33">
              <a:extLst>
                <a:ext uri="{FF2B5EF4-FFF2-40B4-BE49-F238E27FC236}">
                  <a16:creationId xmlns:a16="http://schemas.microsoft.com/office/drawing/2014/main" id="{965A48D2-7CB1-8327-4DC1-1B2A8C0E19DF}"/>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06" name="円/楕円 33">
              <a:extLst>
                <a:ext uri="{FF2B5EF4-FFF2-40B4-BE49-F238E27FC236}">
                  <a16:creationId xmlns:a16="http://schemas.microsoft.com/office/drawing/2014/main" id="{D2CF27B3-C2B7-9F1B-8ACF-ECA9B2A328DD}"/>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07" name="円/楕円 33">
              <a:extLst>
                <a:ext uri="{FF2B5EF4-FFF2-40B4-BE49-F238E27FC236}">
                  <a16:creationId xmlns:a16="http://schemas.microsoft.com/office/drawing/2014/main" id="{ABE7315A-13D7-4A57-E136-E268AE44A851}"/>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08" name="円/楕円 33">
              <a:extLst>
                <a:ext uri="{FF2B5EF4-FFF2-40B4-BE49-F238E27FC236}">
                  <a16:creationId xmlns:a16="http://schemas.microsoft.com/office/drawing/2014/main" id="{9A2E8E1B-048D-1D2C-76FF-63ED19D21EE7}"/>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109" name="グループ化 108">
            <a:extLst>
              <a:ext uri="{FF2B5EF4-FFF2-40B4-BE49-F238E27FC236}">
                <a16:creationId xmlns:a16="http://schemas.microsoft.com/office/drawing/2014/main" id="{2986DB90-2AE5-80F9-0005-F3A56FC47977}"/>
              </a:ext>
            </a:extLst>
          </p:cNvPr>
          <p:cNvGrpSpPr/>
          <p:nvPr/>
        </p:nvGrpSpPr>
        <p:grpSpPr>
          <a:xfrm>
            <a:off x="4092637" y="5015951"/>
            <a:ext cx="599985" cy="612024"/>
            <a:chOff x="3389151" y="5166060"/>
            <a:chExt cx="599985" cy="612024"/>
          </a:xfrm>
        </p:grpSpPr>
        <p:sp>
          <p:nvSpPr>
            <p:cNvPr id="110" name="円/楕円 7">
              <a:extLst>
                <a:ext uri="{FF2B5EF4-FFF2-40B4-BE49-F238E27FC236}">
                  <a16:creationId xmlns:a16="http://schemas.microsoft.com/office/drawing/2014/main" id="{AA67F945-D511-E9D5-A4C0-6176B4A54D02}"/>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11" name="円/楕円 33">
              <a:extLst>
                <a:ext uri="{FF2B5EF4-FFF2-40B4-BE49-F238E27FC236}">
                  <a16:creationId xmlns:a16="http://schemas.microsoft.com/office/drawing/2014/main" id="{5CE73AF5-A25F-BF61-3496-14DEC396F8AC}"/>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12" name="円/楕円 33">
              <a:extLst>
                <a:ext uri="{FF2B5EF4-FFF2-40B4-BE49-F238E27FC236}">
                  <a16:creationId xmlns:a16="http://schemas.microsoft.com/office/drawing/2014/main" id="{BA684556-02B2-A9D8-A742-3473D181A291}"/>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13" name="円/楕円 33">
              <a:extLst>
                <a:ext uri="{FF2B5EF4-FFF2-40B4-BE49-F238E27FC236}">
                  <a16:creationId xmlns:a16="http://schemas.microsoft.com/office/drawing/2014/main" id="{E670D6F9-8AAF-3C2D-6D3D-5DCFDFAA572C}"/>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14" name="円/楕円 113">
              <a:extLst>
                <a:ext uri="{FF2B5EF4-FFF2-40B4-BE49-F238E27FC236}">
                  <a16:creationId xmlns:a16="http://schemas.microsoft.com/office/drawing/2014/main" id="{5A4FFFEA-763A-261B-FB09-2020F841DCDE}"/>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15" name="円/楕円 33">
              <a:extLst>
                <a:ext uri="{FF2B5EF4-FFF2-40B4-BE49-F238E27FC236}">
                  <a16:creationId xmlns:a16="http://schemas.microsoft.com/office/drawing/2014/main" id="{C064AF3F-5B7D-B0C1-0293-5CEE09B0CE17}"/>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16" name="円/楕円 33">
              <a:extLst>
                <a:ext uri="{FF2B5EF4-FFF2-40B4-BE49-F238E27FC236}">
                  <a16:creationId xmlns:a16="http://schemas.microsoft.com/office/drawing/2014/main" id="{FC749BBE-5169-D9EF-2F43-18E4CAFA1D06}"/>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117" name="グループ化 116">
            <a:extLst>
              <a:ext uri="{FF2B5EF4-FFF2-40B4-BE49-F238E27FC236}">
                <a16:creationId xmlns:a16="http://schemas.microsoft.com/office/drawing/2014/main" id="{0182F87D-95E6-447E-2E8A-4D23C7798327}"/>
              </a:ext>
            </a:extLst>
          </p:cNvPr>
          <p:cNvGrpSpPr/>
          <p:nvPr/>
        </p:nvGrpSpPr>
        <p:grpSpPr>
          <a:xfrm>
            <a:off x="4092637" y="5668896"/>
            <a:ext cx="599985" cy="612024"/>
            <a:chOff x="3389151" y="5166060"/>
            <a:chExt cx="599985" cy="612024"/>
          </a:xfrm>
        </p:grpSpPr>
        <p:sp>
          <p:nvSpPr>
            <p:cNvPr id="118" name="円/楕円 7">
              <a:extLst>
                <a:ext uri="{FF2B5EF4-FFF2-40B4-BE49-F238E27FC236}">
                  <a16:creationId xmlns:a16="http://schemas.microsoft.com/office/drawing/2014/main" id="{49E7B972-E26A-A1BE-3F62-BED1335CE18F}"/>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19" name="円/楕円 33">
              <a:extLst>
                <a:ext uri="{FF2B5EF4-FFF2-40B4-BE49-F238E27FC236}">
                  <a16:creationId xmlns:a16="http://schemas.microsoft.com/office/drawing/2014/main" id="{026F7C0E-5F3B-154B-9895-EFBA88ED5921}"/>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20" name="円/楕円 33">
              <a:extLst>
                <a:ext uri="{FF2B5EF4-FFF2-40B4-BE49-F238E27FC236}">
                  <a16:creationId xmlns:a16="http://schemas.microsoft.com/office/drawing/2014/main" id="{1FA0AEA1-75C6-302C-981A-C74F11E3B9DC}"/>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21" name="円/楕円 33">
              <a:extLst>
                <a:ext uri="{FF2B5EF4-FFF2-40B4-BE49-F238E27FC236}">
                  <a16:creationId xmlns:a16="http://schemas.microsoft.com/office/drawing/2014/main" id="{9F33FD7A-5D29-EF37-EFD1-A55A517AF4EB}"/>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22" name="円/楕円 33">
              <a:extLst>
                <a:ext uri="{FF2B5EF4-FFF2-40B4-BE49-F238E27FC236}">
                  <a16:creationId xmlns:a16="http://schemas.microsoft.com/office/drawing/2014/main" id="{88872DB0-FC3F-C700-6EBC-B389F53FC6E2}"/>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23" name="円/楕円 33">
              <a:extLst>
                <a:ext uri="{FF2B5EF4-FFF2-40B4-BE49-F238E27FC236}">
                  <a16:creationId xmlns:a16="http://schemas.microsoft.com/office/drawing/2014/main" id="{1DF70546-9D3F-5714-D1C4-0880385FC87E}"/>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24" name="円/楕円 33">
              <a:extLst>
                <a:ext uri="{FF2B5EF4-FFF2-40B4-BE49-F238E27FC236}">
                  <a16:creationId xmlns:a16="http://schemas.microsoft.com/office/drawing/2014/main" id="{346B8FA7-02B2-1D4D-66B0-E0100DA0D549}"/>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125" name="グループ化 124">
            <a:extLst>
              <a:ext uri="{FF2B5EF4-FFF2-40B4-BE49-F238E27FC236}">
                <a16:creationId xmlns:a16="http://schemas.microsoft.com/office/drawing/2014/main" id="{7DE3C2A4-7195-D4AA-0756-41D3AEE9BC49}"/>
              </a:ext>
            </a:extLst>
          </p:cNvPr>
          <p:cNvGrpSpPr/>
          <p:nvPr/>
        </p:nvGrpSpPr>
        <p:grpSpPr>
          <a:xfrm>
            <a:off x="4680607" y="2697116"/>
            <a:ext cx="599985" cy="612024"/>
            <a:chOff x="3389151" y="5166060"/>
            <a:chExt cx="599985" cy="612024"/>
          </a:xfrm>
        </p:grpSpPr>
        <p:sp>
          <p:nvSpPr>
            <p:cNvPr id="126" name="円/楕円 7">
              <a:extLst>
                <a:ext uri="{FF2B5EF4-FFF2-40B4-BE49-F238E27FC236}">
                  <a16:creationId xmlns:a16="http://schemas.microsoft.com/office/drawing/2014/main" id="{E145B483-42BE-DB32-0B5F-243ABA4C3E8A}"/>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27" name="円/楕円 33">
              <a:extLst>
                <a:ext uri="{FF2B5EF4-FFF2-40B4-BE49-F238E27FC236}">
                  <a16:creationId xmlns:a16="http://schemas.microsoft.com/office/drawing/2014/main" id="{B738C9D0-63EF-F9B1-9260-680CF93D3B67}"/>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28" name="円/楕円 33">
              <a:extLst>
                <a:ext uri="{FF2B5EF4-FFF2-40B4-BE49-F238E27FC236}">
                  <a16:creationId xmlns:a16="http://schemas.microsoft.com/office/drawing/2014/main" id="{699C63C4-1B29-837B-857A-21BB2A67AB01}"/>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29" name="円/楕円 33">
              <a:extLst>
                <a:ext uri="{FF2B5EF4-FFF2-40B4-BE49-F238E27FC236}">
                  <a16:creationId xmlns:a16="http://schemas.microsoft.com/office/drawing/2014/main" id="{BA72963C-6EAC-807E-4B6D-1E3CBB1C81A2}"/>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30" name="円/楕円 33">
              <a:extLst>
                <a:ext uri="{FF2B5EF4-FFF2-40B4-BE49-F238E27FC236}">
                  <a16:creationId xmlns:a16="http://schemas.microsoft.com/office/drawing/2014/main" id="{8CBECD30-6E8A-B9FC-E0D0-FE2DE5407466}"/>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31" name="円/楕円 33">
              <a:extLst>
                <a:ext uri="{FF2B5EF4-FFF2-40B4-BE49-F238E27FC236}">
                  <a16:creationId xmlns:a16="http://schemas.microsoft.com/office/drawing/2014/main" id="{FDB29459-FFA9-48A1-118E-5DBF884D4654}"/>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32" name="円/楕円 33">
              <a:extLst>
                <a:ext uri="{FF2B5EF4-FFF2-40B4-BE49-F238E27FC236}">
                  <a16:creationId xmlns:a16="http://schemas.microsoft.com/office/drawing/2014/main" id="{586A462D-8D5B-58B6-07B2-FE8330E82DD7}"/>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133" name="グループ化 132">
            <a:extLst>
              <a:ext uri="{FF2B5EF4-FFF2-40B4-BE49-F238E27FC236}">
                <a16:creationId xmlns:a16="http://schemas.microsoft.com/office/drawing/2014/main" id="{3F4AB8E5-C3B2-C7E2-CD60-88B2F792F6A9}"/>
              </a:ext>
            </a:extLst>
          </p:cNvPr>
          <p:cNvGrpSpPr/>
          <p:nvPr/>
        </p:nvGrpSpPr>
        <p:grpSpPr>
          <a:xfrm>
            <a:off x="4680607" y="3350061"/>
            <a:ext cx="599985" cy="612024"/>
            <a:chOff x="3389151" y="5166060"/>
            <a:chExt cx="599985" cy="612024"/>
          </a:xfrm>
        </p:grpSpPr>
        <p:sp>
          <p:nvSpPr>
            <p:cNvPr id="134" name="円/楕円 7">
              <a:extLst>
                <a:ext uri="{FF2B5EF4-FFF2-40B4-BE49-F238E27FC236}">
                  <a16:creationId xmlns:a16="http://schemas.microsoft.com/office/drawing/2014/main" id="{38882F21-CEA8-AF45-2BB9-E811A7AEAA3D}"/>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35" name="円/楕円 33">
              <a:extLst>
                <a:ext uri="{FF2B5EF4-FFF2-40B4-BE49-F238E27FC236}">
                  <a16:creationId xmlns:a16="http://schemas.microsoft.com/office/drawing/2014/main" id="{49C0000F-C528-9AA4-B52E-F0B60FCA4BA4}"/>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36" name="円/楕円 33">
              <a:extLst>
                <a:ext uri="{FF2B5EF4-FFF2-40B4-BE49-F238E27FC236}">
                  <a16:creationId xmlns:a16="http://schemas.microsoft.com/office/drawing/2014/main" id="{91D63C3F-C2C7-911D-BD26-E60093A3B1D6}"/>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37" name="円/楕円 33">
              <a:extLst>
                <a:ext uri="{FF2B5EF4-FFF2-40B4-BE49-F238E27FC236}">
                  <a16:creationId xmlns:a16="http://schemas.microsoft.com/office/drawing/2014/main" id="{9C24C0A5-DD52-F0D1-602D-42A59595FD56}"/>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38" name="円/楕円 33">
              <a:extLst>
                <a:ext uri="{FF2B5EF4-FFF2-40B4-BE49-F238E27FC236}">
                  <a16:creationId xmlns:a16="http://schemas.microsoft.com/office/drawing/2014/main" id="{C7180766-96C6-EC71-732C-9C0A67CC4004}"/>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39" name="円/楕円 33">
              <a:extLst>
                <a:ext uri="{FF2B5EF4-FFF2-40B4-BE49-F238E27FC236}">
                  <a16:creationId xmlns:a16="http://schemas.microsoft.com/office/drawing/2014/main" id="{1ABAA307-D4E2-BB3C-A5AC-26114EF9F873}"/>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40" name="円/楕円 33">
              <a:extLst>
                <a:ext uri="{FF2B5EF4-FFF2-40B4-BE49-F238E27FC236}">
                  <a16:creationId xmlns:a16="http://schemas.microsoft.com/office/drawing/2014/main" id="{B343F878-35BA-4EEA-CCEA-4FCF84766FAC}"/>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141" name="グループ化 140">
            <a:extLst>
              <a:ext uri="{FF2B5EF4-FFF2-40B4-BE49-F238E27FC236}">
                <a16:creationId xmlns:a16="http://schemas.microsoft.com/office/drawing/2014/main" id="{D1ED1D21-73B3-AD77-D0D1-AF282BA8C8EA}"/>
              </a:ext>
            </a:extLst>
          </p:cNvPr>
          <p:cNvGrpSpPr/>
          <p:nvPr/>
        </p:nvGrpSpPr>
        <p:grpSpPr>
          <a:xfrm>
            <a:off x="4680607" y="4003006"/>
            <a:ext cx="599985" cy="612024"/>
            <a:chOff x="3389151" y="5166060"/>
            <a:chExt cx="599985" cy="612024"/>
          </a:xfrm>
        </p:grpSpPr>
        <p:sp>
          <p:nvSpPr>
            <p:cNvPr id="142" name="円/楕円 7">
              <a:extLst>
                <a:ext uri="{FF2B5EF4-FFF2-40B4-BE49-F238E27FC236}">
                  <a16:creationId xmlns:a16="http://schemas.microsoft.com/office/drawing/2014/main" id="{5F81B6AD-8926-8B5C-6CCB-0505C074FD6C}"/>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43" name="円/楕円 33">
              <a:extLst>
                <a:ext uri="{FF2B5EF4-FFF2-40B4-BE49-F238E27FC236}">
                  <a16:creationId xmlns:a16="http://schemas.microsoft.com/office/drawing/2014/main" id="{0A2BF989-42E6-5046-383A-A5CEA343C00B}"/>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44" name="円/楕円 33">
              <a:extLst>
                <a:ext uri="{FF2B5EF4-FFF2-40B4-BE49-F238E27FC236}">
                  <a16:creationId xmlns:a16="http://schemas.microsoft.com/office/drawing/2014/main" id="{1FE76758-B4C3-DB5A-4883-D8BCE9C7FAAC}"/>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45" name="円/楕円 33">
              <a:extLst>
                <a:ext uri="{FF2B5EF4-FFF2-40B4-BE49-F238E27FC236}">
                  <a16:creationId xmlns:a16="http://schemas.microsoft.com/office/drawing/2014/main" id="{B82A21B3-E493-2A4C-AFEB-D536565854DF}"/>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46" name="円/楕円 33">
              <a:extLst>
                <a:ext uri="{FF2B5EF4-FFF2-40B4-BE49-F238E27FC236}">
                  <a16:creationId xmlns:a16="http://schemas.microsoft.com/office/drawing/2014/main" id="{8DBADBAC-5E30-735F-24C0-ACA9CE0E001E}"/>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47" name="円/楕円 33">
              <a:extLst>
                <a:ext uri="{FF2B5EF4-FFF2-40B4-BE49-F238E27FC236}">
                  <a16:creationId xmlns:a16="http://schemas.microsoft.com/office/drawing/2014/main" id="{7E6AFF49-D1C2-FEDD-4AFE-DB72B4E06EE7}"/>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48" name="円/楕円 33">
              <a:extLst>
                <a:ext uri="{FF2B5EF4-FFF2-40B4-BE49-F238E27FC236}">
                  <a16:creationId xmlns:a16="http://schemas.microsoft.com/office/drawing/2014/main" id="{905C5C0A-68FD-603B-F42F-9B3DE1CF27EA}"/>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149" name="グループ化 148">
            <a:extLst>
              <a:ext uri="{FF2B5EF4-FFF2-40B4-BE49-F238E27FC236}">
                <a16:creationId xmlns:a16="http://schemas.microsoft.com/office/drawing/2014/main" id="{C5CB569A-C124-C386-DDCB-95DF2F7A0819}"/>
              </a:ext>
            </a:extLst>
          </p:cNvPr>
          <p:cNvGrpSpPr/>
          <p:nvPr/>
        </p:nvGrpSpPr>
        <p:grpSpPr>
          <a:xfrm>
            <a:off x="4680607" y="4655951"/>
            <a:ext cx="599985" cy="612024"/>
            <a:chOff x="3389151" y="5166060"/>
            <a:chExt cx="599985" cy="612024"/>
          </a:xfrm>
        </p:grpSpPr>
        <p:sp>
          <p:nvSpPr>
            <p:cNvPr id="150" name="円/楕円 7">
              <a:extLst>
                <a:ext uri="{FF2B5EF4-FFF2-40B4-BE49-F238E27FC236}">
                  <a16:creationId xmlns:a16="http://schemas.microsoft.com/office/drawing/2014/main" id="{FE42F65E-AD19-A17B-905B-194166885182}"/>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51" name="円/楕円 33">
              <a:extLst>
                <a:ext uri="{FF2B5EF4-FFF2-40B4-BE49-F238E27FC236}">
                  <a16:creationId xmlns:a16="http://schemas.microsoft.com/office/drawing/2014/main" id="{1A04057E-E000-D4CD-AE90-F59DE8A68C1F}"/>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52" name="円/楕円 33">
              <a:extLst>
                <a:ext uri="{FF2B5EF4-FFF2-40B4-BE49-F238E27FC236}">
                  <a16:creationId xmlns:a16="http://schemas.microsoft.com/office/drawing/2014/main" id="{25A6942C-B586-4A27-160A-BF38EA4D7290}"/>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53" name="円/楕円 33">
              <a:extLst>
                <a:ext uri="{FF2B5EF4-FFF2-40B4-BE49-F238E27FC236}">
                  <a16:creationId xmlns:a16="http://schemas.microsoft.com/office/drawing/2014/main" id="{66A8D402-C999-E6CE-B9B7-A58B16ED06DC}"/>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54" name="円/楕円 153">
              <a:extLst>
                <a:ext uri="{FF2B5EF4-FFF2-40B4-BE49-F238E27FC236}">
                  <a16:creationId xmlns:a16="http://schemas.microsoft.com/office/drawing/2014/main" id="{93D0D808-150C-17E8-2956-BB8167D4D578}"/>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55" name="円/楕円 33">
              <a:extLst>
                <a:ext uri="{FF2B5EF4-FFF2-40B4-BE49-F238E27FC236}">
                  <a16:creationId xmlns:a16="http://schemas.microsoft.com/office/drawing/2014/main" id="{2CF9300F-6D85-5634-FB80-14DC59FF3E9A}"/>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56" name="円/楕円 33">
              <a:extLst>
                <a:ext uri="{FF2B5EF4-FFF2-40B4-BE49-F238E27FC236}">
                  <a16:creationId xmlns:a16="http://schemas.microsoft.com/office/drawing/2014/main" id="{26C24411-7D26-3012-714F-D696B73F91BA}"/>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157" name="グループ化 156">
            <a:extLst>
              <a:ext uri="{FF2B5EF4-FFF2-40B4-BE49-F238E27FC236}">
                <a16:creationId xmlns:a16="http://schemas.microsoft.com/office/drawing/2014/main" id="{BE3666B3-BF6D-41E1-E20D-5A9A884EB74C}"/>
              </a:ext>
            </a:extLst>
          </p:cNvPr>
          <p:cNvGrpSpPr/>
          <p:nvPr/>
        </p:nvGrpSpPr>
        <p:grpSpPr>
          <a:xfrm>
            <a:off x="4680607" y="5308896"/>
            <a:ext cx="599985" cy="612024"/>
            <a:chOff x="3389151" y="5166060"/>
            <a:chExt cx="599985" cy="612024"/>
          </a:xfrm>
        </p:grpSpPr>
        <p:sp>
          <p:nvSpPr>
            <p:cNvPr id="158" name="円/楕円 7">
              <a:extLst>
                <a:ext uri="{FF2B5EF4-FFF2-40B4-BE49-F238E27FC236}">
                  <a16:creationId xmlns:a16="http://schemas.microsoft.com/office/drawing/2014/main" id="{F6A844C7-2676-8486-E1E7-57AAFAB68EB9}"/>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59" name="円/楕円 33">
              <a:extLst>
                <a:ext uri="{FF2B5EF4-FFF2-40B4-BE49-F238E27FC236}">
                  <a16:creationId xmlns:a16="http://schemas.microsoft.com/office/drawing/2014/main" id="{4D4F362F-FF71-FD0E-8406-70BC72F64D07}"/>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60" name="円/楕円 33">
              <a:extLst>
                <a:ext uri="{FF2B5EF4-FFF2-40B4-BE49-F238E27FC236}">
                  <a16:creationId xmlns:a16="http://schemas.microsoft.com/office/drawing/2014/main" id="{45F0BE95-81CF-DED2-1E1C-9A14ED9D8A6C}"/>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61" name="円/楕円 33">
              <a:extLst>
                <a:ext uri="{FF2B5EF4-FFF2-40B4-BE49-F238E27FC236}">
                  <a16:creationId xmlns:a16="http://schemas.microsoft.com/office/drawing/2014/main" id="{E9C37B0D-D7ED-E9E0-3318-DE53494093FE}"/>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62" name="円/楕円 33">
              <a:extLst>
                <a:ext uri="{FF2B5EF4-FFF2-40B4-BE49-F238E27FC236}">
                  <a16:creationId xmlns:a16="http://schemas.microsoft.com/office/drawing/2014/main" id="{F1F817D3-88DE-54E3-A187-1697DE8FFB1E}"/>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63" name="円/楕円 33">
              <a:extLst>
                <a:ext uri="{FF2B5EF4-FFF2-40B4-BE49-F238E27FC236}">
                  <a16:creationId xmlns:a16="http://schemas.microsoft.com/office/drawing/2014/main" id="{63EADA23-34D3-3762-DF5C-41952C8BFAC5}"/>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64" name="円/楕円 33">
              <a:extLst>
                <a:ext uri="{FF2B5EF4-FFF2-40B4-BE49-F238E27FC236}">
                  <a16:creationId xmlns:a16="http://schemas.microsoft.com/office/drawing/2014/main" id="{3B8FD1F2-A1C3-FBB6-418D-81CAD6930E31}"/>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165" name="グループ化 164">
            <a:extLst>
              <a:ext uri="{FF2B5EF4-FFF2-40B4-BE49-F238E27FC236}">
                <a16:creationId xmlns:a16="http://schemas.microsoft.com/office/drawing/2014/main" id="{C81DC6B1-4CBF-47AB-EB7D-0EDBC39D7B0F}"/>
              </a:ext>
            </a:extLst>
          </p:cNvPr>
          <p:cNvGrpSpPr/>
          <p:nvPr/>
        </p:nvGrpSpPr>
        <p:grpSpPr>
          <a:xfrm>
            <a:off x="5298257" y="3054222"/>
            <a:ext cx="599985" cy="612024"/>
            <a:chOff x="3389151" y="5166060"/>
            <a:chExt cx="599985" cy="612024"/>
          </a:xfrm>
        </p:grpSpPr>
        <p:sp>
          <p:nvSpPr>
            <p:cNvPr id="166" name="円/楕円 7">
              <a:extLst>
                <a:ext uri="{FF2B5EF4-FFF2-40B4-BE49-F238E27FC236}">
                  <a16:creationId xmlns:a16="http://schemas.microsoft.com/office/drawing/2014/main" id="{CECAAE87-7DFF-8754-CD75-EA815B050CA1}"/>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67" name="円/楕円 33">
              <a:extLst>
                <a:ext uri="{FF2B5EF4-FFF2-40B4-BE49-F238E27FC236}">
                  <a16:creationId xmlns:a16="http://schemas.microsoft.com/office/drawing/2014/main" id="{8D7E3EF3-A65C-D212-1632-AC910F4249E5}"/>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68" name="円/楕円 33">
              <a:extLst>
                <a:ext uri="{FF2B5EF4-FFF2-40B4-BE49-F238E27FC236}">
                  <a16:creationId xmlns:a16="http://schemas.microsoft.com/office/drawing/2014/main" id="{771E986C-9985-1D5B-DBE2-18A3BCBB66AA}"/>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69" name="円/楕円 33">
              <a:extLst>
                <a:ext uri="{FF2B5EF4-FFF2-40B4-BE49-F238E27FC236}">
                  <a16:creationId xmlns:a16="http://schemas.microsoft.com/office/drawing/2014/main" id="{D8B864F9-0588-A5F2-6A1E-E3597C0F2214}"/>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70" name="円/楕円 33">
              <a:extLst>
                <a:ext uri="{FF2B5EF4-FFF2-40B4-BE49-F238E27FC236}">
                  <a16:creationId xmlns:a16="http://schemas.microsoft.com/office/drawing/2014/main" id="{0D7DB880-B686-249E-7CC0-DE420671F0EE}"/>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71" name="円/楕円 33">
              <a:extLst>
                <a:ext uri="{FF2B5EF4-FFF2-40B4-BE49-F238E27FC236}">
                  <a16:creationId xmlns:a16="http://schemas.microsoft.com/office/drawing/2014/main" id="{64CCE074-D2DC-BD53-F8E0-05A7521E1EDA}"/>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72" name="円/楕円 33">
              <a:extLst>
                <a:ext uri="{FF2B5EF4-FFF2-40B4-BE49-F238E27FC236}">
                  <a16:creationId xmlns:a16="http://schemas.microsoft.com/office/drawing/2014/main" id="{2A4C15B3-3651-52C0-A136-4B98EDF88C37}"/>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173" name="グループ化 172">
            <a:extLst>
              <a:ext uri="{FF2B5EF4-FFF2-40B4-BE49-F238E27FC236}">
                <a16:creationId xmlns:a16="http://schemas.microsoft.com/office/drawing/2014/main" id="{2604E212-6A66-6209-0E45-4BFBFFBD934C}"/>
              </a:ext>
            </a:extLst>
          </p:cNvPr>
          <p:cNvGrpSpPr/>
          <p:nvPr/>
        </p:nvGrpSpPr>
        <p:grpSpPr>
          <a:xfrm>
            <a:off x="5298257" y="3707167"/>
            <a:ext cx="599985" cy="612024"/>
            <a:chOff x="3389151" y="5166060"/>
            <a:chExt cx="599985" cy="612024"/>
          </a:xfrm>
        </p:grpSpPr>
        <p:sp>
          <p:nvSpPr>
            <p:cNvPr id="174" name="円/楕円 7">
              <a:extLst>
                <a:ext uri="{FF2B5EF4-FFF2-40B4-BE49-F238E27FC236}">
                  <a16:creationId xmlns:a16="http://schemas.microsoft.com/office/drawing/2014/main" id="{EDC83456-45DE-B9DB-6A2B-7EE6169DD427}"/>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75" name="円/楕円 33">
              <a:extLst>
                <a:ext uri="{FF2B5EF4-FFF2-40B4-BE49-F238E27FC236}">
                  <a16:creationId xmlns:a16="http://schemas.microsoft.com/office/drawing/2014/main" id="{D3462706-6455-123B-25C3-68AC27FF34C6}"/>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76" name="円/楕円 33">
              <a:extLst>
                <a:ext uri="{FF2B5EF4-FFF2-40B4-BE49-F238E27FC236}">
                  <a16:creationId xmlns:a16="http://schemas.microsoft.com/office/drawing/2014/main" id="{8F226FF6-1D6F-6020-551D-F15D2D36B881}"/>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77" name="円/楕円 33">
              <a:extLst>
                <a:ext uri="{FF2B5EF4-FFF2-40B4-BE49-F238E27FC236}">
                  <a16:creationId xmlns:a16="http://schemas.microsoft.com/office/drawing/2014/main" id="{9C013B14-6E9C-7144-CCBF-28913879B9B4}"/>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78" name="円/楕円 33">
              <a:extLst>
                <a:ext uri="{FF2B5EF4-FFF2-40B4-BE49-F238E27FC236}">
                  <a16:creationId xmlns:a16="http://schemas.microsoft.com/office/drawing/2014/main" id="{971CFD5A-A123-31A8-CFF1-16A2E393A44B}"/>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79" name="円/楕円 33">
              <a:extLst>
                <a:ext uri="{FF2B5EF4-FFF2-40B4-BE49-F238E27FC236}">
                  <a16:creationId xmlns:a16="http://schemas.microsoft.com/office/drawing/2014/main" id="{FEC448F6-E5F8-B661-39CA-D69D5A670C60}"/>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80" name="円/楕円 33">
              <a:extLst>
                <a:ext uri="{FF2B5EF4-FFF2-40B4-BE49-F238E27FC236}">
                  <a16:creationId xmlns:a16="http://schemas.microsoft.com/office/drawing/2014/main" id="{143A884D-CC1F-48D1-BAB0-8D52FB76A15C}"/>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181" name="グループ化 180">
            <a:extLst>
              <a:ext uri="{FF2B5EF4-FFF2-40B4-BE49-F238E27FC236}">
                <a16:creationId xmlns:a16="http://schemas.microsoft.com/office/drawing/2014/main" id="{5AFE669C-FB8C-1871-BFAB-B6B91EDA5086}"/>
              </a:ext>
            </a:extLst>
          </p:cNvPr>
          <p:cNvGrpSpPr/>
          <p:nvPr/>
        </p:nvGrpSpPr>
        <p:grpSpPr>
          <a:xfrm>
            <a:off x="5298257" y="4360112"/>
            <a:ext cx="599985" cy="612024"/>
            <a:chOff x="3389151" y="5166060"/>
            <a:chExt cx="599985" cy="612024"/>
          </a:xfrm>
        </p:grpSpPr>
        <p:sp>
          <p:nvSpPr>
            <p:cNvPr id="182" name="円/楕円 7">
              <a:extLst>
                <a:ext uri="{FF2B5EF4-FFF2-40B4-BE49-F238E27FC236}">
                  <a16:creationId xmlns:a16="http://schemas.microsoft.com/office/drawing/2014/main" id="{7384E2DE-C4B1-9EEB-E4EF-746A4C4B9E07}"/>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83" name="円/楕円 33">
              <a:extLst>
                <a:ext uri="{FF2B5EF4-FFF2-40B4-BE49-F238E27FC236}">
                  <a16:creationId xmlns:a16="http://schemas.microsoft.com/office/drawing/2014/main" id="{56EE21B5-2563-05DB-8412-92790857C575}"/>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84" name="円/楕円 33">
              <a:extLst>
                <a:ext uri="{FF2B5EF4-FFF2-40B4-BE49-F238E27FC236}">
                  <a16:creationId xmlns:a16="http://schemas.microsoft.com/office/drawing/2014/main" id="{6FD5DFFD-FC92-F98D-D730-229EFDDA41EE}"/>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85" name="円/楕円 33">
              <a:extLst>
                <a:ext uri="{FF2B5EF4-FFF2-40B4-BE49-F238E27FC236}">
                  <a16:creationId xmlns:a16="http://schemas.microsoft.com/office/drawing/2014/main" id="{CE71EF55-0960-E4F8-3482-1E6A0DFDF07A}"/>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86" name="円/楕円 33">
              <a:extLst>
                <a:ext uri="{FF2B5EF4-FFF2-40B4-BE49-F238E27FC236}">
                  <a16:creationId xmlns:a16="http://schemas.microsoft.com/office/drawing/2014/main" id="{7F910D23-6CE4-CE8B-15C1-3E347C5FABE5}"/>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87" name="円/楕円 33">
              <a:extLst>
                <a:ext uri="{FF2B5EF4-FFF2-40B4-BE49-F238E27FC236}">
                  <a16:creationId xmlns:a16="http://schemas.microsoft.com/office/drawing/2014/main" id="{C0CC018E-DE06-8616-0DCC-CF44174C45C1}"/>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88" name="円/楕円 33">
              <a:extLst>
                <a:ext uri="{FF2B5EF4-FFF2-40B4-BE49-F238E27FC236}">
                  <a16:creationId xmlns:a16="http://schemas.microsoft.com/office/drawing/2014/main" id="{467A4C64-6B80-B9D4-E506-52BFC6C2C508}"/>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189" name="グループ化 188">
            <a:extLst>
              <a:ext uri="{FF2B5EF4-FFF2-40B4-BE49-F238E27FC236}">
                <a16:creationId xmlns:a16="http://schemas.microsoft.com/office/drawing/2014/main" id="{28E12868-73CC-CB7F-34FC-54EDB6E928F1}"/>
              </a:ext>
            </a:extLst>
          </p:cNvPr>
          <p:cNvGrpSpPr/>
          <p:nvPr/>
        </p:nvGrpSpPr>
        <p:grpSpPr>
          <a:xfrm>
            <a:off x="5298257" y="5013057"/>
            <a:ext cx="599985" cy="612024"/>
            <a:chOff x="3389151" y="5166060"/>
            <a:chExt cx="599985" cy="612024"/>
          </a:xfrm>
        </p:grpSpPr>
        <p:sp>
          <p:nvSpPr>
            <p:cNvPr id="190" name="円/楕円 7">
              <a:extLst>
                <a:ext uri="{FF2B5EF4-FFF2-40B4-BE49-F238E27FC236}">
                  <a16:creationId xmlns:a16="http://schemas.microsoft.com/office/drawing/2014/main" id="{A85FA6F0-ED75-027C-7496-77BB5D648115}"/>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91" name="円/楕円 33">
              <a:extLst>
                <a:ext uri="{FF2B5EF4-FFF2-40B4-BE49-F238E27FC236}">
                  <a16:creationId xmlns:a16="http://schemas.microsoft.com/office/drawing/2014/main" id="{A52730AB-AF4C-3D8E-80C6-A4B054C58095}"/>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92" name="円/楕円 33">
              <a:extLst>
                <a:ext uri="{FF2B5EF4-FFF2-40B4-BE49-F238E27FC236}">
                  <a16:creationId xmlns:a16="http://schemas.microsoft.com/office/drawing/2014/main" id="{5AF07C7F-A8DF-0EB0-FBB9-709997D19AE7}"/>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93" name="円/楕円 33">
              <a:extLst>
                <a:ext uri="{FF2B5EF4-FFF2-40B4-BE49-F238E27FC236}">
                  <a16:creationId xmlns:a16="http://schemas.microsoft.com/office/drawing/2014/main" id="{C617C575-3265-2B7A-D9A7-0422E327FCFA}"/>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94" name="円/楕円 193">
              <a:extLst>
                <a:ext uri="{FF2B5EF4-FFF2-40B4-BE49-F238E27FC236}">
                  <a16:creationId xmlns:a16="http://schemas.microsoft.com/office/drawing/2014/main" id="{534DDD82-674F-18A7-0AC7-4CB93009C30A}"/>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95" name="円/楕円 33">
              <a:extLst>
                <a:ext uri="{FF2B5EF4-FFF2-40B4-BE49-F238E27FC236}">
                  <a16:creationId xmlns:a16="http://schemas.microsoft.com/office/drawing/2014/main" id="{6B9D9E0A-38FA-C281-3F64-D1B2EB588D49}"/>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96" name="円/楕円 33">
              <a:extLst>
                <a:ext uri="{FF2B5EF4-FFF2-40B4-BE49-F238E27FC236}">
                  <a16:creationId xmlns:a16="http://schemas.microsoft.com/office/drawing/2014/main" id="{E352E5D5-3416-68B7-FD69-8A5672E3E601}"/>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197" name="グループ化 196">
            <a:extLst>
              <a:ext uri="{FF2B5EF4-FFF2-40B4-BE49-F238E27FC236}">
                <a16:creationId xmlns:a16="http://schemas.microsoft.com/office/drawing/2014/main" id="{E2DB93FF-CB58-4EB6-1F60-FA1A4C29520A}"/>
              </a:ext>
            </a:extLst>
          </p:cNvPr>
          <p:cNvGrpSpPr/>
          <p:nvPr/>
        </p:nvGrpSpPr>
        <p:grpSpPr>
          <a:xfrm>
            <a:off x="5298257" y="5666002"/>
            <a:ext cx="599985" cy="612024"/>
            <a:chOff x="3389151" y="5166060"/>
            <a:chExt cx="599985" cy="612024"/>
          </a:xfrm>
        </p:grpSpPr>
        <p:sp>
          <p:nvSpPr>
            <p:cNvPr id="198" name="円/楕円 7">
              <a:extLst>
                <a:ext uri="{FF2B5EF4-FFF2-40B4-BE49-F238E27FC236}">
                  <a16:creationId xmlns:a16="http://schemas.microsoft.com/office/drawing/2014/main" id="{EE186B70-8862-8CE5-D4C0-652A0BF9F869}"/>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199" name="円/楕円 33">
              <a:extLst>
                <a:ext uri="{FF2B5EF4-FFF2-40B4-BE49-F238E27FC236}">
                  <a16:creationId xmlns:a16="http://schemas.microsoft.com/office/drawing/2014/main" id="{88A25F6D-C230-6CC7-725D-D314E2FDDF8D}"/>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00" name="円/楕円 33">
              <a:extLst>
                <a:ext uri="{FF2B5EF4-FFF2-40B4-BE49-F238E27FC236}">
                  <a16:creationId xmlns:a16="http://schemas.microsoft.com/office/drawing/2014/main" id="{E349A988-EEC3-AB21-91AC-B17820B331AB}"/>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01" name="円/楕円 33">
              <a:extLst>
                <a:ext uri="{FF2B5EF4-FFF2-40B4-BE49-F238E27FC236}">
                  <a16:creationId xmlns:a16="http://schemas.microsoft.com/office/drawing/2014/main" id="{7E4A2ADF-659E-1A7E-13FD-4F861A33BEA8}"/>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02" name="円/楕円 33">
              <a:extLst>
                <a:ext uri="{FF2B5EF4-FFF2-40B4-BE49-F238E27FC236}">
                  <a16:creationId xmlns:a16="http://schemas.microsoft.com/office/drawing/2014/main" id="{8739F7EF-F372-C3C8-E791-38CEA7197A0D}"/>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03" name="円/楕円 33">
              <a:extLst>
                <a:ext uri="{FF2B5EF4-FFF2-40B4-BE49-F238E27FC236}">
                  <a16:creationId xmlns:a16="http://schemas.microsoft.com/office/drawing/2014/main" id="{6A727486-FE91-C711-F854-ABB56EAE1C1F}"/>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04" name="円/楕円 33">
              <a:extLst>
                <a:ext uri="{FF2B5EF4-FFF2-40B4-BE49-F238E27FC236}">
                  <a16:creationId xmlns:a16="http://schemas.microsoft.com/office/drawing/2014/main" id="{72005C23-61F7-801B-86F8-9A120F9A6694}"/>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205" name="グループ化 204">
            <a:extLst>
              <a:ext uri="{FF2B5EF4-FFF2-40B4-BE49-F238E27FC236}">
                <a16:creationId xmlns:a16="http://schemas.microsoft.com/office/drawing/2014/main" id="{C93DDE69-4B50-32A0-DBC0-7013129804DB}"/>
              </a:ext>
            </a:extLst>
          </p:cNvPr>
          <p:cNvGrpSpPr/>
          <p:nvPr/>
        </p:nvGrpSpPr>
        <p:grpSpPr>
          <a:xfrm>
            <a:off x="5951562" y="2679128"/>
            <a:ext cx="599985" cy="612024"/>
            <a:chOff x="3389151" y="5166060"/>
            <a:chExt cx="599985" cy="612024"/>
          </a:xfrm>
        </p:grpSpPr>
        <p:sp>
          <p:nvSpPr>
            <p:cNvPr id="206" name="円/楕円 7">
              <a:extLst>
                <a:ext uri="{FF2B5EF4-FFF2-40B4-BE49-F238E27FC236}">
                  <a16:creationId xmlns:a16="http://schemas.microsoft.com/office/drawing/2014/main" id="{5D7EA5CC-CDEF-B5E5-88AF-07AA691E3636}"/>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07" name="円/楕円 33">
              <a:extLst>
                <a:ext uri="{FF2B5EF4-FFF2-40B4-BE49-F238E27FC236}">
                  <a16:creationId xmlns:a16="http://schemas.microsoft.com/office/drawing/2014/main" id="{C517A55C-C70E-B492-C131-89B323DE0AF6}"/>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08" name="円/楕円 33">
              <a:extLst>
                <a:ext uri="{FF2B5EF4-FFF2-40B4-BE49-F238E27FC236}">
                  <a16:creationId xmlns:a16="http://schemas.microsoft.com/office/drawing/2014/main" id="{F6AFBB01-B429-E82F-3DC7-641A57D0763F}"/>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09" name="円/楕円 33">
              <a:extLst>
                <a:ext uri="{FF2B5EF4-FFF2-40B4-BE49-F238E27FC236}">
                  <a16:creationId xmlns:a16="http://schemas.microsoft.com/office/drawing/2014/main" id="{FF002EF0-94C6-100A-EFF3-925C062A3CE8}"/>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10" name="円/楕円 33">
              <a:extLst>
                <a:ext uri="{FF2B5EF4-FFF2-40B4-BE49-F238E27FC236}">
                  <a16:creationId xmlns:a16="http://schemas.microsoft.com/office/drawing/2014/main" id="{C10D2DD1-552B-46B8-9074-14F92EC2FDA3}"/>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11" name="円/楕円 33">
              <a:extLst>
                <a:ext uri="{FF2B5EF4-FFF2-40B4-BE49-F238E27FC236}">
                  <a16:creationId xmlns:a16="http://schemas.microsoft.com/office/drawing/2014/main" id="{579FE461-AFD5-36F6-5DD1-2DC15A68458E}"/>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12" name="円/楕円 33">
              <a:extLst>
                <a:ext uri="{FF2B5EF4-FFF2-40B4-BE49-F238E27FC236}">
                  <a16:creationId xmlns:a16="http://schemas.microsoft.com/office/drawing/2014/main" id="{B2F5A3F2-1851-7455-7445-7DA978A8A142}"/>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213" name="グループ化 212">
            <a:extLst>
              <a:ext uri="{FF2B5EF4-FFF2-40B4-BE49-F238E27FC236}">
                <a16:creationId xmlns:a16="http://schemas.microsoft.com/office/drawing/2014/main" id="{41241255-ACE3-FE48-CFBF-E814BC0689C2}"/>
              </a:ext>
            </a:extLst>
          </p:cNvPr>
          <p:cNvGrpSpPr/>
          <p:nvPr/>
        </p:nvGrpSpPr>
        <p:grpSpPr>
          <a:xfrm>
            <a:off x="5951562" y="3332073"/>
            <a:ext cx="599985" cy="612024"/>
            <a:chOff x="3389151" y="5166060"/>
            <a:chExt cx="599985" cy="612024"/>
          </a:xfrm>
        </p:grpSpPr>
        <p:sp>
          <p:nvSpPr>
            <p:cNvPr id="214" name="円/楕円 7">
              <a:extLst>
                <a:ext uri="{FF2B5EF4-FFF2-40B4-BE49-F238E27FC236}">
                  <a16:creationId xmlns:a16="http://schemas.microsoft.com/office/drawing/2014/main" id="{A62DF3B4-9B3F-03F4-B029-899C15A59BB4}"/>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15" name="円/楕円 33">
              <a:extLst>
                <a:ext uri="{FF2B5EF4-FFF2-40B4-BE49-F238E27FC236}">
                  <a16:creationId xmlns:a16="http://schemas.microsoft.com/office/drawing/2014/main" id="{9E17019E-A978-7E7C-3DE1-B9647522A421}"/>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16" name="円/楕円 33">
              <a:extLst>
                <a:ext uri="{FF2B5EF4-FFF2-40B4-BE49-F238E27FC236}">
                  <a16:creationId xmlns:a16="http://schemas.microsoft.com/office/drawing/2014/main" id="{37FA5534-E7D4-7C37-210B-E7EB105367C3}"/>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17" name="円/楕円 33">
              <a:extLst>
                <a:ext uri="{FF2B5EF4-FFF2-40B4-BE49-F238E27FC236}">
                  <a16:creationId xmlns:a16="http://schemas.microsoft.com/office/drawing/2014/main" id="{7FF57B84-E708-D288-A8F3-14985B6E30CD}"/>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18" name="円/楕円 33">
              <a:extLst>
                <a:ext uri="{FF2B5EF4-FFF2-40B4-BE49-F238E27FC236}">
                  <a16:creationId xmlns:a16="http://schemas.microsoft.com/office/drawing/2014/main" id="{2813EE0C-082E-B193-73F4-A157B96BFF62}"/>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19" name="円/楕円 33">
              <a:extLst>
                <a:ext uri="{FF2B5EF4-FFF2-40B4-BE49-F238E27FC236}">
                  <a16:creationId xmlns:a16="http://schemas.microsoft.com/office/drawing/2014/main" id="{346DA67A-C62B-0608-CF04-FABF91179E1E}"/>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20" name="円/楕円 33">
              <a:extLst>
                <a:ext uri="{FF2B5EF4-FFF2-40B4-BE49-F238E27FC236}">
                  <a16:creationId xmlns:a16="http://schemas.microsoft.com/office/drawing/2014/main" id="{5F368AFE-C902-5F83-9A09-AC0B392FE2D7}"/>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221" name="グループ化 220">
            <a:extLst>
              <a:ext uri="{FF2B5EF4-FFF2-40B4-BE49-F238E27FC236}">
                <a16:creationId xmlns:a16="http://schemas.microsoft.com/office/drawing/2014/main" id="{E130EA43-639B-C78A-0A2E-47788D8BCD45}"/>
              </a:ext>
            </a:extLst>
          </p:cNvPr>
          <p:cNvGrpSpPr/>
          <p:nvPr/>
        </p:nvGrpSpPr>
        <p:grpSpPr>
          <a:xfrm>
            <a:off x="5951562" y="3985018"/>
            <a:ext cx="599985" cy="612024"/>
            <a:chOff x="3389151" y="5166060"/>
            <a:chExt cx="599985" cy="612024"/>
          </a:xfrm>
        </p:grpSpPr>
        <p:sp>
          <p:nvSpPr>
            <p:cNvPr id="222" name="円/楕円 7">
              <a:extLst>
                <a:ext uri="{FF2B5EF4-FFF2-40B4-BE49-F238E27FC236}">
                  <a16:creationId xmlns:a16="http://schemas.microsoft.com/office/drawing/2014/main" id="{B817176F-4112-EFC8-4D56-CB0134D99C2C}"/>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23" name="円/楕円 33">
              <a:extLst>
                <a:ext uri="{FF2B5EF4-FFF2-40B4-BE49-F238E27FC236}">
                  <a16:creationId xmlns:a16="http://schemas.microsoft.com/office/drawing/2014/main" id="{AE96D0DF-C999-4F44-BA17-BC9409A16F86}"/>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24" name="円/楕円 33">
              <a:extLst>
                <a:ext uri="{FF2B5EF4-FFF2-40B4-BE49-F238E27FC236}">
                  <a16:creationId xmlns:a16="http://schemas.microsoft.com/office/drawing/2014/main" id="{17D8293A-7B72-1329-6ECC-94448A6AAC1F}"/>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25" name="円/楕円 33">
              <a:extLst>
                <a:ext uri="{FF2B5EF4-FFF2-40B4-BE49-F238E27FC236}">
                  <a16:creationId xmlns:a16="http://schemas.microsoft.com/office/drawing/2014/main" id="{2F190ABD-B5EC-044E-4EE2-20A82239FF1D}"/>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26" name="円/楕円 33">
              <a:extLst>
                <a:ext uri="{FF2B5EF4-FFF2-40B4-BE49-F238E27FC236}">
                  <a16:creationId xmlns:a16="http://schemas.microsoft.com/office/drawing/2014/main" id="{27B060BF-7FA7-738B-91FE-24FB756DBA5E}"/>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27" name="円/楕円 33">
              <a:extLst>
                <a:ext uri="{FF2B5EF4-FFF2-40B4-BE49-F238E27FC236}">
                  <a16:creationId xmlns:a16="http://schemas.microsoft.com/office/drawing/2014/main" id="{B4C3FCC0-9158-66EF-ED43-C5FB0471B90C}"/>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28" name="円/楕円 33">
              <a:extLst>
                <a:ext uri="{FF2B5EF4-FFF2-40B4-BE49-F238E27FC236}">
                  <a16:creationId xmlns:a16="http://schemas.microsoft.com/office/drawing/2014/main" id="{37E45052-7A86-957D-E2AC-D1BFF7667DA6}"/>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229" name="グループ化 228">
            <a:extLst>
              <a:ext uri="{FF2B5EF4-FFF2-40B4-BE49-F238E27FC236}">
                <a16:creationId xmlns:a16="http://schemas.microsoft.com/office/drawing/2014/main" id="{6E1CA59B-B368-ACBB-11B9-B69CD0C450EB}"/>
              </a:ext>
            </a:extLst>
          </p:cNvPr>
          <p:cNvGrpSpPr/>
          <p:nvPr/>
        </p:nvGrpSpPr>
        <p:grpSpPr>
          <a:xfrm>
            <a:off x="5951562" y="4637963"/>
            <a:ext cx="599985" cy="612024"/>
            <a:chOff x="3389151" y="5166060"/>
            <a:chExt cx="599985" cy="612024"/>
          </a:xfrm>
        </p:grpSpPr>
        <p:sp>
          <p:nvSpPr>
            <p:cNvPr id="230" name="円/楕円 7">
              <a:extLst>
                <a:ext uri="{FF2B5EF4-FFF2-40B4-BE49-F238E27FC236}">
                  <a16:creationId xmlns:a16="http://schemas.microsoft.com/office/drawing/2014/main" id="{9C03CC5F-A235-CB5C-0B45-CEE2ADE3796B}"/>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31" name="円/楕円 33">
              <a:extLst>
                <a:ext uri="{FF2B5EF4-FFF2-40B4-BE49-F238E27FC236}">
                  <a16:creationId xmlns:a16="http://schemas.microsoft.com/office/drawing/2014/main" id="{D822AB38-7C88-64ED-3CA5-EF4D42869E53}"/>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32" name="円/楕円 33">
              <a:extLst>
                <a:ext uri="{FF2B5EF4-FFF2-40B4-BE49-F238E27FC236}">
                  <a16:creationId xmlns:a16="http://schemas.microsoft.com/office/drawing/2014/main" id="{98F764CF-67D6-02D8-945C-FA23E3CAC829}"/>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33" name="円/楕円 33">
              <a:extLst>
                <a:ext uri="{FF2B5EF4-FFF2-40B4-BE49-F238E27FC236}">
                  <a16:creationId xmlns:a16="http://schemas.microsoft.com/office/drawing/2014/main" id="{E422D2B4-C155-2E76-B299-96A358D891CB}"/>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34" name="円/楕円 233">
              <a:extLst>
                <a:ext uri="{FF2B5EF4-FFF2-40B4-BE49-F238E27FC236}">
                  <a16:creationId xmlns:a16="http://schemas.microsoft.com/office/drawing/2014/main" id="{B5DC3AF1-1254-CAD3-F6AD-98BAE2A1B4BD}"/>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35" name="円/楕円 33">
              <a:extLst>
                <a:ext uri="{FF2B5EF4-FFF2-40B4-BE49-F238E27FC236}">
                  <a16:creationId xmlns:a16="http://schemas.microsoft.com/office/drawing/2014/main" id="{4DF02F3C-C7F5-3656-317A-7B2D70B6D5EC}"/>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36" name="円/楕円 33">
              <a:extLst>
                <a:ext uri="{FF2B5EF4-FFF2-40B4-BE49-F238E27FC236}">
                  <a16:creationId xmlns:a16="http://schemas.microsoft.com/office/drawing/2014/main" id="{F2D8F421-0452-9729-C3E2-AA70D19919B9}"/>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237" name="グループ化 236">
            <a:extLst>
              <a:ext uri="{FF2B5EF4-FFF2-40B4-BE49-F238E27FC236}">
                <a16:creationId xmlns:a16="http://schemas.microsoft.com/office/drawing/2014/main" id="{96D69BD2-CFB7-5389-7EEE-168A25423787}"/>
              </a:ext>
            </a:extLst>
          </p:cNvPr>
          <p:cNvGrpSpPr/>
          <p:nvPr/>
        </p:nvGrpSpPr>
        <p:grpSpPr>
          <a:xfrm>
            <a:off x="5951562" y="5343424"/>
            <a:ext cx="599985" cy="612024"/>
            <a:chOff x="3389151" y="5166060"/>
            <a:chExt cx="599985" cy="612024"/>
          </a:xfrm>
        </p:grpSpPr>
        <p:sp>
          <p:nvSpPr>
            <p:cNvPr id="238" name="円/楕円 7">
              <a:extLst>
                <a:ext uri="{FF2B5EF4-FFF2-40B4-BE49-F238E27FC236}">
                  <a16:creationId xmlns:a16="http://schemas.microsoft.com/office/drawing/2014/main" id="{9CEB8761-A825-6FF4-D86A-6C2E0C4F41A7}"/>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39" name="円/楕円 33">
              <a:extLst>
                <a:ext uri="{FF2B5EF4-FFF2-40B4-BE49-F238E27FC236}">
                  <a16:creationId xmlns:a16="http://schemas.microsoft.com/office/drawing/2014/main" id="{EE16C097-1706-1F1B-80EE-BE36E0FB35D1}"/>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40" name="円/楕円 33">
              <a:extLst>
                <a:ext uri="{FF2B5EF4-FFF2-40B4-BE49-F238E27FC236}">
                  <a16:creationId xmlns:a16="http://schemas.microsoft.com/office/drawing/2014/main" id="{1150F424-1035-9F1C-D50F-6EBEEDD6E33F}"/>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41" name="円/楕円 33">
              <a:extLst>
                <a:ext uri="{FF2B5EF4-FFF2-40B4-BE49-F238E27FC236}">
                  <a16:creationId xmlns:a16="http://schemas.microsoft.com/office/drawing/2014/main" id="{FC1CCEC5-1027-8CA1-D7C5-B459B50940E9}"/>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42" name="円/楕円 33">
              <a:extLst>
                <a:ext uri="{FF2B5EF4-FFF2-40B4-BE49-F238E27FC236}">
                  <a16:creationId xmlns:a16="http://schemas.microsoft.com/office/drawing/2014/main" id="{0B94CD39-916B-8E30-EE37-86711D184AA9}"/>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43" name="円/楕円 33">
              <a:extLst>
                <a:ext uri="{FF2B5EF4-FFF2-40B4-BE49-F238E27FC236}">
                  <a16:creationId xmlns:a16="http://schemas.microsoft.com/office/drawing/2014/main" id="{50F8531C-3632-7E60-8721-E3157CD47ACC}"/>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44" name="円/楕円 33">
              <a:extLst>
                <a:ext uri="{FF2B5EF4-FFF2-40B4-BE49-F238E27FC236}">
                  <a16:creationId xmlns:a16="http://schemas.microsoft.com/office/drawing/2014/main" id="{6F778B53-8F73-4815-AA08-33276E9A0015}"/>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245" name="グループ化 244">
            <a:extLst>
              <a:ext uri="{FF2B5EF4-FFF2-40B4-BE49-F238E27FC236}">
                <a16:creationId xmlns:a16="http://schemas.microsoft.com/office/drawing/2014/main" id="{6433DA20-90E1-A7DE-CCCE-C43893F3C68C}"/>
              </a:ext>
            </a:extLst>
          </p:cNvPr>
          <p:cNvGrpSpPr/>
          <p:nvPr/>
        </p:nvGrpSpPr>
        <p:grpSpPr>
          <a:xfrm>
            <a:off x="6567147" y="3054222"/>
            <a:ext cx="599985" cy="612024"/>
            <a:chOff x="3389151" y="5166060"/>
            <a:chExt cx="599985" cy="612024"/>
          </a:xfrm>
        </p:grpSpPr>
        <p:sp>
          <p:nvSpPr>
            <p:cNvPr id="246" name="円/楕円 7">
              <a:extLst>
                <a:ext uri="{FF2B5EF4-FFF2-40B4-BE49-F238E27FC236}">
                  <a16:creationId xmlns:a16="http://schemas.microsoft.com/office/drawing/2014/main" id="{E4075990-3477-6B29-FC54-BE3CCCC423E1}"/>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47" name="円/楕円 33">
              <a:extLst>
                <a:ext uri="{FF2B5EF4-FFF2-40B4-BE49-F238E27FC236}">
                  <a16:creationId xmlns:a16="http://schemas.microsoft.com/office/drawing/2014/main" id="{5BB25750-E5F3-CD7B-CC2F-C91A5B78CFA7}"/>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48" name="円/楕円 33">
              <a:extLst>
                <a:ext uri="{FF2B5EF4-FFF2-40B4-BE49-F238E27FC236}">
                  <a16:creationId xmlns:a16="http://schemas.microsoft.com/office/drawing/2014/main" id="{A8BB8E10-92C2-4EA4-F293-AD339F840FEC}"/>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49" name="円/楕円 33">
              <a:extLst>
                <a:ext uri="{FF2B5EF4-FFF2-40B4-BE49-F238E27FC236}">
                  <a16:creationId xmlns:a16="http://schemas.microsoft.com/office/drawing/2014/main" id="{F5A9013D-C4EA-3619-0AF8-15E62F844846}"/>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50" name="円/楕円 33">
              <a:extLst>
                <a:ext uri="{FF2B5EF4-FFF2-40B4-BE49-F238E27FC236}">
                  <a16:creationId xmlns:a16="http://schemas.microsoft.com/office/drawing/2014/main" id="{034B3622-6730-694F-5D63-07819D9D3A3F}"/>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51" name="円/楕円 33">
              <a:extLst>
                <a:ext uri="{FF2B5EF4-FFF2-40B4-BE49-F238E27FC236}">
                  <a16:creationId xmlns:a16="http://schemas.microsoft.com/office/drawing/2014/main" id="{BB168754-0BBE-2448-B561-49B5557D29AB}"/>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52" name="円/楕円 33">
              <a:extLst>
                <a:ext uri="{FF2B5EF4-FFF2-40B4-BE49-F238E27FC236}">
                  <a16:creationId xmlns:a16="http://schemas.microsoft.com/office/drawing/2014/main" id="{30362AC6-1A65-79F1-35E7-61DF4A1CC445}"/>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253" name="グループ化 252">
            <a:extLst>
              <a:ext uri="{FF2B5EF4-FFF2-40B4-BE49-F238E27FC236}">
                <a16:creationId xmlns:a16="http://schemas.microsoft.com/office/drawing/2014/main" id="{21DBD9FD-810E-0800-8AE0-6DA659EE2B8E}"/>
              </a:ext>
            </a:extLst>
          </p:cNvPr>
          <p:cNvGrpSpPr/>
          <p:nvPr/>
        </p:nvGrpSpPr>
        <p:grpSpPr>
          <a:xfrm>
            <a:off x="6567147" y="3707167"/>
            <a:ext cx="599985" cy="612024"/>
            <a:chOff x="3389151" y="5166060"/>
            <a:chExt cx="599985" cy="612024"/>
          </a:xfrm>
        </p:grpSpPr>
        <p:sp>
          <p:nvSpPr>
            <p:cNvPr id="254" name="円/楕円 7">
              <a:extLst>
                <a:ext uri="{FF2B5EF4-FFF2-40B4-BE49-F238E27FC236}">
                  <a16:creationId xmlns:a16="http://schemas.microsoft.com/office/drawing/2014/main" id="{22884783-5D1A-9D14-E1DD-0C838E6B1121}"/>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55" name="円/楕円 33">
              <a:extLst>
                <a:ext uri="{FF2B5EF4-FFF2-40B4-BE49-F238E27FC236}">
                  <a16:creationId xmlns:a16="http://schemas.microsoft.com/office/drawing/2014/main" id="{924C5205-0E91-8D91-64F7-6C5F9CF2D66F}"/>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56" name="円/楕円 33">
              <a:extLst>
                <a:ext uri="{FF2B5EF4-FFF2-40B4-BE49-F238E27FC236}">
                  <a16:creationId xmlns:a16="http://schemas.microsoft.com/office/drawing/2014/main" id="{A5337CF9-88B3-5F53-6E37-BD8861BF289E}"/>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57" name="円/楕円 33">
              <a:extLst>
                <a:ext uri="{FF2B5EF4-FFF2-40B4-BE49-F238E27FC236}">
                  <a16:creationId xmlns:a16="http://schemas.microsoft.com/office/drawing/2014/main" id="{954F9A26-7B10-0B60-4E1C-9BD15B38F80D}"/>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58" name="円/楕円 33">
              <a:extLst>
                <a:ext uri="{FF2B5EF4-FFF2-40B4-BE49-F238E27FC236}">
                  <a16:creationId xmlns:a16="http://schemas.microsoft.com/office/drawing/2014/main" id="{B09DBDD3-930D-119A-7650-00D1732A1713}"/>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59" name="円/楕円 33">
              <a:extLst>
                <a:ext uri="{FF2B5EF4-FFF2-40B4-BE49-F238E27FC236}">
                  <a16:creationId xmlns:a16="http://schemas.microsoft.com/office/drawing/2014/main" id="{FA3E116D-91D5-2C0E-00E3-736B40C6E6EE}"/>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60" name="円/楕円 33">
              <a:extLst>
                <a:ext uri="{FF2B5EF4-FFF2-40B4-BE49-F238E27FC236}">
                  <a16:creationId xmlns:a16="http://schemas.microsoft.com/office/drawing/2014/main" id="{FA11CE27-DCDE-E6BF-DDA8-817558138284}"/>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261" name="グループ化 260">
            <a:extLst>
              <a:ext uri="{FF2B5EF4-FFF2-40B4-BE49-F238E27FC236}">
                <a16:creationId xmlns:a16="http://schemas.microsoft.com/office/drawing/2014/main" id="{48CC46B6-AE50-1438-6A18-5E61B26643D4}"/>
              </a:ext>
            </a:extLst>
          </p:cNvPr>
          <p:cNvGrpSpPr/>
          <p:nvPr/>
        </p:nvGrpSpPr>
        <p:grpSpPr>
          <a:xfrm>
            <a:off x="6567147" y="4360112"/>
            <a:ext cx="599985" cy="612024"/>
            <a:chOff x="3389151" y="5166060"/>
            <a:chExt cx="599985" cy="612024"/>
          </a:xfrm>
        </p:grpSpPr>
        <p:sp>
          <p:nvSpPr>
            <p:cNvPr id="262" name="円/楕円 7">
              <a:extLst>
                <a:ext uri="{FF2B5EF4-FFF2-40B4-BE49-F238E27FC236}">
                  <a16:creationId xmlns:a16="http://schemas.microsoft.com/office/drawing/2014/main" id="{865C1946-3062-8064-05FA-E8B79FE781F0}"/>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63" name="円/楕円 33">
              <a:extLst>
                <a:ext uri="{FF2B5EF4-FFF2-40B4-BE49-F238E27FC236}">
                  <a16:creationId xmlns:a16="http://schemas.microsoft.com/office/drawing/2014/main" id="{0DB6E9A6-37D1-6EB1-416A-3925EC7A195D}"/>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64" name="円/楕円 33">
              <a:extLst>
                <a:ext uri="{FF2B5EF4-FFF2-40B4-BE49-F238E27FC236}">
                  <a16:creationId xmlns:a16="http://schemas.microsoft.com/office/drawing/2014/main" id="{D2BC8FD0-BEEB-39DE-15B8-9C4384199444}"/>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65" name="円/楕円 33">
              <a:extLst>
                <a:ext uri="{FF2B5EF4-FFF2-40B4-BE49-F238E27FC236}">
                  <a16:creationId xmlns:a16="http://schemas.microsoft.com/office/drawing/2014/main" id="{664204BE-C546-3FE4-233E-8A88FF6887C3}"/>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66" name="円/楕円 33">
              <a:extLst>
                <a:ext uri="{FF2B5EF4-FFF2-40B4-BE49-F238E27FC236}">
                  <a16:creationId xmlns:a16="http://schemas.microsoft.com/office/drawing/2014/main" id="{B67B1826-C4E6-722E-BC07-B9D8D32FB063}"/>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67" name="円/楕円 33">
              <a:extLst>
                <a:ext uri="{FF2B5EF4-FFF2-40B4-BE49-F238E27FC236}">
                  <a16:creationId xmlns:a16="http://schemas.microsoft.com/office/drawing/2014/main" id="{CBD4EB62-4DD1-4CAB-1603-603A8C2BD9CB}"/>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68" name="円/楕円 33">
              <a:extLst>
                <a:ext uri="{FF2B5EF4-FFF2-40B4-BE49-F238E27FC236}">
                  <a16:creationId xmlns:a16="http://schemas.microsoft.com/office/drawing/2014/main" id="{EAA17F1A-4CB3-A18C-4435-A02ED925B628}"/>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269" name="グループ化 268">
            <a:extLst>
              <a:ext uri="{FF2B5EF4-FFF2-40B4-BE49-F238E27FC236}">
                <a16:creationId xmlns:a16="http://schemas.microsoft.com/office/drawing/2014/main" id="{A5AEEB94-2A4E-3147-5AC4-375C6F92CE64}"/>
              </a:ext>
            </a:extLst>
          </p:cNvPr>
          <p:cNvGrpSpPr/>
          <p:nvPr/>
        </p:nvGrpSpPr>
        <p:grpSpPr>
          <a:xfrm>
            <a:off x="6567147" y="5013057"/>
            <a:ext cx="599985" cy="612024"/>
            <a:chOff x="3389151" y="5166060"/>
            <a:chExt cx="599985" cy="612024"/>
          </a:xfrm>
        </p:grpSpPr>
        <p:sp>
          <p:nvSpPr>
            <p:cNvPr id="270" name="円/楕円 7">
              <a:extLst>
                <a:ext uri="{FF2B5EF4-FFF2-40B4-BE49-F238E27FC236}">
                  <a16:creationId xmlns:a16="http://schemas.microsoft.com/office/drawing/2014/main" id="{2201D7AB-F63D-BB38-0BFB-83F6AEB36559}"/>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71" name="円/楕円 33">
              <a:extLst>
                <a:ext uri="{FF2B5EF4-FFF2-40B4-BE49-F238E27FC236}">
                  <a16:creationId xmlns:a16="http://schemas.microsoft.com/office/drawing/2014/main" id="{6F565375-938F-74B8-EA22-156B56609812}"/>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72" name="円/楕円 33">
              <a:extLst>
                <a:ext uri="{FF2B5EF4-FFF2-40B4-BE49-F238E27FC236}">
                  <a16:creationId xmlns:a16="http://schemas.microsoft.com/office/drawing/2014/main" id="{EA89C768-EDFC-C25D-C96D-F222310A774F}"/>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73" name="円/楕円 33">
              <a:extLst>
                <a:ext uri="{FF2B5EF4-FFF2-40B4-BE49-F238E27FC236}">
                  <a16:creationId xmlns:a16="http://schemas.microsoft.com/office/drawing/2014/main" id="{BA6C0274-D56C-5EF5-D4BD-35F7E40678C2}"/>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74" name="円/楕円 273">
              <a:extLst>
                <a:ext uri="{FF2B5EF4-FFF2-40B4-BE49-F238E27FC236}">
                  <a16:creationId xmlns:a16="http://schemas.microsoft.com/office/drawing/2014/main" id="{B6CAD820-5A17-837F-38A0-B98EFB786C8A}"/>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75" name="円/楕円 33">
              <a:extLst>
                <a:ext uri="{FF2B5EF4-FFF2-40B4-BE49-F238E27FC236}">
                  <a16:creationId xmlns:a16="http://schemas.microsoft.com/office/drawing/2014/main" id="{7CDE8C53-A163-5D34-698A-4AD516387B2A}"/>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76" name="円/楕円 33">
              <a:extLst>
                <a:ext uri="{FF2B5EF4-FFF2-40B4-BE49-F238E27FC236}">
                  <a16:creationId xmlns:a16="http://schemas.microsoft.com/office/drawing/2014/main" id="{FA781756-E121-59B1-0048-2E41CB2AFCFB}"/>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277" name="グループ化 276">
            <a:extLst>
              <a:ext uri="{FF2B5EF4-FFF2-40B4-BE49-F238E27FC236}">
                <a16:creationId xmlns:a16="http://schemas.microsoft.com/office/drawing/2014/main" id="{B0CCE144-F741-AC0C-877F-6D1EB39DC3A4}"/>
              </a:ext>
            </a:extLst>
          </p:cNvPr>
          <p:cNvGrpSpPr/>
          <p:nvPr/>
        </p:nvGrpSpPr>
        <p:grpSpPr>
          <a:xfrm>
            <a:off x="6567147" y="5666002"/>
            <a:ext cx="599985" cy="612024"/>
            <a:chOff x="3389151" y="5166060"/>
            <a:chExt cx="599985" cy="612024"/>
          </a:xfrm>
        </p:grpSpPr>
        <p:sp>
          <p:nvSpPr>
            <p:cNvPr id="278" name="円/楕円 7">
              <a:extLst>
                <a:ext uri="{FF2B5EF4-FFF2-40B4-BE49-F238E27FC236}">
                  <a16:creationId xmlns:a16="http://schemas.microsoft.com/office/drawing/2014/main" id="{EA444B1A-6322-7893-95D2-4DF409C02EEA}"/>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79" name="円/楕円 33">
              <a:extLst>
                <a:ext uri="{FF2B5EF4-FFF2-40B4-BE49-F238E27FC236}">
                  <a16:creationId xmlns:a16="http://schemas.microsoft.com/office/drawing/2014/main" id="{A35F3A44-4D8E-5E1C-C2BE-40EB1F57F8DA}"/>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80" name="円/楕円 33">
              <a:extLst>
                <a:ext uri="{FF2B5EF4-FFF2-40B4-BE49-F238E27FC236}">
                  <a16:creationId xmlns:a16="http://schemas.microsoft.com/office/drawing/2014/main" id="{A8CD2BE4-BF7E-7E23-AC8A-B5DEF3FADE03}"/>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81" name="円/楕円 33">
              <a:extLst>
                <a:ext uri="{FF2B5EF4-FFF2-40B4-BE49-F238E27FC236}">
                  <a16:creationId xmlns:a16="http://schemas.microsoft.com/office/drawing/2014/main" id="{22360E89-B2A9-5767-E349-CEF6D179BA2B}"/>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82" name="円/楕円 33">
              <a:extLst>
                <a:ext uri="{FF2B5EF4-FFF2-40B4-BE49-F238E27FC236}">
                  <a16:creationId xmlns:a16="http://schemas.microsoft.com/office/drawing/2014/main" id="{3A6683EF-7509-8A64-C97F-40699CCCA24A}"/>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83" name="円/楕円 33">
              <a:extLst>
                <a:ext uri="{FF2B5EF4-FFF2-40B4-BE49-F238E27FC236}">
                  <a16:creationId xmlns:a16="http://schemas.microsoft.com/office/drawing/2014/main" id="{9B83A49A-4937-AE00-543B-69322313981C}"/>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84" name="円/楕円 33">
              <a:extLst>
                <a:ext uri="{FF2B5EF4-FFF2-40B4-BE49-F238E27FC236}">
                  <a16:creationId xmlns:a16="http://schemas.microsoft.com/office/drawing/2014/main" id="{29D8E48C-1A19-3ACA-2A44-972EE89228ED}"/>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285" name="グループ化 284">
            <a:extLst>
              <a:ext uri="{FF2B5EF4-FFF2-40B4-BE49-F238E27FC236}">
                <a16:creationId xmlns:a16="http://schemas.microsoft.com/office/drawing/2014/main" id="{4EF3AB7C-D71E-E5A5-D544-90369307EFB9}"/>
              </a:ext>
            </a:extLst>
          </p:cNvPr>
          <p:cNvGrpSpPr/>
          <p:nvPr/>
        </p:nvGrpSpPr>
        <p:grpSpPr>
          <a:xfrm>
            <a:off x="7161836" y="2733140"/>
            <a:ext cx="599985" cy="612024"/>
            <a:chOff x="3389151" y="5166060"/>
            <a:chExt cx="599985" cy="612024"/>
          </a:xfrm>
        </p:grpSpPr>
        <p:sp>
          <p:nvSpPr>
            <p:cNvPr id="286" name="円/楕円 7">
              <a:extLst>
                <a:ext uri="{FF2B5EF4-FFF2-40B4-BE49-F238E27FC236}">
                  <a16:creationId xmlns:a16="http://schemas.microsoft.com/office/drawing/2014/main" id="{536A0AF9-87D7-DE18-C727-E631E6271AB3}"/>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87" name="円/楕円 33">
              <a:extLst>
                <a:ext uri="{FF2B5EF4-FFF2-40B4-BE49-F238E27FC236}">
                  <a16:creationId xmlns:a16="http://schemas.microsoft.com/office/drawing/2014/main" id="{B4A65335-CB4C-AFB9-69F8-C5FA9825DD7C}"/>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88" name="円/楕円 33">
              <a:extLst>
                <a:ext uri="{FF2B5EF4-FFF2-40B4-BE49-F238E27FC236}">
                  <a16:creationId xmlns:a16="http://schemas.microsoft.com/office/drawing/2014/main" id="{84B2CE72-E6E0-61CF-35DF-47360337A418}"/>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89" name="円/楕円 33">
              <a:extLst>
                <a:ext uri="{FF2B5EF4-FFF2-40B4-BE49-F238E27FC236}">
                  <a16:creationId xmlns:a16="http://schemas.microsoft.com/office/drawing/2014/main" id="{4505A9C6-466D-9385-D782-C01A8BDB51A3}"/>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90" name="円/楕円 33">
              <a:extLst>
                <a:ext uri="{FF2B5EF4-FFF2-40B4-BE49-F238E27FC236}">
                  <a16:creationId xmlns:a16="http://schemas.microsoft.com/office/drawing/2014/main" id="{D5D9058A-BB18-C9AE-6492-18461A398BA2}"/>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91" name="円/楕円 33">
              <a:extLst>
                <a:ext uri="{FF2B5EF4-FFF2-40B4-BE49-F238E27FC236}">
                  <a16:creationId xmlns:a16="http://schemas.microsoft.com/office/drawing/2014/main" id="{4FABDC63-C46B-4A2D-294E-FE48666FB83C}"/>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92" name="円/楕円 33">
              <a:extLst>
                <a:ext uri="{FF2B5EF4-FFF2-40B4-BE49-F238E27FC236}">
                  <a16:creationId xmlns:a16="http://schemas.microsoft.com/office/drawing/2014/main" id="{CF157D61-FAFA-748D-03DE-E0BF0306F3FE}"/>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293" name="グループ化 292">
            <a:extLst>
              <a:ext uri="{FF2B5EF4-FFF2-40B4-BE49-F238E27FC236}">
                <a16:creationId xmlns:a16="http://schemas.microsoft.com/office/drawing/2014/main" id="{0AE74A4A-C5ED-6EC0-F3E0-9D0AC68A5EBB}"/>
              </a:ext>
            </a:extLst>
          </p:cNvPr>
          <p:cNvGrpSpPr/>
          <p:nvPr/>
        </p:nvGrpSpPr>
        <p:grpSpPr>
          <a:xfrm>
            <a:off x="7161836" y="3386085"/>
            <a:ext cx="599985" cy="612024"/>
            <a:chOff x="3389151" y="5166060"/>
            <a:chExt cx="599985" cy="612024"/>
          </a:xfrm>
        </p:grpSpPr>
        <p:sp>
          <p:nvSpPr>
            <p:cNvPr id="294" name="円/楕円 7">
              <a:extLst>
                <a:ext uri="{FF2B5EF4-FFF2-40B4-BE49-F238E27FC236}">
                  <a16:creationId xmlns:a16="http://schemas.microsoft.com/office/drawing/2014/main" id="{EBD626CF-3E5B-97D8-A566-4932820B03F6}"/>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95" name="円/楕円 33">
              <a:extLst>
                <a:ext uri="{FF2B5EF4-FFF2-40B4-BE49-F238E27FC236}">
                  <a16:creationId xmlns:a16="http://schemas.microsoft.com/office/drawing/2014/main" id="{646E8821-2F1D-8C16-CF69-5F15CD00BA89}"/>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96" name="円/楕円 33">
              <a:extLst>
                <a:ext uri="{FF2B5EF4-FFF2-40B4-BE49-F238E27FC236}">
                  <a16:creationId xmlns:a16="http://schemas.microsoft.com/office/drawing/2014/main" id="{4A61352A-C2E9-D892-99B0-64D203C5D98D}"/>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97" name="円/楕円 33">
              <a:extLst>
                <a:ext uri="{FF2B5EF4-FFF2-40B4-BE49-F238E27FC236}">
                  <a16:creationId xmlns:a16="http://schemas.microsoft.com/office/drawing/2014/main" id="{209E027B-6962-929C-87FA-A3B94BB3C520}"/>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98" name="円/楕円 33">
              <a:extLst>
                <a:ext uri="{FF2B5EF4-FFF2-40B4-BE49-F238E27FC236}">
                  <a16:creationId xmlns:a16="http://schemas.microsoft.com/office/drawing/2014/main" id="{C20842B0-0BB6-D6CF-9AEC-14E34CC42069}"/>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299" name="円/楕円 33">
              <a:extLst>
                <a:ext uri="{FF2B5EF4-FFF2-40B4-BE49-F238E27FC236}">
                  <a16:creationId xmlns:a16="http://schemas.microsoft.com/office/drawing/2014/main" id="{32A0F0D0-9EE1-E320-688F-F9C3FCDCABFB}"/>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00" name="円/楕円 33">
              <a:extLst>
                <a:ext uri="{FF2B5EF4-FFF2-40B4-BE49-F238E27FC236}">
                  <a16:creationId xmlns:a16="http://schemas.microsoft.com/office/drawing/2014/main" id="{8C9BFDA8-240A-4046-18D5-4307A8B6770D}"/>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301" name="グループ化 300">
            <a:extLst>
              <a:ext uri="{FF2B5EF4-FFF2-40B4-BE49-F238E27FC236}">
                <a16:creationId xmlns:a16="http://schemas.microsoft.com/office/drawing/2014/main" id="{3B17E657-1588-6315-AFD8-D2A2085A169A}"/>
              </a:ext>
            </a:extLst>
          </p:cNvPr>
          <p:cNvGrpSpPr/>
          <p:nvPr/>
        </p:nvGrpSpPr>
        <p:grpSpPr>
          <a:xfrm>
            <a:off x="7161836" y="4039030"/>
            <a:ext cx="599985" cy="612024"/>
            <a:chOff x="3389151" y="5166060"/>
            <a:chExt cx="599985" cy="612024"/>
          </a:xfrm>
        </p:grpSpPr>
        <p:sp>
          <p:nvSpPr>
            <p:cNvPr id="302" name="円/楕円 7">
              <a:extLst>
                <a:ext uri="{FF2B5EF4-FFF2-40B4-BE49-F238E27FC236}">
                  <a16:creationId xmlns:a16="http://schemas.microsoft.com/office/drawing/2014/main" id="{5C582C77-725B-82EE-1B93-E3267D23E24F}"/>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03" name="円/楕円 33">
              <a:extLst>
                <a:ext uri="{FF2B5EF4-FFF2-40B4-BE49-F238E27FC236}">
                  <a16:creationId xmlns:a16="http://schemas.microsoft.com/office/drawing/2014/main" id="{810FA96B-3539-1967-EABC-129A97BBC024}"/>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04" name="円/楕円 33">
              <a:extLst>
                <a:ext uri="{FF2B5EF4-FFF2-40B4-BE49-F238E27FC236}">
                  <a16:creationId xmlns:a16="http://schemas.microsoft.com/office/drawing/2014/main" id="{D49BD718-1091-45FC-4BBF-6824405A2D49}"/>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05" name="円/楕円 33">
              <a:extLst>
                <a:ext uri="{FF2B5EF4-FFF2-40B4-BE49-F238E27FC236}">
                  <a16:creationId xmlns:a16="http://schemas.microsoft.com/office/drawing/2014/main" id="{0DDC4B97-1BD0-D074-BF96-01EAB7C5CD45}"/>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06" name="円/楕円 33">
              <a:extLst>
                <a:ext uri="{FF2B5EF4-FFF2-40B4-BE49-F238E27FC236}">
                  <a16:creationId xmlns:a16="http://schemas.microsoft.com/office/drawing/2014/main" id="{74F12FD8-F1AE-62F2-801A-2A61CA49331F}"/>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07" name="円/楕円 33">
              <a:extLst>
                <a:ext uri="{FF2B5EF4-FFF2-40B4-BE49-F238E27FC236}">
                  <a16:creationId xmlns:a16="http://schemas.microsoft.com/office/drawing/2014/main" id="{2DD7EBAE-7433-F8DF-1C64-8B29FE84D11A}"/>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08" name="円/楕円 33">
              <a:extLst>
                <a:ext uri="{FF2B5EF4-FFF2-40B4-BE49-F238E27FC236}">
                  <a16:creationId xmlns:a16="http://schemas.microsoft.com/office/drawing/2014/main" id="{755AA58B-9748-23DF-FF32-8ED9FEF1699A}"/>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309" name="グループ化 308">
            <a:extLst>
              <a:ext uri="{FF2B5EF4-FFF2-40B4-BE49-F238E27FC236}">
                <a16:creationId xmlns:a16="http://schemas.microsoft.com/office/drawing/2014/main" id="{72F3397C-0EEC-86FF-ABF9-5DE9754FE849}"/>
              </a:ext>
            </a:extLst>
          </p:cNvPr>
          <p:cNvGrpSpPr/>
          <p:nvPr/>
        </p:nvGrpSpPr>
        <p:grpSpPr>
          <a:xfrm>
            <a:off x="7161836" y="4691975"/>
            <a:ext cx="599985" cy="612024"/>
            <a:chOff x="3389151" y="5166060"/>
            <a:chExt cx="599985" cy="612024"/>
          </a:xfrm>
        </p:grpSpPr>
        <p:sp>
          <p:nvSpPr>
            <p:cNvPr id="310" name="円/楕円 7">
              <a:extLst>
                <a:ext uri="{FF2B5EF4-FFF2-40B4-BE49-F238E27FC236}">
                  <a16:creationId xmlns:a16="http://schemas.microsoft.com/office/drawing/2014/main" id="{9E11A7F8-AD8B-3D21-C142-FC147B7750FB}"/>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11" name="円/楕円 33">
              <a:extLst>
                <a:ext uri="{FF2B5EF4-FFF2-40B4-BE49-F238E27FC236}">
                  <a16:creationId xmlns:a16="http://schemas.microsoft.com/office/drawing/2014/main" id="{2C67E7DC-E166-83C0-C08A-498B1CAAC4CF}"/>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12" name="円/楕円 33">
              <a:extLst>
                <a:ext uri="{FF2B5EF4-FFF2-40B4-BE49-F238E27FC236}">
                  <a16:creationId xmlns:a16="http://schemas.microsoft.com/office/drawing/2014/main" id="{327022B3-D1CD-8EB5-D756-FEFC1475A9C6}"/>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13" name="円/楕円 33">
              <a:extLst>
                <a:ext uri="{FF2B5EF4-FFF2-40B4-BE49-F238E27FC236}">
                  <a16:creationId xmlns:a16="http://schemas.microsoft.com/office/drawing/2014/main" id="{AAF4DB1E-ABED-96C0-C122-51823454566F}"/>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14" name="円/楕円 313">
              <a:extLst>
                <a:ext uri="{FF2B5EF4-FFF2-40B4-BE49-F238E27FC236}">
                  <a16:creationId xmlns:a16="http://schemas.microsoft.com/office/drawing/2014/main" id="{DD3234E3-F6CE-BE0E-17D7-B1B05C771435}"/>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15" name="円/楕円 33">
              <a:extLst>
                <a:ext uri="{FF2B5EF4-FFF2-40B4-BE49-F238E27FC236}">
                  <a16:creationId xmlns:a16="http://schemas.microsoft.com/office/drawing/2014/main" id="{B91A1FFD-0DF5-1182-3AB6-5F8C172B60F4}"/>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16" name="円/楕円 33">
              <a:extLst>
                <a:ext uri="{FF2B5EF4-FFF2-40B4-BE49-F238E27FC236}">
                  <a16:creationId xmlns:a16="http://schemas.microsoft.com/office/drawing/2014/main" id="{DFB71AAF-F15F-C084-8A78-AA14974CFBFF}"/>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317" name="グループ化 316">
            <a:extLst>
              <a:ext uri="{FF2B5EF4-FFF2-40B4-BE49-F238E27FC236}">
                <a16:creationId xmlns:a16="http://schemas.microsoft.com/office/drawing/2014/main" id="{8D7815A0-B441-1F8D-1D08-846EAE2C3055}"/>
              </a:ext>
            </a:extLst>
          </p:cNvPr>
          <p:cNvGrpSpPr/>
          <p:nvPr/>
        </p:nvGrpSpPr>
        <p:grpSpPr>
          <a:xfrm>
            <a:off x="7161836" y="5307464"/>
            <a:ext cx="599985" cy="612024"/>
            <a:chOff x="3389151" y="5166060"/>
            <a:chExt cx="599985" cy="612024"/>
          </a:xfrm>
        </p:grpSpPr>
        <p:sp>
          <p:nvSpPr>
            <p:cNvPr id="318" name="円/楕円 7">
              <a:extLst>
                <a:ext uri="{FF2B5EF4-FFF2-40B4-BE49-F238E27FC236}">
                  <a16:creationId xmlns:a16="http://schemas.microsoft.com/office/drawing/2014/main" id="{38ED192F-7D52-D22A-CD6A-7DC95EF05FAC}"/>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19" name="円/楕円 33">
              <a:extLst>
                <a:ext uri="{FF2B5EF4-FFF2-40B4-BE49-F238E27FC236}">
                  <a16:creationId xmlns:a16="http://schemas.microsoft.com/office/drawing/2014/main" id="{307B0034-15CC-E459-BC5C-FD0EF5CCFE68}"/>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20" name="円/楕円 33">
              <a:extLst>
                <a:ext uri="{FF2B5EF4-FFF2-40B4-BE49-F238E27FC236}">
                  <a16:creationId xmlns:a16="http://schemas.microsoft.com/office/drawing/2014/main" id="{8ED54E6C-F864-3B73-F556-B3AD114C225A}"/>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21" name="円/楕円 33">
              <a:extLst>
                <a:ext uri="{FF2B5EF4-FFF2-40B4-BE49-F238E27FC236}">
                  <a16:creationId xmlns:a16="http://schemas.microsoft.com/office/drawing/2014/main" id="{1DE9331E-9737-DBE6-73F9-842FFF12E561}"/>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22" name="円/楕円 33">
              <a:extLst>
                <a:ext uri="{FF2B5EF4-FFF2-40B4-BE49-F238E27FC236}">
                  <a16:creationId xmlns:a16="http://schemas.microsoft.com/office/drawing/2014/main" id="{FB48DFDF-DDC3-569B-2254-772B126310A0}"/>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23" name="円/楕円 33">
              <a:extLst>
                <a:ext uri="{FF2B5EF4-FFF2-40B4-BE49-F238E27FC236}">
                  <a16:creationId xmlns:a16="http://schemas.microsoft.com/office/drawing/2014/main" id="{508DCF5A-DF3F-D4DA-BF02-5FF777BDC6F4}"/>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24" name="円/楕円 33">
              <a:extLst>
                <a:ext uri="{FF2B5EF4-FFF2-40B4-BE49-F238E27FC236}">
                  <a16:creationId xmlns:a16="http://schemas.microsoft.com/office/drawing/2014/main" id="{1437F9B4-4511-8E18-2BDB-C43D0E4F50D8}"/>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325" name="グループ化 324">
            <a:extLst>
              <a:ext uri="{FF2B5EF4-FFF2-40B4-BE49-F238E27FC236}">
                <a16:creationId xmlns:a16="http://schemas.microsoft.com/office/drawing/2014/main" id="{D1C40AE0-6524-C6EA-211F-ACFE0F0B6E85}"/>
              </a:ext>
            </a:extLst>
          </p:cNvPr>
          <p:cNvGrpSpPr/>
          <p:nvPr/>
        </p:nvGrpSpPr>
        <p:grpSpPr>
          <a:xfrm>
            <a:off x="3472564" y="5967364"/>
            <a:ext cx="599985" cy="612024"/>
            <a:chOff x="3389151" y="5166060"/>
            <a:chExt cx="599985" cy="612024"/>
          </a:xfrm>
        </p:grpSpPr>
        <p:sp>
          <p:nvSpPr>
            <p:cNvPr id="326" name="円/楕円 7">
              <a:extLst>
                <a:ext uri="{FF2B5EF4-FFF2-40B4-BE49-F238E27FC236}">
                  <a16:creationId xmlns:a16="http://schemas.microsoft.com/office/drawing/2014/main" id="{A9A73270-FA26-531F-5E64-C0481ED91FAB}"/>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27" name="円/楕円 33">
              <a:extLst>
                <a:ext uri="{FF2B5EF4-FFF2-40B4-BE49-F238E27FC236}">
                  <a16:creationId xmlns:a16="http://schemas.microsoft.com/office/drawing/2014/main" id="{4A906EF2-2C61-F42A-25CC-B1537A9DC5F2}"/>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28" name="円/楕円 33">
              <a:extLst>
                <a:ext uri="{FF2B5EF4-FFF2-40B4-BE49-F238E27FC236}">
                  <a16:creationId xmlns:a16="http://schemas.microsoft.com/office/drawing/2014/main" id="{78F39A42-2B43-279F-560E-7616E95C5EA7}"/>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29" name="円/楕円 33">
              <a:extLst>
                <a:ext uri="{FF2B5EF4-FFF2-40B4-BE49-F238E27FC236}">
                  <a16:creationId xmlns:a16="http://schemas.microsoft.com/office/drawing/2014/main" id="{F87794F8-99BB-CFC1-6F91-2D86162ED553}"/>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30" name="円/楕円 33">
              <a:extLst>
                <a:ext uri="{FF2B5EF4-FFF2-40B4-BE49-F238E27FC236}">
                  <a16:creationId xmlns:a16="http://schemas.microsoft.com/office/drawing/2014/main" id="{F9AC794F-F412-5F5B-9FCD-DC361E8FFA3C}"/>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31" name="円/楕円 33">
              <a:extLst>
                <a:ext uri="{FF2B5EF4-FFF2-40B4-BE49-F238E27FC236}">
                  <a16:creationId xmlns:a16="http://schemas.microsoft.com/office/drawing/2014/main" id="{282809CB-D3FC-B5AB-1F6F-FA2FB89562B5}"/>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32" name="円/楕円 33">
              <a:extLst>
                <a:ext uri="{FF2B5EF4-FFF2-40B4-BE49-F238E27FC236}">
                  <a16:creationId xmlns:a16="http://schemas.microsoft.com/office/drawing/2014/main" id="{38DA1929-A454-DA79-A653-DBBD10C095F6}"/>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333" name="グループ化 332">
            <a:extLst>
              <a:ext uri="{FF2B5EF4-FFF2-40B4-BE49-F238E27FC236}">
                <a16:creationId xmlns:a16="http://schemas.microsoft.com/office/drawing/2014/main" id="{73547F3E-169F-7511-F5FC-554C23139F74}"/>
              </a:ext>
            </a:extLst>
          </p:cNvPr>
          <p:cNvGrpSpPr/>
          <p:nvPr/>
        </p:nvGrpSpPr>
        <p:grpSpPr>
          <a:xfrm>
            <a:off x="4702923" y="5956883"/>
            <a:ext cx="599985" cy="612024"/>
            <a:chOff x="3389151" y="5166060"/>
            <a:chExt cx="599985" cy="612024"/>
          </a:xfrm>
        </p:grpSpPr>
        <p:sp>
          <p:nvSpPr>
            <p:cNvPr id="334" name="円/楕円 7">
              <a:extLst>
                <a:ext uri="{FF2B5EF4-FFF2-40B4-BE49-F238E27FC236}">
                  <a16:creationId xmlns:a16="http://schemas.microsoft.com/office/drawing/2014/main" id="{FA252C00-84EE-53FC-C8C2-F0CEC9F5F2DA}"/>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35" name="円/楕円 33">
              <a:extLst>
                <a:ext uri="{FF2B5EF4-FFF2-40B4-BE49-F238E27FC236}">
                  <a16:creationId xmlns:a16="http://schemas.microsoft.com/office/drawing/2014/main" id="{697E99AE-1C6C-A524-FA06-85D015CC14A4}"/>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36" name="円/楕円 33">
              <a:extLst>
                <a:ext uri="{FF2B5EF4-FFF2-40B4-BE49-F238E27FC236}">
                  <a16:creationId xmlns:a16="http://schemas.microsoft.com/office/drawing/2014/main" id="{461E410C-F451-97EA-B931-1769F288FD65}"/>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37" name="円/楕円 33">
              <a:extLst>
                <a:ext uri="{FF2B5EF4-FFF2-40B4-BE49-F238E27FC236}">
                  <a16:creationId xmlns:a16="http://schemas.microsoft.com/office/drawing/2014/main" id="{9B6CF4FF-8983-F11A-F984-80F023FF1B79}"/>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38" name="円/楕円 33">
              <a:extLst>
                <a:ext uri="{FF2B5EF4-FFF2-40B4-BE49-F238E27FC236}">
                  <a16:creationId xmlns:a16="http://schemas.microsoft.com/office/drawing/2014/main" id="{926C76BE-2665-B374-0FD7-66208F052564}"/>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39" name="円/楕円 33">
              <a:extLst>
                <a:ext uri="{FF2B5EF4-FFF2-40B4-BE49-F238E27FC236}">
                  <a16:creationId xmlns:a16="http://schemas.microsoft.com/office/drawing/2014/main" id="{F54C5301-FC0D-9135-AC2B-DA32A19C66A8}"/>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40" name="円/楕円 33">
              <a:extLst>
                <a:ext uri="{FF2B5EF4-FFF2-40B4-BE49-F238E27FC236}">
                  <a16:creationId xmlns:a16="http://schemas.microsoft.com/office/drawing/2014/main" id="{4E052032-A259-AB33-7EE2-371D4281CEB8}"/>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341" name="グループ化 340">
            <a:extLst>
              <a:ext uri="{FF2B5EF4-FFF2-40B4-BE49-F238E27FC236}">
                <a16:creationId xmlns:a16="http://schemas.microsoft.com/office/drawing/2014/main" id="{3F2CC77B-63EE-77A6-6D7F-F988E8A5871C}"/>
              </a:ext>
            </a:extLst>
          </p:cNvPr>
          <p:cNvGrpSpPr/>
          <p:nvPr/>
        </p:nvGrpSpPr>
        <p:grpSpPr>
          <a:xfrm>
            <a:off x="5960442" y="5949376"/>
            <a:ext cx="599985" cy="612024"/>
            <a:chOff x="3389151" y="5166060"/>
            <a:chExt cx="599985" cy="612024"/>
          </a:xfrm>
        </p:grpSpPr>
        <p:sp>
          <p:nvSpPr>
            <p:cNvPr id="342" name="円/楕円 7">
              <a:extLst>
                <a:ext uri="{FF2B5EF4-FFF2-40B4-BE49-F238E27FC236}">
                  <a16:creationId xmlns:a16="http://schemas.microsoft.com/office/drawing/2014/main" id="{F471D0C6-C3F0-F904-6C26-01CAAF6DC693}"/>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43" name="円/楕円 33">
              <a:extLst>
                <a:ext uri="{FF2B5EF4-FFF2-40B4-BE49-F238E27FC236}">
                  <a16:creationId xmlns:a16="http://schemas.microsoft.com/office/drawing/2014/main" id="{7FB87CDA-7BAE-C6E8-FE24-88A4B03C63B3}"/>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44" name="円/楕円 33">
              <a:extLst>
                <a:ext uri="{FF2B5EF4-FFF2-40B4-BE49-F238E27FC236}">
                  <a16:creationId xmlns:a16="http://schemas.microsoft.com/office/drawing/2014/main" id="{9158189A-3F98-A236-07B1-E29984CC339C}"/>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45" name="円/楕円 33">
              <a:extLst>
                <a:ext uri="{FF2B5EF4-FFF2-40B4-BE49-F238E27FC236}">
                  <a16:creationId xmlns:a16="http://schemas.microsoft.com/office/drawing/2014/main" id="{56AB205B-DC9E-942D-EB33-2D7252609AF2}"/>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46" name="円/楕円 33">
              <a:extLst>
                <a:ext uri="{FF2B5EF4-FFF2-40B4-BE49-F238E27FC236}">
                  <a16:creationId xmlns:a16="http://schemas.microsoft.com/office/drawing/2014/main" id="{21DEA7E0-1BE8-0ACD-B6F1-1E84799FB6A0}"/>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47" name="円/楕円 33">
              <a:extLst>
                <a:ext uri="{FF2B5EF4-FFF2-40B4-BE49-F238E27FC236}">
                  <a16:creationId xmlns:a16="http://schemas.microsoft.com/office/drawing/2014/main" id="{A1257431-31C2-60BB-F962-FBF329ABAB4F}"/>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48" name="円/楕円 33">
              <a:extLst>
                <a:ext uri="{FF2B5EF4-FFF2-40B4-BE49-F238E27FC236}">
                  <a16:creationId xmlns:a16="http://schemas.microsoft.com/office/drawing/2014/main" id="{BFB30BAF-E058-8E5C-C610-E8940689C777}"/>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grpSp>
        <p:nvGrpSpPr>
          <p:cNvPr id="349" name="グループ化 348">
            <a:extLst>
              <a:ext uri="{FF2B5EF4-FFF2-40B4-BE49-F238E27FC236}">
                <a16:creationId xmlns:a16="http://schemas.microsoft.com/office/drawing/2014/main" id="{640A9899-4D47-C996-0480-FC9C6940D16B}"/>
              </a:ext>
            </a:extLst>
          </p:cNvPr>
          <p:cNvGrpSpPr/>
          <p:nvPr/>
        </p:nvGrpSpPr>
        <p:grpSpPr>
          <a:xfrm>
            <a:off x="7155828" y="5956883"/>
            <a:ext cx="599985" cy="612024"/>
            <a:chOff x="3389151" y="5166060"/>
            <a:chExt cx="599985" cy="612024"/>
          </a:xfrm>
        </p:grpSpPr>
        <p:sp>
          <p:nvSpPr>
            <p:cNvPr id="350" name="円/楕円 7">
              <a:extLst>
                <a:ext uri="{FF2B5EF4-FFF2-40B4-BE49-F238E27FC236}">
                  <a16:creationId xmlns:a16="http://schemas.microsoft.com/office/drawing/2014/main" id="{328B0857-F300-9822-2ECF-40F725D53B79}"/>
                </a:ext>
              </a:extLst>
            </p:cNvPr>
            <p:cNvSpPr>
              <a:spLocks noChangeAspect="1"/>
            </p:cNvSpPr>
            <p:nvPr/>
          </p:nvSpPr>
          <p:spPr bwMode="auto">
            <a:xfrm>
              <a:off x="3395136" y="5202084"/>
              <a:ext cx="576000" cy="576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51" name="円/楕円 33">
              <a:extLst>
                <a:ext uri="{FF2B5EF4-FFF2-40B4-BE49-F238E27FC236}">
                  <a16:creationId xmlns:a16="http://schemas.microsoft.com/office/drawing/2014/main" id="{C3D35483-C6E8-BD7B-54C0-043EDDD7E9CE}"/>
                </a:ext>
              </a:extLst>
            </p:cNvPr>
            <p:cNvSpPr>
              <a:spLocks noChangeAspect="1"/>
            </p:cNvSpPr>
            <p:nvPr/>
          </p:nvSpPr>
          <p:spPr bwMode="auto">
            <a:xfrm flipV="1">
              <a:off x="3647136" y="5454084"/>
              <a:ext cx="72000" cy="7200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52" name="円/楕円 33">
              <a:extLst>
                <a:ext uri="{FF2B5EF4-FFF2-40B4-BE49-F238E27FC236}">
                  <a16:creationId xmlns:a16="http://schemas.microsoft.com/office/drawing/2014/main" id="{683262FF-F11E-82B6-B949-6B2D1C99C016}"/>
                </a:ext>
              </a:extLst>
            </p:cNvPr>
            <p:cNvSpPr>
              <a:spLocks noChangeAspect="1"/>
            </p:cNvSpPr>
            <p:nvPr/>
          </p:nvSpPr>
          <p:spPr bwMode="auto">
            <a:xfrm flipV="1">
              <a:off x="3810221" y="5684837"/>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53" name="円/楕円 33">
              <a:extLst>
                <a:ext uri="{FF2B5EF4-FFF2-40B4-BE49-F238E27FC236}">
                  <a16:creationId xmlns:a16="http://schemas.microsoft.com/office/drawing/2014/main" id="{790D93A4-0E7D-E75E-AF5C-1025F137A789}"/>
                </a:ext>
              </a:extLst>
            </p:cNvPr>
            <p:cNvSpPr>
              <a:spLocks noChangeAspect="1"/>
            </p:cNvSpPr>
            <p:nvPr/>
          </p:nvSpPr>
          <p:spPr bwMode="auto">
            <a:xfrm flipV="1">
              <a:off x="3917136" y="5382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54" name="円/楕円 33">
              <a:extLst>
                <a:ext uri="{FF2B5EF4-FFF2-40B4-BE49-F238E27FC236}">
                  <a16:creationId xmlns:a16="http://schemas.microsoft.com/office/drawing/2014/main" id="{1D49D5CC-3FFD-40B0-FF46-41F58E17B649}"/>
                </a:ext>
              </a:extLst>
            </p:cNvPr>
            <p:cNvSpPr>
              <a:spLocks noChangeAspect="1"/>
            </p:cNvSpPr>
            <p:nvPr/>
          </p:nvSpPr>
          <p:spPr bwMode="auto">
            <a:xfrm flipV="1">
              <a:off x="3425524" y="5624856"/>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55" name="円/楕円 33">
              <a:extLst>
                <a:ext uri="{FF2B5EF4-FFF2-40B4-BE49-F238E27FC236}">
                  <a16:creationId xmlns:a16="http://schemas.microsoft.com/office/drawing/2014/main" id="{E858C401-0A31-50A3-C9D2-20DD39890613}"/>
                </a:ext>
              </a:extLst>
            </p:cNvPr>
            <p:cNvSpPr>
              <a:spLocks noChangeAspect="1"/>
            </p:cNvSpPr>
            <p:nvPr/>
          </p:nvSpPr>
          <p:spPr bwMode="auto">
            <a:xfrm flipV="1">
              <a:off x="3389151" y="5346084"/>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sp>
          <p:nvSpPr>
            <p:cNvPr id="356" name="円/楕円 33">
              <a:extLst>
                <a:ext uri="{FF2B5EF4-FFF2-40B4-BE49-F238E27FC236}">
                  <a16:creationId xmlns:a16="http://schemas.microsoft.com/office/drawing/2014/main" id="{C713A8E4-DB29-AE51-EFF4-C1685AD701A0}"/>
                </a:ext>
              </a:extLst>
            </p:cNvPr>
            <p:cNvSpPr>
              <a:spLocks noChangeAspect="1"/>
            </p:cNvSpPr>
            <p:nvPr/>
          </p:nvSpPr>
          <p:spPr bwMode="auto">
            <a:xfrm flipV="1">
              <a:off x="3683136" y="5166060"/>
              <a:ext cx="72000" cy="7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Tx/>
                <a:buNone/>
                <a:tabLst/>
              </a:pPr>
              <a:endParaRPr kumimoji="1" lang="ja-JP" altLang="en-US" sz="2600" b="0" i="0" u="none" strike="noStrike" cap="none" normalizeH="0" baseline="0">
                <a:ln>
                  <a:noFill/>
                </a:ln>
                <a:solidFill>
                  <a:schemeClr val="tx2"/>
                </a:solidFill>
                <a:effectLst/>
                <a:latin typeface="HGPｺﾞｼｯｸE" pitchFamily="50" charset="-128"/>
                <a:ea typeface="HGPｺﾞｼｯｸE" pitchFamily="50" charset="-128"/>
              </a:endParaRPr>
            </a:p>
          </p:txBody>
        </p:sp>
      </p:grpSp>
      <p:cxnSp>
        <p:nvCxnSpPr>
          <p:cNvPr id="358" name="直線コネクタ 357">
            <a:extLst>
              <a:ext uri="{FF2B5EF4-FFF2-40B4-BE49-F238E27FC236}">
                <a16:creationId xmlns:a16="http://schemas.microsoft.com/office/drawing/2014/main" id="{A19348CC-B534-90DE-8628-DA6D0EA1FCD1}"/>
              </a:ext>
            </a:extLst>
          </p:cNvPr>
          <p:cNvCxnSpPr/>
          <p:nvPr/>
        </p:nvCxnSpPr>
        <p:spPr>
          <a:xfrm>
            <a:off x="2721261" y="2733116"/>
            <a:ext cx="0" cy="40622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9" name="正方形/長方形 358">
            <a:extLst>
              <a:ext uri="{FF2B5EF4-FFF2-40B4-BE49-F238E27FC236}">
                <a16:creationId xmlns:a16="http://schemas.microsoft.com/office/drawing/2014/main" id="{C138842E-3177-131B-3F49-0D1E03D7B6AF}"/>
              </a:ext>
            </a:extLst>
          </p:cNvPr>
          <p:cNvSpPr/>
          <p:nvPr/>
        </p:nvSpPr>
        <p:spPr>
          <a:xfrm>
            <a:off x="2361221" y="2667894"/>
            <a:ext cx="5940152" cy="33525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0" name="正方形/長方形 359">
            <a:extLst>
              <a:ext uri="{FF2B5EF4-FFF2-40B4-BE49-F238E27FC236}">
                <a16:creationId xmlns:a16="http://schemas.microsoft.com/office/drawing/2014/main" id="{525AEEB1-E798-A907-5BC6-49E53154E31E}"/>
              </a:ext>
            </a:extLst>
          </p:cNvPr>
          <p:cNvSpPr/>
          <p:nvPr/>
        </p:nvSpPr>
        <p:spPr>
          <a:xfrm>
            <a:off x="2577237" y="6324422"/>
            <a:ext cx="5328600" cy="48895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I</a:t>
            </a:r>
            <a:r>
              <a:rPr kumimoji="1" lang="en-US" altLang="ja-JP" dirty="0">
                <a:solidFill>
                  <a:schemeClr val="tx1"/>
                </a:solidFill>
              </a:rPr>
              <a:t>nteraction of neutron with Matter</a:t>
            </a:r>
            <a:endParaRPr kumimoji="1" lang="ja-JP" altLang="en-US" dirty="0">
              <a:solidFill>
                <a:schemeClr val="tx1"/>
              </a:solidFill>
            </a:endParaRPr>
          </a:p>
        </p:txBody>
      </p:sp>
      <p:sp>
        <p:nvSpPr>
          <p:cNvPr id="364" name="テキスト ボックス 363">
            <a:extLst>
              <a:ext uri="{FF2B5EF4-FFF2-40B4-BE49-F238E27FC236}">
                <a16:creationId xmlns:a16="http://schemas.microsoft.com/office/drawing/2014/main" id="{E924AB04-1980-0CD9-370B-5C98D8B7628C}"/>
              </a:ext>
            </a:extLst>
          </p:cNvPr>
          <p:cNvSpPr txBox="1"/>
          <p:nvPr/>
        </p:nvSpPr>
        <p:spPr>
          <a:xfrm>
            <a:off x="323528" y="3284984"/>
            <a:ext cx="2302233" cy="400110"/>
          </a:xfrm>
          <a:prstGeom prst="rect">
            <a:avLst/>
          </a:prstGeom>
          <a:noFill/>
        </p:spPr>
        <p:txBody>
          <a:bodyPr wrap="none" rtlCol="0">
            <a:spAutoFit/>
          </a:bodyPr>
          <a:lstStyle/>
          <a:p>
            <a:r>
              <a:rPr lang="en-US" altLang="ja-JP" sz="2000" dirty="0">
                <a:solidFill>
                  <a:srgbClr val="0000FF"/>
                </a:solidFill>
                <a:ea typeface="ＭＳ Ｐゴシック" panose="020B0600070205080204" pitchFamily="50" charset="-128"/>
              </a:rPr>
              <a:t>Charged particle</a:t>
            </a:r>
            <a:endParaRPr kumimoji="1" lang="ja-JP" altLang="en-US" sz="2000" dirty="0">
              <a:solidFill>
                <a:srgbClr val="0000FF"/>
              </a:solidFill>
              <a:ea typeface="ＭＳ Ｐゴシック" panose="020B0600070205080204" pitchFamily="50" charset="-128"/>
            </a:endParaRPr>
          </a:p>
        </p:txBody>
      </p:sp>
      <p:sp>
        <p:nvSpPr>
          <p:cNvPr id="367" name="テキスト ボックス 366">
            <a:extLst>
              <a:ext uri="{FF2B5EF4-FFF2-40B4-BE49-F238E27FC236}">
                <a16:creationId xmlns:a16="http://schemas.microsoft.com/office/drawing/2014/main" id="{A584ABA0-8D5D-68DF-C4C7-38D17E173F45}"/>
              </a:ext>
            </a:extLst>
          </p:cNvPr>
          <p:cNvSpPr txBox="1"/>
          <p:nvPr/>
        </p:nvSpPr>
        <p:spPr>
          <a:xfrm>
            <a:off x="749012" y="5246728"/>
            <a:ext cx="1218603" cy="400110"/>
          </a:xfrm>
          <a:prstGeom prst="rect">
            <a:avLst/>
          </a:prstGeom>
          <a:noFill/>
        </p:spPr>
        <p:txBody>
          <a:bodyPr wrap="none" rtlCol="0">
            <a:spAutoFit/>
          </a:bodyPr>
          <a:lstStyle/>
          <a:p>
            <a:r>
              <a:rPr lang="en-US" altLang="ja-JP" sz="2000" dirty="0">
                <a:solidFill>
                  <a:srgbClr val="FF0000"/>
                </a:solidFill>
                <a:ea typeface="ＭＳ Ｐゴシック" panose="020B0600070205080204" pitchFamily="50" charset="-128"/>
              </a:rPr>
              <a:t>Neutron</a:t>
            </a:r>
            <a:endParaRPr kumimoji="1" lang="ja-JP" altLang="en-US" sz="2000" dirty="0">
              <a:solidFill>
                <a:srgbClr val="FF0000"/>
              </a:solidFill>
              <a:ea typeface="ＭＳ Ｐゴシック" panose="020B0600070205080204" pitchFamily="50" charset="-128"/>
            </a:endParaRPr>
          </a:p>
        </p:txBody>
      </p:sp>
      <p:sp>
        <p:nvSpPr>
          <p:cNvPr id="368" name="爆発 1 367">
            <a:extLst>
              <a:ext uri="{FF2B5EF4-FFF2-40B4-BE49-F238E27FC236}">
                <a16:creationId xmlns:a16="http://schemas.microsoft.com/office/drawing/2014/main" id="{80C4C826-7AD3-AF4B-69B9-E80F7458DE3E}"/>
              </a:ext>
            </a:extLst>
          </p:cNvPr>
          <p:cNvSpPr/>
          <p:nvPr/>
        </p:nvSpPr>
        <p:spPr>
          <a:xfrm>
            <a:off x="3191599" y="3460921"/>
            <a:ext cx="386796" cy="386796"/>
          </a:xfrm>
          <a:prstGeom prst="irregularSeal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3" name="直線矢印コネクタ 362">
            <a:extLst>
              <a:ext uri="{FF2B5EF4-FFF2-40B4-BE49-F238E27FC236}">
                <a16:creationId xmlns:a16="http://schemas.microsoft.com/office/drawing/2014/main" id="{873346DB-BD70-55B0-70DB-6132093890E9}"/>
              </a:ext>
            </a:extLst>
          </p:cNvPr>
          <p:cNvCxnSpPr>
            <a:cxnSpLocks/>
          </p:cNvCxnSpPr>
          <p:nvPr/>
        </p:nvCxnSpPr>
        <p:spPr>
          <a:xfrm>
            <a:off x="1065077" y="3666246"/>
            <a:ext cx="2369318" cy="0"/>
          </a:xfrm>
          <a:prstGeom prst="straightConnector1">
            <a:avLst/>
          </a:prstGeom>
          <a:ln w="28575">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1" name="爆発 1 370">
            <a:extLst>
              <a:ext uri="{FF2B5EF4-FFF2-40B4-BE49-F238E27FC236}">
                <a16:creationId xmlns:a16="http://schemas.microsoft.com/office/drawing/2014/main" id="{9124DFD3-1869-6E15-C2A2-970822D5F921}"/>
              </a:ext>
            </a:extLst>
          </p:cNvPr>
          <p:cNvSpPr/>
          <p:nvPr/>
        </p:nvSpPr>
        <p:spPr>
          <a:xfrm>
            <a:off x="3887283" y="3598234"/>
            <a:ext cx="386796" cy="386796"/>
          </a:xfrm>
          <a:prstGeom prst="irregularSeal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2" name="爆発 1 371">
            <a:extLst>
              <a:ext uri="{FF2B5EF4-FFF2-40B4-BE49-F238E27FC236}">
                <a16:creationId xmlns:a16="http://schemas.microsoft.com/office/drawing/2014/main" id="{EFC3292A-136F-5461-FA07-B65E3A2ED063}"/>
              </a:ext>
            </a:extLst>
          </p:cNvPr>
          <p:cNvSpPr/>
          <p:nvPr/>
        </p:nvSpPr>
        <p:spPr>
          <a:xfrm>
            <a:off x="4601664" y="3315310"/>
            <a:ext cx="386796" cy="386796"/>
          </a:xfrm>
          <a:prstGeom prst="irregularSeal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3" name="爆発 1 372">
            <a:extLst>
              <a:ext uri="{FF2B5EF4-FFF2-40B4-BE49-F238E27FC236}">
                <a16:creationId xmlns:a16="http://schemas.microsoft.com/office/drawing/2014/main" id="{AE9F636F-AAE2-F26C-38BD-43EAB128BC4F}"/>
              </a:ext>
            </a:extLst>
          </p:cNvPr>
          <p:cNvSpPr/>
          <p:nvPr/>
        </p:nvSpPr>
        <p:spPr>
          <a:xfrm>
            <a:off x="5387710" y="3541502"/>
            <a:ext cx="386796" cy="386796"/>
          </a:xfrm>
          <a:prstGeom prst="irregularSeal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4" name="爆発 1 373">
            <a:extLst>
              <a:ext uri="{FF2B5EF4-FFF2-40B4-BE49-F238E27FC236}">
                <a16:creationId xmlns:a16="http://schemas.microsoft.com/office/drawing/2014/main" id="{FC51FBAE-82D7-F368-6425-1EFE7417B1A6}"/>
              </a:ext>
            </a:extLst>
          </p:cNvPr>
          <p:cNvSpPr/>
          <p:nvPr/>
        </p:nvSpPr>
        <p:spPr>
          <a:xfrm>
            <a:off x="6144463" y="3399208"/>
            <a:ext cx="386796" cy="386796"/>
          </a:xfrm>
          <a:prstGeom prst="irregularSeal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5" name="爆発 1 374">
            <a:extLst>
              <a:ext uri="{FF2B5EF4-FFF2-40B4-BE49-F238E27FC236}">
                <a16:creationId xmlns:a16="http://schemas.microsoft.com/office/drawing/2014/main" id="{A90BD3A3-632C-1952-FA37-F2657D127251}"/>
              </a:ext>
            </a:extLst>
          </p:cNvPr>
          <p:cNvSpPr/>
          <p:nvPr/>
        </p:nvSpPr>
        <p:spPr>
          <a:xfrm>
            <a:off x="6929131" y="3985282"/>
            <a:ext cx="386796" cy="386796"/>
          </a:xfrm>
          <a:prstGeom prst="irregularSeal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6" name="直線矢印コネクタ 375">
            <a:extLst>
              <a:ext uri="{FF2B5EF4-FFF2-40B4-BE49-F238E27FC236}">
                <a16:creationId xmlns:a16="http://schemas.microsoft.com/office/drawing/2014/main" id="{A884F0F7-9178-A5FC-2407-FA67DBCA9B0D}"/>
              </a:ext>
            </a:extLst>
          </p:cNvPr>
          <p:cNvCxnSpPr>
            <a:cxnSpLocks/>
          </p:cNvCxnSpPr>
          <p:nvPr/>
        </p:nvCxnSpPr>
        <p:spPr>
          <a:xfrm>
            <a:off x="3429107" y="3670234"/>
            <a:ext cx="653599" cy="143624"/>
          </a:xfrm>
          <a:prstGeom prst="straightConnector1">
            <a:avLst/>
          </a:prstGeom>
          <a:ln w="28575">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1" name="直線矢印コネクタ 380">
            <a:extLst>
              <a:ext uri="{FF2B5EF4-FFF2-40B4-BE49-F238E27FC236}">
                <a16:creationId xmlns:a16="http://schemas.microsoft.com/office/drawing/2014/main" id="{5FD9F1FF-3613-0B65-BF3A-F220E0EB16FB}"/>
              </a:ext>
            </a:extLst>
          </p:cNvPr>
          <p:cNvCxnSpPr>
            <a:cxnSpLocks/>
          </p:cNvCxnSpPr>
          <p:nvPr/>
        </p:nvCxnSpPr>
        <p:spPr>
          <a:xfrm flipV="1">
            <a:off x="4073261" y="3478909"/>
            <a:ext cx="741848" cy="332210"/>
          </a:xfrm>
          <a:prstGeom prst="straightConnector1">
            <a:avLst/>
          </a:prstGeom>
          <a:ln w="28575">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4" name="直線矢印コネクタ 383">
            <a:extLst>
              <a:ext uri="{FF2B5EF4-FFF2-40B4-BE49-F238E27FC236}">
                <a16:creationId xmlns:a16="http://schemas.microsoft.com/office/drawing/2014/main" id="{CE3375C5-E85C-43E9-446B-470482EB39B2}"/>
              </a:ext>
            </a:extLst>
          </p:cNvPr>
          <p:cNvCxnSpPr>
            <a:cxnSpLocks/>
          </p:cNvCxnSpPr>
          <p:nvPr/>
        </p:nvCxnSpPr>
        <p:spPr>
          <a:xfrm>
            <a:off x="4815640" y="3493238"/>
            <a:ext cx="762734" cy="248808"/>
          </a:xfrm>
          <a:prstGeom prst="straightConnector1">
            <a:avLst/>
          </a:prstGeom>
          <a:ln w="28575">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6" name="直線矢印コネクタ 385">
            <a:extLst>
              <a:ext uri="{FF2B5EF4-FFF2-40B4-BE49-F238E27FC236}">
                <a16:creationId xmlns:a16="http://schemas.microsoft.com/office/drawing/2014/main" id="{39F8D2B0-DBCD-33CA-6B0B-AA825DE6FA28}"/>
              </a:ext>
            </a:extLst>
          </p:cNvPr>
          <p:cNvCxnSpPr>
            <a:cxnSpLocks/>
          </p:cNvCxnSpPr>
          <p:nvPr/>
        </p:nvCxnSpPr>
        <p:spPr>
          <a:xfrm flipV="1">
            <a:off x="5575289" y="3571318"/>
            <a:ext cx="755987" cy="154775"/>
          </a:xfrm>
          <a:prstGeom prst="straightConnector1">
            <a:avLst/>
          </a:prstGeom>
          <a:ln w="28575">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8" name="直線矢印コネクタ 387">
            <a:extLst>
              <a:ext uri="{FF2B5EF4-FFF2-40B4-BE49-F238E27FC236}">
                <a16:creationId xmlns:a16="http://schemas.microsoft.com/office/drawing/2014/main" id="{AA7980C8-C9B8-26BE-50CA-61A075497B71}"/>
              </a:ext>
            </a:extLst>
          </p:cNvPr>
          <p:cNvCxnSpPr>
            <a:cxnSpLocks/>
          </p:cNvCxnSpPr>
          <p:nvPr/>
        </p:nvCxnSpPr>
        <p:spPr>
          <a:xfrm>
            <a:off x="6349546" y="3571318"/>
            <a:ext cx="786640" cy="634166"/>
          </a:xfrm>
          <a:prstGeom prst="straightConnector1">
            <a:avLst/>
          </a:prstGeom>
          <a:ln w="28575">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0" name="直線矢印コネクタ 389">
            <a:extLst>
              <a:ext uri="{FF2B5EF4-FFF2-40B4-BE49-F238E27FC236}">
                <a16:creationId xmlns:a16="http://schemas.microsoft.com/office/drawing/2014/main" id="{FED5E348-C791-DF0D-E27D-E59337F93142}"/>
              </a:ext>
            </a:extLst>
          </p:cNvPr>
          <p:cNvCxnSpPr>
            <a:cxnSpLocks/>
          </p:cNvCxnSpPr>
          <p:nvPr/>
        </p:nvCxnSpPr>
        <p:spPr>
          <a:xfrm flipV="1">
            <a:off x="7139469" y="4042444"/>
            <a:ext cx="674544" cy="171689"/>
          </a:xfrm>
          <a:prstGeom prst="straightConnector1">
            <a:avLst/>
          </a:prstGeom>
          <a:ln w="28575">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93" name="爆発 1 392">
            <a:extLst>
              <a:ext uri="{FF2B5EF4-FFF2-40B4-BE49-F238E27FC236}">
                <a16:creationId xmlns:a16="http://schemas.microsoft.com/office/drawing/2014/main" id="{FC30B9A1-E059-A7E9-F60E-C5B4623B02F6}"/>
              </a:ext>
            </a:extLst>
          </p:cNvPr>
          <p:cNvSpPr/>
          <p:nvPr/>
        </p:nvSpPr>
        <p:spPr>
          <a:xfrm>
            <a:off x="6067037" y="5503930"/>
            <a:ext cx="386796" cy="386796"/>
          </a:xfrm>
          <a:prstGeom prst="irregularSeal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6" name="直線矢印コネクタ 365">
            <a:extLst>
              <a:ext uri="{FF2B5EF4-FFF2-40B4-BE49-F238E27FC236}">
                <a16:creationId xmlns:a16="http://schemas.microsoft.com/office/drawing/2014/main" id="{6A46F920-43A6-000A-5171-9051D49F0CF5}"/>
              </a:ext>
            </a:extLst>
          </p:cNvPr>
          <p:cNvCxnSpPr>
            <a:cxnSpLocks/>
          </p:cNvCxnSpPr>
          <p:nvPr/>
        </p:nvCxnSpPr>
        <p:spPr>
          <a:xfrm>
            <a:off x="1065077" y="5691674"/>
            <a:ext cx="5180470" cy="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6" name="直線矢印コネクタ 395">
            <a:extLst>
              <a:ext uri="{FF2B5EF4-FFF2-40B4-BE49-F238E27FC236}">
                <a16:creationId xmlns:a16="http://schemas.microsoft.com/office/drawing/2014/main" id="{A614F8CC-76AF-8EB7-9866-8C67C20392DA}"/>
              </a:ext>
            </a:extLst>
          </p:cNvPr>
          <p:cNvCxnSpPr>
            <a:cxnSpLocks/>
          </p:cNvCxnSpPr>
          <p:nvPr/>
        </p:nvCxnSpPr>
        <p:spPr>
          <a:xfrm flipV="1">
            <a:off x="6245547" y="5054532"/>
            <a:ext cx="1730555" cy="637142"/>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99" name="テキスト ボックス 398">
            <a:extLst>
              <a:ext uri="{FF2B5EF4-FFF2-40B4-BE49-F238E27FC236}">
                <a16:creationId xmlns:a16="http://schemas.microsoft.com/office/drawing/2014/main" id="{C761E2C8-76AD-6EA9-7005-5C260B357235}"/>
              </a:ext>
            </a:extLst>
          </p:cNvPr>
          <p:cNvSpPr txBox="1"/>
          <p:nvPr/>
        </p:nvSpPr>
        <p:spPr>
          <a:xfrm>
            <a:off x="971600" y="3595295"/>
            <a:ext cx="1587294" cy="461665"/>
          </a:xfrm>
          <a:prstGeom prst="rect">
            <a:avLst/>
          </a:prstGeom>
          <a:noFill/>
        </p:spPr>
        <p:txBody>
          <a:bodyPr wrap="none" rtlCol="0">
            <a:spAutoFit/>
          </a:bodyPr>
          <a:lstStyle/>
          <a:p>
            <a:r>
              <a:rPr lang="en-US" altLang="ja-JP" sz="2400" dirty="0">
                <a:solidFill>
                  <a:srgbClr val="0000FF"/>
                </a:solidFill>
                <a:latin typeface="Symbol" pitchFamily="2" charset="2"/>
                <a:ea typeface="ＭＳ Ｐゴシック" panose="020B0600070205080204" pitchFamily="50" charset="-128"/>
              </a:rPr>
              <a:t>a</a:t>
            </a:r>
            <a:r>
              <a:rPr lang="en-US" altLang="ja-JP" sz="2400" dirty="0">
                <a:solidFill>
                  <a:srgbClr val="0000FF"/>
                </a:solidFill>
                <a:latin typeface="ＭＳ Ｐゴシック" panose="020B0600070205080204" pitchFamily="50" charset="-128"/>
                <a:ea typeface="ＭＳ Ｐゴシック" panose="020B0600070205080204" pitchFamily="50" charset="-128"/>
              </a:rPr>
              <a:t>, </a:t>
            </a:r>
            <a:r>
              <a:rPr lang="en-US" altLang="ja-JP" sz="2400" dirty="0">
                <a:solidFill>
                  <a:srgbClr val="0000FF"/>
                </a:solidFill>
                <a:latin typeface="Symbol" pitchFamily="2" charset="2"/>
                <a:ea typeface="ＭＳ Ｐゴシック" panose="020B0600070205080204" pitchFamily="50" charset="-128"/>
              </a:rPr>
              <a:t>b</a:t>
            </a:r>
            <a:r>
              <a:rPr lang="en-US" altLang="ja-JP" sz="2400" dirty="0">
                <a:solidFill>
                  <a:srgbClr val="0000FF"/>
                </a:solidFill>
                <a:latin typeface="ＭＳ Ｐゴシック" panose="020B0600070205080204" pitchFamily="50" charset="-128"/>
                <a:ea typeface="ＭＳ Ｐゴシック" panose="020B0600070205080204" pitchFamily="50" charset="-128"/>
              </a:rPr>
              <a:t>, p etc.</a:t>
            </a:r>
            <a:endParaRPr kumimoji="1" lang="ja-JP" altLang="en-US" sz="2400">
              <a:solidFill>
                <a:srgbClr val="0000FF"/>
              </a:solidFill>
              <a:latin typeface="ＭＳ Ｐゴシック" panose="020B0600070205080204" pitchFamily="50" charset="-128"/>
              <a:ea typeface="ＭＳ Ｐゴシック" panose="020B0600070205080204" pitchFamily="50" charset="-128"/>
            </a:endParaRPr>
          </a:p>
        </p:txBody>
      </p:sp>
      <p:sp>
        <p:nvSpPr>
          <p:cNvPr id="401" name="テキスト ボックス 400">
            <a:extLst>
              <a:ext uri="{FF2B5EF4-FFF2-40B4-BE49-F238E27FC236}">
                <a16:creationId xmlns:a16="http://schemas.microsoft.com/office/drawing/2014/main" id="{9368FF29-D675-3440-4598-1C1C4B4DE326}"/>
              </a:ext>
            </a:extLst>
          </p:cNvPr>
          <p:cNvSpPr txBox="1"/>
          <p:nvPr/>
        </p:nvSpPr>
        <p:spPr>
          <a:xfrm>
            <a:off x="3987606" y="2219920"/>
            <a:ext cx="1091966" cy="369332"/>
          </a:xfrm>
          <a:prstGeom prst="rect">
            <a:avLst/>
          </a:prstGeom>
          <a:noFill/>
        </p:spPr>
        <p:txBody>
          <a:bodyPr wrap="none" rtlCol="0">
            <a:spAutoFit/>
          </a:bodyPr>
          <a:lstStyle/>
          <a:p>
            <a:r>
              <a:rPr lang="en-US" altLang="ja-JP" dirty="0">
                <a:ea typeface="ＭＳ Ｐゴシック" panose="020B0600070205080204" pitchFamily="50" charset="-128"/>
              </a:rPr>
              <a:t>Nucleus</a:t>
            </a:r>
            <a:endParaRPr kumimoji="1" lang="ja-JP" altLang="en-US" dirty="0">
              <a:ea typeface="ＭＳ Ｐゴシック" panose="020B0600070205080204" pitchFamily="50" charset="-128"/>
            </a:endParaRPr>
          </a:p>
        </p:txBody>
      </p:sp>
      <p:cxnSp>
        <p:nvCxnSpPr>
          <p:cNvPr id="403" name="直線矢印コネクタ 402">
            <a:extLst>
              <a:ext uri="{FF2B5EF4-FFF2-40B4-BE49-F238E27FC236}">
                <a16:creationId xmlns:a16="http://schemas.microsoft.com/office/drawing/2014/main" id="{95668F0F-E71E-C0E6-8D60-CA51FC346475}"/>
              </a:ext>
            </a:extLst>
          </p:cNvPr>
          <p:cNvCxnSpPr>
            <a:cxnSpLocks/>
            <a:stCxn id="401" idx="2"/>
            <a:endCxn id="167" idx="3"/>
          </p:cNvCxnSpPr>
          <p:nvPr/>
        </p:nvCxnSpPr>
        <p:spPr>
          <a:xfrm>
            <a:off x="4533589" y="2589252"/>
            <a:ext cx="1033197" cy="763538"/>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4" name="テキスト ボックス 403">
            <a:extLst>
              <a:ext uri="{FF2B5EF4-FFF2-40B4-BE49-F238E27FC236}">
                <a16:creationId xmlns:a16="http://schemas.microsoft.com/office/drawing/2014/main" id="{24F129FF-A0C6-75F0-713F-894BCF7E6717}"/>
              </a:ext>
            </a:extLst>
          </p:cNvPr>
          <p:cNvSpPr txBox="1"/>
          <p:nvPr/>
        </p:nvSpPr>
        <p:spPr>
          <a:xfrm>
            <a:off x="5548288" y="2363810"/>
            <a:ext cx="1127232" cy="369332"/>
          </a:xfrm>
          <a:prstGeom prst="rect">
            <a:avLst/>
          </a:prstGeom>
          <a:noFill/>
        </p:spPr>
        <p:txBody>
          <a:bodyPr wrap="none" rtlCol="0">
            <a:spAutoFit/>
          </a:bodyPr>
          <a:lstStyle/>
          <a:p>
            <a:r>
              <a:rPr lang="en-US" altLang="ja-JP" dirty="0">
                <a:ea typeface="ＭＳ Ｐゴシック" panose="020B0600070205080204" pitchFamily="50" charset="-128"/>
              </a:rPr>
              <a:t>Electron</a:t>
            </a:r>
            <a:endParaRPr kumimoji="1" lang="ja-JP" altLang="en-US" dirty="0">
              <a:ea typeface="ＭＳ Ｐゴシック" panose="020B0600070205080204" pitchFamily="50" charset="-128"/>
            </a:endParaRPr>
          </a:p>
        </p:txBody>
      </p:sp>
      <p:cxnSp>
        <p:nvCxnSpPr>
          <p:cNvPr id="405" name="直線矢印コネクタ 404">
            <a:extLst>
              <a:ext uri="{FF2B5EF4-FFF2-40B4-BE49-F238E27FC236}">
                <a16:creationId xmlns:a16="http://schemas.microsoft.com/office/drawing/2014/main" id="{0E99454E-2095-0B02-B4D3-90A8F51E2E91}"/>
              </a:ext>
            </a:extLst>
          </p:cNvPr>
          <p:cNvCxnSpPr>
            <a:cxnSpLocks/>
            <a:stCxn id="404" idx="2"/>
            <a:endCxn id="172" idx="5"/>
          </p:cNvCxnSpPr>
          <p:nvPr/>
        </p:nvCxnSpPr>
        <p:spPr>
          <a:xfrm flipH="1">
            <a:off x="5653698" y="2733142"/>
            <a:ext cx="458206" cy="331624"/>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87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A665E2-C1D1-4403-AEDA-61226B715AB5}"/>
              </a:ext>
            </a:extLst>
          </p:cNvPr>
          <p:cNvSpPr>
            <a:spLocks noGrp="1"/>
          </p:cNvSpPr>
          <p:nvPr>
            <p:ph type="title"/>
          </p:nvPr>
        </p:nvSpPr>
        <p:spPr/>
        <p:txBody>
          <a:bodyPr>
            <a:noAutofit/>
          </a:bodyPr>
          <a:lstStyle/>
          <a:p>
            <a:r>
              <a:rPr kumimoji="1" lang="en-US" altLang="ja-JP" sz="2800" dirty="0"/>
              <a:t>3. The merit of using photonuclear reaction</a:t>
            </a:r>
            <a:endParaRPr kumimoji="1" lang="ja-JP" altLang="en-US" sz="2800" dirty="0"/>
          </a:p>
        </p:txBody>
      </p:sp>
      <p:sp>
        <p:nvSpPr>
          <p:cNvPr id="362" name="正方形/長方形 361">
            <a:extLst>
              <a:ext uri="{FF2B5EF4-FFF2-40B4-BE49-F238E27FC236}">
                <a16:creationId xmlns:a16="http://schemas.microsoft.com/office/drawing/2014/main" id="{CAE6D2FC-22DA-29C7-015C-891AEFF46EC4}"/>
              </a:ext>
            </a:extLst>
          </p:cNvPr>
          <p:cNvSpPr/>
          <p:nvPr/>
        </p:nvSpPr>
        <p:spPr>
          <a:xfrm>
            <a:off x="2671432" y="4077072"/>
            <a:ext cx="2232248" cy="13681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9" name="テキスト ボックス 368">
            <a:extLst>
              <a:ext uri="{FF2B5EF4-FFF2-40B4-BE49-F238E27FC236}">
                <a16:creationId xmlns:a16="http://schemas.microsoft.com/office/drawing/2014/main" id="{97A32D6C-543F-90DB-6875-8B442102C17D}"/>
              </a:ext>
            </a:extLst>
          </p:cNvPr>
          <p:cNvSpPr txBox="1"/>
          <p:nvPr/>
        </p:nvSpPr>
        <p:spPr>
          <a:xfrm>
            <a:off x="-36512" y="3951503"/>
            <a:ext cx="2707944" cy="369332"/>
          </a:xfrm>
          <a:prstGeom prst="rect">
            <a:avLst/>
          </a:prstGeom>
          <a:noFill/>
        </p:spPr>
        <p:txBody>
          <a:bodyPr wrap="square">
            <a:spAutoFit/>
          </a:bodyPr>
          <a:lstStyle/>
          <a:p>
            <a:r>
              <a:rPr lang="en-US" altLang="ja-JP" dirty="0">
                <a:solidFill>
                  <a:srgbClr val="0070C0"/>
                </a:solidFill>
              </a:rPr>
              <a:t>H</a:t>
            </a:r>
            <a:r>
              <a:rPr lang="ja-JP" altLang="en-US" dirty="0">
                <a:solidFill>
                  <a:srgbClr val="0070C0"/>
                </a:solidFill>
              </a:rPr>
              <a:t>igh-energy photon</a:t>
            </a:r>
          </a:p>
        </p:txBody>
      </p:sp>
      <p:sp>
        <p:nvSpPr>
          <p:cNvPr id="370" name="楕円 369">
            <a:extLst>
              <a:ext uri="{FF2B5EF4-FFF2-40B4-BE49-F238E27FC236}">
                <a16:creationId xmlns:a16="http://schemas.microsoft.com/office/drawing/2014/main" id="{25F1672A-BED2-9FA1-4263-F5B34CEF1BB7}"/>
              </a:ext>
            </a:extLst>
          </p:cNvPr>
          <p:cNvSpPr/>
          <p:nvPr/>
        </p:nvSpPr>
        <p:spPr>
          <a:xfrm>
            <a:off x="865090" y="4509120"/>
            <a:ext cx="504056" cy="504056"/>
          </a:xfrm>
          <a:prstGeom prst="ellipse">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8" name="直線矢印コネクタ 377">
            <a:extLst>
              <a:ext uri="{FF2B5EF4-FFF2-40B4-BE49-F238E27FC236}">
                <a16:creationId xmlns:a16="http://schemas.microsoft.com/office/drawing/2014/main" id="{9D91D680-AFC7-AEFC-7170-52049A4DC3A2}"/>
              </a:ext>
            </a:extLst>
          </p:cNvPr>
          <p:cNvCxnSpPr>
            <a:cxnSpLocks/>
            <a:stCxn id="370" idx="6"/>
            <a:endCxn id="397" idx="1"/>
          </p:cNvCxnSpPr>
          <p:nvPr/>
        </p:nvCxnSpPr>
        <p:spPr>
          <a:xfrm flipV="1">
            <a:off x="1369146" y="4751616"/>
            <a:ext cx="970606" cy="95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5" name="テキスト ボックス 384">
            <a:extLst>
              <a:ext uri="{FF2B5EF4-FFF2-40B4-BE49-F238E27FC236}">
                <a16:creationId xmlns:a16="http://schemas.microsoft.com/office/drawing/2014/main" id="{C9CE587F-9D85-E767-299C-EE57B2F4DD6E}"/>
              </a:ext>
            </a:extLst>
          </p:cNvPr>
          <p:cNvSpPr txBox="1"/>
          <p:nvPr/>
        </p:nvSpPr>
        <p:spPr>
          <a:xfrm>
            <a:off x="3106551" y="4428401"/>
            <a:ext cx="1362010" cy="584775"/>
          </a:xfrm>
          <a:prstGeom prst="rect">
            <a:avLst/>
          </a:prstGeom>
          <a:noFill/>
        </p:spPr>
        <p:txBody>
          <a:bodyPr wrap="square" rtlCol="0">
            <a:spAutoFit/>
          </a:bodyPr>
          <a:lstStyle/>
          <a:p>
            <a:r>
              <a:rPr kumimoji="1" lang="en-US" altLang="ja-JP" sz="3200" dirty="0">
                <a:latin typeface="Meiryo UI" panose="020B0604030504040204" pitchFamily="50" charset="-128"/>
                <a:ea typeface="Meiryo UI" panose="020B0604030504040204" pitchFamily="50" charset="-128"/>
              </a:rPr>
              <a:t>Pu, U</a:t>
            </a:r>
            <a:endParaRPr kumimoji="1" lang="ja-JP" altLang="en-US" sz="3200" dirty="0">
              <a:latin typeface="Meiryo UI" panose="020B0604030504040204" pitchFamily="50" charset="-128"/>
              <a:ea typeface="Meiryo UI" panose="020B0604030504040204" pitchFamily="50" charset="-128"/>
            </a:endParaRPr>
          </a:p>
        </p:txBody>
      </p:sp>
      <p:sp>
        <p:nvSpPr>
          <p:cNvPr id="387" name="矢印: 右 386">
            <a:extLst>
              <a:ext uri="{FF2B5EF4-FFF2-40B4-BE49-F238E27FC236}">
                <a16:creationId xmlns:a16="http://schemas.microsoft.com/office/drawing/2014/main" id="{6F18A929-D309-2F09-238A-737ABD0C08DF}"/>
              </a:ext>
            </a:extLst>
          </p:cNvPr>
          <p:cNvSpPr/>
          <p:nvPr/>
        </p:nvSpPr>
        <p:spPr>
          <a:xfrm>
            <a:off x="5148064" y="4509120"/>
            <a:ext cx="1262360" cy="504056"/>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9" name="テキスト ボックス 388">
            <a:extLst>
              <a:ext uri="{FF2B5EF4-FFF2-40B4-BE49-F238E27FC236}">
                <a16:creationId xmlns:a16="http://schemas.microsoft.com/office/drawing/2014/main" id="{94A66C22-1B12-3444-82F8-2869EC74E162}"/>
              </a:ext>
            </a:extLst>
          </p:cNvPr>
          <p:cNvSpPr txBox="1"/>
          <p:nvPr/>
        </p:nvSpPr>
        <p:spPr>
          <a:xfrm>
            <a:off x="5724128" y="3892406"/>
            <a:ext cx="2016224" cy="369332"/>
          </a:xfrm>
          <a:prstGeom prst="rect">
            <a:avLst/>
          </a:prstGeom>
          <a:noFill/>
        </p:spPr>
        <p:txBody>
          <a:bodyPr wrap="square">
            <a:spAutoFit/>
          </a:bodyPr>
          <a:lstStyle/>
          <a:p>
            <a:r>
              <a:rPr lang="en-US" altLang="ja-JP" dirty="0">
                <a:solidFill>
                  <a:srgbClr val="FF0000"/>
                </a:solidFill>
              </a:rPr>
              <a:t>Fast neutrons</a:t>
            </a:r>
            <a:endParaRPr lang="ja-JP" altLang="en-US" dirty="0">
              <a:solidFill>
                <a:srgbClr val="FF0000"/>
              </a:solidFill>
            </a:endParaRPr>
          </a:p>
        </p:txBody>
      </p:sp>
      <p:sp>
        <p:nvSpPr>
          <p:cNvPr id="392" name="楕円 391">
            <a:extLst>
              <a:ext uri="{FF2B5EF4-FFF2-40B4-BE49-F238E27FC236}">
                <a16:creationId xmlns:a16="http://schemas.microsoft.com/office/drawing/2014/main" id="{F11FC620-5E6F-DBAD-2C6A-FFD430C4EC76}"/>
              </a:ext>
            </a:extLst>
          </p:cNvPr>
          <p:cNvSpPr/>
          <p:nvPr/>
        </p:nvSpPr>
        <p:spPr>
          <a:xfrm>
            <a:off x="6444208" y="4509120"/>
            <a:ext cx="504056" cy="504056"/>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4" name="テキスト ボックス 393">
            <a:extLst>
              <a:ext uri="{FF2B5EF4-FFF2-40B4-BE49-F238E27FC236}">
                <a16:creationId xmlns:a16="http://schemas.microsoft.com/office/drawing/2014/main" id="{749F7A09-2EFC-7004-E4B4-F7BE05382FCE}"/>
              </a:ext>
            </a:extLst>
          </p:cNvPr>
          <p:cNvSpPr txBox="1"/>
          <p:nvPr/>
        </p:nvSpPr>
        <p:spPr>
          <a:xfrm>
            <a:off x="7308304" y="4336117"/>
            <a:ext cx="1656184" cy="830997"/>
          </a:xfrm>
          <a:prstGeom prst="rect">
            <a:avLst/>
          </a:prstGeom>
          <a:noFill/>
          <a:ln w="38100">
            <a:solidFill>
              <a:schemeClr val="tx1"/>
            </a:solidFill>
          </a:ln>
        </p:spPr>
        <p:txBody>
          <a:bodyPr wrap="square" rtlCol="0">
            <a:spAutoFit/>
          </a:bodyPr>
          <a:lstStyle/>
          <a:p>
            <a:r>
              <a:rPr kumimoji="1" lang="en-US" altLang="ja-JP" sz="2400" dirty="0">
                <a:latin typeface="ＭＳ Ｐゴシック" panose="020B0600070205080204" pitchFamily="50" charset="-128"/>
                <a:ea typeface="ＭＳ Ｐゴシック" panose="020B0600070205080204" pitchFamily="50" charset="-128"/>
              </a:rPr>
              <a:t>Liquid scintillator</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395" name="テキスト ボックス 394">
            <a:extLst>
              <a:ext uri="{FF2B5EF4-FFF2-40B4-BE49-F238E27FC236}">
                <a16:creationId xmlns:a16="http://schemas.microsoft.com/office/drawing/2014/main" id="{3486E123-ACD5-4F15-9284-A5B803C0BFDD}"/>
              </a:ext>
            </a:extLst>
          </p:cNvPr>
          <p:cNvSpPr txBox="1"/>
          <p:nvPr/>
        </p:nvSpPr>
        <p:spPr>
          <a:xfrm>
            <a:off x="467544" y="1340768"/>
            <a:ext cx="8064896" cy="1938992"/>
          </a:xfrm>
          <a:prstGeom prst="rect">
            <a:avLst/>
          </a:prstGeom>
          <a:noFill/>
        </p:spPr>
        <p:txBody>
          <a:bodyPr wrap="square" rtlCol="0">
            <a:spAutoFit/>
          </a:bodyPr>
          <a:lstStyle/>
          <a:p>
            <a:r>
              <a:rPr kumimoji="1" lang="en-US" altLang="ja-JP" sz="2400" dirty="0">
                <a:solidFill>
                  <a:srgbClr val="203864"/>
                </a:solidFill>
                <a:latin typeface="+mj-lt"/>
                <a:ea typeface="ＭＳ Ｐゴシック" panose="020B0600070205080204" pitchFamily="50" charset="-128"/>
              </a:rPr>
              <a:t>When a high-energy photon interacts with nuclear material, such as uranium or plutonium, it induces nuclear fission and emits fast neutrons. </a:t>
            </a:r>
          </a:p>
          <a:p>
            <a:r>
              <a:rPr kumimoji="1" lang="en-US" altLang="ja-JP" sz="2400" dirty="0">
                <a:solidFill>
                  <a:srgbClr val="203864"/>
                </a:solidFill>
                <a:latin typeface="+mj-lt"/>
                <a:ea typeface="ＭＳ Ｐゴシック" panose="020B0600070205080204" pitchFamily="50" charset="-128"/>
              </a:rPr>
              <a:t>These neutrons can be detected using neutron detectors such as liquid scintillator.</a:t>
            </a:r>
            <a:endParaRPr kumimoji="1" lang="ja-JP" altLang="en-US" sz="2400" dirty="0">
              <a:solidFill>
                <a:srgbClr val="203864"/>
              </a:solidFill>
              <a:latin typeface="+mj-lt"/>
              <a:ea typeface="ＭＳ Ｐゴシック" panose="020B0600070205080204" pitchFamily="50" charset="-128"/>
            </a:endParaRPr>
          </a:p>
        </p:txBody>
      </p:sp>
      <p:sp>
        <p:nvSpPr>
          <p:cNvPr id="397" name="爆発: 8 pt 396">
            <a:extLst>
              <a:ext uri="{FF2B5EF4-FFF2-40B4-BE49-F238E27FC236}">
                <a16:creationId xmlns:a16="http://schemas.microsoft.com/office/drawing/2014/main" id="{59B2BC76-9E32-417E-4BF0-C1FB92851541}"/>
              </a:ext>
            </a:extLst>
          </p:cNvPr>
          <p:cNvSpPr/>
          <p:nvPr/>
        </p:nvSpPr>
        <p:spPr>
          <a:xfrm>
            <a:off x="2339752" y="4509120"/>
            <a:ext cx="648072" cy="607999"/>
          </a:xfrm>
          <a:prstGeom prst="irregularSeal1">
            <a:avLst/>
          </a:prstGeom>
          <a:solidFill>
            <a:srgbClr val="FFDD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53039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9F4DD84-4A82-4B82-AAC8-8FEEE220E106}"/>
              </a:ext>
            </a:extLst>
          </p:cNvPr>
          <p:cNvSpPr>
            <a:spLocks noGrp="1"/>
          </p:cNvSpPr>
          <p:nvPr>
            <p:ph type="title"/>
          </p:nvPr>
        </p:nvSpPr>
        <p:spPr>
          <a:xfrm>
            <a:off x="179512" y="116632"/>
            <a:ext cx="8064896" cy="720080"/>
          </a:xfrm>
        </p:spPr>
        <p:txBody>
          <a:bodyPr/>
          <a:lstStyle/>
          <a:p>
            <a:r>
              <a:rPr lang="en-US" altLang="ja-JP" dirty="0"/>
              <a:t>4. </a:t>
            </a:r>
            <a:r>
              <a:rPr lang="en-US" altLang="ja-JP" dirty="0" err="1"/>
              <a:t>Pelletron</a:t>
            </a:r>
            <a:r>
              <a:rPr lang="ja-JP" altLang="en-US" dirty="0"/>
              <a:t> </a:t>
            </a:r>
            <a:r>
              <a:rPr lang="en-US" altLang="ja-JP" dirty="0"/>
              <a:t>Accelerator</a:t>
            </a:r>
            <a:endParaRPr kumimoji="1" lang="ja-JP" altLang="en-US" dirty="0"/>
          </a:p>
        </p:txBody>
      </p:sp>
      <p:pic>
        <p:nvPicPr>
          <p:cNvPr id="5" name="図 4">
            <a:extLst>
              <a:ext uri="{FF2B5EF4-FFF2-40B4-BE49-F238E27FC236}">
                <a16:creationId xmlns:a16="http://schemas.microsoft.com/office/drawing/2014/main" id="{7CD2037F-160A-4BFA-B214-8658C4EF740D}"/>
              </a:ext>
            </a:extLst>
          </p:cNvPr>
          <p:cNvPicPr>
            <a:picLocks noChangeAspect="1"/>
          </p:cNvPicPr>
          <p:nvPr/>
        </p:nvPicPr>
        <p:blipFill>
          <a:blip r:embed="rId3"/>
          <a:stretch>
            <a:fillRect/>
          </a:stretch>
        </p:blipFill>
        <p:spPr>
          <a:xfrm>
            <a:off x="4993625" y="1988840"/>
            <a:ext cx="3898855" cy="4705163"/>
          </a:xfrm>
          <a:prstGeom prst="rect">
            <a:avLst/>
          </a:prstGeom>
        </p:spPr>
      </p:pic>
      <p:pic>
        <p:nvPicPr>
          <p:cNvPr id="6" name="図 5">
            <a:extLst>
              <a:ext uri="{FF2B5EF4-FFF2-40B4-BE49-F238E27FC236}">
                <a16:creationId xmlns:a16="http://schemas.microsoft.com/office/drawing/2014/main" id="{36AF5C7D-EFB3-4FB5-9A04-6230869E31C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0291" y="3425077"/>
            <a:ext cx="4183757" cy="3138932"/>
          </a:xfrm>
          <a:prstGeom prst="rect">
            <a:avLst/>
          </a:prstGeom>
          <a:noFill/>
          <a:ln>
            <a:solidFill>
              <a:schemeClr val="tx1"/>
            </a:solidFill>
          </a:ln>
          <a:effectLst>
            <a:outerShdw blurRad="50800" dist="38100" dir="2700000" algn="tl" rotWithShape="0">
              <a:prstClr val="black">
                <a:alpha val="40000"/>
              </a:prstClr>
            </a:outerShdw>
          </a:effectLst>
        </p:spPr>
      </p:pic>
      <p:sp>
        <p:nvSpPr>
          <p:cNvPr id="7" name="正方形/長方形 6">
            <a:extLst>
              <a:ext uri="{FF2B5EF4-FFF2-40B4-BE49-F238E27FC236}">
                <a16:creationId xmlns:a16="http://schemas.microsoft.com/office/drawing/2014/main" id="{139D9B2D-85CC-4D8D-A3AB-BD5BF752A1D3}"/>
              </a:ext>
            </a:extLst>
          </p:cNvPr>
          <p:cNvSpPr/>
          <p:nvPr/>
        </p:nvSpPr>
        <p:spPr>
          <a:xfrm>
            <a:off x="395536" y="872088"/>
            <a:ext cx="4824536" cy="2616101"/>
          </a:xfrm>
          <a:prstGeom prst="rect">
            <a:avLst/>
          </a:prstGeom>
        </p:spPr>
        <p:txBody>
          <a:bodyPr wrap="square">
            <a:spAutoFit/>
          </a:bodyPr>
          <a:lstStyle/>
          <a:p>
            <a:r>
              <a:rPr lang="en-US" altLang="ja-JP" sz="2000" b="1" dirty="0"/>
              <a:t>Machine performance</a:t>
            </a:r>
            <a:r>
              <a:rPr lang="ja-JP" altLang="en-US" sz="2000" b="1" dirty="0"/>
              <a:t>：</a:t>
            </a:r>
            <a:endParaRPr lang="en-US" altLang="ja-JP" sz="2000" b="1" dirty="0"/>
          </a:p>
          <a:p>
            <a:pPr marL="715963" lvl="5" indent="-358775">
              <a:buFont typeface="Wingdings" panose="05000000000000000000" pitchFamily="2" charset="2"/>
              <a:buChar char="n"/>
            </a:pPr>
            <a:r>
              <a:rPr lang="en-US" altLang="ja-JP" dirty="0"/>
              <a:t>Pelletron 3UH-HC</a:t>
            </a:r>
            <a:r>
              <a:rPr lang="ja-JP" altLang="en-US" dirty="0"/>
              <a:t>（</a:t>
            </a:r>
            <a:r>
              <a:rPr lang="en-US" altLang="ja-JP" dirty="0" err="1"/>
              <a:t>nec</a:t>
            </a:r>
            <a:r>
              <a:rPr lang="en-US" altLang="ja-JP" dirty="0"/>
              <a:t>,</a:t>
            </a:r>
            <a:r>
              <a:rPr lang="ja-JP" altLang="en-US" dirty="0"/>
              <a:t> </a:t>
            </a:r>
            <a:r>
              <a:rPr lang="en-US" altLang="ja-JP" dirty="0"/>
              <a:t>USA</a:t>
            </a:r>
            <a:r>
              <a:rPr lang="ja-JP" altLang="en-US" dirty="0"/>
              <a:t>）</a:t>
            </a:r>
            <a:endParaRPr lang="en-US" altLang="ja-JP" dirty="0"/>
          </a:p>
          <a:p>
            <a:pPr marL="715963" lvl="5" indent="-358775">
              <a:buFont typeface="Wingdings" panose="05000000000000000000" pitchFamily="2" charset="2"/>
              <a:buChar char="n"/>
            </a:pPr>
            <a:r>
              <a:rPr lang="en-US" altLang="ja-JP" dirty="0"/>
              <a:t>Accelerating voltage</a:t>
            </a:r>
            <a:r>
              <a:rPr lang="ja-JP" altLang="en-US" dirty="0"/>
              <a:t>：</a:t>
            </a:r>
            <a:r>
              <a:rPr lang="en-US" altLang="ja-JP" dirty="0"/>
              <a:t>Max</a:t>
            </a:r>
            <a:r>
              <a:rPr lang="ja-JP" altLang="en-US" dirty="0"/>
              <a:t> </a:t>
            </a:r>
            <a:r>
              <a:rPr lang="en-US" altLang="ja-JP" dirty="0"/>
              <a:t>3</a:t>
            </a:r>
            <a:r>
              <a:rPr lang="ja-JP" altLang="en-US" dirty="0"/>
              <a:t> </a:t>
            </a:r>
            <a:r>
              <a:rPr lang="en-US" altLang="ja-JP" dirty="0"/>
              <a:t>MV</a:t>
            </a:r>
          </a:p>
          <a:p>
            <a:pPr marL="715963" lvl="5" indent="-358775">
              <a:buFont typeface="Wingdings" panose="05000000000000000000" pitchFamily="2" charset="2"/>
              <a:buChar char="n"/>
            </a:pPr>
            <a:r>
              <a:rPr lang="en-US" altLang="ja-JP" dirty="0"/>
              <a:t>Ions</a:t>
            </a:r>
            <a:r>
              <a:rPr lang="ja-JP" altLang="en-US" dirty="0"/>
              <a:t>：</a:t>
            </a:r>
            <a:r>
              <a:rPr lang="en-US" altLang="ja-JP" dirty="0"/>
              <a:t>p, d, </a:t>
            </a:r>
            <a:r>
              <a:rPr lang="en-US" altLang="ja-JP" dirty="0">
                <a:latin typeface="Symbol" panose="05050102010706020507" pitchFamily="18" charset="2"/>
              </a:rPr>
              <a:t>a</a:t>
            </a:r>
          </a:p>
          <a:p>
            <a:pPr marL="715963" lvl="5" indent="-358775">
              <a:buFont typeface="Wingdings" panose="05000000000000000000" pitchFamily="2" charset="2"/>
              <a:buChar char="n"/>
            </a:pPr>
            <a:r>
              <a:rPr lang="en-US" altLang="ja-JP" dirty="0"/>
              <a:t>Beam current</a:t>
            </a:r>
            <a:r>
              <a:rPr lang="ja-JP" altLang="en-US" dirty="0"/>
              <a:t>：</a:t>
            </a:r>
            <a:r>
              <a:rPr lang="en-US" altLang="ja-JP" dirty="0"/>
              <a:t>10</a:t>
            </a:r>
            <a:r>
              <a:rPr lang="ja-JP" altLang="en-US" dirty="0"/>
              <a:t> </a:t>
            </a:r>
            <a:r>
              <a:rPr lang="el-GR" altLang="ja-JP" dirty="0"/>
              <a:t>μ</a:t>
            </a:r>
            <a:r>
              <a:rPr lang="en-US" altLang="ja-JP" dirty="0"/>
              <a:t>A</a:t>
            </a:r>
            <a:r>
              <a:rPr lang="ja-JP" altLang="en-US" dirty="0"/>
              <a:t>（</a:t>
            </a:r>
            <a:r>
              <a:rPr lang="en-US" altLang="ja-JP" dirty="0"/>
              <a:t>Pulse</a:t>
            </a:r>
            <a:r>
              <a:rPr lang="ja-JP" altLang="en-US" dirty="0"/>
              <a:t>）</a:t>
            </a:r>
            <a:endParaRPr lang="en-US" altLang="ja-JP" dirty="0"/>
          </a:p>
          <a:p>
            <a:pPr marL="715963" lvl="5" indent="-358775">
              <a:buFont typeface="Wingdings" panose="05000000000000000000" pitchFamily="2" charset="2"/>
              <a:buChar char="n"/>
            </a:pPr>
            <a:r>
              <a:rPr lang="en-US" altLang="ja-JP" dirty="0"/>
              <a:t>Maximum beam energy</a:t>
            </a:r>
            <a:r>
              <a:rPr lang="ja-JP" altLang="en-US" dirty="0"/>
              <a:t>：</a:t>
            </a:r>
            <a:r>
              <a:rPr lang="en-US" altLang="ja-JP" dirty="0"/>
              <a:t>3</a:t>
            </a:r>
            <a:r>
              <a:rPr lang="ja-JP" altLang="en-US" dirty="0"/>
              <a:t> </a:t>
            </a:r>
            <a:r>
              <a:rPr lang="en-US" altLang="ja-JP" dirty="0"/>
              <a:t>MeV for proton</a:t>
            </a:r>
          </a:p>
          <a:p>
            <a:pPr marL="715963" lvl="5" indent="-358775">
              <a:buFont typeface="Wingdings" panose="05000000000000000000" pitchFamily="2" charset="2"/>
              <a:buChar char="n"/>
            </a:pPr>
            <a:r>
              <a:rPr lang="en-US" altLang="ja-JP" dirty="0"/>
              <a:t>Pulsed beam</a:t>
            </a:r>
            <a:r>
              <a:rPr lang="ja-JP" altLang="en-US" dirty="0"/>
              <a:t>（</a:t>
            </a:r>
            <a:r>
              <a:rPr lang="en-US" altLang="ja-JP" dirty="0"/>
              <a:t>width</a:t>
            </a:r>
            <a:r>
              <a:rPr lang="ja-JP" altLang="en-US" dirty="0"/>
              <a:t> </a:t>
            </a:r>
            <a:r>
              <a:rPr lang="en-US" altLang="ja-JP" dirty="0"/>
              <a:t>1.5ns, repetitive cycle 4MHz</a:t>
            </a:r>
            <a:r>
              <a:rPr lang="ja-JP" altLang="en-US" dirty="0"/>
              <a:t>）</a:t>
            </a:r>
            <a:endParaRPr lang="en-US" altLang="ja-JP" dirty="0"/>
          </a:p>
        </p:txBody>
      </p:sp>
      <p:pic>
        <p:nvPicPr>
          <p:cNvPr id="9" name="図 8">
            <a:extLst>
              <a:ext uri="{FF2B5EF4-FFF2-40B4-BE49-F238E27FC236}">
                <a16:creationId xmlns:a16="http://schemas.microsoft.com/office/drawing/2014/main" id="{46F7978C-E32C-4253-A83B-0D1F1D4D2B21}"/>
              </a:ext>
            </a:extLst>
          </p:cNvPr>
          <p:cNvPicPr>
            <a:picLocks noChangeAspect="1"/>
          </p:cNvPicPr>
          <p:nvPr/>
        </p:nvPicPr>
        <p:blipFill rotWithShape="1">
          <a:blip r:embed="rId5"/>
          <a:srcRect t="13623" b="11421"/>
          <a:stretch/>
        </p:blipFill>
        <p:spPr>
          <a:xfrm>
            <a:off x="5724128" y="301862"/>
            <a:ext cx="2441071" cy="154296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39688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20CE65-A242-12DA-D9C9-ECCB6A703F06}"/>
              </a:ext>
            </a:extLst>
          </p:cNvPr>
          <p:cNvSpPr>
            <a:spLocks noGrp="1"/>
          </p:cNvSpPr>
          <p:nvPr>
            <p:ph type="title"/>
          </p:nvPr>
        </p:nvSpPr>
        <p:spPr/>
        <p:txBody>
          <a:bodyPr/>
          <a:lstStyle/>
          <a:p>
            <a:r>
              <a:rPr lang="en-US" altLang="ja-JP" dirty="0"/>
              <a:t>4. </a:t>
            </a:r>
            <a:r>
              <a:rPr lang="en-US" altLang="ja-JP" dirty="0" err="1"/>
              <a:t>Pelletron</a:t>
            </a:r>
            <a:r>
              <a:rPr lang="ja-JP" altLang="en-US" dirty="0"/>
              <a:t> </a:t>
            </a:r>
            <a:r>
              <a:rPr lang="en-US" altLang="ja-JP" dirty="0"/>
              <a:t>Accelerator</a:t>
            </a:r>
            <a:endParaRPr kumimoji="1" lang="ja-JP" altLang="en-US" dirty="0"/>
          </a:p>
        </p:txBody>
      </p:sp>
      <p:sp>
        <p:nvSpPr>
          <p:cNvPr id="3" name="コンテンツ プレースホルダー 2">
            <a:extLst>
              <a:ext uri="{FF2B5EF4-FFF2-40B4-BE49-F238E27FC236}">
                <a16:creationId xmlns:a16="http://schemas.microsoft.com/office/drawing/2014/main" id="{F62AFB62-17B8-AC04-259A-28AE7D049B38}"/>
              </a:ext>
            </a:extLst>
          </p:cNvPr>
          <p:cNvSpPr>
            <a:spLocks noGrp="1"/>
          </p:cNvSpPr>
          <p:nvPr>
            <p:ph idx="1"/>
          </p:nvPr>
        </p:nvSpPr>
        <p:spPr/>
        <p:txBody>
          <a:bodyPr>
            <a:normAutofit/>
          </a:bodyPr>
          <a:lstStyle/>
          <a:p>
            <a:pPr marL="0" indent="0">
              <a:buNone/>
            </a:pPr>
            <a:r>
              <a:rPr lang="en-US" altLang="ja-JP" sz="2800" dirty="0"/>
              <a:t>Electrostatic accelerator
Van de Graaf type</a:t>
            </a:r>
          </a:p>
          <a:p>
            <a:pPr marL="0" indent="0">
              <a:buNone/>
            </a:pPr>
            <a:r>
              <a:rPr lang="en-US" altLang="ja-JP" sz="2800" dirty="0"/>
              <a:t>Single-ended
</a:t>
            </a:r>
          </a:p>
        </p:txBody>
      </p:sp>
      <p:pic>
        <p:nvPicPr>
          <p:cNvPr id="2050" name="Picture 2">
            <a:extLst>
              <a:ext uri="{FF2B5EF4-FFF2-40B4-BE49-F238E27FC236}">
                <a16:creationId xmlns:a16="http://schemas.microsoft.com/office/drawing/2014/main" id="{E61FEECA-7C0F-3788-D571-4363945B71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806"/>
          <a:stretch/>
        </p:blipFill>
        <p:spPr bwMode="auto">
          <a:xfrm>
            <a:off x="683568" y="3253626"/>
            <a:ext cx="6400639" cy="311576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05DF908F-DB40-C539-E37E-56B73008C759}"/>
              </a:ext>
            </a:extLst>
          </p:cNvPr>
          <p:cNvSpPr txBox="1"/>
          <p:nvPr/>
        </p:nvSpPr>
        <p:spPr>
          <a:xfrm>
            <a:off x="2771800" y="6277912"/>
            <a:ext cx="5328592" cy="307777"/>
          </a:xfrm>
          <a:prstGeom prst="rect">
            <a:avLst/>
          </a:prstGeom>
          <a:noFill/>
        </p:spPr>
        <p:txBody>
          <a:bodyPr wrap="square">
            <a:spAutoFit/>
          </a:bodyPr>
          <a:lstStyle/>
          <a:p>
            <a:r>
              <a:rPr lang="ja-JP" altLang="en-US" sz="1400" dirty="0"/>
              <a:t>https://www.pelletron.com/products/pelletron-tutorial/</a:t>
            </a:r>
          </a:p>
        </p:txBody>
      </p:sp>
      <p:sp>
        <p:nvSpPr>
          <p:cNvPr id="6" name="テキスト ボックス 5">
            <a:extLst>
              <a:ext uri="{FF2B5EF4-FFF2-40B4-BE49-F238E27FC236}">
                <a16:creationId xmlns:a16="http://schemas.microsoft.com/office/drawing/2014/main" id="{CA3DA573-77ED-410F-335B-35A851C7CE60}"/>
              </a:ext>
            </a:extLst>
          </p:cNvPr>
          <p:cNvSpPr txBox="1"/>
          <p:nvPr/>
        </p:nvSpPr>
        <p:spPr>
          <a:xfrm>
            <a:off x="2550801" y="3068960"/>
            <a:ext cx="1629742" cy="369332"/>
          </a:xfrm>
          <a:prstGeom prst="rect">
            <a:avLst/>
          </a:prstGeom>
          <a:noFill/>
        </p:spPr>
        <p:txBody>
          <a:bodyPr wrap="none" rtlCol="0">
            <a:spAutoFit/>
          </a:bodyPr>
          <a:lstStyle/>
          <a:p>
            <a:r>
              <a:rPr kumimoji="1" lang="en-US" altLang="ja-JP" dirty="0">
                <a:solidFill>
                  <a:srgbClr val="0000FF"/>
                </a:solidFill>
                <a:ea typeface="ＭＳ Ｐゴシック" panose="020B0600070205080204" pitchFamily="50" charset="-128"/>
              </a:rPr>
              <a:t>Pellet chains</a:t>
            </a:r>
            <a:endParaRPr kumimoji="1" lang="ja-JP" altLang="en-US" dirty="0">
              <a:solidFill>
                <a:srgbClr val="0000FF"/>
              </a:solidFill>
              <a:ea typeface="ＭＳ Ｐゴシック" panose="020B0600070205080204" pitchFamily="50" charset="-128"/>
            </a:endParaRPr>
          </a:p>
        </p:txBody>
      </p:sp>
      <p:cxnSp>
        <p:nvCxnSpPr>
          <p:cNvPr id="8" name="直線矢印コネクタ 7">
            <a:extLst>
              <a:ext uri="{FF2B5EF4-FFF2-40B4-BE49-F238E27FC236}">
                <a16:creationId xmlns:a16="http://schemas.microsoft.com/office/drawing/2014/main" id="{4B0912BC-D279-1BAB-C11A-D175DC8E4970}"/>
              </a:ext>
            </a:extLst>
          </p:cNvPr>
          <p:cNvCxnSpPr/>
          <p:nvPr/>
        </p:nvCxnSpPr>
        <p:spPr>
          <a:xfrm>
            <a:off x="3419872" y="3489072"/>
            <a:ext cx="216024" cy="864096"/>
          </a:xfrm>
          <a:prstGeom prst="straightConnector1">
            <a:avLst/>
          </a:prstGeom>
          <a:ln w="28575">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59318126-EEDD-76C0-B5B1-D1C5689F342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64088" y="938261"/>
            <a:ext cx="3403821" cy="2553772"/>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19286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EB840A-A168-32B9-D294-16819BEC5DAA}"/>
              </a:ext>
            </a:extLst>
          </p:cNvPr>
          <p:cNvSpPr>
            <a:spLocks noGrp="1"/>
          </p:cNvSpPr>
          <p:nvPr>
            <p:ph type="ctrTitle"/>
          </p:nvPr>
        </p:nvSpPr>
        <p:spPr/>
        <p:txBody>
          <a:bodyPr>
            <a:normAutofit/>
          </a:bodyPr>
          <a:lstStyle/>
          <a:p>
            <a:r>
              <a:rPr kumimoji="1" lang="en-US" altLang="ja-JP" sz="3600" b="1" dirty="0"/>
              <a:t>Thank you for your attention.</a:t>
            </a:r>
            <a:endParaRPr kumimoji="1" lang="ja-JP" altLang="en-US" sz="3600" b="1" dirty="0"/>
          </a:p>
        </p:txBody>
      </p:sp>
      <p:sp>
        <p:nvSpPr>
          <p:cNvPr id="3" name="字幕 2">
            <a:extLst>
              <a:ext uri="{FF2B5EF4-FFF2-40B4-BE49-F238E27FC236}">
                <a16:creationId xmlns:a16="http://schemas.microsoft.com/office/drawing/2014/main" id="{A5C5D154-076B-64A6-FCB5-1E9FB5537C3D}"/>
              </a:ext>
            </a:extLst>
          </p:cNvPr>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396531539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Verdana"/>
        <a:ea typeface="メイリオ"/>
        <a:cs typeface=""/>
      </a:majorFont>
      <a:minorFont>
        <a:latin typeface="Verdana"/>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a:latin typeface="ＭＳ Ｐゴシック" panose="020B0600070205080204" pitchFamily="50" charset="-128"/>
            <a:ea typeface="ＭＳ Ｐゴシック" panose="020B0600070205080204" pitchFamily="50" charset="-128"/>
          </a:defRPr>
        </a:defPPr>
      </a:lstStyle>
    </a:txDef>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Verdana"/>
        <a:ea typeface="メイリオ"/>
        <a:cs typeface=""/>
      </a:majorFont>
      <a:minorFont>
        <a:latin typeface="Verdana"/>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a:latin typeface="ＭＳ Ｐゴシック" panose="020B0600070205080204" pitchFamily="50" charset="-128"/>
            <a:ea typeface="ＭＳ Ｐゴシック" panose="020B0600070205080204" pitchFamily="50" charset="-128"/>
          </a:defRPr>
        </a:defPPr>
      </a:lstStyle>
    </a:txDef>
  </a:objectDefaults>
  <a:extraClrSchemeLst/>
</a:theme>
</file>

<file path=ppt/theme/theme3.xml><?xml version="1.0" encoding="utf-8"?>
<a:theme xmlns:a="http://schemas.openxmlformats.org/drawingml/2006/main" name="cgs14_katabuchi">
  <a:themeElements>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標準デザイン">
      <a:majorFont>
        <a:latin typeface="HG丸ｺﾞｼｯｸM-PRO"/>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標準デザイン">
  <a:themeElements>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標準デザイン">
      <a:majorFont>
        <a:latin typeface="HG丸ｺﾞｼｯｸM-PRO"/>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Verdana"/>
        <a:ea typeface="メイリオ"/>
        <a:cs typeface=""/>
      </a:majorFont>
      <a:minorFont>
        <a:latin typeface="Verdana"/>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a:latin typeface="ＭＳ Ｐゴシック" panose="020B0600070205080204" pitchFamily="50" charset="-128"/>
            <a:ea typeface="ＭＳ Ｐゴシック" panose="020B0600070205080204" pitchFamily="50" charset="-128"/>
          </a:defRPr>
        </a:defPPr>
      </a:lstStyle>
    </a:txDef>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25629</TotalTime>
  <Words>1531</Words>
  <Application>Microsoft Office PowerPoint</Application>
  <PresentationFormat>画面に合わせる (4:3)</PresentationFormat>
  <Paragraphs>193</Paragraphs>
  <Slides>20</Slides>
  <Notes>13</Notes>
  <HiddenSlides>0</HiddenSlides>
  <MMClips>0</MMClips>
  <ScaleCrop>false</ScaleCrop>
  <HeadingPairs>
    <vt:vector size="6" baseType="variant">
      <vt:variant>
        <vt:lpstr>使用されているフォント</vt:lpstr>
      </vt:variant>
      <vt:variant>
        <vt:i4>19</vt:i4>
      </vt:variant>
      <vt:variant>
        <vt:lpstr>テーマ</vt:lpstr>
      </vt:variant>
      <vt:variant>
        <vt:i4>5</vt:i4>
      </vt:variant>
      <vt:variant>
        <vt:lpstr>スライド タイトル</vt:lpstr>
      </vt:variant>
      <vt:variant>
        <vt:i4>20</vt:i4>
      </vt:variant>
    </vt:vector>
  </HeadingPairs>
  <TitlesOfParts>
    <vt:vector size="44" baseType="lpstr">
      <vt:lpstr>Adobe Fan Heiti Std B</vt:lpstr>
      <vt:lpstr>HGPｺﾞｼｯｸE</vt:lpstr>
      <vt:lpstr>HG丸ｺﾞｼｯｸM-PRO</vt:lpstr>
      <vt:lpstr>Meiryo UI</vt:lpstr>
      <vt:lpstr>ＭＳ Ｐゴシック</vt:lpstr>
      <vt:lpstr>ＭＳ 明朝</vt:lpstr>
      <vt:lpstr>Söhne</vt:lpstr>
      <vt:lpstr>メイリオ</vt:lpstr>
      <vt:lpstr>游ゴシック</vt:lpstr>
      <vt:lpstr>Arial</vt:lpstr>
      <vt:lpstr>Arial Rounded MT Bold</vt:lpstr>
      <vt:lpstr>Calibri</vt:lpstr>
      <vt:lpstr>Cambria Math</vt:lpstr>
      <vt:lpstr>Ebrima</vt:lpstr>
      <vt:lpstr>Symbol</vt:lpstr>
      <vt:lpstr>Tahoma</vt:lpstr>
      <vt:lpstr>Times</vt:lpstr>
      <vt:lpstr>Verdana</vt:lpstr>
      <vt:lpstr>Wingdings</vt:lpstr>
      <vt:lpstr>Office テーマ</vt:lpstr>
      <vt:lpstr>1_Office テーマ</vt:lpstr>
      <vt:lpstr>cgs14_katabuchi</vt:lpstr>
      <vt:lpstr>標準デザイン</vt:lpstr>
      <vt:lpstr>2_Office テーマ</vt:lpstr>
      <vt:lpstr>PowerPoint プレゼンテーション</vt:lpstr>
      <vt:lpstr>Contents</vt:lpstr>
      <vt:lpstr>1. Introduction</vt:lpstr>
      <vt:lpstr>2. Non-Destructive Analysis (NDA)</vt:lpstr>
      <vt:lpstr>3. The merit of using photonuclear reaction</vt:lpstr>
      <vt:lpstr>3. The merit of using photonuclear reaction</vt:lpstr>
      <vt:lpstr>4. Pelletron Accelerator</vt:lpstr>
      <vt:lpstr>4. Pelletron Accelerator</vt:lpstr>
      <vt:lpstr>Thank you for your attention.</vt:lpstr>
      <vt:lpstr>PowerPoint プレゼンテーション</vt:lpstr>
      <vt:lpstr>5. Nuclear reactions used as neutron sources</vt:lpstr>
      <vt:lpstr>Types of neutron sources
</vt:lpstr>
      <vt:lpstr>Produced Neutron Energy</vt:lpstr>
      <vt:lpstr>Principle of neutron detection</vt:lpstr>
      <vt:lpstr>Commonly-Used Neutron Detectors</vt:lpstr>
      <vt:lpstr>Neutron detector</vt:lpstr>
      <vt:lpstr>Neutron Time-of-Flight Method</vt:lpstr>
      <vt:lpstr>Neutron Capture Reaction and Prompt g-rays</vt:lpstr>
      <vt:lpstr>Measurement of Prompt g-rays</vt:lpstr>
      <vt:lpstr>Detection of Prompt g-ray and Detector Shielding</vt:lpstr>
    </vt:vector>
  </TitlesOfParts>
  <Company>東京工業大学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Naoto Ohtake</dc:creator>
  <cp:lastModifiedBy>國友 理紗</cp:lastModifiedBy>
  <cp:revision>1420</cp:revision>
  <cp:lastPrinted>2019-10-11T09:06:45Z</cp:lastPrinted>
  <dcterms:created xsi:type="dcterms:W3CDTF">2017-12-10T06:56:12Z</dcterms:created>
  <dcterms:modified xsi:type="dcterms:W3CDTF">2023-10-17T14:06:07Z</dcterms:modified>
</cp:coreProperties>
</file>