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0" r:id="rId14"/>
    <p:sldId id="276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D17EA7-98E0-4781-A8DB-2E75940B5118}">
  <a:tblStyle styleId="{EBD17EA7-98E0-4781-A8DB-2E75940B51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4ccd2a2f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a4ccd2a2f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d9893f557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d9893f557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a14a1e9f4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8a14a1e9f4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a14a1e9f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a14a1e9f4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a14a1e9f4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a14a1e9f4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a14a1e9f4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8a14a1e9f4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a14a1e9f4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8a14a1e9f4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8a14a1e9f4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8a14a1e9f4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d255b0e8f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1d255b0e8f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a14a1e9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8a14a1e9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d255b0e8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d255b0e8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255b0e8fa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d255b0e8fa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a14a1e9f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8a14a1e9f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d255b0e8fa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d255b0e8fa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a4ccd2a2f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a4ccd2a2f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d255b0e8f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d255b0e8f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4025" y="74975"/>
            <a:ext cx="1325550" cy="13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200" y="74974"/>
            <a:ext cx="1518800" cy="675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github.com/mauricioAyllon/NASA-gamm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 descr="An amazing high resolution image of Saturn taken by NASA&amp;#39;s space probe  Cassini.: space"/>
          <p:cNvPicPr preferRelativeResize="0"/>
          <p:nvPr/>
        </p:nvPicPr>
        <p:blipFill rotWithShape="1">
          <a:blip r:embed="rId3">
            <a:alphaModFix/>
          </a:blip>
          <a:srcRect t="2167" r="2" b="2"/>
          <a:stretch/>
        </p:blipFill>
        <p:spPr>
          <a:xfrm>
            <a:off x="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 extrusionOk="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9" name="Google Shape;99;p15"/>
          <p:cNvSpPr/>
          <p:nvPr/>
        </p:nvSpPr>
        <p:spPr>
          <a:xfrm flipH="1">
            <a:off x="5711927" y="-1"/>
            <a:ext cx="6480073" cy="6858002"/>
          </a:xfrm>
          <a:custGeom>
            <a:avLst/>
            <a:gdLst/>
            <a:ahLst/>
            <a:cxnLst/>
            <a:rect l="l" t="t" r="r" b="b"/>
            <a:pathLst>
              <a:path w="6480073" h="6858002" extrusionOk="0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/>
          <p:nvPr/>
        </p:nvSpPr>
        <p:spPr>
          <a:xfrm flipH="1">
            <a:off x="5942784" y="0"/>
            <a:ext cx="6249216" cy="6858001"/>
          </a:xfrm>
          <a:custGeom>
            <a:avLst/>
            <a:gdLst/>
            <a:ahLst/>
            <a:cxnLst/>
            <a:rect l="l" t="t" r="r" b="b"/>
            <a:pathLst>
              <a:path w="6249216" h="6858001" extrusionOk="0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7998" b="-799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ctrTitle"/>
          </p:nvPr>
        </p:nvSpPr>
        <p:spPr>
          <a:xfrm>
            <a:off x="6435399" y="1030150"/>
            <a:ext cx="5186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B081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F4B081"/>
                </a:solidFill>
              </a:rPr>
              <a:t>Precision measurements of nuclear data for planetary nuclear spectroscopy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6653675" y="2993375"/>
            <a:ext cx="5115600" cy="1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Joint ICTP-IAEA Meeting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10/17/2023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/>
              <a:t>Mauricio Ayllon Unzueta</a:t>
            </a:r>
            <a:endParaRPr sz="1800"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0950" y="5427988"/>
            <a:ext cx="1159250" cy="11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2377075" y="119300"/>
            <a:ext cx="76977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dirty="0">
                <a:solidFill>
                  <a:schemeClr val="lt1"/>
                </a:solidFill>
              </a:rPr>
              <a:t>56Fe(</a:t>
            </a:r>
            <a:r>
              <a:rPr lang="en-US" sz="3600" dirty="0" err="1">
                <a:solidFill>
                  <a:schemeClr val="lt1"/>
                </a:solidFill>
              </a:rPr>
              <a:t>n,n’g</a:t>
            </a:r>
            <a:r>
              <a:rPr lang="en-US" sz="3600" dirty="0">
                <a:solidFill>
                  <a:schemeClr val="lt1"/>
                </a:solidFill>
              </a:rPr>
              <a:t>) cross sections</a:t>
            </a:r>
            <a:endParaRPr dirty="0"/>
          </a:p>
        </p:txBody>
      </p:sp>
      <p:sp>
        <p:nvSpPr>
          <p:cNvPr id="264" name="Google Shape;264;p26"/>
          <p:cNvSpPr txBox="1">
            <a:spLocks noGrp="1"/>
          </p:cNvSpPr>
          <p:nvPr>
            <p:ph type="sldNum" idx="12"/>
          </p:nvPr>
        </p:nvSpPr>
        <p:spPr>
          <a:xfrm>
            <a:off x="8887600" y="634050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  <p:pic>
        <p:nvPicPr>
          <p:cNvPr id="265" name="Google Shape;2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50" y="786475"/>
            <a:ext cx="7022701" cy="2588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6" name="Google Shape;266;p26"/>
          <p:cNvGraphicFramePr/>
          <p:nvPr/>
        </p:nvGraphicFramePr>
        <p:xfrm>
          <a:off x="7565400" y="786463"/>
          <a:ext cx="3915500" cy="3108780"/>
        </p:xfrm>
        <a:graphic>
          <a:graphicData uri="http://schemas.openxmlformats.org/drawingml/2006/table">
            <a:tbl>
              <a:tblPr>
                <a:noFill/>
                <a:tableStyleId>{EBD17EA7-98E0-4781-A8DB-2E75940B5118}</a:tableStyleId>
              </a:tblPr>
              <a:tblGrid>
                <a:gridCol w="74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2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Organization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Year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En (MeV)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σ - 847 keV (mb)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</a:rPr>
                        <a:t>σ - </a:t>
                      </a:r>
                      <a:r>
                        <a:rPr lang="en-US" sz="1200" b="1"/>
                        <a:t>1238 keV (mb)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This work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2022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14.05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</a:rPr>
                        <a:t>± </a:t>
                      </a:r>
                      <a:r>
                        <a:rPr lang="en-US" sz="1200" b="1"/>
                        <a:t>0.09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695 ± 5.1%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</a:rPr>
                        <a:t>339 ± 5.1%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GELINA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2014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14.14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0.14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699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4.1%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356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5.0%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LANL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2004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14.05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0.10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705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3%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N/A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ORNL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1990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14.53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0.56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621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4.7%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290 </a:t>
                      </a:r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± 5.5%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Talys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-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14.1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655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333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D7D3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67" name="Google Shape;267;p26"/>
          <p:cNvCxnSpPr/>
          <p:nvPr/>
        </p:nvCxnSpPr>
        <p:spPr>
          <a:xfrm rot="10800000" flipH="1">
            <a:off x="1173425" y="1324175"/>
            <a:ext cx="526500" cy="120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8" name="Google Shape;268;p26"/>
          <p:cNvCxnSpPr/>
          <p:nvPr/>
        </p:nvCxnSpPr>
        <p:spPr>
          <a:xfrm rot="10800000" flipH="1">
            <a:off x="2032675" y="1922200"/>
            <a:ext cx="526500" cy="120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9" name="Google Shape;269;p26"/>
          <p:cNvSpPr txBox="1"/>
          <p:nvPr/>
        </p:nvSpPr>
        <p:spPr>
          <a:xfrm>
            <a:off x="1611775" y="1087200"/>
            <a:ext cx="9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847 keV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>
            <a:off x="2455975" y="1707050"/>
            <a:ext cx="9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1238 keV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5830475" y="4029263"/>
            <a:ext cx="52206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Python based gamma spectroscopy GUI (</a:t>
            </a: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https://github.com/mauricioAyllon/NASA-gamma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TALYS:</a:t>
            </a:r>
            <a:endParaRPr sz="18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 to design experiments.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 measurement times, expected energies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Optimize geometry, target mass, etc.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 angle dependencies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150" y="3438025"/>
            <a:ext cx="5511040" cy="326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0AFCF9-CDC2-C63F-5173-7E17659C8181}"/>
              </a:ext>
            </a:extLst>
          </p:cNvPr>
          <p:cNvSpPr/>
          <p:nvPr/>
        </p:nvSpPr>
        <p:spPr>
          <a:xfrm>
            <a:off x="1420940" y="4153628"/>
            <a:ext cx="1215934" cy="503431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>
            <a:spLocks noGrp="1"/>
          </p:cNvSpPr>
          <p:nvPr>
            <p:ph type="title"/>
          </p:nvPr>
        </p:nvSpPr>
        <p:spPr>
          <a:xfrm>
            <a:off x="2277863" y="744175"/>
            <a:ext cx="7238400" cy="65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Thank you for your attention!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86" name="Google Shape;2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626" y="2135500"/>
            <a:ext cx="5098775" cy="18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 txBox="1"/>
          <p:nvPr/>
        </p:nvSpPr>
        <p:spPr>
          <a:xfrm>
            <a:off x="3444000" y="2639825"/>
            <a:ext cx="14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NASA (SLS)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3649625" y="4373050"/>
            <a:ext cx="449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Contact: mauricio.ayllonunzueta@nasa.gov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>
            <a:spLocks noGrp="1"/>
          </p:cNvSpPr>
          <p:nvPr>
            <p:ph type="body" idx="1"/>
          </p:nvPr>
        </p:nvSpPr>
        <p:spPr>
          <a:xfrm>
            <a:off x="5134075" y="2808075"/>
            <a:ext cx="2637000" cy="82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</a:rPr>
              <a:t>Extra slides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95" name="Google Shape;29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55A69-A905-D5CB-3274-2F7AE5E500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9A47D-8B4D-ABE2-0C9B-D716F254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30" y="1424763"/>
            <a:ext cx="8528739" cy="5039709"/>
          </a:xfrm>
          <a:prstGeom prst="rect">
            <a:avLst/>
          </a:prstGeom>
        </p:spPr>
      </p:pic>
      <p:sp>
        <p:nvSpPr>
          <p:cNvPr id="7" name="Google Shape;263;p26">
            <a:extLst>
              <a:ext uri="{FF2B5EF4-FFF2-40B4-BE49-F238E27FC236}">
                <a16:creationId xmlns:a16="http://schemas.microsoft.com/office/drawing/2014/main" id="{A314A63D-7413-ED9F-B21D-38F0BB1BDE9E}"/>
              </a:ext>
            </a:extLst>
          </p:cNvPr>
          <p:cNvSpPr txBox="1">
            <a:spLocks/>
          </p:cNvSpPr>
          <p:nvPr/>
        </p:nvSpPr>
        <p:spPr>
          <a:xfrm>
            <a:off x="2247150" y="266359"/>
            <a:ext cx="7697700" cy="90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</a:pPr>
            <a:r>
              <a:rPr lang="en-US" sz="3600" dirty="0">
                <a:solidFill>
                  <a:schemeClr val="lt1"/>
                </a:solidFill>
              </a:rPr>
              <a:t>Proposed list of isotopes needed for successful space 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3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01" name="Google Shape;3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25" y="1385486"/>
            <a:ext cx="4914276" cy="487763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684225" y="95075"/>
            <a:ext cx="105156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Angular distributions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6150" y="1442988"/>
            <a:ext cx="5886425" cy="47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3138" y="1442997"/>
            <a:ext cx="4232456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684225" y="95075"/>
            <a:ext cx="105156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Angular distributions with TALYS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8AC4F-ABC3-C4B9-4686-E3C371D35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854" y="1055897"/>
            <a:ext cx="6591918" cy="4419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332B8-F82D-8C9C-FEB8-A610D5E97F5F}"/>
              </a:ext>
            </a:extLst>
          </p:cNvPr>
          <p:cNvSpPr txBox="1"/>
          <p:nvPr/>
        </p:nvSpPr>
        <p:spPr>
          <a:xfrm>
            <a:off x="2676293" y="5802103"/>
            <a:ext cx="63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Based on Legendre coefficients and following Baghdad Atlas paper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16" name="Google Shape;316;p32"/>
          <p:cNvSpPr txBox="1">
            <a:spLocks noGrp="1"/>
          </p:cNvSpPr>
          <p:nvPr>
            <p:ph type="title"/>
          </p:nvPr>
        </p:nvSpPr>
        <p:spPr>
          <a:xfrm>
            <a:off x="684225" y="95075"/>
            <a:ext cx="105156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Neutron energy distribution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317" name="Google Shape;317;p32"/>
          <p:cNvPicPr preferRelativeResize="0"/>
          <p:nvPr/>
        </p:nvPicPr>
        <p:blipFill rotWithShape="1">
          <a:blip r:embed="rId3">
            <a:alphaModFix/>
          </a:blip>
          <a:srcRect l="4158" r="1980"/>
          <a:stretch/>
        </p:blipFill>
        <p:spPr>
          <a:xfrm>
            <a:off x="7122425" y="1135775"/>
            <a:ext cx="3661799" cy="52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75" y="1776125"/>
            <a:ext cx="5321576" cy="37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24" name="Google Shape;324;p33"/>
          <p:cNvSpPr txBox="1">
            <a:spLocks noGrp="1"/>
          </p:cNvSpPr>
          <p:nvPr>
            <p:ph type="title"/>
          </p:nvPr>
        </p:nvSpPr>
        <p:spPr>
          <a:xfrm>
            <a:off x="684225" y="95075"/>
            <a:ext cx="105156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Neutron energy distribution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325" name="Google Shape;325;p33"/>
          <p:cNvPicPr preferRelativeResize="0"/>
          <p:nvPr/>
        </p:nvPicPr>
        <p:blipFill rotWithShape="1">
          <a:blip r:embed="rId3">
            <a:alphaModFix/>
          </a:blip>
          <a:srcRect l="4158" r="1980"/>
          <a:stretch/>
        </p:blipFill>
        <p:spPr>
          <a:xfrm>
            <a:off x="7122425" y="1135775"/>
            <a:ext cx="3661799" cy="52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75" y="1776125"/>
            <a:ext cx="5321576" cy="37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32" name="Google Shape;3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50" y="1345112"/>
            <a:ext cx="6916550" cy="5203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684225" y="95075"/>
            <a:ext cx="105156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Target thickness selection criteria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660675" y="200450"/>
            <a:ext cx="105156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</a:rPr>
              <a:t>Our team 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950" y="2891313"/>
            <a:ext cx="1498475" cy="1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388" y="4995025"/>
            <a:ext cx="1014975" cy="101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439" y="4211714"/>
            <a:ext cx="1533899" cy="85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91500" y="4995025"/>
            <a:ext cx="1381400" cy="74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6313" y="2228572"/>
            <a:ext cx="1381400" cy="149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97275" y="2891325"/>
            <a:ext cx="1226193" cy="154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9">
            <a:alphaModFix/>
          </a:blip>
          <a:srcRect b="23652"/>
          <a:stretch/>
        </p:blipFill>
        <p:spPr>
          <a:xfrm>
            <a:off x="8424475" y="3041286"/>
            <a:ext cx="1381399" cy="138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94950" y="3036275"/>
            <a:ext cx="1381500" cy="139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11">
            <a:alphaModFix/>
          </a:blip>
          <a:srcRect b="24516"/>
          <a:stretch/>
        </p:blipFill>
        <p:spPr>
          <a:xfrm>
            <a:off x="9291500" y="1117599"/>
            <a:ext cx="1381399" cy="13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10113" y="2228575"/>
            <a:ext cx="1498476" cy="149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507438" y="4437700"/>
            <a:ext cx="13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Mauricio Ayllon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2130773" y="4437700"/>
            <a:ext cx="115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 Parsons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4476264" y="3805975"/>
            <a:ext cx="153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Patrick Peplowski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6207013" y="3805950"/>
            <a:ext cx="13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Jack Wilson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8156000" y="4471588"/>
            <a:ext cx="173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Bernhard Ludewigt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9369150" y="2464113"/>
            <a:ext cx="122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Arun Persaud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10203100" y="4471588"/>
            <a:ext cx="13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Caroline Egan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00225" y="1096675"/>
            <a:ext cx="1381400" cy="13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1200113" y="2443200"/>
            <a:ext cx="13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Richard Starr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414850" y="115200"/>
            <a:ext cx="10863600" cy="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Planetary nuclear spectroscopy allows us to measure the bulk elemental composition of a planetary object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407" y="2364883"/>
            <a:ext cx="5659901" cy="29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1732" y="3249408"/>
            <a:ext cx="2666899" cy="123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269448" y="5241796"/>
            <a:ext cx="56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Lunar prospector gamma ray spectrometer: first direct measurements of  the lunar chemical composition of the entire surface. Image credit NASA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4448658" y="3780633"/>
            <a:ext cx="718800" cy="9531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4448658" y="3411333"/>
            <a:ext cx="62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2353108" y="4072533"/>
            <a:ext cx="49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2176633" y="3119433"/>
            <a:ext cx="718800" cy="9531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1979859" y="6005896"/>
            <a:ext cx="242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GRS = Gamma ray spectrometer</a:t>
            </a:r>
            <a:endParaRPr sz="13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NS = Neutron sensor</a:t>
            </a:r>
            <a:endParaRPr sz="13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1565070" y="1625763"/>
            <a:ext cx="32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Passive orbital measurements</a:t>
            </a:r>
            <a:endParaRPr sz="18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7526809" y="1688879"/>
            <a:ext cx="329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Passive/active in situ measurements</a:t>
            </a:r>
            <a:endParaRPr sz="18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6616116" y="2864574"/>
            <a:ext cx="5161034" cy="1669710"/>
          </a:xfrm>
          <a:custGeom>
            <a:avLst/>
            <a:gdLst/>
            <a:ahLst/>
            <a:cxnLst/>
            <a:rect l="l" t="t" r="r" b="b"/>
            <a:pathLst>
              <a:path w="5161034" h="1669710" extrusionOk="0">
                <a:moveTo>
                  <a:pt x="551917" y="291832"/>
                </a:moveTo>
                <a:cubicBezTo>
                  <a:pt x="751334" y="384245"/>
                  <a:pt x="971828" y="556099"/>
                  <a:pt x="1242581" y="612844"/>
                </a:cubicBezTo>
                <a:cubicBezTo>
                  <a:pt x="1513334" y="669589"/>
                  <a:pt x="1921896" y="677696"/>
                  <a:pt x="2176436" y="632300"/>
                </a:cubicBezTo>
                <a:cubicBezTo>
                  <a:pt x="2430976" y="586904"/>
                  <a:pt x="2471508" y="335606"/>
                  <a:pt x="2769823" y="340470"/>
                </a:cubicBezTo>
                <a:cubicBezTo>
                  <a:pt x="3068138" y="345334"/>
                  <a:pt x="3638828" y="607981"/>
                  <a:pt x="3966326" y="661483"/>
                </a:cubicBezTo>
                <a:cubicBezTo>
                  <a:pt x="4293824" y="714985"/>
                  <a:pt x="4587275" y="500977"/>
                  <a:pt x="4734811" y="661483"/>
                </a:cubicBezTo>
                <a:cubicBezTo>
                  <a:pt x="4882347" y="821989"/>
                  <a:pt x="5542207" y="1483470"/>
                  <a:pt x="4851543" y="1624521"/>
                </a:cubicBezTo>
                <a:cubicBezTo>
                  <a:pt x="4160879" y="1765572"/>
                  <a:pt x="1385254" y="1533730"/>
                  <a:pt x="590828" y="1507789"/>
                </a:cubicBezTo>
                <a:cubicBezTo>
                  <a:pt x="-203598" y="1481849"/>
                  <a:pt x="175780" y="1710448"/>
                  <a:pt x="84989" y="1468878"/>
                </a:cubicBezTo>
                <a:cubicBezTo>
                  <a:pt x="-5803" y="1227308"/>
                  <a:pt x="-31742" y="249679"/>
                  <a:pt x="46079" y="58368"/>
                </a:cubicBezTo>
                <a:cubicBezTo>
                  <a:pt x="123900" y="-132943"/>
                  <a:pt x="352500" y="199419"/>
                  <a:pt x="551917" y="291832"/>
                </a:cubicBezTo>
                <a:close/>
              </a:path>
            </a:pathLst>
          </a:cu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7066" y="3010236"/>
            <a:ext cx="1750953" cy="85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 rotWithShape="1">
          <a:blip r:embed="rId6">
            <a:alphaModFix amt="79000"/>
          </a:blip>
          <a:srcRect l="50745" t="47035" r="16680" b="10731"/>
          <a:stretch/>
        </p:blipFill>
        <p:spPr>
          <a:xfrm>
            <a:off x="7567066" y="3673439"/>
            <a:ext cx="1606960" cy="67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/>
        </p:nvSpPr>
        <p:spPr>
          <a:xfrm>
            <a:off x="6168693" y="4946804"/>
            <a:ext cx="5579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Constrain theories on formation and evolutionary processes.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 resources, anomalies, biosignatures.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 geochemical context for other instruments.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 future missions.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9023882" y="4147119"/>
            <a:ext cx="275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Inspected volume ~ 50 x 50 x 50 cm3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25" y="974649"/>
            <a:ext cx="11595773" cy="539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414850" y="211250"/>
            <a:ext cx="108636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</a:rPr>
              <a:t>Notable past missions with nuclear spectrometers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298125" y="6369550"/>
            <a:ext cx="274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Patrick Peplowski (JHU-APL)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50" y="553716"/>
            <a:ext cx="11106348" cy="579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298125" y="6369550"/>
            <a:ext cx="274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Patrick Peplowski (JHU-APL)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22A519-A440-7604-1F3E-DC6B0F91F228}"/>
              </a:ext>
            </a:extLst>
          </p:cNvPr>
          <p:cNvCxnSpPr/>
          <p:nvPr/>
        </p:nvCxnSpPr>
        <p:spPr>
          <a:xfrm flipH="1" flipV="1">
            <a:off x="8006576" y="5319132"/>
            <a:ext cx="925551" cy="379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0364B5D-4876-06A7-045E-6F9E699CA415}"/>
              </a:ext>
            </a:extLst>
          </p:cNvPr>
          <p:cNvSpPr txBox="1"/>
          <p:nvPr/>
        </p:nvSpPr>
        <p:spPr>
          <a:xfrm>
            <a:off x="6623825" y="4585372"/>
            <a:ext cx="162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Successfully launched last Friday!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8324" y="1853624"/>
            <a:ext cx="2652273" cy="1547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 rotWithShape="1">
          <a:blip r:embed="rId4">
            <a:alphaModFix amt="65000"/>
          </a:blip>
          <a:srcRect l="50745" t="47035" r="16680" b="10731"/>
          <a:stretch/>
        </p:blipFill>
        <p:spPr>
          <a:xfrm>
            <a:off x="9098323" y="3079250"/>
            <a:ext cx="2652275" cy="17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>
            <a:spLocks noGrp="1"/>
          </p:cNvSpPr>
          <p:nvPr>
            <p:ph type="title"/>
          </p:nvPr>
        </p:nvSpPr>
        <p:spPr>
          <a:xfrm>
            <a:off x="992221" y="123514"/>
            <a:ext cx="90579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>
                <a:solidFill>
                  <a:schemeClr val="lt1"/>
                </a:solidFill>
              </a:rPr>
              <a:t>Dragonfly: Mission to Titan </a:t>
            </a:r>
            <a:endParaRPr sz="3200"/>
          </a:p>
        </p:txBody>
      </p:sp>
      <p:pic>
        <p:nvPicPr>
          <p:cNvPr id="188" name="Google Shape;188;p21" descr="Color image of Titan"/>
          <p:cNvPicPr preferRelativeResize="0"/>
          <p:nvPr/>
        </p:nvPicPr>
        <p:blipFill rotWithShape="1">
          <a:blip r:embed="rId5">
            <a:alphaModFix/>
          </a:blip>
          <a:srcRect t="9103" b="8808"/>
          <a:stretch/>
        </p:blipFill>
        <p:spPr>
          <a:xfrm>
            <a:off x="9374672" y="5172681"/>
            <a:ext cx="2099576" cy="160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291675" y="1057175"/>
            <a:ext cx="4130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In-situ active GRS: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Pulsed neutron generator (PNG) onboard.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Monoenergetic 14.1 MeV neutrons from DT reaction.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Allows for higher elemental sensitivity with shorter integration times.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9098323" y="4896424"/>
            <a:ext cx="297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Titan, Saturn’s largest moon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8861010" y="1089956"/>
            <a:ext cx="312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Dragonfly mission (2027) will have a PNG, GRS, and a NS onboard.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204075" y="3517750"/>
            <a:ext cx="2975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DraGNS: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agonfly </a:t>
            </a:r>
            <a:r>
              <a:rPr lang="en-US"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amma-Ray and </a:t>
            </a:r>
            <a:r>
              <a:rPr lang="en-US"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eutron </a:t>
            </a:r>
            <a:r>
              <a:rPr lang="en-US"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pectrometer.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Measure bulk composition of </a:t>
            </a:r>
            <a:r>
              <a:rPr lang="en-US"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Titan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surface and provide context for other instruments.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8021" y="1057175"/>
            <a:ext cx="2609218" cy="1869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1"/>
          <p:cNvCxnSpPr/>
          <p:nvPr/>
        </p:nvCxnSpPr>
        <p:spPr>
          <a:xfrm flipH="1">
            <a:off x="5416982" y="1977410"/>
            <a:ext cx="927600" cy="945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6" name="Google Shape;196;p21"/>
          <p:cNvSpPr txBox="1"/>
          <p:nvPr/>
        </p:nvSpPr>
        <p:spPr>
          <a:xfrm>
            <a:off x="4905935" y="2797236"/>
            <a:ext cx="653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PNG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5630680" y="3020436"/>
            <a:ext cx="1443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HPGe + 3He</a:t>
            </a:r>
            <a:endParaRPr sz="1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Google Shape;198;p21"/>
          <p:cNvCxnSpPr/>
          <p:nvPr/>
        </p:nvCxnSpPr>
        <p:spPr>
          <a:xfrm flipH="1">
            <a:off x="6198160" y="2079258"/>
            <a:ext cx="778500" cy="1020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9" name="Google Shape;19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95126" y="3560147"/>
            <a:ext cx="5365884" cy="296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838200" y="142800"/>
            <a:ext cx="10515600" cy="70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</a:rPr>
              <a:t>Challenge to gamma ray spectroscopy: cross sections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471174" y="2014175"/>
            <a:ext cx="3979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limiting factors to higher elemental precision are the gaps and inconsistencies in 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gamma production cross section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libraries.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l="6049" t="37408" r="48771" b="11992"/>
          <a:stretch/>
        </p:blipFill>
        <p:spPr>
          <a:xfrm>
            <a:off x="4720524" y="850195"/>
            <a:ext cx="3325351" cy="309579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4582000" y="3905500"/>
            <a:ext cx="360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56Fe(n,n’g) @ 847 keV cross section.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5607238" y="3064475"/>
            <a:ext cx="1669500" cy="15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23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185" t="8650" r="8440"/>
          <a:stretch/>
        </p:blipFill>
        <p:spPr>
          <a:xfrm>
            <a:off x="8235325" y="1549794"/>
            <a:ext cx="3763200" cy="233318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>
            <a:off x="8315725" y="3905500"/>
            <a:ext cx="376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27Al(n,n’g) @ 1720 keV cross section.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5">
            <a:alphaModFix/>
          </a:blip>
          <a:srcRect b="18883"/>
          <a:stretch/>
        </p:blipFill>
        <p:spPr>
          <a:xfrm>
            <a:off x="657700" y="4493875"/>
            <a:ext cx="4815356" cy="22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 txBox="1"/>
          <p:nvPr/>
        </p:nvSpPr>
        <p:spPr>
          <a:xfrm>
            <a:off x="5607250" y="4791039"/>
            <a:ext cx="6153300" cy="156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GEANT4 benchmarking metrics produced by Peplowski [2022] highlighting deficiencies in simulation of neutron-induced gamma-ray production.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None of the libraries yield a 1-𝝈 match to the measurements.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636600" y="366350"/>
            <a:ext cx="10918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</a:rPr>
              <a:t>How are we trying to improve (n,n’g) cross sections? Enter Associated Particle Imaging (API)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3200" y="2115975"/>
            <a:ext cx="5320601" cy="44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 rotWithShape="1">
          <a:blip r:embed="rId4">
            <a:alphaModFix/>
          </a:blip>
          <a:srcRect b="24516"/>
          <a:stretch/>
        </p:blipFill>
        <p:spPr>
          <a:xfrm>
            <a:off x="10636475" y="887127"/>
            <a:ext cx="933150" cy="9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/>
          <p:nvPr/>
        </p:nvSpPr>
        <p:spPr>
          <a:xfrm>
            <a:off x="10167950" y="1715775"/>
            <a:ext cx="18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LBNL: Arun Persaud, PI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4"/>
          <p:cNvSpPr txBox="1"/>
          <p:nvPr/>
        </p:nvSpPr>
        <p:spPr>
          <a:xfrm>
            <a:off x="302250" y="1422150"/>
            <a:ext cx="61395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funded work allowed for the first precision measurements of inelastic scattering cross sections with a novel instrument system at LBL: </a:t>
            </a: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Associated Particle Imaging (API).  </a:t>
            </a:r>
            <a:endParaRPr sz="18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API vs. other techniques:</a:t>
            </a:r>
            <a:endParaRPr sz="1800" dirty="0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API: Direct flux measurements</a:t>
            </a:r>
            <a:endParaRPr sz="1800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Other: Activation foils “gold standard”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API: Only prompt reactions</a:t>
            </a:r>
            <a:endParaRPr sz="1800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Other: Difficult to filter out parasitic reactions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API: Monoenergetic neutron flux</a:t>
            </a:r>
            <a:endParaRPr sz="1800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Other: Requires additional neutron energy measurements (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nTOF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etc.)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API: Gamma-ray background suppression</a:t>
            </a:r>
            <a:endParaRPr sz="1800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Other: May be difficult to account for background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API: Compact, portable, low-cost</a:t>
            </a:r>
            <a:endParaRPr sz="1800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Other: Usually large facilities e.g. accelerator, reactor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50" name="Google Shape;250;p25"/>
          <p:cNvSpPr txBox="1">
            <a:spLocks noGrp="1"/>
          </p:cNvSpPr>
          <p:nvPr>
            <p:ph type="title"/>
          </p:nvPr>
        </p:nvSpPr>
        <p:spPr>
          <a:xfrm>
            <a:off x="632000" y="173725"/>
            <a:ext cx="10918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</a:rPr>
              <a:t>First measurement campaign (Aug 2022)</a:t>
            </a:r>
            <a:endParaRPr/>
          </a:p>
        </p:txBody>
      </p:sp>
      <p:pic>
        <p:nvPicPr>
          <p:cNvPr id="251" name="Google Shape;2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00" y="1074863"/>
            <a:ext cx="4774701" cy="282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300" y="3904135"/>
            <a:ext cx="4495499" cy="262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 rotWithShape="1">
          <a:blip r:embed="rId5">
            <a:alphaModFix/>
          </a:blip>
          <a:srcRect b="19935"/>
          <a:stretch/>
        </p:blipFill>
        <p:spPr>
          <a:xfrm>
            <a:off x="7377100" y="1640050"/>
            <a:ext cx="2325000" cy="413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48750" y="1640050"/>
            <a:ext cx="1861444" cy="413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7950" y="1640050"/>
            <a:ext cx="1861449" cy="413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 txBox="1"/>
          <p:nvPr/>
        </p:nvSpPr>
        <p:spPr>
          <a:xfrm>
            <a:off x="5524500" y="2616525"/>
            <a:ext cx="114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8133525" y="4797250"/>
            <a:ext cx="114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 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>
            <a:off x="10057575" y="3047625"/>
            <a:ext cx="114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 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668</Words>
  <Application>Microsoft Office PowerPoint</Application>
  <PresentationFormat>Widescreen</PresentationFormat>
  <Paragraphs>137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Office Theme</vt:lpstr>
      <vt:lpstr>Office Theme</vt:lpstr>
      <vt:lpstr>Precision measurements of nuclear data for planetary nuclear spectroscopy</vt:lpstr>
      <vt:lpstr>Our team </vt:lpstr>
      <vt:lpstr>PowerPoint Presentation</vt:lpstr>
      <vt:lpstr>Notable past missions with nuclear spectrometers</vt:lpstr>
      <vt:lpstr>PowerPoint Presentation</vt:lpstr>
      <vt:lpstr>Dragonfly: Mission to Titan </vt:lpstr>
      <vt:lpstr>Challenge to gamma ray spectroscopy: cross sections</vt:lpstr>
      <vt:lpstr>How are we trying to improve (n,n’g) cross sections? Enter Associated Particle Imaging (API)</vt:lpstr>
      <vt:lpstr>First measurement campaign (Aug 2022)</vt:lpstr>
      <vt:lpstr>56Fe(n,n’g) cross sections</vt:lpstr>
      <vt:lpstr>Thank you for your attention!</vt:lpstr>
      <vt:lpstr>PowerPoint Presentation</vt:lpstr>
      <vt:lpstr>PowerPoint Presentation</vt:lpstr>
      <vt:lpstr>Angular distributions</vt:lpstr>
      <vt:lpstr>Angular distributions with TALYS</vt:lpstr>
      <vt:lpstr>Neutron energy distribution</vt:lpstr>
      <vt:lpstr>Neutron energy distribution</vt:lpstr>
      <vt:lpstr>Target thickness selection criteria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measurements of nuclear data for planetary nuclear spectroscopy</dc:title>
  <cp:lastModifiedBy>Mauricio Ayllon Unzueta</cp:lastModifiedBy>
  <cp:revision>3</cp:revision>
  <dcterms:modified xsi:type="dcterms:W3CDTF">2023-10-18T07:56:48Z</dcterms:modified>
</cp:coreProperties>
</file>