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9" r:id="rId2"/>
    <p:sldId id="268" r:id="rId3"/>
    <p:sldId id="266" r:id="rId4"/>
    <p:sldId id="257" r:id="rId5"/>
    <p:sldId id="258" r:id="rId6"/>
    <p:sldId id="259" r:id="rId7"/>
    <p:sldId id="260" r:id="rId8"/>
    <p:sldId id="263" r:id="rId9"/>
    <p:sldId id="264" r:id="rId10"/>
    <p:sldId id="261" r:id="rId11"/>
    <p:sldId id="262"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33FF"/>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9F5B43-AFFA-47BE-A8CF-90E30269157A}" v="10" dt="2023-10-09T20:56:54.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41" autoAdjust="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2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10/18/2023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B33F-7B53-F67C-8462-60EE98C96EAD}"/>
              </a:ext>
            </a:extLst>
          </p:cNvPr>
          <p:cNvSpPr>
            <a:spLocks noGrp="1"/>
          </p:cNvSpPr>
          <p:nvPr>
            <p:ph type="ctrTitle"/>
          </p:nvPr>
        </p:nvSpPr>
        <p:spPr>
          <a:xfrm>
            <a:off x="793345" y="1766501"/>
            <a:ext cx="6007506" cy="1889092"/>
          </a:xfrm>
          <a:solidFill>
            <a:srgbClr val="002060">
              <a:alpha val="85000"/>
            </a:srgbClr>
          </a:solidFill>
          <a:effectLst>
            <a:softEdge rad="88900"/>
          </a:effectLst>
        </p:spPr>
        <p:txBody>
          <a:bodyPr>
            <a:noAutofit/>
          </a:bodyPr>
          <a:lstStyle/>
          <a:p>
            <a:r>
              <a:rPr lang="en-US" sz="3200" cap="none" dirty="0">
                <a:effectLst/>
                <a:latin typeface="Times New Roman" panose="02020603050405020304" pitchFamily="18" charset="0"/>
                <a:cs typeface="Times New Roman" panose="02020603050405020304" pitchFamily="18" charset="0"/>
              </a:rPr>
              <a:t>Measurement of neutron capture </a:t>
            </a:r>
            <a:br>
              <a:rPr lang="en-US" sz="3200" cap="none" dirty="0">
                <a:effectLst/>
                <a:latin typeface="Times New Roman" panose="02020603050405020304" pitchFamily="18" charset="0"/>
                <a:cs typeface="Times New Roman" panose="02020603050405020304" pitchFamily="18" charset="0"/>
              </a:rPr>
            </a:br>
            <a:r>
              <a:rPr lang="en-US" sz="3200" cap="none" dirty="0">
                <a:effectLst/>
                <a:latin typeface="Times New Roman" panose="02020603050405020304" pitchFamily="18" charset="0"/>
                <a:cs typeface="Times New Roman" panose="02020603050405020304" pitchFamily="18" charset="0"/>
              </a:rPr>
              <a:t>cross-section of </a:t>
            </a:r>
            <a:r>
              <a:rPr lang="en-US" sz="3200" cap="none" baseline="30000" dirty="0">
                <a:effectLst/>
                <a:latin typeface="Times New Roman" panose="02020603050405020304" pitchFamily="18" charset="0"/>
                <a:cs typeface="Times New Roman" panose="02020603050405020304" pitchFamily="18" charset="0"/>
              </a:rPr>
              <a:t>68</a:t>
            </a:r>
            <a:r>
              <a:rPr lang="en-US" sz="3200" cap="none" dirty="0">
                <a:effectLst/>
                <a:latin typeface="Times New Roman" panose="02020603050405020304" pitchFamily="18" charset="0"/>
                <a:cs typeface="Times New Roman" panose="02020603050405020304" pitchFamily="18" charset="0"/>
              </a:rPr>
              <a:t>Zn and the uncertainty analysis with </a:t>
            </a:r>
            <a:br>
              <a:rPr lang="en-US" sz="3200" cap="none" dirty="0">
                <a:effectLst/>
                <a:latin typeface="Times New Roman" panose="02020603050405020304" pitchFamily="18" charset="0"/>
                <a:cs typeface="Times New Roman" panose="02020603050405020304" pitchFamily="18" charset="0"/>
              </a:rPr>
            </a:br>
            <a:r>
              <a:rPr lang="en-US" sz="3200" cap="none" dirty="0">
                <a:effectLst/>
                <a:latin typeface="Times New Roman" panose="02020603050405020304" pitchFamily="18" charset="0"/>
                <a:cs typeface="Times New Roman" panose="02020603050405020304" pitchFamily="18" charset="0"/>
              </a:rPr>
              <a:t>correlation assessment.</a:t>
            </a:r>
            <a:endParaRPr lang="en-IN" sz="3200" cap="none" dirty="0">
              <a:effectLst/>
              <a:latin typeface="Times New Roman" panose="02020603050405020304" pitchFamily="18" charset="0"/>
              <a:cs typeface="Times New Roman" panose="02020603050405020304" pitchFamily="18" charset="0"/>
            </a:endParaRPr>
          </a:p>
        </p:txBody>
      </p:sp>
      <p:sp>
        <p:nvSpPr>
          <p:cNvPr id="7" name="Rectangle 3">
            <a:extLst>
              <a:ext uri="{FF2B5EF4-FFF2-40B4-BE49-F238E27FC236}">
                <a16:creationId xmlns:a16="http://schemas.microsoft.com/office/drawing/2014/main" id="{2EFADF71-92A1-6C03-EB37-8FB813F7310A}"/>
              </a:ext>
            </a:extLst>
          </p:cNvPr>
          <p:cNvSpPr txBox="1">
            <a:spLocks noChangeArrowheads="1"/>
          </p:cNvSpPr>
          <p:nvPr/>
        </p:nvSpPr>
        <p:spPr>
          <a:xfrm>
            <a:off x="0" y="4052136"/>
            <a:ext cx="12202344" cy="2805863"/>
          </a:xfrm>
          <a:prstGeom prst="rect">
            <a:avLst/>
          </a:prstGeom>
          <a:solidFill>
            <a:srgbClr val="002060">
              <a:alpha val="8000"/>
            </a:srgbClr>
          </a:solidFill>
          <a:effectLst>
            <a:softEdge rad="0"/>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en-US" sz="2400" b="1" i="1" dirty="0">
                <a:solidFill>
                  <a:srgbClr val="002060"/>
                </a:solidFill>
                <a:latin typeface="Times New Roman" pitchFamily="18" charset="0"/>
                <a:ea typeface="Times New Roman" pitchFamily="18" charset="0"/>
                <a:cs typeface="Times New Roman" pitchFamily="18" charset="0"/>
              </a:rPr>
              <a:t>                   </a:t>
            </a:r>
            <a:r>
              <a:rPr lang="en-US" sz="3200" b="1" i="1" dirty="0">
                <a:solidFill>
                  <a:schemeClr val="tx2">
                    <a:lumMod val="10000"/>
                  </a:schemeClr>
                </a:solidFill>
                <a:latin typeface="Times New Roman" pitchFamily="18" charset="0"/>
                <a:ea typeface="Times New Roman" pitchFamily="18" charset="0"/>
                <a:cs typeface="Times New Roman" pitchFamily="18" charset="0"/>
              </a:rPr>
              <a:t>Presented by;</a:t>
            </a:r>
            <a:r>
              <a:rPr lang="en-US" sz="2400" b="1" i="1" dirty="0">
                <a:solidFill>
                  <a:srgbClr val="002060"/>
                </a:solidFill>
                <a:latin typeface="Times New Roman" pitchFamily="18" charset="0"/>
                <a:ea typeface="Times New Roman" pitchFamily="18" charset="0"/>
                <a:cs typeface="Times New Roman" pitchFamily="18" charset="0"/>
              </a:rPr>
              <a:t>	</a:t>
            </a:r>
            <a:r>
              <a:rPr lang="en-US" sz="2400" b="1" i="1" dirty="0">
                <a:solidFill>
                  <a:schemeClr val="tx2">
                    <a:lumMod val="10000"/>
                  </a:schemeClr>
                </a:solidFill>
                <a:latin typeface="Times New Roman" pitchFamily="18" charset="0"/>
                <a:ea typeface="Times New Roman" pitchFamily="18" charset="0"/>
                <a:cs typeface="Times New Roman" pitchFamily="18" charset="0"/>
              </a:rPr>
              <a:t>                                                         </a:t>
            </a:r>
            <a:r>
              <a:rPr lang="en-US" sz="3200" b="1" i="1" dirty="0">
                <a:solidFill>
                  <a:schemeClr val="tx2">
                    <a:lumMod val="10000"/>
                  </a:schemeClr>
                </a:solidFill>
                <a:latin typeface="Times New Roman" pitchFamily="18" charset="0"/>
                <a:ea typeface="Times New Roman" pitchFamily="18" charset="0"/>
                <a:cs typeface="Times New Roman" pitchFamily="18" charset="0"/>
              </a:rPr>
              <a:t>Supervisor;</a:t>
            </a:r>
            <a:endParaRPr lang="en-US" sz="3200" b="1" dirty="0">
              <a:solidFill>
                <a:schemeClr val="tx2">
                  <a:lumMod val="10000"/>
                </a:schemeClr>
              </a:solidFill>
              <a:latin typeface="Times New Roman" pitchFamily="18" charset="0"/>
              <a:cs typeface="Times New Roman" pitchFamily="18" charset="0"/>
            </a:endParaRPr>
          </a:p>
          <a:p>
            <a:pPr eaLnBrk="0" hangingPunct="0">
              <a:spcBef>
                <a:spcPct val="0"/>
              </a:spcBef>
              <a:buFont typeface="Arial" panose="020B0604020202020204" pitchFamily="34" charset="0"/>
              <a:buNone/>
            </a:pPr>
            <a:r>
              <a:rPr lang="en-US" sz="2400" b="1" dirty="0">
                <a:latin typeface="Times New Roman" pitchFamily="18" charset="0"/>
                <a:ea typeface="Times New Roman" pitchFamily="18" charset="0"/>
                <a:cs typeface="Times New Roman" pitchFamily="18" charset="0"/>
              </a:rPr>
              <a:t>                    </a:t>
            </a:r>
            <a:r>
              <a:rPr lang="en-US" sz="2400" b="1" dirty="0">
                <a:solidFill>
                  <a:srgbClr val="FF0000"/>
                </a:solidFill>
                <a:latin typeface="Times New Roman" pitchFamily="18" charset="0"/>
                <a:ea typeface="Times New Roman" pitchFamily="18" charset="0"/>
                <a:cs typeface="Times New Roman" pitchFamily="18" charset="0"/>
              </a:rPr>
              <a:t>Monika Dahiya		                                             Dr. Rebecca Lalnuntluangi</a:t>
            </a:r>
            <a:endParaRPr lang="en-US" sz="2400" dirty="0">
              <a:solidFill>
                <a:srgbClr val="FF0000"/>
              </a:solidFill>
              <a:latin typeface="Times New Roman" pitchFamily="18" charset="0"/>
              <a:cs typeface="Times New Roman" pitchFamily="18" charset="0"/>
            </a:endParaRPr>
          </a:p>
          <a:p>
            <a:pPr eaLnBrk="0" hangingPunct="0">
              <a:spcBef>
                <a:spcPct val="0"/>
              </a:spcBef>
              <a:buNone/>
            </a:pPr>
            <a:r>
              <a:rPr lang="en-US" sz="2400" b="1" dirty="0">
                <a:solidFill>
                  <a:schemeClr val="bg1"/>
                </a:solidFill>
                <a:latin typeface="Times New Roman" pitchFamily="18" charset="0"/>
                <a:ea typeface="Times New Roman" pitchFamily="18" charset="0"/>
                <a:cs typeface="Times New Roman" pitchFamily="18" charset="0"/>
              </a:rPr>
              <a:t>            </a:t>
            </a:r>
            <a:r>
              <a:rPr lang="en-US" sz="2400" b="1" dirty="0">
                <a:solidFill>
                  <a:srgbClr val="002060"/>
                </a:solidFill>
                <a:latin typeface="Times New Roman" pitchFamily="18" charset="0"/>
                <a:ea typeface="Times New Roman" pitchFamily="18" charset="0"/>
                <a:cs typeface="Times New Roman" pitchFamily="18" charset="0"/>
              </a:rPr>
              <a:t>(</a:t>
            </a:r>
            <a:r>
              <a:rPr lang="en-US" sz="2400" b="1" i="1" dirty="0">
                <a:solidFill>
                  <a:srgbClr val="002060"/>
                </a:solidFill>
                <a:latin typeface="Times New Roman" pitchFamily="18" charset="0"/>
                <a:ea typeface="Times New Roman" pitchFamily="18" charset="0"/>
                <a:cs typeface="Times New Roman" pitchFamily="18" charset="0"/>
              </a:rPr>
              <a:t>Junior Research Fellow</a:t>
            </a:r>
            <a:r>
              <a:rPr lang="en-US" sz="2400" b="1" dirty="0">
                <a:solidFill>
                  <a:srgbClr val="002060"/>
                </a:solidFill>
                <a:latin typeface="Times New Roman" pitchFamily="18" charset="0"/>
                <a:ea typeface="Times New Roman" pitchFamily="18" charset="0"/>
                <a:cs typeface="Times New Roman" pitchFamily="18" charset="0"/>
              </a:rPr>
              <a:t>)</a:t>
            </a:r>
            <a:r>
              <a:rPr lang="en-US" sz="2400" dirty="0">
                <a:solidFill>
                  <a:schemeClr val="bg1"/>
                </a:solidFill>
                <a:latin typeface="Times New Roman" pitchFamily="18" charset="0"/>
                <a:ea typeface="Times New Roman" pitchFamily="18" charset="0"/>
                <a:cs typeface="Times New Roman" pitchFamily="18" charset="0"/>
              </a:rPr>
              <a:t>			                          </a:t>
            </a:r>
            <a:r>
              <a:rPr lang="en-US" sz="2400" b="1" i="1" dirty="0">
                <a:solidFill>
                  <a:srgbClr val="002060"/>
                </a:solidFill>
                <a:latin typeface="Times New Roman" pitchFamily="18" charset="0"/>
                <a:ea typeface="Times New Roman" pitchFamily="18" charset="0"/>
                <a:cs typeface="Times New Roman" pitchFamily="18" charset="0"/>
              </a:rPr>
              <a:t>(Assistant professor)</a:t>
            </a:r>
          </a:p>
          <a:p>
            <a:pPr eaLnBrk="0" hangingPunct="0">
              <a:spcBef>
                <a:spcPct val="0"/>
              </a:spcBef>
              <a:buNone/>
            </a:pPr>
            <a:r>
              <a:rPr lang="en-US" sz="2400" dirty="0">
                <a:solidFill>
                  <a:schemeClr val="bg1"/>
                </a:solidFill>
                <a:latin typeface="Times New Roman" pitchFamily="18" charset="0"/>
                <a:ea typeface="Times New Roman" pitchFamily="18" charset="0"/>
                <a:cs typeface="Times New Roman" pitchFamily="18" charset="0"/>
              </a:rPr>
              <a:t>               Department of Physics                                                         Department of Physics </a:t>
            </a:r>
            <a:endParaRPr lang="en-US" sz="2400" dirty="0">
              <a:solidFill>
                <a:schemeClr val="bg1"/>
              </a:solidFill>
              <a:latin typeface="Times New Roman" pitchFamily="18" charset="0"/>
              <a:cs typeface="Times New Roman" pitchFamily="18" charset="0"/>
            </a:endParaRPr>
          </a:p>
          <a:p>
            <a:pPr eaLnBrk="0" hangingPunct="0">
              <a:spcBef>
                <a:spcPct val="0"/>
              </a:spcBef>
              <a:buNone/>
            </a:pPr>
            <a:r>
              <a:rPr lang="en-US" sz="2400" dirty="0">
                <a:solidFill>
                  <a:schemeClr val="bg1"/>
                </a:solidFill>
                <a:latin typeface="Times New Roman" pitchFamily="18" charset="0"/>
                <a:ea typeface="Times New Roman" pitchFamily="18" charset="0"/>
                <a:cs typeface="Times New Roman" pitchFamily="18" charset="0"/>
              </a:rPr>
              <a:t>                  </a:t>
            </a:r>
            <a:r>
              <a:rPr lang="pt-BR" sz="2400" dirty="0">
                <a:solidFill>
                  <a:schemeClr val="bg1"/>
                </a:solidFill>
                <a:latin typeface="Times New Roman" pitchFamily="18" charset="0"/>
                <a:ea typeface="Times New Roman" pitchFamily="18" charset="0"/>
                <a:cs typeface="Times New Roman" pitchFamily="18" charset="0"/>
              </a:rPr>
              <a:t>Institute of science                                                                 Institute of science</a:t>
            </a:r>
          </a:p>
          <a:p>
            <a:pPr eaLnBrk="0" hangingPunct="0">
              <a:spcBef>
                <a:spcPct val="0"/>
              </a:spcBef>
              <a:buNone/>
            </a:pPr>
            <a:r>
              <a:rPr lang="pt-BR" sz="2400" dirty="0">
                <a:solidFill>
                  <a:schemeClr val="bg1"/>
                </a:solidFill>
                <a:latin typeface="Times New Roman" pitchFamily="18" charset="0"/>
                <a:ea typeface="Times New Roman" pitchFamily="18" charset="0"/>
                <a:cs typeface="Times New Roman" pitchFamily="18" charset="0"/>
              </a:rPr>
              <a:t>           Banaras Hindu University,                                                     Banaras Hindu University,</a:t>
            </a:r>
          </a:p>
          <a:p>
            <a:pPr eaLnBrk="0" hangingPunct="0">
              <a:spcBef>
                <a:spcPct val="0"/>
              </a:spcBef>
              <a:buFont typeface="Arial" panose="020B0604020202020204" pitchFamily="34" charset="0"/>
              <a:buNone/>
            </a:pPr>
            <a:r>
              <a:rPr lang="pt-BR" sz="2400" dirty="0">
                <a:solidFill>
                  <a:schemeClr val="bg1"/>
                </a:solidFill>
                <a:latin typeface="Times New Roman" pitchFamily="18" charset="0"/>
                <a:ea typeface="Times New Roman" pitchFamily="18" charset="0"/>
                <a:cs typeface="Times New Roman" pitchFamily="18" charset="0"/>
              </a:rPr>
              <a:t>            Varanasi – 221005, India                                                        Varanasi – 221005, India </a:t>
            </a:r>
          </a:p>
          <a:p>
            <a:pPr eaLnBrk="0" hangingPunct="0">
              <a:spcBef>
                <a:spcPct val="0"/>
              </a:spcBef>
              <a:buFont typeface="Arial" panose="020B0604020202020204" pitchFamily="34" charset="0"/>
              <a:buNone/>
            </a:pPr>
            <a:r>
              <a:rPr lang="pt-BR" sz="2400" dirty="0">
                <a:solidFill>
                  <a:schemeClr val="bg1"/>
                </a:solidFill>
                <a:latin typeface="Times New Roman" pitchFamily="18" charset="0"/>
                <a:ea typeface="Times New Roman" pitchFamily="18" charset="0"/>
                <a:cs typeface="Times New Roman" pitchFamily="18" charset="0"/>
              </a:rPr>
              <a:t>               </a:t>
            </a:r>
            <a:r>
              <a:rPr lang="en-US" sz="2400" b="1" i="1" dirty="0">
                <a:solidFill>
                  <a:schemeClr val="bg1"/>
                </a:solidFill>
                <a:latin typeface="Times New Roman" pitchFamily="18" charset="0"/>
                <a:ea typeface="Times New Roman" pitchFamily="18" charset="0"/>
                <a:cs typeface="Times New Roman" pitchFamily="18" charset="0"/>
              </a:rPr>
              <a:t>Enroll No</a:t>
            </a:r>
            <a:r>
              <a:rPr lang="en-US" sz="2400" b="1" i="1" dirty="0">
                <a:solidFill>
                  <a:schemeClr val="bg1"/>
                </a:solidFill>
                <a:latin typeface="Times New Roman" pitchFamily="18" charset="0"/>
                <a:cs typeface="Times New Roman" pitchFamily="18" charset="0"/>
              </a:rPr>
              <a:t> : 449957</a:t>
            </a:r>
          </a:p>
          <a:p>
            <a:pPr marL="0" indent="0" eaLnBrk="0" hangingPunct="0">
              <a:spcBef>
                <a:spcPct val="0"/>
              </a:spcBef>
              <a:buFont typeface="Arial" panose="020B0604020202020204" pitchFamily="34" charset="0"/>
              <a:buNone/>
            </a:pPr>
            <a:r>
              <a:rPr lang="pt-BR" sz="2400" b="1" dirty="0">
                <a:solidFill>
                  <a:srgbClr val="FF0000"/>
                </a:solidFill>
                <a:latin typeface="Times New Roman" pitchFamily="18" charset="0"/>
                <a:ea typeface="Times New Roman" pitchFamily="18" charset="0"/>
                <a:cs typeface="Times New Roman" pitchFamily="18" charset="0"/>
              </a:rPr>
              <a:t>   </a:t>
            </a:r>
            <a:endParaRPr lang="en-US" sz="2400" i="1" dirty="0">
              <a:solidFill>
                <a:srgbClr val="FF0000"/>
              </a:solidFill>
              <a:latin typeface="Times New Roman" pitchFamily="18" charset="0"/>
              <a:ea typeface="Times New Roman" pitchFamily="18" charset="0"/>
              <a:cs typeface="Times New Roman" pitchFamily="18" charset="0"/>
            </a:endParaRPr>
          </a:p>
          <a:p>
            <a:pPr marL="0" indent="0" eaLnBrk="0" hangingPunct="0">
              <a:spcBef>
                <a:spcPct val="0"/>
              </a:spcBef>
              <a:buFont typeface="Arial" panose="020B0604020202020204" pitchFamily="34" charset="0"/>
              <a:buNone/>
            </a:pPr>
            <a:r>
              <a:rPr lang="en-US" sz="2400" b="1" i="1" dirty="0">
                <a:solidFill>
                  <a:srgbClr val="FF0000"/>
                </a:solidFill>
                <a:latin typeface="Times New Roman" pitchFamily="18" charset="0"/>
                <a:ea typeface="Times New Roman" pitchFamily="18" charset="0"/>
                <a:cs typeface="Times New Roman" pitchFamily="18" charset="0"/>
              </a:rPr>
              <a:t>           </a:t>
            </a:r>
            <a:endParaRPr lang="en-US" sz="2400" dirty="0">
              <a:solidFill>
                <a:srgbClr val="FF0000"/>
              </a:solidFill>
            </a:endParaRPr>
          </a:p>
        </p:txBody>
      </p:sp>
      <p:pic>
        <p:nvPicPr>
          <p:cNvPr id="5" name="Picture 4">
            <a:extLst>
              <a:ext uri="{FF2B5EF4-FFF2-40B4-BE49-F238E27FC236}">
                <a16:creationId xmlns:a16="http://schemas.microsoft.com/office/drawing/2014/main" id="{F9D0DD4A-CBDB-0478-0C65-84E949DE7895}"/>
              </a:ext>
            </a:extLst>
          </p:cNvPr>
          <p:cNvPicPr>
            <a:picLocks noChangeAspect="1"/>
          </p:cNvPicPr>
          <p:nvPr/>
        </p:nvPicPr>
        <p:blipFill>
          <a:blip r:embed="rId3"/>
          <a:stretch>
            <a:fillRect/>
          </a:stretch>
        </p:blipFill>
        <p:spPr>
          <a:xfrm>
            <a:off x="0" y="-38544"/>
            <a:ext cx="12202343" cy="1544359"/>
          </a:xfrm>
          <a:prstGeom prst="rect">
            <a:avLst/>
          </a:prstGeom>
          <a:effectLst>
            <a:softEdge rad="63500"/>
          </a:effectLst>
        </p:spPr>
      </p:pic>
      <p:pic>
        <p:nvPicPr>
          <p:cNvPr id="9" name="Picture 2" descr="72 [TUTORIAL] BHU CLASS 9 APPLY ONLINE with VIDEO - * ApplyOnline">
            <a:extLst>
              <a:ext uri="{FF2B5EF4-FFF2-40B4-BE49-F238E27FC236}">
                <a16:creationId xmlns:a16="http://schemas.microsoft.com/office/drawing/2014/main" id="{B099ABDC-B6E2-200E-4D0E-A283BE6E17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851" y="85725"/>
            <a:ext cx="4427301" cy="4006770"/>
          </a:xfrm>
          <a:prstGeom prst="rect">
            <a:avLst/>
          </a:prstGeom>
          <a:noFill/>
          <a:effectLst>
            <a:outerShdw blurRad="596900" dist="723900" dir="8040000" sx="71000" sy="71000" algn="ctr" rotWithShape="0">
              <a:srgbClr val="000000">
                <a:alpha val="0"/>
              </a:srgbClr>
            </a:outerShdw>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940708"/>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F818-1FE4-5562-4863-715105AA168C}"/>
              </a:ext>
            </a:extLst>
          </p:cNvPr>
          <p:cNvSpPr>
            <a:spLocks noGrp="1"/>
          </p:cNvSpPr>
          <p:nvPr>
            <p:ph type="title"/>
          </p:nvPr>
        </p:nvSpPr>
        <p:spPr>
          <a:xfrm>
            <a:off x="840846" y="68762"/>
            <a:ext cx="10353761" cy="1326321"/>
          </a:xfrm>
          <a:solidFill>
            <a:srgbClr val="7030A0">
              <a:alpha val="90000"/>
            </a:srgbClr>
          </a:solidFill>
        </p:spPr>
        <p:txBody>
          <a:bodyPr>
            <a:normAutofit/>
          </a:bodyPr>
          <a:lstStyle/>
          <a:p>
            <a:r>
              <a:rPr lang="en-US" sz="2400" dirty="0">
                <a:effectLst/>
                <a:latin typeface="Times New Roman" panose="02020603050405020304" pitchFamily="18" charset="0"/>
                <a:cs typeface="Times New Roman" panose="02020603050405020304" pitchFamily="18" charset="0"/>
              </a:rPr>
              <a:t>Measurement of neutron capture cross-section Of</a:t>
            </a:r>
            <a:r>
              <a:rPr lang="en-US" sz="2400" cap="none" baseline="30000" dirty="0">
                <a:effectLst/>
                <a:latin typeface="Times New Roman" panose="02020603050405020304" pitchFamily="18" charset="0"/>
                <a:cs typeface="Times New Roman" panose="02020603050405020304" pitchFamily="18" charset="0"/>
              </a:rPr>
              <a:t> 68</a:t>
            </a:r>
            <a:r>
              <a:rPr lang="en-US" sz="2400" cap="none" dirty="0">
                <a:effectLst/>
                <a:latin typeface="Times New Roman" panose="02020603050405020304" pitchFamily="18" charset="0"/>
                <a:cs typeface="Times New Roman" panose="02020603050405020304" pitchFamily="18" charset="0"/>
              </a:rPr>
              <a:t>Zn </a:t>
            </a:r>
            <a:r>
              <a:rPr lang="en-US" sz="2400" dirty="0">
                <a:effectLst/>
                <a:latin typeface="Times New Roman" panose="02020603050405020304" pitchFamily="18" charset="0"/>
                <a:cs typeface="Times New Roman" panose="02020603050405020304" pitchFamily="18" charset="0"/>
              </a:rPr>
              <a:t>and the uncertainty analysis with correlation assessment</a:t>
            </a:r>
            <a:endParaRPr lang="en-IN" sz="2400" dirty="0">
              <a:effectLst/>
            </a:endParaRPr>
          </a:p>
        </p:txBody>
      </p:sp>
      <p:sp>
        <p:nvSpPr>
          <p:cNvPr id="6" name="Content Placeholder 5">
            <a:extLst>
              <a:ext uri="{FF2B5EF4-FFF2-40B4-BE49-F238E27FC236}">
                <a16:creationId xmlns:a16="http://schemas.microsoft.com/office/drawing/2014/main" id="{40358D25-9B4E-41C8-C184-EF5A1351F2E9}"/>
              </a:ext>
            </a:extLst>
          </p:cNvPr>
          <p:cNvSpPr>
            <a:spLocks noGrp="1"/>
          </p:cNvSpPr>
          <p:nvPr>
            <p:ph sz="half" idx="2"/>
          </p:nvPr>
        </p:nvSpPr>
        <p:spPr>
          <a:xfrm>
            <a:off x="6173403" y="2491273"/>
            <a:ext cx="5094154" cy="2687217"/>
          </a:xfrm>
        </p:spPr>
        <p:txBody>
          <a:bodyPr>
            <a:normAutofit/>
          </a:bodyPr>
          <a:lstStyle/>
          <a:p>
            <a:pPr>
              <a:buFont typeface="Wingdings" panose="05000000000000000000" pitchFamily="2" charset="2"/>
              <a:buChar char="Ø"/>
            </a:pPr>
            <a:r>
              <a:rPr lang="en-IN" sz="2400" dirty="0">
                <a:solidFill>
                  <a:srgbClr val="002060"/>
                </a:solidFill>
                <a:effectLst/>
                <a:latin typeface="Times New Roman" panose="02020603050405020304" pitchFamily="18" charset="0"/>
                <a:cs typeface="Times New Roman" panose="02020603050405020304" pitchFamily="18" charset="0"/>
              </a:rPr>
              <a:t>The cross section values are measured for neutron energies 0.8, 1.12 and 1.63 MeV are 2.94</a:t>
            </a:r>
            <a:r>
              <a:rPr lang="en-IN" sz="2400" u="none" strike="noStrike" dirty="0">
                <a:solidFill>
                  <a:srgbClr val="002060"/>
                </a:solidFill>
                <a:effectLst/>
                <a:latin typeface="Times New Roman" panose="02020603050405020304" pitchFamily="18" charset="0"/>
                <a:cs typeface="Times New Roman" panose="02020603050405020304" pitchFamily="18" charset="0"/>
              </a:rPr>
              <a:t> </a:t>
            </a:r>
            <a:r>
              <a:rPr lang="en-IN" sz="2400" u="none" strike="noStrike"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IN" sz="2400" dirty="0">
                <a:solidFill>
                  <a:srgbClr val="002060"/>
                </a:solidFill>
                <a:effectLst/>
                <a:latin typeface="Times New Roman" panose="02020603050405020304" pitchFamily="18" charset="0"/>
                <a:cs typeface="Times New Roman" panose="02020603050405020304" pitchFamily="18" charset="0"/>
              </a:rPr>
              <a:t> </a:t>
            </a:r>
            <a:r>
              <a:rPr lang="en-IN" sz="2400" u="none" strike="noStrike" dirty="0">
                <a:solidFill>
                  <a:srgbClr val="002060"/>
                </a:solidFill>
                <a:effectLst/>
                <a:latin typeface="Times New Roman" panose="02020603050405020304" pitchFamily="18" charset="0"/>
                <a:cs typeface="Times New Roman" panose="02020603050405020304" pitchFamily="18" charset="0"/>
              </a:rPr>
              <a:t>0.18 mb, 2.31 </a:t>
            </a:r>
            <a:r>
              <a:rPr lang="en-I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IN" sz="2400" dirty="0">
                <a:solidFill>
                  <a:srgbClr val="002060"/>
                </a:solidFill>
                <a:effectLst/>
                <a:latin typeface="Times New Roman" panose="02020603050405020304" pitchFamily="18" charset="0"/>
                <a:cs typeface="Times New Roman" panose="02020603050405020304" pitchFamily="18" charset="0"/>
              </a:rPr>
              <a:t> </a:t>
            </a:r>
            <a:r>
              <a:rPr lang="en-IN" sz="2400" u="none" strike="noStrike" dirty="0">
                <a:solidFill>
                  <a:srgbClr val="002060"/>
                </a:solidFill>
                <a:effectLst/>
                <a:latin typeface="Times New Roman" panose="02020603050405020304" pitchFamily="18" charset="0"/>
                <a:cs typeface="Times New Roman" panose="02020603050405020304" pitchFamily="18" charset="0"/>
              </a:rPr>
              <a:t>0.13 mb , 2.47</a:t>
            </a:r>
            <a:r>
              <a:rPr lang="en-IN" sz="2400" dirty="0">
                <a:solidFill>
                  <a:srgbClr val="002060"/>
                </a:solidFill>
                <a:effectLst/>
                <a:latin typeface="Times New Roman" panose="02020603050405020304" pitchFamily="18" charset="0"/>
                <a:cs typeface="Times New Roman" panose="02020603050405020304" pitchFamily="18" charset="0"/>
              </a:rPr>
              <a:t> </a:t>
            </a:r>
            <a:r>
              <a:rPr lang="en-I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2400" u="none" strike="noStrike" dirty="0">
                <a:solidFill>
                  <a:srgbClr val="002060"/>
                </a:solidFill>
                <a:effectLst/>
                <a:latin typeface="Times New Roman" panose="02020603050405020304" pitchFamily="18" charset="0"/>
                <a:cs typeface="Times New Roman" panose="02020603050405020304" pitchFamily="18" charset="0"/>
              </a:rPr>
              <a:t>0.13 mb, and total uncertainties measured </a:t>
            </a:r>
            <a:r>
              <a:rPr lang="en-IN" sz="2400" dirty="0">
                <a:solidFill>
                  <a:srgbClr val="002060"/>
                </a:solidFill>
                <a:effectLst/>
                <a:latin typeface="Times New Roman" panose="02020603050405020304" pitchFamily="18" charset="0"/>
                <a:cs typeface="Times New Roman" panose="02020603050405020304" pitchFamily="18" charset="0"/>
              </a:rPr>
              <a:t>are</a:t>
            </a:r>
            <a:r>
              <a:rPr lang="en-IN" sz="2400" u="none" strike="noStrike" dirty="0">
                <a:solidFill>
                  <a:srgbClr val="002060"/>
                </a:solidFill>
                <a:effectLst/>
                <a:latin typeface="Times New Roman" panose="02020603050405020304" pitchFamily="18" charset="0"/>
                <a:cs typeface="Times New Roman" panose="02020603050405020304" pitchFamily="18" charset="0"/>
              </a:rPr>
              <a:t> less than 7%. </a:t>
            </a:r>
          </a:p>
        </p:txBody>
      </p:sp>
      <p:sp>
        <p:nvSpPr>
          <p:cNvPr id="7" name="TextBox 6">
            <a:extLst>
              <a:ext uri="{FF2B5EF4-FFF2-40B4-BE49-F238E27FC236}">
                <a16:creationId xmlns:a16="http://schemas.microsoft.com/office/drawing/2014/main" id="{449A6F87-7345-E7B4-2DD2-75B1A053BA06}"/>
              </a:ext>
            </a:extLst>
          </p:cNvPr>
          <p:cNvSpPr txBox="1"/>
          <p:nvPr/>
        </p:nvSpPr>
        <p:spPr>
          <a:xfrm>
            <a:off x="1901517" y="5657217"/>
            <a:ext cx="8025593" cy="1015663"/>
          </a:xfrm>
          <a:prstGeom prst="rect">
            <a:avLst/>
          </a:prstGeom>
          <a:solidFill>
            <a:srgbClr val="002060">
              <a:alpha val="90000"/>
            </a:srgbClr>
          </a:solidFill>
        </p:spPr>
        <p:txBody>
          <a:bodyPr wrap="square">
            <a:spAutoFit/>
          </a:bodyPr>
          <a:lstStyle/>
          <a:p>
            <a:pPr algn="ctr"/>
            <a:r>
              <a:rPr lang="en-IN" sz="2000" b="1" dirty="0">
                <a:solidFill>
                  <a:srgbClr val="FFFF00"/>
                </a:solidFill>
                <a:latin typeface="Times New Roman" panose="02020603050405020304" pitchFamily="18" charset="0"/>
                <a:cs typeface="Times New Roman" pitchFamily="18" charset="0"/>
              </a:rPr>
              <a:t>Figure (6) . </a:t>
            </a:r>
            <a:r>
              <a:rPr lang="en-IN" sz="2000" b="1" dirty="0">
                <a:latin typeface="Times New Roman" panose="02020603050405020304" pitchFamily="18" charset="0"/>
                <a:cs typeface="Times New Roman" pitchFamily="18" charset="0"/>
              </a:rPr>
              <a:t>Newly measured </a:t>
            </a:r>
            <a:r>
              <a:rPr lang="en-IN" sz="2000" b="1" dirty="0">
                <a:latin typeface="Times New Roman" panose="02020603050405020304" pitchFamily="18" charset="0"/>
                <a:ea typeface="Calibri" panose="020F0502020204030204" pitchFamily="34" charset="0"/>
                <a:cs typeface="Times New Roman" panose="02020603050405020304" pitchFamily="18" charset="0"/>
              </a:rPr>
              <a:t>⁶⁸Zn(n,</a:t>
            </a:r>
            <a:r>
              <a:rPr lang="el-GR" sz="2000" b="1" dirty="0">
                <a:latin typeface="Times New Roman" panose="02020603050405020304" pitchFamily="18" charset="0"/>
                <a:ea typeface="Calibri" panose="020F0502020204030204" pitchFamily="34" charset="0"/>
                <a:cs typeface="Times New Roman" panose="02020603050405020304" pitchFamily="18" charset="0"/>
              </a:rPr>
              <a:t>γ</a:t>
            </a:r>
            <a:r>
              <a:rPr lang="en-IN" sz="2000" b="1" dirty="0">
                <a:latin typeface="Times New Roman" panose="02020603050405020304" pitchFamily="18" charset="0"/>
                <a:ea typeface="Calibri" panose="020F0502020204030204" pitchFamily="34" charset="0"/>
                <a:cs typeface="Times New Roman" panose="02020603050405020304" pitchFamily="18" charset="0"/>
              </a:rPr>
              <a:t>) ⁶⁹Znᵐ reaction cross section and its comparison with previously measured data and theoretical calculations.</a:t>
            </a:r>
            <a:endParaRPr lang="en-IN" sz="20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0C0F60F-DB11-9532-15F0-412B1A4EBE0F}"/>
              </a:ext>
            </a:extLst>
          </p:cNvPr>
          <p:cNvSpPr txBox="1"/>
          <p:nvPr/>
        </p:nvSpPr>
        <p:spPr>
          <a:xfrm>
            <a:off x="776623" y="1593398"/>
            <a:ext cx="1163515" cy="461665"/>
          </a:xfrm>
          <a:prstGeom prst="rect">
            <a:avLst/>
          </a:prstGeom>
          <a:solidFill>
            <a:srgbClr val="002060">
              <a:alpha val="90000"/>
            </a:srgbClr>
          </a:solidFill>
        </p:spPr>
        <p:txBody>
          <a:bodyPr wrap="square" rtlCol="0">
            <a:spAutoFit/>
          </a:bodyPr>
          <a:lstStyle/>
          <a:p>
            <a:r>
              <a:rPr lang="en-IN" sz="2400" b="1" dirty="0">
                <a:latin typeface="Times New Roman" panose="02020603050405020304" pitchFamily="18" charset="0"/>
                <a:cs typeface="Times New Roman" panose="02020603050405020304" pitchFamily="18" charset="0"/>
              </a:rPr>
              <a:t>Results</a:t>
            </a:r>
          </a:p>
        </p:txBody>
      </p:sp>
      <p:sp>
        <p:nvSpPr>
          <p:cNvPr id="4" name="Arrow: Right 3">
            <a:extLst>
              <a:ext uri="{FF2B5EF4-FFF2-40B4-BE49-F238E27FC236}">
                <a16:creationId xmlns:a16="http://schemas.microsoft.com/office/drawing/2014/main" id="{9CF10097-C6E3-6E26-763A-CA99E341F3BB}"/>
              </a:ext>
            </a:extLst>
          </p:cNvPr>
          <p:cNvSpPr/>
          <p:nvPr/>
        </p:nvSpPr>
        <p:spPr>
          <a:xfrm>
            <a:off x="2151869" y="1638828"/>
            <a:ext cx="829456" cy="30434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a:extLst>
              <a:ext uri="{FF2B5EF4-FFF2-40B4-BE49-F238E27FC236}">
                <a16:creationId xmlns:a16="http://schemas.microsoft.com/office/drawing/2014/main" id="{0C2F8515-5501-6BF1-30DE-79F67CA80964}"/>
              </a:ext>
            </a:extLst>
          </p:cNvPr>
          <p:cNvPicPr>
            <a:picLocks noChangeAspect="1"/>
          </p:cNvPicPr>
          <p:nvPr/>
        </p:nvPicPr>
        <p:blipFill>
          <a:blip r:embed="rId2"/>
          <a:stretch>
            <a:fillRect/>
          </a:stretch>
        </p:blipFill>
        <p:spPr>
          <a:xfrm>
            <a:off x="1317464" y="2071776"/>
            <a:ext cx="4700262" cy="3594966"/>
          </a:xfrm>
          <a:prstGeom prst="rect">
            <a:avLst/>
          </a:prstGeom>
          <a:effectLst>
            <a:softEdge rad="190500"/>
          </a:effectLst>
        </p:spPr>
      </p:pic>
    </p:spTree>
    <p:extLst>
      <p:ext uri="{BB962C8B-B14F-4D97-AF65-F5344CB8AC3E}">
        <p14:creationId xmlns:p14="http://schemas.microsoft.com/office/powerpoint/2010/main" val="123576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504CB-776A-57BE-F460-64629FAF9598}"/>
              </a:ext>
            </a:extLst>
          </p:cNvPr>
          <p:cNvSpPr>
            <a:spLocks noGrp="1"/>
          </p:cNvSpPr>
          <p:nvPr>
            <p:ph type="title"/>
          </p:nvPr>
        </p:nvSpPr>
        <p:spPr>
          <a:xfrm>
            <a:off x="791875" y="233681"/>
            <a:ext cx="10953085" cy="934720"/>
          </a:xfrm>
          <a:solidFill>
            <a:srgbClr val="7030A0">
              <a:alpha val="90000"/>
            </a:srgbClr>
          </a:solidFill>
        </p:spPr>
        <p:txBody>
          <a:bodyPr>
            <a:normAutofit/>
          </a:bodyPr>
          <a:lstStyle/>
          <a:p>
            <a:r>
              <a:rPr lang="en-US" sz="2400" dirty="0">
                <a:effectLst/>
                <a:latin typeface="Times New Roman" panose="02020603050405020304" pitchFamily="18" charset="0"/>
                <a:cs typeface="Times New Roman" panose="02020603050405020304" pitchFamily="18" charset="0"/>
              </a:rPr>
              <a:t>Measurement of neutron capture cross-section Of </a:t>
            </a:r>
            <a:r>
              <a:rPr lang="en-US" sz="2400" cap="none" baseline="30000" dirty="0">
                <a:effectLst/>
                <a:latin typeface="Times New Roman" panose="02020603050405020304" pitchFamily="18" charset="0"/>
                <a:cs typeface="Times New Roman" panose="02020603050405020304" pitchFamily="18" charset="0"/>
              </a:rPr>
              <a:t>68</a:t>
            </a:r>
            <a:r>
              <a:rPr lang="en-US" sz="2400" cap="none" dirty="0">
                <a:effectLst/>
                <a:latin typeface="Times New Roman" panose="02020603050405020304" pitchFamily="18" charset="0"/>
                <a:cs typeface="Times New Roman" panose="02020603050405020304" pitchFamily="18" charset="0"/>
              </a:rPr>
              <a:t>Zn</a:t>
            </a:r>
            <a:r>
              <a:rPr lang="en-US" sz="2400" dirty="0">
                <a:effectLst/>
                <a:latin typeface="Times New Roman" panose="02020603050405020304" pitchFamily="18" charset="0"/>
                <a:cs typeface="Times New Roman" panose="02020603050405020304" pitchFamily="18" charset="0"/>
              </a:rPr>
              <a:t> and the uncertainty analysis with correlation assessment</a:t>
            </a:r>
            <a:endParaRPr lang="en-IN" sz="2400" dirty="0">
              <a:effectLst/>
            </a:endParaRPr>
          </a:p>
        </p:txBody>
      </p:sp>
      <p:sp>
        <p:nvSpPr>
          <p:cNvPr id="3" name="Content Placeholder 2">
            <a:extLst>
              <a:ext uri="{FF2B5EF4-FFF2-40B4-BE49-F238E27FC236}">
                <a16:creationId xmlns:a16="http://schemas.microsoft.com/office/drawing/2014/main" id="{F889043A-CCD2-65DB-1B90-D9CAFA7BF28B}"/>
              </a:ext>
            </a:extLst>
          </p:cNvPr>
          <p:cNvSpPr>
            <a:spLocks noGrp="1"/>
          </p:cNvSpPr>
          <p:nvPr>
            <p:ph idx="1"/>
          </p:nvPr>
        </p:nvSpPr>
        <p:spPr>
          <a:xfrm>
            <a:off x="768297" y="3001391"/>
            <a:ext cx="10936300" cy="3622928"/>
          </a:xfrm>
        </p:spPr>
        <p:txBody>
          <a:bodyPr>
            <a:noAutofit/>
          </a:bodyPr>
          <a:lstStyle/>
          <a:p>
            <a:pPr marL="0" indent="0">
              <a:buNone/>
            </a:pPr>
            <a:r>
              <a:rPr lang="en-IN" sz="2400" dirty="0">
                <a:solidFill>
                  <a:schemeClr val="bg1"/>
                </a:solidFill>
                <a:effectLst/>
                <a:latin typeface="Times New Roman" panose="02020603050405020304" pitchFamily="18" charset="0"/>
                <a:cs typeface="Times New Roman" panose="02020603050405020304" pitchFamily="18" charset="0"/>
              </a:rPr>
              <a:t>[1] </a:t>
            </a:r>
            <a:r>
              <a:rPr lang="it-IT" sz="2400" dirty="0">
                <a:solidFill>
                  <a:schemeClr val="bg1"/>
                </a:solidFill>
                <a:effectLst/>
                <a:latin typeface="Times New Roman" panose="02020603050405020304" pitchFamily="18" charset="0"/>
                <a:cs typeface="Times New Roman" panose="02020603050405020304" pitchFamily="18" charset="0"/>
              </a:rPr>
              <a:t>P. Singh et al., Pramana 59, 739 (2002) </a:t>
            </a:r>
            <a:endParaRPr lang="en-IN" sz="2400" dirty="0">
              <a:solidFill>
                <a:schemeClr val="bg1"/>
              </a:solidFill>
              <a:effectLst/>
              <a:latin typeface="Times New Roman" panose="02020603050405020304" pitchFamily="18" charset="0"/>
              <a:cs typeface="Times New Roman" panose="02020603050405020304" pitchFamily="18" charset="0"/>
            </a:endParaRPr>
          </a:p>
          <a:p>
            <a:pPr marL="0" indent="0" algn="just">
              <a:buNone/>
            </a:pPr>
            <a:r>
              <a:rPr lang="en-IN" sz="2400" dirty="0">
                <a:solidFill>
                  <a:schemeClr val="bg1"/>
                </a:solidFill>
                <a:effectLst/>
                <a:latin typeface="Times New Roman" panose="02020603050405020304" pitchFamily="18" charset="0"/>
                <a:cs typeface="Times New Roman" panose="02020603050405020304" pitchFamily="18" charset="0"/>
              </a:rPr>
              <a:t>[2] R. Pachuau et al.. Nuclear Science and ported data from Engineering. 187:70,     (2017). </a:t>
            </a:r>
          </a:p>
          <a:p>
            <a:pPr marL="0" indent="0" algn="just">
              <a:buNone/>
            </a:pPr>
            <a:r>
              <a:rPr lang="en-IN" sz="2400" dirty="0">
                <a:solidFill>
                  <a:schemeClr val="bg1"/>
                </a:solidFill>
                <a:effectLst/>
                <a:latin typeface="Times New Roman" panose="02020603050405020304" pitchFamily="18" charset="0"/>
                <a:cs typeface="Times New Roman" panose="02020603050405020304" pitchFamily="18" charset="0"/>
              </a:rPr>
              <a:t>[3]  LAMPS, https://www.tifr.res.in/pell/lamps.html.</a:t>
            </a:r>
          </a:p>
          <a:p>
            <a:pPr marL="0" indent="0" algn="just">
              <a:buNone/>
            </a:pPr>
            <a:r>
              <a:rPr lang="en-IN" sz="2400" dirty="0">
                <a:solidFill>
                  <a:schemeClr val="bg1"/>
                </a:solidFill>
                <a:effectLst/>
                <a:latin typeface="Times New Roman" panose="02020603050405020304" pitchFamily="18" charset="0"/>
                <a:cs typeface="Times New Roman" panose="02020603050405020304" pitchFamily="18" charset="0"/>
              </a:rPr>
              <a:t>[4</a:t>
            </a:r>
            <a:r>
              <a:rPr lang="it-IT" sz="2400" dirty="0">
                <a:solidFill>
                  <a:schemeClr val="bg1"/>
                </a:solidFill>
                <a:effectLst/>
                <a:latin typeface="Times New Roman" panose="02020603050405020304" pitchFamily="18" charset="0"/>
                <a:cs typeface="Times New Roman" panose="02020603050405020304" pitchFamily="18" charset="0"/>
              </a:rPr>
              <a:t>] </a:t>
            </a:r>
            <a:r>
              <a:rPr lang="en-IN" sz="2400" dirty="0">
                <a:solidFill>
                  <a:schemeClr val="bg1"/>
                </a:solidFill>
                <a:effectLst/>
                <a:latin typeface="Times New Roman" panose="02020603050405020304" pitchFamily="18" charset="0"/>
                <a:cs typeface="Times New Roman" panose="02020603050405020304" pitchFamily="18" charset="0"/>
              </a:rPr>
              <a:t>EXFOR database. https://www-nds.iaea.org/exfor/exfor.html.</a:t>
            </a:r>
          </a:p>
          <a:p>
            <a:pPr marL="0" indent="0" algn="just">
              <a:buNone/>
            </a:pPr>
            <a:endParaRPr lang="it-IT" sz="2400" dirty="0">
              <a:solidFill>
                <a:schemeClr val="bg1"/>
              </a:solidFill>
              <a:effectLst/>
              <a:latin typeface="Times New Roman" panose="02020603050405020304" pitchFamily="18" charset="0"/>
              <a:cs typeface="Times New Roman" panose="02020603050405020304" pitchFamily="18" charset="0"/>
            </a:endParaRPr>
          </a:p>
          <a:p>
            <a:pPr marL="0" indent="0" algn="just">
              <a:buNone/>
            </a:pPr>
            <a:endParaRPr lang="en-IN" sz="2400" dirty="0">
              <a:solidFill>
                <a:schemeClr val="bg1"/>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49BE5B1-7E57-C1BC-1D86-844F096248D4}"/>
              </a:ext>
            </a:extLst>
          </p:cNvPr>
          <p:cNvSpPr txBox="1"/>
          <p:nvPr/>
        </p:nvSpPr>
        <p:spPr>
          <a:xfrm>
            <a:off x="791874" y="1433646"/>
            <a:ext cx="1690719" cy="461665"/>
          </a:xfrm>
          <a:prstGeom prst="rect">
            <a:avLst/>
          </a:prstGeom>
          <a:solidFill>
            <a:srgbClr val="002060">
              <a:alpha val="90000"/>
            </a:srgbClr>
          </a:solidFill>
        </p:spPr>
        <p:txBody>
          <a:bodyPr wrap="none" rtlCol="0">
            <a:spAutoFit/>
          </a:bodyPr>
          <a:lstStyle/>
          <a:p>
            <a:r>
              <a:rPr lang="en-IN" sz="2400" b="1" i="1" dirty="0">
                <a:latin typeface="Times New Roman" panose="02020603050405020304" pitchFamily="18" charset="0"/>
                <a:cs typeface="Times New Roman" panose="02020603050405020304" pitchFamily="18" charset="0"/>
              </a:rPr>
              <a:t>References</a:t>
            </a:r>
            <a:r>
              <a:rPr lang="en-IN" sz="2400" dirty="0">
                <a:latin typeface="Times New Roman" panose="02020603050405020304" pitchFamily="18" charset="0"/>
                <a:cs typeface="Times New Roman" panose="02020603050405020304" pitchFamily="18" charset="0"/>
              </a:rPr>
              <a:t> </a:t>
            </a:r>
          </a:p>
        </p:txBody>
      </p:sp>
      <p:sp>
        <p:nvSpPr>
          <p:cNvPr id="6" name="Arrow: Bent-Up 5">
            <a:extLst>
              <a:ext uri="{FF2B5EF4-FFF2-40B4-BE49-F238E27FC236}">
                <a16:creationId xmlns:a16="http://schemas.microsoft.com/office/drawing/2014/main" id="{434A64A3-07B6-0388-A90C-72D72B9AA5EF}"/>
              </a:ext>
            </a:extLst>
          </p:cNvPr>
          <p:cNvSpPr/>
          <p:nvPr/>
        </p:nvSpPr>
        <p:spPr>
          <a:xfrm rot="10800000" flipH="1">
            <a:off x="2700794" y="1567623"/>
            <a:ext cx="3819276" cy="1255089"/>
          </a:xfrm>
          <a:prstGeom prst="bentUpArrow">
            <a:avLst>
              <a:gd name="adj1" fmla="val 13612"/>
              <a:gd name="adj2" fmla="val 21904"/>
              <a:gd name="adj3" fmla="val 25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16952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6B9C8E5-F067-DACE-6C8D-9629C85AEEBC}"/>
              </a:ext>
            </a:extLst>
          </p:cNvPr>
          <p:cNvSpPr txBox="1">
            <a:spLocks noChangeArrowheads="1"/>
          </p:cNvSpPr>
          <p:nvPr/>
        </p:nvSpPr>
        <p:spPr>
          <a:xfrm rot="20685670">
            <a:off x="1117601" y="2555082"/>
            <a:ext cx="9956800" cy="1747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9600" b="1" dirty="0">
                <a:latin typeface="Gabriola" panose="04040605051002020D02" pitchFamily="82" charset="0"/>
              </a:rPr>
              <a:t>  </a:t>
            </a:r>
            <a:r>
              <a:rPr lang="en-US" altLang="en-US" sz="9600" b="1" dirty="0">
                <a:solidFill>
                  <a:srgbClr val="002060"/>
                </a:solidFill>
                <a:latin typeface="Gabriola" panose="04040605051002020D02" pitchFamily="82" charset="0"/>
              </a:rPr>
              <a:t>Thank You………. </a:t>
            </a:r>
          </a:p>
          <a:p>
            <a:pPr marL="0" indent="0" algn="ctr">
              <a:buFont typeface="Arial" panose="020B0604020202020204" pitchFamily="34" charset="0"/>
              <a:buNone/>
            </a:pPr>
            <a:endParaRPr lang="en-US" altLang="en-US" sz="9600" b="1" dirty="0">
              <a:latin typeface="Gabriola" panose="04040605051002020D02" pitchFamily="82" charset="0"/>
            </a:endParaRPr>
          </a:p>
        </p:txBody>
      </p:sp>
    </p:spTree>
    <p:extLst>
      <p:ext uri="{BB962C8B-B14F-4D97-AF65-F5344CB8AC3E}">
        <p14:creationId xmlns:p14="http://schemas.microsoft.com/office/powerpoint/2010/main" val="3901015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EEED6-CF41-3F78-EF1F-06B4E8F719B1}"/>
              </a:ext>
            </a:extLst>
          </p:cNvPr>
          <p:cNvSpPr>
            <a:spLocks noGrp="1"/>
          </p:cNvSpPr>
          <p:nvPr>
            <p:ph type="title"/>
          </p:nvPr>
        </p:nvSpPr>
        <p:spPr>
          <a:xfrm>
            <a:off x="4072713" y="206377"/>
            <a:ext cx="3695780" cy="450849"/>
          </a:xfrm>
          <a:solidFill>
            <a:srgbClr val="7030A0"/>
          </a:solidFill>
        </p:spPr>
        <p:txBody>
          <a:bodyPr>
            <a:normAutofit/>
          </a:bodyPr>
          <a:lstStyle/>
          <a:p>
            <a:r>
              <a:rPr lang="en-US" sz="2400" dirty="0">
                <a:effectLst/>
                <a:latin typeface="Times New Roman" panose="02020603050405020304" pitchFamily="18" charset="0"/>
                <a:cs typeface="Times New Roman" panose="02020603050405020304" pitchFamily="18" charset="0"/>
              </a:rPr>
              <a:t>Content</a:t>
            </a:r>
            <a:endParaRPr lang="en-IN" sz="2400" dirty="0">
              <a:effectLst/>
            </a:endParaRPr>
          </a:p>
        </p:txBody>
      </p:sp>
      <p:sp>
        <p:nvSpPr>
          <p:cNvPr id="5" name="TextBox 4">
            <a:extLst>
              <a:ext uri="{FF2B5EF4-FFF2-40B4-BE49-F238E27FC236}">
                <a16:creationId xmlns:a16="http://schemas.microsoft.com/office/drawing/2014/main" id="{225AF60E-952B-7332-3278-486B512A0C49}"/>
              </a:ext>
            </a:extLst>
          </p:cNvPr>
          <p:cNvSpPr txBox="1"/>
          <p:nvPr/>
        </p:nvSpPr>
        <p:spPr>
          <a:xfrm>
            <a:off x="633042" y="431801"/>
            <a:ext cx="10722712" cy="4154984"/>
          </a:xfrm>
          <a:prstGeom prst="rect">
            <a:avLst/>
          </a:prstGeom>
          <a:noFill/>
        </p:spPr>
        <p:txBody>
          <a:bodyPr wrap="square" rtlCol="0">
            <a:spAutoFit/>
          </a:bodyPr>
          <a:lstStyle/>
          <a:p>
            <a:pPr algn="just">
              <a:buSzPct val="100000"/>
            </a:pPr>
            <a:endParaRPr lang="en-US" sz="2400" cap="none" dirty="0">
              <a:solidFill>
                <a:schemeClr val="bg1"/>
              </a:solidFill>
              <a:effectLst/>
              <a:latin typeface="Times New Roman" panose="02020603050405020304" pitchFamily="18" charset="0"/>
              <a:cs typeface="Times New Roman" panose="02020603050405020304" pitchFamily="18" charset="0"/>
            </a:endParaRPr>
          </a:p>
          <a:p>
            <a:pPr marL="285750" indent="-285750" algn="just">
              <a:buSzPct val="100000"/>
              <a:buBlip>
                <a:blip r:embed="rId2">
                  <a:extLst>
                    <a:ext uri="{96DAC541-7B7A-43D3-8B79-37D633B846F1}">
                      <asvg:svgBlip xmlns:asvg="http://schemas.microsoft.com/office/drawing/2016/SVG/main" r:embed="rId3"/>
                    </a:ext>
                  </a:extLst>
                </a:blip>
              </a:buBlip>
            </a:pPr>
            <a:r>
              <a:rPr lang="en-US" sz="2400" b="1" cap="none" dirty="0">
                <a:solidFill>
                  <a:schemeClr val="tx2">
                    <a:lumMod val="10000"/>
                  </a:schemeClr>
                </a:solidFill>
                <a:effectLst/>
                <a:latin typeface="Times New Roman" panose="02020603050405020304" pitchFamily="18" charset="0"/>
                <a:cs typeface="Times New Roman" panose="02020603050405020304" pitchFamily="18" charset="0"/>
              </a:rPr>
              <a:t>Measurement of neutron capture cross-section </a:t>
            </a:r>
            <a:r>
              <a:rPr lang="en-US" sz="2400" b="1" dirty="0">
                <a:solidFill>
                  <a:schemeClr val="tx2">
                    <a:lumMod val="10000"/>
                  </a:schemeClr>
                </a:solidFill>
                <a:latin typeface="Times New Roman" panose="02020603050405020304" pitchFamily="18" charset="0"/>
                <a:cs typeface="Times New Roman" panose="02020603050405020304" pitchFamily="18" charset="0"/>
              </a:rPr>
              <a:t>of</a:t>
            </a:r>
            <a:r>
              <a:rPr lang="en-US" sz="2400" b="1" cap="none" dirty="0">
                <a:solidFill>
                  <a:schemeClr val="tx2">
                    <a:lumMod val="10000"/>
                  </a:schemeClr>
                </a:solidFill>
                <a:effectLst/>
                <a:latin typeface="Times New Roman" panose="02020603050405020304" pitchFamily="18" charset="0"/>
                <a:cs typeface="Times New Roman" panose="02020603050405020304" pitchFamily="18" charset="0"/>
              </a:rPr>
              <a:t> </a:t>
            </a:r>
            <a:r>
              <a:rPr lang="en-US" sz="2400" b="1" cap="none" baseline="30000" dirty="0">
                <a:solidFill>
                  <a:schemeClr val="tx2">
                    <a:lumMod val="10000"/>
                  </a:schemeClr>
                </a:solidFill>
                <a:effectLst/>
                <a:latin typeface="Times New Roman" panose="02020603050405020304" pitchFamily="18" charset="0"/>
                <a:cs typeface="Times New Roman" panose="02020603050405020304" pitchFamily="18" charset="0"/>
              </a:rPr>
              <a:t>68</a:t>
            </a:r>
            <a:r>
              <a:rPr lang="en-US" sz="2400" b="1" cap="none" dirty="0">
                <a:solidFill>
                  <a:schemeClr val="tx2">
                    <a:lumMod val="10000"/>
                  </a:schemeClr>
                </a:solidFill>
                <a:effectLst/>
                <a:latin typeface="Times New Roman" panose="02020603050405020304" pitchFamily="18" charset="0"/>
                <a:cs typeface="Times New Roman" panose="02020603050405020304" pitchFamily="18" charset="0"/>
              </a:rPr>
              <a:t>Zn and the uncertainty analysis with correlation assessment.</a:t>
            </a:r>
          </a:p>
          <a:p>
            <a:pPr algn="just">
              <a:buSzPct val="100000"/>
            </a:pPr>
            <a:endParaRPr lang="en-US" sz="2400" b="1" cap="none" dirty="0">
              <a:solidFill>
                <a:schemeClr val="tx2">
                  <a:lumMod val="10000"/>
                </a:schemeClr>
              </a:solidFill>
              <a:effectLst/>
              <a:latin typeface="Times New Roman" panose="02020603050405020304" pitchFamily="18" charset="0"/>
              <a:cs typeface="Times New Roman" panose="02020603050405020304" pitchFamily="18" charset="0"/>
            </a:endParaRPr>
          </a:p>
          <a:p>
            <a:pPr marL="342900" indent="-342900" algn="just">
              <a:buSzPct val="100000"/>
              <a:buFont typeface="Wingdings" panose="05000000000000000000" pitchFamily="2" charset="2"/>
              <a:buChar char="Ø"/>
            </a:pPr>
            <a:r>
              <a:rPr lang="en-US" sz="2400" dirty="0">
                <a:solidFill>
                  <a:schemeClr val="tx2">
                    <a:lumMod val="10000"/>
                  </a:schemeClr>
                </a:solidFill>
                <a:latin typeface="Times New Roman" panose="02020603050405020304" pitchFamily="18" charset="0"/>
                <a:cs typeface="Times New Roman" panose="02020603050405020304" pitchFamily="18" charset="0"/>
              </a:rPr>
              <a:t>Experimental details</a:t>
            </a:r>
          </a:p>
          <a:p>
            <a:pPr marL="342900" indent="-342900" algn="just">
              <a:buSzPct val="100000"/>
              <a:buFont typeface="Wingdings" panose="05000000000000000000" pitchFamily="2" charset="2"/>
              <a:buChar char="Ø"/>
            </a:pPr>
            <a:r>
              <a:rPr lang="en-US" sz="2400" cap="none" dirty="0">
                <a:solidFill>
                  <a:schemeClr val="tx2">
                    <a:lumMod val="10000"/>
                  </a:schemeClr>
                </a:solidFill>
                <a:effectLst/>
                <a:latin typeface="Times New Roman" panose="02020603050405020304" pitchFamily="18" charset="0"/>
                <a:cs typeface="Times New Roman" panose="02020603050405020304" pitchFamily="18" charset="0"/>
              </a:rPr>
              <a:t>Decay data table</a:t>
            </a:r>
          </a:p>
          <a:p>
            <a:pPr marL="342900" indent="-342900" algn="just">
              <a:buSzPct val="100000"/>
              <a:buFont typeface="Wingdings" panose="05000000000000000000" pitchFamily="2" charset="2"/>
              <a:buChar char="Ø"/>
            </a:pPr>
            <a:r>
              <a:rPr lang="en-US" sz="2400" i="1"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Sample cross-section</a:t>
            </a:r>
          </a:p>
          <a:p>
            <a:pPr marL="285750" indent="-285750" algn="just">
              <a:buSzPct val="100000"/>
              <a:buFont typeface="Wingdings" panose="05000000000000000000" pitchFamily="2" charset="2"/>
              <a:buChar char="Ø"/>
            </a:pPr>
            <a:r>
              <a:rPr lang="en-US" sz="24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Correlation formula</a:t>
            </a:r>
          </a:p>
          <a:p>
            <a:pPr marL="285750" indent="-285750" algn="just">
              <a:buSzPct val="100000"/>
              <a:buFont typeface="Wingdings" panose="05000000000000000000" pitchFamily="2" charset="2"/>
              <a:buChar char="Ø"/>
            </a:pPr>
            <a:r>
              <a:rPr lang="en-US" sz="2400"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Fractional uncertainties and correlation coefficients table</a:t>
            </a:r>
            <a:endParaRPr lang="en-IN" sz="2400" i="1" dirty="0">
              <a:solidFill>
                <a:schemeClr val="bg1"/>
              </a:solidFill>
              <a:latin typeface="Times New Roman" panose="02020603050405020304" pitchFamily="18" charset="0"/>
              <a:cs typeface="Times New Roman" panose="02020603050405020304" pitchFamily="18" charset="0"/>
            </a:endParaRPr>
          </a:p>
          <a:p>
            <a:pPr marL="285750" indent="-285750" algn="just">
              <a:buSzPct val="100000"/>
              <a:buFont typeface="Wingdings" panose="05000000000000000000" pitchFamily="2" charset="2"/>
              <a:buChar char="Ø"/>
            </a:pPr>
            <a:r>
              <a:rPr lang="en-IN" sz="2400" i="1" dirty="0">
                <a:solidFill>
                  <a:schemeClr val="bg1"/>
                </a:solidFill>
                <a:latin typeface="Times New Roman" panose="02020603050405020304" pitchFamily="18" charset="0"/>
                <a:cs typeface="Times New Roman" panose="02020603050405020304" pitchFamily="18" charset="0"/>
              </a:rPr>
              <a:t>Results</a:t>
            </a:r>
          </a:p>
          <a:p>
            <a:pPr marL="285750" indent="-285750" algn="just">
              <a:buSzPct val="100000"/>
              <a:buFont typeface="Wingdings" panose="05000000000000000000" pitchFamily="2" charset="2"/>
              <a:buChar char="Ø"/>
            </a:pPr>
            <a:r>
              <a:rPr lang="en-IN" sz="2400" i="1" dirty="0">
                <a:solidFill>
                  <a:schemeClr val="tx2">
                    <a:lumMod val="10000"/>
                  </a:schemeClr>
                </a:solidFill>
                <a:latin typeface="Times New Roman" panose="02020603050405020304" pitchFamily="18" charset="0"/>
                <a:cs typeface="Times New Roman" panose="02020603050405020304" pitchFamily="18" charset="0"/>
              </a:rPr>
              <a:t>References</a:t>
            </a:r>
          </a:p>
        </p:txBody>
      </p:sp>
    </p:spTree>
    <p:extLst>
      <p:ext uri="{BB962C8B-B14F-4D97-AF65-F5344CB8AC3E}">
        <p14:creationId xmlns:p14="http://schemas.microsoft.com/office/powerpoint/2010/main" val="420234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726EEA-7AF5-032F-0B41-3D89C3548B85}"/>
              </a:ext>
            </a:extLst>
          </p:cNvPr>
          <p:cNvSpPr>
            <a:spLocks noGrp="1"/>
          </p:cNvSpPr>
          <p:nvPr>
            <p:ph type="title"/>
          </p:nvPr>
        </p:nvSpPr>
        <p:spPr>
          <a:xfrm>
            <a:off x="813372" y="452892"/>
            <a:ext cx="10353761" cy="991123"/>
          </a:xfrm>
          <a:solidFill>
            <a:srgbClr val="7030A0"/>
          </a:solidFill>
        </p:spPr>
        <p:txBody>
          <a:bodyPr>
            <a:noAutofit/>
          </a:bodyPr>
          <a:lstStyle/>
          <a:p>
            <a:r>
              <a:rPr lang="en-US" sz="2400" dirty="0">
                <a:effectLst/>
                <a:latin typeface="Times New Roman" panose="02020603050405020304" pitchFamily="18" charset="0"/>
                <a:cs typeface="Times New Roman" panose="02020603050405020304" pitchFamily="18" charset="0"/>
              </a:rPr>
              <a:t>Measurement of neutron capture cross-section of </a:t>
            </a:r>
            <a:r>
              <a:rPr lang="en-US" sz="2400" baseline="30000" dirty="0">
                <a:effectLst/>
                <a:latin typeface="Times New Roman" panose="02020603050405020304" pitchFamily="18" charset="0"/>
                <a:cs typeface="Times New Roman" panose="02020603050405020304" pitchFamily="18" charset="0"/>
              </a:rPr>
              <a:t>68</a:t>
            </a:r>
            <a:r>
              <a:rPr lang="en-US" sz="2400" dirty="0">
                <a:effectLst/>
                <a:latin typeface="Times New Roman" panose="02020603050405020304" pitchFamily="18" charset="0"/>
                <a:cs typeface="Times New Roman" panose="02020603050405020304" pitchFamily="18" charset="0"/>
              </a:rPr>
              <a:t>Z</a:t>
            </a:r>
            <a:r>
              <a:rPr lang="en-US" sz="2400" cap="none" dirty="0">
                <a:effectLst/>
                <a:latin typeface="Times New Roman" panose="02020603050405020304" pitchFamily="18" charset="0"/>
                <a:cs typeface="Times New Roman" panose="02020603050405020304" pitchFamily="18" charset="0"/>
              </a:rPr>
              <a:t>n</a:t>
            </a:r>
            <a:r>
              <a:rPr lang="en-US" sz="2400" dirty="0">
                <a:effectLst/>
                <a:latin typeface="Times New Roman" panose="02020603050405020304" pitchFamily="18" charset="0"/>
                <a:cs typeface="Times New Roman" panose="02020603050405020304" pitchFamily="18" charset="0"/>
              </a:rPr>
              <a:t> and the uncertainty analysis with correlation assessment</a:t>
            </a:r>
            <a:endParaRPr lang="en-IN" sz="2400" dirty="0">
              <a:effectLst/>
            </a:endParaRPr>
          </a:p>
        </p:txBody>
      </p:sp>
      <p:pic>
        <p:nvPicPr>
          <p:cNvPr id="9" name="Picture 2">
            <a:extLst>
              <a:ext uri="{FF2B5EF4-FFF2-40B4-BE49-F238E27FC236}">
                <a16:creationId xmlns:a16="http://schemas.microsoft.com/office/drawing/2014/main" id="{21FE4DF0-DD27-1018-2B6F-A58409D23CB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953560" y="2113498"/>
            <a:ext cx="5495730" cy="3703637"/>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3F49F6-BF93-E8DD-84A8-F2DCFD727E2D}"/>
              </a:ext>
            </a:extLst>
          </p:cNvPr>
          <p:cNvSpPr>
            <a:spLocks noGrp="1"/>
          </p:cNvSpPr>
          <p:nvPr>
            <p:ph sz="half" idx="2"/>
          </p:nvPr>
        </p:nvSpPr>
        <p:spPr>
          <a:xfrm>
            <a:off x="83976" y="2249236"/>
            <a:ext cx="5707224" cy="4410920"/>
          </a:xfrm>
        </p:spPr>
        <p:txBody>
          <a:bodyPr>
            <a:normAutofit fontScale="85000" lnSpcReduction="10000"/>
          </a:bodyPr>
          <a:lstStyle/>
          <a:p>
            <a:pPr>
              <a:buFont typeface="Wingdings" panose="05000000000000000000" pitchFamily="2" charset="2"/>
              <a:buChar char="Ø"/>
            </a:pPr>
            <a:r>
              <a:rPr lang="en-IN" sz="3100" dirty="0">
                <a:solidFill>
                  <a:schemeClr val="bg1"/>
                </a:solidFill>
                <a:latin typeface="Times New Roman" panose="02020603050405020304" pitchFamily="18" charset="0"/>
                <a:cs typeface="Times New Roman" panose="02020603050405020304" pitchFamily="18" charset="0"/>
              </a:rPr>
              <a:t> </a:t>
            </a:r>
            <a:r>
              <a:rPr lang="en-IN" sz="3100" dirty="0">
                <a:solidFill>
                  <a:schemeClr val="bg1"/>
                </a:solidFill>
                <a:effectLst/>
                <a:latin typeface="Times New Roman" panose="02020603050405020304" pitchFamily="18" charset="0"/>
                <a:cs typeface="Times New Roman" panose="02020603050405020304" pitchFamily="18" charset="0"/>
              </a:rPr>
              <a:t>The purpose of this work is to measure the cross section of </a:t>
            </a:r>
            <a:r>
              <a:rPr lang="en-IN" sz="3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⁶⁸Zn(n, </a:t>
            </a:r>
            <a:r>
              <a:rPr lang="el-GR" sz="3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γ</a:t>
            </a:r>
            <a:r>
              <a:rPr lang="en-IN" sz="3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⁶⁹Znᵐ reaction at neutron energies 0.8, 1.12 and 1.63 MeV and to report the data with detailed uncertainty propagation and covariance analysis by taking into  consideration the uncertainties of all parameters involved in the activation equation.</a:t>
            </a:r>
            <a:endParaRPr lang="en-IN" sz="3100" dirty="0">
              <a:solidFill>
                <a:schemeClr val="bg1"/>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IN" sz="20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2B8605E-D42E-A514-61EC-4BC991A309CE}"/>
                  </a:ext>
                </a:extLst>
              </p:cNvPr>
              <p:cNvSpPr txBox="1"/>
              <p:nvPr/>
            </p:nvSpPr>
            <p:spPr>
              <a:xfrm>
                <a:off x="5990253" y="5946918"/>
                <a:ext cx="5159830" cy="400110"/>
              </a:xfrm>
              <a:prstGeom prst="rect">
                <a:avLst/>
              </a:prstGeom>
              <a:solidFill>
                <a:srgbClr val="002060">
                  <a:alpha val="90000"/>
                </a:srgbClr>
              </a:solidFill>
              <a:effectLst>
                <a:outerShdw blurRad="50800" dist="50800" dir="5400000" algn="ctr" rotWithShape="0">
                  <a:srgbClr val="000000"/>
                </a:outerShdw>
              </a:effectLst>
            </p:spPr>
            <p:txBody>
              <a:bodyPr wrap="square">
                <a:spAutoFit/>
              </a:bodyPr>
              <a:lstStyle/>
              <a:p>
                <a:pPr algn="r"/>
                <a:r>
                  <a:rPr lang="en-IN" sz="2000" b="1" dirty="0">
                    <a:solidFill>
                      <a:srgbClr val="FFFF00"/>
                    </a:solidFill>
                    <a:latin typeface="Times New Roman" panose="02020603050405020304" pitchFamily="18" charset="0"/>
                    <a:cs typeface="Times New Roman" pitchFamily="18" charset="0"/>
                  </a:rPr>
                  <a:t>       Figure 1. </a:t>
                </a:r>
                <a14:m>
                  <m:oMath xmlns:m="http://schemas.openxmlformats.org/officeDocument/2006/math">
                    <m:r>
                      <a:rPr lang="en-IN" sz="2000" b="1" i="0" smtClean="0">
                        <a:solidFill>
                          <a:schemeClr val="tx1"/>
                        </a:solidFill>
                        <a:latin typeface="Cambria Math" panose="02040503050406030204" pitchFamily="18" charset="0"/>
                        <a:ea typeface="Cambria Math" panose="02040503050406030204" pitchFamily="18" charset="0"/>
                      </a:rPr>
                      <m:t>𝐍𝐞𝐮𝐭𝐫𝐨𝐧</m:t>
                    </m:r>
                    <m:r>
                      <a:rPr lang="en-IN" sz="2000" b="1" i="0" smtClean="0">
                        <a:solidFill>
                          <a:schemeClr val="tx1"/>
                        </a:solidFill>
                        <a:latin typeface="Cambria Math" panose="02040503050406030204" pitchFamily="18" charset="0"/>
                        <a:ea typeface="Cambria Math" panose="02040503050406030204" pitchFamily="18" charset="0"/>
                      </a:rPr>
                      <m:t> </m:t>
                    </m:r>
                    <m:r>
                      <a:rPr lang="en-IN" sz="2000" b="1" i="0" smtClean="0">
                        <a:solidFill>
                          <a:schemeClr val="tx1"/>
                        </a:solidFill>
                        <a:latin typeface="Cambria Math" panose="02040503050406030204" pitchFamily="18" charset="0"/>
                        <a:ea typeface="Cambria Math" panose="02040503050406030204" pitchFamily="18" charset="0"/>
                      </a:rPr>
                      <m:t>𝐜𝐚𝐩𝐭𝐮𝐫𝐞</m:t>
                    </m:r>
                    <m:r>
                      <a:rPr lang="en-IN" sz="2000" b="1" i="0" smtClean="0">
                        <a:solidFill>
                          <a:schemeClr val="tx1"/>
                        </a:solidFill>
                        <a:latin typeface="Cambria Math" panose="02040503050406030204" pitchFamily="18" charset="0"/>
                        <a:ea typeface="Cambria Math" panose="02040503050406030204" pitchFamily="18" charset="0"/>
                      </a:rPr>
                      <m:t> </m:t>
                    </m:r>
                    <m:r>
                      <a:rPr lang="en-IN" sz="2000" b="1" i="0" smtClean="0">
                        <a:solidFill>
                          <a:schemeClr val="tx1"/>
                        </a:solidFill>
                        <a:latin typeface="Cambria Math" panose="02040503050406030204" pitchFamily="18" charset="0"/>
                        <a:ea typeface="Cambria Math" panose="02040503050406030204" pitchFamily="18" charset="0"/>
                      </a:rPr>
                      <m:t>𝐫𝐞𝐚𝐜𝐭𝐢𝐨𝐧𝐬</m:t>
                    </m:r>
                    <m:r>
                      <a:rPr lang="en-IN" sz="2000" b="1" i="0" smtClean="0">
                        <a:solidFill>
                          <a:schemeClr val="tx1"/>
                        </a:solidFill>
                        <a:latin typeface="Cambria Math" panose="02040503050406030204" pitchFamily="18" charset="0"/>
                        <a:ea typeface="Cambria Math" panose="02040503050406030204" pitchFamily="18" charset="0"/>
                      </a:rPr>
                      <m:t>      </m:t>
                    </m:r>
                  </m:oMath>
                </a14:m>
                <a:endParaRPr lang="en-IN" sz="2000" b="1" dirty="0">
                  <a:solidFill>
                    <a:srgbClr val="FFFF00"/>
                  </a:solidFill>
                  <a:latin typeface="Times New Roman" panose="02020603050405020304" pitchFamily="18" charset="0"/>
                  <a:cs typeface="Times New Roman" pitchFamily="18" charset="0"/>
                </a:endParaRPr>
              </a:p>
            </p:txBody>
          </p:sp>
        </mc:Choice>
        <mc:Fallback xmlns="">
          <p:sp>
            <p:nvSpPr>
              <p:cNvPr id="10" name="TextBox 9">
                <a:extLst>
                  <a:ext uri="{FF2B5EF4-FFF2-40B4-BE49-F238E27FC236}">
                    <a16:creationId xmlns:a16="http://schemas.microsoft.com/office/drawing/2014/main" id="{C2B8605E-D42E-A514-61EC-4BC991A309CE}"/>
                  </a:ext>
                </a:extLst>
              </p:cNvPr>
              <p:cNvSpPr txBox="1">
                <a:spLocks noRot="1" noChangeAspect="1" noMove="1" noResize="1" noEditPoints="1" noAdjustHandles="1" noChangeArrowheads="1" noChangeShapeType="1" noTextEdit="1"/>
              </p:cNvSpPr>
              <p:nvPr/>
            </p:nvSpPr>
            <p:spPr>
              <a:xfrm>
                <a:off x="5990253" y="5946918"/>
                <a:ext cx="5159830" cy="400110"/>
              </a:xfrm>
              <a:prstGeom prst="rect">
                <a:avLst/>
              </a:prstGeom>
              <a:blipFill>
                <a:blip r:embed="rId3"/>
                <a:stretch>
                  <a:fillRect/>
                </a:stretch>
              </a:blipFill>
              <a:effectLst>
                <a:outerShdw blurRad="50800" dist="50800" dir="5400000" algn="ctr" rotWithShape="0">
                  <a:srgbClr val="000000"/>
                </a:outerShdw>
              </a:effectLst>
            </p:spPr>
            <p:txBody>
              <a:bodyPr/>
              <a:lstStyle/>
              <a:p>
                <a:r>
                  <a:rPr lang="en-IN">
                    <a:noFill/>
                  </a:rPr>
                  <a:t> </a:t>
                </a:r>
              </a:p>
            </p:txBody>
          </p:sp>
        </mc:Fallback>
      </mc:AlternateContent>
      <p:sp>
        <p:nvSpPr>
          <p:cNvPr id="6" name="TextBox 5">
            <a:extLst>
              <a:ext uri="{FF2B5EF4-FFF2-40B4-BE49-F238E27FC236}">
                <a16:creationId xmlns:a16="http://schemas.microsoft.com/office/drawing/2014/main" id="{B5FD3037-8B93-48CA-313A-20ACC8FE60BB}"/>
              </a:ext>
            </a:extLst>
          </p:cNvPr>
          <p:cNvSpPr txBox="1"/>
          <p:nvPr/>
        </p:nvSpPr>
        <p:spPr>
          <a:xfrm>
            <a:off x="345233" y="1548882"/>
            <a:ext cx="4021494" cy="369332"/>
          </a:xfrm>
          <a:prstGeom prst="rect">
            <a:avLst/>
          </a:prstGeom>
          <a:noFill/>
        </p:spPr>
        <p:txBody>
          <a:bodyPr wrap="square" rtlCol="0">
            <a:spAutoFit/>
          </a:bodyPr>
          <a:lstStyle/>
          <a:p>
            <a:endParaRPr lang="en-IN" dirty="0"/>
          </a:p>
        </p:txBody>
      </p:sp>
    </p:spTree>
    <p:extLst>
      <p:ext uri="{BB962C8B-B14F-4D97-AF65-F5344CB8AC3E}">
        <p14:creationId xmlns:p14="http://schemas.microsoft.com/office/powerpoint/2010/main" val="935830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8266A1EE-540C-83F9-16A9-BAA42B8E3A0A}"/>
              </a:ext>
            </a:extLst>
          </p:cNvPr>
          <p:cNvSpPr txBox="1">
            <a:spLocks noGrp="1"/>
          </p:cNvSpPr>
          <p:nvPr>
            <p:ph idx="1"/>
          </p:nvPr>
        </p:nvSpPr>
        <p:spPr>
          <a:xfrm>
            <a:off x="92487" y="1573944"/>
            <a:ext cx="5015060" cy="4977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IN" sz="2400" baseline="30000" dirty="0">
                <a:solidFill>
                  <a:schemeClr val="bg1"/>
                </a:solidFill>
                <a:effectLst/>
                <a:latin typeface="Times New Roman" panose="02020603050405020304" pitchFamily="18" charset="0"/>
                <a:cs typeface="Times New Roman" panose="02020603050405020304" pitchFamily="18" charset="0"/>
              </a:rPr>
              <a:t>7</a:t>
            </a:r>
            <a:r>
              <a:rPr lang="en-IN" sz="2400" dirty="0">
                <a:solidFill>
                  <a:schemeClr val="bg1"/>
                </a:solidFill>
                <a:effectLst/>
                <a:latin typeface="Times New Roman" panose="02020603050405020304" pitchFamily="18" charset="0"/>
                <a:cs typeface="Times New Roman" panose="02020603050405020304" pitchFamily="18" charset="0"/>
              </a:rPr>
              <a:t>Li(p, n)</a:t>
            </a:r>
            <a:r>
              <a:rPr lang="en-IN" sz="2400" baseline="30000" dirty="0">
                <a:solidFill>
                  <a:schemeClr val="bg1"/>
                </a:solidFill>
                <a:effectLst/>
                <a:latin typeface="Times New Roman" panose="02020603050405020304" pitchFamily="18" charset="0"/>
                <a:cs typeface="Times New Roman" panose="02020603050405020304" pitchFamily="18" charset="0"/>
              </a:rPr>
              <a:t>7</a:t>
            </a:r>
            <a:r>
              <a:rPr lang="en-IN" sz="2400" dirty="0">
                <a:solidFill>
                  <a:schemeClr val="bg1"/>
                </a:solidFill>
                <a:effectLst/>
                <a:latin typeface="Times New Roman" panose="02020603050405020304" pitchFamily="18" charset="0"/>
                <a:cs typeface="Times New Roman" panose="02020603050405020304" pitchFamily="18" charset="0"/>
              </a:rPr>
              <a:t>Be reaction had been used as neutron source[2].</a:t>
            </a:r>
          </a:p>
          <a:p>
            <a:pPr>
              <a:buFont typeface="Wingdings" panose="05000000000000000000" pitchFamily="2" charset="2"/>
              <a:buChar char="Ø"/>
            </a:pPr>
            <a:r>
              <a:rPr lang="en-US" sz="2400" i="1" cap="none" baseline="30000" dirty="0">
                <a:solidFill>
                  <a:schemeClr val="bg1"/>
                </a:solidFill>
                <a:effectLst/>
                <a:latin typeface="Times New Roman" panose="02020603050405020304" pitchFamily="18" charset="0"/>
                <a:cs typeface="Times New Roman" panose="02020603050405020304" pitchFamily="18" charset="0"/>
              </a:rPr>
              <a:t>115</a:t>
            </a:r>
            <a:r>
              <a:rPr lang="en-US" sz="2400" i="1" cap="none" dirty="0">
                <a:solidFill>
                  <a:schemeClr val="bg1"/>
                </a:solidFill>
                <a:effectLst/>
                <a:latin typeface="Times New Roman" panose="02020603050405020304" pitchFamily="18" charset="0"/>
                <a:cs typeface="Times New Roman" panose="02020603050405020304" pitchFamily="18" charset="0"/>
              </a:rPr>
              <a:t>In</a:t>
            </a:r>
            <a:r>
              <a:rPr lang="en-IN" sz="2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 n</a:t>
            </a:r>
            <a:r>
              <a:rPr lang="en-IN" sz="2400" i="1" dirty="0">
                <a:solidFill>
                  <a:schemeClr val="bg1"/>
                </a:solidFill>
                <a:latin typeface="Agency FB" panose="020B0503020202020204" pitchFamily="34" charset="0"/>
                <a:ea typeface="Calibri" panose="020F0502020204030204" pitchFamily="34" charset="0"/>
                <a:cs typeface="Times New Roman" panose="02020603050405020304" pitchFamily="18" charset="0"/>
              </a:rPr>
              <a:t>’</a:t>
            </a:r>
            <a:r>
              <a:rPr lang="en-IN" sz="2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cap="none" baseline="30000" dirty="0">
                <a:solidFill>
                  <a:schemeClr val="bg1"/>
                </a:solidFill>
                <a:effectLst/>
                <a:latin typeface="Times New Roman" panose="02020603050405020304" pitchFamily="18" charset="0"/>
                <a:cs typeface="Times New Roman" panose="02020603050405020304" pitchFamily="18" charset="0"/>
              </a:rPr>
              <a:t>115</a:t>
            </a:r>
            <a:r>
              <a:rPr lang="en-US" sz="2400" i="1" cap="none" dirty="0">
                <a:solidFill>
                  <a:schemeClr val="bg1"/>
                </a:solidFill>
                <a:effectLst/>
                <a:latin typeface="Times New Roman" panose="02020603050405020304" pitchFamily="18" charset="0"/>
                <a:cs typeface="Times New Roman" panose="02020603050405020304" pitchFamily="18" charset="0"/>
              </a:rPr>
              <a:t>In</a:t>
            </a:r>
            <a:r>
              <a:rPr lang="en-US" sz="2400" i="1" cap="none" baseline="30000" dirty="0">
                <a:solidFill>
                  <a:schemeClr val="bg1"/>
                </a:solidFill>
                <a:effectLst/>
                <a:latin typeface="Times New Roman" panose="02020603050405020304" pitchFamily="18" charset="0"/>
                <a:cs typeface="Times New Roman" panose="02020603050405020304" pitchFamily="18" charset="0"/>
              </a:rPr>
              <a:t>m</a:t>
            </a:r>
            <a:r>
              <a:rPr lang="en-US" sz="2400" i="1" cap="none" dirty="0">
                <a:solidFill>
                  <a:schemeClr val="bg1"/>
                </a:solidFill>
                <a:effectLst/>
                <a:latin typeface="Times New Roman" panose="02020603050405020304" pitchFamily="18" charset="0"/>
                <a:cs typeface="Times New Roman" panose="02020603050405020304" pitchFamily="18" charset="0"/>
              </a:rPr>
              <a:t> </a:t>
            </a:r>
            <a:r>
              <a:rPr lang="en-US" sz="2400" dirty="0">
                <a:solidFill>
                  <a:schemeClr val="bg1"/>
                </a:solidFill>
                <a:effectLst/>
                <a:latin typeface="Times New Roman" panose="02020603050405020304" pitchFamily="18" charset="0"/>
                <a:cs typeface="Times New Roman" panose="02020603050405020304" pitchFamily="18" charset="0"/>
              </a:rPr>
              <a:t>reaction had been used as monitor and its cross section retrieved from IRDFF.</a:t>
            </a:r>
          </a:p>
          <a:p>
            <a:pPr>
              <a:buFont typeface="Wingdings" panose="05000000000000000000" pitchFamily="2" charset="2"/>
              <a:buChar char="Ø"/>
            </a:pPr>
            <a:r>
              <a:rPr lang="en-US" sz="2400" dirty="0">
                <a:solidFill>
                  <a:schemeClr val="bg1"/>
                </a:solidFill>
                <a:effectLst/>
                <a:latin typeface="Times New Roman" panose="02020603050405020304" pitchFamily="18" charset="0"/>
                <a:cs typeface="Times New Roman" panose="02020603050405020304" pitchFamily="18" charset="0"/>
              </a:rPr>
              <a:t>The irradiation had been followed by offline γ-ray counting of activated samples using HPGe detector having 50% relative efficiency. </a:t>
            </a:r>
          </a:p>
          <a:p>
            <a:pPr>
              <a:buFont typeface="Wingdings" panose="05000000000000000000" pitchFamily="2" charset="2"/>
              <a:buChar char="Ø"/>
            </a:pPr>
            <a:r>
              <a:rPr lang="en-US" sz="2400" dirty="0">
                <a:solidFill>
                  <a:schemeClr val="bg1"/>
                </a:solidFill>
                <a:effectLst/>
                <a:latin typeface="Times New Roman" panose="02020603050405020304" pitchFamily="18" charset="0"/>
                <a:cs typeface="Times New Roman" panose="02020603050405020304" pitchFamily="18" charset="0"/>
              </a:rPr>
              <a:t>The CAMAC-based LAMPS software had been used for the data acquisition and data analysis of γ spectra [3].</a:t>
            </a:r>
            <a:endParaRPr lang="en-IN" sz="2400" dirty="0">
              <a:solidFill>
                <a:schemeClr val="bg1"/>
              </a:solidFill>
              <a:effectLst/>
              <a:latin typeface="Times New Roman" panose="02020603050405020304" pitchFamily="18" charset="0"/>
              <a:cs typeface="Times New Roman" panose="02020603050405020304" pitchFamily="18" charset="0"/>
            </a:endParaRPr>
          </a:p>
        </p:txBody>
      </p:sp>
      <p:pic>
        <p:nvPicPr>
          <p:cNvPr id="10" name="Picture 9" descr="hpge2.png">
            <a:extLst>
              <a:ext uri="{FF2B5EF4-FFF2-40B4-BE49-F238E27FC236}">
                <a16:creationId xmlns:a16="http://schemas.microsoft.com/office/drawing/2014/main" id="{023CED6B-5D59-7BC3-5D6E-D56FF57F3169}"/>
              </a:ext>
            </a:extLst>
          </p:cNvPr>
          <p:cNvPicPr>
            <a:picLocks noChangeAspect="1"/>
          </p:cNvPicPr>
          <p:nvPr/>
        </p:nvPicPr>
        <p:blipFill>
          <a:blip r:embed="rId2"/>
          <a:stretch>
            <a:fillRect/>
          </a:stretch>
        </p:blipFill>
        <p:spPr>
          <a:xfrm>
            <a:off x="5363756" y="1812167"/>
            <a:ext cx="5958413" cy="3741497"/>
          </a:xfrm>
          <a:prstGeom prst="rect">
            <a:avLst/>
          </a:prstGeom>
          <a:effectLst>
            <a:glow rad="76200">
              <a:schemeClr val="accent1">
                <a:alpha val="2000"/>
              </a:schemeClr>
            </a:glow>
            <a:outerShdw blurRad="1168400" dist="1752600" dir="4860000" sx="30000" sy="30000" algn="ctr" rotWithShape="0">
              <a:srgbClr val="000000">
                <a:alpha val="0"/>
              </a:srgbClr>
            </a:outerShdw>
            <a:reflection blurRad="330200" stA="0" endPos="98000" dist="787400" dir="5400000" sy="-100000" algn="bl" rotWithShape="0"/>
            <a:softEdge rad="393700"/>
          </a:effectLst>
        </p:spPr>
      </p:pic>
      <p:sp>
        <p:nvSpPr>
          <p:cNvPr id="14" name="TextBox 13">
            <a:extLst>
              <a:ext uri="{FF2B5EF4-FFF2-40B4-BE49-F238E27FC236}">
                <a16:creationId xmlns:a16="http://schemas.microsoft.com/office/drawing/2014/main" id="{63D3FCC6-DD89-CBF9-44BB-5F3ED4B69A97}"/>
              </a:ext>
            </a:extLst>
          </p:cNvPr>
          <p:cNvSpPr txBox="1"/>
          <p:nvPr/>
        </p:nvSpPr>
        <p:spPr>
          <a:xfrm>
            <a:off x="5107547" y="5905511"/>
            <a:ext cx="6745088" cy="646331"/>
          </a:xfrm>
          <a:prstGeom prst="rect">
            <a:avLst/>
          </a:prstGeom>
          <a:solidFill>
            <a:srgbClr val="002060">
              <a:alpha val="90000"/>
            </a:srgbClr>
          </a:solidFill>
        </p:spPr>
        <p:txBody>
          <a:bodyPr wrap="square">
            <a:spAutoFit/>
          </a:bodyPr>
          <a:lstStyle/>
          <a:p>
            <a:pPr algn="ctr"/>
            <a:r>
              <a:rPr lang="en-IN" sz="1800" b="1" dirty="0">
                <a:solidFill>
                  <a:srgbClr val="FFFF00"/>
                </a:solidFill>
                <a:latin typeface="Times New Roman" pitchFamily="18" charset="0"/>
                <a:cs typeface="Times New Roman" pitchFamily="18" charset="0"/>
              </a:rPr>
              <a:t>Figure 2</a:t>
            </a:r>
            <a:r>
              <a:rPr lang="en-IN" b="1" dirty="0">
                <a:solidFill>
                  <a:srgbClr val="FFFF00"/>
                </a:solidFill>
                <a:latin typeface="Times New Roman" pitchFamily="18" charset="0"/>
                <a:cs typeface="Times New Roman" pitchFamily="18" charset="0"/>
              </a:rPr>
              <a:t>. </a:t>
            </a:r>
            <a:r>
              <a:rPr lang="el-GR" sz="1800" b="1" dirty="0">
                <a:latin typeface="Times New Roman" pitchFamily="18" charset="0"/>
                <a:cs typeface="Times New Roman" pitchFamily="18" charset="0"/>
              </a:rPr>
              <a:t>γ</a:t>
            </a:r>
            <a:r>
              <a:rPr lang="en-IN" sz="1800" b="1" dirty="0">
                <a:latin typeface="Times New Roman" pitchFamily="18" charset="0"/>
                <a:cs typeface="Times New Roman" pitchFamily="18" charset="0"/>
              </a:rPr>
              <a:t>-ray counting room with complete </a:t>
            </a:r>
            <a:r>
              <a:rPr lang="en-IN" sz="1800" b="1" dirty="0" err="1">
                <a:latin typeface="Times New Roman" pitchFamily="18" charset="0"/>
                <a:cs typeface="Times New Roman" pitchFamily="18" charset="0"/>
              </a:rPr>
              <a:t>HPGe</a:t>
            </a:r>
            <a:r>
              <a:rPr lang="en-IN" sz="1800" b="1" dirty="0">
                <a:latin typeface="Times New Roman" pitchFamily="18" charset="0"/>
                <a:cs typeface="Times New Roman" pitchFamily="18" charset="0"/>
              </a:rPr>
              <a:t> </a:t>
            </a:r>
            <a:r>
              <a:rPr lang="en-IN" b="1" dirty="0">
                <a:latin typeface="Times New Roman" pitchFamily="18" charset="0"/>
                <a:cs typeface="Times New Roman" pitchFamily="18" charset="0"/>
              </a:rPr>
              <a:t>O</a:t>
            </a:r>
            <a:r>
              <a:rPr lang="en-IN" sz="1800" b="1" dirty="0">
                <a:latin typeface="Times New Roman" pitchFamily="18" charset="0"/>
                <a:cs typeface="Times New Roman" pitchFamily="18" charset="0"/>
              </a:rPr>
              <a:t>ffline detection system</a:t>
            </a:r>
          </a:p>
        </p:txBody>
      </p:sp>
      <p:sp>
        <p:nvSpPr>
          <p:cNvPr id="3" name="TextBox 2">
            <a:extLst>
              <a:ext uri="{FF2B5EF4-FFF2-40B4-BE49-F238E27FC236}">
                <a16:creationId xmlns:a16="http://schemas.microsoft.com/office/drawing/2014/main" id="{3ECAFDD2-6EDC-E335-B4C3-14DA9BCDEDE5}"/>
              </a:ext>
            </a:extLst>
          </p:cNvPr>
          <p:cNvSpPr txBox="1"/>
          <p:nvPr/>
        </p:nvSpPr>
        <p:spPr>
          <a:xfrm>
            <a:off x="643369" y="797856"/>
            <a:ext cx="10905262" cy="400110"/>
          </a:xfrm>
          <a:prstGeom prst="rect">
            <a:avLst/>
          </a:prstGeom>
          <a:solidFill>
            <a:srgbClr val="7030A0">
              <a:alpha val="90000"/>
            </a:srgbClr>
          </a:solidFill>
        </p:spPr>
        <p:txBody>
          <a:bodyPr wrap="square" rtlCol="0">
            <a:spAutoFit/>
          </a:bodyPr>
          <a:lstStyle/>
          <a:p>
            <a:r>
              <a:rPr lang="en-US" sz="2000" cap="none" dirty="0">
                <a:effectLst/>
                <a:latin typeface="Times New Roman" panose="02020603050405020304" pitchFamily="18" charset="0"/>
                <a:cs typeface="Times New Roman" panose="02020603050405020304" pitchFamily="18" charset="0"/>
              </a:rPr>
              <a:t>THE EXPERIMENT HAD BEEN PERFORMED USING THE </a:t>
            </a:r>
            <a:r>
              <a:rPr lang="en-US" sz="2000" b="1" i="1" cap="none" dirty="0">
                <a:effectLst/>
                <a:latin typeface="Times New Roman" panose="02020603050405020304" pitchFamily="18" charset="0"/>
                <a:cs typeface="Times New Roman" panose="02020603050405020304" pitchFamily="18" charset="0"/>
              </a:rPr>
              <a:t>FOTIA</a:t>
            </a:r>
            <a:r>
              <a:rPr lang="en-US" sz="2000" b="1" i="1" dirty="0">
                <a:latin typeface="Times New Roman" panose="02020603050405020304" pitchFamily="18" charset="0"/>
                <a:cs typeface="Times New Roman" panose="02020603050405020304" pitchFamily="18" charset="0"/>
              </a:rPr>
              <a:t> </a:t>
            </a:r>
            <a:r>
              <a:rPr lang="en-US" sz="2000" cap="none" dirty="0">
                <a:effectLst/>
                <a:latin typeface="Times New Roman" panose="02020603050405020304" pitchFamily="18" charset="0"/>
                <a:cs typeface="Times New Roman" panose="02020603050405020304" pitchFamily="18" charset="0"/>
              </a:rPr>
              <a:t>FACILITY, </a:t>
            </a:r>
            <a:r>
              <a:rPr lang="en-US" sz="2000" b="1" i="1" cap="none" dirty="0">
                <a:effectLst/>
                <a:latin typeface="Times New Roman" panose="02020603050405020304" pitchFamily="18" charset="0"/>
                <a:cs typeface="Times New Roman" panose="02020603050405020304" pitchFamily="18" charset="0"/>
              </a:rPr>
              <a:t>BARC, [1] </a:t>
            </a:r>
            <a:r>
              <a:rPr lang="en-US" sz="2000" cap="none" dirty="0">
                <a:effectLst/>
                <a:latin typeface="Times New Roman" panose="02020603050405020304" pitchFamily="18" charset="0"/>
                <a:cs typeface="Times New Roman" panose="02020603050405020304" pitchFamily="18" charset="0"/>
              </a:rPr>
              <a:t>Mumbai</a:t>
            </a:r>
            <a:endParaRPr lang="en-IN" sz="2000" dirty="0"/>
          </a:p>
        </p:txBody>
      </p:sp>
      <p:sp>
        <p:nvSpPr>
          <p:cNvPr id="2" name="TextBox 1">
            <a:extLst>
              <a:ext uri="{FF2B5EF4-FFF2-40B4-BE49-F238E27FC236}">
                <a16:creationId xmlns:a16="http://schemas.microsoft.com/office/drawing/2014/main" id="{33FEAC3C-212F-A7F8-34FC-F9CFEE494BAD}"/>
              </a:ext>
            </a:extLst>
          </p:cNvPr>
          <p:cNvSpPr txBox="1"/>
          <p:nvPr/>
        </p:nvSpPr>
        <p:spPr>
          <a:xfrm>
            <a:off x="438539" y="75325"/>
            <a:ext cx="11414096" cy="461665"/>
          </a:xfrm>
          <a:prstGeom prst="rect">
            <a:avLst/>
          </a:prstGeom>
          <a:solidFill>
            <a:srgbClr val="002060"/>
          </a:solidFill>
        </p:spPr>
        <p:txBody>
          <a:bodyPr wrap="square" rtlCol="0">
            <a:spAutoFit/>
          </a:bodyPr>
          <a:lstStyle/>
          <a:p>
            <a:pPr algn="ctr"/>
            <a:r>
              <a:rPr lang="en-IN" sz="2400" b="1" dirty="0"/>
              <a:t>Experimental Details</a:t>
            </a:r>
          </a:p>
        </p:txBody>
      </p:sp>
    </p:spTree>
    <p:extLst>
      <p:ext uri="{BB962C8B-B14F-4D97-AF65-F5344CB8AC3E}">
        <p14:creationId xmlns:p14="http://schemas.microsoft.com/office/powerpoint/2010/main" val="792250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36421-6E87-965D-B1EB-776E2FA11F64}"/>
              </a:ext>
            </a:extLst>
          </p:cNvPr>
          <p:cNvSpPr>
            <a:spLocks noGrp="1"/>
          </p:cNvSpPr>
          <p:nvPr>
            <p:ph type="title"/>
          </p:nvPr>
        </p:nvSpPr>
        <p:spPr>
          <a:xfrm>
            <a:off x="367450" y="221433"/>
            <a:ext cx="10893338" cy="1005317"/>
          </a:xfrm>
          <a:solidFill>
            <a:srgbClr val="7030A0">
              <a:alpha val="90000"/>
            </a:srgbClr>
          </a:solidFill>
        </p:spPr>
        <p:txBody>
          <a:bodyPr>
            <a:noAutofit/>
          </a:bodyPr>
          <a:lstStyle/>
          <a:p>
            <a:r>
              <a:rPr lang="en-US" sz="2400" cap="none" dirty="0">
                <a:effectLst/>
                <a:latin typeface="Times New Roman" panose="02020603050405020304" pitchFamily="18" charset="0"/>
                <a:cs typeface="Times New Roman" panose="02020603050405020304" pitchFamily="18" charset="0"/>
              </a:rPr>
              <a:t>MEASUREMENT OF NEUTRON CAPTURE CROSS-SECTION OF </a:t>
            </a:r>
            <a:r>
              <a:rPr lang="en-US" sz="2400" cap="none" baseline="30000" dirty="0">
                <a:effectLst/>
                <a:latin typeface="Times New Roman" panose="02020603050405020304" pitchFamily="18" charset="0"/>
                <a:cs typeface="Times New Roman" panose="02020603050405020304" pitchFamily="18" charset="0"/>
              </a:rPr>
              <a:t>68</a:t>
            </a:r>
            <a:r>
              <a:rPr lang="en-US" sz="2400" cap="none" dirty="0">
                <a:effectLst/>
                <a:latin typeface="Times New Roman" panose="02020603050405020304" pitchFamily="18" charset="0"/>
                <a:cs typeface="Times New Roman" panose="02020603050405020304" pitchFamily="18" charset="0"/>
              </a:rPr>
              <a:t>Zn AND THE UNCERTAINTY ANALYSIS WITH CORRELATION ASSESSMENT</a:t>
            </a:r>
            <a:endParaRPr lang="en-IN" sz="2400" cap="none" dirty="0">
              <a:effectLst/>
            </a:endParaRPr>
          </a:p>
        </p:txBody>
      </p:sp>
      <p:pic>
        <p:nvPicPr>
          <p:cNvPr id="7" name="Picture 6">
            <a:extLst>
              <a:ext uri="{FF2B5EF4-FFF2-40B4-BE49-F238E27FC236}">
                <a16:creationId xmlns:a16="http://schemas.microsoft.com/office/drawing/2014/main" id="{4460E639-E0B3-9677-498A-B1E2003393CD}"/>
              </a:ext>
            </a:extLst>
          </p:cNvPr>
          <p:cNvPicPr>
            <a:picLocks noChangeAspect="1"/>
          </p:cNvPicPr>
          <p:nvPr/>
        </p:nvPicPr>
        <p:blipFill>
          <a:blip r:embed="rId2"/>
          <a:stretch>
            <a:fillRect/>
          </a:stretch>
        </p:blipFill>
        <p:spPr>
          <a:xfrm>
            <a:off x="6015075" y="1250240"/>
            <a:ext cx="5720685" cy="4347175"/>
          </a:xfrm>
          <a:prstGeom prst="rect">
            <a:avLst/>
          </a:prstGeom>
          <a:effectLst>
            <a:glow>
              <a:schemeClr val="accent1">
                <a:alpha val="78000"/>
              </a:schemeClr>
            </a:glow>
            <a:outerShdw blurRad="50800" dist="50800" dir="5400000" algn="ctr" rotWithShape="0">
              <a:srgbClr val="000000">
                <a:alpha val="11000"/>
              </a:srgbClr>
            </a:outerShdw>
            <a:softEdge rad="292100"/>
          </a:effectLst>
        </p:spPr>
      </p:pic>
      <p:sp>
        <p:nvSpPr>
          <p:cNvPr id="17" name="TextBox 16">
            <a:extLst>
              <a:ext uri="{FF2B5EF4-FFF2-40B4-BE49-F238E27FC236}">
                <a16:creationId xmlns:a16="http://schemas.microsoft.com/office/drawing/2014/main" id="{90CB688B-A63D-73B8-14C1-34166471555B}"/>
              </a:ext>
            </a:extLst>
          </p:cNvPr>
          <p:cNvSpPr txBox="1"/>
          <p:nvPr/>
        </p:nvSpPr>
        <p:spPr>
          <a:xfrm>
            <a:off x="6384020" y="5620904"/>
            <a:ext cx="5001459" cy="1015663"/>
          </a:xfrm>
          <a:prstGeom prst="rect">
            <a:avLst/>
          </a:prstGeom>
          <a:solidFill>
            <a:srgbClr val="002060">
              <a:alpha val="90000"/>
            </a:srgbClr>
          </a:solidFill>
        </p:spPr>
        <p:txBody>
          <a:bodyPr wrap="square">
            <a:spAutoFit/>
          </a:bodyPr>
          <a:lstStyle/>
          <a:p>
            <a:pPr algn="ctr"/>
            <a:r>
              <a:rPr lang="en-IN" sz="2000" b="1" dirty="0">
                <a:solidFill>
                  <a:srgbClr val="FFFF00"/>
                </a:solidFill>
                <a:latin typeface="Times New Roman" pitchFamily="18" charset="0"/>
                <a:cs typeface="Times New Roman" pitchFamily="18" charset="0"/>
              </a:rPr>
              <a:t>Figure 3. </a:t>
            </a:r>
            <a:r>
              <a:rPr lang="en-IN" sz="2000" b="1" dirty="0">
                <a:latin typeface="Times New Roman" pitchFamily="18" charset="0"/>
                <a:cs typeface="Times New Roman" pitchFamily="18" charset="0"/>
              </a:rPr>
              <a:t>Gamma ray spectra of the irradiated In for proton energy                  E</a:t>
            </a:r>
            <a:r>
              <a:rPr lang="en-IN" sz="2000" b="1" dirty="0">
                <a:latin typeface="Times New Roman" pitchFamily="18" charset="0"/>
                <a:ea typeface="Calibri" panose="020F0502020204030204" pitchFamily="34" charset="0"/>
                <a:cs typeface="Times New Roman" pitchFamily="18" charset="0"/>
              </a:rPr>
              <a:t>ₚ= </a:t>
            </a:r>
            <a:r>
              <a:rPr lang="en-IN" sz="2000" b="1" dirty="0">
                <a:latin typeface="Times New Roman" pitchFamily="18" charset="0"/>
                <a:cs typeface="Times New Roman" pitchFamily="18" charset="0"/>
              </a:rPr>
              <a:t>3500 </a:t>
            </a:r>
            <a:r>
              <a:rPr lang="en-IN" sz="2000" b="1" dirty="0">
                <a:latin typeface="Calibri" panose="020F0502020204030204" pitchFamily="34" charset="0"/>
                <a:ea typeface="Calibri" panose="020F0502020204030204" pitchFamily="34" charset="0"/>
                <a:cs typeface="Calibri" panose="020F0502020204030204" pitchFamily="34" charset="0"/>
              </a:rPr>
              <a:t>± 20 </a:t>
            </a:r>
            <a:r>
              <a:rPr lang="en-IN" sz="2000" b="1" dirty="0">
                <a:latin typeface="Times New Roman" pitchFamily="18" charset="0"/>
                <a:ea typeface="Calibri" panose="020F0502020204030204" pitchFamily="34" charset="0"/>
                <a:cs typeface="Times New Roman" pitchFamily="18" charset="0"/>
              </a:rPr>
              <a:t>k</a:t>
            </a:r>
            <a:r>
              <a:rPr lang="en-IN" sz="2000" b="1" dirty="0">
                <a:latin typeface="Times New Roman" pitchFamily="18" charset="0"/>
                <a:cs typeface="Times New Roman" pitchFamily="18" charset="0"/>
              </a:rPr>
              <a:t>eV .</a:t>
            </a:r>
          </a:p>
        </p:txBody>
      </p:sp>
      <p:sp>
        <p:nvSpPr>
          <p:cNvPr id="8" name="TextBox 7">
            <a:extLst>
              <a:ext uri="{FF2B5EF4-FFF2-40B4-BE49-F238E27FC236}">
                <a16:creationId xmlns:a16="http://schemas.microsoft.com/office/drawing/2014/main" id="{193750ED-3D6D-BAB5-78C4-A0C595F5A89B}"/>
              </a:ext>
            </a:extLst>
          </p:cNvPr>
          <p:cNvSpPr txBox="1"/>
          <p:nvPr/>
        </p:nvSpPr>
        <p:spPr>
          <a:xfrm>
            <a:off x="456240" y="2078182"/>
            <a:ext cx="5139731" cy="4154984"/>
          </a:xfrm>
          <a:prstGeom prst="rect">
            <a:avLst/>
          </a:prstGeom>
          <a:noFill/>
        </p:spPr>
        <p:txBody>
          <a:bodyPr wrap="square" rtlCol="0">
            <a:spAutoFit/>
          </a:bodyPr>
          <a:lstStyle/>
          <a:p>
            <a:pPr marL="342900" indent="-342900">
              <a:buFont typeface="Wingdings" panose="05000000000000000000" pitchFamily="2" charset="2"/>
              <a:buChar char="Ø"/>
            </a:pPr>
            <a:r>
              <a:rPr lang="en-IN"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Gamma ray spectra of the irradiated Indium sample at 3500 </a:t>
            </a:r>
            <a:r>
              <a:rPr lang="en-IN" sz="24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IN"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 keV is shown in figure 3.</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Proton beam of all energies ranges from [2700 - 3500] </a:t>
            </a:r>
            <a:r>
              <a:rPr lang="en-IN"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 keV had been accelerated and bombarded on freshly prepared Li foils of thickness 2.5mg/cm</a:t>
            </a:r>
            <a:r>
              <a:rPr lang="en-US" sz="2400" baseline="30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for the generation of neutrons.</a:t>
            </a:r>
          </a:p>
          <a:p>
            <a:pPr marL="342900" indent="-342900">
              <a:buFont typeface="Wingdings" panose="05000000000000000000" pitchFamily="2" charset="2"/>
              <a:buChar char="Ø"/>
            </a:pPr>
            <a:endParaRPr lang="en-IN"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IN"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222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41C7-100A-3F8B-09CC-16B1A3BBF9D1}"/>
              </a:ext>
            </a:extLst>
          </p:cNvPr>
          <p:cNvSpPr>
            <a:spLocks noGrp="1"/>
          </p:cNvSpPr>
          <p:nvPr>
            <p:ph type="title"/>
          </p:nvPr>
        </p:nvSpPr>
        <p:spPr>
          <a:xfrm>
            <a:off x="511008" y="163184"/>
            <a:ext cx="10932765" cy="957997"/>
          </a:xfrm>
          <a:solidFill>
            <a:srgbClr val="7030A0">
              <a:alpha val="90000"/>
            </a:srgbClr>
          </a:solidFill>
        </p:spPr>
        <p:txBody>
          <a:bodyPr>
            <a:normAutofit/>
          </a:bodyPr>
          <a:lstStyle/>
          <a:p>
            <a:r>
              <a:rPr lang="en-US" sz="2400" dirty="0">
                <a:effectLst/>
                <a:latin typeface="Times New Roman" panose="02020603050405020304" pitchFamily="18" charset="0"/>
                <a:cs typeface="Times New Roman" panose="02020603050405020304" pitchFamily="18" charset="0"/>
              </a:rPr>
              <a:t>Measurement of neutron capture cross-section Of </a:t>
            </a:r>
            <a:r>
              <a:rPr lang="en-US" sz="2400" cap="none" baseline="30000" dirty="0">
                <a:effectLst/>
                <a:latin typeface="Times New Roman" panose="02020603050405020304" pitchFamily="18" charset="0"/>
                <a:cs typeface="Times New Roman" panose="02020603050405020304" pitchFamily="18" charset="0"/>
              </a:rPr>
              <a:t>68</a:t>
            </a:r>
            <a:r>
              <a:rPr lang="en-US" sz="2400" cap="none" dirty="0">
                <a:effectLst/>
                <a:latin typeface="Times New Roman" panose="02020603050405020304" pitchFamily="18" charset="0"/>
                <a:cs typeface="Times New Roman" panose="02020603050405020304" pitchFamily="18" charset="0"/>
              </a:rPr>
              <a:t>Zn</a:t>
            </a:r>
            <a:r>
              <a:rPr lang="en-US" sz="2400" dirty="0">
                <a:effectLst/>
                <a:latin typeface="Times New Roman" panose="02020603050405020304" pitchFamily="18" charset="0"/>
                <a:cs typeface="Times New Roman" panose="02020603050405020304" pitchFamily="18" charset="0"/>
              </a:rPr>
              <a:t> and the uncertainty analysis with correlation assessment</a:t>
            </a:r>
            <a:endParaRPr lang="en-IN" sz="2400" dirty="0">
              <a:effectLst/>
            </a:endParaRPr>
          </a:p>
        </p:txBody>
      </p:sp>
      <p:pic>
        <p:nvPicPr>
          <p:cNvPr id="5" name="Content Placeholder 4">
            <a:extLst>
              <a:ext uri="{FF2B5EF4-FFF2-40B4-BE49-F238E27FC236}">
                <a16:creationId xmlns:a16="http://schemas.microsoft.com/office/drawing/2014/main" id="{525A2C2E-2398-C5D6-D727-878085E0AE94}"/>
              </a:ext>
            </a:extLst>
          </p:cNvPr>
          <p:cNvPicPr>
            <a:picLocks noGrp="1" noChangeAspect="1"/>
          </p:cNvPicPr>
          <p:nvPr>
            <p:ph idx="1"/>
          </p:nvPr>
        </p:nvPicPr>
        <p:blipFill>
          <a:blip r:embed="rId2"/>
          <a:stretch>
            <a:fillRect/>
          </a:stretch>
        </p:blipFill>
        <p:spPr>
          <a:xfrm>
            <a:off x="5442041" y="1524000"/>
            <a:ext cx="5880169" cy="4107876"/>
          </a:xfrm>
          <a:effectLst>
            <a:glow>
              <a:schemeClr val="accent1"/>
            </a:glow>
            <a:softEdge rad="317500"/>
          </a:effectLst>
        </p:spPr>
      </p:pic>
      <p:sp>
        <p:nvSpPr>
          <p:cNvPr id="7" name="TextBox 6">
            <a:extLst>
              <a:ext uri="{FF2B5EF4-FFF2-40B4-BE49-F238E27FC236}">
                <a16:creationId xmlns:a16="http://schemas.microsoft.com/office/drawing/2014/main" id="{0994BC11-2837-131C-5413-AD2DE60AB520}"/>
              </a:ext>
            </a:extLst>
          </p:cNvPr>
          <p:cNvSpPr txBox="1"/>
          <p:nvPr/>
        </p:nvSpPr>
        <p:spPr>
          <a:xfrm>
            <a:off x="5636340" y="5631876"/>
            <a:ext cx="6097554" cy="707886"/>
          </a:xfrm>
          <a:prstGeom prst="rect">
            <a:avLst/>
          </a:prstGeom>
          <a:solidFill>
            <a:srgbClr val="002060">
              <a:alpha val="90000"/>
            </a:srgbClr>
          </a:solidFill>
          <a:effectLst>
            <a:glow>
              <a:schemeClr val="accent1"/>
            </a:glow>
          </a:effectLst>
        </p:spPr>
        <p:txBody>
          <a:bodyPr wrap="square">
            <a:spAutoFit/>
          </a:bodyPr>
          <a:lstStyle/>
          <a:p>
            <a:pPr algn="ctr"/>
            <a:r>
              <a:rPr lang="en-IN" sz="2000" b="1" dirty="0">
                <a:solidFill>
                  <a:srgbClr val="FFFF00"/>
                </a:solidFill>
                <a:latin typeface="Times New Roman" panose="02020603050405020304" pitchFamily="18" charset="0"/>
                <a:cs typeface="Times New Roman" pitchFamily="18" charset="0"/>
              </a:rPr>
              <a:t>Figure 4. </a:t>
            </a:r>
            <a:r>
              <a:rPr lang="en-IN" sz="2000" b="1" dirty="0">
                <a:latin typeface="Times New Roman" panose="02020603050405020304" pitchFamily="18" charset="0"/>
                <a:cs typeface="Times New Roman" pitchFamily="18" charset="0"/>
              </a:rPr>
              <a:t>HPGe detector efficiency data points and its fitted curve.</a:t>
            </a:r>
            <a:endParaRPr lang="en-IN"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7B5380F-FC4E-BEB3-2EAD-35B4143640BB}"/>
              </a:ext>
            </a:extLst>
          </p:cNvPr>
          <p:cNvSpPr txBox="1"/>
          <p:nvPr/>
        </p:nvSpPr>
        <p:spPr>
          <a:xfrm>
            <a:off x="511008" y="1704106"/>
            <a:ext cx="4757183" cy="4524315"/>
          </a:xfrm>
          <a:prstGeom prst="rect">
            <a:avLst/>
          </a:prstGeom>
          <a:noFill/>
        </p:spPr>
        <p:txBody>
          <a:bodyPr wrap="square">
            <a:spAutoFit/>
          </a:bodyPr>
          <a:lstStyle/>
          <a:p>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Experimentally measured   efficiencies with their uncertainties for gamma ray peaks of ¹⁵²Eu is presented in figure 4.</a:t>
            </a:r>
          </a:p>
          <a:p>
            <a:pPr>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Average neutron flux during the entire irradiation period was calculated ranges from 2 </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10⁶</a:t>
            </a:r>
            <a:r>
              <a:rPr lang="en-US" sz="2400" dirty="0">
                <a:solidFill>
                  <a:schemeClr val="bg1"/>
                </a:solidFill>
                <a:latin typeface="Times New Roman" panose="02020603050405020304" pitchFamily="18" charset="0"/>
                <a:cs typeface="Times New Roman" panose="02020603050405020304" pitchFamily="18" charset="0"/>
              </a:rPr>
              <a:t> to 7 </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10⁶ n/cm</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²</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  through EPEN code [2] </a:t>
            </a:r>
            <a:r>
              <a:rPr lang="en-US" sz="2400" dirty="0">
                <a:solidFill>
                  <a:schemeClr val="bg1"/>
                </a:solidFill>
                <a:latin typeface="Times New Roman" panose="02020603050405020304" pitchFamily="18" charset="0"/>
                <a:cs typeface="Times New Roman" panose="02020603050405020304" pitchFamily="18" charset="0"/>
              </a:rPr>
              <a:t>for the spectrum averaged neutron energies 0.8 to 1.63 MeV</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endParaRPr lang="en-IN"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995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4205709-80A4-20C3-CA44-45D6ECB5B539}"/>
              </a:ext>
            </a:extLst>
          </p:cNvPr>
          <p:cNvGraphicFramePr>
            <a:graphicFrameLocks noGrp="1"/>
          </p:cNvGraphicFramePr>
          <p:nvPr>
            <p:extLst>
              <p:ext uri="{D42A27DB-BD31-4B8C-83A1-F6EECF244321}">
                <p14:modId xmlns:p14="http://schemas.microsoft.com/office/powerpoint/2010/main" val="1736743324"/>
              </p:ext>
            </p:extLst>
          </p:nvPr>
        </p:nvGraphicFramePr>
        <p:xfrm>
          <a:off x="249382" y="524240"/>
          <a:ext cx="10913297" cy="2000752"/>
        </p:xfrm>
        <a:graphic>
          <a:graphicData uri="http://schemas.openxmlformats.org/drawingml/2006/table">
            <a:tbl>
              <a:tblPr firstRow="1" bandRow="1">
                <a:tableStyleId>{5C22544A-7EE6-4342-B048-85BDC9FD1C3A}</a:tableStyleId>
              </a:tblPr>
              <a:tblGrid>
                <a:gridCol w="2180553">
                  <a:extLst>
                    <a:ext uri="{9D8B030D-6E8A-4147-A177-3AD203B41FA5}">
                      <a16:colId xmlns:a16="http://schemas.microsoft.com/office/drawing/2014/main" val="1537024943"/>
                    </a:ext>
                  </a:extLst>
                </a:gridCol>
                <a:gridCol w="2088906">
                  <a:extLst>
                    <a:ext uri="{9D8B030D-6E8A-4147-A177-3AD203B41FA5}">
                      <a16:colId xmlns:a16="http://schemas.microsoft.com/office/drawing/2014/main" val="4086507360"/>
                    </a:ext>
                  </a:extLst>
                </a:gridCol>
                <a:gridCol w="2277466">
                  <a:extLst>
                    <a:ext uri="{9D8B030D-6E8A-4147-A177-3AD203B41FA5}">
                      <a16:colId xmlns:a16="http://schemas.microsoft.com/office/drawing/2014/main" val="3575079891"/>
                    </a:ext>
                  </a:extLst>
                </a:gridCol>
                <a:gridCol w="2183186">
                  <a:extLst>
                    <a:ext uri="{9D8B030D-6E8A-4147-A177-3AD203B41FA5}">
                      <a16:colId xmlns:a16="http://schemas.microsoft.com/office/drawing/2014/main" val="3133720558"/>
                    </a:ext>
                  </a:extLst>
                </a:gridCol>
                <a:gridCol w="2183186">
                  <a:extLst>
                    <a:ext uri="{9D8B030D-6E8A-4147-A177-3AD203B41FA5}">
                      <a16:colId xmlns:a16="http://schemas.microsoft.com/office/drawing/2014/main" val="1506821999"/>
                    </a:ext>
                  </a:extLst>
                </a:gridCol>
              </a:tblGrid>
              <a:tr h="632594">
                <a:tc>
                  <a:txBody>
                    <a:bodyPr/>
                    <a:lstStyle/>
                    <a:p>
                      <a:pPr algn="ctr"/>
                      <a:r>
                        <a:rPr lang="en-IN" sz="2000" b="1" dirty="0">
                          <a:solidFill>
                            <a:srgbClr val="002060"/>
                          </a:solidFill>
                          <a:latin typeface="Times New Roman" panose="02020603050405020304" pitchFamily="18" charset="0"/>
                          <a:cs typeface="Times New Roman" panose="02020603050405020304" pitchFamily="18" charset="0"/>
                        </a:rPr>
                        <a:t>Reaction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alpha val="22745"/>
                      </a:srgbClr>
                    </a:solidFill>
                  </a:tcPr>
                </a:tc>
                <a:tc>
                  <a:txBody>
                    <a:bodyPr/>
                    <a:lstStyle/>
                    <a:p>
                      <a:pPr algn="ctr"/>
                      <a:r>
                        <a:rPr lang="en-IN" sz="2000" b="1" dirty="0">
                          <a:solidFill>
                            <a:srgbClr val="002060"/>
                          </a:solidFill>
                          <a:latin typeface="Times New Roman" panose="02020603050405020304" pitchFamily="18" charset="0"/>
                          <a:cs typeface="Times New Roman" panose="02020603050405020304" pitchFamily="18" charset="0"/>
                        </a:rPr>
                        <a:t>Nuclide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alpha val="22745"/>
                      </a:srgbClr>
                    </a:solidFill>
                  </a:tcPr>
                </a:tc>
                <a:tc>
                  <a:txBody>
                    <a:bodyPr/>
                    <a:lstStyle/>
                    <a:p>
                      <a:pPr algn="ctr"/>
                      <a:r>
                        <a:rPr lang="en-IN" sz="2000" b="1" dirty="0">
                          <a:solidFill>
                            <a:srgbClr val="002060"/>
                          </a:solidFill>
                          <a:latin typeface="Times New Roman" panose="02020603050405020304" pitchFamily="18" charset="0"/>
                          <a:cs typeface="Times New Roman" panose="02020603050405020304" pitchFamily="18" charset="0"/>
                        </a:rPr>
                        <a:t>Half-life(h)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alpha val="22745"/>
                      </a:srgbClr>
                    </a:solidFill>
                  </a:tcPr>
                </a:tc>
                <a:tc>
                  <a:txBody>
                    <a:bodyPr/>
                    <a:lstStyle/>
                    <a:p>
                      <a:pPr algn="ctr"/>
                      <a:r>
                        <a:rPr lang="en-IN" sz="2000" b="1" dirty="0">
                          <a:solidFill>
                            <a:srgbClr val="002060"/>
                          </a:solidFill>
                          <a:latin typeface="Times New Roman" panose="02020603050405020304" pitchFamily="18" charset="0"/>
                          <a:cs typeface="Times New Roman" panose="02020603050405020304" pitchFamily="18" charset="0"/>
                        </a:rPr>
                        <a:t>E</a:t>
                      </a:r>
                      <a:r>
                        <a:rPr lang="el-GR" sz="2000" b="1" baseline="-25000" dirty="0">
                          <a:solidFill>
                            <a:srgbClr val="002060"/>
                          </a:solidFill>
                          <a:latin typeface="Times New Roman" panose="02020603050405020304" pitchFamily="18" charset="0"/>
                          <a:cs typeface="Times New Roman" panose="02020603050405020304" pitchFamily="18" charset="0"/>
                        </a:rPr>
                        <a:t>γ</a:t>
                      </a:r>
                      <a:r>
                        <a:rPr lang="en-IN" sz="2000" b="1" dirty="0">
                          <a:solidFill>
                            <a:srgbClr val="002060"/>
                          </a:solidFill>
                          <a:latin typeface="Times New Roman" panose="02020603050405020304" pitchFamily="18" charset="0"/>
                          <a:cs typeface="Times New Roman" panose="02020603050405020304" pitchFamily="18" charset="0"/>
                        </a:rPr>
                        <a:t>(keV)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alpha val="22745"/>
                      </a:srgbClr>
                    </a:solidFill>
                  </a:tcPr>
                </a:tc>
                <a:tc>
                  <a:txBody>
                    <a:bodyPr/>
                    <a:lstStyle/>
                    <a:p>
                      <a:pPr algn="ctr"/>
                      <a:r>
                        <a:rPr lang="en-IN" sz="2000" b="1" dirty="0">
                          <a:solidFill>
                            <a:srgbClr val="002060"/>
                          </a:solidFill>
                          <a:latin typeface="Times New Roman" panose="02020603050405020304" pitchFamily="18" charset="0"/>
                          <a:cs typeface="Times New Roman" panose="02020603050405020304" pitchFamily="18" charset="0"/>
                        </a:rPr>
                        <a:t>I</a:t>
                      </a:r>
                      <a:r>
                        <a:rPr lang="el-GR" sz="2000" b="1" baseline="-25000" dirty="0">
                          <a:solidFill>
                            <a:srgbClr val="002060"/>
                          </a:solidFill>
                          <a:latin typeface="Times New Roman" panose="02020603050405020304" pitchFamily="18" charset="0"/>
                          <a:cs typeface="Times New Roman" panose="02020603050405020304" pitchFamily="18" charset="0"/>
                        </a:rPr>
                        <a:t>γ</a:t>
                      </a:r>
                      <a:r>
                        <a:rPr lang="en-IN" sz="2000" b="1" dirty="0">
                          <a:solidFill>
                            <a:srgbClr val="002060"/>
                          </a:solidFill>
                          <a:latin typeface="Times New Roman" panose="02020603050405020304" pitchFamily="18" charset="0"/>
                          <a:cs typeface="Times New Roman" panose="020206030504050203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alpha val="22745"/>
                      </a:srgbClr>
                    </a:solidFill>
                  </a:tcPr>
                </a:tc>
                <a:extLst>
                  <a:ext uri="{0D108BD9-81ED-4DB2-BD59-A6C34878D82A}">
                    <a16:rowId xmlns:a16="http://schemas.microsoft.com/office/drawing/2014/main" val="866907907"/>
                  </a:ext>
                </a:extLst>
              </a:tr>
              <a:tr h="684079">
                <a:tc>
                  <a:txBody>
                    <a:bodyPr/>
                    <a:lstStyle/>
                    <a:p>
                      <a:pPr algn="ctr"/>
                      <a:r>
                        <a:rPr lang="en-IN" sz="2000" b="1" dirty="0">
                          <a:latin typeface="Times New Roman" panose="02020603050405020304" pitchFamily="18" charset="0"/>
                          <a:ea typeface="Calibri" panose="020F0502020204030204" pitchFamily="34" charset="0"/>
                          <a:cs typeface="Times New Roman" panose="02020603050405020304" pitchFamily="18" charset="0"/>
                        </a:rPr>
                        <a:t>⁶⁸Zn(n, </a:t>
                      </a:r>
                      <a:r>
                        <a:rPr lang="el-GR" sz="2000" b="1" dirty="0">
                          <a:latin typeface="Times New Roman" panose="02020603050405020304" pitchFamily="18" charset="0"/>
                          <a:ea typeface="Calibri" panose="020F0502020204030204" pitchFamily="34" charset="0"/>
                          <a:cs typeface="Times New Roman" panose="02020603050405020304" pitchFamily="18" charset="0"/>
                        </a:rPr>
                        <a:t>γ</a:t>
                      </a:r>
                      <a:r>
                        <a:rPr lang="en-IN" sz="2000" b="1" dirty="0">
                          <a:latin typeface="Times New Roman" panose="02020603050405020304" pitchFamily="18" charset="0"/>
                          <a:ea typeface="Calibri" panose="020F0502020204030204" pitchFamily="34" charset="0"/>
                          <a:cs typeface="Times New Roman" panose="02020603050405020304" pitchFamily="18" charset="0"/>
                        </a:rPr>
                        <a:t>)</a:t>
                      </a:r>
                      <a:endParaRPr lang="en-IN" sz="20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3000"/>
                      </a:schemeClr>
                    </a:solidFill>
                  </a:tcPr>
                </a:tc>
                <a:tc>
                  <a:txBody>
                    <a:bodyPr/>
                    <a:lstStyle/>
                    <a:p>
                      <a:pPr algn="ctr"/>
                      <a:r>
                        <a:rPr lang="en-IN" sz="2000" b="1" dirty="0">
                          <a:latin typeface="Times New Roman" panose="02020603050405020304" pitchFamily="18" charset="0"/>
                          <a:ea typeface="Calibri" panose="020F0502020204030204" pitchFamily="34" charset="0"/>
                          <a:cs typeface="Times New Roman" panose="02020603050405020304" pitchFamily="18" charset="0"/>
                        </a:rPr>
                        <a:t>⁶⁹Znᵐ</a:t>
                      </a:r>
                      <a:endParaRPr lang="en-IN" sz="20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3000"/>
                      </a:schemeClr>
                    </a:solidFill>
                  </a:tcPr>
                </a:tc>
                <a:tc>
                  <a:txBody>
                    <a:bodyPr/>
                    <a:lstStyle/>
                    <a:p>
                      <a:pPr algn="ctr"/>
                      <a:r>
                        <a:rPr lang="en-IN" sz="2000" b="1" dirty="0">
                          <a:latin typeface="Times New Roman" panose="02020603050405020304" pitchFamily="18" charset="0"/>
                          <a:cs typeface="Times New Roman" panose="02020603050405020304" pitchFamily="18" charset="0"/>
                        </a:rPr>
                        <a:t>13.756 </a:t>
                      </a:r>
                      <a:r>
                        <a:rPr lang="en-IN" sz="2000" b="1" dirty="0">
                          <a:latin typeface="Times New Roman" panose="02020603050405020304" pitchFamily="18" charset="0"/>
                          <a:ea typeface="Calibri" panose="020F0502020204030204" pitchFamily="34" charset="0"/>
                          <a:cs typeface="Times New Roman" panose="02020603050405020304" pitchFamily="18" charset="0"/>
                        </a:rPr>
                        <a:t>± 0.002</a:t>
                      </a:r>
                      <a:endParaRPr lang="en-IN" sz="20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3000"/>
                      </a:schemeClr>
                    </a:solidFill>
                  </a:tcPr>
                </a:tc>
                <a:tc>
                  <a:txBody>
                    <a:bodyPr/>
                    <a:lstStyle/>
                    <a:p>
                      <a:pPr algn="ctr"/>
                      <a:r>
                        <a:rPr lang="en-IN" sz="2000" b="1" dirty="0">
                          <a:latin typeface="Times New Roman" panose="02020603050405020304" pitchFamily="18" charset="0"/>
                          <a:cs typeface="Times New Roman" panose="02020603050405020304" pitchFamily="18" charset="0"/>
                        </a:rPr>
                        <a:t>438.634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3000"/>
                      </a:schemeClr>
                    </a:solidFill>
                  </a:tcPr>
                </a:tc>
                <a:tc>
                  <a:txBody>
                    <a:bodyPr/>
                    <a:lstStyle/>
                    <a:p>
                      <a:pPr algn="ctr"/>
                      <a:r>
                        <a:rPr lang="en-IN" sz="2000" b="1" dirty="0">
                          <a:latin typeface="Times New Roman" panose="02020603050405020304" pitchFamily="18" charset="0"/>
                          <a:cs typeface="Times New Roman" panose="02020603050405020304" pitchFamily="18" charset="0"/>
                        </a:rPr>
                        <a:t>94.85 </a:t>
                      </a:r>
                      <a:r>
                        <a:rPr lang="en-IN" sz="2000" b="1" dirty="0">
                          <a:latin typeface="Times New Roman" panose="02020603050405020304" pitchFamily="18" charset="0"/>
                          <a:ea typeface="Calibri" panose="020F0502020204030204" pitchFamily="34"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0.07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3000"/>
                      </a:schemeClr>
                    </a:solidFill>
                  </a:tcPr>
                </a:tc>
                <a:extLst>
                  <a:ext uri="{0D108BD9-81ED-4DB2-BD59-A6C34878D82A}">
                    <a16:rowId xmlns:a16="http://schemas.microsoft.com/office/drawing/2014/main" val="3041845947"/>
                  </a:ext>
                </a:extLst>
              </a:tr>
              <a:tr h="684079">
                <a:tc>
                  <a:txBody>
                    <a:bodyPr/>
                    <a:lstStyle/>
                    <a:p>
                      <a:pPr algn="ctr"/>
                      <a:r>
                        <a:rPr lang="en-IN" sz="2000" b="1" dirty="0">
                          <a:latin typeface="Times New Roman" panose="02020603050405020304" pitchFamily="18" charset="0"/>
                          <a:ea typeface="Calibri" panose="020F0502020204030204" pitchFamily="34" charset="0"/>
                          <a:cs typeface="Times New Roman" panose="02020603050405020304" pitchFamily="18" charset="0"/>
                        </a:rPr>
                        <a:t>¹¹⁵In(n, n</a:t>
                      </a:r>
                      <a:r>
                        <a:rPr lang="en-IN" sz="2000" b="1" dirty="0">
                          <a:latin typeface="Tahoma" panose="020B0604030504040204" pitchFamily="34" charset="0"/>
                          <a:ea typeface="Tahoma" panose="020B0604030504040204" pitchFamily="34" charset="0"/>
                          <a:cs typeface="Tahoma" panose="020B0604030504040204" pitchFamily="34" charset="0"/>
                        </a:rPr>
                        <a:t>’</a:t>
                      </a:r>
                      <a:r>
                        <a:rPr lang="en-IN" sz="2000" b="1" dirty="0">
                          <a:latin typeface="Times New Roman" panose="02020603050405020304" pitchFamily="18" charset="0"/>
                          <a:ea typeface="Calibri" panose="020F0502020204030204" pitchFamily="34" charset="0"/>
                          <a:cs typeface="Times New Roman" panose="02020603050405020304" pitchFamily="18" charset="0"/>
                        </a:rPr>
                        <a:t>)</a:t>
                      </a:r>
                      <a:endParaRPr lang="en-IN" sz="20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3000"/>
                      </a:schemeClr>
                    </a:solidFill>
                  </a:tcPr>
                </a:tc>
                <a:tc>
                  <a:txBody>
                    <a:bodyPr/>
                    <a:lstStyle/>
                    <a:p>
                      <a:pPr algn="ctr"/>
                      <a:r>
                        <a:rPr lang="en-IN" sz="2000" b="1" dirty="0">
                          <a:latin typeface="Times New Roman" panose="02020603050405020304" pitchFamily="18" charset="0"/>
                          <a:ea typeface="Calibri" panose="020F0502020204030204" pitchFamily="34" charset="0"/>
                          <a:cs typeface="Times New Roman" panose="02020603050405020304" pitchFamily="18" charset="0"/>
                        </a:rPr>
                        <a:t>¹¹⁵Inᵐ</a:t>
                      </a:r>
                      <a:endParaRPr lang="en-IN" sz="20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3000"/>
                      </a:schemeClr>
                    </a:solidFill>
                  </a:tcPr>
                </a:tc>
                <a:tc>
                  <a:txBody>
                    <a:bodyPr/>
                    <a:lstStyle/>
                    <a:p>
                      <a:pPr algn="ctr"/>
                      <a:r>
                        <a:rPr lang="en-IN" sz="2000" b="1" dirty="0">
                          <a:latin typeface="Times New Roman" panose="02020603050405020304" pitchFamily="18" charset="0"/>
                          <a:cs typeface="Times New Roman" panose="02020603050405020304" pitchFamily="18" charset="0"/>
                        </a:rPr>
                        <a:t>4.486 </a:t>
                      </a:r>
                      <a:r>
                        <a:rPr lang="en-IN" sz="2000" b="1" dirty="0">
                          <a:latin typeface="Times New Roman" panose="02020603050405020304" pitchFamily="18" charset="0"/>
                          <a:ea typeface="Calibri" panose="020F0502020204030204" pitchFamily="34" charset="0"/>
                          <a:cs typeface="Times New Roman" panose="02020603050405020304" pitchFamily="18" charset="0"/>
                        </a:rPr>
                        <a:t>± 0.004</a:t>
                      </a:r>
                      <a:endParaRPr lang="en-IN" sz="20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3000"/>
                      </a:schemeClr>
                    </a:solidFill>
                  </a:tcPr>
                </a:tc>
                <a:tc>
                  <a:txBody>
                    <a:bodyPr/>
                    <a:lstStyle/>
                    <a:p>
                      <a:pPr algn="ctr"/>
                      <a:r>
                        <a:rPr lang="en-IN" sz="2000" b="1" dirty="0">
                          <a:latin typeface="Times New Roman" panose="02020603050405020304" pitchFamily="18" charset="0"/>
                          <a:cs typeface="Times New Roman" panose="02020603050405020304" pitchFamily="18" charset="0"/>
                        </a:rPr>
                        <a:t>336.24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3000"/>
                      </a:schemeClr>
                    </a:solidFill>
                  </a:tcPr>
                </a:tc>
                <a:tc>
                  <a:txBody>
                    <a:bodyPr/>
                    <a:lstStyle/>
                    <a:p>
                      <a:pPr algn="ctr"/>
                      <a:r>
                        <a:rPr lang="en-IN" sz="2000" b="1" dirty="0">
                          <a:latin typeface="Times New Roman" panose="02020603050405020304" pitchFamily="18" charset="0"/>
                          <a:cs typeface="Times New Roman" panose="02020603050405020304" pitchFamily="18" charset="0"/>
                        </a:rPr>
                        <a:t>45.9 </a:t>
                      </a:r>
                      <a:r>
                        <a:rPr lang="en-IN" sz="2000" b="1" dirty="0">
                          <a:latin typeface="Times New Roman" panose="02020603050405020304" pitchFamily="18" charset="0"/>
                          <a:ea typeface="Calibri" panose="020F0502020204030204" pitchFamily="34" charset="0"/>
                          <a:cs typeface="Times New Roman" panose="02020603050405020304" pitchFamily="18" charset="0"/>
                        </a:rPr>
                        <a:t>± 0.1</a:t>
                      </a:r>
                      <a:endParaRPr lang="en-IN" sz="20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3000"/>
                      </a:schemeClr>
                    </a:solidFill>
                  </a:tcPr>
                </a:tc>
                <a:extLst>
                  <a:ext uri="{0D108BD9-81ED-4DB2-BD59-A6C34878D82A}">
                    <a16:rowId xmlns:a16="http://schemas.microsoft.com/office/drawing/2014/main" val="4005909526"/>
                  </a:ext>
                </a:extLst>
              </a:tr>
            </a:tbl>
          </a:graphicData>
        </a:graphic>
      </p:graphicFrame>
      <p:sp>
        <p:nvSpPr>
          <p:cNvPr id="4" name="TextBox 3">
            <a:extLst>
              <a:ext uri="{FF2B5EF4-FFF2-40B4-BE49-F238E27FC236}">
                <a16:creationId xmlns:a16="http://schemas.microsoft.com/office/drawing/2014/main" id="{4DF0E510-5A21-7149-5132-C9F131488115}"/>
              </a:ext>
            </a:extLst>
          </p:cNvPr>
          <p:cNvSpPr txBox="1"/>
          <p:nvPr/>
        </p:nvSpPr>
        <p:spPr>
          <a:xfrm>
            <a:off x="260394" y="62575"/>
            <a:ext cx="10902284" cy="461665"/>
          </a:xfrm>
          <a:prstGeom prst="rect">
            <a:avLst/>
          </a:prstGeom>
          <a:solidFill>
            <a:srgbClr val="002060">
              <a:alpha val="90000"/>
            </a:srgbClr>
          </a:solidFill>
        </p:spPr>
        <p:txBody>
          <a:bodyPr wrap="square" rtlCol="0">
            <a:spAutoFit/>
          </a:bodyPr>
          <a:lstStyle/>
          <a:p>
            <a:pPr algn="ctr"/>
            <a:r>
              <a:rPr lang="en-IN" sz="2400" b="1" dirty="0">
                <a:latin typeface="Times New Roman" panose="02020603050405020304" pitchFamily="18" charset="0"/>
                <a:cs typeface="Times New Roman" panose="02020603050405020304" pitchFamily="18" charset="0"/>
              </a:rPr>
              <a:t>Table 1: Decay data table for present work</a:t>
            </a:r>
          </a:p>
        </p:txBody>
      </p:sp>
      <p:sp>
        <p:nvSpPr>
          <p:cNvPr id="8" name="TextBox 7">
            <a:extLst>
              <a:ext uri="{FF2B5EF4-FFF2-40B4-BE49-F238E27FC236}">
                <a16:creationId xmlns:a16="http://schemas.microsoft.com/office/drawing/2014/main" id="{987BD9AB-9351-C6CC-586F-7A1CACCA4F7F}"/>
              </a:ext>
            </a:extLst>
          </p:cNvPr>
          <p:cNvSpPr txBox="1"/>
          <p:nvPr/>
        </p:nvSpPr>
        <p:spPr>
          <a:xfrm>
            <a:off x="716973" y="2826327"/>
            <a:ext cx="5133109" cy="3693319"/>
          </a:xfrm>
          <a:prstGeom prst="rect">
            <a:avLst/>
          </a:prstGeom>
          <a:noFill/>
        </p:spPr>
        <p:txBody>
          <a:bodyPr wrap="square" rtlCol="0">
            <a:spAutoFit/>
          </a:bodyPr>
          <a:lstStyle/>
          <a:p>
            <a:pPr marL="285750" indent="-285750">
              <a:buFont typeface="Wingdings" panose="05000000000000000000" pitchFamily="2" charset="2"/>
              <a:buChar char="Ø"/>
            </a:pPr>
            <a:r>
              <a:rPr lang="en-IN" sz="2400" dirty="0">
                <a:solidFill>
                  <a:schemeClr val="bg1"/>
                </a:solidFill>
                <a:latin typeface="Times New Roman" panose="02020603050405020304" pitchFamily="18" charset="0"/>
                <a:cs typeface="Times New Roman" panose="02020603050405020304" pitchFamily="18" charset="0"/>
              </a:rPr>
              <a:t>Proton energies E</a:t>
            </a:r>
            <a:r>
              <a:rPr lang="en-IN"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ₚ</a:t>
            </a:r>
            <a:r>
              <a:rPr lang="en-IN" sz="2400" dirty="0">
                <a:solidFill>
                  <a:schemeClr val="bg1"/>
                </a:solidFill>
                <a:latin typeface="Times New Roman" panose="02020603050405020304" pitchFamily="18" charset="0"/>
                <a:cs typeface="Times New Roman" panose="02020603050405020304" pitchFamily="18" charset="0"/>
              </a:rPr>
              <a:t> = 3500 </a:t>
            </a:r>
            <a:r>
              <a:rPr lang="en-IN"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0.02, 3000 ± 0.02 and 2700 ± 0.02 keV  and their equivalent spectrum averaged neutron energies had been calculated 1.63, 1.12 and 0.8 MeV respectively through EPEN Code. </a:t>
            </a:r>
          </a:p>
          <a:p>
            <a:pPr marL="285750" indent="-28575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Proton beam current during entire irradiation ranges from 80-100 </a:t>
            </a:r>
            <a:r>
              <a:rPr lang="en-US" sz="2400" dirty="0" err="1">
                <a:solidFill>
                  <a:schemeClr val="bg1"/>
                </a:solidFill>
                <a:latin typeface="Times New Roman" panose="02020603050405020304" pitchFamily="18" charset="0"/>
                <a:cs typeface="Times New Roman" panose="02020603050405020304" pitchFamily="18" charset="0"/>
              </a:rPr>
              <a:t>nA.</a:t>
            </a:r>
            <a:r>
              <a:rPr lang="en-US"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IN"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pic>
        <p:nvPicPr>
          <p:cNvPr id="10" name="Picture 9">
            <a:extLst>
              <a:ext uri="{FF2B5EF4-FFF2-40B4-BE49-F238E27FC236}">
                <a16:creationId xmlns:a16="http://schemas.microsoft.com/office/drawing/2014/main" id="{D55DAF6B-3D4F-CF7C-8724-D343BD31FC5F}"/>
              </a:ext>
            </a:extLst>
          </p:cNvPr>
          <p:cNvPicPr>
            <a:picLocks noChangeAspect="1"/>
          </p:cNvPicPr>
          <p:nvPr/>
        </p:nvPicPr>
        <p:blipFill>
          <a:blip r:embed="rId2"/>
          <a:stretch>
            <a:fillRect/>
          </a:stretch>
        </p:blipFill>
        <p:spPr>
          <a:xfrm>
            <a:off x="6012872" y="2223655"/>
            <a:ext cx="5379027" cy="3938314"/>
          </a:xfrm>
          <a:prstGeom prst="rect">
            <a:avLst/>
          </a:prstGeom>
          <a:effectLst>
            <a:softEdge rad="127000"/>
          </a:effectLst>
        </p:spPr>
      </p:pic>
      <p:sp>
        <p:nvSpPr>
          <p:cNvPr id="11" name="TextBox 10">
            <a:extLst>
              <a:ext uri="{FF2B5EF4-FFF2-40B4-BE49-F238E27FC236}">
                <a16:creationId xmlns:a16="http://schemas.microsoft.com/office/drawing/2014/main" id="{EB0E49EF-DBCF-ADE2-8F27-ECE1A07E1052}"/>
              </a:ext>
            </a:extLst>
          </p:cNvPr>
          <p:cNvSpPr txBox="1"/>
          <p:nvPr/>
        </p:nvSpPr>
        <p:spPr>
          <a:xfrm>
            <a:off x="5512376" y="6140138"/>
            <a:ext cx="6380018" cy="646331"/>
          </a:xfrm>
          <a:prstGeom prst="rect">
            <a:avLst/>
          </a:prstGeom>
          <a:solidFill>
            <a:srgbClr val="002060"/>
          </a:solidFill>
        </p:spPr>
        <p:txBody>
          <a:bodyPr wrap="square" rtlCol="0">
            <a:spAutoFit/>
          </a:bodyPr>
          <a:lstStyle/>
          <a:p>
            <a:pPr algn="ctr"/>
            <a:r>
              <a:rPr lang="en-IN" dirty="0">
                <a:solidFill>
                  <a:srgbClr val="FFFF00"/>
                </a:solidFill>
              </a:rPr>
              <a:t>Figure 5.</a:t>
            </a:r>
            <a:r>
              <a:rPr lang="en-IN" dirty="0"/>
              <a:t> </a:t>
            </a:r>
            <a:r>
              <a:rPr lang="en-IN" sz="1800" b="1" dirty="0">
                <a:latin typeface="Times New Roman" pitchFamily="18" charset="0"/>
                <a:cs typeface="Times New Roman" pitchFamily="18" charset="0"/>
              </a:rPr>
              <a:t>Neutron flux energy spectra obtained at proton energy 3500 </a:t>
            </a:r>
            <a:r>
              <a:rPr lang="en-IN" sz="1800" b="1" dirty="0">
                <a:latin typeface="Calibri" panose="020F0502020204030204" pitchFamily="34" charset="0"/>
                <a:ea typeface="Calibri" panose="020F0502020204030204" pitchFamily="34" charset="0"/>
                <a:cs typeface="Calibri" panose="020F0502020204030204" pitchFamily="34" charset="0"/>
              </a:rPr>
              <a:t>± 20 </a:t>
            </a:r>
            <a:r>
              <a:rPr lang="en-IN" sz="1800" b="1" dirty="0">
                <a:latin typeface="Times New Roman" pitchFamily="18" charset="0"/>
                <a:cs typeface="Times New Roman" pitchFamily="18" charset="0"/>
              </a:rPr>
              <a:t>KeV using EPEN.</a:t>
            </a:r>
          </a:p>
        </p:txBody>
      </p:sp>
    </p:spTree>
    <p:extLst>
      <p:ext uri="{BB962C8B-B14F-4D97-AF65-F5344CB8AC3E}">
        <p14:creationId xmlns:p14="http://schemas.microsoft.com/office/powerpoint/2010/main" val="1965995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4F1A-FD6A-2670-0510-95231FCAFB08}"/>
              </a:ext>
            </a:extLst>
          </p:cNvPr>
          <p:cNvSpPr>
            <a:spLocks noGrp="1"/>
          </p:cNvSpPr>
          <p:nvPr>
            <p:ph type="title"/>
          </p:nvPr>
        </p:nvSpPr>
        <p:spPr>
          <a:xfrm>
            <a:off x="1" y="10508"/>
            <a:ext cx="12192000" cy="871065"/>
          </a:xfrm>
          <a:solidFill>
            <a:srgbClr val="7030A0">
              <a:alpha val="90000"/>
            </a:srgbClr>
          </a:solidFill>
        </p:spPr>
        <p:txBody>
          <a:bodyPr>
            <a:normAutofit/>
          </a:bodyPr>
          <a:lstStyle/>
          <a:p>
            <a:r>
              <a:rPr lang="en-US" sz="2400" dirty="0">
                <a:effectLst/>
                <a:latin typeface="Times New Roman" panose="02020603050405020304" pitchFamily="18" charset="0"/>
                <a:cs typeface="Times New Roman" panose="02020603050405020304" pitchFamily="18" charset="0"/>
              </a:rPr>
              <a:t>Measurement of neutron capture cross-section for </a:t>
            </a:r>
            <a:r>
              <a:rPr lang="en-US" sz="2400" cap="none" baseline="30000" dirty="0">
                <a:effectLst/>
                <a:latin typeface="Times New Roman" panose="02020603050405020304" pitchFamily="18" charset="0"/>
                <a:cs typeface="Times New Roman" panose="02020603050405020304" pitchFamily="18" charset="0"/>
              </a:rPr>
              <a:t>68</a:t>
            </a:r>
            <a:r>
              <a:rPr lang="en-US" sz="2400" cap="none" dirty="0">
                <a:effectLst/>
                <a:latin typeface="Times New Roman" panose="02020603050405020304" pitchFamily="18" charset="0"/>
                <a:cs typeface="Times New Roman" panose="02020603050405020304" pitchFamily="18" charset="0"/>
              </a:rPr>
              <a:t>Zn</a:t>
            </a:r>
            <a:r>
              <a:rPr lang="en-US" sz="2400" dirty="0">
                <a:effectLst/>
                <a:latin typeface="Times New Roman" panose="02020603050405020304" pitchFamily="18" charset="0"/>
                <a:cs typeface="Times New Roman" panose="02020603050405020304" pitchFamily="18" charset="0"/>
              </a:rPr>
              <a:t> and the uncertainty analysis with correlation assessment</a:t>
            </a:r>
            <a:endParaRPr lang="en-IN" sz="2400" dirty="0">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FC4D92-892E-8456-BE54-810094896872}"/>
                  </a:ext>
                </a:extLst>
              </p:cNvPr>
              <p:cNvSpPr>
                <a:spLocks noGrp="1"/>
              </p:cNvSpPr>
              <p:nvPr>
                <p:ph idx="1"/>
              </p:nvPr>
            </p:nvSpPr>
            <p:spPr>
              <a:xfrm>
                <a:off x="67310" y="2183592"/>
                <a:ext cx="4247515" cy="4549793"/>
              </a:xfrm>
            </p:spPr>
            <p:txBody>
              <a:bodyPr>
                <a:noAutofit/>
              </a:bodyPr>
              <a:lstStyle/>
              <a:p>
                <a:pPr marL="514350" indent="-285750" algn="just">
                  <a:lnSpc>
                    <a:spcPct val="107000"/>
                  </a:lnSpc>
                  <a:buFont typeface="Wingdings" panose="05000000000000000000" pitchFamily="2" charset="2"/>
                  <a:buChar char="Ø"/>
                </a:pPr>
                <a:r>
                  <a:rPr lang="en-US"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 Counts (activity)</a:t>
                </a:r>
                <a:endParaRPr lang="en-IN"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Wingdings" panose="05000000000000000000" pitchFamily="2" charset="2"/>
                  <a:buChar char="Ø"/>
                </a:pPr>
                <a:r>
                  <a:rPr lang="en-US"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     = No. of atoms in sample</a:t>
                </a:r>
                <a:endParaRPr lang="en-IN"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Wingdings" panose="05000000000000000000" pitchFamily="2" charset="2"/>
                  <a:buChar char="Ø"/>
                </a:pPr>
                <a14:m>
                  <m:oMath xmlns:m="http://schemas.openxmlformats.org/officeDocument/2006/math">
                    <m:r>
                      <a:rPr lang="en-US"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𝝓</m:t>
                    </m:r>
                  </m:oMath>
                </a14:m>
                <a:r>
                  <a:rPr lang="en-US" b="1"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Flux</a:t>
                </a:r>
                <a:endParaRPr lang="en-IN"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Wingdings" panose="05000000000000000000" pitchFamily="2" charset="2"/>
                  <a:buChar char="Ø"/>
                </a:pPr>
                <a:r>
                  <a:rPr lang="en-US"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 Isotopic abundance </a:t>
                </a:r>
                <a:endParaRPr lang="en-IN"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Wingdings" panose="05000000000000000000" pitchFamily="2" charset="2"/>
                  <a:buChar char="Ø"/>
                </a:pPr>
                <a:r>
                  <a:rPr lang="en-US"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ɛ</a:t>
                </a:r>
                <a:r>
                  <a:rPr lang="en-US"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Detector efficiency</a:t>
                </a:r>
                <a:endParaRPr lang="en-IN"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Wingdings" panose="05000000000000000000" pitchFamily="2" charset="2"/>
                  <a:buChar char="Ø"/>
                </a:pPr>
                <a14:m>
                  <m:oMath xmlns:m="http://schemas.openxmlformats.org/officeDocument/2006/math">
                    <m:sSub>
                      <m:sSubPr>
                        <m:ctrlPr>
                          <a:rPr lang="en-IN" b="1"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𝜸</m:t>
                        </m:r>
                      </m:sub>
                    </m:sSub>
                  </m:oMath>
                </a14:m>
                <a:r>
                  <a:rPr lang="en-US" b="1"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Gamma branching ratio</a:t>
                </a:r>
                <a:endParaRPr lang="en-IN"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Wingdings" panose="05000000000000000000" pitchFamily="2" charset="2"/>
                  <a:buChar char="Ø"/>
                </a:pPr>
                <a14:m>
                  <m:oMath xmlns:m="http://schemas.openxmlformats.org/officeDocument/2006/math">
                    <m:r>
                      <a:rPr lang="en-US"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𝝀</m:t>
                    </m:r>
                  </m:oMath>
                </a14:m>
                <a:r>
                  <a:rPr lang="en-US" b="1"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Decay constant</a:t>
                </a:r>
                <a:endParaRPr lang="en-IN"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Wingdings" panose="05000000000000000000" pitchFamily="2" charset="2"/>
                  <a:buChar char="Ø"/>
                </a:pPr>
                <a14:m>
                  <m:oMath xmlns:m="http://schemas.openxmlformats.org/officeDocument/2006/math">
                    <m:sSub>
                      <m:sSubPr>
                        <m:ctrlPr>
                          <a:rPr lang="en-IN" b="1"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𝒕</m:t>
                        </m:r>
                      </m:e>
                      <m:sub>
                        <m:r>
                          <a:rPr lang="en-US"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𝒊𝒓𝒓</m:t>
                        </m:r>
                      </m:sub>
                    </m:sSub>
                  </m:oMath>
                </a14:m>
                <a:r>
                  <a:rPr lang="en-US" b="1"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Irradiation time</a:t>
                </a:r>
                <a:endParaRPr lang="en-IN"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Wingdings" panose="05000000000000000000" pitchFamily="2" charset="2"/>
                  <a:buChar char="Ø"/>
                </a:pPr>
                <a14:m>
                  <m:oMath xmlns:m="http://schemas.openxmlformats.org/officeDocument/2006/math">
                    <m:sSub>
                      <m:sSubPr>
                        <m:ctrlPr>
                          <a:rPr lang="en-IN" b="1"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𝒕</m:t>
                        </m:r>
                      </m:e>
                      <m:sub>
                        <m:r>
                          <a:rPr lang="en-US"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𝒄𝒐𝒐𝒍</m:t>
                        </m:r>
                      </m:sub>
                    </m:sSub>
                  </m:oMath>
                </a14:m>
                <a:r>
                  <a:rPr lang="en-US" b="1"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Cooling time</a:t>
                </a:r>
                <a:endParaRPr lang="en-IN"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Wingdings" panose="05000000000000000000" pitchFamily="2" charset="2"/>
                  <a:buChar char="Ø"/>
                </a:pPr>
                <a14:m>
                  <m:oMath xmlns:m="http://schemas.openxmlformats.org/officeDocument/2006/math">
                    <m:sSub>
                      <m:sSubPr>
                        <m:ctrlPr>
                          <a:rPr lang="en-IN" b="1"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𝒕</m:t>
                        </m:r>
                      </m:e>
                      <m:sub>
                        <m:r>
                          <a:rPr lang="en-US"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𝒄𝒐𝒖𝒏𝒕</m:t>
                        </m:r>
                      </m:sub>
                    </m:sSub>
                  </m:oMath>
                </a14:m>
                <a:r>
                  <a:rPr lang="en-US" b="1"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Counting time</a:t>
                </a:r>
                <a:endParaRPr lang="en-IN" b="1" dirty="0">
                  <a:solidFill>
                    <a:schemeClr val="bg1"/>
                  </a:solidFill>
                </a:endParaRPr>
              </a:p>
            </p:txBody>
          </p:sp>
        </mc:Choice>
        <mc:Fallback xmlns="">
          <p:sp>
            <p:nvSpPr>
              <p:cNvPr id="3" name="Content Placeholder 2">
                <a:extLst>
                  <a:ext uri="{FF2B5EF4-FFF2-40B4-BE49-F238E27FC236}">
                    <a16:creationId xmlns:a16="http://schemas.microsoft.com/office/drawing/2014/main" id="{01FC4D92-892E-8456-BE54-810094896872}"/>
                  </a:ext>
                </a:extLst>
              </p:cNvPr>
              <p:cNvSpPr>
                <a:spLocks noGrp="1" noRot="1" noChangeAspect="1" noMove="1" noResize="1" noEditPoints="1" noAdjustHandles="1" noChangeArrowheads="1" noChangeShapeType="1" noTextEdit="1"/>
              </p:cNvSpPr>
              <p:nvPr>
                <p:ph idx="1"/>
              </p:nvPr>
            </p:nvSpPr>
            <p:spPr>
              <a:xfrm>
                <a:off x="67310" y="2183592"/>
                <a:ext cx="4247515" cy="4549793"/>
              </a:xfrm>
              <a:blipFill>
                <a:blip r:embed="rId2"/>
                <a:stretch>
                  <a:fillRect t="-669" b="-120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D147B88-8CCD-5A45-AB90-5FF7AA91C82C}"/>
                  </a:ext>
                </a:extLst>
              </p:cNvPr>
              <p:cNvSpPr txBox="1"/>
              <p:nvPr/>
            </p:nvSpPr>
            <p:spPr>
              <a:xfrm>
                <a:off x="4389492" y="905299"/>
                <a:ext cx="7431936" cy="904543"/>
              </a:xfrm>
              <a:prstGeom prst="rect">
                <a:avLst/>
              </a:prstGeom>
              <a:solidFill>
                <a:srgbClr val="FFFF66"/>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𝝈</m:t>
                      </m:r>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IN" sz="2400" b="1"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𝑨</m:t>
                          </m:r>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𝝀</m:t>
                          </m:r>
                        </m:num>
                        <m:den>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𝑵</m:t>
                          </m:r>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𝝓</m:t>
                          </m:r>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𝒂</m:t>
                          </m:r>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𝜺</m:t>
                          </m:r>
                          <m:sSub>
                            <m:sSubPr>
                              <m:ctrlPr>
                                <a:rPr lang="en-IN" sz="2400" b="1"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𝜸</m:t>
                              </m:r>
                            </m:sub>
                          </m:sSub>
                          <m:d>
                            <m:dPr>
                              <m:ctrlPr>
                                <a:rPr lang="en-IN" sz="2400" b="1"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IN" sz="2400" b="1"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𝒆</m:t>
                                  </m:r>
                                </m:e>
                                <m:sup>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𝝀</m:t>
                                  </m:r>
                                  <m:sSub>
                                    <m:sSubPr>
                                      <m:ctrlPr>
                                        <a:rPr lang="en-IN" sz="2400" b="1"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𝒕</m:t>
                                      </m:r>
                                    </m:e>
                                    <m:sub>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𝒊𝒓𝒓</m:t>
                                      </m:r>
                                    </m:sub>
                                  </m:sSub>
                                </m:sup>
                              </m:sSup>
                            </m:e>
                          </m:d>
                          <m:sSup>
                            <m:sSupPr>
                              <m:ctrlPr>
                                <a:rPr lang="en-IN" sz="2400" b="1"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𝒆</m:t>
                              </m:r>
                            </m:e>
                            <m:sup>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𝝀</m:t>
                              </m:r>
                              <m:sSub>
                                <m:sSubPr>
                                  <m:ctrlPr>
                                    <a:rPr lang="en-IN" sz="2400" b="1"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𝒕</m:t>
                                  </m:r>
                                </m:e>
                                <m:sub>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𝒄𝒐𝒐𝒍</m:t>
                                  </m:r>
                                </m:sub>
                              </m:sSub>
                            </m:sup>
                          </m:sSup>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IN" sz="2400" b="1"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𝒆</m:t>
                              </m:r>
                            </m:e>
                            <m:sup>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𝝀</m:t>
                              </m:r>
                              <m:sSub>
                                <m:sSubPr>
                                  <m:ctrlPr>
                                    <a:rPr lang="en-IN" sz="2400" b="1"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𝒕</m:t>
                                  </m:r>
                                </m:e>
                                <m:sub>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𝒄𝒐𝒖𝒏𝒕</m:t>
                                  </m:r>
                                </m:sub>
                              </m:sSub>
                            </m:sup>
                          </m:sSup>
                          <m:r>
                            <a:rPr lang="en-US" sz="2400" b="1"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en-IN" sz="2400" dirty="0">
                  <a:solidFill>
                    <a:schemeClr val="bg1"/>
                  </a:solidFill>
                </a:endParaRPr>
              </a:p>
            </p:txBody>
          </p:sp>
        </mc:Choice>
        <mc:Fallback xmlns="">
          <p:sp>
            <p:nvSpPr>
              <p:cNvPr id="6" name="TextBox 5">
                <a:extLst>
                  <a:ext uri="{FF2B5EF4-FFF2-40B4-BE49-F238E27FC236}">
                    <a16:creationId xmlns:a16="http://schemas.microsoft.com/office/drawing/2014/main" id="{CD147B88-8CCD-5A45-AB90-5FF7AA91C82C}"/>
                  </a:ext>
                </a:extLst>
              </p:cNvPr>
              <p:cNvSpPr txBox="1">
                <a:spLocks noRot="1" noChangeAspect="1" noMove="1" noResize="1" noEditPoints="1" noAdjustHandles="1" noChangeArrowheads="1" noChangeShapeType="1" noTextEdit="1"/>
              </p:cNvSpPr>
              <p:nvPr/>
            </p:nvSpPr>
            <p:spPr>
              <a:xfrm>
                <a:off x="4389492" y="905299"/>
                <a:ext cx="7431936" cy="904543"/>
              </a:xfrm>
              <a:prstGeom prst="rect">
                <a:avLst/>
              </a:prstGeom>
              <a:blipFill>
                <a:blip r:embed="rId3"/>
                <a:stretch>
                  <a:fillRect/>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0EFB0F55-2957-10B0-2D1F-19AB3552110E}"/>
              </a:ext>
            </a:extLst>
          </p:cNvPr>
          <p:cNvSpPr txBox="1"/>
          <p:nvPr/>
        </p:nvSpPr>
        <p:spPr>
          <a:xfrm>
            <a:off x="601960" y="1256096"/>
            <a:ext cx="2017732" cy="461665"/>
          </a:xfrm>
          <a:prstGeom prst="rect">
            <a:avLst/>
          </a:prstGeom>
          <a:solidFill>
            <a:srgbClr val="002060"/>
          </a:solidFill>
        </p:spPr>
        <p:txBody>
          <a:bodyPr wrap="none" rtlCol="0">
            <a:spAutoFit/>
          </a:bodyPr>
          <a:lstStyle/>
          <a:p>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Cross-section</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Arrow: Right 7">
            <a:extLst>
              <a:ext uri="{FF2B5EF4-FFF2-40B4-BE49-F238E27FC236}">
                <a16:creationId xmlns:a16="http://schemas.microsoft.com/office/drawing/2014/main" id="{481D0FEF-03C3-C138-6C09-F118F72E7BE2}"/>
              </a:ext>
            </a:extLst>
          </p:cNvPr>
          <p:cNvSpPr/>
          <p:nvPr/>
        </p:nvSpPr>
        <p:spPr>
          <a:xfrm>
            <a:off x="3279392" y="1301038"/>
            <a:ext cx="807150" cy="39130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DB7331D-4114-B00D-AA4A-224669E61D70}"/>
                  </a:ext>
                </a:extLst>
              </p:cNvPr>
              <p:cNvGraphicFramePr>
                <a:graphicFrameLocks noGrp="1"/>
              </p:cNvGraphicFramePr>
              <p:nvPr>
                <p:extLst>
                  <p:ext uri="{D42A27DB-BD31-4B8C-83A1-F6EECF244321}">
                    <p14:modId xmlns:p14="http://schemas.microsoft.com/office/powerpoint/2010/main" val="1044686516"/>
                  </p:ext>
                </p:extLst>
              </p:nvPr>
            </p:nvGraphicFramePr>
            <p:xfrm>
              <a:off x="4510803" y="2546367"/>
              <a:ext cx="7091919" cy="4118217"/>
            </p:xfrm>
            <a:graphic>
              <a:graphicData uri="http://schemas.openxmlformats.org/drawingml/2006/table">
                <a:tbl>
                  <a:tblPr firstRow="1" firstCol="1" bandRow="1">
                    <a:tableStyleId>{5C22544A-7EE6-4342-B048-85BDC9FD1C3A}</a:tableStyleId>
                  </a:tblPr>
                  <a:tblGrid>
                    <a:gridCol w="1346964">
                      <a:extLst>
                        <a:ext uri="{9D8B030D-6E8A-4147-A177-3AD203B41FA5}">
                          <a16:colId xmlns:a16="http://schemas.microsoft.com/office/drawing/2014/main" val="2913342349"/>
                        </a:ext>
                      </a:extLst>
                    </a:gridCol>
                    <a:gridCol w="1346964">
                      <a:extLst>
                        <a:ext uri="{9D8B030D-6E8A-4147-A177-3AD203B41FA5}">
                          <a16:colId xmlns:a16="http://schemas.microsoft.com/office/drawing/2014/main" val="3116127358"/>
                        </a:ext>
                      </a:extLst>
                    </a:gridCol>
                    <a:gridCol w="1346964">
                      <a:extLst>
                        <a:ext uri="{9D8B030D-6E8A-4147-A177-3AD203B41FA5}">
                          <a16:colId xmlns:a16="http://schemas.microsoft.com/office/drawing/2014/main" val="2305997726"/>
                        </a:ext>
                      </a:extLst>
                    </a:gridCol>
                    <a:gridCol w="1346964">
                      <a:extLst>
                        <a:ext uri="{9D8B030D-6E8A-4147-A177-3AD203B41FA5}">
                          <a16:colId xmlns:a16="http://schemas.microsoft.com/office/drawing/2014/main" val="3211987720"/>
                        </a:ext>
                      </a:extLst>
                    </a:gridCol>
                    <a:gridCol w="1704063">
                      <a:extLst>
                        <a:ext uri="{9D8B030D-6E8A-4147-A177-3AD203B41FA5}">
                          <a16:colId xmlns:a16="http://schemas.microsoft.com/office/drawing/2014/main" val="3849589175"/>
                        </a:ext>
                      </a:extLst>
                    </a:gridCol>
                  </a:tblGrid>
                  <a:tr h="401354">
                    <a:tc>
                      <a:txBody>
                        <a:bodyPr/>
                        <a:lstStyle/>
                        <a:p>
                          <a:pPr algn="ctr">
                            <a:lnSpc>
                              <a:spcPct val="107000"/>
                            </a:lnSpc>
                            <a:spcAft>
                              <a:spcPts val="800"/>
                            </a:spcAft>
                          </a:pPr>
                          <a:r>
                            <a:rPr lang="en-IN" sz="1100" kern="100" dirty="0">
                              <a:effectLst/>
                              <a:latin typeface="Times New Roman" panose="02020603050405020304" pitchFamily="18" charset="0"/>
                              <a:cs typeface="Times New Roman" panose="02020603050405020304" pitchFamily="18" charset="0"/>
                            </a:rPr>
                            <a:t>Parameters (x)</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solidFill>
                          <a:srgbClr val="002060">
                            <a:alpha val="90000"/>
                          </a:srgbClr>
                        </a:solidFill>
                      </a:tcPr>
                    </a:tc>
                    <a:tc>
                      <a:txBody>
                        <a:bodyPr/>
                        <a:lstStyle/>
                        <a:p>
                          <a:pPr algn="ctr">
                            <a:lnSpc>
                              <a:spcPct val="107000"/>
                            </a:lnSpc>
                            <a:spcAft>
                              <a:spcPts val="800"/>
                            </a:spcAft>
                          </a:pPr>
                          <a:r>
                            <a:rPr lang="en-IN" sz="1100" kern="100" dirty="0">
                              <a:effectLst/>
                              <a:latin typeface="Times New Roman" panose="02020603050405020304" pitchFamily="18" charset="0"/>
                              <a:cs typeface="Times New Roman" panose="02020603050405020304" pitchFamily="18" charset="0"/>
                            </a:rPr>
                            <a:t>1.63</a:t>
                          </a:r>
                          <a:r>
                            <a:rPr lang="en-IN" sz="1100" kern="100" baseline="0" dirty="0">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IN" sz="1100" i="1" kern="100">
                                      <a:effectLst/>
                                      <a:latin typeface="Cambria Math" panose="02040503050406030204" pitchFamily="18" charset="0"/>
                                    </a:rPr>
                                  </m:ctrlPr>
                                </m:sSubPr>
                                <m:e>
                                  <m:r>
                                    <a:rPr lang="en-IN" sz="1100" kern="100">
                                      <a:effectLst/>
                                      <a:latin typeface="Cambria Math" panose="02040503050406030204" pitchFamily="18" charset="0"/>
                                    </a:rPr>
                                    <m:t>(∆</m:t>
                                  </m:r>
                                  <m:r>
                                    <a:rPr lang="en-IN" sz="1100" kern="100">
                                      <a:effectLst/>
                                      <a:latin typeface="Cambria Math" panose="02040503050406030204" pitchFamily="18" charset="0"/>
                                    </a:rPr>
                                    <m:t>𝑥</m:t>
                                  </m:r>
                                </m:e>
                                <m:sub>
                                  <m:r>
                                    <a:rPr lang="en-IN" sz="1100" kern="100">
                                      <a:effectLst/>
                                      <a:latin typeface="Cambria Math" panose="02040503050406030204" pitchFamily="18" charset="0"/>
                                    </a:rPr>
                                    <m:t>𝑖</m:t>
                                  </m:r>
                                </m:sub>
                              </m:sSub>
                              <m:r>
                                <a:rPr lang="en-IN" sz="1100" kern="100">
                                  <a:effectLst/>
                                  <a:latin typeface="Cambria Math" panose="02040503050406030204" pitchFamily="18" charset="0"/>
                                </a:rPr>
                                <m:t>)</m:t>
                              </m:r>
                            </m:oMath>
                          </a14:m>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lnB w="12700" cap="flat" cmpd="sng" algn="ctr">
                          <a:solidFill>
                            <a:schemeClr val="tx1"/>
                          </a:solidFill>
                          <a:prstDash val="solid"/>
                          <a:round/>
                          <a:headEnd type="none" w="med" len="med"/>
                          <a:tailEnd type="none" w="med" len="med"/>
                        </a:lnB>
                        <a:solidFill>
                          <a:srgbClr val="002060">
                            <a:alpha val="90000"/>
                          </a:srgbClr>
                        </a:solidFill>
                      </a:tcPr>
                    </a:tc>
                    <a:tc>
                      <a:txBody>
                        <a:bodyPr/>
                        <a:lstStyle/>
                        <a:p>
                          <a:pPr algn="ctr">
                            <a:lnSpc>
                              <a:spcPct val="107000"/>
                            </a:lnSpc>
                            <a:spcAft>
                              <a:spcPts val="800"/>
                            </a:spcAft>
                          </a:pPr>
                          <a:r>
                            <a:rPr lang="en-IN" sz="1100" kern="100" dirty="0">
                              <a:effectLst/>
                              <a:latin typeface="Times New Roman" panose="02020603050405020304" pitchFamily="18" charset="0"/>
                              <a:cs typeface="Times New Roman" panose="02020603050405020304" pitchFamily="18" charset="0"/>
                            </a:rPr>
                            <a:t>1</a:t>
                          </a:r>
                          <a14:m>
                            <m:oMath xmlns:m="http://schemas.openxmlformats.org/officeDocument/2006/math">
                              <m:r>
                                <a:rPr lang="en-IN" sz="1100" b="1" i="0" kern="100" smtClean="0">
                                  <a:effectLst/>
                                  <a:latin typeface="Cambria Math" panose="02040503050406030204" pitchFamily="18" charset="0"/>
                                </a:rPr>
                                <m:t>.</m:t>
                              </m:r>
                              <m:r>
                                <a:rPr lang="en-IN" sz="1100" b="1" i="0" kern="100" smtClean="0">
                                  <a:effectLst/>
                                  <a:latin typeface="Cambria Math" panose="02040503050406030204" pitchFamily="18" charset="0"/>
                                </a:rPr>
                                <m:t>𝟏𝟐</m:t>
                              </m:r>
                              <m:r>
                                <a:rPr lang="en-IN" sz="1100" b="1" i="0" kern="100" smtClean="0">
                                  <a:effectLst/>
                                  <a:latin typeface="Cambria Math" panose="02040503050406030204" pitchFamily="18" charset="0"/>
                                </a:rPr>
                                <m:t>  </m:t>
                              </m:r>
                              <m:sSub>
                                <m:sSubPr>
                                  <m:ctrlPr>
                                    <a:rPr lang="en-IN" sz="1100" i="1" kern="100">
                                      <a:effectLst/>
                                      <a:latin typeface="Cambria Math" panose="02040503050406030204" pitchFamily="18" charset="0"/>
                                    </a:rPr>
                                  </m:ctrlPr>
                                </m:sSubPr>
                                <m:e>
                                  <m:r>
                                    <a:rPr lang="en-IN" sz="1100" kern="100">
                                      <a:effectLst/>
                                      <a:latin typeface="Cambria Math" panose="02040503050406030204" pitchFamily="18" charset="0"/>
                                    </a:rPr>
                                    <m:t>(∆</m:t>
                                  </m:r>
                                  <m:r>
                                    <a:rPr lang="en-IN" sz="1100" kern="100">
                                      <a:effectLst/>
                                      <a:latin typeface="Cambria Math" panose="02040503050406030204" pitchFamily="18" charset="0"/>
                                    </a:rPr>
                                    <m:t>𝑥</m:t>
                                  </m:r>
                                </m:e>
                                <m:sub>
                                  <m:r>
                                    <a:rPr lang="en-IN" sz="1100" kern="100">
                                      <a:effectLst/>
                                      <a:latin typeface="Cambria Math" panose="02040503050406030204" pitchFamily="18" charset="0"/>
                                    </a:rPr>
                                    <m:t>𝑗</m:t>
                                  </m:r>
                                </m:sub>
                              </m:sSub>
                              <m:r>
                                <a:rPr lang="en-IN" sz="1100" kern="100">
                                  <a:effectLst/>
                                  <a:latin typeface="Cambria Math" panose="02040503050406030204" pitchFamily="18" charset="0"/>
                                </a:rPr>
                                <m:t>)</m:t>
                              </m:r>
                            </m:oMath>
                          </a14:m>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lnB w="12700" cap="flat" cmpd="sng" algn="ctr">
                          <a:solidFill>
                            <a:schemeClr val="tx1"/>
                          </a:solidFill>
                          <a:prstDash val="solid"/>
                          <a:round/>
                          <a:headEnd type="none" w="med" len="med"/>
                          <a:tailEnd type="none" w="med" len="med"/>
                        </a:lnB>
                        <a:solidFill>
                          <a:srgbClr val="002060">
                            <a:alpha val="90000"/>
                          </a:srgbClr>
                        </a:solidFill>
                      </a:tcPr>
                    </a:tc>
                    <a:tc>
                      <a:txBody>
                        <a:bodyPr/>
                        <a:lstStyle/>
                        <a:p>
                          <a:pPr algn="ctr">
                            <a:lnSpc>
                              <a:spcPct val="107000"/>
                            </a:lnSpc>
                            <a:spcAft>
                              <a:spcPts val="800"/>
                            </a:spcAft>
                          </a:pPr>
                          <a:r>
                            <a:rPr lang="en-IN" sz="1100" kern="100" dirty="0">
                              <a:effectLst/>
                              <a:latin typeface="Times New Roman" panose="02020603050405020304" pitchFamily="18" charset="0"/>
                              <a:cs typeface="Times New Roman" panose="02020603050405020304" pitchFamily="18" charset="0"/>
                            </a:rPr>
                            <a:t>0.8 </a:t>
                          </a:r>
                          <a14:m>
                            <m:oMath xmlns:m="http://schemas.openxmlformats.org/officeDocument/2006/math">
                              <m:sSub>
                                <m:sSubPr>
                                  <m:ctrlPr>
                                    <a:rPr lang="en-IN" sz="1100" i="1" kern="100">
                                      <a:effectLst/>
                                      <a:latin typeface="Cambria Math" panose="02040503050406030204" pitchFamily="18" charset="0"/>
                                    </a:rPr>
                                  </m:ctrlPr>
                                </m:sSubPr>
                                <m:e>
                                  <m:r>
                                    <a:rPr lang="en-IN" sz="1100" kern="100">
                                      <a:effectLst/>
                                      <a:latin typeface="Cambria Math" panose="02040503050406030204" pitchFamily="18" charset="0"/>
                                    </a:rPr>
                                    <m:t>(∆</m:t>
                                  </m:r>
                                  <m:r>
                                    <a:rPr lang="en-IN" sz="1100" kern="100">
                                      <a:effectLst/>
                                      <a:latin typeface="Cambria Math" panose="02040503050406030204" pitchFamily="18" charset="0"/>
                                    </a:rPr>
                                    <m:t>𝑥</m:t>
                                  </m:r>
                                </m:e>
                                <m:sub>
                                  <m:r>
                                    <a:rPr lang="en-IN" sz="1100" kern="100">
                                      <a:effectLst/>
                                      <a:latin typeface="Cambria Math" panose="02040503050406030204" pitchFamily="18" charset="0"/>
                                    </a:rPr>
                                    <m:t>𝑘</m:t>
                                  </m:r>
                                </m:sub>
                              </m:sSub>
                              <m:r>
                                <a:rPr lang="en-IN" sz="1100" kern="100" smtClean="0">
                                  <a:effectLst/>
                                  <a:latin typeface="Cambria Math" panose="02040503050406030204" pitchFamily="18" charset="0"/>
                                </a:rPr>
                                <m:t>)</m:t>
                              </m:r>
                            </m:oMath>
                          </a14:m>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lnB w="12700" cap="flat" cmpd="sng" algn="ctr">
                          <a:solidFill>
                            <a:schemeClr val="tx1"/>
                          </a:solidFill>
                          <a:prstDash val="solid"/>
                          <a:round/>
                          <a:headEnd type="none" w="med" len="med"/>
                          <a:tailEnd type="none" w="med" len="med"/>
                        </a:lnB>
                        <a:solidFill>
                          <a:srgbClr val="002060">
                            <a:alpha val="90000"/>
                          </a:srgbClr>
                        </a:solidFill>
                      </a:tcPr>
                    </a:tc>
                    <a:tc>
                      <a:txBody>
                        <a:bodyPr/>
                        <a:lstStyle/>
                        <a:p>
                          <a:pPr algn="ctr">
                            <a:lnSpc>
                              <a:spcPct val="107000"/>
                            </a:lnSpc>
                            <a:spcAft>
                              <a:spcPts val="800"/>
                            </a:spcAft>
                          </a:pPr>
                          <a:r>
                            <a:rPr lang="en-IN" sz="1100" kern="100" dirty="0">
                              <a:effectLst/>
                              <a:latin typeface="Times New Roman" panose="02020603050405020304" pitchFamily="18" charset="0"/>
                              <a:cs typeface="Times New Roman" panose="02020603050405020304" pitchFamily="18" charset="0"/>
                            </a:rPr>
                            <a:t>Correlation coefficient </a:t>
                          </a:r>
                          <a14:m>
                            <m:oMath xmlns:m="http://schemas.openxmlformats.org/officeDocument/2006/math">
                              <m:r>
                                <a:rPr lang="en-IN" sz="1100" kern="100">
                                  <a:effectLst/>
                                  <a:latin typeface="Cambria Math" panose="02040503050406030204" pitchFamily="18" charset="0"/>
                                </a:rPr>
                                <m:t>𝑪𝒐𝒓</m:t>
                              </m:r>
                              <m:d>
                                <m:dPr>
                                  <m:ctrlPr>
                                    <a:rPr lang="en-IN" sz="1100" i="1" kern="100">
                                      <a:effectLst/>
                                      <a:latin typeface="Cambria Math" panose="02040503050406030204" pitchFamily="18" charset="0"/>
                                    </a:rPr>
                                  </m:ctrlPr>
                                </m:dPr>
                                <m:e>
                                  <m:r>
                                    <a:rPr lang="en-IN" sz="1100" kern="100">
                                      <a:effectLst/>
                                      <a:latin typeface="Cambria Math" panose="02040503050406030204" pitchFamily="18" charset="0"/>
                                    </a:rPr>
                                    <m:t>∆</m:t>
                                  </m:r>
                                  <m:sSub>
                                    <m:sSubPr>
                                      <m:ctrlPr>
                                        <a:rPr lang="en-IN" sz="1100" i="1" kern="100">
                                          <a:effectLst/>
                                          <a:latin typeface="Cambria Math" panose="02040503050406030204" pitchFamily="18" charset="0"/>
                                        </a:rPr>
                                      </m:ctrlPr>
                                    </m:sSubPr>
                                    <m:e>
                                      <m:r>
                                        <a:rPr lang="en-IN" sz="1100" kern="100">
                                          <a:effectLst/>
                                          <a:latin typeface="Cambria Math" panose="02040503050406030204" pitchFamily="18" charset="0"/>
                                        </a:rPr>
                                        <m:t>𝒙</m:t>
                                      </m:r>
                                    </m:e>
                                    <m:sub>
                                      <m:r>
                                        <a:rPr lang="en-IN" sz="1100" kern="100">
                                          <a:effectLst/>
                                          <a:latin typeface="Cambria Math" panose="02040503050406030204" pitchFamily="18" charset="0"/>
                                        </a:rPr>
                                        <m:t>𝒊</m:t>
                                      </m:r>
                                    </m:sub>
                                  </m:sSub>
                                  <m:r>
                                    <a:rPr lang="en-IN" sz="1100" kern="100">
                                      <a:effectLst/>
                                      <a:latin typeface="Cambria Math" panose="02040503050406030204" pitchFamily="18" charset="0"/>
                                    </a:rPr>
                                    <m:t>,∆</m:t>
                                  </m:r>
                                  <m:sSub>
                                    <m:sSubPr>
                                      <m:ctrlPr>
                                        <a:rPr lang="en-IN" sz="1100" i="1" kern="100">
                                          <a:effectLst/>
                                          <a:latin typeface="Cambria Math" panose="02040503050406030204" pitchFamily="18" charset="0"/>
                                        </a:rPr>
                                      </m:ctrlPr>
                                    </m:sSubPr>
                                    <m:e>
                                      <m:r>
                                        <a:rPr lang="en-IN" sz="1100" kern="100">
                                          <a:effectLst/>
                                          <a:latin typeface="Cambria Math" panose="02040503050406030204" pitchFamily="18" charset="0"/>
                                        </a:rPr>
                                        <m:t>𝒙</m:t>
                                      </m:r>
                                    </m:e>
                                    <m:sub>
                                      <m:r>
                                        <a:rPr lang="en-IN" sz="1100" kern="100">
                                          <a:effectLst/>
                                          <a:latin typeface="Cambria Math" panose="02040503050406030204" pitchFamily="18" charset="0"/>
                                        </a:rPr>
                                        <m:t>𝒋</m:t>
                                      </m:r>
                                    </m:sub>
                                  </m:sSub>
                                </m:e>
                              </m:d>
                            </m:oMath>
                          </a14:m>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lnB w="12700" cap="flat" cmpd="sng" algn="ctr">
                          <a:solidFill>
                            <a:schemeClr val="tx1"/>
                          </a:solidFill>
                          <a:prstDash val="solid"/>
                          <a:round/>
                          <a:headEnd type="none" w="med" len="med"/>
                          <a:tailEnd type="none" w="med" len="med"/>
                        </a:lnB>
                        <a:solidFill>
                          <a:srgbClr val="002060">
                            <a:alpha val="90000"/>
                          </a:srgbClr>
                        </a:solidFill>
                      </a:tcPr>
                    </a:tc>
                    <a:extLst>
                      <a:ext uri="{0D108BD9-81ED-4DB2-BD59-A6C34878D82A}">
                        <a16:rowId xmlns:a16="http://schemas.microsoft.com/office/drawing/2014/main" val="1358514145"/>
                      </a:ext>
                    </a:extLst>
                  </a:tr>
                  <a:tr h="297049">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1100" i="1" kern="100">
                                        <a:effectLst/>
                                        <a:latin typeface="Cambria Math" panose="02040503050406030204" pitchFamily="18" charset="0"/>
                                      </a:rPr>
                                    </m:ctrlPr>
                                  </m:sSubPr>
                                  <m:e>
                                    <m:r>
                                      <a:rPr lang="en-IN" sz="1100" kern="100">
                                        <a:effectLst/>
                                        <a:latin typeface="Cambria Math" panose="02040503050406030204" pitchFamily="18" charset="0"/>
                                      </a:rPr>
                                      <m:t>𝑓</m:t>
                                    </m:r>
                                  </m:e>
                                  <m:sub>
                                    <m:r>
                                      <a:rPr lang="en-IN" sz="1100" kern="100">
                                        <a:effectLst/>
                                        <a:latin typeface="Cambria Math" panose="02040503050406030204" pitchFamily="18" charset="0"/>
                                      </a:rPr>
                                      <m:t>𝑠</m:t>
                                    </m:r>
                                  </m:sub>
                                </m:sSub>
                              </m:oMath>
                            </m:oMathPara>
                          </a14:m>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lnR w="12700" cap="flat" cmpd="sng" algn="ctr">
                          <a:solidFill>
                            <a:schemeClr val="tx1"/>
                          </a:solidFill>
                          <a:prstDash val="solid"/>
                          <a:round/>
                          <a:headEnd type="none" w="med" len="med"/>
                          <a:tailEnd type="none" w="med" len="med"/>
                        </a:lnR>
                        <a:solidFill>
                          <a:srgbClr val="002060">
                            <a:alpha val="90000"/>
                          </a:srgbClr>
                        </a:solidFill>
                      </a:tcPr>
                    </a:tc>
                    <a:tc>
                      <a:txBody>
                        <a:bodyPr/>
                        <a:lstStyle/>
                        <a:p>
                          <a:pPr algn="ctr">
                            <a:lnSpc>
                              <a:spcPct val="107000"/>
                            </a:lnSpc>
                            <a:spcAft>
                              <a:spcPts val="800"/>
                            </a:spcAft>
                          </a:pPr>
                          <a:r>
                            <a:rPr lang="en-IN" sz="1100" kern="100" dirty="0">
                              <a:effectLst/>
                            </a:rPr>
                            <a:t> 0.16</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0.16</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0.11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3305581399"/>
                      </a:ext>
                    </a:extLst>
                  </a:tr>
                  <a:tr h="292826">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1100" i="1" kern="100">
                                        <a:effectLst/>
                                        <a:latin typeface="Cambria Math" panose="02040503050406030204" pitchFamily="18" charset="0"/>
                                      </a:rPr>
                                    </m:ctrlPr>
                                  </m:sSubPr>
                                  <m:e>
                                    <m:r>
                                      <a:rPr lang="en-IN" sz="1100" kern="100">
                                        <a:effectLst/>
                                        <a:latin typeface="Cambria Math" panose="02040503050406030204" pitchFamily="18" charset="0"/>
                                      </a:rPr>
                                      <m:t>𝑓</m:t>
                                    </m:r>
                                  </m:e>
                                  <m:sub>
                                    <m:r>
                                      <a:rPr lang="en-IN" sz="1100" kern="100">
                                        <a:effectLst/>
                                        <a:latin typeface="Cambria Math" panose="02040503050406030204" pitchFamily="18" charset="0"/>
                                      </a:rPr>
                                      <m:t>𝑚</m:t>
                                    </m:r>
                                  </m:sub>
                                </m:sSub>
                              </m:oMath>
                            </m:oMathPara>
                          </a14:m>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lnR w="12700" cap="flat" cmpd="sng" algn="ctr">
                          <a:solidFill>
                            <a:schemeClr val="tx1"/>
                          </a:solidFill>
                          <a:prstDash val="solid"/>
                          <a:round/>
                          <a:headEnd type="none" w="med" len="med"/>
                          <a:tailEnd type="none" w="med" len="med"/>
                        </a:lnR>
                        <a:solidFill>
                          <a:srgbClr val="002060">
                            <a:alpha val="90000"/>
                          </a:srgbClr>
                        </a:solidFill>
                      </a:tcPr>
                    </a:tc>
                    <a:tc>
                      <a:txBody>
                        <a:bodyPr/>
                        <a:lstStyle/>
                        <a:p>
                          <a:pPr algn="ctr">
                            <a:lnSpc>
                              <a:spcPct val="107000"/>
                            </a:lnSpc>
                            <a:spcAft>
                              <a:spcPts val="800"/>
                            </a:spcAft>
                          </a:pPr>
                          <a:r>
                            <a:rPr lang="en-IN" sz="1100" kern="100" dirty="0">
                              <a:effectLst/>
                            </a:rPr>
                            <a:t> 0.08</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0.06</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0.03</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1 </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3384745177"/>
                      </a:ext>
                    </a:extLst>
                  </a:tr>
                  <a:tr h="292826">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IN" sz="1100" kern="100">
                                    <a:effectLst/>
                                    <a:latin typeface="Cambria Math" panose="02040503050406030204" pitchFamily="18" charset="0"/>
                                  </a:rPr>
                                  <m:t>𝜂</m:t>
                                </m:r>
                              </m:oMath>
                            </m:oMathPara>
                          </a14:m>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lnR w="12700" cap="flat" cmpd="sng" algn="ctr">
                          <a:solidFill>
                            <a:schemeClr val="tx1"/>
                          </a:solidFill>
                          <a:prstDash val="solid"/>
                          <a:round/>
                          <a:headEnd type="none" w="med" len="med"/>
                          <a:tailEnd type="none" w="med" len="med"/>
                        </a:lnR>
                        <a:solidFill>
                          <a:srgbClr val="002060">
                            <a:alpha val="90000"/>
                          </a:srgbClr>
                        </a:solidFill>
                      </a:tcPr>
                    </a:tc>
                    <a:tc>
                      <a:txBody>
                        <a:bodyPr/>
                        <a:lstStyle/>
                        <a:p>
                          <a:pPr algn="ctr">
                            <a:lnSpc>
                              <a:spcPct val="107000"/>
                            </a:lnSpc>
                            <a:spcAft>
                              <a:spcPts val="800"/>
                            </a:spcAft>
                          </a:pPr>
                          <a:r>
                            <a:rPr lang="en-IN" sz="1100" kern="100" dirty="0">
                              <a:effectLst/>
                            </a:rPr>
                            <a:t> 0.021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0.021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0.021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3877226289"/>
                      </a:ext>
                    </a:extLst>
                  </a:tr>
                  <a:tr h="292826">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1100" i="1" kern="100">
                                        <a:effectLst/>
                                        <a:latin typeface="Cambria Math" panose="02040503050406030204" pitchFamily="18" charset="0"/>
                                      </a:rPr>
                                    </m:ctrlPr>
                                  </m:sSubPr>
                                  <m:e>
                                    <m:r>
                                      <a:rPr lang="en-IN" sz="1100" kern="100">
                                        <a:effectLst/>
                                        <a:latin typeface="Cambria Math" panose="02040503050406030204" pitchFamily="18" charset="0"/>
                                      </a:rPr>
                                      <m:t>𝐼</m:t>
                                    </m:r>
                                  </m:e>
                                  <m:sub>
                                    <m:r>
                                      <a:rPr lang="en-IN" sz="1100" kern="100">
                                        <a:effectLst/>
                                        <a:latin typeface="Cambria Math" panose="02040503050406030204" pitchFamily="18" charset="0"/>
                                      </a:rPr>
                                      <m:t>𝑠</m:t>
                                    </m:r>
                                  </m:sub>
                                </m:sSub>
                              </m:oMath>
                            </m:oMathPara>
                          </a14:m>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lnR w="12700" cap="flat" cmpd="sng" algn="ctr">
                          <a:solidFill>
                            <a:schemeClr val="tx1"/>
                          </a:solidFill>
                          <a:prstDash val="solid"/>
                          <a:round/>
                          <a:headEnd type="none" w="med" len="med"/>
                          <a:tailEnd type="none" w="med" len="med"/>
                        </a:lnR>
                        <a:solidFill>
                          <a:srgbClr val="002060">
                            <a:alpha val="90000"/>
                          </a:srgbClr>
                        </a:solidFill>
                      </a:tcPr>
                    </a:tc>
                    <a:tc>
                      <a:txBody>
                        <a:bodyPr/>
                        <a:lstStyle/>
                        <a:p>
                          <a:pPr algn="ctr">
                            <a:lnSpc>
                              <a:spcPct val="107000"/>
                            </a:lnSpc>
                            <a:spcAft>
                              <a:spcPts val="800"/>
                            </a:spcAft>
                          </a:pPr>
                          <a:r>
                            <a:rPr lang="en-IN" sz="1100" kern="100" dirty="0">
                              <a:effectLst/>
                            </a:rPr>
                            <a:t> 0.07</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0.07</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0.07</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2272229364"/>
                      </a:ext>
                    </a:extLst>
                  </a:tr>
                  <a:tr h="292826">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1100" i="1" kern="100">
                                        <a:effectLst/>
                                        <a:latin typeface="Cambria Math" panose="02040503050406030204" pitchFamily="18" charset="0"/>
                                      </a:rPr>
                                    </m:ctrlPr>
                                  </m:sSubPr>
                                  <m:e>
                                    <m:r>
                                      <a:rPr lang="en-IN" sz="1100" kern="100">
                                        <a:effectLst/>
                                        <a:latin typeface="Cambria Math" panose="02040503050406030204" pitchFamily="18" charset="0"/>
                                      </a:rPr>
                                      <m:t>𝐼</m:t>
                                    </m:r>
                                  </m:e>
                                  <m:sub>
                                    <m:r>
                                      <a:rPr lang="en-IN" sz="1100" kern="100">
                                        <a:effectLst/>
                                        <a:latin typeface="Cambria Math" panose="02040503050406030204" pitchFamily="18" charset="0"/>
                                      </a:rPr>
                                      <m:t>𝑚</m:t>
                                    </m:r>
                                  </m:sub>
                                </m:sSub>
                              </m:oMath>
                            </m:oMathPara>
                          </a14:m>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lnR w="12700" cap="flat" cmpd="sng" algn="ctr">
                          <a:solidFill>
                            <a:schemeClr val="tx1"/>
                          </a:solidFill>
                          <a:prstDash val="solid"/>
                          <a:round/>
                          <a:headEnd type="none" w="med" len="med"/>
                          <a:tailEnd type="none" w="med" len="med"/>
                        </a:lnR>
                        <a:solidFill>
                          <a:srgbClr val="002060">
                            <a:alpha val="90000"/>
                          </a:srgbClr>
                        </a:solidFill>
                      </a:tcPr>
                    </a:tc>
                    <a:tc>
                      <a:txBody>
                        <a:bodyPr/>
                        <a:lstStyle/>
                        <a:p>
                          <a:pPr algn="ctr">
                            <a:lnSpc>
                              <a:spcPct val="107000"/>
                            </a:lnSpc>
                            <a:spcAft>
                              <a:spcPts val="800"/>
                            </a:spcAft>
                          </a:pPr>
                          <a:r>
                            <a:rPr lang="en-IN" sz="1100" kern="100" dirty="0">
                              <a:effectLst/>
                            </a:rPr>
                            <a:t> 0.22</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0.22</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0.22</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2902385451"/>
                      </a:ext>
                    </a:extLst>
                  </a:tr>
                  <a:tr h="292826">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1100" i="1" kern="100">
                                        <a:effectLst/>
                                        <a:latin typeface="Cambria Math" panose="02040503050406030204" pitchFamily="18" charset="0"/>
                                      </a:rPr>
                                    </m:ctrlPr>
                                  </m:sSubPr>
                                  <m:e>
                                    <m:r>
                                      <a:rPr lang="en-IN" sz="1100" kern="100">
                                        <a:effectLst/>
                                        <a:latin typeface="Cambria Math" panose="02040503050406030204" pitchFamily="18" charset="0"/>
                                      </a:rPr>
                                      <m:t>𝜎</m:t>
                                    </m:r>
                                  </m:e>
                                  <m:sub>
                                    <m:r>
                                      <a:rPr lang="en-IN" sz="1100" kern="100">
                                        <a:effectLst/>
                                        <a:latin typeface="Cambria Math" panose="02040503050406030204" pitchFamily="18" charset="0"/>
                                      </a:rPr>
                                      <m:t>𝑚</m:t>
                                    </m:r>
                                  </m:sub>
                                </m:sSub>
                              </m:oMath>
                            </m:oMathPara>
                          </a14:m>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lnR w="12700" cap="flat" cmpd="sng" algn="ctr">
                          <a:solidFill>
                            <a:schemeClr val="tx1"/>
                          </a:solidFill>
                          <a:prstDash val="solid"/>
                          <a:round/>
                          <a:headEnd type="none" w="med" len="med"/>
                          <a:tailEnd type="none" w="med" len="med"/>
                        </a:lnR>
                        <a:solidFill>
                          <a:srgbClr val="002060">
                            <a:alpha val="90000"/>
                          </a:srgbClr>
                        </a:solidFill>
                      </a:tcPr>
                    </a:tc>
                    <a:tc>
                      <a:txBody>
                        <a:bodyPr/>
                        <a:lstStyle/>
                        <a:p>
                          <a:pPr algn="ctr">
                            <a:lnSpc>
                              <a:spcPct val="107000"/>
                            </a:lnSpc>
                            <a:spcAft>
                              <a:spcPts val="800"/>
                            </a:spcAft>
                          </a:pPr>
                          <a:r>
                            <a:rPr lang="en-IN" sz="1100" kern="100" dirty="0">
                              <a:effectLst/>
                            </a:rPr>
                            <a:t> 2.86</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3.04</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3.14</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0.36</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3354194318"/>
                      </a:ext>
                    </a:extLst>
                  </a:tr>
                  <a:tr h="292826">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1100" i="1" kern="100">
                                        <a:effectLst/>
                                        <a:latin typeface="Cambria Math" panose="02040503050406030204" pitchFamily="18" charset="0"/>
                                      </a:rPr>
                                    </m:ctrlPr>
                                  </m:sSubPr>
                                  <m:e>
                                    <m:r>
                                      <a:rPr lang="en-IN" sz="1100" kern="100">
                                        <a:effectLst/>
                                        <a:latin typeface="Cambria Math" panose="02040503050406030204" pitchFamily="18" charset="0"/>
                                      </a:rPr>
                                      <m:t>𝑎</m:t>
                                    </m:r>
                                  </m:e>
                                  <m:sub>
                                    <m:r>
                                      <a:rPr lang="en-IN" sz="1100" kern="100">
                                        <a:effectLst/>
                                        <a:latin typeface="Cambria Math" panose="02040503050406030204" pitchFamily="18" charset="0"/>
                                      </a:rPr>
                                      <m:t>𝑚</m:t>
                                    </m:r>
                                  </m:sub>
                                </m:sSub>
                              </m:oMath>
                            </m:oMathPara>
                          </a14:m>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lnR w="12700" cap="flat" cmpd="sng" algn="ctr">
                          <a:solidFill>
                            <a:schemeClr val="tx1"/>
                          </a:solidFill>
                          <a:prstDash val="solid"/>
                          <a:round/>
                          <a:headEnd type="none" w="med" len="med"/>
                          <a:tailEnd type="none" w="med" len="med"/>
                        </a:lnR>
                        <a:solidFill>
                          <a:srgbClr val="002060">
                            <a:alpha val="90000"/>
                          </a:srgbClr>
                        </a:solidFill>
                      </a:tcPr>
                    </a:tc>
                    <a:tc>
                      <a:txBody>
                        <a:bodyPr/>
                        <a:lstStyle/>
                        <a:p>
                          <a:pPr algn="ctr">
                            <a:lnSpc>
                              <a:spcPct val="107000"/>
                            </a:lnSpc>
                            <a:spcAft>
                              <a:spcPts val="800"/>
                            </a:spcAft>
                          </a:pPr>
                          <a:r>
                            <a:rPr lang="en-IN" sz="1100" kern="100" dirty="0">
                              <a:effectLst/>
                            </a:rPr>
                            <a:t> 0.05</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0.05</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0.05</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1035988724"/>
                      </a:ext>
                    </a:extLst>
                  </a:tr>
                  <a:tr h="292826">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1100" i="1" kern="100">
                                        <a:effectLst/>
                                        <a:latin typeface="Cambria Math" panose="02040503050406030204" pitchFamily="18" charset="0"/>
                                      </a:rPr>
                                    </m:ctrlPr>
                                  </m:sSubPr>
                                  <m:e>
                                    <m:r>
                                      <a:rPr lang="en-IN" sz="1100" kern="100">
                                        <a:effectLst/>
                                        <a:latin typeface="Cambria Math" panose="02040503050406030204" pitchFamily="18" charset="0"/>
                                      </a:rPr>
                                      <m:t>𝑎</m:t>
                                    </m:r>
                                  </m:e>
                                  <m:sub>
                                    <m:r>
                                      <a:rPr lang="en-IN" sz="1100" kern="100">
                                        <a:effectLst/>
                                        <a:latin typeface="Cambria Math" panose="02040503050406030204" pitchFamily="18" charset="0"/>
                                      </a:rPr>
                                      <m:t>𝑠</m:t>
                                    </m:r>
                                  </m:sub>
                                </m:sSub>
                              </m:oMath>
                            </m:oMathPara>
                          </a14:m>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lnR w="12700" cap="flat" cmpd="sng" algn="ctr">
                          <a:solidFill>
                            <a:schemeClr val="tx1"/>
                          </a:solidFill>
                          <a:prstDash val="solid"/>
                          <a:round/>
                          <a:headEnd type="none" w="med" len="med"/>
                          <a:tailEnd type="none" w="med" len="med"/>
                        </a:lnR>
                        <a:solidFill>
                          <a:srgbClr val="002060">
                            <a:alpha val="90000"/>
                          </a:srgbClr>
                        </a:solidFill>
                      </a:tcPr>
                    </a:tc>
                    <a:tc>
                      <a:txBody>
                        <a:bodyPr/>
                        <a:lstStyle/>
                        <a:p>
                          <a:pPr algn="ctr">
                            <a:lnSpc>
                              <a:spcPct val="107000"/>
                            </a:lnSpc>
                            <a:spcAft>
                              <a:spcPts val="800"/>
                            </a:spcAft>
                          </a:pPr>
                          <a:r>
                            <a:rPr lang="en-IN" sz="1100" kern="100" dirty="0">
                              <a:effectLst/>
                            </a:rPr>
                            <a:t> 3.41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3.41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3.41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3760882223"/>
                      </a:ext>
                    </a:extLst>
                  </a:tr>
                  <a:tr h="292826">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1100" i="1" kern="100">
                                        <a:effectLst/>
                                        <a:latin typeface="Cambria Math" panose="02040503050406030204" pitchFamily="18" charset="0"/>
                                      </a:rPr>
                                    </m:ctrlPr>
                                  </m:sSubPr>
                                  <m:e>
                                    <m:r>
                                      <a:rPr lang="en-IN" sz="1100" kern="100">
                                        <a:effectLst/>
                                        <a:latin typeface="Cambria Math" panose="02040503050406030204" pitchFamily="18" charset="0"/>
                                      </a:rPr>
                                      <m:t>𝑁</m:t>
                                    </m:r>
                                  </m:e>
                                  <m:sub>
                                    <m:r>
                                      <a:rPr lang="en-IN" sz="1100" kern="100">
                                        <a:effectLst/>
                                        <a:latin typeface="Cambria Math" panose="02040503050406030204" pitchFamily="18" charset="0"/>
                                      </a:rPr>
                                      <m:t>𝑠</m:t>
                                    </m:r>
                                  </m:sub>
                                </m:sSub>
                              </m:oMath>
                            </m:oMathPara>
                          </a14:m>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lnR w="12700" cap="flat" cmpd="sng" algn="ctr">
                          <a:solidFill>
                            <a:schemeClr val="tx1"/>
                          </a:solidFill>
                          <a:prstDash val="solid"/>
                          <a:round/>
                          <a:headEnd type="none" w="med" len="med"/>
                          <a:tailEnd type="none" w="med" len="med"/>
                        </a:lnR>
                        <a:solidFill>
                          <a:srgbClr val="002060">
                            <a:alpha val="90000"/>
                          </a:srgbClr>
                        </a:solidFill>
                      </a:tcPr>
                    </a:tc>
                    <a:tc>
                      <a:txBody>
                        <a:bodyPr/>
                        <a:lstStyle/>
                        <a:p>
                          <a:pPr algn="ctr">
                            <a:lnSpc>
                              <a:spcPct val="107000"/>
                            </a:lnSpc>
                            <a:spcAft>
                              <a:spcPts val="800"/>
                            </a:spcAft>
                          </a:pPr>
                          <a:r>
                            <a:rPr lang="en-IN" sz="1100" kern="100" dirty="0">
                              <a:effectLst/>
                            </a:rPr>
                            <a:t> 0.03</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0.03</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0.03</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3820666165"/>
                      </a:ext>
                    </a:extLst>
                  </a:tr>
                  <a:tr h="292826">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1100" i="1" kern="100">
                                        <a:effectLst/>
                                        <a:latin typeface="Cambria Math" panose="02040503050406030204" pitchFamily="18" charset="0"/>
                                      </a:rPr>
                                    </m:ctrlPr>
                                  </m:sSubPr>
                                  <m:e>
                                    <m:r>
                                      <a:rPr lang="en-IN" sz="1100" kern="100">
                                        <a:effectLst/>
                                        <a:latin typeface="Cambria Math" panose="02040503050406030204" pitchFamily="18" charset="0"/>
                                      </a:rPr>
                                      <m:t>𝑁</m:t>
                                    </m:r>
                                  </m:e>
                                  <m:sub>
                                    <m:r>
                                      <a:rPr lang="en-IN" sz="1100" kern="100">
                                        <a:effectLst/>
                                        <a:latin typeface="Cambria Math" panose="02040503050406030204" pitchFamily="18" charset="0"/>
                                      </a:rPr>
                                      <m:t>𝑚</m:t>
                                    </m:r>
                                  </m:sub>
                                </m:sSub>
                              </m:oMath>
                            </m:oMathPara>
                          </a14:m>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lnR w="12700" cap="flat" cmpd="sng" algn="ctr">
                          <a:solidFill>
                            <a:schemeClr val="tx1"/>
                          </a:solidFill>
                          <a:prstDash val="solid"/>
                          <a:round/>
                          <a:headEnd type="none" w="med" len="med"/>
                          <a:tailEnd type="none" w="med" len="med"/>
                        </a:lnR>
                        <a:solidFill>
                          <a:srgbClr val="002060">
                            <a:alpha val="90000"/>
                          </a:srgbClr>
                        </a:solidFill>
                      </a:tcPr>
                    </a:tc>
                    <a:tc>
                      <a:txBody>
                        <a:bodyPr/>
                        <a:lstStyle/>
                        <a:p>
                          <a:pPr algn="ctr">
                            <a:lnSpc>
                              <a:spcPct val="107000"/>
                            </a:lnSpc>
                            <a:spcAft>
                              <a:spcPts val="800"/>
                            </a:spcAft>
                          </a:pPr>
                          <a:r>
                            <a:rPr lang="en-IN" sz="1100" kern="100" dirty="0">
                              <a:effectLst/>
                            </a:rPr>
                            <a:t> 0.06</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0.02</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1205552352"/>
                      </a:ext>
                    </a:extLst>
                  </a:tr>
                  <a:tr h="292826">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1100" i="1" kern="100">
                                        <a:effectLst/>
                                        <a:latin typeface="Cambria Math" panose="02040503050406030204" pitchFamily="18" charset="0"/>
                                      </a:rPr>
                                    </m:ctrlPr>
                                  </m:sSubPr>
                                  <m:e>
                                    <m:r>
                                      <a:rPr lang="en-IN" sz="1100" kern="100">
                                        <a:effectLst/>
                                        <a:latin typeface="Cambria Math" panose="02040503050406030204" pitchFamily="18" charset="0"/>
                                      </a:rPr>
                                      <m:t>𝐴</m:t>
                                    </m:r>
                                  </m:e>
                                  <m:sub>
                                    <m:r>
                                      <a:rPr lang="en-IN" sz="1100" kern="100">
                                        <a:effectLst/>
                                        <a:latin typeface="Cambria Math" panose="02040503050406030204" pitchFamily="18" charset="0"/>
                                      </a:rPr>
                                      <m:t>𝑠</m:t>
                                    </m:r>
                                  </m:sub>
                                </m:sSub>
                              </m:oMath>
                            </m:oMathPara>
                          </a14:m>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lnR w="12700" cap="flat" cmpd="sng" algn="ctr">
                          <a:solidFill>
                            <a:schemeClr val="tx1"/>
                          </a:solidFill>
                          <a:prstDash val="solid"/>
                          <a:round/>
                          <a:headEnd type="none" w="med" len="med"/>
                          <a:tailEnd type="none" w="med" len="med"/>
                        </a:lnR>
                        <a:solidFill>
                          <a:srgbClr val="002060">
                            <a:alpha val="90000"/>
                          </a:srgbClr>
                        </a:solidFill>
                      </a:tcPr>
                    </a:tc>
                    <a:tc>
                      <a:txBody>
                        <a:bodyPr/>
                        <a:lstStyle/>
                        <a:p>
                          <a:pPr algn="ctr">
                            <a:lnSpc>
                              <a:spcPct val="107000"/>
                            </a:lnSpc>
                            <a:spcAft>
                              <a:spcPts val="800"/>
                            </a:spcAft>
                          </a:pPr>
                          <a:r>
                            <a:rPr lang="en-IN" sz="1100" kern="100" dirty="0">
                              <a:effectLst/>
                            </a:rPr>
                            <a:t> 2.69</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3.20</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3.62 </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4036800017"/>
                      </a:ext>
                    </a:extLst>
                  </a:tr>
                  <a:tr h="292826">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1100" i="1" kern="100">
                                        <a:effectLst/>
                                        <a:latin typeface="Cambria Math" panose="02040503050406030204" pitchFamily="18" charset="0"/>
                                      </a:rPr>
                                    </m:ctrlPr>
                                  </m:sSubPr>
                                  <m:e>
                                    <m:r>
                                      <a:rPr lang="en-IN" sz="1100" kern="100">
                                        <a:effectLst/>
                                        <a:latin typeface="Cambria Math" panose="02040503050406030204" pitchFamily="18" charset="0"/>
                                      </a:rPr>
                                      <m:t>𝐴</m:t>
                                    </m:r>
                                  </m:e>
                                  <m:sub>
                                    <m:r>
                                      <a:rPr lang="en-IN" sz="1100" kern="100">
                                        <a:effectLst/>
                                        <a:latin typeface="Cambria Math" panose="02040503050406030204" pitchFamily="18" charset="0"/>
                                      </a:rPr>
                                      <m:t>𝑚</m:t>
                                    </m:r>
                                  </m:sub>
                                </m:sSub>
                              </m:oMath>
                            </m:oMathPara>
                          </a14:m>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lnR w="12700" cap="flat" cmpd="sng" algn="ctr">
                          <a:solidFill>
                            <a:schemeClr val="tx1"/>
                          </a:solidFill>
                          <a:prstDash val="solid"/>
                          <a:round/>
                          <a:headEnd type="none" w="med" len="med"/>
                          <a:tailEnd type="none" w="med" len="med"/>
                        </a:lnR>
                        <a:solidFill>
                          <a:srgbClr val="002060">
                            <a:alpha val="90000"/>
                          </a:srgbClr>
                        </a:solidFill>
                      </a:tcPr>
                    </a:tc>
                    <a:tc>
                      <a:txBody>
                        <a:bodyPr/>
                        <a:lstStyle/>
                        <a:p>
                          <a:pPr algn="ctr">
                            <a:lnSpc>
                              <a:spcPct val="107000"/>
                            </a:lnSpc>
                            <a:spcAft>
                              <a:spcPts val="800"/>
                            </a:spcAft>
                          </a:pPr>
                          <a:r>
                            <a:rPr lang="en-IN" sz="1100" kern="100" dirty="0">
                              <a:effectLst/>
                            </a:rPr>
                            <a:t> 0.95</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1.15 </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2.41 </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1479819545"/>
                      </a:ext>
                    </a:extLst>
                  </a:tr>
                  <a:tr h="198728">
                    <a:tc>
                      <a:txBody>
                        <a:bodyPr/>
                        <a:lstStyle/>
                        <a:p>
                          <a:pPr algn="ctr">
                            <a:lnSpc>
                              <a:spcPct val="107000"/>
                            </a:lnSpc>
                            <a:spcAft>
                              <a:spcPts val="800"/>
                            </a:spcAft>
                          </a:pPr>
                          <a:r>
                            <a:rPr lang="en-IN" sz="1100" kern="100" dirty="0">
                              <a:effectLst/>
                              <a:latin typeface="Times New Roman" panose="02020603050405020304" pitchFamily="18" charset="0"/>
                              <a:cs typeface="Times New Roman" panose="02020603050405020304" pitchFamily="18" charset="0"/>
                            </a:rPr>
                            <a:t>Total error</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lnR w="12700" cap="flat" cmpd="sng" algn="ctr">
                          <a:solidFill>
                            <a:schemeClr val="tx1"/>
                          </a:solidFill>
                          <a:prstDash val="solid"/>
                          <a:round/>
                          <a:headEnd type="none" w="med" len="med"/>
                          <a:tailEnd type="none" w="med" len="med"/>
                        </a:lnR>
                        <a:solidFill>
                          <a:srgbClr val="002060">
                            <a:alpha val="90000"/>
                          </a:srgbClr>
                        </a:solidFill>
                      </a:tcPr>
                    </a:tc>
                    <a:tc>
                      <a:txBody>
                        <a:bodyPr/>
                        <a:lstStyle/>
                        <a:p>
                          <a:pPr algn="ctr">
                            <a:lnSpc>
                              <a:spcPct val="107000"/>
                            </a:lnSpc>
                            <a:spcAft>
                              <a:spcPts val="800"/>
                            </a:spcAft>
                          </a:pPr>
                          <a:r>
                            <a:rPr lang="en-IN" sz="1100" kern="100" dirty="0">
                              <a:effectLst/>
                            </a:rPr>
                            <a:t> 5.3</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5.7 </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6.3 </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0.75</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4240016988"/>
                      </a:ext>
                    </a:extLst>
                  </a:tr>
                </a:tbl>
              </a:graphicData>
            </a:graphic>
          </p:graphicFrame>
        </mc:Choice>
        <mc:Fallback xmlns="">
          <p:graphicFrame>
            <p:nvGraphicFramePr>
              <p:cNvPr id="4" name="Table 3">
                <a:extLst>
                  <a:ext uri="{FF2B5EF4-FFF2-40B4-BE49-F238E27FC236}">
                    <a16:creationId xmlns:a16="http://schemas.microsoft.com/office/drawing/2014/main" id="{9DB7331D-4114-B00D-AA4A-224669E61D70}"/>
                  </a:ext>
                </a:extLst>
              </p:cNvPr>
              <p:cNvGraphicFramePr>
                <a:graphicFrameLocks noGrp="1"/>
              </p:cNvGraphicFramePr>
              <p:nvPr>
                <p:extLst>
                  <p:ext uri="{D42A27DB-BD31-4B8C-83A1-F6EECF244321}">
                    <p14:modId xmlns:p14="http://schemas.microsoft.com/office/powerpoint/2010/main" val="1044686516"/>
                  </p:ext>
                </p:extLst>
              </p:nvPr>
            </p:nvGraphicFramePr>
            <p:xfrm>
              <a:off x="4510803" y="2546367"/>
              <a:ext cx="7091919" cy="4118217"/>
            </p:xfrm>
            <a:graphic>
              <a:graphicData uri="http://schemas.openxmlformats.org/drawingml/2006/table">
                <a:tbl>
                  <a:tblPr firstRow="1" firstCol="1" bandRow="1">
                    <a:tableStyleId>{5C22544A-7EE6-4342-B048-85BDC9FD1C3A}</a:tableStyleId>
                  </a:tblPr>
                  <a:tblGrid>
                    <a:gridCol w="1346964">
                      <a:extLst>
                        <a:ext uri="{9D8B030D-6E8A-4147-A177-3AD203B41FA5}">
                          <a16:colId xmlns:a16="http://schemas.microsoft.com/office/drawing/2014/main" val="2913342349"/>
                        </a:ext>
                      </a:extLst>
                    </a:gridCol>
                    <a:gridCol w="1346964">
                      <a:extLst>
                        <a:ext uri="{9D8B030D-6E8A-4147-A177-3AD203B41FA5}">
                          <a16:colId xmlns:a16="http://schemas.microsoft.com/office/drawing/2014/main" val="3116127358"/>
                        </a:ext>
                      </a:extLst>
                    </a:gridCol>
                    <a:gridCol w="1346964">
                      <a:extLst>
                        <a:ext uri="{9D8B030D-6E8A-4147-A177-3AD203B41FA5}">
                          <a16:colId xmlns:a16="http://schemas.microsoft.com/office/drawing/2014/main" val="2305997726"/>
                        </a:ext>
                      </a:extLst>
                    </a:gridCol>
                    <a:gridCol w="1346964">
                      <a:extLst>
                        <a:ext uri="{9D8B030D-6E8A-4147-A177-3AD203B41FA5}">
                          <a16:colId xmlns:a16="http://schemas.microsoft.com/office/drawing/2014/main" val="3211987720"/>
                        </a:ext>
                      </a:extLst>
                    </a:gridCol>
                    <a:gridCol w="1704063">
                      <a:extLst>
                        <a:ext uri="{9D8B030D-6E8A-4147-A177-3AD203B41FA5}">
                          <a16:colId xmlns:a16="http://schemas.microsoft.com/office/drawing/2014/main" val="3849589175"/>
                        </a:ext>
                      </a:extLst>
                    </a:gridCol>
                  </a:tblGrid>
                  <a:tr h="401354">
                    <a:tc>
                      <a:txBody>
                        <a:bodyPr/>
                        <a:lstStyle/>
                        <a:p>
                          <a:pPr algn="ctr">
                            <a:lnSpc>
                              <a:spcPct val="107000"/>
                            </a:lnSpc>
                            <a:spcAft>
                              <a:spcPts val="800"/>
                            </a:spcAft>
                          </a:pPr>
                          <a:r>
                            <a:rPr lang="en-IN" sz="1100" kern="100" dirty="0">
                              <a:effectLst/>
                              <a:latin typeface="Times New Roman" panose="02020603050405020304" pitchFamily="18" charset="0"/>
                              <a:cs typeface="Times New Roman" panose="02020603050405020304" pitchFamily="18" charset="0"/>
                            </a:rPr>
                            <a:t>Parameters (x)</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solidFill>
                          <a:srgbClr val="002060">
                            <a:alpha val="90000"/>
                          </a:srgbClr>
                        </a:solidFill>
                      </a:tcPr>
                    </a:tc>
                    <a:tc>
                      <a:txBody>
                        <a:bodyPr/>
                        <a:lstStyle/>
                        <a:p>
                          <a:endParaRPr lang="en-US"/>
                        </a:p>
                      </a:txBody>
                      <a:tcPr marL="51787" marR="51787" marT="0" marB="0">
                        <a:lnB w="12700" cap="flat" cmpd="sng" algn="ctr">
                          <a:solidFill>
                            <a:schemeClr val="tx1"/>
                          </a:solidFill>
                          <a:prstDash val="solid"/>
                          <a:round/>
                          <a:headEnd type="none" w="med" len="med"/>
                          <a:tailEnd type="none" w="med" len="med"/>
                        </a:lnB>
                        <a:blipFill>
                          <a:blip r:embed="rId4"/>
                          <a:stretch>
                            <a:fillRect l="-100000" t="-10606" r="-326126" b="-939394"/>
                          </a:stretch>
                        </a:blipFill>
                      </a:tcPr>
                    </a:tc>
                    <a:tc>
                      <a:txBody>
                        <a:bodyPr/>
                        <a:lstStyle/>
                        <a:p>
                          <a:endParaRPr lang="en-US"/>
                        </a:p>
                      </a:txBody>
                      <a:tcPr marL="51787" marR="51787" marT="0" marB="0">
                        <a:lnB w="12700" cap="flat" cmpd="sng" algn="ctr">
                          <a:solidFill>
                            <a:schemeClr val="tx1"/>
                          </a:solidFill>
                          <a:prstDash val="solid"/>
                          <a:round/>
                          <a:headEnd type="none" w="med" len="med"/>
                          <a:tailEnd type="none" w="med" len="med"/>
                        </a:lnB>
                        <a:blipFill>
                          <a:blip r:embed="rId4"/>
                          <a:stretch>
                            <a:fillRect l="-200905" t="-10606" r="-227602" b="-939394"/>
                          </a:stretch>
                        </a:blipFill>
                      </a:tcPr>
                    </a:tc>
                    <a:tc>
                      <a:txBody>
                        <a:bodyPr/>
                        <a:lstStyle/>
                        <a:p>
                          <a:endParaRPr lang="en-US"/>
                        </a:p>
                      </a:txBody>
                      <a:tcPr marL="51787" marR="51787" marT="0" marB="0">
                        <a:lnB w="12700" cap="flat" cmpd="sng" algn="ctr">
                          <a:solidFill>
                            <a:schemeClr val="tx1"/>
                          </a:solidFill>
                          <a:prstDash val="solid"/>
                          <a:round/>
                          <a:headEnd type="none" w="med" len="med"/>
                          <a:tailEnd type="none" w="med" len="med"/>
                        </a:lnB>
                        <a:blipFill>
                          <a:blip r:embed="rId4"/>
                          <a:stretch>
                            <a:fillRect l="-300905" t="-10606" r="-127602" b="-939394"/>
                          </a:stretch>
                        </a:blipFill>
                      </a:tcPr>
                    </a:tc>
                    <a:tc>
                      <a:txBody>
                        <a:bodyPr/>
                        <a:lstStyle/>
                        <a:p>
                          <a:endParaRPr lang="en-US"/>
                        </a:p>
                      </a:txBody>
                      <a:tcPr marL="51787" marR="51787" marT="0" marB="0">
                        <a:lnB w="12700" cap="flat" cmpd="sng" algn="ctr">
                          <a:solidFill>
                            <a:schemeClr val="tx1"/>
                          </a:solidFill>
                          <a:prstDash val="solid"/>
                          <a:round/>
                          <a:headEnd type="none" w="med" len="med"/>
                          <a:tailEnd type="none" w="med" len="med"/>
                        </a:lnB>
                        <a:blipFill>
                          <a:blip r:embed="rId4"/>
                          <a:stretch>
                            <a:fillRect l="-316429" t="-10606" r="-714" b="-939394"/>
                          </a:stretch>
                        </a:blipFill>
                      </a:tcPr>
                    </a:tc>
                    <a:extLst>
                      <a:ext uri="{0D108BD9-81ED-4DB2-BD59-A6C34878D82A}">
                        <a16:rowId xmlns:a16="http://schemas.microsoft.com/office/drawing/2014/main" val="1358514145"/>
                      </a:ext>
                    </a:extLst>
                  </a:tr>
                  <a:tr h="297049">
                    <a:tc>
                      <a:txBody>
                        <a:bodyPr/>
                        <a:lstStyle/>
                        <a:p>
                          <a:endParaRPr lang="en-US"/>
                        </a:p>
                      </a:txBody>
                      <a:tcPr marL="51787" marR="51787" marT="0" marB="0">
                        <a:lnR w="12700" cap="flat" cmpd="sng" algn="ctr">
                          <a:solidFill>
                            <a:schemeClr val="tx1"/>
                          </a:solidFill>
                          <a:prstDash val="solid"/>
                          <a:round/>
                          <a:headEnd type="none" w="med" len="med"/>
                          <a:tailEnd type="none" w="med" len="med"/>
                        </a:lnR>
                        <a:blipFill>
                          <a:blip r:embed="rId4"/>
                          <a:stretch>
                            <a:fillRect l="-452" t="-148980" r="-428054" b="-1165306"/>
                          </a:stretch>
                        </a:blipFill>
                      </a:tcPr>
                    </a:tc>
                    <a:tc>
                      <a:txBody>
                        <a:bodyPr/>
                        <a:lstStyle/>
                        <a:p>
                          <a:pPr algn="ctr">
                            <a:lnSpc>
                              <a:spcPct val="107000"/>
                            </a:lnSpc>
                            <a:spcAft>
                              <a:spcPts val="800"/>
                            </a:spcAft>
                          </a:pPr>
                          <a:r>
                            <a:rPr lang="en-IN" sz="1100" kern="100" dirty="0">
                              <a:effectLst/>
                            </a:rPr>
                            <a:t> 0.16</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0.16</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0.11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3305581399"/>
                      </a:ext>
                    </a:extLst>
                  </a:tr>
                  <a:tr h="292826">
                    <a:tc>
                      <a:txBody>
                        <a:bodyPr/>
                        <a:lstStyle/>
                        <a:p>
                          <a:endParaRPr lang="en-US"/>
                        </a:p>
                      </a:txBody>
                      <a:tcPr marL="51787" marR="51787" marT="0" marB="0">
                        <a:lnR w="12700" cap="flat" cmpd="sng" algn="ctr">
                          <a:solidFill>
                            <a:schemeClr val="tx1"/>
                          </a:solidFill>
                          <a:prstDash val="solid"/>
                          <a:round/>
                          <a:headEnd type="none" w="med" len="med"/>
                          <a:tailEnd type="none" w="med" len="med"/>
                        </a:lnR>
                        <a:blipFill>
                          <a:blip r:embed="rId4"/>
                          <a:stretch>
                            <a:fillRect l="-452" t="-254167" r="-428054" b="-1089583"/>
                          </a:stretch>
                        </a:blipFill>
                      </a:tcPr>
                    </a:tc>
                    <a:tc>
                      <a:txBody>
                        <a:bodyPr/>
                        <a:lstStyle/>
                        <a:p>
                          <a:pPr algn="ctr">
                            <a:lnSpc>
                              <a:spcPct val="107000"/>
                            </a:lnSpc>
                            <a:spcAft>
                              <a:spcPts val="800"/>
                            </a:spcAft>
                          </a:pPr>
                          <a:r>
                            <a:rPr lang="en-IN" sz="1100" kern="100" dirty="0">
                              <a:effectLst/>
                            </a:rPr>
                            <a:t> 0.08</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0.06</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0.03</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1 </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3384745177"/>
                      </a:ext>
                    </a:extLst>
                  </a:tr>
                  <a:tr h="292826">
                    <a:tc>
                      <a:txBody>
                        <a:bodyPr/>
                        <a:lstStyle/>
                        <a:p>
                          <a:endParaRPr lang="en-US"/>
                        </a:p>
                      </a:txBody>
                      <a:tcPr marL="51787" marR="51787" marT="0" marB="0">
                        <a:lnR w="12700" cap="flat" cmpd="sng" algn="ctr">
                          <a:solidFill>
                            <a:schemeClr val="tx1"/>
                          </a:solidFill>
                          <a:prstDash val="solid"/>
                          <a:round/>
                          <a:headEnd type="none" w="med" len="med"/>
                          <a:tailEnd type="none" w="med" len="med"/>
                        </a:lnR>
                        <a:blipFill>
                          <a:blip r:embed="rId4"/>
                          <a:stretch>
                            <a:fillRect l="-452" t="-354167" r="-428054" b="-989583"/>
                          </a:stretch>
                        </a:blipFill>
                      </a:tcPr>
                    </a:tc>
                    <a:tc>
                      <a:txBody>
                        <a:bodyPr/>
                        <a:lstStyle/>
                        <a:p>
                          <a:pPr algn="ctr">
                            <a:lnSpc>
                              <a:spcPct val="107000"/>
                            </a:lnSpc>
                            <a:spcAft>
                              <a:spcPts val="800"/>
                            </a:spcAft>
                          </a:pPr>
                          <a:r>
                            <a:rPr lang="en-IN" sz="1100" kern="100" dirty="0">
                              <a:effectLst/>
                            </a:rPr>
                            <a:t> 0.021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0.021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0.021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3877226289"/>
                      </a:ext>
                    </a:extLst>
                  </a:tr>
                  <a:tr h="292826">
                    <a:tc>
                      <a:txBody>
                        <a:bodyPr/>
                        <a:lstStyle/>
                        <a:p>
                          <a:endParaRPr lang="en-US"/>
                        </a:p>
                      </a:txBody>
                      <a:tcPr marL="51787" marR="51787" marT="0" marB="0">
                        <a:lnR w="12700" cap="flat" cmpd="sng" algn="ctr">
                          <a:solidFill>
                            <a:schemeClr val="tx1"/>
                          </a:solidFill>
                          <a:prstDash val="solid"/>
                          <a:round/>
                          <a:headEnd type="none" w="med" len="med"/>
                          <a:tailEnd type="none" w="med" len="med"/>
                        </a:lnR>
                        <a:blipFill>
                          <a:blip r:embed="rId4"/>
                          <a:stretch>
                            <a:fillRect l="-452" t="-454167" r="-428054" b="-889583"/>
                          </a:stretch>
                        </a:blipFill>
                      </a:tcPr>
                    </a:tc>
                    <a:tc>
                      <a:txBody>
                        <a:bodyPr/>
                        <a:lstStyle/>
                        <a:p>
                          <a:pPr algn="ctr">
                            <a:lnSpc>
                              <a:spcPct val="107000"/>
                            </a:lnSpc>
                            <a:spcAft>
                              <a:spcPts val="800"/>
                            </a:spcAft>
                          </a:pPr>
                          <a:r>
                            <a:rPr lang="en-IN" sz="1100" kern="100" dirty="0">
                              <a:effectLst/>
                            </a:rPr>
                            <a:t> 0.07</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0.07</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0.07</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2272229364"/>
                      </a:ext>
                    </a:extLst>
                  </a:tr>
                  <a:tr h="292826">
                    <a:tc>
                      <a:txBody>
                        <a:bodyPr/>
                        <a:lstStyle/>
                        <a:p>
                          <a:endParaRPr lang="en-US"/>
                        </a:p>
                      </a:txBody>
                      <a:tcPr marL="51787" marR="51787" marT="0" marB="0">
                        <a:lnR w="12700" cap="flat" cmpd="sng" algn="ctr">
                          <a:solidFill>
                            <a:schemeClr val="tx1"/>
                          </a:solidFill>
                          <a:prstDash val="solid"/>
                          <a:round/>
                          <a:headEnd type="none" w="med" len="med"/>
                          <a:tailEnd type="none" w="med" len="med"/>
                        </a:lnR>
                        <a:blipFill>
                          <a:blip r:embed="rId4"/>
                          <a:stretch>
                            <a:fillRect l="-452" t="-554167" r="-428054" b="-789583"/>
                          </a:stretch>
                        </a:blipFill>
                      </a:tcPr>
                    </a:tc>
                    <a:tc>
                      <a:txBody>
                        <a:bodyPr/>
                        <a:lstStyle/>
                        <a:p>
                          <a:pPr algn="ctr">
                            <a:lnSpc>
                              <a:spcPct val="107000"/>
                            </a:lnSpc>
                            <a:spcAft>
                              <a:spcPts val="800"/>
                            </a:spcAft>
                          </a:pPr>
                          <a:r>
                            <a:rPr lang="en-IN" sz="1100" kern="100" dirty="0">
                              <a:effectLst/>
                            </a:rPr>
                            <a:t> 0.22</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0.22</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0.22</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2902385451"/>
                      </a:ext>
                    </a:extLst>
                  </a:tr>
                  <a:tr h="292826">
                    <a:tc>
                      <a:txBody>
                        <a:bodyPr/>
                        <a:lstStyle/>
                        <a:p>
                          <a:endParaRPr lang="en-US"/>
                        </a:p>
                      </a:txBody>
                      <a:tcPr marL="51787" marR="51787" marT="0" marB="0">
                        <a:lnR w="12700" cap="flat" cmpd="sng" algn="ctr">
                          <a:solidFill>
                            <a:schemeClr val="tx1"/>
                          </a:solidFill>
                          <a:prstDash val="solid"/>
                          <a:round/>
                          <a:headEnd type="none" w="med" len="med"/>
                          <a:tailEnd type="none" w="med" len="med"/>
                        </a:lnR>
                        <a:blipFill>
                          <a:blip r:embed="rId4"/>
                          <a:stretch>
                            <a:fillRect l="-452" t="-640816" r="-428054" b="-673469"/>
                          </a:stretch>
                        </a:blipFill>
                      </a:tcPr>
                    </a:tc>
                    <a:tc>
                      <a:txBody>
                        <a:bodyPr/>
                        <a:lstStyle/>
                        <a:p>
                          <a:pPr algn="ctr">
                            <a:lnSpc>
                              <a:spcPct val="107000"/>
                            </a:lnSpc>
                            <a:spcAft>
                              <a:spcPts val="800"/>
                            </a:spcAft>
                          </a:pPr>
                          <a:r>
                            <a:rPr lang="en-IN" sz="1100" kern="100" dirty="0">
                              <a:effectLst/>
                            </a:rPr>
                            <a:t> 2.86</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3.04</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3.14</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0.36</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3354194318"/>
                      </a:ext>
                    </a:extLst>
                  </a:tr>
                  <a:tr h="292826">
                    <a:tc>
                      <a:txBody>
                        <a:bodyPr/>
                        <a:lstStyle/>
                        <a:p>
                          <a:endParaRPr lang="en-US"/>
                        </a:p>
                      </a:txBody>
                      <a:tcPr marL="51787" marR="51787" marT="0" marB="0">
                        <a:lnR w="12700" cap="flat" cmpd="sng" algn="ctr">
                          <a:solidFill>
                            <a:schemeClr val="tx1"/>
                          </a:solidFill>
                          <a:prstDash val="solid"/>
                          <a:round/>
                          <a:headEnd type="none" w="med" len="med"/>
                          <a:tailEnd type="none" w="med" len="med"/>
                        </a:lnR>
                        <a:blipFill>
                          <a:blip r:embed="rId4"/>
                          <a:stretch>
                            <a:fillRect l="-452" t="-756250" r="-428054" b="-587500"/>
                          </a:stretch>
                        </a:blipFill>
                      </a:tcPr>
                    </a:tc>
                    <a:tc>
                      <a:txBody>
                        <a:bodyPr/>
                        <a:lstStyle/>
                        <a:p>
                          <a:pPr algn="ctr">
                            <a:lnSpc>
                              <a:spcPct val="107000"/>
                            </a:lnSpc>
                            <a:spcAft>
                              <a:spcPts val="800"/>
                            </a:spcAft>
                          </a:pPr>
                          <a:r>
                            <a:rPr lang="en-IN" sz="1100" kern="100" dirty="0">
                              <a:effectLst/>
                            </a:rPr>
                            <a:t> 0.05</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0.05</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0.05</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1035988724"/>
                      </a:ext>
                    </a:extLst>
                  </a:tr>
                  <a:tr h="292826">
                    <a:tc>
                      <a:txBody>
                        <a:bodyPr/>
                        <a:lstStyle/>
                        <a:p>
                          <a:endParaRPr lang="en-US"/>
                        </a:p>
                      </a:txBody>
                      <a:tcPr marL="51787" marR="51787" marT="0" marB="0">
                        <a:lnR w="12700" cap="flat" cmpd="sng" algn="ctr">
                          <a:solidFill>
                            <a:schemeClr val="tx1"/>
                          </a:solidFill>
                          <a:prstDash val="solid"/>
                          <a:round/>
                          <a:headEnd type="none" w="med" len="med"/>
                          <a:tailEnd type="none" w="med" len="med"/>
                        </a:lnR>
                        <a:blipFill>
                          <a:blip r:embed="rId4"/>
                          <a:stretch>
                            <a:fillRect l="-452" t="-856250" r="-428054" b="-487500"/>
                          </a:stretch>
                        </a:blipFill>
                      </a:tcPr>
                    </a:tc>
                    <a:tc>
                      <a:txBody>
                        <a:bodyPr/>
                        <a:lstStyle/>
                        <a:p>
                          <a:pPr algn="ctr">
                            <a:lnSpc>
                              <a:spcPct val="107000"/>
                            </a:lnSpc>
                            <a:spcAft>
                              <a:spcPts val="800"/>
                            </a:spcAft>
                          </a:pPr>
                          <a:r>
                            <a:rPr lang="en-IN" sz="1100" kern="100" dirty="0">
                              <a:effectLst/>
                            </a:rPr>
                            <a:t> 3.41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3.41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3.41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3760882223"/>
                      </a:ext>
                    </a:extLst>
                  </a:tr>
                  <a:tr h="292826">
                    <a:tc>
                      <a:txBody>
                        <a:bodyPr/>
                        <a:lstStyle/>
                        <a:p>
                          <a:endParaRPr lang="en-US"/>
                        </a:p>
                      </a:txBody>
                      <a:tcPr marL="51787" marR="51787" marT="0" marB="0">
                        <a:lnR w="12700" cap="flat" cmpd="sng" algn="ctr">
                          <a:solidFill>
                            <a:schemeClr val="tx1"/>
                          </a:solidFill>
                          <a:prstDash val="solid"/>
                          <a:round/>
                          <a:headEnd type="none" w="med" len="med"/>
                          <a:tailEnd type="none" w="med" len="med"/>
                        </a:lnR>
                        <a:blipFill>
                          <a:blip r:embed="rId4"/>
                          <a:stretch>
                            <a:fillRect l="-452" t="-956250" r="-428054" b="-387500"/>
                          </a:stretch>
                        </a:blipFill>
                      </a:tcPr>
                    </a:tc>
                    <a:tc>
                      <a:txBody>
                        <a:bodyPr/>
                        <a:lstStyle/>
                        <a:p>
                          <a:pPr algn="ctr">
                            <a:lnSpc>
                              <a:spcPct val="107000"/>
                            </a:lnSpc>
                            <a:spcAft>
                              <a:spcPts val="800"/>
                            </a:spcAft>
                          </a:pPr>
                          <a:r>
                            <a:rPr lang="en-IN" sz="1100" kern="100" dirty="0">
                              <a:effectLst/>
                            </a:rPr>
                            <a:t> 0.03</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0.03</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0.03</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3820666165"/>
                      </a:ext>
                    </a:extLst>
                  </a:tr>
                  <a:tr h="292826">
                    <a:tc>
                      <a:txBody>
                        <a:bodyPr/>
                        <a:lstStyle/>
                        <a:p>
                          <a:endParaRPr lang="en-US"/>
                        </a:p>
                      </a:txBody>
                      <a:tcPr marL="51787" marR="51787" marT="0" marB="0">
                        <a:lnR w="12700" cap="flat" cmpd="sng" algn="ctr">
                          <a:solidFill>
                            <a:schemeClr val="tx1"/>
                          </a:solidFill>
                          <a:prstDash val="solid"/>
                          <a:round/>
                          <a:headEnd type="none" w="med" len="med"/>
                          <a:tailEnd type="none" w="med" len="med"/>
                        </a:lnR>
                        <a:blipFill>
                          <a:blip r:embed="rId4"/>
                          <a:stretch>
                            <a:fillRect l="-452" t="-1056250" r="-428054" b="-287500"/>
                          </a:stretch>
                        </a:blipFill>
                      </a:tcPr>
                    </a:tc>
                    <a:tc>
                      <a:txBody>
                        <a:bodyPr/>
                        <a:lstStyle/>
                        <a:p>
                          <a:pPr algn="ctr">
                            <a:lnSpc>
                              <a:spcPct val="107000"/>
                            </a:lnSpc>
                            <a:spcAft>
                              <a:spcPts val="800"/>
                            </a:spcAft>
                          </a:pPr>
                          <a:r>
                            <a:rPr lang="en-IN" sz="1100" kern="100" dirty="0">
                              <a:effectLst/>
                            </a:rPr>
                            <a:t> 0.06</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0.02</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0.01</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1205552352"/>
                      </a:ext>
                    </a:extLst>
                  </a:tr>
                  <a:tr h="292826">
                    <a:tc>
                      <a:txBody>
                        <a:bodyPr/>
                        <a:lstStyle/>
                        <a:p>
                          <a:endParaRPr lang="en-US"/>
                        </a:p>
                      </a:txBody>
                      <a:tcPr marL="51787" marR="51787" marT="0" marB="0">
                        <a:lnR w="12700" cap="flat" cmpd="sng" algn="ctr">
                          <a:solidFill>
                            <a:schemeClr val="tx1"/>
                          </a:solidFill>
                          <a:prstDash val="solid"/>
                          <a:round/>
                          <a:headEnd type="none" w="med" len="med"/>
                          <a:tailEnd type="none" w="med" len="med"/>
                        </a:lnR>
                        <a:blipFill>
                          <a:blip r:embed="rId4"/>
                          <a:stretch>
                            <a:fillRect l="-452" t="-1156250" r="-428054" b="-187500"/>
                          </a:stretch>
                        </a:blipFill>
                      </a:tcPr>
                    </a:tc>
                    <a:tc>
                      <a:txBody>
                        <a:bodyPr/>
                        <a:lstStyle/>
                        <a:p>
                          <a:pPr algn="ctr">
                            <a:lnSpc>
                              <a:spcPct val="107000"/>
                            </a:lnSpc>
                            <a:spcAft>
                              <a:spcPts val="800"/>
                            </a:spcAft>
                          </a:pPr>
                          <a:r>
                            <a:rPr lang="en-IN" sz="1100" kern="100" dirty="0">
                              <a:effectLst/>
                            </a:rPr>
                            <a:t> 2.69</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3.20</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3.62 </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4036800017"/>
                      </a:ext>
                    </a:extLst>
                  </a:tr>
                  <a:tr h="292826">
                    <a:tc>
                      <a:txBody>
                        <a:bodyPr/>
                        <a:lstStyle/>
                        <a:p>
                          <a:endParaRPr lang="en-US"/>
                        </a:p>
                      </a:txBody>
                      <a:tcPr marL="51787" marR="51787" marT="0" marB="0">
                        <a:lnR w="12700" cap="flat" cmpd="sng" algn="ctr">
                          <a:solidFill>
                            <a:schemeClr val="tx1"/>
                          </a:solidFill>
                          <a:prstDash val="solid"/>
                          <a:round/>
                          <a:headEnd type="none" w="med" len="med"/>
                          <a:tailEnd type="none" w="med" len="med"/>
                        </a:lnR>
                        <a:blipFill>
                          <a:blip r:embed="rId4"/>
                          <a:stretch>
                            <a:fillRect l="-452" t="-1256250" r="-428054" b="-87500"/>
                          </a:stretch>
                        </a:blipFill>
                      </a:tcPr>
                    </a:tc>
                    <a:tc>
                      <a:txBody>
                        <a:bodyPr/>
                        <a:lstStyle/>
                        <a:p>
                          <a:pPr algn="ctr">
                            <a:lnSpc>
                              <a:spcPct val="107000"/>
                            </a:lnSpc>
                            <a:spcAft>
                              <a:spcPts val="800"/>
                            </a:spcAft>
                          </a:pPr>
                          <a:r>
                            <a:rPr lang="en-IN" sz="1100" kern="100" dirty="0">
                              <a:effectLst/>
                            </a:rPr>
                            <a:t> 0.95</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1.15 </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2.41 </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1479819545"/>
                      </a:ext>
                    </a:extLst>
                  </a:tr>
                  <a:tr h="198728">
                    <a:tc>
                      <a:txBody>
                        <a:bodyPr/>
                        <a:lstStyle/>
                        <a:p>
                          <a:pPr algn="ctr">
                            <a:lnSpc>
                              <a:spcPct val="107000"/>
                            </a:lnSpc>
                            <a:spcAft>
                              <a:spcPts val="800"/>
                            </a:spcAft>
                          </a:pPr>
                          <a:r>
                            <a:rPr lang="en-IN" sz="1100" kern="100" dirty="0">
                              <a:effectLst/>
                              <a:latin typeface="Times New Roman" panose="02020603050405020304" pitchFamily="18" charset="0"/>
                              <a:cs typeface="Times New Roman" panose="02020603050405020304" pitchFamily="18" charset="0"/>
                            </a:rPr>
                            <a:t>Total error</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87" marR="51787" marT="0" marB="0">
                        <a:lnR w="12700" cap="flat" cmpd="sng" algn="ctr">
                          <a:solidFill>
                            <a:schemeClr val="tx1"/>
                          </a:solidFill>
                          <a:prstDash val="solid"/>
                          <a:round/>
                          <a:headEnd type="none" w="med" len="med"/>
                          <a:tailEnd type="none" w="med" len="med"/>
                        </a:lnR>
                        <a:solidFill>
                          <a:srgbClr val="002060">
                            <a:alpha val="90000"/>
                          </a:srgbClr>
                        </a:solidFill>
                      </a:tcPr>
                    </a:tc>
                    <a:tc>
                      <a:txBody>
                        <a:bodyPr/>
                        <a:lstStyle/>
                        <a:p>
                          <a:pPr algn="ctr">
                            <a:lnSpc>
                              <a:spcPct val="107000"/>
                            </a:lnSpc>
                            <a:spcAft>
                              <a:spcPts val="800"/>
                            </a:spcAft>
                          </a:pPr>
                          <a:r>
                            <a:rPr lang="en-IN" sz="1100" kern="100" dirty="0">
                              <a:effectLst/>
                            </a:rPr>
                            <a:t> 5.3</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5.7 </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6.3 </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tc>
                      <a:txBody>
                        <a:bodyPr/>
                        <a:lstStyle/>
                        <a:p>
                          <a:pPr algn="ctr">
                            <a:lnSpc>
                              <a:spcPct val="107000"/>
                            </a:lnSpc>
                            <a:spcAft>
                              <a:spcPts val="800"/>
                            </a:spcAft>
                          </a:pPr>
                          <a:r>
                            <a:rPr lang="en-IN" sz="1100" kern="100" dirty="0">
                              <a:effectLst/>
                            </a:rPr>
                            <a:t> 0.75</a:t>
                          </a:r>
                          <a:endParaRPr lang="en-IN"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87" marR="5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65000"/>
                          </a:schemeClr>
                        </a:solidFill>
                      </a:tcPr>
                    </a:tc>
                    <a:extLst>
                      <a:ext uri="{0D108BD9-81ED-4DB2-BD59-A6C34878D82A}">
                        <a16:rowId xmlns:a16="http://schemas.microsoft.com/office/drawing/2014/main" val="4240016988"/>
                      </a:ext>
                    </a:extLst>
                  </a:tr>
                </a:tbl>
              </a:graphicData>
            </a:graphic>
          </p:graphicFrame>
        </mc:Fallback>
      </mc:AlternateContent>
      <p:sp>
        <p:nvSpPr>
          <p:cNvPr id="5" name="TextBox 4">
            <a:extLst>
              <a:ext uri="{FF2B5EF4-FFF2-40B4-BE49-F238E27FC236}">
                <a16:creationId xmlns:a16="http://schemas.microsoft.com/office/drawing/2014/main" id="{AB83E747-EB65-9FFE-85E1-444B39478140}"/>
              </a:ext>
            </a:extLst>
          </p:cNvPr>
          <p:cNvSpPr txBox="1"/>
          <p:nvPr/>
        </p:nvSpPr>
        <p:spPr>
          <a:xfrm>
            <a:off x="3934911" y="1927341"/>
            <a:ext cx="8243701" cy="461665"/>
          </a:xfrm>
          <a:prstGeom prst="rect">
            <a:avLst/>
          </a:prstGeom>
          <a:solidFill>
            <a:srgbClr val="002060">
              <a:alpha val="90000"/>
            </a:srgbClr>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Table 2: Fractional uncertainties (%) and correlation coefficients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0398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58A8-5839-4BCF-6041-A76A5F450597}"/>
              </a:ext>
            </a:extLst>
          </p:cNvPr>
          <p:cNvSpPr>
            <a:spLocks noGrp="1"/>
          </p:cNvSpPr>
          <p:nvPr>
            <p:ph type="title"/>
          </p:nvPr>
        </p:nvSpPr>
        <p:spPr>
          <a:xfrm>
            <a:off x="634697" y="193041"/>
            <a:ext cx="10922605" cy="924560"/>
          </a:xfrm>
          <a:solidFill>
            <a:srgbClr val="7030A0">
              <a:alpha val="90000"/>
            </a:srgbClr>
          </a:solidFill>
        </p:spPr>
        <p:txBody>
          <a:bodyPr>
            <a:normAutofit/>
          </a:bodyPr>
          <a:lstStyle/>
          <a:p>
            <a:r>
              <a:rPr lang="en-US" sz="2400" dirty="0">
                <a:effectLst/>
                <a:latin typeface="Times New Roman" panose="02020603050405020304" pitchFamily="18" charset="0"/>
                <a:cs typeface="Times New Roman" panose="02020603050405020304" pitchFamily="18" charset="0"/>
              </a:rPr>
              <a:t>Measurement of neutron capture cross-section for </a:t>
            </a:r>
            <a:r>
              <a:rPr lang="en-US" sz="2400" cap="none" baseline="30000" dirty="0">
                <a:effectLst/>
                <a:latin typeface="Times New Roman" panose="02020603050405020304" pitchFamily="18" charset="0"/>
                <a:cs typeface="Times New Roman" panose="02020603050405020304" pitchFamily="18" charset="0"/>
              </a:rPr>
              <a:t>68</a:t>
            </a:r>
            <a:r>
              <a:rPr lang="en-US" sz="2400" cap="none" dirty="0">
                <a:effectLst/>
                <a:latin typeface="Times New Roman" panose="02020603050405020304" pitchFamily="18" charset="0"/>
                <a:cs typeface="Times New Roman" panose="02020603050405020304" pitchFamily="18" charset="0"/>
              </a:rPr>
              <a:t>Zn</a:t>
            </a:r>
            <a:r>
              <a:rPr lang="en-US" sz="2400" dirty="0">
                <a:effectLst/>
                <a:latin typeface="Times New Roman" panose="02020603050405020304" pitchFamily="18" charset="0"/>
                <a:cs typeface="Times New Roman" panose="02020603050405020304" pitchFamily="18" charset="0"/>
              </a:rPr>
              <a:t> and the uncertainty analysis with correlation assessment</a:t>
            </a:r>
            <a:endParaRPr lang="en-IN" sz="2400" dirty="0">
              <a:effectLst/>
            </a:endParaRPr>
          </a:p>
        </p:txBody>
      </p:sp>
      <p:sp>
        <p:nvSpPr>
          <p:cNvPr id="4" name="TextBox 3">
            <a:extLst>
              <a:ext uri="{FF2B5EF4-FFF2-40B4-BE49-F238E27FC236}">
                <a16:creationId xmlns:a16="http://schemas.microsoft.com/office/drawing/2014/main" id="{180F0C9B-8AD6-4AFD-7B73-812786E25C09}"/>
              </a:ext>
            </a:extLst>
          </p:cNvPr>
          <p:cNvSpPr txBox="1"/>
          <p:nvPr/>
        </p:nvSpPr>
        <p:spPr>
          <a:xfrm>
            <a:off x="634696" y="1276466"/>
            <a:ext cx="4963671" cy="461665"/>
          </a:xfrm>
          <a:prstGeom prst="rect">
            <a:avLst/>
          </a:prstGeom>
          <a:solidFill>
            <a:srgbClr val="002060">
              <a:alpha val="90000"/>
            </a:srgbClr>
          </a:solidFill>
        </p:spPr>
        <p:txBody>
          <a:bodyPr wrap="square" rtlCol="0">
            <a:spAutoFit/>
          </a:bodyPr>
          <a:lstStyle/>
          <a:p>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Fractional Uncertainty in efficiency</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3AA45F1-A5B7-EBBE-23C6-822CF6A9D99D}"/>
                  </a:ext>
                </a:extLst>
              </p:cNvPr>
              <p:cNvSpPr txBox="1"/>
              <p:nvPr/>
            </p:nvSpPr>
            <p:spPr>
              <a:xfrm>
                <a:off x="2354429" y="2186979"/>
                <a:ext cx="8524586" cy="470000"/>
              </a:xfrm>
              <a:prstGeom prst="rect">
                <a:avLst/>
              </a:prstGeom>
              <a:solidFill>
                <a:srgbClr val="FFFF66"/>
              </a:solid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IN" sz="2400" b="1" i="1" smtClean="0">
                              <a:solidFill>
                                <a:schemeClr val="bg1"/>
                              </a:solidFill>
                              <a:effectLst/>
                              <a:latin typeface="Cambria Math" panose="02040503050406030204" pitchFamily="18" charset="0"/>
                            </a:rPr>
                          </m:ctrlPr>
                        </m:sSupPr>
                        <m:e>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𝛈</m:t>
                          </m:r>
                          <m:r>
                            <a:rPr lang="en-IN" sz="2400" b="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𝜼</m:t>
                          </m:r>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IN" sz="2400" b="1" i="1">
                              <a:solidFill>
                                <a:schemeClr val="bg1"/>
                              </a:solidFill>
                              <a:effectLst/>
                              <a:latin typeface="Cambria Math" panose="02040503050406030204" pitchFamily="18" charset="0"/>
                            </a:rPr>
                          </m:ctrlPr>
                        </m:sSupPr>
                        <m:e>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400" b="1" i="1">
                                  <a:solidFill>
                                    <a:schemeClr val="bg1"/>
                                  </a:solidFill>
                                  <a:effectLst/>
                                  <a:latin typeface="Cambria Math" panose="02040503050406030204" pitchFamily="18" charset="0"/>
                                </a:rPr>
                              </m:ctrlPr>
                            </m:sSubPr>
                            <m:e>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𝜺</m:t>
                              </m:r>
                            </m:e>
                            <m:sub>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𝒔</m:t>
                              </m:r>
                            </m:sub>
                          </m:sSub>
                          <m:r>
                            <a:rPr lang="en-IN" sz="2400" b="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400" b="1" i="1">
                                  <a:solidFill>
                                    <a:schemeClr val="bg1"/>
                                  </a:solidFill>
                                  <a:effectLst/>
                                  <a:latin typeface="Cambria Math" panose="02040503050406030204" pitchFamily="18" charset="0"/>
                                </a:rPr>
                              </m:ctrlPr>
                            </m:sSubPr>
                            <m:e>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𝜺</m:t>
                              </m:r>
                            </m:e>
                            <m:sub>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𝒔</m:t>
                              </m:r>
                            </m:sub>
                          </m:sSub>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IN" sz="2400" b="1" i="1">
                              <a:solidFill>
                                <a:schemeClr val="bg1"/>
                              </a:solidFill>
                              <a:effectLst/>
                              <a:latin typeface="Cambria Math" panose="02040503050406030204" pitchFamily="18" charset="0"/>
                            </a:rPr>
                          </m:ctrlPr>
                        </m:sSupPr>
                        <m:e>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400" b="1" i="1">
                                  <a:solidFill>
                                    <a:schemeClr val="bg1"/>
                                  </a:solidFill>
                                  <a:effectLst/>
                                  <a:latin typeface="Cambria Math" panose="02040503050406030204" pitchFamily="18" charset="0"/>
                                </a:rPr>
                              </m:ctrlPr>
                            </m:sSubPr>
                            <m:e>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𝜺</m:t>
                              </m:r>
                            </m:e>
                            <m:sub>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𝒎</m:t>
                              </m:r>
                            </m:sub>
                          </m:sSub>
                          <m:r>
                            <a:rPr lang="en-IN" sz="2400" b="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400" b="1" i="1">
                                  <a:solidFill>
                                    <a:schemeClr val="bg1"/>
                                  </a:solidFill>
                                  <a:effectLst/>
                                  <a:latin typeface="Cambria Math" panose="02040503050406030204" pitchFamily="18" charset="0"/>
                                </a:rPr>
                              </m:ctrlPr>
                            </m:sSubPr>
                            <m:e>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𝜺</m:t>
                              </m:r>
                            </m:e>
                            <m:sub>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𝒎</m:t>
                              </m:r>
                            </m:sub>
                          </m:sSub>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𝑪𝒐𝒗</m:t>
                      </m:r>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400" b="1" i="1">
                              <a:solidFill>
                                <a:schemeClr val="bg1"/>
                              </a:solidFill>
                              <a:effectLst/>
                              <a:latin typeface="Cambria Math" panose="02040503050406030204" pitchFamily="18" charset="0"/>
                            </a:rPr>
                          </m:ctrlPr>
                        </m:sSubPr>
                        <m:e>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𝜺</m:t>
                          </m:r>
                        </m:e>
                        <m:sub>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𝒎</m:t>
                          </m:r>
                        </m:sub>
                      </m:sSub>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IN" sz="2400" b="1" i="1">
                              <a:solidFill>
                                <a:schemeClr val="bg1"/>
                              </a:solidFill>
                              <a:effectLst/>
                              <a:latin typeface="Cambria Math" panose="02040503050406030204" pitchFamily="18" charset="0"/>
                            </a:rPr>
                          </m:ctrlPr>
                        </m:sSubPr>
                        <m:e>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𝜺</m:t>
                          </m:r>
                        </m:e>
                        <m:sub>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𝒔</m:t>
                          </m:r>
                        </m:sub>
                      </m:sSub>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400" b="1" i="1">
                              <a:solidFill>
                                <a:schemeClr val="bg1"/>
                              </a:solidFill>
                              <a:effectLst/>
                              <a:latin typeface="Cambria Math" panose="02040503050406030204" pitchFamily="18" charset="0"/>
                            </a:rPr>
                          </m:ctrlPr>
                        </m:sSubPr>
                        <m:e>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𝜺</m:t>
                          </m:r>
                        </m:e>
                        <m:sub>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𝒔</m:t>
                          </m:r>
                        </m:sub>
                      </m:sSub>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 </m:t>
                      </m:r>
                      <m:sSub>
                        <m:sSubPr>
                          <m:ctrlPr>
                            <a:rPr lang="en-IN" sz="2400" b="1" i="1">
                              <a:solidFill>
                                <a:schemeClr val="bg1"/>
                              </a:solidFill>
                              <a:effectLst/>
                              <a:latin typeface="Cambria Math" panose="02040503050406030204" pitchFamily="18" charset="0"/>
                            </a:rPr>
                          </m:ctrlPr>
                        </m:sSubPr>
                        <m:e>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𝜺</m:t>
                          </m:r>
                        </m:e>
                        <m:sub>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𝒎</m:t>
                          </m:r>
                        </m:sub>
                      </m:sSub>
                      <m:r>
                        <a:rPr lang="en-IN"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IN" sz="2400" b="1" dirty="0">
                  <a:solidFill>
                    <a:schemeClr val="bg1"/>
                  </a:solidFill>
                </a:endParaRPr>
              </a:p>
            </p:txBody>
          </p:sp>
        </mc:Choice>
        <mc:Fallback xmlns="">
          <p:sp>
            <p:nvSpPr>
              <p:cNvPr id="5" name="TextBox 4">
                <a:extLst>
                  <a:ext uri="{FF2B5EF4-FFF2-40B4-BE49-F238E27FC236}">
                    <a16:creationId xmlns:a16="http://schemas.microsoft.com/office/drawing/2014/main" id="{03AA45F1-A5B7-EBBE-23C6-822CF6A9D99D}"/>
                  </a:ext>
                </a:extLst>
              </p:cNvPr>
              <p:cNvSpPr txBox="1">
                <a:spLocks noRot="1" noChangeAspect="1" noMove="1" noResize="1" noEditPoints="1" noAdjustHandles="1" noChangeArrowheads="1" noChangeShapeType="1" noTextEdit="1"/>
              </p:cNvSpPr>
              <p:nvPr/>
            </p:nvSpPr>
            <p:spPr>
              <a:xfrm>
                <a:off x="2354429" y="2186979"/>
                <a:ext cx="8524586" cy="470000"/>
              </a:xfrm>
              <a:prstGeom prst="rect">
                <a:avLst/>
              </a:prstGeom>
              <a:blipFill>
                <a:blip r:embed="rId2"/>
                <a:stretch>
                  <a:fillRect b="-19481"/>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4328B9FB-06F8-E458-F17E-8BC01844799B}"/>
              </a:ext>
            </a:extLst>
          </p:cNvPr>
          <p:cNvSpPr txBox="1"/>
          <p:nvPr/>
        </p:nvSpPr>
        <p:spPr>
          <a:xfrm>
            <a:off x="634696" y="3522220"/>
            <a:ext cx="3007360" cy="461665"/>
          </a:xfrm>
          <a:prstGeom prst="rect">
            <a:avLst/>
          </a:prstGeom>
          <a:solidFill>
            <a:srgbClr val="002060">
              <a:alpha val="90000"/>
            </a:srgbClr>
          </a:solidFill>
        </p:spPr>
        <p:txBody>
          <a:bodyPr wrap="square" rtlCol="0">
            <a:spAutoFit/>
          </a:bodyPr>
          <a:lstStyle/>
          <a:p>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Covariance formula</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5D2F46D-7617-56B3-8C5C-5186F00560CF}"/>
                  </a:ext>
                </a:extLst>
              </p:cNvPr>
              <p:cNvSpPr txBox="1"/>
              <p:nvPr/>
            </p:nvSpPr>
            <p:spPr>
              <a:xfrm>
                <a:off x="4493416" y="3338132"/>
                <a:ext cx="7461059" cy="1035605"/>
              </a:xfrm>
              <a:prstGeom prst="rect">
                <a:avLst/>
              </a:prstGeom>
              <a:solidFill>
                <a:srgbClr val="FFFF66"/>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N" sz="2400" b="1" i="1" smtClean="0">
                          <a:solidFill>
                            <a:schemeClr val="bg1"/>
                          </a:solidFill>
                          <a:latin typeface="Cambria Math" panose="02040503050406030204" pitchFamily="18" charset="0"/>
                        </a:rPr>
                        <m:t>𝑪𝒐𝒗</m:t>
                      </m:r>
                      <m:d>
                        <m:dPr>
                          <m:ctrlPr>
                            <a:rPr lang="en-IN" sz="2400" b="1" i="1">
                              <a:solidFill>
                                <a:schemeClr val="bg1"/>
                              </a:solidFill>
                              <a:latin typeface="Cambria Math" panose="02040503050406030204" pitchFamily="18" charset="0"/>
                            </a:rPr>
                          </m:ctrlPr>
                        </m:dPr>
                        <m:e>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𝝈</m:t>
                              </m:r>
                            </m:e>
                            <m:sub>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𝒔</m:t>
                                  </m:r>
                                </m:e>
                                <m:sub>
                                  <m:r>
                                    <a:rPr lang="en-IN" sz="2400" b="1" i="1">
                                      <a:solidFill>
                                        <a:schemeClr val="bg1"/>
                                      </a:solidFill>
                                      <a:latin typeface="Cambria Math" panose="02040503050406030204" pitchFamily="18" charset="0"/>
                                    </a:rPr>
                                    <m:t>𝒊</m:t>
                                  </m:r>
                                </m:sub>
                              </m:sSub>
                            </m:sub>
                          </m:sSub>
                          <m:r>
                            <a:rPr lang="en-IN" sz="2400" b="1" i="1">
                              <a:solidFill>
                                <a:schemeClr val="bg1"/>
                              </a:solidFill>
                              <a:latin typeface="Cambria Math" panose="02040503050406030204" pitchFamily="18" charset="0"/>
                            </a:rPr>
                            <m:t>,</m:t>
                          </m:r>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𝝈</m:t>
                              </m:r>
                            </m:e>
                            <m:sub>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𝒔</m:t>
                                  </m:r>
                                </m:e>
                                <m:sub>
                                  <m:r>
                                    <a:rPr lang="en-IN" sz="2400" b="1" i="1">
                                      <a:solidFill>
                                        <a:schemeClr val="bg1"/>
                                      </a:solidFill>
                                      <a:latin typeface="Cambria Math" panose="02040503050406030204" pitchFamily="18" charset="0"/>
                                    </a:rPr>
                                    <m:t>𝒋</m:t>
                                  </m:r>
                                </m:sub>
                              </m:sSub>
                            </m:sub>
                          </m:sSub>
                        </m:e>
                      </m:d>
                      <m:r>
                        <a:rPr lang="en-IN" sz="2400" b="1" i="1">
                          <a:solidFill>
                            <a:schemeClr val="bg1"/>
                          </a:solidFill>
                          <a:latin typeface="Cambria Math" panose="02040503050406030204" pitchFamily="18" charset="0"/>
                        </a:rPr>
                        <m:t>= </m:t>
                      </m:r>
                      <m:nary>
                        <m:naryPr>
                          <m:chr m:val="∑"/>
                          <m:limLoc m:val="undOvr"/>
                          <m:supHide m:val="on"/>
                          <m:ctrlPr>
                            <a:rPr lang="en-IN" sz="2400" b="1" i="1">
                              <a:solidFill>
                                <a:schemeClr val="bg1"/>
                              </a:solidFill>
                              <a:latin typeface="Cambria Math" panose="02040503050406030204" pitchFamily="18" charset="0"/>
                            </a:rPr>
                          </m:ctrlPr>
                        </m:naryPr>
                        <m:sub>
                          <m:r>
                            <a:rPr lang="en-IN" sz="2400" b="1" i="1">
                              <a:solidFill>
                                <a:schemeClr val="bg1"/>
                              </a:solidFill>
                              <a:latin typeface="Cambria Math" panose="02040503050406030204" pitchFamily="18" charset="0"/>
                            </a:rPr>
                            <m:t>𝒊</m:t>
                          </m:r>
                        </m:sub>
                        <m:sup/>
                        <m:e>
                          <m:nary>
                            <m:naryPr>
                              <m:chr m:val="∑"/>
                              <m:limLoc m:val="undOvr"/>
                              <m:supHide m:val="on"/>
                              <m:ctrlPr>
                                <a:rPr lang="en-IN" sz="2400" b="1" i="1">
                                  <a:solidFill>
                                    <a:schemeClr val="bg1"/>
                                  </a:solidFill>
                                  <a:latin typeface="Cambria Math" panose="02040503050406030204" pitchFamily="18" charset="0"/>
                                </a:rPr>
                              </m:ctrlPr>
                            </m:naryPr>
                            <m:sub>
                              <m:r>
                                <a:rPr lang="en-IN" sz="2400" b="1" i="1">
                                  <a:solidFill>
                                    <a:schemeClr val="bg1"/>
                                  </a:solidFill>
                                  <a:latin typeface="Cambria Math" panose="02040503050406030204" pitchFamily="18" charset="0"/>
                                </a:rPr>
                                <m:t>𝒋</m:t>
                              </m:r>
                            </m:sub>
                            <m:sup/>
                            <m:e>
                              <m:r>
                                <a:rPr lang="en-IN" sz="2400" b="1" i="1">
                                  <a:solidFill>
                                    <a:schemeClr val="bg1"/>
                                  </a:solidFill>
                                  <a:latin typeface="Cambria Math" panose="02040503050406030204" pitchFamily="18" charset="0"/>
                                </a:rPr>
                                <m:t>∆</m:t>
                              </m:r>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𝒙</m:t>
                                  </m:r>
                                </m:e>
                                <m:sub>
                                  <m:r>
                                    <a:rPr lang="en-IN" sz="2400" b="1" i="1">
                                      <a:solidFill>
                                        <a:schemeClr val="bg1"/>
                                      </a:solidFill>
                                      <a:latin typeface="Cambria Math" panose="02040503050406030204" pitchFamily="18" charset="0"/>
                                    </a:rPr>
                                    <m:t>𝒊</m:t>
                                  </m:r>
                                </m:sub>
                              </m:sSub>
                            </m:e>
                          </m:nary>
                        </m:e>
                      </m:nary>
                      <m:r>
                        <a:rPr lang="en-IN" sz="2400" b="1" i="1">
                          <a:solidFill>
                            <a:schemeClr val="bg1"/>
                          </a:solidFill>
                          <a:latin typeface="Cambria Math" panose="02040503050406030204" pitchFamily="18" charset="0"/>
                        </a:rPr>
                        <m:t>×</m:t>
                      </m:r>
                      <m:r>
                        <a:rPr lang="en-IN" sz="2400" b="1" i="1">
                          <a:solidFill>
                            <a:schemeClr val="bg1"/>
                          </a:solidFill>
                          <a:latin typeface="Cambria Math" panose="02040503050406030204" pitchFamily="18" charset="0"/>
                        </a:rPr>
                        <m:t>𝑪𝒐𝒓</m:t>
                      </m:r>
                      <m:d>
                        <m:dPr>
                          <m:ctrlPr>
                            <a:rPr lang="en-IN" sz="2400" b="1" i="1">
                              <a:solidFill>
                                <a:schemeClr val="bg1"/>
                              </a:solidFill>
                              <a:latin typeface="Cambria Math" panose="02040503050406030204" pitchFamily="18" charset="0"/>
                            </a:rPr>
                          </m:ctrlPr>
                        </m:dPr>
                        <m:e>
                          <m:r>
                            <a:rPr lang="en-IN" sz="2400" b="1" i="1">
                              <a:solidFill>
                                <a:schemeClr val="bg1"/>
                              </a:solidFill>
                              <a:latin typeface="Cambria Math" panose="02040503050406030204" pitchFamily="18" charset="0"/>
                            </a:rPr>
                            <m:t>∆</m:t>
                          </m:r>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𝒙</m:t>
                              </m:r>
                            </m:e>
                            <m:sub>
                              <m:r>
                                <a:rPr lang="en-IN" sz="2400" b="1" i="1">
                                  <a:solidFill>
                                    <a:schemeClr val="bg1"/>
                                  </a:solidFill>
                                  <a:latin typeface="Cambria Math" panose="02040503050406030204" pitchFamily="18" charset="0"/>
                                </a:rPr>
                                <m:t>𝒊</m:t>
                              </m:r>
                            </m:sub>
                          </m:sSub>
                          <m:r>
                            <a:rPr lang="en-IN" sz="2400" b="1" i="1">
                              <a:solidFill>
                                <a:schemeClr val="bg1"/>
                              </a:solidFill>
                              <a:latin typeface="Cambria Math" panose="02040503050406030204" pitchFamily="18" charset="0"/>
                            </a:rPr>
                            <m:t>,∆</m:t>
                          </m:r>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𝒙</m:t>
                              </m:r>
                            </m:e>
                            <m:sub>
                              <m:r>
                                <a:rPr lang="en-IN" sz="2400" b="1" i="1">
                                  <a:solidFill>
                                    <a:schemeClr val="bg1"/>
                                  </a:solidFill>
                                  <a:latin typeface="Cambria Math" panose="02040503050406030204" pitchFamily="18" charset="0"/>
                                </a:rPr>
                                <m:t>𝒋</m:t>
                              </m:r>
                            </m:sub>
                          </m:sSub>
                        </m:e>
                      </m:d>
                      <m:r>
                        <a:rPr lang="en-IN" sz="2400" b="1" i="1">
                          <a:solidFill>
                            <a:schemeClr val="bg1"/>
                          </a:solidFill>
                          <a:latin typeface="Cambria Math" panose="02040503050406030204" pitchFamily="18" charset="0"/>
                        </a:rPr>
                        <m:t>× ∆</m:t>
                      </m:r>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𝒙</m:t>
                          </m:r>
                        </m:e>
                        <m:sub>
                          <m:r>
                            <a:rPr lang="en-IN" sz="2400" b="1" i="1">
                              <a:solidFill>
                                <a:schemeClr val="bg1"/>
                              </a:solidFill>
                              <a:latin typeface="Cambria Math" panose="02040503050406030204" pitchFamily="18" charset="0"/>
                            </a:rPr>
                            <m:t>𝒋</m:t>
                          </m:r>
                        </m:sub>
                      </m:sSub>
                    </m:oMath>
                  </m:oMathPara>
                </a14:m>
                <a:endParaRPr lang="en-IN" sz="24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F5D2F46D-7617-56B3-8C5C-5186F00560CF}"/>
                  </a:ext>
                </a:extLst>
              </p:cNvPr>
              <p:cNvSpPr txBox="1">
                <a:spLocks noRot="1" noChangeAspect="1" noMove="1" noResize="1" noEditPoints="1" noAdjustHandles="1" noChangeArrowheads="1" noChangeShapeType="1" noTextEdit="1"/>
              </p:cNvSpPr>
              <p:nvPr/>
            </p:nvSpPr>
            <p:spPr>
              <a:xfrm>
                <a:off x="4493416" y="3338132"/>
                <a:ext cx="7461059" cy="1035605"/>
              </a:xfrm>
              <a:prstGeom prst="rect">
                <a:avLst/>
              </a:prstGeom>
              <a:blipFill>
                <a:blip r:embed="rId3"/>
                <a:stretch>
                  <a:fillRect/>
                </a:stretch>
              </a:blipFill>
            </p:spPr>
            <p:txBody>
              <a:bodyPr/>
              <a:lstStyle/>
              <a:p>
                <a:r>
                  <a:rPr lang="en-IN">
                    <a:noFill/>
                  </a:rPr>
                  <a:t> </a:t>
                </a:r>
              </a:p>
            </p:txBody>
          </p:sp>
        </mc:Fallback>
      </mc:AlternateContent>
      <p:sp>
        <p:nvSpPr>
          <p:cNvPr id="11" name="Arrow: Bent-Up 10">
            <a:extLst>
              <a:ext uri="{FF2B5EF4-FFF2-40B4-BE49-F238E27FC236}">
                <a16:creationId xmlns:a16="http://schemas.microsoft.com/office/drawing/2014/main" id="{D8087F39-2C94-80BC-AC36-0AF0EFE50D6F}"/>
              </a:ext>
            </a:extLst>
          </p:cNvPr>
          <p:cNvSpPr/>
          <p:nvPr/>
        </p:nvSpPr>
        <p:spPr>
          <a:xfrm rot="10800000" flipH="1">
            <a:off x="5775239" y="1363989"/>
            <a:ext cx="2279511" cy="686200"/>
          </a:xfrm>
          <a:prstGeom prst="bentUpArrow">
            <a:avLst>
              <a:gd name="adj1" fmla="val 23519"/>
              <a:gd name="adj2" fmla="val 25000"/>
              <a:gd name="adj3" fmla="val 25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A3FD94D-47CE-3DE5-355D-74D0B0AF155E}"/>
                  </a:ext>
                </a:extLst>
              </p:cNvPr>
              <p:cNvSpPr txBox="1"/>
              <p:nvPr/>
            </p:nvSpPr>
            <p:spPr>
              <a:xfrm>
                <a:off x="5510622" y="5213334"/>
                <a:ext cx="5298054" cy="1109278"/>
              </a:xfrm>
              <a:prstGeom prst="rect">
                <a:avLst/>
              </a:prstGeom>
              <a:solidFill>
                <a:srgbClr val="FFFF66"/>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N" sz="2400" b="1" i="1" smtClean="0">
                          <a:solidFill>
                            <a:schemeClr val="bg1"/>
                          </a:solidFill>
                          <a:latin typeface="Cambria Math" panose="02040503050406030204" pitchFamily="18" charset="0"/>
                        </a:rPr>
                        <m:t>𝑪𝒐𝒓</m:t>
                      </m:r>
                      <m:d>
                        <m:dPr>
                          <m:ctrlPr>
                            <a:rPr lang="en-IN" sz="2400" b="1" i="1">
                              <a:solidFill>
                                <a:schemeClr val="bg1"/>
                              </a:solidFill>
                              <a:latin typeface="Cambria Math" panose="02040503050406030204" pitchFamily="18" charset="0"/>
                            </a:rPr>
                          </m:ctrlPr>
                        </m:dPr>
                        <m:e>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𝝈</m:t>
                              </m:r>
                            </m:e>
                            <m:sub>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𝒔</m:t>
                                  </m:r>
                                </m:e>
                                <m:sub>
                                  <m:r>
                                    <a:rPr lang="en-IN" sz="2400" b="1" i="1">
                                      <a:solidFill>
                                        <a:schemeClr val="bg1"/>
                                      </a:solidFill>
                                      <a:latin typeface="Cambria Math" panose="02040503050406030204" pitchFamily="18" charset="0"/>
                                    </a:rPr>
                                    <m:t>𝒊</m:t>
                                  </m:r>
                                </m:sub>
                              </m:sSub>
                            </m:sub>
                          </m:sSub>
                          <m:r>
                            <a:rPr lang="en-IN" sz="2400" b="1" i="1">
                              <a:solidFill>
                                <a:schemeClr val="bg1"/>
                              </a:solidFill>
                              <a:latin typeface="Cambria Math" panose="02040503050406030204" pitchFamily="18" charset="0"/>
                            </a:rPr>
                            <m:t>,</m:t>
                          </m:r>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𝝈</m:t>
                              </m:r>
                            </m:e>
                            <m:sub>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𝒔</m:t>
                                  </m:r>
                                </m:e>
                                <m:sub>
                                  <m:r>
                                    <a:rPr lang="en-IN" sz="2400" b="1" i="1">
                                      <a:solidFill>
                                        <a:schemeClr val="bg1"/>
                                      </a:solidFill>
                                      <a:latin typeface="Cambria Math" panose="02040503050406030204" pitchFamily="18" charset="0"/>
                                    </a:rPr>
                                    <m:t>𝒋</m:t>
                                  </m:r>
                                </m:sub>
                              </m:sSub>
                            </m:sub>
                          </m:sSub>
                        </m:e>
                      </m:d>
                      <m:r>
                        <a:rPr lang="en-IN" sz="2400" b="1" i="1">
                          <a:solidFill>
                            <a:schemeClr val="bg1"/>
                          </a:solidFill>
                          <a:latin typeface="Cambria Math" panose="02040503050406030204" pitchFamily="18" charset="0"/>
                        </a:rPr>
                        <m:t>=</m:t>
                      </m:r>
                      <m:f>
                        <m:fPr>
                          <m:ctrlPr>
                            <a:rPr lang="en-IN" sz="2400" b="1" i="1">
                              <a:solidFill>
                                <a:schemeClr val="bg1"/>
                              </a:solidFill>
                              <a:latin typeface="Cambria Math" panose="02040503050406030204" pitchFamily="18" charset="0"/>
                            </a:rPr>
                          </m:ctrlPr>
                        </m:fPr>
                        <m:num>
                          <m:r>
                            <a:rPr lang="en-IN" sz="2400" b="1" i="1">
                              <a:solidFill>
                                <a:schemeClr val="bg1"/>
                              </a:solidFill>
                              <a:latin typeface="Cambria Math" panose="02040503050406030204" pitchFamily="18" charset="0"/>
                            </a:rPr>
                            <m:t>𝑪𝒐𝒗</m:t>
                          </m:r>
                          <m:r>
                            <a:rPr lang="en-IN" sz="2400" b="1" i="1">
                              <a:solidFill>
                                <a:schemeClr val="bg1"/>
                              </a:solidFill>
                              <a:latin typeface="Cambria Math" panose="02040503050406030204" pitchFamily="18" charset="0"/>
                            </a:rPr>
                            <m:t>(</m:t>
                          </m:r>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𝝈</m:t>
                              </m:r>
                            </m:e>
                            <m:sub>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𝒔</m:t>
                                  </m:r>
                                </m:e>
                                <m:sub>
                                  <m:r>
                                    <a:rPr lang="en-IN" sz="2400" b="1" i="1">
                                      <a:solidFill>
                                        <a:schemeClr val="bg1"/>
                                      </a:solidFill>
                                      <a:latin typeface="Cambria Math" panose="02040503050406030204" pitchFamily="18" charset="0"/>
                                    </a:rPr>
                                    <m:t>𝒊</m:t>
                                  </m:r>
                                </m:sub>
                              </m:sSub>
                            </m:sub>
                          </m:sSub>
                          <m:r>
                            <a:rPr lang="en-IN" sz="2400" b="1" i="1">
                              <a:solidFill>
                                <a:schemeClr val="bg1"/>
                              </a:solidFill>
                              <a:latin typeface="Cambria Math" panose="02040503050406030204" pitchFamily="18" charset="0"/>
                            </a:rPr>
                            <m:t>,</m:t>
                          </m:r>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𝝈</m:t>
                              </m:r>
                            </m:e>
                            <m:sub>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𝒔</m:t>
                                  </m:r>
                                </m:e>
                                <m:sub>
                                  <m:r>
                                    <a:rPr lang="en-IN" sz="2400" b="1" i="1">
                                      <a:solidFill>
                                        <a:schemeClr val="bg1"/>
                                      </a:solidFill>
                                      <a:latin typeface="Cambria Math" panose="02040503050406030204" pitchFamily="18" charset="0"/>
                                    </a:rPr>
                                    <m:t>𝒋</m:t>
                                  </m:r>
                                </m:sub>
                              </m:sSub>
                            </m:sub>
                          </m:sSub>
                          <m:r>
                            <a:rPr lang="en-IN" sz="2400" b="1" i="1">
                              <a:solidFill>
                                <a:schemeClr val="bg1"/>
                              </a:solidFill>
                              <a:latin typeface="Cambria Math" panose="02040503050406030204" pitchFamily="18" charset="0"/>
                            </a:rPr>
                            <m:t>)</m:t>
                          </m:r>
                        </m:num>
                        <m:den>
                          <m:d>
                            <m:dPr>
                              <m:ctrlPr>
                                <a:rPr lang="en-IN" sz="2400" b="1" i="1">
                                  <a:solidFill>
                                    <a:schemeClr val="bg1"/>
                                  </a:solidFill>
                                  <a:latin typeface="Cambria Math" panose="02040503050406030204" pitchFamily="18" charset="0"/>
                                </a:rPr>
                              </m:ctrlPr>
                            </m:dPr>
                            <m:e>
                              <m:r>
                                <a:rPr lang="en-IN" sz="2400" b="1" i="1">
                                  <a:solidFill>
                                    <a:schemeClr val="bg1"/>
                                  </a:solidFill>
                                  <a:latin typeface="Cambria Math" panose="02040503050406030204" pitchFamily="18" charset="0"/>
                                </a:rPr>
                                <m:t>∆</m:t>
                              </m:r>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𝝈</m:t>
                                  </m:r>
                                </m:e>
                                <m:sub>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𝒔</m:t>
                                      </m:r>
                                    </m:e>
                                    <m:sub>
                                      <m:r>
                                        <a:rPr lang="en-IN" sz="2400" b="1" i="1">
                                          <a:solidFill>
                                            <a:schemeClr val="bg1"/>
                                          </a:solidFill>
                                          <a:latin typeface="Cambria Math" panose="02040503050406030204" pitchFamily="18" charset="0"/>
                                        </a:rPr>
                                        <m:t>𝒊</m:t>
                                      </m:r>
                                    </m:sub>
                                  </m:sSub>
                                </m:sub>
                              </m:sSub>
                            </m:e>
                          </m:d>
                          <m:r>
                            <a:rPr lang="en-IN" sz="2400" b="1" i="1">
                              <a:solidFill>
                                <a:schemeClr val="bg1"/>
                              </a:solidFill>
                              <a:latin typeface="Cambria Math" panose="02040503050406030204" pitchFamily="18" charset="0"/>
                            </a:rPr>
                            <m:t>×</m:t>
                          </m:r>
                          <m:d>
                            <m:dPr>
                              <m:ctrlPr>
                                <a:rPr lang="en-IN" sz="2400" b="1" i="1">
                                  <a:solidFill>
                                    <a:schemeClr val="bg1"/>
                                  </a:solidFill>
                                  <a:latin typeface="Cambria Math" panose="02040503050406030204" pitchFamily="18" charset="0"/>
                                </a:rPr>
                              </m:ctrlPr>
                            </m:dPr>
                            <m:e>
                              <m:r>
                                <a:rPr lang="en-IN" sz="2400" b="1" i="1">
                                  <a:solidFill>
                                    <a:schemeClr val="bg1"/>
                                  </a:solidFill>
                                  <a:latin typeface="Cambria Math" panose="02040503050406030204" pitchFamily="18" charset="0"/>
                                </a:rPr>
                                <m:t>∆</m:t>
                              </m:r>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𝝈</m:t>
                                  </m:r>
                                </m:e>
                                <m:sub>
                                  <m:sSub>
                                    <m:sSubPr>
                                      <m:ctrlPr>
                                        <a:rPr lang="en-IN" sz="2400" b="1" i="1">
                                          <a:solidFill>
                                            <a:schemeClr val="bg1"/>
                                          </a:solidFill>
                                          <a:latin typeface="Cambria Math" panose="02040503050406030204" pitchFamily="18" charset="0"/>
                                        </a:rPr>
                                      </m:ctrlPr>
                                    </m:sSubPr>
                                    <m:e>
                                      <m:r>
                                        <a:rPr lang="en-IN" sz="2400" b="1" i="1">
                                          <a:solidFill>
                                            <a:schemeClr val="bg1"/>
                                          </a:solidFill>
                                          <a:latin typeface="Cambria Math" panose="02040503050406030204" pitchFamily="18" charset="0"/>
                                        </a:rPr>
                                        <m:t>𝒔</m:t>
                                      </m:r>
                                    </m:e>
                                    <m:sub>
                                      <m:r>
                                        <a:rPr lang="en-IN" sz="2400" b="1" i="1">
                                          <a:solidFill>
                                            <a:schemeClr val="bg1"/>
                                          </a:solidFill>
                                          <a:latin typeface="Cambria Math" panose="02040503050406030204" pitchFamily="18" charset="0"/>
                                        </a:rPr>
                                        <m:t>𝒋</m:t>
                                      </m:r>
                                    </m:sub>
                                  </m:sSub>
                                </m:sub>
                              </m:sSub>
                            </m:e>
                          </m:d>
                        </m:den>
                      </m:f>
                    </m:oMath>
                  </m:oMathPara>
                </a14:m>
                <a:endParaRPr lang="en-IN" sz="2400" b="1" dirty="0">
                  <a:solidFill>
                    <a:schemeClr val="bg1"/>
                  </a:solidFill>
                </a:endParaRPr>
              </a:p>
            </p:txBody>
          </p:sp>
        </mc:Choice>
        <mc:Fallback xmlns="">
          <p:sp>
            <p:nvSpPr>
              <p:cNvPr id="3" name="TextBox 2">
                <a:extLst>
                  <a:ext uri="{FF2B5EF4-FFF2-40B4-BE49-F238E27FC236}">
                    <a16:creationId xmlns:a16="http://schemas.microsoft.com/office/drawing/2014/main" id="{8A3FD94D-47CE-3DE5-355D-74D0B0AF155E}"/>
                  </a:ext>
                </a:extLst>
              </p:cNvPr>
              <p:cNvSpPr txBox="1">
                <a:spLocks noRot="1" noChangeAspect="1" noMove="1" noResize="1" noEditPoints="1" noAdjustHandles="1" noChangeArrowheads="1" noChangeShapeType="1" noTextEdit="1"/>
              </p:cNvSpPr>
              <p:nvPr/>
            </p:nvSpPr>
            <p:spPr>
              <a:xfrm>
                <a:off x="5510622" y="5213334"/>
                <a:ext cx="5298054" cy="1109278"/>
              </a:xfrm>
              <a:prstGeom prst="rect">
                <a:avLst/>
              </a:prstGeom>
              <a:blipFill>
                <a:blip r:embed="rId4"/>
                <a:stretch>
                  <a:fillRect/>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E04AD651-500D-7326-6804-4AA326A5FE3B}"/>
              </a:ext>
            </a:extLst>
          </p:cNvPr>
          <p:cNvSpPr txBox="1"/>
          <p:nvPr/>
        </p:nvSpPr>
        <p:spPr>
          <a:xfrm>
            <a:off x="634696" y="5537141"/>
            <a:ext cx="2852897" cy="461665"/>
          </a:xfrm>
          <a:prstGeom prst="rect">
            <a:avLst/>
          </a:prstGeom>
          <a:solidFill>
            <a:srgbClr val="002060"/>
          </a:solidFill>
        </p:spPr>
        <p:txBody>
          <a:bodyPr wrap="none" rtlCol="0">
            <a:spAutoFit/>
          </a:bodyPr>
          <a:lstStyle/>
          <a:p>
            <a:r>
              <a:rPr lang="en-IN" sz="2400" b="1" dirty="0">
                <a:latin typeface="Times New Roman" panose="02020603050405020304" pitchFamily="18" charset="0"/>
                <a:cs typeface="Times New Roman" panose="02020603050405020304" pitchFamily="18" charset="0"/>
              </a:rPr>
              <a:t>Correlation formula</a:t>
            </a:r>
          </a:p>
        </p:txBody>
      </p:sp>
      <p:sp>
        <p:nvSpPr>
          <p:cNvPr id="9" name="Arrow: Right 8">
            <a:extLst>
              <a:ext uri="{FF2B5EF4-FFF2-40B4-BE49-F238E27FC236}">
                <a16:creationId xmlns:a16="http://schemas.microsoft.com/office/drawing/2014/main" id="{8DB544D0-AFB8-AE7A-3556-67103F17BF44}"/>
              </a:ext>
            </a:extLst>
          </p:cNvPr>
          <p:cNvSpPr/>
          <p:nvPr/>
        </p:nvSpPr>
        <p:spPr>
          <a:xfrm>
            <a:off x="3723942" y="3635414"/>
            <a:ext cx="687587" cy="34847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Arrow: Right 9">
            <a:extLst>
              <a:ext uri="{FF2B5EF4-FFF2-40B4-BE49-F238E27FC236}">
                <a16:creationId xmlns:a16="http://schemas.microsoft.com/office/drawing/2014/main" id="{D404F696-0C0D-A200-0DA5-478AFEAB70CD}"/>
              </a:ext>
            </a:extLst>
          </p:cNvPr>
          <p:cNvSpPr/>
          <p:nvPr/>
        </p:nvSpPr>
        <p:spPr>
          <a:xfrm>
            <a:off x="3723942" y="5604873"/>
            <a:ext cx="1347244" cy="32619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44323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2585</TotalTime>
  <Words>1058</Words>
  <Application>Microsoft Office PowerPoint</Application>
  <PresentationFormat>Widescreen</PresentationFormat>
  <Paragraphs>162</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Agency FB</vt:lpstr>
      <vt:lpstr>Arial</vt:lpstr>
      <vt:lpstr>Bookman Old Style</vt:lpstr>
      <vt:lpstr>Calibri</vt:lpstr>
      <vt:lpstr>Cambria Math</vt:lpstr>
      <vt:lpstr>Gabriola</vt:lpstr>
      <vt:lpstr>Rockwell</vt:lpstr>
      <vt:lpstr>Tahoma</vt:lpstr>
      <vt:lpstr>Times New Roman</vt:lpstr>
      <vt:lpstr>Wingdings</vt:lpstr>
      <vt:lpstr>Damask</vt:lpstr>
      <vt:lpstr>Measurement of neutron capture  cross-section of 68Zn and the uncertainty analysis with  correlation assessment.</vt:lpstr>
      <vt:lpstr>Content</vt:lpstr>
      <vt:lpstr>Measurement of neutron capture cross-section of 68Zn and the uncertainty analysis with correlation assessment</vt:lpstr>
      <vt:lpstr>PowerPoint Presentation</vt:lpstr>
      <vt:lpstr>MEASUREMENT OF NEUTRON CAPTURE CROSS-SECTION OF 68Zn AND THE UNCERTAINTY ANALYSIS WITH CORRELATION ASSESSMENT</vt:lpstr>
      <vt:lpstr>Measurement of neutron capture cross-section Of 68Zn and the uncertainty analysis with correlation assessment</vt:lpstr>
      <vt:lpstr>PowerPoint Presentation</vt:lpstr>
      <vt:lpstr>Measurement of neutron capture cross-section for 68Zn and the uncertainty analysis with correlation assessment</vt:lpstr>
      <vt:lpstr>Measurement of neutron capture cross-section for 68Zn and the uncertainty analysis with correlation assessment</vt:lpstr>
      <vt:lpstr>Measurement of neutron capture cross-section Of 68Zn and the uncertainty analysis with correlation assessment</vt:lpstr>
      <vt:lpstr>Measurement of neutron capture cross-section Of 68Zn and the uncertainty analysis with correlation assessment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of neutron capture cross-section for 68Zn and the uncertainty analysis with correlation assessment.</dc:title>
  <dc:creator>Monika Bahmaniya</dc:creator>
  <cp:lastModifiedBy>Monika Bahmaniya</cp:lastModifiedBy>
  <cp:revision>46</cp:revision>
  <dcterms:created xsi:type="dcterms:W3CDTF">2023-10-06T10:00:19Z</dcterms:created>
  <dcterms:modified xsi:type="dcterms:W3CDTF">2023-10-18T10:16:54Z</dcterms:modified>
</cp:coreProperties>
</file>