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8" r:id="rId5"/>
    <p:sldId id="259" r:id="rId6"/>
    <p:sldId id="264" r:id="rId7"/>
    <p:sldId id="260" r:id="rId8"/>
    <p:sldId id="263" r:id="rId9"/>
    <p:sldId id="265" r:id="rId10"/>
    <p:sldId id="267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37" autoAdjust="0"/>
    <p:restoredTop sz="93750" autoAdjust="0"/>
  </p:normalViewPr>
  <p:slideViewPr>
    <p:cSldViewPr snapToGrid="0">
      <p:cViewPr varScale="1">
        <p:scale>
          <a:sx n="66" d="100"/>
          <a:sy n="66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A7C46-6644-47A9-931C-DBAF648E5415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0A69959-127F-419F-8498-F868CE055DAE}">
      <dgm:prSet phldrT="[Text]"/>
      <dgm:spPr/>
      <dgm:t>
        <a:bodyPr/>
        <a:lstStyle/>
        <a:p>
          <a:r>
            <a:rPr lang="es-ES"/>
            <a:t>SANDY</a:t>
          </a:r>
          <a:endParaRPr lang="en-US"/>
        </a:p>
      </dgm:t>
    </dgm:pt>
    <dgm:pt modelId="{13CB705D-6950-4BD0-8E88-3D3D58C0D9A2}" type="parTrans" cxnId="{ABE5A7B6-07AB-488C-8FBD-367172B177E6}">
      <dgm:prSet/>
      <dgm:spPr/>
      <dgm:t>
        <a:bodyPr/>
        <a:lstStyle/>
        <a:p>
          <a:endParaRPr lang="en-US"/>
        </a:p>
      </dgm:t>
    </dgm:pt>
    <dgm:pt modelId="{5236833F-8D05-4B66-95D2-A4A7B225539E}" type="sibTrans" cxnId="{ABE5A7B6-07AB-488C-8FBD-367172B177E6}">
      <dgm:prSet/>
      <dgm:spPr/>
      <dgm:t>
        <a:bodyPr/>
        <a:lstStyle/>
        <a:p>
          <a:endParaRPr lang="en-US"/>
        </a:p>
      </dgm:t>
    </dgm:pt>
    <dgm:pt modelId="{3EEDFAD7-115E-4DD1-AE48-7A8CC77C0D38}">
      <dgm:prSet phldrT="[Text]" custT="1"/>
      <dgm:spPr/>
      <dgm:t>
        <a:bodyPr/>
        <a:lstStyle/>
        <a:p>
          <a:r>
            <a:rPr lang="es-ES" sz="2400"/>
            <a:t>the expected value +         300 altered cross sections</a:t>
          </a:r>
          <a:endParaRPr lang="en-US" sz="2400"/>
        </a:p>
      </dgm:t>
    </dgm:pt>
    <dgm:pt modelId="{3712510C-266D-45C8-A347-A57AC9DA29AA}" type="parTrans" cxnId="{19BB5DBE-2595-4026-860E-7AC158C81858}">
      <dgm:prSet/>
      <dgm:spPr/>
      <dgm:t>
        <a:bodyPr/>
        <a:lstStyle/>
        <a:p>
          <a:endParaRPr lang="en-US"/>
        </a:p>
      </dgm:t>
    </dgm:pt>
    <dgm:pt modelId="{12F81933-4F7E-4846-A421-14CE0DB0B83D}" type="sibTrans" cxnId="{19BB5DBE-2595-4026-860E-7AC158C81858}">
      <dgm:prSet/>
      <dgm:spPr/>
      <dgm:t>
        <a:bodyPr/>
        <a:lstStyle/>
        <a:p>
          <a:endParaRPr lang="en-US"/>
        </a:p>
      </dgm:t>
    </dgm:pt>
    <dgm:pt modelId="{0855AC9C-F88C-4E9D-98CE-F5661A12B93F}">
      <dgm:prSet phldrT="[Text]"/>
      <dgm:spPr/>
      <dgm:t>
        <a:bodyPr/>
        <a:lstStyle/>
        <a:p>
          <a:r>
            <a:rPr lang="es-ES"/>
            <a:t>NJOY</a:t>
          </a:r>
          <a:endParaRPr lang="en-US"/>
        </a:p>
      </dgm:t>
    </dgm:pt>
    <dgm:pt modelId="{07909F0C-3145-41FE-A762-BF0DBB71DCC0}" type="parTrans" cxnId="{EFC4AB2D-3768-4387-9DF0-63962CA324C4}">
      <dgm:prSet/>
      <dgm:spPr/>
      <dgm:t>
        <a:bodyPr/>
        <a:lstStyle/>
        <a:p>
          <a:endParaRPr lang="en-US"/>
        </a:p>
      </dgm:t>
    </dgm:pt>
    <dgm:pt modelId="{C18862E8-7295-48B3-A1AD-F7294D06206D}" type="sibTrans" cxnId="{EFC4AB2D-3768-4387-9DF0-63962CA324C4}">
      <dgm:prSet/>
      <dgm:spPr/>
      <dgm:t>
        <a:bodyPr/>
        <a:lstStyle/>
        <a:p>
          <a:endParaRPr lang="en-US"/>
        </a:p>
      </dgm:t>
    </dgm:pt>
    <dgm:pt modelId="{8361CB9D-D8F5-497C-9686-D0DC3FF9751B}">
      <dgm:prSet phldrT="[Text]" custT="1"/>
      <dgm:spPr/>
      <dgm:t>
        <a:bodyPr/>
        <a:lstStyle/>
        <a:p>
          <a:r>
            <a:rPr lang="es-ES" sz="2400"/>
            <a:t>ACE format</a:t>
          </a:r>
          <a:endParaRPr lang="en-US" sz="2400"/>
        </a:p>
      </dgm:t>
    </dgm:pt>
    <dgm:pt modelId="{3EFDF575-EF3A-45A0-B33C-278EB73036CA}" type="parTrans" cxnId="{F088D49B-2857-453A-8729-17E324225E9E}">
      <dgm:prSet/>
      <dgm:spPr/>
      <dgm:t>
        <a:bodyPr/>
        <a:lstStyle/>
        <a:p>
          <a:endParaRPr lang="en-US"/>
        </a:p>
      </dgm:t>
    </dgm:pt>
    <dgm:pt modelId="{724C1226-5A31-4EEF-B661-E5F9076ECA4D}" type="sibTrans" cxnId="{F088D49B-2857-453A-8729-17E324225E9E}">
      <dgm:prSet/>
      <dgm:spPr/>
      <dgm:t>
        <a:bodyPr/>
        <a:lstStyle/>
        <a:p>
          <a:endParaRPr lang="en-US"/>
        </a:p>
      </dgm:t>
    </dgm:pt>
    <dgm:pt modelId="{FE84AFBF-06D7-4C2C-88A2-BA54E1B51AE1}">
      <dgm:prSet phldrT="[Text]"/>
      <dgm:spPr/>
      <dgm:t>
        <a:bodyPr/>
        <a:lstStyle/>
        <a:p>
          <a:r>
            <a:rPr lang="es-ES"/>
            <a:t>MCNP6</a:t>
          </a:r>
          <a:endParaRPr lang="en-US"/>
        </a:p>
      </dgm:t>
    </dgm:pt>
    <dgm:pt modelId="{B87B2773-B71C-4CAD-91C2-42CF85FF4118}" type="parTrans" cxnId="{CCCB8FEC-C716-4DA5-8649-D090CF57C36D}">
      <dgm:prSet/>
      <dgm:spPr/>
      <dgm:t>
        <a:bodyPr/>
        <a:lstStyle/>
        <a:p>
          <a:endParaRPr lang="en-US"/>
        </a:p>
      </dgm:t>
    </dgm:pt>
    <dgm:pt modelId="{7FC9624F-D708-4BE0-AF6F-C1BECA63C6EE}" type="sibTrans" cxnId="{CCCB8FEC-C716-4DA5-8649-D090CF57C36D}">
      <dgm:prSet/>
      <dgm:spPr/>
      <dgm:t>
        <a:bodyPr/>
        <a:lstStyle/>
        <a:p>
          <a:endParaRPr lang="en-US"/>
        </a:p>
      </dgm:t>
    </dgm:pt>
    <dgm:pt modelId="{3B74BD1B-4905-4CFC-BBB1-F943A27FB2B5}">
      <dgm:prSet phldrT="[Text]" custT="1"/>
      <dgm:spPr/>
      <dgm:t>
        <a:bodyPr/>
        <a:lstStyle/>
        <a:p>
          <a:r>
            <a:rPr lang="es-ES" sz="2400"/>
            <a:t>34 neutron energy bins</a:t>
          </a:r>
          <a:endParaRPr lang="en-US" sz="2400"/>
        </a:p>
      </dgm:t>
    </dgm:pt>
    <dgm:pt modelId="{43E9543B-1161-48D2-9945-161AEFC425AB}" type="parTrans" cxnId="{89FB4DD8-9B94-4280-BC83-C102C8501883}">
      <dgm:prSet/>
      <dgm:spPr/>
      <dgm:t>
        <a:bodyPr/>
        <a:lstStyle/>
        <a:p>
          <a:endParaRPr lang="en-US"/>
        </a:p>
      </dgm:t>
    </dgm:pt>
    <dgm:pt modelId="{F66D50DA-E3D8-47B0-8F9C-E456D6C7A631}" type="sibTrans" cxnId="{89FB4DD8-9B94-4280-BC83-C102C8501883}">
      <dgm:prSet/>
      <dgm:spPr/>
      <dgm:t>
        <a:bodyPr/>
        <a:lstStyle/>
        <a:p>
          <a:endParaRPr lang="en-US"/>
        </a:p>
      </dgm:t>
    </dgm:pt>
    <dgm:pt modelId="{587FBBDE-CF1F-4971-B3E5-10C698CCA7FF}">
      <dgm:prSet phldrT="[Text]" custT="1"/>
      <dgm:spPr/>
      <dgm:t>
        <a:bodyPr/>
        <a:lstStyle/>
        <a:p>
          <a:r>
            <a:rPr lang="es-ES" sz="2400"/>
            <a:t>10234 runs</a:t>
          </a:r>
          <a:endParaRPr lang="en-US" sz="2400"/>
        </a:p>
      </dgm:t>
    </dgm:pt>
    <dgm:pt modelId="{8C1EFD22-4EB5-43CF-B4EF-48B7AB2DBFA4}" type="parTrans" cxnId="{98A300A5-BC19-40A8-AB6A-8C228B46185E}">
      <dgm:prSet/>
      <dgm:spPr/>
      <dgm:t>
        <a:bodyPr/>
        <a:lstStyle/>
        <a:p>
          <a:endParaRPr lang="en-US"/>
        </a:p>
      </dgm:t>
    </dgm:pt>
    <dgm:pt modelId="{CE722BF8-4586-4DE4-8288-7F107203C8E7}" type="sibTrans" cxnId="{98A300A5-BC19-40A8-AB6A-8C228B46185E}">
      <dgm:prSet/>
      <dgm:spPr/>
      <dgm:t>
        <a:bodyPr/>
        <a:lstStyle/>
        <a:p>
          <a:endParaRPr lang="en-US"/>
        </a:p>
      </dgm:t>
    </dgm:pt>
    <dgm:pt modelId="{6C831788-62A6-481D-8674-AAEE8B76E4EF}" type="pres">
      <dgm:prSet presAssocID="{BBDA7C46-6644-47A9-931C-DBAF648E5415}" presName="rootnode" presStyleCnt="0">
        <dgm:presLayoutVars>
          <dgm:chMax/>
          <dgm:chPref/>
          <dgm:dir/>
          <dgm:animLvl val="lvl"/>
        </dgm:presLayoutVars>
      </dgm:prSet>
      <dgm:spPr/>
    </dgm:pt>
    <dgm:pt modelId="{E6DDF6AE-181E-4527-B8AB-F9DA55E895D1}" type="pres">
      <dgm:prSet presAssocID="{00A69959-127F-419F-8498-F868CE055DAE}" presName="composite" presStyleCnt="0"/>
      <dgm:spPr/>
    </dgm:pt>
    <dgm:pt modelId="{EE5402C0-CDEF-460C-B405-714D39AE6BA8}" type="pres">
      <dgm:prSet presAssocID="{00A69959-127F-419F-8498-F868CE055DAE}" presName="bentUpArrow1" presStyleLbl="alignImgPlace1" presStyleIdx="0" presStyleCnt="2" custLinFactNeighborX="-39956" custLinFactNeighborY="-10108"/>
      <dgm:spPr/>
    </dgm:pt>
    <dgm:pt modelId="{0DD6B414-1B9F-4C0D-B098-7D1B37C401D7}" type="pres">
      <dgm:prSet presAssocID="{00A69959-127F-419F-8498-F868CE055DAE}" presName="ParentText" presStyleLbl="node1" presStyleIdx="0" presStyleCnt="3" custLinFactNeighborX="-24019" custLinFactNeighborY="-1882">
        <dgm:presLayoutVars>
          <dgm:chMax val="1"/>
          <dgm:chPref val="1"/>
          <dgm:bulletEnabled val="1"/>
        </dgm:presLayoutVars>
      </dgm:prSet>
      <dgm:spPr/>
    </dgm:pt>
    <dgm:pt modelId="{2D26B1CE-608F-4FEB-BDED-BE197E371D60}" type="pres">
      <dgm:prSet presAssocID="{00A69959-127F-419F-8498-F868CE055DAE}" presName="ChildText" presStyleLbl="revTx" presStyleIdx="0" presStyleCnt="3" custScaleX="460452" custLinFactX="54934" custLinFactNeighborX="100000" custLinFactNeighborY="3465">
        <dgm:presLayoutVars>
          <dgm:chMax val="0"/>
          <dgm:chPref val="0"/>
          <dgm:bulletEnabled val="1"/>
        </dgm:presLayoutVars>
      </dgm:prSet>
      <dgm:spPr/>
    </dgm:pt>
    <dgm:pt modelId="{C99AB630-9E49-453A-BE18-A5A70759C667}" type="pres">
      <dgm:prSet presAssocID="{5236833F-8D05-4B66-95D2-A4A7B225539E}" presName="sibTrans" presStyleCnt="0"/>
      <dgm:spPr/>
    </dgm:pt>
    <dgm:pt modelId="{09FDEA5E-48FD-49B6-AEEF-9BE7E03A9041}" type="pres">
      <dgm:prSet presAssocID="{0855AC9C-F88C-4E9D-98CE-F5661A12B93F}" presName="composite" presStyleCnt="0"/>
      <dgm:spPr/>
    </dgm:pt>
    <dgm:pt modelId="{E0618585-EA4D-4BE8-9533-F91759602CEE}" type="pres">
      <dgm:prSet presAssocID="{0855AC9C-F88C-4E9D-98CE-F5661A12B93F}" presName="bentUpArrow1" presStyleLbl="alignImgPlace1" presStyleIdx="1" presStyleCnt="2"/>
      <dgm:spPr/>
    </dgm:pt>
    <dgm:pt modelId="{275EED00-DA78-4EBA-9212-156E9E8BD884}" type="pres">
      <dgm:prSet presAssocID="{0855AC9C-F88C-4E9D-98CE-F5661A12B93F}" presName="ParentText" presStyleLbl="node1" presStyleIdx="1" presStyleCnt="3" custLinFactNeighborX="-28595" custLinFactNeighborY="1430">
        <dgm:presLayoutVars>
          <dgm:chMax val="1"/>
          <dgm:chPref val="1"/>
          <dgm:bulletEnabled val="1"/>
        </dgm:presLayoutVars>
      </dgm:prSet>
      <dgm:spPr/>
    </dgm:pt>
    <dgm:pt modelId="{6B0A925D-ABAD-4051-A5D3-C65289A90AF8}" type="pres">
      <dgm:prSet presAssocID="{0855AC9C-F88C-4E9D-98CE-F5661A12B93F}" presName="ChildText" presStyleLbl="revTx" presStyleIdx="1" presStyleCnt="3" custScaleX="269009" custLinFactNeighborX="63729" custLinFactNeighborY="-8679">
        <dgm:presLayoutVars>
          <dgm:chMax val="0"/>
          <dgm:chPref val="0"/>
          <dgm:bulletEnabled val="1"/>
        </dgm:presLayoutVars>
      </dgm:prSet>
      <dgm:spPr/>
    </dgm:pt>
    <dgm:pt modelId="{09E24026-A969-426C-A3A7-55D002E4A77A}" type="pres">
      <dgm:prSet presAssocID="{C18862E8-7295-48B3-A1AD-F7294D06206D}" presName="sibTrans" presStyleCnt="0"/>
      <dgm:spPr/>
    </dgm:pt>
    <dgm:pt modelId="{F4356354-E36C-4768-A5AB-258F94CA034F}" type="pres">
      <dgm:prSet presAssocID="{FE84AFBF-06D7-4C2C-88A2-BA54E1B51AE1}" presName="composite" presStyleCnt="0"/>
      <dgm:spPr/>
    </dgm:pt>
    <dgm:pt modelId="{51900177-70D2-4910-BBBD-211F59B9863E}" type="pres">
      <dgm:prSet presAssocID="{FE84AFBF-06D7-4C2C-88A2-BA54E1B51AE1}" presName="ParentText" presStyleLbl="node1" presStyleIdx="2" presStyleCnt="3" custLinFactNeighborX="-40627" custLinFactNeighborY="-2408">
        <dgm:presLayoutVars>
          <dgm:chMax val="1"/>
          <dgm:chPref val="1"/>
          <dgm:bulletEnabled val="1"/>
        </dgm:presLayoutVars>
      </dgm:prSet>
      <dgm:spPr/>
    </dgm:pt>
    <dgm:pt modelId="{9CE2973C-235A-48F1-BABD-8885B4D59566}" type="pres">
      <dgm:prSet presAssocID="{FE84AFBF-06D7-4C2C-88A2-BA54E1B51AE1}" presName="FinalChildText" presStyleLbl="revTx" presStyleIdx="2" presStyleCnt="3" custScaleX="380059" custScaleY="109661" custLinFactNeighborX="98943" custLinFactNeighborY="4126">
        <dgm:presLayoutVars>
          <dgm:chMax val="0"/>
          <dgm:chPref val="0"/>
          <dgm:bulletEnabled val="1"/>
        </dgm:presLayoutVars>
      </dgm:prSet>
      <dgm:spPr/>
    </dgm:pt>
  </dgm:ptLst>
  <dgm:cxnLst>
    <dgm:cxn modelId="{12027B06-C4D3-466E-94D0-3D367D70B851}" type="presOf" srcId="{FE84AFBF-06D7-4C2C-88A2-BA54E1B51AE1}" destId="{51900177-70D2-4910-BBBD-211F59B9863E}" srcOrd="0" destOrd="0" presId="urn:microsoft.com/office/officeart/2005/8/layout/StepDownProcess"/>
    <dgm:cxn modelId="{B4C2C916-40EE-4590-9426-E871392BAAAE}" type="presOf" srcId="{BBDA7C46-6644-47A9-931C-DBAF648E5415}" destId="{6C831788-62A6-481D-8674-AAEE8B76E4EF}" srcOrd="0" destOrd="0" presId="urn:microsoft.com/office/officeart/2005/8/layout/StepDownProcess"/>
    <dgm:cxn modelId="{4CE5C124-D702-41C7-B701-A62E50EA080E}" type="presOf" srcId="{8361CB9D-D8F5-497C-9686-D0DC3FF9751B}" destId="{6B0A925D-ABAD-4051-A5D3-C65289A90AF8}" srcOrd="0" destOrd="0" presId="urn:microsoft.com/office/officeart/2005/8/layout/StepDownProcess"/>
    <dgm:cxn modelId="{EFC4AB2D-3768-4387-9DF0-63962CA324C4}" srcId="{BBDA7C46-6644-47A9-931C-DBAF648E5415}" destId="{0855AC9C-F88C-4E9D-98CE-F5661A12B93F}" srcOrd="1" destOrd="0" parTransId="{07909F0C-3145-41FE-A762-BF0DBB71DCC0}" sibTransId="{C18862E8-7295-48B3-A1AD-F7294D06206D}"/>
    <dgm:cxn modelId="{E2A90360-A229-4B2A-958C-80FE8CED37B1}" type="presOf" srcId="{0855AC9C-F88C-4E9D-98CE-F5661A12B93F}" destId="{275EED00-DA78-4EBA-9212-156E9E8BD884}" srcOrd="0" destOrd="0" presId="urn:microsoft.com/office/officeart/2005/8/layout/StepDownProcess"/>
    <dgm:cxn modelId="{E6867A6B-11D9-4205-AC3D-3AED4D471539}" type="presOf" srcId="{3B74BD1B-4905-4CFC-BBB1-F943A27FB2B5}" destId="{9CE2973C-235A-48F1-BABD-8885B4D59566}" srcOrd="0" destOrd="0" presId="urn:microsoft.com/office/officeart/2005/8/layout/StepDownProcess"/>
    <dgm:cxn modelId="{4E229A7D-B216-49FF-8DE7-39A64B119395}" type="presOf" srcId="{587FBBDE-CF1F-4971-B3E5-10C698CCA7FF}" destId="{9CE2973C-235A-48F1-BABD-8885B4D59566}" srcOrd="0" destOrd="1" presId="urn:microsoft.com/office/officeart/2005/8/layout/StepDownProcess"/>
    <dgm:cxn modelId="{B2904C94-BE03-4FC5-B250-B84F48F9FC60}" type="presOf" srcId="{3EEDFAD7-115E-4DD1-AE48-7A8CC77C0D38}" destId="{2D26B1CE-608F-4FEB-BDED-BE197E371D60}" srcOrd="0" destOrd="0" presId="urn:microsoft.com/office/officeart/2005/8/layout/StepDownProcess"/>
    <dgm:cxn modelId="{F088D49B-2857-453A-8729-17E324225E9E}" srcId="{0855AC9C-F88C-4E9D-98CE-F5661A12B93F}" destId="{8361CB9D-D8F5-497C-9686-D0DC3FF9751B}" srcOrd="0" destOrd="0" parTransId="{3EFDF575-EF3A-45A0-B33C-278EB73036CA}" sibTransId="{724C1226-5A31-4EEF-B661-E5F9076ECA4D}"/>
    <dgm:cxn modelId="{98A300A5-BC19-40A8-AB6A-8C228B46185E}" srcId="{FE84AFBF-06D7-4C2C-88A2-BA54E1B51AE1}" destId="{587FBBDE-CF1F-4971-B3E5-10C698CCA7FF}" srcOrd="1" destOrd="0" parTransId="{8C1EFD22-4EB5-43CF-B4EF-48B7AB2DBFA4}" sibTransId="{CE722BF8-4586-4DE4-8288-7F107203C8E7}"/>
    <dgm:cxn modelId="{ABE5A7B6-07AB-488C-8FBD-367172B177E6}" srcId="{BBDA7C46-6644-47A9-931C-DBAF648E5415}" destId="{00A69959-127F-419F-8498-F868CE055DAE}" srcOrd="0" destOrd="0" parTransId="{13CB705D-6950-4BD0-8E88-3D3D58C0D9A2}" sibTransId="{5236833F-8D05-4B66-95D2-A4A7B225539E}"/>
    <dgm:cxn modelId="{19BB5DBE-2595-4026-860E-7AC158C81858}" srcId="{00A69959-127F-419F-8498-F868CE055DAE}" destId="{3EEDFAD7-115E-4DD1-AE48-7A8CC77C0D38}" srcOrd="0" destOrd="0" parTransId="{3712510C-266D-45C8-A347-A57AC9DA29AA}" sibTransId="{12F81933-4F7E-4846-A421-14CE0DB0B83D}"/>
    <dgm:cxn modelId="{3FB4FDBE-1A5F-4C46-BBCB-BA9BABE92AE9}" type="presOf" srcId="{00A69959-127F-419F-8498-F868CE055DAE}" destId="{0DD6B414-1B9F-4C0D-B098-7D1B37C401D7}" srcOrd="0" destOrd="0" presId="urn:microsoft.com/office/officeart/2005/8/layout/StepDownProcess"/>
    <dgm:cxn modelId="{89FB4DD8-9B94-4280-BC83-C102C8501883}" srcId="{FE84AFBF-06D7-4C2C-88A2-BA54E1B51AE1}" destId="{3B74BD1B-4905-4CFC-BBB1-F943A27FB2B5}" srcOrd="0" destOrd="0" parTransId="{43E9543B-1161-48D2-9945-161AEFC425AB}" sibTransId="{F66D50DA-E3D8-47B0-8F9C-E456D6C7A631}"/>
    <dgm:cxn modelId="{CCCB8FEC-C716-4DA5-8649-D090CF57C36D}" srcId="{BBDA7C46-6644-47A9-931C-DBAF648E5415}" destId="{FE84AFBF-06D7-4C2C-88A2-BA54E1B51AE1}" srcOrd="2" destOrd="0" parTransId="{B87B2773-B71C-4CAD-91C2-42CF85FF4118}" sibTransId="{7FC9624F-D708-4BE0-AF6F-C1BECA63C6EE}"/>
    <dgm:cxn modelId="{BD5656B5-BA87-4B83-ABF0-D9362C2019FD}" type="presParOf" srcId="{6C831788-62A6-481D-8674-AAEE8B76E4EF}" destId="{E6DDF6AE-181E-4527-B8AB-F9DA55E895D1}" srcOrd="0" destOrd="0" presId="urn:microsoft.com/office/officeart/2005/8/layout/StepDownProcess"/>
    <dgm:cxn modelId="{EB70554F-15AB-4D5D-A0D1-9C6FCECD9DE6}" type="presParOf" srcId="{E6DDF6AE-181E-4527-B8AB-F9DA55E895D1}" destId="{EE5402C0-CDEF-460C-B405-714D39AE6BA8}" srcOrd="0" destOrd="0" presId="urn:microsoft.com/office/officeart/2005/8/layout/StepDownProcess"/>
    <dgm:cxn modelId="{FC21F1B2-9570-4F37-A690-6721B06BC492}" type="presParOf" srcId="{E6DDF6AE-181E-4527-B8AB-F9DA55E895D1}" destId="{0DD6B414-1B9F-4C0D-B098-7D1B37C401D7}" srcOrd="1" destOrd="0" presId="urn:microsoft.com/office/officeart/2005/8/layout/StepDownProcess"/>
    <dgm:cxn modelId="{E616F41D-4898-414D-8552-C7EDE8ED0663}" type="presParOf" srcId="{E6DDF6AE-181E-4527-B8AB-F9DA55E895D1}" destId="{2D26B1CE-608F-4FEB-BDED-BE197E371D60}" srcOrd="2" destOrd="0" presId="urn:microsoft.com/office/officeart/2005/8/layout/StepDownProcess"/>
    <dgm:cxn modelId="{1A0ED9C8-01C5-4F1E-8BE3-01639F68AE09}" type="presParOf" srcId="{6C831788-62A6-481D-8674-AAEE8B76E4EF}" destId="{C99AB630-9E49-453A-BE18-A5A70759C667}" srcOrd="1" destOrd="0" presId="urn:microsoft.com/office/officeart/2005/8/layout/StepDownProcess"/>
    <dgm:cxn modelId="{153C08AA-D9F8-4BE0-9A57-5936A37CCDB9}" type="presParOf" srcId="{6C831788-62A6-481D-8674-AAEE8B76E4EF}" destId="{09FDEA5E-48FD-49B6-AEEF-9BE7E03A9041}" srcOrd="2" destOrd="0" presId="urn:microsoft.com/office/officeart/2005/8/layout/StepDownProcess"/>
    <dgm:cxn modelId="{B7BD0220-7BEF-4FF7-B12F-03199225DB99}" type="presParOf" srcId="{09FDEA5E-48FD-49B6-AEEF-9BE7E03A9041}" destId="{E0618585-EA4D-4BE8-9533-F91759602CEE}" srcOrd="0" destOrd="0" presId="urn:microsoft.com/office/officeart/2005/8/layout/StepDownProcess"/>
    <dgm:cxn modelId="{B39B4D4D-69A5-4B21-A924-E50C86615D56}" type="presParOf" srcId="{09FDEA5E-48FD-49B6-AEEF-9BE7E03A9041}" destId="{275EED00-DA78-4EBA-9212-156E9E8BD884}" srcOrd="1" destOrd="0" presId="urn:microsoft.com/office/officeart/2005/8/layout/StepDownProcess"/>
    <dgm:cxn modelId="{3BC6D595-F80F-4431-8643-A723CBC72579}" type="presParOf" srcId="{09FDEA5E-48FD-49B6-AEEF-9BE7E03A9041}" destId="{6B0A925D-ABAD-4051-A5D3-C65289A90AF8}" srcOrd="2" destOrd="0" presId="urn:microsoft.com/office/officeart/2005/8/layout/StepDownProcess"/>
    <dgm:cxn modelId="{7FF01517-6B65-4C08-9D0D-BD319B1FC7AB}" type="presParOf" srcId="{6C831788-62A6-481D-8674-AAEE8B76E4EF}" destId="{09E24026-A969-426C-A3A7-55D002E4A77A}" srcOrd="3" destOrd="0" presId="urn:microsoft.com/office/officeart/2005/8/layout/StepDownProcess"/>
    <dgm:cxn modelId="{E3EE62B0-72FE-4D59-9FE5-26850C9196FC}" type="presParOf" srcId="{6C831788-62A6-481D-8674-AAEE8B76E4EF}" destId="{F4356354-E36C-4768-A5AB-258F94CA034F}" srcOrd="4" destOrd="0" presId="urn:microsoft.com/office/officeart/2005/8/layout/StepDownProcess"/>
    <dgm:cxn modelId="{F6ECA4A6-16C0-4E1D-88D4-C5655E6B0349}" type="presParOf" srcId="{F4356354-E36C-4768-A5AB-258F94CA034F}" destId="{51900177-70D2-4910-BBBD-211F59B9863E}" srcOrd="0" destOrd="0" presId="urn:microsoft.com/office/officeart/2005/8/layout/StepDownProcess"/>
    <dgm:cxn modelId="{0CB44410-7116-4E1E-AC0F-D1F9D1C06B0E}" type="presParOf" srcId="{F4356354-E36C-4768-A5AB-258F94CA034F}" destId="{9CE2973C-235A-48F1-BABD-8885B4D5956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402C0-CDEF-460C-B405-714D39AE6BA8}">
      <dsp:nvSpPr>
        <dsp:cNvPr id="0" name=""/>
        <dsp:cNvSpPr/>
      </dsp:nvSpPr>
      <dsp:spPr>
        <a:xfrm rot="5400000">
          <a:off x="1887730" y="887025"/>
          <a:ext cx="861514" cy="9808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DD6B414-1B9F-4C0D-B098-7D1B37C401D7}">
      <dsp:nvSpPr>
        <dsp:cNvPr id="0" name=""/>
        <dsp:cNvSpPr/>
      </dsp:nvSpPr>
      <dsp:spPr>
        <a:xfrm>
          <a:off x="1703028" y="0"/>
          <a:ext cx="1450283" cy="101515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SANDY</a:t>
          </a:r>
          <a:endParaRPr lang="en-US" sz="2500" kern="1200"/>
        </a:p>
      </dsp:txBody>
      <dsp:txXfrm>
        <a:off x="1752593" y="49565"/>
        <a:ext cx="1351153" cy="916021"/>
      </dsp:txXfrm>
    </dsp:sp>
    <dsp:sp modelId="{2D26B1CE-608F-4FEB-BDED-BE197E371D60}">
      <dsp:nvSpPr>
        <dsp:cNvPr id="0" name=""/>
        <dsp:cNvSpPr/>
      </dsp:nvSpPr>
      <dsp:spPr>
        <a:xfrm>
          <a:off x="3234875" y="144349"/>
          <a:ext cx="4856836" cy="820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/>
            <a:t>the expected value +         300 altered cross sections</a:t>
          </a:r>
          <a:endParaRPr lang="en-US" sz="2400" kern="1200"/>
        </a:p>
      </dsp:txBody>
      <dsp:txXfrm>
        <a:off x="3234875" y="144349"/>
        <a:ext cx="4856836" cy="820489"/>
      </dsp:txXfrm>
    </dsp:sp>
    <dsp:sp modelId="{E0618585-EA4D-4BE8-9533-F91759602CEE}">
      <dsp:nvSpPr>
        <dsp:cNvPr id="0" name=""/>
        <dsp:cNvSpPr/>
      </dsp:nvSpPr>
      <dsp:spPr>
        <a:xfrm rot="5400000">
          <a:off x="4160165" y="2114457"/>
          <a:ext cx="861514" cy="9808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75EED00-DA78-4EBA-9212-156E9E8BD884}">
      <dsp:nvSpPr>
        <dsp:cNvPr id="0" name=""/>
        <dsp:cNvSpPr/>
      </dsp:nvSpPr>
      <dsp:spPr>
        <a:xfrm>
          <a:off x="3517208" y="1173968"/>
          <a:ext cx="1450283" cy="101515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NJOY</a:t>
          </a:r>
          <a:endParaRPr lang="en-US" sz="2500" kern="1200"/>
        </a:p>
      </dsp:txBody>
      <dsp:txXfrm>
        <a:off x="3566773" y="1223533"/>
        <a:ext cx="1351153" cy="916021"/>
      </dsp:txXfrm>
    </dsp:sp>
    <dsp:sp modelId="{6B0A925D-ABAD-4051-A5D3-C65289A90AF8}">
      <dsp:nvSpPr>
        <dsp:cNvPr id="0" name=""/>
        <dsp:cNvSpPr/>
      </dsp:nvSpPr>
      <dsp:spPr>
        <a:xfrm>
          <a:off x="5163060" y="1185058"/>
          <a:ext cx="2837500" cy="820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/>
            <a:t>ACE format</a:t>
          </a:r>
          <a:endParaRPr lang="en-US" sz="2400" kern="1200"/>
        </a:p>
      </dsp:txBody>
      <dsp:txXfrm>
        <a:off x="5163060" y="1185058"/>
        <a:ext cx="2837500" cy="820489"/>
      </dsp:txXfrm>
    </dsp:sp>
    <dsp:sp modelId="{51900177-70D2-4910-BBBD-211F59B9863E}">
      <dsp:nvSpPr>
        <dsp:cNvPr id="0" name=""/>
        <dsp:cNvSpPr/>
      </dsp:nvSpPr>
      <dsp:spPr>
        <a:xfrm>
          <a:off x="5700736" y="2275356"/>
          <a:ext cx="1450283" cy="1015151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MCNP6</a:t>
          </a:r>
          <a:endParaRPr lang="en-US" sz="2500" kern="1200"/>
        </a:p>
      </dsp:txBody>
      <dsp:txXfrm>
        <a:off x="5750301" y="2324921"/>
        <a:ext cx="1351153" cy="916021"/>
      </dsp:txXfrm>
    </dsp:sp>
    <dsp:sp modelId="{9CE2973C-235A-48F1-BABD-8885B4D59566}">
      <dsp:nvSpPr>
        <dsp:cNvPr id="0" name=""/>
        <dsp:cNvSpPr/>
      </dsp:nvSpPr>
      <dsp:spPr>
        <a:xfrm>
          <a:off x="7306846" y="2390838"/>
          <a:ext cx="4008853" cy="899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/>
            <a:t>34 neutron energy bins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/>
            <a:t>10234 runs</a:t>
          </a:r>
          <a:endParaRPr lang="en-US" sz="2400" kern="1200"/>
        </a:p>
      </dsp:txBody>
      <dsp:txXfrm>
        <a:off x="7306846" y="2390838"/>
        <a:ext cx="4008853" cy="899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3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9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2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327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09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9387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38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9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8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5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9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5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0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6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1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8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9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4C9B6D-44CE-46A6-AC9B-AAFBA270A58A}" type="datetimeFigureOut">
              <a:rPr lang="en-US" smtClean="0"/>
              <a:t>12-Oct-23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E4D861-3A62-437D-A6E8-AA821FF60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91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orgeyi99@gmail.c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7DA3F56-BD34-4F7C-907C-A512ACB0E260}"/>
              </a:ext>
            </a:extLst>
          </p:cNvPr>
          <p:cNvSpPr txBox="1"/>
          <p:nvPr/>
        </p:nvSpPr>
        <p:spPr>
          <a:xfrm>
            <a:off x="290285" y="166709"/>
            <a:ext cx="119017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>
                <a:latin typeface="Dubai" panose="020B0503030403030204" pitchFamily="34" charset="-78"/>
                <a:cs typeface="Dubai" panose="020B0503030403030204" pitchFamily="34" charset="-78"/>
              </a:rPr>
              <a:t>Device and method for low-uncertainty and high-efficiency neutron TOF spectrometry</a:t>
            </a:r>
            <a:endParaRPr lang="en-US" sz="540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987362-C509-40B3-87F5-B05E11081558}"/>
              </a:ext>
            </a:extLst>
          </p:cNvPr>
          <p:cNvSpPr txBox="1"/>
          <p:nvPr/>
        </p:nvSpPr>
        <p:spPr>
          <a:xfrm>
            <a:off x="686839" y="3270386"/>
            <a:ext cx="955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aseline="30000"/>
              <a:t>1 </a:t>
            </a:r>
            <a:r>
              <a:rPr lang="es-ES" sz="2400"/>
              <a:t>Jorge Martín Yi *</a:t>
            </a:r>
            <a:endParaRPr lang="es-ES"/>
          </a:p>
          <a:p>
            <a:r>
              <a:rPr lang="es-ES" sz="2400" baseline="30000"/>
              <a:t>1</a:t>
            </a:r>
            <a:r>
              <a:rPr lang="es-ES" sz="2400"/>
              <a:t> Daniel López Aldama</a:t>
            </a:r>
            <a:endParaRPr lang="es-ES" sz="2400" baseline="30000"/>
          </a:p>
          <a:p>
            <a:r>
              <a:rPr lang="en-US" sz="2400" baseline="30000"/>
              <a:t>1 </a:t>
            </a:r>
            <a:r>
              <a:rPr lang="en-US" sz="2400"/>
              <a:t>Guido Martín Hernández</a:t>
            </a:r>
          </a:p>
          <a:p>
            <a:r>
              <a:rPr lang="en-US" sz="2400" baseline="30000"/>
              <a:t>2</a:t>
            </a:r>
            <a:r>
              <a:rPr lang="en-US" sz="2400"/>
              <a:t> Pierfrancesco Mastinu</a:t>
            </a:r>
          </a:p>
          <a:p>
            <a:r>
              <a:rPr lang="en-US" sz="2400" baseline="30000"/>
              <a:t>2</a:t>
            </a:r>
            <a:r>
              <a:rPr lang="en-US" sz="2400"/>
              <a:t> Elizabeth Mussachio González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BA590C-3FEF-41DD-9276-44C6037479E5}"/>
              </a:ext>
            </a:extLst>
          </p:cNvPr>
          <p:cNvSpPr txBox="1"/>
          <p:nvPr/>
        </p:nvSpPr>
        <p:spPr>
          <a:xfrm>
            <a:off x="290285" y="6165227"/>
            <a:ext cx="11611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/>
              <a:t>1 </a:t>
            </a:r>
            <a:r>
              <a:rPr lang="en-US" sz="1600"/>
              <a:t>Centro de Aplicaciones Tecnológicas y Desarrollo Nuclear, Miramar, La Habana, Cuba</a:t>
            </a:r>
          </a:p>
          <a:p>
            <a:r>
              <a:rPr lang="en-US" sz="1600" baseline="30000"/>
              <a:t>2</a:t>
            </a:r>
            <a:r>
              <a:rPr lang="en-US" sz="1600"/>
              <a:t> INFN- Laboratori Nazionali di Legnaro, Legnaro, Italia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9B6597-3BD7-4B3B-999D-D3E785163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239" y="3845576"/>
            <a:ext cx="1539421" cy="8611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1401556-1839-4274-B32B-7230F5F1C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708" y="5800303"/>
            <a:ext cx="832598" cy="8325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D73F5BF-9B10-48D7-B0F2-07407375B9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584" y="4417598"/>
            <a:ext cx="1258076" cy="125807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66F9752-B36F-4DD9-A3D7-F449576A44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546" y="5800303"/>
            <a:ext cx="1258075" cy="94969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DE19652-10FC-470B-8335-A509A550F238}"/>
              </a:ext>
            </a:extLst>
          </p:cNvPr>
          <p:cNvSpPr txBox="1"/>
          <p:nvPr/>
        </p:nvSpPr>
        <p:spPr>
          <a:xfrm>
            <a:off x="265378" y="5878048"/>
            <a:ext cx="7677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/>
              <a:t>* Contact: +53 54754717 - </a:t>
            </a:r>
            <a:r>
              <a:rPr lang="es-ES" sz="160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jorgeyi99@gmail.com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709917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5B0904-4C7C-48E8-8284-2547AD34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07" y="442826"/>
            <a:ext cx="10537264" cy="704600"/>
          </a:xfrm>
        </p:spPr>
        <p:txBody>
          <a:bodyPr>
            <a:normAutofit/>
          </a:bodyPr>
          <a:lstStyle/>
          <a:p>
            <a:r>
              <a:rPr lang="es-ES"/>
              <a:t>Detection efficiency’s uncertainties</a:t>
            </a: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0F6679-CB5F-49C7-BF93-B7EFCED3D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969" y="1288002"/>
            <a:ext cx="6472186" cy="521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815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C7B98-C9CC-46E7-9D45-C743171C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069" y="263675"/>
            <a:ext cx="8534400" cy="1042611"/>
          </a:xfrm>
        </p:spPr>
        <p:txBody>
          <a:bodyPr/>
          <a:lstStyle/>
          <a:p>
            <a:r>
              <a:rPr lang="es-ES"/>
              <a:t>conclusions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2D32BD-DDA9-40E6-968F-C0EA2BDC389D}"/>
              </a:ext>
            </a:extLst>
          </p:cNvPr>
          <p:cNvSpPr txBox="1"/>
          <p:nvPr/>
        </p:nvSpPr>
        <p:spPr>
          <a:xfrm>
            <a:off x="885371" y="1306286"/>
            <a:ext cx="102325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aseline="30000"/>
              <a:t>7</a:t>
            </a:r>
            <a:r>
              <a:rPr lang="es-ES" sz="2400"/>
              <a:t>Li(p,n)</a:t>
            </a:r>
            <a:r>
              <a:rPr lang="es-ES" sz="2400" baseline="30000"/>
              <a:t>7</a:t>
            </a:r>
            <a:r>
              <a:rPr lang="es-ES" sz="2400"/>
              <a:t>Be was used as a neutron source.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/>
              <a:t>The standard nuclear reaction cross section </a:t>
            </a:r>
            <a:r>
              <a:rPr lang="es-ES" sz="2400" baseline="30000"/>
              <a:t>10</a:t>
            </a:r>
            <a:r>
              <a:rPr lang="es-ES" sz="2400"/>
              <a:t>B(n,</a:t>
            </a:r>
            <a:r>
              <a:rPr lang="el-GR" sz="240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s-ES" sz="2400"/>
              <a:t>)</a:t>
            </a:r>
            <a:r>
              <a:rPr lang="es-ES" sz="2400" baseline="30000"/>
              <a:t>7</a:t>
            </a:r>
            <a:r>
              <a:rPr lang="es-ES" sz="2400"/>
              <a:t>Li* is used to measure neutron spectra from 1 keV to 250 keV with systematic uncertainties below 2.3%.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/>
              <a:t>A count ratio of 2.79 between our detector and a comercial Li-glass scintillator was achieved.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5A1F4B-778E-417B-9F99-8211AB050770}"/>
              </a:ext>
            </a:extLst>
          </p:cNvPr>
          <p:cNvSpPr txBox="1"/>
          <p:nvPr/>
        </p:nvSpPr>
        <p:spPr>
          <a:xfrm>
            <a:off x="885371" y="4756347"/>
            <a:ext cx="107675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baseline="30000"/>
          </a:p>
          <a:p>
            <a:r>
              <a:rPr lang="es-ES" sz="2400"/>
              <a:t>Boron-based neutron detection system showed superior performance in both detection efficiency and systematic uncertainty when compared to the Li-glass scintillator.</a:t>
            </a:r>
            <a:endParaRPr lang="en-US" sz="2400"/>
          </a:p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AFF51C7-6BFA-4EA3-8A0E-EF7EC40FE62B}"/>
              </a:ext>
            </a:extLst>
          </p:cNvPr>
          <p:cNvSpPr txBox="1">
            <a:spLocks/>
          </p:cNvSpPr>
          <p:nvPr/>
        </p:nvSpPr>
        <p:spPr>
          <a:xfrm>
            <a:off x="539069" y="3713736"/>
            <a:ext cx="8534400" cy="104261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/>
              <a:t>Outline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87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E55AB5-826C-44C7-B06D-1E5D5A131D1D}"/>
              </a:ext>
            </a:extLst>
          </p:cNvPr>
          <p:cNvSpPr txBox="1"/>
          <p:nvPr/>
        </p:nvSpPr>
        <p:spPr>
          <a:xfrm>
            <a:off x="290285" y="166709"/>
            <a:ext cx="119017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>
                <a:latin typeface="Dubai" panose="020B0503030403030204" pitchFamily="34" charset="-78"/>
                <a:cs typeface="Dubai" panose="020B0503030403030204" pitchFamily="34" charset="-78"/>
              </a:rPr>
              <a:t>Device and method for low-uncertainty and high-efficiency neutron TOF spectrometry</a:t>
            </a:r>
            <a:endParaRPr lang="en-US" sz="540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1E0DF9-2F0B-421B-944E-FEE9D5C1736D}"/>
              </a:ext>
            </a:extLst>
          </p:cNvPr>
          <p:cNvSpPr txBox="1"/>
          <p:nvPr/>
        </p:nvSpPr>
        <p:spPr>
          <a:xfrm>
            <a:off x="769149" y="5027633"/>
            <a:ext cx="9644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u="sng"/>
              <a:t>https://authors.Elsevier.com/c/1hq-KcPqbota-</a:t>
            </a:r>
            <a:endParaRPr lang="en-US" sz="3200" u="sng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F44F53-3686-4A2D-9E6C-F7F37229B101}"/>
              </a:ext>
            </a:extLst>
          </p:cNvPr>
          <p:cNvSpPr txBox="1"/>
          <p:nvPr/>
        </p:nvSpPr>
        <p:spPr>
          <a:xfrm>
            <a:off x="769149" y="3970443"/>
            <a:ext cx="4963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/>
              <a:t>Article link: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55174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7CCF83-CBD3-4FAA-916F-FF492569EA1E}"/>
              </a:ext>
            </a:extLst>
          </p:cNvPr>
          <p:cNvSpPr txBox="1"/>
          <p:nvPr/>
        </p:nvSpPr>
        <p:spPr>
          <a:xfrm>
            <a:off x="1027030" y="2344318"/>
            <a:ext cx="73912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err="1"/>
              <a:t>Motivation</a:t>
            </a:r>
            <a:r>
              <a:rPr lang="es-ES" sz="3200"/>
              <a:t> &amp; </a:t>
            </a:r>
            <a:r>
              <a:rPr lang="es-ES" sz="3200" err="1"/>
              <a:t>Detector’s</a:t>
            </a:r>
            <a:r>
              <a:rPr lang="es-ES" sz="3200"/>
              <a:t> </a:t>
            </a:r>
            <a:r>
              <a:rPr lang="es-ES" sz="3200" err="1"/>
              <a:t>proposal</a:t>
            </a:r>
            <a:endParaRPr lang="es-ES" sz="32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 err="1"/>
              <a:t>Methods</a:t>
            </a:r>
            <a:r>
              <a:rPr lang="es-ES" sz="3200"/>
              <a:t> &amp; Experiment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/>
              <a:t>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/>
              <a:t>Estimation of uncertainties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3200"/>
              <a:t>Conclusions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5C37CE-AB4A-415A-8428-2823E9A0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30" y="415584"/>
            <a:ext cx="4331407" cy="1200329"/>
          </a:xfrm>
        </p:spPr>
        <p:txBody>
          <a:bodyPr/>
          <a:lstStyle/>
          <a:p>
            <a:r>
              <a:rPr lang="es-ES" sz="4800"/>
              <a:t>Scope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8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C5B6A322-FA2F-4820-AAAF-304B5ADAC8FD}"/>
              </a:ext>
            </a:extLst>
          </p:cNvPr>
          <p:cNvSpPr txBox="1"/>
          <p:nvPr/>
        </p:nvSpPr>
        <p:spPr>
          <a:xfrm>
            <a:off x="366998" y="409181"/>
            <a:ext cx="3546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accent3">
                    <a:lumMod val="40000"/>
                    <a:lumOff val="60000"/>
                  </a:schemeClr>
                </a:solidFill>
              </a:rPr>
              <a:t>Li-</a:t>
            </a:r>
            <a:r>
              <a:rPr lang="es-ES" sz="2800" b="1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glass</a:t>
            </a:r>
            <a:r>
              <a:rPr lang="es-ES" sz="2800" b="1">
                <a:solidFill>
                  <a:schemeClr val="accent3">
                    <a:lumMod val="40000"/>
                    <a:lumOff val="60000"/>
                  </a:schemeClr>
                </a:solidFill>
              </a:rPr>
              <a:t> Scintillator</a:t>
            </a:r>
            <a:endParaRPr lang="en-US" sz="2800" b="1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C4E14D-A301-4434-973B-5DA406581F59}"/>
              </a:ext>
            </a:extLst>
          </p:cNvPr>
          <p:cNvSpPr txBox="1"/>
          <p:nvPr/>
        </p:nvSpPr>
        <p:spPr>
          <a:xfrm>
            <a:off x="437816" y="1196176"/>
            <a:ext cx="3091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O, Si, Mg, Ce, Al, Li</a:t>
            </a:r>
            <a:endParaRPr lang="en-US" sz="24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6012E6-D925-4C8B-9936-9E34F719FD5D}"/>
              </a:ext>
            </a:extLst>
          </p:cNvPr>
          <p:cNvSpPr txBox="1"/>
          <p:nvPr/>
        </p:nvSpPr>
        <p:spPr>
          <a:xfrm>
            <a:off x="366998" y="2663606"/>
            <a:ext cx="5513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Boron</a:t>
            </a:r>
            <a:r>
              <a:rPr lang="es-ES" sz="2800" b="1">
                <a:solidFill>
                  <a:schemeClr val="accent3">
                    <a:lumMod val="40000"/>
                    <a:lumOff val="60000"/>
                  </a:schemeClr>
                </a:solidFill>
              </a:rPr>
              <a:t>-capture </a:t>
            </a:r>
            <a:r>
              <a:rPr lang="es-ES" sz="2800" b="1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based</a:t>
            </a:r>
            <a:r>
              <a:rPr lang="es-ES" sz="2800" b="1">
                <a:solidFill>
                  <a:schemeClr val="accent3">
                    <a:lumMod val="40000"/>
                    <a:lumOff val="60000"/>
                  </a:schemeClr>
                </a:solidFill>
              </a:rPr>
              <a:t> detector</a:t>
            </a:r>
            <a:endParaRPr lang="en-US" sz="2800" b="1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B6BFBD-F9D9-415F-80CB-F95EF14EEB05}"/>
              </a:ext>
            </a:extLst>
          </p:cNvPr>
          <p:cNvSpPr txBox="1"/>
          <p:nvPr/>
        </p:nvSpPr>
        <p:spPr>
          <a:xfrm>
            <a:off x="4259975" y="3849922"/>
            <a:ext cx="3230263" cy="55399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" sz="3600" baseline="30000"/>
              <a:t>10</a:t>
            </a:r>
            <a:r>
              <a:rPr lang="es-ES" sz="3600"/>
              <a:t>B (n,</a:t>
            </a:r>
            <a:r>
              <a:rPr lang="el-GR" sz="360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r>
              <a:rPr lang="es-ES" sz="3600"/>
              <a:t>)</a:t>
            </a:r>
            <a:r>
              <a:rPr lang="es-ES" sz="3600" baseline="30000"/>
              <a:t>7</a:t>
            </a:r>
            <a:r>
              <a:rPr lang="es-ES" sz="3600"/>
              <a:t>Li*</a:t>
            </a:r>
            <a:endParaRPr lang="en-US" sz="3600" baseline="3000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14526A7-F448-4A99-B4AB-4981D0125504}"/>
              </a:ext>
            </a:extLst>
          </p:cNvPr>
          <p:cNvCxnSpPr>
            <a:cxnSpLocks/>
          </p:cNvCxnSpPr>
          <p:nvPr/>
        </p:nvCxnSpPr>
        <p:spPr>
          <a:xfrm>
            <a:off x="3529071" y="1427008"/>
            <a:ext cx="1121664" cy="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D52872C-236A-4085-829E-9EB8388759C3}"/>
              </a:ext>
            </a:extLst>
          </p:cNvPr>
          <p:cNvSpPr txBox="1"/>
          <p:nvPr/>
        </p:nvSpPr>
        <p:spPr>
          <a:xfrm>
            <a:off x="4749471" y="1196176"/>
            <a:ext cx="140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10% - </a:t>
            </a:r>
            <a:r>
              <a:rPr lang="es-ES" sz="2400" baseline="30000"/>
              <a:t>6</a:t>
            </a:r>
            <a:r>
              <a:rPr lang="es-ES" sz="2400"/>
              <a:t>Li</a:t>
            </a:r>
            <a:endParaRPr lang="en-US" sz="2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5CE818B-5FC7-4ECB-9374-FDCDEED89B3C}"/>
              </a:ext>
            </a:extLst>
          </p:cNvPr>
          <p:cNvCxnSpPr>
            <a:cxnSpLocks/>
          </p:cNvCxnSpPr>
          <p:nvPr/>
        </p:nvCxnSpPr>
        <p:spPr>
          <a:xfrm>
            <a:off x="2999161" y="4173243"/>
            <a:ext cx="1121664" cy="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832DA27-1C39-4482-B46F-34CCC8116650}"/>
              </a:ext>
            </a:extLst>
          </p:cNvPr>
          <p:cNvSpPr txBox="1"/>
          <p:nvPr/>
        </p:nvSpPr>
        <p:spPr>
          <a:xfrm>
            <a:off x="1049131" y="3224794"/>
            <a:ext cx="218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/>
              <a:t>&gt; 99% - </a:t>
            </a:r>
            <a:r>
              <a:rPr lang="es-ES" sz="2800" baseline="30000"/>
              <a:t>10</a:t>
            </a:r>
            <a:r>
              <a:rPr lang="es-ES" sz="2800"/>
              <a:t>B</a:t>
            </a:r>
            <a:endParaRPr lang="en-US" sz="280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3DC381-2688-4498-9E7C-D8D0CFC1C91F}"/>
              </a:ext>
            </a:extLst>
          </p:cNvPr>
          <p:cNvCxnSpPr>
            <a:cxnSpLocks/>
          </p:cNvCxnSpPr>
          <p:nvPr/>
        </p:nvCxnSpPr>
        <p:spPr>
          <a:xfrm>
            <a:off x="7651014" y="4173243"/>
            <a:ext cx="1121664" cy="0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2CBAE31-0E14-4903-B030-AF43D1A737E6}"/>
              </a:ext>
            </a:extLst>
          </p:cNvPr>
          <p:cNvSpPr txBox="1"/>
          <p:nvPr/>
        </p:nvSpPr>
        <p:spPr>
          <a:xfrm>
            <a:off x="8933454" y="3880700"/>
            <a:ext cx="2426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/>
              <a:t>478 </a:t>
            </a:r>
            <a:r>
              <a:rPr lang="es-ES" sz="2800" err="1"/>
              <a:t>keV</a:t>
            </a:r>
            <a:r>
              <a:rPr lang="es-ES" sz="2800"/>
              <a:t> </a:t>
            </a:r>
            <a:r>
              <a:rPr lang="el-GR" sz="2800">
                <a:latin typeface="Cambria Math" panose="02040503050406030204" pitchFamily="18" charset="0"/>
                <a:ea typeface="Cambria Math" panose="02040503050406030204" pitchFamily="18" charset="0"/>
              </a:rPr>
              <a:t>γ</a:t>
            </a:r>
            <a:endParaRPr lang="en-US" sz="28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410B72-65C3-4D17-9696-50E8E407AB06}"/>
              </a:ext>
            </a:extLst>
          </p:cNvPr>
          <p:cNvSpPr txBox="1"/>
          <p:nvPr/>
        </p:nvSpPr>
        <p:spPr>
          <a:xfrm>
            <a:off x="7782078" y="3623815"/>
            <a:ext cx="859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94%</a:t>
            </a:r>
            <a:endParaRPr lang="en-US" sz="24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6A719B-633A-401D-89F8-0D419BBD6FEF}"/>
              </a:ext>
            </a:extLst>
          </p:cNvPr>
          <p:cNvSpPr txBox="1"/>
          <p:nvPr/>
        </p:nvSpPr>
        <p:spPr>
          <a:xfrm>
            <a:off x="6289093" y="965343"/>
            <a:ext cx="52887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Low </a:t>
            </a:r>
            <a:r>
              <a:rPr lang="es-ES" err="1"/>
              <a:t>abundance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reactive </a:t>
            </a:r>
            <a:r>
              <a:rPr lang="es-ES" err="1"/>
              <a:t>element</a:t>
            </a:r>
            <a:r>
              <a:rPr lang="es-ES"/>
              <a:t> </a:t>
            </a:r>
            <a:r>
              <a:rPr lang="es-ES" err="1"/>
              <a:t>for</a:t>
            </a:r>
            <a:r>
              <a:rPr lang="es-ES"/>
              <a:t> </a:t>
            </a:r>
            <a:r>
              <a:rPr lang="es-ES" err="1"/>
              <a:t>neutron</a:t>
            </a:r>
            <a:r>
              <a:rPr lang="es-ES"/>
              <a:t> </a:t>
            </a:r>
            <a:r>
              <a:rPr lang="es-ES" err="1"/>
              <a:t>detection</a:t>
            </a:r>
            <a:r>
              <a:rPr lang="es-ES"/>
              <a:t> and </a:t>
            </a:r>
            <a:r>
              <a:rPr lang="es-ES" err="1"/>
              <a:t>high</a:t>
            </a:r>
            <a:r>
              <a:rPr lang="es-ES"/>
              <a:t> </a:t>
            </a:r>
            <a:r>
              <a:rPr lang="es-ES" err="1"/>
              <a:t>cross</a:t>
            </a:r>
            <a:r>
              <a:rPr lang="es-ES"/>
              <a:t> </a:t>
            </a:r>
            <a:r>
              <a:rPr lang="es-ES" err="1"/>
              <a:t>section</a:t>
            </a:r>
            <a:r>
              <a:rPr lang="es-ES"/>
              <a:t> </a:t>
            </a:r>
            <a:r>
              <a:rPr lang="es-ES" err="1"/>
              <a:t>uncertainties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remaining</a:t>
            </a:r>
            <a:r>
              <a:rPr lang="es-ES"/>
              <a:t> elements.</a:t>
            </a:r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8BFAFC-B08D-4FD9-813E-E2DC14D67F12}"/>
              </a:ext>
            </a:extLst>
          </p:cNvPr>
          <p:cNvSpPr txBox="1"/>
          <p:nvPr/>
        </p:nvSpPr>
        <p:spPr>
          <a:xfrm>
            <a:off x="224139" y="5257485"/>
            <a:ext cx="8266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A </a:t>
            </a:r>
            <a:r>
              <a:rPr lang="es-ES" sz="2400" err="1"/>
              <a:t>boron</a:t>
            </a:r>
            <a:r>
              <a:rPr lang="es-ES" sz="2400"/>
              <a:t>-capture </a:t>
            </a:r>
            <a:r>
              <a:rPr lang="es-ES" sz="2400" err="1"/>
              <a:t>based</a:t>
            </a:r>
            <a:r>
              <a:rPr lang="es-ES" sz="2400"/>
              <a:t> </a:t>
            </a:r>
            <a:r>
              <a:rPr lang="es-ES" sz="2400" err="1"/>
              <a:t>detection</a:t>
            </a:r>
            <a:r>
              <a:rPr lang="es-ES" sz="2400"/>
              <a:t> </a:t>
            </a:r>
            <a:r>
              <a:rPr lang="es-ES" sz="2400" err="1"/>
              <a:t>system</a:t>
            </a:r>
            <a:r>
              <a:rPr lang="es-ES" sz="2400"/>
              <a:t> </a:t>
            </a:r>
            <a:r>
              <a:rPr lang="es-ES" sz="2400" err="1"/>
              <a:t>should</a:t>
            </a:r>
            <a:r>
              <a:rPr lang="es-ES" sz="2400"/>
              <a:t> </a:t>
            </a:r>
            <a:r>
              <a:rPr lang="es-ES" sz="2400" err="1"/>
              <a:t>guarantee</a:t>
            </a:r>
            <a:r>
              <a:rPr lang="es-ES" sz="2400"/>
              <a:t> </a:t>
            </a:r>
            <a:r>
              <a:rPr lang="es-ES" sz="2400" err="1"/>
              <a:t>higher</a:t>
            </a:r>
            <a:r>
              <a:rPr lang="es-ES" sz="2400"/>
              <a:t> </a:t>
            </a:r>
            <a:r>
              <a:rPr lang="es-ES" sz="2400" err="1"/>
              <a:t>efficiency</a:t>
            </a:r>
            <a:r>
              <a:rPr lang="es-ES" sz="2400"/>
              <a:t> and </a:t>
            </a:r>
            <a:r>
              <a:rPr lang="es-ES" sz="2400" err="1"/>
              <a:t>lower</a:t>
            </a:r>
            <a:r>
              <a:rPr lang="es-ES" sz="2400"/>
              <a:t> uncertainty than Li-glass scintillators.</a:t>
            </a:r>
            <a:endParaRPr lang="en-US" sz="240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B5EA7B3-A9A1-4BE0-92C5-128FF6B3D487}"/>
              </a:ext>
            </a:extLst>
          </p:cNvPr>
          <p:cNvCxnSpPr>
            <a:cxnSpLocks/>
          </p:cNvCxnSpPr>
          <p:nvPr/>
        </p:nvCxnSpPr>
        <p:spPr>
          <a:xfrm>
            <a:off x="10265260" y="4364901"/>
            <a:ext cx="0" cy="956212"/>
          </a:xfrm>
          <a:prstGeom prst="straightConnector1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4E1295C-B8AB-48F2-9240-536390B756EF}"/>
              </a:ext>
            </a:extLst>
          </p:cNvPr>
          <p:cNvSpPr txBox="1"/>
          <p:nvPr/>
        </p:nvSpPr>
        <p:spPr>
          <a:xfrm>
            <a:off x="9848172" y="5321113"/>
            <a:ext cx="2055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BGO scintillator</a:t>
            </a:r>
            <a:endParaRPr lang="en-US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F37B7C-259B-4055-9036-DDDA1805195B}"/>
              </a:ext>
            </a:extLst>
          </p:cNvPr>
          <p:cNvSpPr txBox="1"/>
          <p:nvPr/>
        </p:nvSpPr>
        <p:spPr>
          <a:xfrm>
            <a:off x="1756659" y="1868336"/>
            <a:ext cx="2883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aseline="30000"/>
              <a:t>6</a:t>
            </a:r>
            <a:r>
              <a:rPr lang="es-ES" sz="3200"/>
              <a:t>Li (n,</a:t>
            </a:r>
            <a:r>
              <a:rPr lang="es-ES" sz="3200" baseline="30000"/>
              <a:t> 3</a:t>
            </a:r>
            <a:r>
              <a:rPr lang="es-ES" sz="3200"/>
              <a:t>H)</a:t>
            </a:r>
            <a:r>
              <a:rPr lang="es-ES" sz="3200" baseline="30000"/>
              <a:t> 4</a:t>
            </a:r>
            <a:r>
              <a:rPr lang="es-ES" sz="3200"/>
              <a:t>He</a:t>
            </a:r>
            <a:endParaRPr lang="en-US" sz="32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56FA1A-633C-4A11-B256-C76BA184648F}"/>
              </a:ext>
            </a:extLst>
          </p:cNvPr>
          <p:cNvSpPr txBox="1"/>
          <p:nvPr/>
        </p:nvSpPr>
        <p:spPr>
          <a:xfrm>
            <a:off x="224139" y="3849922"/>
            <a:ext cx="2883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aseline="30000"/>
              <a:t>7</a:t>
            </a:r>
            <a:r>
              <a:rPr lang="es-ES" sz="3200"/>
              <a:t>Li (p,n)</a:t>
            </a:r>
            <a:r>
              <a:rPr lang="es-ES" sz="3200" baseline="30000"/>
              <a:t> 7</a:t>
            </a:r>
            <a:r>
              <a:rPr lang="es-ES" sz="3200"/>
              <a:t>Be</a:t>
            </a:r>
            <a:endParaRPr lang="en-US" sz="32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15F8C-9079-4661-BF6F-F84A423254C6}"/>
              </a:ext>
            </a:extLst>
          </p:cNvPr>
          <p:cNvSpPr txBox="1"/>
          <p:nvPr/>
        </p:nvSpPr>
        <p:spPr>
          <a:xfrm>
            <a:off x="1049131" y="4557963"/>
            <a:ext cx="262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/>
              <a:t>T</a:t>
            </a:r>
            <a:r>
              <a:rPr lang="es-ES" sz="2000" baseline="-25000"/>
              <a:t>n</a:t>
            </a:r>
            <a:r>
              <a:rPr lang="es-ES" sz="2000"/>
              <a:t> - 1 keV - 250 keV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566726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9601-7834-4695-A993-26C919438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07" y="442826"/>
            <a:ext cx="11004443" cy="704600"/>
          </a:xfrm>
        </p:spPr>
        <p:txBody>
          <a:bodyPr>
            <a:normAutofit/>
          </a:bodyPr>
          <a:lstStyle/>
          <a:p>
            <a:r>
              <a:rPr lang="es-ES"/>
              <a:t>Detected Neutron energy spectrum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23D9021-0007-4BE5-A563-F8286CE674F0}"/>
                  </a:ext>
                </a:extLst>
              </p:cNvPr>
              <p:cNvSpPr txBox="1"/>
              <p:nvPr/>
            </p:nvSpPr>
            <p:spPr>
              <a:xfrm>
                <a:off x="454508" y="4177867"/>
                <a:ext cx="3390107" cy="1268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𝑹𝑴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600" i="1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23D9021-0007-4BE5-A563-F8286CE67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08" y="4177867"/>
                <a:ext cx="3390107" cy="1268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52224A-64B6-4C8F-B1B0-1F689469DF6A}"/>
                  </a:ext>
                </a:extLst>
              </p:cNvPr>
              <p:cNvSpPr txBox="1"/>
              <p:nvPr/>
            </p:nvSpPr>
            <p:spPr>
              <a:xfrm>
                <a:off x="6121724" y="4149657"/>
                <a:ext cx="3194937" cy="1268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𝑹𝑴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600" i="1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52224A-64B6-4C8F-B1B0-1F689469D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724" y="4149657"/>
                <a:ext cx="3194937" cy="1268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2B2E28D-F485-44CA-8286-5F7A80DCD02D}"/>
              </a:ext>
            </a:extLst>
          </p:cNvPr>
          <p:cNvSpPr txBox="1"/>
          <p:nvPr/>
        </p:nvSpPr>
        <p:spPr>
          <a:xfrm>
            <a:off x="4047237" y="4627477"/>
            <a:ext cx="219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>
                <a:ea typeface="Cambria Math" panose="02040503050406030204" pitchFamily="18" charset="0"/>
              </a:rPr>
              <a:t>j = 1 … n, where</a:t>
            </a:r>
            <a:endParaRPr lang="en-US" i="1">
              <a:ea typeface="Cambria Math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484306-1B32-498D-9CCC-3C355D17F8BE}"/>
              </a:ext>
            </a:extLst>
          </p:cNvPr>
          <p:cNvSpPr txBox="1"/>
          <p:nvPr/>
        </p:nvSpPr>
        <p:spPr>
          <a:xfrm>
            <a:off x="1852880" y="5900278"/>
            <a:ext cx="1743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/>
              <a:t>MCNP6</a:t>
            </a:r>
            <a:endParaRPr lang="en-US" sz="2400" b="1"/>
          </a:p>
        </p:txBody>
      </p:sp>
      <p:sp>
        <p:nvSpPr>
          <p:cNvPr id="9" name="Flowchart: Manual Operation 8">
            <a:extLst>
              <a:ext uri="{FF2B5EF4-FFF2-40B4-BE49-F238E27FC236}">
                <a16:creationId xmlns:a16="http://schemas.microsoft.com/office/drawing/2014/main" id="{A76DB615-75C6-4B7F-91F7-ADC0C0A5F35F}"/>
              </a:ext>
            </a:extLst>
          </p:cNvPr>
          <p:cNvSpPr/>
          <p:nvPr/>
        </p:nvSpPr>
        <p:spPr>
          <a:xfrm rot="16200000">
            <a:off x="1612642" y="1453874"/>
            <a:ext cx="698724" cy="1912326"/>
          </a:xfrm>
          <a:prstGeom prst="flowChartManualOperati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3D41706-B001-42C2-9341-30E9F7A9AB60}"/>
              </a:ext>
            </a:extLst>
          </p:cNvPr>
          <p:cNvCxnSpPr>
            <a:cxnSpLocks/>
            <a:stCxn id="9" idx="0"/>
            <a:endCxn id="9" idx="2"/>
          </p:cNvCxnSpPr>
          <p:nvPr/>
        </p:nvCxnSpPr>
        <p:spPr>
          <a:xfrm>
            <a:off x="1005841" y="2410037"/>
            <a:ext cx="1912326" cy="0"/>
          </a:xfrm>
          <a:prstGeom prst="line">
            <a:avLst/>
          </a:prstGeom>
          <a:ln w="28575">
            <a:solidFill>
              <a:srgbClr val="FF0000">
                <a:alpha val="60000"/>
              </a:srgb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Extract 16">
            <a:extLst>
              <a:ext uri="{FF2B5EF4-FFF2-40B4-BE49-F238E27FC236}">
                <a16:creationId xmlns:a16="http://schemas.microsoft.com/office/drawing/2014/main" id="{6861349B-AE98-4714-AE88-E324FB6773A7}"/>
              </a:ext>
            </a:extLst>
          </p:cNvPr>
          <p:cNvSpPr/>
          <p:nvPr/>
        </p:nvSpPr>
        <p:spPr>
          <a:xfrm rot="16200000">
            <a:off x="4838486" y="204851"/>
            <a:ext cx="578254" cy="4418892"/>
          </a:xfrm>
          <a:prstGeom prst="flowChartExtra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387C5EC7-5276-480E-A9DF-10AFA752FD2E}"/>
              </a:ext>
            </a:extLst>
          </p:cNvPr>
          <p:cNvSpPr/>
          <p:nvPr/>
        </p:nvSpPr>
        <p:spPr>
          <a:xfrm rot="5400000">
            <a:off x="7818061" y="2344638"/>
            <a:ext cx="698474" cy="246331"/>
          </a:xfrm>
          <a:prstGeom prst="ca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ylinder 20">
            <a:extLst>
              <a:ext uri="{FF2B5EF4-FFF2-40B4-BE49-F238E27FC236}">
                <a16:creationId xmlns:a16="http://schemas.microsoft.com/office/drawing/2014/main" id="{3C2F95F6-4E05-45FD-A2F8-ACE03A732858}"/>
              </a:ext>
            </a:extLst>
          </p:cNvPr>
          <p:cNvSpPr/>
          <p:nvPr/>
        </p:nvSpPr>
        <p:spPr>
          <a:xfrm rot="5400000">
            <a:off x="8045246" y="2308208"/>
            <a:ext cx="700495" cy="317172"/>
          </a:xfrm>
          <a:prstGeom prst="can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ylinder 21">
            <a:extLst>
              <a:ext uri="{FF2B5EF4-FFF2-40B4-BE49-F238E27FC236}">
                <a16:creationId xmlns:a16="http://schemas.microsoft.com/office/drawing/2014/main" id="{C5F5A8D4-FB58-42EA-909B-0CF0AFDEEBAD}"/>
              </a:ext>
            </a:extLst>
          </p:cNvPr>
          <p:cNvSpPr/>
          <p:nvPr/>
        </p:nvSpPr>
        <p:spPr>
          <a:xfrm rot="5400000">
            <a:off x="9230133" y="1349701"/>
            <a:ext cx="684742" cy="2235681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C9C5118-3E7C-478B-9710-B92FACCB96B1}"/>
              </a:ext>
            </a:extLst>
          </p:cNvPr>
          <p:cNvCxnSpPr>
            <a:cxnSpLocks/>
          </p:cNvCxnSpPr>
          <p:nvPr/>
        </p:nvCxnSpPr>
        <p:spPr>
          <a:xfrm>
            <a:off x="8509120" y="2336963"/>
            <a:ext cx="0" cy="30162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4654B1EB-BB25-4D16-B16D-50D5EC2C1286}"/>
              </a:ext>
            </a:extLst>
          </p:cNvPr>
          <p:cNvSpPr/>
          <p:nvPr/>
        </p:nvSpPr>
        <p:spPr>
          <a:xfrm>
            <a:off x="8563578" y="2194088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D3089F31-83E9-4BA2-A7FD-D4009DC06504}"/>
              </a:ext>
            </a:extLst>
          </p:cNvPr>
          <p:cNvSpPr/>
          <p:nvPr/>
        </p:nvSpPr>
        <p:spPr>
          <a:xfrm>
            <a:off x="9005711" y="2192514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886B8214-AA4E-4E62-9F74-CBA9BA30B070}"/>
              </a:ext>
            </a:extLst>
          </p:cNvPr>
          <p:cNvSpPr/>
          <p:nvPr/>
        </p:nvSpPr>
        <p:spPr>
          <a:xfrm rot="10800000">
            <a:off x="8784644" y="2369914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C8E0EE99-BCD7-4861-8DC3-9A9C16099149}"/>
              </a:ext>
            </a:extLst>
          </p:cNvPr>
          <p:cNvSpPr/>
          <p:nvPr/>
        </p:nvSpPr>
        <p:spPr>
          <a:xfrm>
            <a:off x="9437001" y="2192513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70A4CAFA-0A6E-44E4-BEA4-7A2B588EA0A6}"/>
              </a:ext>
            </a:extLst>
          </p:cNvPr>
          <p:cNvSpPr/>
          <p:nvPr/>
        </p:nvSpPr>
        <p:spPr>
          <a:xfrm>
            <a:off x="9858793" y="2187187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937A97B1-0338-4B38-A54D-440A694B182F}"/>
              </a:ext>
            </a:extLst>
          </p:cNvPr>
          <p:cNvSpPr/>
          <p:nvPr/>
        </p:nvSpPr>
        <p:spPr>
          <a:xfrm rot="10800000">
            <a:off x="9216524" y="2380214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9C5D3B98-0A44-40BE-87AB-0CB94D779809}"/>
              </a:ext>
            </a:extLst>
          </p:cNvPr>
          <p:cNvSpPr/>
          <p:nvPr/>
        </p:nvSpPr>
        <p:spPr>
          <a:xfrm rot="10800000">
            <a:off x="9636511" y="2384505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5BD35777-A2FC-4A88-9449-21E05549C575}"/>
              </a:ext>
            </a:extLst>
          </p:cNvPr>
          <p:cNvSpPr/>
          <p:nvPr/>
        </p:nvSpPr>
        <p:spPr>
          <a:xfrm rot="10800000">
            <a:off x="10079270" y="2369914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ylinder 33">
            <a:extLst>
              <a:ext uri="{FF2B5EF4-FFF2-40B4-BE49-F238E27FC236}">
                <a16:creationId xmlns:a16="http://schemas.microsoft.com/office/drawing/2014/main" id="{6C8AFE91-715D-454B-B0ED-F45831FD7DE6}"/>
              </a:ext>
            </a:extLst>
          </p:cNvPr>
          <p:cNvSpPr/>
          <p:nvPr/>
        </p:nvSpPr>
        <p:spPr>
          <a:xfrm rot="5400000">
            <a:off x="10711147" y="2440245"/>
            <a:ext cx="45719" cy="241074"/>
          </a:xfrm>
          <a:prstGeom prst="ca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ylinder 34">
            <a:extLst>
              <a:ext uri="{FF2B5EF4-FFF2-40B4-BE49-F238E27FC236}">
                <a16:creationId xmlns:a16="http://schemas.microsoft.com/office/drawing/2014/main" id="{A5B6B25A-2CD8-41F2-9F9F-AB9EFD2D11A2}"/>
              </a:ext>
            </a:extLst>
          </p:cNvPr>
          <p:cNvSpPr/>
          <p:nvPr/>
        </p:nvSpPr>
        <p:spPr>
          <a:xfrm rot="5400000">
            <a:off x="10651552" y="2230986"/>
            <a:ext cx="45719" cy="115609"/>
          </a:xfrm>
          <a:prstGeom prst="can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19F6124-1F5D-4D5E-B482-9C22D7E92136}"/>
              </a:ext>
            </a:extLst>
          </p:cNvPr>
          <p:cNvCxnSpPr>
            <a:cxnSpLocks/>
          </p:cNvCxnSpPr>
          <p:nvPr/>
        </p:nvCxnSpPr>
        <p:spPr>
          <a:xfrm>
            <a:off x="2918167" y="2227762"/>
            <a:ext cx="0" cy="3571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AFA05F6-495B-427B-A127-B3021EB37CD7}"/>
              </a:ext>
            </a:extLst>
          </p:cNvPr>
          <p:cNvCxnSpPr>
            <a:cxnSpLocks/>
          </p:cNvCxnSpPr>
          <p:nvPr/>
        </p:nvCxnSpPr>
        <p:spPr>
          <a:xfrm flipV="1">
            <a:off x="1235209" y="2467929"/>
            <a:ext cx="622776" cy="632460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ADDB7737-4DEB-4E21-8BCA-7CCAD9BF0C35}"/>
              </a:ext>
            </a:extLst>
          </p:cNvPr>
          <p:cNvSpPr txBox="1"/>
          <p:nvPr/>
        </p:nvSpPr>
        <p:spPr>
          <a:xfrm>
            <a:off x="876300" y="3068026"/>
            <a:ext cx="2490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pulsed proton beam</a:t>
            </a:r>
            <a:endParaRPr 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AD7B45E-23B9-432B-AA1F-6617EFBB4DA9}"/>
              </a:ext>
            </a:extLst>
          </p:cNvPr>
          <p:cNvCxnSpPr>
            <a:cxnSpLocks/>
          </p:cNvCxnSpPr>
          <p:nvPr/>
        </p:nvCxnSpPr>
        <p:spPr>
          <a:xfrm>
            <a:off x="2255723" y="1613518"/>
            <a:ext cx="610681" cy="756396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5C7E6FF-83EA-47C9-9757-920CA081BA67}"/>
              </a:ext>
            </a:extLst>
          </p:cNvPr>
          <p:cNvSpPr txBox="1"/>
          <p:nvPr/>
        </p:nvSpPr>
        <p:spPr>
          <a:xfrm>
            <a:off x="1315335" y="1286418"/>
            <a:ext cx="129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Li target</a:t>
            </a:r>
            <a:endParaRPr lang="en-US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EAC9237-5178-4A8E-AB0B-541396CC6829}"/>
              </a:ext>
            </a:extLst>
          </p:cNvPr>
          <p:cNvCxnSpPr>
            <a:cxnSpLocks/>
          </p:cNvCxnSpPr>
          <p:nvPr/>
        </p:nvCxnSpPr>
        <p:spPr>
          <a:xfrm flipV="1">
            <a:off x="4270326" y="2605687"/>
            <a:ext cx="79399" cy="366280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5E88799-5ACB-41DA-BD0A-28D244F7A99F}"/>
              </a:ext>
            </a:extLst>
          </p:cNvPr>
          <p:cNvSpPr txBox="1"/>
          <p:nvPr/>
        </p:nvSpPr>
        <p:spPr>
          <a:xfrm>
            <a:off x="3596114" y="2913477"/>
            <a:ext cx="193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neutrons cone</a:t>
            </a:r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95C7085-5187-4011-A60E-E9629BFD0670}"/>
              </a:ext>
            </a:extLst>
          </p:cNvPr>
          <p:cNvCxnSpPr>
            <a:cxnSpLocks/>
          </p:cNvCxnSpPr>
          <p:nvPr/>
        </p:nvCxnSpPr>
        <p:spPr>
          <a:xfrm flipV="1">
            <a:off x="7756071" y="2871966"/>
            <a:ext cx="187095" cy="243097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9C75727-6885-4F19-826D-D0D44D10B981}"/>
              </a:ext>
            </a:extLst>
          </p:cNvPr>
          <p:cNvSpPr txBox="1"/>
          <p:nvPr/>
        </p:nvSpPr>
        <p:spPr>
          <a:xfrm>
            <a:off x="6369703" y="3178997"/>
            <a:ext cx="193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Boron capsule</a:t>
            </a:r>
            <a:endParaRPr lang="en-US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5E0831C-252D-4FD8-B8D2-7ED94D2CFC28}"/>
              </a:ext>
            </a:extLst>
          </p:cNvPr>
          <p:cNvCxnSpPr>
            <a:cxnSpLocks/>
          </p:cNvCxnSpPr>
          <p:nvPr/>
        </p:nvCxnSpPr>
        <p:spPr>
          <a:xfrm flipH="1" flipV="1">
            <a:off x="8462737" y="2894617"/>
            <a:ext cx="100841" cy="542741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C317E40-88B0-4E94-A9C4-A507CB892564}"/>
              </a:ext>
            </a:extLst>
          </p:cNvPr>
          <p:cNvSpPr txBox="1"/>
          <p:nvPr/>
        </p:nvSpPr>
        <p:spPr>
          <a:xfrm>
            <a:off x="8153697" y="3515445"/>
            <a:ext cx="193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BGO scintillator</a:t>
            </a:r>
            <a:endParaRPr lang="en-US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31F880E-E430-447D-8D9A-1B46AAD2FFF1}"/>
              </a:ext>
            </a:extLst>
          </p:cNvPr>
          <p:cNvCxnSpPr>
            <a:cxnSpLocks/>
          </p:cNvCxnSpPr>
          <p:nvPr/>
        </p:nvCxnSpPr>
        <p:spPr>
          <a:xfrm>
            <a:off x="9437001" y="1677525"/>
            <a:ext cx="410405" cy="383150"/>
          </a:xfrm>
          <a:prstGeom prst="straightConnector1">
            <a:avLst/>
          </a:prstGeom>
          <a:ln w="28575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60BCD19A-4EBF-4FEA-82C0-6876A0D1A806}"/>
              </a:ext>
            </a:extLst>
          </p:cNvPr>
          <p:cNvSpPr txBox="1"/>
          <p:nvPr/>
        </p:nvSpPr>
        <p:spPr>
          <a:xfrm>
            <a:off x="8113590" y="1310505"/>
            <a:ext cx="2796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photomultiplier tube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E47DA9-AD3A-4CAB-8A93-6EE3FBD83149}"/>
              </a:ext>
            </a:extLst>
          </p:cNvPr>
          <p:cNvSpPr txBox="1"/>
          <p:nvPr/>
        </p:nvSpPr>
        <p:spPr>
          <a:xfrm>
            <a:off x="4047237" y="5879812"/>
            <a:ext cx="4827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ENDF/B-VIII.0 ≡ TENDL-2021</a:t>
            </a:r>
            <a:endParaRPr lang="es-ES" sz="2400" b="1"/>
          </a:p>
        </p:txBody>
      </p:sp>
    </p:spTree>
    <p:extLst>
      <p:ext uri="{BB962C8B-B14F-4D97-AF65-F5344CB8AC3E}">
        <p14:creationId xmlns:p14="http://schemas.microsoft.com/office/powerpoint/2010/main" val="160932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0A72D9-8F58-4D64-B138-DDC7299A07FD}"/>
                  </a:ext>
                </a:extLst>
              </p:cNvPr>
              <p:cNvSpPr txBox="1"/>
              <p:nvPr/>
            </p:nvSpPr>
            <p:spPr>
              <a:xfrm>
                <a:off x="7430196" y="1120824"/>
                <a:ext cx="4761804" cy="1309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𝑑𝑁</m:t>
                          </m:r>
                          <m:d>
                            <m:d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en-US" sz="3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3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𝑑𝑒𝑡</m:t>
                              </m:r>
                            </m:sup>
                          </m:sSup>
                        </m:num>
                        <m:den>
                          <m:r>
                            <a:rPr lang="en-US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6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3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d>
                            <m:d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360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0A72D9-8F58-4D64-B138-DDC7299A0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0196" y="1120824"/>
                <a:ext cx="4761804" cy="13090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FC1256-5228-433C-9048-0DA43FC6805E}"/>
                  </a:ext>
                </a:extLst>
              </p:cNvPr>
              <p:cNvSpPr txBox="1"/>
              <p:nvPr/>
            </p:nvSpPr>
            <p:spPr>
              <a:xfrm>
                <a:off x="7575339" y="3170040"/>
                <a:ext cx="3329355" cy="1317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s-E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/>
                            </m:rPr>
                            <a:rPr lang="es-E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𝑹𝑴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600" i="1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FC1256-5228-433C-9048-0DA43FC680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339" y="3170040"/>
                <a:ext cx="3329355" cy="1317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81F8FBAE-408B-44B6-B89D-3E01D6D572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277" y="457200"/>
            <a:ext cx="6680480" cy="54256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9BCF53-AC0F-4460-8AED-6A627A910270}"/>
              </a:ext>
            </a:extLst>
          </p:cNvPr>
          <p:cNvSpPr txBox="1"/>
          <p:nvPr/>
        </p:nvSpPr>
        <p:spPr>
          <a:xfrm>
            <a:off x="5201138" y="1495882"/>
            <a:ext cx="246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>
                <a:solidFill>
                  <a:schemeClr val="bg1"/>
                </a:solidFill>
              </a:rPr>
              <a:t>*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928718-65B8-42B5-8E02-24D5FFC4D03F}"/>
              </a:ext>
            </a:extLst>
          </p:cNvPr>
          <p:cNvSpPr txBox="1"/>
          <p:nvPr/>
        </p:nvSpPr>
        <p:spPr>
          <a:xfrm>
            <a:off x="333828" y="6242447"/>
            <a:ext cx="115243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*</a:t>
            </a:r>
            <a:r>
              <a:rPr lang="es-ES" sz="1600"/>
              <a:t> G.Feinberg </a:t>
            </a:r>
            <a:r>
              <a:rPr lang="es-ES" sz="1600" i="1"/>
              <a:t>et al.</a:t>
            </a:r>
            <a:r>
              <a:rPr lang="es-ES" sz="1600"/>
              <a:t>, Quasi-stellar neutrons from the </a:t>
            </a:r>
            <a:r>
              <a:rPr lang="es-ES" sz="1600" baseline="30000"/>
              <a:t>7</a:t>
            </a:r>
            <a:r>
              <a:rPr lang="es-ES" sz="1600"/>
              <a:t>Li (p,n)</a:t>
            </a:r>
            <a:r>
              <a:rPr lang="es-ES" sz="1600" baseline="30000"/>
              <a:t> 7</a:t>
            </a:r>
            <a:r>
              <a:rPr lang="es-ES" sz="1600"/>
              <a:t>Be reaction with an energy-broadened proton beam, Phys. Rev. C 85 (2012) 055810</a:t>
            </a:r>
            <a:endParaRPr lang="en-US" sz="1600" i="1"/>
          </a:p>
        </p:txBody>
      </p:sp>
    </p:spTree>
    <p:extLst>
      <p:ext uri="{BB962C8B-B14F-4D97-AF65-F5344CB8AC3E}">
        <p14:creationId xmlns:p14="http://schemas.microsoft.com/office/powerpoint/2010/main" val="1525350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Operation 3">
            <a:extLst>
              <a:ext uri="{FF2B5EF4-FFF2-40B4-BE49-F238E27FC236}">
                <a16:creationId xmlns:a16="http://schemas.microsoft.com/office/drawing/2014/main" id="{28DA4534-80BD-49D7-B81F-A39AEEC0F19B}"/>
              </a:ext>
            </a:extLst>
          </p:cNvPr>
          <p:cNvSpPr/>
          <p:nvPr/>
        </p:nvSpPr>
        <p:spPr>
          <a:xfrm rot="16200000">
            <a:off x="1157257" y="1772919"/>
            <a:ext cx="698724" cy="1912326"/>
          </a:xfrm>
          <a:prstGeom prst="flowChartManualOperati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C1FB56-336E-461F-8088-EA61FCEE6544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550456" y="2729082"/>
            <a:ext cx="1912326" cy="0"/>
          </a:xfrm>
          <a:prstGeom prst="line">
            <a:avLst/>
          </a:prstGeom>
          <a:ln w="28575">
            <a:solidFill>
              <a:srgbClr val="FF0000">
                <a:alpha val="60000"/>
              </a:srgb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Extract 5">
            <a:extLst>
              <a:ext uri="{FF2B5EF4-FFF2-40B4-BE49-F238E27FC236}">
                <a16:creationId xmlns:a16="http://schemas.microsoft.com/office/drawing/2014/main" id="{86CE1161-F1B9-4E6C-B448-9332D80CBFB6}"/>
              </a:ext>
            </a:extLst>
          </p:cNvPr>
          <p:cNvSpPr/>
          <p:nvPr/>
        </p:nvSpPr>
        <p:spPr>
          <a:xfrm rot="16200000">
            <a:off x="4383101" y="523896"/>
            <a:ext cx="578254" cy="4418892"/>
          </a:xfrm>
          <a:prstGeom prst="flowChartExtra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59CBA7BC-167D-477F-BD90-8FF83E4C519A}"/>
              </a:ext>
            </a:extLst>
          </p:cNvPr>
          <p:cNvSpPr/>
          <p:nvPr/>
        </p:nvSpPr>
        <p:spPr>
          <a:xfrm rot="5400000">
            <a:off x="7594905" y="1639397"/>
            <a:ext cx="698474" cy="246331"/>
          </a:xfrm>
          <a:prstGeom prst="ca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48ED91BB-412A-4501-B733-1C9F6512C41F}"/>
              </a:ext>
            </a:extLst>
          </p:cNvPr>
          <p:cNvSpPr/>
          <p:nvPr/>
        </p:nvSpPr>
        <p:spPr>
          <a:xfrm rot="5400000">
            <a:off x="7822090" y="1602967"/>
            <a:ext cx="700495" cy="317172"/>
          </a:xfrm>
          <a:prstGeom prst="can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4D8CABE1-6BBC-46BE-BA0B-728B396D5768}"/>
              </a:ext>
            </a:extLst>
          </p:cNvPr>
          <p:cNvSpPr/>
          <p:nvPr/>
        </p:nvSpPr>
        <p:spPr>
          <a:xfrm rot="5400000">
            <a:off x="9006977" y="644460"/>
            <a:ext cx="684742" cy="2235681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5ACAA6-A927-4D52-855A-EBE88A966F08}"/>
              </a:ext>
            </a:extLst>
          </p:cNvPr>
          <p:cNvCxnSpPr>
            <a:cxnSpLocks/>
          </p:cNvCxnSpPr>
          <p:nvPr/>
        </p:nvCxnSpPr>
        <p:spPr>
          <a:xfrm>
            <a:off x="8285964" y="1631722"/>
            <a:ext cx="0" cy="30162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85811D76-8DD1-417A-A033-C3F68F592308}"/>
              </a:ext>
            </a:extLst>
          </p:cNvPr>
          <p:cNvSpPr/>
          <p:nvPr/>
        </p:nvSpPr>
        <p:spPr>
          <a:xfrm>
            <a:off x="8340422" y="1488847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4D53FF70-331C-4478-9CD1-9BEA6204E391}"/>
              </a:ext>
            </a:extLst>
          </p:cNvPr>
          <p:cNvSpPr/>
          <p:nvPr/>
        </p:nvSpPr>
        <p:spPr>
          <a:xfrm>
            <a:off x="8782555" y="1487273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E01127EC-FC94-463A-B9E7-5F2CC8ABA367}"/>
              </a:ext>
            </a:extLst>
          </p:cNvPr>
          <p:cNvSpPr/>
          <p:nvPr/>
        </p:nvSpPr>
        <p:spPr>
          <a:xfrm rot="10800000">
            <a:off x="8561488" y="1664673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223EFE97-DFBC-4F69-92E3-BCC37B3445FC}"/>
              </a:ext>
            </a:extLst>
          </p:cNvPr>
          <p:cNvSpPr/>
          <p:nvPr/>
        </p:nvSpPr>
        <p:spPr>
          <a:xfrm>
            <a:off x="9213845" y="1487272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3168AD8E-C0A0-4564-A73A-7DFC0F3B53E8}"/>
              </a:ext>
            </a:extLst>
          </p:cNvPr>
          <p:cNvSpPr/>
          <p:nvPr/>
        </p:nvSpPr>
        <p:spPr>
          <a:xfrm>
            <a:off x="9635637" y="1481946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55E6BA22-2F73-4E49-9455-578BBCC593CD}"/>
              </a:ext>
            </a:extLst>
          </p:cNvPr>
          <p:cNvSpPr/>
          <p:nvPr/>
        </p:nvSpPr>
        <p:spPr>
          <a:xfrm rot="10800000">
            <a:off x="8993368" y="1674973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4CFCDA6B-1724-4F84-8EE6-385C2F8B4070}"/>
              </a:ext>
            </a:extLst>
          </p:cNvPr>
          <p:cNvSpPr/>
          <p:nvPr/>
        </p:nvSpPr>
        <p:spPr>
          <a:xfrm rot="10800000">
            <a:off x="9413355" y="1679264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C027DB0-74D3-48AF-B86D-6A154882643A}"/>
              </a:ext>
            </a:extLst>
          </p:cNvPr>
          <p:cNvSpPr/>
          <p:nvPr/>
        </p:nvSpPr>
        <p:spPr>
          <a:xfrm rot="10800000">
            <a:off x="9856114" y="1664673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ylinder 18">
            <a:extLst>
              <a:ext uri="{FF2B5EF4-FFF2-40B4-BE49-F238E27FC236}">
                <a16:creationId xmlns:a16="http://schemas.microsoft.com/office/drawing/2014/main" id="{3E4C1A72-AF75-45BE-84D6-A9A1F390C127}"/>
              </a:ext>
            </a:extLst>
          </p:cNvPr>
          <p:cNvSpPr/>
          <p:nvPr/>
        </p:nvSpPr>
        <p:spPr>
          <a:xfrm rot="5400000">
            <a:off x="10487991" y="1735004"/>
            <a:ext cx="45719" cy="241074"/>
          </a:xfrm>
          <a:prstGeom prst="ca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BBE0E14E-06DE-4AE5-85F0-1A84FED2C0E6}"/>
              </a:ext>
            </a:extLst>
          </p:cNvPr>
          <p:cNvSpPr/>
          <p:nvPr/>
        </p:nvSpPr>
        <p:spPr>
          <a:xfrm rot="5400000">
            <a:off x="10428396" y="1525745"/>
            <a:ext cx="45719" cy="115609"/>
          </a:xfrm>
          <a:prstGeom prst="can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E5E4E5-B9CF-4FFB-B368-127BE4520B21}"/>
              </a:ext>
            </a:extLst>
          </p:cNvPr>
          <p:cNvCxnSpPr>
            <a:cxnSpLocks/>
          </p:cNvCxnSpPr>
          <p:nvPr/>
        </p:nvCxnSpPr>
        <p:spPr>
          <a:xfrm>
            <a:off x="2462782" y="2546807"/>
            <a:ext cx="0" cy="3571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714F64B-807F-4EC8-A772-57C00EFFE746}"/>
              </a:ext>
            </a:extLst>
          </p:cNvPr>
          <p:cNvSpPr txBox="1"/>
          <p:nvPr/>
        </p:nvSpPr>
        <p:spPr>
          <a:xfrm>
            <a:off x="8067308" y="857568"/>
            <a:ext cx="2796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Boron detector</a:t>
            </a:r>
            <a:endParaRPr lang="en-US" sz="2400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A42131B2-450A-4BBD-A9F7-31DB88AD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07" y="442826"/>
            <a:ext cx="6936931" cy="704600"/>
          </a:xfrm>
        </p:spPr>
        <p:txBody>
          <a:bodyPr>
            <a:normAutofit/>
          </a:bodyPr>
          <a:lstStyle/>
          <a:p>
            <a:r>
              <a:rPr lang="es-ES"/>
              <a:t>Detection efficiency</a:t>
            </a:r>
            <a:endParaRPr lang="en-US"/>
          </a:p>
        </p:txBody>
      </p:sp>
      <p:sp>
        <p:nvSpPr>
          <p:cNvPr id="36" name="Cylinder 35">
            <a:extLst>
              <a:ext uri="{FF2B5EF4-FFF2-40B4-BE49-F238E27FC236}">
                <a16:creationId xmlns:a16="http://schemas.microsoft.com/office/drawing/2014/main" id="{DDB92E1D-5A60-4AD2-A275-E65A8AFC6E35}"/>
              </a:ext>
            </a:extLst>
          </p:cNvPr>
          <p:cNvSpPr/>
          <p:nvPr/>
        </p:nvSpPr>
        <p:spPr>
          <a:xfrm rot="5400000">
            <a:off x="7725702" y="3171699"/>
            <a:ext cx="700495" cy="509948"/>
          </a:xfrm>
          <a:prstGeom prst="can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ylinder 36">
            <a:extLst>
              <a:ext uri="{FF2B5EF4-FFF2-40B4-BE49-F238E27FC236}">
                <a16:creationId xmlns:a16="http://schemas.microsoft.com/office/drawing/2014/main" id="{A26D9682-6E07-4BB3-B07F-5EE8D791BB56}"/>
              </a:ext>
            </a:extLst>
          </p:cNvPr>
          <p:cNvSpPr/>
          <p:nvPr/>
        </p:nvSpPr>
        <p:spPr>
          <a:xfrm rot="5400000">
            <a:off x="9006977" y="2309579"/>
            <a:ext cx="684742" cy="2235681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471B6EC-13C2-43E1-B6D2-40F302732BBA}"/>
              </a:ext>
            </a:extLst>
          </p:cNvPr>
          <p:cNvCxnSpPr>
            <a:cxnSpLocks/>
          </p:cNvCxnSpPr>
          <p:nvPr/>
        </p:nvCxnSpPr>
        <p:spPr>
          <a:xfrm>
            <a:off x="8285964" y="3296841"/>
            <a:ext cx="0" cy="30162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>
            <a:extLst>
              <a:ext uri="{FF2B5EF4-FFF2-40B4-BE49-F238E27FC236}">
                <a16:creationId xmlns:a16="http://schemas.microsoft.com/office/drawing/2014/main" id="{71A76862-6066-45D2-9C45-71CE4445CFA2}"/>
              </a:ext>
            </a:extLst>
          </p:cNvPr>
          <p:cNvSpPr/>
          <p:nvPr/>
        </p:nvSpPr>
        <p:spPr>
          <a:xfrm>
            <a:off x="8340422" y="3153966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BAB4956F-124E-4148-8403-EB54F0CD744E}"/>
              </a:ext>
            </a:extLst>
          </p:cNvPr>
          <p:cNvSpPr/>
          <p:nvPr/>
        </p:nvSpPr>
        <p:spPr>
          <a:xfrm>
            <a:off x="8782555" y="3152392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7ED17804-2F73-4031-B445-65A61C4B926A}"/>
              </a:ext>
            </a:extLst>
          </p:cNvPr>
          <p:cNvSpPr/>
          <p:nvPr/>
        </p:nvSpPr>
        <p:spPr>
          <a:xfrm rot="10800000">
            <a:off x="8561488" y="3329792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57F80B64-51F9-48E5-8482-DA16B5211307}"/>
              </a:ext>
            </a:extLst>
          </p:cNvPr>
          <p:cNvSpPr/>
          <p:nvPr/>
        </p:nvSpPr>
        <p:spPr>
          <a:xfrm>
            <a:off x="9213845" y="3152391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BF9E607E-1386-470D-8F49-8F74D23CF3D0}"/>
              </a:ext>
            </a:extLst>
          </p:cNvPr>
          <p:cNvSpPr/>
          <p:nvPr/>
        </p:nvSpPr>
        <p:spPr>
          <a:xfrm>
            <a:off x="9635637" y="3147065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FD74ED52-743E-4FF3-B2CC-91801E950462}"/>
              </a:ext>
            </a:extLst>
          </p:cNvPr>
          <p:cNvSpPr/>
          <p:nvPr/>
        </p:nvSpPr>
        <p:spPr>
          <a:xfrm rot="10800000">
            <a:off x="8993368" y="3340092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BAB6B947-AABF-48F1-B38B-D74BBB45B577}"/>
              </a:ext>
            </a:extLst>
          </p:cNvPr>
          <p:cNvSpPr/>
          <p:nvPr/>
        </p:nvSpPr>
        <p:spPr>
          <a:xfrm rot="10800000">
            <a:off x="9413355" y="3344383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45941D8D-A0DD-4931-983D-B0BB1013275E}"/>
              </a:ext>
            </a:extLst>
          </p:cNvPr>
          <p:cNvSpPr/>
          <p:nvPr/>
        </p:nvSpPr>
        <p:spPr>
          <a:xfrm rot="10800000">
            <a:off x="9856114" y="3329792"/>
            <a:ext cx="421792" cy="411599"/>
          </a:xfrm>
          <a:prstGeom prst="arc">
            <a:avLst>
              <a:gd name="adj1" fmla="val 16200000"/>
              <a:gd name="adj2" fmla="val 303824"/>
            </a:avLst>
          </a:prstGeom>
          <a:ln>
            <a:solidFill>
              <a:srgbClr val="00B0F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ylinder 46">
            <a:extLst>
              <a:ext uri="{FF2B5EF4-FFF2-40B4-BE49-F238E27FC236}">
                <a16:creationId xmlns:a16="http://schemas.microsoft.com/office/drawing/2014/main" id="{4E6391AB-792C-4B21-9F07-97CB660D3606}"/>
              </a:ext>
            </a:extLst>
          </p:cNvPr>
          <p:cNvSpPr/>
          <p:nvPr/>
        </p:nvSpPr>
        <p:spPr>
          <a:xfrm rot="5400000">
            <a:off x="10487991" y="3400123"/>
            <a:ext cx="45719" cy="241074"/>
          </a:xfrm>
          <a:prstGeom prst="can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ylinder 47">
            <a:extLst>
              <a:ext uri="{FF2B5EF4-FFF2-40B4-BE49-F238E27FC236}">
                <a16:creationId xmlns:a16="http://schemas.microsoft.com/office/drawing/2014/main" id="{876A9CC1-2260-4162-97F0-7740333A4E01}"/>
              </a:ext>
            </a:extLst>
          </p:cNvPr>
          <p:cNvSpPr/>
          <p:nvPr/>
        </p:nvSpPr>
        <p:spPr>
          <a:xfrm rot="5400000">
            <a:off x="10428396" y="3190864"/>
            <a:ext cx="45719" cy="115609"/>
          </a:xfrm>
          <a:prstGeom prst="can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C0186C7-0F43-4A77-8E56-F8CD6EF90087}"/>
              </a:ext>
            </a:extLst>
          </p:cNvPr>
          <p:cNvSpPr txBox="1"/>
          <p:nvPr/>
        </p:nvSpPr>
        <p:spPr>
          <a:xfrm>
            <a:off x="7944142" y="4131938"/>
            <a:ext cx="2796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Li-glass scintillator</a:t>
            </a:r>
            <a:endParaRPr lang="en-US" sz="240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4BD1E7-B0CB-4C9F-8787-9C2C4CD30659}"/>
              </a:ext>
            </a:extLst>
          </p:cNvPr>
          <p:cNvSpPr txBox="1"/>
          <p:nvPr/>
        </p:nvSpPr>
        <p:spPr>
          <a:xfrm>
            <a:off x="3376150" y="5465598"/>
            <a:ext cx="3304032" cy="492443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" sz="3200" b="1"/>
              <a:t>2.79 ± 0.01</a:t>
            </a:r>
            <a:endParaRPr lang="en-US" sz="3200" b="1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E201066-EA2D-4D1E-B522-7EB8B8C997D1}"/>
              </a:ext>
            </a:extLst>
          </p:cNvPr>
          <p:cNvSpPr txBox="1"/>
          <p:nvPr/>
        </p:nvSpPr>
        <p:spPr>
          <a:xfrm>
            <a:off x="566836" y="3682326"/>
            <a:ext cx="2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T</a:t>
            </a:r>
            <a:r>
              <a:rPr lang="es-ES" sz="2400" baseline="-25000"/>
              <a:t>p</a:t>
            </a:r>
            <a:r>
              <a:rPr lang="es-ES" sz="2400"/>
              <a:t> = 1886 keV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141490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CE0360A-998F-4345-B439-54F3FC536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36" y="313984"/>
            <a:ext cx="7060093" cy="1035845"/>
          </a:xfrm>
        </p:spPr>
        <p:txBody>
          <a:bodyPr/>
          <a:lstStyle/>
          <a:p>
            <a:r>
              <a:rPr lang="es-ES"/>
              <a:t>Estimation of uncertainties </a:t>
            </a:r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7E36278-1D54-40CF-9107-564AF03F44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09774"/>
              </p:ext>
            </p:extLst>
          </p:nvPr>
        </p:nvGraphicFramePr>
        <p:xfrm>
          <a:off x="0" y="1451429"/>
          <a:ext cx="11872687" cy="333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1FA5DBB-961C-4FB9-8E1E-ACC2A2C20727}"/>
              </a:ext>
            </a:extLst>
          </p:cNvPr>
          <p:cNvSpPr txBox="1"/>
          <p:nvPr/>
        </p:nvSpPr>
        <p:spPr>
          <a:xfrm>
            <a:off x="3460748" y="5406571"/>
            <a:ext cx="4578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/>
              <a:t>std(T</a:t>
            </a:r>
            <a:r>
              <a:rPr lang="es-ES" sz="3200" baseline="-25000"/>
              <a:t>n</a:t>
            </a:r>
            <a:r>
              <a:rPr lang="es-ES" sz="3200"/>
              <a:t>) ~ 0.8% - 2.3%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25126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C28CDC-18BA-40B8-A865-18A23B05C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788" y="1583496"/>
            <a:ext cx="6452336" cy="483167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9AE2122-14C7-4476-8B2A-FC769914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07" y="442826"/>
            <a:ext cx="10356743" cy="704600"/>
          </a:xfrm>
        </p:spPr>
        <p:txBody>
          <a:bodyPr>
            <a:normAutofit/>
          </a:bodyPr>
          <a:lstStyle/>
          <a:p>
            <a:r>
              <a:rPr lang="es-ES"/>
              <a:t>Emitted neutron energy spectrum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07C302-AC45-42DD-83CC-CA1E55A5FE00}"/>
              </a:ext>
            </a:extLst>
          </p:cNvPr>
          <p:cNvSpPr txBox="1"/>
          <p:nvPr/>
        </p:nvSpPr>
        <p:spPr>
          <a:xfrm>
            <a:off x="7648238" y="3429000"/>
            <a:ext cx="2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T</a:t>
            </a:r>
            <a:r>
              <a:rPr lang="es-ES" sz="2400" baseline="-25000"/>
              <a:t>p</a:t>
            </a:r>
            <a:r>
              <a:rPr lang="es-ES" sz="2400"/>
              <a:t> = 2018 keV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F585FB-F5F1-4675-B1A7-A8AA70E51376}"/>
                  </a:ext>
                </a:extLst>
              </p:cNvPr>
              <p:cNvSpPr txBox="1"/>
              <p:nvPr/>
            </p:nvSpPr>
            <p:spPr>
              <a:xfrm>
                <a:off x="7176573" y="1583496"/>
                <a:ext cx="4443639" cy="11739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𝑑𝑁</m:t>
                          </m:r>
                          <m:d>
                            <m:d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en-US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3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𝑑𝑒𝑡</m:t>
                              </m:r>
                            </m:sup>
                          </m:sSup>
                        </m:num>
                        <m:den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d>
                            <m:d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F585FB-F5F1-4675-B1A7-A8AA70E51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573" y="1583496"/>
                <a:ext cx="4443639" cy="11739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44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5B0904-4C7C-48E8-8284-2547AD34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307" y="442826"/>
            <a:ext cx="10537264" cy="704600"/>
          </a:xfrm>
        </p:spPr>
        <p:txBody>
          <a:bodyPr>
            <a:normAutofit/>
          </a:bodyPr>
          <a:lstStyle/>
          <a:p>
            <a:r>
              <a:rPr lang="es-ES"/>
              <a:t>Detection efficiency’s uncertainties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FD1970-8523-4FA7-9995-68F269950D07}"/>
                  </a:ext>
                </a:extLst>
              </p:cNvPr>
              <p:cNvSpPr txBox="1"/>
              <p:nvPr/>
            </p:nvSpPr>
            <p:spPr>
              <a:xfrm>
                <a:off x="2129971" y="1307036"/>
                <a:ext cx="7932057" cy="1525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32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sPre>
                                <m:sPre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sz="32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  <m:e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𝑳𝒊</m:t>
                                  </m:r>
                                </m:e>
                              </m:sPre>
                            </m:sub>
                          </m:sSub>
                          <m:r>
                            <a:rPr lang="en-US" sz="3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e>
                            <m:sub>
                              <m:sPre>
                                <m:sPre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sz="32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  <m:e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𝑳𝒊</m:t>
                                  </m:r>
                                </m:e>
                              </m:sPre>
                            </m:sub>
                          </m:sSub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  <m:r>
                            <a:rPr lang="en-US" sz="3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sPre>
                                <m:sPre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sz="32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  <m:e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𝑳𝒊</m:t>
                                  </m:r>
                                </m:e>
                              </m:sPre>
                            </m:sub>
                          </m:sSub>
                          <m:r>
                            <a:rPr lang="en-US" sz="3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e>
                            <m:sub>
                              <m:sPre>
                                <m:sPre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sz="32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  <m:e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𝑳𝒊</m:t>
                                  </m:r>
                                </m:e>
                              </m:sPre>
                            </m:sub>
                          </m:sSub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  <m:r>
                            <a:rPr lang="en-US" sz="32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3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𝝌</m:t>
                              </m:r>
                              <m:r>
                                <a:rPr lang="en-US" sz="32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2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32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𝝌</m:t>
                                  </m:r>
                                </m:sub>
                              </m:sSub>
                              <m:r>
                                <a:rPr lang="en-US" sz="32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sSub>
                                <m:sSub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𝝌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32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sz="3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b="1" i="1">
                                              <a:latin typeface="Cambria Math" panose="02040503050406030204" pitchFamily="18" charset="0"/>
                                            </a:rPr>
                                            <m:t>𝑻</m:t>
                                          </m:r>
                                        </m:e>
                                        <m:sub>
                                          <m:r>
                                            <a:rPr lang="en-US" sz="3200" b="1" i="1">
                                              <a:latin typeface="Cambria Math" panose="02040503050406030204" pitchFamily="18" charset="0"/>
                                            </a:rPr>
                                            <m:t>𝒏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US" b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FD1970-8523-4FA7-9995-68F269950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71" y="1307036"/>
                <a:ext cx="7932057" cy="15254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FDE8ED-5CC4-4C55-BEA9-CC03F7804CA1}"/>
                  </a:ext>
                </a:extLst>
              </p:cNvPr>
              <p:cNvSpPr txBox="1"/>
              <p:nvPr/>
            </p:nvSpPr>
            <p:spPr>
              <a:xfrm>
                <a:off x="269386" y="2855894"/>
                <a:ext cx="5455623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sPre>
                          <m:sPre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/>
                          <m:sup>
                            <m:r>
                              <a:rPr lang="en-US" sz="2400" b="1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𝑳𝒊</m:t>
                            </m:r>
                          </m:e>
                        </m:sPre>
                      </m:sub>
                    </m:sSub>
                  </m:oMath>
                </a14:m>
                <a:r>
                  <a:rPr lang="en-US" sz="1600"/>
                  <a:t> </a:t>
                </a:r>
                <a:r>
                  <a:rPr lang="en-US" sz="2400"/>
                  <a:t>- </a:t>
                </a:r>
                <a:r>
                  <a:rPr lang="en-US" sz="2000" baseline="30000"/>
                  <a:t>6</a:t>
                </a:r>
                <a:r>
                  <a:rPr lang="en-US" sz="2000"/>
                  <a:t>Li atomic fraction in the glass </a:t>
                </a:r>
                <a:endParaRPr lang="en-US" sz="16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6FDE8ED-5CC4-4C55-BEA9-CC03F7804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86" y="2855894"/>
                <a:ext cx="5455623" cy="573106"/>
              </a:xfrm>
              <a:prstGeom prst="rect">
                <a:avLst/>
              </a:prstGeom>
              <a:blipFill>
                <a:blip r:embed="rId4"/>
                <a:stretch>
                  <a:fillRect l="-223" t="-9474" b="-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8D9028-887B-430F-A8B8-EB11F6055E4D}"/>
                  </a:ext>
                </a:extLst>
              </p:cNvPr>
              <p:cNvSpPr txBox="1"/>
              <p:nvPr/>
            </p:nvSpPr>
            <p:spPr>
              <a:xfrm>
                <a:off x="269386" y="3368995"/>
                <a:ext cx="11366354" cy="5799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sPre>
                          <m:sPrePr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/>
                          <m:sup>
                            <m:r>
                              <a:rPr lang="en-US" sz="2400" b="1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  <m:e>
                            <m: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𝑳𝒊</m:t>
                            </m:r>
                          </m:e>
                        </m:sPre>
                      </m:sub>
                    </m:sSub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r>
                  <a:rPr lang="en-US" sz="2400"/>
                  <a:t>- </a:t>
                </a:r>
                <a:r>
                  <a:rPr lang="en-US" sz="2000" baseline="30000"/>
                  <a:t>6</a:t>
                </a:r>
                <a:r>
                  <a:rPr lang="en-US" sz="2000"/>
                  <a:t>Li energy averaged microscopic capture cross section for T</a:t>
                </a:r>
                <a:r>
                  <a:rPr lang="en-US" sz="2000" baseline="-25000"/>
                  <a:t>n</a:t>
                </a:r>
                <a:r>
                  <a:rPr lang="en-US" sz="2000"/>
                  <a:t> energy </a:t>
                </a:r>
                <a:endParaRPr lang="en-US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18D9028-887B-430F-A8B8-EB11F6055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86" y="3368995"/>
                <a:ext cx="11366354" cy="579967"/>
              </a:xfrm>
              <a:prstGeom prst="rect">
                <a:avLst/>
              </a:prstGeom>
              <a:blipFill>
                <a:blip r:embed="rId5"/>
                <a:stretch>
                  <a:fillRect t="-8421"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15D84E3-75E5-45C5-8977-23670FA6AE47}"/>
                  </a:ext>
                </a:extLst>
              </p:cNvPr>
              <p:cNvSpPr txBox="1"/>
              <p:nvPr/>
            </p:nvSpPr>
            <p:spPr>
              <a:xfrm>
                <a:off x="269386" y="4026294"/>
                <a:ext cx="6463209" cy="4913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sub>
                    </m:sSub>
                  </m:oMath>
                </a14:m>
                <a:r>
                  <a:rPr lang="en-US" sz="1600"/>
                  <a:t> </a:t>
                </a:r>
                <a:r>
                  <a:rPr lang="en-US" sz="2000"/>
                  <a:t>- atomic fraction of isotope </a:t>
                </a:r>
                <a:r>
                  <a:rPr lang="el-GR" sz="200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χ</a:t>
                </a:r>
                <a:r>
                  <a:rPr lang="es-ES" sz="200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s-ES" sz="2000">
                    <a:ea typeface="Cambria Math" panose="02040503050406030204" pitchFamily="18" charset="0"/>
                  </a:rPr>
                  <a:t>in the glass</a:t>
                </a:r>
                <a:endParaRPr lang="en-US" sz="20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15D84E3-75E5-45C5-8977-23670FA6A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86" y="4026294"/>
                <a:ext cx="6463209" cy="491353"/>
              </a:xfrm>
              <a:prstGeom prst="rect">
                <a:avLst/>
              </a:prstGeom>
              <a:blipFill>
                <a:blip r:embed="rId6"/>
                <a:stretch>
                  <a:fillRect l="-189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B24B9EA-8A35-4469-8349-A4CCFC25E04E}"/>
                  </a:ext>
                </a:extLst>
              </p:cNvPr>
              <p:cNvSpPr txBox="1"/>
              <p:nvPr/>
            </p:nvSpPr>
            <p:spPr>
              <a:xfrm>
                <a:off x="283901" y="4601840"/>
                <a:ext cx="8650408" cy="8059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𝝌</m:t>
                        </m:r>
                      </m:sub>
                    </m:sSub>
                    <m:d>
                      <m:d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r>
                  <a:rPr lang="en-US" sz="2000"/>
                  <a:t> - energy averaged microscopic elastic scattering cross section of isotope </a:t>
                </a:r>
                <a:r>
                  <a:rPr lang="el-GR" sz="200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χ</a:t>
                </a:r>
                <a:r>
                  <a:rPr lang="en-US" sz="2000"/>
                  <a:t> 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B24B9EA-8A35-4469-8349-A4CCFC25E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01" y="4601840"/>
                <a:ext cx="8650408" cy="805990"/>
              </a:xfrm>
              <a:prstGeom prst="rect">
                <a:avLst/>
              </a:prstGeom>
              <a:blipFill>
                <a:blip r:embed="rId7"/>
                <a:stretch>
                  <a:fillRect l="-775" b="-128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2E83ED-FDD0-4C81-85A2-49F103C0BBE0}"/>
                  </a:ext>
                </a:extLst>
              </p:cNvPr>
              <p:cNvSpPr txBox="1"/>
              <p:nvPr/>
            </p:nvSpPr>
            <p:spPr>
              <a:xfrm>
                <a:off x="4589265" y="5252803"/>
                <a:ext cx="2271487" cy="1083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3200" i="1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  <m:sub>
                                      <m:r>
                                        <a:rPr lang="en-US" sz="3200" b="1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02E83ED-FDD0-4C81-85A2-49F103C0B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265" y="5252803"/>
                <a:ext cx="2271487" cy="10833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557867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6248</TotalTime>
  <Words>477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Century Gothic</vt:lpstr>
      <vt:lpstr>Dubai</vt:lpstr>
      <vt:lpstr>Wingdings 3</vt:lpstr>
      <vt:lpstr>Slice</vt:lpstr>
      <vt:lpstr>PowerPoint Presentation</vt:lpstr>
      <vt:lpstr>Scope</vt:lpstr>
      <vt:lpstr>PowerPoint Presentation</vt:lpstr>
      <vt:lpstr>Detected Neutron energy spectrum</vt:lpstr>
      <vt:lpstr>PowerPoint Presentation</vt:lpstr>
      <vt:lpstr>Detection efficiency</vt:lpstr>
      <vt:lpstr>Estimation of uncertainties </vt:lpstr>
      <vt:lpstr>Emitted neutron energy spectrum</vt:lpstr>
      <vt:lpstr>Detection efficiency’s uncertainties</vt:lpstr>
      <vt:lpstr>Detection efficiency’s uncertainties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</dc:creator>
  <cp:lastModifiedBy>Jorge</cp:lastModifiedBy>
  <cp:revision>24</cp:revision>
  <dcterms:created xsi:type="dcterms:W3CDTF">2023-09-26T13:20:50Z</dcterms:created>
  <dcterms:modified xsi:type="dcterms:W3CDTF">2023-10-14T00:20:10Z</dcterms:modified>
</cp:coreProperties>
</file>