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73"/>
  </p:notesMasterIdLst>
  <p:handoutMasterIdLst>
    <p:handoutMasterId r:id="rId74"/>
  </p:handoutMasterIdLst>
  <p:sldIdLst>
    <p:sldId id="331" r:id="rId2"/>
    <p:sldId id="323" r:id="rId3"/>
    <p:sldId id="347" r:id="rId4"/>
    <p:sldId id="349" r:id="rId5"/>
    <p:sldId id="346" r:id="rId6"/>
    <p:sldId id="350" r:id="rId7"/>
    <p:sldId id="348" r:id="rId8"/>
    <p:sldId id="353" r:id="rId9"/>
    <p:sldId id="351" r:id="rId10"/>
    <p:sldId id="352" r:id="rId11"/>
    <p:sldId id="374" r:id="rId12"/>
    <p:sldId id="375" r:id="rId13"/>
    <p:sldId id="376" r:id="rId14"/>
    <p:sldId id="377" r:id="rId15"/>
    <p:sldId id="35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7" r:id="rId48"/>
    <p:sldId id="418" r:id="rId49"/>
    <p:sldId id="419" r:id="rId50"/>
    <p:sldId id="420" r:id="rId51"/>
    <p:sldId id="421" r:id="rId52"/>
    <p:sldId id="422" r:id="rId53"/>
    <p:sldId id="423" r:id="rId54"/>
    <p:sldId id="424" r:id="rId55"/>
    <p:sldId id="425" r:id="rId56"/>
    <p:sldId id="426" r:id="rId57"/>
    <p:sldId id="427" r:id="rId58"/>
    <p:sldId id="428" r:id="rId59"/>
    <p:sldId id="429" r:id="rId60"/>
    <p:sldId id="430" r:id="rId61"/>
    <p:sldId id="431" r:id="rId62"/>
    <p:sldId id="432" r:id="rId63"/>
    <p:sldId id="416" r:id="rId64"/>
    <p:sldId id="384" r:id="rId65"/>
    <p:sldId id="345" r:id="rId66"/>
    <p:sldId id="379" r:id="rId67"/>
    <p:sldId id="380" r:id="rId68"/>
    <p:sldId id="381" r:id="rId69"/>
    <p:sldId id="382" r:id="rId70"/>
    <p:sldId id="383" r:id="rId71"/>
    <p:sldId id="330" r:id="rId72"/>
  </p:sldIdLst>
  <p:sldSz cx="9144000" cy="6858000" type="screen4x3"/>
  <p:notesSz cx="6794500" cy="9931400"/>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Standardabschnitt" id="{AE7857C0-2D20-4703-8FB6-39B300EF5577}">
          <p14:sldIdLst>
            <p14:sldId id="331"/>
            <p14:sldId id="323"/>
            <p14:sldId id="347"/>
            <p14:sldId id="349"/>
            <p14:sldId id="346"/>
            <p14:sldId id="350"/>
            <p14:sldId id="348"/>
            <p14:sldId id="353"/>
            <p14:sldId id="351"/>
            <p14:sldId id="352"/>
            <p14:sldId id="374"/>
            <p14:sldId id="375"/>
            <p14:sldId id="376"/>
            <p14:sldId id="377"/>
            <p14:sldId id="35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7"/>
            <p14:sldId id="418"/>
            <p14:sldId id="419"/>
            <p14:sldId id="420"/>
            <p14:sldId id="421"/>
            <p14:sldId id="422"/>
            <p14:sldId id="423"/>
            <p14:sldId id="424"/>
            <p14:sldId id="425"/>
            <p14:sldId id="426"/>
            <p14:sldId id="427"/>
            <p14:sldId id="428"/>
            <p14:sldId id="429"/>
            <p14:sldId id="430"/>
            <p14:sldId id="431"/>
            <p14:sldId id="432"/>
            <p14:sldId id="416"/>
            <p14:sldId id="384"/>
            <p14:sldId id="345"/>
            <p14:sldId id="379"/>
            <p14:sldId id="380"/>
            <p14:sldId id="381"/>
            <p14:sldId id="382"/>
            <p14:sldId id="383"/>
            <p14:sldId id="330"/>
          </p14:sldIdLst>
        </p14:section>
      </p14:sectionLst>
    </p:ext>
    <p:ext uri="{EFAFB233-063F-42B5-8137-9DF3F51BA10A}">
      <p15:sldGuideLst xmlns:p15="http://schemas.microsoft.com/office/powerpoint/2012/main">
        <p15:guide id="1" orient="horz" pos="890">
          <p15:clr>
            <a:srgbClr val="A4A3A4"/>
          </p15:clr>
        </p15:guide>
        <p15:guide id="2" orient="horz" pos="845">
          <p15:clr>
            <a:srgbClr val="A4A3A4"/>
          </p15:clr>
        </p15:guide>
        <p15:guide id="3" orient="horz" pos="3793">
          <p15:clr>
            <a:srgbClr val="A4A3A4"/>
          </p15:clr>
        </p15:guide>
        <p15:guide id="4" orient="horz" pos="1117">
          <p15:clr>
            <a:srgbClr val="A4A3A4"/>
          </p15:clr>
        </p15:guide>
        <p15:guide id="5" orient="horz" pos="187">
          <p15:clr>
            <a:srgbClr val="A4A3A4"/>
          </p15:clr>
        </p15:guide>
        <p15:guide id="6" orient="horz" pos="504">
          <p15:clr>
            <a:srgbClr val="A4A3A4"/>
          </p15:clr>
        </p15:guide>
        <p15:guide id="7" orient="horz" pos="4156">
          <p15:clr>
            <a:srgbClr val="A4A3A4"/>
          </p15:clr>
        </p15:guide>
        <p15:guide id="8" orient="horz">
          <p15:clr>
            <a:srgbClr val="A4A3A4"/>
          </p15:clr>
        </p15:guide>
        <p15:guide id="9" pos="657">
          <p15:clr>
            <a:srgbClr val="A4A3A4"/>
          </p15:clr>
        </p15:guide>
        <p15:guide id="10" pos="5534">
          <p15:clr>
            <a:srgbClr val="A4A3A4"/>
          </p15:clr>
        </p15:guide>
        <p15:guide id="11" pos="521">
          <p15:clr>
            <a:srgbClr val="A4A3A4"/>
          </p15:clr>
        </p15:guide>
        <p15:guide id="12" pos="453">
          <p15:clr>
            <a:srgbClr val="A4A3A4"/>
          </p15:clr>
        </p15:guide>
        <p15:guide id="13" pos="1315">
          <p15:clr>
            <a:srgbClr val="A4A3A4"/>
          </p15:clr>
        </p15:guide>
        <p15:guide id="14" pos="3061">
          <p15:clr>
            <a:srgbClr val="A4A3A4"/>
          </p15:clr>
        </p15:guide>
        <p15:guide id="15" pos="3152">
          <p15:clr>
            <a:srgbClr val="A4A3A4"/>
          </p15:clr>
        </p15:guide>
        <p15:guide id="16" pos="5738">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000"/>
    <a:srgbClr val="FFFFFF"/>
    <a:srgbClr val="808080"/>
    <a:srgbClr val="000000"/>
    <a:srgbClr val="FDCA00"/>
    <a:srgbClr val="EF5B00"/>
    <a:srgbClr val="C50006"/>
    <a:srgbClr val="7C204E"/>
    <a:srgbClr val="003B6E"/>
    <a:srgbClr val="1974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4" autoAdjust="0"/>
    <p:restoredTop sz="91973" autoAdjust="0"/>
  </p:normalViewPr>
  <p:slideViewPr>
    <p:cSldViewPr snapToObjects="1">
      <p:cViewPr varScale="1">
        <p:scale>
          <a:sx n="113" d="100"/>
          <a:sy n="113" d="100"/>
        </p:scale>
        <p:origin x="1776" y="176"/>
      </p:cViewPr>
      <p:guideLst>
        <p:guide orient="horz" pos="890"/>
        <p:guide orient="horz" pos="845"/>
        <p:guide orient="horz" pos="3793"/>
        <p:guide orient="horz" pos="1117"/>
        <p:guide orient="horz" pos="187"/>
        <p:guide orient="horz" pos="504"/>
        <p:guide orient="horz" pos="4156"/>
        <p:guide orient="horz"/>
        <p:guide pos="657"/>
        <p:guide pos="5534"/>
        <p:guide pos="521"/>
        <p:guide pos="453"/>
        <p:guide pos="1315"/>
        <p:guide pos="3061"/>
        <p:guide pos="3152"/>
        <p:guide pos="57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15" d="100"/>
          <a:sy n="115" d="100"/>
        </p:scale>
        <p:origin x="-4932" y="-10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a:latin typeface="+mn-lt"/>
            </a:endParaRPr>
          </a:p>
        </p:txBody>
      </p:sp>
      <p:sp>
        <p:nvSpPr>
          <p:cNvPr id="118789" name="Rectangle 5"/>
          <p:cNvSpPr>
            <a:spLocks noGrp="1" noChangeArrowheads="1"/>
          </p:cNvSpPr>
          <p:nvPr>
            <p:ph type="sldNum" sz="quarter" idx="3"/>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200" baseline="30000">
                <a:latin typeface="Times" charset="0"/>
              </a:defRPr>
            </a:lvl1pPr>
          </a:lstStyle>
          <a:p>
            <a:pPr>
              <a:defRPr/>
            </a:pPr>
            <a:fld id="{630A188E-C926-984B-863C-48B251A81B15}" type="slidenum">
              <a:rPr lang="en-GB">
                <a:latin typeface="+mn-lt"/>
              </a:rPr>
              <a:pPr>
                <a:defRPr/>
              </a:pPr>
              <a:t>‹#›</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915988" y="746125"/>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06631" y="4718072"/>
            <a:ext cx="4981238" cy="446781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000" baseline="0">
                <a:latin typeface="+mn-lt"/>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hdr="0" ftr="0" dt="0"/>
  <p:notesStyle>
    <a:lvl1pPr marL="90488" indent="-90488"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5" indent="-9207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700" indent="-8572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88"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75"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63" indent="-90488" algn="l" defTabSz="457200"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50"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38"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50" indent="-88900"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1</a:t>
            </a:fld>
            <a:endParaRPr lang="de-DE" dirty="0"/>
          </a:p>
        </p:txBody>
      </p:sp>
    </p:spTree>
    <p:extLst>
      <p:ext uri="{BB962C8B-B14F-4D97-AF65-F5344CB8AC3E}">
        <p14:creationId xmlns:p14="http://schemas.microsoft.com/office/powerpoint/2010/main" val="200121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10</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11</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12</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13</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14</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15</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16</a:t>
            </a:fld>
            <a:endParaRPr lang="de-DE" dirty="0"/>
          </a:p>
        </p:txBody>
      </p:sp>
    </p:spTree>
    <p:extLst>
      <p:ext uri="{BB962C8B-B14F-4D97-AF65-F5344CB8AC3E}">
        <p14:creationId xmlns:p14="http://schemas.microsoft.com/office/powerpoint/2010/main" val="1965224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17</a:t>
            </a:fld>
            <a:endParaRPr lang="de-DE" dirty="0"/>
          </a:p>
        </p:txBody>
      </p:sp>
    </p:spTree>
    <p:extLst>
      <p:ext uri="{BB962C8B-B14F-4D97-AF65-F5344CB8AC3E}">
        <p14:creationId xmlns:p14="http://schemas.microsoft.com/office/powerpoint/2010/main" val="104117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22</a:t>
            </a:fld>
            <a:endParaRPr lang="de-DE" dirty="0"/>
          </a:p>
        </p:txBody>
      </p:sp>
    </p:spTree>
    <p:extLst>
      <p:ext uri="{BB962C8B-B14F-4D97-AF65-F5344CB8AC3E}">
        <p14:creationId xmlns:p14="http://schemas.microsoft.com/office/powerpoint/2010/main" val="108331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24</a:t>
            </a:fld>
            <a:endParaRPr lang="de-DE" dirty="0"/>
          </a:p>
        </p:txBody>
      </p:sp>
    </p:spTree>
    <p:extLst>
      <p:ext uri="{BB962C8B-B14F-4D97-AF65-F5344CB8AC3E}">
        <p14:creationId xmlns:p14="http://schemas.microsoft.com/office/powerpoint/2010/main" val="364579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25</a:t>
            </a:fld>
            <a:endParaRPr lang="de-DE" dirty="0"/>
          </a:p>
        </p:txBody>
      </p:sp>
    </p:spTree>
    <p:extLst>
      <p:ext uri="{BB962C8B-B14F-4D97-AF65-F5344CB8AC3E}">
        <p14:creationId xmlns:p14="http://schemas.microsoft.com/office/powerpoint/2010/main" val="464567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26</a:t>
            </a:fld>
            <a:endParaRPr lang="de-DE" dirty="0"/>
          </a:p>
        </p:txBody>
      </p:sp>
    </p:spTree>
    <p:extLst>
      <p:ext uri="{BB962C8B-B14F-4D97-AF65-F5344CB8AC3E}">
        <p14:creationId xmlns:p14="http://schemas.microsoft.com/office/powerpoint/2010/main" val="4111524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27</a:t>
            </a:fld>
            <a:endParaRPr lang="de-DE" dirty="0"/>
          </a:p>
        </p:txBody>
      </p:sp>
    </p:spTree>
    <p:extLst>
      <p:ext uri="{BB962C8B-B14F-4D97-AF65-F5344CB8AC3E}">
        <p14:creationId xmlns:p14="http://schemas.microsoft.com/office/powerpoint/2010/main" val="172230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28</a:t>
            </a:fld>
            <a:endParaRPr lang="de-DE" dirty="0"/>
          </a:p>
        </p:txBody>
      </p:sp>
    </p:spTree>
    <p:extLst>
      <p:ext uri="{BB962C8B-B14F-4D97-AF65-F5344CB8AC3E}">
        <p14:creationId xmlns:p14="http://schemas.microsoft.com/office/powerpoint/2010/main" val="4947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29</a:t>
            </a:fld>
            <a:endParaRPr lang="de-DE" dirty="0"/>
          </a:p>
        </p:txBody>
      </p:sp>
    </p:spTree>
    <p:extLst>
      <p:ext uri="{BB962C8B-B14F-4D97-AF65-F5344CB8AC3E}">
        <p14:creationId xmlns:p14="http://schemas.microsoft.com/office/powerpoint/2010/main" val="480181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30</a:t>
            </a:fld>
            <a:endParaRPr lang="de-DE" dirty="0"/>
          </a:p>
        </p:txBody>
      </p:sp>
    </p:spTree>
    <p:extLst>
      <p:ext uri="{BB962C8B-B14F-4D97-AF65-F5344CB8AC3E}">
        <p14:creationId xmlns:p14="http://schemas.microsoft.com/office/powerpoint/2010/main" val="32946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31</a:t>
            </a:fld>
            <a:endParaRPr lang="de-DE" dirty="0"/>
          </a:p>
        </p:txBody>
      </p:sp>
    </p:spTree>
    <p:extLst>
      <p:ext uri="{BB962C8B-B14F-4D97-AF65-F5344CB8AC3E}">
        <p14:creationId xmlns:p14="http://schemas.microsoft.com/office/powerpoint/2010/main" val="3078897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32</a:t>
            </a:fld>
            <a:endParaRPr lang="de-DE" dirty="0"/>
          </a:p>
        </p:txBody>
      </p:sp>
    </p:spTree>
    <p:extLst>
      <p:ext uri="{BB962C8B-B14F-4D97-AF65-F5344CB8AC3E}">
        <p14:creationId xmlns:p14="http://schemas.microsoft.com/office/powerpoint/2010/main" val="3047016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45</a:t>
            </a:fld>
            <a:endParaRPr lang="de-DE" dirty="0"/>
          </a:p>
        </p:txBody>
      </p:sp>
    </p:spTree>
    <p:extLst>
      <p:ext uri="{BB962C8B-B14F-4D97-AF65-F5344CB8AC3E}">
        <p14:creationId xmlns:p14="http://schemas.microsoft.com/office/powerpoint/2010/main" val="375771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55</a:t>
            </a:fld>
            <a:endParaRPr lang="de-DE" dirty="0"/>
          </a:p>
        </p:txBody>
      </p:sp>
    </p:spTree>
    <p:extLst>
      <p:ext uri="{BB962C8B-B14F-4D97-AF65-F5344CB8AC3E}">
        <p14:creationId xmlns:p14="http://schemas.microsoft.com/office/powerpoint/2010/main" val="361736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3</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56</a:t>
            </a:fld>
            <a:endParaRPr lang="de-DE" dirty="0"/>
          </a:p>
        </p:txBody>
      </p:sp>
    </p:spTree>
    <p:extLst>
      <p:ext uri="{BB962C8B-B14F-4D97-AF65-F5344CB8AC3E}">
        <p14:creationId xmlns:p14="http://schemas.microsoft.com/office/powerpoint/2010/main" val="2928134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57</a:t>
            </a:fld>
            <a:endParaRPr lang="de-DE" dirty="0"/>
          </a:p>
        </p:txBody>
      </p:sp>
    </p:spTree>
    <p:extLst>
      <p:ext uri="{BB962C8B-B14F-4D97-AF65-F5344CB8AC3E}">
        <p14:creationId xmlns:p14="http://schemas.microsoft.com/office/powerpoint/2010/main" val="4203413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58</a:t>
            </a:fld>
            <a:endParaRPr lang="de-DE" dirty="0"/>
          </a:p>
        </p:txBody>
      </p:sp>
    </p:spTree>
    <p:extLst>
      <p:ext uri="{BB962C8B-B14F-4D97-AF65-F5344CB8AC3E}">
        <p14:creationId xmlns:p14="http://schemas.microsoft.com/office/powerpoint/2010/main" val="1496264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59</a:t>
            </a:fld>
            <a:endParaRPr lang="de-DE" dirty="0"/>
          </a:p>
        </p:txBody>
      </p:sp>
    </p:spTree>
    <p:extLst>
      <p:ext uri="{BB962C8B-B14F-4D97-AF65-F5344CB8AC3E}">
        <p14:creationId xmlns:p14="http://schemas.microsoft.com/office/powerpoint/2010/main" val="841761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60</a:t>
            </a:fld>
            <a:endParaRPr lang="de-DE" dirty="0"/>
          </a:p>
        </p:txBody>
      </p:sp>
    </p:spTree>
    <p:extLst>
      <p:ext uri="{BB962C8B-B14F-4D97-AF65-F5344CB8AC3E}">
        <p14:creationId xmlns:p14="http://schemas.microsoft.com/office/powerpoint/2010/main" val="1389712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61</a:t>
            </a:fld>
            <a:endParaRPr lang="de-DE" dirty="0"/>
          </a:p>
        </p:txBody>
      </p:sp>
    </p:spTree>
    <p:extLst>
      <p:ext uri="{BB962C8B-B14F-4D97-AF65-F5344CB8AC3E}">
        <p14:creationId xmlns:p14="http://schemas.microsoft.com/office/powerpoint/2010/main" val="2514942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63</a:t>
            </a:fld>
            <a:endParaRPr lang="de-DE" dirty="0"/>
          </a:p>
        </p:txBody>
      </p:sp>
    </p:spTree>
    <p:extLst>
      <p:ext uri="{BB962C8B-B14F-4D97-AF65-F5344CB8AC3E}">
        <p14:creationId xmlns:p14="http://schemas.microsoft.com/office/powerpoint/2010/main" val="823309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65</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66</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67</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4</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68</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69</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70</a:t>
            </a:fld>
            <a:endParaRPr lang="de-DE" dirty="0"/>
          </a:p>
        </p:txBody>
      </p:sp>
    </p:spTree>
    <p:extLst>
      <p:ext uri="{BB962C8B-B14F-4D97-AF65-F5344CB8AC3E}">
        <p14:creationId xmlns:p14="http://schemas.microsoft.com/office/powerpoint/2010/main" val="381258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71</a:t>
            </a:fld>
            <a:endParaRPr lang="de-DE" dirty="0"/>
          </a:p>
        </p:txBody>
      </p:sp>
    </p:spTree>
    <p:extLst>
      <p:ext uri="{BB962C8B-B14F-4D97-AF65-F5344CB8AC3E}">
        <p14:creationId xmlns:p14="http://schemas.microsoft.com/office/powerpoint/2010/main" val="50498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5</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6</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7</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8</a:t>
            </a:fld>
            <a:endParaRPr lang="de-DE" dirty="0"/>
          </a:p>
        </p:txBody>
      </p:sp>
    </p:spTree>
    <p:extLst>
      <p:ext uri="{BB962C8B-B14F-4D97-AF65-F5344CB8AC3E}">
        <p14:creationId xmlns:p14="http://schemas.microsoft.com/office/powerpoint/2010/main" val="1230388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9</a:t>
            </a:fld>
            <a:endParaRPr lang="de-DE" dirty="0"/>
          </a:p>
        </p:txBody>
      </p:sp>
    </p:spTree>
    <p:extLst>
      <p:ext uri="{BB962C8B-B14F-4D97-AF65-F5344CB8AC3E}">
        <p14:creationId xmlns:p14="http://schemas.microsoft.com/office/powerpoint/2010/main" val="1230388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0" name="Picture 2" descr="U:\20160506_PSI_Luftbild_029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436" b="7666"/>
          <a:stretch/>
        </p:blipFill>
        <p:spPr bwMode="auto">
          <a:xfrm>
            <a:off x="2642401" y="282698"/>
            <a:ext cx="5674015" cy="3361902"/>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8"/>
          <p:cNvSpPr>
            <a:spLocks noGrp="1" noChangeArrowheads="1"/>
          </p:cNvSpPr>
          <p:nvPr>
            <p:ph type="title"/>
          </p:nvPr>
        </p:nvSpPr>
        <p:spPr>
          <a:xfrm>
            <a:off x="814387" y="4572000"/>
            <a:ext cx="7969249" cy="1388939"/>
          </a:xfrm>
        </p:spPr>
        <p:txBody>
          <a:bodyPr/>
          <a:lstStyle>
            <a:lvl1pPr>
              <a:defRPr sz="3000">
                <a:solidFill>
                  <a:srgbClr val="686868"/>
                </a:solidFill>
                <a:latin typeface="Georgia" charset="0"/>
                <a:ea typeface="ヒラギノ角ゴ Pro W3" charset="0"/>
              </a:defRPr>
            </a:lvl1pPr>
          </a:lstStyle>
          <a:p>
            <a:pPr lvl="0"/>
            <a:r>
              <a:rPr lang="en-US" noProof="0"/>
              <a:t>Click to edit Master title style</a:t>
            </a:r>
            <a:endParaRPr lang="en-GB" noProof="0" dirty="0"/>
          </a:p>
        </p:txBody>
      </p:sp>
      <p:sp>
        <p:nvSpPr>
          <p:cNvPr id="69649" name="Rectangle 17"/>
          <p:cNvSpPr>
            <a:spLocks noGrp="1" noChangeArrowheads="1"/>
          </p:cNvSpPr>
          <p:nvPr>
            <p:ph type="subTitle" sz="quarter" idx="1"/>
          </p:nvPr>
        </p:nvSpPr>
        <p:spPr bwMode="auto">
          <a:xfrm>
            <a:off x="814388" y="4140000"/>
            <a:ext cx="7969249" cy="364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ea typeface="ヒラギノ角ゴ Pro W3" charset="0"/>
              </a:defRPr>
            </a:lvl1pPr>
          </a:lstStyle>
          <a:p>
            <a:pPr lvl="0"/>
            <a:r>
              <a:rPr lang="en-US" noProof="0"/>
              <a:t>Click to edit Master subtitle style</a:t>
            </a:r>
            <a:endParaRPr lang="en-GB" noProof="0" dirty="0"/>
          </a:p>
        </p:txBody>
      </p:sp>
      <p:sp>
        <p:nvSpPr>
          <p:cNvPr id="9" name="Rechteck 8"/>
          <p:cNvSpPr/>
          <p:nvPr userDrawn="1"/>
        </p:nvSpPr>
        <p:spPr bwMode="auto">
          <a:xfrm>
            <a:off x="-2" y="282698"/>
            <a:ext cx="2534400" cy="3362326"/>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12" name="Bild 2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30263" y="548680"/>
            <a:ext cx="1219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
          <p:cNvSpPr>
            <a:spLocks noChangeArrowheads="1"/>
          </p:cNvSpPr>
          <p:nvPr userDrawn="1"/>
        </p:nvSpPr>
        <p:spPr bwMode="auto">
          <a:xfrm>
            <a:off x="5292080" y="3412620"/>
            <a:ext cx="3024336" cy="232404"/>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1100" b="1" i="0" kern="0" spc="30" dirty="0">
                <a:solidFill>
                  <a:srgbClr val="505150"/>
                </a:solidFill>
                <a:latin typeface="+mn-lt"/>
                <a:cs typeface="Arial" charset="0"/>
              </a:rPr>
              <a:t>WIR SCHAFFEN WISSEN – HEUTE FÜR MORGEN</a:t>
            </a:r>
          </a:p>
        </p:txBody>
      </p:sp>
      <p:sp>
        <p:nvSpPr>
          <p:cNvPr id="14" name="Rechteck 13"/>
          <p:cNvSpPr/>
          <p:nvPr userDrawn="1"/>
        </p:nvSpPr>
        <p:spPr bwMode="auto">
          <a:xfrm>
            <a:off x="8424000" y="282698"/>
            <a:ext cx="720000" cy="3362326"/>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5" name="Rechteck 15"/>
          <p:cNvSpPr>
            <a:spLocks noChangeArrowheads="1"/>
          </p:cNvSpPr>
          <p:nvPr userDrawn="1"/>
        </p:nvSpPr>
        <p:spPr bwMode="auto">
          <a:xfrm>
            <a:off x="828000" y="6138863"/>
            <a:ext cx="720725" cy="719137"/>
          </a:xfrm>
          <a:prstGeom prst="rect">
            <a:avLst/>
          </a:prstGeom>
          <a:solidFill>
            <a:srgbClr val="B9B9B9"/>
          </a:solidFill>
          <a:ln>
            <a:noFill/>
          </a:ln>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3336680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p:nvPr>
        </p:nvSpPr>
        <p:spPr/>
        <p:txBody>
          <a:bodyPr/>
          <a:lstStyle>
            <a:lvl1pPr>
              <a:defRPr spc="0" baseline="0"/>
            </a:lvl1pPr>
          </a:lstStyle>
          <a:p>
            <a:r>
              <a:rPr lang="en-US" noProof="0"/>
              <a:t>Click to edit Master title style</a:t>
            </a:r>
            <a:endParaRPr lang="en-GB" noProof="0" dirty="0"/>
          </a:p>
        </p:txBody>
      </p:sp>
      <p:sp>
        <p:nvSpPr>
          <p:cNvPr id="9" name="Inhaltsplatzhalter 7"/>
          <p:cNvSpPr>
            <a:spLocks noGrp="1"/>
          </p:cNvSpPr>
          <p:nvPr>
            <p:ph sz="quarter" idx="13" hasCustomPrompt="1"/>
          </p:nvPr>
        </p:nvSpPr>
        <p:spPr>
          <a:xfrm>
            <a:off x="934839" y="1484782"/>
            <a:ext cx="7885633" cy="4608514"/>
          </a:xfrm>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8" y="1341438"/>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p>
            <a:r>
              <a:rPr lang="en-US" noProof="0"/>
              <a:t>Click to edit Master title style</a:t>
            </a:r>
            <a:endParaRPr lang="en-GB" noProof="0" dirty="0"/>
          </a:p>
        </p:txBody>
      </p:sp>
      <p:sp>
        <p:nvSpPr>
          <p:cNvPr id="8" name="Inhaltsplatzhalter 10"/>
          <p:cNvSpPr>
            <a:spLocks noGrp="1"/>
          </p:cNvSpPr>
          <p:nvPr>
            <p:ph sz="quarter" idx="18" hasCustomPrompt="1"/>
          </p:nvPr>
        </p:nvSpPr>
        <p:spPr>
          <a:xfrm>
            <a:off x="5003800" y="1337869"/>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6" name="Titel 15"/>
          <p:cNvSpPr>
            <a:spLocks noGrp="1"/>
          </p:cNvSpPr>
          <p:nvPr>
            <p:ph type="title"/>
          </p:nvPr>
        </p:nvSpPr>
        <p:spPr/>
        <p:txBody>
          <a:bodyPr/>
          <a:lstStyle/>
          <a:p>
            <a:r>
              <a:rPr lang="en-US" noProof="0"/>
              <a:t>Click to edit Master title style</a:t>
            </a:r>
            <a:endParaRPr lang="en-GB" noProof="0" dirty="0"/>
          </a:p>
        </p:txBody>
      </p:sp>
      <p:sp>
        <p:nvSpPr>
          <p:cNvPr id="17" name="Inhaltsplatzhalter 10"/>
          <p:cNvSpPr>
            <a:spLocks noGrp="1"/>
          </p:cNvSpPr>
          <p:nvPr>
            <p:ph sz="quarter" idx="18" hasCustomPrompt="1"/>
          </p:nvPr>
        </p:nvSpPr>
        <p:spPr>
          <a:xfrm>
            <a:off x="938416" y="1449803"/>
            <a:ext cx="3781425" cy="4571585"/>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8" name="Inhaltsplatzhalter 10"/>
          <p:cNvSpPr>
            <a:spLocks noGrp="1"/>
          </p:cNvSpPr>
          <p:nvPr>
            <p:ph sz="quarter" idx="19" hasCustomPrompt="1"/>
          </p:nvPr>
        </p:nvSpPr>
        <p:spPr>
          <a:xfrm>
            <a:off x="4899228" y="1446234"/>
            <a:ext cx="3781425" cy="4575154"/>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en-GB" noProof="0" dirty="0"/>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en-GB" noProof="0" dirty="0"/>
          </a:p>
        </p:txBody>
      </p:sp>
      <p:sp>
        <p:nvSpPr>
          <p:cNvPr id="7" name="Rechteck 6"/>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088" y="1019811"/>
            <a:ext cx="8370753" cy="5579107"/>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p:txBody>
          <a:bodyPr/>
          <a:lstStyle/>
          <a:p>
            <a:r>
              <a:rPr lang="en-US" noProof="0"/>
              <a:t>Click to edit Master title style</a:t>
            </a:r>
            <a:endParaRPr lang="en-GB" noProof="0" dirty="0"/>
          </a:p>
        </p:txBody>
      </p:sp>
      <p:sp>
        <p:nvSpPr>
          <p:cNvPr id="14" name="Textplatzhalter 13"/>
          <p:cNvSpPr>
            <a:spLocks noGrp="1"/>
          </p:cNvSpPr>
          <p:nvPr>
            <p:ph type="body" sz="quarter" idx="13"/>
          </p:nvPr>
        </p:nvSpPr>
        <p:spPr>
          <a:xfrm>
            <a:off x="827088" y="1019810"/>
            <a:ext cx="2289712" cy="557783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vl1pPr>
            <a:lvl2pPr>
              <a:lnSpc>
                <a:spcPct val="110000"/>
              </a:lnSpc>
              <a:spcBef>
                <a:spcPts val="0"/>
              </a:spcBef>
              <a:spcAft>
                <a:spcPts val="0"/>
              </a:spcAft>
              <a:defRPr sz="1800"/>
            </a:lvl2pPr>
            <a:lvl3pPr>
              <a:lnSpc>
                <a:spcPct val="110000"/>
              </a:lnSpc>
              <a:spcBef>
                <a:spcPts val="0"/>
              </a:spcBef>
              <a:spcAft>
                <a:spcPts val="0"/>
              </a:spcAft>
              <a:defRPr sz="1800"/>
            </a:lvl3pPr>
            <a:lvl4pPr>
              <a:lnSpc>
                <a:spcPct val="110000"/>
              </a:lnSpc>
              <a:spcBef>
                <a:spcPts val="0"/>
              </a:spcBef>
              <a:spcAft>
                <a:spcPts val="0"/>
              </a:spcAft>
              <a:defRPr sz="1800"/>
            </a:lvl4pPr>
            <a:lvl5pPr>
              <a:lnSpc>
                <a:spcPct val="110000"/>
              </a:lnSpc>
              <a:spcBef>
                <a:spcPts val="0"/>
              </a:spcBef>
              <a:spcAft>
                <a:spcPts val="0"/>
              </a:spcAft>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13"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0" y="1019811"/>
            <a:ext cx="720725" cy="727901"/>
          </a:xfrm>
          <a:prstGeom prst="rect">
            <a:avLst/>
          </a:prstGeom>
          <a:solidFill>
            <a:srgbClr val="B9B9B9"/>
          </a:solidFill>
          <a:ln>
            <a:noFill/>
          </a:ln>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291600"/>
            <a:ext cx="6708025" cy="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err="1"/>
              <a:t>Folientitel</a:t>
            </a:r>
            <a:r>
              <a:rPr lang="en-GB" noProof="0" dirty="0"/>
              <a:t> </a:t>
            </a:r>
            <a:r>
              <a:rPr lang="en-GB" noProof="0" dirty="0" err="1"/>
              <a:t>eingeben</a:t>
            </a:r>
            <a:endParaRPr lang="en-GB" noProof="0" dirty="0"/>
          </a:p>
        </p:txBody>
      </p:sp>
      <p:sp>
        <p:nvSpPr>
          <p:cNvPr id="6" name="Rechteck 12"/>
          <p:cNvSpPr>
            <a:spLocks noChangeArrowheads="1"/>
          </p:cNvSpPr>
          <p:nvPr/>
        </p:nvSpPr>
        <p:spPr bwMode="auto">
          <a:xfrm>
            <a:off x="0" y="1412875"/>
            <a:ext cx="720725" cy="727901"/>
          </a:xfrm>
          <a:prstGeom prst="rect">
            <a:avLst/>
          </a:prstGeom>
          <a:solidFill>
            <a:srgbClr val="B9B9B9"/>
          </a:solidFill>
          <a:ln>
            <a:noFill/>
          </a:ln>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2988" y="1341438"/>
            <a:ext cx="7742237" cy="4679951"/>
          </a:xfrm>
          <a:prstGeom prst="rect">
            <a:avLst/>
          </a:prstGeom>
        </p:spPr>
        <p:txBody>
          <a:bodyPr vert="horz" lIns="0" tIns="0" rIns="0" bIns="0" rtlCol="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pic>
        <p:nvPicPr>
          <p:cNvPr id="8" name="Bild 14" descr="PSI-Logo_narrow_30k.eps"/>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bwMode="auto">
          <a:xfrm>
            <a:off x="0" y="6722392"/>
            <a:ext cx="9144000" cy="0"/>
          </a:xfrm>
          <a:prstGeom prst="line">
            <a:avLst/>
          </a:prstGeom>
          <a:solidFill>
            <a:schemeClr val="accent1"/>
          </a:solidFill>
          <a:ln w="9525" cap="flat" cmpd="sng" algn="ctr">
            <a:solidFill>
              <a:srgbClr val="969696"/>
            </a:solidFill>
            <a:prstDash val="solid"/>
            <a:round/>
            <a:headEnd type="none" w="med" len="med"/>
            <a:tailEnd type="none" w="med" len="med"/>
          </a:ln>
          <a:effectLst/>
        </p:spPr>
      </p:cxnSp>
      <p:pic>
        <p:nvPicPr>
          <p:cNvPr id="9" name="Picture 8" descr="iQNet-SQS-Marke"/>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0" y="6586784"/>
            <a:ext cx="548666" cy="27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p:cNvSpPr txBox="1">
            <a:spLocks noChangeArrowheads="1"/>
          </p:cNvSpPr>
          <p:nvPr userDrawn="1"/>
        </p:nvSpPr>
        <p:spPr bwMode="auto">
          <a:xfrm>
            <a:off x="590917" y="6614670"/>
            <a:ext cx="1239442" cy="215444"/>
          </a:xfrm>
          <a:prstGeom prst="rect">
            <a:avLst/>
          </a:prstGeom>
          <a:solidFill>
            <a:schemeClr val="bg1"/>
          </a:solidFill>
          <a:ln>
            <a:noFill/>
          </a:ln>
          <a:effectLst/>
        </p:spPr>
        <p:txBody>
          <a:bodyPr wrap="none">
            <a:spAutoFit/>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r>
              <a:rPr lang="en-US" altLang="de-DE" sz="800" b="1" dirty="0">
                <a:solidFill>
                  <a:schemeClr val="bg1">
                    <a:lumMod val="50000"/>
                  </a:schemeClr>
                </a:solidFill>
                <a:effectLst/>
                <a:latin typeface="+mn-lt"/>
              </a:rPr>
              <a:t>http://www.psi.ch/stars</a:t>
            </a:r>
            <a:endParaRPr lang="en-US" altLang="de-DE" sz="800" dirty="0">
              <a:solidFill>
                <a:schemeClr val="bg1">
                  <a:lumMod val="50000"/>
                </a:schemeClr>
              </a:solidFill>
              <a:effectLst/>
              <a:latin typeface="+mn-lt"/>
            </a:endParaRPr>
          </a:p>
        </p:txBody>
      </p:sp>
      <p:sp>
        <p:nvSpPr>
          <p:cNvPr id="11" name="Rectangle 10"/>
          <p:cNvSpPr/>
          <p:nvPr userDrawn="1"/>
        </p:nvSpPr>
        <p:spPr>
          <a:xfrm>
            <a:off x="7279417" y="6614670"/>
            <a:ext cx="1800200" cy="215444"/>
          </a:xfrm>
          <a:prstGeom prst="rect">
            <a:avLst/>
          </a:prstGeom>
          <a:solidFill>
            <a:schemeClr val="bg1"/>
          </a:solidFill>
        </p:spPr>
        <p:txBody>
          <a:bodyPr wrap="square" rIns="18000">
            <a:spAutoFit/>
          </a:bodyPr>
          <a:ls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sz="800" dirty="0">
                <a:solidFill>
                  <a:schemeClr val="bg1">
                    <a:lumMod val="50000"/>
                  </a:schemeClr>
                </a:solidFill>
                <a:latin typeface="+mn-lt"/>
              </a:rPr>
              <a:t>2023.10.19/STARS/RD41</a:t>
            </a:r>
            <a:r>
              <a:rPr lang="en-US" sz="800" baseline="0" dirty="0">
                <a:solidFill>
                  <a:schemeClr val="bg1">
                    <a:lumMod val="50000"/>
                  </a:schemeClr>
                </a:solidFill>
                <a:latin typeface="+mn-lt"/>
              </a:rPr>
              <a:t> - </a:t>
            </a:r>
            <a:r>
              <a:rPr lang="en-US" sz="800" kern="1200" baseline="0" dirty="0">
                <a:solidFill>
                  <a:schemeClr val="bg1">
                    <a:lumMod val="50000"/>
                  </a:schemeClr>
                </a:solidFill>
                <a:latin typeface="Arial" charset="0"/>
              </a:rPr>
              <a:t>( </a:t>
            </a:r>
            <a:fld id="{69C991CF-0ECA-475D-A18A-8D300EBE334C}" type="slidenum">
              <a:rPr lang="en-US" sz="800" kern="1200" smtClean="0">
                <a:solidFill>
                  <a:schemeClr val="bg1">
                    <a:lumMod val="50000"/>
                  </a:schemeClr>
                </a:solidFill>
                <a:latin typeface="Arial" charset="0"/>
                <a:ea typeface="ヒラギノ角ゴ Pro W3" charset="0"/>
                <a:cs typeface="ヒラギノ角ゴ Pro W3" charset="0"/>
              </a:rPr>
              <a:pPr marL="0" marR="0" indent="0" algn="l" defTabSz="914400" rtl="0" eaLnBrk="0" fontAlgn="base" latinLnBrk="0" hangingPunct="0">
                <a:lnSpc>
                  <a:spcPct val="100000"/>
                </a:lnSpc>
                <a:spcBef>
                  <a:spcPct val="50000"/>
                </a:spcBef>
                <a:spcAft>
                  <a:spcPct val="0"/>
                </a:spcAft>
                <a:buClrTx/>
                <a:buSzTx/>
                <a:buFontTx/>
                <a:buNone/>
                <a:tabLst/>
                <a:defRPr/>
              </a:pPr>
              <a:t>‹#›</a:t>
            </a:fld>
            <a:r>
              <a:rPr lang="en-US" sz="800" kern="1200" baseline="0" dirty="0">
                <a:solidFill>
                  <a:schemeClr val="bg1">
                    <a:lumMod val="50000"/>
                  </a:schemeClr>
                </a:solidFill>
                <a:latin typeface="Arial" charset="0"/>
                <a:ea typeface="ヒラギノ角ゴ Pro W3" charset="0"/>
                <a:cs typeface="ヒラギノ角ゴ Pro W3" charset="0"/>
              </a:rPr>
              <a:t> / 64 </a:t>
            </a:r>
            <a:r>
              <a:rPr lang="en-US" sz="800" kern="1200" dirty="0">
                <a:solidFill>
                  <a:schemeClr val="bg1">
                    <a:lumMod val="50000"/>
                  </a:schemeClr>
                </a:solidFill>
                <a:latin typeface="Arial" charset="0"/>
                <a:ea typeface="ヒラギノ角ゴ Pro W3" charset="0"/>
                <a:cs typeface="ヒラギノ角ゴ Pro W3" charset="0"/>
              </a:rPr>
              <a:t>) </a:t>
            </a:r>
            <a:endParaRPr lang="en-GB" sz="800" dirty="0">
              <a:solidFill>
                <a:schemeClr val="bg1">
                  <a:lumMod val="50000"/>
                </a:schemeClr>
              </a:solidFill>
              <a:latin typeface="+mn-lt"/>
            </a:endParaRPr>
          </a:p>
        </p:txBody>
      </p:sp>
    </p:spTree>
  </p:cSld>
  <p:clrMap bg1="lt1" tx1="dk1" bg2="lt2" tx2="dk2" accent1="accent1" accent2="accent2" accent3="accent3" accent4="accent4" accent5="accent5" accent6="accent6" hlink="hlink" folHlink="folHlink"/>
  <p:sldLayoutIdLst>
    <p:sldLayoutId id="2147483972" r:id="rId1"/>
    <p:sldLayoutId id="2147483974" r:id="rId2"/>
    <p:sldLayoutId id="2147483976" r:id="rId3"/>
    <p:sldLayoutId id="2147483973" r:id="rId4"/>
    <p:sldLayoutId id="2147483977" r:id="rId5"/>
    <p:sldLayoutId id="2147483979" r:id="rId6"/>
    <p:sldLayoutId id="2147483978" r:id="rId7"/>
    <p:sldLayoutId id="2147483980" r:id="rId8"/>
  </p:sldLayoutIdLst>
  <p:transition spd="med"/>
  <p:hf hdr="0"/>
  <p:txStyles>
    <p:title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hyperlink" Target="https://www.sciencedirect.com/science/article/pii/S0090375217300017https:/www.sciencedirect.com/science/article/pii/S0090375217300017" TargetMode="External"/><Relationship Id="rId4" Type="http://schemas.openxmlformats.org/officeDocument/2006/relationships/hyperlink" Target="https://tendl.web.psi.ch/home.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tendl.web.psi.ch/bib_rochman/presentation.html" TargetMode="External"/><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nds.iaea.org/taly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sciencedirect.com/science/article/pii/S009037521200088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ciencedirect.com/science/article/pii/S0306454912003350" TargetMode="External"/><Relationship Id="rId5" Type="http://schemas.openxmlformats.org/officeDocument/2006/relationships/hyperlink" Target="https://www.sciencedirect.com/science/article/pii/S009037521930002X" TargetMode="External"/><Relationship Id="rId4" Type="http://schemas.openxmlformats.org/officeDocument/2006/relationships/hyperlink" Target="https://www.sciencedirect.com/science/article/pii/S0090375219300705"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epj-n.org/articles/epjn/abs/2018/01/epjn170045/epjn170045.htmlhttps:/www.epj-n.org/articles/epjn/abs/2018/01/epjn170045/epjn170045.html"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tendl.web.psi.ch/tendl_2021/tendl2021.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sciencedirect.com/science/article/pii/S0306454912003350" TargetMode="External"/><Relationship Id="rId3" Type="http://schemas.openxmlformats.org/officeDocument/2006/relationships/hyperlink" Target="https://www.sciencedirect.com/science/article/pii/S009037521930002X" TargetMode="External"/><Relationship Id="rId7" Type="http://schemas.openxmlformats.org/officeDocument/2006/relationships/hyperlink" Target="https://www.sciencedirect.com/science/article/pii/S009037521930070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tendl.web.psi.ch/bib_rochman/icrs14-abs-t19.pdf" TargetMode="External"/><Relationship Id="rId5" Type="http://schemas.openxmlformats.org/officeDocument/2006/relationships/hyperlink" Target="https://link.springer.com/article/10.1140/epja/s10050-020-00141-9" TargetMode="External"/><Relationship Id="rId4" Type="http://schemas.openxmlformats.org/officeDocument/2006/relationships/hyperlink" Target="https://www.sciencedirect.com/science/article/pii/S009037522100017X" TargetMode="External"/><Relationship Id="rId9" Type="http://schemas.openxmlformats.org/officeDocument/2006/relationships/hyperlink" Target="http://www.sciencedirect.com/science/article/pii/S0370269316306815"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h/url?sa=i&amp;rct=j&amp;q=&amp;esrc=s&amp;source=images&amp;cd=&amp;cad=rja&amp;uact=8&amp;ved=0ahUKEwib8Yr5_7HOAhUG8RQKHVY1CuQQjRwIBw&amp;url=http://www.zwilag.ch/en/cask-storage-hall-_content---1--1054.html&amp;psig=AFQjCNGo3WTjS2kcf-tvsFxJ81T5GuzEKQ&amp;ust=147075187136477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14387" y="4437112"/>
            <a:ext cx="7969249" cy="1090800"/>
          </a:xfrm>
        </p:spPr>
        <p:txBody>
          <a:bodyPr/>
          <a:lstStyle/>
          <a:p>
            <a:r>
              <a:rPr lang="en-US" noProof="0" dirty="0"/>
              <a:t>TENDL nuclear data library and applications</a:t>
            </a:r>
            <a:br>
              <a:rPr lang="en-US" noProof="0" dirty="0"/>
            </a:br>
            <a:br>
              <a:rPr lang="en-US" dirty="0"/>
            </a:br>
            <a:endParaRPr lang="en-US" noProof="0" dirty="0"/>
          </a:p>
        </p:txBody>
      </p:sp>
      <p:sp>
        <p:nvSpPr>
          <p:cNvPr id="6" name="Untertitel 5"/>
          <p:cNvSpPr>
            <a:spLocks noGrp="1"/>
          </p:cNvSpPr>
          <p:nvPr>
            <p:ph type="subTitle" sz="quarter" idx="1"/>
          </p:nvPr>
        </p:nvSpPr>
        <p:spPr>
          <a:xfrm>
            <a:off x="814388" y="3933056"/>
            <a:ext cx="7969249" cy="364520"/>
          </a:xfrm>
        </p:spPr>
        <p:txBody>
          <a:bodyPr/>
          <a:lstStyle/>
          <a:p>
            <a:r>
              <a:rPr lang="en-US" noProof="0" dirty="0"/>
              <a:t>D. Rochman</a:t>
            </a:r>
          </a:p>
        </p:txBody>
      </p:sp>
      <p:sp>
        <p:nvSpPr>
          <p:cNvPr id="7" name="Textfeld 6"/>
          <p:cNvSpPr txBox="1"/>
          <p:nvPr/>
        </p:nvSpPr>
        <p:spPr>
          <a:xfrm>
            <a:off x="1187624" y="5805264"/>
            <a:ext cx="8150101" cy="504056"/>
          </a:xfrm>
          <a:prstGeom prst="rect">
            <a:avLst/>
          </a:prstGeom>
          <a:noFill/>
        </p:spPr>
        <p:txBody>
          <a:bodyPr wrap="square" lIns="0" tIns="0" rIns="0" bIns="0" rtlCol="0">
            <a:noAutofit/>
          </a:bodyPr>
          <a:lstStyle/>
          <a:p>
            <a:pPr>
              <a:lnSpc>
                <a:spcPct val="110000"/>
              </a:lnSpc>
              <a:spcBef>
                <a:spcPts val="0"/>
              </a:spcBef>
            </a:pPr>
            <a:r>
              <a:rPr lang="en-GB" sz="1800" b="1" dirty="0">
                <a:solidFill>
                  <a:srgbClr val="969696"/>
                </a:solidFill>
                <a:latin typeface="+mn-lt"/>
              </a:rPr>
              <a:t>Joint ICTP-IAEA workshop, Trieste, Italy, October 16-20</a:t>
            </a:r>
            <a:r>
              <a:rPr lang="en-GB" sz="1800" b="1" baseline="30000" dirty="0">
                <a:solidFill>
                  <a:srgbClr val="969696"/>
                </a:solidFill>
                <a:latin typeface="+mn-lt"/>
              </a:rPr>
              <a:t>th</a:t>
            </a:r>
            <a:r>
              <a:rPr lang="en-GB" sz="1800" b="1" dirty="0">
                <a:solidFill>
                  <a:srgbClr val="969696"/>
                </a:solidFill>
                <a:latin typeface="+mn-lt"/>
              </a:rPr>
              <a:t>, 2023</a:t>
            </a:r>
          </a:p>
          <a:p>
            <a:pPr>
              <a:lnSpc>
                <a:spcPct val="110000"/>
              </a:lnSpc>
              <a:spcBef>
                <a:spcPts val="0"/>
              </a:spcBef>
            </a:pPr>
            <a:r>
              <a:rPr lang="en-GB" sz="1800" b="1" dirty="0">
                <a:solidFill>
                  <a:srgbClr val="969696"/>
                </a:solidFill>
                <a:latin typeface="+mn-lt"/>
              </a:rPr>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170" y="6044067"/>
            <a:ext cx="681905" cy="66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5199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How to use nuclear</a:t>
            </a:r>
            <a:r>
              <a:rPr lang="en-US" dirty="0"/>
              <a:t> data </a:t>
            </a:r>
            <a:r>
              <a:rPr lang="en-US" noProof="0" dirty="0"/>
              <a:t>?</a:t>
            </a:r>
          </a:p>
        </p:txBody>
      </p:sp>
      <p:sp>
        <p:nvSpPr>
          <p:cNvPr id="6" name="Inhaltsplatzhalter 1"/>
          <p:cNvSpPr>
            <a:spLocks noGrp="1"/>
          </p:cNvSpPr>
          <p:nvPr>
            <p:ph sz="quarter" idx="13"/>
          </p:nvPr>
        </p:nvSpPr>
        <p:spPr>
          <a:xfrm>
            <a:off x="755576" y="764704"/>
            <a:ext cx="7955427" cy="5040560"/>
          </a:xfrm>
        </p:spPr>
        <p:txBody>
          <a:bodyPr/>
          <a:lstStyle/>
          <a:p>
            <a:pPr marL="0" indent="0">
              <a:buNone/>
            </a:pPr>
            <a:r>
              <a:rPr lang="en-US" dirty="0">
                <a:solidFill>
                  <a:srgbClr val="010000"/>
                </a:solidFill>
              </a:rPr>
              <a:t>In general, nuclear data files/evaluations are used by simulation codes:</a:t>
            </a:r>
          </a:p>
          <a:p>
            <a:pPr marL="0" indent="0">
              <a:buNone/>
            </a:pPr>
            <a:endParaRPr lang="en-US" dirty="0">
              <a:solidFill>
                <a:srgbClr val="010000"/>
              </a:solidFill>
            </a:endParaRPr>
          </a:p>
          <a:p>
            <a:pPr marL="0" indent="0">
              <a:buNone/>
            </a:pPr>
            <a:r>
              <a:rPr lang="en-US" u="sng" dirty="0">
                <a:solidFill>
                  <a:srgbClr val="010000"/>
                </a:solidFill>
              </a:rPr>
              <a:t>Neutron transport, </a:t>
            </a:r>
          </a:p>
          <a:p>
            <a:r>
              <a:rPr lang="en-US" dirty="0">
                <a:solidFill>
                  <a:srgbClr val="010000"/>
                </a:solidFill>
              </a:rPr>
              <a:t>Monte Carlo: MCNP, SERPENT, TRIPOLI, MONK…</a:t>
            </a:r>
          </a:p>
          <a:p>
            <a:r>
              <a:rPr lang="en-US" dirty="0">
                <a:solidFill>
                  <a:srgbClr val="010000"/>
                </a:solidFill>
              </a:rPr>
              <a:t>Fuel assembly (lattice) deterministic: SCALE, DRAGON, CASMO, APPOLO… </a:t>
            </a:r>
          </a:p>
          <a:p>
            <a:r>
              <a:rPr lang="en-US" dirty="0">
                <a:solidFill>
                  <a:srgbClr val="010000"/>
                </a:solidFill>
              </a:rPr>
              <a:t>Full core deterministic: SCALE, PANTHER, SIMULATE, DARWIN…</a:t>
            </a:r>
          </a:p>
          <a:p>
            <a:r>
              <a:rPr lang="en-US" dirty="0">
                <a:solidFill>
                  <a:srgbClr val="010000"/>
                </a:solidFill>
              </a:rPr>
              <a:t>Transient: S3K, RELAP…</a:t>
            </a:r>
          </a:p>
          <a:p>
            <a:pPr marL="0" indent="0">
              <a:buNone/>
            </a:pPr>
            <a:endParaRPr lang="en-US" dirty="0">
              <a:solidFill>
                <a:srgbClr val="010000"/>
              </a:solidFill>
            </a:endParaRPr>
          </a:p>
          <a:p>
            <a:pPr marL="0" indent="0">
              <a:buNone/>
            </a:pPr>
            <a:r>
              <a:rPr lang="en-US" u="sng" dirty="0">
                <a:solidFill>
                  <a:srgbClr val="010000"/>
                </a:solidFill>
              </a:rPr>
              <a:t>Isotope inventory, radioprotection</a:t>
            </a:r>
          </a:p>
          <a:p>
            <a:r>
              <a:rPr lang="en-US" dirty="0">
                <a:solidFill>
                  <a:srgbClr val="010000"/>
                </a:solidFill>
              </a:rPr>
              <a:t>Depletion: FISPACT, ORIGEN, CASMO, SERPENT,…</a:t>
            </a:r>
          </a:p>
          <a:p>
            <a:r>
              <a:rPr lang="en-US" dirty="0">
                <a:solidFill>
                  <a:srgbClr val="010000"/>
                </a:solidFill>
              </a:rPr>
              <a:t>Fuel inventory/decay heat: SNF, FISPACT,… </a:t>
            </a:r>
          </a:p>
          <a:p>
            <a:endParaRPr lang="en-US" dirty="0">
              <a:solidFill>
                <a:srgbClr val="010000"/>
              </a:solidFill>
            </a:endParaRPr>
          </a:p>
          <a:p>
            <a:endParaRPr lang="en-US" dirty="0">
              <a:solidFill>
                <a:srgbClr val="010000"/>
              </a:solidFill>
            </a:endParaRPr>
          </a:p>
          <a:p>
            <a:pPr marL="0" indent="0">
              <a:buNone/>
            </a:pPr>
            <a:r>
              <a:rPr lang="en-US" dirty="0">
                <a:solidFill>
                  <a:srgbClr val="010000"/>
                </a:solidFill>
              </a:rPr>
              <a:t>But prior to use them, some processing of the nuclear data is needed:</a:t>
            </a:r>
          </a:p>
          <a:p>
            <a:r>
              <a:rPr lang="en-US" dirty="0">
                <a:solidFill>
                  <a:srgbClr val="010000"/>
                </a:solidFill>
              </a:rPr>
              <a:t>NJOY (USA LANL),</a:t>
            </a:r>
          </a:p>
          <a:p>
            <a:r>
              <a:rPr lang="en-US" dirty="0">
                <a:solidFill>
                  <a:srgbClr val="010000"/>
                </a:solidFill>
              </a:rPr>
              <a:t>CALENDF (France CEA),</a:t>
            </a:r>
          </a:p>
          <a:p>
            <a:r>
              <a:rPr lang="en-US" dirty="0">
                <a:solidFill>
                  <a:srgbClr val="010000"/>
                </a:solidFill>
              </a:rPr>
              <a:t>PREPRO (USA LLNL),</a:t>
            </a:r>
          </a:p>
          <a:p>
            <a:r>
              <a:rPr lang="en-US" dirty="0">
                <a:solidFill>
                  <a:srgbClr val="010000"/>
                </a:solidFill>
              </a:rPr>
              <a:t>AMPX, PUFF (USA ORNL),</a:t>
            </a:r>
          </a:p>
          <a:p>
            <a:r>
              <a:rPr lang="en-US" dirty="0">
                <a:solidFill>
                  <a:srgbClr val="010000"/>
                </a:solidFill>
              </a:rPr>
              <a:t>WIMS (UK), and many other.</a:t>
            </a:r>
          </a:p>
        </p:txBody>
      </p:sp>
    </p:spTree>
    <p:extLst>
      <p:ext uri="{BB962C8B-B14F-4D97-AF65-F5344CB8AC3E}">
        <p14:creationId xmlns:p14="http://schemas.microsoft.com/office/powerpoint/2010/main" val="42168810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Nuclear</a:t>
            </a:r>
            <a:r>
              <a:rPr lang="en-US" dirty="0"/>
              <a:t> data </a:t>
            </a:r>
            <a:r>
              <a:rPr lang="en-US" noProof="0" dirty="0"/>
              <a:t>libraries</a:t>
            </a:r>
          </a:p>
        </p:txBody>
      </p:sp>
      <p:sp>
        <p:nvSpPr>
          <p:cNvPr id="6" name="Inhaltsplatzhalter 1"/>
          <p:cNvSpPr>
            <a:spLocks noGrp="1"/>
          </p:cNvSpPr>
          <p:nvPr>
            <p:ph sz="quarter" idx="13"/>
          </p:nvPr>
        </p:nvSpPr>
        <p:spPr>
          <a:xfrm>
            <a:off x="755576" y="764704"/>
            <a:ext cx="7955427" cy="5040560"/>
          </a:xfrm>
        </p:spPr>
        <p:txBody>
          <a:bodyPr/>
          <a:lstStyle/>
          <a:p>
            <a:pPr marL="0" indent="0">
              <a:buNone/>
            </a:pPr>
            <a:r>
              <a:rPr lang="en-US" dirty="0">
                <a:solidFill>
                  <a:srgbClr val="010000"/>
                </a:solidFill>
              </a:rPr>
              <a:t>Historically, there exists today many nuclear data libraries:</a:t>
            </a:r>
          </a:p>
          <a:p>
            <a:pPr marL="0" indent="0">
              <a:buNone/>
            </a:pPr>
            <a:endParaRPr lang="en-US" dirty="0">
              <a:solidFill>
                <a:srgbClr val="010000"/>
              </a:solidFill>
            </a:endParaRPr>
          </a:p>
          <a:p>
            <a:r>
              <a:rPr lang="en-US" u="sng" dirty="0">
                <a:solidFill>
                  <a:srgbClr val="010000"/>
                </a:solidFill>
              </a:rPr>
              <a:t>General purpose</a:t>
            </a:r>
          </a:p>
          <a:p>
            <a:pPr lvl="1"/>
            <a:r>
              <a:rPr lang="en-US" dirty="0">
                <a:solidFill>
                  <a:srgbClr val="010000"/>
                </a:solidFill>
              </a:rPr>
              <a:t>JEFF, mostly towards reactor applications</a:t>
            </a:r>
          </a:p>
          <a:p>
            <a:pPr lvl="1"/>
            <a:r>
              <a:rPr lang="en-US" dirty="0">
                <a:solidFill>
                  <a:srgbClr val="010000"/>
                </a:solidFill>
              </a:rPr>
              <a:t>JENDL, mostly towards reactor applications</a:t>
            </a:r>
          </a:p>
          <a:p>
            <a:pPr lvl="1"/>
            <a:r>
              <a:rPr lang="en-US" dirty="0">
                <a:solidFill>
                  <a:srgbClr val="010000"/>
                </a:solidFill>
              </a:rPr>
              <a:t>ENDF/B, mostly towards reactor applications</a:t>
            </a:r>
          </a:p>
          <a:p>
            <a:pPr lvl="1"/>
            <a:r>
              <a:rPr lang="en-US" dirty="0">
                <a:solidFill>
                  <a:srgbClr val="010000"/>
                </a:solidFill>
              </a:rPr>
              <a:t>TENDL</a:t>
            </a:r>
          </a:p>
          <a:p>
            <a:pPr lvl="1"/>
            <a:r>
              <a:rPr lang="en-US" dirty="0">
                <a:solidFill>
                  <a:srgbClr val="010000"/>
                </a:solidFill>
              </a:rPr>
              <a:t>BROND, mostly towards reactor applications</a:t>
            </a:r>
          </a:p>
          <a:p>
            <a:pPr lvl="1"/>
            <a:r>
              <a:rPr lang="en-US" dirty="0">
                <a:solidFill>
                  <a:srgbClr val="010000"/>
                </a:solidFill>
              </a:rPr>
              <a:t>CENDL, mostly towards reactor applications</a:t>
            </a:r>
          </a:p>
          <a:p>
            <a:r>
              <a:rPr lang="en-US" u="sng" dirty="0">
                <a:solidFill>
                  <a:srgbClr val="010000"/>
                </a:solidFill>
              </a:rPr>
              <a:t>For fusion application</a:t>
            </a:r>
          </a:p>
          <a:p>
            <a:pPr lvl="1"/>
            <a:r>
              <a:rPr lang="en-US" dirty="0">
                <a:solidFill>
                  <a:srgbClr val="010000"/>
                </a:solidFill>
              </a:rPr>
              <a:t>FENDL</a:t>
            </a:r>
          </a:p>
          <a:p>
            <a:pPr lvl="1"/>
            <a:r>
              <a:rPr lang="en-US" dirty="0">
                <a:solidFill>
                  <a:srgbClr val="010000"/>
                </a:solidFill>
              </a:rPr>
              <a:t>TENDL</a:t>
            </a:r>
          </a:p>
          <a:p>
            <a:r>
              <a:rPr lang="en-US" u="sng" dirty="0">
                <a:solidFill>
                  <a:srgbClr val="010000"/>
                </a:solidFill>
              </a:rPr>
              <a:t>For dosimetry</a:t>
            </a:r>
          </a:p>
          <a:p>
            <a:pPr lvl="1"/>
            <a:r>
              <a:rPr lang="en-US" dirty="0">
                <a:solidFill>
                  <a:srgbClr val="010000"/>
                </a:solidFill>
              </a:rPr>
              <a:t>IRDFF</a:t>
            </a:r>
          </a:p>
          <a:p>
            <a:pPr lvl="1"/>
            <a:r>
              <a:rPr lang="en-US" dirty="0">
                <a:solidFill>
                  <a:srgbClr val="010000"/>
                </a:solidFill>
              </a:rPr>
              <a:t>TENDL</a:t>
            </a:r>
          </a:p>
          <a:p>
            <a:pPr lvl="1"/>
            <a:r>
              <a:rPr lang="en-US" dirty="0">
                <a:solidFill>
                  <a:srgbClr val="010000"/>
                </a:solidFill>
              </a:rPr>
              <a:t>EAF</a:t>
            </a:r>
          </a:p>
          <a:p>
            <a:r>
              <a:rPr lang="en-US" u="sng" dirty="0">
                <a:solidFill>
                  <a:srgbClr val="010000"/>
                </a:solidFill>
              </a:rPr>
              <a:t>Plus all derived libraries</a:t>
            </a:r>
          </a:p>
          <a:p>
            <a:pPr lvl="1"/>
            <a:endParaRPr lang="en-US" dirty="0">
              <a:solidFill>
                <a:srgbClr val="010000"/>
              </a:solidFill>
            </a:endParaRPr>
          </a:p>
          <a:p>
            <a:endParaRPr lang="en-US" dirty="0">
              <a:solidFill>
                <a:srgbClr val="01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07" y="4005064"/>
            <a:ext cx="4364013" cy="225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7157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Nuclear</a:t>
            </a:r>
            <a:r>
              <a:rPr lang="en-US" dirty="0"/>
              <a:t> data </a:t>
            </a:r>
            <a:r>
              <a:rPr lang="en-US" noProof="0" dirty="0"/>
              <a:t>libraries: what’s inside</a:t>
            </a:r>
          </a:p>
        </p:txBody>
      </p:sp>
      <p:sp>
        <p:nvSpPr>
          <p:cNvPr id="6" name="Inhaltsplatzhalter 1"/>
          <p:cNvSpPr>
            <a:spLocks noGrp="1"/>
          </p:cNvSpPr>
          <p:nvPr>
            <p:ph sz="quarter" idx="13"/>
          </p:nvPr>
        </p:nvSpPr>
        <p:spPr>
          <a:xfrm>
            <a:off x="755576" y="764704"/>
            <a:ext cx="7955427" cy="5040560"/>
          </a:xfrm>
        </p:spPr>
        <p:txBody>
          <a:bodyPr/>
          <a:lstStyle/>
          <a:p>
            <a:pPr lvl="1"/>
            <a:r>
              <a:rPr lang="en-US" dirty="0">
                <a:solidFill>
                  <a:srgbClr val="010000"/>
                </a:solidFill>
              </a:rPr>
              <a:t>In traditional library</a:t>
            </a:r>
          </a:p>
          <a:p>
            <a:pPr marL="177800" lvl="1" indent="0">
              <a:buNone/>
            </a:pPr>
            <a:endParaRPr lang="en-US" dirty="0">
              <a:solidFill>
                <a:srgbClr val="010000"/>
              </a:solidFill>
            </a:endParaRPr>
          </a:p>
          <a:p>
            <a:pPr marL="177800" lvl="1" indent="0">
              <a:buNone/>
            </a:pPr>
            <a:endParaRPr lang="en-US" dirty="0">
              <a:solidFill>
                <a:srgbClr val="010000"/>
              </a:solidFill>
            </a:endParaRPr>
          </a:p>
          <a:p>
            <a:pPr marL="177800" lvl="1" indent="0">
              <a:buNone/>
            </a:pPr>
            <a:endParaRPr lang="en-US" dirty="0">
              <a:solidFill>
                <a:srgbClr val="010000"/>
              </a:solidFill>
            </a:endParaRPr>
          </a:p>
          <a:p>
            <a:pPr marL="177800" lvl="1" indent="0">
              <a:buNone/>
            </a:pPr>
            <a:endParaRPr lang="en-US" dirty="0">
              <a:solidFill>
                <a:srgbClr val="010000"/>
              </a:solidFill>
            </a:endParaRPr>
          </a:p>
          <a:p>
            <a:pPr lvl="1"/>
            <a:r>
              <a:rPr lang="en-US" dirty="0">
                <a:solidFill>
                  <a:srgbClr val="010000"/>
                </a:solidFill>
              </a:rPr>
              <a:t>in TENDL</a:t>
            </a:r>
          </a:p>
          <a:p>
            <a:endParaRPr lang="en-US" dirty="0">
              <a:solidFill>
                <a:srgbClr val="01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24944"/>
            <a:ext cx="8495550" cy="372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016" y="1124744"/>
            <a:ext cx="453010" cy="32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026" y="1131814"/>
            <a:ext cx="17526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7813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7704" y="291600"/>
            <a:ext cx="6984776" cy="508500"/>
          </a:xfrm>
        </p:spPr>
        <p:txBody>
          <a:bodyPr/>
          <a:lstStyle/>
          <a:p>
            <a:r>
              <a:rPr lang="en-US" noProof="0" dirty="0"/>
              <a:t>Nuclear</a:t>
            </a:r>
            <a:r>
              <a:rPr lang="en-US" dirty="0"/>
              <a:t> data </a:t>
            </a:r>
            <a:r>
              <a:rPr lang="en-US" noProof="0" dirty="0"/>
              <a:t>libraries: what’s inside an ENDF file</a:t>
            </a:r>
          </a:p>
        </p:txBody>
      </p:sp>
      <p:sp>
        <p:nvSpPr>
          <p:cNvPr id="6" name="Inhaltsplatzhalter 1"/>
          <p:cNvSpPr>
            <a:spLocks noGrp="1"/>
          </p:cNvSpPr>
          <p:nvPr>
            <p:ph sz="quarter" idx="13"/>
          </p:nvPr>
        </p:nvSpPr>
        <p:spPr>
          <a:xfrm>
            <a:off x="755576" y="764704"/>
            <a:ext cx="7955427" cy="5040560"/>
          </a:xfrm>
        </p:spPr>
        <p:txBody>
          <a:bodyPr/>
          <a:lstStyle/>
          <a:p>
            <a:endParaRPr lang="en-US" dirty="0">
              <a:solidFill>
                <a:srgbClr val="01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2736"/>
            <a:ext cx="8829071" cy="329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0711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7704" y="291600"/>
            <a:ext cx="6984776" cy="508500"/>
          </a:xfrm>
        </p:spPr>
        <p:txBody>
          <a:bodyPr/>
          <a:lstStyle/>
          <a:p>
            <a:r>
              <a:rPr lang="en-US" noProof="0" dirty="0"/>
              <a:t>Nuclear</a:t>
            </a:r>
            <a:r>
              <a:rPr lang="en-US" dirty="0"/>
              <a:t> data </a:t>
            </a:r>
            <a:r>
              <a:rPr lang="en-US" noProof="0" dirty="0"/>
              <a:t>libraries: format</a:t>
            </a:r>
          </a:p>
        </p:txBody>
      </p:sp>
      <p:sp>
        <p:nvSpPr>
          <p:cNvPr id="6" name="Inhaltsplatzhalter 1"/>
          <p:cNvSpPr>
            <a:spLocks noGrp="1"/>
          </p:cNvSpPr>
          <p:nvPr>
            <p:ph sz="quarter" idx="13"/>
          </p:nvPr>
        </p:nvSpPr>
        <p:spPr>
          <a:xfrm>
            <a:off x="755576" y="764704"/>
            <a:ext cx="7955427" cy="5040560"/>
          </a:xfrm>
        </p:spPr>
        <p:txBody>
          <a:bodyPr/>
          <a:lstStyle/>
          <a:p>
            <a:r>
              <a:rPr lang="en-US" dirty="0">
                <a:solidFill>
                  <a:srgbClr val="010000"/>
                </a:solidFill>
              </a:rPr>
              <a:t>ENDF-6 format: all current libraries</a:t>
            </a: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endParaRPr lang="en-US" dirty="0">
              <a:solidFill>
                <a:srgbClr val="010000"/>
              </a:solidFill>
            </a:endParaRPr>
          </a:p>
          <a:p>
            <a:pPr marL="0" indent="0">
              <a:buNone/>
            </a:pPr>
            <a:endParaRPr lang="en-US" dirty="0">
              <a:solidFill>
                <a:srgbClr val="010000"/>
              </a:solidFill>
            </a:endParaRPr>
          </a:p>
          <a:p>
            <a:pPr marL="0" indent="0">
              <a:buNone/>
            </a:pPr>
            <a:endParaRPr lang="en-US" dirty="0">
              <a:solidFill>
                <a:srgbClr val="010000"/>
              </a:solidFill>
            </a:endParaRPr>
          </a:p>
          <a:p>
            <a:pPr marL="0" indent="0">
              <a:buNone/>
            </a:pPr>
            <a:endParaRPr lang="en-US" dirty="0">
              <a:solidFill>
                <a:srgbClr val="010000"/>
              </a:solidFill>
            </a:endParaRPr>
          </a:p>
          <a:p>
            <a:r>
              <a:rPr lang="en-US" dirty="0">
                <a:solidFill>
                  <a:srgbClr val="010000"/>
                </a:solidFill>
              </a:rPr>
              <a:t>New format: XML based, might come soon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24743"/>
            <a:ext cx="7200800" cy="42134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82673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Processing nuclear</a:t>
            </a:r>
            <a:r>
              <a:rPr lang="en-US" dirty="0"/>
              <a:t> data libraries</a:t>
            </a:r>
            <a:endParaRPr lang="en-US" noProof="0" dirty="0"/>
          </a:p>
        </p:txBody>
      </p:sp>
      <p:sp>
        <p:nvSpPr>
          <p:cNvPr id="6" name="Inhaltsplatzhalter 1"/>
          <p:cNvSpPr>
            <a:spLocks noGrp="1"/>
          </p:cNvSpPr>
          <p:nvPr>
            <p:ph sz="quarter" idx="13"/>
          </p:nvPr>
        </p:nvSpPr>
        <p:spPr>
          <a:xfrm>
            <a:off x="755576" y="764704"/>
            <a:ext cx="7955427" cy="5040560"/>
          </a:xfrm>
        </p:spPr>
        <p:txBody>
          <a:bodyPr/>
          <a:lstStyle/>
          <a:p>
            <a:pPr marL="0" indent="0">
              <a:buNone/>
            </a:pPr>
            <a:r>
              <a:rPr lang="en-US" dirty="0">
                <a:solidFill>
                  <a:srgbClr val="010000"/>
                </a:solidFill>
              </a:rPr>
              <a:t>This is a very specific task, sometimes secretive, sometimes with specific parameters</a:t>
            </a:r>
          </a:p>
          <a:p>
            <a:pPr marL="0" indent="0">
              <a:buNone/>
            </a:pPr>
            <a:endParaRPr lang="en-US" dirty="0">
              <a:solidFill>
                <a:srgbClr val="010000"/>
              </a:solidFill>
            </a:endParaRPr>
          </a:p>
          <a:p>
            <a:pPr marL="0" indent="0">
              <a:buNone/>
            </a:pPr>
            <a:r>
              <a:rPr lang="en-US" u="sng" dirty="0">
                <a:solidFill>
                  <a:srgbClr val="010000"/>
                </a:solidFill>
              </a:rPr>
              <a:t>Most simple processing: nothing done</a:t>
            </a:r>
          </a:p>
          <a:p>
            <a:r>
              <a:rPr lang="en-US" dirty="0">
                <a:solidFill>
                  <a:srgbClr val="010000"/>
                </a:solidFill>
              </a:rPr>
              <a:t>Fission yields, decay data,</a:t>
            </a:r>
          </a:p>
          <a:p>
            <a:r>
              <a:rPr lang="en-US" dirty="0">
                <a:solidFill>
                  <a:srgbClr val="010000"/>
                </a:solidFill>
              </a:rPr>
              <a:t>Libraries are read as they are by simulation codes</a:t>
            </a:r>
          </a:p>
          <a:p>
            <a:pPr marL="0" indent="0">
              <a:buNone/>
            </a:pPr>
            <a:endParaRPr lang="en-US" dirty="0">
              <a:solidFill>
                <a:srgbClr val="010000"/>
              </a:solidFill>
            </a:endParaRPr>
          </a:p>
          <a:p>
            <a:pPr marL="0" indent="0">
              <a:buNone/>
            </a:pPr>
            <a:r>
              <a:rPr lang="en-US" u="sng" dirty="0">
                <a:solidFill>
                  <a:srgbClr val="010000"/>
                </a:solidFill>
              </a:rPr>
              <a:t>More sophisticated:</a:t>
            </a:r>
          </a:p>
          <a:p>
            <a:r>
              <a:rPr lang="en-US" dirty="0">
                <a:solidFill>
                  <a:srgbClr val="010000"/>
                </a:solidFill>
              </a:rPr>
              <a:t>For Monte Carlo transport calculation (MCNP, SERPENT)</a:t>
            </a:r>
          </a:p>
          <a:p>
            <a:r>
              <a:rPr lang="en-US" dirty="0">
                <a:solidFill>
                  <a:srgbClr val="010000"/>
                </a:solidFill>
              </a:rPr>
              <a:t>Usually performed with NJOY</a:t>
            </a:r>
          </a:p>
          <a:p>
            <a:r>
              <a:rPr lang="en-US" dirty="0">
                <a:solidFill>
                  <a:srgbClr val="010000"/>
                </a:solidFill>
              </a:rPr>
              <a:t>Can take hours: pointwise, </a:t>
            </a:r>
            <a:r>
              <a:rPr lang="en-US" dirty="0" err="1">
                <a:solidFill>
                  <a:srgbClr val="010000"/>
                </a:solidFill>
              </a:rPr>
              <a:t>groupwise</a:t>
            </a:r>
            <a:r>
              <a:rPr lang="en-US" dirty="0">
                <a:solidFill>
                  <a:srgbClr val="010000"/>
                </a:solidFill>
              </a:rPr>
              <a:t> data, Doppler broadening, reconstruction of emission spectra…</a:t>
            </a:r>
          </a:p>
          <a:p>
            <a:pPr marL="0" indent="0">
              <a:buNone/>
            </a:pPr>
            <a:endParaRPr lang="en-US" dirty="0">
              <a:solidFill>
                <a:srgbClr val="010000"/>
              </a:solidFill>
            </a:endParaRPr>
          </a:p>
          <a:p>
            <a:pPr marL="0" indent="0">
              <a:buNone/>
            </a:pPr>
            <a:r>
              <a:rPr lang="en-US" u="sng" dirty="0">
                <a:solidFill>
                  <a:srgbClr val="010000"/>
                </a:solidFill>
              </a:rPr>
              <a:t>One step further:</a:t>
            </a:r>
          </a:p>
          <a:p>
            <a:r>
              <a:rPr lang="en-US" dirty="0">
                <a:solidFill>
                  <a:srgbClr val="010000"/>
                </a:solidFill>
              </a:rPr>
              <a:t>For Deterministic transport calculation,</a:t>
            </a:r>
          </a:p>
          <a:p>
            <a:r>
              <a:rPr lang="en-US" dirty="0">
                <a:solidFill>
                  <a:srgbClr val="010000"/>
                </a:solidFill>
              </a:rPr>
              <a:t>Performed with many processing codes,</a:t>
            </a:r>
          </a:p>
          <a:p>
            <a:r>
              <a:rPr lang="en-US" dirty="0">
                <a:solidFill>
                  <a:srgbClr val="010000"/>
                </a:solidFill>
              </a:rPr>
              <a:t>As for Monte Carlo, + self-shielding factors,</a:t>
            </a:r>
          </a:p>
          <a:p>
            <a:r>
              <a:rPr lang="en-US" dirty="0">
                <a:solidFill>
                  <a:srgbClr val="010000"/>
                </a:solidFill>
              </a:rPr>
              <a:t>Not always in the open literature (expert knowledge).</a:t>
            </a:r>
          </a:p>
        </p:txBody>
      </p:sp>
    </p:spTree>
    <p:extLst>
      <p:ext uri="{BB962C8B-B14F-4D97-AF65-F5344CB8AC3E}">
        <p14:creationId xmlns:p14="http://schemas.microsoft.com/office/powerpoint/2010/main" val="5403091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Main goal: the TENDL project </a:t>
            </a:r>
            <a:endParaRPr lang="en-US" noProof="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264" y="2628928"/>
            <a:ext cx="2777766" cy="9117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12" name="Content Placeholder 1"/>
              <p:cNvSpPr>
                <a:spLocks noGrp="1"/>
              </p:cNvSpPr>
              <p:nvPr>
                <p:ph sz="quarter" idx="13"/>
              </p:nvPr>
            </p:nvSpPr>
            <p:spPr>
              <a:xfrm>
                <a:off x="827584" y="980728"/>
                <a:ext cx="7488832" cy="5472608"/>
              </a:xfrm>
            </p:spPr>
            <p:txBody>
              <a:bodyPr/>
              <a:lstStyle/>
              <a:p>
                <a:r>
                  <a:rPr lang="en-US" u="sng" dirty="0"/>
                  <a:t>TENDL:</a:t>
                </a:r>
                <a:r>
                  <a:rPr lang="en-US" dirty="0"/>
                  <a:t> TALYS evaluated nuclear data library,</a:t>
                </a:r>
              </a:p>
              <a:p>
                <a:endParaRPr lang="en-US" dirty="0"/>
              </a:p>
              <a:p>
                <a:r>
                  <a:rPr lang="en-US" u="sng" dirty="0"/>
                  <a:t>Goal:</a:t>
                </a:r>
                <a:r>
                  <a:rPr lang="en-US" dirty="0"/>
                  <a:t> improve simulations for TENDL and/or other libraries, or solving </a:t>
                </a:r>
              </a:p>
              <a:p>
                <a:endParaRPr lang="en-US" dirty="0"/>
              </a:p>
              <a:p>
                <a:pPr marL="0" indent="0" algn="ctr">
                  <a:buNone/>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a:rPr>
                            <m:t>0</m:t>
                          </m:r>
                          <m:r>
                            <a:rPr lang="en-US" sz="2800" i="1" smtClean="0">
                              <a:latin typeface="Cambria Math"/>
                              <a:ea typeface="Cambria Math"/>
                            </a:rPr>
                            <m:t>≤</m:t>
                          </m:r>
                          <m:r>
                            <m:rPr>
                              <m:sty m:val="p"/>
                            </m:rPr>
                            <a:rPr lang="el-GR" sz="2800" i="1" smtClean="0">
                              <a:latin typeface="Cambria Math"/>
                            </a:rPr>
                            <m:t>χ</m:t>
                          </m:r>
                        </m:e>
                        <m:sup>
                          <m:r>
                            <a:rPr lang="en-US" sz="2800" b="0" i="1" smtClean="0">
                              <a:latin typeface="Cambria Math"/>
                            </a:rPr>
                            <m:t>2</m:t>
                          </m:r>
                        </m:sup>
                      </m:sSup>
                      <m:r>
                        <a:rPr lang="en-US" sz="2800" b="0" i="1" smtClean="0">
                          <a:latin typeface="Cambria Math"/>
                          <a:ea typeface="Cambria Math"/>
                        </a:rPr>
                        <m:t>≤</m:t>
                      </m:r>
                      <m:r>
                        <a:rPr lang="en-US" sz="2800" b="0" i="1" smtClean="0">
                          <a:latin typeface="Cambria Math"/>
                        </a:rPr>
                        <m:t> 1</m:t>
                      </m:r>
                    </m:oMath>
                  </m:oMathPara>
                </a14:m>
                <a:endParaRPr lang="en-US" sz="2800" dirty="0"/>
              </a:p>
              <a:p>
                <a:pPr marL="0" indent="0">
                  <a:buNone/>
                </a:pPr>
                <a:endParaRPr lang="en-US" dirty="0"/>
              </a:p>
              <a:p>
                <a:r>
                  <a:rPr lang="en-US" dirty="0"/>
                  <a:t>Available at </a:t>
                </a:r>
                <a:r>
                  <a:rPr lang="en-US" dirty="0">
                    <a:hlinkClick r:id="rId4"/>
                  </a:rPr>
                  <a:t>https://tendl.web.psi.ch/home.html</a:t>
                </a:r>
                <a:endParaRPr lang="en-US" dirty="0"/>
              </a:p>
              <a:p>
                <a:endParaRPr lang="en-US" dirty="0"/>
              </a:p>
              <a:p>
                <a:r>
                  <a:rPr lang="en-US" dirty="0"/>
                  <a:t>Comes from T6 (software package)</a:t>
                </a:r>
              </a:p>
              <a:p>
                <a:endParaRPr lang="en-US" dirty="0"/>
              </a:p>
              <a:p>
                <a:r>
                  <a:rPr lang="en-US" dirty="0"/>
                  <a:t>T6 leads to TENDL, TMC, BMC, HFR…</a:t>
                </a:r>
              </a:p>
              <a:p>
                <a:endParaRPr lang="en-US" dirty="0"/>
              </a:p>
              <a:p>
                <a:endParaRPr lang="en-US" dirty="0"/>
              </a:p>
              <a:p>
                <a:r>
                  <a:rPr lang="en-US" dirty="0"/>
                  <a:t>See for instance </a:t>
                </a:r>
                <a:r>
                  <a:rPr lang="en-US" dirty="0">
                    <a:hlinkClick r:id="rId5"/>
                  </a:rPr>
                  <a:t>NDS 155 (2019) 1</a:t>
                </a:r>
                <a:endParaRPr lang="en-US" dirty="0"/>
              </a:p>
            </p:txBody>
          </p:sp>
        </mc:Choice>
        <mc:Fallback xmlns="">
          <p:sp>
            <p:nvSpPr>
              <p:cNvPr id="12" name="Content Placeholder 1"/>
              <p:cNvSpPr>
                <a:spLocks noGrp="1" noRot="1" noChangeAspect="1" noMove="1" noResize="1" noEditPoints="1" noAdjustHandles="1" noChangeArrowheads="1" noChangeShapeType="1" noTextEdit="1"/>
              </p:cNvSpPr>
              <p:nvPr>
                <p:ph sz="quarter" idx="13"/>
              </p:nvPr>
            </p:nvSpPr>
            <p:spPr>
              <a:xfrm>
                <a:off x="827584" y="980728"/>
                <a:ext cx="7488832" cy="5472608"/>
              </a:xfrm>
              <a:blipFill>
                <a:blip r:embed="rId6"/>
                <a:stretch>
                  <a:fillRect l="-1792" t="-1225"/>
                </a:stretch>
              </a:blipFill>
            </p:spPr>
            <p:txBody>
              <a:bodyPr/>
              <a:lstStyle/>
              <a:p>
                <a:r>
                  <a:rPr lang="en-US">
                    <a:noFill/>
                  </a:rPr>
                  <a:t> </a:t>
                </a:r>
              </a:p>
            </p:txBody>
          </p:sp>
        </mc:Fallback>
      </mc:AlternateContent>
      <p:sp>
        <p:nvSpPr>
          <p:cNvPr id="13" name="Rectangle 12"/>
          <p:cNvSpPr/>
          <p:nvPr/>
        </p:nvSpPr>
        <p:spPr bwMode="auto">
          <a:xfrm>
            <a:off x="3635896" y="2132856"/>
            <a:ext cx="1944216" cy="576064"/>
          </a:xfrm>
          <a:prstGeom prst="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3" name="Picture 2"/>
          <p:cNvPicPr>
            <a:picLocks noChangeAspect="1"/>
          </p:cNvPicPr>
          <p:nvPr/>
        </p:nvPicPr>
        <p:blipFill>
          <a:blip r:embed="rId7"/>
          <a:stretch>
            <a:fillRect/>
          </a:stretch>
        </p:blipFill>
        <p:spPr>
          <a:xfrm>
            <a:off x="4648954" y="4372347"/>
            <a:ext cx="4315534" cy="2261617"/>
          </a:xfrm>
          <a:prstGeom prst="rect">
            <a:avLst/>
          </a:prstGeom>
          <a:ln>
            <a:solidFill>
              <a:schemeClr val="tx2"/>
            </a:solidFill>
          </a:ln>
        </p:spPr>
      </p:pic>
      <p:pic>
        <p:nvPicPr>
          <p:cNvPr id="5" name="Picture 4">
            <a:extLst>
              <a:ext uri="{FF2B5EF4-FFF2-40B4-BE49-F238E27FC236}">
                <a16:creationId xmlns:a16="http://schemas.microsoft.com/office/drawing/2014/main" id="{04342547-488C-B9DA-6281-F806744631AC}"/>
              </a:ext>
            </a:extLst>
          </p:cNvPr>
          <p:cNvPicPr>
            <a:picLocks noChangeAspect="1"/>
          </p:cNvPicPr>
          <p:nvPr/>
        </p:nvPicPr>
        <p:blipFill>
          <a:blip r:embed="rId8"/>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31025794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7200" y="328212"/>
            <a:ext cx="6708025" cy="508500"/>
          </a:xfrm>
        </p:spPr>
        <p:txBody>
          <a:bodyPr/>
          <a:lstStyle/>
          <a:p>
            <a:r>
              <a:rPr lang="en-US" dirty="0"/>
              <a:t>Automatized evaluation: TENDL </a:t>
            </a:r>
            <a:endParaRPr lang="en-US" noProof="0" dirty="0"/>
          </a:p>
        </p:txBody>
      </p:sp>
      <p:sp>
        <p:nvSpPr>
          <p:cNvPr id="10" name="Inhaltsplatzhalter 1"/>
          <p:cNvSpPr txBox="1">
            <a:spLocks/>
          </p:cNvSpPr>
          <p:nvPr/>
        </p:nvSpPr>
        <p:spPr>
          <a:xfrm>
            <a:off x="755576" y="765273"/>
            <a:ext cx="7742237" cy="4679951"/>
          </a:xfrm>
          <a:prstGeom prst="rect">
            <a:avLst/>
          </a:prstGeom>
        </p:spPr>
        <p:txBody>
          <a:bodyPr vert="horz" lIns="0" tIns="0" rIns="0" bIns="0" rtlCol="0">
            <a:noAutofit/>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800" kern="1200" spc="0" baseline="0">
                <a:solidFill>
                  <a:schemeClr val="tx1"/>
                </a:solidFill>
                <a:latin typeface="+mn-lt"/>
                <a:ea typeface="+mn-ea"/>
                <a:cs typeface="+mn-cs"/>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mn-cs"/>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spc="0" baseline="0">
                <a:solidFill>
                  <a:schemeClr val="tx1"/>
                </a:solidFill>
                <a:latin typeface="+mn-lt"/>
                <a:ea typeface="ＭＳ Ｐゴシック" charset="-128"/>
                <a:cs typeface="ＭＳ Ｐゴシック" charset="-128"/>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ＭＳ Ｐゴシック" charset="0"/>
                <a:cs typeface="ＭＳ Ｐゴシック" charset="0"/>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Clr>
                <a:schemeClr val="tx1"/>
              </a:buClr>
              <a:buFont typeface="Symbol" panose="05050102010706020507" pitchFamily="18" charset="2"/>
              <a:buChar char="-"/>
              <a:defRPr sz="16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600">
                <a:solidFill>
                  <a:schemeClr val="tx1"/>
                </a:solidFill>
                <a:latin typeface="+mn-lt"/>
                <a:ea typeface="+mn-ea"/>
              </a:defRPr>
            </a:lvl9pPr>
          </a:lstStyle>
          <a:p>
            <a:r>
              <a:rPr lang="de-DE" dirty="0"/>
              <a:t>TENDL </a:t>
            </a:r>
            <a:r>
              <a:rPr lang="de-DE" dirty="0" err="1"/>
              <a:t>is</a:t>
            </a:r>
            <a:r>
              <a:rPr lang="de-DE" dirty="0"/>
              <a:t> in </a:t>
            </a:r>
            <a:r>
              <a:rPr lang="de-DE" dirty="0" err="1"/>
              <a:t>fact</a:t>
            </a:r>
            <a:r>
              <a:rPr lang="de-DE" dirty="0"/>
              <a:t> a </a:t>
            </a:r>
            <a:r>
              <a:rPr lang="de-DE" dirty="0" err="1"/>
              <a:t>by-product</a:t>
            </a:r>
            <a:r>
              <a:rPr lang="de-DE" dirty="0"/>
              <a:t> of a </a:t>
            </a:r>
            <a:r>
              <a:rPr lang="de-DE" dirty="0" err="1"/>
              <a:t>series</a:t>
            </a:r>
            <a:r>
              <a:rPr lang="de-DE" dirty="0"/>
              <a:t> of </a:t>
            </a:r>
            <a:r>
              <a:rPr lang="de-DE" dirty="0" err="1"/>
              <a:t>codes</a:t>
            </a:r>
            <a:r>
              <a:rPr lang="de-DE" dirty="0"/>
              <a:t>,</a:t>
            </a:r>
          </a:p>
          <a:p>
            <a:endParaRPr lang="de-DE" dirty="0"/>
          </a:p>
          <a:p>
            <a:r>
              <a:rPr lang="de-DE" dirty="0"/>
              <a:t>This </a:t>
            </a:r>
            <a:r>
              <a:rPr lang="de-DE" dirty="0" err="1"/>
              <a:t>is</a:t>
            </a:r>
            <a:r>
              <a:rPr lang="de-DE" dirty="0"/>
              <a:t> </a:t>
            </a:r>
            <a:r>
              <a:rPr lang="de-DE" dirty="0" err="1"/>
              <a:t>one</a:t>
            </a:r>
            <a:r>
              <a:rPr lang="de-DE" dirty="0"/>
              <a:t> fundamental </a:t>
            </a:r>
            <a:r>
              <a:rPr lang="de-DE" dirty="0" err="1"/>
              <a:t>difference</a:t>
            </a:r>
            <a:r>
              <a:rPr lang="de-DE" dirty="0"/>
              <a:t> </a:t>
            </a:r>
            <a:r>
              <a:rPr lang="de-DE" dirty="0" err="1"/>
              <a:t>with</a:t>
            </a:r>
            <a:r>
              <a:rPr lang="de-DE" dirty="0"/>
              <a:t> </a:t>
            </a:r>
            <a:r>
              <a:rPr lang="de-DE" dirty="0" err="1"/>
              <a:t>other</a:t>
            </a:r>
            <a:r>
              <a:rPr lang="de-DE" dirty="0"/>
              <a:t> </a:t>
            </a:r>
            <a:r>
              <a:rPr lang="de-DE" dirty="0" err="1"/>
              <a:t>libraries</a:t>
            </a:r>
            <a:r>
              <a:rPr lang="de-DE" dirty="0"/>
              <a:t> </a:t>
            </a:r>
          </a:p>
          <a:p>
            <a:pPr marL="0" indent="0">
              <a:buNone/>
            </a:pPr>
            <a:r>
              <a:rPr lang="de-DE" dirty="0"/>
              <a:t>(</a:t>
            </a:r>
            <a:r>
              <a:rPr lang="de-DE" dirty="0" err="1"/>
              <a:t>no</a:t>
            </a:r>
            <a:r>
              <a:rPr lang="de-DE" dirty="0"/>
              <a:t> </a:t>
            </a:r>
            <a:r>
              <a:rPr lang="de-DE" dirty="0" err="1"/>
              <a:t>manual</a:t>
            </a:r>
            <a:r>
              <a:rPr lang="de-DE" dirty="0"/>
              <a:t> </a:t>
            </a:r>
            <a:r>
              <a:rPr lang="de-DE" dirty="0" err="1"/>
              <a:t>work</a:t>
            </a:r>
            <a:r>
              <a:rPr lang="de-DE" dirty="0"/>
              <a:t>),</a:t>
            </a:r>
          </a:p>
          <a:p>
            <a:endParaRPr lang="de-DE" dirty="0"/>
          </a:p>
          <a:p>
            <a:r>
              <a:rPr lang="de-DE" dirty="0" err="1"/>
              <a:t>It</a:t>
            </a:r>
            <a:r>
              <a:rPr lang="de-DE" dirty="0"/>
              <a:t> </a:t>
            </a:r>
            <a:r>
              <a:rPr lang="de-DE" dirty="0" err="1"/>
              <a:t>allows</a:t>
            </a:r>
            <a:r>
              <a:rPr lang="de-DE" dirty="0"/>
              <a:t> </a:t>
            </a:r>
            <a:r>
              <a:rPr lang="de-DE" dirty="0" err="1"/>
              <a:t>to</a:t>
            </a:r>
            <a:r>
              <a:rPr lang="de-DE" dirty="0"/>
              <a:t> </a:t>
            </a:r>
            <a:r>
              <a:rPr lang="de-DE" dirty="0" err="1"/>
              <a:t>perform</a:t>
            </a:r>
            <a:r>
              <a:rPr lang="de-DE" dirty="0"/>
              <a:t> „TMC“ for Total Monte Carlo (</a:t>
            </a:r>
            <a:r>
              <a:rPr lang="de-DE" dirty="0" err="1"/>
              <a:t>uncertainty</a:t>
            </a:r>
            <a:r>
              <a:rPr lang="de-DE" dirty="0"/>
              <a:t> </a:t>
            </a:r>
            <a:r>
              <a:rPr lang="de-DE" dirty="0" err="1"/>
              <a:t>propagation</a:t>
            </a:r>
            <a:r>
              <a:rPr lang="de-DE" dirty="0"/>
              <a:t>)</a:t>
            </a:r>
            <a:endParaRPr lang="en-US" dirty="0"/>
          </a:p>
          <a:p>
            <a:endParaRPr lang="en-US" dirty="0"/>
          </a:p>
          <a:p>
            <a:r>
              <a:rPr lang="en-US" u="sng" dirty="0"/>
              <a:t>Methods:</a:t>
            </a:r>
            <a:r>
              <a:rPr lang="en-US" dirty="0"/>
              <a:t> </a:t>
            </a:r>
            <a:r>
              <a:rPr lang="en-US" dirty="0" err="1"/>
              <a:t>reproductibility</a:t>
            </a:r>
            <a:r>
              <a:rPr lang="en-US" dirty="0"/>
              <a:t> &amp; completeness, development of a portable system, and making use of the knowledge included in other libraries (JEFF, ENDF/B, JENDL),</a:t>
            </a:r>
          </a:p>
          <a:p>
            <a:endParaRPr lang="en-US" dirty="0"/>
          </a:p>
          <a:p>
            <a:r>
              <a:rPr lang="en-US" u="sng" dirty="0"/>
              <a:t>Background: </a:t>
            </a:r>
            <a:r>
              <a:rPr lang="en-US" dirty="0"/>
              <a:t>theoretical calculations (TALYS) with experimental inputs, with original resonance evaluations, </a:t>
            </a:r>
            <a:endParaRPr lang="en-US" sz="1400" dirty="0"/>
          </a:p>
          <a:p>
            <a:r>
              <a:rPr lang="en-US" u="sng" dirty="0"/>
              <a:t>Impact: </a:t>
            </a:r>
          </a:p>
          <a:p>
            <a:pPr lvl="2"/>
            <a:r>
              <a:rPr lang="en-US" kern="0" dirty="0"/>
              <a:t>TENDL-2008 to 2021 (2800 isotopes),</a:t>
            </a:r>
          </a:p>
          <a:p>
            <a:pPr lvl="2"/>
            <a:r>
              <a:rPr lang="en-US" kern="0" dirty="0"/>
              <a:t>Neutrons, protons, deuterons, tritons, He3, alpha and gamma induced,</a:t>
            </a:r>
          </a:p>
          <a:p>
            <a:pPr lvl="2"/>
            <a:r>
              <a:rPr lang="en-US" kern="0" dirty="0"/>
              <a:t>all isotopes, all cross sections with </a:t>
            </a:r>
            <a:r>
              <a:rPr lang="en-US" kern="0" dirty="0" err="1"/>
              <a:t>covariances</a:t>
            </a:r>
            <a:r>
              <a:rPr lang="en-US" kern="0" dirty="0"/>
              <a:t>, 0-200 MeV,</a:t>
            </a:r>
          </a:p>
          <a:p>
            <a:pPr lvl="2"/>
            <a:r>
              <a:rPr lang="en-US" kern="0" dirty="0"/>
              <a:t>more than 300 isotopes in the NEA JEFF-3.3 library,</a:t>
            </a:r>
          </a:p>
          <a:p>
            <a:pPr lvl="2"/>
            <a:r>
              <a:rPr lang="en-US" kern="0" dirty="0"/>
              <a:t>more than 50 isotopes in the US ENDF/B-VIII.0 library,</a:t>
            </a:r>
          </a:p>
          <a:p>
            <a:pPr lvl="2"/>
            <a:r>
              <a:rPr lang="en-US" kern="0" dirty="0"/>
              <a:t>more than 500 publications using TENDL</a:t>
            </a:r>
          </a:p>
          <a:p>
            <a:pPr lvl="2"/>
            <a:endParaRPr lang="en-US" kern="0" dirty="0"/>
          </a:p>
        </p:txBody>
      </p:sp>
      <p:pic>
        <p:nvPicPr>
          <p:cNvPr id="3" name="Picture 2">
            <a:extLst>
              <a:ext uri="{FF2B5EF4-FFF2-40B4-BE49-F238E27FC236}">
                <a16:creationId xmlns:a16="http://schemas.microsoft.com/office/drawing/2014/main" id="{BFB3110D-E4DE-26E6-A57B-EE5E641F817D}"/>
              </a:ext>
            </a:extLst>
          </p:cNvPr>
          <p:cNvPicPr>
            <a:picLocks noChangeAspect="1"/>
          </p:cNvPicPr>
          <p:nvPr/>
        </p:nvPicPr>
        <p:blipFill>
          <a:blip r:embed="rId3"/>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634967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TENDL project ?</a:t>
            </a:r>
            <a:endParaRPr lang="en-GB" dirty="0"/>
          </a:p>
        </p:txBody>
      </p:sp>
      <p:pic>
        <p:nvPicPr>
          <p:cNvPr id="5" name="Picture 4">
            <a:extLst>
              <a:ext uri="{FF2B5EF4-FFF2-40B4-BE49-F238E27FC236}">
                <a16:creationId xmlns:a16="http://schemas.microsoft.com/office/drawing/2014/main" id="{ECABA861-DFF5-634F-B4E7-0E2C78A7A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00100"/>
            <a:ext cx="4549780" cy="3379837"/>
          </a:xfrm>
          <a:prstGeom prst="rect">
            <a:avLst/>
          </a:prstGeom>
          <a:ln>
            <a:solidFill>
              <a:schemeClr val="tx1"/>
            </a:solidFill>
          </a:ln>
        </p:spPr>
      </p:pic>
      <p:pic>
        <p:nvPicPr>
          <p:cNvPr id="6" name="Picture 5">
            <a:extLst>
              <a:ext uri="{FF2B5EF4-FFF2-40B4-BE49-F238E27FC236}">
                <a16:creationId xmlns:a16="http://schemas.microsoft.com/office/drawing/2014/main" id="{A4F4D6D3-7284-C54D-820A-35F8EEA8D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853" y="3199119"/>
            <a:ext cx="4199635" cy="3359708"/>
          </a:xfrm>
          <a:prstGeom prst="rect">
            <a:avLst/>
          </a:prstGeom>
          <a:ln>
            <a:solidFill>
              <a:schemeClr val="tx1"/>
            </a:solidFill>
          </a:ln>
        </p:spPr>
      </p:pic>
      <p:pic>
        <p:nvPicPr>
          <p:cNvPr id="2" name="Picture 1">
            <a:extLst>
              <a:ext uri="{FF2B5EF4-FFF2-40B4-BE49-F238E27FC236}">
                <a16:creationId xmlns:a16="http://schemas.microsoft.com/office/drawing/2014/main" id="{06E208F0-C4D9-AD6E-215F-C260488BF02E}"/>
              </a:ext>
            </a:extLst>
          </p:cNvPr>
          <p:cNvPicPr>
            <a:picLocks noChangeAspect="1"/>
          </p:cNvPicPr>
          <p:nvPr/>
        </p:nvPicPr>
        <p:blipFill>
          <a:blip r:embed="rId4"/>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34461956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802022"/>
            <a:ext cx="8064896" cy="4679951"/>
          </a:xfrm>
        </p:spPr>
        <p:txBody>
          <a:bodyPr/>
          <a:lstStyle/>
          <a:p>
            <a:r>
              <a:rPr lang="en-US" dirty="0"/>
              <a:t>Method: Quality evaluation, production automation, open source</a:t>
            </a:r>
          </a:p>
        </p:txBody>
      </p:sp>
      <p:sp>
        <p:nvSpPr>
          <p:cNvPr id="3" name="Title 2"/>
          <p:cNvSpPr>
            <a:spLocks noGrp="1"/>
          </p:cNvSpPr>
          <p:nvPr>
            <p:ph type="title"/>
          </p:nvPr>
        </p:nvSpPr>
        <p:spPr/>
        <p:txBody>
          <a:bodyPr/>
          <a:lstStyle/>
          <a:p>
            <a:r>
              <a:rPr lang="en-US" dirty="0"/>
              <a:t>What is T6</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813" y="1268760"/>
            <a:ext cx="7179595" cy="535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9BC48FA-D25B-22F5-9EBE-16C1C8A875A4}"/>
              </a:ext>
            </a:extLst>
          </p:cNvPr>
          <p:cNvPicPr>
            <a:picLocks noChangeAspect="1"/>
          </p:cNvPicPr>
          <p:nvPr/>
        </p:nvPicPr>
        <p:blipFill>
          <a:blip r:embed="rId3"/>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22251913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Summary</a:t>
            </a:r>
          </a:p>
        </p:txBody>
      </p:sp>
      <p:sp>
        <p:nvSpPr>
          <p:cNvPr id="6" name="Inhaltsplatzhalter 1"/>
          <p:cNvSpPr>
            <a:spLocks noGrp="1"/>
          </p:cNvSpPr>
          <p:nvPr>
            <p:ph sz="quarter" idx="13"/>
          </p:nvPr>
        </p:nvSpPr>
        <p:spPr>
          <a:xfrm>
            <a:off x="827584" y="1052736"/>
            <a:ext cx="7955427" cy="5040560"/>
          </a:xfrm>
        </p:spPr>
        <p:txBody>
          <a:bodyPr/>
          <a:lstStyle/>
          <a:p>
            <a:r>
              <a:rPr lang="en-US" noProof="0" dirty="0"/>
              <a:t>What are nuclear data </a:t>
            </a:r>
          </a:p>
          <a:p>
            <a:r>
              <a:rPr lang="en-US" noProof="0" dirty="0"/>
              <a:t>Are they important ? </a:t>
            </a:r>
          </a:p>
          <a:p>
            <a:r>
              <a:rPr lang="en-US" noProof="0" dirty="0"/>
              <a:t>How can they be produced for application ?</a:t>
            </a:r>
          </a:p>
          <a:p>
            <a:r>
              <a:rPr lang="en-US" noProof="0" dirty="0"/>
              <a:t>TENDL &amp; applications</a:t>
            </a:r>
          </a:p>
          <a:p>
            <a:endParaRPr lang="en-US" sz="1400" noProof="0" dirty="0"/>
          </a:p>
          <a:p>
            <a:endParaRPr lang="en-US" noProof="0" dirty="0"/>
          </a:p>
          <a:p>
            <a:endParaRPr lang="en-US" dirty="0"/>
          </a:p>
          <a:p>
            <a:endParaRPr lang="en-US" noProof="0" dirty="0"/>
          </a:p>
          <a:p>
            <a:endParaRPr lang="en-US" dirty="0"/>
          </a:p>
          <a:p>
            <a:endParaRPr lang="en-US" noProof="0" dirty="0"/>
          </a:p>
          <a:p>
            <a:endParaRPr lang="en-US" dirty="0"/>
          </a:p>
          <a:p>
            <a:endParaRPr lang="en-US" noProof="0" dirty="0"/>
          </a:p>
          <a:p>
            <a:endParaRPr lang="en-US" dirty="0"/>
          </a:p>
          <a:p>
            <a:endParaRPr lang="en-US" dirty="0"/>
          </a:p>
          <a:p>
            <a:endParaRPr lang="en-US" noProof="0" dirty="0"/>
          </a:p>
          <a:p>
            <a:endParaRPr lang="en-US" dirty="0"/>
          </a:p>
          <a:p>
            <a:endParaRPr lang="en-US" noProof="0" dirty="0"/>
          </a:p>
          <a:p>
            <a:pPr marL="0" indent="0">
              <a:buNone/>
            </a:pPr>
            <a:endParaRPr lang="en-US" dirty="0"/>
          </a:p>
          <a:p>
            <a:pPr marL="0" indent="0">
              <a:buNone/>
            </a:pPr>
            <a:r>
              <a:rPr lang="en-US" sz="1600" noProof="0" dirty="0"/>
              <a:t>All slides can be </a:t>
            </a:r>
            <a:r>
              <a:rPr lang="en-US" sz="1600" dirty="0"/>
              <a:t>found here: </a:t>
            </a:r>
            <a:r>
              <a:rPr lang="en-US" sz="1600" dirty="0">
                <a:hlinkClick r:id="rId3"/>
              </a:rPr>
              <a:t>https://tendl.web.psi.ch/bib_rochman/presentation.html</a:t>
            </a:r>
            <a:endParaRPr lang="en-US" sz="1600" noProof="0" dirty="0"/>
          </a:p>
        </p:txBody>
      </p:sp>
      <p:pic>
        <p:nvPicPr>
          <p:cNvPr id="5" name="Picture 4">
            <a:extLst>
              <a:ext uri="{FF2B5EF4-FFF2-40B4-BE49-F238E27FC236}">
                <a16:creationId xmlns:a16="http://schemas.microsoft.com/office/drawing/2014/main" id="{AD033CCD-57CF-C5FE-8F2F-D96FA48FE173}"/>
              </a:ext>
            </a:extLst>
          </p:cNvPr>
          <p:cNvPicPr>
            <a:picLocks noChangeAspect="1"/>
          </p:cNvPicPr>
          <p:nvPr/>
        </p:nvPicPr>
        <p:blipFill>
          <a:blip r:embed="rId4"/>
          <a:stretch>
            <a:fillRect/>
          </a:stretch>
        </p:blipFill>
        <p:spPr>
          <a:xfrm>
            <a:off x="7129309" y="116632"/>
            <a:ext cx="1763171" cy="1149763"/>
          </a:xfrm>
          <a:prstGeom prst="rect">
            <a:avLst/>
          </a:prstGeom>
          <a:ln>
            <a:solidFill>
              <a:schemeClr val="tx1"/>
            </a:solidFill>
          </a:ln>
        </p:spPr>
      </p:pic>
      <p:pic>
        <p:nvPicPr>
          <p:cNvPr id="7" name="Picture 6">
            <a:extLst>
              <a:ext uri="{FF2B5EF4-FFF2-40B4-BE49-F238E27FC236}">
                <a16:creationId xmlns:a16="http://schemas.microsoft.com/office/drawing/2014/main" id="{1D99BA2E-DB6E-D70C-9A42-CFF8ADEAF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18" y="4234612"/>
            <a:ext cx="1324352" cy="1986528"/>
          </a:xfrm>
          <a:prstGeom prst="rect">
            <a:avLst/>
          </a:prstGeom>
        </p:spPr>
      </p:pic>
      <p:pic>
        <p:nvPicPr>
          <p:cNvPr id="8" name="Picture 7">
            <a:extLst>
              <a:ext uri="{FF2B5EF4-FFF2-40B4-BE49-F238E27FC236}">
                <a16:creationId xmlns:a16="http://schemas.microsoft.com/office/drawing/2014/main" id="{223A93BC-7F2D-18AC-0402-DFA2CA35578B}"/>
              </a:ext>
            </a:extLst>
          </p:cNvPr>
          <p:cNvPicPr>
            <a:picLocks noChangeAspect="1"/>
          </p:cNvPicPr>
          <p:nvPr/>
        </p:nvPicPr>
        <p:blipFill rotWithShape="1">
          <a:blip r:embed="rId6">
            <a:extLst>
              <a:ext uri="{28A0092B-C50C-407E-A947-70E740481C1C}">
                <a14:useLocalDpi xmlns:a14="http://schemas.microsoft.com/office/drawing/2010/main" val="0"/>
              </a:ext>
            </a:extLst>
          </a:blip>
          <a:srcRect l="51488" r="17851"/>
          <a:stretch/>
        </p:blipFill>
        <p:spPr>
          <a:xfrm>
            <a:off x="1865278" y="4344194"/>
            <a:ext cx="1584176" cy="1876946"/>
          </a:xfrm>
          <a:prstGeom prst="rect">
            <a:avLst/>
          </a:prstGeom>
        </p:spPr>
      </p:pic>
      <p:pic>
        <p:nvPicPr>
          <p:cNvPr id="9" name="Picture 8">
            <a:extLst>
              <a:ext uri="{FF2B5EF4-FFF2-40B4-BE49-F238E27FC236}">
                <a16:creationId xmlns:a16="http://schemas.microsoft.com/office/drawing/2014/main" id="{57B031BB-123C-7792-958A-8128A72B2E89}"/>
              </a:ext>
            </a:extLst>
          </p:cNvPr>
          <p:cNvPicPr>
            <a:picLocks noChangeAspect="1"/>
          </p:cNvPicPr>
          <p:nvPr/>
        </p:nvPicPr>
        <p:blipFill rotWithShape="1">
          <a:blip r:embed="rId7">
            <a:extLst>
              <a:ext uri="{28A0092B-C50C-407E-A947-70E740481C1C}">
                <a14:useLocalDpi xmlns:a14="http://schemas.microsoft.com/office/drawing/2010/main" val="0"/>
              </a:ext>
            </a:extLst>
          </a:blip>
          <a:srcRect l="51949" b="20469"/>
          <a:stretch/>
        </p:blipFill>
        <p:spPr>
          <a:xfrm>
            <a:off x="7111735" y="4037723"/>
            <a:ext cx="1775080" cy="2327136"/>
          </a:xfrm>
          <a:prstGeom prst="rect">
            <a:avLst/>
          </a:prstGeom>
        </p:spPr>
      </p:pic>
      <p:pic>
        <p:nvPicPr>
          <p:cNvPr id="10" name="Picture 2" descr="ORNL Physics Division - Nuclear Astrophysics Data">
            <a:extLst>
              <a:ext uri="{FF2B5EF4-FFF2-40B4-BE49-F238E27FC236}">
                <a16:creationId xmlns:a16="http://schemas.microsoft.com/office/drawing/2014/main" id="{24577B9B-3494-B931-E117-26381A5EEE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8966" y="4498181"/>
            <a:ext cx="2353439" cy="16036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olecules 25 00966 g001">
            <a:extLst>
              <a:ext uri="{FF2B5EF4-FFF2-40B4-BE49-F238E27FC236}">
                <a16:creationId xmlns:a16="http://schemas.microsoft.com/office/drawing/2014/main" id="{8A8FF1BC-A584-B7D0-70E4-6E4189BCE3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5518" y="1980254"/>
            <a:ext cx="2636722" cy="147400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1E4101E-C0C7-3289-3A41-7DA5A9F785E9}"/>
              </a:ext>
            </a:extLst>
          </p:cNvPr>
          <p:cNvCxnSpPr/>
          <p:nvPr/>
        </p:nvCxnSpPr>
        <p:spPr bwMode="auto">
          <a:xfrm flipH="1">
            <a:off x="1217206" y="1149940"/>
            <a:ext cx="5810513" cy="29979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F5C6CE32-97BC-7A61-68D3-F8E934AE27D8}"/>
              </a:ext>
            </a:extLst>
          </p:cNvPr>
          <p:cNvCxnSpPr>
            <a:cxnSpLocks/>
          </p:cNvCxnSpPr>
          <p:nvPr/>
        </p:nvCxnSpPr>
        <p:spPr bwMode="auto">
          <a:xfrm flipH="1">
            <a:off x="3089414" y="1149940"/>
            <a:ext cx="3936371" cy="319425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E7A2CBA7-2C3F-FA83-8899-2FC709D42E68}"/>
              </a:ext>
            </a:extLst>
          </p:cNvPr>
          <p:cNvCxnSpPr>
            <a:cxnSpLocks/>
            <a:stCxn id="5" idx="2"/>
            <a:endCxn id="9" idx="0"/>
          </p:cNvCxnSpPr>
          <p:nvPr/>
        </p:nvCxnSpPr>
        <p:spPr bwMode="auto">
          <a:xfrm flipH="1">
            <a:off x="7999275" y="1266395"/>
            <a:ext cx="11620" cy="27713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3D1D94F1-3CF1-DF4F-47CC-4F23388EF136}"/>
              </a:ext>
            </a:extLst>
          </p:cNvPr>
          <p:cNvCxnSpPr>
            <a:cxnSpLocks/>
            <a:stCxn id="5" idx="2"/>
          </p:cNvCxnSpPr>
          <p:nvPr/>
        </p:nvCxnSpPr>
        <p:spPr bwMode="auto">
          <a:xfrm flipH="1">
            <a:off x="6041742" y="1266395"/>
            <a:ext cx="1969153" cy="30777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79870203-AA6D-0DEF-9965-6844A55F9B2D}"/>
              </a:ext>
            </a:extLst>
          </p:cNvPr>
          <p:cNvCxnSpPr>
            <a:cxnSpLocks/>
          </p:cNvCxnSpPr>
          <p:nvPr/>
        </p:nvCxnSpPr>
        <p:spPr bwMode="auto">
          <a:xfrm flipH="1">
            <a:off x="6401782" y="1272792"/>
            <a:ext cx="1597493" cy="9494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9011749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980728"/>
            <a:ext cx="8064896" cy="4679951"/>
          </a:xfrm>
        </p:spPr>
        <p:txBody>
          <a:bodyPr/>
          <a:lstStyle/>
          <a:p>
            <a:endParaRPr lang="en-US" dirty="0"/>
          </a:p>
          <a:p>
            <a:r>
              <a:rPr lang="en-US" dirty="0"/>
              <a:t>t6.tar: 2.3 Gb</a:t>
            </a:r>
          </a:p>
          <a:p>
            <a:r>
              <a:rPr lang="en-US" dirty="0"/>
              <a:t>t6 extended: 19 Gb, 880 000 files</a:t>
            </a:r>
          </a:p>
          <a:p>
            <a:r>
              <a:rPr lang="en-US" dirty="0"/>
              <a:t>Necessary additional libraries: 20 Gb, 410 000 files (only for neutrons)</a:t>
            </a:r>
          </a:p>
          <a:p>
            <a:endParaRPr lang="en-US" dirty="0"/>
          </a:p>
          <a:p>
            <a:r>
              <a:rPr lang="en-US" dirty="0"/>
              <a:t>Production of TENDL-2021 on 300 </a:t>
            </a:r>
            <a:r>
              <a:rPr lang="en-US" dirty="0" err="1"/>
              <a:t>cpu</a:t>
            </a:r>
            <a:r>
              <a:rPr lang="en-US" dirty="0"/>
              <a:t>: 1.5 months</a:t>
            </a:r>
          </a:p>
          <a:p>
            <a:endParaRPr lang="en-US" dirty="0"/>
          </a:p>
          <a:p>
            <a:r>
              <a:rPr lang="en-US" dirty="0"/>
              <a:t>Tested with different compilers, Linux versions</a:t>
            </a:r>
          </a:p>
          <a:p>
            <a:endParaRPr lang="en-US" dirty="0"/>
          </a:p>
          <a:p>
            <a:r>
              <a:rPr lang="en-US" dirty="0"/>
              <a:t>Developed now between IAEA (80 %) and PSI (20%)</a:t>
            </a:r>
          </a:p>
          <a:p>
            <a:endParaRPr lang="en-US" dirty="0"/>
          </a:p>
          <a:p>
            <a:pPr marL="0" indent="0">
              <a:buNone/>
            </a:pPr>
            <a:endParaRPr lang="en-US" dirty="0"/>
          </a:p>
          <a:p>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What is T6</a:t>
            </a:r>
            <a:endParaRPr lang="en-GB" dirty="0"/>
          </a:p>
        </p:txBody>
      </p:sp>
      <p:pic>
        <p:nvPicPr>
          <p:cNvPr id="4" name="Picture 3">
            <a:extLst>
              <a:ext uri="{FF2B5EF4-FFF2-40B4-BE49-F238E27FC236}">
                <a16:creationId xmlns:a16="http://schemas.microsoft.com/office/drawing/2014/main" id="{144B5220-A638-E9B7-8F8E-3D67A5E4E155}"/>
              </a:ext>
            </a:extLst>
          </p:cNvPr>
          <p:cNvPicPr>
            <a:picLocks noChangeAspect="1"/>
          </p:cNvPicPr>
          <p:nvPr/>
        </p:nvPicPr>
        <p:blipFill>
          <a:blip r:embed="rId2"/>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6047543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produce TENDL:</a:t>
            </a:r>
            <a:endParaRPr lang="en-GB" dirty="0"/>
          </a:p>
        </p:txBody>
      </p:sp>
      <p:pic>
        <p:nvPicPr>
          <p:cNvPr id="9" name="Picture 8">
            <a:extLst>
              <a:ext uri="{FF2B5EF4-FFF2-40B4-BE49-F238E27FC236}">
                <a16:creationId xmlns:a16="http://schemas.microsoft.com/office/drawing/2014/main" id="{ED7244C2-7198-D249-9B63-07F6D1BD7F1B}"/>
              </a:ext>
            </a:extLst>
          </p:cNvPr>
          <p:cNvPicPr>
            <a:picLocks noChangeAspect="1"/>
          </p:cNvPicPr>
          <p:nvPr/>
        </p:nvPicPr>
        <p:blipFill>
          <a:blip r:embed="rId2"/>
          <a:stretch>
            <a:fillRect/>
          </a:stretch>
        </p:blipFill>
        <p:spPr>
          <a:xfrm>
            <a:off x="1187624" y="3208532"/>
            <a:ext cx="7134043" cy="434082"/>
          </a:xfrm>
          <a:prstGeom prst="rect">
            <a:avLst/>
          </a:prstGeom>
        </p:spPr>
      </p:pic>
      <p:pic>
        <p:nvPicPr>
          <p:cNvPr id="2" name="Picture 1">
            <a:extLst>
              <a:ext uri="{FF2B5EF4-FFF2-40B4-BE49-F238E27FC236}">
                <a16:creationId xmlns:a16="http://schemas.microsoft.com/office/drawing/2014/main" id="{4BF77C25-2E80-BA1E-BDE0-3154FE9879A1}"/>
              </a:ext>
            </a:extLst>
          </p:cNvPr>
          <p:cNvPicPr>
            <a:picLocks noChangeAspect="1"/>
          </p:cNvPicPr>
          <p:nvPr/>
        </p:nvPicPr>
        <p:blipFill>
          <a:blip r:embed="rId3"/>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20193343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TENDL, T6 and more</a:t>
            </a:r>
            <a:endParaRPr lang="en-GB" dirty="0"/>
          </a:p>
        </p:txBody>
      </p:sp>
      <p:sp>
        <p:nvSpPr>
          <p:cNvPr id="5" name="Content Placeholder 1"/>
          <p:cNvSpPr>
            <a:spLocks noGrp="1"/>
          </p:cNvSpPr>
          <p:nvPr>
            <p:ph sz="quarter" idx="13"/>
          </p:nvPr>
        </p:nvSpPr>
        <p:spPr>
          <a:xfrm>
            <a:off x="1015259" y="908720"/>
            <a:ext cx="7742237" cy="4679951"/>
          </a:xfrm>
        </p:spPr>
        <p:txBody>
          <a:bodyPr/>
          <a:lstStyle/>
          <a:p>
            <a:pPr marL="177800" lvl="1" indent="0">
              <a:buNone/>
            </a:pPr>
            <a:endParaRPr lang="en-US" b="1" dirty="0"/>
          </a:p>
          <a:p>
            <a:endParaRPr lang="en-US" dirty="0"/>
          </a:p>
        </p:txBody>
      </p:sp>
      <p:pic>
        <p:nvPicPr>
          <p:cNvPr id="4" name="Picture 3">
            <a:extLst>
              <a:ext uri="{FF2B5EF4-FFF2-40B4-BE49-F238E27FC236}">
                <a16:creationId xmlns:a16="http://schemas.microsoft.com/office/drawing/2014/main" id="{783598B2-B9C0-474D-B8DD-422B6640772D}"/>
              </a:ext>
            </a:extLst>
          </p:cNvPr>
          <p:cNvPicPr>
            <a:picLocks noChangeAspect="1"/>
          </p:cNvPicPr>
          <p:nvPr/>
        </p:nvPicPr>
        <p:blipFill>
          <a:blip r:embed="rId3"/>
          <a:stretch>
            <a:fillRect/>
          </a:stretch>
        </p:blipFill>
        <p:spPr>
          <a:xfrm>
            <a:off x="269988" y="692696"/>
            <a:ext cx="5161224" cy="6057900"/>
          </a:xfrm>
          <a:prstGeom prst="rect">
            <a:avLst/>
          </a:prstGeom>
        </p:spPr>
      </p:pic>
      <p:sp>
        <p:nvSpPr>
          <p:cNvPr id="6" name="TextBox 5">
            <a:extLst>
              <a:ext uri="{FF2B5EF4-FFF2-40B4-BE49-F238E27FC236}">
                <a16:creationId xmlns:a16="http://schemas.microsoft.com/office/drawing/2014/main" id="{8866759A-51D8-F840-B718-CBD28AAB0CAD}"/>
              </a:ext>
            </a:extLst>
          </p:cNvPr>
          <p:cNvSpPr txBox="1"/>
          <p:nvPr/>
        </p:nvSpPr>
        <p:spPr>
          <a:xfrm>
            <a:off x="5724128" y="1794520"/>
            <a:ext cx="914400" cy="914400"/>
          </a:xfrm>
          <a:prstGeom prst="rect">
            <a:avLst/>
          </a:prstGeom>
          <a:noFill/>
        </p:spPr>
        <p:txBody>
          <a:bodyPr wrap="none" lIns="0" tIns="0" rIns="0" bIns="0" rtlCol="0">
            <a:noAutofit/>
          </a:bodyPr>
          <a:lstStyle/>
          <a:p>
            <a:pPr>
              <a:lnSpc>
                <a:spcPct val="110000"/>
              </a:lnSpc>
              <a:spcBef>
                <a:spcPts val="0"/>
              </a:spcBef>
            </a:pPr>
            <a:r>
              <a:rPr lang="en-US" sz="1800" u="sng" kern="1000" spc="30" dirty="0">
                <a:latin typeface="+mn-lt"/>
                <a:cs typeface="Franklin Gothic Book"/>
                <a:hlinkClick r:id="rId4"/>
              </a:rPr>
              <a:t>https://nds.iaea.org/talys/</a:t>
            </a:r>
            <a:endParaRPr lang="en-US" sz="1800" u="sng" kern="1000" spc="30" dirty="0">
              <a:latin typeface="+mn-lt"/>
              <a:cs typeface="Franklin Gothic Book"/>
            </a:endParaRPr>
          </a:p>
          <a:p>
            <a:pPr>
              <a:lnSpc>
                <a:spcPct val="110000"/>
              </a:lnSpc>
              <a:spcBef>
                <a:spcPts val="0"/>
              </a:spcBef>
            </a:pPr>
            <a:endParaRPr lang="en-US" sz="1800" u="sng" kern="1000" spc="30" dirty="0">
              <a:latin typeface="+mn-lt"/>
              <a:cs typeface="Franklin Gothic Book"/>
            </a:endParaRPr>
          </a:p>
          <a:p>
            <a:pPr>
              <a:lnSpc>
                <a:spcPct val="110000"/>
              </a:lnSpc>
              <a:spcBef>
                <a:spcPts val="0"/>
              </a:spcBef>
            </a:pPr>
            <a:r>
              <a:rPr lang="en-US" sz="1800" u="sng" kern="1000" spc="30" dirty="0">
                <a:latin typeface="+mn-lt"/>
                <a:cs typeface="Franklin Gothic Book"/>
              </a:rPr>
              <a:t>EXFORTABLES</a:t>
            </a:r>
            <a:r>
              <a:rPr lang="en-US" sz="1800" kern="1000" spc="30" dirty="0">
                <a:latin typeface="+mn-lt"/>
                <a:cs typeface="Franklin Gothic Book"/>
              </a:rPr>
              <a:t>: formatted </a:t>
            </a:r>
          </a:p>
          <a:p>
            <a:pPr>
              <a:lnSpc>
                <a:spcPct val="110000"/>
              </a:lnSpc>
              <a:spcBef>
                <a:spcPts val="0"/>
              </a:spcBef>
            </a:pPr>
            <a:r>
              <a:rPr lang="en-US" sz="1800" kern="1000" spc="30" dirty="0">
                <a:latin typeface="+mn-lt"/>
                <a:cs typeface="Franklin Gothic Book"/>
              </a:rPr>
              <a:t>experimental data for automatic</a:t>
            </a:r>
          </a:p>
          <a:p>
            <a:pPr>
              <a:lnSpc>
                <a:spcPct val="110000"/>
              </a:lnSpc>
              <a:spcBef>
                <a:spcPts val="0"/>
              </a:spcBef>
            </a:pPr>
            <a:r>
              <a:rPr lang="en-US" sz="1800" kern="1000" spc="30" dirty="0">
                <a:latin typeface="+mn-lt"/>
                <a:cs typeface="Franklin Gothic Book"/>
              </a:rPr>
              <a:t>use (plots, fit)</a:t>
            </a:r>
          </a:p>
          <a:p>
            <a:pPr>
              <a:lnSpc>
                <a:spcPct val="110000"/>
              </a:lnSpc>
              <a:spcBef>
                <a:spcPts val="0"/>
              </a:spcBef>
            </a:pPr>
            <a:endParaRPr lang="en-US" sz="1800" kern="1000" spc="30" dirty="0">
              <a:latin typeface="+mn-lt"/>
              <a:cs typeface="Franklin Gothic Book"/>
            </a:endParaRPr>
          </a:p>
          <a:p>
            <a:pPr>
              <a:lnSpc>
                <a:spcPct val="110000"/>
              </a:lnSpc>
              <a:spcBef>
                <a:spcPts val="0"/>
              </a:spcBef>
            </a:pPr>
            <a:r>
              <a:rPr lang="en-US" sz="1800" u="sng" kern="1000" spc="30" dirty="0">
                <a:latin typeface="+mn-lt"/>
                <a:cs typeface="Franklin Gothic Book"/>
              </a:rPr>
              <a:t>RESONANCETABLES</a:t>
            </a:r>
            <a:r>
              <a:rPr lang="en-US" sz="1800" kern="1000" spc="30" dirty="0">
                <a:latin typeface="+mn-lt"/>
                <a:cs typeface="Franklin Gothic Book"/>
              </a:rPr>
              <a:t>: ready to</a:t>
            </a:r>
          </a:p>
          <a:p>
            <a:pPr>
              <a:lnSpc>
                <a:spcPct val="110000"/>
              </a:lnSpc>
              <a:spcBef>
                <a:spcPts val="0"/>
              </a:spcBef>
            </a:pPr>
            <a:r>
              <a:rPr lang="en-US" sz="1800" kern="1000" spc="30" dirty="0">
                <a:latin typeface="+mn-lt"/>
                <a:cs typeface="Franklin Gothic Book"/>
              </a:rPr>
              <a:t>use resonance tables</a:t>
            </a:r>
          </a:p>
          <a:p>
            <a:pPr>
              <a:lnSpc>
                <a:spcPct val="110000"/>
              </a:lnSpc>
              <a:spcBef>
                <a:spcPts val="0"/>
              </a:spcBef>
            </a:pPr>
            <a:endParaRPr lang="en-US" sz="1800" kern="1000" spc="30" dirty="0">
              <a:latin typeface="+mn-lt"/>
              <a:cs typeface="Franklin Gothic Book"/>
            </a:endParaRPr>
          </a:p>
          <a:p>
            <a:pPr>
              <a:lnSpc>
                <a:spcPct val="110000"/>
              </a:lnSpc>
              <a:spcBef>
                <a:spcPts val="0"/>
              </a:spcBef>
            </a:pPr>
            <a:r>
              <a:rPr lang="en-US" sz="1800" u="sng" kern="1000" spc="30" dirty="0">
                <a:latin typeface="+mn-lt"/>
                <a:cs typeface="Franklin Gothic Book"/>
              </a:rPr>
              <a:t>ENDFTABLES</a:t>
            </a:r>
            <a:r>
              <a:rPr lang="en-US" sz="1800" kern="1000" spc="30" dirty="0">
                <a:latin typeface="+mn-lt"/>
                <a:cs typeface="Franklin Gothic Book"/>
              </a:rPr>
              <a:t>: ready to use x-y cross</a:t>
            </a:r>
          </a:p>
          <a:p>
            <a:pPr>
              <a:lnSpc>
                <a:spcPct val="110000"/>
              </a:lnSpc>
              <a:spcBef>
                <a:spcPts val="0"/>
              </a:spcBef>
            </a:pPr>
            <a:r>
              <a:rPr lang="en-US" sz="1800" kern="1000" spc="30" dirty="0">
                <a:latin typeface="+mn-lt"/>
                <a:cs typeface="Franklin Gothic Book"/>
              </a:rPr>
              <a:t>sections</a:t>
            </a:r>
          </a:p>
          <a:p>
            <a:pPr>
              <a:lnSpc>
                <a:spcPct val="110000"/>
              </a:lnSpc>
              <a:spcBef>
                <a:spcPts val="0"/>
              </a:spcBef>
            </a:pPr>
            <a:endParaRPr lang="en-US" sz="1800" kern="1000" spc="30" dirty="0">
              <a:latin typeface="+mn-lt"/>
              <a:cs typeface="Franklin Gothic Book"/>
            </a:endParaRPr>
          </a:p>
          <a:p>
            <a:pPr>
              <a:lnSpc>
                <a:spcPct val="110000"/>
              </a:lnSpc>
              <a:spcBef>
                <a:spcPts val="0"/>
              </a:spcBef>
            </a:pPr>
            <a:r>
              <a:rPr lang="en-US" sz="1800" u="sng" kern="1000" spc="30" dirty="0">
                <a:latin typeface="+mn-lt"/>
                <a:cs typeface="Franklin Gothic Book"/>
              </a:rPr>
              <a:t>Libraries-2020</a:t>
            </a:r>
            <a:r>
              <a:rPr lang="en-US" sz="1800" kern="1000" spc="30" dirty="0">
                <a:latin typeface="+mn-lt"/>
                <a:cs typeface="Franklin Gothic Book"/>
              </a:rPr>
              <a:t>: systematically </a:t>
            </a:r>
          </a:p>
          <a:p>
            <a:pPr>
              <a:lnSpc>
                <a:spcPct val="110000"/>
              </a:lnSpc>
              <a:spcBef>
                <a:spcPts val="0"/>
              </a:spcBef>
            </a:pPr>
            <a:r>
              <a:rPr lang="en-US" sz="1800" kern="1000" spc="30" dirty="0">
                <a:latin typeface="+mn-lt"/>
                <a:cs typeface="Franklin Gothic Book"/>
              </a:rPr>
              <a:t>processed data libraries</a:t>
            </a:r>
          </a:p>
          <a:p>
            <a:pPr>
              <a:lnSpc>
                <a:spcPct val="110000"/>
              </a:lnSpc>
              <a:spcBef>
                <a:spcPts val="0"/>
              </a:spcBef>
            </a:pPr>
            <a:endParaRPr lang="en-US" sz="1800" kern="1000" spc="30" dirty="0">
              <a:latin typeface="+mn-lt"/>
              <a:cs typeface="Franklin Gothic Book"/>
            </a:endParaRPr>
          </a:p>
        </p:txBody>
      </p:sp>
      <p:pic>
        <p:nvPicPr>
          <p:cNvPr id="2" name="Picture 1">
            <a:extLst>
              <a:ext uri="{FF2B5EF4-FFF2-40B4-BE49-F238E27FC236}">
                <a16:creationId xmlns:a16="http://schemas.microsoft.com/office/drawing/2014/main" id="{553E180C-9919-9DDD-4C0A-9BB6C6A007FC}"/>
              </a:ext>
            </a:extLst>
          </p:cNvPr>
          <p:cNvPicPr>
            <a:picLocks noChangeAspect="1"/>
          </p:cNvPicPr>
          <p:nvPr/>
        </p:nvPicPr>
        <p:blipFill>
          <a:blip r:embed="rId5"/>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39451624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TENDL</a:t>
            </a:r>
            <a:endParaRPr lang="en-GB" dirty="0"/>
          </a:p>
        </p:txBody>
      </p:sp>
      <p:sp>
        <p:nvSpPr>
          <p:cNvPr id="5" name="Content Placeholder 1"/>
          <p:cNvSpPr>
            <a:spLocks noGrp="1"/>
          </p:cNvSpPr>
          <p:nvPr>
            <p:ph sz="quarter" idx="13"/>
          </p:nvPr>
        </p:nvSpPr>
        <p:spPr>
          <a:xfrm>
            <a:off x="1015259" y="908720"/>
            <a:ext cx="7742237" cy="4679951"/>
          </a:xfrm>
        </p:spPr>
        <p:txBody>
          <a:bodyPr/>
          <a:lstStyle/>
          <a:p>
            <a:r>
              <a:rPr lang="en-US" dirty="0"/>
              <a:t>Latest release: 2021 (every 2 years)</a:t>
            </a:r>
          </a:p>
          <a:p>
            <a:r>
              <a:rPr lang="en-US" dirty="0"/>
              <a:t>Mainly developed between IAEA and PSI (+ CEA, ULB)</a:t>
            </a:r>
          </a:p>
          <a:p>
            <a:endParaRPr lang="en-US" dirty="0"/>
          </a:p>
          <a:p>
            <a:r>
              <a:rPr lang="en-US" dirty="0"/>
              <a:t>New T6: </a:t>
            </a:r>
          </a:p>
          <a:p>
            <a:pPr lvl="1"/>
            <a:r>
              <a:rPr lang="en-US" dirty="0"/>
              <a:t>Newest code versions,</a:t>
            </a:r>
          </a:p>
          <a:p>
            <a:pPr lvl="1"/>
            <a:r>
              <a:rPr lang="en-US" dirty="0"/>
              <a:t>more verifications, </a:t>
            </a:r>
          </a:p>
          <a:p>
            <a:pPr lvl="1"/>
            <a:r>
              <a:rPr lang="en-US" dirty="0"/>
              <a:t>Linux RedHat/Mac, </a:t>
            </a:r>
          </a:p>
          <a:p>
            <a:pPr lvl="1"/>
            <a:r>
              <a:rPr lang="en-US" dirty="0"/>
              <a:t>tested with latest compilers</a:t>
            </a:r>
          </a:p>
          <a:p>
            <a:endParaRPr lang="en-US" dirty="0"/>
          </a:p>
          <a:p>
            <a:r>
              <a:rPr lang="en-US" dirty="0"/>
              <a:t>New and simplified T6 available “on demand”</a:t>
            </a:r>
          </a:p>
          <a:p>
            <a:endParaRPr lang="en-US" dirty="0"/>
          </a:p>
          <a:p>
            <a:r>
              <a:rPr lang="en-US" dirty="0"/>
              <a:t>TALYS-1.96 (above resonances)</a:t>
            </a:r>
          </a:p>
          <a:p>
            <a:r>
              <a:rPr lang="en-US" dirty="0"/>
              <a:t>TARES-1.4 (resonances)</a:t>
            </a:r>
          </a:p>
          <a:p>
            <a:r>
              <a:rPr lang="en-US" dirty="0"/>
              <a:t>NJOY-2016</a:t>
            </a:r>
          </a:p>
          <a:p>
            <a:r>
              <a:rPr lang="en-US" dirty="0"/>
              <a:t>PREPRO-2018</a:t>
            </a:r>
          </a:p>
          <a:p>
            <a:r>
              <a:rPr lang="en-US" dirty="0"/>
              <a:t>Other codes/tools</a:t>
            </a:r>
          </a:p>
          <a:p>
            <a:endParaRPr lang="en-US" dirty="0"/>
          </a:p>
          <a:p>
            <a:r>
              <a:rPr lang="en-US" dirty="0"/>
              <a:t>New “library” database (comparisons, import…)</a:t>
            </a:r>
          </a:p>
        </p:txBody>
      </p:sp>
      <p:pic>
        <p:nvPicPr>
          <p:cNvPr id="2" name="Picture 1">
            <a:extLst>
              <a:ext uri="{FF2B5EF4-FFF2-40B4-BE49-F238E27FC236}">
                <a16:creationId xmlns:a16="http://schemas.microsoft.com/office/drawing/2014/main" id="{A77D2C5C-27E5-61B5-48C0-2C750E5D219C}"/>
              </a:ext>
            </a:extLst>
          </p:cNvPr>
          <p:cNvPicPr>
            <a:picLocks noChangeAspect="1"/>
          </p:cNvPicPr>
          <p:nvPr/>
        </p:nvPicPr>
        <p:blipFill>
          <a:blip r:embed="rId2"/>
          <a:srcRect/>
          <a:stretch/>
        </p:blipFill>
        <p:spPr>
          <a:xfrm>
            <a:off x="7524328" y="15720"/>
            <a:ext cx="1541072" cy="1541072"/>
          </a:xfrm>
          <a:prstGeom prst="rect">
            <a:avLst/>
          </a:prstGeom>
          <a:ln>
            <a:solidFill>
              <a:schemeClr val="tx1"/>
            </a:solidFill>
          </a:ln>
        </p:spPr>
      </p:pic>
    </p:spTree>
    <p:extLst>
      <p:ext uri="{BB962C8B-B14F-4D97-AF65-F5344CB8AC3E}">
        <p14:creationId xmlns:p14="http://schemas.microsoft.com/office/powerpoint/2010/main" val="4547405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TENDL: Resolved Resonance Range</a:t>
            </a:r>
            <a:endParaRPr lang="en-GB" dirty="0"/>
          </a:p>
        </p:txBody>
      </p:sp>
      <p:sp>
        <p:nvSpPr>
          <p:cNvPr id="4" name="Content Placeholder 3">
            <a:extLst>
              <a:ext uri="{FF2B5EF4-FFF2-40B4-BE49-F238E27FC236}">
                <a16:creationId xmlns:a16="http://schemas.microsoft.com/office/drawing/2014/main" id="{B5C9E409-A73B-8643-9001-D63BC32AB2AA}"/>
              </a:ext>
            </a:extLst>
          </p:cNvPr>
          <p:cNvSpPr>
            <a:spLocks noGrp="1"/>
          </p:cNvSpPr>
          <p:nvPr>
            <p:ph sz="quarter" idx="13"/>
          </p:nvPr>
        </p:nvSpPr>
        <p:spPr/>
        <p:txBody>
          <a:bodyPr/>
          <a:lstStyle/>
          <a:p>
            <a:endParaRPr lang="en-US"/>
          </a:p>
        </p:txBody>
      </p:sp>
      <p:pic>
        <p:nvPicPr>
          <p:cNvPr id="6" name="Picture 5">
            <a:extLst>
              <a:ext uri="{FF2B5EF4-FFF2-40B4-BE49-F238E27FC236}">
                <a16:creationId xmlns:a16="http://schemas.microsoft.com/office/drawing/2014/main" id="{D0EB6166-A9B6-A34B-BEA6-47C6365082C5}"/>
              </a:ext>
            </a:extLst>
          </p:cNvPr>
          <p:cNvPicPr>
            <a:picLocks noChangeAspect="1"/>
          </p:cNvPicPr>
          <p:nvPr/>
        </p:nvPicPr>
        <p:blipFill>
          <a:blip r:embed="rId3"/>
          <a:stretch>
            <a:fillRect/>
          </a:stretch>
        </p:blipFill>
        <p:spPr>
          <a:xfrm>
            <a:off x="836390" y="888845"/>
            <a:ext cx="7470611" cy="4653711"/>
          </a:xfrm>
          <a:prstGeom prst="rect">
            <a:avLst/>
          </a:prstGeom>
        </p:spPr>
      </p:pic>
      <p:sp>
        <p:nvSpPr>
          <p:cNvPr id="7" name="Rectangle 6">
            <a:extLst>
              <a:ext uri="{FF2B5EF4-FFF2-40B4-BE49-F238E27FC236}">
                <a16:creationId xmlns:a16="http://schemas.microsoft.com/office/drawing/2014/main" id="{61A9D6DF-3B9D-054E-B74F-F4221C25796A}"/>
              </a:ext>
            </a:extLst>
          </p:cNvPr>
          <p:cNvSpPr/>
          <p:nvPr/>
        </p:nvSpPr>
        <p:spPr>
          <a:xfrm>
            <a:off x="683568" y="5622229"/>
            <a:ext cx="7948226" cy="923330"/>
          </a:xfrm>
          <a:prstGeom prst="rect">
            <a:avLst/>
          </a:prstGeom>
        </p:spPr>
        <p:txBody>
          <a:bodyPr wrap="square">
            <a:spAutoFit/>
          </a:bodyPr>
          <a:lstStyle/>
          <a:p>
            <a:pPr marL="285750" indent="-285750">
              <a:buFont typeface="Arial" panose="020B0604020202020204" pitchFamily="34" charset="0"/>
              <a:buChar char="•"/>
            </a:pPr>
            <a:r>
              <a:rPr lang="en-US" dirty="0"/>
              <a:t>Publications: </a:t>
            </a:r>
            <a:r>
              <a:rPr lang="en-GB" sz="1400" i="1" dirty="0">
                <a:hlinkClick r:id="rId4"/>
              </a:rPr>
              <a:t>NDS 163 (2020) 163, </a:t>
            </a:r>
            <a:r>
              <a:rPr lang="en-GB" sz="1400" i="1" dirty="0"/>
              <a:t> </a:t>
            </a:r>
            <a:r>
              <a:rPr lang="en-GB" sz="1400" i="1" dirty="0">
                <a:hlinkClick r:id="rId5"/>
              </a:rPr>
              <a:t>NDS155 (2019) 1</a:t>
            </a:r>
            <a:r>
              <a:rPr lang="en-GB" sz="1400" i="1" dirty="0"/>
              <a:t>, </a:t>
            </a:r>
            <a:r>
              <a:rPr lang="en-GB" sz="1400" i="1" dirty="0">
                <a:hlinkClick r:id="rId6"/>
              </a:rPr>
              <a:t>ANE 51 (2013) 60</a:t>
            </a:r>
            <a:r>
              <a:rPr lang="en-GB" sz="1400" i="1" dirty="0"/>
              <a:t>, </a:t>
            </a:r>
            <a:r>
              <a:rPr lang="en-GB" sz="1400" i="1" dirty="0">
                <a:hlinkClick r:id="rId7"/>
              </a:rPr>
              <a:t>NDS113 (2012) 2841</a:t>
            </a:r>
            <a:endParaRPr lang="en-US" dirty="0"/>
          </a:p>
          <a:p>
            <a:pPr marL="285750" indent="-285750">
              <a:buFont typeface="Arial" panose="020B0604020202020204" pitchFamily="34" charset="0"/>
              <a:buChar char="•"/>
            </a:pPr>
            <a:r>
              <a:rPr lang="en-US" dirty="0"/>
              <a:t>Acknowledgments: A. Koning, </a:t>
            </a:r>
            <a:r>
              <a:rPr lang="en-US" dirty="0" err="1"/>
              <a:t>J.Ch</a:t>
            </a:r>
            <a:r>
              <a:rPr lang="en-US" dirty="0"/>
              <a:t>. Sublet and J. </a:t>
            </a:r>
            <a:r>
              <a:rPr lang="en-US" dirty="0" err="1"/>
              <a:t>Kopecky</a:t>
            </a:r>
            <a:endParaRPr lang="en-US" dirty="0"/>
          </a:p>
        </p:txBody>
      </p:sp>
    </p:spTree>
    <p:extLst>
      <p:ext uri="{BB962C8B-B14F-4D97-AF65-F5344CB8AC3E}">
        <p14:creationId xmlns:p14="http://schemas.microsoft.com/office/powerpoint/2010/main" val="311086211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developments</a:t>
            </a:r>
            <a:endParaRPr lang="en-US" noProof="0" dirty="0"/>
          </a:p>
        </p:txBody>
      </p:sp>
      <p:sp>
        <p:nvSpPr>
          <p:cNvPr id="6" name="Inhaltsplatzhalter 1"/>
          <p:cNvSpPr>
            <a:spLocks noGrp="1"/>
          </p:cNvSpPr>
          <p:nvPr>
            <p:ph sz="quarter" idx="13"/>
          </p:nvPr>
        </p:nvSpPr>
        <p:spPr>
          <a:xfrm>
            <a:off x="755576" y="800100"/>
            <a:ext cx="8280920" cy="5040560"/>
          </a:xfrm>
        </p:spPr>
        <p:txBody>
          <a:bodyPr/>
          <a:lstStyle/>
          <a:p>
            <a:r>
              <a:rPr lang="en-US" dirty="0"/>
              <a:t>Started in 2008</a:t>
            </a:r>
          </a:p>
          <a:p>
            <a:pPr lvl="1"/>
            <a:r>
              <a:rPr lang="en-US" dirty="0"/>
              <a:t>Translate tabulated resonance parameters into ENDF-6 format: MF2, MF32 and MF32c </a:t>
            </a:r>
          </a:p>
          <a:p>
            <a:pPr lvl="1"/>
            <a:r>
              <a:rPr lang="en-US" dirty="0"/>
              <a:t>Based on the ATLAS-2006</a:t>
            </a:r>
          </a:p>
          <a:p>
            <a:pPr lvl="1"/>
            <a:r>
              <a:rPr lang="en-US" dirty="0"/>
              <a:t>Used in combination with TALYS for TENDL production</a:t>
            </a:r>
          </a:p>
          <a:p>
            <a:pPr lvl="1"/>
            <a:endParaRPr lang="en-US" dirty="0"/>
          </a:p>
          <a:p>
            <a:r>
              <a:rPr lang="en-US" dirty="0"/>
              <a:t>2012: </a:t>
            </a:r>
          </a:p>
          <a:p>
            <a:pPr lvl="1"/>
            <a:r>
              <a:rPr lang="en-US" dirty="0"/>
              <a:t>Addition of the “HFR”: generation of statistical resonances using CALENDF</a:t>
            </a:r>
          </a:p>
          <a:p>
            <a:pPr lvl="1"/>
            <a:r>
              <a:rPr lang="en-US" dirty="0"/>
              <a:t>Read the ATLAS and other libraries (JEFF, ENDF/B, JENDL)</a:t>
            </a:r>
          </a:p>
          <a:p>
            <a:pPr lvl="1"/>
            <a:r>
              <a:rPr lang="en-US" dirty="0"/>
              <a:t>Add missing information (uncertainties)</a:t>
            </a:r>
          </a:p>
          <a:p>
            <a:pPr lvl="1"/>
            <a:endParaRPr lang="en-US" dirty="0"/>
          </a:p>
          <a:p>
            <a:r>
              <a:rPr lang="en-US" dirty="0"/>
              <a:t>2015:</a:t>
            </a:r>
          </a:p>
          <a:p>
            <a:pPr lvl="1"/>
            <a:r>
              <a:rPr lang="en-US" dirty="0"/>
              <a:t>Automatic match of the thermal (</a:t>
            </a:r>
            <a:r>
              <a:rPr lang="en-US" dirty="0" err="1"/>
              <a:t>n,g</a:t>
            </a:r>
            <a:r>
              <a:rPr lang="en-US" dirty="0"/>
              <a:t>) points</a:t>
            </a:r>
          </a:p>
          <a:p>
            <a:pPr lvl="1"/>
            <a:r>
              <a:rPr lang="en-US" dirty="0"/>
              <a:t>Generation of MF33</a:t>
            </a:r>
          </a:p>
          <a:p>
            <a:pPr lvl="1"/>
            <a:endParaRPr lang="en-US" dirty="0"/>
          </a:p>
          <a:p>
            <a:r>
              <a:rPr lang="en-US" dirty="0"/>
              <a:t>2018:</a:t>
            </a:r>
          </a:p>
          <a:p>
            <a:pPr lvl="1"/>
            <a:r>
              <a:rPr lang="en-US" dirty="0"/>
              <a:t>Read many ATLAS versions, k0 database, some </a:t>
            </a:r>
            <a:r>
              <a:rPr lang="en-US" dirty="0" err="1"/>
              <a:t>Sukhoruchtin</a:t>
            </a:r>
            <a:r>
              <a:rPr lang="en-US" dirty="0"/>
              <a:t> data</a:t>
            </a:r>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spTree>
    <p:extLst>
      <p:ext uri="{BB962C8B-B14F-4D97-AF65-F5344CB8AC3E}">
        <p14:creationId xmlns:p14="http://schemas.microsoft.com/office/powerpoint/2010/main" val="25699107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focus on the “HFR”</a:t>
            </a:r>
            <a:endParaRPr lang="en-US" noProof="0" dirty="0"/>
          </a:p>
        </p:txBody>
      </p:sp>
      <p:sp>
        <p:nvSpPr>
          <p:cNvPr id="6" name="Inhaltsplatzhalter 1"/>
          <p:cNvSpPr>
            <a:spLocks noGrp="1"/>
          </p:cNvSpPr>
          <p:nvPr>
            <p:ph sz="quarter" idx="13"/>
          </p:nvPr>
        </p:nvSpPr>
        <p:spPr>
          <a:xfrm>
            <a:off x="755576" y="800100"/>
            <a:ext cx="8280920" cy="5040560"/>
          </a:xfrm>
        </p:spPr>
        <p:txBody>
          <a:bodyPr/>
          <a:lstStyle/>
          <a:p>
            <a:r>
              <a:rPr lang="en-US" dirty="0"/>
              <a:t>Started with the Single Resonance Approximation from the EAF library</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pic>
        <p:nvPicPr>
          <p:cNvPr id="5" name="Picture 4">
            <a:extLst>
              <a:ext uri="{FF2B5EF4-FFF2-40B4-BE49-F238E27FC236}">
                <a16:creationId xmlns:a16="http://schemas.microsoft.com/office/drawing/2014/main" id="{A82BD547-8AC8-D04D-A7B0-65DB63920886}"/>
              </a:ext>
            </a:extLst>
          </p:cNvPr>
          <p:cNvPicPr>
            <a:picLocks noChangeAspect="1"/>
          </p:cNvPicPr>
          <p:nvPr/>
        </p:nvPicPr>
        <p:blipFill>
          <a:blip r:embed="rId3"/>
          <a:stretch>
            <a:fillRect/>
          </a:stretch>
        </p:blipFill>
        <p:spPr>
          <a:xfrm>
            <a:off x="96253" y="1519878"/>
            <a:ext cx="9036496" cy="4538022"/>
          </a:xfrm>
          <a:prstGeom prst="rect">
            <a:avLst/>
          </a:prstGeom>
        </p:spPr>
      </p:pic>
    </p:spTree>
    <p:extLst>
      <p:ext uri="{BB962C8B-B14F-4D97-AF65-F5344CB8AC3E}">
        <p14:creationId xmlns:p14="http://schemas.microsoft.com/office/powerpoint/2010/main" val="659116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focus on the “HFR”</a:t>
            </a:r>
            <a:endParaRPr lang="en-US" noProof="0" dirty="0"/>
          </a:p>
        </p:txBody>
      </p:sp>
      <p:pic>
        <p:nvPicPr>
          <p:cNvPr id="10" name="Picture 9">
            <a:extLst>
              <a:ext uri="{FF2B5EF4-FFF2-40B4-BE49-F238E27FC236}">
                <a16:creationId xmlns:a16="http://schemas.microsoft.com/office/drawing/2014/main" id="{A964DF8D-8A08-3748-AD84-161604BCAA63}"/>
              </a:ext>
            </a:extLst>
          </p:cNvPr>
          <p:cNvPicPr>
            <a:picLocks noChangeAspect="1"/>
          </p:cNvPicPr>
          <p:nvPr/>
        </p:nvPicPr>
        <p:blipFill>
          <a:blip r:embed="rId3"/>
          <a:stretch>
            <a:fillRect/>
          </a:stretch>
        </p:blipFill>
        <p:spPr>
          <a:xfrm>
            <a:off x="584774" y="947195"/>
            <a:ext cx="8172400" cy="5537524"/>
          </a:xfrm>
          <a:prstGeom prst="rect">
            <a:avLst/>
          </a:prstGeom>
        </p:spPr>
      </p:pic>
    </p:spTree>
    <p:extLst>
      <p:ext uri="{BB962C8B-B14F-4D97-AF65-F5344CB8AC3E}">
        <p14:creationId xmlns:p14="http://schemas.microsoft.com/office/powerpoint/2010/main" val="366990330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focus on the “HFR”</a:t>
            </a:r>
            <a:endParaRPr lang="en-US" noProof="0" dirty="0"/>
          </a:p>
        </p:txBody>
      </p:sp>
      <p:pic>
        <p:nvPicPr>
          <p:cNvPr id="3" name="Picture 2">
            <a:extLst>
              <a:ext uri="{FF2B5EF4-FFF2-40B4-BE49-F238E27FC236}">
                <a16:creationId xmlns:a16="http://schemas.microsoft.com/office/drawing/2014/main" id="{44D07259-3478-0842-875A-7318257DAFD1}"/>
              </a:ext>
            </a:extLst>
          </p:cNvPr>
          <p:cNvPicPr>
            <a:picLocks noChangeAspect="1"/>
          </p:cNvPicPr>
          <p:nvPr/>
        </p:nvPicPr>
        <p:blipFill>
          <a:blip r:embed="rId3"/>
          <a:stretch>
            <a:fillRect/>
          </a:stretch>
        </p:blipFill>
        <p:spPr>
          <a:xfrm>
            <a:off x="307458" y="1417609"/>
            <a:ext cx="8529083" cy="4976164"/>
          </a:xfrm>
          <a:prstGeom prst="rect">
            <a:avLst/>
          </a:prstGeom>
        </p:spPr>
      </p:pic>
      <p:sp>
        <p:nvSpPr>
          <p:cNvPr id="6" name="Inhaltsplatzhalter 1">
            <a:extLst>
              <a:ext uri="{FF2B5EF4-FFF2-40B4-BE49-F238E27FC236}">
                <a16:creationId xmlns:a16="http://schemas.microsoft.com/office/drawing/2014/main" id="{236F7296-349D-7F40-9C06-0737773FFDAA}"/>
              </a:ext>
            </a:extLst>
          </p:cNvPr>
          <p:cNvSpPr>
            <a:spLocks noGrp="1"/>
          </p:cNvSpPr>
          <p:nvPr>
            <p:ph sz="quarter" idx="13"/>
          </p:nvPr>
        </p:nvSpPr>
        <p:spPr>
          <a:xfrm>
            <a:off x="755576" y="800100"/>
            <a:ext cx="8280920" cy="5040560"/>
          </a:xfrm>
        </p:spPr>
        <p:txBody>
          <a:bodyPr/>
          <a:lstStyle/>
          <a:p>
            <a:r>
              <a:rPr lang="en-US" dirty="0"/>
              <a:t>HFR applied for ground state and isomeric states</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spTree>
    <p:extLst>
      <p:ext uri="{BB962C8B-B14F-4D97-AF65-F5344CB8AC3E}">
        <p14:creationId xmlns:p14="http://schemas.microsoft.com/office/powerpoint/2010/main" val="321943897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physical checks</a:t>
            </a:r>
            <a:endParaRPr lang="en-US" noProof="0" dirty="0"/>
          </a:p>
        </p:txBody>
      </p:sp>
      <p:sp>
        <p:nvSpPr>
          <p:cNvPr id="6" name="Inhaltsplatzhalter 1">
            <a:extLst>
              <a:ext uri="{FF2B5EF4-FFF2-40B4-BE49-F238E27FC236}">
                <a16:creationId xmlns:a16="http://schemas.microsoft.com/office/drawing/2014/main" id="{236F7296-349D-7F40-9C06-0737773FFDAA}"/>
              </a:ext>
            </a:extLst>
          </p:cNvPr>
          <p:cNvSpPr>
            <a:spLocks noGrp="1"/>
          </p:cNvSpPr>
          <p:nvPr>
            <p:ph sz="quarter" idx="13"/>
          </p:nvPr>
        </p:nvSpPr>
        <p:spPr>
          <a:xfrm>
            <a:off x="839344" y="908720"/>
            <a:ext cx="8280920" cy="5040560"/>
          </a:xfrm>
        </p:spPr>
        <p:txBody>
          <a:bodyPr/>
          <a:lstStyle/>
          <a:p>
            <a:r>
              <a:rPr lang="en-US" dirty="0"/>
              <a:t>Spacing distribution, Wigner distribution</a:t>
            </a:r>
          </a:p>
          <a:p>
            <a:r>
              <a:rPr lang="en-US" dirty="0"/>
              <a:t>Cumulative level distribution</a:t>
            </a:r>
          </a:p>
          <a:p>
            <a:r>
              <a:rPr lang="en-US" dirty="0"/>
              <a:t>Average total capture width</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pic>
        <p:nvPicPr>
          <p:cNvPr id="4" name="Picture 3">
            <a:extLst>
              <a:ext uri="{FF2B5EF4-FFF2-40B4-BE49-F238E27FC236}">
                <a16:creationId xmlns:a16="http://schemas.microsoft.com/office/drawing/2014/main" id="{37D2E5D0-C93E-3447-A4C1-21186796C961}"/>
              </a:ext>
            </a:extLst>
          </p:cNvPr>
          <p:cNvPicPr>
            <a:picLocks noChangeAspect="1"/>
          </p:cNvPicPr>
          <p:nvPr/>
        </p:nvPicPr>
        <p:blipFill>
          <a:blip r:embed="rId3"/>
          <a:stretch>
            <a:fillRect/>
          </a:stretch>
        </p:blipFill>
        <p:spPr>
          <a:xfrm>
            <a:off x="1776428" y="1916832"/>
            <a:ext cx="5891916" cy="4651513"/>
          </a:xfrm>
          <a:prstGeom prst="rect">
            <a:avLst/>
          </a:prstGeom>
        </p:spPr>
      </p:pic>
    </p:spTree>
    <p:extLst>
      <p:ext uri="{BB962C8B-B14F-4D97-AF65-F5344CB8AC3E}">
        <p14:creationId xmlns:p14="http://schemas.microsoft.com/office/powerpoint/2010/main" val="9989053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Some general facts </a:t>
            </a:r>
          </a:p>
        </p:txBody>
      </p:sp>
      <p:sp>
        <p:nvSpPr>
          <p:cNvPr id="3" name="Content Placeholder 2"/>
          <p:cNvSpPr>
            <a:spLocks noGrp="1"/>
          </p:cNvSpPr>
          <p:nvPr>
            <p:ph sz="quarter" idx="13"/>
          </p:nvPr>
        </p:nvSpPr>
        <p:spPr/>
        <p:txBody>
          <a:bodyPr/>
          <a:lstStyle/>
          <a:p>
            <a:endParaRPr lang="en-US"/>
          </a:p>
        </p:txBody>
      </p:sp>
      <p:pic>
        <p:nvPicPr>
          <p:cNvPr id="5" name="Picture 4"/>
          <p:cNvPicPr>
            <a:picLocks noChangeAspect="1"/>
          </p:cNvPicPr>
          <p:nvPr/>
        </p:nvPicPr>
        <p:blipFill>
          <a:blip r:embed="rId3"/>
          <a:stretch>
            <a:fillRect/>
          </a:stretch>
        </p:blipFill>
        <p:spPr>
          <a:xfrm>
            <a:off x="-1859" y="1124744"/>
            <a:ext cx="9146962" cy="4320480"/>
          </a:xfrm>
          <a:prstGeom prst="rect">
            <a:avLst/>
          </a:prstGeom>
        </p:spPr>
      </p:pic>
    </p:spTree>
    <p:extLst>
      <p:ext uri="{BB962C8B-B14F-4D97-AF65-F5344CB8AC3E}">
        <p14:creationId xmlns:p14="http://schemas.microsoft.com/office/powerpoint/2010/main" val="24718621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physical checks</a:t>
            </a:r>
            <a:endParaRPr lang="en-US" noProof="0" dirty="0"/>
          </a:p>
        </p:txBody>
      </p:sp>
      <p:sp>
        <p:nvSpPr>
          <p:cNvPr id="6" name="Inhaltsplatzhalter 1">
            <a:extLst>
              <a:ext uri="{FF2B5EF4-FFF2-40B4-BE49-F238E27FC236}">
                <a16:creationId xmlns:a16="http://schemas.microsoft.com/office/drawing/2014/main" id="{236F7296-349D-7F40-9C06-0737773FFDAA}"/>
              </a:ext>
            </a:extLst>
          </p:cNvPr>
          <p:cNvSpPr>
            <a:spLocks noGrp="1"/>
          </p:cNvSpPr>
          <p:nvPr>
            <p:ph sz="quarter" idx="13"/>
          </p:nvPr>
        </p:nvSpPr>
        <p:spPr>
          <a:xfrm>
            <a:off x="839344" y="908720"/>
            <a:ext cx="8280920" cy="5040560"/>
          </a:xfrm>
        </p:spPr>
        <p:txBody>
          <a:bodyPr/>
          <a:lstStyle/>
          <a:p>
            <a:r>
              <a:rPr lang="en-US" dirty="0"/>
              <a:t>Spacing distribution, Wigner distribution</a:t>
            </a:r>
          </a:p>
          <a:p>
            <a:r>
              <a:rPr lang="en-US" dirty="0"/>
              <a:t>Cumulative level distribution</a:t>
            </a:r>
          </a:p>
          <a:p>
            <a:r>
              <a:rPr lang="en-US" dirty="0"/>
              <a:t>Average total capture width</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pic>
        <p:nvPicPr>
          <p:cNvPr id="5" name="Picture 4">
            <a:extLst>
              <a:ext uri="{FF2B5EF4-FFF2-40B4-BE49-F238E27FC236}">
                <a16:creationId xmlns:a16="http://schemas.microsoft.com/office/drawing/2014/main" id="{4F44CA5A-3603-C641-8440-E095E058A326}"/>
              </a:ext>
            </a:extLst>
          </p:cNvPr>
          <p:cNvPicPr>
            <a:picLocks noChangeAspect="1"/>
          </p:cNvPicPr>
          <p:nvPr/>
        </p:nvPicPr>
        <p:blipFill rotWithShape="1">
          <a:blip r:embed="rId3"/>
          <a:srcRect b="60869"/>
          <a:stretch/>
        </p:blipFill>
        <p:spPr>
          <a:xfrm>
            <a:off x="1619672" y="1772816"/>
            <a:ext cx="6254822" cy="3978161"/>
          </a:xfrm>
          <a:prstGeom prst="rect">
            <a:avLst/>
          </a:prstGeom>
        </p:spPr>
      </p:pic>
      <p:pic>
        <p:nvPicPr>
          <p:cNvPr id="7" name="Picture 6">
            <a:extLst>
              <a:ext uri="{FF2B5EF4-FFF2-40B4-BE49-F238E27FC236}">
                <a16:creationId xmlns:a16="http://schemas.microsoft.com/office/drawing/2014/main" id="{A9B483D8-C887-B84D-BBC8-35ED41B1059D}"/>
              </a:ext>
            </a:extLst>
          </p:cNvPr>
          <p:cNvPicPr>
            <a:picLocks noChangeAspect="1"/>
          </p:cNvPicPr>
          <p:nvPr/>
        </p:nvPicPr>
        <p:blipFill rotWithShape="1">
          <a:blip r:embed="rId3"/>
          <a:srcRect t="94047"/>
          <a:stretch/>
        </p:blipFill>
        <p:spPr>
          <a:xfrm>
            <a:off x="1619672" y="5684249"/>
            <a:ext cx="6285602" cy="608135"/>
          </a:xfrm>
          <a:prstGeom prst="rect">
            <a:avLst/>
          </a:prstGeom>
        </p:spPr>
      </p:pic>
    </p:spTree>
    <p:extLst>
      <p:ext uri="{BB962C8B-B14F-4D97-AF65-F5344CB8AC3E}">
        <p14:creationId xmlns:p14="http://schemas.microsoft.com/office/powerpoint/2010/main" val="22825254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generation of MF32 and MF33</a:t>
            </a:r>
            <a:endParaRPr lang="en-US" noProof="0" dirty="0"/>
          </a:p>
        </p:txBody>
      </p:sp>
      <p:sp>
        <p:nvSpPr>
          <p:cNvPr id="6" name="Inhaltsplatzhalter 1">
            <a:extLst>
              <a:ext uri="{FF2B5EF4-FFF2-40B4-BE49-F238E27FC236}">
                <a16:creationId xmlns:a16="http://schemas.microsoft.com/office/drawing/2014/main" id="{236F7296-349D-7F40-9C06-0737773FFDAA}"/>
              </a:ext>
            </a:extLst>
          </p:cNvPr>
          <p:cNvSpPr>
            <a:spLocks noGrp="1"/>
          </p:cNvSpPr>
          <p:nvPr>
            <p:ph sz="quarter" idx="13"/>
          </p:nvPr>
        </p:nvSpPr>
        <p:spPr>
          <a:xfrm>
            <a:off x="755576" y="908720"/>
            <a:ext cx="8280920" cy="5040560"/>
          </a:xfrm>
        </p:spPr>
        <p:txBody>
          <a:bodyPr/>
          <a:lstStyle/>
          <a:p>
            <a:r>
              <a:rPr lang="en-US" dirty="0"/>
              <a:t>For all resonance parameters:</a:t>
            </a:r>
          </a:p>
          <a:p>
            <a:pPr lvl="1"/>
            <a:r>
              <a:rPr lang="en-US" dirty="0"/>
              <a:t>Uncertainties are assigned to match thermal (</a:t>
            </a:r>
            <a:r>
              <a:rPr lang="en-US" dirty="0" err="1"/>
              <a:t>n,g</a:t>
            </a:r>
            <a:r>
              <a:rPr lang="en-US" dirty="0"/>
              <a:t>) and RI uncertainties</a:t>
            </a:r>
          </a:p>
          <a:p>
            <a:pPr lvl="1"/>
            <a:r>
              <a:rPr lang="en-US" dirty="0"/>
              <a:t>Otherwise, default uncertainties are assigned</a:t>
            </a:r>
          </a:p>
          <a:p>
            <a:pPr lvl="1"/>
            <a:r>
              <a:rPr lang="en-US" dirty="0"/>
              <a:t>Sampling of parameters are performed to produce group average cross sections</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pic>
        <p:nvPicPr>
          <p:cNvPr id="4" name="Picture 3">
            <a:extLst>
              <a:ext uri="{FF2B5EF4-FFF2-40B4-BE49-F238E27FC236}">
                <a16:creationId xmlns:a16="http://schemas.microsoft.com/office/drawing/2014/main" id="{03442D8C-0FE4-4B49-A37E-006402F4DE91}"/>
              </a:ext>
            </a:extLst>
          </p:cNvPr>
          <p:cNvPicPr>
            <a:picLocks noChangeAspect="1"/>
          </p:cNvPicPr>
          <p:nvPr/>
        </p:nvPicPr>
        <p:blipFill>
          <a:blip r:embed="rId3"/>
          <a:stretch>
            <a:fillRect/>
          </a:stretch>
        </p:blipFill>
        <p:spPr>
          <a:xfrm>
            <a:off x="4516452" y="2718090"/>
            <a:ext cx="4505671" cy="3492996"/>
          </a:xfrm>
          <a:prstGeom prst="rect">
            <a:avLst/>
          </a:prstGeom>
        </p:spPr>
      </p:pic>
      <p:pic>
        <p:nvPicPr>
          <p:cNvPr id="5" name="Picture 4">
            <a:extLst>
              <a:ext uri="{FF2B5EF4-FFF2-40B4-BE49-F238E27FC236}">
                <a16:creationId xmlns:a16="http://schemas.microsoft.com/office/drawing/2014/main" id="{A3555B46-D376-404F-97B4-FB3BE22F3802}"/>
              </a:ext>
            </a:extLst>
          </p:cNvPr>
          <p:cNvPicPr>
            <a:picLocks noChangeAspect="1"/>
          </p:cNvPicPr>
          <p:nvPr/>
        </p:nvPicPr>
        <p:blipFill>
          <a:blip r:embed="rId4"/>
          <a:stretch>
            <a:fillRect/>
          </a:stretch>
        </p:blipFill>
        <p:spPr>
          <a:xfrm>
            <a:off x="86309" y="2726855"/>
            <a:ext cx="4576753" cy="3014845"/>
          </a:xfrm>
          <a:prstGeom prst="rect">
            <a:avLst/>
          </a:prstGeom>
        </p:spPr>
      </p:pic>
    </p:spTree>
    <p:extLst>
      <p:ext uri="{BB962C8B-B14F-4D97-AF65-F5344CB8AC3E}">
        <p14:creationId xmlns:p14="http://schemas.microsoft.com/office/powerpoint/2010/main" val="11603554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TARES outputs</a:t>
            </a:r>
            <a:endParaRPr lang="en-US" noProof="0" dirty="0"/>
          </a:p>
        </p:txBody>
      </p:sp>
      <p:sp>
        <p:nvSpPr>
          <p:cNvPr id="6" name="Inhaltsplatzhalter 1">
            <a:extLst>
              <a:ext uri="{FF2B5EF4-FFF2-40B4-BE49-F238E27FC236}">
                <a16:creationId xmlns:a16="http://schemas.microsoft.com/office/drawing/2014/main" id="{236F7296-349D-7F40-9C06-0737773FFDAA}"/>
              </a:ext>
            </a:extLst>
          </p:cNvPr>
          <p:cNvSpPr>
            <a:spLocks noGrp="1"/>
          </p:cNvSpPr>
          <p:nvPr>
            <p:ph sz="quarter" idx="13"/>
          </p:nvPr>
        </p:nvSpPr>
        <p:spPr>
          <a:xfrm>
            <a:off x="755576" y="800100"/>
            <a:ext cx="8280920" cy="5040560"/>
          </a:xfrm>
        </p:spPr>
        <p:txBody>
          <a:bodyPr/>
          <a:lstStyle/>
          <a:p>
            <a:r>
              <a:rPr lang="en-US" dirty="0"/>
              <a:t>For all TENDL isotopes (2800), different outputs are produced together</a:t>
            </a:r>
          </a:p>
          <a:p>
            <a:pPr lvl="1"/>
            <a:r>
              <a:rPr lang="en-US" dirty="0"/>
              <a:t>MF1, MF2, MF32c, MF33, </a:t>
            </a:r>
          </a:p>
          <a:p>
            <a:pPr lvl="1"/>
            <a:r>
              <a:rPr lang="en-US" dirty="0"/>
              <a:t>.</a:t>
            </a:r>
            <a:r>
              <a:rPr lang="en-US" dirty="0" err="1"/>
              <a:t>tex</a:t>
            </a:r>
            <a:r>
              <a:rPr lang="en-US" dirty="0"/>
              <a:t>, .txt, inter &amp; psyche </a:t>
            </a:r>
            <a:r>
              <a:rPr lang="en-US" dirty="0" err="1"/>
              <a:t>ouputs</a:t>
            </a:r>
            <a:endParaRPr lang="en-US" dirty="0"/>
          </a:p>
          <a:p>
            <a:pPr lvl="1"/>
            <a:r>
              <a:rPr lang="en-US" dirty="0"/>
              <a:t>Reconstructed pointwise and groupwise cross sections, processed covariances</a:t>
            </a:r>
          </a:p>
          <a:p>
            <a:endParaRPr lang="en-US" dirty="0"/>
          </a:p>
          <a:p>
            <a:pPr lvl="1"/>
            <a:endParaRPr lang="en-US" dirty="0"/>
          </a:p>
          <a:p>
            <a:pPr lvl="1"/>
            <a:endParaRPr lang="en-US" dirty="0"/>
          </a:p>
          <a:p>
            <a:endParaRPr lang="en-US" dirty="0"/>
          </a:p>
          <a:p>
            <a:pPr marL="0" indent="0">
              <a:buNone/>
            </a:pPr>
            <a:r>
              <a:rPr lang="en-US" dirty="0"/>
              <a:t>			</a:t>
            </a:r>
            <a:endParaRPr lang="en-US" b="1" dirty="0">
              <a:solidFill>
                <a:schemeClr val="bg1"/>
              </a:solidFill>
            </a:endParaRPr>
          </a:p>
          <a:p>
            <a:pPr marL="0" indent="0">
              <a:buNone/>
            </a:pPr>
            <a:endParaRPr lang="en-US" sz="1600" noProof="0" dirty="0"/>
          </a:p>
          <a:p>
            <a:pPr marL="0" indent="0">
              <a:buNone/>
            </a:pPr>
            <a:endParaRPr lang="en-US" sz="1600" dirty="0"/>
          </a:p>
          <a:p>
            <a:pPr marL="0" indent="0">
              <a:buNone/>
            </a:pPr>
            <a:endParaRPr lang="en-US" sz="1600" noProof="0" dirty="0"/>
          </a:p>
          <a:p>
            <a:pPr marL="0" indent="0">
              <a:buNone/>
            </a:pPr>
            <a:endParaRPr lang="en-US" sz="1600" noProof="0" dirty="0"/>
          </a:p>
        </p:txBody>
      </p:sp>
      <p:pic>
        <p:nvPicPr>
          <p:cNvPr id="3" name="Picture 2">
            <a:extLst>
              <a:ext uri="{FF2B5EF4-FFF2-40B4-BE49-F238E27FC236}">
                <a16:creationId xmlns:a16="http://schemas.microsoft.com/office/drawing/2014/main" id="{2538D196-C974-5347-8A9C-76904223C8FC}"/>
              </a:ext>
            </a:extLst>
          </p:cNvPr>
          <p:cNvPicPr>
            <a:picLocks noChangeAspect="1"/>
          </p:cNvPicPr>
          <p:nvPr/>
        </p:nvPicPr>
        <p:blipFill>
          <a:blip r:embed="rId3"/>
          <a:stretch>
            <a:fillRect/>
          </a:stretch>
        </p:blipFill>
        <p:spPr>
          <a:xfrm>
            <a:off x="1331640" y="2060848"/>
            <a:ext cx="5904656" cy="4812418"/>
          </a:xfrm>
          <a:prstGeom prst="rect">
            <a:avLst/>
          </a:prstGeom>
        </p:spPr>
      </p:pic>
    </p:spTree>
    <p:extLst>
      <p:ext uri="{BB962C8B-B14F-4D97-AF65-F5344CB8AC3E}">
        <p14:creationId xmlns:p14="http://schemas.microsoft.com/office/powerpoint/2010/main" val="1093232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A7D605-A20B-9E4A-B82A-2EA528AF98E1}"/>
              </a:ext>
            </a:extLst>
          </p:cNvPr>
          <p:cNvPicPr>
            <a:picLocks noGrp="1" noChangeAspect="1"/>
          </p:cNvPicPr>
          <p:nvPr>
            <p:ph sz="quarter" idx="13"/>
          </p:nvPr>
        </p:nvPicPr>
        <p:blipFill>
          <a:blip r:embed="rId2"/>
          <a:stretch>
            <a:fillRect/>
          </a:stretch>
        </p:blipFill>
        <p:spPr>
          <a:xfrm>
            <a:off x="863588" y="791649"/>
            <a:ext cx="7416824" cy="5648941"/>
          </a:xfrm>
          <a:prstGeom prst="rect">
            <a:avLst/>
          </a:prstGeom>
        </p:spPr>
      </p:pic>
      <p:sp>
        <p:nvSpPr>
          <p:cNvPr id="3" name="Title 2">
            <a:extLst>
              <a:ext uri="{FF2B5EF4-FFF2-40B4-BE49-F238E27FC236}">
                <a16:creationId xmlns:a16="http://schemas.microsoft.com/office/drawing/2014/main" id="{099337F0-D540-BA4F-8BE3-EF053BFF4D97}"/>
              </a:ext>
            </a:extLst>
          </p:cNvPr>
          <p:cNvSpPr>
            <a:spLocks noGrp="1"/>
          </p:cNvSpPr>
          <p:nvPr>
            <p:ph type="title"/>
          </p:nvPr>
        </p:nvSpPr>
        <p:spPr/>
        <p:txBody>
          <a:bodyPr/>
          <a:lstStyle/>
          <a:p>
            <a:r>
              <a:rPr lang="en-US" dirty="0"/>
              <a:t>Global verification</a:t>
            </a:r>
          </a:p>
        </p:txBody>
      </p:sp>
    </p:spTree>
    <p:extLst>
      <p:ext uri="{BB962C8B-B14F-4D97-AF65-F5344CB8AC3E}">
        <p14:creationId xmlns:p14="http://schemas.microsoft.com/office/powerpoint/2010/main" val="144760800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9337F0-D540-BA4F-8BE3-EF053BFF4D97}"/>
              </a:ext>
            </a:extLst>
          </p:cNvPr>
          <p:cNvSpPr>
            <a:spLocks noGrp="1"/>
          </p:cNvSpPr>
          <p:nvPr>
            <p:ph type="title"/>
          </p:nvPr>
        </p:nvSpPr>
        <p:spPr/>
        <p:txBody>
          <a:bodyPr/>
          <a:lstStyle/>
          <a:p>
            <a:r>
              <a:rPr lang="en-US" dirty="0"/>
              <a:t>Global verification</a:t>
            </a:r>
          </a:p>
        </p:txBody>
      </p:sp>
      <p:sp>
        <p:nvSpPr>
          <p:cNvPr id="5" name="Content Placeholder 4">
            <a:extLst>
              <a:ext uri="{FF2B5EF4-FFF2-40B4-BE49-F238E27FC236}">
                <a16:creationId xmlns:a16="http://schemas.microsoft.com/office/drawing/2014/main" id="{FC5F93BA-EE8E-4D41-91F3-BDD6E9B5CC18}"/>
              </a:ext>
            </a:extLst>
          </p:cNvPr>
          <p:cNvSpPr>
            <a:spLocks noGrp="1"/>
          </p:cNvSpPr>
          <p:nvPr>
            <p:ph sz="quarter" idx="13"/>
          </p:nvPr>
        </p:nvSpPr>
        <p:spPr/>
        <p:txBody>
          <a:bodyPr/>
          <a:lstStyle/>
          <a:p>
            <a:endParaRPr lang="en-US"/>
          </a:p>
        </p:txBody>
      </p:sp>
      <p:pic>
        <p:nvPicPr>
          <p:cNvPr id="6" name="Picture 5">
            <a:extLst>
              <a:ext uri="{FF2B5EF4-FFF2-40B4-BE49-F238E27FC236}">
                <a16:creationId xmlns:a16="http://schemas.microsoft.com/office/drawing/2014/main" id="{048E566D-DCD8-A441-8B00-E93811D26D40}"/>
              </a:ext>
            </a:extLst>
          </p:cNvPr>
          <p:cNvPicPr>
            <a:picLocks noChangeAspect="1"/>
          </p:cNvPicPr>
          <p:nvPr/>
        </p:nvPicPr>
        <p:blipFill>
          <a:blip r:embed="rId2"/>
          <a:stretch>
            <a:fillRect/>
          </a:stretch>
        </p:blipFill>
        <p:spPr>
          <a:xfrm>
            <a:off x="1042988" y="836611"/>
            <a:ext cx="7625582" cy="5733256"/>
          </a:xfrm>
          <a:prstGeom prst="rect">
            <a:avLst/>
          </a:prstGeom>
        </p:spPr>
      </p:pic>
    </p:spTree>
    <p:extLst>
      <p:ext uri="{BB962C8B-B14F-4D97-AF65-F5344CB8AC3E}">
        <p14:creationId xmlns:p14="http://schemas.microsoft.com/office/powerpoint/2010/main" val="184845822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B1109-DF20-BD48-98E7-5CF53F7D9958}"/>
              </a:ext>
            </a:extLst>
          </p:cNvPr>
          <p:cNvSpPr>
            <a:spLocks noGrp="1"/>
          </p:cNvSpPr>
          <p:nvPr>
            <p:ph sz="quarter" idx="13"/>
          </p:nvPr>
        </p:nvSpPr>
        <p:spPr/>
        <p:txBody>
          <a:bodyPr/>
          <a:lstStyle/>
          <a:p>
            <a:endParaRPr lang="en-US"/>
          </a:p>
        </p:txBody>
      </p:sp>
      <p:sp>
        <p:nvSpPr>
          <p:cNvPr id="3" name="Title 2">
            <a:extLst>
              <a:ext uri="{FF2B5EF4-FFF2-40B4-BE49-F238E27FC236}">
                <a16:creationId xmlns:a16="http://schemas.microsoft.com/office/drawing/2014/main" id="{C83433FD-E7BE-CB43-BB8C-8595FA32D482}"/>
              </a:ext>
            </a:extLst>
          </p:cNvPr>
          <p:cNvSpPr>
            <a:spLocks noGrp="1"/>
          </p:cNvSpPr>
          <p:nvPr>
            <p:ph type="title"/>
          </p:nvPr>
        </p:nvSpPr>
        <p:spPr/>
        <p:txBody>
          <a:bodyPr/>
          <a:lstStyle/>
          <a:p>
            <a:r>
              <a:rPr lang="en-US" dirty="0"/>
              <a:t>Global verification</a:t>
            </a:r>
          </a:p>
        </p:txBody>
      </p:sp>
      <p:pic>
        <p:nvPicPr>
          <p:cNvPr id="4" name="Picture 3">
            <a:extLst>
              <a:ext uri="{FF2B5EF4-FFF2-40B4-BE49-F238E27FC236}">
                <a16:creationId xmlns:a16="http://schemas.microsoft.com/office/drawing/2014/main" id="{1D2C6CBA-2384-E341-AE7C-B65F06FB5A60}"/>
              </a:ext>
            </a:extLst>
          </p:cNvPr>
          <p:cNvPicPr>
            <a:picLocks noChangeAspect="1"/>
          </p:cNvPicPr>
          <p:nvPr/>
        </p:nvPicPr>
        <p:blipFill>
          <a:blip r:embed="rId2"/>
          <a:stretch>
            <a:fillRect/>
          </a:stretch>
        </p:blipFill>
        <p:spPr>
          <a:xfrm>
            <a:off x="1037106" y="836611"/>
            <a:ext cx="7688417" cy="5877272"/>
          </a:xfrm>
          <a:prstGeom prst="rect">
            <a:avLst/>
          </a:prstGeom>
        </p:spPr>
      </p:pic>
    </p:spTree>
    <p:extLst>
      <p:ext uri="{BB962C8B-B14F-4D97-AF65-F5344CB8AC3E}">
        <p14:creationId xmlns:p14="http://schemas.microsoft.com/office/powerpoint/2010/main" val="38511667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B6DB61-A714-DE4C-BFD0-87C0AA012EB0}"/>
              </a:ext>
            </a:extLst>
          </p:cNvPr>
          <p:cNvSpPr>
            <a:spLocks noGrp="1"/>
          </p:cNvSpPr>
          <p:nvPr>
            <p:ph sz="quarter" idx="13"/>
          </p:nvPr>
        </p:nvSpPr>
        <p:spPr>
          <a:xfrm>
            <a:off x="1042988" y="980728"/>
            <a:ext cx="7742237" cy="4679951"/>
          </a:xfrm>
        </p:spPr>
        <p:txBody>
          <a:bodyPr/>
          <a:lstStyle/>
          <a:p>
            <a:r>
              <a:rPr lang="en-US" dirty="0"/>
              <a:t>Global selection of models + isotopic adjustment</a:t>
            </a:r>
          </a:p>
        </p:txBody>
      </p:sp>
      <p:sp>
        <p:nvSpPr>
          <p:cNvPr id="3" name="Title 2">
            <a:extLst>
              <a:ext uri="{FF2B5EF4-FFF2-40B4-BE49-F238E27FC236}">
                <a16:creationId xmlns:a16="http://schemas.microsoft.com/office/drawing/2014/main" id="{C8306850-1727-584C-AA5A-5C9DC50CECA3}"/>
              </a:ext>
            </a:extLst>
          </p:cNvPr>
          <p:cNvSpPr>
            <a:spLocks noGrp="1"/>
          </p:cNvSpPr>
          <p:nvPr>
            <p:ph type="title"/>
          </p:nvPr>
        </p:nvSpPr>
        <p:spPr/>
        <p:txBody>
          <a:bodyPr/>
          <a:lstStyle/>
          <a:p>
            <a:r>
              <a:rPr lang="en-US" dirty="0"/>
              <a:t>Fast neutron range: based on TALYS</a:t>
            </a:r>
          </a:p>
        </p:txBody>
      </p:sp>
      <p:pic>
        <p:nvPicPr>
          <p:cNvPr id="4" name="Picture 3">
            <a:extLst>
              <a:ext uri="{FF2B5EF4-FFF2-40B4-BE49-F238E27FC236}">
                <a16:creationId xmlns:a16="http://schemas.microsoft.com/office/drawing/2014/main" id="{6F548AD5-394F-CD4E-A21B-DB20D907055E}"/>
              </a:ext>
            </a:extLst>
          </p:cNvPr>
          <p:cNvPicPr>
            <a:picLocks noChangeAspect="1"/>
          </p:cNvPicPr>
          <p:nvPr/>
        </p:nvPicPr>
        <p:blipFill>
          <a:blip r:embed="rId2"/>
          <a:stretch>
            <a:fillRect/>
          </a:stretch>
        </p:blipFill>
        <p:spPr>
          <a:xfrm>
            <a:off x="0" y="1484784"/>
            <a:ext cx="9144000" cy="4880016"/>
          </a:xfrm>
          <a:prstGeom prst="rect">
            <a:avLst/>
          </a:prstGeom>
        </p:spPr>
      </p:pic>
    </p:spTree>
    <p:extLst>
      <p:ext uri="{BB962C8B-B14F-4D97-AF65-F5344CB8AC3E}">
        <p14:creationId xmlns:p14="http://schemas.microsoft.com/office/powerpoint/2010/main" val="35922903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B6DB61-A714-DE4C-BFD0-87C0AA012EB0}"/>
              </a:ext>
            </a:extLst>
          </p:cNvPr>
          <p:cNvSpPr>
            <a:spLocks noGrp="1"/>
          </p:cNvSpPr>
          <p:nvPr>
            <p:ph sz="quarter" idx="13"/>
          </p:nvPr>
        </p:nvSpPr>
        <p:spPr>
          <a:xfrm>
            <a:off x="1042988" y="980728"/>
            <a:ext cx="7742237" cy="4679951"/>
          </a:xfrm>
        </p:spPr>
        <p:txBody>
          <a:bodyPr/>
          <a:lstStyle/>
          <a:p>
            <a:r>
              <a:rPr lang="en-US" dirty="0"/>
              <a:t>Global selection of models + isotopic adjustment</a:t>
            </a:r>
          </a:p>
        </p:txBody>
      </p:sp>
      <p:sp>
        <p:nvSpPr>
          <p:cNvPr id="3" name="Title 2">
            <a:extLst>
              <a:ext uri="{FF2B5EF4-FFF2-40B4-BE49-F238E27FC236}">
                <a16:creationId xmlns:a16="http://schemas.microsoft.com/office/drawing/2014/main" id="{C8306850-1727-584C-AA5A-5C9DC50CECA3}"/>
              </a:ext>
            </a:extLst>
          </p:cNvPr>
          <p:cNvSpPr>
            <a:spLocks noGrp="1"/>
          </p:cNvSpPr>
          <p:nvPr>
            <p:ph type="title"/>
          </p:nvPr>
        </p:nvSpPr>
        <p:spPr/>
        <p:txBody>
          <a:bodyPr/>
          <a:lstStyle/>
          <a:p>
            <a:r>
              <a:rPr lang="en-US" dirty="0"/>
              <a:t>Fast neutron range: based on TALYS</a:t>
            </a:r>
          </a:p>
        </p:txBody>
      </p:sp>
      <p:pic>
        <p:nvPicPr>
          <p:cNvPr id="5" name="Picture 4">
            <a:extLst>
              <a:ext uri="{FF2B5EF4-FFF2-40B4-BE49-F238E27FC236}">
                <a16:creationId xmlns:a16="http://schemas.microsoft.com/office/drawing/2014/main" id="{A76DCC08-90D6-314A-8674-3FAC63895F24}"/>
              </a:ext>
            </a:extLst>
          </p:cNvPr>
          <p:cNvPicPr>
            <a:picLocks noChangeAspect="1"/>
          </p:cNvPicPr>
          <p:nvPr/>
        </p:nvPicPr>
        <p:blipFill>
          <a:blip r:embed="rId2"/>
          <a:stretch>
            <a:fillRect/>
          </a:stretch>
        </p:blipFill>
        <p:spPr>
          <a:xfrm>
            <a:off x="1042988" y="1412776"/>
            <a:ext cx="7308304" cy="5010404"/>
          </a:xfrm>
          <a:prstGeom prst="rect">
            <a:avLst/>
          </a:prstGeom>
        </p:spPr>
      </p:pic>
    </p:spTree>
    <p:extLst>
      <p:ext uri="{BB962C8B-B14F-4D97-AF65-F5344CB8AC3E}">
        <p14:creationId xmlns:p14="http://schemas.microsoft.com/office/powerpoint/2010/main" val="253992476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802022"/>
            <a:ext cx="8064896" cy="4679951"/>
          </a:xfrm>
        </p:spPr>
        <p:txBody>
          <a:bodyPr/>
          <a:lstStyle/>
          <a:p>
            <a:r>
              <a:rPr lang="en-US" dirty="0" err="1"/>
              <a:t>ddddd</a:t>
            </a:r>
            <a:endParaRPr lang="en-US" dirty="0"/>
          </a:p>
        </p:txBody>
      </p:sp>
      <p:sp>
        <p:nvSpPr>
          <p:cNvPr id="3" name="Title 2"/>
          <p:cNvSpPr>
            <a:spLocks noGrp="1"/>
          </p:cNvSpPr>
          <p:nvPr>
            <p:ph type="title"/>
          </p:nvPr>
        </p:nvSpPr>
        <p:spPr/>
        <p:txBody>
          <a:bodyPr/>
          <a:lstStyle/>
          <a:p>
            <a:r>
              <a:rPr lang="en-US" dirty="0"/>
              <a:t>Feedback on bugs (page 1 of 567)</a:t>
            </a:r>
            <a:endParaRPr lang="en-GB" dirty="0"/>
          </a:p>
        </p:txBody>
      </p:sp>
      <p:pic>
        <p:nvPicPr>
          <p:cNvPr id="5" name="Picture 4"/>
          <p:cNvPicPr>
            <a:picLocks noChangeAspect="1"/>
          </p:cNvPicPr>
          <p:nvPr/>
        </p:nvPicPr>
        <p:blipFill>
          <a:blip r:embed="rId2"/>
          <a:stretch>
            <a:fillRect/>
          </a:stretch>
        </p:blipFill>
        <p:spPr>
          <a:xfrm>
            <a:off x="794874" y="800100"/>
            <a:ext cx="5610225" cy="1123950"/>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820377" y="2164724"/>
            <a:ext cx="5086350" cy="828675"/>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820377" y="3138487"/>
            <a:ext cx="7808548" cy="658813"/>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851580" y="3975866"/>
            <a:ext cx="7493880" cy="961901"/>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883381" y="5135064"/>
            <a:ext cx="6973195" cy="739921"/>
          </a:xfrm>
          <a:prstGeom prst="rect">
            <a:avLst/>
          </a:prstGeom>
          <a:ln>
            <a:solidFill>
              <a:schemeClr val="tx1"/>
            </a:solidFill>
          </a:ln>
        </p:spPr>
      </p:pic>
    </p:spTree>
    <p:extLst>
      <p:ext uri="{BB962C8B-B14F-4D97-AF65-F5344CB8AC3E}">
        <p14:creationId xmlns:p14="http://schemas.microsoft.com/office/powerpoint/2010/main" val="25452097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802022"/>
            <a:ext cx="8064896" cy="4679951"/>
          </a:xfrm>
        </p:spPr>
        <p:txBody>
          <a:bodyPr/>
          <a:lstStyle/>
          <a:p>
            <a:r>
              <a:rPr lang="en-US" dirty="0" err="1"/>
              <a:t>ddddd</a:t>
            </a:r>
            <a:endParaRPr lang="en-US" dirty="0"/>
          </a:p>
        </p:txBody>
      </p:sp>
      <p:sp>
        <p:nvSpPr>
          <p:cNvPr id="3" name="Title 2"/>
          <p:cNvSpPr>
            <a:spLocks noGrp="1"/>
          </p:cNvSpPr>
          <p:nvPr>
            <p:ph type="title"/>
          </p:nvPr>
        </p:nvSpPr>
        <p:spPr/>
        <p:txBody>
          <a:bodyPr/>
          <a:lstStyle/>
          <a:p>
            <a:r>
              <a:rPr lang="en-US" dirty="0"/>
              <a:t>Feedback on bugs (page 2 of 567)</a:t>
            </a:r>
            <a:endParaRPr lang="en-GB" dirty="0"/>
          </a:p>
        </p:txBody>
      </p:sp>
      <p:pic>
        <p:nvPicPr>
          <p:cNvPr id="4" name="Picture 3"/>
          <p:cNvPicPr>
            <a:picLocks noChangeAspect="1"/>
          </p:cNvPicPr>
          <p:nvPr/>
        </p:nvPicPr>
        <p:blipFill>
          <a:blip r:embed="rId2"/>
          <a:stretch>
            <a:fillRect/>
          </a:stretch>
        </p:blipFill>
        <p:spPr>
          <a:xfrm>
            <a:off x="796175" y="829900"/>
            <a:ext cx="7432100" cy="72689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802473" y="1988840"/>
            <a:ext cx="6620500" cy="864096"/>
          </a:xfrm>
          <a:prstGeom prst="rect">
            <a:avLst/>
          </a:prstGeom>
          <a:ln>
            <a:solidFill>
              <a:schemeClr val="tx1"/>
            </a:solidFill>
          </a:ln>
        </p:spPr>
      </p:pic>
      <p:pic>
        <p:nvPicPr>
          <p:cNvPr id="11" name="Picture 10"/>
          <p:cNvPicPr>
            <a:picLocks noChangeAspect="1"/>
          </p:cNvPicPr>
          <p:nvPr/>
        </p:nvPicPr>
        <p:blipFill>
          <a:blip r:embed="rId4"/>
          <a:stretch>
            <a:fillRect/>
          </a:stretch>
        </p:blipFill>
        <p:spPr>
          <a:xfrm>
            <a:off x="802472" y="3086352"/>
            <a:ext cx="6062257" cy="990719"/>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777425" y="4310486"/>
            <a:ext cx="7292588" cy="846705"/>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830475" y="5390606"/>
            <a:ext cx="6291496" cy="846706"/>
          </a:xfrm>
          <a:prstGeom prst="rect">
            <a:avLst/>
          </a:prstGeom>
          <a:ln>
            <a:solidFill>
              <a:schemeClr val="tx1"/>
            </a:solidFill>
          </a:ln>
        </p:spPr>
      </p:pic>
    </p:spTree>
    <p:extLst>
      <p:ext uri="{BB962C8B-B14F-4D97-AF65-F5344CB8AC3E}">
        <p14:creationId xmlns:p14="http://schemas.microsoft.com/office/powerpoint/2010/main" val="709401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Some general facts </a:t>
            </a:r>
          </a:p>
        </p:txBody>
      </p:sp>
      <p:pic>
        <p:nvPicPr>
          <p:cNvPr id="6" name="Content Placeholder 5"/>
          <p:cNvPicPr>
            <a:picLocks noGrp="1" noChangeAspect="1"/>
          </p:cNvPicPr>
          <p:nvPr>
            <p:ph sz="quarter" idx="13"/>
          </p:nvPr>
        </p:nvPicPr>
        <p:blipFill>
          <a:blip r:embed="rId3"/>
          <a:stretch>
            <a:fillRect/>
          </a:stretch>
        </p:blipFill>
        <p:spPr>
          <a:xfrm>
            <a:off x="25422" y="1844824"/>
            <a:ext cx="9022741" cy="4176464"/>
          </a:xfrm>
          <a:prstGeom prst="rect">
            <a:avLst/>
          </a:prstGeom>
        </p:spPr>
      </p:pic>
      <p:pic>
        <p:nvPicPr>
          <p:cNvPr id="5" name="Picture 4"/>
          <p:cNvPicPr>
            <a:picLocks noChangeAspect="1"/>
          </p:cNvPicPr>
          <p:nvPr/>
        </p:nvPicPr>
        <p:blipFill rotWithShape="1">
          <a:blip r:embed="rId4"/>
          <a:srcRect b="58111"/>
          <a:stretch/>
        </p:blipFill>
        <p:spPr>
          <a:xfrm>
            <a:off x="4925186" y="908720"/>
            <a:ext cx="3743325" cy="1512168"/>
          </a:xfrm>
          <a:prstGeom prst="rect">
            <a:avLst/>
          </a:prstGeom>
        </p:spPr>
      </p:pic>
    </p:spTree>
    <p:extLst>
      <p:ext uri="{BB962C8B-B14F-4D97-AF65-F5344CB8AC3E}">
        <p14:creationId xmlns:p14="http://schemas.microsoft.com/office/powerpoint/2010/main" val="386261951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802022"/>
            <a:ext cx="8064896" cy="4679951"/>
          </a:xfrm>
        </p:spPr>
        <p:txBody>
          <a:bodyPr/>
          <a:lstStyle/>
          <a:p>
            <a:r>
              <a:rPr lang="en-US" dirty="0" err="1"/>
              <a:t>ddddd</a:t>
            </a:r>
            <a:endParaRPr lang="en-US" dirty="0"/>
          </a:p>
        </p:txBody>
      </p:sp>
      <p:sp>
        <p:nvSpPr>
          <p:cNvPr id="3" name="Title 2"/>
          <p:cNvSpPr>
            <a:spLocks noGrp="1"/>
          </p:cNvSpPr>
          <p:nvPr>
            <p:ph type="title"/>
          </p:nvPr>
        </p:nvSpPr>
        <p:spPr/>
        <p:txBody>
          <a:bodyPr/>
          <a:lstStyle/>
          <a:p>
            <a:r>
              <a:rPr lang="en-US" dirty="0"/>
              <a:t>Feedback on bugs (page 567 of 567)</a:t>
            </a:r>
            <a:endParaRPr lang="en-GB" dirty="0"/>
          </a:p>
        </p:txBody>
      </p:sp>
      <p:pic>
        <p:nvPicPr>
          <p:cNvPr id="5" name="Picture 4"/>
          <p:cNvPicPr>
            <a:picLocks noChangeAspect="1"/>
          </p:cNvPicPr>
          <p:nvPr/>
        </p:nvPicPr>
        <p:blipFill>
          <a:blip r:embed="rId2"/>
          <a:stretch>
            <a:fillRect/>
          </a:stretch>
        </p:blipFill>
        <p:spPr>
          <a:xfrm>
            <a:off x="395536" y="832151"/>
            <a:ext cx="8148042" cy="870414"/>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84983" y="2034931"/>
            <a:ext cx="5653909" cy="1250053"/>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603375" y="2797477"/>
            <a:ext cx="7181850" cy="2714625"/>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234443" y="2803053"/>
            <a:ext cx="8756104" cy="595748"/>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525902" y="4857523"/>
            <a:ext cx="7704299" cy="1689340"/>
          </a:xfrm>
          <a:prstGeom prst="rect">
            <a:avLst/>
          </a:prstGeom>
          <a:ln>
            <a:solidFill>
              <a:schemeClr val="tx1"/>
            </a:solidFill>
          </a:ln>
        </p:spPr>
      </p:pic>
    </p:spTree>
    <p:extLst>
      <p:ext uri="{BB962C8B-B14F-4D97-AF65-F5344CB8AC3E}">
        <p14:creationId xmlns:p14="http://schemas.microsoft.com/office/powerpoint/2010/main" val="201438033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77425" y="980728"/>
            <a:ext cx="8064896" cy="4679951"/>
          </a:xfrm>
        </p:spPr>
        <p:txBody>
          <a:bodyPr/>
          <a:lstStyle/>
          <a:p>
            <a:r>
              <a:rPr lang="en-US" dirty="0"/>
              <a:t>First comment: the more we produce, the more bugs we distribute</a:t>
            </a:r>
          </a:p>
          <a:p>
            <a:endParaRPr lang="en-US" dirty="0"/>
          </a:p>
          <a:p>
            <a:r>
              <a:rPr lang="en-US" dirty="0"/>
              <a:t>Second comment: in T6, problems can be related to T6, but also to ENDF format, to PREPRO, to NJOY, to MCNP, …</a:t>
            </a:r>
          </a:p>
          <a:p>
            <a:endParaRPr lang="en-US" dirty="0"/>
          </a:p>
          <a:p>
            <a:r>
              <a:rPr lang="en-US" dirty="0"/>
              <a:t>Many users of TENDL: many aspects which are tested. Therefore more problems found</a:t>
            </a:r>
          </a:p>
          <a:p>
            <a:endParaRPr lang="en-US" dirty="0"/>
          </a:p>
          <a:p>
            <a:r>
              <a:rPr lang="en-US" dirty="0"/>
              <a:t>Open new possibilities (complete ENDF/text files for charged particles): more troubles</a:t>
            </a:r>
          </a:p>
          <a:p>
            <a:endParaRPr lang="en-US" dirty="0"/>
          </a:p>
          <a:p>
            <a:r>
              <a:rPr lang="en-GB" dirty="0"/>
              <a:t>Need to skip ENDF format and go straight to GNDS or JSON</a:t>
            </a:r>
            <a:endParaRPr lang="en-US" dirty="0"/>
          </a:p>
          <a:p>
            <a:endParaRPr lang="en-US" dirty="0"/>
          </a:p>
          <a:p>
            <a:r>
              <a:rPr lang="en-US" dirty="0"/>
              <a:t>Difficult to create a priority list (who pays ?): who says what is important ?</a:t>
            </a:r>
          </a:p>
          <a:p>
            <a:endParaRPr lang="en-US" dirty="0"/>
          </a:p>
          <a:p>
            <a:r>
              <a:rPr lang="en-US" dirty="0"/>
              <a:t>Avoid latest “computer environment” packages: for portability, only simple scripts, commands.</a:t>
            </a:r>
          </a:p>
          <a:p>
            <a:endParaRPr lang="en-US" dirty="0"/>
          </a:p>
        </p:txBody>
      </p:sp>
      <p:sp>
        <p:nvSpPr>
          <p:cNvPr id="3" name="Title 2"/>
          <p:cNvSpPr>
            <a:spLocks noGrp="1"/>
          </p:cNvSpPr>
          <p:nvPr>
            <p:ph type="title"/>
          </p:nvPr>
        </p:nvSpPr>
        <p:spPr/>
        <p:txBody>
          <a:bodyPr/>
          <a:lstStyle/>
          <a:p>
            <a:r>
              <a:rPr lang="en-US" dirty="0"/>
              <a:t>TENDL evaluation: General observations</a:t>
            </a:r>
            <a:endParaRPr lang="en-GB" dirty="0"/>
          </a:p>
        </p:txBody>
      </p:sp>
    </p:spTree>
    <p:extLst>
      <p:ext uri="{BB962C8B-B14F-4D97-AF65-F5344CB8AC3E}">
        <p14:creationId xmlns:p14="http://schemas.microsoft.com/office/powerpoint/2010/main" val="25363920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Uncertainties: </a:t>
            </a:r>
            <a:r>
              <a:rPr lang="en-US" sz="2000" dirty="0"/>
              <a:t>relation between evaluation and needs</a:t>
            </a:r>
            <a:endParaRPr lang="en-GB" dirty="0"/>
          </a:p>
        </p:txBody>
      </p:sp>
      <p:sp>
        <p:nvSpPr>
          <p:cNvPr id="4" name="Inhaltsplatzhalter 1"/>
          <p:cNvSpPr>
            <a:spLocks noGrp="1"/>
          </p:cNvSpPr>
          <p:nvPr>
            <p:ph sz="quarter" idx="13"/>
          </p:nvPr>
        </p:nvSpPr>
        <p:spPr>
          <a:xfrm>
            <a:off x="800919" y="980728"/>
            <a:ext cx="8136904" cy="5040560"/>
          </a:xfrm>
        </p:spPr>
        <p:txBody>
          <a:bodyPr/>
          <a:lstStyle/>
          <a:p>
            <a:r>
              <a:rPr lang="en-US" noProof="0" dirty="0"/>
              <a:t>Two main related dilemma:</a:t>
            </a:r>
          </a:p>
          <a:p>
            <a:pPr marL="520700" lvl="1" indent="-342900">
              <a:buFont typeface="+mj-lt"/>
              <a:buAutoNum type="arabicPeriod"/>
            </a:pPr>
            <a:r>
              <a:rPr lang="en-US" noProof="0" dirty="0"/>
              <a:t>Preliminary question: “Does general-purpose library exist ?”</a:t>
            </a:r>
          </a:p>
          <a:p>
            <a:pPr lvl="2"/>
            <a:r>
              <a:rPr lang="en-US" dirty="0"/>
              <a:t>It certainly can, but today all libraries are adjusted (even JENDL ??)</a:t>
            </a:r>
          </a:p>
          <a:p>
            <a:pPr lvl="2"/>
            <a:r>
              <a:rPr lang="en-US" dirty="0"/>
              <a:t>There are </a:t>
            </a:r>
            <a:r>
              <a:rPr lang="en-US" u="sng" dirty="0">
                <a:solidFill>
                  <a:srgbClr val="FF0000"/>
                </a:solidFill>
              </a:rPr>
              <a:t>no</a:t>
            </a:r>
            <a:r>
              <a:rPr lang="en-US" dirty="0"/>
              <a:t> correct/wrong covariances: only reflect the knowledge we put in</a:t>
            </a:r>
          </a:p>
          <a:p>
            <a:pPr lvl="2"/>
            <a:r>
              <a:rPr lang="en-US" dirty="0"/>
              <a:t>Same for cross sections</a:t>
            </a:r>
          </a:p>
          <a:p>
            <a:endParaRPr lang="en-US" noProof="0" dirty="0"/>
          </a:p>
          <a:p>
            <a:endParaRPr lang="en-US" noProof="0" dirty="0"/>
          </a:p>
          <a:p>
            <a:pPr marL="520700" lvl="1" indent="-342900">
              <a:buFont typeface="+mj-lt"/>
              <a:buAutoNum type="arabicPeriod" startAt="2"/>
            </a:pPr>
            <a:r>
              <a:rPr lang="en-US" dirty="0"/>
              <a:t>From users, two typical questions/remarks are </a:t>
            </a:r>
          </a:p>
          <a:p>
            <a:endParaRPr lang="en-US" dirty="0"/>
          </a:p>
          <a:p>
            <a:pPr marL="0" indent="0" algn="ctr">
              <a:buNone/>
            </a:pPr>
            <a:r>
              <a:rPr lang="en-US" dirty="0"/>
              <a:t>“Why do you get 500 </a:t>
            </a:r>
            <a:r>
              <a:rPr lang="en-US" dirty="0" err="1"/>
              <a:t>pcm</a:t>
            </a:r>
            <a:r>
              <a:rPr lang="en-US" dirty="0"/>
              <a:t> uncertainty on </a:t>
            </a:r>
            <a:r>
              <a:rPr lang="en-US" dirty="0" err="1"/>
              <a:t>k</a:t>
            </a:r>
            <a:r>
              <a:rPr lang="en-US" baseline="-25000" dirty="0" err="1"/>
              <a:t>eff</a:t>
            </a:r>
            <a:r>
              <a:rPr lang="en-US" dirty="0"/>
              <a:t> ? We know it better, please do it again.”</a:t>
            </a:r>
          </a:p>
          <a:p>
            <a:pPr marL="0" indent="0" algn="ctr">
              <a:buNone/>
            </a:pPr>
            <a:r>
              <a:rPr lang="en-US" dirty="0"/>
              <a:t>“Are these correlations correct ?”</a:t>
            </a:r>
          </a:p>
          <a:p>
            <a:pPr marL="0" indent="0">
              <a:buNone/>
            </a:pPr>
            <a:endParaRPr lang="en-US" dirty="0"/>
          </a:p>
          <a:p>
            <a:pPr marL="0" indent="0">
              <a:buNone/>
            </a:pPr>
            <a:endParaRPr lang="en-US" noProof="0" dirty="0"/>
          </a:p>
          <a:p>
            <a:r>
              <a:rPr lang="en-US" dirty="0"/>
              <a:t>Solution for the time being:</a:t>
            </a:r>
          </a:p>
          <a:p>
            <a:pPr lvl="1"/>
            <a:r>
              <a:rPr lang="en-US" noProof="0" dirty="0"/>
              <a:t>Produce two evaluated files: 	(1) without integral feedback</a:t>
            </a:r>
          </a:p>
          <a:p>
            <a:pPr marL="717550" lvl="4" indent="0">
              <a:buNone/>
            </a:pPr>
            <a:r>
              <a:rPr lang="en-US" dirty="0"/>
              <a:t>				(2) with integral feedback</a:t>
            </a:r>
          </a:p>
          <a:p>
            <a:pPr marL="717550" lvl="4" indent="0">
              <a:buNone/>
            </a:pPr>
            <a:endParaRPr lang="en-US" dirty="0"/>
          </a:p>
          <a:p>
            <a:pPr lvl="1"/>
            <a:r>
              <a:rPr lang="en-US" noProof="0" dirty="0"/>
              <a:t>The key point being: do it at the evaluation level !</a:t>
            </a:r>
          </a:p>
          <a:p>
            <a:pPr marL="0" indent="0">
              <a:buNone/>
            </a:pPr>
            <a:endParaRPr lang="en-US" dirty="0"/>
          </a:p>
        </p:txBody>
      </p:sp>
      <p:sp>
        <p:nvSpPr>
          <p:cNvPr id="2" name="Rectangle 1"/>
          <p:cNvSpPr/>
          <p:nvPr/>
        </p:nvSpPr>
        <p:spPr bwMode="auto">
          <a:xfrm>
            <a:off x="800919" y="3645024"/>
            <a:ext cx="8136904" cy="864096"/>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5737345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Making use of T6/TENDL: uncertainty propagation</a:t>
            </a:r>
            <a:endParaRPr lang="en-GB" dirty="0"/>
          </a:p>
        </p:txBody>
      </p:sp>
      <p:sp>
        <p:nvSpPr>
          <p:cNvPr id="4" name="Inhaltsplatzhalter 1"/>
          <p:cNvSpPr>
            <a:spLocks noGrp="1"/>
          </p:cNvSpPr>
          <p:nvPr>
            <p:ph sz="quarter" idx="13"/>
          </p:nvPr>
        </p:nvSpPr>
        <p:spPr>
          <a:xfrm>
            <a:off x="755576" y="1196752"/>
            <a:ext cx="7955427" cy="5040560"/>
          </a:xfrm>
        </p:spPr>
        <p:txBody>
          <a:bodyPr/>
          <a:lstStyle/>
          <a:p>
            <a:pPr marL="0" indent="0">
              <a:buNone/>
            </a:pPr>
            <a:r>
              <a:rPr lang="en-US" dirty="0">
                <a:solidFill>
                  <a:srgbClr val="010000"/>
                </a:solidFill>
              </a:rPr>
              <a:t>Three methods exist today:</a:t>
            </a:r>
          </a:p>
          <a:p>
            <a:pPr marL="0" indent="0">
              <a:buNone/>
            </a:pPr>
            <a:endParaRPr lang="en-US" dirty="0">
              <a:solidFill>
                <a:srgbClr val="010000"/>
              </a:solidFill>
            </a:endParaRPr>
          </a:p>
          <a:p>
            <a:pPr marL="0" indent="0">
              <a:buNone/>
            </a:pPr>
            <a:r>
              <a:rPr lang="en-US" u="sng" dirty="0">
                <a:solidFill>
                  <a:srgbClr val="010000"/>
                </a:solidFill>
              </a:rPr>
              <a:t>1. Based on nuclear data covariance data </a:t>
            </a:r>
          </a:p>
          <a:p>
            <a:r>
              <a:rPr lang="en-US" dirty="0">
                <a:solidFill>
                  <a:srgbClr val="010000"/>
                </a:solidFill>
              </a:rPr>
              <a:t>So-called “Sandwich rule” = sensitivity times </a:t>
            </a:r>
            <a:r>
              <a:rPr lang="en-US" dirty="0" err="1">
                <a:solidFill>
                  <a:srgbClr val="010000"/>
                </a:solidFill>
              </a:rPr>
              <a:t>covariances</a:t>
            </a:r>
            <a:r>
              <a:rPr lang="en-US" dirty="0">
                <a:solidFill>
                  <a:srgbClr val="010000"/>
                </a:solidFill>
              </a:rPr>
              <a:t> ,</a:t>
            </a:r>
          </a:p>
          <a:p>
            <a:r>
              <a:rPr lang="en-US" dirty="0">
                <a:solidFill>
                  <a:srgbClr val="010000"/>
                </a:solidFill>
              </a:rPr>
              <a:t>Provide uncertainties, sensitivities </a:t>
            </a:r>
          </a:p>
          <a:p>
            <a:pPr marL="0" indent="0">
              <a:buNone/>
            </a:pPr>
            <a:endParaRPr lang="en-US" dirty="0">
              <a:solidFill>
                <a:srgbClr val="010000"/>
              </a:solidFill>
            </a:endParaRPr>
          </a:p>
          <a:p>
            <a:pPr marL="0" indent="0">
              <a:buNone/>
            </a:pPr>
            <a:r>
              <a:rPr lang="en-US" u="sng" dirty="0">
                <a:solidFill>
                  <a:srgbClr val="010000"/>
                </a:solidFill>
              </a:rPr>
              <a:t>2. Based on nuclear data parameter covariance data:</a:t>
            </a:r>
          </a:p>
          <a:p>
            <a:r>
              <a:rPr lang="en-US" dirty="0">
                <a:solidFill>
                  <a:srgbClr val="010000"/>
                </a:solidFill>
              </a:rPr>
              <a:t>So-called TMC (Total Monte Carlo)</a:t>
            </a:r>
          </a:p>
          <a:p>
            <a:r>
              <a:rPr lang="en-US" dirty="0">
                <a:solidFill>
                  <a:srgbClr val="010000"/>
                </a:solidFill>
              </a:rPr>
              <a:t>Sampling of model parameters,</a:t>
            </a:r>
          </a:p>
          <a:p>
            <a:r>
              <a:rPr lang="en-US" dirty="0">
                <a:solidFill>
                  <a:srgbClr val="010000"/>
                </a:solidFill>
              </a:rPr>
              <a:t>Provide uncertainties,</a:t>
            </a:r>
          </a:p>
          <a:p>
            <a:r>
              <a:rPr lang="en-US" dirty="0">
                <a:solidFill>
                  <a:srgbClr val="010000"/>
                </a:solidFill>
              </a:rPr>
              <a:t>Does not provide sensitivities, but importance factors.</a:t>
            </a:r>
          </a:p>
          <a:p>
            <a:endParaRPr lang="en-US" dirty="0">
              <a:solidFill>
                <a:srgbClr val="010000"/>
              </a:solidFill>
            </a:endParaRPr>
          </a:p>
          <a:p>
            <a:pPr marL="0" indent="0">
              <a:buNone/>
            </a:pPr>
            <a:r>
              <a:rPr lang="en-US" u="sng" dirty="0">
                <a:solidFill>
                  <a:srgbClr val="010000"/>
                </a:solidFill>
              </a:rPr>
              <a:t>3. In between: based on nuclear data covariance data</a:t>
            </a:r>
            <a:r>
              <a:rPr lang="en-US" dirty="0">
                <a:solidFill>
                  <a:srgbClr val="010000"/>
                </a:solidFill>
              </a:rPr>
              <a:t>:</a:t>
            </a:r>
          </a:p>
          <a:p>
            <a:r>
              <a:rPr lang="en-US" dirty="0">
                <a:solidFill>
                  <a:srgbClr val="010000"/>
                </a:solidFill>
              </a:rPr>
              <a:t>Sampling of cross section data, based on nuclear data </a:t>
            </a:r>
            <a:r>
              <a:rPr lang="en-US" dirty="0" err="1">
                <a:solidFill>
                  <a:srgbClr val="010000"/>
                </a:solidFill>
              </a:rPr>
              <a:t>covariances</a:t>
            </a:r>
            <a:endParaRPr lang="en-US" dirty="0">
              <a:solidFill>
                <a:srgbClr val="010000"/>
              </a:solidFill>
            </a:endParaRPr>
          </a:p>
          <a:p>
            <a:r>
              <a:rPr lang="en-US" dirty="0">
                <a:solidFill>
                  <a:srgbClr val="010000"/>
                </a:solidFill>
              </a:rPr>
              <a:t>Provide uncertainties, </a:t>
            </a:r>
          </a:p>
          <a:p>
            <a:r>
              <a:rPr lang="en-US" dirty="0">
                <a:solidFill>
                  <a:srgbClr val="010000"/>
                </a:solidFill>
              </a:rPr>
              <a:t>Does not provide sensitivities, but importance factors,</a:t>
            </a:r>
          </a:p>
          <a:p>
            <a:r>
              <a:rPr lang="en-US" dirty="0">
                <a:solidFill>
                  <a:srgbClr val="010000"/>
                </a:solidFill>
              </a:rPr>
              <a:t>Many software: XSUSA, ACAB, NUDUNA, NUSS, SANDY, SAMPLER…</a:t>
            </a:r>
          </a:p>
          <a:p>
            <a:endParaRPr lang="en-US" dirty="0">
              <a:solidFill>
                <a:srgbClr val="010000"/>
              </a:solidFill>
            </a:endParaRPr>
          </a:p>
          <a:p>
            <a:pPr marL="0" indent="0">
              <a:buNone/>
            </a:pPr>
            <a:endParaRPr lang="en-US" dirty="0">
              <a:solidFill>
                <a:srgbClr val="010000"/>
              </a:solidFill>
            </a:endParaRPr>
          </a:p>
        </p:txBody>
      </p:sp>
    </p:spTree>
    <p:extLst>
      <p:ext uri="{BB962C8B-B14F-4D97-AF65-F5344CB8AC3E}">
        <p14:creationId xmlns:p14="http://schemas.microsoft.com/office/powerpoint/2010/main" val="180425045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Making use of T6/TENDL: uncertainty propagation with TMC</a:t>
            </a:r>
            <a:endParaRPr lang="en-GB" dirty="0"/>
          </a:p>
        </p:txBody>
      </p:sp>
      <p:sp>
        <p:nvSpPr>
          <p:cNvPr id="2" name="Content Placeholder 1"/>
          <p:cNvSpPr>
            <a:spLocks noGrp="1"/>
          </p:cNvSpPr>
          <p:nvPr>
            <p:ph sz="quarter" idx="13"/>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86" y="1151334"/>
            <a:ext cx="8494339" cy="530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86808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980728"/>
            <a:ext cx="8352928" cy="4679951"/>
          </a:xfrm>
        </p:spPr>
        <p:txBody>
          <a:bodyPr/>
          <a:lstStyle/>
          <a:p>
            <a:r>
              <a:rPr lang="en-US" u="sng" dirty="0"/>
              <a:t>Step 1 - Preliminary work:</a:t>
            </a:r>
            <a:r>
              <a:rPr lang="en-US" dirty="0"/>
              <a:t> in-depth cross section evaluation (traditional method of parameters/models adjustment)</a:t>
            </a:r>
          </a:p>
          <a:p>
            <a:endParaRPr lang="en-US" u="sng" dirty="0"/>
          </a:p>
          <a:p>
            <a:r>
              <a:rPr lang="en-US" u="sng" dirty="0"/>
              <a:t>Step 2 - BMC</a:t>
            </a:r>
            <a:r>
              <a:rPr lang="en-US" dirty="0"/>
              <a:t>: Based on step 1, </a:t>
            </a:r>
          </a:p>
          <a:p>
            <a:pPr lvl="1"/>
            <a:r>
              <a:rPr lang="en-US" dirty="0"/>
              <a:t>Generate n=100 000 (or 1000) random files (TMC-way)</a:t>
            </a:r>
          </a:p>
          <a:p>
            <a:pPr lvl="1"/>
            <a:r>
              <a:rPr lang="en-US" dirty="0"/>
              <a:t>Calculate n times the benchmarks</a:t>
            </a:r>
          </a:p>
          <a:p>
            <a:pPr lvl="1"/>
            <a:r>
              <a:rPr lang="en-US" dirty="0"/>
              <a:t>Assign weights to all realizations </a:t>
            </a:r>
            <a:r>
              <a:rPr lang="en-US" i="1" dirty="0" err="1"/>
              <a:t>i</a:t>
            </a:r>
            <a:r>
              <a:rPr lang="en-US" dirty="0"/>
              <a:t> with a chi2 and update the parameter distributions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Update the cross sections with the weights.</a:t>
            </a:r>
          </a:p>
          <a:p>
            <a:pPr marL="177800" lvl="1" indent="0">
              <a:buNone/>
            </a:pPr>
            <a:endParaRPr lang="en-US" dirty="0"/>
          </a:p>
          <a:p>
            <a:r>
              <a:rPr lang="en-US" dirty="0"/>
              <a:t>Some BMC/BFMC references:  </a:t>
            </a:r>
          </a:p>
          <a:p>
            <a:pPr lvl="1"/>
            <a:r>
              <a:rPr lang="en-US" dirty="0"/>
              <a:t>EPJ/A 51 (2015) 184, Nucl. Data Sheets 123 (2015) 201, EPJ/N 3, 14 (2017)</a:t>
            </a:r>
          </a:p>
          <a:p>
            <a:pPr lvl="1"/>
            <a:endParaRPr lang="en-US" dirty="0"/>
          </a:p>
          <a:p>
            <a:endParaRPr lang="en-US" dirty="0"/>
          </a:p>
        </p:txBody>
      </p:sp>
      <p:sp>
        <p:nvSpPr>
          <p:cNvPr id="3" name="Title 2"/>
          <p:cNvSpPr>
            <a:spLocks noGrp="1"/>
          </p:cNvSpPr>
          <p:nvPr>
            <p:ph type="title"/>
          </p:nvPr>
        </p:nvSpPr>
        <p:spPr/>
        <p:txBody>
          <a:bodyPr/>
          <a:lstStyle/>
          <a:p>
            <a:r>
              <a:rPr lang="en-US" dirty="0"/>
              <a:t>Uncertainty reduction with BMC</a:t>
            </a:r>
            <a:endParaRPr lang="en-GB"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858" y="3321216"/>
            <a:ext cx="3119646"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21216"/>
            <a:ext cx="5495839" cy="18920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5930724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2: Using integral data</a:t>
            </a:r>
            <a:endParaRPr lang="en-GB" dirty="0"/>
          </a:p>
        </p:txBody>
      </p:sp>
      <p:sp>
        <p:nvSpPr>
          <p:cNvPr id="4" name="Content Placeholder 1"/>
          <p:cNvSpPr>
            <a:spLocks noGrp="1"/>
          </p:cNvSpPr>
          <p:nvPr>
            <p:ph sz="quarter" idx="13"/>
          </p:nvPr>
        </p:nvSpPr>
        <p:spPr>
          <a:xfrm>
            <a:off x="827584" y="908720"/>
            <a:ext cx="7957641" cy="5400600"/>
          </a:xfrm>
        </p:spPr>
        <p:txBody>
          <a:bodyPr/>
          <a:lstStyle/>
          <a:p>
            <a:r>
              <a:rPr lang="en-US" dirty="0"/>
              <a:t>Fast range: 14 reactions together (</a:t>
            </a:r>
            <a:r>
              <a:rPr lang="en-US" dirty="0" err="1"/>
              <a:t>k</a:t>
            </a:r>
            <a:r>
              <a:rPr lang="en-US" baseline="-25000" dirty="0" err="1"/>
              <a:t>eff</a:t>
            </a:r>
            <a:r>
              <a:rPr lang="en-US" dirty="0"/>
              <a:t> and reaction rates) (</a:t>
            </a:r>
            <a:r>
              <a:rPr lang="en-US" dirty="0">
                <a:hlinkClick r:id="rId2"/>
              </a:rPr>
              <a:t>EPJ/N </a:t>
            </a:r>
            <a:r>
              <a:rPr lang="en-US" b="1" dirty="0">
                <a:hlinkClick r:id="rId2"/>
              </a:rPr>
              <a:t>4</a:t>
            </a:r>
            <a:r>
              <a:rPr lang="en-US" dirty="0">
                <a:hlinkClick r:id="rId2"/>
              </a:rPr>
              <a:t> (2018) 7</a:t>
            </a:r>
            <a:r>
              <a:rPr lang="en-US" dirty="0"/>
              <a:t>)</a:t>
            </a:r>
          </a:p>
          <a:p>
            <a:endParaRPr lang="en-US" dirty="0"/>
          </a:p>
          <a:p>
            <a:pPr marL="520700" lvl="1" indent="-342900">
              <a:buFont typeface="+mj-lt"/>
              <a:buAutoNum type="arabicPeriod"/>
            </a:pPr>
            <a:endParaRPr lang="en-US" dirty="0"/>
          </a:p>
          <a:p>
            <a:pPr marL="0" indent="0" algn="ctr">
              <a:buNone/>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187" y="1916832"/>
            <a:ext cx="4963317"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809240"/>
            <a:ext cx="4131406" cy="37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660682" y="5701590"/>
            <a:ext cx="914400" cy="535722"/>
          </a:xfrm>
          <a:prstGeom prst="rect">
            <a:avLst/>
          </a:prstGeom>
          <a:noFill/>
        </p:spPr>
        <p:txBody>
          <a:bodyPr wrap="none" lIns="0" tIns="0" rIns="0" bIns="0" rtlCol="0">
            <a:noAutofit/>
          </a:bodyPr>
          <a:lstStyle/>
          <a:p>
            <a:pPr>
              <a:lnSpc>
                <a:spcPct val="110000"/>
              </a:lnSpc>
              <a:spcBef>
                <a:spcPts val="0"/>
              </a:spcBef>
            </a:pPr>
            <a:r>
              <a:rPr lang="en-US" sz="1800" kern="1000" spc="30" dirty="0">
                <a:latin typeface="+mn-lt"/>
                <a:cs typeface="Franklin Gothic Book"/>
              </a:rPr>
              <a:t>Prior					Posterior</a:t>
            </a:r>
          </a:p>
          <a:p>
            <a:pPr>
              <a:lnSpc>
                <a:spcPct val="110000"/>
              </a:lnSpc>
              <a:spcBef>
                <a:spcPts val="0"/>
              </a:spcBef>
            </a:pPr>
            <a:endParaRPr lang="en-US" sz="1800" kern="1000" spc="30" dirty="0">
              <a:latin typeface="+mn-lt"/>
              <a:cs typeface="Franklin Gothic Book"/>
            </a:endParaRPr>
          </a:p>
          <a:p>
            <a:pPr>
              <a:lnSpc>
                <a:spcPct val="110000"/>
              </a:lnSpc>
              <a:spcBef>
                <a:spcPts val="0"/>
              </a:spcBef>
            </a:pPr>
            <a:r>
              <a:rPr lang="en-US" sz="1800" kern="1000" spc="30" dirty="0">
                <a:latin typeface="+mn-lt"/>
                <a:cs typeface="Franklin Gothic Book"/>
              </a:rPr>
              <a:t>More correlations  	uncertainty reduction </a:t>
            </a:r>
            <a:endParaRPr lang="en-GB" sz="1800" kern="1000" spc="30" dirty="0" err="1">
              <a:latin typeface="+mn-lt"/>
              <a:cs typeface="Franklin Gothic Book"/>
            </a:endParaRPr>
          </a:p>
        </p:txBody>
      </p:sp>
      <p:cxnSp>
        <p:nvCxnSpPr>
          <p:cNvPr id="8" name="Straight Arrow Connector 7"/>
          <p:cNvCxnSpPr/>
          <p:nvPr/>
        </p:nvCxnSpPr>
        <p:spPr bwMode="auto">
          <a:xfrm>
            <a:off x="3491880" y="6453336"/>
            <a:ext cx="864096"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3114377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980728"/>
            <a:ext cx="7742237" cy="4679951"/>
          </a:xfrm>
        </p:spPr>
        <p:txBody>
          <a:bodyPr/>
          <a:lstStyle/>
          <a:p>
            <a:r>
              <a:rPr lang="en-US" dirty="0"/>
              <a:t>Current evaluated </a:t>
            </a:r>
            <a:r>
              <a:rPr lang="en-US" dirty="0" err="1"/>
              <a:t>covariances</a:t>
            </a:r>
            <a:r>
              <a:rPr lang="en-US" dirty="0"/>
              <a:t> are usually based on </a:t>
            </a:r>
          </a:p>
          <a:p>
            <a:pPr lvl="1"/>
            <a:r>
              <a:rPr lang="en-US" dirty="0"/>
              <a:t>Dedicated assessment of experimental/theoretical uncertainties + biases</a:t>
            </a:r>
          </a:p>
          <a:p>
            <a:pPr lvl="1"/>
            <a:r>
              <a:rPr lang="en-US" dirty="0"/>
              <a:t>Default theoretical calculations</a:t>
            </a:r>
          </a:p>
          <a:p>
            <a:pPr lvl="1"/>
            <a:endParaRPr lang="en-US" dirty="0"/>
          </a:p>
          <a:p>
            <a:r>
              <a:rPr lang="en-US" dirty="0"/>
              <a:t>In TENDL (and partly in JEFF-3.3), </a:t>
            </a:r>
            <a:r>
              <a:rPr lang="en-US" dirty="0" err="1"/>
              <a:t>covariances</a:t>
            </a:r>
            <a:r>
              <a:rPr lang="en-US" dirty="0"/>
              <a:t> are based on</a:t>
            </a:r>
          </a:p>
          <a:p>
            <a:pPr lvl="1"/>
            <a:r>
              <a:rPr lang="en-US" dirty="0"/>
              <a:t>BMC when experimental data are available</a:t>
            </a:r>
          </a:p>
          <a:p>
            <a:pPr lvl="1"/>
            <a:r>
              <a:rPr lang="en-US" dirty="0"/>
              <a:t>TMC when experimental data are not available</a:t>
            </a:r>
          </a:p>
          <a:p>
            <a:endParaRPr lang="en-US" dirty="0"/>
          </a:p>
          <a:p>
            <a:r>
              <a:rPr lang="en-US" dirty="0"/>
              <a:t>In case of </a:t>
            </a:r>
            <a:r>
              <a:rPr lang="en-US" dirty="0" err="1"/>
              <a:t>covariances</a:t>
            </a:r>
            <a:r>
              <a:rPr lang="en-US" dirty="0"/>
              <a:t> based on theoretical calculations</a:t>
            </a:r>
          </a:p>
          <a:p>
            <a:pPr lvl="1"/>
            <a:r>
              <a:rPr lang="en-US" dirty="0"/>
              <a:t>Parameter pdf are assumed</a:t>
            </a:r>
          </a:p>
          <a:p>
            <a:pPr lvl="1"/>
            <a:r>
              <a:rPr lang="en-US" dirty="0"/>
              <a:t>A set of models is fixed </a:t>
            </a:r>
          </a:p>
          <a:p>
            <a:endParaRPr lang="en-US" dirty="0"/>
          </a:p>
          <a:p>
            <a:r>
              <a:rPr lang="en-US" dirty="0"/>
              <a:t>This is fine when model predictions are “good” compared to their parameter variations</a:t>
            </a:r>
          </a:p>
          <a:p>
            <a:endParaRPr lang="en-US" dirty="0"/>
          </a:p>
          <a:p>
            <a:r>
              <a:rPr lang="en-US" dirty="0"/>
              <a:t>What to do away from the stability line ?</a:t>
            </a:r>
          </a:p>
          <a:p>
            <a:pPr lvl="1"/>
            <a:endParaRPr lang="en-US" dirty="0"/>
          </a:p>
        </p:txBody>
      </p:sp>
      <p:sp>
        <p:nvSpPr>
          <p:cNvPr id="3" name="Title 2"/>
          <p:cNvSpPr>
            <a:spLocks noGrp="1"/>
          </p:cNvSpPr>
          <p:nvPr>
            <p:ph type="title"/>
          </p:nvPr>
        </p:nvSpPr>
        <p:spPr/>
        <p:txBody>
          <a:bodyPr/>
          <a:lstStyle/>
          <a:p>
            <a:r>
              <a:rPr lang="en-US" dirty="0"/>
              <a:t>Application to quantities for astrophysics</a:t>
            </a:r>
          </a:p>
        </p:txBody>
      </p:sp>
    </p:spTree>
    <p:extLst>
      <p:ext uri="{BB962C8B-B14F-4D97-AF65-F5344CB8AC3E}">
        <p14:creationId xmlns:p14="http://schemas.microsoft.com/office/powerpoint/2010/main" val="73619603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980728"/>
            <a:ext cx="7742237" cy="4679951"/>
          </a:xfrm>
        </p:spPr>
        <p:txBody>
          <a:bodyPr/>
          <a:lstStyle/>
          <a:p>
            <a:pPr lvl="1"/>
            <a:r>
              <a:rPr lang="en-US" dirty="0"/>
              <a:t>From drip line to drip line: Sn 94 – [112-124] – 169. </a:t>
            </a:r>
          </a:p>
          <a:p>
            <a:pPr lvl="1"/>
            <a:endParaRPr lang="en-US" dirty="0"/>
          </a:p>
          <a:p>
            <a:pPr lvl="1"/>
            <a:r>
              <a:rPr lang="en-US" dirty="0"/>
              <a:t>In TENDL-2021: Sn 100 – 134. </a:t>
            </a:r>
          </a:p>
          <a:p>
            <a:pPr lvl="1"/>
            <a:r>
              <a:rPr lang="en-US" dirty="0"/>
              <a:t>Covariance obtained by variation of model parameters (OMP, LD, </a:t>
            </a:r>
            <a:r>
              <a:rPr lang="el-GR" dirty="0"/>
              <a:t>γ</a:t>
            </a:r>
            <a:r>
              <a:rPr lang="en-US" dirty="0"/>
              <a:t>-</a:t>
            </a:r>
            <a:r>
              <a:rPr lang="en-US" dirty="0" err="1"/>
              <a:t>str</a:t>
            </a:r>
            <a:r>
              <a:rPr lang="en-US" dirty="0"/>
              <a:t>)</a:t>
            </a:r>
          </a:p>
        </p:txBody>
      </p:sp>
      <p:sp>
        <p:nvSpPr>
          <p:cNvPr id="3" name="Title 2"/>
          <p:cNvSpPr>
            <a:spLocks noGrp="1"/>
          </p:cNvSpPr>
          <p:nvPr>
            <p:ph type="title"/>
          </p:nvPr>
        </p:nvSpPr>
        <p:spPr/>
        <p:txBody>
          <a:bodyPr/>
          <a:lstStyle/>
          <a:p>
            <a:r>
              <a:rPr lang="en-US" dirty="0"/>
              <a:t>Example on Sn isotopes</a:t>
            </a:r>
          </a:p>
        </p:txBody>
      </p:sp>
      <p:pic>
        <p:nvPicPr>
          <p:cNvPr id="5" name="Picture 4"/>
          <p:cNvPicPr>
            <a:picLocks noChangeAspect="1"/>
          </p:cNvPicPr>
          <p:nvPr/>
        </p:nvPicPr>
        <p:blipFill>
          <a:blip r:embed="rId2"/>
          <a:stretch>
            <a:fillRect/>
          </a:stretch>
        </p:blipFill>
        <p:spPr>
          <a:xfrm>
            <a:off x="73476" y="2924944"/>
            <a:ext cx="4645935" cy="3384376"/>
          </a:xfrm>
          <a:prstGeom prst="rect">
            <a:avLst/>
          </a:prstGeom>
        </p:spPr>
      </p:pic>
      <p:pic>
        <p:nvPicPr>
          <p:cNvPr id="4" name="Picture 3"/>
          <p:cNvPicPr>
            <a:picLocks noChangeAspect="1"/>
          </p:cNvPicPr>
          <p:nvPr/>
        </p:nvPicPr>
        <p:blipFill>
          <a:blip r:embed="rId3"/>
          <a:stretch>
            <a:fillRect/>
          </a:stretch>
        </p:blipFill>
        <p:spPr>
          <a:xfrm>
            <a:off x="5220072" y="2950420"/>
            <a:ext cx="3780110" cy="2745038"/>
          </a:xfrm>
          <a:prstGeom prst="rect">
            <a:avLst/>
          </a:prstGeom>
        </p:spPr>
      </p:pic>
    </p:spTree>
    <p:extLst>
      <p:ext uri="{BB962C8B-B14F-4D97-AF65-F5344CB8AC3E}">
        <p14:creationId xmlns:p14="http://schemas.microsoft.com/office/powerpoint/2010/main" val="425101156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980728"/>
            <a:ext cx="7742237" cy="5112568"/>
          </a:xfrm>
        </p:spPr>
        <p:txBody>
          <a:bodyPr/>
          <a:lstStyle/>
          <a:p>
            <a:r>
              <a:rPr lang="en-US" dirty="0"/>
              <a:t>In astrophysics, more than 8800 isotopes can be considered</a:t>
            </a:r>
          </a:p>
          <a:p>
            <a:pPr lvl="1"/>
            <a:r>
              <a:rPr lang="en-US" dirty="0"/>
              <a:t>≈ 270 with experimental data</a:t>
            </a:r>
          </a:p>
          <a:p>
            <a:pPr lvl="1"/>
            <a:r>
              <a:rPr lang="en-US" dirty="0"/>
              <a:t>≈ 3500 with known masses (Audi masses)</a:t>
            </a:r>
          </a:p>
          <a:p>
            <a:pPr lvl="1"/>
            <a:r>
              <a:rPr lang="en-US" dirty="0"/>
              <a:t>≈ 5400 with nothing</a:t>
            </a:r>
          </a:p>
          <a:p>
            <a:pPr lvl="1"/>
            <a:endParaRPr lang="en-US" dirty="0"/>
          </a:p>
          <a:p>
            <a:r>
              <a:rPr lang="en-US" dirty="0"/>
              <a:t>Changing model parameters is not enough</a:t>
            </a:r>
          </a:p>
          <a:p>
            <a:r>
              <a:rPr lang="en-US" dirty="0"/>
              <a:t>Changing models gives an indication of systematical effects</a:t>
            </a:r>
          </a:p>
          <a:p>
            <a:endParaRPr lang="en-US" dirty="0"/>
          </a:p>
          <a:p>
            <a:endParaRPr lang="en-US" dirty="0"/>
          </a:p>
          <a:p>
            <a:endParaRPr lang="en-US" dirty="0"/>
          </a:p>
          <a:p>
            <a:r>
              <a:rPr lang="en-US" u="sng" dirty="0"/>
              <a:t>Goal</a:t>
            </a:r>
            <a:r>
              <a:rPr lang="en-US" dirty="0"/>
              <a:t>: Produce quantities as in BRUSLIB but with uncertainties:</a:t>
            </a:r>
          </a:p>
          <a:p>
            <a:pPr lvl="1"/>
            <a:r>
              <a:rPr lang="en-US" dirty="0"/>
              <a:t>Cross sections &amp; Reaction rates 	(</a:t>
            </a:r>
            <a:r>
              <a:rPr lang="en-US" dirty="0" err="1"/>
              <a:t>n,g</a:t>
            </a:r>
            <a:r>
              <a:rPr lang="en-US" dirty="0"/>
              <a:t>), (</a:t>
            </a:r>
            <a:r>
              <a:rPr lang="en-US" dirty="0" err="1"/>
              <a:t>n,p</a:t>
            </a:r>
            <a:r>
              <a:rPr lang="en-US" dirty="0"/>
              <a:t>), (</a:t>
            </a:r>
            <a:r>
              <a:rPr lang="en-US" dirty="0" err="1"/>
              <a:t>n,a</a:t>
            </a:r>
            <a:r>
              <a:rPr lang="en-US" dirty="0"/>
              <a:t>)	(</a:t>
            </a:r>
            <a:r>
              <a:rPr lang="en-US" dirty="0" err="1"/>
              <a:t>p,a</a:t>
            </a:r>
            <a:r>
              <a:rPr lang="en-US" dirty="0"/>
              <a:t>), (</a:t>
            </a:r>
            <a:r>
              <a:rPr lang="en-US" dirty="0" err="1"/>
              <a:t>p,n</a:t>
            </a:r>
            <a:r>
              <a:rPr lang="en-US" dirty="0"/>
              <a:t>), (</a:t>
            </a:r>
            <a:r>
              <a:rPr lang="en-US" dirty="0" err="1"/>
              <a:t>p,g</a:t>
            </a:r>
            <a:r>
              <a:rPr lang="en-US" dirty="0"/>
              <a:t>)					(</a:t>
            </a:r>
            <a:r>
              <a:rPr lang="en-US" dirty="0" err="1"/>
              <a:t>a,n</a:t>
            </a:r>
            <a:r>
              <a:rPr lang="en-US" dirty="0"/>
              <a:t>), (</a:t>
            </a:r>
            <a:r>
              <a:rPr lang="en-US" dirty="0" err="1"/>
              <a:t>a,p</a:t>
            </a:r>
            <a:r>
              <a:rPr lang="en-US" dirty="0"/>
              <a:t>), (</a:t>
            </a:r>
            <a:r>
              <a:rPr lang="en-US" dirty="0" err="1"/>
              <a:t>a,g</a:t>
            </a:r>
            <a:r>
              <a:rPr lang="en-US" dirty="0"/>
              <a:t>)</a:t>
            </a:r>
          </a:p>
          <a:p>
            <a:pPr lvl="1"/>
            <a:r>
              <a:rPr lang="en-US" dirty="0"/>
              <a:t>MACS</a:t>
            </a:r>
          </a:p>
          <a:p>
            <a:pPr lvl="1"/>
            <a:r>
              <a:rPr lang="en-US" dirty="0"/>
              <a:t>Normalized partition functions</a:t>
            </a:r>
          </a:p>
          <a:p>
            <a:pPr lvl="1"/>
            <a:endParaRPr lang="en-US" dirty="0"/>
          </a:p>
          <a:p>
            <a:pPr lvl="1"/>
            <a:endParaRPr lang="en-US" dirty="0"/>
          </a:p>
        </p:txBody>
      </p:sp>
      <p:sp>
        <p:nvSpPr>
          <p:cNvPr id="3" name="Title 2"/>
          <p:cNvSpPr>
            <a:spLocks noGrp="1"/>
          </p:cNvSpPr>
          <p:nvPr>
            <p:ph type="title"/>
          </p:nvPr>
        </p:nvSpPr>
        <p:spPr/>
        <p:txBody>
          <a:bodyPr/>
          <a:lstStyle/>
          <a:p>
            <a:r>
              <a:rPr lang="en-US" dirty="0"/>
              <a:t>Background &amp; Goal</a:t>
            </a:r>
          </a:p>
        </p:txBody>
      </p:sp>
    </p:spTree>
    <p:extLst>
      <p:ext uri="{BB962C8B-B14F-4D97-AF65-F5344CB8AC3E}">
        <p14:creationId xmlns:p14="http://schemas.microsoft.com/office/powerpoint/2010/main" val="35918759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What is “nuclear data” ?</a:t>
            </a:r>
          </a:p>
        </p:txBody>
      </p:sp>
      <p:sp>
        <p:nvSpPr>
          <p:cNvPr id="6" name="Inhaltsplatzhalter 1"/>
          <p:cNvSpPr>
            <a:spLocks noGrp="1"/>
          </p:cNvSpPr>
          <p:nvPr>
            <p:ph sz="quarter" idx="13"/>
          </p:nvPr>
        </p:nvSpPr>
        <p:spPr>
          <a:xfrm>
            <a:off x="827584" y="980728"/>
            <a:ext cx="7955427" cy="5040560"/>
          </a:xfrm>
        </p:spPr>
        <p:txBody>
          <a:bodyPr/>
          <a:lstStyle/>
          <a:p>
            <a:pPr marL="0" indent="0">
              <a:buNone/>
            </a:pPr>
            <a:r>
              <a:rPr lang="en-US" sz="2000" noProof="0" dirty="0"/>
              <a:t>The term “Nuclear data” can have different meaning:</a:t>
            </a:r>
          </a:p>
          <a:p>
            <a:pPr marL="0" indent="0">
              <a:buNone/>
            </a:pPr>
            <a:endParaRPr lang="en-US" sz="2000" noProof="0" dirty="0"/>
          </a:p>
          <a:p>
            <a:r>
              <a:rPr lang="en-US" dirty="0"/>
              <a:t>Old and dusty books, constants, mature field, code inputs, parameters</a:t>
            </a:r>
          </a:p>
          <a:p>
            <a:r>
              <a:rPr lang="en-US" noProof="0" dirty="0"/>
              <a:t>Listing, Schrodinger equation, unexciting…</a:t>
            </a:r>
          </a:p>
          <a:p>
            <a:r>
              <a:rPr lang="en-US" dirty="0"/>
              <a:t>But it is not !</a:t>
            </a:r>
            <a:endParaRPr lang="en-US" noProof="0" dirty="0"/>
          </a:p>
        </p:txBody>
      </p:sp>
      <p:pic>
        <p:nvPicPr>
          <p:cNvPr id="1026" name="Picture 2" descr="https://www.iaea.org/sites/default/files/styles/photo_essay_photo__810x540_/public/photoessays/2014/nds-new-4.jpg?itok=RaujFr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36912"/>
            <a:ext cx="4300010" cy="286667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906" y="4869160"/>
            <a:ext cx="4381501" cy="164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454457"/>
            <a:ext cx="3357618" cy="220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56481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Systematical TALYS calculations for 8800 isotopes (ground state)</a:t>
            </a:r>
          </a:p>
          <a:p>
            <a:r>
              <a:rPr lang="en-US" dirty="0"/>
              <a:t>For each isotopes, repeat calculations with different models and extract:</a:t>
            </a:r>
          </a:p>
          <a:p>
            <a:pPr lvl="1"/>
            <a:r>
              <a:rPr lang="en-US" dirty="0"/>
              <a:t>9 cross sections from 0.01 eV to 20 MeV: 	</a:t>
            </a:r>
          </a:p>
          <a:p>
            <a:pPr marL="177800" lvl="1" indent="0">
              <a:buNone/>
            </a:pPr>
            <a:r>
              <a:rPr lang="en-US" dirty="0"/>
              <a:t>	(</a:t>
            </a:r>
            <a:r>
              <a:rPr lang="en-US" dirty="0" err="1"/>
              <a:t>n,g</a:t>
            </a:r>
            <a:r>
              <a:rPr lang="en-US" dirty="0"/>
              <a:t>), (</a:t>
            </a:r>
            <a:r>
              <a:rPr lang="en-US" dirty="0" err="1"/>
              <a:t>n,p</a:t>
            </a:r>
            <a:r>
              <a:rPr lang="en-US" dirty="0"/>
              <a:t>), (</a:t>
            </a:r>
            <a:r>
              <a:rPr lang="en-US" dirty="0" err="1"/>
              <a:t>n,a</a:t>
            </a:r>
            <a:r>
              <a:rPr lang="en-US" dirty="0"/>
              <a:t>)	</a:t>
            </a:r>
          </a:p>
          <a:p>
            <a:pPr marL="177800" lvl="1" indent="0">
              <a:buNone/>
            </a:pPr>
            <a:r>
              <a:rPr lang="en-US" dirty="0"/>
              <a:t>	(</a:t>
            </a:r>
            <a:r>
              <a:rPr lang="en-US" dirty="0" err="1"/>
              <a:t>p,a</a:t>
            </a:r>
            <a:r>
              <a:rPr lang="en-US" dirty="0"/>
              <a:t>), (</a:t>
            </a:r>
            <a:r>
              <a:rPr lang="en-US" dirty="0" err="1"/>
              <a:t>p,n</a:t>
            </a:r>
            <a:r>
              <a:rPr lang="en-US" dirty="0"/>
              <a:t>), (</a:t>
            </a:r>
            <a:r>
              <a:rPr lang="en-US" dirty="0" err="1"/>
              <a:t>p,g</a:t>
            </a:r>
            <a:r>
              <a:rPr lang="en-US" dirty="0"/>
              <a:t>)					</a:t>
            </a:r>
          </a:p>
          <a:p>
            <a:pPr marL="177800" lvl="1" indent="0">
              <a:buNone/>
            </a:pPr>
            <a:r>
              <a:rPr lang="en-US" dirty="0"/>
              <a:t>	(</a:t>
            </a:r>
            <a:r>
              <a:rPr lang="en-US" dirty="0" err="1"/>
              <a:t>a,n</a:t>
            </a:r>
            <a:r>
              <a:rPr lang="en-US" dirty="0"/>
              <a:t>), (</a:t>
            </a:r>
            <a:r>
              <a:rPr lang="en-US" dirty="0" err="1"/>
              <a:t>a,p</a:t>
            </a:r>
            <a:r>
              <a:rPr lang="en-US" dirty="0"/>
              <a:t>), (</a:t>
            </a:r>
            <a:r>
              <a:rPr lang="en-US" dirty="0" err="1"/>
              <a:t>a,g</a:t>
            </a:r>
            <a:r>
              <a:rPr lang="en-US" dirty="0"/>
              <a:t>)</a:t>
            </a:r>
          </a:p>
          <a:p>
            <a:pPr marL="177800" lvl="1" indent="0">
              <a:buNone/>
            </a:pPr>
            <a:endParaRPr lang="en-US" dirty="0"/>
          </a:p>
          <a:p>
            <a:pPr lvl="1"/>
            <a:r>
              <a:rPr lang="en-US" dirty="0"/>
              <a:t>9 Reaction rates for all temperatures taking into account the thermal population of the target</a:t>
            </a:r>
          </a:p>
          <a:p>
            <a:pPr lvl="1"/>
            <a:endParaRPr lang="en-US" dirty="0"/>
          </a:p>
          <a:p>
            <a:pPr lvl="1"/>
            <a:r>
              <a:rPr lang="en-US" dirty="0"/>
              <a:t>1 Normalization partition function</a:t>
            </a:r>
          </a:p>
          <a:p>
            <a:pPr lvl="1"/>
            <a:endParaRPr lang="en-US" dirty="0"/>
          </a:p>
          <a:p>
            <a:pPr lvl="1"/>
            <a:r>
              <a:rPr lang="en-US" dirty="0"/>
              <a:t>1 Laboratory (not stellar) MACS</a:t>
            </a:r>
          </a:p>
          <a:p>
            <a:pPr lvl="1"/>
            <a:endParaRPr lang="en-US" dirty="0"/>
          </a:p>
          <a:p>
            <a:r>
              <a:rPr lang="en-US" dirty="0"/>
              <a:t>For isotopes with experimental data (≈270): use adjusted parameters when possible</a:t>
            </a:r>
          </a:p>
          <a:p>
            <a:endParaRPr lang="en-US" dirty="0"/>
          </a:p>
          <a:p>
            <a:r>
              <a:rPr lang="en-US" dirty="0"/>
              <a:t>See next slide for examples</a:t>
            </a:r>
          </a:p>
          <a:p>
            <a:pPr lvl="1"/>
            <a:endParaRPr lang="en-US" dirty="0"/>
          </a:p>
        </p:txBody>
      </p:sp>
      <p:sp>
        <p:nvSpPr>
          <p:cNvPr id="3" name="Title 2"/>
          <p:cNvSpPr>
            <a:spLocks noGrp="1"/>
          </p:cNvSpPr>
          <p:nvPr>
            <p:ph type="title"/>
          </p:nvPr>
        </p:nvSpPr>
        <p:spPr/>
        <p:txBody>
          <a:bodyPr/>
          <a:lstStyle/>
          <a:p>
            <a:r>
              <a:rPr lang="en-US" dirty="0"/>
              <a:t>Method</a:t>
            </a:r>
          </a:p>
        </p:txBody>
      </p:sp>
    </p:spTree>
    <p:extLst>
      <p:ext uri="{BB962C8B-B14F-4D97-AF65-F5344CB8AC3E}">
        <p14:creationId xmlns:p14="http://schemas.microsoft.com/office/powerpoint/2010/main" val="366901557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Sn-120 (stable)</a:t>
            </a:r>
          </a:p>
        </p:txBody>
      </p:sp>
      <p:pic>
        <p:nvPicPr>
          <p:cNvPr id="4" name="Picture 3"/>
          <p:cNvPicPr>
            <a:picLocks noChangeAspect="1"/>
          </p:cNvPicPr>
          <p:nvPr/>
        </p:nvPicPr>
        <p:blipFill>
          <a:blip r:embed="rId2"/>
          <a:stretch>
            <a:fillRect/>
          </a:stretch>
        </p:blipFill>
        <p:spPr>
          <a:xfrm>
            <a:off x="827584" y="800100"/>
            <a:ext cx="7708237" cy="5605076"/>
          </a:xfrm>
          <a:prstGeom prst="rect">
            <a:avLst/>
          </a:prstGeom>
        </p:spPr>
      </p:pic>
    </p:spTree>
    <p:extLst>
      <p:ext uri="{BB962C8B-B14F-4D97-AF65-F5344CB8AC3E}">
        <p14:creationId xmlns:p14="http://schemas.microsoft.com/office/powerpoint/2010/main" val="312454640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61652" y="820993"/>
            <a:ext cx="8020696" cy="5610385"/>
          </a:xfrm>
          <a:prstGeom prst="rect">
            <a:avLst/>
          </a:prstGeom>
        </p:spPr>
      </p:pic>
      <p:sp>
        <p:nvSpPr>
          <p:cNvPr id="3" name="Title 2"/>
          <p:cNvSpPr>
            <a:spLocks noGrp="1"/>
          </p:cNvSpPr>
          <p:nvPr>
            <p:ph type="title"/>
          </p:nvPr>
        </p:nvSpPr>
        <p:spPr/>
        <p:txBody>
          <a:bodyPr/>
          <a:lstStyle/>
          <a:p>
            <a:r>
              <a:rPr lang="en-US" dirty="0"/>
              <a:t>Example Sn-129 (less stable)</a:t>
            </a:r>
          </a:p>
        </p:txBody>
      </p:sp>
    </p:spTree>
    <p:extLst>
      <p:ext uri="{BB962C8B-B14F-4D97-AF65-F5344CB8AC3E}">
        <p14:creationId xmlns:p14="http://schemas.microsoft.com/office/powerpoint/2010/main" val="216055420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1047038"/>
            <a:ext cx="7416824" cy="5267302"/>
          </a:xfrm>
          <a:prstGeom prst="rect">
            <a:avLst/>
          </a:prstGeom>
        </p:spPr>
      </p:pic>
      <p:sp>
        <p:nvSpPr>
          <p:cNvPr id="3" name="Title 2"/>
          <p:cNvSpPr>
            <a:spLocks noGrp="1"/>
          </p:cNvSpPr>
          <p:nvPr>
            <p:ph type="title"/>
          </p:nvPr>
        </p:nvSpPr>
        <p:spPr/>
        <p:txBody>
          <a:bodyPr/>
          <a:lstStyle/>
          <a:p>
            <a:r>
              <a:rPr lang="en-US" dirty="0"/>
              <a:t>Example Sn-160 (even less stable)</a:t>
            </a:r>
          </a:p>
        </p:txBody>
      </p:sp>
    </p:spTree>
    <p:extLst>
      <p:ext uri="{BB962C8B-B14F-4D97-AF65-F5344CB8AC3E}">
        <p14:creationId xmlns:p14="http://schemas.microsoft.com/office/powerpoint/2010/main" val="209517748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In TALYS, a number of models can be changed:</a:t>
            </a:r>
          </a:p>
          <a:p>
            <a:pPr lvl="1"/>
            <a:r>
              <a:rPr lang="en-US" dirty="0"/>
              <a:t>Gamma strength function</a:t>
            </a:r>
          </a:p>
          <a:p>
            <a:pPr lvl="1"/>
            <a:r>
              <a:rPr lang="en-US" dirty="0"/>
              <a:t>Level density</a:t>
            </a:r>
          </a:p>
          <a:p>
            <a:pPr lvl="1"/>
            <a:r>
              <a:rPr lang="en-US" dirty="0"/>
              <a:t>Optical model</a:t>
            </a:r>
          </a:p>
          <a:p>
            <a:pPr lvl="1"/>
            <a:r>
              <a:rPr lang="en-US" dirty="0"/>
              <a:t>Gamma strength function for M1</a:t>
            </a:r>
          </a:p>
          <a:p>
            <a:pPr lvl="1"/>
            <a:r>
              <a:rPr lang="en-US" dirty="0"/>
              <a:t>Collective enhancement</a:t>
            </a:r>
          </a:p>
          <a:p>
            <a:pPr lvl="1"/>
            <a:r>
              <a:rPr lang="en-US" dirty="0"/>
              <a:t>Width fluctuation </a:t>
            </a:r>
          </a:p>
          <a:p>
            <a:pPr lvl="1"/>
            <a:r>
              <a:rPr lang="en-US" dirty="0"/>
              <a:t>Mass model</a:t>
            </a:r>
          </a:p>
          <a:p>
            <a:pPr marL="177800" lvl="1" indent="0">
              <a:buNone/>
            </a:pPr>
            <a:endParaRPr lang="en-US" sz="1000" dirty="0"/>
          </a:p>
          <a:p>
            <a:r>
              <a:rPr lang="en-US" dirty="0"/>
              <a:t>Default TALYS is 91n3n12</a:t>
            </a:r>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Model variation</a:t>
            </a:r>
          </a:p>
        </p:txBody>
      </p:sp>
      <p:pic>
        <p:nvPicPr>
          <p:cNvPr id="10" name="Picture 9"/>
          <p:cNvPicPr>
            <a:picLocks noChangeAspect="1"/>
          </p:cNvPicPr>
          <p:nvPr/>
        </p:nvPicPr>
        <p:blipFill>
          <a:blip r:embed="rId2"/>
          <a:stretch>
            <a:fillRect/>
          </a:stretch>
        </p:blipFill>
        <p:spPr>
          <a:xfrm>
            <a:off x="5472834" y="1274320"/>
            <a:ext cx="3491654" cy="2376264"/>
          </a:xfrm>
          <a:prstGeom prst="rect">
            <a:avLst/>
          </a:prstGeom>
          <a:ln>
            <a:solidFill>
              <a:schemeClr val="tx1"/>
            </a:solidFill>
          </a:ln>
        </p:spPr>
      </p:pic>
      <p:pic>
        <p:nvPicPr>
          <p:cNvPr id="12" name="Picture 11"/>
          <p:cNvPicPr>
            <a:picLocks noChangeAspect="1"/>
          </p:cNvPicPr>
          <p:nvPr/>
        </p:nvPicPr>
        <p:blipFill>
          <a:blip r:embed="rId3"/>
          <a:stretch>
            <a:fillRect/>
          </a:stretch>
        </p:blipFill>
        <p:spPr>
          <a:xfrm>
            <a:off x="818708" y="5055625"/>
            <a:ext cx="7509165" cy="1392428"/>
          </a:xfrm>
          <a:prstGeom prst="rect">
            <a:avLst/>
          </a:prstGeom>
          <a:ln>
            <a:solidFill>
              <a:schemeClr val="tx1"/>
            </a:solidFill>
          </a:ln>
        </p:spPr>
      </p:pic>
    </p:spTree>
    <p:extLst>
      <p:ext uri="{BB962C8B-B14F-4D97-AF65-F5344CB8AC3E}">
        <p14:creationId xmlns:p14="http://schemas.microsoft.com/office/powerpoint/2010/main" val="177684652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Ratio for (</a:t>
            </a:r>
            <a:r>
              <a:rPr lang="en-US" dirty="0" err="1"/>
              <a:t>n,g</a:t>
            </a:r>
            <a:r>
              <a:rPr lang="en-US" dirty="0"/>
              <a:t>) cross section at 30 </a:t>
            </a:r>
            <a:r>
              <a:rPr lang="en-US" dirty="0" err="1"/>
              <a:t>keV</a:t>
            </a:r>
            <a:r>
              <a:rPr lang="en-US" dirty="0"/>
              <a:t> from models log(81n8n12/91n3n12)</a:t>
            </a:r>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Model variation: example</a:t>
            </a:r>
          </a:p>
        </p:txBody>
      </p:sp>
      <p:pic>
        <p:nvPicPr>
          <p:cNvPr id="5" name="Picture 4"/>
          <p:cNvPicPr>
            <a:picLocks noChangeAspect="1"/>
          </p:cNvPicPr>
          <p:nvPr/>
        </p:nvPicPr>
        <p:blipFill>
          <a:blip r:embed="rId3"/>
          <a:stretch>
            <a:fillRect/>
          </a:stretch>
        </p:blipFill>
        <p:spPr>
          <a:xfrm>
            <a:off x="395536" y="1308600"/>
            <a:ext cx="8466953" cy="5298304"/>
          </a:xfrm>
          <a:prstGeom prst="rect">
            <a:avLst/>
          </a:prstGeom>
        </p:spPr>
      </p:pic>
    </p:spTree>
    <p:extLst>
      <p:ext uri="{BB962C8B-B14F-4D97-AF65-F5344CB8AC3E}">
        <p14:creationId xmlns:p14="http://schemas.microsoft.com/office/powerpoint/2010/main" val="40592586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Correlations</a:t>
            </a:r>
          </a:p>
        </p:txBody>
      </p:sp>
      <p:pic>
        <p:nvPicPr>
          <p:cNvPr id="4" name="Picture 3"/>
          <p:cNvPicPr>
            <a:picLocks noChangeAspect="1"/>
          </p:cNvPicPr>
          <p:nvPr/>
        </p:nvPicPr>
        <p:blipFill>
          <a:blip r:embed="rId3"/>
          <a:stretch>
            <a:fillRect/>
          </a:stretch>
        </p:blipFill>
        <p:spPr>
          <a:xfrm>
            <a:off x="539552" y="1272173"/>
            <a:ext cx="7938028" cy="4168421"/>
          </a:xfrm>
          <a:prstGeom prst="rect">
            <a:avLst/>
          </a:prstGeom>
        </p:spPr>
      </p:pic>
    </p:spTree>
    <p:extLst>
      <p:ext uri="{BB962C8B-B14F-4D97-AF65-F5344CB8AC3E}">
        <p14:creationId xmlns:p14="http://schemas.microsoft.com/office/powerpoint/2010/main" val="236005130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Correlations</a:t>
            </a:r>
          </a:p>
        </p:txBody>
      </p:sp>
      <p:pic>
        <p:nvPicPr>
          <p:cNvPr id="5" name="Picture 4"/>
          <p:cNvPicPr>
            <a:picLocks noChangeAspect="1"/>
          </p:cNvPicPr>
          <p:nvPr/>
        </p:nvPicPr>
        <p:blipFill>
          <a:blip r:embed="rId3"/>
          <a:stretch>
            <a:fillRect/>
          </a:stretch>
        </p:blipFill>
        <p:spPr>
          <a:xfrm>
            <a:off x="473559" y="1052736"/>
            <a:ext cx="8306729" cy="4351413"/>
          </a:xfrm>
          <a:prstGeom prst="rect">
            <a:avLst/>
          </a:prstGeom>
        </p:spPr>
      </p:pic>
    </p:spTree>
    <p:extLst>
      <p:ext uri="{BB962C8B-B14F-4D97-AF65-F5344CB8AC3E}">
        <p14:creationId xmlns:p14="http://schemas.microsoft.com/office/powerpoint/2010/main" val="168312091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Example of the 30 </a:t>
            </a:r>
            <a:r>
              <a:rPr lang="en-US" dirty="0" err="1"/>
              <a:t>keV</a:t>
            </a:r>
            <a:r>
              <a:rPr lang="en-US" dirty="0"/>
              <a:t> MACS values, from the variations of 288 models</a:t>
            </a:r>
          </a:p>
          <a:p>
            <a:pPr marL="0" indent="0" algn="ctr">
              <a:buNone/>
            </a:pPr>
            <a:r>
              <a:rPr lang="en-US" baseline="30000" dirty="0"/>
              <a:t>6</a:t>
            </a:r>
            <a:r>
              <a:rPr lang="en-US" dirty="0"/>
              <a:t>Li to </a:t>
            </a:r>
            <a:r>
              <a:rPr lang="en-US" baseline="30000" dirty="0"/>
              <a:t>52</a:t>
            </a:r>
            <a:r>
              <a:rPr lang="en-US" dirty="0"/>
              <a:t>P</a:t>
            </a:r>
          </a:p>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Correlation between isotopes</a:t>
            </a:r>
          </a:p>
        </p:txBody>
      </p:sp>
      <p:pic>
        <p:nvPicPr>
          <p:cNvPr id="4" name="Picture 3"/>
          <p:cNvPicPr>
            <a:picLocks noChangeAspect="1"/>
          </p:cNvPicPr>
          <p:nvPr/>
        </p:nvPicPr>
        <p:blipFill>
          <a:blip r:embed="rId3"/>
          <a:stretch>
            <a:fillRect/>
          </a:stretch>
        </p:blipFill>
        <p:spPr>
          <a:xfrm>
            <a:off x="1907704" y="1700808"/>
            <a:ext cx="5976664" cy="4849209"/>
          </a:xfrm>
          <a:prstGeom prst="rect">
            <a:avLst/>
          </a:prstGeom>
        </p:spPr>
      </p:pic>
    </p:spTree>
    <p:extLst>
      <p:ext uri="{BB962C8B-B14F-4D97-AF65-F5344CB8AC3E}">
        <p14:creationId xmlns:p14="http://schemas.microsoft.com/office/powerpoint/2010/main" val="149111710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Example of the 30 </a:t>
            </a:r>
            <a:r>
              <a:rPr lang="en-US" dirty="0" err="1"/>
              <a:t>keV</a:t>
            </a:r>
            <a:r>
              <a:rPr lang="en-US" dirty="0"/>
              <a:t> MACS values, from the variations of 288 models</a:t>
            </a:r>
          </a:p>
          <a:p>
            <a:pPr marL="0" indent="0" algn="ctr">
              <a:buNone/>
            </a:pPr>
            <a:r>
              <a:rPr lang="en-US" baseline="30000" dirty="0"/>
              <a:t>6</a:t>
            </a:r>
            <a:r>
              <a:rPr lang="en-US" dirty="0"/>
              <a:t>Li to </a:t>
            </a:r>
            <a:r>
              <a:rPr lang="en-US" baseline="30000" dirty="0"/>
              <a:t>195</a:t>
            </a:r>
            <a:r>
              <a:rPr lang="en-US" dirty="0"/>
              <a:t>Ce</a:t>
            </a:r>
          </a:p>
          <a:p>
            <a:endParaRPr lang="en-US" dirty="0"/>
          </a:p>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Correlation between isotopes</a:t>
            </a:r>
          </a:p>
        </p:txBody>
      </p:sp>
      <p:pic>
        <p:nvPicPr>
          <p:cNvPr id="5" name="Picture 4"/>
          <p:cNvPicPr>
            <a:picLocks noChangeAspect="1"/>
          </p:cNvPicPr>
          <p:nvPr/>
        </p:nvPicPr>
        <p:blipFill>
          <a:blip r:embed="rId3"/>
          <a:stretch>
            <a:fillRect/>
          </a:stretch>
        </p:blipFill>
        <p:spPr>
          <a:xfrm>
            <a:off x="1443103" y="1412776"/>
            <a:ext cx="6840760" cy="5365031"/>
          </a:xfrm>
          <a:prstGeom prst="rect">
            <a:avLst/>
          </a:prstGeom>
        </p:spPr>
      </p:pic>
    </p:spTree>
    <p:extLst>
      <p:ext uri="{BB962C8B-B14F-4D97-AF65-F5344CB8AC3E}">
        <p14:creationId xmlns:p14="http://schemas.microsoft.com/office/powerpoint/2010/main" val="14447640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What are nuclear data in this presentation ?</a:t>
            </a:r>
          </a:p>
        </p:txBody>
      </p:sp>
      <p:sp>
        <p:nvSpPr>
          <p:cNvPr id="6" name="Inhaltsplatzhalter 1"/>
          <p:cNvSpPr>
            <a:spLocks noGrp="1"/>
          </p:cNvSpPr>
          <p:nvPr>
            <p:ph sz="quarter" idx="13"/>
          </p:nvPr>
        </p:nvSpPr>
        <p:spPr>
          <a:xfrm>
            <a:off x="755576" y="764704"/>
            <a:ext cx="7955427" cy="5040560"/>
          </a:xfrm>
        </p:spPr>
        <p:txBody>
          <a:bodyPr/>
          <a:lstStyle/>
          <a:p>
            <a:r>
              <a:rPr lang="en-US" sz="2000" dirty="0"/>
              <a:t>From </a:t>
            </a:r>
            <a:r>
              <a:rPr lang="en-US" sz="2000" baseline="30000" dirty="0"/>
              <a:t>1</a:t>
            </a:r>
            <a:r>
              <a:rPr lang="en-US" sz="2000" dirty="0"/>
              <a:t>H to </a:t>
            </a:r>
            <a:r>
              <a:rPr lang="en-US" sz="2000" baseline="30000" dirty="0"/>
              <a:t>280</a:t>
            </a:r>
            <a:r>
              <a:rPr lang="en-US" sz="2000" dirty="0"/>
              <a:t>Ds,</a:t>
            </a:r>
            <a:endParaRPr lang="en-US" dirty="0"/>
          </a:p>
          <a:p>
            <a:r>
              <a:rPr lang="en-US" noProof="0" dirty="0"/>
              <a:t>From 0 to 20(0) MeV neutron induced,</a:t>
            </a:r>
          </a:p>
          <a:p>
            <a:r>
              <a:rPr lang="en-US" dirty="0"/>
              <a:t>Cross sections, particle emission,</a:t>
            </a:r>
          </a:p>
          <a:p>
            <a:r>
              <a:rPr lang="en-US" noProof="0" dirty="0"/>
              <a:t>Angular and energy distributions </a:t>
            </a:r>
          </a:p>
          <a:p>
            <a:r>
              <a:rPr lang="en-US" dirty="0"/>
              <a:t>Decay data (half-lives, gamma-ray,…), fission yields, neutron yields, </a:t>
            </a:r>
          </a:p>
          <a:p>
            <a:r>
              <a:rPr lang="en-US" noProof="0" dirty="0">
                <a:solidFill>
                  <a:srgbClr val="FF0000"/>
                </a:solidFill>
              </a:rPr>
              <a:t>And uncertainties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noProof="0" dirty="0">
                <a:solidFill>
                  <a:srgbClr val="010000"/>
                </a:solidFill>
              </a:rPr>
              <a:t>All these data are nicely condensed in text files in ENDF-6 format (80 columns)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2348880"/>
            <a:ext cx="4908769" cy="388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2081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A large part of the model calculations are available in TENDL:</a:t>
            </a:r>
          </a:p>
          <a:p>
            <a:pPr marL="0" indent="0" algn="ctr">
              <a:buNone/>
            </a:pPr>
            <a:r>
              <a:rPr lang="en-US" dirty="0">
                <a:hlinkClick r:id="rId3"/>
              </a:rPr>
              <a:t>https://tendl.web.psi.ch/tendl_2021/tendl2021.html</a:t>
            </a:r>
            <a:endParaRPr lang="en-US" dirty="0"/>
          </a:p>
          <a:p>
            <a:pPr marL="0" indent="0">
              <a:buNone/>
            </a:pPr>
            <a:endParaRPr lang="en-US" dirty="0"/>
          </a:p>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Model calculations available</a:t>
            </a:r>
          </a:p>
        </p:txBody>
      </p:sp>
      <p:pic>
        <p:nvPicPr>
          <p:cNvPr id="4" name="Picture 3"/>
          <p:cNvPicPr>
            <a:picLocks noChangeAspect="1"/>
          </p:cNvPicPr>
          <p:nvPr/>
        </p:nvPicPr>
        <p:blipFill>
          <a:blip r:embed="rId4"/>
          <a:stretch>
            <a:fillRect/>
          </a:stretch>
        </p:blipFill>
        <p:spPr>
          <a:xfrm>
            <a:off x="107504" y="1504441"/>
            <a:ext cx="5483044" cy="3703885"/>
          </a:xfrm>
          <a:prstGeom prst="rect">
            <a:avLst/>
          </a:prstGeom>
        </p:spPr>
      </p:pic>
      <p:sp>
        <p:nvSpPr>
          <p:cNvPr id="5" name="Oval 4"/>
          <p:cNvSpPr/>
          <p:nvPr/>
        </p:nvSpPr>
        <p:spPr bwMode="auto">
          <a:xfrm>
            <a:off x="1547664" y="4869160"/>
            <a:ext cx="864096" cy="432048"/>
          </a:xfrm>
          <a:prstGeom prst="ellipse">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6" name="Picture 5"/>
          <p:cNvPicPr>
            <a:picLocks noChangeAspect="1"/>
          </p:cNvPicPr>
          <p:nvPr/>
        </p:nvPicPr>
        <p:blipFill>
          <a:blip r:embed="rId5"/>
          <a:stretch>
            <a:fillRect/>
          </a:stretch>
        </p:blipFill>
        <p:spPr>
          <a:xfrm>
            <a:off x="4050288" y="3705422"/>
            <a:ext cx="4816624" cy="2759524"/>
          </a:xfrm>
          <a:prstGeom prst="rect">
            <a:avLst/>
          </a:prstGeom>
          <a:ln>
            <a:solidFill>
              <a:schemeClr val="tx1"/>
            </a:solidFill>
          </a:ln>
        </p:spPr>
      </p:pic>
      <p:cxnSp>
        <p:nvCxnSpPr>
          <p:cNvPr id="8" name="Straight Connector 7"/>
          <p:cNvCxnSpPr>
            <a:stCxn id="5" idx="4"/>
          </p:cNvCxnSpPr>
          <p:nvPr/>
        </p:nvCxnSpPr>
        <p:spPr bwMode="auto">
          <a:xfrm>
            <a:off x="1979712" y="5301208"/>
            <a:ext cx="0" cy="611459"/>
          </a:xfrm>
          <a:prstGeom prst="line">
            <a:avLst/>
          </a:prstGeom>
          <a:solidFill>
            <a:schemeClr val="accent1"/>
          </a:solidFill>
          <a:ln w="25400" cap="flat" cmpd="sng" algn="ctr">
            <a:solidFill>
              <a:schemeClr val="accent3"/>
            </a:solidFill>
            <a:prstDash val="solid"/>
            <a:round/>
            <a:headEnd type="none" w="med" len="med"/>
            <a:tailEnd type="none" w="med" len="med"/>
          </a:ln>
          <a:effectLst/>
        </p:spPr>
      </p:cxnSp>
      <p:cxnSp>
        <p:nvCxnSpPr>
          <p:cNvPr id="10" name="Straight Arrow Connector 9"/>
          <p:cNvCxnSpPr/>
          <p:nvPr/>
        </p:nvCxnSpPr>
        <p:spPr bwMode="auto">
          <a:xfrm>
            <a:off x="1979712" y="5912667"/>
            <a:ext cx="2070576" cy="1"/>
          </a:xfrm>
          <a:prstGeom prst="straightConnector1">
            <a:avLst/>
          </a:prstGeom>
          <a:solidFill>
            <a:schemeClr val="accent1"/>
          </a:solidFill>
          <a:ln w="25400"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229339200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27584" y="800100"/>
            <a:ext cx="8136904" cy="5112568"/>
          </a:xfrm>
        </p:spPr>
        <p:txBody>
          <a:bodyPr/>
          <a:lstStyle/>
          <a:p>
            <a:r>
              <a:rPr lang="en-US" dirty="0"/>
              <a:t>Large variations and different distributions from stable to short-lives isotopes</a:t>
            </a:r>
          </a:p>
          <a:p>
            <a:pPr marL="0" indent="0">
              <a:buNone/>
            </a:pPr>
            <a:endParaRPr lang="en-US" dirty="0"/>
          </a:p>
          <a:p>
            <a:endParaRPr lang="en-US" dirty="0"/>
          </a:p>
          <a:p>
            <a:endParaRPr lang="en-US" dirty="0"/>
          </a:p>
          <a:p>
            <a:pPr marL="177800" lvl="1" indent="0">
              <a:buNone/>
            </a:pPr>
            <a:endParaRPr lang="en-US" dirty="0"/>
          </a:p>
          <a:p>
            <a:pPr lvl="1"/>
            <a:endParaRPr lang="en-US" dirty="0"/>
          </a:p>
        </p:txBody>
      </p:sp>
      <p:sp>
        <p:nvSpPr>
          <p:cNvPr id="3" name="Title 2"/>
          <p:cNvSpPr>
            <a:spLocks noGrp="1"/>
          </p:cNvSpPr>
          <p:nvPr>
            <p:ph type="title"/>
          </p:nvPr>
        </p:nvSpPr>
        <p:spPr/>
        <p:txBody>
          <a:bodyPr/>
          <a:lstStyle/>
          <a:p>
            <a:r>
              <a:rPr lang="en-US" dirty="0"/>
              <a:t>Model calculations: example</a:t>
            </a:r>
          </a:p>
        </p:txBody>
      </p:sp>
      <p:pic>
        <p:nvPicPr>
          <p:cNvPr id="7" name="Picture 6"/>
          <p:cNvPicPr>
            <a:picLocks noChangeAspect="1"/>
          </p:cNvPicPr>
          <p:nvPr/>
        </p:nvPicPr>
        <p:blipFill>
          <a:blip r:embed="rId3"/>
          <a:stretch>
            <a:fillRect/>
          </a:stretch>
        </p:blipFill>
        <p:spPr>
          <a:xfrm>
            <a:off x="1033946" y="1274272"/>
            <a:ext cx="7282470" cy="5078641"/>
          </a:xfrm>
          <a:prstGeom prst="rect">
            <a:avLst/>
          </a:prstGeom>
        </p:spPr>
      </p:pic>
    </p:spTree>
    <p:extLst>
      <p:ext uri="{BB962C8B-B14F-4D97-AF65-F5344CB8AC3E}">
        <p14:creationId xmlns:p14="http://schemas.microsoft.com/office/powerpoint/2010/main" val="261475632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901538"/>
            <a:ext cx="8352928" cy="4679951"/>
          </a:xfrm>
          <a:ln>
            <a:noFill/>
          </a:ln>
        </p:spPr>
        <p:txBody>
          <a:bodyPr/>
          <a:lstStyle/>
          <a:p>
            <a:r>
              <a:rPr lang="en-US" dirty="0"/>
              <a:t>Systematical approach to various quantities for astrophysics</a:t>
            </a:r>
          </a:p>
          <a:p>
            <a:r>
              <a:rPr lang="en-US" dirty="0"/>
              <a:t>Variation of models, and not model parameters</a:t>
            </a:r>
          </a:p>
          <a:p>
            <a:r>
              <a:rPr lang="en-US" dirty="0"/>
              <a:t>Access to systematical uncertainties and correlations</a:t>
            </a:r>
          </a:p>
          <a:p>
            <a:r>
              <a:rPr lang="en-US" dirty="0"/>
              <a:t>All available from the TENDL-2021 website</a:t>
            </a:r>
          </a:p>
          <a:p>
            <a:endParaRPr lang="en-US" dirty="0"/>
          </a:p>
          <a:p>
            <a:endParaRPr lang="en-US" dirty="0"/>
          </a:p>
          <a:p>
            <a:r>
              <a:rPr lang="en-US" dirty="0"/>
              <a:t>Future: TENDL-2023 will include more model variations and more quantities, up to 960 model sets</a:t>
            </a:r>
          </a:p>
        </p:txBody>
      </p:sp>
      <p:sp>
        <p:nvSpPr>
          <p:cNvPr id="3" name="Title 2"/>
          <p:cNvSpPr>
            <a:spLocks noGrp="1"/>
          </p:cNvSpPr>
          <p:nvPr>
            <p:ph type="title"/>
          </p:nvPr>
        </p:nvSpPr>
        <p:spPr/>
        <p:txBody>
          <a:bodyPr/>
          <a:lstStyle/>
          <a:p>
            <a:r>
              <a:rPr lang="en-US" dirty="0"/>
              <a:t>Future and conclusions</a:t>
            </a:r>
          </a:p>
        </p:txBody>
      </p:sp>
      <p:pic>
        <p:nvPicPr>
          <p:cNvPr id="5" name="Picture 4"/>
          <p:cNvPicPr>
            <a:picLocks noChangeAspect="1"/>
          </p:cNvPicPr>
          <p:nvPr/>
        </p:nvPicPr>
        <p:blipFill>
          <a:blip r:embed="rId2"/>
          <a:stretch>
            <a:fillRect/>
          </a:stretch>
        </p:blipFill>
        <p:spPr>
          <a:xfrm>
            <a:off x="323528" y="3429000"/>
            <a:ext cx="8663508" cy="2752813"/>
          </a:xfrm>
          <a:prstGeom prst="rect">
            <a:avLst/>
          </a:prstGeom>
          <a:ln>
            <a:solidFill>
              <a:schemeClr val="tx1"/>
            </a:solidFill>
          </a:ln>
        </p:spPr>
      </p:pic>
    </p:spTree>
    <p:extLst>
      <p:ext uri="{BB962C8B-B14F-4D97-AF65-F5344CB8AC3E}">
        <p14:creationId xmlns:p14="http://schemas.microsoft.com/office/powerpoint/2010/main" val="325881497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Main references </a:t>
            </a:r>
            <a:endParaRPr lang="en-GB" dirty="0"/>
          </a:p>
        </p:txBody>
      </p:sp>
      <p:sp>
        <p:nvSpPr>
          <p:cNvPr id="5" name="Content Placeholder 1"/>
          <p:cNvSpPr>
            <a:spLocks noGrp="1"/>
          </p:cNvSpPr>
          <p:nvPr>
            <p:ph sz="quarter" idx="13"/>
          </p:nvPr>
        </p:nvSpPr>
        <p:spPr>
          <a:xfrm>
            <a:off x="1015259" y="908720"/>
            <a:ext cx="7742237" cy="4679951"/>
          </a:xfrm>
        </p:spPr>
        <p:txBody>
          <a:bodyPr/>
          <a:lstStyle/>
          <a:p>
            <a:r>
              <a:rPr lang="en-GB" sz="1400" dirty="0">
                <a:hlinkClick r:id="rId3"/>
              </a:rPr>
              <a:t>TENDL: Complete Nuclear Data Library for Innovative Nuclear Science and Technology</a:t>
            </a:r>
            <a:r>
              <a:rPr lang="en-GB" sz="1400" dirty="0"/>
              <a:t>, </a:t>
            </a:r>
            <a:r>
              <a:rPr lang="en-GB" sz="1400" i="1" dirty="0" err="1"/>
              <a:t>Nucl</a:t>
            </a:r>
            <a:r>
              <a:rPr lang="en-GB" sz="1400" i="1" dirty="0"/>
              <a:t>. Data Sheets 155 (2019) 1</a:t>
            </a:r>
            <a:r>
              <a:rPr lang="en-GB" sz="1400" dirty="0"/>
              <a:t>.</a:t>
            </a:r>
          </a:p>
          <a:p>
            <a:r>
              <a:rPr lang="en-GB" sz="1400" dirty="0">
                <a:hlinkClick r:id="rId4"/>
              </a:rPr>
              <a:t>Conception and software implementation of a nuclear data evaluation pipeline</a:t>
            </a:r>
            <a:r>
              <a:rPr lang="en-GB" sz="1400" dirty="0"/>
              <a:t>, </a:t>
            </a:r>
            <a:r>
              <a:rPr lang="en-GB" sz="1400" i="1" dirty="0" err="1"/>
              <a:t>Nucl</a:t>
            </a:r>
            <a:r>
              <a:rPr lang="en-GB" sz="1400" i="1" dirty="0"/>
              <a:t>. Data Sheets 173 (2021) 239</a:t>
            </a:r>
            <a:r>
              <a:rPr lang="en-GB" sz="1400" dirty="0"/>
              <a:t>.</a:t>
            </a:r>
          </a:p>
          <a:p>
            <a:r>
              <a:rPr lang="en-GB" sz="1400" dirty="0">
                <a:hlinkClick r:id="rId5"/>
              </a:rPr>
              <a:t>The joint evaluated fission and fusion nuclear data library, JEFF-3.3</a:t>
            </a:r>
            <a:r>
              <a:rPr lang="en-GB" sz="1400" dirty="0"/>
              <a:t>, </a:t>
            </a:r>
            <a:r>
              <a:rPr lang="en-GB" sz="1400" i="1" dirty="0"/>
              <a:t>Eur. Phys. Jour. A 56 (2020) 181</a:t>
            </a:r>
            <a:r>
              <a:rPr lang="en-GB" sz="1400" dirty="0"/>
              <a:t>.</a:t>
            </a:r>
          </a:p>
          <a:p>
            <a:r>
              <a:rPr lang="en-GB" sz="1400" dirty="0">
                <a:hlinkClick r:id="rId6"/>
              </a:rPr>
              <a:t>Multifaceted coded nuclear data libraries assemblage, verification and validation: TENDL-2019</a:t>
            </a:r>
            <a:r>
              <a:rPr lang="en-GB" sz="1400" dirty="0"/>
              <a:t>,  </a:t>
            </a:r>
            <a:r>
              <a:rPr lang="en-GB" sz="1400" i="1" dirty="0"/>
              <a:t>ICRS 14/RPSD 2020 conference, Seattle, Sept. 13-17, 2020</a:t>
            </a:r>
            <a:r>
              <a:rPr lang="en-GB" sz="1400" dirty="0"/>
              <a:t>.</a:t>
            </a:r>
          </a:p>
          <a:p>
            <a:r>
              <a:rPr lang="en-GB" sz="1400" dirty="0">
                <a:hlinkClick r:id="rId7"/>
              </a:rPr>
              <a:t>A statistical analysis of evaluated neutron resonances with TARES for JEFF-3.3, JENDL-4.0, ENDF/B-VIII.0 and TENDL-2019</a:t>
            </a:r>
            <a:r>
              <a:rPr lang="en-GB" sz="1400" dirty="0"/>
              <a:t>,  </a:t>
            </a:r>
            <a:r>
              <a:rPr lang="en-GB" sz="1400" i="1" dirty="0" err="1"/>
              <a:t>Nucl</a:t>
            </a:r>
            <a:r>
              <a:rPr lang="en-GB" sz="1400" i="1" dirty="0"/>
              <a:t>. Data Sheets 163 (2020) 163</a:t>
            </a:r>
            <a:r>
              <a:rPr lang="en-GB" sz="1400" dirty="0"/>
              <a:t>.</a:t>
            </a:r>
          </a:p>
          <a:p>
            <a:r>
              <a:rPr lang="en-GB" sz="1400" dirty="0">
                <a:hlinkClick r:id="rId8"/>
              </a:rPr>
              <a:t>From average parameters to statistical resolved resonances</a:t>
            </a:r>
            <a:r>
              <a:rPr lang="en-GB" sz="1400" dirty="0"/>
              <a:t>, </a:t>
            </a:r>
            <a:r>
              <a:rPr lang="en-GB" sz="1400" i="1" dirty="0"/>
              <a:t>Annals of </a:t>
            </a:r>
            <a:r>
              <a:rPr lang="en-GB" sz="1400" i="1" dirty="0" err="1"/>
              <a:t>Nucl</a:t>
            </a:r>
            <a:r>
              <a:rPr lang="en-GB" sz="1400" i="1" dirty="0"/>
              <a:t>. </a:t>
            </a:r>
            <a:r>
              <a:rPr lang="en-GB" sz="1400" i="1" dirty="0" err="1"/>
              <a:t>Ene</a:t>
            </a:r>
            <a:r>
              <a:rPr lang="en-GB" sz="1400" i="1" dirty="0"/>
              <a:t>., 51 (2013) 60.</a:t>
            </a:r>
          </a:p>
          <a:p>
            <a:r>
              <a:rPr lang="en-GB" sz="1400" dirty="0">
                <a:hlinkClick r:id="rId9"/>
              </a:rPr>
              <a:t>Radiative neutron capture: Hauser Feshbach vs. statistical resonances</a:t>
            </a:r>
            <a:r>
              <a:rPr lang="en-GB" sz="1400" dirty="0"/>
              <a:t>, </a:t>
            </a:r>
            <a:r>
              <a:rPr lang="en-GB" sz="1400" i="1" dirty="0"/>
              <a:t>Physics Letters B 764 (2017) 109</a:t>
            </a:r>
            <a:r>
              <a:rPr lang="en-GB" sz="1400" dirty="0"/>
              <a:t>.</a:t>
            </a:r>
          </a:p>
          <a:p>
            <a:endParaRPr lang="en-GB" sz="1400" dirty="0"/>
          </a:p>
          <a:p>
            <a:endParaRPr lang="en-GB" sz="1400" dirty="0"/>
          </a:p>
          <a:p>
            <a:endParaRPr lang="en-GB" sz="1400" dirty="0"/>
          </a:p>
          <a:p>
            <a:endParaRPr lang="en-US" dirty="0"/>
          </a:p>
        </p:txBody>
      </p:sp>
    </p:spTree>
    <p:extLst>
      <p:ext uri="{BB962C8B-B14F-4D97-AF65-F5344CB8AC3E}">
        <p14:creationId xmlns:p14="http://schemas.microsoft.com/office/powerpoint/2010/main" val="4401193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12413" y="800100"/>
            <a:ext cx="7742237" cy="4679951"/>
          </a:xfrm>
        </p:spPr>
        <p:txBody>
          <a:bodyPr/>
          <a:lstStyle/>
          <a:p>
            <a:r>
              <a:rPr lang="en-US" dirty="0"/>
              <a:t>There are various nuclear data libraries,</a:t>
            </a:r>
          </a:p>
          <a:p>
            <a:r>
              <a:rPr lang="en-US" dirty="0"/>
              <a:t>There are various ways of evaluating data,</a:t>
            </a:r>
          </a:p>
          <a:p>
            <a:r>
              <a:rPr lang="en-US" dirty="0"/>
              <a:t>There are various applications of libraries (energy, astrophysics, medical),</a:t>
            </a:r>
          </a:p>
          <a:p>
            <a:endParaRPr lang="en-US" dirty="0"/>
          </a:p>
          <a:p>
            <a:r>
              <a:rPr lang="en-US" dirty="0"/>
              <a:t>All simulations cannot be better than the underlying nuclear data</a:t>
            </a:r>
          </a:p>
          <a:p>
            <a:endParaRPr lang="en-US" dirty="0"/>
          </a:p>
          <a:p>
            <a:r>
              <a:rPr lang="en-US" dirty="0"/>
              <a:t>Is all of that important for specific applications ? See the next presentation</a:t>
            </a:r>
            <a:endParaRPr lang="en-GB" dirty="0"/>
          </a:p>
        </p:txBody>
      </p:sp>
      <p:sp>
        <p:nvSpPr>
          <p:cNvPr id="3" name="Title 2"/>
          <p:cNvSpPr>
            <a:spLocks noGrp="1"/>
          </p:cNvSpPr>
          <p:nvPr>
            <p:ph type="title"/>
          </p:nvPr>
        </p:nvSpPr>
        <p:spPr/>
        <p:txBody>
          <a:bodyPr/>
          <a:lstStyle/>
          <a:p>
            <a:r>
              <a:rPr lang="en-US" dirty="0"/>
              <a:t>Conclusion</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68960"/>
            <a:ext cx="5938689" cy="341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34228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t>TMC: Total Monte Carlo, see next presentation (creating random files),</a:t>
            </a:r>
          </a:p>
          <a:p>
            <a:r>
              <a:rPr lang="en-US" dirty="0"/>
              <a:t>BMC: Bayesian Monte Carlo = TMC + weights on random files,</a:t>
            </a:r>
          </a:p>
          <a:p>
            <a:r>
              <a:rPr lang="en-US" dirty="0"/>
              <a:t>GLLS: Generalized Linear Least Square</a:t>
            </a:r>
          </a:p>
          <a:p>
            <a:r>
              <a:rPr lang="en-US" dirty="0"/>
              <a:t>MOCABA: Monte Carlo version of the GLLS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All these methods are based on the “traditional” ones and can only be applied when time has been spent to select good experimental data, and adjust model parameters (no possibility to escape this).</a:t>
            </a:r>
          </a:p>
        </p:txBody>
      </p:sp>
      <p:sp>
        <p:nvSpPr>
          <p:cNvPr id="3" name="Title 2"/>
          <p:cNvSpPr>
            <a:spLocks noGrp="1"/>
          </p:cNvSpPr>
          <p:nvPr>
            <p:ph type="title"/>
          </p:nvPr>
        </p:nvSpPr>
        <p:spPr/>
        <p:txBody>
          <a:bodyPr/>
          <a:lstStyle/>
          <a:p>
            <a:r>
              <a:rPr lang="en-US" dirty="0"/>
              <a:t>Some modern methods of evaluation: TMC, BMC, GLLS and MOCABA</a:t>
            </a:r>
          </a:p>
        </p:txBody>
      </p:sp>
      <p:graphicFrame>
        <p:nvGraphicFramePr>
          <p:cNvPr id="7" name="Table 6"/>
          <p:cNvGraphicFramePr>
            <a:graphicFrameLocks noGrp="1"/>
          </p:cNvGraphicFramePr>
          <p:nvPr>
            <p:extLst>
              <p:ext uri="{D42A27DB-BD31-4B8C-83A1-F6EECF244321}">
                <p14:modId xmlns:p14="http://schemas.microsoft.com/office/powerpoint/2010/main" val="3198650609"/>
              </p:ext>
            </p:extLst>
          </p:nvPr>
        </p:nvGraphicFramePr>
        <p:xfrm>
          <a:off x="107504" y="3068960"/>
          <a:ext cx="8856984" cy="2268840"/>
        </p:xfrm>
        <a:graphic>
          <a:graphicData uri="http://schemas.openxmlformats.org/drawingml/2006/table">
            <a:tbl>
              <a:tblPr firstRow="1" bandRow="1">
                <a:tableStyleId>{073A0DAA-6AF3-43AB-8588-CEC1D06C72B9}</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521793">
                <a:tc>
                  <a:txBody>
                    <a:bodyPr/>
                    <a:lstStyle/>
                    <a:p>
                      <a:pPr algn="ctr"/>
                      <a:r>
                        <a:rPr lang="en-US" dirty="0"/>
                        <a:t>Method</a:t>
                      </a:r>
                      <a:endParaRPr lang="en-GB" dirty="0"/>
                    </a:p>
                  </a:txBody>
                  <a:tcPr/>
                </a:tc>
                <a:tc>
                  <a:txBody>
                    <a:bodyPr/>
                    <a:lstStyle/>
                    <a:p>
                      <a:pPr algn="ctr"/>
                      <a:r>
                        <a:rPr lang="en-US" dirty="0"/>
                        <a:t>GLLS</a:t>
                      </a:r>
                      <a:endParaRPr lang="en-GB" dirty="0"/>
                    </a:p>
                  </a:txBody>
                  <a:tcPr/>
                </a:tc>
                <a:tc>
                  <a:txBody>
                    <a:bodyPr/>
                    <a:lstStyle/>
                    <a:p>
                      <a:pPr algn="ctr"/>
                      <a:r>
                        <a:rPr lang="en-US" dirty="0"/>
                        <a:t>MOCABA</a:t>
                      </a:r>
                      <a:endParaRPr lang="en-GB" dirty="0"/>
                    </a:p>
                  </a:txBody>
                  <a:tcPr/>
                </a:tc>
                <a:tc>
                  <a:txBody>
                    <a:bodyPr/>
                    <a:lstStyle/>
                    <a:p>
                      <a:pPr algn="ctr"/>
                      <a:r>
                        <a:rPr lang="en-US" dirty="0"/>
                        <a:t>BMC</a:t>
                      </a:r>
                      <a:endParaRPr lang="en-GB" dirty="0"/>
                    </a:p>
                  </a:txBody>
                  <a:tcPr/>
                </a:tc>
                <a:extLst>
                  <a:ext uri="{0D108BD9-81ED-4DB2-BD59-A6C34878D82A}">
                    <a16:rowId xmlns:a16="http://schemas.microsoft.com/office/drawing/2014/main" val="10000"/>
                  </a:ext>
                </a:extLst>
              </a:tr>
              <a:tr h="558327">
                <a:tc>
                  <a:txBody>
                    <a:bodyPr/>
                    <a:lstStyle/>
                    <a:p>
                      <a:r>
                        <a:rPr lang="en-US" dirty="0"/>
                        <a:t>Assumption</a:t>
                      </a:r>
                      <a:endParaRPr lang="en-GB" dirty="0"/>
                    </a:p>
                  </a:txBody>
                  <a:tcPr/>
                </a:tc>
                <a:tc>
                  <a:txBody>
                    <a:bodyPr/>
                    <a:lstStyle/>
                    <a:p>
                      <a:r>
                        <a:rPr lang="en-US" dirty="0" err="1"/>
                        <a:t>Linear+Normal</a:t>
                      </a:r>
                      <a:endParaRPr lang="en-GB" dirty="0"/>
                    </a:p>
                  </a:txBody>
                  <a:tcPr/>
                </a:tc>
                <a:tc>
                  <a:txBody>
                    <a:bodyPr/>
                    <a:lstStyle/>
                    <a:p>
                      <a:r>
                        <a:rPr lang="en-US" dirty="0"/>
                        <a:t>Normal</a:t>
                      </a:r>
                      <a:endParaRPr lang="en-GB" dirty="0"/>
                    </a:p>
                  </a:txBody>
                  <a:tcPr/>
                </a:tc>
                <a:tc>
                  <a:txBody>
                    <a:bodyPr/>
                    <a:lstStyle/>
                    <a:p>
                      <a:r>
                        <a:rPr lang="en-US" dirty="0"/>
                        <a:t>None</a:t>
                      </a:r>
                      <a:endParaRPr lang="en-GB" dirty="0"/>
                    </a:p>
                  </a:txBody>
                  <a:tcPr/>
                </a:tc>
                <a:extLst>
                  <a:ext uri="{0D108BD9-81ED-4DB2-BD59-A6C34878D82A}">
                    <a16:rowId xmlns:a16="http://schemas.microsoft.com/office/drawing/2014/main" val="10001"/>
                  </a:ext>
                </a:extLst>
              </a:tr>
              <a:tr h="521793">
                <a:tc>
                  <a:txBody>
                    <a:bodyPr/>
                    <a:lstStyle/>
                    <a:p>
                      <a:r>
                        <a:rPr lang="en-US" dirty="0"/>
                        <a:t>Drawback/Advantages</a:t>
                      </a:r>
                      <a:endParaRPr lang="en-GB" dirty="0"/>
                    </a:p>
                  </a:txBody>
                  <a:tcPr/>
                </a:tc>
                <a:tc>
                  <a:txBody>
                    <a:bodyPr/>
                    <a:lstStyle/>
                    <a:p>
                      <a:r>
                        <a:rPr lang="en-US" dirty="0">
                          <a:solidFill>
                            <a:srgbClr val="FF0000"/>
                          </a:solidFill>
                        </a:rPr>
                        <a:t>Fast</a:t>
                      </a:r>
                      <a:r>
                        <a:rPr lang="en-US" dirty="0"/>
                        <a:t>, ignore</a:t>
                      </a:r>
                      <a:r>
                        <a:rPr lang="en-US" baseline="0" dirty="0"/>
                        <a:t> nonlinearity</a:t>
                      </a:r>
                      <a:endParaRPr lang="en-GB" dirty="0"/>
                    </a:p>
                  </a:txBody>
                  <a:tcPr/>
                </a:tc>
                <a:tc>
                  <a:txBody>
                    <a:bodyPr/>
                    <a:lstStyle/>
                    <a:p>
                      <a:r>
                        <a:rPr lang="en-US" dirty="0">
                          <a:solidFill>
                            <a:srgbClr val="FF0000"/>
                          </a:solidFill>
                        </a:rPr>
                        <a:t>Not so fast</a:t>
                      </a:r>
                      <a:r>
                        <a:rPr lang="en-US" dirty="0"/>
                        <a:t>, ignore linearity</a:t>
                      </a:r>
                      <a:endParaRPr lang="en-GB" dirty="0"/>
                    </a:p>
                  </a:txBody>
                  <a:tcPr/>
                </a:tc>
                <a:tc>
                  <a:txBody>
                    <a:bodyPr/>
                    <a:lstStyle/>
                    <a:p>
                      <a:r>
                        <a:rPr lang="en-US" dirty="0">
                          <a:solidFill>
                            <a:srgbClr val="FF0000"/>
                          </a:solidFill>
                        </a:rPr>
                        <a:t>Even</a:t>
                      </a:r>
                      <a:r>
                        <a:rPr lang="en-US" dirty="0"/>
                        <a:t> </a:t>
                      </a:r>
                      <a:r>
                        <a:rPr lang="en-US" dirty="0">
                          <a:solidFill>
                            <a:srgbClr val="FF0000"/>
                          </a:solidFill>
                        </a:rPr>
                        <a:t>less</a:t>
                      </a:r>
                      <a:r>
                        <a:rPr lang="en-US" baseline="0" dirty="0">
                          <a:solidFill>
                            <a:srgbClr val="FF0000"/>
                          </a:solidFill>
                        </a:rPr>
                        <a:t> fast</a:t>
                      </a:r>
                      <a:r>
                        <a:rPr lang="en-US" baseline="0" dirty="0"/>
                        <a:t>, accept non Normal inputs and nonlinear behavior</a:t>
                      </a:r>
                      <a:endParaRPr lang="en-GB"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867635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solidFill>
                      <a:srgbClr val="FF0000"/>
                    </a:solidFill>
                  </a:rPr>
                  <a:t>GLLS: Generalized Linear Least Square</a:t>
                </a:r>
              </a:p>
              <a:p>
                <a:pPr marL="0" indent="0">
                  <a:buNone/>
                </a:pPr>
                <a:endParaRPr lang="en-US" dirty="0"/>
              </a:p>
              <a:p>
                <a:pPr marL="457200" lvl="1" indent="0">
                  <a:buNone/>
                </a:pPr>
                <a:r>
                  <a:rPr lang="en-US" i="1" dirty="0">
                    <a:latin typeface="Gill Sans MT" panose="020B0502020104020203" pitchFamily="34" charset="0"/>
                  </a:rPr>
                  <a:t>The goal of the GLLS method is to vary nuclear data and integral responses so that they are most consistent with their uncertainty matrices. This is done by minimizing the chi-square, expressed as</a:t>
                </a:r>
              </a:p>
              <a:p>
                <a:pPr marL="0" indent="0">
                  <a:buNone/>
                </a:pPr>
                <a:endParaRPr lang="en-US" sz="2000" i="1" dirty="0"/>
              </a:p>
              <a:p>
                <a:pPr marL="0" indent="0" algn="ctr">
                  <a:buNone/>
                </a:pPr>
                <a14:m>
                  <m:oMath xmlns:m="http://schemas.openxmlformats.org/officeDocument/2006/math">
                    <m:sSup>
                      <m:sSupPr>
                        <m:ctrlPr>
                          <a:rPr lang="en-US" sz="2000" i="1">
                            <a:latin typeface="Cambria Math" panose="02040503050406030204" pitchFamily="18" charset="0"/>
                          </a:rPr>
                        </m:ctrlPr>
                      </m:sSupPr>
                      <m:e>
                        <m:sSup>
                          <m:sSupPr>
                            <m:ctrlPr>
                              <a:rPr lang="en-US" sz="2000" i="1">
                                <a:latin typeface="Cambria Math" panose="02040503050406030204" pitchFamily="18" charset="0"/>
                              </a:rPr>
                            </m:ctrlPr>
                          </m:sSupPr>
                          <m:e>
                            <m:r>
                              <a:rPr lang="en-US" sz="2000" i="1">
                                <a:latin typeface="Cambria Math" panose="02040503050406030204" pitchFamily="18" charset="0"/>
                              </a:rPr>
                              <m:t>𝜒</m:t>
                            </m:r>
                          </m:e>
                          <m:sup>
                            <m:r>
                              <a:rPr lang="en-US" sz="2000" i="1">
                                <a:latin typeface="Cambria Math" panose="02040503050406030204" pitchFamily="18" charset="0"/>
                              </a:rPr>
                              <m:t>2</m:t>
                            </m:r>
                          </m:sup>
                        </m:sSup>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b="1" i="1">
                                <a:latin typeface="Cambria Math" panose="02040503050406030204" pitchFamily="18" charset="0"/>
                              </a:rPr>
                              <m:t>𝑬</m:t>
                            </m:r>
                            <m:r>
                              <a:rPr lang="en-US" sz="2000" i="1">
                                <a:latin typeface="Cambria Math" panose="02040503050406030204" pitchFamily="18" charset="0"/>
                              </a:rPr>
                              <m:t>−</m:t>
                            </m:r>
                            <m:r>
                              <a:rPr lang="en-US" sz="2000" b="1" i="1">
                                <a:latin typeface="Cambria Math" panose="02040503050406030204" pitchFamily="18" charset="0"/>
                              </a:rPr>
                              <m:t>𝑪</m:t>
                            </m:r>
                            <m:d>
                              <m:dPr>
                                <m:ctrlPr>
                                  <a:rPr lang="en-US" sz="2000" i="1">
                                    <a:latin typeface="Cambria Math" panose="02040503050406030204" pitchFamily="18" charset="0"/>
                                  </a:rPr>
                                </m:ctrlPr>
                              </m:dPr>
                              <m:e>
                                <m:r>
                                  <a:rPr lang="en-US" sz="2000" b="1" i="1">
                                    <a:latin typeface="Cambria Math" panose="02040503050406030204" pitchFamily="18" charset="0"/>
                                  </a:rPr>
                                  <m:t>𝝈</m:t>
                                </m:r>
                              </m:e>
                            </m:d>
                          </m:e>
                        </m:d>
                      </m:e>
                      <m:sup>
                        <m:r>
                          <a:rPr lang="en-US" sz="2000" i="1">
                            <a:latin typeface="Cambria Math" panose="02040503050406030204" pitchFamily="18" charset="0"/>
                          </a:rPr>
                          <m:t>𝑇</m:t>
                        </m:r>
                      </m:sup>
                    </m:sSup>
                    <m:sSubSup>
                      <m:sSubSupPr>
                        <m:ctrlPr>
                          <a:rPr lang="en-US" sz="2000" b="1" i="1">
                            <a:latin typeface="Cambria Math" panose="02040503050406030204" pitchFamily="18" charset="0"/>
                          </a:rPr>
                        </m:ctrlPr>
                      </m:sSubSupPr>
                      <m:e>
                        <m:r>
                          <a:rPr lang="en-US" sz="2000" b="1" i="1">
                            <a:latin typeface="Cambria Math" panose="02040503050406030204" pitchFamily="18" charset="0"/>
                          </a:rPr>
                          <m:t>𝑴</m:t>
                        </m:r>
                      </m:e>
                      <m:sub>
                        <m:r>
                          <a:rPr lang="en-US" sz="2000" b="1" i="1">
                            <a:latin typeface="Cambria Math" panose="02040503050406030204" pitchFamily="18" charset="0"/>
                          </a:rPr>
                          <m:t>𝑬𝑪</m:t>
                        </m:r>
                      </m:sub>
                      <m:sup>
                        <m:r>
                          <a:rPr lang="en-US" sz="2000" i="1">
                            <a:latin typeface="Cambria Math" panose="02040503050406030204" pitchFamily="18" charset="0"/>
                          </a:rPr>
                          <m:t>−1</m:t>
                        </m:r>
                      </m:sup>
                    </m:sSubSup>
                    <m:d>
                      <m:dPr>
                        <m:ctrlPr>
                          <a:rPr lang="en-US" sz="2000" i="1">
                            <a:latin typeface="Cambria Math" panose="02040503050406030204" pitchFamily="18" charset="0"/>
                          </a:rPr>
                        </m:ctrlPr>
                      </m:dPr>
                      <m:e>
                        <m:r>
                          <a:rPr lang="en-US" sz="2000" b="1" i="1">
                            <a:latin typeface="Cambria Math" panose="02040503050406030204" pitchFamily="18" charset="0"/>
                          </a:rPr>
                          <m:t>𝑬</m:t>
                        </m:r>
                        <m:r>
                          <a:rPr lang="en-US" sz="2000" i="1">
                            <a:latin typeface="Cambria Math" panose="02040503050406030204" pitchFamily="18" charset="0"/>
                          </a:rPr>
                          <m:t>−</m:t>
                        </m:r>
                        <m:r>
                          <a:rPr lang="en-US" sz="2000" b="1" i="1">
                            <a:latin typeface="Cambria Math" panose="02040503050406030204" pitchFamily="18" charset="0"/>
                          </a:rPr>
                          <m:t>𝑪</m:t>
                        </m:r>
                        <m:d>
                          <m:dPr>
                            <m:ctrlPr>
                              <a:rPr lang="en-US" sz="2000" i="1">
                                <a:latin typeface="Cambria Math" panose="02040503050406030204" pitchFamily="18" charset="0"/>
                              </a:rPr>
                            </m:ctrlPr>
                          </m:dPr>
                          <m:e>
                            <m:r>
                              <a:rPr lang="en-US" sz="2000" b="1" i="1">
                                <a:latin typeface="Cambria Math" panose="02040503050406030204" pitchFamily="18" charset="0"/>
                              </a:rPr>
                              <m:t>𝝈</m:t>
                            </m:r>
                          </m:e>
                        </m:d>
                      </m:e>
                    </m:d>
                  </m:oMath>
                </a14:m>
                <a:r>
                  <a:rPr lang="en-US" sz="2000" dirty="0">
                    <a:cs typeface="Times New Roman" panose="02020603050405020304" pitchFamily="18" charset="0"/>
                  </a:rPr>
                  <a:t> + </a:t>
                </a:r>
                <a14:m>
                  <m:oMath xmlns:m="http://schemas.openxmlformats.org/officeDocument/2006/math">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b="1" i="1">
                                <a:latin typeface="Cambria Math" panose="02040503050406030204" pitchFamily="18" charset="0"/>
                              </a:rPr>
                              <m:t>𝝈</m:t>
                            </m:r>
                            <m:r>
                              <a:rPr lang="en-US" sz="2000" i="1">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𝝈</m:t>
                                </m:r>
                              </m:e>
                              <m:sub>
                                <m:r>
                                  <a:rPr lang="en-US" sz="2000" b="1" i="1">
                                    <a:latin typeface="Cambria Math" panose="02040503050406030204" pitchFamily="18" charset="0"/>
                                  </a:rPr>
                                  <m:t>𝟎</m:t>
                                </m:r>
                              </m:sub>
                            </m:sSub>
                          </m:e>
                        </m:d>
                      </m:e>
                      <m:sup>
                        <m:r>
                          <a:rPr lang="en-US" sz="2000" i="1">
                            <a:latin typeface="Cambria Math" panose="02040503050406030204" pitchFamily="18" charset="0"/>
                          </a:rPr>
                          <m:t>𝑇</m:t>
                        </m:r>
                      </m:sup>
                    </m:sSup>
                    <m:sSubSup>
                      <m:sSubSupPr>
                        <m:ctrlPr>
                          <a:rPr lang="en-US" sz="2000" b="1" i="1">
                            <a:latin typeface="Cambria Math" panose="02040503050406030204" pitchFamily="18" charset="0"/>
                          </a:rPr>
                        </m:ctrlPr>
                      </m:sSubSupPr>
                      <m:e>
                        <m:r>
                          <a:rPr lang="en-US" sz="2000" b="1" i="1">
                            <a:latin typeface="Cambria Math" panose="02040503050406030204" pitchFamily="18" charset="0"/>
                          </a:rPr>
                          <m:t>𝑴</m:t>
                        </m:r>
                      </m:e>
                      <m:sub>
                        <m:r>
                          <a:rPr lang="en-US" sz="2000" b="1" i="1">
                            <a:latin typeface="Cambria Math" panose="02040503050406030204" pitchFamily="18" charset="0"/>
                          </a:rPr>
                          <m:t>𝝈</m:t>
                        </m:r>
                      </m:sub>
                      <m:sup>
                        <m:r>
                          <a:rPr lang="en-US" sz="2000" i="1">
                            <a:latin typeface="Cambria Math" panose="02040503050406030204" pitchFamily="18" charset="0"/>
                          </a:rPr>
                          <m:t>−1</m:t>
                        </m:r>
                      </m:sup>
                    </m:sSubSup>
                    <m:d>
                      <m:dPr>
                        <m:ctrlPr>
                          <a:rPr lang="en-US" sz="2000" i="1">
                            <a:latin typeface="Cambria Math" panose="02040503050406030204" pitchFamily="18" charset="0"/>
                          </a:rPr>
                        </m:ctrlPr>
                      </m:dPr>
                      <m:e>
                        <m:r>
                          <a:rPr lang="en-US" sz="2000" b="1" i="1">
                            <a:latin typeface="Cambria Math" panose="02040503050406030204" pitchFamily="18" charset="0"/>
                          </a:rPr>
                          <m:t>𝝈</m:t>
                        </m:r>
                        <m:r>
                          <a:rPr lang="en-US" sz="2000" i="1">
                            <a:latin typeface="Cambria Math" panose="02040503050406030204" pitchFamily="18" charset="0"/>
                          </a:rPr>
                          <m:t>−</m:t>
                        </m:r>
                        <m:sSub>
                          <m:sSubPr>
                            <m:ctrlPr>
                              <a:rPr lang="en-US" sz="2000" b="1" i="1">
                                <a:latin typeface="Cambria Math" panose="02040503050406030204" pitchFamily="18" charset="0"/>
                              </a:rPr>
                            </m:ctrlPr>
                          </m:sSubPr>
                          <m:e>
                            <m:r>
                              <a:rPr lang="en-US" sz="2000" b="1" i="1">
                                <a:latin typeface="Cambria Math" panose="02040503050406030204" pitchFamily="18" charset="0"/>
                              </a:rPr>
                              <m:t>𝝈</m:t>
                            </m:r>
                          </m:e>
                          <m:sub>
                            <m:r>
                              <a:rPr lang="en-US" sz="2000" b="1" i="1">
                                <a:latin typeface="Cambria Math" panose="02040503050406030204" pitchFamily="18" charset="0"/>
                              </a:rPr>
                              <m:t>𝟎</m:t>
                            </m:r>
                          </m:sub>
                        </m:sSub>
                      </m:e>
                    </m:d>
                  </m:oMath>
                </a14:m>
                <a:endParaRPr lang="en-US" sz="2000" dirty="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755576" y="1052736"/>
                <a:ext cx="8208912" cy="5184576"/>
              </a:xfrm>
              <a:blipFill rotWithShape="1">
                <a:blip r:embed="rId3"/>
                <a:stretch>
                  <a:fillRect l="-1633"/>
                </a:stretch>
              </a:blipFill>
            </p:spPr>
            <p:txBody>
              <a:bodyPr/>
              <a:lstStyle/>
              <a:p>
                <a:r>
                  <a:rPr lang="en-GB">
                    <a:noFill/>
                  </a:rPr>
                  <a:t> </a:t>
                </a:r>
              </a:p>
            </p:txBody>
          </p:sp>
        </mc:Fallback>
      </mc:AlternateContent>
      <p:sp>
        <p:nvSpPr>
          <p:cNvPr id="3" name="Title 2"/>
          <p:cNvSpPr>
            <a:spLocks noGrp="1"/>
          </p:cNvSpPr>
          <p:nvPr>
            <p:ph type="title"/>
          </p:nvPr>
        </p:nvSpPr>
        <p:spPr/>
        <p:txBody>
          <a:bodyPr/>
          <a:lstStyle/>
          <a:p>
            <a:r>
              <a:rPr lang="en-US" dirty="0"/>
              <a:t>Some modern methods of evaluation: TMC, BMC, GLLS and MOCABA</a:t>
            </a:r>
          </a:p>
        </p:txBody>
      </p:sp>
      <mc:AlternateContent xmlns:mc="http://schemas.openxmlformats.org/markup-compatibility/2006" xmlns:a14="http://schemas.microsoft.com/office/drawing/2010/main">
        <mc:Choice Requires="a14">
          <p:sp>
            <p:nvSpPr>
              <p:cNvPr id="4" name="Rectangle 3"/>
              <p:cNvSpPr/>
              <p:nvPr/>
            </p:nvSpPr>
            <p:spPr>
              <a:xfrm>
                <a:off x="216273" y="4509120"/>
                <a:ext cx="8568952" cy="1950021"/>
              </a:xfrm>
              <a:prstGeom prst="rect">
                <a:avLst/>
              </a:prstGeom>
            </p:spPr>
            <p:txBody>
              <a:bodyPr wrap="square">
                <a:spAutoFit/>
              </a:bodyPr>
              <a:lstStyle/>
              <a:p>
                <a:r>
                  <a:rPr lang="en-US" sz="2000" dirty="0">
                    <a:cs typeface="Times New Roman" panose="02020603050405020304" pitchFamily="18" charset="0"/>
                  </a:rPr>
                  <a:t>Adjusted, or posterior, nuclear data </a:t>
                </a:r>
                <a:r>
                  <a:rPr lang="el-GR" sz="2000" b="1" dirty="0">
                    <a:latin typeface="Times New Roman" panose="02020603050405020304" pitchFamily="18" charset="0"/>
                    <a:cs typeface="Times New Roman" panose="02020603050405020304" pitchFamily="18" charset="0"/>
                  </a:rPr>
                  <a:t>σ</a:t>
                </a:r>
                <a:r>
                  <a:rPr lang="en-US" sz="2000" b="1" dirty="0">
                    <a:cs typeface="Times New Roman" panose="02020603050405020304" pitchFamily="18" charset="0"/>
                  </a:rPr>
                  <a:t>’</a:t>
                </a:r>
                <a:r>
                  <a:rPr lang="en-US" sz="2000" dirty="0">
                    <a:cs typeface="Times New Roman" panose="02020603050405020304" pitchFamily="18" charset="0"/>
                  </a:rPr>
                  <a:t> and </a:t>
                </a:r>
                <a:r>
                  <a:rPr lang="en-US" sz="2000" b="1" dirty="0" err="1">
                    <a:cs typeface="Times New Roman" panose="02020603050405020304" pitchFamily="18" charset="0"/>
                  </a:rPr>
                  <a:t>M</a:t>
                </a:r>
                <a:r>
                  <a:rPr lang="en-US" sz="2000" b="1" baseline="-25000" dirty="0" err="1">
                    <a:cs typeface="Times New Roman" panose="02020603050405020304" pitchFamily="18" charset="0"/>
                  </a:rPr>
                  <a:t>σ</a:t>
                </a:r>
                <a:r>
                  <a:rPr lang="en-US" sz="2000" b="1" dirty="0">
                    <a:cs typeface="Times New Roman" panose="02020603050405020304" pitchFamily="18" charset="0"/>
                  </a:rPr>
                  <a:t>’ </a:t>
                </a:r>
                <a:r>
                  <a:rPr lang="en-US" sz="2000" dirty="0">
                    <a:cs typeface="Times New Roman" panose="02020603050405020304" pitchFamily="18" charset="0"/>
                  </a:rPr>
                  <a:t>after minimization given as </a:t>
                </a:r>
              </a:p>
              <a:p>
                <a:endParaRPr lang="en-US" sz="2000" dirty="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sz="2000" b="1" i="1">
                              <a:latin typeface="Cambria Math" panose="02040503050406030204" pitchFamily="18" charset="0"/>
                            </a:rPr>
                          </m:ctrlPr>
                        </m:sSupPr>
                        <m:e>
                          <m:r>
                            <a:rPr lang="en-US" sz="2000" b="1" i="1">
                              <a:latin typeface="Cambria Math" panose="02040503050406030204" pitchFamily="18" charset="0"/>
                            </a:rPr>
                            <m:t>𝝈</m:t>
                          </m:r>
                        </m:e>
                        <m:sup>
                          <m:r>
                            <a:rPr lang="en-US" sz="2000">
                              <a:latin typeface="Cambria Math" panose="02040503050406030204" pitchFamily="18" charset="0"/>
                            </a:rPr>
                            <m:t>′</m:t>
                          </m:r>
                        </m:sup>
                      </m:sSup>
                      <m:r>
                        <a:rPr lang="en-US" sz="2000">
                          <a:latin typeface="Cambria Math" panose="02040503050406030204" pitchFamily="18" charset="0"/>
                        </a:rPr>
                        <m:t>=</m:t>
                      </m:r>
                      <m:func>
                        <m:funcPr>
                          <m:ctrlPr>
                            <a:rPr lang="en-US" sz="2000" i="1">
                              <a:latin typeface="Cambria Math" panose="02040503050406030204" pitchFamily="18" charset="0"/>
                            </a:rPr>
                          </m:ctrlPr>
                        </m:funcPr>
                        <m:fName>
                          <m:sSup>
                            <m:sSupPr>
                              <m:ctrlPr>
                                <a:rPr lang="en-US" sz="2000" i="1">
                                  <a:latin typeface="Cambria Math" panose="02040503050406030204" pitchFamily="18" charset="0"/>
                                </a:rPr>
                              </m:ctrlPr>
                            </m:sSupPr>
                            <m:e>
                              <m:r>
                                <a:rPr lang="en-US" sz="2000" b="1" i="1">
                                  <a:latin typeface="Cambria Math" panose="02040503050406030204" pitchFamily="18" charset="0"/>
                                </a:rPr>
                                <m:t>𝝈</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sSup>
                                <m:sSupPr>
                                  <m:ctrlPr>
                                    <a:rPr lang="en-US" sz="2000" i="1">
                                      <a:latin typeface="Cambria Math" panose="02040503050406030204" pitchFamily="18" charset="0"/>
                                    </a:rPr>
                                  </m:ctrlPr>
                                </m:sSupPr>
                                <m:e>
                                  <m:r>
                                    <a:rPr lang="en-US" sz="2000" b="1" i="1" smtClean="0">
                                      <a:solidFill>
                                        <a:srgbClr val="FF0000"/>
                                      </a:solidFill>
                                      <a:latin typeface="Cambria Math" panose="02040503050406030204" pitchFamily="18" charset="0"/>
                                    </a:rPr>
                                    <m:t>𝑺</m:t>
                                  </m:r>
                                </m:e>
                                <m:sup>
                                  <m:r>
                                    <a:rPr lang="en-US" sz="2000" b="1" i="1">
                                      <a:latin typeface="Cambria Math" panose="02040503050406030204" pitchFamily="18" charset="0"/>
                                    </a:rPr>
                                    <m:t>𝑻</m:t>
                                  </m:r>
                                </m:sup>
                              </m:sSup>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b="1" i="1">
                                          <a:latin typeface="Cambria Math" panose="02040503050406030204" pitchFamily="18" charset="0"/>
                                        </a:rPr>
                                        <m:t>𝑺</m:t>
                                      </m:r>
                                      <m:sSub>
                                        <m:sSubPr>
                                          <m:ctrlPr>
                                            <a:rPr lang="en-US"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r>
                                        <a:rPr lang="en-US" sz="2000" b="1" i="1" smtClean="0">
                                          <a:solidFill>
                                            <a:srgbClr val="FF0000"/>
                                          </a:solidFill>
                                          <a:latin typeface="Cambria Math" panose="02040503050406030204" pitchFamily="18" charset="0"/>
                                        </a:rPr>
                                        <m:t>𝑺</m:t>
                                      </m:r>
                                    </m:e>
                                    <m:sup>
                                      <m:r>
                                        <a:rPr lang="en-US" sz="2000" i="1">
                                          <a:latin typeface="Cambria Math" panose="02040503050406030204" pitchFamily="18" charset="0"/>
                                        </a:rPr>
                                        <m:t>𝑇</m:t>
                                      </m:r>
                                    </m:sup>
                                  </m:sSup>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𝑬𝑪</m:t>
                                      </m:r>
                                    </m:sub>
                                  </m:sSub>
                                </m:e>
                              </m:d>
                            </m:e>
                            <m:sup>
                              <m:r>
                                <a:rPr lang="en-US" sz="2000">
                                  <a:latin typeface="Cambria Math" panose="02040503050406030204" pitchFamily="18" charset="0"/>
                                </a:rPr>
                                <m:t>−1</m:t>
                              </m:r>
                            </m:sup>
                          </m:sSup>
                        </m:fName>
                        <m:e>
                          <m:d>
                            <m:dPr>
                              <m:begChr m:val="["/>
                              <m:endChr m:val="]"/>
                              <m:ctrlPr>
                                <a:rPr lang="en-US" sz="2000" i="1">
                                  <a:latin typeface="Cambria Math" panose="02040503050406030204" pitchFamily="18" charset="0"/>
                                </a:rPr>
                              </m:ctrlPr>
                            </m:dPr>
                            <m:e>
                              <m:r>
                                <a:rPr lang="en-US" sz="2000" b="1" i="1">
                                  <a:latin typeface="Cambria Math" panose="02040503050406030204" pitchFamily="18" charset="0"/>
                                </a:rPr>
                                <m:t>𝑬</m:t>
                              </m:r>
                              <m:r>
                                <a:rPr lang="en-US" sz="2000">
                                  <a:latin typeface="Cambria Math" panose="02040503050406030204" pitchFamily="18" charset="0"/>
                                </a:rPr>
                                <m:t>−</m:t>
                              </m:r>
                              <m:r>
                                <a:rPr lang="en-US" sz="2000" b="1" i="1">
                                  <a:latin typeface="Cambria Math" panose="02040503050406030204" pitchFamily="18" charset="0"/>
                                </a:rPr>
                                <m:t>𝑪</m:t>
                              </m:r>
                              <m:d>
                                <m:dPr>
                                  <m:ctrlPr>
                                    <a:rPr lang="en-US" sz="2000" b="1" i="1">
                                      <a:latin typeface="Cambria Math" panose="02040503050406030204" pitchFamily="18" charset="0"/>
                                    </a:rPr>
                                  </m:ctrlPr>
                                </m:dPr>
                                <m:e>
                                  <m:r>
                                    <a:rPr lang="en-US" sz="2000" b="1" i="1">
                                      <a:latin typeface="Cambria Math" panose="02040503050406030204" pitchFamily="18" charset="0"/>
                                    </a:rPr>
                                    <m:t>𝝈</m:t>
                                  </m:r>
                                </m:e>
                              </m:d>
                            </m:e>
                          </m:d>
                        </m:e>
                      </m:func>
                    </m:oMath>
                  </m:oMathPara>
                </a14:m>
                <a:endParaRPr lang="en-US" sz="2000" dirty="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sSubSup>
                        <m:sSubSupPr>
                          <m:ctrlPr>
                            <a:rPr lang="en-US" sz="2000" b="1" i="1">
                              <a:latin typeface="Cambria Math" panose="02040503050406030204" pitchFamily="18" charset="0"/>
                            </a:rPr>
                          </m:ctrlPr>
                        </m:sSubSupPr>
                        <m:e>
                          <m:r>
                            <a:rPr lang="en-US" sz="2000" b="1" i="1">
                              <a:latin typeface="Cambria Math" panose="02040503050406030204" pitchFamily="18" charset="0"/>
                            </a:rPr>
                            <m:t>𝑴</m:t>
                          </m:r>
                        </m:e>
                        <m:sub>
                          <m:r>
                            <a:rPr lang="en-US" sz="2000" b="1" i="1">
                              <a:latin typeface="Cambria Math" panose="02040503050406030204" pitchFamily="18" charset="0"/>
                            </a:rPr>
                            <m:t>𝝈</m:t>
                          </m:r>
                        </m:sub>
                        <m:sup>
                          <m:r>
                            <a:rPr lang="en-US" sz="2000" b="1" i="1">
                              <a:latin typeface="Cambria Math" panose="02040503050406030204" pitchFamily="18" charset="0"/>
                            </a:rPr>
                            <m:t>′</m:t>
                          </m:r>
                        </m:sup>
                      </m:sSubSup>
                      <m:r>
                        <a:rPr lang="en-US" sz="2000" i="1">
                          <a:latin typeface="Cambria Math" panose="02040503050406030204" pitchFamily="18" charset="0"/>
                        </a:rPr>
                        <m:t>=</m:t>
                      </m:r>
                      <m:func>
                        <m:funcPr>
                          <m:ctrlPr>
                            <a:rPr lang="en-US" sz="2000" i="1">
                              <a:latin typeface="Cambria Math" panose="02040503050406030204" pitchFamily="18" charset="0"/>
                            </a:rPr>
                          </m:ctrlPr>
                        </m:funcPr>
                        <m:fName>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sSup>
                                <m:sSupPr>
                                  <m:ctrlPr>
                                    <a:rPr lang="en-US" sz="2000" i="1">
                                      <a:latin typeface="Cambria Math" panose="02040503050406030204" pitchFamily="18" charset="0"/>
                                    </a:rPr>
                                  </m:ctrlPr>
                                </m:sSupPr>
                                <m:e>
                                  <m:r>
                                    <a:rPr lang="en-US" sz="2000" b="1" i="1" smtClean="0">
                                      <a:solidFill>
                                        <a:srgbClr val="FF0000"/>
                                      </a:solidFill>
                                      <a:latin typeface="Cambria Math" panose="02040503050406030204" pitchFamily="18" charset="0"/>
                                    </a:rPr>
                                    <m:t>𝑺</m:t>
                                  </m:r>
                                </m:e>
                                <m:sup>
                                  <m:r>
                                    <a:rPr lang="en-US" sz="2000" b="1" i="1">
                                      <a:latin typeface="Cambria Math" panose="02040503050406030204" pitchFamily="18" charset="0"/>
                                    </a:rPr>
                                    <m:t>𝑻</m:t>
                                  </m:r>
                                </m:sup>
                              </m:sSup>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b="1" i="1">
                                          <a:latin typeface="Cambria Math" panose="02040503050406030204" pitchFamily="18" charset="0"/>
                                        </a:rPr>
                                        <m:t>𝑺</m:t>
                                      </m:r>
                                      <m:sSub>
                                        <m:sSubPr>
                                          <m:ctrlPr>
                                            <a:rPr lang="en-US"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r>
                                        <a:rPr lang="en-US" sz="2000" b="1" i="1" smtClean="0">
                                          <a:solidFill>
                                            <a:srgbClr val="FF0000"/>
                                          </a:solidFill>
                                          <a:latin typeface="Cambria Math" panose="02040503050406030204" pitchFamily="18" charset="0"/>
                                        </a:rPr>
                                        <m:t>𝑺</m:t>
                                      </m:r>
                                    </m:e>
                                    <m:sup>
                                      <m:r>
                                        <a:rPr lang="en-US" sz="2000" i="1">
                                          <a:latin typeface="Cambria Math" panose="02040503050406030204" pitchFamily="18" charset="0"/>
                                        </a:rPr>
                                        <m:t>𝑇</m:t>
                                      </m:r>
                                    </m:sup>
                                  </m:s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𝑬𝑪</m:t>
                                      </m:r>
                                    </m:sub>
                                  </m:sSub>
                                </m:e>
                              </m:d>
                            </m:e>
                            <m:sup>
                              <m:r>
                                <a:rPr lang="en-US" sz="2000" i="1">
                                  <a:latin typeface="Cambria Math" panose="02040503050406030204" pitchFamily="18" charset="0"/>
                                </a:rPr>
                                <m:t>−1</m:t>
                              </m:r>
                            </m:sup>
                          </m:sSup>
                        </m:fName>
                        <m:e>
                          <m:r>
                            <a:rPr lang="en-US" sz="2000" b="1" i="1">
                              <a:latin typeface="Cambria Math" panose="02040503050406030204" pitchFamily="18" charset="0"/>
                            </a:rPr>
                            <m:t>𝑺</m:t>
                          </m:r>
                          <m:sSub>
                            <m:sSubPr>
                              <m:ctrlPr>
                                <a:rPr lang="en-US" sz="2000" b="1" i="1">
                                  <a:latin typeface="Cambria Math" panose="02040503050406030204" pitchFamily="18" charset="0"/>
                                </a:rPr>
                              </m:ctrlPr>
                            </m:sSubPr>
                            <m:e>
                              <m:r>
                                <a:rPr lang="en-US" sz="2000" b="1" i="1">
                                  <a:latin typeface="Cambria Math" panose="02040503050406030204" pitchFamily="18" charset="0"/>
                                </a:rPr>
                                <m:t>𝑴</m:t>
                              </m:r>
                            </m:e>
                            <m:sub>
                              <m:r>
                                <a:rPr lang="en-US" sz="2000" b="1" i="1">
                                  <a:latin typeface="Cambria Math" panose="02040503050406030204" pitchFamily="18" charset="0"/>
                                </a:rPr>
                                <m:t>𝝈</m:t>
                              </m:r>
                            </m:sub>
                          </m:sSub>
                        </m:e>
                      </m:func>
                    </m:oMath>
                  </m:oMathPara>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216273" y="4509120"/>
                <a:ext cx="8568952" cy="1950021"/>
              </a:xfrm>
              <a:prstGeom prst="rect">
                <a:avLst/>
              </a:prstGeom>
              <a:blipFill rotWithShape="1">
                <a:blip r:embed="rId4"/>
                <a:stretch>
                  <a:fillRect l="-711" t="-1563"/>
                </a:stretch>
              </a:blipFill>
            </p:spPr>
            <p:txBody>
              <a:bodyPr/>
              <a:lstStyle/>
              <a:p>
                <a:r>
                  <a:rPr lang="en-GB">
                    <a:noFill/>
                  </a:rPr>
                  <a:t> </a:t>
                </a:r>
              </a:p>
            </p:txBody>
          </p:sp>
        </mc:Fallback>
      </mc:AlternateContent>
    </p:spTree>
    <p:extLst>
      <p:ext uri="{BB962C8B-B14F-4D97-AF65-F5344CB8AC3E}">
        <p14:creationId xmlns:p14="http://schemas.microsoft.com/office/powerpoint/2010/main" val="271055620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solidFill>
                  <a:srgbClr val="FF0000"/>
                </a:solidFill>
              </a:rPr>
              <a:t>MOCABA: Monte Carlo version of the GLLS</a:t>
            </a:r>
          </a:p>
          <a:p>
            <a:r>
              <a:rPr lang="en-US" dirty="0"/>
              <a:t>Just like GLLS, but S replace by a Monte Carlo estimation M</a:t>
            </a:r>
            <a:r>
              <a:rPr lang="en-US" baseline="-25000" dirty="0"/>
              <a:t>c</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Some modern methods of evaluation: TMC, BMC, GLLS and MOCABA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988840"/>
            <a:ext cx="54292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37098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solidFill>
                  <a:srgbClr val="FF0000"/>
                </a:solidFill>
              </a:rPr>
              <a:t>BMC: Bayesian Monte Carlo</a:t>
            </a:r>
          </a:p>
          <a:p>
            <a:r>
              <a:rPr lang="en-US" dirty="0"/>
              <a:t>Each random file from TMC is weighted according to his “distance” to a measured value: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best solutions have large weights, leading to updated values.</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Some modern methods of evaluation: TMC, BMC, GLLS and MOCABA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2" y="2452211"/>
            <a:ext cx="29241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204864"/>
            <a:ext cx="4650452"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75890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solidFill>
                  <a:srgbClr val="FF0000"/>
                </a:solidFill>
              </a:rPr>
              <a:t>BMC: Bayesian Monte Carlo</a:t>
            </a:r>
          </a:p>
          <a:p>
            <a:r>
              <a:rPr lang="en-US" dirty="0"/>
              <a:t>Example on U235 and U238</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Some modern methods of evaluation: TMC, BMC, GLLS and MOCABA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19" y="1988840"/>
            <a:ext cx="8784357" cy="191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27" y="3902152"/>
            <a:ext cx="3408214" cy="269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3" y="3929644"/>
            <a:ext cx="3747761"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4521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Are nuclear data important ?</a:t>
            </a:r>
          </a:p>
        </p:txBody>
      </p:sp>
      <p:sp>
        <p:nvSpPr>
          <p:cNvPr id="6" name="Inhaltsplatzhalter 1"/>
          <p:cNvSpPr>
            <a:spLocks noGrp="1"/>
          </p:cNvSpPr>
          <p:nvPr>
            <p:ph sz="quarter" idx="13"/>
          </p:nvPr>
        </p:nvSpPr>
        <p:spPr>
          <a:xfrm>
            <a:off x="755576" y="764704"/>
            <a:ext cx="7955427" cy="5040560"/>
          </a:xfrm>
        </p:spPr>
        <p:txBody>
          <a:bodyPr/>
          <a:lstStyle/>
          <a:p>
            <a:pPr marL="0" indent="0">
              <a:buNone/>
            </a:pPr>
            <a:r>
              <a:rPr lang="en-US" sz="2000" u="sng" noProof="0" dirty="0"/>
              <a:t>In energy production, better nuclear data can help for:</a:t>
            </a:r>
          </a:p>
          <a:p>
            <a:pPr marL="0" indent="0">
              <a:buNone/>
            </a:pPr>
            <a:endParaRPr lang="en-US" sz="2000" noProof="0" dirty="0"/>
          </a:p>
          <a:p>
            <a:r>
              <a:rPr lang="en-US" dirty="0"/>
              <a:t>Fuel storage and processing,</a:t>
            </a:r>
          </a:p>
          <a:p>
            <a:r>
              <a:rPr lang="en-US" noProof="0" dirty="0"/>
              <a:t>Life-time extension,</a:t>
            </a:r>
          </a:p>
          <a:p>
            <a:r>
              <a:rPr lang="en-US" dirty="0"/>
              <a:t>Outside usual reactor operations,</a:t>
            </a:r>
          </a:p>
          <a:p>
            <a:r>
              <a:rPr lang="en-US" noProof="0" dirty="0"/>
              <a:t>Dosimetry,</a:t>
            </a:r>
          </a:p>
          <a:p>
            <a:r>
              <a:rPr lang="en-US" dirty="0"/>
              <a:t>Higher fuel burn-up,</a:t>
            </a:r>
            <a:endParaRPr lang="en-US" noProof="0" dirty="0"/>
          </a:p>
          <a:p>
            <a:r>
              <a:rPr lang="en-US" dirty="0"/>
              <a:t>cost reduction in design of new systems,</a:t>
            </a:r>
          </a:p>
          <a:p>
            <a:r>
              <a:rPr lang="en-US" noProof="0" dirty="0"/>
              <a:t>Isotope production,</a:t>
            </a:r>
          </a:p>
          <a:p>
            <a:r>
              <a:rPr lang="en-US" dirty="0"/>
              <a:t>Shielding (people safety),</a:t>
            </a:r>
          </a:p>
          <a:p>
            <a:r>
              <a:rPr lang="en-US" dirty="0"/>
              <a:t>Future systems,</a:t>
            </a:r>
          </a:p>
          <a:p>
            <a:endParaRPr lang="en-US" dirty="0"/>
          </a:p>
          <a:p>
            <a:pPr marL="0" indent="0">
              <a:buNone/>
            </a:pPr>
            <a:r>
              <a:rPr lang="en-US" sz="2000" u="sng" dirty="0"/>
              <a:t>Better nuclear data have a limited effect on</a:t>
            </a:r>
            <a:r>
              <a:rPr lang="en-US" u="sng" dirty="0"/>
              <a:t>:</a:t>
            </a:r>
            <a:r>
              <a:rPr lang="en-US" dirty="0"/>
              <a:t>         	</a:t>
            </a:r>
            <a:r>
              <a:rPr lang="en-US" sz="1200" i="1" dirty="0"/>
              <a:t>Dry fuel storage, </a:t>
            </a:r>
            <a:r>
              <a:rPr lang="en-US" sz="1200" i="1" dirty="0" err="1"/>
              <a:t>Zwilag</a:t>
            </a:r>
            <a:r>
              <a:rPr lang="en-US" sz="1200" i="1" dirty="0"/>
              <a:t>, Switzerland</a:t>
            </a:r>
            <a:endParaRPr lang="en-US" sz="1600" i="1" u="sng" dirty="0"/>
          </a:p>
          <a:p>
            <a:pPr marL="0" indent="0">
              <a:buNone/>
            </a:pPr>
            <a:endParaRPr lang="en-US" dirty="0"/>
          </a:p>
          <a:p>
            <a:r>
              <a:rPr lang="en-US" dirty="0"/>
              <a:t>Current reactor operation,</a:t>
            </a:r>
          </a:p>
          <a:p>
            <a:r>
              <a:rPr lang="en-US" dirty="0"/>
              <a:t>Current reactor safety,</a:t>
            </a:r>
          </a:p>
          <a:p>
            <a:r>
              <a:rPr lang="en-US" dirty="0"/>
              <a:t>Accident simulation,</a:t>
            </a:r>
          </a:p>
          <a:p>
            <a:r>
              <a:rPr lang="en-US" dirty="0"/>
              <a:t>Proliferation,</a:t>
            </a:r>
          </a:p>
          <a:p>
            <a:r>
              <a:rPr lang="en-US" dirty="0"/>
              <a:t>Chernobyl, TMI, Fukushima and other accident.</a:t>
            </a:r>
          </a:p>
          <a:p>
            <a:endParaRPr lang="en-US" noProof="0" dirty="0"/>
          </a:p>
        </p:txBody>
      </p:sp>
      <p:pic>
        <p:nvPicPr>
          <p:cNvPr id="4098" name="Picture 2" descr="http://www.zwilag.ch/upload/cms/user/behaelteranlage-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2776"/>
            <a:ext cx="4062413"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0434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55576" y="1052736"/>
            <a:ext cx="8208912" cy="5184576"/>
          </a:xfrm>
        </p:spPr>
        <p:txBody>
          <a:bodyPr/>
          <a:lstStyle/>
          <a:p>
            <a:endParaRPr lang="en-US" dirty="0"/>
          </a:p>
          <a:p>
            <a:r>
              <a:rPr lang="en-US" dirty="0">
                <a:solidFill>
                  <a:srgbClr val="FF0000"/>
                </a:solidFill>
              </a:rPr>
              <a:t>Comparison BMC/MOCABA</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a:t>Some modern methods of evaluation: TMC, BMC, GLLS and MOCABA</a:t>
            </a:r>
          </a:p>
        </p:txBody>
      </p:sp>
      <p:graphicFrame>
        <p:nvGraphicFramePr>
          <p:cNvPr id="4" name="Table 3"/>
          <p:cNvGraphicFramePr>
            <a:graphicFrameLocks noGrp="1"/>
          </p:cNvGraphicFramePr>
          <p:nvPr>
            <p:extLst>
              <p:ext uri="{D42A27DB-BD31-4B8C-83A1-F6EECF244321}">
                <p14:modId xmlns:p14="http://schemas.microsoft.com/office/powerpoint/2010/main" val="3670631022"/>
              </p:ext>
            </p:extLst>
          </p:nvPr>
        </p:nvGraphicFramePr>
        <p:xfrm>
          <a:off x="107504" y="1921193"/>
          <a:ext cx="8928990" cy="3520440"/>
        </p:xfrm>
        <a:graphic>
          <a:graphicData uri="http://schemas.openxmlformats.org/drawingml/2006/table">
            <a:tbl>
              <a:tblPr firstRow="1" firstCol="1" bandRow="1"/>
              <a:tblGrid>
                <a:gridCol w="892899">
                  <a:extLst>
                    <a:ext uri="{9D8B030D-6E8A-4147-A177-3AD203B41FA5}">
                      <a16:colId xmlns:a16="http://schemas.microsoft.com/office/drawing/2014/main" val="20000"/>
                    </a:ext>
                  </a:extLst>
                </a:gridCol>
                <a:gridCol w="892899">
                  <a:extLst>
                    <a:ext uri="{9D8B030D-6E8A-4147-A177-3AD203B41FA5}">
                      <a16:colId xmlns:a16="http://schemas.microsoft.com/office/drawing/2014/main" val="20001"/>
                    </a:ext>
                  </a:extLst>
                </a:gridCol>
                <a:gridCol w="892899">
                  <a:extLst>
                    <a:ext uri="{9D8B030D-6E8A-4147-A177-3AD203B41FA5}">
                      <a16:colId xmlns:a16="http://schemas.microsoft.com/office/drawing/2014/main" val="20002"/>
                    </a:ext>
                  </a:extLst>
                </a:gridCol>
                <a:gridCol w="892899">
                  <a:extLst>
                    <a:ext uri="{9D8B030D-6E8A-4147-A177-3AD203B41FA5}">
                      <a16:colId xmlns:a16="http://schemas.microsoft.com/office/drawing/2014/main" val="20003"/>
                    </a:ext>
                  </a:extLst>
                </a:gridCol>
                <a:gridCol w="892899">
                  <a:extLst>
                    <a:ext uri="{9D8B030D-6E8A-4147-A177-3AD203B41FA5}">
                      <a16:colId xmlns:a16="http://schemas.microsoft.com/office/drawing/2014/main" val="20004"/>
                    </a:ext>
                  </a:extLst>
                </a:gridCol>
                <a:gridCol w="892899">
                  <a:extLst>
                    <a:ext uri="{9D8B030D-6E8A-4147-A177-3AD203B41FA5}">
                      <a16:colId xmlns:a16="http://schemas.microsoft.com/office/drawing/2014/main" val="20005"/>
                    </a:ext>
                  </a:extLst>
                </a:gridCol>
                <a:gridCol w="892899">
                  <a:extLst>
                    <a:ext uri="{9D8B030D-6E8A-4147-A177-3AD203B41FA5}">
                      <a16:colId xmlns:a16="http://schemas.microsoft.com/office/drawing/2014/main" val="20006"/>
                    </a:ext>
                  </a:extLst>
                </a:gridCol>
                <a:gridCol w="892899">
                  <a:extLst>
                    <a:ext uri="{9D8B030D-6E8A-4147-A177-3AD203B41FA5}">
                      <a16:colId xmlns:a16="http://schemas.microsoft.com/office/drawing/2014/main" val="20007"/>
                    </a:ext>
                  </a:extLst>
                </a:gridCol>
                <a:gridCol w="892899">
                  <a:extLst>
                    <a:ext uri="{9D8B030D-6E8A-4147-A177-3AD203B41FA5}">
                      <a16:colId xmlns:a16="http://schemas.microsoft.com/office/drawing/2014/main" val="20008"/>
                    </a:ext>
                  </a:extLst>
                </a:gridCol>
                <a:gridCol w="892899">
                  <a:extLst>
                    <a:ext uri="{9D8B030D-6E8A-4147-A177-3AD203B41FA5}">
                      <a16:colId xmlns:a16="http://schemas.microsoft.com/office/drawing/2014/main" val="20009"/>
                    </a:ext>
                  </a:extLst>
                </a:gridCol>
              </a:tblGrid>
              <a:tr h="838200">
                <a:tc>
                  <a:txBody>
                    <a:bodyPr/>
                    <a:lstStyle/>
                    <a:p>
                      <a:pPr>
                        <a:spcAft>
                          <a:spcPts val="0"/>
                        </a:spcAft>
                      </a:pPr>
                      <a:r>
                        <a:rPr lang="en-GB" sz="1100" dirty="0">
                          <a:effectLst/>
                          <a:latin typeface="Calibri"/>
                          <a:ea typeface="Calibri"/>
                          <a:cs typeface="Times New Roman"/>
                        </a:rPr>
                        <a:t>system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libri"/>
                          <a:ea typeface="Calibri"/>
                          <a:cs typeface="Times New Roman"/>
                        </a:rPr>
                        <a:t>quantity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libri"/>
                          <a:ea typeface="Calibri"/>
                          <a:cs typeface="Times New Roman"/>
                        </a:rPr>
                        <a:t>Exp.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libri"/>
                          <a:ea typeface="Calibri"/>
                          <a:cs typeface="Times New Roman"/>
                        </a:rPr>
                        <a:t>Exp. unc. (pcm)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libri"/>
                          <a:ea typeface="Calibri"/>
                          <a:cs typeface="Times New Roman"/>
                        </a:rPr>
                        <a:t>Prior 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latin typeface="Calibri"/>
                          <a:ea typeface="Calibri"/>
                          <a:cs typeface="Times New Roman"/>
                        </a:rPr>
                        <a:t>Prior unc. (pcm)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dirty="0">
                          <a:effectLst/>
                          <a:latin typeface="Calibri"/>
                          <a:ea typeface="Calibri"/>
                          <a:cs typeface="Times New Roman"/>
                        </a:rPr>
                        <a:t>Posterior  (BMC)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100">
                          <a:effectLst/>
                          <a:latin typeface="Calibri"/>
                          <a:ea typeface="Calibri"/>
                          <a:cs typeface="Times New Roman"/>
                        </a:rPr>
                        <a:t>Posterior unc. pcm (BMC)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100" dirty="0">
                          <a:effectLst/>
                          <a:latin typeface="Calibri"/>
                          <a:ea typeface="Calibri"/>
                          <a:cs typeface="Times New Roman"/>
                        </a:rPr>
                        <a:t>Posterior  (MOCABA)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100">
                          <a:effectLst/>
                          <a:latin typeface="Calibri"/>
                          <a:ea typeface="Calibri"/>
                          <a:cs typeface="Times New Roman"/>
                        </a:rPr>
                        <a:t>Posterior unc. pcm (MOCABA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0"/>
                  </a:ext>
                </a:extLst>
              </a:tr>
              <a:tr h="335280">
                <a:tc>
                  <a:txBody>
                    <a:bodyPr/>
                    <a:lstStyle/>
                    <a:p>
                      <a:pPr>
                        <a:spcAft>
                          <a:spcPts val="0"/>
                        </a:spcAft>
                      </a:pPr>
                      <a:r>
                        <a:rPr lang="en-GB" sz="1400" b="1">
                          <a:effectLst/>
                          <a:latin typeface="Calibri"/>
                          <a:ea typeface="Calibri"/>
                          <a:cs typeface="Times New Roman"/>
                        </a:rPr>
                        <a:t>mmf1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err="1">
                          <a:effectLst/>
                          <a:latin typeface="Calibri"/>
                          <a:ea typeface="Calibri"/>
                          <a:cs typeface="Times New Roman"/>
                        </a:rPr>
                        <a:t>k</a:t>
                      </a:r>
                      <a:r>
                        <a:rPr lang="en-GB" sz="1400" b="1" baseline="-25000" dirty="0" err="1">
                          <a:effectLst/>
                          <a:latin typeface="Calibri"/>
                          <a:ea typeface="Calibri"/>
                          <a:cs typeface="Times New Roman"/>
                        </a:rPr>
                        <a:t>eff</a:t>
                      </a:r>
                      <a:endParaRPr lang="en-GB" sz="1400" b="1" baseline="-250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0.99861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670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0.99971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0.99976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146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1"/>
                  </a:ext>
                </a:extLst>
              </a:tr>
              <a:tr h="335280">
                <a:tc>
                  <a:txBody>
                    <a:bodyPr/>
                    <a:lstStyle/>
                    <a:p>
                      <a:pPr>
                        <a:spcAft>
                          <a:spcPts val="0"/>
                        </a:spcAft>
                      </a:pPr>
                      <a:r>
                        <a:rPr lang="en-GB" sz="1400" b="1">
                          <a:effectLst/>
                          <a:latin typeface="Calibri"/>
                          <a:ea typeface="Calibri"/>
                          <a:cs typeface="Times New Roman"/>
                        </a:rPr>
                        <a:t>pmf2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err="1">
                          <a:effectLst/>
                          <a:latin typeface="+mn-lt"/>
                          <a:ea typeface="Calibri"/>
                          <a:cs typeface="Times New Roman"/>
                        </a:rPr>
                        <a:t>k</a:t>
                      </a:r>
                      <a:r>
                        <a:rPr lang="en-GB" sz="1400" b="1" baseline="-25000" dirty="0" err="1">
                          <a:effectLst/>
                          <a:latin typeface="+mn-lt"/>
                          <a:ea typeface="Calibri"/>
                          <a:cs typeface="Times New Roman"/>
                        </a:rPr>
                        <a:t>eff</a:t>
                      </a:r>
                      <a:endParaRPr lang="en-GB" sz="1400" b="1" baseline="-250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1.00354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663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1.00172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1.00112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177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2"/>
                  </a:ext>
                </a:extLst>
              </a:tr>
              <a:tr h="335280">
                <a:tc>
                  <a:txBody>
                    <a:bodyPr/>
                    <a:lstStyle/>
                    <a:p>
                      <a:pPr>
                        <a:spcAft>
                          <a:spcPts val="0"/>
                        </a:spcAft>
                      </a:pPr>
                      <a:r>
                        <a:rPr lang="en-GB" sz="1400" b="1" dirty="0">
                          <a:effectLst/>
                          <a:latin typeface="Calibri"/>
                          <a:ea typeface="Calibri"/>
                          <a:cs typeface="Times New Roman"/>
                        </a:rPr>
                        <a:t>pmf2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F8/F5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0.20710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2100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0.20618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509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0.20708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557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dirty="0">
                          <a:effectLst/>
                          <a:latin typeface="Calibri"/>
                          <a:ea typeface="Calibri"/>
                          <a:cs typeface="Times New Roman"/>
                        </a:rPr>
                        <a:t>0.20658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494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3"/>
                  </a:ext>
                </a:extLst>
              </a:tr>
              <a:tr h="335280">
                <a:tc>
                  <a:txBody>
                    <a:bodyPr/>
                    <a:lstStyle/>
                    <a:p>
                      <a:pPr>
                        <a:spcAft>
                          <a:spcPts val="0"/>
                        </a:spcAft>
                      </a:pPr>
                      <a:r>
                        <a:rPr lang="en-GB" sz="1400" b="1">
                          <a:effectLst/>
                          <a:latin typeface="Calibri"/>
                          <a:ea typeface="Calibri"/>
                          <a:cs typeface="Times New Roman"/>
                        </a:rPr>
                        <a:t>imf7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err="1">
                          <a:effectLst/>
                          <a:latin typeface="+mn-lt"/>
                          <a:ea typeface="Calibri"/>
                          <a:cs typeface="Times New Roman"/>
                        </a:rPr>
                        <a:t>k</a:t>
                      </a:r>
                      <a:r>
                        <a:rPr lang="en-GB" sz="1400" b="1" baseline="-25000" dirty="0" err="1">
                          <a:effectLst/>
                          <a:latin typeface="+mn-lt"/>
                          <a:ea typeface="Calibri"/>
                          <a:cs typeface="Times New Roman"/>
                        </a:rPr>
                        <a:t>eff</a:t>
                      </a:r>
                      <a:endParaRPr lang="en-GB" sz="1400" b="1" baseline="-250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1.00450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1.00145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853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1.00455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1.00443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4"/>
                  </a:ext>
                </a:extLst>
              </a:tr>
              <a:tr h="335280">
                <a:tc>
                  <a:txBody>
                    <a:bodyPr/>
                    <a:lstStyle/>
                    <a:p>
                      <a:pPr>
                        <a:spcAft>
                          <a:spcPts val="0"/>
                        </a:spcAft>
                      </a:pPr>
                      <a:r>
                        <a:rPr lang="en-GB" sz="1400" b="1">
                          <a:effectLst/>
                          <a:latin typeface="Calibri"/>
                          <a:ea typeface="Calibri"/>
                          <a:cs typeface="Times New Roman"/>
                        </a:rPr>
                        <a:t>imf1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err="1">
                          <a:effectLst/>
                          <a:latin typeface="+mn-lt"/>
                          <a:ea typeface="Calibri"/>
                          <a:cs typeface="Times New Roman"/>
                        </a:rPr>
                        <a:t>k</a:t>
                      </a:r>
                      <a:r>
                        <a:rPr lang="en-GB" sz="1400" b="1" baseline="-25000" dirty="0" err="1">
                          <a:effectLst/>
                          <a:latin typeface="+mn-lt"/>
                          <a:ea typeface="Calibri"/>
                          <a:cs typeface="Times New Roman"/>
                        </a:rPr>
                        <a:t>eff</a:t>
                      </a:r>
                      <a:endParaRPr lang="en-GB" sz="1400" b="1" baseline="-250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0.99880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0.99730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912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0.99890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0.99916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5"/>
                  </a:ext>
                </a:extLst>
              </a:tr>
              <a:tr h="335280">
                <a:tc>
                  <a:txBody>
                    <a:bodyPr/>
                    <a:lstStyle/>
                    <a:p>
                      <a:pPr>
                        <a:spcAft>
                          <a:spcPts val="0"/>
                        </a:spcAft>
                      </a:pPr>
                      <a:r>
                        <a:rPr lang="en-GB" sz="1400" b="1">
                          <a:effectLst/>
                          <a:latin typeface="Calibri"/>
                          <a:ea typeface="Calibri"/>
                          <a:cs typeface="Times New Roman"/>
                        </a:rPr>
                        <a:t>hmf1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err="1">
                          <a:effectLst/>
                          <a:latin typeface="+mn-lt"/>
                          <a:ea typeface="Calibri"/>
                          <a:cs typeface="Times New Roman"/>
                        </a:rPr>
                        <a:t>k</a:t>
                      </a:r>
                      <a:r>
                        <a:rPr lang="en-GB" sz="1400" b="1" baseline="-25000" dirty="0" err="1">
                          <a:effectLst/>
                          <a:latin typeface="+mn-lt"/>
                          <a:ea typeface="Calibri"/>
                          <a:cs typeface="Times New Roman"/>
                        </a:rPr>
                        <a:t>eff</a:t>
                      </a:r>
                      <a:endParaRPr lang="en-GB" sz="1400" b="1" baseline="-250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1.00000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0.99464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1122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0.99822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0.99815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a:effectLst/>
                          <a:latin typeface="Calibri"/>
                          <a:ea typeface="Calibri"/>
                          <a:cs typeface="Times New Roman"/>
                        </a:rPr>
                        <a:t>157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6"/>
                  </a:ext>
                </a:extLst>
              </a:tr>
              <a:tr h="335280">
                <a:tc>
                  <a:txBody>
                    <a:bodyPr/>
                    <a:lstStyle/>
                    <a:p>
                      <a:pPr>
                        <a:spcAft>
                          <a:spcPts val="0"/>
                        </a:spcAft>
                      </a:pPr>
                      <a:r>
                        <a:rPr lang="en-GB" sz="1400" b="1">
                          <a:effectLst/>
                          <a:latin typeface="Calibri"/>
                          <a:ea typeface="Calibri"/>
                          <a:cs typeface="Times New Roman"/>
                        </a:rPr>
                        <a:t>hmf1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F9/F5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1.41520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1.39025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2468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1.39341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920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1.39650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dirty="0">
                          <a:effectLst/>
                          <a:latin typeface="Calibri"/>
                          <a:ea typeface="Calibri"/>
                          <a:cs typeface="Times New Roman"/>
                        </a:rPr>
                        <a:t>929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7"/>
                  </a:ext>
                </a:extLst>
              </a:tr>
              <a:tr h="335280">
                <a:tc>
                  <a:txBody>
                    <a:bodyPr/>
                    <a:lstStyle/>
                    <a:p>
                      <a:pPr>
                        <a:spcAft>
                          <a:spcPts val="0"/>
                        </a:spcAft>
                      </a:pPr>
                      <a:r>
                        <a:rPr lang="en-GB" sz="1400" b="1">
                          <a:effectLst/>
                          <a:latin typeface="Calibri"/>
                          <a:ea typeface="Calibri"/>
                          <a:cs typeface="Times New Roman"/>
                        </a:rPr>
                        <a:t>hmf1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F8/F5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0.16430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1800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a:effectLst/>
                          <a:latin typeface="Calibri"/>
                          <a:ea typeface="Calibri"/>
                          <a:cs typeface="Times New Roman"/>
                        </a:rPr>
                        <a:t>0.15683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0" dirty="0">
                          <a:effectLst/>
                          <a:latin typeface="Calibri"/>
                          <a:ea typeface="Calibri"/>
                          <a:cs typeface="Times New Roman"/>
                        </a:rPr>
                        <a:t>445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effectLst/>
                          <a:latin typeface="Calibri"/>
                          <a:ea typeface="Calibri"/>
                          <a:cs typeface="Times New Roman"/>
                        </a:rPr>
                        <a:t>0.15522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191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en-GB" sz="1400" b="1">
                          <a:effectLst/>
                          <a:latin typeface="Calibri"/>
                          <a:ea typeface="Calibri"/>
                          <a:cs typeface="Times New Roman"/>
                        </a:rPr>
                        <a:t>0.15684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spcAft>
                          <a:spcPts val="0"/>
                        </a:spcAft>
                      </a:pPr>
                      <a:r>
                        <a:rPr lang="en-GB" sz="1400" b="1" dirty="0">
                          <a:effectLst/>
                          <a:latin typeface="Calibri"/>
                          <a:ea typeface="Calibri"/>
                          <a:cs typeface="Times New Roman"/>
                        </a:rPr>
                        <a:t>348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7483714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noProof="0" dirty="0" err="1"/>
              <a:t>Wir</a:t>
            </a:r>
            <a:r>
              <a:rPr lang="en-US" noProof="0" dirty="0"/>
              <a:t> </a:t>
            </a:r>
            <a:r>
              <a:rPr lang="en-US" noProof="0" dirty="0" err="1"/>
              <a:t>schaffen</a:t>
            </a:r>
            <a:r>
              <a:rPr lang="en-US" noProof="0" dirty="0"/>
              <a:t> </a:t>
            </a:r>
            <a:r>
              <a:rPr lang="en-US" noProof="0" dirty="0" err="1"/>
              <a:t>Wissen</a:t>
            </a:r>
            <a:r>
              <a:rPr lang="en-US" noProof="0" dirty="0"/>
              <a:t> – </a:t>
            </a:r>
            <a:r>
              <a:rPr lang="en-US" noProof="0" dirty="0" err="1"/>
              <a:t>heute</a:t>
            </a:r>
            <a:r>
              <a:rPr lang="en-US" noProof="0" dirty="0"/>
              <a:t> </a:t>
            </a:r>
            <a:r>
              <a:rPr lang="en-US" noProof="0" dirty="0" err="1"/>
              <a:t>für</a:t>
            </a:r>
            <a:r>
              <a:rPr lang="en-US" noProof="0" dirty="0"/>
              <a:t> morgen</a:t>
            </a:r>
          </a:p>
        </p:txBody>
      </p:sp>
    </p:spTree>
    <p:extLst>
      <p:ext uri="{BB962C8B-B14F-4D97-AF65-F5344CB8AC3E}">
        <p14:creationId xmlns:p14="http://schemas.microsoft.com/office/powerpoint/2010/main" val="34970522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995937" y="44624"/>
            <a:ext cx="4929546" cy="6714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noProof="0" dirty="0"/>
              <a:t>Nuclear data </a:t>
            </a:r>
            <a:br>
              <a:rPr lang="en-US" noProof="0" dirty="0"/>
            </a:br>
            <a:r>
              <a:rPr lang="en-US" noProof="0" dirty="0"/>
              <a:t>life cycle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6872"/>
            <a:ext cx="4196717"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2187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How to produce nuclear</a:t>
            </a:r>
            <a:r>
              <a:rPr lang="en-US" dirty="0"/>
              <a:t> data </a:t>
            </a:r>
            <a:r>
              <a:rPr lang="en-US" noProof="0" dirty="0"/>
              <a:t>?</a:t>
            </a:r>
          </a:p>
        </p:txBody>
      </p:sp>
      <p:sp>
        <p:nvSpPr>
          <p:cNvPr id="6" name="Inhaltsplatzhalter 1"/>
          <p:cNvSpPr>
            <a:spLocks noGrp="1"/>
          </p:cNvSpPr>
          <p:nvPr>
            <p:ph sz="quarter" idx="13"/>
          </p:nvPr>
        </p:nvSpPr>
        <p:spPr>
          <a:xfrm>
            <a:off x="755576" y="764704"/>
            <a:ext cx="7955427" cy="5040560"/>
          </a:xfrm>
        </p:spPr>
        <p:txBody>
          <a:bodyPr/>
          <a:lstStyle/>
          <a:p>
            <a:pPr marL="0" indent="0">
              <a:buNone/>
            </a:pPr>
            <a:r>
              <a:rPr lang="en-US" dirty="0">
                <a:solidFill>
                  <a:srgbClr val="010000"/>
                </a:solidFill>
              </a:rPr>
              <a:t>Independently of the quality of the data, there are 2 ways to produce them:</a:t>
            </a:r>
          </a:p>
          <a:p>
            <a:pPr marL="0" indent="0">
              <a:buNone/>
            </a:pPr>
            <a:endParaRPr lang="en-US" dirty="0">
              <a:solidFill>
                <a:srgbClr val="010000"/>
              </a:solidFill>
            </a:endParaRPr>
          </a:p>
          <a:p>
            <a:pPr marL="0" indent="0">
              <a:buNone/>
            </a:pPr>
            <a:r>
              <a:rPr lang="en-US" u="sng" dirty="0">
                <a:solidFill>
                  <a:srgbClr val="010000"/>
                </a:solidFill>
              </a:rPr>
              <a:t>First solution: manual production</a:t>
            </a:r>
          </a:p>
          <a:p>
            <a:r>
              <a:rPr lang="en-US" dirty="0">
                <a:solidFill>
                  <a:srgbClr val="010000"/>
                </a:solidFill>
              </a:rPr>
              <a:t>Widely used for decades up to 2100,</a:t>
            </a:r>
          </a:p>
          <a:p>
            <a:r>
              <a:rPr lang="en-US" dirty="0">
                <a:solidFill>
                  <a:srgbClr val="010000"/>
                </a:solidFill>
              </a:rPr>
              <a:t>Concerns all major libraries,</a:t>
            </a:r>
          </a:p>
          <a:p>
            <a:r>
              <a:rPr lang="en-US" dirty="0">
                <a:solidFill>
                  <a:srgbClr val="010000"/>
                </a:solidFill>
              </a:rPr>
              <a:t>Questionable QA practices (≠ than the industry standards),</a:t>
            </a:r>
          </a:p>
          <a:p>
            <a:r>
              <a:rPr lang="en-US" dirty="0">
                <a:solidFill>
                  <a:srgbClr val="010000"/>
                </a:solidFill>
              </a:rPr>
              <a:t>Has produced very good data,</a:t>
            </a:r>
          </a:p>
          <a:p>
            <a:r>
              <a:rPr lang="en-US" dirty="0">
                <a:solidFill>
                  <a:srgbClr val="010000"/>
                </a:solidFill>
              </a:rPr>
              <a:t>We know less and less why.</a:t>
            </a:r>
          </a:p>
          <a:p>
            <a:endParaRPr lang="en-US" dirty="0">
              <a:solidFill>
                <a:srgbClr val="010000"/>
              </a:solidFill>
            </a:endParaRPr>
          </a:p>
          <a:p>
            <a:pPr marL="0" indent="0">
              <a:buNone/>
            </a:pPr>
            <a:r>
              <a:rPr lang="en-US" u="sng" dirty="0">
                <a:solidFill>
                  <a:srgbClr val="010000"/>
                </a:solidFill>
              </a:rPr>
              <a:t>Second solution: “computer-assisted” production</a:t>
            </a:r>
          </a:p>
          <a:p>
            <a:r>
              <a:rPr lang="en-US" dirty="0">
                <a:solidFill>
                  <a:srgbClr val="010000"/>
                </a:solidFill>
              </a:rPr>
              <a:t>One word: “reproducibility”,</a:t>
            </a:r>
          </a:p>
          <a:p>
            <a:r>
              <a:rPr lang="en-US" dirty="0">
                <a:solidFill>
                  <a:srgbClr val="010000"/>
                </a:solidFill>
              </a:rPr>
              <a:t>Concerns only one library: TENDL </a:t>
            </a:r>
          </a:p>
          <a:p>
            <a:r>
              <a:rPr lang="en-US" dirty="0">
                <a:solidFill>
                  <a:srgbClr val="010000"/>
                </a:solidFill>
              </a:rPr>
              <a:t>Much better QA,</a:t>
            </a:r>
          </a:p>
          <a:p>
            <a:r>
              <a:rPr lang="en-US" dirty="0">
                <a:solidFill>
                  <a:srgbClr val="010000"/>
                </a:solidFill>
              </a:rPr>
              <a:t>Spent your time on the physics (evaluation), not on the format</a:t>
            </a:r>
          </a:p>
          <a:p>
            <a:endParaRPr lang="en-US" dirty="0">
              <a:solidFill>
                <a:srgbClr val="010000"/>
              </a:solidFill>
            </a:endParaRPr>
          </a:p>
          <a:p>
            <a:endParaRPr lang="en-US" dirty="0">
              <a:solidFill>
                <a:srgbClr val="010000"/>
              </a:solidFill>
            </a:endParaRPr>
          </a:p>
          <a:p>
            <a:endParaRPr lang="en-US" dirty="0">
              <a:solidFill>
                <a:srgbClr val="010000"/>
              </a:solidFill>
            </a:endParaRPr>
          </a:p>
          <a:p>
            <a:pPr marL="0" indent="0">
              <a:buNone/>
            </a:pPr>
            <a:r>
              <a:rPr lang="en-US" dirty="0">
                <a:solidFill>
                  <a:srgbClr val="010000"/>
                </a:solidFill>
              </a:rPr>
              <a:t>The world perception is changing and the second solution might spread around.</a:t>
            </a:r>
          </a:p>
          <a:p>
            <a:pPr marL="0" indent="0">
              <a:buNone/>
            </a:pPr>
            <a:r>
              <a:rPr lang="en-US" dirty="0">
                <a:solidFill>
                  <a:srgbClr val="010000"/>
                </a:solidFill>
              </a:rPr>
              <a:t>See TALYS lab for practical exercises. </a:t>
            </a:r>
          </a:p>
          <a:p>
            <a:pPr marL="0" indent="0">
              <a:buNone/>
            </a:pPr>
            <a:endParaRPr lang="en-US" dirty="0">
              <a:solidFill>
                <a:srgbClr val="010000"/>
              </a:solidFill>
            </a:endParaRPr>
          </a:p>
        </p:txBody>
      </p:sp>
    </p:spTree>
    <p:extLst>
      <p:ext uri="{BB962C8B-B14F-4D97-AF65-F5344CB8AC3E}">
        <p14:creationId xmlns:p14="http://schemas.microsoft.com/office/powerpoint/2010/main" val="3987383063"/>
      </p:ext>
    </p:extLst>
  </p:cSld>
  <p:clrMapOvr>
    <a:masterClrMapping/>
  </p:clrMapOvr>
  <p:transition spd="med"/>
</p:sld>
</file>

<file path=ppt/theme/theme1.xml><?xml version="1.0" encoding="utf-8"?>
<a:theme xmlns:a="http://schemas.openxmlformats.org/drawingml/2006/main" name="STARS_PowerPoint">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noAutofit/>
      </a:bodyPr>
      <a:lstStyle>
        <a:defPPr>
          <a:lnSpc>
            <a:spcPct val="110000"/>
          </a:lnSpc>
          <a:spcBef>
            <a:spcPts val="0"/>
          </a:spcBef>
          <a:defRPr sz="1800" kern="1000" spc="30" dirty="0" err="1" smtClean="0">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STARS_PowerPoint</Template>
  <TotalTime>9</TotalTime>
  <Words>3417</Words>
  <Application>Microsoft Macintosh PowerPoint</Application>
  <PresentationFormat>On-screen Show (4:3)</PresentationFormat>
  <Paragraphs>803</Paragraphs>
  <Slides>71</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Arial Narrow</vt:lpstr>
      <vt:lpstr>Calibri</vt:lpstr>
      <vt:lpstr>Cambria Math</vt:lpstr>
      <vt:lpstr>Georgia</vt:lpstr>
      <vt:lpstr>Gill Sans MT</vt:lpstr>
      <vt:lpstr>Rockwell</vt:lpstr>
      <vt:lpstr>Symbol</vt:lpstr>
      <vt:lpstr>Times</vt:lpstr>
      <vt:lpstr>Times New Roman</vt:lpstr>
      <vt:lpstr>STARS_PowerPoint</vt:lpstr>
      <vt:lpstr>TENDL nuclear data library and applications  </vt:lpstr>
      <vt:lpstr>Summary</vt:lpstr>
      <vt:lpstr>Some general facts </vt:lpstr>
      <vt:lpstr>Some general facts </vt:lpstr>
      <vt:lpstr>What is “nuclear data” ?</vt:lpstr>
      <vt:lpstr>What are nuclear data in this presentation ?</vt:lpstr>
      <vt:lpstr>Are nuclear data important ?</vt:lpstr>
      <vt:lpstr>Nuclear data  life cycle </vt:lpstr>
      <vt:lpstr>How to produce nuclear data ?</vt:lpstr>
      <vt:lpstr>How to use nuclear data ?</vt:lpstr>
      <vt:lpstr>Nuclear data libraries</vt:lpstr>
      <vt:lpstr>Nuclear data libraries: what’s inside</vt:lpstr>
      <vt:lpstr>Nuclear data libraries: what’s inside an ENDF file</vt:lpstr>
      <vt:lpstr>Nuclear data libraries: format</vt:lpstr>
      <vt:lpstr>Processing nuclear data libraries</vt:lpstr>
      <vt:lpstr>Main goal: the TENDL project </vt:lpstr>
      <vt:lpstr>Automatized evaluation: TENDL </vt:lpstr>
      <vt:lpstr>What is the TENDL project ?</vt:lpstr>
      <vt:lpstr>What is T6</vt:lpstr>
      <vt:lpstr>What is T6</vt:lpstr>
      <vt:lpstr>How to produce TENDL:</vt:lpstr>
      <vt:lpstr>TENDL, T6 and more</vt:lpstr>
      <vt:lpstr>TENDL</vt:lpstr>
      <vt:lpstr>TENDL: Resolved Resonance Range</vt:lpstr>
      <vt:lpstr>TARES developments</vt:lpstr>
      <vt:lpstr>TARES focus on the “HFR”</vt:lpstr>
      <vt:lpstr>TARES focus on the “HFR”</vt:lpstr>
      <vt:lpstr>TARES focus on the “HFR”</vt:lpstr>
      <vt:lpstr>TARES: physical checks</vt:lpstr>
      <vt:lpstr>TARES: physical checks</vt:lpstr>
      <vt:lpstr>TARES: generation of MF32 and MF33</vt:lpstr>
      <vt:lpstr>TARES outputs</vt:lpstr>
      <vt:lpstr>Global verification</vt:lpstr>
      <vt:lpstr>Global verification</vt:lpstr>
      <vt:lpstr>Global verification</vt:lpstr>
      <vt:lpstr>Fast neutron range: based on TALYS</vt:lpstr>
      <vt:lpstr>Fast neutron range: based on TALYS</vt:lpstr>
      <vt:lpstr>Feedback on bugs (page 1 of 567)</vt:lpstr>
      <vt:lpstr>Feedback on bugs (page 2 of 567)</vt:lpstr>
      <vt:lpstr>Feedback on bugs (page 567 of 567)</vt:lpstr>
      <vt:lpstr>TENDL evaluation: General observations</vt:lpstr>
      <vt:lpstr>Uncertainties: relation between evaluation and needs</vt:lpstr>
      <vt:lpstr>Making use of T6/TENDL: uncertainty propagation</vt:lpstr>
      <vt:lpstr>Making use of T6/TENDL: uncertainty propagation with TMC</vt:lpstr>
      <vt:lpstr>Uncertainty reduction with BMC</vt:lpstr>
      <vt:lpstr>Example 2: Using integral data</vt:lpstr>
      <vt:lpstr>Application to quantities for astrophysics</vt:lpstr>
      <vt:lpstr>Example on Sn isotopes</vt:lpstr>
      <vt:lpstr>Background &amp; Goal</vt:lpstr>
      <vt:lpstr>Method</vt:lpstr>
      <vt:lpstr>Example Sn-120 (stable)</vt:lpstr>
      <vt:lpstr>Example Sn-129 (less stable)</vt:lpstr>
      <vt:lpstr>Example Sn-160 (even less stable)</vt:lpstr>
      <vt:lpstr>Model variation</vt:lpstr>
      <vt:lpstr>Model variation: example</vt:lpstr>
      <vt:lpstr>Correlations</vt:lpstr>
      <vt:lpstr>Correlations</vt:lpstr>
      <vt:lpstr>Correlation between isotopes</vt:lpstr>
      <vt:lpstr>Correlation between isotopes</vt:lpstr>
      <vt:lpstr>Model calculations available</vt:lpstr>
      <vt:lpstr>Model calculations: example</vt:lpstr>
      <vt:lpstr>Future and conclusions</vt:lpstr>
      <vt:lpstr>Main references </vt:lpstr>
      <vt:lpstr>Conclusion</vt:lpstr>
      <vt:lpstr>Some modern methods of evaluation: TMC, BMC, GLLS and MOCABA</vt:lpstr>
      <vt:lpstr>Some modern methods of evaluation: TMC, BMC, GLLS and MOCABA</vt:lpstr>
      <vt:lpstr>Some modern methods of evaluation: TMC, BMC, GLLS and MOCABA</vt:lpstr>
      <vt:lpstr>Some modern methods of evaluation: TMC, BMC, GLLS and MOCABA</vt:lpstr>
      <vt:lpstr>Some modern methods of evaluation: TMC, BMC, GLLS and MOCABA</vt:lpstr>
      <vt:lpstr>Some modern methods of evaluation: TMC, BMC, GLLS and MOCABA</vt:lpstr>
      <vt:lpstr>Wir schaffen Wissen – heute für morgen</vt:lpstr>
    </vt:vector>
  </TitlesOfParts>
  <Company>PSI - Paul Scherrer Institut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the title of your  presentation here</dc:title>
  <dc:creator>Ferroukhi Hakim</dc:creator>
  <cp:lastModifiedBy>Rochman Dimitri Alexandre</cp:lastModifiedBy>
  <cp:revision>103</cp:revision>
  <cp:lastPrinted>2015-07-23T13:50:07Z</cp:lastPrinted>
  <dcterms:created xsi:type="dcterms:W3CDTF">2016-07-01T16:12:42Z</dcterms:created>
  <dcterms:modified xsi:type="dcterms:W3CDTF">2023-10-15T13:08:40Z</dcterms:modified>
</cp:coreProperties>
</file>