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314" r:id="rId2"/>
    <p:sldId id="1026" r:id="rId3"/>
    <p:sldId id="1027" r:id="rId4"/>
    <p:sldId id="316" r:id="rId5"/>
    <p:sldId id="1013" r:id="rId6"/>
    <p:sldId id="1016" r:id="rId7"/>
    <p:sldId id="1029" r:id="rId8"/>
    <p:sldId id="1030" r:id="rId9"/>
    <p:sldId id="1035" r:id="rId10"/>
    <p:sldId id="1036" r:id="rId11"/>
    <p:sldId id="570" r:id="rId12"/>
    <p:sldId id="1037" r:id="rId13"/>
    <p:sldId id="1038" r:id="rId14"/>
    <p:sldId id="1031" r:id="rId15"/>
    <p:sldId id="577" r:id="rId16"/>
    <p:sldId id="586" r:id="rId17"/>
    <p:sldId id="578" r:id="rId18"/>
    <p:sldId id="582" r:id="rId19"/>
    <p:sldId id="579" r:id="rId20"/>
    <p:sldId id="1033" r:id="rId21"/>
    <p:sldId id="584" r:id="rId22"/>
    <p:sldId id="585" r:id="rId23"/>
    <p:sldId id="1041" r:id="rId24"/>
    <p:sldId id="587" r:id="rId25"/>
    <p:sldId id="327" r:id="rId26"/>
    <p:sldId id="330" r:id="rId27"/>
    <p:sldId id="102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23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2" autoAdjust="0"/>
    <p:restoredTop sz="97461" autoAdjust="0"/>
  </p:normalViewPr>
  <p:slideViewPr>
    <p:cSldViewPr showGuides="1">
      <p:cViewPr varScale="1">
        <p:scale>
          <a:sx n="70" d="100"/>
          <a:sy n="70" d="100"/>
        </p:scale>
        <p:origin x="668" y="52"/>
      </p:cViewPr>
      <p:guideLst>
        <p:guide orient="horz" pos="1026"/>
        <p:guide pos="23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7" d="100"/>
          <a:sy n="97" d="100"/>
        </p:scale>
        <p:origin x="353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E1389CC-567B-462D-9606-5A6D48725E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32223E6-8DEC-4459-8B52-D06E9BD3DA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E9E86A-6679-4EC8-847C-9F954F45BF68}" type="datetimeFigureOut">
              <a:rPr lang="de-DE" smtClean="0"/>
              <a:t>26.05.2024</a:t>
            </a:fld>
            <a:endParaRPr lang="de-DE"/>
          </a:p>
        </p:txBody>
      </p:sp>
      <p:sp>
        <p:nvSpPr>
          <p:cNvPr id="4" name="Fußzeilenplatzhalter 3">
            <a:extLst>
              <a:ext uri="{FF2B5EF4-FFF2-40B4-BE49-F238E27FC236}">
                <a16:creationId xmlns:a16="http://schemas.microsoft.com/office/drawing/2014/main" id="{DDE09F90-192B-4C21-A710-7EFC4BA93B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77B6243-ABD9-472E-9641-6E7B2B863D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48E8B7-5326-4A3E-8AE4-83D3CDA8A9FC}" type="slidenum">
              <a:rPr lang="de-DE" smtClean="0"/>
              <a:t>‹Nr.›</a:t>
            </a:fld>
            <a:endParaRPr lang="de-DE"/>
          </a:p>
        </p:txBody>
      </p:sp>
    </p:spTree>
    <p:extLst>
      <p:ext uri="{BB962C8B-B14F-4D97-AF65-F5344CB8AC3E}">
        <p14:creationId xmlns:p14="http://schemas.microsoft.com/office/powerpoint/2010/main" val="94657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3C419-10E8-4216-A6CC-B7C8A23909AD}" type="datetimeFigureOut">
              <a:rPr lang="de-DE" smtClean="0"/>
              <a:t>26.05.2024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6CAD1-FD47-46B0-9C16-1B81F4E690E0}" type="slidenum">
              <a:rPr lang="de-DE" smtClean="0"/>
              <a:t>‹Nr.›</a:t>
            </a:fld>
            <a:endParaRPr lang="de-DE"/>
          </a:p>
        </p:txBody>
      </p:sp>
    </p:spTree>
    <p:extLst>
      <p:ext uri="{BB962C8B-B14F-4D97-AF65-F5344CB8AC3E}">
        <p14:creationId xmlns:p14="http://schemas.microsoft.com/office/powerpoint/2010/main" val="90132544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6C7A29-5179-4C49-9561-05695AE8926C}" type="slidenum">
              <a:rPr kumimoji="0" lang="en-US" sz="1200" b="0" i="0" u="none" strike="noStrike" kern="1200" cap="none" spc="0" normalizeH="0" baseline="0" noProof="0">
                <a:ln>
                  <a:noFill/>
                </a:ln>
                <a:solidFill>
                  <a:prstClr val="black"/>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Gill Sans MT"/>
              <a:ea typeface="+mn-ea"/>
              <a:cs typeface="+mn-cs"/>
            </a:endParaRPr>
          </a:p>
        </p:txBody>
      </p:sp>
      <p:sp>
        <p:nvSpPr>
          <p:cNvPr id="519170" name="Rectangle 2"/>
          <p:cNvSpPr>
            <a:spLocks noGrp="1" noRot="1" noChangeAspect="1" noChangeArrowheads="1" noTextEdit="1"/>
          </p:cNvSpPr>
          <p:nvPr>
            <p:ph type="sldImg"/>
          </p:nvPr>
        </p:nvSpPr>
        <p:spPr>
          <a:xfrm>
            <a:off x="381000" y="685800"/>
            <a:ext cx="6096000" cy="3429000"/>
          </a:xfrm>
          <a:ln/>
        </p:spPr>
      </p:sp>
      <p:sp>
        <p:nvSpPr>
          <p:cNvPr id="519171" name="Rectangle 3"/>
          <p:cNvSpPr>
            <a:spLocks noGrp="1" noChangeArrowheads="1"/>
          </p:cNvSpPr>
          <p:nvPr>
            <p:ph type="body" idx="1"/>
          </p:nvPr>
        </p:nvSpPr>
        <p:spPr>
          <a:xfrm>
            <a:off x="381000" y="4343399"/>
            <a:ext cx="6096000" cy="4626845"/>
          </a:xfrm>
        </p:spPr>
        <p:txBody>
          <a:bodyPr/>
          <a:lstStyle/>
          <a:p>
            <a:pPr>
              <a:spcAft>
                <a:spcPts val="600"/>
              </a:spcAft>
            </a:pPr>
            <a:endParaRPr lang="en-US" dirty="0"/>
          </a:p>
          <a:p>
            <a:pPr>
              <a:spcAft>
                <a:spcPts val="600"/>
              </a:spcAft>
            </a:pPr>
            <a:r>
              <a:rPr lang="en-US" dirty="0"/>
              <a:t>1) In the beginning: land model a conceptual bucket. Simple partitioning of net radiation into sensible and latent heat.</a:t>
            </a:r>
          </a:p>
          <a:p>
            <a:pPr>
              <a:spcAft>
                <a:spcPts val="600"/>
              </a:spcAft>
            </a:pPr>
            <a:endParaRPr lang="en-US" dirty="0"/>
          </a:p>
          <a:p>
            <a:pPr>
              <a:spcAft>
                <a:spcPts val="600"/>
              </a:spcAft>
            </a:pPr>
            <a:r>
              <a:rPr lang="en-US" dirty="0"/>
              <a:t>2) NCAR scientist </a:t>
            </a:r>
            <a:r>
              <a:rPr lang="en-US" dirty="0" err="1"/>
              <a:t>Deardorff</a:t>
            </a:r>
            <a:r>
              <a:rPr lang="en-US" dirty="0"/>
              <a:t> (1978) provided a blueprint for mechanistic modeling of land processes.</a:t>
            </a:r>
          </a:p>
          <a:p>
            <a:pPr>
              <a:spcAft>
                <a:spcPts val="600"/>
              </a:spcAft>
            </a:pPr>
            <a:r>
              <a:rPr lang="en-US" dirty="0"/>
              <a:t>- The emergence of models with an explicit canopy.</a:t>
            </a:r>
          </a:p>
          <a:p>
            <a:pPr>
              <a:spcAft>
                <a:spcPts val="600"/>
              </a:spcAft>
            </a:pPr>
            <a:r>
              <a:rPr lang="en-US" dirty="0"/>
              <a:t>- These models focus on short-term fluxes, where land properties (vegetation, soils) prescribed</a:t>
            </a:r>
          </a:p>
          <a:p>
            <a:pPr>
              <a:spcAft>
                <a:spcPts val="600"/>
              </a:spcAft>
            </a:pPr>
            <a:endParaRPr lang="en-US" dirty="0"/>
          </a:p>
          <a:p>
            <a:pPr>
              <a:spcAft>
                <a:spcPts val="600"/>
              </a:spcAft>
            </a:pPr>
            <a:r>
              <a:rPr lang="en-US" dirty="0"/>
              <a:t>3) Land models evolved to focus on the dynamics of the Earth System, and the interactions and feedbacks among processes across time scales (e.g., root adaptation to climate). </a:t>
            </a:r>
          </a:p>
          <a:p>
            <a:pPr>
              <a:spcAft>
                <a:spcPts val="600"/>
              </a:spcAft>
            </a:pPr>
            <a:r>
              <a:rPr lang="en-US" dirty="0"/>
              <a:t>- An important focus is to represent heterogeneity and emergent behavior.</a:t>
            </a:r>
          </a:p>
          <a:p>
            <a:pPr>
              <a:spcAft>
                <a:spcPts val="600"/>
              </a:spcAft>
            </a:pPr>
            <a:endParaRPr lang="en-US" dirty="0"/>
          </a:p>
        </p:txBody>
      </p:sp>
    </p:spTree>
    <p:extLst>
      <p:ext uri="{BB962C8B-B14F-4D97-AF65-F5344CB8AC3E}">
        <p14:creationId xmlns:p14="http://schemas.microsoft.com/office/powerpoint/2010/main" val="1264951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5B467ED-9D09-44EC-B39E-81167FDB7F50}" type="slidenum">
              <a:rPr lang="de-DE" smtClean="0"/>
              <a:pPr/>
              <a:t>11</a:t>
            </a:fld>
            <a:endParaRPr lang="de-DE"/>
          </a:p>
        </p:txBody>
      </p:sp>
    </p:spTree>
    <p:extLst>
      <p:ext uri="{BB962C8B-B14F-4D97-AF65-F5344CB8AC3E}">
        <p14:creationId xmlns:p14="http://schemas.microsoft.com/office/powerpoint/2010/main" val="1170005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5B467ED-9D09-44EC-B39E-81167FDB7F50}" type="slidenum">
              <a:rPr lang="de-DE" smtClean="0"/>
              <a:pPr/>
              <a:t>12</a:t>
            </a:fld>
            <a:endParaRPr lang="de-DE"/>
          </a:p>
        </p:txBody>
      </p:sp>
    </p:spTree>
    <p:extLst>
      <p:ext uri="{BB962C8B-B14F-4D97-AF65-F5344CB8AC3E}">
        <p14:creationId xmlns:p14="http://schemas.microsoft.com/office/powerpoint/2010/main" val="3424397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5B467ED-9D09-44EC-B39E-81167FDB7F50}" type="slidenum">
              <a:rPr lang="de-DE" smtClean="0"/>
              <a:pPr/>
              <a:t>13</a:t>
            </a:fld>
            <a:endParaRPr lang="de-DE"/>
          </a:p>
        </p:txBody>
      </p:sp>
    </p:spTree>
    <p:extLst>
      <p:ext uri="{BB962C8B-B14F-4D97-AF65-F5344CB8AC3E}">
        <p14:creationId xmlns:p14="http://schemas.microsoft.com/office/powerpoint/2010/main" val="2653871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5B467ED-9D09-44EC-B39E-81167FDB7F50}" type="slidenum">
              <a:rPr lang="de-DE" smtClean="0">
                <a:solidFill>
                  <a:prstClr val="black"/>
                </a:solidFill>
              </a:rPr>
              <a:pPr/>
              <a:t>15</a:t>
            </a:fld>
            <a:endParaRPr lang="de-DE">
              <a:solidFill>
                <a:prstClr val="black"/>
              </a:solidFill>
            </a:endParaRPr>
          </a:p>
        </p:txBody>
      </p:sp>
    </p:spTree>
    <p:extLst>
      <p:ext uri="{BB962C8B-B14F-4D97-AF65-F5344CB8AC3E}">
        <p14:creationId xmlns:p14="http://schemas.microsoft.com/office/powerpoint/2010/main" val="1577353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5B467ED-9D09-44EC-B39E-81167FDB7F50}" type="slidenum">
              <a:rPr lang="de-DE" smtClean="0"/>
              <a:pPr/>
              <a:t>16</a:t>
            </a:fld>
            <a:endParaRPr lang="de-DE"/>
          </a:p>
        </p:txBody>
      </p:sp>
    </p:spTree>
    <p:extLst>
      <p:ext uri="{BB962C8B-B14F-4D97-AF65-F5344CB8AC3E}">
        <p14:creationId xmlns:p14="http://schemas.microsoft.com/office/powerpoint/2010/main" val="912501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8" name="Bild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9693" y="5769260"/>
            <a:ext cx="1872337" cy="848403"/>
          </a:xfrm>
          <a:prstGeom prst="rect">
            <a:avLst/>
          </a:prstGeom>
        </p:spPr>
      </p:pic>
      <p:sp>
        <p:nvSpPr>
          <p:cNvPr id="13" name="Rechteck 12">
            <a:extLst>
              <a:ext uri="{FF2B5EF4-FFF2-40B4-BE49-F238E27FC236}">
                <a16:creationId xmlns:a16="http://schemas.microsoft.com/office/drawing/2014/main" id="{E713E3ED-78BF-4AEF-A5C2-46B7E751DB0E}"/>
              </a:ext>
            </a:extLst>
          </p:cNvPr>
          <p:cNvSpPr/>
          <p:nvPr userDrawn="1"/>
        </p:nvSpPr>
        <p:spPr>
          <a:xfrm>
            <a:off x="0" y="342000"/>
            <a:ext cx="12192000" cy="5067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 name="Title 1"/>
          <p:cNvSpPr>
            <a:spLocks noGrp="1"/>
          </p:cNvSpPr>
          <p:nvPr>
            <p:ph type="ctrTitle" hasCustomPrompt="1"/>
          </p:nvPr>
        </p:nvSpPr>
        <p:spPr>
          <a:xfrm>
            <a:off x="731839" y="537344"/>
            <a:ext cx="10728323"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31837" y="2444192"/>
            <a:ext cx="10728325" cy="516756"/>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1088740"/>
            <a:ext cx="10728325" cy="727162"/>
          </a:xfrm>
        </p:spPr>
        <p:txBody>
          <a:bodyPr/>
          <a:lstStyle>
            <a:lvl1pPr marL="0" indent="0">
              <a:lnSpc>
                <a:spcPct val="114000"/>
              </a:lnSpc>
              <a:spcBef>
                <a:spcPts val="0"/>
              </a:spcBef>
              <a:spcAft>
                <a:spcPts val="0"/>
              </a:spcAft>
              <a:buNone/>
              <a:defRPr sz="3200" b="1" cap="all" spc="0" baseline="0">
                <a:solidFill>
                  <a:schemeClr val="accent1"/>
                </a:solidFill>
              </a:defRPr>
            </a:lvl1pPr>
          </a:lstStyle>
          <a:p>
            <a:pPr lvl="0"/>
            <a:r>
              <a:rPr lang="en-US" noProof="0" dirty="0"/>
              <a:t>Subline</a:t>
            </a:r>
          </a:p>
        </p:txBody>
      </p:sp>
      <p:sp>
        <p:nvSpPr>
          <p:cNvPr id="5" name="Textplatzhalter 4">
            <a:extLst>
              <a:ext uri="{FF2B5EF4-FFF2-40B4-BE49-F238E27FC236}">
                <a16:creationId xmlns:a16="http://schemas.microsoft.com/office/drawing/2014/main" id="{57CEB1C7-3CEB-41C0-967D-A5811A09D937}"/>
              </a:ext>
            </a:extLst>
          </p:cNvPr>
          <p:cNvSpPr>
            <a:spLocks noGrp="1"/>
          </p:cNvSpPr>
          <p:nvPr>
            <p:ph type="body" sz="quarter" idx="13" hasCustomPrompt="1"/>
          </p:nvPr>
        </p:nvSpPr>
        <p:spPr>
          <a:xfrm>
            <a:off x="371620" y="6423285"/>
            <a:ext cx="2304000" cy="90000"/>
          </a:xfrm>
          <a:blipFill>
            <a:blip r:embed="rId3"/>
            <a:stretch>
              <a:fillRect/>
            </a:stretch>
          </a:blipFill>
        </p:spPr>
        <p:txBody>
          <a:bodyPr/>
          <a:lstStyle>
            <a:lvl1pPr marL="0" indent="0">
              <a:buNone/>
              <a:defRPr sz="200">
                <a:solidFill>
                  <a:schemeClr val="bg1"/>
                </a:solidFill>
              </a:defRPr>
            </a:lvl1pPr>
          </a:lstStyle>
          <a:p>
            <a:pPr lvl="0"/>
            <a:r>
              <a:rPr lang="en-US" noProof="0"/>
              <a:t> </a:t>
            </a:r>
          </a:p>
        </p:txBody>
      </p:sp>
    </p:spTree>
    <p:extLst>
      <p:ext uri="{BB962C8B-B14F-4D97-AF65-F5344CB8AC3E}">
        <p14:creationId xmlns:p14="http://schemas.microsoft.com/office/powerpoint/2010/main" val="4195520137"/>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0F697AD-39ED-4007-ADF0-999693619BB0}" type="datetimeFigureOut">
              <a:rPr lang="de-DE" smtClean="0"/>
              <a:pPr/>
              <a:t>26.05.2024</a:t>
            </a:fld>
            <a:endParaRPr lang="de-DE"/>
          </a:p>
        </p:txBody>
      </p:sp>
      <p:sp>
        <p:nvSpPr>
          <p:cNvPr id="4" name="Fußzeilenplatzhalter 3"/>
          <p:cNvSpPr>
            <a:spLocks noGrp="1"/>
          </p:cNvSpPr>
          <p:nvPr>
            <p:ph type="ftr" sz="quarter" idx="11"/>
          </p:nvPr>
        </p:nvSpPr>
        <p:spPr>
          <a:xfrm>
            <a:off x="4165600" y="6356351"/>
            <a:ext cx="3860800" cy="365125"/>
          </a:xfrm>
          <a:prstGeom prst="rect">
            <a:avLst/>
          </a:prstGeom>
        </p:spPr>
        <p:txBody>
          <a:bodyPr/>
          <a:lstStyle/>
          <a:p>
            <a:endParaRPr lang="de-DE"/>
          </a:p>
        </p:txBody>
      </p:sp>
      <p:sp>
        <p:nvSpPr>
          <p:cNvPr id="5" name="Foliennummernplatzhalter 4"/>
          <p:cNvSpPr>
            <a:spLocks noGrp="1"/>
          </p:cNvSpPr>
          <p:nvPr>
            <p:ph type="sldNum" sz="quarter" idx="12"/>
          </p:nvPr>
        </p:nvSpPr>
        <p:spPr/>
        <p:txBody>
          <a:bodyPr/>
          <a:lstStyle/>
          <a:p>
            <a:fld id="{C4F1EB42-D7D0-411B-A561-A8C6D307C649}" type="slidenum">
              <a:rPr lang="de-DE" smtClean="0"/>
              <a:pPr/>
              <a:t>‹Nr.›</a:t>
            </a:fld>
            <a:endParaRPr lang="de-DE"/>
          </a:p>
        </p:txBody>
      </p:sp>
    </p:spTree>
    <p:extLst>
      <p:ext uri="{BB962C8B-B14F-4D97-AF65-F5344CB8AC3E}">
        <p14:creationId xmlns:p14="http://schemas.microsoft.com/office/powerpoint/2010/main" val="1639825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5C3A824-A487-4B3B-A68A-5BA63ECB0E19}" type="datetimeFigureOut">
              <a:rPr lang="de-DE" smtClean="0"/>
              <a:pPr/>
              <a:t>26.05.2024</a:t>
            </a:fld>
            <a:endParaRPr lang="de-DE"/>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0F6F7C2D-1E99-49C6-8C39-367CF14F6339}" type="slidenum">
              <a:rPr lang="de-DE" smtClean="0"/>
              <a:pPr/>
              <a:t>‹Nr.›</a:t>
            </a:fld>
            <a:endParaRPr lang="de-DE"/>
          </a:p>
        </p:txBody>
      </p:sp>
    </p:spTree>
    <p:extLst>
      <p:ext uri="{BB962C8B-B14F-4D97-AF65-F5344CB8AC3E}">
        <p14:creationId xmlns:p14="http://schemas.microsoft.com/office/powerpoint/2010/main" val="99297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000"/>
            <a:ext cx="12192000" cy="5067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 name="Title 1"/>
          <p:cNvSpPr>
            <a:spLocks noGrp="1"/>
          </p:cNvSpPr>
          <p:nvPr>
            <p:ph type="ctrTitle" hasCustomPrompt="1"/>
          </p:nvPr>
        </p:nvSpPr>
        <p:spPr>
          <a:xfrm>
            <a:off x="731839" y="537344"/>
            <a:ext cx="10728323"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31838" y="2660216"/>
            <a:ext cx="10728324" cy="516756"/>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8" y="1124744"/>
            <a:ext cx="10728325" cy="1361802"/>
          </a:xfrm>
        </p:spPr>
        <p:txBody>
          <a:bodyPr/>
          <a:lstStyle>
            <a:lvl1pPr marL="0" indent="0">
              <a:lnSpc>
                <a:spcPct val="114000"/>
              </a:lnSpc>
              <a:spcBef>
                <a:spcPts val="0"/>
              </a:spcBef>
              <a:spcAft>
                <a:spcPts val="0"/>
              </a:spcAft>
              <a:buNone/>
              <a:defRPr sz="1800" b="1" cap="none" spc="0" baseline="0">
                <a:solidFill>
                  <a:schemeClr val="accent1"/>
                </a:solidFill>
              </a:defRPr>
            </a:lvl1pPr>
          </a:lstStyle>
          <a:p>
            <a:pPr lvl="0"/>
            <a:r>
              <a:rPr lang="en-US" noProof="0" dirty="0"/>
              <a:t>Subline</a:t>
            </a:r>
          </a:p>
        </p:txBody>
      </p:sp>
      <p:sp>
        <p:nvSpPr>
          <p:cNvPr id="10" name="Textplatzhalter 4">
            <a:extLst>
              <a:ext uri="{FF2B5EF4-FFF2-40B4-BE49-F238E27FC236}">
                <a16:creationId xmlns:a16="http://schemas.microsoft.com/office/drawing/2014/main" id="{7390AF7B-9835-4AEF-ADBF-224AF53FB41E}"/>
              </a:ext>
            </a:extLst>
          </p:cNvPr>
          <p:cNvSpPr>
            <a:spLocks noGrp="1"/>
          </p:cNvSpPr>
          <p:nvPr>
            <p:ph type="body" sz="quarter" idx="13" hasCustomPrompt="1"/>
          </p:nvPr>
        </p:nvSpPr>
        <p:spPr>
          <a:xfrm>
            <a:off x="371620" y="6423285"/>
            <a:ext cx="2304000" cy="90000"/>
          </a:xfrm>
          <a:blipFill>
            <a:blip r:embed="rId2"/>
            <a:stretch>
              <a:fillRect/>
            </a:stretch>
          </a:blipFill>
        </p:spPr>
        <p:txBody>
          <a:bodyPr vert="horz" lIns="0" tIns="0" rIns="0" bIns="0" rtlCol="0" anchor="t" anchorCtr="0">
            <a:noAutofit/>
          </a:bodyPr>
          <a:lstStyle>
            <a:lvl1pPr>
              <a:defRPr lang="de-DE" sz="200" dirty="0">
                <a:solidFill>
                  <a:schemeClr val="bg1"/>
                </a:solidFill>
              </a:defRPr>
            </a:lvl1pPr>
          </a:lstStyle>
          <a:p>
            <a:pPr marL="0" lvl="0" indent="0">
              <a:buNone/>
            </a:pPr>
            <a:r>
              <a:rPr lang="en-US" noProof="0"/>
              <a:t> </a:t>
            </a:r>
          </a:p>
        </p:txBody>
      </p:sp>
      <p:pic>
        <p:nvPicPr>
          <p:cNvPr id="8" name="Bild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9693" y="5769260"/>
            <a:ext cx="1872337" cy="848403"/>
          </a:xfrm>
          <a:prstGeom prst="rect">
            <a:avLst/>
          </a:prstGeom>
        </p:spPr>
      </p:pic>
    </p:spTree>
    <p:extLst>
      <p:ext uri="{BB962C8B-B14F-4D97-AF65-F5344CB8AC3E}">
        <p14:creationId xmlns:p14="http://schemas.microsoft.com/office/powerpoint/2010/main" val="2389604393"/>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3">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71475" y="341313"/>
            <a:ext cx="11449050" cy="308768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13" name="Rechteck 12">
            <a:extLst>
              <a:ext uri="{FF2B5EF4-FFF2-40B4-BE49-F238E27FC236}">
                <a16:creationId xmlns:a16="http://schemas.microsoft.com/office/drawing/2014/main" id="{E713E3ED-78BF-4AEF-A5C2-46B7E751DB0E}"/>
              </a:ext>
            </a:extLst>
          </p:cNvPr>
          <p:cNvSpPr/>
          <p:nvPr userDrawn="1"/>
        </p:nvSpPr>
        <p:spPr>
          <a:xfrm>
            <a:off x="0" y="3429000"/>
            <a:ext cx="12192000" cy="1980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31837" y="4970822"/>
            <a:ext cx="107283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4185084"/>
            <a:ext cx="10728325" cy="727162"/>
          </a:xfrm>
        </p:spPr>
        <p:txBody>
          <a:bodyPr/>
          <a:lstStyle>
            <a:lvl1pPr marL="0" indent="0">
              <a:lnSpc>
                <a:spcPct val="114000"/>
              </a:lnSpc>
              <a:spcBef>
                <a:spcPts val="0"/>
              </a:spcBef>
              <a:spcAft>
                <a:spcPts val="0"/>
              </a:spcAft>
              <a:buNone/>
              <a:defRPr sz="3200" b="1" cap="all" spc="0" baseline="0">
                <a:solidFill>
                  <a:schemeClr val="accent1"/>
                </a:solidFill>
              </a:defRPr>
            </a:lvl1pPr>
          </a:lstStyle>
          <a:p>
            <a:pPr lvl="0"/>
            <a:r>
              <a:rPr lang="en-US" noProof="0" dirty="0"/>
              <a:t>Subline</a:t>
            </a:r>
          </a:p>
        </p:txBody>
      </p:sp>
      <p:sp>
        <p:nvSpPr>
          <p:cNvPr id="10" name="Textplatzhalter 4">
            <a:extLst>
              <a:ext uri="{FF2B5EF4-FFF2-40B4-BE49-F238E27FC236}">
                <a16:creationId xmlns:a16="http://schemas.microsoft.com/office/drawing/2014/main" id="{02F77179-7DE6-490F-AFDB-836C5B895F0C}"/>
              </a:ext>
            </a:extLst>
          </p:cNvPr>
          <p:cNvSpPr>
            <a:spLocks noGrp="1"/>
          </p:cNvSpPr>
          <p:nvPr>
            <p:ph type="body" sz="quarter" idx="14" hasCustomPrompt="1"/>
          </p:nvPr>
        </p:nvSpPr>
        <p:spPr>
          <a:xfrm>
            <a:off x="371620" y="6423285"/>
            <a:ext cx="2304000" cy="90000"/>
          </a:xfrm>
          <a:blipFill>
            <a:blip r:embed="rId2"/>
            <a:stretch>
              <a:fillRect/>
            </a:stretch>
          </a:blipFill>
        </p:spPr>
        <p:txBody>
          <a:bodyPr vert="horz" lIns="0" tIns="0" rIns="0" bIns="0" rtlCol="0" anchor="t" anchorCtr="0">
            <a:noAutofit/>
          </a:bodyPr>
          <a:lstStyle>
            <a:lvl1pPr>
              <a:defRPr lang="de-DE" sz="200" dirty="0">
                <a:solidFill>
                  <a:schemeClr val="bg1"/>
                </a:solidFill>
              </a:defRPr>
            </a:lvl1pPr>
          </a:lstStyle>
          <a:p>
            <a:pPr marL="0" lvl="0" indent="0">
              <a:buNone/>
            </a:pPr>
            <a:r>
              <a:rPr lang="en-US" noProof="0"/>
              <a:t> </a:t>
            </a:r>
          </a:p>
        </p:txBody>
      </p:sp>
      <p:pic>
        <p:nvPicPr>
          <p:cNvPr id="11" name="Bild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9693" y="5769260"/>
            <a:ext cx="1872337" cy="848403"/>
          </a:xfrm>
          <a:prstGeom prst="rect">
            <a:avLst/>
          </a:prstGeom>
        </p:spPr>
      </p:pic>
    </p:spTree>
    <p:extLst>
      <p:ext uri="{BB962C8B-B14F-4D97-AF65-F5344CB8AC3E}">
        <p14:creationId xmlns:p14="http://schemas.microsoft.com/office/powerpoint/2010/main" val="2073494238"/>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4">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9000"/>
            <a:ext cx="12192000" cy="1980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71475" y="341313"/>
            <a:ext cx="11449050" cy="308768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31837" y="4911514"/>
            <a:ext cx="107283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4221088"/>
            <a:ext cx="10728325" cy="547142"/>
          </a:xfrm>
        </p:spPr>
        <p:txBody>
          <a:bodyPr vert="horz" lIns="0" tIns="0" rIns="0" bIns="0" rtlCol="0" anchor="t" anchorCtr="0">
            <a:noAutofit/>
          </a:bodyPr>
          <a:lstStyle>
            <a:lvl1pPr marL="0" indent="0">
              <a:lnSpc>
                <a:spcPct val="114000"/>
              </a:lnSpc>
              <a:spcBef>
                <a:spcPts val="0"/>
              </a:spcBef>
              <a:spcAft>
                <a:spcPts val="0"/>
              </a:spcAft>
              <a:buNone/>
              <a:defRPr lang="de-DE" sz="1800" b="1" cap="none" spc="0" baseline="0" dirty="0">
                <a:solidFill>
                  <a:schemeClr val="accent1"/>
                </a:solidFill>
              </a:defRPr>
            </a:lvl1pPr>
          </a:lstStyle>
          <a:p>
            <a:pPr marL="228600" lvl="0" indent="-228600">
              <a:lnSpc>
                <a:spcPct val="100000"/>
              </a:lnSpc>
              <a:spcBef>
                <a:spcPts val="0"/>
              </a:spcBef>
            </a:pPr>
            <a:r>
              <a:rPr lang="en-US" noProof="0" dirty="0"/>
              <a:t>Subline</a:t>
            </a:r>
          </a:p>
        </p:txBody>
      </p:sp>
      <p:sp>
        <p:nvSpPr>
          <p:cNvPr id="10" name="Textplatzhalter 4">
            <a:extLst>
              <a:ext uri="{FF2B5EF4-FFF2-40B4-BE49-F238E27FC236}">
                <a16:creationId xmlns:a16="http://schemas.microsoft.com/office/drawing/2014/main" id="{1F0FB68E-EE59-46F0-A3EA-690446700A77}"/>
              </a:ext>
            </a:extLst>
          </p:cNvPr>
          <p:cNvSpPr>
            <a:spLocks noGrp="1"/>
          </p:cNvSpPr>
          <p:nvPr>
            <p:ph type="body" sz="quarter" idx="14" hasCustomPrompt="1"/>
          </p:nvPr>
        </p:nvSpPr>
        <p:spPr>
          <a:xfrm>
            <a:off x="371620" y="6423285"/>
            <a:ext cx="2304000" cy="90000"/>
          </a:xfrm>
          <a:blipFill>
            <a:blip r:embed="rId2"/>
            <a:stretch>
              <a:fillRect/>
            </a:stretch>
          </a:blipFill>
        </p:spPr>
        <p:txBody>
          <a:bodyPr vert="horz" lIns="0" tIns="0" rIns="0" bIns="0" rtlCol="0" anchor="t" anchorCtr="0">
            <a:noAutofit/>
          </a:bodyPr>
          <a:lstStyle>
            <a:lvl1pPr>
              <a:defRPr lang="de-DE" sz="200" dirty="0">
                <a:solidFill>
                  <a:schemeClr val="bg1"/>
                </a:solidFill>
              </a:defRPr>
            </a:lvl1pPr>
          </a:lstStyle>
          <a:p>
            <a:pPr marL="0" lvl="0" indent="0">
              <a:buNone/>
            </a:pPr>
            <a:r>
              <a:rPr lang="en-US" noProof="0"/>
              <a:t> </a:t>
            </a:r>
          </a:p>
        </p:txBody>
      </p:sp>
      <p:pic>
        <p:nvPicPr>
          <p:cNvPr id="11" name="Bild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9693" y="5769260"/>
            <a:ext cx="1872337" cy="848403"/>
          </a:xfrm>
          <a:prstGeom prst="rect">
            <a:avLst/>
          </a:prstGeom>
        </p:spPr>
      </p:pic>
    </p:spTree>
    <p:extLst>
      <p:ext uri="{BB962C8B-B14F-4D97-AF65-F5344CB8AC3E}">
        <p14:creationId xmlns:p14="http://schemas.microsoft.com/office/powerpoint/2010/main" val="1128135991"/>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spc="0" baseline="0">
                <a:solidFill>
                  <a:schemeClr val="tx2"/>
                </a:solidFill>
              </a:defRPr>
            </a:lvl1pPr>
          </a:lstStyle>
          <a:p>
            <a:r>
              <a:rPr lang="de-DE" noProof="0" dirty="0"/>
              <a:t>Titelmasterformat durch Klicken bearbeiten</a:t>
            </a:r>
            <a:endParaRPr lang="en-US" noProof="0" dirty="0"/>
          </a:p>
        </p:txBody>
      </p:sp>
      <p:sp>
        <p:nvSpPr>
          <p:cNvPr id="3" name="Content Placeholder 2"/>
          <p:cNvSpPr>
            <a:spLocks noGrp="1"/>
          </p:cNvSpPr>
          <p:nvPr>
            <p:ph idx="1"/>
          </p:nvPr>
        </p:nvSpPr>
        <p:spPr>
          <a:xfrm>
            <a:off x="360000" y="1563143"/>
            <a:ext cx="11449050" cy="4214255"/>
          </a:xfrm>
        </p:spPr>
        <p:txBody>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17" name="Datumsplatzhalter 16">
            <a:extLst>
              <a:ext uri="{FF2B5EF4-FFF2-40B4-BE49-F238E27FC236}">
                <a16:creationId xmlns:a16="http://schemas.microsoft.com/office/drawing/2014/main" id="{8D88C6F8-099A-4D39-8533-B1EEB7F052D4}"/>
              </a:ext>
            </a:extLst>
          </p:cNvPr>
          <p:cNvSpPr>
            <a:spLocks noGrp="1"/>
          </p:cNvSpPr>
          <p:nvPr>
            <p:ph type="dt" sz="half" idx="13"/>
          </p:nvPr>
        </p:nvSpPr>
        <p:spPr/>
        <p:txBody>
          <a:bodyPr/>
          <a:lstStyle/>
          <a:p>
            <a:r>
              <a:rPr lang="en-US" noProof="0"/>
              <a:t>00 Month 2018</a:t>
            </a:r>
          </a:p>
        </p:txBody>
      </p:sp>
      <p:sp>
        <p:nvSpPr>
          <p:cNvPr id="7" name="Textplatzhalter 10">
            <a:extLst>
              <a:ext uri="{FF2B5EF4-FFF2-40B4-BE49-F238E27FC236}">
                <a16:creationId xmlns:a16="http://schemas.microsoft.com/office/drawing/2014/main" id="{F0FEB314-58C6-43FB-BF57-07B357AFA15D}"/>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
        <p:nvSpPr>
          <p:cNvPr id="4" name="Foliennummernplatzhalter 3">
            <a:extLst>
              <a:ext uri="{FF2B5EF4-FFF2-40B4-BE49-F238E27FC236}">
                <a16:creationId xmlns:a16="http://schemas.microsoft.com/office/drawing/2014/main" id="{4F581D6B-1739-4E95-A7A3-5B7B04BE533F}"/>
              </a:ext>
            </a:extLst>
          </p:cNvPr>
          <p:cNvSpPr>
            <a:spLocks noGrp="1"/>
          </p:cNvSpPr>
          <p:nvPr>
            <p:ph type="sldNum" sz="quarter" idx="16"/>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121020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klein)">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spc="0" baseline="0">
                <a:solidFill>
                  <a:schemeClr val="tx2"/>
                </a:solidFill>
              </a:defRPr>
            </a:lvl1pPr>
          </a:lstStyle>
          <a:p>
            <a:r>
              <a:rPr lang="de-DE" noProof="0" dirty="0"/>
              <a:t>Titelmasterformat durch Klicken bearbeiten</a:t>
            </a:r>
            <a:endParaRPr lang="en-US" noProof="0" dirty="0"/>
          </a:p>
        </p:txBody>
      </p:sp>
      <p:sp>
        <p:nvSpPr>
          <p:cNvPr id="3" name="Content Placeholder 2"/>
          <p:cNvSpPr>
            <a:spLocks noGrp="1"/>
          </p:cNvSpPr>
          <p:nvPr>
            <p:ph idx="1"/>
          </p:nvPr>
        </p:nvSpPr>
        <p:spPr>
          <a:xfrm>
            <a:off x="360000" y="1578310"/>
            <a:ext cx="11449050" cy="4190666"/>
          </a:xfrm>
        </p:spPr>
        <p:txBody>
          <a:bodyPr/>
          <a:lstStyle>
            <a:lvl1pPr marL="177800" indent="-177800">
              <a:defRPr sz="1800"/>
            </a:lvl1pPr>
            <a:lvl2pPr marL="361950" indent="-184150">
              <a:defRPr sz="1800"/>
            </a:lvl2pPr>
            <a:lvl3pPr marL="539750" indent="-177800">
              <a:defRPr sz="1800"/>
            </a:lvl3pPr>
            <a:lvl4pPr marL="717550" indent="-177800">
              <a:defRPr sz="1800"/>
            </a:lvl4pPr>
            <a:lvl5pPr marL="895350" indent="-177800">
              <a:defRPr sz="1800"/>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7" name="Datumsplatzhalter 16">
            <a:extLst>
              <a:ext uri="{FF2B5EF4-FFF2-40B4-BE49-F238E27FC236}">
                <a16:creationId xmlns:a16="http://schemas.microsoft.com/office/drawing/2014/main" id="{8D88C6F8-099A-4D39-8533-B1EEB7F052D4}"/>
              </a:ext>
            </a:extLst>
          </p:cNvPr>
          <p:cNvSpPr>
            <a:spLocks noGrp="1"/>
          </p:cNvSpPr>
          <p:nvPr>
            <p:ph type="dt" sz="half" idx="13"/>
          </p:nvPr>
        </p:nvSpPr>
        <p:spPr/>
        <p:txBody>
          <a:bodyPr/>
          <a:lstStyle/>
          <a:p>
            <a:r>
              <a:rPr lang="en-US" noProof="0"/>
              <a:t>00 Month 2018</a:t>
            </a:r>
          </a:p>
        </p:txBody>
      </p:sp>
      <p:sp>
        <p:nvSpPr>
          <p:cNvPr id="7" name="Textplatzhalter 10">
            <a:extLst>
              <a:ext uri="{FF2B5EF4-FFF2-40B4-BE49-F238E27FC236}">
                <a16:creationId xmlns:a16="http://schemas.microsoft.com/office/drawing/2014/main" id="{29624FD4-E8F5-4C76-8AB0-019D7FCEAADC}"/>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
        <p:nvSpPr>
          <p:cNvPr id="4" name="Foliennummernplatzhalter 3">
            <a:extLst>
              <a:ext uri="{FF2B5EF4-FFF2-40B4-BE49-F238E27FC236}">
                <a16:creationId xmlns:a16="http://schemas.microsoft.com/office/drawing/2014/main" id="{94D65862-E64A-4E5F-8934-CBE2F43FDC99}"/>
              </a:ext>
            </a:extLst>
          </p:cNvPr>
          <p:cNvSpPr>
            <a:spLocks noGrp="1"/>
          </p:cNvSpPr>
          <p:nvPr>
            <p:ph type="sldNum" sz="quarter" idx="16"/>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74392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2 Bilder">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spc="0" baseline="0">
                <a:solidFill>
                  <a:schemeClr val="tx2"/>
                </a:solidFill>
              </a:defRPr>
            </a:lvl1pPr>
          </a:lstStyle>
          <a:p>
            <a:r>
              <a:rPr lang="de-DE" noProof="0" dirty="0"/>
              <a:t>Titelmasterformat durch Klicken bearbeiten</a:t>
            </a:r>
            <a:endParaRPr lang="en-US" noProof="0" dirty="0"/>
          </a:p>
        </p:txBody>
      </p:sp>
      <p:sp>
        <p:nvSpPr>
          <p:cNvPr id="6" name="Datumsplatzhalter 5">
            <a:extLst>
              <a:ext uri="{FF2B5EF4-FFF2-40B4-BE49-F238E27FC236}">
                <a16:creationId xmlns:a16="http://schemas.microsoft.com/office/drawing/2014/main" id="{4283517E-5B20-4272-8660-1A906CDE614E}"/>
              </a:ext>
            </a:extLst>
          </p:cNvPr>
          <p:cNvSpPr>
            <a:spLocks noGrp="1"/>
          </p:cNvSpPr>
          <p:nvPr>
            <p:ph type="dt" sz="half" idx="10"/>
          </p:nvPr>
        </p:nvSpPr>
        <p:spPr/>
        <p:txBody>
          <a:bodyPr/>
          <a:lstStyle/>
          <a:p>
            <a:r>
              <a:rPr lang="en-US" noProof="0"/>
              <a:t>00 Month 2018</a:t>
            </a:r>
          </a:p>
        </p:txBody>
      </p:sp>
      <p:sp>
        <p:nvSpPr>
          <p:cNvPr id="10" name="Bildplatzhalter 4">
            <a:extLst>
              <a:ext uri="{FF2B5EF4-FFF2-40B4-BE49-F238E27FC236}">
                <a16:creationId xmlns:a16="http://schemas.microsoft.com/office/drawing/2014/main" id="{8A00DEAD-5DE0-4EC4-9106-51A82A9A04E7}"/>
              </a:ext>
            </a:extLst>
          </p:cNvPr>
          <p:cNvSpPr>
            <a:spLocks noGrp="1"/>
          </p:cNvSpPr>
          <p:nvPr>
            <p:ph type="pic" sz="quarter" idx="13"/>
          </p:nvPr>
        </p:nvSpPr>
        <p:spPr>
          <a:xfrm>
            <a:off x="360000" y="1628775"/>
            <a:ext cx="5437187" cy="316837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4" name="Textplatzhalter 3">
            <a:extLst>
              <a:ext uri="{FF2B5EF4-FFF2-40B4-BE49-F238E27FC236}">
                <a16:creationId xmlns:a16="http://schemas.microsoft.com/office/drawing/2014/main" id="{A1A390F4-CC78-4ED1-8D50-5D59AE8D05BE}"/>
              </a:ext>
            </a:extLst>
          </p:cNvPr>
          <p:cNvSpPr>
            <a:spLocks noGrp="1"/>
          </p:cNvSpPr>
          <p:nvPr>
            <p:ph type="body" sz="quarter" idx="14" hasCustomPrompt="1"/>
          </p:nvPr>
        </p:nvSpPr>
        <p:spPr>
          <a:xfrm>
            <a:off x="360000" y="4900254"/>
            <a:ext cx="5437187" cy="868722"/>
          </a:xfrm>
        </p:spPr>
        <p:txBody>
          <a:bodyPr/>
          <a:lstStyle>
            <a:lvl1pPr marL="0" indent="0">
              <a:spcAft>
                <a:spcPts val="0"/>
              </a:spcAft>
              <a:buNone/>
              <a:defRPr sz="1800"/>
            </a:lvl1pPr>
          </a:lstStyle>
          <a:p>
            <a:pPr lvl="0"/>
            <a:r>
              <a:rPr lang="en-US" noProof="0" dirty="0"/>
              <a:t>Caption</a:t>
            </a:r>
          </a:p>
        </p:txBody>
      </p:sp>
      <p:sp>
        <p:nvSpPr>
          <p:cNvPr id="11" name="Bildplatzhalter 4">
            <a:extLst>
              <a:ext uri="{FF2B5EF4-FFF2-40B4-BE49-F238E27FC236}">
                <a16:creationId xmlns:a16="http://schemas.microsoft.com/office/drawing/2014/main" id="{23A5E56D-954A-4968-9BC8-DFAC877CAA16}"/>
              </a:ext>
            </a:extLst>
          </p:cNvPr>
          <p:cNvSpPr>
            <a:spLocks noGrp="1"/>
          </p:cNvSpPr>
          <p:nvPr>
            <p:ph type="pic" sz="quarter" idx="15"/>
          </p:nvPr>
        </p:nvSpPr>
        <p:spPr>
          <a:xfrm>
            <a:off x="6383338" y="1628775"/>
            <a:ext cx="5437187" cy="316837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12" name="Textplatzhalter 3">
            <a:extLst>
              <a:ext uri="{FF2B5EF4-FFF2-40B4-BE49-F238E27FC236}">
                <a16:creationId xmlns:a16="http://schemas.microsoft.com/office/drawing/2014/main" id="{1C326D2C-F758-4203-BE3D-8CDB8EB30941}"/>
              </a:ext>
            </a:extLst>
          </p:cNvPr>
          <p:cNvSpPr>
            <a:spLocks noGrp="1"/>
          </p:cNvSpPr>
          <p:nvPr>
            <p:ph type="body" sz="quarter" idx="16" hasCustomPrompt="1"/>
          </p:nvPr>
        </p:nvSpPr>
        <p:spPr>
          <a:xfrm>
            <a:off x="6383338" y="4900254"/>
            <a:ext cx="5437187" cy="868722"/>
          </a:xfrm>
        </p:spPr>
        <p:txBody>
          <a:bodyPr/>
          <a:lstStyle>
            <a:lvl1pPr marL="0" indent="0">
              <a:spcAft>
                <a:spcPts val="0"/>
              </a:spcAft>
              <a:buNone/>
              <a:defRPr sz="1800"/>
            </a:lvl1pPr>
          </a:lstStyle>
          <a:p>
            <a:pPr lvl="0"/>
            <a:r>
              <a:rPr lang="en-US" noProof="0" dirty="0"/>
              <a:t>Caption</a:t>
            </a:r>
          </a:p>
        </p:txBody>
      </p:sp>
      <p:sp>
        <p:nvSpPr>
          <p:cNvPr id="13" name="Textplatzhalter 10">
            <a:extLst>
              <a:ext uri="{FF2B5EF4-FFF2-40B4-BE49-F238E27FC236}">
                <a16:creationId xmlns:a16="http://schemas.microsoft.com/office/drawing/2014/main" id="{8D87DCD3-D230-4056-A20A-D9CBA549CE9C}"/>
              </a:ext>
            </a:extLst>
          </p:cNvPr>
          <p:cNvSpPr>
            <a:spLocks noGrp="1"/>
          </p:cNvSpPr>
          <p:nvPr>
            <p:ph type="body" sz="quarter" idx="17" hasCustomPrompt="1"/>
          </p:nvPr>
        </p:nvSpPr>
        <p:spPr>
          <a:xfrm>
            <a:off x="358774" y="938786"/>
            <a:ext cx="11449049"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
        <p:nvSpPr>
          <p:cNvPr id="3" name="Foliennummernplatzhalter 2">
            <a:extLst>
              <a:ext uri="{FF2B5EF4-FFF2-40B4-BE49-F238E27FC236}">
                <a16:creationId xmlns:a16="http://schemas.microsoft.com/office/drawing/2014/main" id="{2F566AD1-91A5-4D6F-BE6D-62150997CE1F}"/>
              </a:ext>
            </a:extLst>
          </p:cNvPr>
          <p:cNvSpPr>
            <a:spLocks noGrp="1"/>
          </p:cNvSpPr>
          <p:nvPr>
            <p:ph type="sldNum" sz="quarter" idx="18"/>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370165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spc="0" baseline="0">
                <a:solidFill>
                  <a:schemeClr val="tx2"/>
                </a:solidFill>
              </a:defRPr>
            </a:lvl1pPr>
          </a:lstStyle>
          <a:p>
            <a:r>
              <a:rPr lang="de-DE" noProof="0" dirty="0"/>
              <a:t>Titelmasterformat durch Klicken bearbeiten</a:t>
            </a:r>
            <a:endParaRPr lang="en-US" noProof="0" dirty="0"/>
          </a:p>
        </p:txBody>
      </p:sp>
      <p:sp>
        <p:nvSpPr>
          <p:cNvPr id="6" name="Datumsplatzhalter 5">
            <a:extLst>
              <a:ext uri="{FF2B5EF4-FFF2-40B4-BE49-F238E27FC236}">
                <a16:creationId xmlns:a16="http://schemas.microsoft.com/office/drawing/2014/main" id="{4283517E-5B20-4272-8660-1A906CDE614E}"/>
              </a:ext>
            </a:extLst>
          </p:cNvPr>
          <p:cNvSpPr>
            <a:spLocks noGrp="1"/>
          </p:cNvSpPr>
          <p:nvPr>
            <p:ph type="dt" sz="half" idx="10"/>
          </p:nvPr>
        </p:nvSpPr>
        <p:spPr/>
        <p:txBody>
          <a:bodyPr/>
          <a:lstStyle/>
          <a:p>
            <a:r>
              <a:rPr lang="en-US" noProof="0"/>
              <a:t>00 Month 2018</a:t>
            </a:r>
          </a:p>
        </p:txBody>
      </p:sp>
      <p:sp>
        <p:nvSpPr>
          <p:cNvPr id="9" name="Textplatzhalter 10">
            <a:extLst>
              <a:ext uri="{FF2B5EF4-FFF2-40B4-BE49-F238E27FC236}">
                <a16:creationId xmlns:a16="http://schemas.microsoft.com/office/drawing/2014/main" id="{F63E2467-CDE8-4456-BDC8-2E6458C092A7}"/>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
        <p:nvSpPr>
          <p:cNvPr id="3" name="Foliennummernplatzhalter 2">
            <a:extLst>
              <a:ext uri="{FF2B5EF4-FFF2-40B4-BE49-F238E27FC236}">
                <a16:creationId xmlns:a16="http://schemas.microsoft.com/office/drawing/2014/main" id="{1C9A4D5F-2E35-47CB-9ECC-6BDDA4543523}"/>
              </a:ext>
            </a:extLst>
          </p:cNvPr>
          <p:cNvSpPr>
            <a:spLocks noGrp="1"/>
          </p:cNvSpPr>
          <p:nvPr>
            <p:ph type="sldNum" sz="quarter" idx="16"/>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261187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1A9D9CA0-0D3A-430F-A273-E4F9DC8D4FCA}"/>
              </a:ext>
            </a:extLst>
          </p:cNvPr>
          <p:cNvSpPr>
            <a:spLocks noGrp="1"/>
          </p:cNvSpPr>
          <p:nvPr>
            <p:ph type="dt" sz="half" idx="10"/>
          </p:nvPr>
        </p:nvSpPr>
        <p:spPr/>
        <p:txBody>
          <a:bodyPr/>
          <a:lstStyle/>
          <a:p>
            <a:r>
              <a:rPr lang="en-US" noProof="0"/>
              <a:t>00 Month 2018</a:t>
            </a:r>
          </a:p>
        </p:txBody>
      </p:sp>
      <p:sp>
        <p:nvSpPr>
          <p:cNvPr id="2" name="Foliennummernplatzhalter 1">
            <a:extLst>
              <a:ext uri="{FF2B5EF4-FFF2-40B4-BE49-F238E27FC236}">
                <a16:creationId xmlns:a16="http://schemas.microsoft.com/office/drawing/2014/main" id="{FBEB74CF-3CEB-49F7-B847-0E316736F21A}"/>
              </a:ext>
            </a:extLst>
          </p:cNvPr>
          <p:cNvSpPr>
            <a:spLocks noGrp="1"/>
          </p:cNvSpPr>
          <p:nvPr>
            <p:ph type="sldNum" sz="quarter" idx="11"/>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10631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475" y="1563143"/>
            <a:ext cx="11449050" cy="4214255"/>
          </a:xfrm>
          <a:prstGeom prst="rect">
            <a:avLst/>
          </a:prstGeom>
        </p:spPr>
        <p:txBody>
          <a:bodyPr vert="horz" lIns="0" tIns="0" rIns="0" bIns="0" rtlCol="0" anchor="t" anchorCtr="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4" name="Date Placeholder 3"/>
          <p:cNvSpPr>
            <a:spLocks noGrp="1"/>
          </p:cNvSpPr>
          <p:nvPr>
            <p:ph type="dt" sz="half" idx="2"/>
          </p:nvPr>
        </p:nvSpPr>
        <p:spPr>
          <a:xfrm>
            <a:off x="3776105" y="6381328"/>
            <a:ext cx="1600508" cy="221109"/>
          </a:xfrm>
          <a:prstGeom prst="rect">
            <a:avLst/>
          </a:prstGeom>
        </p:spPr>
        <p:txBody>
          <a:bodyPr vert="horz" lIns="0" tIns="0" rIns="0" bIns="0" rtlCol="0" anchor="t" anchorCtr="0">
            <a:noAutofit/>
          </a:bodyPr>
          <a:lstStyle>
            <a:lvl1pPr algn="l">
              <a:defRPr sz="1200">
                <a:solidFill>
                  <a:schemeClr val="tx2"/>
                </a:solidFill>
              </a:defRPr>
            </a:lvl1pPr>
          </a:lstStyle>
          <a:p>
            <a:r>
              <a:rPr lang="en-US" dirty="0"/>
              <a:t>00 Month 2018</a:t>
            </a:r>
          </a:p>
        </p:txBody>
      </p:sp>
      <p:sp>
        <p:nvSpPr>
          <p:cNvPr id="6" name="Slide Number Placeholder 5"/>
          <p:cNvSpPr>
            <a:spLocks noGrp="1"/>
          </p:cNvSpPr>
          <p:nvPr>
            <p:ph type="sldNum" sz="quarter" idx="4"/>
          </p:nvPr>
        </p:nvSpPr>
        <p:spPr>
          <a:xfrm>
            <a:off x="5818290" y="6381328"/>
            <a:ext cx="720000" cy="221109"/>
          </a:xfrm>
          <a:prstGeom prst="rect">
            <a:avLst/>
          </a:prstGeom>
        </p:spPr>
        <p:txBody>
          <a:bodyPr vert="horz" lIns="0" tIns="0" rIns="0" bIns="0" rtlCol="0" anchor="t" anchorCtr="0">
            <a:noAutofit/>
          </a:bodyPr>
          <a:lstStyle>
            <a:lvl1pPr algn="l">
              <a:defRPr sz="1200">
                <a:solidFill>
                  <a:schemeClr val="tx2"/>
                </a:solidFill>
              </a:defRPr>
            </a:lvl1pPr>
          </a:lstStyle>
          <a:p>
            <a:r>
              <a:rPr lang="en-US" dirty="0"/>
              <a:t>Page </a:t>
            </a:r>
            <a:fld id="{A52F4D17-1AD6-42D9-B93A-EB002C62F438}" type="slidenum">
              <a:rPr lang="en-US" smtClean="0"/>
              <a:pPr/>
              <a:t>‹Nr.›</a:t>
            </a:fld>
            <a:endParaRPr lang="en-US" dirty="0"/>
          </a:p>
        </p:txBody>
      </p:sp>
      <p:sp>
        <p:nvSpPr>
          <p:cNvPr id="2" name="Title Placeholder 1"/>
          <p:cNvSpPr>
            <a:spLocks noGrp="1"/>
          </p:cNvSpPr>
          <p:nvPr>
            <p:ph type="title"/>
          </p:nvPr>
        </p:nvSpPr>
        <p:spPr>
          <a:xfrm>
            <a:off x="371475" y="324000"/>
            <a:ext cx="11449050" cy="1124780"/>
          </a:xfrm>
          <a:prstGeom prst="rect">
            <a:avLst/>
          </a:prstGeom>
        </p:spPr>
        <p:txBody>
          <a:bodyPr vert="horz" lIns="0" tIns="0" rIns="0" bIns="0" rtlCol="0" anchor="t" anchorCtr="0">
            <a:noAutofit/>
          </a:bodyPr>
          <a:lstStyle/>
          <a:p>
            <a:r>
              <a:rPr lang="en-US" noProof="0"/>
              <a:t>Mastertitelformat bearbeiten</a:t>
            </a:r>
          </a:p>
        </p:txBody>
      </p:sp>
      <p:pic>
        <p:nvPicPr>
          <p:cNvPr id="13" name="Grafik 12">
            <a:extLst>
              <a:ext uri="{FF2B5EF4-FFF2-40B4-BE49-F238E27FC236}">
                <a16:creationId xmlns:a16="http://schemas.microsoft.com/office/drawing/2014/main" id="{F2C4F5F8-9F24-424C-8284-2E94052236C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pic>
        <p:nvPicPr>
          <p:cNvPr id="8" name="Grafik 7">
            <a:extLst>
              <a:ext uri="{FF2B5EF4-FFF2-40B4-BE49-F238E27FC236}">
                <a16:creationId xmlns:a16="http://schemas.microsoft.com/office/drawing/2014/main" id="{EF6C8115-8683-472F-BE9F-3E719023445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372067" y="6424763"/>
            <a:ext cx="2303553" cy="91462"/>
          </a:xfrm>
          <a:prstGeom prst="rect">
            <a:avLst/>
          </a:prstGeom>
        </p:spPr>
      </p:pic>
    </p:spTree>
    <p:extLst>
      <p:ext uri="{BB962C8B-B14F-4D97-AF65-F5344CB8AC3E}">
        <p14:creationId xmlns:p14="http://schemas.microsoft.com/office/powerpoint/2010/main" val="3822747736"/>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62" r:id="rId5"/>
    <p:sldLayoutId id="2147483672" r:id="rId6"/>
    <p:sldLayoutId id="2147483673" r:id="rId7"/>
    <p:sldLayoutId id="2147483666" r:id="rId8"/>
    <p:sldLayoutId id="2147483667" r:id="rId9"/>
    <p:sldLayoutId id="2147483674" r:id="rId10"/>
    <p:sldLayoutId id="2147483675" r:id="rId11"/>
  </p:sldLayoutIdLst>
  <p:hf hdr="0" ftr="0"/>
  <p:txStyles>
    <p:titleStyle>
      <a:lvl1pPr algn="l" defTabSz="914400" rtl="0" eaLnBrk="1" latinLnBrk="0" hangingPunct="1">
        <a:lnSpc>
          <a:spcPct val="114000"/>
        </a:lnSpc>
        <a:spcBef>
          <a:spcPct val="0"/>
        </a:spcBef>
        <a:buNone/>
        <a:defRPr sz="3200" b="1" kern="1200" cap="all" spc="100" baseline="0">
          <a:solidFill>
            <a:schemeClr val="accent1"/>
          </a:solidFill>
          <a:latin typeface="+mj-lt"/>
          <a:ea typeface="+mj-ea"/>
          <a:cs typeface="+mj-cs"/>
        </a:defRPr>
      </a:lvl1pPr>
    </p:titleStyle>
    <p:bodyStyle>
      <a:lvl1pPr marL="228600" indent="-2286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userDrawn="1">
          <p15:clr>
            <a:srgbClr val="F26B43"/>
          </p15:clr>
        </p15:guide>
        <p15:guide id="2" pos="234" userDrawn="1">
          <p15:clr>
            <a:srgbClr val="F26B43"/>
          </p15:clr>
        </p15:guide>
        <p15:guide id="3" pos="7446" userDrawn="1">
          <p15:clr>
            <a:srgbClr val="F26B43"/>
          </p15:clr>
        </p15:guide>
        <p15:guide id="4" orient="horz" pos="278" userDrawn="1">
          <p15:clr>
            <a:srgbClr val="F26B43"/>
          </p15:clr>
        </p15:guide>
        <p15:guide id="6" pos="3659" userDrawn="1">
          <p15:clr>
            <a:srgbClr val="F26B43"/>
          </p15:clr>
        </p15:guide>
        <p15:guide id="7" pos="4021" userDrawn="1">
          <p15:clr>
            <a:srgbClr val="F26B43"/>
          </p15:clr>
        </p15:guide>
        <p15:guide id="8" orient="horz" pos="36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0.emf"/><Relationship Id="rId7" Type="http://schemas.openxmlformats.org/officeDocument/2006/relationships/image" Target="../media/image22.emf"/><Relationship Id="rId2" Type="http://schemas.openxmlformats.org/officeDocument/2006/relationships/oleObject" Target="../embeddings/oleObject1.bin"/><Relationship Id="rId1" Type="http://schemas.openxmlformats.org/officeDocument/2006/relationships/slideLayout" Target="../slideLayouts/slideLayout10.xml"/><Relationship Id="rId6" Type="http://schemas.openxmlformats.org/officeDocument/2006/relationships/oleObject" Target="../embeddings/oleObject3.bin"/><Relationship Id="rId5" Type="http://schemas.openxmlformats.org/officeDocument/2006/relationships/image" Target="../media/image21.emf"/><Relationship Id="rId4" Type="http://schemas.openxmlformats.org/officeDocument/2006/relationships/oleObject" Target="../embeddings/oleObject2.bin"/><Relationship Id="rId9" Type="http://schemas.openxmlformats.org/officeDocument/2006/relationships/image" Target="../media/image2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64521-ED94-4240-8AD4-6C3D7A90E715}"/>
              </a:ext>
            </a:extLst>
          </p:cNvPr>
          <p:cNvSpPr>
            <a:spLocks noGrp="1"/>
          </p:cNvSpPr>
          <p:nvPr>
            <p:ph type="ctrTitle"/>
          </p:nvPr>
        </p:nvSpPr>
        <p:spPr/>
        <p:txBody>
          <a:bodyPr/>
          <a:lstStyle/>
          <a:p>
            <a:r>
              <a:rPr lang="en-GB" dirty="0"/>
              <a:t>Introduction to land surface processes and land surface modelling</a:t>
            </a:r>
          </a:p>
        </p:txBody>
      </p:sp>
      <p:sp>
        <p:nvSpPr>
          <p:cNvPr id="3" name="Untertitel 2">
            <a:extLst>
              <a:ext uri="{FF2B5EF4-FFF2-40B4-BE49-F238E27FC236}">
                <a16:creationId xmlns:a16="http://schemas.microsoft.com/office/drawing/2014/main" id="{C693119F-69DD-4BF5-B78E-98C0144F5F54}"/>
              </a:ext>
            </a:extLst>
          </p:cNvPr>
          <p:cNvSpPr>
            <a:spLocks noGrp="1"/>
          </p:cNvSpPr>
          <p:nvPr>
            <p:ph type="subTitle" idx="1"/>
          </p:nvPr>
        </p:nvSpPr>
        <p:spPr/>
        <p:txBody>
          <a:bodyPr/>
          <a:lstStyle/>
          <a:p>
            <a:r>
              <a:rPr lang="de-DE" dirty="0"/>
              <a:t>27.05.2024  I  Harrie-Jan </a:t>
            </a:r>
            <a:r>
              <a:rPr lang="de-DE" dirty="0" err="1"/>
              <a:t>hendricks-franssen</a:t>
            </a:r>
            <a:r>
              <a:rPr lang="de-DE" dirty="0"/>
              <a:t>, </a:t>
            </a:r>
            <a:r>
              <a:rPr lang="de-DE" dirty="0" err="1"/>
              <a:t>bamidele</a:t>
            </a:r>
            <a:r>
              <a:rPr lang="de-DE" dirty="0"/>
              <a:t> </a:t>
            </a:r>
            <a:r>
              <a:rPr lang="de-DE" dirty="0" err="1"/>
              <a:t>oloruntoba</a:t>
            </a:r>
            <a:r>
              <a:rPr lang="de-DE" dirty="0"/>
              <a:t> and </a:t>
            </a:r>
            <a:r>
              <a:rPr lang="de-DE" dirty="0" err="1"/>
              <a:t>stefan</a:t>
            </a:r>
            <a:r>
              <a:rPr lang="de-DE" dirty="0"/>
              <a:t> </a:t>
            </a:r>
            <a:r>
              <a:rPr lang="de-DE" dirty="0" err="1"/>
              <a:t>kollet</a:t>
            </a:r>
            <a:endParaRPr lang="de-DE" dirty="0"/>
          </a:p>
        </p:txBody>
      </p:sp>
      <p:sp>
        <p:nvSpPr>
          <p:cNvPr id="11" name="Textplatzhalter 10">
            <a:extLst>
              <a:ext uri="{FF2B5EF4-FFF2-40B4-BE49-F238E27FC236}">
                <a16:creationId xmlns:a16="http://schemas.microsoft.com/office/drawing/2014/main" id="{A5F65145-80CE-4F50-8C39-4EEE42342892}"/>
              </a:ext>
            </a:extLst>
          </p:cNvPr>
          <p:cNvSpPr>
            <a:spLocks noGrp="1"/>
          </p:cNvSpPr>
          <p:nvPr>
            <p:ph type="body" sz="quarter" idx="14"/>
          </p:nvPr>
        </p:nvSpPr>
        <p:spPr/>
        <p:txBody>
          <a:bodyPr/>
          <a:lstStyle/>
          <a:p>
            <a:endParaRPr lang="de-DE"/>
          </a:p>
        </p:txBody>
      </p:sp>
      <p:pic>
        <p:nvPicPr>
          <p:cNvPr id="5" name="Bildplatzhalter 7">
            <a:extLst>
              <a:ext uri="{FF2B5EF4-FFF2-40B4-BE49-F238E27FC236}">
                <a16:creationId xmlns:a16="http://schemas.microsoft.com/office/drawing/2014/main" id="{4DDDADA3-8057-440B-C0B1-87E39BBAF378}"/>
              </a:ext>
            </a:extLst>
          </p:cNvPr>
          <p:cNvPicPr>
            <a:picLocks noChangeAspect="1"/>
          </p:cNvPicPr>
          <p:nvPr/>
        </p:nvPicPr>
        <p:blipFill>
          <a:blip r:embed="rId2">
            <a:extLst>
              <a:ext uri="{28A0092B-C50C-407E-A947-70E740481C1C}">
                <a14:useLocalDpi xmlns:a14="http://schemas.microsoft.com/office/drawing/2010/main" val="0"/>
              </a:ext>
            </a:extLst>
          </a:blip>
          <a:srcRect l="26" r="26"/>
          <a:stretch>
            <a:fillRect/>
          </a:stretch>
        </p:blipFill>
        <p:spPr>
          <a:xfrm>
            <a:off x="371620" y="341313"/>
            <a:ext cx="11449050" cy="3087687"/>
          </a:xfrm>
          <a:prstGeom prst="rect">
            <a:avLst/>
          </a:prstGeom>
          <a:solidFill>
            <a:schemeClr val="bg2"/>
          </a:solidFill>
        </p:spPr>
      </p:pic>
    </p:spTree>
    <p:extLst>
      <p:ext uri="{BB962C8B-B14F-4D97-AF65-F5344CB8AC3E}">
        <p14:creationId xmlns:p14="http://schemas.microsoft.com/office/powerpoint/2010/main" val="324180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C0D4-D634-395F-0DA1-B905ABBFC50A}"/>
              </a:ext>
            </a:extLst>
          </p:cNvPr>
          <p:cNvSpPr>
            <a:spLocks noGrp="1"/>
          </p:cNvSpPr>
          <p:nvPr>
            <p:ph type="title"/>
          </p:nvPr>
        </p:nvSpPr>
        <p:spPr/>
        <p:txBody>
          <a:bodyPr/>
          <a:lstStyle/>
          <a:p>
            <a:r>
              <a:rPr lang="de-DE" dirty="0"/>
              <a:t>GROUNDWATER</a:t>
            </a:r>
            <a:endParaRPr lang="en-DE" dirty="0"/>
          </a:p>
        </p:txBody>
      </p:sp>
      <p:sp>
        <p:nvSpPr>
          <p:cNvPr id="3" name="Content Placeholder 2">
            <a:extLst>
              <a:ext uri="{FF2B5EF4-FFF2-40B4-BE49-F238E27FC236}">
                <a16:creationId xmlns:a16="http://schemas.microsoft.com/office/drawing/2014/main" id="{CD8203C4-28C2-A8E2-2D08-5E239938B20C}"/>
              </a:ext>
            </a:extLst>
          </p:cNvPr>
          <p:cNvSpPr>
            <a:spLocks noGrp="1"/>
          </p:cNvSpPr>
          <p:nvPr>
            <p:ph idx="1"/>
          </p:nvPr>
        </p:nvSpPr>
        <p:spPr>
          <a:xfrm>
            <a:off x="360000" y="1623241"/>
            <a:ext cx="11568648" cy="3089993"/>
          </a:xfrm>
        </p:spPr>
        <p:txBody>
          <a:bodyPr/>
          <a:lstStyle/>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Groundwater is usually present at greater depths, but often not (well) represented in LSM´s. Important is that in aquifers flow is mostly lateral, and that is affects soil moisture above groundwater.</a:t>
            </a:r>
          </a:p>
          <a:p>
            <a:endParaRPr lang="en-GB" sz="2000" dirty="0"/>
          </a:p>
          <a:p>
            <a:r>
              <a:rPr lang="en-GB" sz="2000" dirty="0"/>
              <a:t>Groundwater flow equation (numerically solved in LSM´s like TSMP):</a:t>
            </a:r>
          </a:p>
        </p:txBody>
      </p:sp>
      <p:sp>
        <p:nvSpPr>
          <p:cNvPr id="5" name="Slide Number Placeholder 4">
            <a:extLst>
              <a:ext uri="{FF2B5EF4-FFF2-40B4-BE49-F238E27FC236}">
                <a16:creationId xmlns:a16="http://schemas.microsoft.com/office/drawing/2014/main" id="{9303BBF9-2A13-471F-50BD-FA352A26F0B4}"/>
              </a:ext>
            </a:extLst>
          </p:cNvPr>
          <p:cNvSpPr>
            <a:spLocks noGrp="1"/>
          </p:cNvSpPr>
          <p:nvPr>
            <p:ph type="sldNum" sz="quarter" idx="14"/>
          </p:nvPr>
        </p:nvSpPr>
        <p:spPr>
          <a:xfrm>
            <a:off x="5818290" y="6381328"/>
            <a:ext cx="720000" cy="221109"/>
          </a:xfrm>
          <a:prstGeom prst="rect">
            <a:avLst/>
          </a:prstGeom>
        </p:spPr>
        <p:txBody>
          <a:bodyPr vert="horz" lIns="0" tIns="0" rIns="0" bIns="0" rtlCol="0" anchor="t" anchorCtr="0">
            <a:noAutofit/>
          </a:bodyPr>
          <a:lstStyle>
            <a:defPPr>
              <a:defRPr lang="en-US"/>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Seite </a:t>
            </a:r>
            <a:fld id="{A52F4D17-1AD6-42D9-B93A-EB002C62F438}" type="slidenum">
              <a:rPr lang="de-DE" smtClean="0"/>
              <a:pPr/>
              <a:t>10</a:t>
            </a:fld>
            <a:endParaRPr lang="de-DE" dirty="0"/>
          </a:p>
        </p:txBody>
      </p:sp>
      <p:pic>
        <p:nvPicPr>
          <p:cNvPr id="6" name="Grafik 5">
            <a:extLst>
              <a:ext uri="{FF2B5EF4-FFF2-40B4-BE49-F238E27FC236}">
                <a16:creationId xmlns:a16="http://schemas.microsoft.com/office/drawing/2014/main" id="{75E17C50-70C4-6F2E-5014-84A33766D06D}"/>
              </a:ext>
            </a:extLst>
          </p:cNvPr>
          <p:cNvPicPr>
            <a:picLocks noChangeAspect="1"/>
          </p:cNvPicPr>
          <p:nvPr/>
        </p:nvPicPr>
        <p:blipFill>
          <a:blip r:embed="rId2"/>
          <a:stretch>
            <a:fillRect/>
          </a:stretch>
        </p:blipFill>
        <p:spPr>
          <a:xfrm>
            <a:off x="2206084" y="1041953"/>
            <a:ext cx="7779832" cy="2880320"/>
          </a:xfrm>
          <a:prstGeom prst="rect">
            <a:avLst/>
          </a:prstGeom>
        </p:spPr>
      </p:pic>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B6D25A26-29D7-FB4B-34C2-8B450BFB1EF1}"/>
                  </a:ext>
                </a:extLst>
              </p:cNvPr>
              <p:cNvSpPr txBox="1"/>
              <p:nvPr/>
            </p:nvSpPr>
            <p:spPr>
              <a:xfrm>
                <a:off x="2550808" y="5716940"/>
                <a:ext cx="3249351" cy="667106"/>
              </a:xfrm>
              <a:prstGeom prst="rect">
                <a:avLst/>
              </a:prstGeom>
              <a:noFill/>
            </p:spPr>
            <p:txBody>
              <a:bodyPr wrap="none" lIns="0" tIns="0" rIns="0" bIns="0" rtlCol="0">
                <a:spAutoFit/>
              </a:bodyPr>
              <a:lstStyle/>
              <a:p>
                <a:pPr>
                  <a:lnSpc>
                    <a:spcPct val="95000"/>
                  </a:lnSpc>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rPr>
                        <m:t>𝛻</m:t>
                      </m:r>
                      <m:r>
                        <a:rPr lang="de-DE" sz="2400" i="1" smtClean="0">
                          <a:latin typeface="Cambria Math" panose="02040503050406030204" pitchFamily="18" charset="0"/>
                        </a:rPr>
                        <m:t>∙</m:t>
                      </m:r>
                      <m:r>
                        <a:rPr lang="de-DE" sz="2400" b="1" i="0" smtClean="0">
                          <a:latin typeface="Cambria Math" panose="02040503050406030204" pitchFamily="18" charset="0"/>
                        </a:rPr>
                        <m:t>(</m:t>
                      </m:r>
                      <m:r>
                        <a:rPr lang="de-DE" sz="2400" b="1">
                          <a:latin typeface="Cambria Math" panose="02040503050406030204" pitchFamily="18" charset="0"/>
                        </a:rPr>
                        <m:t>𝐊</m:t>
                      </m:r>
                      <m:r>
                        <a:rPr lang="de-DE" sz="2400" i="0">
                          <a:latin typeface="Cambria Math" panose="02040503050406030204" pitchFamily="18" charset="0"/>
                        </a:rPr>
                        <m:t>𝛻</m:t>
                      </m:r>
                      <m:r>
                        <a:rPr lang="de-DE" sz="2400" i="1">
                          <a:latin typeface="Cambria Math" panose="02040503050406030204" pitchFamily="18" charset="0"/>
                        </a:rPr>
                        <m:t>h</m:t>
                      </m:r>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𝑄</m:t>
                          </m:r>
                        </m:e>
                        <m:sub>
                          <m:r>
                            <a:rPr lang="de-DE" sz="2400" b="0" i="1" smtClean="0">
                              <a:latin typeface="Cambria Math" panose="02040503050406030204" pitchFamily="18" charset="0"/>
                            </a:rPr>
                            <m:t>𝑆𝑆</m:t>
                          </m:r>
                        </m:sub>
                      </m:sSub>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𝑆</m:t>
                          </m:r>
                        </m:e>
                        <m:sub>
                          <m:r>
                            <a:rPr lang="de-DE" sz="2400" b="0" i="1" smtClean="0">
                              <a:latin typeface="Cambria Math" panose="02040503050406030204" pitchFamily="18" charset="0"/>
                            </a:rPr>
                            <m:t>0</m:t>
                          </m:r>
                        </m:sub>
                      </m:sSub>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m:t>
                          </m:r>
                          <m:r>
                            <a:rPr lang="de-DE" sz="2400" b="0" i="1" smtClean="0">
                              <a:latin typeface="Cambria Math" panose="02040503050406030204" pitchFamily="18" charset="0"/>
                            </a:rPr>
                            <m:t>h</m:t>
                          </m:r>
                        </m:num>
                        <m:den>
                          <m:r>
                            <a:rPr lang="de-DE" sz="2400" b="0" i="1" smtClean="0">
                              <a:latin typeface="Cambria Math" panose="02040503050406030204" pitchFamily="18" charset="0"/>
                            </a:rPr>
                            <m:t>𝜕</m:t>
                          </m:r>
                          <m:r>
                            <a:rPr lang="de-DE" sz="2400" b="0" i="1" smtClean="0">
                              <a:latin typeface="Cambria Math" panose="02040503050406030204" pitchFamily="18" charset="0"/>
                            </a:rPr>
                            <m:t>𝑡</m:t>
                          </m:r>
                        </m:den>
                      </m:f>
                    </m:oMath>
                  </m:oMathPara>
                </a14:m>
                <a:endParaRPr lang="de-DE" sz="2400" dirty="0" err="1"/>
              </a:p>
            </p:txBody>
          </p:sp>
        </mc:Choice>
        <mc:Fallback xmlns="">
          <p:sp>
            <p:nvSpPr>
              <p:cNvPr id="7" name="Textfeld 6">
                <a:extLst>
                  <a:ext uri="{FF2B5EF4-FFF2-40B4-BE49-F238E27FC236}">
                    <a16:creationId xmlns:a16="http://schemas.microsoft.com/office/drawing/2014/main" id="{B6D25A26-29D7-FB4B-34C2-8B450BFB1EF1}"/>
                  </a:ext>
                </a:extLst>
              </p:cNvPr>
              <p:cNvSpPr txBox="1">
                <a:spLocks noRot="1" noChangeAspect="1" noMove="1" noResize="1" noEditPoints="1" noAdjustHandles="1" noChangeArrowheads="1" noChangeShapeType="1" noTextEdit="1"/>
              </p:cNvSpPr>
              <p:nvPr/>
            </p:nvSpPr>
            <p:spPr>
              <a:xfrm>
                <a:off x="2550808" y="5716940"/>
                <a:ext cx="3249351" cy="667106"/>
              </a:xfrm>
              <a:prstGeom prst="rect">
                <a:avLst/>
              </a:prstGeom>
              <a:blipFill>
                <a:blip r:embed="rId3"/>
                <a:stretch>
                  <a:fillRect b="-917"/>
                </a:stretch>
              </a:blipFill>
            </p:spPr>
            <p:txBody>
              <a:bodyPr/>
              <a:lstStyle/>
              <a:p>
                <a:r>
                  <a:rPr lang="de-DE">
                    <a:noFill/>
                  </a:rPr>
                  <a:t> </a:t>
                </a:r>
              </a:p>
            </p:txBody>
          </p:sp>
        </mc:Fallback>
      </mc:AlternateContent>
      <p:sp>
        <p:nvSpPr>
          <p:cNvPr id="8" name="Text Box 28">
            <a:extLst>
              <a:ext uri="{FF2B5EF4-FFF2-40B4-BE49-F238E27FC236}">
                <a16:creationId xmlns:a16="http://schemas.microsoft.com/office/drawing/2014/main" id="{9C3DCC1E-7FB8-79D8-BF88-4F0193F37794}"/>
              </a:ext>
            </a:extLst>
          </p:cNvPr>
          <p:cNvSpPr txBox="1">
            <a:spLocks noChangeArrowheads="1"/>
          </p:cNvSpPr>
          <p:nvPr/>
        </p:nvSpPr>
        <p:spPr bwMode="auto">
          <a:xfrm>
            <a:off x="7228924" y="5661248"/>
            <a:ext cx="4824536" cy="1115690"/>
          </a:xfrm>
          <a:prstGeom prst="rect">
            <a:avLst/>
          </a:prstGeom>
          <a:solidFill>
            <a:srgbClr val="FFFF00"/>
          </a:solidFill>
          <a:ln w="9525">
            <a:noFill/>
            <a:miter lim="800000"/>
            <a:headEnd/>
            <a:tailEnd/>
          </a:ln>
        </p:spPr>
        <p:txBody>
          <a:bodyPr wrap="square">
            <a:spAutoFit/>
          </a:bodyPr>
          <a:lstStyle/>
          <a:p>
            <a:pPr>
              <a:spcBef>
                <a:spcPct val="50000"/>
              </a:spcBef>
            </a:pPr>
            <a:r>
              <a:rPr lang="en-GB" sz="1900" i="1" dirty="0">
                <a:latin typeface="+mj-lt"/>
              </a:rPr>
              <a:t>h	hydraulic head </a:t>
            </a:r>
            <a:r>
              <a:rPr lang="en-GB" sz="1900" dirty="0"/>
              <a:t>[L] </a:t>
            </a:r>
          </a:p>
          <a:p>
            <a:pPr>
              <a:spcBef>
                <a:spcPct val="50000"/>
              </a:spcBef>
            </a:pPr>
            <a:r>
              <a:rPr lang="en-GB" sz="1900" i="1" dirty="0">
                <a:latin typeface="+mj-lt"/>
              </a:rPr>
              <a:t>S</a:t>
            </a:r>
            <a:r>
              <a:rPr lang="en-GB" sz="1900" i="1" baseline="-25000" dirty="0">
                <a:latin typeface="+mj-lt"/>
              </a:rPr>
              <a:t>0</a:t>
            </a:r>
            <a:r>
              <a:rPr lang="en-GB" sz="1900" i="1" dirty="0">
                <a:latin typeface="+mj-lt"/>
              </a:rPr>
              <a:t>	specific </a:t>
            </a:r>
            <a:r>
              <a:rPr lang="en-GB" sz="1900" i="1" dirty="0" err="1">
                <a:latin typeface="+mj-lt"/>
              </a:rPr>
              <a:t>storativity</a:t>
            </a:r>
            <a:r>
              <a:rPr lang="en-GB" sz="1900" i="1" dirty="0">
                <a:latin typeface="+mj-lt"/>
              </a:rPr>
              <a:t>: volume of water removed if head decreases 1m </a:t>
            </a:r>
            <a:r>
              <a:rPr lang="en-GB" sz="1900" dirty="0">
                <a:latin typeface="+mj-lt"/>
              </a:rPr>
              <a:t>[L</a:t>
            </a:r>
            <a:r>
              <a:rPr lang="en-GB" sz="1900" baseline="30000" dirty="0">
                <a:latin typeface="+mj-lt"/>
              </a:rPr>
              <a:t>-1</a:t>
            </a:r>
            <a:r>
              <a:rPr lang="en-GB" sz="1900" dirty="0">
                <a:latin typeface="+mj-lt"/>
              </a:rPr>
              <a:t>]</a:t>
            </a:r>
          </a:p>
        </p:txBody>
      </p:sp>
    </p:spTree>
    <p:extLst>
      <p:ext uri="{BB962C8B-B14F-4D97-AF65-F5344CB8AC3E}">
        <p14:creationId xmlns:p14="http://schemas.microsoft.com/office/powerpoint/2010/main" val="50387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371475" y="332656"/>
            <a:ext cx="8784337" cy="1126758"/>
          </a:xfrm>
          <a:noFill/>
        </p:spPr>
        <p:txBody>
          <a:bodyPr>
            <a:normAutofit/>
          </a:bodyPr>
          <a:lstStyle/>
          <a:p>
            <a:r>
              <a:rPr lang="en-AU" spc="0" dirty="0">
                <a:solidFill>
                  <a:schemeClr val="tx2"/>
                </a:solidFill>
              </a:rPr>
              <a:t>Evaporation</a:t>
            </a:r>
            <a:endParaRPr lang="de-CH" spc="0" dirty="0">
              <a:solidFill>
                <a:schemeClr val="tx2"/>
              </a:solidFill>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rtlCol="0">
                <a:normAutofit/>
              </a:bodyPr>
              <a:lstStyle/>
              <a:p>
                <a:r>
                  <a:rPr lang="en-AU" sz="2000" dirty="0">
                    <a:cs typeface="Arial" panose="020B0604020202020204" pitchFamily="34" charset="0"/>
                  </a:rPr>
                  <a:t>In general, evaporation flux is estimated in LSM´s according (similar formulation for sensible heat flux):</a:t>
                </a:r>
              </a:p>
              <a:p>
                <a:pPr marL="0" indent="0">
                  <a:buNone/>
                </a:pPr>
                <a:endParaRPr lang="en-AU" sz="2000" i="1" dirty="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de-DE" sz="2800" i="1">
                          <a:latin typeface="Cambria Math" panose="02040503050406030204" pitchFamily="18" charset="0"/>
                        </a:rPr>
                        <m:t>𝐸</m:t>
                      </m:r>
                      <m:r>
                        <a:rPr lang="de-DE" sz="2800" i="1">
                          <a:latin typeface="Cambria Math" panose="02040503050406030204" pitchFamily="18" charset="0"/>
                        </a:rPr>
                        <m:t>=</m:t>
                      </m:r>
                      <m:r>
                        <m:rPr>
                          <m:sty m:val="p"/>
                        </m:rPr>
                        <a:rPr lang="el-GR" sz="2800" i="1">
                          <a:latin typeface="Cambria Math" panose="02040503050406030204" pitchFamily="18" charset="0"/>
                        </a:rPr>
                        <m:t>ρ</m:t>
                      </m:r>
                      <m:r>
                        <a:rPr lang="de-DE" sz="2800" b="0" i="1" baseline="-25000" smtClean="0">
                          <a:latin typeface="Cambria Math" panose="02040503050406030204" pitchFamily="18" charset="0"/>
                        </a:rPr>
                        <m:t>𝑎𝑡𝑚</m:t>
                      </m:r>
                      <m:bar>
                        <m:barPr>
                          <m:pos m:val="top"/>
                          <m:ctrlPr>
                            <a:rPr lang="el-GR" sz="2800" i="1">
                              <a:latin typeface="Cambria Math" panose="02040503050406030204" pitchFamily="18" charset="0"/>
                            </a:rPr>
                          </m:ctrlPr>
                        </m:barPr>
                        <m:e>
                          <m:r>
                            <a:rPr lang="de-DE" sz="2800" b="0" i="1" smtClean="0">
                              <a:latin typeface="Cambria Math" panose="02040503050406030204" pitchFamily="18" charset="0"/>
                            </a:rPr>
                            <m:t>(</m:t>
                          </m:r>
                          <m:r>
                            <a:rPr lang="de-DE" sz="2800" i="1">
                              <a:latin typeface="Cambria Math" panose="02040503050406030204" pitchFamily="18" charset="0"/>
                            </a:rPr>
                            <m:t>𝑞</m:t>
                          </m:r>
                          <m:r>
                            <a:rPr lang="de-DE" sz="2800" b="0" i="1" baseline="-25000" smtClean="0">
                              <a:latin typeface="Cambria Math" panose="02040503050406030204" pitchFamily="18" charset="0"/>
                            </a:rPr>
                            <m:t>𝑎𝑡𝑚</m:t>
                          </m:r>
                        </m:e>
                      </m:bar>
                      <m:r>
                        <a:rPr lang="de-DE" sz="2800" i="1">
                          <a:latin typeface="Cambria Math" panose="02040503050406030204" pitchFamily="18" charset="0"/>
                        </a:rPr>
                        <m:t>−</m:t>
                      </m:r>
                      <m:bar>
                        <m:barPr>
                          <m:pos m:val="top"/>
                          <m:ctrlPr>
                            <a:rPr lang="el-GR" sz="2800" i="1">
                              <a:latin typeface="Cambria Math" panose="02040503050406030204" pitchFamily="18" charset="0"/>
                            </a:rPr>
                          </m:ctrlPr>
                        </m:barPr>
                        <m:e>
                          <m:r>
                            <a:rPr lang="de-DE" sz="2800" i="1">
                              <a:latin typeface="Cambria Math" panose="02040503050406030204" pitchFamily="18" charset="0"/>
                            </a:rPr>
                            <m:t>𝑞</m:t>
                          </m:r>
                          <m:r>
                            <a:rPr lang="de-DE" sz="2800" b="0" i="1" baseline="-25000" smtClean="0">
                              <a:latin typeface="Cambria Math" panose="02040503050406030204" pitchFamily="18" charset="0"/>
                            </a:rPr>
                            <m:t>𝑠</m:t>
                          </m:r>
                        </m:e>
                      </m:bar>
                      <m:r>
                        <a:rPr lang="de-DE" sz="2800" i="1">
                          <a:latin typeface="Cambria Math" panose="02040503050406030204" pitchFamily="18" charset="0"/>
                        </a:rPr>
                        <m:t>)</m:t>
                      </m:r>
                      <m:r>
                        <a:rPr lang="de-DE" sz="2800" b="0" i="1" smtClean="0">
                          <a:latin typeface="Cambria Math" panose="02040503050406030204" pitchFamily="18" charset="0"/>
                        </a:rPr>
                        <m:t>/</m:t>
                      </m:r>
                      <m:r>
                        <a:rPr lang="de-DE" sz="2800" b="0" i="1" smtClean="0">
                          <a:latin typeface="Cambria Math" panose="02040503050406030204" pitchFamily="18" charset="0"/>
                        </a:rPr>
                        <m:t>𝑟𝑎𝑤</m:t>
                      </m:r>
                    </m:oMath>
                  </m:oMathPara>
                </a14:m>
                <a:endParaRPr lang="en-AU" sz="2800" baseline="-25000" dirty="0">
                  <a:cs typeface="Arial" panose="020B0604020202020204" pitchFamily="34" charset="0"/>
                </a:endParaRPr>
              </a:p>
              <a:p>
                <a:pPr marL="0" indent="0">
                  <a:buNone/>
                </a:pPr>
                <a:endParaRPr lang="en-AU" sz="2000" dirty="0">
                  <a:cs typeface="Arial" panose="020B0604020202020204" pitchFamily="34" charset="0"/>
                </a:endParaRPr>
              </a:p>
              <a:p>
                <a:r>
                  <a:rPr lang="en-AU" sz="2000" dirty="0" err="1">
                    <a:cs typeface="Arial" panose="020B0604020202020204" pitchFamily="34" charset="0"/>
                  </a:rPr>
                  <a:t>Monin</a:t>
                </a:r>
                <a:r>
                  <a:rPr lang="en-AU" sz="2000" dirty="0">
                    <a:cs typeface="Arial" panose="020B0604020202020204" pitchFamily="34" charset="0"/>
                  </a:rPr>
                  <a:t>-Obukhov similarity (MOS) theory is applied to estimate the fluxes. MOS states that the mean vertical humidity gradient depends on a unique similarity function. </a:t>
                </a:r>
              </a:p>
              <a:p>
                <a:endParaRPr lang="en-AU" sz="2000" dirty="0">
                  <a:cs typeface="Arial" panose="020B0604020202020204" pitchFamily="34" charset="0"/>
                </a:endParaRPr>
              </a:p>
              <a:p>
                <a:r>
                  <a:rPr lang="en-AU" sz="2000" dirty="0">
                    <a:cs typeface="Arial" panose="020B0604020202020204" pitchFamily="34" charset="0"/>
                  </a:rPr>
                  <a:t>The similarity function takes into account atmospheric stability, like (very) unstable, neutral or (very) stable conditions. </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3"/>
                <a:stretch>
                  <a:fillRect l="-1384" t="-1445" r="-1225" b="-1301"/>
                </a:stretch>
              </a:blipFill>
            </p:spPr>
            <p:txBody>
              <a:bodyPr/>
              <a:lstStyle/>
              <a:p>
                <a:r>
                  <a:rPr lang="de-DE">
                    <a:noFill/>
                  </a:rPr>
                  <a:t> </a:t>
                </a:r>
              </a:p>
            </p:txBody>
          </p:sp>
        </mc:Fallback>
      </mc:AlternateContent>
      <p:sp>
        <p:nvSpPr>
          <p:cNvPr id="6" name="Text Box 28"/>
          <p:cNvSpPr txBox="1">
            <a:spLocks noChangeArrowheads="1"/>
          </p:cNvSpPr>
          <p:nvPr/>
        </p:nvSpPr>
        <p:spPr bwMode="auto">
          <a:xfrm>
            <a:off x="5862194" y="5623458"/>
            <a:ext cx="6300192" cy="1200329"/>
          </a:xfrm>
          <a:prstGeom prst="rect">
            <a:avLst/>
          </a:prstGeom>
          <a:solidFill>
            <a:srgbClr val="FFFF00"/>
          </a:solidFill>
          <a:ln w="9525">
            <a:noFill/>
            <a:miter lim="800000"/>
            <a:headEnd/>
            <a:tailEnd/>
          </a:ln>
        </p:spPr>
        <p:txBody>
          <a:bodyPr wrap="square">
            <a:spAutoFit/>
          </a:bodyPr>
          <a:lstStyle/>
          <a:p>
            <a:pPr>
              <a:spcBef>
                <a:spcPct val="50000"/>
              </a:spcBef>
            </a:pPr>
            <a:r>
              <a:rPr lang="en-GB" i="1" dirty="0" err="1"/>
              <a:t>q</a:t>
            </a:r>
            <a:r>
              <a:rPr lang="en-GB" i="1" baseline="-25000" dirty="0" err="1"/>
              <a:t>s</a:t>
            </a:r>
            <a:r>
              <a:rPr lang="en-GB" i="1" dirty="0"/>
              <a:t> </a:t>
            </a:r>
            <a:r>
              <a:rPr lang="en-GB" i="1" baseline="-25000" dirty="0"/>
              <a:t> </a:t>
            </a:r>
            <a:r>
              <a:rPr lang="en-GB" dirty="0">
                <a:latin typeface="+mj-lt"/>
              </a:rPr>
              <a:t>		specific humidity</a:t>
            </a:r>
            <a:r>
              <a:rPr lang="en-GB" dirty="0"/>
              <a:t> at land surface [-]</a:t>
            </a:r>
          </a:p>
          <a:p>
            <a:pPr>
              <a:spcBef>
                <a:spcPct val="50000"/>
              </a:spcBef>
            </a:pPr>
            <a:r>
              <a:rPr lang="en-GB" i="1" dirty="0" err="1"/>
              <a:t>q</a:t>
            </a:r>
            <a:r>
              <a:rPr lang="en-GB" i="1" baseline="-25000" dirty="0" err="1"/>
              <a:t>atm</a:t>
            </a:r>
            <a:r>
              <a:rPr lang="en-GB" i="1" dirty="0"/>
              <a:t> </a:t>
            </a:r>
            <a:r>
              <a:rPr lang="en-GB" dirty="0"/>
              <a:t>		specific humidity in atmosphere (near surface) [-]</a:t>
            </a:r>
          </a:p>
          <a:p>
            <a:pPr>
              <a:spcBef>
                <a:spcPct val="50000"/>
              </a:spcBef>
            </a:pPr>
            <a:r>
              <a:rPr lang="en-GB" i="1" dirty="0"/>
              <a:t>r</a:t>
            </a:r>
            <a:r>
              <a:rPr lang="en-GB" i="1" baseline="-25000" dirty="0"/>
              <a:t>aw</a:t>
            </a:r>
            <a:r>
              <a:rPr lang="en-GB" i="1" dirty="0"/>
              <a:t> </a:t>
            </a:r>
            <a:r>
              <a:rPr lang="en-GB" i="1" baseline="-25000" dirty="0"/>
              <a:t> </a:t>
            </a:r>
            <a:r>
              <a:rPr lang="en-GB" dirty="0">
                <a:latin typeface="+mj-lt"/>
              </a:rPr>
              <a:t>		aerodynamic resistance to water vapour </a:t>
            </a:r>
            <a:r>
              <a:rPr lang="en-GB" dirty="0"/>
              <a:t>[TL</a:t>
            </a:r>
            <a:r>
              <a:rPr lang="en-GB" baseline="30000" dirty="0"/>
              <a:t>-1</a:t>
            </a:r>
            <a:r>
              <a:rPr lang="en-GB" dirty="0"/>
              <a:t>]</a:t>
            </a:r>
          </a:p>
        </p:txBody>
      </p:sp>
    </p:spTree>
    <p:extLst>
      <p:ext uri="{BB962C8B-B14F-4D97-AF65-F5344CB8AC3E}">
        <p14:creationId xmlns:p14="http://schemas.microsoft.com/office/powerpoint/2010/main" val="28034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371475" y="332656"/>
            <a:ext cx="8784337" cy="1126758"/>
          </a:xfrm>
          <a:noFill/>
        </p:spPr>
        <p:txBody>
          <a:bodyPr>
            <a:normAutofit/>
          </a:bodyPr>
          <a:lstStyle/>
          <a:p>
            <a:r>
              <a:rPr lang="en-AU" spc="0" dirty="0">
                <a:solidFill>
                  <a:schemeClr val="tx2"/>
                </a:solidFill>
              </a:rPr>
              <a:t>Evaporation</a:t>
            </a:r>
            <a:endParaRPr lang="de-CH" spc="0" dirty="0">
              <a:solidFill>
                <a:schemeClr val="tx2"/>
              </a:solidFill>
            </a:endParaRPr>
          </a:p>
        </p:txBody>
      </p:sp>
      <p:pic>
        <p:nvPicPr>
          <p:cNvPr id="9" name="Grafik 8">
            <a:extLst>
              <a:ext uri="{FF2B5EF4-FFF2-40B4-BE49-F238E27FC236}">
                <a16:creationId xmlns:a16="http://schemas.microsoft.com/office/drawing/2014/main" id="{E323491E-FAB7-4A18-A471-97118993C25D}"/>
              </a:ext>
            </a:extLst>
          </p:cNvPr>
          <p:cNvPicPr>
            <a:picLocks noChangeAspect="1"/>
          </p:cNvPicPr>
          <p:nvPr/>
        </p:nvPicPr>
        <p:blipFill>
          <a:blip r:embed="rId3"/>
          <a:stretch>
            <a:fillRect/>
          </a:stretch>
        </p:blipFill>
        <p:spPr>
          <a:xfrm>
            <a:off x="695400" y="2708920"/>
            <a:ext cx="5045993" cy="2808312"/>
          </a:xfrm>
          <a:prstGeom prst="rect">
            <a:avLst/>
          </a:prstGeom>
        </p:spPr>
      </p:pic>
      <p:pic>
        <p:nvPicPr>
          <p:cNvPr id="11" name="Grafik 10">
            <a:extLst>
              <a:ext uri="{FF2B5EF4-FFF2-40B4-BE49-F238E27FC236}">
                <a16:creationId xmlns:a16="http://schemas.microsoft.com/office/drawing/2014/main" id="{868D1371-0460-3F17-A2DD-132CB28C373B}"/>
              </a:ext>
            </a:extLst>
          </p:cNvPr>
          <p:cNvPicPr>
            <a:picLocks noChangeAspect="1"/>
          </p:cNvPicPr>
          <p:nvPr/>
        </p:nvPicPr>
        <p:blipFill>
          <a:blip r:embed="rId4"/>
          <a:stretch>
            <a:fillRect/>
          </a:stretch>
        </p:blipFill>
        <p:spPr>
          <a:xfrm>
            <a:off x="5112192" y="2084167"/>
            <a:ext cx="7001813" cy="3687794"/>
          </a:xfrm>
          <a:prstGeom prst="rect">
            <a:avLst/>
          </a:prstGeom>
        </p:spPr>
      </p:pic>
      <p:sp>
        <p:nvSpPr>
          <p:cNvPr id="12" name="Textfeld 11">
            <a:extLst>
              <a:ext uri="{FF2B5EF4-FFF2-40B4-BE49-F238E27FC236}">
                <a16:creationId xmlns:a16="http://schemas.microsoft.com/office/drawing/2014/main" id="{26CE6CA6-3BF1-B31F-F1E0-C775B6E404F5}"/>
              </a:ext>
            </a:extLst>
          </p:cNvPr>
          <p:cNvSpPr txBox="1"/>
          <p:nvPr/>
        </p:nvSpPr>
        <p:spPr>
          <a:xfrm>
            <a:off x="530780" y="1640969"/>
            <a:ext cx="4198650" cy="443198"/>
          </a:xfrm>
          <a:prstGeom prst="rect">
            <a:avLst/>
          </a:prstGeom>
          <a:noFill/>
        </p:spPr>
        <p:txBody>
          <a:bodyPr wrap="none" rtlCol="0">
            <a:spAutoFit/>
          </a:bodyPr>
          <a:lstStyle/>
          <a:p>
            <a:pPr algn="l">
              <a:lnSpc>
                <a:spcPct val="95000"/>
              </a:lnSpc>
            </a:pPr>
            <a:r>
              <a:rPr lang="de-DE" sz="2400" dirty="0">
                <a:solidFill>
                  <a:srgbClr val="FF0000"/>
                </a:solidFill>
              </a:rPr>
              <a:t>SOIL, SNOW, OPEN WATER</a:t>
            </a:r>
          </a:p>
        </p:txBody>
      </p:sp>
      <p:sp>
        <p:nvSpPr>
          <p:cNvPr id="13" name="Textfeld 12">
            <a:extLst>
              <a:ext uri="{FF2B5EF4-FFF2-40B4-BE49-F238E27FC236}">
                <a16:creationId xmlns:a16="http://schemas.microsoft.com/office/drawing/2014/main" id="{86875C88-AE35-D5AD-0900-AA060BEAA388}"/>
              </a:ext>
            </a:extLst>
          </p:cNvPr>
          <p:cNvSpPr txBox="1"/>
          <p:nvPr/>
        </p:nvSpPr>
        <p:spPr>
          <a:xfrm>
            <a:off x="7056487" y="1640969"/>
            <a:ext cx="3113225" cy="443198"/>
          </a:xfrm>
          <a:prstGeom prst="rect">
            <a:avLst/>
          </a:prstGeom>
          <a:noFill/>
        </p:spPr>
        <p:txBody>
          <a:bodyPr wrap="none" rtlCol="0">
            <a:spAutoFit/>
          </a:bodyPr>
          <a:lstStyle/>
          <a:p>
            <a:pPr algn="l">
              <a:lnSpc>
                <a:spcPct val="95000"/>
              </a:lnSpc>
            </a:pPr>
            <a:r>
              <a:rPr lang="de-DE" sz="2400" dirty="0">
                <a:solidFill>
                  <a:srgbClr val="FF0000"/>
                </a:solidFill>
              </a:rPr>
              <a:t>VEGETATED AREAS</a:t>
            </a:r>
          </a:p>
        </p:txBody>
      </p:sp>
    </p:spTree>
    <p:extLst>
      <p:ext uri="{BB962C8B-B14F-4D97-AF65-F5344CB8AC3E}">
        <p14:creationId xmlns:p14="http://schemas.microsoft.com/office/powerpoint/2010/main" val="2887191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371475" y="332656"/>
            <a:ext cx="8784337" cy="1126758"/>
          </a:xfrm>
          <a:noFill/>
        </p:spPr>
        <p:txBody>
          <a:bodyPr>
            <a:normAutofit/>
          </a:bodyPr>
          <a:lstStyle/>
          <a:p>
            <a:r>
              <a:rPr lang="en-AU" spc="0" dirty="0">
                <a:solidFill>
                  <a:schemeClr val="tx2"/>
                </a:solidFill>
              </a:rPr>
              <a:t>TRANSPIRATION</a:t>
            </a:r>
            <a:endParaRPr lang="de-CH" spc="0" dirty="0">
              <a:solidFill>
                <a:schemeClr val="tx2"/>
              </a:solidFill>
            </a:endParaRPr>
          </a:p>
        </p:txBody>
      </p:sp>
      <p:pic>
        <p:nvPicPr>
          <p:cNvPr id="3" name="Grafik 2">
            <a:extLst>
              <a:ext uri="{FF2B5EF4-FFF2-40B4-BE49-F238E27FC236}">
                <a16:creationId xmlns:a16="http://schemas.microsoft.com/office/drawing/2014/main" id="{849BDF1B-6B92-E62F-6449-7DE79AA8D041}"/>
              </a:ext>
            </a:extLst>
          </p:cNvPr>
          <p:cNvPicPr>
            <a:picLocks noChangeAspect="1"/>
          </p:cNvPicPr>
          <p:nvPr/>
        </p:nvPicPr>
        <p:blipFill>
          <a:blip r:embed="rId3"/>
          <a:stretch>
            <a:fillRect/>
          </a:stretch>
        </p:blipFill>
        <p:spPr>
          <a:xfrm>
            <a:off x="7608168" y="332656"/>
            <a:ext cx="4348066" cy="6481838"/>
          </a:xfrm>
          <a:prstGeom prst="rect">
            <a:avLst/>
          </a:prstGeom>
        </p:spPr>
      </p:pic>
      <p:sp>
        <p:nvSpPr>
          <p:cNvPr id="4" name="Content Placeholder 2">
            <a:extLst>
              <a:ext uri="{FF2B5EF4-FFF2-40B4-BE49-F238E27FC236}">
                <a16:creationId xmlns:a16="http://schemas.microsoft.com/office/drawing/2014/main" id="{DA102BD7-B017-B4FD-8906-F6F123E10BCC}"/>
              </a:ext>
            </a:extLst>
          </p:cNvPr>
          <p:cNvSpPr>
            <a:spLocks noGrp="1"/>
          </p:cNvSpPr>
          <p:nvPr>
            <p:ph idx="1"/>
          </p:nvPr>
        </p:nvSpPr>
        <p:spPr>
          <a:xfrm>
            <a:off x="360000" y="1623241"/>
            <a:ext cx="7248168" cy="3089993"/>
          </a:xfrm>
        </p:spPr>
        <p:txBody>
          <a:bodyPr/>
          <a:lstStyle/>
          <a:p>
            <a:r>
              <a:rPr lang="en-GB" sz="2000" dirty="0"/>
              <a:t>Transpiration is also controlled by root water uptake. </a:t>
            </a:r>
          </a:p>
          <a:p>
            <a:endParaRPr lang="en-GB" sz="2000" dirty="0"/>
          </a:p>
          <a:p>
            <a:r>
              <a:rPr lang="en-GB" sz="2000" dirty="0"/>
              <a:t>Transport of water from soil via roots to atmosphere is calculated in </a:t>
            </a:r>
            <a:r>
              <a:rPr lang="en-GB" sz="2000" dirty="0" err="1"/>
              <a:t>eCLM</a:t>
            </a:r>
            <a:r>
              <a:rPr lang="en-GB" sz="2000" dirty="0"/>
              <a:t> with plant hydraulics. </a:t>
            </a:r>
          </a:p>
          <a:p>
            <a:endParaRPr lang="en-GB" sz="2000" dirty="0"/>
          </a:p>
          <a:p>
            <a:r>
              <a:rPr lang="en-GB" sz="2000" dirty="0"/>
              <a:t>Conceptualization: series of resistances. </a:t>
            </a:r>
          </a:p>
          <a:p>
            <a:endParaRPr lang="en-GB" sz="2000" dirty="0"/>
          </a:p>
          <a:p>
            <a:r>
              <a:rPr lang="en-GB" sz="2000" dirty="0" err="1"/>
              <a:t>Medlyn</a:t>
            </a:r>
            <a:r>
              <a:rPr lang="en-GB" sz="2000" dirty="0"/>
              <a:t> stomatal conductance model. Calculates stomatal conductance as function of net leaf photosynthesis, vapor pressure deficit, CO</a:t>
            </a:r>
            <a:r>
              <a:rPr lang="en-GB" sz="2000" baseline="-25000" dirty="0"/>
              <a:t>2</a:t>
            </a:r>
            <a:r>
              <a:rPr lang="en-GB" sz="2000" dirty="0"/>
              <a:t> concentration and plant specific parameters.</a:t>
            </a:r>
          </a:p>
        </p:txBody>
      </p:sp>
    </p:spTree>
    <p:extLst>
      <p:ext uri="{BB962C8B-B14F-4D97-AF65-F5344CB8AC3E}">
        <p14:creationId xmlns:p14="http://schemas.microsoft.com/office/powerpoint/2010/main" val="120407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C0D4-D634-395F-0DA1-B905ABBFC50A}"/>
              </a:ext>
            </a:extLst>
          </p:cNvPr>
          <p:cNvSpPr>
            <a:spLocks noGrp="1"/>
          </p:cNvSpPr>
          <p:nvPr>
            <p:ph type="title"/>
          </p:nvPr>
        </p:nvSpPr>
        <p:spPr/>
        <p:txBody>
          <a:bodyPr/>
          <a:lstStyle/>
          <a:p>
            <a:r>
              <a:rPr lang="de-DE" dirty="0"/>
              <a:t>ENERGY </a:t>
            </a:r>
            <a:r>
              <a:rPr lang="de-DE" dirty="0" err="1"/>
              <a:t>cycle</a:t>
            </a:r>
            <a:r>
              <a:rPr lang="de-DE" dirty="0"/>
              <a:t> in </a:t>
            </a:r>
            <a:r>
              <a:rPr lang="de-DE" dirty="0" err="1"/>
              <a:t>LSM´s</a:t>
            </a:r>
            <a:endParaRPr lang="en-DE" dirty="0"/>
          </a:p>
        </p:txBody>
      </p:sp>
      <p:sp>
        <p:nvSpPr>
          <p:cNvPr id="3" name="Content Placeholder 2">
            <a:extLst>
              <a:ext uri="{FF2B5EF4-FFF2-40B4-BE49-F238E27FC236}">
                <a16:creationId xmlns:a16="http://schemas.microsoft.com/office/drawing/2014/main" id="{CD8203C4-28C2-A8E2-2D08-5E239938B20C}"/>
              </a:ext>
            </a:extLst>
          </p:cNvPr>
          <p:cNvSpPr>
            <a:spLocks noGrp="1"/>
          </p:cNvSpPr>
          <p:nvPr>
            <p:ph idx="1"/>
          </p:nvPr>
        </p:nvSpPr>
        <p:spPr>
          <a:xfrm>
            <a:off x="414449" y="1700808"/>
            <a:ext cx="6312064" cy="3089993"/>
          </a:xfrm>
        </p:spPr>
        <p:txBody>
          <a:bodyPr/>
          <a:lstStyle/>
          <a:p>
            <a:r>
              <a:rPr lang="en-GB" dirty="0"/>
              <a:t>R</a:t>
            </a:r>
            <a:r>
              <a:rPr lang="en-GB" baseline="-25000" dirty="0"/>
              <a:t>n</a:t>
            </a:r>
            <a:r>
              <a:rPr lang="en-GB" dirty="0"/>
              <a:t> ≈ SW</a:t>
            </a:r>
            <a:r>
              <a:rPr lang="en-GB" baseline="30000" dirty="0"/>
              <a:t>↓</a:t>
            </a:r>
            <a:r>
              <a:rPr lang="en-GB" dirty="0"/>
              <a:t> + SW</a:t>
            </a:r>
            <a:r>
              <a:rPr lang="en-GB" baseline="30000" dirty="0"/>
              <a:t>↑</a:t>
            </a:r>
            <a:r>
              <a:rPr lang="en-GB" dirty="0"/>
              <a:t> + LW</a:t>
            </a:r>
            <a:r>
              <a:rPr lang="en-GB" baseline="30000" dirty="0"/>
              <a:t>↓</a:t>
            </a:r>
            <a:r>
              <a:rPr lang="en-GB" dirty="0"/>
              <a:t> + LW</a:t>
            </a:r>
            <a:r>
              <a:rPr lang="en-GB" baseline="30000" dirty="0"/>
              <a:t>↑</a:t>
            </a:r>
            <a:endParaRPr lang="en-GB" dirty="0"/>
          </a:p>
          <a:p>
            <a:endParaRPr lang="en-GB" dirty="0"/>
          </a:p>
          <a:p>
            <a:r>
              <a:rPr lang="en-GB" dirty="0"/>
              <a:t>R</a:t>
            </a:r>
            <a:r>
              <a:rPr lang="en-GB" baseline="-25000" dirty="0"/>
              <a:t>n</a:t>
            </a:r>
            <a:r>
              <a:rPr lang="en-GB" dirty="0"/>
              <a:t> – G ≈ H + LE </a:t>
            </a:r>
          </a:p>
          <a:p>
            <a:endParaRPr lang="en-GB" dirty="0"/>
          </a:p>
          <a:p>
            <a:r>
              <a:rPr lang="en-GB" sz="2000" dirty="0"/>
              <a:t>R</a:t>
            </a:r>
            <a:r>
              <a:rPr lang="en-GB" sz="2000" baseline="-25000" dirty="0"/>
              <a:t>n</a:t>
            </a:r>
            <a:r>
              <a:rPr lang="en-GB" sz="2000" dirty="0"/>
              <a:t> = net radiation, SW</a:t>
            </a:r>
            <a:r>
              <a:rPr lang="en-GB" sz="2000" baseline="30000" dirty="0"/>
              <a:t>↓</a:t>
            </a:r>
            <a:r>
              <a:rPr lang="en-GB" sz="2000" dirty="0"/>
              <a:t> = incoming shortwave radiation, SW</a:t>
            </a:r>
            <a:r>
              <a:rPr lang="en-GB" sz="2000" baseline="30000" dirty="0"/>
              <a:t>↑ </a:t>
            </a:r>
            <a:r>
              <a:rPr lang="en-GB" sz="2000" dirty="0"/>
              <a:t>= outgoing shortwave radiation, LW</a:t>
            </a:r>
            <a:r>
              <a:rPr lang="en-GB" sz="2000" baseline="30000" dirty="0"/>
              <a:t>↓</a:t>
            </a:r>
            <a:r>
              <a:rPr lang="en-GB" sz="2000" dirty="0"/>
              <a:t> = incoming longwave radiation, LW</a:t>
            </a:r>
            <a:r>
              <a:rPr lang="en-GB" sz="2000" baseline="30000" dirty="0"/>
              <a:t>↑ </a:t>
            </a:r>
            <a:r>
              <a:rPr lang="en-GB" sz="2000" dirty="0"/>
              <a:t>= outgoing longwave radiation. H = sensible heat flux, LE = latent heat flux, G = ground heat flux. All in M/T</a:t>
            </a:r>
            <a:r>
              <a:rPr lang="en-GB" sz="2000" baseline="30000" dirty="0"/>
              <a:t>3</a:t>
            </a:r>
            <a:r>
              <a:rPr lang="en-GB" sz="2000" dirty="0"/>
              <a:t>.</a:t>
            </a:r>
          </a:p>
          <a:p>
            <a:endParaRPr lang="en-GB" sz="2000" dirty="0"/>
          </a:p>
          <a:p>
            <a:r>
              <a:rPr lang="en-GB" sz="2000" dirty="0"/>
              <a:t>Water and energy cycles coupled via ET.</a:t>
            </a:r>
          </a:p>
          <a:p>
            <a:endParaRPr lang="en-GB" sz="2000" dirty="0"/>
          </a:p>
          <a:p>
            <a:endParaRPr lang="en-GB" sz="2000" dirty="0"/>
          </a:p>
        </p:txBody>
      </p:sp>
      <p:sp>
        <p:nvSpPr>
          <p:cNvPr id="5" name="Slide Number Placeholder 4">
            <a:extLst>
              <a:ext uri="{FF2B5EF4-FFF2-40B4-BE49-F238E27FC236}">
                <a16:creationId xmlns:a16="http://schemas.microsoft.com/office/drawing/2014/main" id="{9303BBF9-2A13-471F-50BD-FA352A26F0B4}"/>
              </a:ext>
            </a:extLst>
          </p:cNvPr>
          <p:cNvSpPr>
            <a:spLocks noGrp="1"/>
          </p:cNvSpPr>
          <p:nvPr>
            <p:ph type="sldNum" sz="quarter" idx="14"/>
          </p:nvPr>
        </p:nvSpPr>
        <p:spPr>
          <a:xfrm>
            <a:off x="5818290" y="6381328"/>
            <a:ext cx="720000" cy="221109"/>
          </a:xfrm>
          <a:prstGeom prst="rect">
            <a:avLst/>
          </a:prstGeom>
        </p:spPr>
        <p:txBody>
          <a:bodyPr vert="horz" lIns="0" tIns="0" rIns="0" bIns="0" rtlCol="0" anchor="t" anchorCtr="0">
            <a:noAutofit/>
          </a:bodyPr>
          <a:lstStyle>
            <a:defPPr>
              <a:defRPr lang="en-US"/>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Seite </a:t>
            </a:r>
            <a:fld id="{A52F4D17-1AD6-42D9-B93A-EB002C62F438}" type="slidenum">
              <a:rPr lang="de-DE" smtClean="0"/>
              <a:pPr/>
              <a:t>14</a:t>
            </a:fld>
            <a:endParaRPr lang="de-DE" dirty="0"/>
          </a:p>
        </p:txBody>
      </p:sp>
      <p:sp>
        <p:nvSpPr>
          <p:cNvPr id="4" name="Textfeld 3">
            <a:extLst>
              <a:ext uri="{FF2B5EF4-FFF2-40B4-BE49-F238E27FC236}">
                <a16:creationId xmlns:a16="http://schemas.microsoft.com/office/drawing/2014/main" id="{DD9C70F9-FADB-6364-E3CA-FEA5E61DFC8A}"/>
              </a:ext>
            </a:extLst>
          </p:cNvPr>
          <p:cNvSpPr txBox="1"/>
          <p:nvPr/>
        </p:nvSpPr>
        <p:spPr>
          <a:xfrm>
            <a:off x="6988359" y="6011632"/>
            <a:ext cx="2702150" cy="326243"/>
          </a:xfrm>
          <a:prstGeom prst="rect">
            <a:avLst/>
          </a:prstGeom>
          <a:noFill/>
        </p:spPr>
        <p:txBody>
          <a:bodyPr wrap="none" rtlCol="0">
            <a:spAutoFit/>
          </a:bodyPr>
          <a:lstStyle/>
          <a:p>
            <a:pPr algn="l">
              <a:lnSpc>
                <a:spcPct val="95000"/>
              </a:lnSpc>
            </a:pPr>
            <a:r>
              <a:rPr lang="de-DE" sz="1600" i="1" dirty="0"/>
              <a:t>Lawrence et al., 2011, 2019</a:t>
            </a:r>
          </a:p>
        </p:txBody>
      </p:sp>
      <p:pic>
        <p:nvPicPr>
          <p:cNvPr id="6" name="Google Shape;176;g152f1251c92_0_0">
            <a:extLst>
              <a:ext uri="{FF2B5EF4-FFF2-40B4-BE49-F238E27FC236}">
                <a16:creationId xmlns:a16="http://schemas.microsoft.com/office/drawing/2014/main" id="{01AC26F7-7BD6-1BF0-11A8-66DEB4273200}"/>
              </a:ext>
            </a:extLst>
          </p:cNvPr>
          <p:cNvPicPr preferRelativeResize="0"/>
          <p:nvPr/>
        </p:nvPicPr>
        <p:blipFill rotWithShape="1">
          <a:blip r:embed="rId2">
            <a:alphaModFix/>
          </a:blip>
          <a:srcRect l="8267" t="2904" r="1284" b="3716"/>
          <a:stretch/>
        </p:blipFill>
        <p:spPr>
          <a:xfrm>
            <a:off x="7043764" y="520125"/>
            <a:ext cx="4452836" cy="5285139"/>
          </a:xfrm>
          <a:prstGeom prst="rect">
            <a:avLst/>
          </a:prstGeom>
          <a:noFill/>
          <a:ln>
            <a:noFill/>
          </a:ln>
        </p:spPr>
      </p:pic>
    </p:spTree>
    <p:extLst>
      <p:ext uri="{BB962C8B-B14F-4D97-AF65-F5344CB8AC3E}">
        <p14:creationId xmlns:p14="http://schemas.microsoft.com/office/powerpoint/2010/main" val="195888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de-CH" spc="0" dirty="0">
                <a:solidFill>
                  <a:schemeClr val="tx2"/>
                </a:solidFill>
              </a:rPr>
              <a:t>Net </a:t>
            </a:r>
            <a:r>
              <a:rPr lang="de-CH" spc="0" dirty="0" err="1">
                <a:solidFill>
                  <a:schemeClr val="tx2"/>
                </a:solidFill>
              </a:rPr>
              <a:t>radiation</a:t>
            </a:r>
            <a:endParaRPr lang="de-CH" spc="0" dirty="0">
              <a:solidFill>
                <a:schemeClr val="tx2"/>
              </a:solidFill>
            </a:endParaRPr>
          </a:p>
        </p:txBody>
      </p:sp>
      <p:sp>
        <p:nvSpPr>
          <p:cNvPr id="18" name="Rectangle 4"/>
          <p:cNvSpPr>
            <a:spLocks noChangeArrowheads="1"/>
          </p:cNvSpPr>
          <p:nvPr/>
        </p:nvSpPr>
        <p:spPr bwMode="auto">
          <a:xfrm>
            <a:off x="2699544" y="4664076"/>
            <a:ext cx="6769100" cy="1152525"/>
          </a:xfrm>
          <a:prstGeom prst="rect">
            <a:avLst/>
          </a:prstGeom>
          <a:solidFill>
            <a:srgbClr val="808000"/>
          </a:solidFill>
          <a:ln w="9525">
            <a:solidFill>
              <a:schemeClr val="tx1"/>
            </a:solidFill>
            <a:miter lim="800000"/>
            <a:headEnd/>
            <a:tailEnd/>
          </a:ln>
        </p:spPr>
        <p:txBody>
          <a:bodyPr wrap="none" anchor="ctr"/>
          <a:lstStyle/>
          <a:p>
            <a:pPr algn="ctr"/>
            <a:r>
              <a:rPr lang="de-CH">
                <a:solidFill>
                  <a:prstClr val="black"/>
                </a:solidFill>
              </a:rPr>
              <a:t>SOIL</a:t>
            </a:r>
          </a:p>
        </p:txBody>
      </p:sp>
      <p:sp>
        <p:nvSpPr>
          <p:cNvPr id="19" name="Text Box 8"/>
          <p:cNvSpPr txBox="1">
            <a:spLocks noChangeArrowheads="1"/>
          </p:cNvSpPr>
          <p:nvPr/>
        </p:nvSpPr>
        <p:spPr bwMode="auto">
          <a:xfrm>
            <a:off x="8243095" y="3513138"/>
            <a:ext cx="1882247" cy="646331"/>
          </a:xfrm>
          <a:prstGeom prst="rect">
            <a:avLst/>
          </a:prstGeom>
          <a:noFill/>
          <a:ln w="9525">
            <a:noFill/>
            <a:miter lim="800000"/>
            <a:headEnd/>
            <a:tailEnd/>
          </a:ln>
        </p:spPr>
        <p:txBody>
          <a:bodyPr wrap="none">
            <a:spAutoFit/>
          </a:bodyPr>
          <a:lstStyle/>
          <a:p>
            <a:r>
              <a:rPr lang="de-CH" dirty="0" err="1">
                <a:solidFill>
                  <a:prstClr val="black"/>
                </a:solidFill>
                <a:latin typeface="Comic Sans MS" pitchFamily="66" charset="0"/>
              </a:rPr>
              <a:t>Incoming</a:t>
            </a:r>
            <a:r>
              <a:rPr lang="de-CH" dirty="0">
                <a:solidFill>
                  <a:prstClr val="black"/>
                </a:solidFill>
                <a:latin typeface="Comic Sans MS" pitchFamily="66" charset="0"/>
              </a:rPr>
              <a:t> </a:t>
            </a:r>
            <a:r>
              <a:rPr lang="de-CH" dirty="0" err="1">
                <a:solidFill>
                  <a:prstClr val="black"/>
                </a:solidFill>
                <a:latin typeface="Comic Sans MS" pitchFamily="66" charset="0"/>
              </a:rPr>
              <a:t>short</a:t>
            </a:r>
            <a:r>
              <a:rPr lang="de-CH" dirty="0">
                <a:solidFill>
                  <a:prstClr val="black"/>
                </a:solidFill>
                <a:latin typeface="Comic Sans MS" pitchFamily="66" charset="0"/>
              </a:rPr>
              <a:t> </a:t>
            </a:r>
          </a:p>
          <a:p>
            <a:r>
              <a:rPr lang="de-CH" dirty="0" err="1">
                <a:solidFill>
                  <a:prstClr val="black"/>
                </a:solidFill>
                <a:latin typeface="Comic Sans MS" pitchFamily="66" charset="0"/>
              </a:rPr>
              <a:t>wave</a:t>
            </a:r>
            <a:r>
              <a:rPr lang="de-CH" dirty="0">
                <a:solidFill>
                  <a:prstClr val="black"/>
                </a:solidFill>
                <a:latin typeface="Comic Sans MS" pitchFamily="66" charset="0"/>
              </a:rPr>
              <a:t> </a:t>
            </a:r>
            <a:r>
              <a:rPr lang="de-CH" dirty="0" err="1">
                <a:solidFill>
                  <a:prstClr val="black"/>
                </a:solidFill>
                <a:latin typeface="Comic Sans MS" pitchFamily="66" charset="0"/>
              </a:rPr>
              <a:t>radiation</a:t>
            </a:r>
            <a:endParaRPr lang="de-CH" dirty="0">
              <a:solidFill>
                <a:prstClr val="black"/>
              </a:solidFill>
              <a:latin typeface="Comic Sans MS" pitchFamily="66" charset="0"/>
            </a:endParaRPr>
          </a:p>
        </p:txBody>
      </p:sp>
      <p:sp>
        <p:nvSpPr>
          <p:cNvPr id="20" name="Text Box 10"/>
          <p:cNvSpPr txBox="1">
            <a:spLocks noChangeArrowheads="1"/>
          </p:cNvSpPr>
          <p:nvPr/>
        </p:nvSpPr>
        <p:spPr bwMode="auto">
          <a:xfrm>
            <a:off x="6442550" y="1772444"/>
            <a:ext cx="2416046" cy="646331"/>
          </a:xfrm>
          <a:prstGeom prst="rect">
            <a:avLst/>
          </a:prstGeom>
          <a:noFill/>
          <a:ln w="9525">
            <a:noFill/>
            <a:miter lim="800000"/>
            <a:headEnd/>
            <a:tailEnd/>
          </a:ln>
        </p:spPr>
        <p:txBody>
          <a:bodyPr wrap="none">
            <a:spAutoFit/>
          </a:bodyPr>
          <a:lstStyle/>
          <a:p>
            <a:r>
              <a:rPr lang="de-CH" dirty="0" err="1">
                <a:solidFill>
                  <a:prstClr val="black"/>
                </a:solidFill>
                <a:cs typeface="Arial" charset="0"/>
              </a:rPr>
              <a:t>Reflected</a:t>
            </a:r>
            <a:r>
              <a:rPr lang="de-CH" dirty="0">
                <a:solidFill>
                  <a:prstClr val="black"/>
                </a:solidFill>
                <a:cs typeface="Arial" charset="0"/>
              </a:rPr>
              <a:t> </a:t>
            </a:r>
            <a:r>
              <a:rPr lang="de-CH" dirty="0" err="1">
                <a:solidFill>
                  <a:prstClr val="black"/>
                </a:solidFill>
                <a:cs typeface="Arial" charset="0"/>
              </a:rPr>
              <a:t>short-wave</a:t>
            </a:r>
            <a:r>
              <a:rPr lang="de-CH" dirty="0">
                <a:solidFill>
                  <a:prstClr val="black"/>
                </a:solidFill>
                <a:cs typeface="Arial" charset="0"/>
              </a:rPr>
              <a:t> </a:t>
            </a:r>
          </a:p>
          <a:p>
            <a:r>
              <a:rPr lang="de-CH" dirty="0" err="1">
                <a:solidFill>
                  <a:prstClr val="black"/>
                </a:solidFill>
                <a:cs typeface="Arial" charset="0"/>
              </a:rPr>
              <a:t>radiation</a:t>
            </a:r>
            <a:endParaRPr lang="el-GR" dirty="0">
              <a:solidFill>
                <a:prstClr val="black"/>
              </a:solidFill>
              <a:cs typeface="Arial" charset="0"/>
            </a:endParaRPr>
          </a:p>
        </p:txBody>
      </p:sp>
      <p:sp>
        <p:nvSpPr>
          <p:cNvPr id="21" name="Line 13"/>
          <p:cNvSpPr>
            <a:spLocks noChangeShapeType="1"/>
          </p:cNvSpPr>
          <p:nvPr/>
        </p:nvSpPr>
        <p:spPr bwMode="auto">
          <a:xfrm>
            <a:off x="3563144" y="4808537"/>
            <a:ext cx="0" cy="0"/>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22" name="Freeform 15"/>
          <p:cNvSpPr>
            <a:spLocks/>
          </p:cNvSpPr>
          <p:nvPr/>
        </p:nvSpPr>
        <p:spPr bwMode="auto">
          <a:xfrm>
            <a:off x="2915445" y="1587500"/>
            <a:ext cx="708025" cy="3076575"/>
          </a:xfrm>
          <a:custGeom>
            <a:avLst/>
            <a:gdLst>
              <a:gd name="T0" fmla="*/ 2147483647 w 446"/>
              <a:gd name="T1" fmla="*/ 2147483647 h 2313"/>
              <a:gd name="T2" fmla="*/ 2147483647 w 446"/>
              <a:gd name="T3" fmla="*/ 2147483647 h 2313"/>
              <a:gd name="T4" fmla="*/ 2147483647 w 446"/>
              <a:gd name="T5" fmla="*/ 2147483647 h 2313"/>
              <a:gd name="T6" fmla="*/ 2147483647 w 446"/>
              <a:gd name="T7" fmla="*/ 2147483647 h 2313"/>
              <a:gd name="T8" fmla="*/ 2147483647 w 446"/>
              <a:gd name="T9" fmla="*/ 2147483647 h 2313"/>
              <a:gd name="T10" fmla="*/ 2147483647 w 446"/>
              <a:gd name="T11" fmla="*/ 2147483647 h 2313"/>
              <a:gd name="T12" fmla="*/ 2147483647 w 446"/>
              <a:gd name="T13" fmla="*/ 2147483647 h 2313"/>
              <a:gd name="T14" fmla="*/ 2147483647 w 446"/>
              <a:gd name="T15" fmla="*/ 2147483647 h 2313"/>
              <a:gd name="T16" fmla="*/ 2147483647 w 446"/>
              <a:gd name="T17" fmla="*/ 2147483647 h 2313"/>
              <a:gd name="T18" fmla="*/ 2147483647 w 446"/>
              <a:gd name="T19" fmla="*/ 2147483647 h 2313"/>
              <a:gd name="T20" fmla="*/ 2147483647 w 446"/>
              <a:gd name="T21" fmla="*/ 0 h 23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6"/>
              <a:gd name="T34" fmla="*/ 0 h 2313"/>
              <a:gd name="T35" fmla="*/ 446 w 446"/>
              <a:gd name="T36" fmla="*/ 2313 h 23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6" h="2313">
                <a:moveTo>
                  <a:pt x="356" y="2313"/>
                </a:moveTo>
                <a:cubicBezTo>
                  <a:pt x="269" y="2256"/>
                  <a:pt x="182" y="2200"/>
                  <a:pt x="129" y="2132"/>
                </a:cubicBezTo>
                <a:cubicBezTo>
                  <a:pt x="76" y="2064"/>
                  <a:pt x="46" y="1981"/>
                  <a:pt x="38" y="1905"/>
                </a:cubicBezTo>
                <a:cubicBezTo>
                  <a:pt x="30" y="1829"/>
                  <a:pt x="39" y="1754"/>
                  <a:pt x="84" y="1678"/>
                </a:cubicBezTo>
                <a:cubicBezTo>
                  <a:pt x="129" y="1602"/>
                  <a:pt x="257" y="1527"/>
                  <a:pt x="310" y="1451"/>
                </a:cubicBezTo>
                <a:cubicBezTo>
                  <a:pt x="363" y="1375"/>
                  <a:pt x="408" y="1322"/>
                  <a:pt x="401" y="1224"/>
                </a:cubicBezTo>
                <a:cubicBezTo>
                  <a:pt x="394" y="1126"/>
                  <a:pt x="326" y="959"/>
                  <a:pt x="265" y="861"/>
                </a:cubicBezTo>
                <a:cubicBezTo>
                  <a:pt x="204" y="763"/>
                  <a:pt x="76" y="733"/>
                  <a:pt x="38" y="635"/>
                </a:cubicBezTo>
                <a:cubicBezTo>
                  <a:pt x="0" y="537"/>
                  <a:pt x="15" y="355"/>
                  <a:pt x="38" y="272"/>
                </a:cubicBezTo>
                <a:cubicBezTo>
                  <a:pt x="61" y="189"/>
                  <a:pt x="106" y="181"/>
                  <a:pt x="174" y="136"/>
                </a:cubicBezTo>
                <a:cubicBezTo>
                  <a:pt x="242" y="91"/>
                  <a:pt x="401" y="23"/>
                  <a:pt x="446" y="0"/>
                </a:cubicBezTo>
              </a:path>
            </a:pathLst>
          </a:custGeom>
          <a:noFill/>
          <a:ln w="9525">
            <a:solidFill>
              <a:schemeClr val="tx1"/>
            </a:solidFill>
            <a:round/>
            <a:headEnd/>
            <a:tailEnd/>
          </a:ln>
        </p:spPr>
        <p:txBody>
          <a:bodyPr/>
          <a:lstStyle/>
          <a:p>
            <a:endParaRPr lang="de-CH">
              <a:solidFill>
                <a:prstClr val="black"/>
              </a:solidFill>
            </a:endParaRPr>
          </a:p>
        </p:txBody>
      </p:sp>
      <p:sp>
        <p:nvSpPr>
          <p:cNvPr id="23" name="Text Box 16"/>
          <p:cNvSpPr txBox="1">
            <a:spLocks noChangeArrowheads="1"/>
          </p:cNvSpPr>
          <p:nvPr/>
        </p:nvSpPr>
        <p:spPr bwMode="auto">
          <a:xfrm>
            <a:off x="3023393" y="1983947"/>
            <a:ext cx="2249488" cy="369887"/>
          </a:xfrm>
          <a:prstGeom prst="rect">
            <a:avLst/>
          </a:prstGeom>
          <a:noFill/>
          <a:ln w="9525">
            <a:noFill/>
            <a:miter lim="800000"/>
            <a:headEnd/>
            <a:tailEnd/>
          </a:ln>
        </p:spPr>
        <p:txBody>
          <a:bodyPr wrap="none">
            <a:spAutoFit/>
          </a:bodyPr>
          <a:lstStyle/>
          <a:p>
            <a:r>
              <a:rPr lang="de-CH" dirty="0">
                <a:solidFill>
                  <a:prstClr val="black"/>
                </a:solidFill>
              </a:rPr>
              <a:t>Long </a:t>
            </a:r>
            <a:r>
              <a:rPr lang="de-CH" dirty="0" err="1">
                <a:solidFill>
                  <a:prstClr val="black"/>
                </a:solidFill>
              </a:rPr>
              <a:t>wave</a:t>
            </a:r>
            <a:r>
              <a:rPr lang="de-CH" dirty="0">
                <a:solidFill>
                  <a:prstClr val="black"/>
                </a:solidFill>
              </a:rPr>
              <a:t> </a:t>
            </a:r>
            <a:r>
              <a:rPr lang="de-CH" dirty="0" err="1">
                <a:solidFill>
                  <a:prstClr val="black"/>
                </a:solidFill>
              </a:rPr>
              <a:t>radiation</a:t>
            </a:r>
            <a:endParaRPr lang="de-CH" dirty="0">
              <a:solidFill>
                <a:prstClr val="black"/>
              </a:solidFill>
            </a:endParaRPr>
          </a:p>
        </p:txBody>
      </p:sp>
      <p:sp>
        <p:nvSpPr>
          <p:cNvPr id="24" name="AutoShape 17"/>
          <p:cNvSpPr>
            <a:spLocks noChangeArrowheads="1"/>
          </p:cNvSpPr>
          <p:nvPr/>
        </p:nvSpPr>
        <p:spPr bwMode="auto">
          <a:xfrm>
            <a:off x="9323883" y="1130299"/>
            <a:ext cx="914400" cy="914400"/>
          </a:xfrm>
          <a:prstGeom prst="sun">
            <a:avLst>
              <a:gd name="adj" fmla="val 25000"/>
            </a:avLst>
          </a:prstGeom>
          <a:solidFill>
            <a:srgbClr val="FFFF00"/>
          </a:solidFill>
          <a:ln w="9525">
            <a:solidFill>
              <a:schemeClr val="tx1"/>
            </a:solidFill>
            <a:miter lim="800000"/>
            <a:headEnd/>
            <a:tailEnd/>
          </a:ln>
        </p:spPr>
        <p:txBody>
          <a:bodyPr wrap="none" anchor="ctr"/>
          <a:lstStyle/>
          <a:p>
            <a:endParaRPr lang="de-CH">
              <a:solidFill>
                <a:prstClr val="black"/>
              </a:solidFill>
            </a:endParaRPr>
          </a:p>
        </p:txBody>
      </p:sp>
      <p:sp>
        <p:nvSpPr>
          <p:cNvPr id="25" name="AutoShape 19"/>
          <p:cNvSpPr>
            <a:spLocks noChangeArrowheads="1"/>
          </p:cNvSpPr>
          <p:nvPr/>
        </p:nvSpPr>
        <p:spPr bwMode="auto">
          <a:xfrm>
            <a:off x="5434806" y="2216150"/>
            <a:ext cx="914400" cy="609600"/>
          </a:xfrm>
          <a:prstGeom prst="cloudCallout">
            <a:avLst>
              <a:gd name="adj1" fmla="val -43750"/>
              <a:gd name="adj2" fmla="val 93750"/>
            </a:avLst>
          </a:prstGeom>
          <a:solidFill>
            <a:srgbClr val="969696"/>
          </a:solidFill>
          <a:ln w="9525">
            <a:solidFill>
              <a:schemeClr val="tx1"/>
            </a:solidFill>
            <a:round/>
            <a:headEnd/>
            <a:tailEnd/>
          </a:ln>
        </p:spPr>
        <p:txBody>
          <a:bodyPr/>
          <a:lstStyle/>
          <a:p>
            <a:pPr algn="ctr"/>
            <a:endParaRPr lang="de-DE">
              <a:solidFill>
                <a:prstClr val="black"/>
              </a:solidFill>
            </a:endParaRPr>
          </a:p>
        </p:txBody>
      </p:sp>
      <p:sp>
        <p:nvSpPr>
          <p:cNvPr id="26" name="Freeform 20"/>
          <p:cNvSpPr>
            <a:spLocks/>
          </p:cNvSpPr>
          <p:nvPr/>
        </p:nvSpPr>
        <p:spPr bwMode="auto">
          <a:xfrm>
            <a:off x="5434807" y="2792413"/>
            <a:ext cx="612775" cy="1871663"/>
          </a:xfrm>
          <a:custGeom>
            <a:avLst/>
            <a:gdLst>
              <a:gd name="T0" fmla="*/ 2147483647 w 386"/>
              <a:gd name="T1" fmla="*/ 0 h 1179"/>
              <a:gd name="T2" fmla="*/ 2147483647 w 386"/>
              <a:gd name="T3" fmla="*/ 2147483647 h 1179"/>
              <a:gd name="T4" fmla="*/ 2147483647 w 386"/>
              <a:gd name="T5" fmla="*/ 2147483647 h 1179"/>
              <a:gd name="T6" fmla="*/ 2147483647 w 386"/>
              <a:gd name="T7" fmla="*/ 2147483647 h 1179"/>
              <a:gd name="T8" fmla="*/ 0 w 386"/>
              <a:gd name="T9" fmla="*/ 2147483647 h 1179"/>
              <a:gd name="T10" fmla="*/ 2147483647 w 386"/>
              <a:gd name="T11" fmla="*/ 2147483647 h 1179"/>
              <a:gd name="T12" fmla="*/ 2147483647 w 386"/>
              <a:gd name="T13" fmla="*/ 2147483647 h 1179"/>
              <a:gd name="T14" fmla="*/ 2147483647 w 386"/>
              <a:gd name="T15" fmla="*/ 2147483647 h 1179"/>
              <a:gd name="T16" fmla="*/ 2147483647 w 386"/>
              <a:gd name="T17" fmla="*/ 2147483647 h 1179"/>
              <a:gd name="T18" fmla="*/ 2147483647 w 386"/>
              <a:gd name="T19" fmla="*/ 2147483647 h 1179"/>
              <a:gd name="T20" fmla="*/ 2147483647 w 386"/>
              <a:gd name="T21" fmla="*/ 2147483647 h 1179"/>
              <a:gd name="T22" fmla="*/ 2147483647 w 386"/>
              <a:gd name="T23" fmla="*/ 2147483647 h 1179"/>
              <a:gd name="T24" fmla="*/ 2147483647 w 386"/>
              <a:gd name="T25" fmla="*/ 2147483647 h 11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6"/>
              <a:gd name="T40" fmla="*/ 0 h 1179"/>
              <a:gd name="T41" fmla="*/ 386 w 386"/>
              <a:gd name="T42" fmla="*/ 1179 h 11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6" h="1179">
                <a:moveTo>
                  <a:pt x="273" y="0"/>
                </a:moveTo>
                <a:cubicBezTo>
                  <a:pt x="261" y="49"/>
                  <a:pt x="250" y="98"/>
                  <a:pt x="227" y="136"/>
                </a:cubicBezTo>
                <a:cubicBezTo>
                  <a:pt x="204" y="174"/>
                  <a:pt x="166" y="203"/>
                  <a:pt x="136" y="226"/>
                </a:cubicBezTo>
                <a:cubicBezTo>
                  <a:pt x="106" y="249"/>
                  <a:pt x="69" y="249"/>
                  <a:pt x="46" y="272"/>
                </a:cubicBezTo>
                <a:cubicBezTo>
                  <a:pt x="23" y="295"/>
                  <a:pt x="0" y="318"/>
                  <a:pt x="0" y="363"/>
                </a:cubicBezTo>
                <a:cubicBezTo>
                  <a:pt x="0" y="408"/>
                  <a:pt x="16" y="499"/>
                  <a:pt x="46" y="544"/>
                </a:cubicBezTo>
                <a:cubicBezTo>
                  <a:pt x="76" y="589"/>
                  <a:pt x="129" y="612"/>
                  <a:pt x="182" y="635"/>
                </a:cubicBezTo>
                <a:cubicBezTo>
                  <a:pt x="235" y="658"/>
                  <a:pt x="340" y="650"/>
                  <a:pt x="363" y="680"/>
                </a:cubicBezTo>
                <a:cubicBezTo>
                  <a:pt x="386" y="710"/>
                  <a:pt x="333" y="778"/>
                  <a:pt x="318" y="816"/>
                </a:cubicBezTo>
                <a:cubicBezTo>
                  <a:pt x="303" y="854"/>
                  <a:pt x="288" y="869"/>
                  <a:pt x="273" y="907"/>
                </a:cubicBezTo>
                <a:cubicBezTo>
                  <a:pt x="258" y="945"/>
                  <a:pt x="242" y="1005"/>
                  <a:pt x="227" y="1043"/>
                </a:cubicBezTo>
                <a:cubicBezTo>
                  <a:pt x="212" y="1081"/>
                  <a:pt x="189" y="1111"/>
                  <a:pt x="182" y="1134"/>
                </a:cubicBezTo>
                <a:cubicBezTo>
                  <a:pt x="175" y="1157"/>
                  <a:pt x="182" y="1172"/>
                  <a:pt x="182" y="1179"/>
                </a:cubicBezTo>
              </a:path>
            </a:pathLst>
          </a:custGeom>
          <a:noFill/>
          <a:ln w="9525">
            <a:solidFill>
              <a:schemeClr val="tx1"/>
            </a:solidFill>
            <a:round/>
            <a:headEnd/>
            <a:tailEnd/>
          </a:ln>
        </p:spPr>
        <p:txBody>
          <a:bodyPr/>
          <a:lstStyle/>
          <a:p>
            <a:endParaRPr lang="de-CH">
              <a:solidFill>
                <a:prstClr val="black"/>
              </a:solidFill>
            </a:endParaRPr>
          </a:p>
        </p:txBody>
      </p:sp>
      <p:sp>
        <p:nvSpPr>
          <p:cNvPr id="27" name="Text Box 21"/>
          <p:cNvSpPr txBox="1">
            <a:spLocks noChangeArrowheads="1"/>
          </p:cNvSpPr>
          <p:nvPr/>
        </p:nvSpPr>
        <p:spPr bwMode="auto">
          <a:xfrm>
            <a:off x="5551487" y="3134367"/>
            <a:ext cx="1595438" cy="923925"/>
          </a:xfrm>
          <a:prstGeom prst="rect">
            <a:avLst/>
          </a:prstGeom>
          <a:noFill/>
          <a:ln w="9525">
            <a:noFill/>
            <a:miter lim="800000"/>
            <a:headEnd/>
            <a:tailEnd/>
          </a:ln>
        </p:spPr>
        <p:txBody>
          <a:bodyPr wrap="none">
            <a:spAutoFit/>
          </a:bodyPr>
          <a:lstStyle/>
          <a:p>
            <a:r>
              <a:rPr lang="de-CH" dirty="0">
                <a:solidFill>
                  <a:prstClr val="black"/>
                </a:solidFill>
              </a:rPr>
              <a:t>Long </a:t>
            </a:r>
            <a:r>
              <a:rPr lang="de-CH" dirty="0" err="1">
                <a:solidFill>
                  <a:prstClr val="black"/>
                </a:solidFill>
              </a:rPr>
              <a:t>wave</a:t>
            </a:r>
            <a:endParaRPr lang="de-CH" dirty="0">
              <a:solidFill>
                <a:prstClr val="black"/>
              </a:solidFill>
            </a:endParaRPr>
          </a:p>
          <a:p>
            <a:r>
              <a:rPr lang="de-CH" dirty="0" err="1">
                <a:solidFill>
                  <a:prstClr val="black"/>
                </a:solidFill>
              </a:rPr>
              <a:t>radiation</a:t>
            </a:r>
            <a:r>
              <a:rPr lang="de-CH" dirty="0">
                <a:solidFill>
                  <a:prstClr val="black"/>
                </a:solidFill>
              </a:rPr>
              <a:t> </a:t>
            </a:r>
            <a:r>
              <a:rPr lang="de-CH" dirty="0" err="1">
                <a:solidFill>
                  <a:prstClr val="black"/>
                </a:solidFill>
              </a:rPr>
              <a:t>from</a:t>
            </a:r>
            <a:endParaRPr lang="de-CH" dirty="0">
              <a:solidFill>
                <a:prstClr val="black"/>
              </a:solidFill>
            </a:endParaRPr>
          </a:p>
          <a:p>
            <a:r>
              <a:rPr lang="de-CH" dirty="0" err="1">
                <a:solidFill>
                  <a:prstClr val="black"/>
                </a:solidFill>
              </a:rPr>
              <a:t>atmosphere</a:t>
            </a:r>
            <a:endParaRPr lang="de-CH" dirty="0">
              <a:solidFill>
                <a:prstClr val="black"/>
              </a:solidFill>
            </a:endParaRPr>
          </a:p>
        </p:txBody>
      </p:sp>
      <p:sp>
        <p:nvSpPr>
          <p:cNvPr id="28" name="AutoShape 22"/>
          <p:cNvSpPr>
            <a:spLocks noChangeArrowheads="1"/>
          </p:cNvSpPr>
          <p:nvPr/>
        </p:nvSpPr>
        <p:spPr bwMode="auto">
          <a:xfrm>
            <a:off x="4283870" y="4664075"/>
            <a:ext cx="485775" cy="976312"/>
          </a:xfrm>
          <a:prstGeom prst="downArrow">
            <a:avLst>
              <a:gd name="adj1" fmla="val 50000"/>
              <a:gd name="adj2" fmla="val 50245"/>
            </a:avLst>
          </a:prstGeom>
          <a:solidFill>
            <a:srgbClr val="FF0000"/>
          </a:solidFill>
          <a:ln w="9525">
            <a:solidFill>
              <a:schemeClr val="tx1"/>
            </a:solidFill>
            <a:miter lim="800000"/>
            <a:headEnd/>
            <a:tailEnd/>
          </a:ln>
        </p:spPr>
        <p:txBody>
          <a:bodyPr wrap="none" anchor="ctr"/>
          <a:lstStyle/>
          <a:p>
            <a:pPr algn="ctr"/>
            <a:r>
              <a:rPr lang="de-CH">
                <a:solidFill>
                  <a:prstClr val="black"/>
                </a:solidFill>
              </a:rPr>
              <a:t>G</a:t>
            </a:r>
          </a:p>
        </p:txBody>
      </p:sp>
      <p:sp>
        <p:nvSpPr>
          <p:cNvPr id="29" name="AutoShape 24"/>
          <p:cNvSpPr>
            <a:spLocks noChangeArrowheads="1"/>
          </p:cNvSpPr>
          <p:nvPr/>
        </p:nvSpPr>
        <p:spPr bwMode="auto">
          <a:xfrm>
            <a:off x="3779045" y="3729038"/>
            <a:ext cx="485775" cy="976313"/>
          </a:xfrm>
          <a:prstGeom prst="upArrow">
            <a:avLst>
              <a:gd name="adj1" fmla="val 50000"/>
              <a:gd name="adj2" fmla="val 50245"/>
            </a:avLst>
          </a:prstGeom>
          <a:solidFill>
            <a:srgbClr val="0000FF"/>
          </a:solidFill>
          <a:ln w="9525">
            <a:solidFill>
              <a:schemeClr val="tx1"/>
            </a:solidFill>
            <a:miter lim="800000"/>
            <a:headEnd/>
            <a:tailEnd/>
          </a:ln>
        </p:spPr>
        <p:txBody>
          <a:bodyPr wrap="none" anchor="ctr"/>
          <a:lstStyle/>
          <a:p>
            <a:pPr algn="ctr"/>
            <a:r>
              <a:rPr lang="de-CH">
                <a:solidFill>
                  <a:prstClr val="black"/>
                </a:solidFill>
              </a:rPr>
              <a:t>LE</a:t>
            </a:r>
          </a:p>
        </p:txBody>
      </p:sp>
      <p:sp>
        <p:nvSpPr>
          <p:cNvPr id="30" name="AutoShape 25"/>
          <p:cNvSpPr>
            <a:spLocks noChangeArrowheads="1"/>
          </p:cNvSpPr>
          <p:nvPr/>
        </p:nvSpPr>
        <p:spPr bwMode="auto">
          <a:xfrm>
            <a:off x="4787107" y="3729038"/>
            <a:ext cx="485775" cy="976313"/>
          </a:xfrm>
          <a:prstGeom prst="upArrow">
            <a:avLst>
              <a:gd name="adj1" fmla="val 50000"/>
              <a:gd name="adj2" fmla="val 50245"/>
            </a:avLst>
          </a:prstGeom>
          <a:solidFill>
            <a:srgbClr val="FF0000"/>
          </a:solidFill>
          <a:ln w="9525">
            <a:solidFill>
              <a:schemeClr val="tx1"/>
            </a:solidFill>
            <a:miter lim="800000"/>
            <a:headEnd/>
            <a:tailEnd/>
          </a:ln>
        </p:spPr>
        <p:txBody>
          <a:bodyPr wrap="none" anchor="ctr"/>
          <a:lstStyle/>
          <a:p>
            <a:pPr algn="ctr"/>
            <a:r>
              <a:rPr lang="de-CH">
                <a:solidFill>
                  <a:prstClr val="black"/>
                </a:solidFill>
              </a:rPr>
              <a:t>H</a:t>
            </a:r>
          </a:p>
        </p:txBody>
      </p:sp>
      <p:sp>
        <p:nvSpPr>
          <p:cNvPr id="31" name="Freeform 29"/>
          <p:cNvSpPr>
            <a:spLocks/>
          </p:cNvSpPr>
          <p:nvPr/>
        </p:nvSpPr>
        <p:spPr bwMode="auto">
          <a:xfrm>
            <a:off x="7296945" y="1772443"/>
            <a:ext cx="2145506" cy="2891632"/>
          </a:xfrm>
          <a:custGeom>
            <a:avLst/>
            <a:gdLst>
              <a:gd name="T0" fmla="*/ 2147483647 w 1549"/>
              <a:gd name="T1" fmla="*/ 2147483647 h 2093"/>
              <a:gd name="T2" fmla="*/ 2147483647 w 1549"/>
              <a:gd name="T3" fmla="*/ 2147483647 h 2093"/>
              <a:gd name="T4" fmla="*/ 2147483647 w 1549"/>
              <a:gd name="T5" fmla="*/ 2147483647 h 2093"/>
              <a:gd name="T6" fmla="*/ 2147483647 w 1549"/>
              <a:gd name="T7" fmla="*/ 2147483647 h 2093"/>
              <a:gd name="T8" fmla="*/ 2147483647 w 1549"/>
              <a:gd name="T9" fmla="*/ 2147483647 h 2093"/>
              <a:gd name="T10" fmla="*/ 2147483647 w 1549"/>
              <a:gd name="T11" fmla="*/ 2147483647 h 2093"/>
              <a:gd name="T12" fmla="*/ 2147483647 w 1549"/>
              <a:gd name="T13" fmla="*/ 2147483647 h 2093"/>
              <a:gd name="T14" fmla="*/ 2147483647 w 1549"/>
              <a:gd name="T15" fmla="*/ 2147483647 h 2093"/>
              <a:gd name="T16" fmla="*/ 2147483647 w 1549"/>
              <a:gd name="T17" fmla="*/ 2147483647 h 2093"/>
              <a:gd name="T18" fmla="*/ 2147483647 w 1549"/>
              <a:gd name="T19" fmla="*/ 2147483647 h 2093"/>
              <a:gd name="T20" fmla="*/ 2147483647 w 1549"/>
              <a:gd name="T21" fmla="*/ 2147483647 h 2093"/>
              <a:gd name="T22" fmla="*/ 2147483647 w 1549"/>
              <a:gd name="T23" fmla="*/ 2147483647 h 2093"/>
              <a:gd name="T24" fmla="*/ 2147483647 w 1549"/>
              <a:gd name="T25" fmla="*/ 2147483647 h 2093"/>
              <a:gd name="T26" fmla="*/ 2147483647 w 1549"/>
              <a:gd name="T27" fmla="*/ 2147483647 h 2093"/>
              <a:gd name="T28" fmla="*/ 2147483647 w 1549"/>
              <a:gd name="T29" fmla="*/ 2147483647 h 2093"/>
              <a:gd name="T30" fmla="*/ 2147483647 w 1549"/>
              <a:gd name="T31" fmla="*/ 2147483647 h 2093"/>
              <a:gd name="T32" fmla="*/ 2147483647 w 1549"/>
              <a:gd name="T33" fmla="*/ 2147483647 h 2093"/>
              <a:gd name="T34" fmla="*/ 2147483647 w 1549"/>
              <a:gd name="T35" fmla="*/ 2147483647 h 2093"/>
              <a:gd name="T36" fmla="*/ 2147483647 w 1549"/>
              <a:gd name="T37" fmla="*/ 2147483647 h 2093"/>
              <a:gd name="T38" fmla="*/ 2147483647 w 1549"/>
              <a:gd name="T39" fmla="*/ 2147483647 h 2093"/>
              <a:gd name="T40" fmla="*/ 2147483647 w 1549"/>
              <a:gd name="T41" fmla="*/ 2147483647 h 2093"/>
              <a:gd name="T42" fmla="*/ 2147483647 w 1549"/>
              <a:gd name="T43" fmla="*/ 2147483647 h 2093"/>
              <a:gd name="T44" fmla="*/ 2147483647 w 1549"/>
              <a:gd name="T45" fmla="*/ 2147483647 h 2093"/>
              <a:gd name="T46" fmla="*/ 2147483647 w 1549"/>
              <a:gd name="T47" fmla="*/ 2147483647 h 2093"/>
              <a:gd name="T48" fmla="*/ 2147483647 w 1549"/>
              <a:gd name="T49" fmla="*/ 2147483647 h 2093"/>
              <a:gd name="T50" fmla="*/ 2147483647 w 1549"/>
              <a:gd name="T51" fmla="*/ 2147483647 h 2093"/>
              <a:gd name="T52" fmla="*/ 2147483647 w 1549"/>
              <a:gd name="T53" fmla="*/ 2147483647 h 2093"/>
              <a:gd name="T54" fmla="*/ 2147483647 w 1549"/>
              <a:gd name="T55" fmla="*/ 2147483647 h 2093"/>
              <a:gd name="T56" fmla="*/ 2147483647 w 1549"/>
              <a:gd name="T57" fmla="*/ 2147483647 h 2093"/>
              <a:gd name="T58" fmla="*/ 2147483647 w 1549"/>
              <a:gd name="T59" fmla="*/ 2147483647 h 2093"/>
              <a:gd name="T60" fmla="*/ 2147483647 w 1549"/>
              <a:gd name="T61" fmla="*/ 2147483647 h 2093"/>
              <a:gd name="T62" fmla="*/ 2147483647 w 1549"/>
              <a:gd name="T63" fmla="*/ 2147483647 h 2093"/>
              <a:gd name="T64" fmla="*/ 2147483647 w 1549"/>
              <a:gd name="T65" fmla="*/ 2147483647 h 2093"/>
              <a:gd name="T66" fmla="*/ 2147483647 w 1549"/>
              <a:gd name="T67" fmla="*/ 2147483647 h 2093"/>
              <a:gd name="T68" fmla="*/ 2147483647 w 1549"/>
              <a:gd name="T69" fmla="*/ 2147483647 h 2093"/>
              <a:gd name="T70" fmla="*/ 2147483647 w 1549"/>
              <a:gd name="T71" fmla="*/ 2147483647 h 2093"/>
              <a:gd name="T72" fmla="*/ 2147483647 w 1549"/>
              <a:gd name="T73" fmla="*/ 2147483647 h 2093"/>
              <a:gd name="T74" fmla="*/ 2147483647 w 1549"/>
              <a:gd name="T75" fmla="*/ 2147483647 h 2093"/>
              <a:gd name="T76" fmla="*/ 2147483647 w 1549"/>
              <a:gd name="T77" fmla="*/ 2147483647 h 2093"/>
              <a:gd name="T78" fmla="*/ 2147483647 w 1549"/>
              <a:gd name="T79" fmla="*/ 2147483647 h 2093"/>
              <a:gd name="T80" fmla="*/ 2147483647 w 1549"/>
              <a:gd name="T81" fmla="*/ 2147483647 h 2093"/>
              <a:gd name="T82" fmla="*/ 2147483647 w 1549"/>
              <a:gd name="T83" fmla="*/ 2147483647 h 2093"/>
              <a:gd name="T84" fmla="*/ 2147483647 w 1549"/>
              <a:gd name="T85" fmla="*/ 2147483647 h 2093"/>
              <a:gd name="T86" fmla="*/ 2147483647 w 1549"/>
              <a:gd name="T87" fmla="*/ 2147483647 h 2093"/>
              <a:gd name="T88" fmla="*/ 2147483647 w 1549"/>
              <a:gd name="T89" fmla="*/ 2147483647 h 2093"/>
              <a:gd name="T90" fmla="*/ 2147483647 w 1549"/>
              <a:gd name="T91" fmla="*/ 2147483647 h 2093"/>
              <a:gd name="T92" fmla="*/ 2147483647 w 1549"/>
              <a:gd name="T93" fmla="*/ 2147483647 h 2093"/>
              <a:gd name="T94" fmla="*/ 2147483647 w 1549"/>
              <a:gd name="T95" fmla="*/ 2147483647 h 2093"/>
              <a:gd name="T96" fmla="*/ 2147483647 w 1549"/>
              <a:gd name="T97" fmla="*/ 2147483647 h 2093"/>
              <a:gd name="T98" fmla="*/ 2147483647 w 1549"/>
              <a:gd name="T99" fmla="*/ 2147483647 h 2093"/>
              <a:gd name="T100" fmla="*/ 2147483647 w 1549"/>
              <a:gd name="T101" fmla="*/ 2147483647 h 2093"/>
              <a:gd name="T102" fmla="*/ 2147483647 w 1549"/>
              <a:gd name="T103" fmla="*/ 2147483647 h 2093"/>
              <a:gd name="T104" fmla="*/ 2147483647 w 1549"/>
              <a:gd name="T105" fmla="*/ 2147483647 h 2093"/>
              <a:gd name="T106" fmla="*/ 2147483647 w 1549"/>
              <a:gd name="T107" fmla="*/ 2147483647 h 2093"/>
              <a:gd name="T108" fmla="*/ 2147483647 w 1549"/>
              <a:gd name="T109" fmla="*/ 2147483647 h 2093"/>
              <a:gd name="T110" fmla="*/ 2147483647 w 1549"/>
              <a:gd name="T111" fmla="*/ 2147483647 h 20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49"/>
              <a:gd name="T169" fmla="*/ 0 h 2093"/>
              <a:gd name="T170" fmla="*/ 1549 w 1549"/>
              <a:gd name="T171" fmla="*/ 2093 h 20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49" h="2093">
                <a:moveTo>
                  <a:pt x="1549" y="52"/>
                </a:moveTo>
                <a:cubicBezTo>
                  <a:pt x="1488" y="26"/>
                  <a:pt x="1428" y="0"/>
                  <a:pt x="1413" y="7"/>
                </a:cubicBezTo>
                <a:cubicBezTo>
                  <a:pt x="1398" y="14"/>
                  <a:pt x="1443" y="67"/>
                  <a:pt x="1458" y="97"/>
                </a:cubicBezTo>
                <a:cubicBezTo>
                  <a:pt x="1473" y="127"/>
                  <a:pt x="1496" y="158"/>
                  <a:pt x="1504" y="188"/>
                </a:cubicBezTo>
                <a:cubicBezTo>
                  <a:pt x="1512" y="218"/>
                  <a:pt x="1519" y="264"/>
                  <a:pt x="1504" y="279"/>
                </a:cubicBezTo>
                <a:cubicBezTo>
                  <a:pt x="1489" y="294"/>
                  <a:pt x="1443" y="286"/>
                  <a:pt x="1413" y="279"/>
                </a:cubicBezTo>
                <a:cubicBezTo>
                  <a:pt x="1383" y="272"/>
                  <a:pt x="1345" y="241"/>
                  <a:pt x="1322" y="234"/>
                </a:cubicBezTo>
                <a:cubicBezTo>
                  <a:pt x="1299" y="227"/>
                  <a:pt x="1284" y="219"/>
                  <a:pt x="1277" y="234"/>
                </a:cubicBezTo>
                <a:cubicBezTo>
                  <a:pt x="1270" y="249"/>
                  <a:pt x="1270" y="294"/>
                  <a:pt x="1277" y="324"/>
                </a:cubicBezTo>
                <a:cubicBezTo>
                  <a:pt x="1284" y="354"/>
                  <a:pt x="1307" y="392"/>
                  <a:pt x="1322" y="415"/>
                </a:cubicBezTo>
                <a:cubicBezTo>
                  <a:pt x="1337" y="438"/>
                  <a:pt x="1368" y="437"/>
                  <a:pt x="1368" y="460"/>
                </a:cubicBezTo>
                <a:cubicBezTo>
                  <a:pt x="1368" y="483"/>
                  <a:pt x="1345" y="543"/>
                  <a:pt x="1322" y="551"/>
                </a:cubicBezTo>
                <a:cubicBezTo>
                  <a:pt x="1299" y="559"/>
                  <a:pt x="1269" y="521"/>
                  <a:pt x="1231" y="506"/>
                </a:cubicBezTo>
                <a:cubicBezTo>
                  <a:pt x="1193" y="491"/>
                  <a:pt x="1125" y="460"/>
                  <a:pt x="1095" y="460"/>
                </a:cubicBezTo>
                <a:cubicBezTo>
                  <a:pt x="1065" y="460"/>
                  <a:pt x="1035" y="468"/>
                  <a:pt x="1050" y="506"/>
                </a:cubicBezTo>
                <a:cubicBezTo>
                  <a:pt x="1065" y="544"/>
                  <a:pt x="1171" y="642"/>
                  <a:pt x="1186" y="687"/>
                </a:cubicBezTo>
                <a:cubicBezTo>
                  <a:pt x="1201" y="732"/>
                  <a:pt x="1164" y="771"/>
                  <a:pt x="1141" y="778"/>
                </a:cubicBezTo>
                <a:cubicBezTo>
                  <a:pt x="1118" y="785"/>
                  <a:pt x="1088" y="747"/>
                  <a:pt x="1050" y="732"/>
                </a:cubicBezTo>
                <a:cubicBezTo>
                  <a:pt x="1012" y="717"/>
                  <a:pt x="937" y="672"/>
                  <a:pt x="914" y="687"/>
                </a:cubicBezTo>
                <a:cubicBezTo>
                  <a:pt x="891" y="702"/>
                  <a:pt x="891" y="785"/>
                  <a:pt x="914" y="823"/>
                </a:cubicBezTo>
                <a:cubicBezTo>
                  <a:pt x="937" y="861"/>
                  <a:pt x="1027" y="891"/>
                  <a:pt x="1050" y="914"/>
                </a:cubicBezTo>
                <a:cubicBezTo>
                  <a:pt x="1073" y="937"/>
                  <a:pt x="1065" y="944"/>
                  <a:pt x="1050" y="959"/>
                </a:cubicBezTo>
                <a:cubicBezTo>
                  <a:pt x="1035" y="974"/>
                  <a:pt x="1004" y="1012"/>
                  <a:pt x="959" y="1005"/>
                </a:cubicBezTo>
                <a:cubicBezTo>
                  <a:pt x="914" y="998"/>
                  <a:pt x="816" y="929"/>
                  <a:pt x="778" y="914"/>
                </a:cubicBezTo>
                <a:cubicBezTo>
                  <a:pt x="740" y="899"/>
                  <a:pt x="740" y="891"/>
                  <a:pt x="733" y="914"/>
                </a:cubicBezTo>
                <a:cubicBezTo>
                  <a:pt x="726" y="937"/>
                  <a:pt x="718" y="1020"/>
                  <a:pt x="733" y="1050"/>
                </a:cubicBezTo>
                <a:cubicBezTo>
                  <a:pt x="748" y="1080"/>
                  <a:pt x="800" y="1072"/>
                  <a:pt x="823" y="1095"/>
                </a:cubicBezTo>
                <a:cubicBezTo>
                  <a:pt x="846" y="1118"/>
                  <a:pt x="861" y="1163"/>
                  <a:pt x="869" y="1186"/>
                </a:cubicBezTo>
                <a:cubicBezTo>
                  <a:pt x="877" y="1209"/>
                  <a:pt x="892" y="1224"/>
                  <a:pt x="869" y="1231"/>
                </a:cubicBezTo>
                <a:cubicBezTo>
                  <a:pt x="846" y="1238"/>
                  <a:pt x="786" y="1238"/>
                  <a:pt x="733" y="1231"/>
                </a:cubicBezTo>
                <a:cubicBezTo>
                  <a:pt x="680" y="1224"/>
                  <a:pt x="589" y="1186"/>
                  <a:pt x="551" y="1186"/>
                </a:cubicBezTo>
                <a:cubicBezTo>
                  <a:pt x="513" y="1186"/>
                  <a:pt x="499" y="1208"/>
                  <a:pt x="506" y="1231"/>
                </a:cubicBezTo>
                <a:cubicBezTo>
                  <a:pt x="513" y="1254"/>
                  <a:pt x="566" y="1299"/>
                  <a:pt x="596" y="1322"/>
                </a:cubicBezTo>
                <a:cubicBezTo>
                  <a:pt x="626" y="1345"/>
                  <a:pt x="672" y="1353"/>
                  <a:pt x="687" y="1368"/>
                </a:cubicBezTo>
                <a:cubicBezTo>
                  <a:pt x="702" y="1383"/>
                  <a:pt x="702" y="1398"/>
                  <a:pt x="687" y="1413"/>
                </a:cubicBezTo>
                <a:cubicBezTo>
                  <a:pt x="672" y="1428"/>
                  <a:pt x="626" y="1458"/>
                  <a:pt x="596" y="1458"/>
                </a:cubicBezTo>
                <a:cubicBezTo>
                  <a:pt x="566" y="1458"/>
                  <a:pt x="536" y="1428"/>
                  <a:pt x="506" y="1413"/>
                </a:cubicBezTo>
                <a:cubicBezTo>
                  <a:pt x="476" y="1398"/>
                  <a:pt x="445" y="1361"/>
                  <a:pt x="415" y="1368"/>
                </a:cubicBezTo>
                <a:cubicBezTo>
                  <a:pt x="385" y="1375"/>
                  <a:pt x="331" y="1435"/>
                  <a:pt x="324" y="1458"/>
                </a:cubicBezTo>
                <a:cubicBezTo>
                  <a:pt x="317" y="1481"/>
                  <a:pt x="362" y="1489"/>
                  <a:pt x="370" y="1504"/>
                </a:cubicBezTo>
                <a:cubicBezTo>
                  <a:pt x="378" y="1519"/>
                  <a:pt x="347" y="1534"/>
                  <a:pt x="370" y="1549"/>
                </a:cubicBezTo>
                <a:cubicBezTo>
                  <a:pt x="393" y="1564"/>
                  <a:pt x="483" y="1571"/>
                  <a:pt x="506" y="1594"/>
                </a:cubicBezTo>
                <a:cubicBezTo>
                  <a:pt x="529" y="1617"/>
                  <a:pt x="514" y="1662"/>
                  <a:pt x="506" y="1685"/>
                </a:cubicBezTo>
                <a:cubicBezTo>
                  <a:pt x="498" y="1708"/>
                  <a:pt x="490" y="1737"/>
                  <a:pt x="460" y="1730"/>
                </a:cubicBezTo>
                <a:cubicBezTo>
                  <a:pt x="430" y="1723"/>
                  <a:pt x="362" y="1655"/>
                  <a:pt x="324" y="1640"/>
                </a:cubicBezTo>
                <a:cubicBezTo>
                  <a:pt x="286" y="1625"/>
                  <a:pt x="264" y="1640"/>
                  <a:pt x="234" y="1640"/>
                </a:cubicBezTo>
                <a:cubicBezTo>
                  <a:pt x="204" y="1640"/>
                  <a:pt x="158" y="1625"/>
                  <a:pt x="143" y="1640"/>
                </a:cubicBezTo>
                <a:cubicBezTo>
                  <a:pt x="128" y="1655"/>
                  <a:pt x="120" y="1693"/>
                  <a:pt x="143" y="1730"/>
                </a:cubicBezTo>
                <a:cubicBezTo>
                  <a:pt x="166" y="1767"/>
                  <a:pt x="256" y="1836"/>
                  <a:pt x="279" y="1866"/>
                </a:cubicBezTo>
                <a:cubicBezTo>
                  <a:pt x="302" y="1896"/>
                  <a:pt x="279" y="1889"/>
                  <a:pt x="279" y="1912"/>
                </a:cubicBezTo>
                <a:cubicBezTo>
                  <a:pt x="279" y="1935"/>
                  <a:pt x="286" y="1988"/>
                  <a:pt x="279" y="2003"/>
                </a:cubicBezTo>
                <a:cubicBezTo>
                  <a:pt x="272" y="2018"/>
                  <a:pt x="272" y="2018"/>
                  <a:pt x="234" y="2003"/>
                </a:cubicBezTo>
                <a:cubicBezTo>
                  <a:pt x="196" y="1988"/>
                  <a:pt x="90" y="1920"/>
                  <a:pt x="52" y="1912"/>
                </a:cubicBezTo>
                <a:cubicBezTo>
                  <a:pt x="14" y="1904"/>
                  <a:pt x="14" y="1942"/>
                  <a:pt x="7" y="1957"/>
                </a:cubicBezTo>
                <a:cubicBezTo>
                  <a:pt x="0" y="1972"/>
                  <a:pt x="7" y="1980"/>
                  <a:pt x="7" y="2003"/>
                </a:cubicBezTo>
                <a:cubicBezTo>
                  <a:pt x="7" y="2026"/>
                  <a:pt x="7" y="2059"/>
                  <a:pt x="7" y="2093"/>
                </a:cubicBezTo>
              </a:path>
            </a:pathLst>
          </a:custGeom>
          <a:noFill/>
          <a:ln w="9525">
            <a:solidFill>
              <a:schemeClr val="tx1"/>
            </a:solidFill>
            <a:round/>
            <a:headEnd/>
            <a:tailEnd/>
          </a:ln>
        </p:spPr>
        <p:txBody>
          <a:bodyPr/>
          <a:lstStyle/>
          <a:p>
            <a:endParaRPr lang="de-CH">
              <a:solidFill>
                <a:prstClr val="black"/>
              </a:solidFill>
            </a:endParaRPr>
          </a:p>
        </p:txBody>
      </p:sp>
      <p:sp>
        <p:nvSpPr>
          <p:cNvPr id="32" name="Freeform 30"/>
          <p:cNvSpPr>
            <a:spLocks/>
          </p:cNvSpPr>
          <p:nvPr/>
        </p:nvSpPr>
        <p:spPr bwMode="auto">
          <a:xfrm>
            <a:off x="6923882" y="2360612"/>
            <a:ext cx="479425" cy="2376488"/>
          </a:xfrm>
          <a:custGeom>
            <a:avLst/>
            <a:gdLst>
              <a:gd name="T0" fmla="*/ 2147483647 w 302"/>
              <a:gd name="T1" fmla="*/ 2147483647 h 1497"/>
              <a:gd name="T2" fmla="*/ 2147483647 w 302"/>
              <a:gd name="T3" fmla="*/ 2147483647 h 1497"/>
              <a:gd name="T4" fmla="*/ 2147483647 w 302"/>
              <a:gd name="T5" fmla="*/ 2147483647 h 1497"/>
              <a:gd name="T6" fmla="*/ 2147483647 w 302"/>
              <a:gd name="T7" fmla="*/ 2147483647 h 1497"/>
              <a:gd name="T8" fmla="*/ 2147483647 w 302"/>
              <a:gd name="T9" fmla="*/ 2147483647 h 1497"/>
              <a:gd name="T10" fmla="*/ 2147483647 w 302"/>
              <a:gd name="T11" fmla="*/ 2147483647 h 1497"/>
              <a:gd name="T12" fmla="*/ 2147483647 w 302"/>
              <a:gd name="T13" fmla="*/ 2147483647 h 1497"/>
              <a:gd name="T14" fmla="*/ 2147483647 w 302"/>
              <a:gd name="T15" fmla="*/ 2147483647 h 1497"/>
              <a:gd name="T16" fmla="*/ 2147483647 w 302"/>
              <a:gd name="T17" fmla="*/ 2147483647 h 1497"/>
              <a:gd name="T18" fmla="*/ 2147483647 w 302"/>
              <a:gd name="T19" fmla="*/ 2147483647 h 1497"/>
              <a:gd name="T20" fmla="*/ 2147483647 w 302"/>
              <a:gd name="T21" fmla="*/ 2147483647 h 1497"/>
              <a:gd name="T22" fmla="*/ 2147483647 w 302"/>
              <a:gd name="T23" fmla="*/ 2147483647 h 1497"/>
              <a:gd name="T24" fmla="*/ 2147483647 w 302"/>
              <a:gd name="T25" fmla="*/ 2147483647 h 1497"/>
              <a:gd name="T26" fmla="*/ 2147483647 w 302"/>
              <a:gd name="T27" fmla="*/ 2147483647 h 1497"/>
              <a:gd name="T28" fmla="*/ 2147483647 w 302"/>
              <a:gd name="T29" fmla="*/ 2147483647 h 1497"/>
              <a:gd name="T30" fmla="*/ 2147483647 w 302"/>
              <a:gd name="T31" fmla="*/ 2147483647 h 1497"/>
              <a:gd name="T32" fmla="*/ 2147483647 w 302"/>
              <a:gd name="T33" fmla="*/ 2147483647 h 1497"/>
              <a:gd name="T34" fmla="*/ 2147483647 w 302"/>
              <a:gd name="T35" fmla="*/ 2147483647 h 1497"/>
              <a:gd name="T36" fmla="*/ 2147483647 w 302"/>
              <a:gd name="T37" fmla="*/ 2147483647 h 1497"/>
              <a:gd name="T38" fmla="*/ 2147483647 w 302"/>
              <a:gd name="T39" fmla="*/ 2147483647 h 1497"/>
              <a:gd name="T40" fmla="*/ 2147483647 w 302"/>
              <a:gd name="T41" fmla="*/ 0 h 14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2"/>
              <a:gd name="T64" fmla="*/ 0 h 1497"/>
              <a:gd name="T65" fmla="*/ 302 w 302"/>
              <a:gd name="T66" fmla="*/ 1497 h 14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2" h="1497">
                <a:moveTo>
                  <a:pt x="242" y="1497"/>
                </a:moveTo>
                <a:cubicBezTo>
                  <a:pt x="215" y="1485"/>
                  <a:pt x="189" y="1474"/>
                  <a:pt x="151" y="1451"/>
                </a:cubicBezTo>
                <a:cubicBezTo>
                  <a:pt x="113" y="1428"/>
                  <a:pt x="30" y="1391"/>
                  <a:pt x="15" y="1361"/>
                </a:cubicBezTo>
                <a:cubicBezTo>
                  <a:pt x="0" y="1331"/>
                  <a:pt x="22" y="1293"/>
                  <a:pt x="60" y="1270"/>
                </a:cubicBezTo>
                <a:cubicBezTo>
                  <a:pt x="98" y="1247"/>
                  <a:pt x="227" y="1254"/>
                  <a:pt x="242" y="1224"/>
                </a:cubicBezTo>
                <a:cubicBezTo>
                  <a:pt x="257" y="1194"/>
                  <a:pt x="174" y="1118"/>
                  <a:pt x="151" y="1088"/>
                </a:cubicBezTo>
                <a:cubicBezTo>
                  <a:pt x="128" y="1058"/>
                  <a:pt x="83" y="1073"/>
                  <a:pt x="106" y="1043"/>
                </a:cubicBezTo>
                <a:cubicBezTo>
                  <a:pt x="129" y="1013"/>
                  <a:pt x="272" y="945"/>
                  <a:pt x="287" y="907"/>
                </a:cubicBezTo>
                <a:cubicBezTo>
                  <a:pt x="302" y="869"/>
                  <a:pt x="219" y="846"/>
                  <a:pt x="196" y="816"/>
                </a:cubicBezTo>
                <a:cubicBezTo>
                  <a:pt x="173" y="786"/>
                  <a:pt x="158" y="749"/>
                  <a:pt x="151" y="726"/>
                </a:cubicBezTo>
                <a:cubicBezTo>
                  <a:pt x="144" y="703"/>
                  <a:pt x="136" y="703"/>
                  <a:pt x="151" y="680"/>
                </a:cubicBezTo>
                <a:cubicBezTo>
                  <a:pt x="166" y="657"/>
                  <a:pt x="242" y="619"/>
                  <a:pt x="242" y="589"/>
                </a:cubicBezTo>
                <a:cubicBezTo>
                  <a:pt x="242" y="559"/>
                  <a:pt x="174" y="529"/>
                  <a:pt x="151" y="499"/>
                </a:cubicBezTo>
                <a:cubicBezTo>
                  <a:pt x="128" y="469"/>
                  <a:pt x="91" y="431"/>
                  <a:pt x="106" y="408"/>
                </a:cubicBezTo>
                <a:cubicBezTo>
                  <a:pt x="121" y="385"/>
                  <a:pt x="212" y="386"/>
                  <a:pt x="242" y="363"/>
                </a:cubicBezTo>
                <a:cubicBezTo>
                  <a:pt x="272" y="340"/>
                  <a:pt x="295" y="302"/>
                  <a:pt x="287" y="272"/>
                </a:cubicBezTo>
                <a:cubicBezTo>
                  <a:pt x="279" y="242"/>
                  <a:pt x="219" y="196"/>
                  <a:pt x="196" y="181"/>
                </a:cubicBezTo>
                <a:cubicBezTo>
                  <a:pt x="173" y="166"/>
                  <a:pt x="166" y="188"/>
                  <a:pt x="151" y="181"/>
                </a:cubicBezTo>
                <a:cubicBezTo>
                  <a:pt x="136" y="174"/>
                  <a:pt x="106" y="159"/>
                  <a:pt x="106" y="136"/>
                </a:cubicBezTo>
                <a:cubicBezTo>
                  <a:pt x="106" y="113"/>
                  <a:pt x="121" y="68"/>
                  <a:pt x="151" y="45"/>
                </a:cubicBezTo>
                <a:cubicBezTo>
                  <a:pt x="181" y="22"/>
                  <a:pt x="264" y="7"/>
                  <a:pt x="287" y="0"/>
                </a:cubicBezTo>
              </a:path>
            </a:pathLst>
          </a:custGeom>
          <a:noFill/>
          <a:ln w="9525">
            <a:solidFill>
              <a:schemeClr val="tx1"/>
            </a:solidFill>
            <a:round/>
            <a:headEnd/>
            <a:tailEnd/>
          </a:ln>
        </p:spPr>
        <p:txBody>
          <a:bodyPr/>
          <a:lstStyle/>
          <a:p>
            <a:endParaRPr lang="de-CH">
              <a:solidFill>
                <a:prstClr val="black"/>
              </a:solidFill>
            </a:endParaRPr>
          </a:p>
        </p:txBody>
      </p:sp>
    </p:spTree>
    <p:extLst>
      <p:ext uri="{BB962C8B-B14F-4D97-AF65-F5344CB8AC3E}">
        <p14:creationId xmlns:p14="http://schemas.microsoft.com/office/powerpoint/2010/main" val="3388101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371475" y="260648"/>
            <a:ext cx="8784337" cy="1126758"/>
          </a:xfrm>
          <a:noFill/>
        </p:spPr>
        <p:txBody>
          <a:bodyPr>
            <a:normAutofit/>
          </a:bodyPr>
          <a:lstStyle/>
          <a:p>
            <a:r>
              <a:rPr lang="en-AU" spc="0" dirty="0">
                <a:solidFill>
                  <a:schemeClr val="tx2"/>
                </a:solidFill>
              </a:rPr>
              <a:t>Energy cycle</a:t>
            </a:r>
            <a:endParaRPr lang="de-CH" spc="0" dirty="0">
              <a:solidFill>
                <a:schemeClr val="tx2"/>
              </a:solidFill>
            </a:endParaRPr>
          </a:p>
        </p:txBody>
      </p:sp>
      <p:sp>
        <p:nvSpPr>
          <p:cNvPr id="5" name="Content Placeholder 4"/>
          <p:cNvSpPr>
            <a:spLocks noGrp="1"/>
          </p:cNvSpPr>
          <p:nvPr>
            <p:ph idx="1"/>
          </p:nvPr>
        </p:nvSpPr>
        <p:spPr>
          <a:xfrm>
            <a:off x="371475" y="1563143"/>
            <a:ext cx="7236693" cy="4214255"/>
          </a:xfrm>
        </p:spPr>
        <p:txBody>
          <a:bodyPr rtlCol="0">
            <a:noAutofit/>
          </a:bodyPr>
          <a:lstStyle/>
          <a:p>
            <a:r>
              <a:rPr lang="en-GB" sz="2000" dirty="0"/>
              <a:t>R</a:t>
            </a:r>
            <a:r>
              <a:rPr lang="en-GB" sz="2000" baseline="-25000" dirty="0"/>
              <a:t>n</a:t>
            </a:r>
            <a:r>
              <a:rPr lang="en-GB" sz="2000" dirty="0"/>
              <a:t> ≈ SW</a:t>
            </a:r>
            <a:r>
              <a:rPr lang="en-GB" sz="2000" baseline="30000" dirty="0"/>
              <a:t>↓</a:t>
            </a:r>
            <a:r>
              <a:rPr lang="en-GB" sz="2000" dirty="0"/>
              <a:t> – SW</a:t>
            </a:r>
            <a:r>
              <a:rPr lang="en-GB" sz="2000" baseline="30000" dirty="0"/>
              <a:t>↑</a:t>
            </a:r>
            <a:r>
              <a:rPr lang="en-GB" sz="2000" dirty="0"/>
              <a:t> + LW</a:t>
            </a:r>
            <a:r>
              <a:rPr lang="en-GB" sz="2000" baseline="30000" dirty="0"/>
              <a:t>↓</a:t>
            </a:r>
            <a:r>
              <a:rPr lang="en-GB" sz="2000" dirty="0"/>
              <a:t> – LW</a:t>
            </a:r>
            <a:r>
              <a:rPr lang="en-GB" sz="2000" baseline="30000" dirty="0"/>
              <a:t>↑</a:t>
            </a:r>
            <a:endParaRPr lang="en-GB" sz="2000" dirty="0"/>
          </a:p>
          <a:p>
            <a:r>
              <a:rPr lang="en-GB" sz="2000" dirty="0"/>
              <a:t>R</a:t>
            </a:r>
            <a:r>
              <a:rPr lang="en-GB" sz="2000" baseline="-25000" dirty="0"/>
              <a:t>n</a:t>
            </a:r>
            <a:r>
              <a:rPr lang="en-GB" sz="2000" dirty="0"/>
              <a:t> – G ≈ H + LE </a:t>
            </a:r>
          </a:p>
          <a:p>
            <a:endParaRPr lang="en-AU" sz="2000" dirty="0">
              <a:cs typeface="Arial" panose="020B0604020202020204" pitchFamily="34" charset="0"/>
            </a:endParaRPr>
          </a:p>
          <a:p>
            <a:r>
              <a:rPr lang="en-AU" sz="2000" dirty="0">
                <a:cs typeface="Arial" panose="020B0604020202020204" pitchFamily="34" charset="0"/>
              </a:rPr>
              <a:t>Equations approximation: photosynthesis in general minor contribution, maximum 5% during daytime under sunny conditions. </a:t>
            </a:r>
          </a:p>
          <a:p>
            <a:endParaRPr lang="en-AU" sz="2000" dirty="0">
              <a:cs typeface="Arial" panose="020B0604020202020204" pitchFamily="34" charset="0"/>
            </a:endParaRPr>
          </a:p>
          <a:p>
            <a:r>
              <a:rPr lang="en-AU" sz="2000" dirty="0">
                <a:cs typeface="Arial" panose="020B0604020202020204" pitchFamily="34" charset="0"/>
              </a:rPr>
              <a:t>Advection contribution in general small. Examples are rainfall, or river flow in a shallow lake. </a:t>
            </a:r>
          </a:p>
          <a:p>
            <a:endParaRPr lang="en-AU" sz="2000" dirty="0">
              <a:cs typeface="Arial" panose="020B0604020202020204" pitchFamily="34" charset="0"/>
            </a:endParaRPr>
          </a:p>
          <a:p>
            <a:r>
              <a:rPr lang="en-AU" sz="2000" dirty="0">
                <a:cs typeface="Arial" panose="020B0604020202020204" pitchFamily="34" charset="0"/>
              </a:rPr>
              <a:t>Storage changes are not important for a thin layer, but can be larger for tall canopy. Over longer time scales not important.</a:t>
            </a:r>
          </a:p>
        </p:txBody>
      </p:sp>
      <p:pic>
        <p:nvPicPr>
          <p:cNvPr id="2" name="Grafik 1">
            <a:extLst>
              <a:ext uri="{FF2B5EF4-FFF2-40B4-BE49-F238E27FC236}">
                <a16:creationId xmlns:a16="http://schemas.microsoft.com/office/drawing/2014/main" id="{E88F2F18-E74A-E819-FF8A-E112D9466961}"/>
              </a:ext>
            </a:extLst>
          </p:cNvPr>
          <p:cNvPicPr>
            <a:picLocks noChangeAspect="1"/>
          </p:cNvPicPr>
          <p:nvPr/>
        </p:nvPicPr>
        <p:blipFill>
          <a:blip r:embed="rId3"/>
          <a:stretch>
            <a:fillRect/>
          </a:stretch>
        </p:blipFill>
        <p:spPr>
          <a:xfrm>
            <a:off x="7446380" y="404664"/>
            <a:ext cx="4745620" cy="4033777"/>
          </a:xfrm>
          <a:prstGeom prst="rect">
            <a:avLst/>
          </a:prstGeom>
        </p:spPr>
      </p:pic>
      <p:sp>
        <p:nvSpPr>
          <p:cNvPr id="3" name="Textfeld 2">
            <a:extLst>
              <a:ext uri="{FF2B5EF4-FFF2-40B4-BE49-F238E27FC236}">
                <a16:creationId xmlns:a16="http://schemas.microsoft.com/office/drawing/2014/main" id="{1624469B-BBF7-9C05-FAAF-84C85EBA87FA}"/>
              </a:ext>
            </a:extLst>
          </p:cNvPr>
          <p:cNvSpPr txBox="1"/>
          <p:nvPr/>
        </p:nvSpPr>
        <p:spPr>
          <a:xfrm>
            <a:off x="8040216" y="4438441"/>
            <a:ext cx="3874518" cy="1554272"/>
          </a:xfrm>
          <a:prstGeom prst="rect">
            <a:avLst/>
          </a:prstGeom>
          <a:noFill/>
        </p:spPr>
        <p:txBody>
          <a:bodyPr wrap="square" rtlCol="0">
            <a:spAutoFit/>
          </a:bodyPr>
          <a:lstStyle/>
          <a:p>
            <a:pPr algn="l">
              <a:lnSpc>
                <a:spcPct val="95000"/>
              </a:lnSpc>
            </a:pPr>
            <a:r>
              <a:rPr lang="de-DE" sz="2000" dirty="0" err="1"/>
              <a:t>Example</a:t>
            </a:r>
            <a:r>
              <a:rPr lang="de-DE" sz="2000" dirty="0"/>
              <a:t> </a:t>
            </a:r>
            <a:r>
              <a:rPr lang="de-DE" sz="2000" dirty="0" err="1"/>
              <a:t>of</a:t>
            </a:r>
            <a:r>
              <a:rPr lang="de-DE" sz="2000" dirty="0"/>
              <a:t> </a:t>
            </a:r>
            <a:r>
              <a:rPr lang="de-DE" sz="2000" dirty="0" err="1"/>
              <a:t>energy</a:t>
            </a:r>
            <a:r>
              <a:rPr lang="de-DE" sz="2000" dirty="0"/>
              <a:t> </a:t>
            </a:r>
            <a:r>
              <a:rPr lang="de-DE" sz="2000" dirty="0" err="1"/>
              <a:t>balance</a:t>
            </a:r>
            <a:r>
              <a:rPr lang="de-DE" sz="2000" dirty="0"/>
              <a:t> </a:t>
            </a:r>
            <a:r>
              <a:rPr lang="de-DE" sz="2000" dirty="0" err="1"/>
              <a:t>for</a:t>
            </a:r>
            <a:r>
              <a:rPr lang="de-DE" sz="2000" dirty="0"/>
              <a:t> </a:t>
            </a:r>
            <a:r>
              <a:rPr lang="de-DE" sz="2000" dirty="0" err="1"/>
              <a:t>irrigated</a:t>
            </a:r>
            <a:r>
              <a:rPr lang="de-DE" sz="2000" dirty="0"/>
              <a:t> </a:t>
            </a:r>
            <a:r>
              <a:rPr lang="de-DE" sz="2000" dirty="0" err="1"/>
              <a:t>alfalfa-brome</a:t>
            </a:r>
            <a:r>
              <a:rPr lang="de-DE" sz="2000" dirty="0"/>
              <a:t> </a:t>
            </a:r>
            <a:r>
              <a:rPr lang="de-DE" sz="2000" dirty="0" err="1"/>
              <a:t>hay</a:t>
            </a:r>
            <a:r>
              <a:rPr lang="de-DE" sz="2000" dirty="0"/>
              <a:t> in Wisconsin, USA. </a:t>
            </a:r>
          </a:p>
          <a:p>
            <a:pPr algn="l">
              <a:lnSpc>
                <a:spcPct val="95000"/>
              </a:lnSpc>
            </a:pPr>
            <a:endParaRPr lang="de-DE" sz="2000" dirty="0"/>
          </a:p>
          <a:p>
            <a:pPr algn="l">
              <a:lnSpc>
                <a:spcPct val="95000"/>
              </a:lnSpc>
            </a:pPr>
            <a:r>
              <a:rPr lang="de-DE" sz="2000" i="1" dirty="0"/>
              <a:t>Source: Tanner, 1960.</a:t>
            </a:r>
          </a:p>
        </p:txBody>
      </p:sp>
    </p:spTree>
    <p:extLst>
      <p:ext uri="{BB962C8B-B14F-4D97-AF65-F5344CB8AC3E}">
        <p14:creationId xmlns:p14="http://schemas.microsoft.com/office/powerpoint/2010/main" val="2571096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92244"/>
            <a:ext cx="8784337" cy="1126758"/>
          </a:xfrm>
        </p:spPr>
        <p:txBody>
          <a:bodyPr>
            <a:normAutofit/>
          </a:bodyPr>
          <a:lstStyle/>
          <a:p>
            <a:r>
              <a:rPr lang="de-DE" spc="0" dirty="0" err="1">
                <a:solidFill>
                  <a:schemeClr val="tx2"/>
                </a:solidFill>
              </a:rPr>
              <a:t>shortwave</a:t>
            </a:r>
            <a:r>
              <a:rPr lang="de-DE" spc="0" dirty="0">
                <a:solidFill>
                  <a:schemeClr val="tx2"/>
                </a:solidFill>
              </a:rPr>
              <a:t> RADIATION</a:t>
            </a:r>
          </a:p>
        </p:txBody>
      </p:sp>
      <p:sp>
        <p:nvSpPr>
          <p:cNvPr id="3" name="Content Placeholder 2"/>
          <p:cNvSpPr>
            <a:spLocks noGrp="1"/>
          </p:cNvSpPr>
          <p:nvPr>
            <p:ph idx="1"/>
          </p:nvPr>
        </p:nvSpPr>
        <p:spPr>
          <a:xfrm>
            <a:off x="407368" y="1519002"/>
            <a:ext cx="11521280" cy="4214255"/>
          </a:xfrm>
        </p:spPr>
        <p:txBody>
          <a:bodyPr>
            <a:noAutofit/>
          </a:bodyPr>
          <a:lstStyle/>
          <a:p>
            <a:r>
              <a:rPr lang="de-DE" sz="2000" dirty="0" err="1"/>
              <a:t>Shortwave</a:t>
            </a:r>
            <a:r>
              <a:rPr lang="de-DE" sz="2000" dirty="0"/>
              <a:t> </a:t>
            </a:r>
            <a:r>
              <a:rPr lang="de-DE" sz="2000" dirty="0" err="1"/>
              <a:t>radiation</a:t>
            </a:r>
            <a:r>
              <a:rPr lang="de-DE" sz="2000" dirty="0"/>
              <a:t> </a:t>
            </a:r>
            <a:r>
              <a:rPr lang="de-DE" sz="2000" dirty="0" err="1"/>
              <a:t>is</a:t>
            </a:r>
            <a:r>
              <a:rPr lang="de-DE" sz="2000" dirty="0"/>
              <a:t> 1366 Wm</a:t>
            </a:r>
            <a:r>
              <a:rPr lang="de-DE" sz="2000" baseline="30000" dirty="0"/>
              <a:t>-2</a:t>
            </a:r>
            <a:r>
              <a:rPr lang="de-DE" sz="2000" dirty="0"/>
              <a:t> at top </a:t>
            </a:r>
            <a:r>
              <a:rPr lang="de-DE" sz="2000" dirty="0" err="1"/>
              <a:t>of</a:t>
            </a:r>
            <a:r>
              <a:rPr lang="de-DE" sz="2000" dirty="0"/>
              <a:t> Earth </a:t>
            </a:r>
            <a:r>
              <a:rPr lang="de-DE" sz="2000" dirty="0" err="1"/>
              <a:t>atmosphere</a:t>
            </a:r>
            <a:r>
              <a:rPr lang="de-DE" sz="2000" dirty="0"/>
              <a:t>. </a:t>
            </a:r>
            <a:r>
              <a:rPr lang="de-DE" sz="2000" dirty="0" err="1"/>
              <a:t>It</a:t>
            </a:r>
            <a:r>
              <a:rPr lang="de-DE" sz="2000" dirty="0"/>
              <a:t> </a:t>
            </a:r>
            <a:r>
              <a:rPr lang="de-DE" sz="2000" dirty="0" err="1"/>
              <a:t>is</a:t>
            </a:r>
            <a:r>
              <a:rPr lang="de-DE" sz="2000" dirty="0"/>
              <a:t> </a:t>
            </a:r>
            <a:r>
              <a:rPr lang="de-DE" sz="2000" dirty="0" err="1"/>
              <a:t>affected</a:t>
            </a:r>
            <a:r>
              <a:rPr lang="de-DE" sz="2000" dirty="0"/>
              <a:t> </a:t>
            </a:r>
            <a:r>
              <a:rPr lang="de-DE" sz="2000" dirty="0" err="1"/>
              <a:t>by</a:t>
            </a:r>
            <a:r>
              <a:rPr lang="de-DE" sz="2000" dirty="0"/>
              <a:t> </a:t>
            </a:r>
            <a:r>
              <a:rPr lang="de-DE" sz="2000" dirty="0" err="1"/>
              <a:t>scattering</a:t>
            </a:r>
            <a:r>
              <a:rPr lang="de-DE" sz="2000" dirty="0"/>
              <a:t>, </a:t>
            </a:r>
            <a:r>
              <a:rPr lang="de-DE" sz="2000" dirty="0" err="1"/>
              <a:t>adsorption</a:t>
            </a:r>
            <a:r>
              <a:rPr lang="de-DE" sz="2000" dirty="0"/>
              <a:t> and </a:t>
            </a:r>
            <a:r>
              <a:rPr lang="de-DE" sz="2000" dirty="0" err="1"/>
              <a:t>reflection</a:t>
            </a:r>
            <a:r>
              <a:rPr lang="de-DE" sz="2000" dirty="0"/>
              <a:t> (e.g., </a:t>
            </a:r>
            <a:r>
              <a:rPr lang="de-DE" sz="2000" dirty="0" err="1"/>
              <a:t>clouds</a:t>
            </a:r>
            <a:r>
              <a:rPr lang="de-DE" sz="2000" dirty="0"/>
              <a:t>, </a:t>
            </a:r>
            <a:r>
              <a:rPr lang="de-DE" sz="2000" dirty="0" err="1"/>
              <a:t>colloidal</a:t>
            </a:r>
            <a:r>
              <a:rPr lang="de-DE" sz="2000" dirty="0"/>
              <a:t> </a:t>
            </a:r>
            <a:r>
              <a:rPr lang="de-DE" sz="2000" dirty="0" err="1"/>
              <a:t>particles</a:t>
            </a:r>
            <a:r>
              <a:rPr lang="de-DE" sz="2000" dirty="0"/>
              <a:t>) and </a:t>
            </a:r>
            <a:r>
              <a:rPr lang="de-DE" sz="2000" dirty="0" err="1"/>
              <a:t>reaches</a:t>
            </a:r>
            <a:r>
              <a:rPr lang="de-DE" sz="2000" dirty="0"/>
              <a:t> Earth </a:t>
            </a:r>
            <a:r>
              <a:rPr lang="de-DE" sz="2000" dirty="0" err="1"/>
              <a:t>surface</a:t>
            </a:r>
            <a:r>
              <a:rPr lang="de-DE" sz="2000" dirty="0"/>
              <a:t> </a:t>
            </a:r>
            <a:r>
              <a:rPr lang="de-DE" sz="2000" dirty="0" err="1"/>
              <a:t>as</a:t>
            </a:r>
            <a:r>
              <a:rPr lang="de-DE" sz="2000" dirty="0"/>
              <a:t> </a:t>
            </a:r>
            <a:r>
              <a:rPr lang="de-DE" sz="2000" dirty="0" err="1"/>
              <a:t>direct</a:t>
            </a:r>
            <a:r>
              <a:rPr lang="de-DE" sz="2000" dirty="0"/>
              <a:t> solar </a:t>
            </a:r>
            <a:r>
              <a:rPr lang="de-DE" sz="2000" dirty="0" err="1"/>
              <a:t>radiation</a:t>
            </a:r>
            <a:r>
              <a:rPr lang="de-DE" sz="2000" dirty="0"/>
              <a:t> and diffuse </a:t>
            </a:r>
            <a:r>
              <a:rPr lang="de-DE" sz="2000" dirty="0" err="1"/>
              <a:t>sky</a:t>
            </a:r>
            <a:r>
              <a:rPr lang="de-DE" sz="2000" dirty="0"/>
              <a:t> </a:t>
            </a:r>
            <a:r>
              <a:rPr lang="de-DE" sz="2000" dirty="0" err="1"/>
              <a:t>radiation</a:t>
            </a:r>
            <a:r>
              <a:rPr lang="de-DE" sz="2000" dirty="0"/>
              <a:t>.</a:t>
            </a:r>
          </a:p>
          <a:p>
            <a:endParaRPr lang="de-DE" sz="2000" dirty="0"/>
          </a:p>
          <a:p>
            <a:r>
              <a:rPr lang="de-DE" sz="2000" dirty="0"/>
              <a:t>Incoming </a:t>
            </a:r>
            <a:r>
              <a:rPr lang="de-DE" sz="2000" dirty="0" err="1"/>
              <a:t>short</a:t>
            </a:r>
            <a:r>
              <a:rPr lang="de-DE" sz="2000" dirty="0"/>
              <a:t> </a:t>
            </a:r>
            <a:r>
              <a:rPr lang="de-DE" sz="2000" dirty="0" err="1"/>
              <a:t>wave</a:t>
            </a:r>
            <a:r>
              <a:rPr lang="de-DE" sz="2000" dirty="0"/>
              <a:t> </a:t>
            </a:r>
            <a:r>
              <a:rPr lang="de-DE" sz="2000" dirty="0" err="1"/>
              <a:t>radiation</a:t>
            </a:r>
            <a:r>
              <a:rPr lang="de-DE" sz="2000" dirty="0"/>
              <a:t> </a:t>
            </a:r>
            <a:r>
              <a:rPr lang="de-DE" sz="2000" dirty="0" err="1"/>
              <a:t>shows</a:t>
            </a:r>
            <a:r>
              <a:rPr lang="de-DE" sz="2000" dirty="0"/>
              <a:t> </a:t>
            </a:r>
            <a:r>
              <a:rPr lang="de-DE" sz="2000" dirty="0" err="1"/>
              <a:t>daily</a:t>
            </a:r>
            <a:r>
              <a:rPr lang="de-DE" sz="2000" dirty="0"/>
              <a:t> and </a:t>
            </a:r>
            <a:r>
              <a:rPr lang="de-DE" sz="2000" dirty="0" err="1"/>
              <a:t>yearly</a:t>
            </a:r>
            <a:r>
              <a:rPr lang="de-DE" sz="2000" dirty="0"/>
              <a:t> </a:t>
            </a:r>
            <a:r>
              <a:rPr lang="de-DE" sz="2000" dirty="0" err="1"/>
              <a:t>cycles</a:t>
            </a:r>
            <a:r>
              <a:rPr lang="de-DE" sz="2000" dirty="0"/>
              <a:t> </a:t>
            </a:r>
            <a:r>
              <a:rPr lang="de-DE" sz="2000" dirty="0" err="1"/>
              <a:t>with</a:t>
            </a:r>
            <a:r>
              <a:rPr lang="de-DE" sz="2000" dirty="0"/>
              <a:t> </a:t>
            </a:r>
            <a:r>
              <a:rPr lang="de-DE" sz="2000" dirty="0" err="1"/>
              <a:t>maxima</a:t>
            </a:r>
            <a:r>
              <a:rPr lang="de-DE" sz="2000" dirty="0"/>
              <a:t> </a:t>
            </a:r>
            <a:r>
              <a:rPr lang="de-DE" sz="2000" dirty="0" err="1"/>
              <a:t>around</a:t>
            </a:r>
            <a:r>
              <a:rPr lang="de-DE" sz="2000" dirty="0"/>
              <a:t> </a:t>
            </a:r>
            <a:r>
              <a:rPr lang="de-DE" sz="2000" dirty="0" err="1"/>
              <a:t>noon</a:t>
            </a:r>
            <a:r>
              <a:rPr lang="de-DE" sz="2000" dirty="0"/>
              <a:t>. </a:t>
            </a:r>
            <a:r>
              <a:rPr lang="de-DE" sz="2000" dirty="0" err="1"/>
              <a:t>For</a:t>
            </a:r>
            <a:r>
              <a:rPr lang="de-DE" sz="2000" dirty="0"/>
              <a:t> Northern </a:t>
            </a:r>
            <a:r>
              <a:rPr lang="de-DE" sz="2000" dirty="0" err="1"/>
              <a:t>hemisphere</a:t>
            </a:r>
            <a:r>
              <a:rPr lang="de-DE" sz="2000" dirty="0"/>
              <a:t> </a:t>
            </a:r>
            <a:r>
              <a:rPr lang="de-DE" sz="2000" dirty="0" err="1"/>
              <a:t>north</a:t>
            </a:r>
            <a:r>
              <a:rPr lang="de-DE" sz="2000" dirty="0"/>
              <a:t> </a:t>
            </a:r>
            <a:r>
              <a:rPr lang="de-DE" sz="2000" dirty="0" err="1"/>
              <a:t>of</a:t>
            </a:r>
            <a:r>
              <a:rPr lang="de-DE" sz="2000" dirty="0"/>
              <a:t> 22.5°N </a:t>
            </a:r>
            <a:r>
              <a:rPr lang="de-DE" sz="2000" dirty="0" err="1"/>
              <a:t>maximum</a:t>
            </a:r>
            <a:r>
              <a:rPr lang="de-DE" sz="2000" dirty="0"/>
              <a:t> </a:t>
            </a:r>
            <a:r>
              <a:rPr lang="de-DE" sz="2000" dirty="0" err="1"/>
              <a:t>is</a:t>
            </a:r>
            <a:r>
              <a:rPr lang="de-DE" sz="2000" dirty="0"/>
              <a:t> in June. </a:t>
            </a:r>
          </a:p>
          <a:p>
            <a:endParaRPr lang="de-DE" sz="2000" dirty="0"/>
          </a:p>
          <a:p>
            <a:r>
              <a:rPr lang="de-DE" sz="2000" dirty="0" err="1"/>
              <a:t>Reflected</a:t>
            </a:r>
            <a:r>
              <a:rPr lang="de-DE" sz="2000" dirty="0"/>
              <a:t> </a:t>
            </a:r>
            <a:r>
              <a:rPr lang="de-DE" sz="2000" dirty="0" err="1"/>
              <a:t>short</a:t>
            </a:r>
            <a:r>
              <a:rPr lang="de-DE" sz="2000" dirty="0"/>
              <a:t> </a:t>
            </a:r>
            <a:r>
              <a:rPr lang="de-DE" sz="2000" dirty="0" err="1"/>
              <a:t>wave</a:t>
            </a:r>
            <a:r>
              <a:rPr lang="de-DE" sz="2000" dirty="0"/>
              <a:t> </a:t>
            </a:r>
            <a:r>
              <a:rPr lang="de-DE" sz="2000" dirty="0" err="1"/>
              <a:t>radiation</a:t>
            </a:r>
            <a:r>
              <a:rPr lang="de-DE" sz="2000" dirty="0"/>
              <a:t> </a:t>
            </a:r>
            <a:r>
              <a:rPr lang="de-DE" sz="2000" dirty="0" err="1"/>
              <a:t>depends</a:t>
            </a:r>
            <a:r>
              <a:rPr lang="de-DE" sz="2000" dirty="0"/>
              <a:t> on </a:t>
            </a:r>
            <a:r>
              <a:rPr lang="de-DE" sz="2000" dirty="0" err="1"/>
              <a:t>albedo</a:t>
            </a:r>
            <a:r>
              <a:rPr lang="de-DE" sz="2000" dirty="0"/>
              <a:t> </a:t>
            </a:r>
            <a:r>
              <a:rPr lang="el-GR" sz="2000" i="1" dirty="0"/>
              <a:t>α</a:t>
            </a:r>
            <a:r>
              <a:rPr lang="en-GB" sz="2000" i="1" baseline="-25000" dirty="0"/>
              <a:t>S</a:t>
            </a:r>
            <a:endParaRPr lang="de-DE" sz="2000" dirty="0"/>
          </a:p>
          <a:p>
            <a:endParaRPr lang="de-DE" sz="2000" dirty="0"/>
          </a:p>
          <a:p>
            <a:r>
              <a:rPr lang="de-DE" sz="2000" dirty="0"/>
              <a:t>Albedo </a:t>
            </a:r>
            <a:r>
              <a:rPr lang="de-DE" sz="2000" dirty="0" err="1"/>
              <a:t>depends</a:t>
            </a:r>
            <a:r>
              <a:rPr lang="de-DE" sz="2000" dirty="0"/>
              <a:t> also on </a:t>
            </a:r>
            <a:r>
              <a:rPr lang="de-DE" sz="2000" dirty="0" err="1"/>
              <a:t>sun</a:t>
            </a:r>
            <a:r>
              <a:rPr lang="de-DE" sz="2000" dirty="0"/>
              <a:t> angle </a:t>
            </a:r>
            <a:r>
              <a:rPr lang="de-DE" sz="2000" dirty="0" err="1"/>
              <a:t>and</a:t>
            </a:r>
            <a:r>
              <a:rPr lang="de-DE" sz="2000" dirty="0"/>
              <a:t> </a:t>
            </a:r>
            <a:r>
              <a:rPr lang="de-DE" sz="2000" dirty="0" err="1"/>
              <a:t>is</a:t>
            </a:r>
            <a:r>
              <a:rPr lang="de-DE" sz="2000" dirty="0"/>
              <a:t> </a:t>
            </a:r>
            <a:r>
              <a:rPr lang="de-DE" sz="2000" dirty="0" err="1"/>
              <a:t>lower</a:t>
            </a:r>
            <a:r>
              <a:rPr lang="de-DE" sz="2000" dirty="0"/>
              <a:t> </a:t>
            </a:r>
            <a:r>
              <a:rPr lang="de-DE" sz="2000" dirty="0" err="1"/>
              <a:t>for</a:t>
            </a:r>
            <a:r>
              <a:rPr lang="de-DE" sz="2000" dirty="0"/>
              <a:t> </a:t>
            </a:r>
            <a:r>
              <a:rPr lang="de-DE" sz="2000" dirty="0" err="1"/>
              <a:t>higher</a:t>
            </a:r>
            <a:r>
              <a:rPr lang="de-DE" sz="2000" dirty="0"/>
              <a:t> </a:t>
            </a:r>
            <a:r>
              <a:rPr lang="de-DE" sz="2000" dirty="0" err="1"/>
              <a:t>sun</a:t>
            </a:r>
            <a:r>
              <a:rPr lang="de-DE" sz="2000" dirty="0"/>
              <a:t> </a:t>
            </a:r>
            <a:r>
              <a:rPr lang="de-DE" sz="2000" dirty="0" err="1"/>
              <a:t>angles</a:t>
            </a:r>
            <a:r>
              <a:rPr lang="de-DE" sz="2000" dirty="0"/>
              <a:t> (i.e., at </a:t>
            </a:r>
            <a:r>
              <a:rPr lang="de-DE" sz="2000" dirty="0" err="1"/>
              <a:t>midday</a:t>
            </a:r>
            <a:r>
              <a:rPr lang="de-DE" sz="2000" dirty="0"/>
              <a:t>). </a:t>
            </a:r>
          </a:p>
        </p:txBody>
      </p:sp>
    </p:spTree>
    <p:extLst>
      <p:ext uri="{BB962C8B-B14F-4D97-AF65-F5344CB8AC3E}">
        <p14:creationId xmlns:p14="http://schemas.microsoft.com/office/powerpoint/2010/main" val="3505041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92244"/>
            <a:ext cx="8784337" cy="1126758"/>
          </a:xfrm>
        </p:spPr>
        <p:txBody>
          <a:bodyPr>
            <a:normAutofit/>
          </a:bodyPr>
          <a:lstStyle/>
          <a:p>
            <a:r>
              <a:rPr lang="de-DE" spc="0" dirty="0" err="1">
                <a:solidFill>
                  <a:schemeClr val="tx2"/>
                </a:solidFill>
              </a:rPr>
              <a:t>shortwave</a:t>
            </a:r>
            <a:r>
              <a:rPr lang="de-DE" spc="0" dirty="0">
                <a:solidFill>
                  <a:schemeClr val="tx2"/>
                </a:solidFill>
              </a:rPr>
              <a:t> </a:t>
            </a:r>
            <a:r>
              <a:rPr lang="de-DE" spc="0" dirty="0" err="1">
                <a:solidFill>
                  <a:schemeClr val="tx2"/>
                </a:solidFill>
              </a:rPr>
              <a:t>radiatIon</a:t>
            </a:r>
            <a:endParaRPr lang="de-DE" spc="0" dirty="0">
              <a:solidFill>
                <a:schemeClr val="tx2"/>
              </a:solidFill>
            </a:endParaRPr>
          </a:p>
        </p:txBody>
      </p:sp>
      <p:sp>
        <p:nvSpPr>
          <p:cNvPr id="3" name="Content Placeholder 2"/>
          <p:cNvSpPr>
            <a:spLocks noGrp="1"/>
          </p:cNvSpPr>
          <p:nvPr>
            <p:ph idx="1"/>
          </p:nvPr>
        </p:nvSpPr>
        <p:spPr>
          <a:xfrm>
            <a:off x="407368" y="1519002"/>
            <a:ext cx="11521280" cy="4790318"/>
          </a:xfrm>
        </p:spPr>
        <p:txBody>
          <a:bodyPr>
            <a:noAutofit/>
          </a:bodyPr>
          <a:lstStyle/>
          <a:p>
            <a:r>
              <a:rPr lang="de-DE" sz="2000" dirty="0" err="1"/>
              <a:t>LSM´s</a:t>
            </a:r>
            <a:r>
              <a:rPr lang="de-DE" sz="2000" dirty="0"/>
              <a:t> </a:t>
            </a:r>
            <a:r>
              <a:rPr lang="de-DE" sz="2000" dirty="0" err="1"/>
              <a:t>calculate</a:t>
            </a:r>
            <a:r>
              <a:rPr lang="de-DE" sz="2000" dirty="0"/>
              <a:t> </a:t>
            </a:r>
            <a:r>
              <a:rPr lang="de-DE" sz="2000" dirty="0" err="1"/>
              <a:t>reflected</a:t>
            </a:r>
            <a:r>
              <a:rPr lang="de-DE" sz="2000" dirty="0"/>
              <a:t> </a:t>
            </a:r>
            <a:r>
              <a:rPr lang="de-DE" sz="2000" dirty="0" err="1"/>
              <a:t>shortwave</a:t>
            </a:r>
            <a:r>
              <a:rPr lang="de-DE" sz="2000" dirty="0"/>
              <a:t> </a:t>
            </a:r>
            <a:r>
              <a:rPr lang="de-DE" sz="2000" dirty="0" err="1"/>
              <a:t>radiation</a:t>
            </a:r>
            <a:r>
              <a:rPr lang="de-DE" sz="2000" dirty="0"/>
              <a:t> </a:t>
            </a:r>
            <a:r>
              <a:rPr lang="de-DE" sz="2000" dirty="0" err="1"/>
              <a:t>based</a:t>
            </a:r>
            <a:r>
              <a:rPr lang="de-DE" sz="2000" dirty="0"/>
              <a:t> on </a:t>
            </a:r>
            <a:r>
              <a:rPr lang="de-DE" sz="2000" dirty="0" err="1"/>
              <a:t>incoming</a:t>
            </a:r>
            <a:r>
              <a:rPr lang="de-DE" sz="2000" dirty="0"/>
              <a:t> </a:t>
            </a:r>
            <a:r>
              <a:rPr lang="de-DE" sz="2000" dirty="0" err="1"/>
              <a:t>shortwave</a:t>
            </a:r>
            <a:r>
              <a:rPr lang="de-DE" sz="2000" dirty="0"/>
              <a:t> </a:t>
            </a:r>
            <a:r>
              <a:rPr lang="de-DE" sz="2000" dirty="0" err="1"/>
              <a:t>radiation</a:t>
            </a:r>
            <a:r>
              <a:rPr lang="de-DE" sz="2000" dirty="0"/>
              <a:t> (</a:t>
            </a:r>
            <a:r>
              <a:rPr lang="de-DE" sz="2000" dirty="0" err="1"/>
              <a:t>from</a:t>
            </a:r>
            <a:r>
              <a:rPr lang="de-DE" sz="2000" dirty="0"/>
              <a:t> </a:t>
            </a:r>
            <a:r>
              <a:rPr lang="de-DE" sz="2000" dirty="0" err="1"/>
              <a:t>atmospheric</a:t>
            </a:r>
            <a:r>
              <a:rPr lang="de-DE" sz="2000" dirty="0"/>
              <a:t> </a:t>
            </a:r>
            <a:r>
              <a:rPr lang="de-DE" sz="2000" dirty="0" err="1"/>
              <a:t>model</a:t>
            </a:r>
            <a:r>
              <a:rPr lang="de-DE" sz="2000" dirty="0"/>
              <a:t>, </a:t>
            </a:r>
            <a:r>
              <a:rPr lang="de-DE" sz="2000" dirty="0" err="1"/>
              <a:t>reanalysis</a:t>
            </a:r>
            <a:r>
              <a:rPr lang="de-DE" sz="2000" dirty="0"/>
              <a:t> </a:t>
            </a:r>
            <a:r>
              <a:rPr lang="de-DE" sz="2000" dirty="0" err="1"/>
              <a:t>or</a:t>
            </a:r>
            <a:r>
              <a:rPr lang="de-DE" sz="2000" dirty="0"/>
              <a:t> </a:t>
            </a:r>
            <a:r>
              <a:rPr lang="de-DE" sz="2000" dirty="0" err="1"/>
              <a:t>direct</a:t>
            </a:r>
            <a:r>
              <a:rPr lang="de-DE" sz="2000" dirty="0"/>
              <a:t> </a:t>
            </a:r>
            <a:r>
              <a:rPr lang="de-DE" sz="2000" dirty="0" err="1"/>
              <a:t>measurements</a:t>
            </a:r>
            <a:r>
              <a:rPr lang="de-DE" sz="2000" dirty="0"/>
              <a:t>) and </a:t>
            </a:r>
            <a:r>
              <a:rPr lang="de-DE" sz="2000" dirty="0" err="1"/>
              <a:t>surface</a:t>
            </a:r>
            <a:r>
              <a:rPr lang="de-DE" sz="2000" dirty="0"/>
              <a:t> </a:t>
            </a:r>
            <a:r>
              <a:rPr lang="de-DE" sz="2000" dirty="0" err="1"/>
              <a:t>properties</a:t>
            </a:r>
            <a:r>
              <a:rPr lang="de-DE" sz="2000" dirty="0"/>
              <a:t>. </a:t>
            </a:r>
          </a:p>
          <a:p>
            <a:endParaRPr lang="de-DE" sz="2000" dirty="0"/>
          </a:p>
          <a:p>
            <a:r>
              <a:rPr lang="de-DE" sz="2000" dirty="0" err="1"/>
              <a:t>Important</a:t>
            </a:r>
            <a:r>
              <a:rPr lang="de-DE" sz="2000" dirty="0"/>
              <a:t> </a:t>
            </a:r>
            <a:r>
              <a:rPr lang="de-DE" sz="2000" dirty="0" err="1"/>
              <a:t>is</a:t>
            </a:r>
            <a:r>
              <a:rPr lang="de-DE" sz="2000" dirty="0"/>
              <a:t> </a:t>
            </a:r>
            <a:r>
              <a:rPr lang="de-DE" sz="2000" dirty="0" err="1"/>
              <a:t>information</a:t>
            </a:r>
            <a:r>
              <a:rPr lang="de-DE" sz="2000" dirty="0"/>
              <a:t> on </a:t>
            </a:r>
            <a:r>
              <a:rPr lang="de-DE" sz="2000" dirty="0" err="1"/>
              <a:t>land</a:t>
            </a:r>
            <a:r>
              <a:rPr lang="de-DE" sz="2000" dirty="0"/>
              <a:t> </a:t>
            </a:r>
            <a:r>
              <a:rPr lang="de-DE" sz="2000" dirty="0" err="1"/>
              <a:t>use</a:t>
            </a:r>
            <a:r>
              <a:rPr lang="de-DE" sz="2000" dirty="0"/>
              <a:t>, </a:t>
            </a:r>
            <a:r>
              <a:rPr lang="de-DE" sz="2000" dirty="0" err="1"/>
              <a:t>state</a:t>
            </a:r>
            <a:r>
              <a:rPr lang="de-DE" sz="2000" dirty="0"/>
              <a:t> </a:t>
            </a:r>
            <a:r>
              <a:rPr lang="de-DE" sz="2000" dirty="0" err="1"/>
              <a:t>of</a:t>
            </a:r>
            <a:r>
              <a:rPr lang="de-DE" sz="2000" dirty="0"/>
              <a:t> </a:t>
            </a:r>
            <a:r>
              <a:rPr lang="de-DE" sz="2000" dirty="0" err="1"/>
              <a:t>the</a:t>
            </a:r>
            <a:r>
              <a:rPr lang="de-DE" sz="2000" dirty="0"/>
              <a:t> </a:t>
            </a:r>
            <a:r>
              <a:rPr lang="de-DE" sz="2000" dirty="0" err="1"/>
              <a:t>land</a:t>
            </a:r>
            <a:r>
              <a:rPr lang="de-DE" sz="2000" dirty="0"/>
              <a:t> (e.g., </a:t>
            </a:r>
            <a:r>
              <a:rPr lang="de-DE" sz="2000" dirty="0" err="1"/>
              <a:t>soil</a:t>
            </a:r>
            <a:r>
              <a:rPr lang="de-DE" sz="2000" dirty="0"/>
              <a:t> </a:t>
            </a:r>
            <a:r>
              <a:rPr lang="de-DE" sz="2000" dirty="0" err="1"/>
              <a:t>colour</a:t>
            </a:r>
            <a:r>
              <a:rPr lang="de-DE" sz="2000" dirty="0"/>
              <a:t>) and </a:t>
            </a:r>
            <a:r>
              <a:rPr lang="de-DE" sz="2000" dirty="0" err="1"/>
              <a:t>sun</a:t>
            </a:r>
            <a:r>
              <a:rPr lang="de-DE" sz="2000" dirty="0"/>
              <a:t> angle.</a:t>
            </a:r>
          </a:p>
          <a:p>
            <a:endParaRPr lang="de-DE" sz="2000" dirty="0"/>
          </a:p>
          <a:p>
            <a:r>
              <a:rPr lang="de-DE" sz="2000" dirty="0" err="1"/>
              <a:t>Typical</a:t>
            </a:r>
            <a:r>
              <a:rPr lang="de-DE" sz="2000" dirty="0"/>
              <a:t> </a:t>
            </a:r>
            <a:r>
              <a:rPr lang="de-DE" sz="2000" dirty="0" err="1"/>
              <a:t>albedo</a:t>
            </a:r>
            <a:r>
              <a:rPr lang="de-DE" sz="2000" dirty="0"/>
              <a:t> </a:t>
            </a:r>
            <a:r>
              <a:rPr lang="de-DE" sz="2000" dirty="0" err="1"/>
              <a:t>values</a:t>
            </a:r>
            <a:r>
              <a:rPr lang="de-DE" sz="2000" dirty="0"/>
              <a:t> </a:t>
            </a:r>
            <a:r>
              <a:rPr lang="de-DE" sz="2000" dirty="0" err="1"/>
              <a:t>for</a:t>
            </a:r>
            <a:r>
              <a:rPr lang="de-DE" sz="2000" dirty="0"/>
              <a:t> </a:t>
            </a:r>
            <a:r>
              <a:rPr lang="de-DE" sz="2000" dirty="0" err="1"/>
              <a:t>some</a:t>
            </a:r>
            <a:r>
              <a:rPr lang="de-DE" sz="2000" dirty="0"/>
              <a:t> </a:t>
            </a:r>
            <a:r>
              <a:rPr lang="de-DE" sz="2000" dirty="0" err="1"/>
              <a:t>surfaces</a:t>
            </a:r>
            <a:r>
              <a:rPr lang="de-DE" sz="2000" dirty="0"/>
              <a:t>:</a:t>
            </a:r>
          </a:p>
          <a:p>
            <a:pPr lvl="1"/>
            <a:r>
              <a:rPr lang="de-DE" sz="2000" dirty="0" err="1"/>
              <a:t>Moist</a:t>
            </a:r>
            <a:r>
              <a:rPr lang="de-DE" sz="2000" dirty="0"/>
              <a:t> </a:t>
            </a:r>
            <a:r>
              <a:rPr lang="de-DE" sz="2000" dirty="0" err="1"/>
              <a:t>dark</a:t>
            </a:r>
            <a:r>
              <a:rPr lang="de-DE" sz="2000" dirty="0"/>
              <a:t> </a:t>
            </a:r>
            <a:r>
              <a:rPr lang="de-DE" sz="2000" dirty="0" err="1"/>
              <a:t>soils</a:t>
            </a:r>
            <a:r>
              <a:rPr lang="de-DE" sz="2000" dirty="0"/>
              <a:t>: </a:t>
            </a:r>
            <a:r>
              <a:rPr lang="el-GR" sz="2000" i="1" dirty="0"/>
              <a:t>α</a:t>
            </a:r>
            <a:r>
              <a:rPr lang="en-GB" sz="2000" i="1" baseline="-25000" dirty="0"/>
              <a:t>S</a:t>
            </a:r>
            <a:r>
              <a:rPr lang="de-DE" sz="2000" dirty="0"/>
              <a:t> ≈ 0.05-0.15</a:t>
            </a:r>
          </a:p>
          <a:p>
            <a:pPr lvl="1"/>
            <a:r>
              <a:rPr lang="de-DE" sz="2000" dirty="0"/>
              <a:t>Dry </a:t>
            </a:r>
            <a:r>
              <a:rPr lang="de-DE" sz="2000" dirty="0" err="1"/>
              <a:t>soils</a:t>
            </a:r>
            <a:r>
              <a:rPr lang="de-DE" sz="2000" dirty="0"/>
              <a:t>, </a:t>
            </a:r>
            <a:r>
              <a:rPr lang="de-DE" sz="2000" dirty="0" err="1"/>
              <a:t>desert</a:t>
            </a:r>
            <a:r>
              <a:rPr lang="de-DE" sz="2000" dirty="0"/>
              <a:t>: </a:t>
            </a:r>
            <a:r>
              <a:rPr lang="el-GR" sz="2000" i="1" dirty="0"/>
              <a:t>α</a:t>
            </a:r>
            <a:r>
              <a:rPr lang="en-GB" sz="2000" i="1" baseline="-25000" dirty="0"/>
              <a:t>S</a:t>
            </a:r>
            <a:r>
              <a:rPr lang="de-DE" sz="2000" dirty="0"/>
              <a:t> ≈ 0.25-0.35</a:t>
            </a:r>
          </a:p>
          <a:p>
            <a:pPr lvl="1"/>
            <a:r>
              <a:rPr lang="de-DE" sz="2000" dirty="0"/>
              <a:t>Green gras </a:t>
            </a:r>
            <a:r>
              <a:rPr lang="de-DE" sz="2000" dirty="0" err="1"/>
              <a:t>and</a:t>
            </a:r>
            <a:r>
              <a:rPr lang="de-DE" sz="2000" dirty="0"/>
              <a:t> </a:t>
            </a:r>
            <a:r>
              <a:rPr lang="de-DE" sz="2000" dirty="0" err="1"/>
              <a:t>short</a:t>
            </a:r>
            <a:r>
              <a:rPr lang="de-DE" sz="2000" dirty="0"/>
              <a:t> </a:t>
            </a:r>
            <a:r>
              <a:rPr lang="de-DE" sz="2000" dirty="0" err="1"/>
              <a:t>vegetation</a:t>
            </a:r>
            <a:r>
              <a:rPr lang="de-DE" sz="2000" dirty="0"/>
              <a:t>: </a:t>
            </a:r>
            <a:r>
              <a:rPr lang="el-GR" sz="2000" i="1" dirty="0"/>
              <a:t>α</a:t>
            </a:r>
            <a:r>
              <a:rPr lang="en-GB" sz="2000" i="1" baseline="-25000" dirty="0"/>
              <a:t>S</a:t>
            </a:r>
            <a:r>
              <a:rPr lang="de-DE" sz="2000" dirty="0"/>
              <a:t> ≈ 0.15-0.20</a:t>
            </a:r>
          </a:p>
          <a:p>
            <a:pPr lvl="1"/>
            <a:r>
              <a:rPr lang="de-DE" sz="2000" dirty="0" err="1"/>
              <a:t>Coniferous</a:t>
            </a:r>
            <a:r>
              <a:rPr lang="de-DE" sz="2000" dirty="0"/>
              <a:t> </a:t>
            </a:r>
            <a:r>
              <a:rPr lang="de-DE" sz="2000" dirty="0" err="1"/>
              <a:t>forest</a:t>
            </a:r>
            <a:r>
              <a:rPr lang="de-DE" sz="2000" dirty="0"/>
              <a:t>: </a:t>
            </a:r>
            <a:r>
              <a:rPr lang="el-GR" sz="2000" i="1" dirty="0"/>
              <a:t>α</a:t>
            </a:r>
            <a:r>
              <a:rPr lang="en-GB" sz="2000" i="1" baseline="-25000" dirty="0"/>
              <a:t>S</a:t>
            </a:r>
            <a:r>
              <a:rPr lang="de-DE" sz="2000" dirty="0"/>
              <a:t> ≈ 0.10-0.15</a:t>
            </a:r>
          </a:p>
          <a:p>
            <a:pPr lvl="1"/>
            <a:r>
              <a:rPr lang="de-DE" sz="2000" dirty="0"/>
              <a:t>Clean, </a:t>
            </a:r>
            <a:r>
              <a:rPr lang="de-DE" sz="2000" dirty="0" err="1"/>
              <a:t>stable</a:t>
            </a:r>
            <a:r>
              <a:rPr lang="de-DE" sz="2000" dirty="0"/>
              <a:t> </a:t>
            </a:r>
            <a:r>
              <a:rPr lang="de-DE" sz="2000" dirty="0" err="1"/>
              <a:t>snow</a:t>
            </a:r>
            <a:r>
              <a:rPr lang="de-DE" sz="2000" dirty="0"/>
              <a:t>: </a:t>
            </a:r>
            <a:r>
              <a:rPr lang="el-GR" sz="2000" i="1" dirty="0"/>
              <a:t>α</a:t>
            </a:r>
            <a:r>
              <a:rPr lang="en-GB" sz="2000" i="1" baseline="-25000" dirty="0"/>
              <a:t>S</a:t>
            </a:r>
            <a:r>
              <a:rPr lang="de-DE" sz="2000" dirty="0"/>
              <a:t> ≈ 0.60-0.75</a:t>
            </a:r>
          </a:p>
          <a:p>
            <a:pPr lvl="1"/>
            <a:r>
              <a:rPr lang="de-DE" sz="2000" dirty="0" err="1"/>
              <a:t>Fresh</a:t>
            </a:r>
            <a:r>
              <a:rPr lang="de-DE" sz="2000" dirty="0"/>
              <a:t> dry </a:t>
            </a:r>
            <a:r>
              <a:rPr lang="de-DE" sz="2000" dirty="0" err="1"/>
              <a:t>snow</a:t>
            </a:r>
            <a:r>
              <a:rPr lang="de-DE" sz="2000" dirty="0"/>
              <a:t>: </a:t>
            </a:r>
            <a:r>
              <a:rPr lang="el-GR" sz="2000" i="1" dirty="0"/>
              <a:t>α</a:t>
            </a:r>
            <a:r>
              <a:rPr lang="en-GB" sz="2000" i="1" baseline="-25000" dirty="0"/>
              <a:t>S</a:t>
            </a:r>
            <a:r>
              <a:rPr lang="de-DE" sz="2000" dirty="0"/>
              <a:t> ≈ 0.80-0.90</a:t>
            </a:r>
          </a:p>
        </p:txBody>
      </p:sp>
    </p:spTree>
    <p:extLst>
      <p:ext uri="{BB962C8B-B14F-4D97-AF65-F5344CB8AC3E}">
        <p14:creationId xmlns:p14="http://schemas.microsoft.com/office/powerpoint/2010/main" val="394302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9142" y="400961"/>
            <a:ext cx="8784337" cy="1126758"/>
          </a:xfrm>
        </p:spPr>
        <p:txBody>
          <a:bodyPr>
            <a:normAutofit/>
          </a:bodyPr>
          <a:lstStyle/>
          <a:p>
            <a:r>
              <a:rPr lang="de-DE" spc="0" dirty="0" err="1">
                <a:solidFill>
                  <a:schemeClr val="tx2"/>
                </a:solidFill>
              </a:rPr>
              <a:t>longwave</a:t>
            </a:r>
            <a:r>
              <a:rPr lang="de-DE" spc="0" dirty="0">
                <a:solidFill>
                  <a:schemeClr val="tx2"/>
                </a:solidFill>
              </a:rPr>
              <a:t> </a:t>
            </a:r>
            <a:r>
              <a:rPr lang="de-DE" spc="0" dirty="0" err="1">
                <a:solidFill>
                  <a:schemeClr val="tx2"/>
                </a:solidFill>
              </a:rPr>
              <a:t>radiation</a:t>
            </a:r>
            <a:endParaRPr lang="de-DE" spc="0" dirty="0">
              <a:solidFill>
                <a:schemeClr val="tx2"/>
              </a:solidFill>
            </a:endParaRPr>
          </a:p>
        </p:txBody>
      </p:sp>
      <p:sp>
        <p:nvSpPr>
          <p:cNvPr id="3" name="Content Placeholder 2"/>
          <p:cNvSpPr>
            <a:spLocks noGrp="1"/>
          </p:cNvSpPr>
          <p:nvPr>
            <p:ph idx="1"/>
          </p:nvPr>
        </p:nvSpPr>
        <p:spPr>
          <a:xfrm>
            <a:off x="389142" y="1527719"/>
            <a:ext cx="11539506" cy="4214255"/>
          </a:xfrm>
        </p:spPr>
        <p:txBody>
          <a:bodyPr>
            <a:noAutofit/>
          </a:bodyPr>
          <a:lstStyle/>
          <a:p>
            <a:r>
              <a:rPr lang="de-DE" sz="2000" dirty="0" err="1"/>
              <a:t>Assuming</a:t>
            </a:r>
            <a:r>
              <a:rPr lang="de-DE" sz="2000" dirty="0"/>
              <a:t> </a:t>
            </a:r>
            <a:r>
              <a:rPr lang="de-DE" sz="2000" dirty="0" err="1"/>
              <a:t>that</a:t>
            </a:r>
            <a:r>
              <a:rPr lang="de-DE" sz="2000" dirty="0"/>
              <a:t> </a:t>
            </a:r>
            <a:r>
              <a:rPr lang="de-DE" sz="2000" dirty="0" err="1"/>
              <a:t>land</a:t>
            </a:r>
            <a:r>
              <a:rPr lang="de-DE" sz="2000" dirty="0"/>
              <a:t> </a:t>
            </a:r>
            <a:r>
              <a:rPr lang="de-DE" sz="2000" dirty="0" err="1"/>
              <a:t>surface</a:t>
            </a:r>
            <a:r>
              <a:rPr lang="de-DE" sz="2000" dirty="0"/>
              <a:t> </a:t>
            </a:r>
            <a:r>
              <a:rPr lang="de-DE" sz="2000" dirty="0" err="1"/>
              <a:t>is</a:t>
            </a:r>
            <a:r>
              <a:rPr lang="de-DE" sz="2000" dirty="0"/>
              <a:t> an </a:t>
            </a:r>
            <a:r>
              <a:rPr lang="de-DE" sz="2000" dirty="0" err="1"/>
              <a:t>infinitely</a:t>
            </a:r>
            <a:r>
              <a:rPr lang="de-DE" sz="2000" dirty="0"/>
              <a:t> </a:t>
            </a:r>
            <a:r>
              <a:rPr lang="de-DE" sz="2000" dirty="0" err="1"/>
              <a:t>deep</a:t>
            </a:r>
            <a:r>
              <a:rPr lang="de-DE" sz="2000" dirty="0"/>
              <a:t> </a:t>
            </a:r>
            <a:r>
              <a:rPr lang="de-DE" sz="2000" dirty="0" err="1"/>
              <a:t>grey</a:t>
            </a:r>
            <a:r>
              <a:rPr lang="de-DE" sz="2000" dirty="0"/>
              <a:t> </a:t>
            </a:r>
            <a:r>
              <a:rPr lang="de-DE" sz="2000" dirty="0" err="1"/>
              <a:t>body</a:t>
            </a:r>
            <a:r>
              <a:rPr lang="de-DE" sz="2000" dirty="0"/>
              <a:t> </a:t>
            </a:r>
            <a:r>
              <a:rPr lang="de-DE" sz="2000" dirty="0" err="1"/>
              <a:t>of</a:t>
            </a:r>
            <a:r>
              <a:rPr lang="de-DE" sz="2000" dirty="0"/>
              <a:t> uniform </a:t>
            </a:r>
            <a:r>
              <a:rPr lang="de-DE" sz="2000" dirty="0" err="1"/>
              <a:t>temperature</a:t>
            </a:r>
            <a:r>
              <a:rPr lang="de-DE" sz="2000" dirty="0"/>
              <a:t> and </a:t>
            </a:r>
            <a:r>
              <a:rPr lang="de-DE" sz="2000" dirty="0" err="1"/>
              <a:t>emissivity</a:t>
            </a:r>
            <a:r>
              <a:rPr lang="de-DE" sz="2000" dirty="0"/>
              <a:t>. </a:t>
            </a:r>
            <a:r>
              <a:rPr lang="de-DE" sz="2000" dirty="0" err="1"/>
              <a:t>Then</a:t>
            </a:r>
            <a:r>
              <a:rPr lang="de-DE" sz="2000" dirty="0"/>
              <a:t> </a:t>
            </a:r>
            <a:r>
              <a:rPr lang="de-DE" sz="2000" dirty="0" err="1"/>
              <a:t>according</a:t>
            </a:r>
            <a:r>
              <a:rPr lang="de-DE" sz="2000" dirty="0"/>
              <a:t> Stefan-Boltzmann </a:t>
            </a:r>
            <a:r>
              <a:rPr lang="de-DE" sz="2000" dirty="0" err="1"/>
              <a:t>law</a:t>
            </a:r>
            <a:r>
              <a:rPr lang="de-DE" sz="2000" dirty="0"/>
              <a:t>:</a:t>
            </a:r>
          </a:p>
          <a:p>
            <a:endParaRPr lang="de-DE" sz="2000" dirty="0"/>
          </a:p>
          <a:p>
            <a:endParaRPr lang="de-DE" sz="2000" dirty="0"/>
          </a:p>
          <a:p>
            <a:r>
              <a:rPr lang="de-DE" sz="2000" dirty="0" err="1"/>
              <a:t>Emissivity</a:t>
            </a:r>
            <a:r>
              <a:rPr lang="de-DE" sz="2000" dirty="0"/>
              <a:t> </a:t>
            </a:r>
            <a:r>
              <a:rPr lang="de-DE" sz="2000" dirty="0" err="1"/>
              <a:t>for</a:t>
            </a:r>
            <a:r>
              <a:rPr lang="de-DE" sz="2000" dirty="0"/>
              <a:t> </a:t>
            </a:r>
            <a:r>
              <a:rPr lang="de-DE" sz="2000" dirty="0" err="1"/>
              <a:t>natural</a:t>
            </a:r>
            <a:r>
              <a:rPr lang="de-DE" sz="2000" dirty="0"/>
              <a:t> </a:t>
            </a:r>
            <a:r>
              <a:rPr lang="de-DE" sz="2000" dirty="0" err="1"/>
              <a:t>surface</a:t>
            </a:r>
            <a:r>
              <a:rPr lang="de-DE" sz="2000" dirty="0"/>
              <a:t> </a:t>
            </a:r>
            <a:r>
              <a:rPr lang="de-DE" sz="2000" dirty="0" err="1"/>
              <a:t>between</a:t>
            </a:r>
            <a:r>
              <a:rPr lang="de-DE" sz="2000" dirty="0"/>
              <a:t> 0.95 </a:t>
            </a:r>
            <a:r>
              <a:rPr lang="de-DE" sz="2000" dirty="0" err="1"/>
              <a:t>and</a:t>
            </a:r>
            <a:r>
              <a:rPr lang="de-DE" sz="2000" dirty="0"/>
              <a:t> 0.99, in </a:t>
            </a:r>
            <a:r>
              <a:rPr lang="de-DE" sz="2000" dirty="0" err="1"/>
              <a:t>general</a:t>
            </a:r>
            <a:r>
              <a:rPr lang="de-DE" sz="2000" dirty="0"/>
              <a:t> </a:t>
            </a:r>
            <a:r>
              <a:rPr lang="de-DE" sz="2000" dirty="0" err="1"/>
              <a:t>close</a:t>
            </a:r>
            <a:r>
              <a:rPr lang="de-DE" sz="2000" dirty="0"/>
              <a:t> </a:t>
            </a:r>
            <a:r>
              <a:rPr lang="de-DE" sz="2000" dirty="0" err="1"/>
              <a:t>to</a:t>
            </a:r>
            <a:r>
              <a:rPr lang="de-DE" sz="2000" dirty="0"/>
              <a:t> </a:t>
            </a:r>
            <a:r>
              <a:rPr lang="de-DE" sz="2000" dirty="0" err="1"/>
              <a:t>unity</a:t>
            </a:r>
            <a:r>
              <a:rPr lang="de-DE" sz="2000" dirty="0"/>
              <a:t>.</a:t>
            </a:r>
          </a:p>
          <a:p>
            <a:endParaRPr lang="de-DE" sz="2000" dirty="0"/>
          </a:p>
          <a:p>
            <a:r>
              <a:rPr lang="de-DE" sz="2000" dirty="0" err="1"/>
              <a:t>Outgoing</a:t>
            </a:r>
            <a:r>
              <a:rPr lang="de-DE" sz="2000" dirty="0"/>
              <a:t> </a:t>
            </a:r>
            <a:r>
              <a:rPr lang="de-DE" sz="2000" dirty="0" err="1"/>
              <a:t>longwave</a:t>
            </a:r>
            <a:r>
              <a:rPr lang="de-DE" sz="2000" dirty="0"/>
              <a:t> </a:t>
            </a:r>
            <a:r>
              <a:rPr lang="de-DE" sz="2000" dirty="0" err="1"/>
              <a:t>radiation</a:t>
            </a:r>
            <a:r>
              <a:rPr lang="de-DE" sz="2000" dirty="0"/>
              <a:t> </a:t>
            </a:r>
            <a:r>
              <a:rPr lang="de-DE" sz="2000" dirty="0" err="1"/>
              <a:t>measured</a:t>
            </a:r>
            <a:r>
              <a:rPr lang="de-DE" sz="2000" dirty="0"/>
              <a:t> at </a:t>
            </a:r>
            <a:r>
              <a:rPr lang="de-DE" sz="2000" dirty="0" err="1"/>
              <a:t>eddy</a:t>
            </a:r>
            <a:r>
              <a:rPr lang="de-DE" sz="2000" dirty="0"/>
              <a:t> </a:t>
            </a:r>
            <a:r>
              <a:rPr lang="de-DE" sz="2000" dirty="0" err="1"/>
              <a:t>covariance</a:t>
            </a:r>
            <a:r>
              <a:rPr lang="de-DE" sz="2000" dirty="0"/>
              <a:t> </a:t>
            </a:r>
            <a:r>
              <a:rPr lang="de-DE" sz="2000" dirty="0" err="1"/>
              <a:t>stations</a:t>
            </a:r>
            <a:r>
              <a:rPr lang="de-DE" sz="2000" dirty="0"/>
              <a:t>, and </a:t>
            </a:r>
            <a:r>
              <a:rPr lang="de-DE" sz="2000" dirty="0" err="1"/>
              <a:t>often</a:t>
            </a:r>
            <a:r>
              <a:rPr lang="de-DE" sz="2000" dirty="0"/>
              <a:t> </a:t>
            </a:r>
            <a:r>
              <a:rPr lang="de-DE" sz="2000" dirty="0" err="1"/>
              <a:t>simply</a:t>
            </a:r>
            <a:r>
              <a:rPr lang="de-DE" sz="2000" dirty="0"/>
              <a:t> </a:t>
            </a:r>
            <a:r>
              <a:rPr lang="de-DE" sz="2000" dirty="0" err="1"/>
              <a:t>approximated</a:t>
            </a:r>
            <a:r>
              <a:rPr lang="de-DE" sz="2000" dirty="0"/>
              <a:t> </a:t>
            </a:r>
            <a:r>
              <a:rPr lang="de-DE" sz="2000" dirty="0" err="1"/>
              <a:t>by</a:t>
            </a:r>
            <a:r>
              <a:rPr lang="de-DE" sz="2000" dirty="0"/>
              <a:t> </a:t>
            </a:r>
            <a:r>
              <a:rPr lang="de-DE" sz="2000" dirty="0" err="1"/>
              <a:t>replacing</a:t>
            </a:r>
            <a:r>
              <a:rPr lang="de-DE" sz="2000" dirty="0"/>
              <a:t> </a:t>
            </a:r>
            <a:r>
              <a:rPr lang="de-DE" sz="2000" dirty="0" err="1"/>
              <a:t>land</a:t>
            </a:r>
            <a:r>
              <a:rPr lang="de-DE" sz="2000" dirty="0"/>
              <a:t> </a:t>
            </a:r>
            <a:r>
              <a:rPr lang="de-DE" sz="2000" dirty="0" err="1"/>
              <a:t>surface</a:t>
            </a:r>
            <a:r>
              <a:rPr lang="de-DE" sz="2000" dirty="0"/>
              <a:t> </a:t>
            </a:r>
            <a:r>
              <a:rPr lang="de-DE" sz="2000" dirty="0" err="1"/>
              <a:t>temperature</a:t>
            </a:r>
            <a:r>
              <a:rPr lang="de-DE" sz="2000" dirty="0"/>
              <a:t> </a:t>
            </a:r>
            <a:r>
              <a:rPr lang="de-DE" sz="2000" dirty="0" err="1"/>
              <a:t>simply</a:t>
            </a:r>
            <a:r>
              <a:rPr lang="de-DE" sz="2000" dirty="0"/>
              <a:t> </a:t>
            </a:r>
            <a:r>
              <a:rPr lang="de-DE" sz="2000" dirty="0" err="1"/>
              <a:t>with</a:t>
            </a:r>
            <a:r>
              <a:rPr lang="de-DE" sz="2000" dirty="0"/>
              <a:t> </a:t>
            </a:r>
            <a:r>
              <a:rPr lang="de-DE" sz="2000" dirty="0" err="1"/>
              <a:t>air</a:t>
            </a:r>
            <a:r>
              <a:rPr lang="de-DE" sz="2000" dirty="0"/>
              <a:t> </a:t>
            </a:r>
            <a:r>
              <a:rPr lang="de-DE" sz="2000" dirty="0" err="1"/>
              <a:t>temperature</a:t>
            </a:r>
            <a:r>
              <a:rPr lang="de-DE" sz="2000" dirty="0"/>
              <a:t>.</a:t>
            </a:r>
          </a:p>
          <a:p>
            <a:endParaRPr lang="de-DE" sz="2000" dirty="0"/>
          </a:p>
          <a:p>
            <a:r>
              <a:rPr lang="de-DE" sz="2000" dirty="0"/>
              <a:t>In </a:t>
            </a:r>
            <a:r>
              <a:rPr lang="de-DE" sz="2000" dirty="0" err="1"/>
              <a:t>LSM´s</a:t>
            </a:r>
            <a:r>
              <a:rPr lang="de-DE" sz="2000" dirty="0"/>
              <a:t>: </a:t>
            </a:r>
            <a:r>
              <a:rPr lang="de-DE" sz="2000" dirty="0" err="1"/>
              <a:t>outgoing</a:t>
            </a:r>
            <a:r>
              <a:rPr lang="de-DE" sz="2000" dirty="0"/>
              <a:t> </a:t>
            </a:r>
            <a:r>
              <a:rPr lang="de-DE" sz="2000" dirty="0" err="1"/>
              <a:t>longwave</a:t>
            </a:r>
            <a:r>
              <a:rPr lang="de-DE" sz="2000" dirty="0"/>
              <a:t> </a:t>
            </a:r>
            <a:r>
              <a:rPr lang="de-DE" sz="2000" dirty="0" err="1"/>
              <a:t>radiation</a:t>
            </a:r>
            <a:r>
              <a:rPr lang="de-DE" sz="2000" dirty="0"/>
              <a:t> </a:t>
            </a:r>
            <a:r>
              <a:rPr lang="de-DE" sz="2000" dirty="0" err="1"/>
              <a:t>calculated</a:t>
            </a:r>
            <a:r>
              <a:rPr lang="de-DE" sz="2000" dirty="0"/>
              <a:t> </a:t>
            </a:r>
            <a:r>
              <a:rPr lang="de-DE" sz="2000" dirty="0" err="1"/>
              <a:t>from</a:t>
            </a:r>
            <a:r>
              <a:rPr lang="de-DE" sz="2000" dirty="0"/>
              <a:t> </a:t>
            </a:r>
            <a:r>
              <a:rPr lang="de-DE" sz="2000" dirty="0" err="1"/>
              <a:t>land</a:t>
            </a:r>
            <a:r>
              <a:rPr lang="de-DE" sz="2000" dirty="0"/>
              <a:t> </a:t>
            </a:r>
            <a:r>
              <a:rPr lang="de-DE" sz="2000" dirty="0" err="1"/>
              <a:t>surface</a:t>
            </a:r>
            <a:r>
              <a:rPr lang="de-DE" sz="2000" dirty="0"/>
              <a:t> </a:t>
            </a:r>
            <a:r>
              <a:rPr lang="de-DE" sz="2000" dirty="0" err="1"/>
              <a:t>temperature</a:t>
            </a:r>
            <a:r>
              <a:rPr lang="de-DE" sz="2000" dirty="0"/>
              <a:t>, </a:t>
            </a:r>
            <a:r>
              <a:rPr lang="de-DE" sz="2000" dirty="0" err="1"/>
              <a:t>which</a:t>
            </a:r>
            <a:r>
              <a:rPr lang="de-DE" sz="2000" dirty="0"/>
              <a:t> </a:t>
            </a:r>
            <a:r>
              <a:rPr lang="de-DE" sz="2000" dirty="0" err="1"/>
              <a:t>is</a:t>
            </a:r>
            <a:r>
              <a:rPr lang="de-DE" sz="2000" dirty="0"/>
              <a:t> </a:t>
            </a:r>
            <a:r>
              <a:rPr lang="de-DE" sz="2000" dirty="0" err="1"/>
              <a:t>iteratively</a:t>
            </a:r>
            <a:r>
              <a:rPr lang="de-DE" sz="2000" dirty="0"/>
              <a:t> </a:t>
            </a:r>
            <a:r>
              <a:rPr lang="de-DE" sz="2000" dirty="0" err="1"/>
              <a:t>solved</a:t>
            </a:r>
            <a:r>
              <a:rPr lang="de-DE" sz="2000" dirty="0"/>
              <a:t> </a:t>
            </a:r>
            <a:r>
              <a:rPr lang="de-DE" sz="2000" dirty="0" err="1"/>
              <a:t>by</a:t>
            </a:r>
            <a:r>
              <a:rPr lang="de-DE" sz="2000" dirty="0"/>
              <a:t> </a:t>
            </a:r>
            <a:r>
              <a:rPr lang="de-DE" sz="2000" dirty="0" err="1"/>
              <a:t>coupled</a:t>
            </a:r>
            <a:r>
              <a:rPr lang="de-DE" sz="2000" dirty="0"/>
              <a:t> </a:t>
            </a:r>
            <a:r>
              <a:rPr lang="de-DE" sz="2000" dirty="0" err="1"/>
              <a:t>water</a:t>
            </a:r>
            <a:r>
              <a:rPr lang="de-DE" sz="2000" dirty="0"/>
              <a:t> and </a:t>
            </a:r>
            <a:r>
              <a:rPr lang="de-DE" sz="2000" dirty="0" err="1"/>
              <a:t>energy</a:t>
            </a:r>
            <a:r>
              <a:rPr lang="de-DE" sz="2000" dirty="0"/>
              <a:t> </a:t>
            </a:r>
            <a:r>
              <a:rPr lang="de-DE" sz="2000" dirty="0" err="1"/>
              <a:t>cycles</a:t>
            </a:r>
            <a:r>
              <a:rPr lang="de-DE" sz="2000" dirty="0"/>
              <a:t> (</a:t>
            </a:r>
            <a:r>
              <a:rPr lang="de-DE" sz="2000" dirty="0" err="1"/>
              <a:t>including</a:t>
            </a:r>
            <a:r>
              <a:rPr lang="de-DE" sz="2000" dirty="0"/>
              <a:t> </a:t>
            </a:r>
            <a:r>
              <a:rPr lang="de-DE" sz="2000" dirty="0" err="1"/>
              <a:t>numerical</a:t>
            </a:r>
            <a:r>
              <a:rPr lang="de-DE" sz="2000" dirty="0"/>
              <a:t> </a:t>
            </a:r>
            <a:r>
              <a:rPr lang="de-DE" sz="2000" dirty="0" err="1"/>
              <a:t>solution</a:t>
            </a:r>
            <a:r>
              <a:rPr lang="de-DE" sz="2000" dirty="0"/>
              <a:t> </a:t>
            </a:r>
            <a:r>
              <a:rPr lang="de-DE" sz="2000" dirty="0" err="1"/>
              <a:t>of</a:t>
            </a:r>
            <a:r>
              <a:rPr lang="de-DE" sz="2000" dirty="0"/>
              <a:t> </a:t>
            </a:r>
            <a:r>
              <a:rPr lang="de-DE" sz="2000" dirty="0" err="1"/>
              <a:t>water</a:t>
            </a:r>
            <a:r>
              <a:rPr lang="de-DE" sz="2000" dirty="0"/>
              <a:t> and </a:t>
            </a:r>
            <a:r>
              <a:rPr lang="de-DE" sz="2000" dirty="0" err="1"/>
              <a:t>energy</a:t>
            </a:r>
            <a:r>
              <a:rPr lang="de-DE" sz="2000" dirty="0"/>
              <a:t> </a:t>
            </a:r>
            <a:r>
              <a:rPr lang="de-DE" sz="2000" dirty="0" err="1"/>
              <a:t>transport</a:t>
            </a:r>
            <a:r>
              <a:rPr lang="de-DE" sz="2000" dirty="0"/>
              <a:t> </a:t>
            </a:r>
            <a:r>
              <a:rPr lang="de-DE" sz="2000" dirty="0" err="1"/>
              <a:t>equations</a:t>
            </a:r>
            <a:r>
              <a:rPr lang="de-DE" sz="2000" dirty="0"/>
              <a:t> in </a:t>
            </a:r>
            <a:r>
              <a:rPr lang="de-DE" sz="2000" dirty="0" err="1"/>
              <a:t>soils</a:t>
            </a:r>
            <a:r>
              <a:rPr lang="de-DE" sz="2000" dirty="0"/>
              <a:t>).</a:t>
            </a:r>
          </a:p>
        </p:txBody>
      </p:sp>
      <mc:AlternateContent xmlns:mc="http://schemas.openxmlformats.org/markup-compatibility/2006" xmlns:a14="http://schemas.microsoft.com/office/drawing/2010/main">
        <mc:Choice Requires="a14">
          <p:sp>
            <p:nvSpPr>
              <p:cNvPr id="4" name="Rechteck 3"/>
              <p:cNvSpPr/>
              <p:nvPr/>
            </p:nvSpPr>
            <p:spPr>
              <a:xfrm>
                <a:off x="3287688" y="2276871"/>
                <a:ext cx="183511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cs typeface="Arial" panose="020B0604020202020204" pitchFamily="34" charset="0"/>
                        </a:rPr>
                        <m:t>𝑅</m:t>
                      </m:r>
                      <m:r>
                        <a:rPr lang="de-DE" sz="2400" i="1" baseline="-25000">
                          <a:latin typeface="Cambria Math" panose="02040503050406030204" pitchFamily="18" charset="0"/>
                          <a:cs typeface="Arial" panose="020B0604020202020204" pitchFamily="34" charset="0"/>
                        </a:rPr>
                        <m:t>𝑙𝑢</m:t>
                      </m:r>
                      <m:r>
                        <a:rPr lang="de-DE" sz="2400" i="1">
                          <a:latin typeface="Cambria Math" panose="02040503050406030204" pitchFamily="18" charset="0"/>
                          <a:cs typeface="Arial" panose="020B0604020202020204" pitchFamily="34" charset="0"/>
                        </a:rPr>
                        <m:t>=</m:t>
                      </m:r>
                      <m:sSub>
                        <m:sSubPr>
                          <m:ctrlPr>
                            <a:rPr lang="de-DE" sz="2400" i="1">
                              <a:latin typeface="Cambria Math" panose="02040503050406030204" pitchFamily="18" charset="0"/>
                              <a:cs typeface="Arial" panose="020B0604020202020204" pitchFamily="34" charset="0"/>
                            </a:rPr>
                          </m:ctrlPr>
                        </m:sSubPr>
                        <m:e>
                          <m:r>
                            <m:rPr>
                              <m:sty m:val="p"/>
                            </m:rPr>
                            <a:rPr lang="el-GR" sz="2400" i="1">
                              <a:latin typeface="Cambria Math" panose="02040503050406030204" pitchFamily="18" charset="0"/>
                              <a:cs typeface="Arial" panose="020B0604020202020204" pitchFamily="34" charset="0"/>
                            </a:rPr>
                            <m:t>ε</m:t>
                          </m:r>
                        </m:e>
                        <m:sub>
                          <m:r>
                            <a:rPr lang="de-DE" sz="2400" i="1">
                              <a:latin typeface="Cambria Math" panose="02040503050406030204" pitchFamily="18" charset="0"/>
                              <a:cs typeface="Arial" panose="020B0604020202020204" pitchFamily="34" charset="0"/>
                            </a:rPr>
                            <m:t>𝑠</m:t>
                          </m:r>
                        </m:sub>
                      </m:sSub>
                      <m:r>
                        <m:rPr>
                          <m:sty m:val="p"/>
                        </m:rPr>
                        <a:rPr lang="el-GR" sz="2400" i="1">
                          <a:latin typeface="Cambria Math" panose="02040503050406030204" pitchFamily="18" charset="0"/>
                          <a:cs typeface="Arial" panose="020B0604020202020204" pitchFamily="34" charset="0"/>
                        </a:rPr>
                        <m:t>σ</m:t>
                      </m:r>
                      <m:sSubSup>
                        <m:sSubSupPr>
                          <m:ctrlPr>
                            <a:rPr lang="de-DE" sz="2400" i="1">
                              <a:latin typeface="Cambria Math" panose="02040503050406030204" pitchFamily="18" charset="0"/>
                              <a:cs typeface="Arial" panose="020B0604020202020204" pitchFamily="34" charset="0"/>
                            </a:rPr>
                          </m:ctrlPr>
                        </m:sSubSupPr>
                        <m:e>
                          <m:r>
                            <a:rPr lang="de-DE" sz="2400" i="1">
                              <a:latin typeface="Cambria Math" panose="02040503050406030204" pitchFamily="18" charset="0"/>
                              <a:cs typeface="Arial" panose="020B0604020202020204" pitchFamily="34" charset="0"/>
                            </a:rPr>
                            <m:t>𝑇</m:t>
                          </m:r>
                        </m:e>
                        <m:sub>
                          <m:r>
                            <a:rPr lang="de-DE" sz="2400" i="1">
                              <a:latin typeface="Cambria Math" panose="02040503050406030204" pitchFamily="18" charset="0"/>
                              <a:cs typeface="Arial" panose="020B0604020202020204" pitchFamily="34" charset="0"/>
                            </a:rPr>
                            <m:t>𝑠</m:t>
                          </m:r>
                        </m:sub>
                        <m:sup>
                          <m:r>
                            <a:rPr lang="de-DE" sz="2400" i="1">
                              <a:latin typeface="Cambria Math" panose="02040503050406030204" pitchFamily="18" charset="0"/>
                              <a:cs typeface="Arial" panose="020B0604020202020204" pitchFamily="34" charset="0"/>
                            </a:rPr>
                            <m:t>4</m:t>
                          </m:r>
                        </m:sup>
                      </m:sSubSup>
                    </m:oMath>
                  </m:oMathPara>
                </a14:m>
                <a:endParaRPr lang="en-AU" sz="2400" dirty="0">
                  <a:latin typeface="Arial" panose="020B0604020202020204" pitchFamily="34" charset="0"/>
                  <a:cs typeface="Arial" panose="020B0604020202020204" pitchFamily="34" charset="0"/>
                </a:endParaRPr>
              </a:p>
            </p:txBody>
          </p:sp>
        </mc:Choice>
        <mc:Fallback xmlns="">
          <p:sp>
            <p:nvSpPr>
              <p:cNvPr id="4" name="Rechteck 3"/>
              <p:cNvSpPr>
                <a:spLocks noRot="1" noChangeAspect="1" noMove="1" noResize="1" noEditPoints="1" noAdjustHandles="1" noChangeArrowheads="1" noChangeShapeType="1" noTextEdit="1"/>
              </p:cNvSpPr>
              <p:nvPr/>
            </p:nvSpPr>
            <p:spPr>
              <a:xfrm>
                <a:off x="3287688" y="2276871"/>
                <a:ext cx="1835118" cy="461665"/>
              </a:xfrm>
              <a:prstGeom prst="rect">
                <a:avLst/>
              </a:prstGeom>
              <a:blipFill>
                <a:blip r:embed="rId3"/>
                <a:stretch>
                  <a:fillRect b="-6667"/>
                </a:stretch>
              </a:blipFill>
            </p:spPr>
            <p:txBody>
              <a:bodyPr/>
              <a:lstStyle/>
              <a:p>
                <a:r>
                  <a:rPr lang="de-DE">
                    <a:noFill/>
                  </a:rPr>
                  <a:t> </a:t>
                </a:r>
              </a:p>
            </p:txBody>
          </p:sp>
        </mc:Fallback>
      </mc:AlternateContent>
      <p:sp>
        <p:nvSpPr>
          <p:cNvPr id="5" name="Text Box 28"/>
          <p:cNvSpPr txBox="1">
            <a:spLocks noChangeArrowheads="1"/>
          </p:cNvSpPr>
          <p:nvPr/>
        </p:nvSpPr>
        <p:spPr bwMode="auto">
          <a:xfrm>
            <a:off x="5733216" y="2115289"/>
            <a:ext cx="6339448" cy="784830"/>
          </a:xfrm>
          <a:prstGeom prst="rect">
            <a:avLst/>
          </a:prstGeom>
          <a:solidFill>
            <a:srgbClr val="FFFF00"/>
          </a:solidFill>
          <a:ln w="9525">
            <a:noFill/>
            <a:miter lim="800000"/>
            <a:headEnd/>
            <a:tailEnd/>
          </a:ln>
        </p:spPr>
        <p:txBody>
          <a:bodyPr wrap="square">
            <a:spAutoFit/>
          </a:bodyPr>
          <a:lstStyle/>
          <a:p>
            <a:pPr>
              <a:spcBef>
                <a:spcPct val="50000"/>
              </a:spcBef>
            </a:pPr>
            <a:r>
              <a:rPr lang="en-GB" i="1" dirty="0"/>
              <a:t>T</a:t>
            </a:r>
            <a:r>
              <a:rPr lang="en-GB" i="1" baseline="-25000" dirty="0"/>
              <a:t>S</a:t>
            </a:r>
            <a:r>
              <a:rPr lang="en-GB" i="1" dirty="0"/>
              <a:t> </a:t>
            </a:r>
            <a:r>
              <a:rPr lang="en-GB" i="1" baseline="-25000" dirty="0"/>
              <a:t> </a:t>
            </a:r>
            <a:r>
              <a:rPr lang="en-GB" dirty="0"/>
              <a:t>		land surface temperature [K]</a:t>
            </a:r>
          </a:p>
          <a:p>
            <a:pPr>
              <a:spcBef>
                <a:spcPct val="50000"/>
              </a:spcBef>
            </a:pPr>
            <a:r>
              <a:rPr lang="el-GR" i="1" dirty="0"/>
              <a:t>σ</a:t>
            </a:r>
            <a:r>
              <a:rPr lang="en-GB" i="1" dirty="0"/>
              <a:t> </a:t>
            </a:r>
            <a:r>
              <a:rPr lang="en-GB" i="1" baseline="-25000" dirty="0"/>
              <a:t> </a:t>
            </a:r>
            <a:r>
              <a:rPr lang="en-GB" dirty="0"/>
              <a:t>		Stefan-Boltzmann constant = 5.6697 x 10</a:t>
            </a:r>
            <a:r>
              <a:rPr lang="en-GB" baseline="30000" dirty="0"/>
              <a:t>-8</a:t>
            </a:r>
            <a:r>
              <a:rPr lang="en-GB" dirty="0"/>
              <a:t> Wm</a:t>
            </a:r>
            <a:r>
              <a:rPr lang="en-GB" baseline="30000" dirty="0"/>
              <a:t>-2</a:t>
            </a:r>
            <a:r>
              <a:rPr lang="en-GB" dirty="0"/>
              <a:t>K</a:t>
            </a:r>
            <a:r>
              <a:rPr lang="en-GB" baseline="30000" dirty="0"/>
              <a:t>-4</a:t>
            </a:r>
          </a:p>
        </p:txBody>
      </p:sp>
    </p:spTree>
    <p:extLst>
      <p:ext uri="{BB962C8B-B14F-4D97-AF65-F5344CB8AC3E}">
        <p14:creationId xmlns:p14="http://schemas.microsoft.com/office/powerpoint/2010/main" val="420142487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C0D4-D634-395F-0DA1-B905ABBFC50A}"/>
              </a:ext>
            </a:extLst>
          </p:cNvPr>
          <p:cNvSpPr>
            <a:spLocks noGrp="1"/>
          </p:cNvSpPr>
          <p:nvPr>
            <p:ph type="title"/>
          </p:nvPr>
        </p:nvSpPr>
        <p:spPr/>
        <p:txBody>
          <a:bodyPr/>
          <a:lstStyle/>
          <a:p>
            <a:r>
              <a:rPr lang="de-DE" dirty="0"/>
              <a:t>Land </a:t>
            </a:r>
            <a:r>
              <a:rPr lang="de-DE" dirty="0" err="1"/>
              <a:t>surface</a:t>
            </a:r>
            <a:r>
              <a:rPr lang="de-DE" dirty="0"/>
              <a:t> </a:t>
            </a:r>
            <a:r>
              <a:rPr lang="de-DE" dirty="0" err="1"/>
              <a:t>modellIng</a:t>
            </a:r>
            <a:r>
              <a:rPr lang="de-DE" dirty="0"/>
              <a:t> – </a:t>
            </a:r>
            <a:r>
              <a:rPr lang="de-DE" dirty="0" err="1"/>
              <a:t>water</a:t>
            </a:r>
            <a:r>
              <a:rPr lang="de-DE" dirty="0"/>
              <a:t> and </a:t>
            </a:r>
            <a:r>
              <a:rPr lang="de-DE" dirty="0" err="1"/>
              <a:t>energy</a:t>
            </a:r>
            <a:endParaRPr lang="en-DE" dirty="0"/>
          </a:p>
        </p:txBody>
      </p:sp>
      <p:sp>
        <p:nvSpPr>
          <p:cNvPr id="3" name="Content Placeholder 2">
            <a:extLst>
              <a:ext uri="{FF2B5EF4-FFF2-40B4-BE49-F238E27FC236}">
                <a16:creationId xmlns:a16="http://schemas.microsoft.com/office/drawing/2014/main" id="{CD8203C4-28C2-A8E2-2D08-5E239938B20C}"/>
              </a:ext>
            </a:extLst>
          </p:cNvPr>
          <p:cNvSpPr>
            <a:spLocks noGrp="1"/>
          </p:cNvSpPr>
          <p:nvPr>
            <p:ph idx="1"/>
          </p:nvPr>
        </p:nvSpPr>
        <p:spPr>
          <a:xfrm>
            <a:off x="360000" y="1563143"/>
            <a:ext cx="11449050" cy="4214255"/>
          </a:xfrm>
        </p:spPr>
        <p:txBody>
          <a:bodyPr/>
          <a:lstStyle/>
          <a:p>
            <a:r>
              <a:rPr lang="en-GB" sz="2000" dirty="0"/>
              <a:t>Land surface is a necessary component of global and regional atmospheric circulation models, both for NWP and climate simulations. </a:t>
            </a:r>
          </a:p>
          <a:p>
            <a:endParaRPr lang="en-GB" sz="2000" dirty="0"/>
          </a:p>
          <a:p>
            <a:r>
              <a:rPr lang="en-GB" sz="2000" dirty="0"/>
              <a:t>The land surface model component calculates the coupled water and energy fluxes from the land into the atmosphere (total evapotranspiration, sensible heat flux, outgoing shortwave and longwave radiation) given incoming precipitation and radiation (incoming shortwave and longwave).</a:t>
            </a:r>
          </a:p>
          <a:p>
            <a:endParaRPr lang="en-GB" sz="2000" dirty="0"/>
          </a:p>
          <a:p>
            <a:r>
              <a:rPr lang="en-GB" sz="2000" dirty="0"/>
              <a:t>These fluxes are needed by the atmospheric circulation model as lower boundary condition, and affect the atmospheric conditions.</a:t>
            </a:r>
          </a:p>
          <a:p>
            <a:endParaRPr lang="en-GB" sz="2000" dirty="0"/>
          </a:p>
          <a:p>
            <a:r>
              <a:rPr lang="en-GB" sz="2000" dirty="0"/>
              <a:t>Atmospheric processes are influenced by energy partitioning, surface roughness and albedo.</a:t>
            </a:r>
            <a:endParaRPr lang="en-GB" dirty="0"/>
          </a:p>
          <a:p>
            <a:endParaRPr lang="en-DE" dirty="0"/>
          </a:p>
        </p:txBody>
      </p:sp>
      <p:sp>
        <p:nvSpPr>
          <p:cNvPr id="5" name="Slide Number Placeholder 4">
            <a:extLst>
              <a:ext uri="{FF2B5EF4-FFF2-40B4-BE49-F238E27FC236}">
                <a16:creationId xmlns:a16="http://schemas.microsoft.com/office/drawing/2014/main" id="{9303BBF9-2A13-471F-50BD-FA352A26F0B4}"/>
              </a:ext>
            </a:extLst>
          </p:cNvPr>
          <p:cNvSpPr>
            <a:spLocks noGrp="1"/>
          </p:cNvSpPr>
          <p:nvPr>
            <p:ph type="sldNum" sz="quarter" idx="14"/>
          </p:nvPr>
        </p:nvSpPr>
        <p:spPr>
          <a:xfrm>
            <a:off x="5818290" y="6381328"/>
            <a:ext cx="720000" cy="221109"/>
          </a:xfrm>
          <a:prstGeom prst="rect">
            <a:avLst/>
          </a:prstGeom>
        </p:spPr>
        <p:txBody>
          <a:bodyPr vert="horz" lIns="0" tIns="0" rIns="0" bIns="0" rtlCol="0" anchor="t" anchorCtr="0">
            <a:noAutofit/>
          </a:bodyPr>
          <a:lstStyle>
            <a:defPPr>
              <a:defRPr lang="en-US"/>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Seite </a:t>
            </a:r>
            <a:fld id="{A52F4D17-1AD6-42D9-B93A-EB002C62F438}" type="slidenum">
              <a:rPr lang="de-DE" smtClean="0"/>
              <a:pPr/>
              <a:t>2</a:t>
            </a:fld>
            <a:endParaRPr lang="de-DE" dirty="0"/>
          </a:p>
        </p:txBody>
      </p:sp>
    </p:spTree>
    <p:extLst>
      <p:ext uri="{BB962C8B-B14F-4D97-AF65-F5344CB8AC3E}">
        <p14:creationId xmlns:p14="http://schemas.microsoft.com/office/powerpoint/2010/main" val="821509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42" y="400961"/>
            <a:ext cx="8784337" cy="1126758"/>
          </a:xfrm>
        </p:spPr>
        <p:txBody>
          <a:bodyPr>
            <a:normAutofit/>
          </a:bodyPr>
          <a:lstStyle/>
          <a:p>
            <a:r>
              <a:rPr lang="de-DE" spc="0" dirty="0" err="1">
                <a:solidFill>
                  <a:schemeClr val="tx2"/>
                </a:solidFill>
              </a:rPr>
              <a:t>longwave</a:t>
            </a:r>
            <a:r>
              <a:rPr lang="de-DE" spc="0" dirty="0">
                <a:solidFill>
                  <a:schemeClr val="tx2"/>
                </a:solidFill>
              </a:rPr>
              <a:t> </a:t>
            </a:r>
            <a:r>
              <a:rPr lang="de-DE" spc="0" dirty="0" err="1">
                <a:solidFill>
                  <a:schemeClr val="tx2"/>
                </a:solidFill>
              </a:rPr>
              <a:t>radiation</a:t>
            </a:r>
            <a:endParaRPr lang="de-DE" spc="0" dirty="0">
              <a:solidFill>
                <a:schemeClr val="tx2"/>
              </a:solidFill>
            </a:endParaRPr>
          </a:p>
        </p:txBody>
      </p:sp>
      <p:sp>
        <p:nvSpPr>
          <p:cNvPr id="3" name="Content Placeholder 2"/>
          <p:cNvSpPr>
            <a:spLocks noGrp="1"/>
          </p:cNvSpPr>
          <p:nvPr>
            <p:ph idx="1"/>
          </p:nvPr>
        </p:nvSpPr>
        <p:spPr>
          <a:xfrm>
            <a:off x="389142" y="1527719"/>
            <a:ext cx="11539506" cy="4214255"/>
          </a:xfrm>
        </p:spPr>
        <p:txBody>
          <a:bodyPr>
            <a:noAutofit/>
          </a:bodyPr>
          <a:lstStyle/>
          <a:p>
            <a:r>
              <a:rPr lang="de-DE" sz="2000" dirty="0"/>
              <a:t>Incoming </a:t>
            </a:r>
            <a:r>
              <a:rPr lang="de-DE" sz="2000" dirty="0" err="1"/>
              <a:t>long</a:t>
            </a:r>
            <a:r>
              <a:rPr lang="de-DE" sz="2000" dirty="0"/>
              <a:t> </a:t>
            </a:r>
            <a:r>
              <a:rPr lang="de-DE" sz="2000" dirty="0" err="1"/>
              <a:t>wave</a:t>
            </a:r>
            <a:r>
              <a:rPr lang="de-DE" sz="2000" dirty="0"/>
              <a:t> </a:t>
            </a:r>
            <a:r>
              <a:rPr lang="de-DE" sz="2000" dirty="0" err="1"/>
              <a:t>radiation</a:t>
            </a:r>
            <a:r>
              <a:rPr lang="de-DE" sz="2000" dirty="0"/>
              <a:t> </a:t>
            </a:r>
            <a:r>
              <a:rPr lang="de-DE" sz="2000" dirty="0" err="1"/>
              <a:t>from</a:t>
            </a:r>
            <a:r>
              <a:rPr lang="de-DE" sz="2000" dirty="0"/>
              <a:t> </a:t>
            </a:r>
            <a:r>
              <a:rPr lang="de-DE" sz="2000" dirty="0" err="1"/>
              <a:t>atmosphere</a:t>
            </a:r>
            <a:r>
              <a:rPr lang="de-DE" sz="2000" dirty="0"/>
              <a:t> </a:t>
            </a:r>
            <a:r>
              <a:rPr lang="de-DE" sz="2000" dirty="0" err="1"/>
              <a:t>is</a:t>
            </a:r>
            <a:r>
              <a:rPr lang="de-DE" sz="2000" dirty="0"/>
              <a:t> also </a:t>
            </a:r>
            <a:r>
              <a:rPr lang="de-DE" sz="2000" dirty="0" err="1"/>
              <a:t>given</a:t>
            </a:r>
            <a:r>
              <a:rPr lang="de-DE" sz="2000" dirty="0"/>
              <a:t> </a:t>
            </a:r>
            <a:r>
              <a:rPr lang="de-DE" sz="2000" dirty="0" err="1"/>
              <a:t>by</a:t>
            </a:r>
            <a:r>
              <a:rPr lang="de-DE" sz="2000" dirty="0"/>
              <a:t> Stefan-Boltzmann </a:t>
            </a:r>
            <a:r>
              <a:rPr lang="de-DE" sz="2000" dirty="0" err="1"/>
              <a:t>law</a:t>
            </a:r>
            <a:r>
              <a:rPr lang="de-DE" sz="2000" dirty="0"/>
              <a:t>:</a:t>
            </a:r>
          </a:p>
          <a:p>
            <a:pPr marL="0" indent="0">
              <a:buNone/>
            </a:pPr>
            <a:endParaRPr lang="de-DE" sz="2000" dirty="0"/>
          </a:p>
          <a:p>
            <a:endParaRPr lang="de-DE" sz="2000" dirty="0"/>
          </a:p>
          <a:p>
            <a:endParaRPr lang="de-DE" sz="2000" dirty="0"/>
          </a:p>
          <a:p>
            <a:endParaRPr lang="de-DE" sz="2000" dirty="0"/>
          </a:p>
          <a:p>
            <a:endParaRPr lang="de-DE" sz="2000" dirty="0"/>
          </a:p>
          <a:p>
            <a:r>
              <a:rPr lang="de-DE" sz="2000" dirty="0"/>
              <a:t>The </a:t>
            </a:r>
            <a:r>
              <a:rPr lang="de-DE" sz="2000" dirty="0" err="1"/>
              <a:t>atmospheric</a:t>
            </a:r>
            <a:r>
              <a:rPr lang="de-DE" sz="2000" dirty="0"/>
              <a:t> </a:t>
            </a:r>
            <a:r>
              <a:rPr lang="de-DE" sz="2000" dirty="0" err="1"/>
              <a:t>emissivity</a:t>
            </a:r>
            <a:r>
              <a:rPr lang="de-DE" sz="2000" dirty="0"/>
              <a:t> </a:t>
            </a:r>
            <a:r>
              <a:rPr lang="de-DE" sz="2000" dirty="0" err="1"/>
              <a:t>is</a:t>
            </a:r>
            <a:r>
              <a:rPr lang="de-DE" sz="2000" dirty="0"/>
              <a:t> </a:t>
            </a:r>
            <a:r>
              <a:rPr lang="de-DE" sz="2000" dirty="0" err="1"/>
              <a:t>estimated</a:t>
            </a:r>
            <a:r>
              <a:rPr lang="de-DE" sz="2000" dirty="0"/>
              <a:t> </a:t>
            </a:r>
            <a:r>
              <a:rPr lang="de-DE" sz="2000" dirty="0" err="1"/>
              <a:t>by</a:t>
            </a:r>
            <a:r>
              <a:rPr lang="de-DE" sz="2000" dirty="0"/>
              <a:t> </a:t>
            </a:r>
            <a:r>
              <a:rPr lang="de-DE" sz="2000" dirty="0" err="1"/>
              <a:t>various</a:t>
            </a:r>
            <a:r>
              <a:rPr lang="de-DE" sz="2000" dirty="0"/>
              <a:t> different </a:t>
            </a:r>
            <a:r>
              <a:rPr lang="de-DE" sz="2000" dirty="0" err="1"/>
              <a:t>approaches</a:t>
            </a:r>
            <a:r>
              <a:rPr lang="de-DE" sz="2000" dirty="0"/>
              <a:t>, </a:t>
            </a:r>
            <a:r>
              <a:rPr lang="de-DE" sz="2000" dirty="0" err="1"/>
              <a:t>often</a:t>
            </a:r>
            <a:r>
              <a:rPr lang="de-DE" sz="2000" dirty="0"/>
              <a:t> </a:t>
            </a:r>
            <a:r>
              <a:rPr lang="de-DE" sz="2000" dirty="0" err="1"/>
              <a:t>empirical</a:t>
            </a:r>
            <a:r>
              <a:rPr lang="de-DE" sz="2000" dirty="0"/>
              <a:t>. </a:t>
            </a:r>
            <a:r>
              <a:rPr lang="de-DE" sz="2000" dirty="0" err="1"/>
              <a:t>For</a:t>
            </a:r>
            <a:r>
              <a:rPr lang="de-DE" sz="2000" dirty="0"/>
              <a:t> </a:t>
            </a:r>
            <a:r>
              <a:rPr lang="de-DE" sz="2000" dirty="0" err="1"/>
              <a:t>example</a:t>
            </a:r>
            <a:r>
              <a:rPr lang="de-DE" sz="2000" dirty="0"/>
              <a:t>:</a:t>
            </a:r>
          </a:p>
          <a:p>
            <a:endParaRPr lang="de-DE" sz="2000" dirty="0"/>
          </a:p>
          <a:p>
            <a:endParaRPr lang="de-DE" sz="2000" dirty="0"/>
          </a:p>
        </p:txBody>
      </p:sp>
      <mc:AlternateContent xmlns:mc="http://schemas.openxmlformats.org/markup-compatibility/2006" xmlns:a14="http://schemas.microsoft.com/office/drawing/2010/main">
        <mc:Choice Requires="a14">
          <p:sp>
            <p:nvSpPr>
              <p:cNvPr id="6" name="Rechteck 5">
                <a:extLst>
                  <a:ext uri="{FF2B5EF4-FFF2-40B4-BE49-F238E27FC236}">
                    <a16:creationId xmlns:a16="http://schemas.microsoft.com/office/drawing/2014/main" id="{1AF083BB-CEA3-B014-EBEF-8E53859C7302}"/>
                  </a:ext>
                </a:extLst>
              </p:cNvPr>
              <p:cNvSpPr/>
              <p:nvPr/>
            </p:nvSpPr>
            <p:spPr>
              <a:xfrm>
                <a:off x="2135560" y="2192812"/>
                <a:ext cx="198701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cs typeface="Arial" panose="020B0604020202020204" pitchFamily="34" charset="0"/>
                        </a:rPr>
                        <m:t>𝑅</m:t>
                      </m:r>
                      <m:r>
                        <a:rPr lang="de-DE" sz="2400" i="1" baseline="-25000">
                          <a:latin typeface="Cambria Math" panose="02040503050406030204" pitchFamily="18" charset="0"/>
                          <a:cs typeface="Arial" panose="020B0604020202020204" pitchFamily="34" charset="0"/>
                        </a:rPr>
                        <m:t>𝑙𝑑</m:t>
                      </m:r>
                      <m:r>
                        <a:rPr lang="de-DE" sz="2400" i="1">
                          <a:latin typeface="Cambria Math" panose="02040503050406030204" pitchFamily="18" charset="0"/>
                          <a:cs typeface="Arial" panose="020B0604020202020204" pitchFamily="34" charset="0"/>
                        </a:rPr>
                        <m:t>=</m:t>
                      </m:r>
                      <m:sSub>
                        <m:sSubPr>
                          <m:ctrlPr>
                            <a:rPr lang="de-DE" sz="2400" i="1">
                              <a:latin typeface="Cambria Math" panose="02040503050406030204" pitchFamily="18" charset="0"/>
                              <a:cs typeface="Arial" panose="020B0604020202020204" pitchFamily="34" charset="0"/>
                            </a:rPr>
                          </m:ctrlPr>
                        </m:sSubPr>
                        <m:e>
                          <m:r>
                            <m:rPr>
                              <m:sty m:val="p"/>
                            </m:rPr>
                            <a:rPr lang="el-GR" sz="2400" i="1">
                              <a:latin typeface="Cambria Math" panose="02040503050406030204" pitchFamily="18" charset="0"/>
                              <a:cs typeface="Arial" panose="020B0604020202020204" pitchFamily="34" charset="0"/>
                            </a:rPr>
                            <m:t>ε</m:t>
                          </m:r>
                        </m:e>
                        <m:sub>
                          <m:r>
                            <a:rPr lang="de-DE" sz="2400" i="1">
                              <a:latin typeface="Cambria Math" panose="02040503050406030204" pitchFamily="18" charset="0"/>
                              <a:cs typeface="Arial" panose="020B0604020202020204" pitchFamily="34" charset="0"/>
                            </a:rPr>
                            <m:t>𝑎𝑐</m:t>
                          </m:r>
                        </m:sub>
                      </m:sSub>
                      <m:sSubSup>
                        <m:sSubSupPr>
                          <m:ctrlPr>
                            <a:rPr lang="de-DE" sz="2400" i="1">
                              <a:latin typeface="Cambria Math" panose="02040503050406030204" pitchFamily="18" charset="0"/>
                              <a:cs typeface="Arial" panose="020B0604020202020204" pitchFamily="34" charset="0"/>
                            </a:rPr>
                          </m:ctrlPr>
                        </m:sSubSupPr>
                        <m:e>
                          <m:r>
                            <m:rPr>
                              <m:sty m:val="p"/>
                            </m:rPr>
                            <a:rPr lang="el-GR" sz="2400" i="1">
                              <a:latin typeface="Cambria Math" panose="02040503050406030204" pitchFamily="18" charset="0"/>
                              <a:cs typeface="Arial" panose="020B0604020202020204" pitchFamily="34" charset="0"/>
                            </a:rPr>
                            <m:t>σ</m:t>
                          </m:r>
                          <m:r>
                            <a:rPr lang="de-DE" sz="2400" i="1">
                              <a:latin typeface="Cambria Math" panose="02040503050406030204" pitchFamily="18" charset="0"/>
                              <a:cs typeface="Arial" panose="020B0604020202020204" pitchFamily="34" charset="0"/>
                            </a:rPr>
                            <m:t>𝑇</m:t>
                          </m:r>
                        </m:e>
                        <m:sub>
                          <m:r>
                            <a:rPr lang="de-DE" sz="2400" i="1">
                              <a:latin typeface="Cambria Math" panose="02040503050406030204" pitchFamily="18" charset="0"/>
                              <a:cs typeface="Arial" panose="020B0604020202020204" pitchFamily="34" charset="0"/>
                            </a:rPr>
                            <m:t>𝑎</m:t>
                          </m:r>
                        </m:sub>
                        <m:sup>
                          <m:r>
                            <a:rPr lang="de-DE" sz="2400" i="1">
                              <a:latin typeface="Cambria Math" panose="02040503050406030204" pitchFamily="18" charset="0"/>
                              <a:cs typeface="Arial" panose="020B0604020202020204" pitchFamily="34" charset="0"/>
                            </a:rPr>
                            <m:t>4</m:t>
                          </m:r>
                        </m:sup>
                      </m:sSubSup>
                    </m:oMath>
                  </m:oMathPara>
                </a14:m>
                <a:endParaRPr lang="en-AU" sz="2400" dirty="0">
                  <a:latin typeface="Arial" panose="020B0604020202020204" pitchFamily="34" charset="0"/>
                  <a:cs typeface="Arial" panose="020B0604020202020204" pitchFamily="34" charset="0"/>
                </a:endParaRPr>
              </a:p>
            </p:txBody>
          </p:sp>
        </mc:Choice>
        <mc:Fallback xmlns="">
          <p:sp>
            <p:nvSpPr>
              <p:cNvPr id="6" name="Rechteck 5">
                <a:extLst>
                  <a:ext uri="{FF2B5EF4-FFF2-40B4-BE49-F238E27FC236}">
                    <a16:creationId xmlns:a16="http://schemas.microsoft.com/office/drawing/2014/main" id="{1AF083BB-CEA3-B014-EBEF-8E53859C7302}"/>
                  </a:ext>
                </a:extLst>
              </p:cNvPr>
              <p:cNvSpPr>
                <a:spLocks noRot="1" noChangeAspect="1" noMove="1" noResize="1" noEditPoints="1" noAdjustHandles="1" noChangeArrowheads="1" noChangeShapeType="1" noTextEdit="1"/>
              </p:cNvSpPr>
              <p:nvPr/>
            </p:nvSpPr>
            <p:spPr>
              <a:xfrm>
                <a:off x="2135560" y="2192812"/>
                <a:ext cx="1987019" cy="461665"/>
              </a:xfrm>
              <a:prstGeom prst="rect">
                <a:avLst/>
              </a:prstGeom>
              <a:blipFill>
                <a:blip r:embed="rId2"/>
                <a:stretch>
                  <a:fillRect b="-6667"/>
                </a:stretch>
              </a:blipFill>
            </p:spPr>
            <p:txBody>
              <a:bodyPr/>
              <a:lstStyle/>
              <a:p>
                <a:r>
                  <a:rPr lang="de-DE">
                    <a:noFill/>
                  </a:rPr>
                  <a:t> </a:t>
                </a:r>
              </a:p>
            </p:txBody>
          </p:sp>
        </mc:Fallback>
      </mc:AlternateContent>
      <p:sp>
        <p:nvSpPr>
          <p:cNvPr id="7" name="Text Box 28">
            <a:extLst>
              <a:ext uri="{FF2B5EF4-FFF2-40B4-BE49-F238E27FC236}">
                <a16:creationId xmlns:a16="http://schemas.microsoft.com/office/drawing/2014/main" id="{4749ADCB-9C90-FBAE-F5A5-66D4842C3100}"/>
              </a:ext>
            </a:extLst>
          </p:cNvPr>
          <p:cNvSpPr txBox="1">
            <a:spLocks noChangeArrowheads="1"/>
          </p:cNvSpPr>
          <p:nvPr/>
        </p:nvSpPr>
        <p:spPr bwMode="auto">
          <a:xfrm>
            <a:off x="5375920" y="1916832"/>
            <a:ext cx="6660232" cy="1615827"/>
          </a:xfrm>
          <a:prstGeom prst="rect">
            <a:avLst/>
          </a:prstGeom>
          <a:solidFill>
            <a:srgbClr val="FFFF00"/>
          </a:solidFill>
          <a:ln w="9525">
            <a:noFill/>
            <a:miter lim="800000"/>
            <a:headEnd/>
            <a:tailEnd/>
          </a:ln>
        </p:spPr>
        <p:txBody>
          <a:bodyPr wrap="square">
            <a:spAutoFit/>
          </a:bodyPr>
          <a:lstStyle/>
          <a:p>
            <a:pPr>
              <a:spcBef>
                <a:spcPct val="50000"/>
              </a:spcBef>
            </a:pPr>
            <a:r>
              <a:rPr lang="el-GR" i="1" dirty="0"/>
              <a:t>ε</a:t>
            </a:r>
            <a:r>
              <a:rPr lang="de-DE" i="1" baseline="-25000" dirty="0" err="1"/>
              <a:t>ac</a:t>
            </a:r>
            <a:r>
              <a:rPr lang="de-DE" i="1" dirty="0"/>
              <a:t>		</a:t>
            </a:r>
            <a:r>
              <a:rPr lang="de-DE" dirty="0" err="1"/>
              <a:t>emissivity</a:t>
            </a:r>
            <a:r>
              <a:rPr lang="de-DE" dirty="0"/>
              <a:t> </a:t>
            </a:r>
            <a:r>
              <a:rPr lang="de-DE" dirty="0" err="1"/>
              <a:t>of</a:t>
            </a:r>
            <a:r>
              <a:rPr lang="de-DE" dirty="0"/>
              <a:t> </a:t>
            </a:r>
            <a:r>
              <a:rPr lang="de-DE" dirty="0" err="1"/>
              <a:t>atmosphere</a:t>
            </a:r>
            <a:endParaRPr lang="en-GB" dirty="0"/>
          </a:p>
          <a:p>
            <a:pPr>
              <a:spcBef>
                <a:spcPct val="50000"/>
              </a:spcBef>
            </a:pPr>
            <a:r>
              <a:rPr lang="en-GB" i="1" dirty="0"/>
              <a:t>T</a:t>
            </a:r>
            <a:r>
              <a:rPr lang="en-GB" i="1" baseline="-25000" dirty="0"/>
              <a:t>a</a:t>
            </a:r>
            <a:r>
              <a:rPr lang="en-GB" i="1" dirty="0"/>
              <a:t> </a:t>
            </a:r>
            <a:r>
              <a:rPr lang="en-GB" i="1" baseline="-25000" dirty="0"/>
              <a:t> </a:t>
            </a:r>
            <a:r>
              <a:rPr lang="en-GB" dirty="0"/>
              <a:t>		air temperature [K]</a:t>
            </a:r>
          </a:p>
          <a:p>
            <a:pPr>
              <a:spcBef>
                <a:spcPct val="50000"/>
              </a:spcBef>
            </a:pPr>
            <a:r>
              <a:rPr lang="en-GB" dirty="0" err="1"/>
              <a:t>e</a:t>
            </a:r>
            <a:r>
              <a:rPr lang="en-GB" baseline="-25000" dirty="0" err="1"/>
              <a:t>a</a:t>
            </a:r>
            <a:r>
              <a:rPr lang="en-GB" dirty="0"/>
              <a:t>		actual air vapour pressure [ML</a:t>
            </a:r>
            <a:r>
              <a:rPr lang="en-GB" baseline="30000" dirty="0"/>
              <a:t>-1</a:t>
            </a:r>
            <a:r>
              <a:rPr lang="en-GB" dirty="0"/>
              <a:t>T</a:t>
            </a:r>
            <a:r>
              <a:rPr lang="en-GB" baseline="30000" dirty="0"/>
              <a:t>-2</a:t>
            </a:r>
            <a:r>
              <a:rPr lang="en-GB" dirty="0"/>
              <a:t>]</a:t>
            </a:r>
            <a:endParaRPr lang="en-GB" baseline="-25000" dirty="0"/>
          </a:p>
          <a:p>
            <a:pPr>
              <a:spcBef>
                <a:spcPct val="50000"/>
              </a:spcBef>
            </a:pPr>
            <a:r>
              <a:rPr lang="de-DE" i="1" dirty="0"/>
              <a:t>a=1.24, b=1/7	</a:t>
            </a:r>
            <a:endParaRPr lang="en-GB" baseline="30000" dirty="0"/>
          </a:p>
        </p:txBody>
      </p:sp>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7731E65B-0199-EE1F-9A0B-DD3383AF5E3D}"/>
                  </a:ext>
                </a:extLst>
              </p:cNvPr>
              <p:cNvSpPr/>
              <p:nvPr/>
            </p:nvSpPr>
            <p:spPr>
              <a:xfrm>
                <a:off x="4329415" y="4751640"/>
                <a:ext cx="2093009" cy="1002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Arial" panose="020B0604020202020204" pitchFamily="34" charset="0"/>
                            </a:rPr>
                          </m:ctrlPr>
                        </m:sSubPr>
                        <m:e>
                          <m:r>
                            <m:rPr>
                              <m:sty m:val="p"/>
                            </m:rPr>
                            <a:rPr lang="el-GR" sz="2400" i="1">
                              <a:latin typeface="Cambria Math" panose="02040503050406030204" pitchFamily="18" charset="0"/>
                              <a:cs typeface="Arial" panose="020B0604020202020204" pitchFamily="34" charset="0"/>
                            </a:rPr>
                            <m:t>ε</m:t>
                          </m:r>
                        </m:e>
                        <m:sub>
                          <m:r>
                            <a:rPr lang="de-DE" sz="2400" i="1">
                              <a:latin typeface="Cambria Math" panose="02040503050406030204" pitchFamily="18" charset="0"/>
                              <a:cs typeface="Arial" panose="020B0604020202020204" pitchFamily="34" charset="0"/>
                            </a:rPr>
                            <m:t>𝑎𝑐</m:t>
                          </m:r>
                        </m:sub>
                      </m:sSub>
                      <m:r>
                        <a:rPr lang="de-DE" sz="2400" i="1">
                          <a:latin typeface="Cambria Math" panose="02040503050406030204" pitchFamily="18" charset="0"/>
                          <a:cs typeface="Arial" panose="020B0604020202020204" pitchFamily="34" charset="0"/>
                        </a:rPr>
                        <m:t>=</m:t>
                      </m:r>
                      <m:r>
                        <a:rPr lang="de-DE" sz="2400" i="1">
                          <a:latin typeface="Cambria Math" panose="02040503050406030204" pitchFamily="18" charset="0"/>
                          <a:cs typeface="Arial" panose="020B0604020202020204" pitchFamily="34" charset="0"/>
                        </a:rPr>
                        <m:t>𝑎</m:t>
                      </m:r>
                      <m:sSup>
                        <m:sSupPr>
                          <m:ctrlPr>
                            <a:rPr lang="de-DE" sz="2400" i="1">
                              <a:latin typeface="Cambria Math" panose="02040503050406030204" pitchFamily="18" charset="0"/>
                              <a:cs typeface="Arial" panose="020B0604020202020204" pitchFamily="34" charset="0"/>
                            </a:rPr>
                          </m:ctrlPr>
                        </m:sSupPr>
                        <m:e>
                          <m:d>
                            <m:dPr>
                              <m:ctrlPr>
                                <a:rPr lang="de-DE" sz="2400" i="1">
                                  <a:latin typeface="Cambria Math" panose="02040503050406030204" pitchFamily="18" charset="0"/>
                                  <a:cs typeface="Arial" panose="020B0604020202020204" pitchFamily="34" charset="0"/>
                                </a:rPr>
                              </m:ctrlPr>
                            </m:dPr>
                            <m:e>
                              <m:f>
                                <m:fPr>
                                  <m:ctrlPr>
                                    <a:rPr lang="de-DE" sz="2400" i="1">
                                      <a:latin typeface="Cambria Math" panose="02040503050406030204" pitchFamily="18" charset="0"/>
                                      <a:cs typeface="Arial" panose="020B0604020202020204" pitchFamily="34" charset="0"/>
                                    </a:rPr>
                                  </m:ctrlPr>
                                </m:fPr>
                                <m:num>
                                  <m:sSub>
                                    <m:sSubPr>
                                      <m:ctrlPr>
                                        <a:rPr lang="de-DE" sz="2400" i="1">
                                          <a:latin typeface="Cambria Math" panose="02040503050406030204" pitchFamily="18" charset="0"/>
                                          <a:cs typeface="Arial" panose="020B0604020202020204" pitchFamily="34" charset="0"/>
                                        </a:rPr>
                                      </m:ctrlPr>
                                    </m:sSubPr>
                                    <m:e>
                                      <m:r>
                                        <a:rPr lang="de-DE" sz="2400" i="1">
                                          <a:latin typeface="Cambria Math" panose="02040503050406030204" pitchFamily="18" charset="0"/>
                                          <a:cs typeface="Arial" panose="020B0604020202020204" pitchFamily="34" charset="0"/>
                                        </a:rPr>
                                        <m:t>𝑒</m:t>
                                      </m:r>
                                    </m:e>
                                    <m:sub>
                                      <m:r>
                                        <a:rPr lang="de-DE" sz="2400" i="1">
                                          <a:latin typeface="Cambria Math" panose="02040503050406030204" pitchFamily="18" charset="0"/>
                                          <a:cs typeface="Arial" panose="020B0604020202020204" pitchFamily="34" charset="0"/>
                                        </a:rPr>
                                        <m:t>𝑎</m:t>
                                      </m:r>
                                    </m:sub>
                                  </m:sSub>
                                </m:num>
                                <m:den>
                                  <m:sSub>
                                    <m:sSubPr>
                                      <m:ctrlPr>
                                        <a:rPr lang="de-DE" sz="2400" i="1">
                                          <a:latin typeface="Cambria Math" panose="02040503050406030204" pitchFamily="18" charset="0"/>
                                          <a:cs typeface="Arial" panose="020B0604020202020204" pitchFamily="34" charset="0"/>
                                        </a:rPr>
                                      </m:ctrlPr>
                                    </m:sSubPr>
                                    <m:e>
                                      <m:r>
                                        <a:rPr lang="de-DE" sz="2400" i="1">
                                          <a:latin typeface="Cambria Math" panose="02040503050406030204" pitchFamily="18" charset="0"/>
                                          <a:cs typeface="Arial" panose="020B0604020202020204" pitchFamily="34" charset="0"/>
                                        </a:rPr>
                                        <m:t>𝑇</m:t>
                                      </m:r>
                                    </m:e>
                                    <m:sub>
                                      <m:r>
                                        <a:rPr lang="de-DE" sz="2400" i="1">
                                          <a:latin typeface="Cambria Math" panose="02040503050406030204" pitchFamily="18" charset="0"/>
                                          <a:cs typeface="Arial" panose="020B0604020202020204" pitchFamily="34" charset="0"/>
                                        </a:rPr>
                                        <m:t>𝑎</m:t>
                                      </m:r>
                                    </m:sub>
                                  </m:sSub>
                                </m:den>
                              </m:f>
                            </m:e>
                          </m:d>
                        </m:e>
                        <m:sup>
                          <m:r>
                            <a:rPr lang="de-DE" sz="2400" i="1">
                              <a:latin typeface="Cambria Math" panose="02040503050406030204" pitchFamily="18" charset="0"/>
                              <a:cs typeface="Arial" panose="020B0604020202020204" pitchFamily="34" charset="0"/>
                            </a:rPr>
                            <m:t>𝑏</m:t>
                          </m:r>
                        </m:sup>
                      </m:sSup>
                    </m:oMath>
                  </m:oMathPara>
                </a14:m>
                <a:endParaRPr lang="en-AU" sz="2400" baseline="30000" dirty="0">
                  <a:latin typeface="Arial" panose="020B0604020202020204" pitchFamily="34" charset="0"/>
                  <a:cs typeface="Arial" panose="020B0604020202020204" pitchFamily="34" charset="0"/>
                </a:endParaRPr>
              </a:p>
            </p:txBody>
          </p:sp>
        </mc:Choice>
        <mc:Fallback xmlns="">
          <p:sp>
            <p:nvSpPr>
              <p:cNvPr id="8" name="Rechteck 7">
                <a:extLst>
                  <a:ext uri="{FF2B5EF4-FFF2-40B4-BE49-F238E27FC236}">
                    <a16:creationId xmlns:a16="http://schemas.microsoft.com/office/drawing/2014/main" id="{7731E65B-0199-EE1F-9A0B-DD3383AF5E3D}"/>
                  </a:ext>
                </a:extLst>
              </p:cNvPr>
              <p:cNvSpPr>
                <a:spLocks noRot="1" noChangeAspect="1" noMove="1" noResize="1" noEditPoints="1" noAdjustHandles="1" noChangeArrowheads="1" noChangeShapeType="1" noTextEdit="1"/>
              </p:cNvSpPr>
              <p:nvPr/>
            </p:nvSpPr>
            <p:spPr>
              <a:xfrm>
                <a:off x="4329415" y="4751640"/>
                <a:ext cx="2093009" cy="1002775"/>
              </a:xfrm>
              <a:prstGeom prst="rect">
                <a:avLst/>
              </a:prstGeom>
              <a:blipFill>
                <a:blip r:embed="rId3"/>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766338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430035"/>
            <a:ext cx="8784337" cy="1126758"/>
          </a:xfrm>
        </p:spPr>
        <p:txBody>
          <a:bodyPr>
            <a:normAutofit/>
          </a:bodyPr>
          <a:lstStyle/>
          <a:p>
            <a:r>
              <a:rPr lang="de-DE" spc="0" dirty="0" err="1">
                <a:solidFill>
                  <a:schemeClr val="tx2"/>
                </a:solidFill>
              </a:rPr>
              <a:t>longwave</a:t>
            </a:r>
            <a:r>
              <a:rPr lang="de-DE" spc="0" dirty="0">
                <a:solidFill>
                  <a:schemeClr val="tx2"/>
                </a:solidFill>
              </a:rPr>
              <a:t> RADIATION</a:t>
            </a:r>
          </a:p>
        </p:txBody>
      </p:sp>
      <p:sp>
        <p:nvSpPr>
          <p:cNvPr id="3" name="Content Placeholder 2"/>
          <p:cNvSpPr>
            <a:spLocks noGrp="1"/>
          </p:cNvSpPr>
          <p:nvPr>
            <p:ph idx="1"/>
          </p:nvPr>
        </p:nvSpPr>
        <p:spPr>
          <a:xfrm>
            <a:off x="407368" y="1484784"/>
            <a:ext cx="11377264" cy="4214255"/>
          </a:xfrm>
        </p:spPr>
        <p:txBody>
          <a:bodyPr>
            <a:normAutofit/>
          </a:bodyPr>
          <a:lstStyle/>
          <a:p>
            <a:r>
              <a:rPr lang="de-DE" sz="2000" dirty="0"/>
              <a:t>Incoming </a:t>
            </a:r>
            <a:r>
              <a:rPr lang="de-DE" sz="2000" dirty="0" err="1"/>
              <a:t>longwave</a:t>
            </a:r>
            <a:r>
              <a:rPr lang="de-DE" sz="2000" dirty="0"/>
              <a:t> </a:t>
            </a:r>
            <a:r>
              <a:rPr lang="de-DE" sz="2000" dirty="0" err="1"/>
              <a:t>radiation</a:t>
            </a:r>
            <a:r>
              <a:rPr lang="de-DE" sz="2000" dirty="0"/>
              <a:t> </a:t>
            </a:r>
            <a:r>
              <a:rPr lang="de-DE" sz="2000" dirty="0" err="1"/>
              <a:t>measured</a:t>
            </a:r>
            <a:r>
              <a:rPr lang="de-DE" sz="2000" dirty="0"/>
              <a:t> at </a:t>
            </a:r>
            <a:r>
              <a:rPr lang="de-DE" sz="2000" dirty="0" err="1"/>
              <a:t>eddy</a:t>
            </a:r>
            <a:r>
              <a:rPr lang="de-DE" sz="2000" dirty="0"/>
              <a:t> </a:t>
            </a:r>
            <a:r>
              <a:rPr lang="de-DE" sz="2000" dirty="0" err="1"/>
              <a:t>covariance</a:t>
            </a:r>
            <a:r>
              <a:rPr lang="de-DE" sz="2000" dirty="0"/>
              <a:t> </a:t>
            </a:r>
            <a:r>
              <a:rPr lang="de-DE" sz="2000" dirty="0" err="1"/>
              <a:t>stations</a:t>
            </a:r>
            <a:r>
              <a:rPr lang="de-DE" sz="2000" dirty="0"/>
              <a:t>.  </a:t>
            </a:r>
          </a:p>
          <a:p>
            <a:endParaRPr lang="de-DE" sz="2000" dirty="0"/>
          </a:p>
          <a:p>
            <a:r>
              <a:rPr lang="de-DE" sz="2000" dirty="0"/>
              <a:t>But </a:t>
            </a:r>
            <a:r>
              <a:rPr lang="de-DE" sz="2000" dirty="0" err="1"/>
              <a:t>commonly</a:t>
            </a:r>
            <a:r>
              <a:rPr lang="de-DE" sz="2000" dirty="0"/>
              <a:t> </a:t>
            </a:r>
            <a:r>
              <a:rPr lang="de-DE" sz="2000" dirty="0" err="1"/>
              <a:t>it</a:t>
            </a:r>
            <a:r>
              <a:rPr lang="de-DE" sz="2000" dirty="0"/>
              <a:t> </a:t>
            </a:r>
            <a:r>
              <a:rPr lang="de-DE" sz="2000" dirty="0" err="1"/>
              <a:t>is</a:t>
            </a:r>
            <a:r>
              <a:rPr lang="de-DE" sz="2000" dirty="0"/>
              <a:t> </a:t>
            </a:r>
            <a:r>
              <a:rPr lang="de-DE" sz="2000" dirty="0" err="1"/>
              <a:t>estimated</a:t>
            </a:r>
            <a:r>
              <a:rPr lang="de-DE" sz="2000" dirty="0"/>
              <a:t> on </a:t>
            </a:r>
            <a:r>
              <a:rPr lang="de-DE" sz="2000" dirty="0" err="1"/>
              <a:t>the</a:t>
            </a:r>
            <a:r>
              <a:rPr lang="de-DE" sz="2000" dirty="0"/>
              <a:t> </a:t>
            </a:r>
            <a:r>
              <a:rPr lang="de-DE" sz="2000" dirty="0" err="1"/>
              <a:t>basis</a:t>
            </a:r>
            <a:r>
              <a:rPr lang="de-DE" sz="2000" dirty="0"/>
              <a:t> </a:t>
            </a:r>
            <a:r>
              <a:rPr lang="de-DE" sz="2000" dirty="0" err="1"/>
              <a:t>of</a:t>
            </a:r>
            <a:r>
              <a:rPr lang="de-DE" sz="2000" dirty="0"/>
              <a:t> </a:t>
            </a:r>
            <a:r>
              <a:rPr lang="de-DE" sz="2000" dirty="0" err="1"/>
              <a:t>cloudiness</a:t>
            </a:r>
            <a:r>
              <a:rPr lang="de-DE" sz="2000" dirty="0"/>
              <a:t>, </a:t>
            </a:r>
            <a:r>
              <a:rPr lang="de-DE" sz="2000" dirty="0" err="1"/>
              <a:t>using</a:t>
            </a:r>
            <a:r>
              <a:rPr lang="de-DE" sz="2000" dirty="0"/>
              <a:t> also </a:t>
            </a:r>
            <a:r>
              <a:rPr lang="de-DE" sz="2000" dirty="0" err="1"/>
              <a:t>field</a:t>
            </a:r>
            <a:r>
              <a:rPr lang="de-DE" sz="2000" dirty="0"/>
              <a:t> </a:t>
            </a:r>
            <a:r>
              <a:rPr lang="de-DE" sz="2000" dirty="0" err="1"/>
              <a:t>data</a:t>
            </a:r>
            <a:r>
              <a:rPr lang="de-DE" sz="2000" dirty="0"/>
              <a:t>. A </a:t>
            </a:r>
            <a:r>
              <a:rPr lang="de-DE" sz="2000" dirty="0" err="1"/>
              <a:t>general</a:t>
            </a:r>
            <a:r>
              <a:rPr lang="de-DE" sz="2000" dirty="0"/>
              <a:t> </a:t>
            </a:r>
            <a:r>
              <a:rPr lang="de-DE" sz="2000" dirty="0" err="1"/>
              <a:t>expression</a:t>
            </a:r>
            <a:r>
              <a:rPr lang="de-DE" sz="2000" dirty="0"/>
              <a:t> </a:t>
            </a:r>
            <a:r>
              <a:rPr lang="de-DE" sz="2000" dirty="0" err="1"/>
              <a:t>is</a:t>
            </a:r>
            <a:r>
              <a:rPr lang="de-DE" sz="2000" dirty="0"/>
              <a:t>:</a:t>
            </a:r>
          </a:p>
          <a:p>
            <a:endParaRPr lang="de-DE" sz="2000" dirty="0"/>
          </a:p>
          <a:p>
            <a:endParaRPr lang="de-DE" sz="2000" dirty="0"/>
          </a:p>
          <a:p>
            <a:endParaRPr lang="de-DE" sz="2000" dirty="0"/>
          </a:p>
          <a:p>
            <a:endParaRPr lang="de-DE" sz="2000" dirty="0"/>
          </a:p>
          <a:p>
            <a:r>
              <a:rPr lang="de-DE" sz="2000" dirty="0"/>
              <a:t>In </a:t>
            </a:r>
            <a:r>
              <a:rPr lang="de-DE" sz="2000" dirty="0" err="1"/>
              <a:t>LSM´s</a:t>
            </a:r>
            <a:r>
              <a:rPr lang="de-DE" sz="2000" dirty="0"/>
              <a:t>: </a:t>
            </a:r>
            <a:r>
              <a:rPr lang="de-DE" sz="2000" dirty="0" err="1"/>
              <a:t>from</a:t>
            </a:r>
            <a:r>
              <a:rPr lang="de-DE" sz="2000" dirty="0"/>
              <a:t> </a:t>
            </a:r>
            <a:r>
              <a:rPr lang="de-DE" sz="2000" dirty="0" err="1"/>
              <a:t>atmospheric</a:t>
            </a:r>
            <a:r>
              <a:rPr lang="de-DE" sz="2000" dirty="0"/>
              <a:t> </a:t>
            </a:r>
            <a:r>
              <a:rPr lang="de-DE" sz="2000" dirty="0" err="1"/>
              <a:t>model</a:t>
            </a:r>
            <a:r>
              <a:rPr lang="de-DE" sz="2000" dirty="0"/>
              <a:t>, </a:t>
            </a:r>
            <a:r>
              <a:rPr lang="de-DE" sz="2000" dirty="0" err="1"/>
              <a:t>reanalysis</a:t>
            </a:r>
            <a:r>
              <a:rPr lang="de-DE" sz="2000" dirty="0"/>
              <a:t> </a:t>
            </a:r>
            <a:r>
              <a:rPr lang="de-DE" sz="2000" dirty="0" err="1"/>
              <a:t>or</a:t>
            </a:r>
            <a:r>
              <a:rPr lang="de-DE" sz="2000" dirty="0"/>
              <a:t> </a:t>
            </a:r>
            <a:r>
              <a:rPr lang="de-DE" sz="2000" dirty="0" err="1"/>
              <a:t>measurement</a:t>
            </a:r>
            <a:r>
              <a:rPr lang="de-DE" sz="2000" dirty="0"/>
              <a:t>, </a:t>
            </a:r>
            <a:r>
              <a:rPr lang="de-DE" sz="2000" dirty="0" err="1"/>
              <a:t>or</a:t>
            </a:r>
            <a:r>
              <a:rPr lang="de-DE" sz="2000" dirty="0"/>
              <a:t> also </a:t>
            </a:r>
            <a:r>
              <a:rPr lang="de-DE" sz="2000" dirty="0" err="1"/>
              <a:t>internally</a:t>
            </a:r>
            <a:r>
              <a:rPr lang="de-DE" sz="2000" dirty="0"/>
              <a:t> </a:t>
            </a:r>
            <a:r>
              <a:rPr lang="de-DE" sz="2000" dirty="0" err="1"/>
              <a:t>approximated</a:t>
            </a:r>
            <a:r>
              <a:rPr lang="de-DE" sz="2000" dirty="0"/>
              <a:t> </a:t>
            </a:r>
            <a:r>
              <a:rPr lang="de-DE" sz="2000" dirty="0" err="1"/>
              <a:t>with</a:t>
            </a:r>
            <a:r>
              <a:rPr lang="de-DE" sz="2000" dirty="0"/>
              <a:t> </a:t>
            </a:r>
            <a:r>
              <a:rPr lang="de-DE" sz="2000" dirty="0" err="1"/>
              <a:t>help</a:t>
            </a:r>
            <a:r>
              <a:rPr lang="de-DE" sz="2000" dirty="0"/>
              <a:t> </a:t>
            </a:r>
            <a:r>
              <a:rPr lang="de-DE" sz="2000" dirty="0" err="1"/>
              <a:t>of</a:t>
            </a:r>
            <a:r>
              <a:rPr lang="de-DE" sz="2000" dirty="0"/>
              <a:t> </a:t>
            </a:r>
            <a:r>
              <a:rPr lang="de-DE" sz="2000" dirty="0" err="1"/>
              <a:t>some</a:t>
            </a:r>
            <a:r>
              <a:rPr lang="de-DE" sz="2000" dirty="0"/>
              <a:t> variables. </a:t>
            </a:r>
          </a:p>
          <a:p>
            <a:endParaRPr lang="de-DE" sz="2000" dirty="0"/>
          </a:p>
        </p:txBody>
      </p:sp>
      <mc:AlternateContent xmlns:mc="http://schemas.openxmlformats.org/markup-compatibility/2006" xmlns:a14="http://schemas.microsoft.com/office/drawing/2010/main">
        <mc:Choice Requires="a14">
          <p:sp>
            <p:nvSpPr>
              <p:cNvPr id="8" name="Rechteck 7"/>
              <p:cNvSpPr/>
              <p:nvPr/>
            </p:nvSpPr>
            <p:spPr>
              <a:xfrm>
                <a:off x="911424" y="3599008"/>
                <a:ext cx="2928750" cy="468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cs typeface="Arial" panose="020B0604020202020204" pitchFamily="34" charset="0"/>
                        </a:rPr>
                        <m:t>𝑅</m:t>
                      </m:r>
                      <m:r>
                        <a:rPr lang="de-DE" sz="2400" i="1" baseline="-25000">
                          <a:latin typeface="Cambria Math" panose="02040503050406030204" pitchFamily="18" charset="0"/>
                          <a:cs typeface="Arial" panose="020B0604020202020204" pitchFamily="34" charset="0"/>
                        </a:rPr>
                        <m:t>𝑙𝑑</m:t>
                      </m:r>
                      <m:r>
                        <a:rPr lang="de-DE" sz="2400" i="1">
                          <a:latin typeface="Cambria Math" panose="02040503050406030204" pitchFamily="18" charset="0"/>
                          <a:cs typeface="Arial" panose="020B0604020202020204" pitchFamily="34" charset="0"/>
                        </a:rPr>
                        <m:t>=</m:t>
                      </m:r>
                      <m:r>
                        <a:rPr lang="de-DE" sz="2400" i="1">
                          <a:latin typeface="Cambria Math" panose="02040503050406030204" pitchFamily="18" charset="0"/>
                          <a:cs typeface="Arial" panose="020B0604020202020204" pitchFamily="34" charset="0"/>
                        </a:rPr>
                        <m:t>𝑅𝑙𝑑𝑐</m:t>
                      </m:r>
                      <m:r>
                        <a:rPr lang="de-DE" sz="2400" i="1">
                          <a:latin typeface="Cambria Math" panose="02040503050406030204" pitchFamily="18" charset="0"/>
                          <a:cs typeface="Arial" panose="020B0604020202020204" pitchFamily="34" charset="0"/>
                        </a:rPr>
                        <m:t>(1+</m:t>
                      </m:r>
                      <m:r>
                        <a:rPr lang="de-DE" sz="2400" i="1">
                          <a:latin typeface="Cambria Math" panose="02040503050406030204" pitchFamily="18" charset="0"/>
                          <a:cs typeface="Arial" panose="020B0604020202020204" pitchFamily="34" charset="0"/>
                        </a:rPr>
                        <m:t>𝑎</m:t>
                      </m:r>
                      <m:sSubSup>
                        <m:sSubSupPr>
                          <m:ctrlPr>
                            <a:rPr lang="de-DE" sz="2400" i="1">
                              <a:latin typeface="Cambria Math" panose="02040503050406030204" pitchFamily="18" charset="0"/>
                              <a:cs typeface="Arial" panose="020B0604020202020204" pitchFamily="34" charset="0"/>
                            </a:rPr>
                          </m:ctrlPr>
                        </m:sSubSupPr>
                        <m:e>
                          <m:r>
                            <a:rPr lang="de-DE" sz="2400" i="1">
                              <a:latin typeface="Cambria Math" panose="02040503050406030204" pitchFamily="18" charset="0"/>
                              <a:cs typeface="Arial" panose="020B0604020202020204" pitchFamily="34" charset="0"/>
                            </a:rPr>
                            <m:t>𝑚</m:t>
                          </m:r>
                        </m:e>
                        <m:sub>
                          <m:r>
                            <a:rPr lang="de-DE" sz="2400" i="1">
                              <a:latin typeface="Cambria Math" panose="02040503050406030204" pitchFamily="18" charset="0"/>
                              <a:cs typeface="Arial" panose="020B0604020202020204" pitchFamily="34" charset="0"/>
                            </a:rPr>
                            <m:t>𝑐</m:t>
                          </m:r>
                        </m:sub>
                        <m:sup>
                          <m:r>
                            <a:rPr lang="de-DE" sz="2400" i="1">
                              <a:latin typeface="Cambria Math" panose="02040503050406030204" pitchFamily="18" charset="0"/>
                              <a:cs typeface="Arial" panose="020B0604020202020204" pitchFamily="34" charset="0"/>
                            </a:rPr>
                            <m:t>𝑏</m:t>
                          </m:r>
                        </m:sup>
                      </m:sSubSup>
                      <m:r>
                        <a:rPr lang="de-DE" sz="2400" i="1">
                          <a:latin typeface="Cambria Math" panose="02040503050406030204" pitchFamily="18" charset="0"/>
                          <a:cs typeface="Arial" panose="020B0604020202020204" pitchFamily="34" charset="0"/>
                        </a:rPr>
                        <m:t>)</m:t>
                      </m:r>
                    </m:oMath>
                  </m:oMathPara>
                </a14:m>
                <a:endParaRPr lang="en-AU" sz="2400" dirty="0">
                  <a:latin typeface="Arial" panose="020B0604020202020204" pitchFamily="34" charset="0"/>
                  <a:cs typeface="Arial" panose="020B0604020202020204" pitchFamily="34" charset="0"/>
                </a:endParaRPr>
              </a:p>
            </p:txBody>
          </p:sp>
        </mc:Choice>
        <mc:Fallback xmlns="">
          <p:sp>
            <p:nvSpPr>
              <p:cNvPr id="8" name="Rechteck 7"/>
              <p:cNvSpPr>
                <a:spLocks noRot="1" noChangeAspect="1" noMove="1" noResize="1" noEditPoints="1" noAdjustHandles="1" noChangeArrowheads="1" noChangeShapeType="1" noTextEdit="1"/>
              </p:cNvSpPr>
              <p:nvPr/>
            </p:nvSpPr>
            <p:spPr>
              <a:xfrm>
                <a:off x="911424" y="3599008"/>
                <a:ext cx="2928750" cy="468205"/>
              </a:xfrm>
              <a:prstGeom prst="rect">
                <a:avLst/>
              </a:prstGeom>
              <a:blipFill>
                <a:blip r:embed="rId2"/>
                <a:stretch>
                  <a:fillRect b="-19481"/>
                </a:stretch>
              </a:blipFill>
            </p:spPr>
            <p:txBody>
              <a:bodyPr/>
              <a:lstStyle/>
              <a:p>
                <a:r>
                  <a:rPr lang="de-DE">
                    <a:noFill/>
                  </a:rPr>
                  <a:t> </a:t>
                </a:r>
              </a:p>
            </p:txBody>
          </p:sp>
        </mc:Fallback>
      </mc:AlternateContent>
      <p:sp>
        <p:nvSpPr>
          <p:cNvPr id="9" name="Text Box 28"/>
          <p:cNvSpPr txBox="1">
            <a:spLocks noChangeArrowheads="1"/>
          </p:cNvSpPr>
          <p:nvPr/>
        </p:nvSpPr>
        <p:spPr bwMode="auto">
          <a:xfrm>
            <a:off x="4639546" y="3140968"/>
            <a:ext cx="6660232" cy="1200329"/>
          </a:xfrm>
          <a:prstGeom prst="rect">
            <a:avLst/>
          </a:prstGeom>
          <a:solidFill>
            <a:srgbClr val="FFFF00"/>
          </a:solidFill>
          <a:ln w="9525">
            <a:noFill/>
            <a:miter lim="800000"/>
            <a:headEnd/>
            <a:tailEnd/>
          </a:ln>
        </p:spPr>
        <p:txBody>
          <a:bodyPr wrap="square">
            <a:spAutoFit/>
          </a:bodyPr>
          <a:lstStyle/>
          <a:p>
            <a:pPr>
              <a:spcBef>
                <a:spcPct val="50000"/>
              </a:spcBef>
            </a:pPr>
            <a:r>
              <a:rPr lang="en-GB" i="1" dirty="0" err="1"/>
              <a:t>R</a:t>
            </a:r>
            <a:r>
              <a:rPr lang="en-GB" i="1" baseline="-25000" dirty="0" err="1"/>
              <a:t>ldc</a:t>
            </a:r>
            <a:r>
              <a:rPr lang="en-GB" i="1" baseline="-25000" dirty="0"/>
              <a:t> </a:t>
            </a:r>
            <a:r>
              <a:rPr lang="en-GB" dirty="0"/>
              <a:t>		incoming longwave radiation without clouds [MT</a:t>
            </a:r>
            <a:r>
              <a:rPr lang="en-GB" baseline="30000" dirty="0"/>
              <a:t>-3</a:t>
            </a:r>
            <a:r>
              <a:rPr lang="en-GB" dirty="0"/>
              <a:t>]</a:t>
            </a:r>
          </a:p>
          <a:p>
            <a:pPr>
              <a:spcBef>
                <a:spcPct val="50000"/>
              </a:spcBef>
            </a:pPr>
            <a:r>
              <a:rPr lang="en-GB" i="1" dirty="0"/>
              <a:t>m</a:t>
            </a:r>
            <a:r>
              <a:rPr lang="en-GB" i="1" baseline="-25000" dirty="0"/>
              <a:t>c</a:t>
            </a:r>
            <a:r>
              <a:rPr lang="en-GB" dirty="0"/>
              <a:t>		cloudiness fraction [-]</a:t>
            </a:r>
            <a:endParaRPr lang="en-GB" baseline="-25000" dirty="0"/>
          </a:p>
          <a:p>
            <a:pPr>
              <a:spcBef>
                <a:spcPct val="50000"/>
              </a:spcBef>
            </a:pPr>
            <a:r>
              <a:rPr lang="de-DE" i="1" dirty="0"/>
              <a:t>a </a:t>
            </a:r>
            <a:r>
              <a:rPr lang="de-DE" i="1" dirty="0" err="1"/>
              <a:t>and</a:t>
            </a:r>
            <a:r>
              <a:rPr lang="de-DE" i="1" dirty="0"/>
              <a:t> b	</a:t>
            </a:r>
            <a:r>
              <a:rPr lang="de-DE" dirty="0" err="1"/>
              <a:t>constants</a:t>
            </a:r>
            <a:r>
              <a:rPr lang="de-DE" dirty="0"/>
              <a:t> (e.g., a=0.05-0.22; b=2-2.5)</a:t>
            </a:r>
            <a:r>
              <a:rPr lang="de-DE" i="1" dirty="0"/>
              <a:t>	</a:t>
            </a:r>
            <a:endParaRPr lang="en-GB" baseline="30000" dirty="0"/>
          </a:p>
        </p:txBody>
      </p:sp>
    </p:spTree>
    <p:extLst>
      <p:ext uri="{BB962C8B-B14F-4D97-AF65-F5344CB8AC3E}">
        <p14:creationId xmlns:p14="http://schemas.microsoft.com/office/powerpoint/2010/main" val="4043057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447005"/>
            <a:ext cx="8784337" cy="1126758"/>
          </a:xfrm>
        </p:spPr>
        <p:txBody>
          <a:bodyPr>
            <a:normAutofit/>
          </a:bodyPr>
          <a:lstStyle/>
          <a:p>
            <a:r>
              <a:rPr lang="de-DE" spc="0" dirty="0" err="1">
                <a:solidFill>
                  <a:schemeClr val="tx2"/>
                </a:solidFill>
              </a:rPr>
              <a:t>Groundheat</a:t>
            </a:r>
            <a:r>
              <a:rPr lang="de-DE" spc="0" dirty="0">
                <a:solidFill>
                  <a:schemeClr val="tx2"/>
                </a:solidFill>
              </a:rPr>
              <a:t> </a:t>
            </a:r>
            <a:r>
              <a:rPr lang="de-DE" spc="0" dirty="0" err="1">
                <a:solidFill>
                  <a:schemeClr val="tx2"/>
                </a:solidFill>
              </a:rPr>
              <a:t>flux</a:t>
            </a:r>
            <a:endParaRPr lang="de-DE" spc="0" dirty="0">
              <a:solidFill>
                <a:schemeClr val="tx2"/>
              </a:solidFill>
            </a:endParaRPr>
          </a:p>
        </p:txBody>
      </p:sp>
      <p:sp>
        <p:nvSpPr>
          <p:cNvPr id="3" name="Content Placeholder 2"/>
          <p:cNvSpPr>
            <a:spLocks noGrp="1"/>
          </p:cNvSpPr>
          <p:nvPr>
            <p:ph idx="1"/>
          </p:nvPr>
        </p:nvSpPr>
        <p:spPr>
          <a:xfrm>
            <a:off x="339822" y="1573763"/>
            <a:ext cx="11588826" cy="4214255"/>
          </a:xfrm>
        </p:spPr>
        <p:txBody>
          <a:bodyPr>
            <a:normAutofit fontScale="92500" lnSpcReduction="20000"/>
          </a:bodyPr>
          <a:lstStyle/>
          <a:p>
            <a:r>
              <a:rPr lang="de-DE" dirty="0" err="1"/>
              <a:t>Flux</a:t>
            </a:r>
            <a:r>
              <a:rPr lang="de-DE" dirty="0"/>
              <a:t> G </a:t>
            </a:r>
            <a:r>
              <a:rPr lang="de-DE" dirty="0" err="1"/>
              <a:t>into</a:t>
            </a:r>
            <a:r>
              <a:rPr lang="de-DE" dirty="0"/>
              <a:t> </a:t>
            </a:r>
            <a:r>
              <a:rPr lang="de-DE" dirty="0" err="1"/>
              <a:t>soil</a:t>
            </a:r>
            <a:r>
              <a:rPr lang="de-DE" dirty="0"/>
              <a:t> (</a:t>
            </a:r>
            <a:r>
              <a:rPr lang="de-DE" dirty="0" err="1"/>
              <a:t>or</a:t>
            </a:r>
            <a:r>
              <a:rPr lang="de-DE" dirty="0"/>
              <a:t> </a:t>
            </a:r>
            <a:r>
              <a:rPr lang="de-DE" dirty="0" err="1"/>
              <a:t>vegetation</a:t>
            </a:r>
            <a:r>
              <a:rPr lang="de-DE" dirty="0"/>
              <a:t> </a:t>
            </a:r>
            <a:r>
              <a:rPr lang="de-DE" dirty="0" err="1"/>
              <a:t>canopy</a:t>
            </a:r>
            <a:r>
              <a:rPr lang="de-DE" dirty="0"/>
              <a:t> </a:t>
            </a:r>
            <a:r>
              <a:rPr lang="de-DE" dirty="0" err="1"/>
              <a:t>or</a:t>
            </a:r>
            <a:r>
              <a:rPr lang="de-DE" dirty="0"/>
              <a:t> </a:t>
            </a:r>
            <a:r>
              <a:rPr lang="de-DE" dirty="0" err="1"/>
              <a:t>water</a:t>
            </a:r>
            <a:r>
              <a:rPr lang="de-DE" dirty="0"/>
              <a:t> </a:t>
            </a:r>
            <a:r>
              <a:rPr lang="de-DE" dirty="0" err="1"/>
              <a:t>body</a:t>
            </a:r>
            <a:r>
              <a:rPr lang="de-DE" dirty="0"/>
              <a:t>) </a:t>
            </a:r>
            <a:r>
              <a:rPr lang="de-DE" dirty="0" err="1"/>
              <a:t>is</a:t>
            </a:r>
            <a:r>
              <a:rPr lang="de-DE" dirty="0"/>
              <a:t> </a:t>
            </a:r>
            <a:r>
              <a:rPr lang="de-DE" dirty="0" err="1"/>
              <a:t>especially</a:t>
            </a:r>
            <a:r>
              <a:rPr lang="de-DE" dirty="0"/>
              <a:t> </a:t>
            </a:r>
            <a:r>
              <a:rPr lang="de-DE" dirty="0" err="1"/>
              <a:t>for</a:t>
            </a:r>
            <a:r>
              <a:rPr lang="de-DE" dirty="0"/>
              <a:t> </a:t>
            </a:r>
            <a:r>
              <a:rPr lang="de-DE" dirty="0" err="1"/>
              <a:t>vegetated</a:t>
            </a:r>
            <a:r>
              <a:rPr lang="de-DE" dirty="0"/>
              <a:t> </a:t>
            </a:r>
            <a:r>
              <a:rPr lang="de-DE" dirty="0" err="1"/>
              <a:t>areas</a:t>
            </a:r>
            <a:r>
              <a:rPr lang="de-DE" dirty="0"/>
              <a:t> </a:t>
            </a:r>
            <a:r>
              <a:rPr lang="de-DE" dirty="0" err="1"/>
              <a:t>one</a:t>
            </a:r>
            <a:r>
              <a:rPr lang="de-DE" dirty="0"/>
              <a:t> </a:t>
            </a:r>
            <a:r>
              <a:rPr lang="de-DE" dirty="0" err="1"/>
              <a:t>order</a:t>
            </a:r>
            <a:r>
              <a:rPr lang="de-DE" dirty="0"/>
              <a:t> </a:t>
            </a:r>
            <a:r>
              <a:rPr lang="de-DE" dirty="0" err="1"/>
              <a:t>of</a:t>
            </a:r>
            <a:r>
              <a:rPr lang="de-DE" dirty="0"/>
              <a:t> </a:t>
            </a:r>
            <a:r>
              <a:rPr lang="de-DE" dirty="0" err="1"/>
              <a:t>magnitude</a:t>
            </a:r>
            <a:r>
              <a:rPr lang="de-DE" dirty="0"/>
              <a:t> </a:t>
            </a:r>
            <a:r>
              <a:rPr lang="de-DE" dirty="0" err="1"/>
              <a:t>smaller</a:t>
            </a:r>
            <a:r>
              <a:rPr lang="de-DE" dirty="0"/>
              <a:t> </a:t>
            </a:r>
            <a:r>
              <a:rPr lang="de-DE" dirty="0" err="1"/>
              <a:t>than</a:t>
            </a:r>
            <a:r>
              <a:rPr lang="de-DE" dirty="0"/>
              <a:t> </a:t>
            </a:r>
            <a:r>
              <a:rPr lang="de-DE" dirty="0" err="1"/>
              <a:t>R</a:t>
            </a:r>
            <a:r>
              <a:rPr lang="de-DE" baseline="-25000" dirty="0" err="1"/>
              <a:t>n</a:t>
            </a:r>
            <a:r>
              <a:rPr lang="de-DE" dirty="0"/>
              <a:t>, H, LE. </a:t>
            </a:r>
          </a:p>
          <a:p>
            <a:endParaRPr lang="de-DE" dirty="0"/>
          </a:p>
          <a:p>
            <a:r>
              <a:rPr lang="de-DE" dirty="0"/>
              <a:t>Positive </a:t>
            </a:r>
            <a:r>
              <a:rPr lang="de-DE" dirty="0" err="1"/>
              <a:t>daytime</a:t>
            </a:r>
            <a:r>
              <a:rPr lang="de-DE" dirty="0"/>
              <a:t> </a:t>
            </a:r>
            <a:r>
              <a:rPr lang="de-DE" dirty="0" err="1"/>
              <a:t>values</a:t>
            </a:r>
            <a:r>
              <a:rPr lang="de-DE" dirty="0"/>
              <a:t> </a:t>
            </a:r>
            <a:r>
              <a:rPr lang="de-DE" dirty="0" err="1"/>
              <a:t>of</a:t>
            </a:r>
            <a:r>
              <a:rPr lang="de-DE" dirty="0"/>
              <a:t> G </a:t>
            </a:r>
            <a:r>
              <a:rPr lang="de-DE" dirty="0" err="1"/>
              <a:t>often</a:t>
            </a:r>
            <a:r>
              <a:rPr lang="de-DE" dirty="0"/>
              <a:t> </a:t>
            </a:r>
            <a:r>
              <a:rPr lang="de-DE" dirty="0" err="1"/>
              <a:t>compensated</a:t>
            </a:r>
            <a:r>
              <a:rPr lang="de-DE" dirty="0"/>
              <a:t> </a:t>
            </a:r>
            <a:r>
              <a:rPr lang="de-DE" dirty="0" err="1"/>
              <a:t>by</a:t>
            </a:r>
            <a:r>
              <a:rPr lang="de-DE" dirty="0"/>
              <a:t> negative </a:t>
            </a:r>
            <a:r>
              <a:rPr lang="de-DE" dirty="0" err="1"/>
              <a:t>nighttime</a:t>
            </a:r>
            <a:r>
              <a:rPr lang="de-DE" dirty="0"/>
              <a:t> </a:t>
            </a:r>
            <a:r>
              <a:rPr lang="de-DE" dirty="0" err="1"/>
              <a:t>values</a:t>
            </a:r>
            <a:r>
              <a:rPr lang="de-DE" dirty="0"/>
              <a:t> </a:t>
            </a:r>
            <a:r>
              <a:rPr lang="de-DE" dirty="0" err="1"/>
              <a:t>and</a:t>
            </a:r>
            <a:r>
              <a:rPr lang="de-DE" dirty="0"/>
              <a:t> </a:t>
            </a:r>
            <a:r>
              <a:rPr lang="de-DE" dirty="0" err="1"/>
              <a:t>therefore</a:t>
            </a:r>
            <a:r>
              <a:rPr lang="de-DE" dirty="0"/>
              <a:t> </a:t>
            </a:r>
            <a:r>
              <a:rPr lang="de-DE" dirty="0" err="1"/>
              <a:t>net</a:t>
            </a:r>
            <a:r>
              <a:rPr lang="de-DE" dirty="0"/>
              <a:t> </a:t>
            </a:r>
            <a:r>
              <a:rPr lang="de-DE" dirty="0" err="1"/>
              <a:t>sum</a:t>
            </a:r>
            <a:r>
              <a:rPr lang="de-DE" dirty="0"/>
              <a:t> </a:t>
            </a:r>
            <a:r>
              <a:rPr lang="de-DE" dirty="0" err="1"/>
              <a:t>close</a:t>
            </a:r>
            <a:r>
              <a:rPr lang="de-DE" dirty="0"/>
              <a:t> </a:t>
            </a:r>
            <a:r>
              <a:rPr lang="de-DE" dirty="0" err="1"/>
              <a:t>to</a:t>
            </a:r>
            <a:r>
              <a:rPr lang="de-DE" dirty="0"/>
              <a:t> </a:t>
            </a:r>
            <a:r>
              <a:rPr lang="de-DE" dirty="0" err="1"/>
              <a:t>zero</a:t>
            </a:r>
            <a:r>
              <a:rPr lang="de-DE" dirty="0"/>
              <a:t>. </a:t>
            </a:r>
          </a:p>
          <a:p>
            <a:endParaRPr lang="de-DE" dirty="0"/>
          </a:p>
          <a:p>
            <a:r>
              <a:rPr lang="de-DE" dirty="0" err="1"/>
              <a:t>Groundheat</a:t>
            </a:r>
            <a:r>
              <a:rPr lang="de-DE" dirty="0"/>
              <a:t> </a:t>
            </a:r>
            <a:r>
              <a:rPr lang="de-DE" dirty="0" err="1"/>
              <a:t>flux</a:t>
            </a:r>
            <a:r>
              <a:rPr lang="de-DE" dirty="0"/>
              <a:t> </a:t>
            </a:r>
            <a:r>
              <a:rPr lang="de-DE" dirty="0" err="1"/>
              <a:t>is</a:t>
            </a:r>
            <a:r>
              <a:rPr lang="de-DE" dirty="0"/>
              <a:t> </a:t>
            </a:r>
            <a:r>
              <a:rPr lang="de-DE" dirty="0" err="1"/>
              <a:t>measured</a:t>
            </a:r>
            <a:r>
              <a:rPr lang="de-DE" dirty="0"/>
              <a:t> </a:t>
            </a:r>
            <a:r>
              <a:rPr lang="de-DE" dirty="0" err="1"/>
              <a:t>by</a:t>
            </a:r>
            <a:r>
              <a:rPr lang="de-DE" dirty="0"/>
              <a:t> </a:t>
            </a:r>
            <a:r>
              <a:rPr lang="de-DE" dirty="0" err="1"/>
              <a:t>one</a:t>
            </a:r>
            <a:r>
              <a:rPr lang="de-DE" dirty="0"/>
              <a:t> </a:t>
            </a:r>
            <a:r>
              <a:rPr lang="de-DE" dirty="0" err="1"/>
              <a:t>or</a:t>
            </a:r>
            <a:r>
              <a:rPr lang="de-DE" dirty="0"/>
              <a:t>, </a:t>
            </a:r>
            <a:r>
              <a:rPr lang="de-DE" dirty="0" err="1"/>
              <a:t>better</a:t>
            </a:r>
            <a:r>
              <a:rPr lang="de-DE" dirty="0"/>
              <a:t>, multiple </a:t>
            </a:r>
            <a:r>
              <a:rPr lang="de-DE" dirty="0" err="1"/>
              <a:t>heat</a:t>
            </a:r>
            <a:r>
              <a:rPr lang="de-DE" dirty="0"/>
              <a:t> </a:t>
            </a:r>
            <a:r>
              <a:rPr lang="de-DE" dirty="0" err="1"/>
              <a:t>flux</a:t>
            </a:r>
            <a:r>
              <a:rPr lang="de-DE" dirty="0"/>
              <a:t> </a:t>
            </a:r>
            <a:r>
              <a:rPr lang="de-DE" dirty="0" err="1"/>
              <a:t>plates</a:t>
            </a:r>
            <a:r>
              <a:rPr lang="de-DE" dirty="0"/>
              <a:t> (</a:t>
            </a:r>
            <a:r>
              <a:rPr lang="de-DE" dirty="0" err="1"/>
              <a:t>heterogeneity</a:t>
            </a:r>
            <a:r>
              <a:rPr lang="de-DE" dirty="0"/>
              <a:t>) </a:t>
            </a:r>
            <a:r>
              <a:rPr lang="de-DE" dirty="0" err="1"/>
              <a:t>installed</a:t>
            </a:r>
            <a:r>
              <a:rPr lang="de-DE" dirty="0"/>
              <a:t> in </a:t>
            </a:r>
            <a:r>
              <a:rPr lang="de-DE" dirty="0" err="1"/>
              <a:t>the</a:t>
            </a:r>
            <a:r>
              <a:rPr lang="de-DE" dirty="0"/>
              <a:t> </a:t>
            </a:r>
            <a:r>
              <a:rPr lang="de-DE" dirty="0" err="1"/>
              <a:t>soil</a:t>
            </a:r>
            <a:r>
              <a:rPr lang="de-DE" dirty="0"/>
              <a:t> 5-10cm </a:t>
            </a:r>
            <a:r>
              <a:rPr lang="de-DE" dirty="0" err="1"/>
              <a:t>below</a:t>
            </a:r>
            <a:r>
              <a:rPr lang="de-DE" dirty="0"/>
              <a:t> </a:t>
            </a:r>
            <a:r>
              <a:rPr lang="de-DE" dirty="0" err="1"/>
              <a:t>the</a:t>
            </a:r>
            <a:r>
              <a:rPr lang="de-DE" dirty="0"/>
              <a:t> </a:t>
            </a:r>
            <a:r>
              <a:rPr lang="de-DE" dirty="0" err="1"/>
              <a:t>surface</a:t>
            </a:r>
            <a:r>
              <a:rPr lang="de-DE" dirty="0"/>
              <a:t>. The </a:t>
            </a:r>
            <a:r>
              <a:rPr lang="de-DE" dirty="0" err="1"/>
              <a:t>heat</a:t>
            </a:r>
            <a:r>
              <a:rPr lang="de-DE" dirty="0"/>
              <a:t> </a:t>
            </a:r>
            <a:r>
              <a:rPr lang="de-DE" dirty="0" err="1"/>
              <a:t>storage</a:t>
            </a:r>
            <a:r>
              <a:rPr lang="de-DE" dirty="0"/>
              <a:t> in </a:t>
            </a:r>
            <a:r>
              <a:rPr lang="de-DE" dirty="0" err="1"/>
              <a:t>the</a:t>
            </a:r>
            <a:r>
              <a:rPr lang="de-DE" dirty="0"/>
              <a:t> </a:t>
            </a:r>
            <a:r>
              <a:rPr lang="de-DE" dirty="0" err="1"/>
              <a:t>layer</a:t>
            </a:r>
            <a:r>
              <a:rPr lang="de-DE" dirty="0"/>
              <a:t> </a:t>
            </a:r>
            <a:r>
              <a:rPr lang="de-DE" dirty="0" err="1"/>
              <a:t>above</a:t>
            </a:r>
            <a:r>
              <a:rPr lang="de-DE" dirty="0"/>
              <a:t> </a:t>
            </a:r>
            <a:r>
              <a:rPr lang="de-DE" dirty="0" err="1"/>
              <a:t>the</a:t>
            </a:r>
            <a:r>
              <a:rPr lang="de-DE" dirty="0"/>
              <a:t> </a:t>
            </a:r>
            <a:r>
              <a:rPr lang="de-DE" dirty="0" err="1"/>
              <a:t>heat</a:t>
            </a:r>
            <a:r>
              <a:rPr lang="de-DE" dirty="0"/>
              <a:t> </a:t>
            </a:r>
            <a:r>
              <a:rPr lang="de-DE" dirty="0" err="1"/>
              <a:t>flux</a:t>
            </a:r>
            <a:r>
              <a:rPr lang="de-DE" dirty="0"/>
              <a:t> </a:t>
            </a:r>
            <a:r>
              <a:rPr lang="de-DE" dirty="0" err="1"/>
              <a:t>plate</a:t>
            </a:r>
            <a:r>
              <a:rPr lang="de-DE" dirty="0"/>
              <a:t> </a:t>
            </a:r>
            <a:r>
              <a:rPr lang="de-DE" dirty="0" err="1"/>
              <a:t>can</a:t>
            </a:r>
            <a:r>
              <a:rPr lang="de-DE" dirty="0"/>
              <a:t> </a:t>
            </a:r>
            <a:r>
              <a:rPr lang="de-DE" dirty="0" err="1"/>
              <a:t>be</a:t>
            </a:r>
            <a:r>
              <a:rPr lang="de-DE" dirty="0"/>
              <a:t> </a:t>
            </a:r>
            <a:r>
              <a:rPr lang="de-DE" dirty="0" err="1"/>
              <a:t>estimated</a:t>
            </a:r>
            <a:r>
              <a:rPr lang="de-DE" dirty="0"/>
              <a:t>.</a:t>
            </a:r>
          </a:p>
          <a:p>
            <a:endParaRPr lang="de-DE" dirty="0"/>
          </a:p>
          <a:p>
            <a:r>
              <a:rPr lang="de-DE" dirty="0"/>
              <a:t>In </a:t>
            </a:r>
            <a:r>
              <a:rPr lang="de-DE" dirty="0" err="1"/>
              <a:t>LSM´s</a:t>
            </a:r>
            <a:r>
              <a:rPr lang="de-DE" dirty="0"/>
              <a:t> </a:t>
            </a:r>
            <a:r>
              <a:rPr lang="de-DE" dirty="0" err="1"/>
              <a:t>calculated</a:t>
            </a:r>
            <a:r>
              <a:rPr lang="de-DE" dirty="0"/>
              <a:t> </a:t>
            </a:r>
            <a:r>
              <a:rPr lang="de-DE" dirty="0" err="1"/>
              <a:t>by</a:t>
            </a:r>
            <a:r>
              <a:rPr lang="de-DE" dirty="0"/>
              <a:t> </a:t>
            </a:r>
            <a:r>
              <a:rPr lang="de-DE" dirty="0" err="1"/>
              <a:t>solving</a:t>
            </a:r>
            <a:r>
              <a:rPr lang="de-DE" dirty="0"/>
              <a:t> </a:t>
            </a:r>
            <a:r>
              <a:rPr lang="de-DE" dirty="0" err="1"/>
              <a:t>numerically</a:t>
            </a:r>
            <a:r>
              <a:rPr lang="de-DE" dirty="0"/>
              <a:t> </a:t>
            </a:r>
            <a:r>
              <a:rPr lang="de-DE" dirty="0" err="1"/>
              <a:t>the</a:t>
            </a:r>
            <a:r>
              <a:rPr lang="de-DE" dirty="0"/>
              <a:t> </a:t>
            </a:r>
            <a:r>
              <a:rPr lang="de-DE" dirty="0" err="1"/>
              <a:t>heat</a:t>
            </a:r>
            <a:r>
              <a:rPr lang="de-DE" dirty="0"/>
              <a:t> </a:t>
            </a:r>
            <a:r>
              <a:rPr lang="de-DE" dirty="0" err="1"/>
              <a:t>equation</a:t>
            </a:r>
            <a:r>
              <a:rPr lang="de-DE" dirty="0"/>
              <a:t> </a:t>
            </a:r>
            <a:r>
              <a:rPr lang="de-DE" dirty="0" err="1"/>
              <a:t>based</a:t>
            </a:r>
            <a:r>
              <a:rPr lang="de-DE" dirty="0"/>
              <a:t> on Fourier </a:t>
            </a:r>
            <a:r>
              <a:rPr lang="de-DE" dirty="0" err="1"/>
              <a:t>law´s</a:t>
            </a:r>
            <a:r>
              <a:rPr lang="de-DE" dirty="0"/>
              <a:t> </a:t>
            </a:r>
            <a:r>
              <a:rPr lang="de-DE" dirty="0" err="1"/>
              <a:t>for</a:t>
            </a:r>
            <a:r>
              <a:rPr lang="de-DE" dirty="0"/>
              <a:t> thermal </a:t>
            </a:r>
            <a:r>
              <a:rPr lang="de-DE" dirty="0" err="1"/>
              <a:t>conduction</a:t>
            </a:r>
            <a:r>
              <a:rPr lang="de-DE" dirty="0"/>
              <a:t>.</a:t>
            </a:r>
          </a:p>
        </p:txBody>
      </p:sp>
    </p:spTree>
    <p:extLst>
      <p:ext uri="{BB962C8B-B14F-4D97-AF65-F5344CB8AC3E}">
        <p14:creationId xmlns:p14="http://schemas.microsoft.com/office/powerpoint/2010/main" val="1956827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447005"/>
            <a:ext cx="8784337" cy="1126758"/>
          </a:xfrm>
        </p:spPr>
        <p:txBody>
          <a:bodyPr>
            <a:normAutofit/>
          </a:bodyPr>
          <a:lstStyle/>
          <a:p>
            <a:r>
              <a:rPr lang="de-DE" spc="0" dirty="0">
                <a:solidFill>
                  <a:schemeClr val="tx2"/>
                </a:solidFill>
              </a:rPr>
              <a:t>ENERGY PARTITIONING</a:t>
            </a:r>
          </a:p>
        </p:txBody>
      </p:sp>
      <p:pic>
        <p:nvPicPr>
          <p:cNvPr id="18" name="Grafik 17">
            <a:extLst>
              <a:ext uri="{FF2B5EF4-FFF2-40B4-BE49-F238E27FC236}">
                <a16:creationId xmlns:a16="http://schemas.microsoft.com/office/drawing/2014/main" id="{FD64D833-D7EF-BFEF-3B72-21B417C6D299}"/>
              </a:ext>
            </a:extLst>
          </p:cNvPr>
          <p:cNvPicPr>
            <a:picLocks noChangeAspect="1"/>
          </p:cNvPicPr>
          <p:nvPr/>
        </p:nvPicPr>
        <p:blipFill>
          <a:blip r:embed="rId2"/>
          <a:stretch>
            <a:fillRect/>
          </a:stretch>
        </p:blipFill>
        <p:spPr>
          <a:xfrm>
            <a:off x="767408" y="2780928"/>
            <a:ext cx="4921796" cy="3065711"/>
          </a:xfrm>
          <a:prstGeom prst="rect">
            <a:avLst/>
          </a:prstGeom>
        </p:spPr>
      </p:pic>
      <p:pic>
        <p:nvPicPr>
          <p:cNvPr id="33" name="Grafik 32">
            <a:extLst>
              <a:ext uri="{FF2B5EF4-FFF2-40B4-BE49-F238E27FC236}">
                <a16:creationId xmlns:a16="http://schemas.microsoft.com/office/drawing/2014/main" id="{2F18E752-0D2A-1100-FAB1-745D3A8DD869}"/>
              </a:ext>
            </a:extLst>
          </p:cNvPr>
          <p:cNvPicPr>
            <a:picLocks noChangeAspect="1"/>
          </p:cNvPicPr>
          <p:nvPr/>
        </p:nvPicPr>
        <p:blipFill>
          <a:blip r:embed="rId3"/>
          <a:stretch>
            <a:fillRect/>
          </a:stretch>
        </p:blipFill>
        <p:spPr>
          <a:xfrm>
            <a:off x="6434997" y="2874440"/>
            <a:ext cx="5205619" cy="2972199"/>
          </a:xfrm>
          <a:prstGeom prst="rect">
            <a:avLst/>
          </a:prstGeom>
        </p:spPr>
      </p:pic>
      <p:sp>
        <p:nvSpPr>
          <p:cNvPr id="34" name="Textfeld 33">
            <a:extLst>
              <a:ext uri="{FF2B5EF4-FFF2-40B4-BE49-F238E27FC236}">
                <a16:creationId xmlns:a16="http://schemas.microsoft.com/office/drawing/2014/main" id="{80963BBA-DFE0-DF38-ACD7-8744D29AF3CB}"/>
              </a:ext>
            </a:extLst>
          </p:cNvPr>
          <p:cNvSpPr txBox="1"/>
          <p:nvPr/>
        </p:nvSpPr>
        <p:spPr>
          <a:xfrm>
            <a:off x="1127448" y="1916832"/>
            <a:ext cx="3614964" cy="443198"/>
          </a:xfrm>
          <a:prstGeom prst="rect">
            <a:avLst/>
          </a:prstGeom>
          <a:noFill/>
        </p:spPr>
        <p:txBody>
          <a:bodyPr wrap="none" rtlCol="0">
            <a:spAutoFit/>
          </a:bodyPr>
          <a:lstStyle/>
          <a:p>
            <a:pPr algn="l">
              <a:lnSpc>
                <a:spcPct val="95000"/>
              </a:lnSpc>
            </a:pPr>
            <a:r>
              <a:rPr lang="de-DE" sz="2400" dirty="0">
                <a:solidFill>
                  <a:srgbClr val="FF0000"/>
                </a:solidFill>
              </a:rPr>
              <a:t>DRY SOIL CONDITIONS</a:t>
            </a:r>
          </a:p>
        </p:txBody>
      </p:sp>
      <p:sp>
        <p:nvSpPr>
          <p:cNvPr id="36" name="Textfeld 35">
            <a:extLst>
              <a:ext uri="{FF2B5EF4-FFF2-40B4-BE49-F238E27FC236}">
                <a16:creationId xmlns:a16="http://schemas.microsoft.com/office/drawing/2014/main" id="{4E48D73F-51CB-A787-D8B4-28BEE3AE658D}"/>
              </a:ext>
            </a:extLst>
          </p:cNvPr>
          <p:cNvSpPr txBox="1"/>
          <p:nvPr/>
        </p:nvSpPr>
        <p:spPr>
          <a:xfrm>
            <a:off x="6960096" y="1916832"/>
            <a:ext cx="4032448" cy="443198"/>
          </a:xfrm>
          <a:prstGeom prst="rect">
            <a:avLst/>
          </a:prstGeom>
          <a:noFill/>
        </p:spPr>
        <p:txBody>
          <a:bodyPr wrap="square">
            <a:spAutoFit/>
          </a:bodyPr>
          <a:lstStyle/>
          <a:p>
            <a:pPr algn="l">
              <a:lnSpc>
                <a:spcPct val="95000"/>
              </a:lnSpc>
            </a:pPr>
            <a:r>
              <a:rPr lang="de-DE" sz="2400" dirty="0">
                <a:solidFill>
                  <a:srgbClr val="FF0000"/>
                </a:solidFill>
              </a:rPr>
              <a:t>WET SOIL CONDITIONS</a:t>
            </a:r>
          </a:p>
        </p:txBody>
      </p:sp>
    </p:spTree>
    <p:extLst>
      <p:ext uri="{BB962C8B-B14F-4D97-AF65-F5344CB8AC3E}">
        <p14:creationId xmlns:p14="http://schemas.microsoft.com/office/powerpoint/2010/main" val="3924947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35360" y="430035"/>
            <a:ext cx="8784337" cy="1126758"/>
          </a:xfrm>
        </p:spPr>
        <p:txBody>
          <a:bodyPr>
            <a:normAutofit/>
          </a:bodyPr>
          <a:lstStyle/>
          <a:p>
            <a:r>
              <a:rPr lang="de-DE" spc="0" dirty="0" err="1">
                <a:solidFill>
                  <a:schemeClr val="tx2"/>
                </a:solidFill>
              </a:rPr>
              <a:t>Climatology</a:t>
            </a:r>
            <a:r>
              <a:rPr lang="de-DE" spc="0" dirty="0">
                <a:solidFill>
                  <a:schemeClr val="tx2"/>
                </a:solidFill>
              </a:rPr>
              <a:t> </a:t>
            </a:r>
            <a:r>
              <a:rPr lang="de-DE" spc="0" dirty="0" err="1">
                <a:solidFill>
                  <a:schemeClr val="tx2"/>
                </a:solidFill>
              </a:rPr>
              <a:t>of</a:t>
            </a:r>
            <a:r>
              <a:rPr lang="de-DE" spc="0" dirty="0">
                <a:solidFill>
                  <a:schemeClr val="tx2"/>
                </a:solidFill>
              </a:rPr>
              <a:t> </a:t>
            </a:r>
            <a:r>
              <a:rPr lang="de-DE" spc="0" dirty="0" err="1">
                <a:solidFill>
                  <a:schemeClr val="tx2"/>
                </a:solidFill>
              </a:rPr>
              <a:t>energy</a:t>
            </a:r>
            <a:r>
              <a:rPr lang="de-DE" spc="0" dirty="0">
                <a:solidFill>
                  <a:schemeClr val="tx2"/>
                </a:solidFill>
              </a:rPr>
              <a:t> </a:t>
            </a:r>
            <a:r>
              <a:rPr lang="de-DE" spc="0" dirty="0" err="1">
                <a:solidFill>
                  <a:schemeClr val="tx2"/>
                </a:solidFill>
              </a:rPr>
              <a:t>balance</a:t>
            </a:r>
            <a:endParaRPr lang="de-DE" spc="0" dirty="0">
              <a:solidFill>
                <a:schemeClr val="tx2"/>
              </a:solidFill>
            </a:endParaRPr>
          </a:p>
        </p:txBody>
      </p:sp>
      <p:sp>
        <p:nvSpPr>
          <p:cNvPr id="3" name="Content Placeholder 2"/>
          <p:cNvSpPr>
            <a:spLocks noGrp="1"/>
          </p:cNvSpPr>
          <p:nvPr>
            <p:ph idx="1"/>
          </p:nvPr>
        </p:nvSpPr>
        <p:spPr>
          <a:xfrm>
            <a:off x="335360" y="1556793"/>
            <a:ext cx="11305256" cy="4214255"/>
          </a:xfrm>
        </p:spPr>
        <p:txBody>
          <a:bodyPr>
            <a:normAutofit/>
          </a:bodyPr>
          <a:lstStyle/>
          <a:p>
            <a:r>
              <a:rPr lang="de-DE" dirty="0" err="1"/>
              <a:t>Ohmura</a:t>
            </a:r>
            <a:r>
              <a:rPr lang="de-DE" dirty="0"/>
              <a:t> (2005) </a:t>
            </a:r>
            <a:r>
              <a:rPr lang="de-DE" dirty="0" err="1"/>
              <a:t>found</a:t>
            </a:r>
            <a:r>
              <a:rPr lang="de-DE" dirty="0"/>
              <a:t> </a:t>
            </a:r>
            <a:r>
              <a:rPr lang="de-DE" dirty="0" err="1"/>
              <a:t>from</a:t>
            </a:r>
            <a:r>
              <a:rPr lang="de-DE" dirty="0"/>
              <a:t> extensive </a:t>
            </a:r>
            <a:r>
              <a:rPr lang="de-DE" dirty="0" err="1"/>
              <a:t>observation</a:t>
            </a:r>
            <a:r>
              <a:rPr lang="de-DE" dirty="0"/>
              <a:t> </a:t>
            </a:r>
            <a:r>
              <a:rPr lang="de-DE" dirty="0" err="1"/>
              <a:t>data</a:t>
            </a:r>
            <a:r>
              <a:rPr lang="de-DE" dirty="0"/>
              <a:t> </a:t>
            </a:r>
            <a:r>
              <a:rPr lang="de-DE" dirty="0" err="1"/>
              <a:t>the</a:t>
            </a:r>
            <a:r>
              <a:rPr lang="de-DE" dirty="0"/>
              <a:t> </a:t>
            </a:r>
            <a:r>
              <a:rPr lang="de-DE" dirty="0" err="1"/>
              <a:t>following</a:t>
            </a:r>
            <a:r>
              <a:rPr lang="de-DE" dirty="0"/>
              <a:t> </a:t>
            </a:r>
            <a:r>
              <a:rPr lang="de-DE" dirty="0" err="1"/>
              <a:t>values</a:t>
            </a:r>
            <a:r>
              <a:rPr lang="de-DE" dirty="0"/>
              <a:t> </a:t>
            </a:r>
            <a:r>
              <a:rPr lang="de-DE" dirty="0" err="1"/>
              <a:t>for</a:t>
            </a:r>
            <a:r>
              <a:rPr lang="de-DE" dirty="0"/>
              <a:t> </a:t>
            </a:r>
            <a:r>
              <a:rPr lang="de-DE" dirty="0" err="1"/>
              <a:t>the</a:t>
            </a:r>
            <a:r>
              <a:rPr lang="de-DE" dirty="0"/>
              <a:t> </a:t>
            </a:r>
            <a:r>
              <a:rPr lang="de-DE" dirty="0" err="1"/>
              <a:t>energy</a:t>
            </a:r>
            <a:r>
              <a:rPr lang="de-DE" dirty="0"/>
              <a:t> </a:t>
            </a:r>
            <a:r>
              <a:rPr lang="de-DE" dirty="0" err="1"/>
              <a:t>balance</a:t>
            </a:r>
            <a:r>
              <a:rPr lang="de-DE" dirty="0"/>
              <a:t> </a:t>
            </a:r>
            <a:r>
              <a:rPr lang="de-DE" dirty="0" err="1"/>
              <a:t>components</a:t>
            </a:r>
            <a:r>
              <a:rPr lang="de-DE" dirty="0"/>
              <a:t> at </a:t>
            </a:r>
            <a:r>
              <a:rPr lang="de-DE" dirty="0" err="1"/>
              <a:t>the</a:t>
            </a:r>
            <a:r>
              <a:rPr lang="de-DE" dirty="0"/>
              <a:t> </a:t>
            </a:r>
            <a:r>
              <a:rPr lang="de-DE" dirty="0" err="1"/>
              <a:t>land</a:t>
            </a:r>
            <a:r>
              <a:rPr lang="de-DE" dirty="0"/>
              <a:t> </a:t>
            </a:r>
            <a:r>
              <a:rPr lang="de-DE" dirty="0" err="1"/>
              <a:t>surface</a:t>
            </a:r>
            <a:r>
              <a:rPr lang="de-DE" dirty="0"/>
              <a:t>, </a:t>
            </a:r>
            <a:r>
              <a:rPr lang="de-DE" dirty="0" err="1"/>
              <a:t>as</a:t>
            </a:r>
            <a:r>
              <a:rPr lang="de-DE" dirty="0"/>
              <a:t> global </a:t>
            </a:r>
            <a:r>
              <a:rPr lang="de-DE" dirty="0" err="1"/>
              <a:t>average</a:t>
            </a:r>
            <a:r>
              <a:rPr lang="de-DE" dirty="0"/>
              <a:t>:</a:t>
            </a:r>
          </a:p>
          <a:p>
            <a:pPr lvl="1"/>
            <a:r>
              <a:rPr lang="de-DE" sz="2000" dirty="0" err="1"/>
              <a:t>Incoming</a:t>
            </a:r>
            <a:r>
              <a:rPr lang="de-DE" sz="2000" dirty="0"/>
              <a:t> </a:t>
            </a:r>
            <a:r>
              <a:rPr lang="de-DE" sz="2000" dirty="0" err="1"/>
              <a:t>shortwave</a:t>
            </a:r>
            <a:r>
              <a:rPr lang="de-DE" sz="2000" dirty="0"/>
              <a:t> 169 W/m</a:t>
            </a:r>
            <a:r>
              <a:rPr lang="de-DE" sz="2000" baseline="30000" dirty="0"/>
              <a:t>2</a:t>
            </a:r>
          </a:p>
          <a:p>
            <a:pPr lvl="1"/>
            <a:r>
              <a:rPr lang="de-DE" sz="2000" dirty="0" err="1"/>
              <a:t>Outgoing</a:t>
            </a:r>
            <a:r>
              <a:rPr lang="de-DE" sz="2000" dirty="0"/>
              <a:t> </a:t>
            </a:r>
            <a:r>
              <a:rPr lang="de-DE" sz="2000" dirty="0" err="1"/>
              <a:t>shortwave</a:t>
            </a:r>
            <a:r>
              <a:rPr lang="de-DE" sz="2000" dirty="0"/>
              <a:t> 25 W/m</a:t>
            </a:r>
            <a:r>
              <a:rPr lang="de-DE" sz="2000" baseline="30000" dirty="0"/>
              <a:t>2</a:t>
            </a:r>
            <a:endParaRPr lang="de-DE" sz="2000" dirty="0"/>
          </a:p>
          <a:p>
            <a:pPr lvl="1"/>
            <a:r>
              <a:rPr lang="de-DE" sz="2000" dirty="0" err="1"/>
              <a:t>Incoming</a:t>
            </a:r>
            <a:r>
              <a:rPr lang="de-DE" sz="2000" dirty="0"/>
              <a:t> </a:t>
            </a:r>
            <a:r>
              <a:rPr lang="de-DE" sz="2000" dirty="0" err="1"/>
              <a:t>longwave</a:t>
            </a:r>
            <a:r>
              <a:rPr lang="de-DE" sz="2000" dirty="0"/>
              <a:t> 345 W/m</a:t>
            </a:r>
            <a:r>
              <a:rPr lang="de-DE" sz="2000" baseline="30000" dirty="0"/>
              <a:t>2</a:t>
            </a:r>
            <a:endParaRPr lang="de-DE" sz="2000" dirty="0"/>
          </a:p>
          <a:p>
            <a:pPr lvl="1"/>
            <a:r>
              <a:rPr lang="de-DE" sz="2000" dirty="0" err="1"/>
              <a:t>Outgoing</a:t>
            </a:r>
            <a:r>
              <a:rPr lang="de-DE" sz="2000" dirty="0"/>
              <a:t> </a:t>
            </a:r>
            <a:r>
              <a:rPr lang="de-DE" sz="2000" dirty="0" err="1"/>
              <a:t>longwave</a:t>
            </a:r>
            <a:r>
              <a:rPr lang="de-DE" sz="2000" dirty="0"/>
              <a:t> 385 W/m</a:t>
            </a:r>
            <a:r>
              <a:rPr lang="de-DE" sz="2000" baseline="30000" dirty="0"/>
              <a:t>2</a:t>
            </a:r>
            <a:endParaRPr lang="de-DE" sz="2000" dirty="0"/>
          </a:p>
          <a:p>
            <a:pPr lvl="1"/>
            <a:r>
              <a:rPr lang="de-DE" sz="2000" dirty="0"/>
              <a:t>Net </a:t>
            </a:r>
            <a:r>
              <a:rPr lang="de-DE" sz="2000" dirty="0" err="1"/>
              <a:t>radiation</a:t>
            </a:r>
            <a:r>
              <a:rPr lang="de-DE" sz="2000" dirty="0"/>
              <a:t> 104 W/m</a:t>
            </a:r>
            <a:r>
              <a:rPr lang="de-DE" sz="2000" baseline="30000" dirty="0"/>
              <a:t>2</a:t>
            </a:r>
            <a:endParaRPr lang="de-DE" sz="2000" dirty="0"/>
          </a:p>
          <a:p>
            <a:pPr lvl="1"/>
            <a:r>
              <a:rPr lang="de-DE" sz="2000" dirty="0"/>
              <a:t>Latent </a:t>
            </a:r>
            <a:r>
              <a:rPr lang="de-DE" sz="2000" dirty="0" err="1"/>
              <a:t>heat</a:t>
            </a:r>
            <a:r>
              <a:rPr lang="de-DE" sz="2000" dirty="0"/>
              <a:t> </a:t>
            </a:r>
            <a:r>
              <a:rPr lang="de-DE" sz="2000" dirty="0" err="1"/>
              <a:t>flux</a:t>
            </a:r>
            <a:r>
              <a:rPr lang="de-DE" sz="2000" dirty="0"/>
              <a:t> 85 W/m</a:t>
            </a:r>
            <a:r>
              <a:rPr lang="de-DE" sz="2000" baseline="30000" dirty="0"/>
              <a:t>2 </a:t>
            </a:r>
            <a:r>
              <a:rPr lang="de-DE" sz="2000" dirty="0"/>
              <a:t>= 1090mm </a:t>
            </a:r>
            <a:r>
              <a:rPr lang="de-DE" sz="2000" dirty="0" err="1"/>
              <a:t>evapotranspiration</a:t>
            </a:r>
            <a:r>
              <a:rPr lang="de-DE" sz="2000" dirty="0"/>
              <a:t> </a:t>
            </a:r>
          </a:p>
          <a:p>
            <a:pPr lvl="1"/>
            <a:r>
              <a:rPr lang="de-DE" sz="2000" dirty="0"/>
              <a:t>Sensible </a:t>
            </a:r>
            <a:r>
              <a:rPr lang="de-DE" sz="2000" dirty="0" err="1"/>
              <a:t>heat</a:t>
            </a:r>
            <a:r>
              <a:rPr lang="de-DE" sz="2000" dirty="0"/>
              <a:t> </a:t>
            </a:r>
            <a:r>
              <a:rPr lang="de-DE" sz="2000" dirty="0" err="1"/>
              <a:t>flux</a:t>
            </a:r>
            <a:r>
              <a:rPr lang="de-DE" sz="2000" dirty="0"/>
              <a:t> 19 W/m</a:t>
            </a:r>
            <a:r>
              <a:rPr lang="de-DE" sz="2000" baseline="30000" dirty="0"/>
              <a:t>2</a:t>
            </a:r>
            <a:endParaRPr lang="de-DE" sz="2000" dirty="0"/>
          </a:p>
        </p:txBody>
      </p:sp>
    </p:spTree>
    <p:extLst>
      <p:ext uri="{BB962C8B-B14F-4D97-AF65-F5344CB8AC3E}">
        <p14:creationId xmlns:p14="http://schemas.microsoft.com/office/powerpoint/2010/main" val="403572701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bgerundetes Rechteck 21"/>
          <p:cNvSpPr/>
          <p:nvPr/>
        </p:nvSpPr>
        <p:spPr>
          <a:xfrm>
            <a:off x="2927648" y="1628800"/>
            <a:ext cx="6480720" cy="2520280"/>
          </a:xfrm>
          <a:prstGeom prst="roundRect">
            <a:avLst/>
          </a:prstGeom>
          <a:solidFill>
            <a:srgbClr val="0000FF">
              <a:alpha val="21000"/>
            </a:srgbClr>
          </a:solidFill>
          <a:effectLst>
            <a:outerShdw blurRad="50800" dist="38100" algn="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effectLst>
                  <a:glow rad="101600">
                    <a:schemeClr val="tx1">
                      <a:alpha val="75000"/>
                    </a:schemeClr>
                  </a:glow>
                </a:effectLst>
              </a:rPr>
              <a:t>Atmosphere</a:t>
            </a:r>
          </a:p>
        </p:txBody>
      </p:sp>
      <p:sp>
        <p:nvSpPr>
          <p:cNvPr id="2" name="Titel 1"/>
          <p:cNvSpPr>
            <a:spLocks noGrp="1"/>
          </p:cNvSpPr>
          <p:nvPr>
            <p:ph type="title"/>
          </p:nvPr>
        </p:nvSpPr>
        <p:spPr>
          <a:xfrm>
            <a:off x="335361" y="385480"/>
            <a:ext cx="9505056" cy="1143000"/>
          </a:xfrm>
        </p:spPr>
        <p:txBody>
          <a:bodyPr/>
          <a:lstStyle/>
          <a:p>
            <a:r>
              <a:rPr lang="en-US" spc="0" dirty="0">
                <a:solidFill>
                  <a:schemeClr val="tx2"/>
                </a:solidFill>
              </a:rPr>
              <a:t>human water USE IN LSM´s</a:t>
            </a:r>
            <a:endParaRPr lang="en-US" dirty="0"/>
          </a:p>
        </p:txBody>
      </p:sp>
      <p:sp>
        <p:nvSpPr>
          <p:cNvPr id="4" name="Abgerundetes Rechteck 3"/>
          <p:cNvSpPr/>
          <p:nvPr/>
        </p:nvSpPr>
        <p:spPr>
          <a:xfrm>
            <a:off x="2927648" y="4149080"/>
            <a:ext cx="1152128" cy="1224136"/>
          </a:xfrm>
          <a:prstGeom prst="roundRect">
            <a:avLst/>
          </a:prstGeom>
          <a:solidFill>
            <a:srgbClr val="0000FF">
              <a:alpha val="60000"/>
            </a:srgbClr>
          </a:solidFill>
          <a:effectLst>
            <a:outerShdw blurRad="50800" dist="38100" algn="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effectLst>
                  <a:glow rad="101600">
                    <a:schemeClr val="tx1">
                      <a:alpha val="75000"/>
                    </a:schemeClr>
                  </a:glow>
                </a:effectLst>
              </a:rPr>
              <a:t>Surface</a:t>
            </a:r>
          </a:p>
          <a:p>
            <a:pPr algn="ctr"/>
            <a:r>
              <a:rPr lang="en-US" dirty="0">
                <a:effectLst>
                  <a:glow rad="101600">
                    <a:schemeClr val="tx1">
                      <a:alpha val="75000"/>
                    </a:schemeClr>
                  </a:glow>
                </a:effectLst>
              </a:rPr>
              <a:t>water</a:t>
            </a:r>
          </a:p>
        </p:txBody>
      </p:sp>
      <p:sp>
        <p:nvSpPr>
          <p:cNvPr id="5" name="Abgerundetes Rechteck 4"/>
          <p:cNvSpPr/>
          <p:nvPr/>
        </p:nvSpPr>
        <p:spPr>
          <a:xfrm>
            <a:off x="2927648" y="5373216"/>
            <a:ext cx="6480720" cy="1008112"/>
          </a:xfrm>
          <a:prstGeom prst="roundRect">
            <a:avLst/>
          </a:prstGeom>
          <a:solidFill>
            <a:srgbClr val="0000FF"/>
          </a:solidFill>
          <a:effectLst>
            <a:outerShdw blurRad="50800" dist="38100" algn="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effectLst>
                  <a:glow rad="101600">
                    <a:schemeClr val="tx1">
                      <a:alpha val="75000"/>
                    </a:schemeClr>
                  </a:glow>
                </a:effectLst>
              </a:rPr>
              <a:t>Ground</a:t>
            </a:r>
          </a:p>
          <a:p>
            <a:pPr algn="ctr"/>
            <a:r>
              <a:rPr lang="en-US" dirty="0">
                <a:effectLst>
                  <a:glow rad="101600">
                    <a:schemeClr val="tx1">
                      <a:alpha val="75000"/>
                    </a:schemeClr>
                  </a:glow>
                </a:effectLst>
              </a:rPr>
              <a:t>water</a:t>
            </a:r>
          </a:p>
        </p:txBody>
      </p:sp>
      <p:sp>
        <p:nvSpPr>
          <p:cNvPr id="6" name="Abgerundetes Rechteck 5"/>
          <p:cNvSpPr/>
          <p:nvPr/>
        </p:nvSpPr>
        <p:spPr>
          <a:xfrm>
            <a:off x="4151784" y="4149080"/>
            <a:ext cx="5256584" cy="1224136"/>
          </a:xfrm>
          <a:prstGeom prst="roundRect">
            <a:avLst/>
          </a:prstGeom>
          <a:gradFill flip="none" rotWithShape="1">
            <a:gsLst>
              <a:gs pos="0">
                <a:srgbClr val="996633">
                  <a:alpha val="60000"/>
                </a:srgbClr>
              </a:gs>
              <a:gs pos="100000">
                <a:srgbClr val="008000">
                  <a:alpha val="60000"/>
                </a:srgbClr>
              </a:gs>
              <a:gs pos="50000">
                <a:srgbClr val="996633">
                  <a:alpha val="60000"/>
                </a:srgbClr>
              </a:gs>
            </a:gsLst>
            <a:lin ang="16200000" scaled="0"/>
            <a:tileRect/>
          </a:gradFill>
          <a:effectLst>
            <a:outerShdw blurRad="50800" dist="38100" algn="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effectLst>
                  <a:glow rad="101600">
                    <a:schemeClr val="tx1">
                      <a:alpha val="75000"/>
                    </a:schemeClr>
                  </a:glow>
                </a:effectLst>
              </a:rPr>
              <a:t>Plant/soil system</a:t>
            </a:r>
          </a:p>
        </p:txBody>
      </p:sp>
      <p:sp>
        <p:nvSpPr>
          <p:cNvPr id="11" name="Textfeld 10"/>
          <p:cNvSpPr txBox="1"/>
          <p:nvPr/>
        </p:nvSpPr>
        <p:spPr>
          <a:xfrm>
            <a:off x="8760297" y="3140969"/>
            <a:ext cx="1454921" cy="646331"/>
          </a:xfrm>
          <a:prstGeom prst="rect">
            <a:avLst/>
          </a:prstGeom>
          <a:noFill/>
        </p:spPr>
        <p:txBody>
          <a:bodyPr wrap="none" rtlCol="0">
            <a:spAutoFit/>
          </a:bodyPr>
          <a:lstStyle/>
          <a:p>
            <a:r>
              <a:rPr lang="en-US" dirty="0" err="1"/>
              <a:t>Evapo</a:t>
            </a:r>
            <a:r>
              <a:rPr lang="en-US" dirty="0"/>
              <a:t>-</a:t>
            </a:r>
          </a:p>
          <a:p>
            <a:r>
              <a:rPr lang="en-US" dirty="0"/>
              <a:t>transpiration</a:t>
            </a:r>
          </a:p>
        </p:txBody>
      </p:sp>
      <p:sp>
        <p:nvSpPr>
          <p:cNvPr id="12" name="Pfeil nach oben 11"/>
          <p:cNvSpPr/>
          <p:nvPr/>
        </p:nvSpPr>
        <p:spPr>
          <a:xfrm rot="10800000">
            <a:off x="7611844" y="4941168"/>
            <a:ext cx="360040" cy="864096"/>
          </a:xfrm>
          <a:prstGeom prs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feld 12"/>
          <p:cNvSpPr txBox="1"/>
          <p:nvPr/>
        </p:nvSpPr>
        <p:spPr>
          <a:xfrm>
            <a:off x="7827868" y="4941168"/>
            <a:ext cx="1364476" cy="369332"/>
          </a:xfrm>
          <a:prstGeom prst="rect">
            <a:avLst/>
          </a:prstGeom>
          <a:noFill/>
        </p:spPr>
        <p:txBody>
          <a:bodyPr wrap="none" rtlCol="0">
            <a:spAutoFit/>
          </a:bodyPr>
          <a:lstStyle/>
          <a:p>
            <a:r>
              <a:rPr lang="en-US" dirty="0"/>
              <a:t>Return flow</a:t>
            </a:r>
          </a:p>
        </p:txBody>
      </p:sp>
      <p:sp>
        <p:nvSpPr>
          <p:cNvPr id="14" name="Pfeil nach oben 13"/>
          <p:cNvSpPr/>
          <p:nvPr/>
        </p:nvSpPr>
        <p:spPr>
          <a:xfrm rot="16200000">
            <a:off x="4331804" y="3537011"/>
            <a:ext cx="360040" cy="864096"/>
          </a:xfrm>
          <a:prstGeom prs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feld 14"/>
          <p:cNvSpPr txBox="1"/>
          <p:nvPr/>
        </p:nvSpPr>
        <p:spPr>
          <a:xfrm>
            <a:off x="4210726" y="3563724"/>
            <a:ext cx="877163" cy="369332"/>
          </a:xfrm>
          <a:prstGeom prst="rect">
            <a:avLst/>
          </a:prstGeom>
          <a:noFill/>
        </p:spPr>
        <p:txBody>
          <a:bodyPr wrap="none" rtlCol="0">
            <a:spAutoFit/>
          </a:bodyPr>
          <a:lstStyle/>
          <a:p>
            <a:r>
              <a:rPr lang="en-US" dirty="0"/>
              <a:t>Runoff</a:t>
            </a:r>
          </a:p>
        </p:txBody>
      </p:sp>
      <p:sp>
        <p:nvSpPr>
          <p:cNvPr id="17" name="Pfeil nach oben 16"/>
          <p:cNvSpPr/>
          <p:nvPr/>
        </p:nvSpPr>
        <p:spPr>
          <a:xfrm flipV="1">
            <a:off x="7752184" y="2060848"/>
            <a:ext cx="216024" cy="864096"/>
          </a:xfrm>
          <a:prstGeom prs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feil nach oben 17"/>
          <p:cNvSpPr/>
          <p:nvPr/>
        </p:nvSpPr>
        <p:spPr>
          <a:xfrm rot="10800000">
            <a:off x="7680176" y="3717032"/>
            <a:ext cx="216024" cy="720080"/>
          </a:xfrm>
          <a:prstGeom prs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feld 18"/>
          <p:cNvSpPr txBox="1"/>
          <p:nvPr/>
        </p:nvSpPr>
        <p:spPr>
          <a:xfrm>
            <a:off x="7214828" y="3275692"/>
            <a:ext cx="1185428" cy="369332"/>
          </a:xfrm>
          <a:prstGeom prst="rect">
            <a:avLst/>
          </a:prstGeom>
          <a:noFill/>
        </p:spPr>
        <p:txBody>
          <a:bodyPr wrap="none" rtlCol="0">
            <a:spAutoFit/>
          </a:bodyPr>
          <a:lstStyle/>
          <a:p>
            <a:r>
              <a:rPr lang="en-US" dirty="0"/>
              <a:t>Infiltration</a:t>
            </a:r>
          </a:p>
        </p:txBody>
      </p:sp>
      <p:sp>
        <p:nvSpPr>
          <p:cNvPr id="23" name="Pfeil nach oben 22"/>
          <p:cNvSpPr/>
          <p:nvPr/>
        </p:nvSpPr>
        <p:spPr>
          <a:xfrm flipH="1">
            <a:off x="8616280" y="3068960"/>
            <a:ext cx="216024" cy="1008112"/>
          </a:xfrm>
          <a:prstGeom prs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feld 23"/>
          <p:cNvSpPr txBox="1"/>
          <p:nvPr/>
        </p:nvSpPr>
        <p:spPr>
          <a:xfrm>
            <a:off x="7968209" y="2060848"/>
            <a:ext cx="1454921" cy="369332"/>
          </a:xfrm>
          <a:prstGeom prst="rect">
            <a:avLst/>
          </a:prstGeom>
          <a:noFill/>
        </p:spPr>
        <p:txBody>
          <a:bodyPr wrap="none" rtlCol="0">
            <a:spAutoFit/>
          </a:bodyPr>
          <a:lstStyle/>
          <a:p>
            <a:r>
              <a:rPr lang="en-US" dirty="0"/>
              <a:t>Precipitation</a:t>
            </a:r>
          </a:p>
        </p:txBody>
      </p:sp>
      <p:sp>
        <p:nvSpPr>
          <p:cNvPr id="26" name="Textfeld 25"/>
          <p:cNvSpPr txBox="1"/>
          <p:nvPr/>
        </p:nvSpPr>
        <p:spPr>
          <a:xfrm>
            <a:off x="4871865" y="1700808"/>
            <a:ext cx="1159955" cy="369332"/>
          </a:xfrm>
          <a:prstGeom prst="rect">
            <a:avLst/>
          </a:prstGeom>
          <a:noFill/>
        </p:spPr>
        <p:txBody>
          <a:bodyPr wrap="none" rtlCol="0">
            <a:spAutoFit/>
          </a:bodyPr>
          <a:lstStyle/>
          <a:p>
            <a:r>
              <a:rPr lang="en-US" dirty="0"/>
              <a:t>Radiation</a:t>
            </a:r>
          </a:p>
        </p:txBody>
      </p:sp>
      <p:sp>
        <p:nvSpPr>
          <p:cNvPr id="27" name="Pfeil nach oben 26"/>
          <p:cNvSpPr/>
          <p:nvPr/>
        </p:nvSpPr>
        <p:spPr>
          <a:xfrm flipH="1">
            <a:off x="3287688" y="5085184"/>
            <a:ext cx="360040" cy="720080"/>
          </a:xfrm>
          <a:prstGeom prs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feil nach oben 27"/>
          <p:cNvSpPr/>
          <p:nvPr/>
        </p:nvSpPr>
        <p:spPr>
          <a:xfrm rot="16200000">
            <a:off x="2567608" y="4509120"/>
            <a:ext cx="288032" cy="576064"/>
          </a:xfrm>
          <a:prstGeom prs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feil nach oben 28"/>
          <p:cNvSpPr/>
          <p:nvPr/>
        </p:nvSpPr>
        <p:spPr>
          <a:xfrm rot="5400000">
            <a:off x="2531604" y="2456892"/>
            <a:ext cx="360040" cy="864096"/>
          </a:xfrm>
          <a:prstGeom prs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uppierung 6"/>
          <p:cNvGrpSpPr/>
          <p:nvPr/>
        </p:nvGrpSpPr>
        <p:grpSpPr>
          <a:xfrm>
            <a:off x="5015881" y="3140968"/>
            <a:ext cx="2057925" cy="2664296"/>
            <a:chOff x="3491880" y="3140968"/>
            <a:chExt cx="2057925" cy="2664296"/>
          </a:xfrm>
        </p:grpSpPr>
        <p:sp>
          <p:nvSpPr>
            <p:cNvPr id="30" name="Rechteckiger Pfeil 29"/>
            <p:cNvSpPr/>
            <p:nvPr/>
          </p:nvSpPr>
          <p:spPr>
            <a:xfrm>
              <a:off x="3851920" y="3429000"/>
              <a:ext cx="504056" cy="2376264"/>
            </a:xfrm>
            <a:prstGeom prst="bentArrow">
              <a:avLst>
                <a:gd name="adj1" fmla="val 25000"/>
                <a:gd name="adj2" fmla="val 24370"/>
                <a:gd name="adj3" fmla="val 25000"/>
                <a:gd name="adj4" fmla="val 4375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Textfeld 30"/>
            <p:cNvSpPr txBox="1"/>
            <p:nvPr/>
          </p:nvSpPr>
          <p:spPr>
            <a:xfrm>
              <a:off x="3491880" y="3140968"/>
              <a:ext cx="2057925" cy="369332"/>
            </a:xfrm>
            <a:prstGeom prst="rect">
              <a:avLst/>
            </a:prstGeom>
            <a:noFill/>
          </p:spPr>
          <p:txBody>
            <a:bodyPr wrap="none" rtlCol="0">
              <a:spAutoFit/>
            </a:bodyPr>
            <a:lstStyle/>
            <a:p>
              <a:r>
                <a:rPr lang="en-US" dirty="0"/>
                <a:t>Pumping/Irrigation</a:t>
              </a:r>
            </a:p>
          </p:txBody>
        </p:sp>
      </p:grpSp>
      <p:sp>
        <p:nvSpPr>
          <p:cNvPr id="32" name="Rechteckiger Pfeil 31"/>
          <p:cNvSpPr/>
          <p:nvPr/>
        </p:nvSpPr>
        <p:spPr>
          <a:xfrm rot="5400000">
            <a:off x="6023992" y="3573016"/>
            <a:ext cx="576064" cy="432048"/>
          </a:xfrm>
          <a:prstGeom prst="bentArrow">
            <a:avLst>
              <a:gd name="adj1" fmla="val 25000"/>
              <a:gd name="adj2" fmla="val 24370"/>
              <a:gd name="adj3" fmla="val 25000"/>
              <a:gd name="adj4" fmla="val 43750"/>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Pfeil nach oben 32"/>
          <p:cNvSpPr/>
          <p:nvPr/>
        </p:nvSpPr>
        <p:spPr>
          <a:xfrm rot="10800000">
            <a:off x="7680176" y="4972050"/>
            <a:ext cx="216024" cy="786606"/>
          </a:xfrm>
          <a:prstGeom prst="up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feil nach oben 33"/>
          <p:cNvSpPr/>
          <p:nvPr/>
        </p:nvSpPr>
        <p:spPr>
          <a:xfrm rot="16200000">
            <a:off x="2676922" y="4543822"/>
            <a:ext cx="126256" cy="488900"/>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feil nach oben 34"/>
          <p:cNvSpPr/>
          <p:nvPr/>
        </p:nvSpPr>
        <p:spPr>
          <a:xfrm>
            <a:off x="8654380" y="3096518"/>
            <a:ext cx="146720" cy="992882"/>
          </a:xfrm>
          <a:prstGeom prst="up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feil nach oben 38"/>
          <p:cNvSpPr/>
          <p:nvPr/>
        </p:nvSpPr>
        <p:spPr>
          <a:xfrm rot="16200000">
            <a:off x="4409455" y="3571627"/>
            <a:ext cx="216024" cy="794866"/>
          </a:xfrm>
          <a:prstGeom prst="up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feld 2"/>
          <p:cNvSpPr txBox="1"/>
          <p:nvPr/>
        </p:nvSpPr>
        <p:spPr>
          <a:xfrm>
            <a:off x="2279577" y="2492896"/>
            <a:ext cx="607671" cy="369332"/>
          </a:xfrm>
          <a:prstGeom prst="rect">
            <a:avLst/>
          </a:prstGeom>
          <a:noFill/>
        </p:spPr>
        <p:txBody>
          <a:bodyPr wrap="none" rtlCol="0">
            <a:spAutoFit/>
          </a:bodyPr>
          <a:lstStyle/>
          <a:p>
            <a:r>
              <a:rPr lang="en-US" b="1" dirty="0">
                <a:solidFill>
                  <a:srgbClr val="FF0000"/>
                </a:solidFill>
              </a:rPr>
              <a:t>???</a:t>
            </a:r>
          </a:p>
        </p:txBody>
      </p:sp>
      <p:sp>
        <p:nvSpPr>
          <p:cNvPr id="40" name="Textfeld 39"/>
          <p:cNvSpPr txBox="1"/>
          <p:nvPr/>
        </p:nvSpPr>
        <p:spPr>
          <a:xfrm>
            <a:off x="7968209" y="2348880"/>
            <a:ext cx="607671" cy="369332"/>
          </a:xfrm>
          <a:prstGeom prst="rect">
            <a:avLst/>
          </a:prstGeom>
          <a:noFill/>
        </p:spPr>
        <p:txBody>
          <a:bodyPr wrap="none" rtlCol="0">
            <a:spAutoFit/>
          </a:bodyPr>
          <a:lstStyle/>
          <a:p>
            <a:r>
              <a:rPr lang="en-US" b="1" dirty="0">
                <a:solidFill>
                  <a:srgbClr val="008000"/>
                </a:solidFill>
              </a:rPr>
              <a:t>???</a:t>
            </a:r>
          </a:p>
        </p:txBody>
      </p:sp>
      <p:sp>
        <p:nvSpPr>
          <p:cNvPr id="45" name="Pfeil nach oben 44"/>
          <p:cNvSpPr/>
          <p:nvPr/>
        </p:nvSpPr>
        <p:spPr>
          <a:xfrm flipV="1">
            <a:off x="3575720" y="1484784"/>
            <a:ext cx="144016" cy="432048"/>
          </a:xfrm>
          <a:prstGeom prst="upArrow">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Pfeil nach oben 45"/>
          <p:cNvSpPr/>
          <p:nvPr/>
        </p:nvSpPr>
        <p:spPr>
          <a:xfrm flipV="1">
            <a:off x="6096000" y="1484784"/>
            <a:ext cx="144016" cy="432048"/>
          </a:xfrm>
          <a:prstGeom prst="upArrow">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Pfeil nach oben 46"/>
          <p:cNvSpPr/>
          <p:nvPr/>
        </p:nvSpPr>
        <p:spPr>
          <a:xfrm flipV="1">
            <a:off x="8256240" y="1484784"/>
            <a:ext cx="144016" cy="432048"/>
          </a:xfrm>
          <a:prstGeom prst="upArrow">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Pfeil nach oben 48"/>
          <p:cNvSpPr/>
          <p:nvPr/>
        </p:nvSpPr>
        <p:spPr>
          <a:xfrm flipH="1">
            <a:off x="3357538" y="5125442"/>
            <a:ext cx="211832" cy="648072"/>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feld 7"/>
          <p:cNvSpPr txBox="1"/>
          <p:nvPr/>
        </p:nvSpPr>
        <p:spPr>
          <a:xfrm>
            <a:off x="2135560" y="3068960"/>
            <a:ext cx="1211214" cy="369332"/>
          </a:xfrm>
          <a:prstGeom prst="rect">
            <a:avLst/>
          </a:prstGeom>
          <a:noFill/>
        </p:spPr>
        <p:txBody>
          <a:bodyPr wrap="none" rtlCol="0">
            <a:spAutoFit/>
          </a:bodyPr>
          <a:lstStyle/>
          <a:p>
            <a:r>
              <a:rPr lang="en-US" dirty="0"/>
              <a:t>Advection</a:t>
            </a:r>
          </a:p>
        </p:txBody>
      </p:sp>
      <p:sp>
        <p:nvSpPr>
          <p:cNvPr id="9" name="Textfeld 8"/>
          <p:cNvSpPr txBox="1"/>
          <p:nvPr/>
        </p:nvSpPr>
        <p:spPr>
          <a:xfrm>
            <a:off x="1775794" y="4355812"/>
            <a:ext cx="1223863" cy="369332"/>
          </a:xfrm>
          <a:prstGeom prst="rect">
            <a:avLst/>
          </a:prstGeom>
          <a:noFill/>
        </p:spPr>
        <p:txBody>
          <a:bodyPr wrap="none" rtlCol="0">
            <a:spAutoFit/>
          </a:bodyPr>
          <a:lstStyle/>
          <a:p>
            <a:r>
              <a:rPr lang="en-US" dirty="0"/>
              <a:t>Discharge</a:t>
            </a:r>
          </a:p>
        </p:txBody>
      </p:sp>
      <p:sp>
        <p:nvSpPr>
          <p:cNvPr id="10" name="Textfeld 9"/>
          <p:cNvSpPr txBox="1"/>
          <p:nvPr/>
        </p:nvSpPr>
        <p:spPr>
          <a:xfrm>
            <a:off x="3503712" y="5445224"/>
            <a:ext cx="1197764" cy="369332"/>
          </a:xfrm>
          <a:prstGeom prst="rect">
            <a:avLst/>
          </a:prstGeom>
          <a:noFill/>
        </p:spPr>
        <p:txBody>
          <a:bodyPr wrap="none" rtlCol="0">
            <a:spAutoFit/>
          </a:bodyPr>
          <a:lstStyle/>
          <a:p>
            <a:r>
              <a:rPr lang="en-US" dirty="0"/>
              <a:t>Base flow</a:t>
            </a:r>
          </a:p>
        </p:txBody>
      </p:sp>
    </p:spTree>
    <p:extLst>
      <p:ext uri="{BB962C8B-B14F-4D97-AF65-F5344CB8AC3E}">
        <p14:creationId xmlns:p14="http://schemas.microsoft.com/office/powerpoint/2010/main" val="25940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9" grpId="0" animBg="1"/>
      <p:bldP spid="3" grpId="0"/>
      <p:bldP spid="40" grpId="0"/>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9355" y="377788"/>
            <a:ext cx="8496944" cy="1143000"/>
          </a:xfrm>
        </p:spPr>
        <p:txBody>
          <a:bodyPr/>
          <a:lstStyle/>
          <a:p>
            <a:r>
              <a:rPr lang="en-US" spc="0" dirty="0">
                <a:solidFill>
                  <a:schemeClr val="tx2"/>
                </a:solidFill>
              </a:rPr>
              <a:t>human water USE IN LSM´s /ESM´s</a:t>
            </a:r>
            <a:r>
              <a:rPr lang="en-US" dirty="0"/>
              <a:t>.</a:t>
            </a:r>
          </a:p>
        </p:txBody>
      </p:sp>
      <p:grpSp>
        <p:nvGrpSpPr>
          <p:cNvPr id="7" name="Gruppierung 6"/>
          <p:cNvGrpSpPr/>
          <p:nvPr/>
        </p:nvGrpSpPr>
        <p:grpSpPr>
          <a:xfrm>
            <a:off x="2135560" y="1772816"/>
            <a:ext cx="4334588" cy="4752528"/>
            <a:chOff x="661217" y="1628800"/>
            <a:chExt cx="7323836" cy="4752528"/>
          </a:xfrm>
        </p:grpSpPr>
        <p:sp>
          <p:nvSpPr>
            <p:cNvPr id="22" name="Abgerundetes Rechteck 21"/>
            <p:cNvSpPr/>
            <p:nvPr/>
          </p:nvSpPr>
          <p:spPr>
            <a:xfrm>
              <a:off x="1403648" y="1628800"/>
              <a:ext cx="6480720" cy="2520280"/>
            </a:xfrm>
            <a:prstGeom prst="roundRect">
              <a:avLst/>
            </a:prstGeom>
            <a:solidFill>
              <a:srgbClr val="0000FF">
                <a:alpha val="21000"/>
              </a:srgbClr>
            </a:solidFill>
            <a:effectLst>
              <a:outerShdw blurRad="50800" dist="38100" algn="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effectLst>
                    <a:glow rad="101600">
                      <a:schemeClr val="tx1">
                        <a:alpha val="75000"/>
                      </a:schemeClr>
                    </a:glow>
                  </a:effectLst>
                </a:rPr>
                <a:t>Atmosphere</a:t>
              </a:r>
            </a:p>
          </p:txBody>
        </p:sp>
        <p:sp>
          <p:nvSpPr>
            <p:cNvPr id="4" name="Abgerundetes Rechteck 3"/>
            <p:cNvSpPr/>
            <p:nvPr/>
          </p:nvSpPr>
          <p:spPr>
            <a:xfrm>
              <a:off x="1403648" y="4149080"/>
              <a:ext cx="1728192" cy="1224136"/>
            </a:xfrm>
            <a:prstGeom prst="roundRect">
              <a:avLst/>
            </a:prstGeom>
            <a:solidFill>
              <a:srgbClr val="0000FF">
                <a:alpha val="60000"/>
              </a:srgbClr>
            </a:solidFill>
            <a:effectLst>
              <a:outerShdw blurRad="50800" dist="38100" algn="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effectLst>
                    <a:glow rad="101600">
                      <a:schemeClr val="tx1">
                        <a:alpha val="75000"/>
                      </a:schemeClr>
                    </a:glow>
                  </a:effectLst>
                </a:rPr>
                <a:t>Surface</a:t>
              </a:r>
            </a:p>
            <a:p>
              <a:pPr algn="ctr"/>
              <a:r>
                <a:rPr lang="en-US" sz="1600" b="1" dirty="0">
                  <a:effectLst>
                    <a:glow rad="101600">
                      <a:schemeClr val="tx1">
                        <a:alpha val="75000"/>
                      </a:schemeClr>
                    </a:glow>
                  </a:effectLst>
                </a:rPr>
                <a:t>water</a:t>
              </a:r>
            </a:p>
          </p:txBody>
        </p:sp>
        <p:sp>
          <p:nvSpPr>
            <p:cNvPr id="5" name="Abgerundetes Rechteck 4"/>
            <p:cNvSpPr/>
            <p:nvPr/>
          </p:nvSpPr>
          <p:spPr>
            <a:xfrm>
              <a:off x="1403648" y="5373216"/>
              <a:ext cx="6480720" cy="1008112"/>
            </a:xfrm>
            <a:prstGeom prst="roundRect">
              <a:avLst/>
            </a:prstGeom>
            <a:solidFill>
              <a:srgbClr val="0000FF"/>
            </a:solidFill>
            <a:effectLst>
              <a:outerShdw blurRad="50800" dist="38100" algn="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effectLst>
                    <a:glow rad="101600">
                      <a:schemeClr val="tx1">
                        <a:alpha val="75000"/>
                      </a:schemeClr>
                    </a:glow>
                  </a:effectLst>
                </a:rPr>
                <a:t>Ground</a:t>
              </a:r>
            </a:p>
            <a:p>
              <a:pPr algn="ctr"/>
              <a:r>
                <a:rPr lang="en-US" sz="1600" b="1" dirty="0">
                  <a:effectLst>
                    <a:glow rad="101600">
                      <a:schemeClr val="tx1">
                        <a:alpha val="75000"/>
                      </a:schemeClr>
                    </a:glow>
                  </a:effectLst>
                </a:rPr>
                <a:t>water</a:t>
              </a:r>
            </a:p>
          </p:txBody>
        </p:sp>
        <p:sp>
          <p:nvSpPr>
            <p:cNvPr id="6" name="Abgerundetes Rechteck 5"/>
            <p:cNvSpPr/>
            <p:nvPr/>
          </p:nvSpPr>
          <p:spPr>
            <a:xfrm>
              <a:off x="3131840" y="4149080"/>
              <a:ext cx="4752528" cy="1224136"/>
            </a:xfrm>
            <a:prstGeom prst="roundRect">
              <a:avLst/>
            </a:prstGeom>
            <a:gradFill flip="none" rotWithShape="1">
              <a:gsLst>
                <a:gs pos="0">
                  <a:srgbClr val="996633">
                    <a:alpha val="60000"/>
                  </a:srgbClr>
                </a:gs>
                <a:gs pos="100000">
                  <a:srgbClr val="008000">
                    <a:alpha val="60000"/>
                  </a:srgbClr>
                </a:gs>
                <a:gs pos="50000">
                  <a:srgbClr val="996633">
                    <a:alpha val="60000"/>
                  </a:srgbClr>
                </a:gs>
              </a:gsLst>
              <a:lin ang="16200000" scaled="0"/>
              <a:tileRect/>
            </a:gradFill>
            <a:effectLst>
              <a:outerShdw blurRad="50800" dist="38100" algn="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effectLst>
                    <a:glow rad="101600">
                      <a:schemeClr val="tx1">
                        <a:alpha val="75000"/>
                      </a:schemeClr>
                    </a:glow>
                  </a:effectLst>
                </a:rPr>
                <a:t>Plant/soil system</a:t>
              </a:r>
            </a:p>
          </p:txBody>
        </p:sp>
        <p:sp>
          <p:nvSpPr>
            <p:cNvPr id="11" name="Textfeld 10"/>
            <p:cNvSpPr txBox="1"/>
            <p:nvPr/>
          </p:nvSpPr>
          <p:spPr>
            <a:xfrm>
              <a:off x="7236295" y="3140968"/>
              <a:ext cx="748758" cy="338554"/>
            </a:xfrm>
            <a:prstGeom prst="rect">
              <a:avLst/>
            </a:prstGeom>
            <a:noFill/>
          </p:spPr>
          <p:txBody>
            <a:bodyPr wrap="none" rtlCol="0">
              <a:spAutoFit/>
            </a:bodyPr>
            <a:lstStyle/>
            <a:p>
              <a:r>
                <a:rPr lang="en-US" sz="1600" dirty="0"/>
                <a:t>ET</a:t>
              </a:r>
            </a:p>
          </p:txBody>
        </p:sp>
        <p:sp>
          <p:nvSpPr>
            <p:cNvPr id="12" name="Pfeil nach oben 11"/>
            <p:cNvSpPr/>
            <p:nvPr/>
          </p:nvSpPr>
          <p:spPr>
            <a:xfrm rot="10800000">
              <a:off x="6067882" y="5157192"/>
              <a:ext cx="311667" cy="576064"/>
            </a:xfrm>
            <a:prstGeom prs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 name="Textfeld 12"/>
            <p:cNvSpPr txBox="1"/>
            <p:nvPr/>
          </p:nvSpPr>
          <p:spPr>
            <a:xfrm>
              <a:off x="6303869" y="4941168"/>
              <a:ext cx="658645" cy="338554"/>
            </a:xfrm>
            <a:prstGeom prst="rect">
              <a:avLst/>
            </a:prstGeom>
            <a:noFill/>
          </p:spPr>
          <p:txBody>
            <a:bodyPr wrap="none" rtlCol="0">
              <a:spAutoFit/>
            </a:bodyPr>
            <a:lstStyle/>
            <a:p>
              <a:r>
                <a:rPr lang="en-US" sz="1600" dirty="0" err="1"/>
                <a:t>Q</a:t>
              </a:r>
              <a:r>
                <a:rPr lang="en-US" sz="1600" baseline="-25000" dirty="0" err="1"/>
                <a:t>r</a:t>
              </a:r>
              <a:endParaRPr lang="en-US" sz="1600" baseline="-25000" dirty="0"/>
            </a:p>
          </p:txBody>
        </p:sp>
        <p:sp>
          <p:nvSpPr>
            <p:cNvPr id="14" name="Pfeil nach oben 13"/>
            <p:cNvSpPr/>
            <p:nvPr/>
          </p:nvSpPr>
          <p:spPr>
            <a:xfrm rot="16200000">
              <a:off x="4665040" y="3700896"/>
              <a:ext cx="144016" cy="608337"/>
            </a:xfrm>
            <a:prstGeom prs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5" name="Textfeld 14"/>
            <p:cNvSpPr txBox="1"/>
            <p:nvPr/>
          </p:nvSpPr>
          <p:spPr>
            <a:xfrm>
              <a:off x="4432883" y="3666510"/>
              <a:ext cx="562382" cy="338554"/>
            </a:xfrm>
            <a:prstGeom prst="rect">
              <a:avLst/>
            </a:prstGeom>
            <a:noFill/>
          </p:spPr>
          <p:txBody>
            <a:bodyPr wrap="none" rtlCol="0">
              <a:spAutoFit/>
            </a:bodyPr>
            <a:lstStyle/>
            <a:p>
              <a:r>
                <a:rPr lang="en-US" sz="1600" dirty="0"/>
                <a:t>R</a:t>
              </a:r>
            </a:p>
          </p:txBody>
        </p:sp>
        <p:sp>
          <p:nvSpPr>
            <p:cNvPr id="17" name="Pfeil nach oben 16"/>
            <p:cNvSpPr/>
            <p:nvPr/>
          </p:nvSpPr>
          <p:spPr>
            <a:xfrm flipV="1">
              <a:off x="6228184" y="2060848"/>
              <a:ext cx="273032" cy="576064"/>
            </a:xfrm>
            <a:prstGeom prs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8" name="Pfeil nach oben 17"/>
            <p:cNvSpPr/>
            <p:nvPr/>
          </p:nvSpPr>
          <p:spPr>
            <a:xfrm rot="10800000">
              <a:off x="6014548" y="3933056"/>
              <a:ext cx="296923" cy="504055"/>
            </a:xfrm>
            <a:prstGeom prs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9" name="Textfeld 18"/>
            <p:cNvSpPr txBox="1"/>
            <p:nvPr/>
          </p:nvSpPr>
          <p:spPr>
            <a:xfrm>
              <a:off x="5971212" y="3666510"/>
              <a:ext cx="408337" cy="338554"/>
            </a:xfrm>
            <a:prstGeom prst="rect">
              <a:avLst/>
            </a:prstGeom>
            <a:noFill/>
          </p:spPr>
          <p:txBody>
            <a:bodyPr wrap="none" rtlCol="0">
              <a:spAutoFit/>
            </a:bodyPr>
            <a:lstStyle/>
            <a:p>
              <a:r>
                <a:rPr lang="en-US" sz="1600" dirty="0"/>
                <a:t>I</a:t>
              </a:r>
            </a:p>
          </p:txBody>
        </p:sp>
        <p:sp>
          <p:nvSpPr>
            <p:cNvPr id="23" name="Pfeil nach oben 22"/>
            <p:cNvSpPr/>
            <p:nvPr/>
          </p:nvSpPr>
          <p:spPr>
            <a:xfrm flipH="1">
              <a:off x="7109548" y="3429000"/>
              <a:ext cx="198754" cy="648072"/>
            </a:xfrm>
            <a:prstGeom prs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4" name="Textfeld 23"/>
            <p:cNvSpPr txBox="1"/>
            <p:nvPr/>
          </p:nvSpPr>
          <p:spPr>
            <a:xfrm>
              <a:off x="6444206" y="2060848"/>
              <a:ext cx="542238" cy="338554"/>
            </a:xfrm>
            <a:prstGeom prst="rect">
              <a:avLst/>
            </a:prstGeom>
            <a:noFill/>
          </p:spPr>
          <p:txBody>
            <a:bodyPr wrap="none" rtlCol="0">
              <a:spAutoFit/>
            </a:bodyPr>
            <a:lstStyle/>
            <a:p>
              <a:r>
                <a:rPr lang="en-US" sz="1600" dirty="0"/>
                <a:t>P</a:t>
              </a:r>
            </a:p>
          </p:txBody>
        </p:sp>
        <p:sp>
          <p:nvSpPr>
            <p:cNvPr id="26" name="Textfeld 25"/>
            <p:cNvSpPr txBox="1"/>
            <p:nvPr/>
          </p:nvSpPr>
          <p:spPr>
            <a:xfrm>
              <a:off x="3629421" y="1700808"/>
              <a:ext cx="543252" cy="338554"/>
            </a:xfrm>
            <a:prstGeom prst="rect">
              <a:avLst/>
            </a:prstGeom>
            <a:noFill/>
          </p:spPr>
          <p:txBody>
            <a:bodyPr wrap="none" rtlCol="0">
              <a:spAutoFit/>
            </a:bodyPr>
            <a:lstStyle/>
            <a:p>
              <a:r>
                <a:rPr lang="en-US" sz="1600" dirty="0"/>
                <a:t>S</a:t>
              </a:r>
            </a:p>
          </p:txBody>
        </p:sp>
        <p:sp>
          <p:nvSpPr>
            <p:cNvPr id="27" name="Pfeil nach oben 26"/>
            <p:cNvSpPr/>
            <p:nvPr/>
          </p:nvSpPr>
          <p:spPr>
            <a:xfrm flipH="1">
              <a:off x="2123728" y="5157192"/>
              <a:ext cx="362489" cy="576064"/>
            </a:xfrm>
            <a:prstGeom prs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8" name="Pfeil nach oben 27"/>
            <p:cNvSpPr/>
            <p:nvPr/>
          </p:nvSpPr>
          <p:spPr>
            <a:xfrm rot="16200000">
              <a:off x="985253" y="4329100"/>
              <a:ext cx="216024" cy="864095"/>
            </a:xfrm>
            <a:prstGeom prs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9" name="Pfeil nach oben 28"/>
            <p:cNvSpPr/>
            <p:nvPr/>
          </p:nvSpPr>
          <p:spPr>
            <a:xfrm rot="5400000">
              <a:off x="1079612" y="2528900"/>
              <a:ext cx="216024" cy="864095"/>
            </a:xfrm>
            <a:prstGeom prst="up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sp>
        <p:nvSpPr>
          <p:cNvPr id="37" name="Pfeil nach oben 36"/>
          <p:cNvSpPr/>
          <p:nvPr/>
        </p:nvSpPr>
        <p:spPr>
          <a:xfrm flipV="1">
            <a:off x="3143672" y="1628800"/>
            <a:ext cx="144016" cy="432048"/>
          </a:xfrm>
          <a:prstGeom prst="upArrow">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Pfeil nach oben 37"/>
          <p:cNvSpPr/>
          <p:nvPr/>
        </p:nvSpPr>
        <p:spPr>
          <a:xfrm flipV="1">
            <a:off x="5087888" y="1628800"/>
            <a:ext cx="144016" cy="432048"/>
          </a:xfrm>
          <a:prstGeom prst="upArrow">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uppierung 15"/>
          <p:cNvGrpSpPr/>
          <p:nvPr/>
        </p:nvGrpSpPr>
        <p:grpSpPr>
          <a:xfrm>
            <a:off x="6528048" y="3284984"/>
            <a:ext cx="3949452" cy="1008112"/>
            <a:chOff x="5004048" y="3284984"/>
            <a:chExt cx="3949452" cy="1008112"/>
          </a:xfrm>
        </p:grpSpPr>
        <p:graphicFrame>
          <p:nvGraphicFramePr>
            <p:cNvPr id="39" name="Object 5"/>
            <p:cNvGraphicFramePr>
              <a:graphicFrameLocks noChangeAspect="1"/>
            </p:cNvGraphicFramePr>
            <p:nvPr/>
          </p:nvGraphicFramePr>
          <p:xfrm>
            <a:off x="5397500" y="3429000"/>
            <a:ext cx="3556000" cy="792162"/>
          </p:xfrm>
          <a:graphic>
            <a:graphicData uri="http://schemas.openxmlformats.org/presentationml/2006/ole">
              <mc:AlternateContent xmlns:mc="http://schemas.openxmlformats.org/markup-compatibility/2006">
                <mc:Choice xmlns:v="urn:schemas-microsoft-com:vml" Requires="v">
                  <p:oleObj name="Formel" r:id="rId2" imgW="2222500" imgH="495300" progId="Equation.3">
                    <p:embed/>
                  </p:oleObj>
                </mc:Choice>
                <mc:Fallback>
                  <p:oleObj name="Formel" r:id="rId2" imgW="2222500" imgH="495300" progId="Equation.3">
                    <p:embed/>
                    <p:pic>
                      <p:nvPicPr>
                        <p:cNvPr id="39" name="Object 5"/>
                        <p:cNvPicPr>
                          <a:picLocks noChangeAspect="1" noChangeArrowheads="1"/>
                        </p:cNvPicPr>
                        <p:nvPr/>
                      </p:nvPicPr>
                      <p:blipFill>
                        <a:blip r:embed="rId3"/>
                        <a:srcRect/>
                        <a:stretch>
                          <a:fillRect/>
                        </a:stretch>
                      </p:blipFill>
                      <p:spPr bwMode="auto">
                        <a:xfrm>
                          <a:off x="5397500" y="3429000"/>
                          <a:ext cx="3556000"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Geschweifte Klammer rechts 39"/>
            <p:cNvSpPr/>
            <p:nvPr/>
          </p:nvSpPr>
          <p:spPr>
            <a:xfrm>
              <a:off x="5004048" y="3284984"/>
              <a:ext cx="288032" cy="1008112"/>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 name="Gruppierung 19"/>
          <p:cNvGrpSpPr/>
          <p:nvPr/>
        </p:nvGrpSpPr>
        <p:grpSpPr>
          <a:xfrm>
            <a:off x="6528048" y="1752476"/>
            <a:ext cx="3960440" cy="1460500"/>
            <a:chOff x="5004048" y="1752476"/>
            <a:chExt cx="3960440" cy="1460500"/>
          </a:xfrm>
        </p:grpSpPr>
        <p:graphicFrame>
          <p:nvGraphicFramePr>
            <p:cNvPr id="41" name="Object 5"/>
            <p:cNvGraphicFramePr>
              <a:graphicFrameLocks noChangeAspect="1"/>
            </p:cNvGraphicFramePr>
            <p:nvPr/>
          </p:nvGraphicFramePr>
          <p:xfrm>
            <a:off x="5387850" y="1752476"/>
            <a:ext cx="3576638" cy="1460500"/>
          </p:xfrm>
          <a:graphic>
            <a:graphicData uri="http://schemas.openxmlformats.org/presentationml/2006/ole">
              <mc:AlternateContent xmlns:mc="http://schemas.openxmlformats.org/markup-compatibility/2006">
                <mc:Choice xmlns:v="urn:schemas-microsoft-com:vml" Requires="v">
                  <p:oleObj name="Formel" r:id="rId4" imgW="2235200" imgH="914400" progId="Equation.3">
                    <p:embed/>
                  </p:oleObj>
                </mc:Choice>
                <mc:Fallback>
                  <p:oleObj name="Formel" r:id="rId4" imgW="2235200" imgH="914400" progId="Equation.3">
                    <p:embed/>
                    <p:pic>
                      <p:nvPicPr>
                        <p:cNvPr id="41" name="Object 5"/>
                        <p:cNvPicPr>
                          <a:picLocks noChangeAspect="1" noChangeArrowheads="1"/>
                        </p:cNvPicPr>
                        <p:nvPr/>
                      </p:nvPicPr>
                      <p:blipFill>
                        <a:blip r:embed="rId5"/>
                        <a:srcRect/>
                        <a:stretch>
                          <a:fillRect/>
                        </a:stretch>
                      </p:blipFill>
                      <p:spPr bwMode="auto">
                        <a:xfrm>
                          <a:off x="5387850" y="1752476"/>
                          <a:ext cx="3576638" cy="146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Geschweifte Klammer rechts 41"/>
            <p:cNvSpPr/>
            <p:nvPr/>
          </p:nvSpPr>
          <p:spPr>
            <a:xfrm>
              <a:off x="5004048" y="1772816"/>
              <a:ext cx="288032" cy="1440160"/>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3" name="Textfeld 42"/>
          <p:cNvSpPr txBox="1"/>
          <p:nvPr/>
        </p:nvSpPr>
        <p:spPr>
          <a:xfrm flipH="1">
            <a:off x="2207568" y="4530606"/>
            <a:ext cx="504056" cy="338554"/>
          </a:xfrm>
          <a:prstGeom prst="rect">
            <a:avLst/>
          </a:prstGeom>
          <a:noFill/>
        </p:spPr>
        <p:txBody>
          <a:bodyPr wrap="square" rtlCol="0">
            <a:spAutoFit/>
          </a:bodyPr>
          <a:lstStyle/>
          <a:p>
            <a:r>
              <a:rPr lang="en-US" sz="1600" dirty="0"/>
              <a:t>D</a:t>
            </a:r>
          </a:p>
        </p:txBody>
      </p:sp>
      <p:sp>
        <p:nvSpPr>
          <p:cNvPr id="44" name="Textfeld 43"/>
          <p:cNvSpPr txBox="1"/>
          <p:nvPr/>
        </p:nvSpPr>
        <p:spPr>
          <a:xfrm>
            <a:off x="3143672" y="5610726"/>
            <a:ext cx="504056" cy="338554"/>
          </a:xfrm>
          <a:prstGeom prst="rect">
            <a:avLst/>
          </a:prstGeom>
          <a:noFill/>
        </p:spPr>
        <p:txBody>
          <a:bodyPr wrap="square" rtlCol="0">
            <a:spAutoFit/>
          </a:bodyPr>
          <a:lstStyle/>
          <a:p>
            <a:r>
              <a:rPr lang="en-US" sz="1600" dirty="0" err="1">
                <a:solidFill>
                  <a:schemeClr val="bg1"/>
                </a:solidFill>
              </a:rPr>
              <a:t>Q</a:t>
            </a:r>
            <a:r>
              <a:rPr lang="en-US" sz="1600" baseline="-25000" dirty="0" err="1">
                <a:solidFill>
                  <a:schemeClr val="bg1"/>
                </a:solidFill>
              </a:rPr>
              <a:t>d</a:t>
            </a:r>
            <a:endParaRPr lang="en-US" sz="1600" baseline="-25000" dirty="0">
              <a:solidFill>
                <a:schemeClr val="bg1"/>
              </a:solidFill>
            </a:endParaRPr>
          </a:p>
        </p:txBody>
      </p:sp>
      <p:sp>
        <p:nvSpPr>
          <p:cNvPr id="45" name="Textfeld 44"/>
          <p:cNvSpPr txBox="1"/>
          <p:nvPr/>
        </p:nvSpPr>
        <p:spPr>
          <a:xfrm>
            <a:off x="2207568" y="2730406"/>
            <a:ext cx="504056" cy="338554"/>
          </a:xfrm>
          <a:prstGeom prst="rect">
            <a:avLst/>
          </a:prstGeom>
          <a:noFill/>
        </p:spPr>
        <p:txBody>
          <a:bodyPr wrap="square" rtlCol="0">
            <a:spAutoFit/>
          </a:bodyPr>
          <a:lstStyle/>
          <a:p>
            <a:r>
              <a:rPr lang="en-US" sz="1600" dirty="0"/>
              <a:t>A</a:t>
            </a:r>
          </a:p>
        </p:txBody>
      </p:sp>
      <p:grpSp>
        <p:nvGrpSpPr>
          <p:cNvPr id="10" name="Gruppierung 9"/>
          <p:cNvGrpSpPr/>
          <p:nvPr/>
        </p:nvGrpSpPr>
        <p:grpSpPr>
          <a:xfrm>
            <a:off x="6528048" y="4365104"/>
            <a:ext cx="3447802" cy="2160240"/>
            <a:chOff x="5004048" y="4365104"/>
            <a:chExt cx="3447802" cy="2160240"/>
          </a:xfrm>
        </p:grpSpPr>
        <p:graphicFrame>
          <p:nvGraphicFramePr>
            <p:cNvPr id="34" name="Object 67"/>
            <p:cNvGraphicFramePr>
              <a:graphicFrameLocks noChangeAspect="1"/>
            </p:cNvGraphicFramePr>
            <p:nvPr/>
          </p:nvGraphicFramePr>
          <p:xfrm>
            <a:off x="5403850" y="5141044"/>
            <a:ext cx="3048000" cy="1384300"/>
          </p:xfrm>
          <a:graphic>
            <a:graphicData uri="http://schemas.openxmlformats.org/presentationml/2006/ole">
              <mc:AlternateContent xmlns:mc="http://schemas.openxmlformats.org/markup-compatibility/2006">
                <mc:Choice xmlns:v="urn:schemas-microsoft-com:vml" Requires="v">
                  <p:oleObj name="Formel" r:id="rId6" imgW="1905000" imgH="863600" progId="Equation.3">
                    <p:embed/>
                  </p:oleObj>
                </mc:Choice>
                <mc:Fallback>
                  <p:oleObj name="Formel" r:id="rId6" imgW="1905000" imgH="863600" progId="Equation.3">
                    <p:embed/>
                    <p:pic>
                      <p:nvPicPr>
                        <p:cNvPr id="34" name="Object 67"/>
                        <p:cNvPicPr>
                          <a:picLocks noChangeAspect="1" noChangeArrowheads="1"/>
                        </p:cNvPicPr>
                        <p:nvPr/>
                      </p:nvPicPr>
                      <p:blipFill>
                        <a:blip r:embed="rId7"/>
                        <a:srcRect/>
                        <a:stretch>
                          <a:fillRect/>
                        </a:stretch>
                      </p:blipFill>
                      <p:spPr bwMode="auto">
                        <a:xfrm>
                          <a:off x="5403850" y="5141044"/>
                          <a:ext cx="3048000"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Geschweifte Klammer rechts 7"/>
            <p:cNvSpPr/>
            <p:nvPr/>
          </p:nvSpPr>
          <p:spPr>
            <a:xfrm>
              <a:off x="5004048" y="4365104"/>
              <a:ext cx="288032" cy="2160240"/>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6" name="Object 67"/>
            <p:cNvGraphicFramePr>
              <a:graphicFrameLocks noChangeAspect="1"/>
            </p:cNvGraphicFramePr>
            <p:nvPr/>
          </p:nvGraphicFramePr>
          <p:xfrm>
            <a:off x="5364088" y="4437112"/>
            <a:ext cx="2783808" cy="629568"/>
          </p:xfrm>
          <a:graphic>
            <a:graphicData uri="http://schemas.openxmlformats.org/presentationml/2006/ole">
              <mc:AlternateContent xmlns:mc="http://schemas.openxmlformats.org/markup-compatibility/2006">
                <mc:Choice xmlns:v="urn:schemas-microsoft-com:vml" Requires="v">
                  <p:oleObj name="Equation" r:id="rId8" imgW="1739880" imgH="393480" progId="Equation.3">
                    <p:embed/>
                  </p:oleObj>
                </mc:Choice>
                <mc:Fallback>
                  <p:oleObj name="Equation" r:id="rId8" imgW="1739880" imgH="393480" progId="Equation.3">
                    <p:embed/>
                    <p:pic>
                      <p:nvPicPr>
                        <p:cNvPr id="36" name="Object 6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088" y="4437112"/>
                          <a:ext cx="2783808" cy="6295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uppierung 8"/>
          <p:cNvGrpSpPr/>
          <p:nvPr/>
        </p:nvGrpSpPr>
        <p:grpSpPr>
          <a:xfrm>
            <a:off x="3791744" y="3306470"/>
            <a:ext cx="6192688" cy="2570802"/>
            <a:chOff x="2267744" y="3306470"/>
            <a:chExt cx="6192688" cy="2570802"/>
          </a:xfrm>
        </p:grpSpPr>
        <p:sp>
          <p:nvSpPr>
            <p:cNvPr id="47" name="Rechteckiger Pfeil 46"/>
            <p:cNvSpPr/>
            <p:nvPr/>
          </p:nvSpPr>
          <p:spPr>
            <a:xfrm>
              <a:off x="2267744" y="3501008"/>
              <a:ext cx="504056" cy="2376264"/>
            </a:xfrm>
            <a:prstGeom prst="bentArrow">
              <a:avLst>
                <a:gd name="adj1" fmla="val 25000"/>
                <a:gd name="adj2" fmla="val 24370"/>
                <a:gd name="adj3" fmla="val 25000"/>
                <a:gd name="adj4" fmla="val 4375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8" name="Textfeld 47"/>
            <p:cNvSpPr txBox="1"/>
            <p:nvPr/>
          </p:nvSpPr>
          <p:spPr>
            <a:xfrm>
              <a:off x="2627784" y="3306470"/>
              <a:ext cx="367174" cy="338554"/>
            </a:xfrm>
            <a:prstGeom prst="rect">
              <a:avLst/>
            </a:prstGeom>
            <a:noFill/>
          </p:spPr>
          <p:txBody>
            <a:bodyPr wrap="none" rtlCol="0">
              <a:spAutoFit/>
            </a:bodyPr>
            <a:lstStyle/>
            <a:p>
              <a:r>
                <a:rPr lang="en-US" sz="1600" dirty="0" err="1"/>
                <a:t>q</a:t>
              </a:r>
              <a:r>
                <a:rPr lang="en-US" sz="1600" baseline="-25000" dirty="0" err="1"/>
                <a:t>s</a:t>
              </a:r>
              <a:endParaRPr lang="en-US" sz="1600" baseline="-25000" dirty="0"/>
            </a:p>
          </p:txBody>
        </p:sp>
        <p:sp>
          <p:nvSpPr>
            <p:cNvPr id="3" name="Rechteck 2"/>
            <p:cNvSpPr/>
            <p:nvPr/>
          </p:nvSpPr>
          <p:spPr>
            <a:xfrm>
              <a:off x="8028384" y="5301208"/>
              <a:ext cx="432048" cy="43204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grpSp>
    </p:spTree>
    <p:extLst>
      <p:ext uri="{BB962C8B-B14F-4D97-AF65-F5344CB8AC3E}">
        <p14:creationId xmlns:p14="http://schemas.microsoft.com/office/powerpoint/2010/main" val="31467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365AC-9514-8694-7F1B-3C3FAEB60146}"/>
              </a:ext>
            </a:extLst>
          </p:cNvPr>
          <p:cNvSpPr>
            <a:spLocks noGrp="1"/>
          </p:cNvSpPr>
          <p:nvPr>
            <p:ph type="title"/>
          </p:nvPr>
        </p:nvSpPr>
        <p:spPr>
          <a:xfrm>
            <a:off x="371475" y="2866610"/>
            <a:ext cx="11449050" cy="1124780"/>
          </a:xfrm>
        </p:spPr>
        <p:txBody>
          <a:bodyPr/>
          <a:lstStyle/>
          <a:p>
            <a:pPr algn="ctr"/>
            <a:r>
              <a:rPr lang="en-GB"/>
              <a:t>Thank you</a:t>
            </a:r>
          </a:p>
        </p:txBody>
      </p:sp>
      <p:sp>
        <p:nvSpPr>
          <p:cNvPr id="4" name="Datumsplatzhalter 3">
            <a:extLst>
              <a:ext uri="{FF2B5EF4-FFF2-40B4-BE49-F238E27FC236}">
                <a16:creationId xmlns:a16="http://schemas.microsoft.com/office/drawing/2014/main" id="{11796F2B-3094-38C3-D944-03FF67422BC1}"/>
              </a:ext>
            </a:extLst>
          </p:cNvPr>
          <p:cNvSpPr>
            <a:spLocks noGrp="1"/>
          </p:cNvSpPr>
          <p:nvPr>
            <p:ph type="dt" sz="half" idx="13"/>
          </p:nvPr>
        </p:nvSpPr>
        <p:spPr/>
        <p:txBody>
          <a:bodyPr/>
          <a:lstStyle/>
          <a:p>
            <a:r>
              <a:rPr lang="en-US" noProof="0"/>
              <a:t>00 Month 2018</a:t>
            </a:r>
          </a:p>
        </p:txBody>
      </p:sp>
      <p:sp>
        <p:nvSpPr>
          <p:cNvPr id="6" name="Foliennummernplatzhalter 5">
            <a:extLst>
              <a:ext uri="{FF2B5EF4-FFF2-40B4-BE49-F238E27FC236}">
                <a16:creationId xmlns:a16="http://schemas.microsoft.com/office/drawing/2014/main" id="{8DC6C19C-617B-3067-7FBE-78E76C6A00F1}"/>
              </a:ext>
            </a:extLst>
          </p:cNvPr>
          <p:cNvSpPr>
            <a:spLocks noGrp="1"/>
          </p:cNvSpPr>
          <p:nvPr>
            <p:ph type="sldNum" sz="quarter" idx="16"/>
          </p:nvPr>
        </p:nvSpPr>
        <p:spPr/>
        <p:txBody>
          <a:bodyPr/>
          <a:lstStyle/>
          <a:p>
            <a:r>
              <a:rPr lang="en-US"/>
              <a:t>Page </a:t>
            </a:r>
            <a:fld id="{A52F4D17-1AD6-42D9-B93A-EB002C62F438}" type="slidenum">
              <a:rPr lang="en-US" smtClean="0"/>
              <a:pPr/>
              <a:t>27</a:t>
            </a:fld>
            <a:endParaRPr lang="en-US" noProof="0" dirty="0"/>
          </a:p>
        </p:txBody>
      </p:sp>
    </p:spTree>
    <p:extLst>
      <p:ext uri="{BB962C8B-B14F-4D97-AF65-F5344CB8AC3E}">
        <p14:creationId xmlns:p14="http://schemas.microsoft.com/office/powerpoint/2010/main" val="406578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C0D4-D634-395F-0DA1-B905ABBFC50A}"/>
              </a:ext>
            </a:extLst>
          </p:cNvPr>
          <p:cNvSpPr>
            <a:spLocks noGrp="1"/>
          </p:cNvSpPr>
          <p:nvPr>
            <p:ph type="title"/>
          </p:nvPr>
        </p:nvSpPr>
        <p:spPr/>
        <p:txBody>
          <a:bodyPr/>
          <a:lstStyle/>
          <a:p>
            <a:r>
              <a:rPr lang="de-DE" dirty="0"/>
              <a:t>Land </a:t>
            </a:r>
            <a:r>
              <a:rPr lang="de-DE" dirty="0" err="1"/>
              <a:t>surface</a:t>
            </a:r>
            <a:r>
              <a:rPr lang="de-DE" dirty="0"/>
              <a:t> </a:t>
            </a:r>
            <a:r>
              <a:rPr lang="de-DE" dirty="0" err="1"/>
              <a:t>modellIng</a:t>
            </a:r>
            <a:r>
              <a:rPr lang="de-DE" dirty="0"/>
              <a:t> – </a:t>
            </a:r>
            <a:r>
              <a:rPr lang="de-DE" dirty="0" err="1"/>
              <a:t>biogeochemistry</a:t>
            </a:r>
            <a:endParaRPr lang="en-DE" dirty="0"/>
          </a:p>
        </p:txBody>
      </p:sp>
      <p:sp>
        <p:nvSpPr>
          <p:cNvPr id="3" name="Content Placeholder 2">
            <a:extLst>
              <a:ext uri="{FF2B5EF4-FFF2-40B4-BE49-F238E27FC236}">
                <a16:creationId xmlns:a16="http://schemas.microsoft.com/office/drawing/2014/main" id="{CD8203C4-28C2-A8E2-2D08-5E239938B20C}"/>
              </a:ext>
            </a:extLst>
          </p:cNvPr>
          <p:cNvSpPr>
            <a:spLocks noGrp="1"/>
          </p:cNvSpPr>
          <p:nvPr>
            <p:ph idx="1"/>
          </p:nvPr>
        </p:nvSpPr>
        <p:spPr>
          <a:xfrm>
            <a:off x="360000" y="1563143"/>
            <a:ext cx="11449050" cy="4214255"/>
          </a:xfrm>
        </p:spPr>
        <p:txBody>
          <a:bodyPr/>
          <a:lstStyle/>
          <a:p>
            <a:r>
              <a:rPr lang="en-GB" sz="2000" dirty="0"/>
              <a:t>Newer generations of land surface models (since ~25 years) also calculate carbon fluxes between land and atmosphere.</a:t>
            </a:r>
          </a:p>
          <a:p>
            <a:endParaRPr lang="en-GB" sz="2000" dirty="0"/>
          </a:p>
          <a:p>
            <a:r>
              <a:rPr lang="en-GB" sz="2000" dirty="0"/>
              <a:t>This is important for climate models as the biogeochemical feedback from the land to increased warming could enhance the release of carbon and further accelerate global warming (e.g., methane emissions from thawing permafrost areas or increased respiration from soils).</a:t>
            </a:r>
          </a:p>
          <a:p>
            <a:endParaRPr lang="en-GB" sz="2000" dirty="0"/>
          </a:p>
          <a:p>
            <a:r>
              <a:rPr lang="en-GB" sz="2000" dirty="0"/>
              <a:t>In addition, biophysical responses from the vegetation to climate change also can have a feedback on the climate (e.g., greening or increased droughts).</a:t>
            </a:r>
          </a:p>
          <a:p>
            <a:endParaRPr lang="en-GB" sz="2000" dirty="0"/>
          </a:p>
          <a:p>
            <a:r>
              <a:rPr lang="en-GB" sz="2000" dirty="0"/>
              <a:t>Even newer generations of land surface models (since 10-15 years) also calculate nitrogen fluxes between land and atmosphere (role of N as nutrient, emissions of N</a:t>
            </a:r>
            <a:r>
              <a:rPr lang="en-GB" sz="2000" baseline="-25000" dirty="0"/>
              <a:t>2</a:t>
            </a:r>
            <a:r>
              <a:rPr lang="en-GB" sz="2000" dirty="0"/>
              <a:t>O). </a:t>
            </a:r>
          </a:p>
          <a:p>
            <a:pPr marL="0" indent="0">
              <a:buNone/>
            </a:pPr>
            <a:endParaRPr lang="en-GB" dirty="0"/>
          </a:p>
          <a:p>
            <a:endParaRPr lang="en-DE" dirty="0"/>
          </a:p>
        </p:txBody>
      </p:sp>
      <p:sp>
        <p:nvSpPr>
          <p:cNvPr id="5" name="Slide Number Placeholder 4">
            <a:extLst>
              <a:ext uri="{FF2B5EF4-FFF2-40B4-BE49-F238E27FC236}">
                <a16:creationId xmlns:a16="http://schemas.microsoft.com/office/drawing/2014/main" id="{9303BBF9-2A13-471F-50BD-FA352A26F0B4}"/>
              </a:ext>
            </a:extLst>
          </p:cNvPr>
          <p:cNvSpPr>
            <a:spLocks noGrp="1"/>
          </p:cNvSpPr>
          <p:nvPr>
            <p:ph type="sldNum" sz="quarter" idx="14"/>
          </p:nvPr>
        </p:nvSpPr>
        <p:spPr>
          <a:xfrm>
            <a:off x="5818290" y="6381328"/>
            <a:ext cx="720000" cy="221109"/>
          </a:xfrm>
          <a:prstGeom prst="rect">
            <a:avLst/>
          </a:prstGeom>
        </p:spPr>
        <p:txBody>
          <a:bodyPr vert="horz" lIns="0" tIns="0" rIns="0" bIns="0" rtlCol="0" anchor="t" anchorCtr="0">
            <a:noAutofit/>
          </a:bodyPr>
          <a:lstStyle>
            <a:defPPr>
              <a:defRPr lang="en-US"/>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Seite </a:t>
            </a:r>
            <a:fld id="{A52F4D17-1AD6-42D9-B93A-EB002C62F438}" type="slidenum">
              <a:rPr lang="de-DE" smtClean="0"/>
              <a:pPr/>
              <a:t>3</a:t>
            </a:fld>
            <a:endParaRPr lang="de-DE" dirty="0"/>
          </a:p>
        </p:txBody>
      </p:sp>
    </p:spTree>
    <p:extLst>
      <p:ext uri="{BB962C8B-B14F-4D97-AF65-F5344CB8AC3E}">
        <p14:creationId xmlns:p14="http://schemas.microsoft.com/office/powerpoint/2010/main" val="89630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C0D4-D634-395F-0DA1-B905ABBFC50A}"/>
              </a:ext>
            </a:extLst>
          </p:cNvPr>
          <p:cNvSpPr>
            <a:spLocks noGrp="1"/>
          </p:cNvSpPr>
          <p:nvPr>
            <p:ph type="title"/>
          </p:nvPr>
        </p:nvSpPr>
        <p:spPr/>
        <p:txBody>
          <a:bodyPr/>
          <a:lstStyle/>
          <a:p>
            <a:r>
              <a:rPr lang="en-DE" dirty="0"/>
              <a:t>why is land surface modelling important?</a:t>
            </a:r>
          </a:p>
        </p:txBody>
      </p:sp>
      <p:sp>
        <p:nvSpPr>
          <p:cNvPr id="3" name="Content Placeholder 2">
            <a:extLst>
              <a:ext uri="{FF2B5EF4-FFF2-40B4-BE49-F238E27FC236}">
                <a16:creationId xmlns:a16="http://schemas.microsoft.com/office/drawing/2014/main" id="{CD8203C4-28C2-A8E2-2D08-5E239938B20C}"/>
              </a:ext>
            </a:extLst>
          </p:cNvPr>
          <p:cNvSpPr>
            <a:spLocks noGrp="1"/>
          </p:cNvSpPr>
          <p:nvPr>
            <p:ph idx="1"/>
          </p:nvPr>
        </p:nvSpPr>
        <p:spPr>
          <a:xfrm>
            <a:off x="360000" y="1563143"/>
            <a:ext cx="5880016" cy="4214255"/>
          </a:xfrm>
        </p:spPr>
        <p:txBody>
          <a:bodyPr/>
          <a:lstStyle/>
          <a:p>
            <a:r>
              <a:rPr lang="en-GB" sz="2000" dirty="0"/>
              <a:t>Not only to serve atmospheric modelling (NWP and climate). </a:t>
            </a:r>
          </a:p>
          <a:p>
            <a:endParaRPr lang="en-GB" sz="2000" dirty="0"/>
          </a:p>
          <a:p>
            <a:r>
              <a:rPr lang="en-GB" sz="2000" dirty="0"/>
              <a:t>Impact on the land itself (i.e. droughts, crop yields, water resources, fire, development of carbon storage function).</a:t>
            </a:r>
          </a:p>
        </p:txBody>
      </p:sp>
      <p:sp>
        <p:nvSpPr>
          <p:cNvPr id="5" name="Slide Number Placeholder 4">
            <a:extLst>
              <a:ext uri="{FF2B5EF4-FFF2-40B4-BE49-F238E27FC236}">
                <a16:creationId xmlns:a16="http://schemas.microsoft.com/office/drawing/2014/main" id="{9303BBF9-2A13-471F-50BD-FA352A26F0B4}"/>
              </a:ext>
            </a:extLst>
          </p:cNvPr>
          <p:cNvSpPr>
            <a:spLocks noGrp="1"/>
          </p:cNvSpPr>
          <p:nvPr>
            <p:ph type="sldNum" sz="quarter" idx="14"/>
          </p:nvPr>
        </p:nvSpPr>
        <p:spPr>
          <a:xfrm>
            <a:off x="5818290" y="6381328"/>
            <a:ext cx="720000" cy="221109"/>
          </a:xfrm>
          <a:prstGeom prst="rect">
            <a:avLst/>
          </a:prstGeom>
        </p:spPr>
        <p:txBody>
          <a:bodyPr vert="horz" lIns="0" tIns="0" rIns="0" bIns="0" rtlCol="0" anchor="t" anchorCtr="0">
            <a:noAutofit/>
          </a:bodyPr>
          <a:lstStyle>
            <a:defPPr>
              <a:defRPr lang="en-US"/>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Seite </a:t>
            </a:r>
            <a:fld id="{A52F4D17-1AD6-42D9-B93A-EB002C62F438}" type="slidenum">
              <a:rPr lang="de-DE" smtClean="0"/>
              <a:pPr/>
              <a:t>4</a:t>
            </a:fld>
            <a:endParaRPr lang="de-DE" dirty="0"/>
          </a:p>
        </p:txBody>
      </p:sp>
      <p:pic>
        <p:nvPicPr>
          <p:cNvPr id="7" name="Picture 4" descr="02-11-4_AutumnColorsMalhamTarn">
            <a:extLst>
              <a:ext uri="{FF2B5EF4-FFF2-40B4-BE49-F238E27FC236}">
                <a16:creationId xmlns:a16="http://schemas.microsoft.com/office/drawing/2014/main" id="{B2C23C5D-12AF-5CDE-F056-BA65334294D9}"/>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361887" y="1563143"/>
            <a:ext cx="5445936" cy="4082098"/>
          </a:xfrm>
          <a:prstGeom prst="rect">
            <a:avLst/>
          </a:prstGeom>
          <a:noFill/>
          <a:ln w="9525">
            <a:solidFill>
              <a:schemeClr val="folHlink"/>
            </a:solidFill>
            <a:miter lim="800000"/>
            <a:headEnd/>
            <a:tailEnd/>
          </a:ln>
        </p:spPr>
      </p:pic>
      <p:grpSp>
        <p:nvGrpSpPr>
          <p:cNvPr id="10" name="Group 7">
            <a:extLst>
              <a:ext uri="{FF2B5EF4-FFF2-40B4-BE49-F238E27FC236}">
                <a16:creationId xmlns:a16="http://schemas.microsoft.com/office/drawing/2014/main" id="{5EEAAB64-8F12-817A-BDDA-870F769EA9BD}"/>
              </a:ext>
            </a:extLst>
          </p:cNvPr>
          <p:cNvGrpSpPr>
            <a:grpSpLocks/>
          </p:cNvGrpSpPr>
          <p:nvPr/>
        </p:nvGrpSpPr>
        <p:grpSpPr bwMode="auto">
          <a:xfrm>
            <a:off x="8034431" y="2348880"/>
            <a:ext cx="1828800" cy="1523081"/>
            <a:chOff x="3024" y="2832"/>
            <a:chExt cx="1152" cy="960"/>
          </a:xfrm>
        </p:grpSpPr>
        <p:sp>
          <p:nvSpPr>
            <p:cNvPr id="11" name="Line 8">
              <a:extLst>
                <a:ext uri="{FF2B5EF4-FFF2-40B4-BE49-F238E27FC236}">
                  <a16:creationId xmlns:a16="http://schemas.microsoft.com/office/drawing/2014/main" id="{E5E9D088-A39A-ABC6-89A2-9A2FA538ABBE}"/>
                </a:ext>
              </a:extLst>
            </p:cNvPr>
            <p:cNvSpPr>
              <a:spLocks noChangeShapeType="1"/>
            </p:cNvSpPr>
            <p:nvPr/>
          </p:nvSpPr>
          <p:spPr bwMode="auto">
            <a:xfrm flipH="1" flipV="1">
              <a:off x="3648" y="3168"/>
              <a:ext cx="96" cy="624"/>
            </a:xfrm>
            <a:prstGeom prst="line">
              <a:avLst/>
            </a:prstGeom>
            <a:noFill/>
            <a:ln w="38100">
              <a:solidFill>
                <a:srgbClr val="EAE646"/>
              </a:solidFill>
              <a:round/>
              <a:headEnd/>
              <a:tailEnd type="triangl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Rounded MT Bold"/>
                <a:ea typeface="+mn-ea"/>
                <a:cs typeface="+mn-cs"/>
              </a:endParaRPr>
            </a:p>
          </p:txBody>
        </p:sp>
        <p:sp>
          <p:nvSpPr>
            <p:cNvPr id="12" name="Line 9">
              <a:extLst>
                <a:ext uri="{FF2B5EF4-FFF2-40B4-BE49-F238E27FC236}">
                  <a16:creationId xmlns:a16="http://schemas.microsoft.com/office/drawing/2014/main" id="{C34FC06A-AA4E-AE31-6EF0-3F1779EF12C5}"/>
                </a:ext>
              </a:extLst>
            </p:cNvPr>
            <p:cNvSpPr>
              <a:spLocks noChangeShapeType="1"/>
            </p:cNvSpPr>
            <p:nvPr/>
          </p:nvSpPr>
          <p:spPr bwMode="auto">
            <a:xfrm flipH="1" flipV="1">
              <a:off x="3024" y="3120"/>
              <a:ext cx="96" cy="624"/>
            </a:xfrm>
            <a:prstGeom prst="line">
              <a:avLst/>
            </a:prstGeom>
            <a:noFill/>
            <a:ln w="38100">
              <a:solidFill>
                <a:srgbClr val="EAE646"/>
              </a:solidFill>
              <a:round/>
              <a:headEnd/>
              <a:tailEnd type="triangl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Rounded MT Bold"/>
                <a:ea typeface="+mn-ea"/>
                <a:cs typeface="+mn-cs"/>
              </a:endParaRPr>
            </a:p>
          </p:txBody>
        </p:sp>
        <p:sp>
          <p:nvSpPr>
            <p:cNvPr id="13" name="Line 10">
              <a:extLst>
                <a:ext uri="{FF2B5EF4-FFF2-40B4-BE49-F238E27FC236}">
                  <a16:creationId xmlns:a16="http://schemas.microsoft.com/office/drawing/2014/main" id="{9BDAFC3C-AB18-154F-91F3-F27A2A3C75E0}"/>
                </a:ext>
              </a:extLst>
            </p:cNvPr>
            <p:cNvSpPr>
              <a:spLocks noChangeShapeType="1"/>
            </p:cNvSpPr>
            <p:nvPr/>
          </p:nvSpPr>
          <p:spPr bwMode="auto">
            <a:xfrm flipH="1" flipV="1">
              <a:off x="4080" y="2832"/>
              <a:ext cx="96" cy="624"/>
            </a:xfrm>
            <a:prstGeom prst="line">
              <a:avLst/>
            </a:prstGeom>
            <a:noFill/>
            <a:ln w="38100">
              <a:solidFill>
                <a:srgbClr val="EAE646"/>
              </a:solidFill>
              <a:round/>
              <a:headEnd/>
              <a:tailEnd type="triangl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Rounded MT Bold"/>
                <a:ea typeface="+mn-ea"/>
                <a:cs typeface="+mn-cs"/>
              </a:endParaRPr>
            </a:p>
          </p:txBody>
        </p:sp>
      </p:grpSp>
    </p:spTree>
    <p:extLst>
      <p:ext uri="{BB962C8B-B14F-4D97-AF65-F5344CB8AC3E}">
        <p14:creationId xmlns:p14="http://schemas.microsoft.com/office/powerpoint/2010/main" val="219694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01029" y="1804150"/>
            <a:ext cx="8280920" cy="4182057"/>
          </a:xfrm>
          <a:prstGeom prst="rect">
            <a:avLst/>
          </a:prstGeom>
        </p:spPr>
      </p:pic>
      <p:sp>
        <p:nvSpPr>
          <p:cNvPr id="41" name="TextBox 40"/>
          <p:cNvSpPr txBox="1"/>
          <p:nvPr/>
        </p:nvSpPr>
        <p:spPr>
          <a:xfrm>
            <a:off x="1055440" y="1172973"/>
            <a:ext cx="2740122" cy="584776"/>
          </a:xfrm>
          <a:prstGeom prst="rect">
            <a:avLst/>
          </a:prstGeom>
          <a:noFill/>
        </p:spPr>
        <p:txBody>
          <a:bodyPr wrap="square" rtlCol="0">
            <a:spAutoFit/>
          </a:bodyPr>
          <a:lstStyle/>
          <a:p>
            <a:pPr>
              <a:spcAft>
                <a:spcPts val="600"/>
              </a:spcAft>
              <a:defRPr/>
            </a:pPr>
            <a:r>
              <a:rPr lang="en-US" sz="1600" b="1" dirty="0">
                <a:solidFill>
                  <a:srgbClr val="589ED0"/>
                </a:solidFill>
                <a:latin typeface="Gill Sans MT"/>
                <a:cs typeface="Gill Sans MT"/>
              </a:rPr>
              <a:t>Land as a lower boundary to the atmosphere</a:t>
            </a:r>
          </a:p>
        </p:txBody>
      </p:sp>
      <p:grpSp>
        <p:nvGrpSpPr>
          <p:cNvPr id="6" name="Group 5">
            <a:extLst>
              <a:ext uri="{FF2B5EF4-FFF2-40B4-BE49-F238E27FC236}">
                <a16:creationId xmlns:a16="http://schemas.microsoft.com/office/drawing/2014/main" id="{FB3CE5BD-6104-A248-9F26-8A8BDE5BF42C}"/>
              </a:ext>
            </a:extLst>
          </p:cNvPr>
          <p:cNvGrpSpPr/>
          <p:nvPr/>
        </p:nvGrpSpPr>
        <p:grpSpPr>
          <a:xfrm>
            <a:off x="4006458" y="1172973"/>
            <a:ext cx="6330810" cy="584776"/>
            <a:chOff x="3144980" y="1172973"/>
            <a:chExt cx="6330810" cy="584776"/>
          </a:xfrm>
        </p:grpSpPr>
        <p:sp>
          <p:nvSpPr>
            <p:cNvPr id="42" name="TextBox 41"/>
            <p:cNvSpPr txBox="1"/>
            <p:nvPr/>
          </p:nvSpPr>
          <p:spPr>
            <a:xfrm>
              <a:off x="6186658" y="1172973"/>
              <a:ext cx="3289132" cy="584776"/>
            </a:xfrm>
            <a:prstGeom prst="rect">
              <a:avLst/>
            </a:prstGeom>
            <a:noFill/>
          </p:spPr>
          <p:txBody>
            <a:bodyPr wrap="square" rtlCol="0">
              <a:spAutoFit/>
            </a:bodyPr>
            <a:lstStyle/>
            <a:p>
              <a:pPr>
                <a:spcAft>
                  <a:spcPts val="600"/>
                </a:spcAft>
                <a:defRPr/>
              </a:pPr>
              <a:r>
                <a:rPr lang="en-US" sz="1600" b="1" dirty="0">
                  <a:solidFill>
                    <a:srgbClr val="589ED0"/>
                  </a:solidFill>
                  <a:latin typeface="Gill Sans MT"/>
                  <a:cs typeface="Gill Sans MT"/>
                </a:rPr>
                <a:t>Land as an integral component of the Earth System</a:t>
              </a:r>
            </a:p>
          </p:txBody>
        </p:sp>
        <p:cxnSp>
          <p:nvCxnSpPr>
            <p:cNvPr id="43" name="Straight Arrow Connector 42"/>
            <p:cNvCxnSpPr>
              <a:cxnSpLocks/>
            </p:cNvCxnSpPr>
            <p:nvPr/>
          </p:nvCxnSpPr>
          <p:spPr bwMode="auto">
            <a:xfrm>
              <a:off x="3144980" y="1432596"/>
              <a:ext cx="2525154" cy="0"/>
            </a:xfrm>
            <a:prstGeom prst="straightConnector1">
              <a:avLst/>
            </a:prstGeom>
            <a:solidFill>
              <a:schemeClr val="hlink"/>
            </a:solidFill>
            <a:ln w="57150" cap="flat" cmpd="sng" algn="ctr">
              <a:solidFill>
                <a:srgbClr val="589ED0"/>
              </a:solidFill>
              <a:prstDash val="solid"/>
              <a:round/>
              <a:headEnd type="none" w="med" len="med"/>
              <a:tailEnd type="arrow"/>
            </a:ln>
            <a:effectLst/>
          </p:spPr>
        </p:cxnSp>
      </p:grpSp>
      <p:sp>
        <p:nvSpPr>
          <p:cNvPr id="3" name="TextBox 2"/>
          <p:cNvSpPr txBox="1"/>
          <p:nvPr/>
        </p:nvSpPr>
        <p:spPr>
          <a:xfrm>
            <a:off x="5332489" y="6003762"/>
            <a:ext cx="3227358" cy="338554"/>
          </a:xfrm>
          <a:prstGeom prst="rect">
            <a:avLst/>
          </a:prstGeom>
          <a:noFill/>
        </p:spPr>
        <p:txBody>
          <a:bodyPr wrap="none" rtlCol="0">
            <a:spAutoFit/>
          </a:bodyPr>
          <a:lstStyle/>
          <a:p>
            <a:pPr>
              <a:defRPr/>
            </a:pPr>
            <a:r>
              <a:rPr lang="en-US" sz="1600" dirty="0">
                <a:solidFill>
                  <a:srgbClr val="000000"/>
                </a:solidFill>
                <a:latin typeface="Gill Sans MT" panose="020B0502020104020203" pitchFamily="34" charset="77"/>
              </a:rPr>
              <a:t>Figure: Fisher and </a:t>
            </a:r>
            <a:r>
              <a:rPr lang="en-US" sz="1600" dirty="0" err="1">
                <a:solidFill>
                  <a:srgbClr val="000000"/>
                </a:solidFill>
                <a:latin typeface="Gill Sans MT" panose="020B0502020104020203" pitchFamily="34" charset="77"/>
              </a:rPr>
              <a:t>Kove</a:t>
            </a:r>
            <a:r>
              <a:rPr lang="en-US" sz="1600" dirty="0">
                <a:solidFill>
                  <a:srgbClr val="000000"/>
                </a:solidFill>
                <a:latin typeface="Gill Sans MT" panose="020B0502020104020203" pitchFamily="34" charset="77"/>
              </a:rPr>
              <a:t>, 2020, JAMES</a:t>
            </a:r>
          </a:p>
        </p:txBody>
      </p:sp>
      <p:sp>
        <p:nvSpPr>
          <p:cNvPr id="7" name="Title 1">
            <a:extLst>
              <a:ext uri="{FF2B5EF4-FFF2-40B4-BE49-F238E27FC236}">
                <a16:creationId xmlns:a16="http://schemas.microsoft.com/office/drawing/2014/main" id="{C8FCBE68-D440-D496-AA24-10D6B84894A3}"/>
              </a:ext>
            </a:extLst>
          </p:cNvPr>
          <p:cNvSpPr txBox="1">
            <a:spLocks/>
          </p:cNvSpPr>
          <p:nvPr/>
        </p:nvSpPr>
        <p:spPr>
          <a:xfrm>
            <a:off x="360000" y="324000"/>
            <a:ext cx="11449050" cy="1124780"/>
          </a:xfrm>
          <a:prstGeom prst="rect">
            <a:avLst/>
          </a:prstGeom>
        </p:spPr>
        <p:txBody>
          <a:bodyPr/>
          <a:lstStyle>
            <a:lvl1pPr algn="l" defTabSz="914400" rtl="0" eaLnBrk="1" latinLnBrk="0" hangingPunct="1">
              <a:lnSpc>
                <a:spcPct val="114000"/>
              </a:lnSpc>
              <a:spcBef>
                <a:spcPct val="0"/>
              </a:spcBef>
              <a:buNone/>
              <a:defRPr sz="3200" b="1" kern="1200" cap="all" spc="100" baseline="0">
                <a:solidFill>
                  <a:schemeClr val="accent1"/>
                </a:solidFill>
                <a:latin typeface="+mj-lt"/>
                <a:ea typeface="+mj-ea"/>
                <a:cs typeface="+mj-cs"/>
              </a:defRPr>
            </a:lvl1pPr>
          </a:lstStyle>
          <a:p>
            <a:pPr>
              <a:defRPr/>
            </a:pPr>
            <a:r>
              <a:rPr lang="en-US" spc="0" dirty="0">
                <a:solidFill>
                  <a:schemeClr val="tx2"/>
                </a:solidFill>
              </a:rPr>
              <a:t>The interdisciplinary evolution of land models</a:t>
            </a:r>
          </a:p>
        </p:txBody>
      </p:sp>
    </p:spTree>
    <p:extLst>
      <p:ext uri="{BB962C8B-B14F-4D97-AF65-F5344CB8AC3E}">
        <p14:creationId xmlns:p14="http://schemas.microsoft.com/office/powerpoint/2010/main" val="26798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C0D4-D634-395F-0DA1-B905ABBFC50A}"/>
              </a:ext>
            </a:extLst>
          </p:cNvPr>
          <p:cNvSpPr>
            <a:spLocks noGrp="1"/>
          </p:cNvSpPr>
          <p:nvPr>
            <p:ph type="title"/>
          </p:nvPr>
        </p:nvSpPr>
        <p:spPr/>
        <p:txBody>
          <a:bodyPr/>
          <a:lstStyle/>
          <a:p>
            <a:r>
              <a:rPr lang="de-DE" dirty="0" err="1"/>
              <a:t>Water</a:t>
            </a:r>
            <a:r>
              <a:rPr lang="de-DE" dirty="0"/>
              <a:t> </a:t>
            </a:r>
            <a:r>
              <a:rPr lang="de-DE" dirty="0" err="1"/>
              <a:t>cycle</a:t>
            </a:r>
            <a:r>
              <a:rPr lang="de-DE" dirty="0"/>
              <a:t> in </a:t>
            </a:r>
            <a:r>
              <a:rPr lang="de-DE" dirty="0" err="1"/>
              <a:t>LSM´s</a:t>
            </a:r>
            <a:endParaRPr lang="en-DE" dirty="0"/>
          </a:p>
        </p:txBody>
      </p:sp>
      <p:sp>
        <p:nvSpPr>
          <p:cNvPr id="3" name="Content Placeholder 2">
            <a:extLst>
              <a:ext uri="{FF2B5EF4-FFF2-40B4-BE49-F238E27FC236}">
                <a16:creationId xmlns:a16="http://schemas.microsoft.com/office/drawing/2014/main" id="{CD8203C4-28C2-A8E2-2D08-5E239938B20C}"/>
              </a:ext>
            </a:extLst>
          </p:cNvPr>
          <p:cNvSpPr>
            <a:spLocks noGrp="1"/>
          </p:cNvSpPr>
          <p:nvPr>
            <p:ph idx="1"/>
          </p:nvPr>
        </p:nvSpPr>
        <p:spPr>
          <a:xfrm>
            <a:off x="360000" y="1601470"/>
            <a:ext cx="5880016" cy="3089993"/>
          </a:xfrm>
        </p:spPr>
        <p:txBody>
          <a:bodyPr/>
          <a:lstStyle/>
          <a:p>
            <a:r>
              <a:rPr lang="en-GB" dirty="0"/>
              <a:t>P + I = ET + </a:t>
            </a:r>
            <a:r>
              <a:rPr lang="en-GB" dirty="0" err="1"/>
              <a:t>Q</a:t>
            </a:r>
            <a:r>
              <a:rPr lang="en-GB" baseline="-25000" dirty="0" err="1"/>
              <a:t>surface</a:t>
            </a:r>
            <a:r>
              <a:rPr lang="en-GB" dirty="0"/>
              <a:t> + </a:t>
            </a:r>
            <a:r>
              <a:rPr lang="en-GB" dirty="0" err="1"/>
              <a:t>Q</a:t>
            </a:r>
            <a:r>
              <a:rPr lang="en-GB" baseline="-25000" dirty="0" err="1"/>
              <a:t>subsurface</a:t>
            </a:r>
            <a:r>
              <a:rPr lang="en-GB" dirty="0"/>
              <a:t> + </a:t>
            </a:r>
            <a:r>
              <a:rPr lang="el-GR" dirty="0"/>
              <a:t>Δ</a:t>
            </a:r>
            <a:r>
              <a:rPr lang="en-GB" dirty="0"/>
              <a:t>S.</a:t>
            </a:r>
          </a:p>
          <a:p>
            <a:endParaRPr lang="en-GB" dirty="0"/>
          </a:p>
          <a:p>
            <a:r>
              <a:rPr lang="en-GB" sz="2000" dirty="0"/>
              <a:t>P = precipitation, I = irrigation, ET = total evapotranspiration, </a:t>
            </a:r>
            <a:r>
              <a:rPr lang="en-GB" sz="2000" dirty="0" err="1"/>
              <a:t>Q</a:t>
            </a:r>
            <a:r>
              <a:rPr lang="en-GB" sz="2000" baseline="-25000" dirty="0" err="1"/>
              <a:t>surface</a:t>
            </a:r>
            <a:r>
              <a:rPr lang="en-GB" sz="2000" dirty="0"/>
              <a:t> = surface runoff, </a:t>
            </a:r>
            <a:r>
              <a:rPr lang="en-GB" sz="2000" dirty="0" err="1"/>
              <a:t>Q</a:t>
            </a:r>
            <a:r>
              <a:rPr lang="en-GB" sz="2000" baseline="-25000" dirty="0" err="1"/>
              <a:t>subsurface</a:t>
            </a:r>
            <a:r>
              <a:rPr lang="en-GB" sz="2000" dirty="0"/>
              <a:t> is subsurface runoff (from groundwater) and </a:t>
            </a:r>
            <a:r>
              <a:rPr lang="el-GR" sz="2000" dirty="0"/>
              <a:t>Δ</a:t>
            </a:r>
            <a:r>
              <a:rPr lang="en-GB" sz="2000" dirty="0"/>
              <a:t>S is change in storage (in soil, aquifer and snow pack). All in L</a:t>
            </a:r>
            <a:r>
              <a:rPr lang="en-GB" sz="2000" baseline="30000" dirty="0"/>
              <a:t>3</a:t>
            </a:r>
            <a:r>
              <a:rPr lang="en-GB" sz="2000" dirty="0"/>
              <a:t>/T.</a:t>
            </a:r>
          </a:p>
          <a:p>
            <a:endParaRPr lang="en-GB" dirty="0"/>
          </a:p>
          <a:p>
            <a:r>
              <a:rPr lang="en-GB" dirty="0"/>
              <a:t>ET includes evaporation, transpiration, evaporation from interception and sublimation</a:t>
            </a:r>
          </a:p>
          <a:p>
            <a:endParaRPr lang="en-GB" sz="2000" dirty="0"/>
          </a:p>
        </p:txBody>
      </p:sp>
      <p:sp>
        <p:nvSpPr>
          <p:cNvPr id="5" name="Slide Number Placeholder 4">
            <a:extLst>
              <a:ext uri="{FF2B5EF4-FFF2-40B4-BE49-F238E27FC236}">
                <a16:creationId xmlns:a16="http://schemas.microsoft.com/office/drawing/2014/main" id="{9303BBF9-2A13-471F-50BD-FA352A26F0B4}"/>
              </a:ext>
            </a:extLst>
          </p:cNvPr>
          <p:cNvSpPr>
            <a:spLocks noGrp="1"/>
          </p:cNvSpPr>
          <p:nvPr>
            <p:ph type="sldNum" sz="quarter" idx="14"/>
          </p:nvPr>
        </p:nvSpPr>
        <p:spPr>
          <a:xfrm>
            <a:off x="5818290" y="6381328"/>
            <a:ext cx="720000" cy="221109"/>
          </a:xfrm>
          <a:prstGeom prst="rect">
            <a:avLst/>
          </a:prstGeom>
        </p:spPr>
        <p:txBody>
          <a:bodyPr vert="horz" lIns="0" tIns="0" rIns="0" bIns="0" rtlCol="0" anchor="t" anchorCtr="0">
            <a:noAutofit/>
          </a:bodyPr>
          <a:lstStyle>
            <a:defPPr>
              <a:defRPr lang="en-US"/>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Seite </a:t>
            </a:r>
            <a:fld id="{A52F4D17-1AD6-42D9-B93A-EB002C62F438}" type="slidenum">
              <a:rPr lang="de-DE" smtClean="0"/>
              <a:pPr/>
              <a:t>6</a:t>
            </a:fld>
            <a:endParaRPr lang="de-DE" dirty="0"/>
          </a:p>
        </p:txBody>
      </p:sp>
      <p:grpSp>
        <p:nvGrpSpPr>
          <p:cNvPr id="93" name="Group 92">
            <a:extLst>
              <a:ext uri="{FF2B5EF4-FFF2-40B4-BE49-F238E27FC236}">
                <a16:creationId xmlns:a16="http://schemas.microsoft.com/office/drawing/2014/main" id="{0B2D29CD-9FE7-B31F-8610-D6836F902E1D}"/>
              </a:ext>
            </a:extLst>
          </p:cNvPr>
          <p:cNvGrpSpPr/>
          <p:nvPr/>
        </p:nvGrpSpPr>
        <p:grpSpPr>
          <a:xfrm>
            <a:off x="6816080" y="116632"/>
            <a:ext cx="4779952" cy="5777398"/>
            <a:chOff x="6744072" y="660038"/>
            <a:chExt cx="4779952" cy="5777398"/>
          </a:xfrm>
        </p:grpSpPr>
        <p:pic>
          <p:nvPicPr>
            <p:cNvPr id="90" name="Picture 89" descr="Diagram of a plant with water and evaporation&#10;&#10;Description automatically generated">
              <a:extLst>
                <a:ext uri="{FF2B5EF4-FFF2-40B4-BE49-F238E27FC236}">
                  <a16:creationId xmlns:a16="http://schemas.microsoft.com/office/drawing/2014/main" id="{7191CA95-6477-190E-AC26-8E9287F09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088" y="660038"/>
              <a:ext cx="4635936" cy="5777398"/>
            </a:xfrm>
            <a:prstGeom prst="rect">
              <a:avLst/>
            </a:prstGeom>
          </p:spPr>
        </p:pic>
        <p:sp>
          <p:nvSpPr>
            <p:cNvPr id="91" name="TextBox 90">
              <a:extLst>
                <a:ext uri="{FF2B5EF4-FFF2-40B4-BE49-F238E27FC236}">
                  <a16:creationId xmlns:a16="http://schemas.microsoft.com/office/drawing/2014/main" id="{67FBED1F-E5B3-9BD2-1F89-5BBF9B85CA48}"/>
                </a:ext>
              </a:extLst>
            </p:cNvPr>
            <p:cNvSpPr txBox="1"/>
            <p:nvPr/>
          </p:nvSpPr>
          <p:spPr>
            <a:xfrm>
              <a:off x="6744072" y="1448780"/>
              <a:ext cx="432048" cy="468052"/>
            </a:xfrm>
            <a:prstGeom prst="rect">
              <a:avLst/>
            </a:prstGeom>
            <a:solidFill>
              <a:schemeClr val="bg1"/>
            </a:solidFill>
          </p:spPr>
          <p:txBody>
            <a:bodyPr wrap="square" rtlCol="0">
              <a:spAutoFit/>
            </a:bodyPr>
            <a:lstStyle/>
            <a:p>
              <a:pPr algn="l">
                <a:lnSpc>
                  <a:spcPct val="95000"/>
                </a:lnSpc>
              </a:pPr>
              <a:endParaRPr lang="en-DE" sz="2400" dirty="0" err="1"/>
            </a:p>
          </p:txBody>
        </p:sp>
        <p:sp>
          <p:nvSpPr>
            <p:cNvPr id="92" name="TextBox 91">
              <a:extLst>
                <a:ext uri="{FF2B5EF4-FFF2-40B4-BE49-F238E27FC236}">
                  <a16:creationId xmlns:a16="http://schemas.microsoft.com/office/drawing/2014/main" id="{C53BF696-24C1-F89E-15F2-5A724DC3A166}"/>
                </a:ext>
              </a:extLst>
            </p:cNvPr>
            <p:cNvSpPr txBox="1"/>
            <p:nvPr/>
          </p:nvSpPr>
          <p:spPr>
            <a:xfrm>
              <a:off x="6748636" y="724858"/>
              <a:ext cx="648072" cy="443198"/>
            </a:xfrm>
            <a:prstGeom prst="rect">
              <a:avLst/>
            </a:prstGeom>
            <a:solidFill>
              <a:schemeClr val="bg1"/>
            </a:solidFill>
          </p:spPr>
          <p:txBody>
            <a:bodyPr wrap="square" rtlCol="0">
              <a:spAutoFit/>
            </a:bodyPr>
            <a:lstStyle/>
            <a:p>
              <a:pPr algn="l">
                <a:lnSpc>
                  <a:spcPct val="95000"/>
                </a:lnSpc>
              </a:pPr>
              <a:endParaRPr lang="en-DE" sz="2400" dirty="0" err="1"/>
            </a:p>
          </p:txBody>
        </p:sp>
      </p:grpSp>
      <p:sp>
        <p:nvSpPr>
          <p:cNvPr id="4" name="Textfeld 3">
            <a:extLst>
              <a:ext uri="{FF2B5EF4-FFF2-40B4-BE49-F238E27FC236}">
                <a16:creationId xmlns:a16="http://schemas.microsoft.com/office/drawing/2014/main" id="{DD9C70F9-FADB-6364-E3CA-FEA5E61DFC8A}"/>
              </a:ext>
            </a:extLst>
          </p:cNvPr>
          <p:cNvSpPr txBox="1"/>
          <p:nvPr/>
        </p:nvSpPr>
        <p:spPr>
          <a:xfrm>
            <a:off x="6988359" y="6011632"/>
            <a:ext cx="2702150" cy="326243"/>
          </a:xfrm>
          <a:prstGeom prst="rect">
            <a:avLst/>
          </a:prstGeom>
          <a:noFill/>
        </p:spPr>
        <p:txBody>
          <a:bodyPr wrap="none" rtlCol="0">
            <a:spAutoFit/>
          </a:bodyPr>
          <a:lstStyle/>
          <a:p>
            <a:pPr algn="l">
              <a:lnSpc>
                <a:spcPct val="95000"/>
              </a:lnSpc>
            </a:pPr>
            <a:r>
              <a:rPr lang="de-DE" sz="1600" i="1" dirty="0"/>
              <a:t>Lawrence et al., 2011, 2019</a:t>
            </a:r>
          </a:p>
        </p:txBody>
      </p:sp>
    </p:spTree>
    <p:extLst>
      <p:ext uri="{BB962C8B-B14F-4D97-AF65-F5344CB8AC3E}">
        <p14:creationId xmlns:p14="http://schemas.microsoft.com/office/powerpoint/2010/main" val="331503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C0D4-D634-395F-0DA1-B905ABBFC50A}"/>
              </a:ext>
            </a:extLst>
          </p:cNvPr>
          <p:cNvSpPr>
            <a:spLocks noGrp="1"/>
          </p:cNvSpPr>
          <p:nvPr>
            <p:ph type="title"/>
          </p:nvPr>
        </p:nvSpPr>
        <p:spPr/>
        <p:txBody>
          <a:bodyPr/>
          <a:lstStyle/>
          <a:p>
            <a:r>
              <a:rPr lang="de-DE" dirty="0" err="1"/>
              <a:t>Water</a:t>
            </a:r>
            <a:r>
              <a:rPr lang="de-DE" dirty="0"/>
              <a:t> </a:t>
            </a:r>
            <a:r>
              <a:rPr lang="de-DE" dirty="0" err="1"/>
              <a:t>cycle</a:t>
            </a:r>
            <a:r>
              <a:rPr lang="de-DE" dirty="0"/>
              <a:t> in </a:t>
            </a:r>
            <a:r>
              <a:rPr lang="de-DE" dirty="0" err="1"/>
              <a:t>LSM´s</a:t>
            </a:r>
            <a:endParaRPr lang="en-DE" dirty="0"/>
          </a:p>
        </p:txBody>
      </p:sp>
      <p:sp>
        <p:nvSpPr>
          <p:cNvPr id="3" name="Content Placeholder 2">
            <a:extLst>
              <a:ext uri="{FF2B5EF4-FFF2-40B4-BE49-F238E27FC236}">
                <a16:creationId xmlns:a16="http://schemas.microsoft.com/office/drawing/2014/main" id="{CD8203C4-28C2-A8E2-2D08-5E239938B20C}"/>
              </a:ext>
            </a:extLst>
          </p:cNvPr>
          <p:cNvSpPr>
            <a:spLocks noGrp="1"/>
          </p:cNvSpPr>
          <p:nvPr>
            <p:ph idx="1"/>
          </p:nvPr>
        </p:nvSpPr>
        <p:spPr>
          <a:xfrm>
            <a:off x="360000" y="1623241"/>
            <a:ext cx="5880016" cy="3089993"/>
          </a:xfrm>
        </p:spPr>
        <p:txBody>
          <a:bodyPr/>
          <a:lstStyle/>
          <a:p>
            <a:r>
              <a:rPr lang="en-GB" dirty="0"/>
              <a:t>Started with bucket approaches (Manabe,1969).</a:t>
            </a:r>
          </a:p>
          <a:p>
            <a:endParaRPr lang="en-GB" dirty="0"/>
          </a:p>
          <a:p>
            <a:r>
              <a:rPr lang="en-GB" dirty="0"/>
              <a:t>Later: 1D Richards equation to solve water flow in soils (1990´s).</a:t>
            </a:r>
          </a:p>
          <a:p>
            <a:endParaRPr lang="en-GB" dirty="0"/>
          </a:p>
          <a:p>
            <a:r>
              <a:rPr lang="en-GB" dirty="0"/>
              <a:t>Recently: also 3D fully hydrodynamics, considering groundwater and surface water in a coupled fashion (e.g., CLM-</a:t>
            </a:r>
            <a:r>
              <a:rPr lang="en-GB" dirty="0" err="1"/>
              <a:t>ParFlow</a:t>
            </a:r>
            <a:r>
              <a:rPr lang="en-GB" dirty="0"/>
              <a:t>, </a:t>
            </a:r>
            <a:r>
              <a:rPr lang="en-GB" dirty="0" err="1"/>
              <a:t>Kollet</a:t>
            </a:r>
            <a:r>
              <a:rPr lang="en-GB" dirty="0"/>
              <a:t> and Maxwell, 2008). </a:t>
            </a:r>
            <a:endParaRPr lang="en-GB" sz="2000" dirty="0"/>
          </a:p>
        </p:txBody>
      </p:sp>
      <p:sp>
        <p:nvSpPr>
          <p:cNvPr id="5" name="Slide Number Placeholder 4">
            <a:extLst>
              <a:ext uri="{FF2B5EF4-FFF2-40B4-BE49-F238E27FC236}">
                <a16:creationId xmlns:a16="http://schemas.microsoft.com/office/drawing/2014/main" id="{9303BBF9-2A13-471F-50BD-FA352A26F0B4}"/>
              </a:ext>
            </a:extLst>
          </p:cNvPr>
          <p:cNvSpPr>
            <a:spLocks noGrp="1"/>
          </p:cNvSpPr>
          <p:nvPr>
            <p:ph type="sldNum" sz="quarter" idx="14"/>
          </p:nvPr>
        </p:nvSpPr>
        <p:spPr>
          <a:xfrm>
            <a:off x="5818290" y="6381328"/>
            <a:ext cx="720000" cy="221109"/>
          </a:xfrm>
          <a:prstGeom prst="rect">
            <a:avLst/>
          </a:prstGeom>
        </p:spPr>
        <p:txBody>
          <a:bodyPr vert="horz" lIns="0" tIns="0" rIns="0" bIns="0" rtlCol="0" anchor="t" anchorCtr="0">
            <a:noAutofit/>
          </a:bodyPr>
          <a:lstStyle>
            <a:defPPr>
              <a:defRPr lang="en-US"/>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Seite </a:t>
            </a:r>
            <a:fld id="{A52F4D17-1AD6-42D9-B93A-EB002C62F438}" type="slidenum">
              <a:rPr lang="de-DE" smtClean="0"/>
              <a:pPr/>
              <a:t>7</a:t>
            </a:fld>
            <a:endParaRPr lang="de-DE" dirty="0"/>
          </a:p>
        </p:txBody>
      </p:sp>
      <p:grpSp>
        <p:nvGrpSpPr>
          <p:cNvPr id="93" name="Group 92">
            <a:extLst>
              <a:ext uri="{FF2B5EF4-FFF2-40B4-BE49-F238E27FC236}">
                <a16:creationId xmlns:a16="http://schemas.microsoft.com/office/drawing/2014/main" id="{0B2D29CD-9FE7-B31F-8610-D6836F902E1D}"/>
              </a:ext>
            </a:extLst>
          </p:cNvPr>
          <p:cNvGrpSpPr/>
          <p:nvPr/>
        </p:nvGrpSpPr>
        <p:grpSpPr>
          <a:xfrm>
            <a:off x="6816080" y="116632"/>
            <a:ext cx="4779952" cy="5777398"/>
            <a:chOff x="6744072" y="660038"/>
            <a:chExt cx="4779952" cy="5777398"/>
          </a:xfrm>
        </p:grpSpPr>
        <p:pic>
          <p:nvPicPr>
            <p:cNvPr id="90" name="Picture 89" descr="Diagram of a plant with water and evaporation&#10;&#10;Description automatically generated">
              <a:extLst>
                <a:ext uri="{FF2B5EF4-FFF2-40B4-BE49-F238E27FC236}">
                  <a16:creationId xmlns:a16="http://schemas.microsoft.com/office/drawing/2014/main" id="{7191CA95-6477-190E-AC26-8E9287F09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088" y="660038"/>
              <a:ext cx="4635936" cy="5777398"/>
            </a:xfrm>
            <a:prstGeom prst="rect">
              <a:avLst/>
            </a:prstGeom>
          </p:spPr>
        </p:pic>
        <p:sp>
          <p:nvSpPr>
            <p:cNvPr id="91" name="TextBox 90">
              <a:extLst>
                <a:ext uri="{FF2B5EF4-FFF2-40B4-BE49-F238E27FC236}">
                  <a16:creationId xmlns:a16="http://schemas.microsoft.com/office/drawing/2014/main" id="{67FBED1F-E5B3-9BD2-1F89-5BBF9B85CA48}"/>
                </a:ext>
              </a:extLst>
            </p:cNvPr>
            <p:cNvSpPr txBox="1"/>
            <p:nvPr/>
          </p:nvSpPr>
          <p:spPr>
            <a:xfrm>
              <a:off x="6744072" y="1448780"/>
              <a:ext cx="432048" cy="468052"/>
            </a:xfrm>
            <a:prstGeom prst="rect">
              <a:avLst/>
            </a:prstGeom>
            <a:solidFill>
              <a:schemeClr val="bg1"/>
            </a:solidFill>
          </p:spPr>
          <p:txBody>
            <a:bodyPr wrap="square" rtlCol="0">
              <a:spAutoFit/>
            </a:bodyPr>
            <a:lstStyle/>
            <a:p>
              <a:pPr algn="l">
                <a:lnSpc>
                  <a:spcPct val="95000"/>
                </a:lnSpc>
              </a:pPr>
              <a:endParaRPr lang="en-DE" sz="2400" dirty="0" err="1"/>
            </a:p>
          </p:txBody>
        </p:sp>
        <p:sp>
          <p:nvSpPr>
            <p:cNvPr id="92" name="TextBox 91">
              <a:extLst>
                <a:ext uri="{FF2B5EF4-FFF2-40B4-BE49-F238E27FC236}">
                  <a16:creationId xmlns:a16="http://schemas.microsoft.com/office/drawing/2014/main" id="{C53BF696-24C1-F89E-15F2-5A724DC3A166}"/>
                </a:ext>
              </a:extLst>
            </p:cNvPr>
            <p:cNvSpPr txBox="1"/>
            <p:nvPr/>
          </p:nvSpPr>
          <p:spPr>
            <a:xfrm>
              <a:off x="6748636" y="724858"/>
              <a:ext cx="648072" cy="443198"/>
            </a:xfrm>
            <a:prstGeom prst="rect">
              <a:avLst/>
            </a:prstGeom>
            <a:solidFill>
              <a:schemeClr val="bg1"/>
            </a:solidFill>
          </p:spPr>
          <p:txBody>
            <a:bodyPr wrap="square" rtlCol="0">
              <a:spAutoFit/>
            </a:bodyPr>
            <a:lstStyle/>
            <a:p>
              <a:pPr algn="l">
                <a:lnSpc>
                  <a:spcPct val="95000"/>
                </a:lnSpc>
              </a:pPr>
              <a:endParaRPr lang="en-DE" sz="2400" dirty="0" err="1"/>
            </a:p>
          </p:txBody>
        </p:sp>
      </p:grpSp>
      <p:sp>
        <p:nvSpPr>
          <p:cNvPr id="4" name="Textfeld 3">
            <a:extLst>
              <a:ext uri="{FF2B5EF4-FFF2-40B4-BE49-F238E27FC236}">
                <a16:creationId xmlns:a16="http://schemas.microsoft.com/office/drawing/2014/main" id="{DD9C70F9-FADB-6364-E3CA-FEA5E61DFC8A}"/>
              </a:ext>
            </a:extLst>
          </p:cNvPr>
          <p:cNvSpPr txBox="1"/>
          <p:nvPr/>
        </p:nvSpPr>
        <p:spPr>
          <a:xfrm>
            <a:off x="6988359" y="6011632"/>
            <a:ext cx="2702150" cy="326243"/>
          </a:xfrm>
          <a:prstGeom prst="rect">
            <a:avLst/>
          </a:prstGeom>
          <a:noFill/>
        </p:spPr>
        <p:txBody>
          <a:bodyPr wrap="none" rtlCol="0">
            <a:spAutoFit/>
          </a:bodyPr>
          <a:lstStyle/>
          <a:p>
            <a:pPr algn="l">
              <a:lnSpc>
                <a:spcPct val="95000"/>
              </a:lnSpc>
            </a:pPr>
            <a:r>
              <a:rPr lang="de-DE" sz="1600" i="1" dirty="0"/>
              <a:t>Lawrence et al., 2011, 2019</a:t>
            </a:r>
          </a:p>
        </p:txBody>
      </p:sp>
    </p:spTree>
    <p:extLst>
      <p:ext uri="{BB962C8B-B14F-4D97-AF65-F5344CB8AC3E}">
        <p14:creationId xmlns:p14="http://schemas.microsoft.com/office/powerpoint/2010/main" val="395734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C0D4-D634-395F-0DA1-B905ABBFC50A}"/>
              </a:ext>
            </a:extLst>
          </p:cNvPr>
          <p:cNvSpPr>
            <a:spLocks noGrp="1"/>
          </p:cNvSpPr>
          <p:nvPr>
            <p:ph type="title"/>
          </p:nvPr>
        </p:nvSpPr>
        <p:spPr>
          <a:xfrm>
            <a:off x="372846" y="255563"/>
            <a:ext cx="11449050" cy="1124780"/>
          </a:xfrm>
        </p:spPr>
        <p:txBody>
          <a:bodyPr/>
          <a:lstStyle/>
          <a:p>
            <a:r>
              <a:rPr lang="de-DE" dirty="0"/>
              <a:t>Richards </a:t>
            </a:r>
            <a:r>
              <a:rPr lang="de-DE" dirty="0" err="1"/>
              <a:t>equation</a:t>
            </a:r>
            <a:endParaRPr lang="en-DE" dirty="0"/>
          </a:p>
        </p:txBody>
      </p:sp>
      <p:sp>
        <p:nvSpPr>
          <p:cNvPr id="5" name="Slide Number Placeholder 4">
            <a:extLst>
              <a:ext uri="{FF2B5EF4-FFF2-40B4-BE49-F238E27FC236}">
                <a16:creationId xmlns:a16="http://schemas.microsoft.com/office/drawing/2014/main" id="{9303BBF9-2A13-471F-50BD-FA352A26F0B4}"/>
              </a:ext>
            </a:extLst>
          </p:cNvPr>
          <p:cNvSpPr>
            <a:spLocks noGrp="1"/>
          </p:cNvSpPr>
          <p:nvPr>
            <p:ph type="sldNum" sz="quarter" idx="14"/>
          </p:nvPr>
        </p:nvSpPr>
        <p:spPr>
          <a:xfrm>
            <a:off x="5818290" y="6381328"/>
            <a:ext cx="720000" cy="221109"/>
          </a:xfrm>
          <a:prstGeom prst="rect">
            <a:avLst/>
          </a:prstGeom>
        </p:spPr>
        <p:txBody>
          <a:bodyPr vert="horz" lIns="0" tIns="0" rIns="0" bIns="0" rtlCol="0" anchor="t" anchorCtr="0">
            <a:noAutofit/>
          </a:bodyPr>
          <a:lstStyle>
            <a:defPPr>
              <a:defRPr lang="en-US"/>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Seite </a:t>
            </a:r>
            <a:fld id="{A52F4D17-1AD6-42D9-B93A-EB002C62F438}" type="slidenum">
              <a:rPr lang="de-DE" smtClean="0"/>
              <a:pPr/>
              <a:t>8</a:t>
            </a:fld>
            <a:endParaRPr lang="de-DE" dirty="0"/>
          </a:p>
        </p:txBody>
      </p:sp>
      <p:sp>
        <p:nvSpPr>
          <p:cNvPr id="7" name="Text Box 28">
            <a:extLst>
              <a:ext uri="{FF2B5EF4-FFF2-40B4-BE49-F238E27FC236}">
                <a16:creationId xmlns:a16="http://schemas.microsoft.com/office/drawing/2014/main" id="{33A0F5FF-CFDC-1EC0-9E4F-54F35F56565F}"/>
              </a:ext>
            </a:extLst>
          </p:cNvPr>
          <p:cNvSpPr txBox="1">
            <a:spLocks noChangeArrowheads="1"/>
          </p:cNvSpPr>
          <p:nvPr/>
        </p:nvSpPr>
        <p:spPr bwMode="auto">
          <a:xfrm>
            <a:off x="7994846" y="110369"/>
            <a:ext cx="4032448" cy="3454792"/>
          </a:xfrm>
          <a:prstGeom prst="rect">
            <a:avLst/>
          </a:prstGeom>
          <a:solidFill>
            <a:srgbClr val="FFFF00"/>
          </a:solidFill>
          <a:ln w="9525">
            <a:noFill/>
            <a:miter lim="800000"/>
            <a:headEnd/>
            <a:tailEnd/>
          </a:ln>
        </p:spPr>
        <p:txBody>
          <a:bodyPr wrap="square">
            <a:spAutoFit/>
          </a:bodyPr>
          <a:lstStyle/>
          <a:p>
            <a:pPr>
              <a:spcBef>
                <a:spcPct val="50000"/>
              </a:spcBef>
            </a:pPr>
            <a:r>
              <a:rPr lang="de-DE" sz="1900" i="1" dirty="0"/>
              <a:t>K	</a:t>
            </a:r>
            <a:r>
              <a:rPr lang="de-DE" sz="1900" dirty="0" err="1"/>
              <a:t>hydraulic</a:t>
            </a:r>
            <a:r>
              <a:rPr lang="de-DE" sz="1900" dirty="0"/>
              <a:t> </a:t>
            </a:r>
            <a:r>
              <a:rPr lang="de-DE" sz="1900" dirty="0" err="1"/>
              <a:t>conductivity</a:t>
            </a:r>
            <a:r>
              <a:rPr lang="de-DE" sz="1900" dirty="0"/>
              <a:t> </a:t>
            </a:r>
            <a:r>
              <a:rPr lang="en-GB" sz="1900" dirty="0"/>
              <a:t>[LT</a:t>
            </a:r>
            <a:r>
              <a:rPr lang="en-GB" sz="1900" baseline="30000" dirty="0"/>
              <a:t>-1</a:t>
            </a:r>
            <a:r>
              <a:rPr lang="en-GB" sz="1900" dirty="0"/>
              <a:t>] </a:t>
            </a:r>
            <a:r>
              <a:rPr lang="en-GB" sz="1900" i="1" dirty="0">
                <a:latin typeface="+mj-lt"/>
              </a:rPr>
              <a:t>	</a:t>
            </a:r>
          </a:p>
          <a:p>
            <a:pPr>
              <a:spcBef>
                <a:spcPct val="50000"/>
              </a:spcBef>
            </a:pPr>
            <a:r>
              <a:rPr lang="el-GR" sz="1900" i="1" dirty="0"/>
              <a:t>ψ</a:t>
            </a:r>
            <a:r>
              <a:rPr lang="en-GB" sz="1900" dirty="0"/>
              <a:t> 	suction [L]</a:t>
            </a:r>
          </a:p>
          <a:p>
            <a:pPr>
              <a:spcBef>
                <a:spcPct val="50000"/>
              </a:spcBef>
            </a:pPr>
            <a:r>
              <a:rPr lang="en-GB" sz="1900" i="1" dirty="0"/>
              <a:t>H</a:t>
            </a:r>
            <a:r>
              <a:rPr lang="en-GB" sz="1900" dirty="0"/>
              <a:t> 	total potential head [L]</a:t>
            </a:r>
          </a:p>
          <a:p>
            <a:pPr>
              <a:spcBef>
                <a:spcPct val="50000"/>
              </a:spcBef>
            </a:pPr>
            <a:r>
              <a:rPr lang="en-GB" sz="1900" dirty="0"/>
              <a:t>Q</a:t>
            </a:r>
            <a:r>
              <a:rPr lang="en-GB" sz="1900" baseline="-25000" dirty="0"/>
              <a:t>SS	</a:t>
            </a:r>
            <a:r>
              <a:rPr lang="en-GB" sz="1900" dirty="0"/>
              <a:t>sinks and sources [T</a:t>
            </a:r>
            <a:r>
              <a:rPr lang="en-GB" sz="1900" baseline="30000" dirty="0"/>
              <a:t>-1</a:t>
            </a:r>
            <a:r>
              <a:rPr lang="en-GB" sz="1900" dirty="0"/>
              <a:t>]</a:t>
            </a:r>
          </a:p>
          <a:p>
            <a:pPr>
              <a:spcBef>
                <a:spcPct val="50000"/>
              </a:spcBef>
            </a:pPr>
            <a:r>
              <a:rPr lang="el-GR" sz="1900" i="1" dirty="0">
                <a:latin typeface="+mj-lt"/>
              </a:rPr>
              <a:t>θ</a:t>
            </a:r>
            <a:r>
              <a:rPr lang="de-DE" sz="1900" i="1" dirty="0">
                <a:latin typeface="+mj-lt"/>
              </a:rPr>
              <a:t>	</a:t>
            </a:r>
            <a:r>
              <a:rPr lang="de-DE" sz="1900" dirty="0" err="1">
                <a:latin typeface="+mj-lt"/>
              </a:rPr>
              <a:t>soil</a:t>
            </a:r>
            <a:r>
              <a:rPr lang="de-DE" sz="1900" dirty="0">
                <a:latin typeface="+mj-lt"/>
              </a:rPr>
              <a:t> </a:t>
            </a:r>
            <a:r>
              <a:rPr lang="de-DE" sz="1900" dirty="0" err="1">
                <a:latin typeface="+mj-lt"/>
              </a:rPr>
              <a:t>moisture</a:t>
            </a:r>
            <a:r>
              <a:rPr lang="de-DE" sz="1900" dirty="0">
                <a:latin typeface="+mj-lt"/>
              </a:rPr>
              <a:t> </a:t>
            </a:r>
            <a:r>
              <a:rPr lang="en-GB" sz="1900" dirty="0"/>
              <a:t>[-]</a:t>
            </a:r>
            <a:endParaRPr lang="de-DE" sz="1900" dirty="0">
              <a:latin typeface="+mj-lt"/>
            </a:endParaRPr>
          </a:p>
          <a:p>
            <a:pPr>
              <a:spcBef>
                <a:spcPct val="50000"/>
              </a:spcBef>
            </a:pPr>
            <a:r>
              <a:rPr lang="en-GB" sz="1900" i="1" dirty="0"/>
              <a:t>t	</a:t>
            </a:r>
            <a:r>
              <a:rPr lang="en-GB" sz="1900" dirty="0"/>
              <a:t>time [T]	</a:t>
            </a:r>
          </a:p>
          <a:p>
            <a:pPr>
              <a:spcBef>
                <a:spcPct val="50000"/>
              </a:spcBef>
            </a:pPr>
            <a:r>
              <a:rPr lang="de-DE" sz="1900" i="1" dirty="0" err="1"/>
              <a:t>H</a:t>
            </a:r>
            <a:r>
              <a:rPr lang="de-DE" sz="1900" i="1" baseline="-25000" dirty="0" err="1"/>
              <a:t>g</a:t>
            </a:r>
            <a:r>
              <a:rPr lang="de-DE" sz="1900" i="1" dirty="0"/>
              <a:t>	</a:t>
            </a:r>
            <a:r>
              <a:rPr lang="de-DE" sz="1900" dirty="0" err="1"/>
              <a:t>gravitational</a:t>
            </a:r>
            <a:r>
              <a:rPr lang="de-DE" sz="1900" dirty="0"/>
              <a:t> potential </a:t>
            </a:r>
            <a:r>
              <a:rPr lang="de-DE" sz="1900" dirty="0" err="1"/>
              <a:t>head</a:t>
            </a:r>
            <a:r>
              <a:rPr lang="de-DE" sz="1900" dirty="0"/>
              <a:t> </a:t>
            </a:r>
            <a:r>
              <a:rPr lang="en-GB" sz="1900" dirty="0"/>
              <a:t>[L]</a:t>
            </a:r>
          </a:p>
          <a:p>
            <a:pPr>
              <a:spcBef>
                <a:spcPct val="50000"/>
              </a:spcBef>
            </a:pPr>
            <a:r>
              <a:rPr lang="de-DE" sz="1900" i="1" dirty="0" err="1"/>
              <a:t>H</a:t>
            </a:r>
            <a:r>
              <a:rPr lang="de-DE" sz="1900" i="1" baseline="-25000" dirty="0" err="1"/>
              <a:t>p</a:t>
            </a:r>
            <a:r>
              <a:rPr lang="de-DE" sz="1900" i="1" dirty="0"/>
              <a:t>	</a:t>
            </a:r>
            <a:r>
              <a:rPr lang="de-DE" sz="1900" dirty="0" err="1"/>
              <a:t>pressure</a:t>
            </a:r>
            <a:r>
              <a:rPr lang="de-DE" sz="1900" dirty="0"/>
              <a:t> potential </a:t>
            </a:r>
            <a:r>
              <a:rPr lang="de-DE" sz="1900" dirty="0" err="1"/>
              <a:t>head</a:t>
            </a:r>
            <a:r>
              <a:rPr lang="de-DE" sz="1900" dirty="0"/>
              <a:t> </a:t>
            </a:r>
            <a:r>
              <a:rPr lang="en-GB" sz="1900" dirty="0"/>
              <a:t>[L] </a:t>
            </a:r>
            <a:r>
              <a:rPr lang="en-GB" sz="1900" i="1" dirty="0"/>
              <a:t>	</a:t>
            </a: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D51A0C31-9029-A3D1-6E62-0FE650F3E995}"/>
                  </a:ext>
                </a:extLst>
              </p:cNvPr>
              <p:cNvSpPr txBox="1"/>
              <p:nvPr/>
            </p:nvSpPr>
            <p:spPr>
              <a:xfrm>
                <a:off x="2855436" y="1218422"/>
                <a:ext cx="3383554" cy="667106"/>
              </a:xfrm>
              <a:prstGeom prst="rect">
                <a:avLst/>
              </a:prstGeom>
              <a:noFill/>
            </p:spPr>
            <p:txBody>
              <a:bodyPr wrap="none" lIns="0" tIns="0" rIns="0" bIns="0" rtlCol="0">
                <a:spAutoFit/>
              </a:bodyPr>
              <a:lstStyle/>
              <a:p>
                <a:pPr>
                  <a:lnSpc>
                    <a:spcPct val="95000"/>
                  </a:lnSpc>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m:t>
                      </m:r>
                      <m:r>
                        <a:rPr lang="de-DE" sz="2400" b="0" i="1" smtClean="0">
                          <a:latin typeface="Cambria Math" panose="02040503050406030204" pitchFamily="18" charset="0"/>
                        </a:rPr>
                        <m:t>∙</m:t>
                      </m:r>
                      <m:r>
                        <a:rPr lang="de-DE" sz="2400" b="0" i="0" smtClean="0">
                          <a:latin typeface="Cambria Math" panose="02040503050406030204" pitchFamily="18" charset="0"/>
                        </a:rPr>
                        <m:t>[</m:t>
                      </m:r>
                      <m:r>
                        <m:rPr>
                          <m:sty m:val="p"/>
                        </m:rPr>
                        <a:rPr lang="de-DE" sz="2400">
                          <a:latin typeface="Cambria Math" panose="02040503050406030204" pitchFamily="18" charset="0"/>
                        </a:rPr>
                        <m:t>K</m:t>
                      </m:r>
                      <m:d>
                        <m:dPr>
                          <m:ctrlPr>
                            <a:rPr lang="de-DE" sz="2400" i="1">
                              <a:latin typeface="Cambria Math" panose="02040503050406030204" pitchFamily="18" charset="0"/>
                            </a:rPr>
                          </m:ctrlPr>
                        </m:dPr>
                        <m:e>
                          <m:r>
                            <m:rPr>
                              <m:sty m:val="p"/>
                            </m:rPr>
                            <a:rPr lang="el-GR" sz="2400" i="1" smtClean="0">
                              <a:latin typeface="Cambria Math" panose="02040503050406030204" pitchFamily="18" charset="0"/>
                            </a:rPr>
                            <m:t>ψ</m:t>
                          </m:r>
                        </m:e>
                      </m:d>
                      <m:r>
                        <a:rPr lang="de-DE" sz="2400">
                          <a:latin typeface="Cambria Math" panose="02040503050406030204" pitchFamily="18" charset="0"/>
                        </a:rPr>
                        <m:t>𝛻</m:t>
                      </m:r>
                      <m:r>
                        <a:rPr lang="de-DE" sz="2400" i="1">
                          <a:latin typeface="Cambria Math" panose="02040503050406030204" pitchFamily="18" charset="0"/>
                        </a:rPr>
                        <m:t>𝐻</m:t>
                      </m:r>
                      <m:r>
                        <a:rPr lang="de-DE" sz="2400" b="0" i="1" smtClean="0">
                          <a:latin typeface="Cambria Math" panose="02040503050406030204" pitchFamily="18" charset="0"/>
                        </a:rPr>
                        <m:t>]</m:t>
                      </m:r>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𝑄</m:t>
                          </m:r>
                        </m:e>
                        <m:sub>
                          <m:r>
                            <a:rPr lang="de-DE" sz="2400" b="0" i="1" smtClean="0">
                              <a:latin typeface="Cambria Math" panose="02040503050406030204" pitchFamily="18" charset="0"/>
                            </a:rPr>
                            <m:t>𝑆𝑆</m:t>
                          </m:r>
                        </m:sub>
                      </m:sSub>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m:t>
                          </m:r>
                          <m:r>
                            <m:rPr>
                              <m:sty m:val="p"/>
                            </m:rPr>
                            <a:rPr lang="el-GR" sz="2400" b="0" i="1" smtClean="0">
                              <a:latin typeface="Cambria Math" panose="02040503050406030204" pitchFamily="18" charset="0"/>
                            </a:rPr>
                            <m:t>θ</m:t>
                          </m:r>
                        </m:num>
                        <m:den>
                          <m:r>
                            <a:rPr lang="de-DE" sz="2400" b="0" i="1" smtClean="0">
                              <a:latin typeface="Cambria Math" panose="02040503050406030204" pitchFamily="18" charset="0"/>
                            </a:rPr>
                            <m:t>𝜕</m:t>
                          </m:r>
                          <m:r>
                            <a:rPr lang="de-DE" sz="2400" b="0" i="1" smtClean="0">
                              <a:latin typeface="Cambria Math" panose="02040503050406030204" pitchFamily="18" charset="0"/>
                            </a:rPr>
                            <m:t>𝑡</m:t>
                          </m:r>
                        </m:den>
                      </m:f>
                    </m:oMath>
                  </m:oMathPara>
                </a14:m>
                <a:endParaRPr lang="de-DE" sz="2400" dirty="0" err="1"/>
              </a:p>
            </p:txBody>
          </p:sp>
        </mc:Choice>
        <mc:Fallback xmlns="">
          <p:sp>
            <p:nvSpPr>
              <p:cNvPr id="8" name="Textfeld 7">
                <a:extLst>
                  <a:ext uri="{FF2B5EF4-FFF2-40B4-BE49-F238E27FC236}">
                    <a16:creationId xmlns:a16="http://schemas.microsoft.com/office/drawing/2014/main" id="{D51A0C31-9029-A3D1-6E62-0FE650F3E995}"/>
                  </a:ext>
                </a:extLst>
              </p:cNvPr>
              <p:cNvSpPr txBox="1">
                <a:spLocks noRot="1" noChangeAspect="1" noMove="1" noResize="1" noEditPoints="1" noAdjustHandles="1" noChangeArrowheads="1" noChangeShapeType="1" noTextEdit="1"/>
              </p:cNvSpPr>
              <p:nvPr/>
            </p:nvSpPr>
            <p:spPr>
              <a:xfrm>
                <a:off x="2855436" y="1218422"/>
                <a:ext cx="3383554" cy="667106"/>
              </a:xfrm>
              <a:prstGeom prst="rect">
                <a:avLst/>
              </a:prstGeom>
              <a:blipFill>
                <a:blip r:embed="rId2"/>
                <a:stretch>
                  <a:fillRect b="-91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1D018500-9362-5D73-97C5-8731C9BC9121}"/>
                  </a:ext>
                </a:extLst>
              </p:cNvPr>
              <p:cNvSpPr txBox="1"/>
              <p:nvPr/>
            </p:nvSpPr>
            <p:spPr>
              <a:xfrm>
                <a:off x="3719736" y="2242082"/>
                <a:ext cx="1792734" cy="379463"/>
              </a:xfrm>
              <a:prstGeom prst="rect">
                <a:avLst/>
              </a:prstGeom>
              <a:noFill/>
            </p:spPr>
            <p:txBody>
              <a:bodyPr wrap="none" lIns="0" tIns="0" rIns="0" bIns="0" rtlCol="0">
                <a:spAutoFit/>
              </a:bodyPr>
              <a:lstStyle/>
              <a:p>
                <a:pPr>
                  <a:lnSpc>
                    <a:spcPct val="95000"/>
                  </a:lnSpc>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𝐻</m:t>
                      </m:r>
                      <m:r>
                        <a:rPr lang="de-DE" sz="2400" b="0" i="1" smtClean="0">
                          <a:latin typeface="Cambria Math" panose="02040503050406030204" pitchFamily="18" charset="0"/>
                        </a:rPr>
                        <m:t>=</m:t>
                      </m:r>
                      <m:sSub>
                        <m:sSubPr>
                          <m:ctrlPr>
                            <a:rPr lang="el-GR" sz="2400" i="1">
                              <a:latin typeface="Cambria Math" panose="02040503050406030204" pitchFamily="18" charset="0"/>
                            </a:rPr>
                          </m:ctrlPr>
                        </m:sSubPr>
                        <m:e>
                          <m:r>
                            <a:rPr lang="de-DE" sz="2400" b="0" i="1" smtClean="0">
                              <a:latin typeface="Cambria Math" panose="02040503050406030204" pitchFamily="18" charset="0"/>
                            </a:rPr>
                            <m:t>𝐻</m:t>
                          </m:r>
                        </m:e>
                        <m:sub>
                          <m:r>
                            <a:rPr lang="de-DE" sz="2400" b="0" i="1" smtClean="0">
                              <a:latin typeface="Cambria Math" panose="02040503050406030204" pitchFamily="18" charset="0"/>
                            </a:rPr>
                            <m:t>𝑔</m:t>
                          </m:r>
                        </m:sub>
                      </m:sSub>
                      <m:r>
                        <a:rPr lang="de-DE" sz="2400" i="1">
                          <a:latin typeface="Cambria Math" panose="02040503050406030204" pitchFamily="18" charset="0"/>
                        </a:rPr>
                        <m:t>+</m:t>
                      </m:r>
                      <m:sSub>
                        <m:sSubPr>
                          <m:ctrlPr>
                            <a:rPr lang="el-GR" sz="2400" i="1">
                              <a:latin typeface="Cambria Math" panose="02040503050406030204" pitchFamily="18" charset="0"/>
                            </a:rPr>
                          </m:ctrlPr>
                        </m:sSubPr>
                        <m:e>
                          <m:r>
                            <a:rPr lang="de-DE" sz="2400" b="0" i="1" smtClean="0">
                              <a:latin typeface="Cambria Math" panose="02040503050406030204" pitchFamily="18" charset="0"/>
                            </a:rPr>
                            <m:t>𝐻</m:t>
                          </m:r>
                        </m:e>
                        <m:sub>
                          <m:r>
                            <a:rPr lang="de-DE" sz="2400" b="0" i="1" smtClean="0">
                              <a:latin typeface="Cambria Math" panose="02040503050406030204" pitchFamily="18" charset="0"/>
                            </a:rPr>
                            <m:t>𝑝</m:t>
                          </m:r>
                        </m:sub>
                      </m:sSub>
                    </m:oMath>
                  </m:oMathPara>
                </a14:m>
                <a:endParaRPr lang="de-DE" sz="2400" dirty="0" err="1"/>
              </a:p>
            </p:txBody>
          </p:sp>
        </mc:Choice>
        <mc:Fallback xmlns="">
          <p:sp>
            <p:nvSpPr>
              <p:cNvPr id="9" name="Textfeld 8">
                <a:extLst>
                  <a:ext uri="{FF2B5EF4-FFF2-40B4-BE49-F238E27FC236}">
                    <a16:creationId xmlns:a16="http://schemas.microsoft.com/office/drawing/2014/main" id="{1D018500-9362-5D73-97C5-8731C9BC9121}"/>
                  </a:ext>
                </a:extLst>
              </p:cNvPr>
              <p:cNvSpPr txBox="1">
                <a:spLocks noRot="1" noChangeAspect="1" noMove="1" noResize="1" noEditPoints="1" noAdjustHandles="1" noChangeArrowheads="1" noChangeShapeType="1" noTextEdit="1"/>
              </p:cNvSpPr>
              <p:nvPr/>
            </p:nvSpPr>
            <p:spPr>
              <a:xfrm>
                <a:off x="3719736" y="2242082"/>
                <a:ext cx="1792734" cy="379463"/>
              </a:xfrm>
              <a:prstGeom prst="rect">
                <a:avLst/>
              </a:prstGeom>
              <a:blipFill>
                <a:blip r:embed="rId3"/>
                <a:stretch>
                  <a:fillRect l="-3401" r="-1020" b="-22581"/>
                </a:stretch>
              </a:blipFill>
            </p:spPr>
            <p:txBody>
              <a:bodyPr/>
              <a:lstStyle/>
              <a:p>
                <a:r>
                  <a:rPr lang="de-DE">
                    <a:noFill/>
                  </a:rPr>
                  <a:t> </a:t>
                </a:r>
              </a:p>
            </p:txBody>
          </p:sp>
        </mc:Fallback>
      </mc:AlternateContent>
      <p:pic>
        <p:nvPicPr>
          <p:cNvPr id="10" name="Grafik 9">
            <a:extLst>
              <a:ext uri="{FF2B5EF4-FFF2-40B4-BE49-F238E27FC236}">
                <a16:creationId xmlns:a16="http://schemas.microsoft.com/office/drawing/2014/main" id="{FB365B77-FCCF-130F-F306-131FC389DCA2}"/>
              </a:ext>
            </a:extLst>
          </p:cNvPr>
          <p:cNvPicPr>
            <a:picLocks noChangeAspect="1"/>
          </p:cNvPicPr>
          <p:nvPr/>
        </p:nvPicPr>
        <p:blipFill>
          <a:blip r:embed="rId4"/>
          <a:stretch>
            <a:fillRect/>
          </a:stretch>
        </p:blipFill>
        <p:spPr>
          <a:xfrm>
            <a:off x="0" y="2780928"/>
            <a:ext cx="3958542" cy="3455043"/>
          </a:xfrm>
          <a:prstGeom prst="rect">
            <a:avLst/>
          </a:prstGeom>
        </p:spPr>
      </p:pic>
      <p:sp>
        <p:nvSpPr>
          <p:cNvPr id="11" name="Textfeld 10">
            <a:extLst>
              <a:ext uri="{FF2B5EF4-FFF2-40B4-BE49-F238E27FC236}">
                <a16:creationId xmlns:a16="http://schemas.microsoft.com/office/drawing/2014/main" id="{FB595707-0AA5-5F1B-9B76-A65F756B5CD1}"/>
              </a:ext>
            </a:extLst>
          </p:cNvPr>
          <p:cNvSpPr txBox="1"/>
          <p:nvPr/>
        </p:nvSpPr>
        <p:spPr>
          <a:xfrm>
            <a:off x="7514257" y="4725144"/>
            <a:ext cx="4513037" cy="618631"/>
          </a:xfrm>
          <a:prstGeom prst="rect">
            <a:avLst/>
          </a:prstGeom>
          <a:noFill/>
        </p:spPr>
        <p:txBody>
          <a:bodyPr wrap="square" rtlCol="0">
            <a:spAutoFit/>
          </a:bodyPr>
          <a:lstStyle/>
          <a:p>
            <a:pPr algn="l">
              <a:lnSpc>
                <a:spcPct val="95000"/>
              </a:lnSpc>
            </a:pPr>
            <a:r>
              <a:rPr lang="de-DE" i="1" dirty="0"/>
              <a:t>Source: </a:t>
            </a:r>
          </a:p>
          <a:p>
            <a:pPr algn="l">
              <a:lnSpc>
                <a:spcPct val="95000"/>
              </a:lnSpc>
            </a:pPr>
            <a:r>
              <a:rPr lang="de-DE" i="1" dirty="0"/>
              <a:t>Environmental </a:t>
            </a:r>
            <a:r>
              <a:rPr lang="de-DE" i="1" dirty="0" err="1"/>
              <a:t>Soil</a:t>
            </a:r>
            <a:r>
              <a:rPr lang="de-DE" i="1" dirty="0"/>
              <a:t> Physics- Daniel Hillel</a:t>
            </a:r>
          </a:p>
        </p:txBody>
      </p:sp>
      <p:pic>
        <p:nvPicPr>
          <p:cNvPr id="12" name="Grafik 11">
            <a:extLst>
              <a:ext uri="{FF2B5EF4-FFF2-40B4-BE49-F238E27FC236}">
                <a16:creationId xmlns:a16="http://schemas.microsoft.com/office/drawing/2014/main" id="{FA6BF135-725C-ADC0-1F50-40859FAB9EE8}"/>
              </a:ext>
            </a:extLst>
          </p:cNvPr>
          <p:cNvPicPr>
            <a:picLocks noChangeAspect="1"/>
          </p:cNvPicPr>
          <p:nvPr/>
        </p:nvPicPr>
        <p:blipFill>
          <a:blip r:embed="rId5"/>
          <a:stretch>
            <a:fillRect/>
          </a:stretch>
        </p:blipFill>
        <p:spPr>
          <a:xfrm>
            <a:off x="4547213" y="2880281"/>
            <a:ext cx="2967044" cy="3455044"/>
          </a:xfrm>
          <a:prstGeom prst="rect">
            <a:avLst/>
          </a:prstGeom>
        </p:spPr>
      </p:pic>
    </p:spTree>
    <p:extLst>
      <p:ext uri="{BB962C8B-B14F-4D97-AF65-F5344CB8AC3E}">
        <p14:creationId xmlns:p14="http://schemas.microsoft.com/office/powerpoint/2010/main" val="272529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C0D4-D634-395F-0DA1-B905ABBFC50A}"/>
              </a:ext>
            </a:extLst>
          </p:cNvPr>
          <p:cNvSpPr>
            <a:spLocks noGrp="1"/>
          </p:cNvSpPr>
          <p:nvPr>
            <p:ph type="title"/>
          </p:nvPr>
        </p:nvSpPr>
        <p:spPr/>
        <p:txBody>
          <a:bodyPr/>
          <a:lstStyle/>
          <a:p>
            <a:r>
              <a:rPr lang="de-DE" dirty="0"/>
              <a:t>RICHARDS EQUATION</a:t>
            </a:r>
            <a:endParaRPr lang="en-DE" dirty="0"/>
          </a:p>
        </p:txBody>
      </p:sp>
      <p:sp>
        <p:nvSpPr>
          <p:cNvPr id="3" name="Content Placeholder 2">
            <a:extLst>
              <a:ext uri="{FF2B5EF4-FFF2-40B4-BE49-F238E27FC236}">
                <a16:creationId xmlns:a16="http://schemas.microsoft.com/office/drawing/2014/main" id="{CD8203C4-28C2-A8E2-2D08-5E239938B20C}"/>
              </a:ext>
            </a:extLst>
          </p:cNvPr>
          <p:cNvSpPr>
            <a:spLocks noGrp="1"/>
          </p:cNvSpPr>
          <p:nvPr>
            <p:ph idx="1"/>
          </p:nvPr>
        </p:nvSpPr>
        <p:spPr>
          <a:xfrm>
            <a:off x="360000" y="1623241"/>
            <a:ext cx="11568648" cy="3089993"/>
          </a:xfrm>
        </p:spPr>
        <p:txBody>
          <a:bodyPr/>
          <a:lstStyle/>
          <a:p>
            <a:r>
              <a:rPr lang="en-GB" dirty="0"/>
              <a:t>In LSM´s solved numerically, using </a:t>
            </a:r>
            <a:r>
              <a:rPr lang="en-GB" dirty="0" err="1"/>
              <a:t>f.e</a:t>
            </a:r>
            <a:r>
              <a:rPr lang="en-GB" dirty="0"/>
              <a:t>. finite difference formulations. </a:t>
            </a:r>
          </a:p>
          <a:p>
            <a:endParaRPr lang="en-GB" dirty="0"/>
          </a:p>
          <a:p>
            <a:r>
              <a:rPr lang="en-GB" dirty="0"/>
              <a:t>The result is a vertical profile of soil moisture content, in general with thinner layers close to the land surface and thicker layers at greater depths (why?).</a:t>
            </a:r>
          </a:p>
          <a:p>
            <a:endParaRPr lang="en-GB" dirty="0"/>
          </a:p>
          <a:p>
            <a:r>
              <a:rPr lang="en-GB" dirty="0"/>
              <a:t>The vertical soil moisture profile exerts an important control on the soil evaporation and plant transpiration and therefore the water vapour flux from the land to the atmosphere.</a:t>
            </a:r>
          </a:p>
        </p:txBody>
      </p:sp>
      <p:sp>
        <p:nvSpPr>
          <p:cNvPr id="5" name="Slide Number Placeholder 4">
            <a:extLst>
              <a:ext uri="{FF2B5EF4-FFF2-40B4-BE49-F238E27FC236}">
                <a16:creationId xmlns:a16="http://schemas.microsoft.com/office/drawing/2014/main" id="{9303BBF9-2A13-471F-50BD-FA352A26F0B4}"/>
              </a:ext>
            </a:extLst>
          </p:cNvPr>
          <p:cNvSpPr>
            <a:spLocks noGrp="1"/>
          </p:cNvSpPr>
          <p:nvPr>
            <p:ph type="sldNum" sz="quarter" idx="14"/>
          </p:nvPr>
        </p:nvSpPr>
        <p:spPr>
          <a:xfrm>
            <a:off x="5818290" y="6381328"/>
            <a:ext cx="720000" cy="221109"/>
          </a:xfrm>
          <a:prstGeom prst="rect">
            <a:avLst/>
          </a:prstGeom>
        </p:spPr>
        <p:txBody>
          <a:bodyPr vert="horz" lIns="0" tIns="0" rIns="0" bIns="0" rtlCol="0" anchor="t" anchorCtr="0">
            <a:noAutofit/>
          </a:bodyPr>
          <a:lstStyle>
            <a:defPPr>
              <a:defRPr lang="en-US"/>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Seite </a:t>
            </a:r>
            <a:fld id="{A52F4D17-1AD6-42D9-B93A-EB002C62F438}" type="slidenum">
              <a:rPr lang="de-DE" smtClean="0"/>
              <a:pPr/>
              <a:t>9</a:t>
            </a:fld>
            <a:endParaRPr lang="de-DE" dirty="0"/>
          </a:p>
        </p:txBody>
      </p:sp>
      <p:sp>
        <p:nvSpPr>
          <p:cNvPr id="4" name="Textfeld 3">
            <a:extLst>
              <a:ext uri="{FF2B5EF4-FFF2-40B4-BE49-F238E27FC236}">
                <a16:creationId xmlns:a16="http://schemas.microsoft.com/office/drawing/2014/main" id="{DD9C70F9-FADB-6364-E3CA-FEA5E61DFC8A}"/>
              </a:ext>
            </a:extLst>
          </p:cNvPr>
          <p:cNvSpPr txBox="1"/>
          <p:nvPr/>
        </p:nvSpPr>
        <p:spPr>
          <a:xfrm>
            <a:off x="6988359" y="6011632"/>
            <a:ext cx="2702150" cy="326243"/>
          </a:xfrm>
          <a:prstGeom prst="rect">
            <a:avLst/>
          </a:prstGeom>
          <a:noFill/>
        </p:spPr>
        <p:txBody>
          <a:bodyPr wrap="none" rtlCol="0">
            <a:spAutoFit/>
          </a:bodyPr>
          <a:lstStyle/>
          <a:p>
            <a:pPr algn="l">
              <a:lnSpc>
                <a:spcPct val="95000"/>
              </a:lnSpc>
            </a:pPr>
            <a:r>
              <a:rPr lang="de-DE" sz="1600" i="1" dirty="0"/>
              <a:t>Lawrence et al., 2011, 2019</a:t>
            </a:r>
          </a:p>
        </p:txBody>
      </p:sp>
    </p:spTree>
    <p:extLst>
      <p:ext uri="{BB962C8B-B14F-4D97-AF65-F5344CB8AC3E}">
        <p14:creationId xmlns:p14="http://schemas.microsoft.com/office/powerpoint/2010/main" val="1989824402"/>
      </p:ext>
    </p:extLst>
  </p:cSld>
  <p:clrMapOvr>
    <a:masterClrMapping/>
  </p:clrMapOvr>
</p:sld>
</file>

<file path=ppt/theme/theme1.xml><?xml version="1.0" encoding="utf-8"?>
<a:theme xmlns:a="http://schemas.openxmlformats.org/drawingml/2006/main" name="Jülich">
  <a:themeElements>
    <a:clrScheme name="CD-Farben Forschungszentrum Jülich">
      <a:dk1>
        <a:srgbClr val="000000"/>
      </a:dk1>
      <a:lt1>
        <a:srgbClr val="FFFFFF"/>
      </a:lt1>
      <a:dk2>
        <a:srgbClr val="023D6B"/>
      </a:dk2>
      <a:lt2>
        <a:srgbClr val="EBEBEB"/>
      </a:lt2>
      <a:accent1>
        <a:srgbClr val="ADBDE3"/>
      </a:accent1>
      <a:accent2>
        <a:srgbClr val="EB5F73"/>
      </a:accent2>
      <a:accent3>
        <a:srgbClr val="AF82B9"/>
      </a:accent3>
      <a:accent4>
        <a:srgbClr val="FAB45A"/>
      </a:accent4>
      <a:accent5>
        <a:srgbClr val="FAEB5A"/>
      </a:accent5>
      <a:accent6>
        <a:srgbClr val="B9D25F"/>
      </a:accent6>
      <a:hlink>
        <a:srgbClr val="ADBDE3"/>
      </a:hlink>
      <a:folHlink>
        <a:srgbClr val="023D6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5000"/>
          </a:lnSpc>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5000"/>
          </a:lnSpc>
          <a:defRPr sz="2400" dirty="0" err="1" smtClean="0"/>
        </a:defPPr>
      </a:lstStyle>
    </a:txDef>
  </a:objectDefaults>
  <a:extraClrSchemeLst/>
  <a:extLst>
    <a:ext uri="{05A4C25C-085E-4340-85A3-A5531E510DB2}">
      <thm15:themeFamily xmlns:thm15="http://schemas.microsoft.com/office/thememl/2012/main" name="Juelich_PowerPoint_16x9_en.potx" id="{29595BB3-892E-4A2B-BFFC-905C8F8D5303}" vid="{E1FF22B7-866D-4E77-AF2B-40B5522CEB0B}"/>
    </a:ext>
  </a:extLst>
</a:theme>
</file>

<file path=ppt/theme/theme2.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D-Farben Forschungszentrum Jülich">
    <a:dk1>
      <a:srgbClr val="000000"/>
    </a:dk1>
    <a:lt1>
      <a:srgbClr val="FFFFFF"/>
    </a:lt1>
    <a:dk2>
      <a:srgbClr val="023D6B"/>
    </a:dk2>
    <a:lt2>
      <a:srgbClr val="EBEBEB"/>
    </a:lt2>
    <a:accent1>
      <a:srgbClr val="ADBDE3"/>
    </a:accent1>
    <a:accent2>
      <a:srgbClr val="EB5F73"/>
    </a:accent2>
    <a:accent3>
      <a:srgbClr val="AF82B9"/>
    </a:accent3>
    <a:accent4>
      <a:srgbClr val="FAB45A"/>
    </a:accent4>
    <a:accent5>
      <a:srgbClr val="FAEB5A"/>
    </a:accent5>
    <a:accent6>
      <a:srgbClr val="B9D25F"/>
    </a:accent6>
    <a:hlink>
      <a:srgbClr val="ADBDE3"/>
    </a:hlink>
    <a:folHlink>
      <a:srgbClr val="023D6B"/>
    </a:folHlink>
  </a:clrScheme>
</a:themeOverride>
</file>

<file path=ppt/theme/themeOverride2.xml><?xml version="1.0" encoding="utf-8"?>
<a:themeOverride xmlns:a="http://schemas.openxmlformats.org/drawingml/2006/main">
  <a:clrScheme name="CD-Farben Forschungszentrum Jülich">
    <a:dk1>
      <a:srgbClr val="000000"/>
    </a:dk1>
    <a:lt1>
      <a:srgbClr val="FFFFFF"/>
    </a:lt1>
    <a:dk2>
      <a:srgbClr val="023D6B"/>
    </a:dk2>
    <a:lt2>
      <a:srgbClr val="EBEBEB"/>
    </a:lt2>
    <a:accent1>
      <a:srgbClr val="ADBDE3"/>
    </a:accent1>
    <a:accent2>
      <a:srgbClr val="EB5F73"/>
    </a:accent2>
    <a:accent3>
      <a:srgbClr val="AF82B9"/>
    </a:accent3>
    <a:accent4>
      <a:srgbClr val="FAB45A"/>
    </a:accent4>
    <a:accent5>
      <a:srgbClr val="FAEB5A"/>
    </a:accent5>
    <a:accent6>
      <a:srgbClr val="B9D25F"/>
    </a:accent6>
    <a:hlink>
      <a:srgbClr val="ADBDE3"/>
    </a:hlink>
    <a:folHlink>
      <a:srgbClr val="023D6B"/>
    </a:folHlink>
  </a:clrScheme>
</a:themeOverride>
</file>

<file path=docProps/app.xml><?xml version="1.0" encoding="utf-8"?>
<Properties xmlns="http://schemas.openxmlformats.org/officeDocument/2006/extended-properties" xmlns:vt="http://schemas.openxmlformats.org/officeDocument/2006/docPropsVTypes">
  <Template/>
  <TotalTime>0</TotalTime>
  <Words>2048</Words>
  <Application>Microsoft Office PowerPoint</Application>
  <PresentationFormat>Breitbild</PresentationFormat>
  <Paragraphs>272</Paragraphs>
  <Slides>27</Slides>
  <Notes>6</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2</vt:i4>
      </vt:variant>
      <vt:variant>
        <vt:lpstr>Folientitel</vt:lpstr>
      </vt:variant>
      <vt:variant>
        <vt:i4>27</vt:i4>
      </vt:variant>
    </vt:vector>
  </HeadingPairs>
  <TitlesOfParts>
    <vt:vector size="36" baseType="lpstr">
      <vt:lpstr>Arial</vt:lpstr>
      <vt:lpstr>Arial Rounded MT Bold</vt:lpstr>
      <vt:lpstr>Calibri</vt:lpstr>
      <vt:lpstr>Cambria Math</vt:lpstr>
      <vt:lpstr>Comic Sans MS</vt:lpstr>
      <vt:lpstr>Gill Sans MT</vt:lpstr>
      <vt:lpstr>Jülich</vt:lpstr>
      <vt:lpstr>Formel</vt:lpstr>
      <vt:lpstr>Equation</vt:lpstr>
      <vt:lpstr>Introduction to land surface processes and land surface modelling</vt:lpstr>
      <vt:lpstr>Land surface modellIng – water and energy</vt:lpstr>
      <vt:lpstr>Land surface modellIng – biogeochemistry</vt:lpstr>
      <vt:lpstr>why is land surface modelling important?</vt:lpstr>
      <vt:lpstr>PowerPoint-Präsentation</vt:lpstr>
      <vt:lpstr>Water cycle in LSM´s</vt:lpstr>
      <vt:lpstr>Water cycle in LSM´s</vt:lpstr>
      <vt:lpstr>Richards equation</vt:lpstr>
      <vt:lpstr>RICHARDS EQUATION</vt:lpstr>
      <vt:lpstr>GROUNDWATER</vt:lpstr>
      <vt:lpstr>Evaporation</vt:lpstr>
      <vt:lpstr>Evaporation</vt:lpstr>
      <vt:lpstr>TRANSPIRATION</vt:lpstr>
      <vt:lpstr>ENERGY cycle in LSM´s</vt:lpstr>
      <vt:lpstr>Net radiation</vt:lpstr>
      <vt:lpstr>Energy cycle</vt:lpstr>
      <vt:lpstr>shortwave RADIATION</vt:lpstr>
      <vt:lpstr>shortwave radiatIon</vt:lpstr>
      <vt:lpstr>longwave radiation</vt:lpstr>
      <vt:lpstr>longwave radiation</vt:lpstr>
      <vt:lpstr>longwave RADIATION</vt:lpstr>
      <vt:lpstr>Groundheat flux</vt:lpstr>
      <vt:lpstr>ENERGY PARTITIONING</vt:lpstr>
      <vt:lpstr>Climatology of energy balance</vt:lpstr>
      <vt:lpstr>human water USE IN LSM´s</vt:lpstr>
      <vt:lpstr>human water USE IN LSM´s /ESM´s.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of presentation</dc:title>
  <dc:creator>Oloruntoba, Bamidele</dc:creator>
  <cp:lastModifiedBy>Harrie-Jan Hendricks-Franssen</cp:lastModifiedBy>
  <cp:revision>47</cp:revision>
  <dcterms:created xsi:type="dcterms:W3CDTF">2019-11-11T19:50:09Z</dcterms:created>
  <dcterms:modified xsi:type="dcterms:W3CDTF">2024-05-26T20:20:18Z</dcterms:modified>
</cp:coreProperties>
</file>