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2.xml" ContentType="application/inkml+xml"/>
  <Override PartName="/ppt/ink/ink3.xml" ContentType="application/inkml+xml"/>
  <Override PartName="/ppt/notesSlides/notesSlide19.xml" ContentType="application/vnd.openxmlformats-officedocument.presentationml.notesSlide+xml"/>
  <Override PartName="/ppt/ink/ink4.xml" ContentType="application/inkml+xml"/>
  <Override PartName="/ppt/ink/ink5.xml" ContentType="application/inkml+xml"/>
  <Override PartName="/ppt/notesSlides/notesSlide20.xml" ContentType="application/vnd.openxmlformats-officedocument.presentationml.notesSlide+xml"/>
  <Override PartName="/ppt/ink/ink6.xml" ContentType="application/inkml+xml"/>
  <Override PartName="/ppt/ink/ink7.xml" ContentType="application/inkml+xml"/>
  <Override PartName="/ppt/notesSlides/notesSlide21.xml" ContentType="application/vnd.openxmlformats-officedocument.presentationml.notesSlide+xml"/>
  <Override PartName="/ppt/ink/ink8.xml" ContentType="application/inkml+xml"/>
  <Override PartName="/ppt/ink/ink9.xml" ContentType="application/inkml+xml"/>
  <Override PartName="/ppt/notesSlides/notesSlide22.xml" ContentType="application/vnd.openxmlformats-officedocument.presentationml.notesSlide+xml"/>
  <Override PartName="/ppt/ink/ink10.xml" ContentType="application/inkml+xml"/>
  <Override PartName="/ppt/ink/ink11.xml" ContentType="application/inkml+xml"/>
  <Override PartName="/ppt/notesSlides/notesSlide23.xml" ContentType="application/vnd.openxmlformats-officedocument.presentationml.notesSlide+xml"/>
  <Override PartName="/ppt/ink/ink12.xml" ContentType="application/inkml+xml"/>
  <Override PartName="/ppt/ink/ink13.xml" ContentType="application/inkml+xml"/>
  <Override PartName="/ppt/notesSlides/notesSlide24.xml" ContentType="application/vnd.openxmlformats-officedocument.presentationml.notesSlide+xml"/>
  <Override PartName="/ppt/ink/ink14.xml" ContentType="application/inkml+xml"/>
  <Override PartName="/ppt/ink/ink15.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6.xml" ContentType="application/inkml+xml"/>
  <Override PartName="/ppt/ink/ink17.xml" ContentType="application/inkml+xml"/>
  <Override PartName="/ppt/notesSlides/notesSlide28.xml" ContentType="application/vnd.openxmlformats-officedocument.presentationml.notesSlide+xml"/>
  <Override PartName="/ppt/ink/ink18.xml" ContentType="application/inkml+xml"/>
  <Override PartName="/ppt/ink/ink19.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95"/>
  </p:notesMasterIdLst>
  <p:sldIdLst>
    <p:sldId id="348" r:id="rId2"/>
    <p:sldId id="549" r:id="rId3"/>
    <p:sldId id="863" r:id="rId4"/>
    <p:sldId id="864" r:id="rId5"/>
    <p:sldId id="770" r:id="rId6"/>
    <p:sldId id="751" r:id="rId7"/>
    <p:sldId id="865" r:id="rId8"/>
    <p:sldId id="866" r:id="rId9"/>
    <p:sldId id="867" r:id="rId10"/>
    <p:sldId id="868" r:id="rId11"/>
    <p:sldId id="869" r:id="rId12"/>
    <p:sldId id="870" r:id="rId13"/>
    <p:sldId id="871" r:id="rId14"/>
    <p:sldId id="872" r:id="rId15"/>
    <p:sldId id="873" r:id="rId16"/>
    <p:sldId id="874" r:id="rId17"/>
    <p:sldId id="894" r:id="rId18"/>
    <p:sldId id="771" r:id="rId19"/>
    <p:sldId id="875" r:id="rId20"/>
    <p:sldId id="876" r:id="rId21"/>
    <p:sldId id="878" r:id="rId22"/>
    <p:sldId id="879" r:id="rId23"/>
    <p:sldId id="880" r:id="rId24"/>
    <p:sldId id="881" r:id="rId25"/>
    <p:sldId id="893" r:id="rId26"/>
    <p:sldId id="882" r:id="rId27"/>
    <p:sldId id="883" r:id="rId28"/>
    <p:sldId id="884" r:id="rId29"/>
    <p:sldId id="772" r:id="rId30"/>
    <p:sldId id="773" r:id="rId31"/>
    <p:sldId id="775" r:id="rId32"/>
    <p:sldId id="885" r:id="rId33"/>
    <p:sldId id="785" r:id="rId34"/>
    <p:sldId id="812" r:id="rId35"/>
    <p:sldId id="810" r:id="rId36"/>
    <p:sldId id="811" r:id="rId37"/>
    <p:sldId id="765" r:id="rId38"/>
    <p:sldId id="786" r:id="rId39"/>
    <p:sldId id="886" r:id="rId40"/>
    <p:sldId id="813" r:id="rId41"/>
    <p:sldId id="815" r:id="rId42"/>
    <p:sldId id="887" r:id="rId43"/>
    <p:sldId id="888" r:id="rId44"/>
    <p:sldId id="889" r:id="rId45"/>
    <p:sldId id="890" r:id="rId46"/>
    <p:sldId id="891" r:id="rId47"/>
    <p:sldId id="816" r:id="rId48"/>
    <p:sldId id="818" r:id="rId49"/>
    <p:sldId id="819" r:id="rId50"/>
    <p:sldId id="817" r:id="rId51"/>
    <p:sldId id="820" r:id="rId52"/>
    <p:sldId id="651" r:id="rId53"/>
    <p:sldId id="657" r:id="rId54"/>
    <p:sldId id="789" r:id="rId55"/>
    <p:sldId id="799" r:id="rId56"/>
    <p:sldId id="787" r:id="rId57"/>
    <p:sldId id="821" r:id="rId58"/>
    <p:sldId id="790" r:id="rId59"/>
    <p:sldId id="825" r:id="rId60"/>
    <p:sldId id="892" r:id="rId61"/>
    <p:sldId id="788" r:id="rId62"/>
    <p:sldId id="826" r:id="rId63"/>
    <p:sldId id="822" r:id="rId64"/>
    <p:sldId id="802" r:id="rId65"/>
    <p:sldId id="823" r:id="rId66"/>
    <p:sldId id="824" r:id="rId67"/>
    <p:sldId id="583" r:id="rId68"/>
    <p:sldId id="591" r:id="rId69"/>
    <p:sldId id="584" r:id="rId70"/>
    <p:sldId id="585" r:id="rId71"/>
    <p:sldId id="586" r:id="rId72"/>
    <p:sldId id="895" r:id="rId73"/>
    <p:sldId id="588" r:id="rId74"/>
    <p:sldId id="589" r:id="rId75"/>
    <p:sldId id="590" r:id="rId76"/>
    <p:sldId id="601" r:id="rId77"/>
    <p:sldId id="602" r:id="rId78"/>
    <p:sldId id="896" r:id="rId79"/>
    <p:sldId id="897" r:id="rId80"/>
    <p:sldId id="877" r:id="rId81"/>
    <p:sldId id="898" r:id="rId82"/>
    <p:sldId id="899" r:id="rId83"/>
    <p:sldId id="900" r:id="rId84"/>
    <p:sldId id="852" r:id="rId85"/>
    <p:sldId id="853" r:id="rId86"/>
    <p:sldId id="855" r:id="rId87"/>
    <p:sldId id="856" r:id="rId88"/>
    <p:sldId id="859" r:id="rId89"/>
    <p:sldId id="857" r:id="rId90"/>
    <p:sldId id="858" r:id="rId91"/>
    <p:sldId id="860" r:id="rId92"/>
    <p:sldId id="861" r:id="rId93"/>
    <p:sldId id="862" r:id="rId9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319" userDrawn="1">
          <p15:clr>
            <a:srgbClr val="A4A3A4"/>
          </p15:clr>
        </p15:guide>
        <p15:guide id="2" pos="3840" userDrawn="1">
          <p15:clr>
            <a:srgbClr val="A4A3A4"/>
          </p15:clr>
        </p15:guide>
        <p15:guide id="3" orient="horz" pos="1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DF0202"/>
    <a:srgbClr val="148DE6"/>
    <a:srgbClr val="FF2A87"/>
    <a:srgbClr val="3B7FFF"/>
    <a:srgbClr val="FFDE1C"/>
    <a:srgbClr val="29994E"/>
    <a:srgbClr val="00CA02"/>
    <a:srgbClr val="0000FF"/>
    <a:srgbClr val="AD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97"/>
    <p:restoredTop sz="94699"/>
  </p:normalViewPr>
  <p:slideViewPr>
    <p:cSldViewPr snapToGrid="0" snapToObjects="1">
      <p:cViewPr>
        <p:scale>
          <a:sx n="93" d="100"/>
          <a:sy n="93" d="100"/>
        </p:scale>
        <p:origin x="144" y="568"/>
      </p:cViewPr>
      <p:guideLst>
        <p:guide orient="horz" pos="1319"/>
        <p:guide pos="3840"/>
        <p:guide orient="horz" pos="12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38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7:36:21.242"/>
    </inkml:context>
    <inkml:brush xml:id="br0">
      <inkml:brushProperty name="width" value="0.05292" units="cm"/>
      <inkml:brushProperty name="height" value="0.05292" units="cm"/>
      <inkml:brushProperty name="color" value="#FF0000"/>
    </inkml:brush>
  </inkml:definitions>
  <inkml:trace contextRef="#ctx0" brushRef="#br0">15324 3897 24575,'5'7'0,"0"0"0,1 0 0,0-1 0,0-1 0,0 0 0,0-1 0,0 1 0,0 0 0,0 0 0,0-1 0,0 0 0,0-1 0,0 0 0,-1 0 0,-1 0 0,0-1 0,0 0 0,0 0 0,0 1 0,1 2 0,1 2 0,1 2 0,-2-3 0,2 1 0,-2-2 0,0-1 0,1 0 0,0 1 0,0-2 0,-2 1 0,-1-1 0,0-1 0,-1-1 0,1-1 0,1 0 0,1 1 0,1 3 0,0 1 0,-2 1 0,1-1 0,-1-1 0,1 1 0,1 1 0,0 0 0,0 0 0,0-1 0,0-2 0,-1-1 0,-1-2 0,0 0 0,-1 0 0,1 0 0,1 0 0,-1 0 0,2 0 0,-1 0 0,1 0 0,0 1 0,-1 2 0,2 1 0,-1 0 0,0 1 0,0-2 0,-2 1 0,1-1 0,-1 0 0,1 0 0,1 0 0,0 0 0,0 0 0,0-1 0,0-1 0,0 0 0,-1-1 0,-2 1 0,-1 0 0,-1 2 0,1-1 0,0 1 0,1 1 0,1-1 0,-1 1 0,3-1 0,-2-1 0,2-1 0,0 0 0,0 2 0,1 2 0,1 0 0,1-1 0,1 1 0,-2-1 0,0 1 0,-1-1 0,0 1 0,1 1 0,0-2 0,-1 1 0,-1-1 0,0 1 0,-1-2 0,-1-1 0,0-1 0,-1 0 0,2 0 0,-2 1 0,4-1 0,-1 0 0,3 2 0,2 2 0,4 2 0,0-1 0,0 0 0,-1-3 0,-5 0 0,-1-1 0,-1 0 0,-2 0 0,1-1 0,-2 2 0,-2-1 0,-1 0 0,2 1 0,0-1 0,4 0 0,1 0 0,4 1 0,2 0 0,-1 0 0,1 1 0,-2-1 0,-1 0 0,-1-1 0,-2 0 0,-2-2 0,0 0 0,-1 0 0,-1 0 0,0 0 0,0 0 0,2 0 0,1 0 0,2 0 0,3 0 0,0 1 0,2 1 0,0 0 0,0 1 0,0-1 0,-4 0 0,-1-1 0,-2 1 0,-1-1 0,-1 1 0,0-2 0,-1 0 0,1 1 0,4 1 0,2 1 0,5 0 0,0-1 0,-4 0 0,-1-2 0,-5 0 0,1 0 0,2 0 0,1 0 0,4 0 0,-1 2 0,0-1 0,0 1 0,-2 1 0,1-1 0,-3-1 0,-1 0 0,-2-1 0,-1 0 0,-1 0 0,-1 0 0,1 0 0,0 0 0,1 0 0,2 0 0,2 0 0,2 0 0,2 1 0,0 2 0,-1 1 0,-2-1 0,-3-1 0,0-2 0,-3 1 0,1 1 0,-2-1 0,1 0 0,2-1 0,0 0 0,2 0 0,3 0 0,3 0 0,3 0 0,1 0 0,-2 0 0,-3 0 0,-4 0 0,-2 0 0,-2 0 0,0 0 0,-1 0 0,0 0 0,4 0 0,5 2 0,4-1 0,1 1 0,-1 0 0,-1-2 0,-2 0 0,1 0 0,5 0 0,-10 0 0,6 0 0,-10 0 0,1 0 0,3 0 0,-1 0 0,0 0 0,2 0 0,-1 0 0,1 2 0,1 0 0,0 1 0,0 1 0,-1 0 0,-1 0 0,-1-1 0,-1-1 0,0-1 0,0-1 0,1 0 0,4 0 0,1 0 0,-1 0 0,0 0 0,-1 0 0,0 0 0,-1 0 0,3 0 0,-5 0 0,6 0 0,-5 0 0,3 1 0,0 3 0,-1-1 0,1 0 0,2-1 0,1-2 0,0 0 0,0 0 0,-1 0 0,0 0 0,0 0 0,1 0 0,-3 0 0,-3 2 0,-1 0 0,-2 1 0,-2-1 0,-1 0 0,3-2 0,-1 0 0,2 0 0,1 0 0,-1 0 0,0 0 0,-1 0 0,0 0 0,1 0 0,1 0 0,1 0 0,1 0 0,1 0 0,-1 0 0,0-1 0,2 0 0,1-1 0,2 0 0,0 2 0,0 0 0,0-2 0,0 1 0,0-2 0,0-2 0,-1 1 0,-3 1 0,-2 1 0,-3 2 0,1-3 0,-4 3 0,3-4 0,-2 1 0,0 0 0,1 0 0,0 1 0,0 1 0,0-2 0,3-1 0,1 0 0,3 0 0,0 0 0,0 0 0,0 0 0,0-1 0,0 0 0,-3 0 0,-1-2 0,-3 2 0,0 1 0,0 1 0,0-2 0,2-2 0,0-3 0,2 1 0,1 3 0,1-3 0,1 1 0,0-1 0,1 1 0,2 1 0,-6 3 0,4-1 0,-6 2 0,1-1 0,-1 0 0,-1-1 0,-1 2 0,1 0 0,2 1 0,1-1 0,3-2 0,-1 0 0,1-1 0,0 0 0,-2 1 0,-1 1 0,0-1 0,-1 0 0,0 1 0,-1-1 0,-2 1 0,0 1 0,0 0 0,0 0 0,0 0 0,-1 1 0,-1 1 0,0-1 0,1 1 0,1-1 0,1 1 0,-1-1 0,3 0 0,-3-1 0,2 0 0,-3 2 0,1-1 0,0 2 0,1-3 0,1-2 0,0 0 0,0 1 0,-2 2 0,1 2 0,-1-2 0,0 1 0,0-1 0,-1 1 0,1 1 0,0 0 0,0 0 0,0-3 0,1 0 0,1-1 0,1 0 0,0-1 0,0 0 0,-2 2 0,1 0 0,0-1 0,0 0 0,1-1 0,-5 2 0,5 1 0,-3 2 0,2 0 0,-1 0 0,-1 0 0,0 0 0,0 0 0,0-1 0,0-1 0,0 0 0,1-1 0,-1 0 0,-1 0 0,1 0 0,1 1 0,1-1 0,1-1 0,0 0 0,1 1 0,-1 1 0,1-1 0,-1 0 0,0-2 0,-2 0 0,0 1 0,-2 1 0,1 1 0,0 0 0,0 0 0,5-2 0,-4 1 0,6 1 0,-3-2 0,3-1 0,-2 0 0,-1-1 0,-3 1 0,-1 1 0,-1 2 0,0 2 0,-2 0 0,1 0 0,0 0 0,1-1 0,1-1 0,2-2 0,3 0 0,1 0 0,1-1 0,-3-1 0,-2 0 0,-2 2 0,0 1 0,0-1 0,-1 1 0,-2-1 0,-1-2 0,-2-1 0,0 0 0,1 3 0,-1 2 0,1 2 0</inkml:trace>
  <inkml:trace contextRef="#ctx0" brushRef="#br0" timeOffset="2329">18026 4157 24575,'9'0'0,"2"0"0,1 0 0,0 0 0,-1 0 0,-2 0 0,1 0 0,-2 0 0,0 0 0,1 0 0,1 0 0,2 0 0,2 0 0,1 0 0,2 0 0,1 1 0,2 1 0,-1 2 0,1 0 0,-2-2 0,0-2 0,-1 2 0,1-1 0,-2 2 0,-2 0 0,-1-1 0,-1-1 0,-1-1 0,-1 0 0,-1 0 0,-4 2 0,1-1 0,-2 2 0,-1 1 0,0-1 0,0 2 0,2 0 0,0 0 0,0 1 0,-1-1 0,0-1 0,-1-1 0,-1 1 0,-1-1 0,-1 3 0,0-1 0,0 1 0,0 0 0,0 0 0,0 0 0,0 0 0,0-1 0,0-1 0,0 0 0,0 0 0,0 5 0,-2 3 0,-1 0 0,-2 1 0,-1-4 0,1-1 0,1 1 0,1-1 0,0 0 0,1-2 0,-1-2 0,0-2 0,-2 0 0,-1 1 0,-2-1 0,-1 2 0,0 0 0,-1 2 0,-1 1 0,1 1 0,0 0 0,2 0 0,2-2 0,0 0 0,-2 0 0,0 2 0,-1 1 0,-3 2 0,-6 0 0,4 0 0,-8 1 0,11-1 0,-2 2 0,3-3 0,2-1 0,1-1 0,2-3 0,2 0 0,0-2 0,1-1 0,1-1 0,0 1 0,1-1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516"/>
    </inkml:context>
    <inkml:brush xml:id="br0">
      <inkml:brushProperty name="width" value="0.05" units="cm"/>
      <inkml:brushProperty name="height" value="0.05" units="cm"/>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701"/>
    </inkml:context>
    <inkml:brush xml:id="br0">
      <inkml:brushProperty name="width" value="0.05" units="cm"/>
      <inkml:brushProperty name="height" value="0.05" units="cm"/>
    </inkml:brush>
  </inkml:definitions>
  <inkml:trace contextRef="#ctx0" brushRef="#br0">0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516"/>
    </inkml:context>
    <inkml:brush xml:id="br0">
      <inkml:brushProperty name="width" value="0.05" units="cm"/>
      <inkml:brushProperty name="height" value="0.05" units="cm"/>
    </inkml:brush>
  </inkml:definitions>
  <inkml:trace contextRef="#ctx0" brushRef="#br0">0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701"/>
    </inkml:context>
    <inkml:brush xml:id="br0">
      <inkml:brushProperty name="width" value="0.05" units="cm"/>
      <inkml:brushProperty name="height" value="0.05" units="cm"/>
    </inkml:brush>
  </inkml:definitions>
  <inkml:trace contextRef="#ctx0" brushRef="#br0">0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516"/>
    </inkml:context>
    <inkml:brush xml:id="br0">
      <inkml:brushProperty name="width" value="0.05" units="cm"/>
      <inkml:brushProperty name="height" value="0.05" units="cm"/>
    </inkml:brush>
  </inkml:definitions>
  <inkml:trace contextRef="#ctx0" brushRef="#br0">0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701"/>
    </inkml:context>
    <inkml:brush xml:id="br0">
      <inkml:brushProperty name="width" value="0.05" units="cm"/>
      <inkml:brushProperty name="height" value="0.05" units="cm"/>
    </inkml:brush>
  </inkml:definitions>
  <inkml:trace contextRef="#ctx0" brushRef="#br0">0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516"/>
    </inkml:context>
    <inkml:brush xml:id="br0">
      <inkml:brushProperty name="width" value="0.05" units="cm"/>
      <inkml:brushProperty name="height" value="0.05" units="cm"/>
    </inkml:brush>
  </inkml:definitions>
  <inkml:trace contextRef="#ctx0" brushRef="#br0">0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701"/>
    </inkml:context>
    <inkml:brush xml:id="br0">
      <inkml:brushProperty name="width" value="0.05" units="cm"/>
      <inkml:brushProperty name="height" value="0.05" units="cm"/>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516"/>
    </inkml:context>
    <inkml:brush xml:id="br0">
      <inkml:brushProperty name="width" value="0.05" units="cm"/>
      <inkml:brushProperty name="height" value="0.05" units="cm"/>
    </inkml:brush>
  </inkml:definitions>
  <inkml:trace contextRef="#ctx0" brushRef="#br0">0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701"/>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516"/>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701"/>
    </inkml:context>
    <inkml:brush xml:id="br0">
      <inkml:brushProperty name="width" value="0.05" units="cm"/>
      <inkml:brushProperty name="height" value="0.05"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516"/>
    </inkml:context>
    <inkml:brush xml:id="br0">
      <inkml:brushProperty name="width" value="0.05" units="cm"/>
      <inkml:brushProperty name="height" value="0.0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701"/>
    </inkml:context>
    <inkml:brush xml:id="br0">
      <inkml:brushProperty name="width" value="0.05" units="cm"/>
      <inkml:brushProperty name="height" value="0.05" units="cm"/>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516"/>
    </inkml:context>
    <inkml:brush xml:id="br0">
      <inkml:brushProperty name="width" value="0.05" units="cm"/>
      <inkml:brushProperty name="height" value="0.05" units="cm"/>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701"/>
    </inkml:context>
    <inkml:brush xml:id="br0">
      <inkml:brushProperty name="width" value="0.05" units="cm"/>
      <inkml:brushProperty name="height" value="0.05" units="cm"/>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516"/>
    </inkml:context>
    <inkml:brush xml:id="br0">
      <inkml:brushProperty name="width" value="0.05" units="cm"/>
      <inkml:brushProperty name="height" value="0.05" units="cm"/>
    </inkml:brush>
  </inkml:definitions>
  <inkml:trace contextRef="#ctx0" brushRef="#br0">0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03:16:57.701"/>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 charset="0"/>
                <a:ea typeface="+mn-ea"/>
                <a:cs typeface="+mn-cs"/>
              </a:defRPr>
            </a:lvl1pPr>
          </a:lstStyle>
          <a:p>
            <a:pPr>
              <a:defRPr/>
            </a:pPr>
            <a:endParaRPr lang="en-US"/>
          </a:p>
        </p:txBody>
      </p:sp>
      <p:sp>
        <p:nvSpPr>
          <p:cNvPr id="184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 charset="0"/>
                <a:ea typeface="+mn-ea"/>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A7C9591-4A68-C944-A1BA-7A2B4ECE194D}" type="slidenum">
              <a:rPr lang="en-US"/>
              <a:pPr/>
              <a:t>‹#›</a:t>
            </a:fld>
            <a:endParaRPr lang="en-US"/>
          </a:p>
        </p:txBody>
      </p:sp>
    </p:spTree>
    <p:extLst>
      <p:ext uri="{BB962C8B-B14F-4D97-AF65-F5344CB8AC3E}">
        <p14:creationId xmlns:p14="http://schemas.microsoft.com/office/powerpoint/2010/main" val="2324954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50C5707-767A-3D40-9E89-DE387EDD1814}" type="slidenum">
              <a:rPr lang="en-US" sz="1200"/>
              <a:pPr/>
              <a:t>1</a:t>
            </a:fld>
            <a:endParaRPr lang="en-US" sz="1200"/>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22893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10</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93058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11</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6769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12</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90684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13</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04207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14</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05693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15</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15690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16</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30528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17</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64670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18</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21512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19</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8271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58831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20</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98536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21</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4254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22</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81024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23</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80184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24</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49986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25</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42156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26</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03587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27</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9812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28</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5611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29</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9833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03729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30</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81855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31</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67352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32</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19454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33</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96533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34</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858468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35</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95808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36</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4892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37</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6146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38</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32299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39</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8453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3616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40</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89393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41</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55379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42</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50468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43</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80847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44</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881795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45</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73606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46</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68499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47</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10929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48</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49936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49</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6429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04497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50</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194893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51</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115160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52</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97643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53</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76353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54</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24673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55</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75980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56</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05419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57</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97611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58</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80559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59</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8061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6</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747567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60</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23222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61</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232222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62</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684657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63</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743311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64</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380825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65</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899511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66</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92624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67</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7194133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68</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563289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69</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708506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7</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927015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70</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9619471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71</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0356006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72</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8808226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73</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091952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74</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5544571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75</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2136797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76</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3862117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77</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665771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78</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7300536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79</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37972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8</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473198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80</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4759816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A9A70875-44D4-AC43-998B-6E503B14F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F17F6B-CF2B-F640-9323-3F89B0474677}" type="slidenum">
              <a:rPr lang="en-US" altLang="en-IT" sz="1200"/>
              <a:pPr/>
              <a:t>81</a:t>
            </a:fld>
            <a:endParaRPr lang="en-US" altLang="en-IT" sz="1200"/>
          </a:p>
        </p:txBody>
      </p:sp>
      <p:sp>
        <p:nvSpPr>
          <p:cNvPr id="17410" name="Rectangle 2">
            <a:extLst>
              <a:ext uri="{FF2B5EF4-FFF2-40B4-BE49-F238E27FC236}">
                <a16:creationId xmlns:a16="http://schemas.microsoft.com/office/drawing/2014/main" id="{3E1A5B3B-1D39-1A45-A1E3-A28B2DBBE29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A5E3D9C8-7ECB-664D-B8C9-72A036F057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T" altLang="en-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704939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82</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752504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83</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9262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84</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287521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85</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260151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86</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3414058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87</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639093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88</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640378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89</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31102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9</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4769894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90</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203830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91</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294388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92</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853366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A53C92-F661-C64E-8A99-3C3C247491CB}" type="slidenum">
              <a:rPr lang="en-US" sz="1200"/>
              <a:pPr/>
              <a:t>93</a:t>
            </a:fld>
            <a:endParaRPr lang="en-US"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2382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6" name="Rectangle 6"/>
          <p:cNvSpPr>
            <a:spLocks noGrp="1" noChangeArrowheads="1"/>
          </p:cNvSpPr>
          <p:nvPr>
            <p:ph type="sldNum" sz="quarter" idx="12"/>
          </p:nvPr>
        </p:nvSpPr>
        <p:spPr>
          <a:ln/>
        </p:spPr>
        <p:txBody>
          <a:bodyPr/>
          <a:lstStyle>
            <a:lvl1pPr>
              <a:defRPr/>
            </a:lvl1pPr>
          </a:lstStyle>
          <a:p>
            <a:fld id="{23AAE997-E23F-2541-832C-DA9E8B0B739A}" type="slidenum">
              <a:rPr lang="en-US"/>
              <a:pPr/>
              <a:t>‹#›</a:t>
            </a:fld>
            <a:endParaRPr lang="en-US"/>
          </a:p>
        </p:txBody>
      </p:sp>
    </p:spTree>
    <p:extLst>
      <p:ext uri="{BB962C8B-B14F-4D97-AF65-F5344CB8AC3E}">
        <p14:creationId xmlns:p14="http://schemas.microsoft.com/office/powerpoint/2010/main" val="143713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6" name="Rectangle 6"/>
          <p:cNvSpPr>
            <a:spLocks noGrp="1" noChangeArrowheads="1"/>
          </p:cNvSpPr>
          <p:nvPr>
            <p:ph type="sldNum" sz="quarter" idx="12"/>
          </p:nvPr>
        </p:nvSpPr>
        <p:spPr>
          <a:ln/>
        </p:spPr>
        <p:txBody>
          <a:bodyPr/>
          <a:lstStyle>
            <a:lvl1pPr>
              <a:defRPr/>
            </a:lvl1pPr>
          </a:lstStyle>
          <a:p>
            <a:fld id="{D6398728-93D1-CA46-A857-232D4F2E0BAE}" type="slidenum">
              <a:rPr lang="en-US"/>
              <a:pPr/>
              <a:t>‹#›</a:t>
            </a:fld>
            <a:endParaRPr lang="en-US"/>
          </a:p>
        </p:txBody>
      </p:sp>
    </p:spTree>
    <p:extLst>
      <p:ext uri="{BB962C8B-B14F-4D97-AF65-F5344CB8AC3E}">
        <p14:creationId xmlns:p14="http://schemas.microsoft.com/office/powerpoint/2010/main" val="55443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6" name="Rectangle 6"/>
          <p:cNvSpPr>
            <a:spLocks noGrp="1" noChangeArrowheads="1"/>
          </p:cNvSpPr>
          <p:nvPr>
            <p:ph type="sldNum" sz="quarter" idx="12"/>
          </p:nvPr>
        </p:nvSpPr>
        <p:spPr>
          <a:ln/>
        </p:spPr>
        <p:txBody>
          <a:bodyPr/>
          <a:lstStyle>
            <a:lvl1pPr>
              <a:defRPr/>
            </a:lvl1pPr>
          </a:lstStyle>
          <a:p>
            <a:fld id="{6BDEEA29-77A4-0A4C-9AC8-6E33AB195F97}" type="slidenum">
              <a:rPr lang="en-US"/>
              <a:pPr/>
              <a:t>‹#›</a:t>
            </a:fld>
            <a:endParaRPr lang="en-US"/>
          </a:p>
        </p:txBody>
      </p:sp>
    </p:spTree>
    <p:extLst>
      <p:ext uri="{BB962C8B-B14F-4D97-AF65-F5344CB8AC3E}">
        <p14:creationId xmlns:p14="http://schemas.microsoft.com/office/powerpoint/2010/main" val="289505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6" name="Rectangle 6"/>
          <p:cNvSpPr>
            <a:spLocks noGrp="1" noChangeArrowheads="1"/>
          </p:cNvSpPr>
          <p:nvPr>
            <p:ph type="sldNum" sz="quarter" idx="12"/>
          </p:nvPr>
        </p:nvSpPr>
        <p:spPr>
          <a:ln/>
        </p:spPr>
        <p:txBody>
          <a:bodyPr/>
          <a:lstStyle>
            <a:lvl1pPr>
              <a:defRPr/>
            </a:lvl1pPr>
          </a:lstStyle>
          <a:p>
            <a:fld id="{DA11AF48-A864-F646-BA6E-8BF3CFFEA534}" type="slidenum">
              <a:rPr lang="en-US"/>
              <a:pPr/>
              <a:t>‹#›</a:t>
            </a:fld>
            <a:endParaRPr lang="en-US"/>
          </a:p>
        </p:txBody>
      </p:sp>
    </p:spTree>
    <p:extLst>
      <p:ext uri="{BB962C8B-B14F-4D97-AF65-F5344CB8AC3E}">
        <p14:creationId xmlns:p14="http://schemas.microsoft.com/office/powerpoint/2010/main" val="3818167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6" name="Rectangle 6"/>
          <p:cNvSpPr>
            <a:spLocks noGrp="1" noChangeArrowheads="1"/>
          </p:cNvSpPr>
          <p:nvPr>
            <p:ph type="sldNum" sz="quarter" idx="12"/>
          </p:nvPr>
        </p:nvSpPr>
        <p:spPr>
          <a:ln/>
        </p:spPr>
        <p:txBody>
          <a:bodyPr/>
          <a:lstStyle>
            <a:lvl1pPr>
              <a:defRPr/>
            </a:lvl1pPr>
          </a:lstStyle>
          <a:p>
            <a:fld id="{F25A2639-3880-5D4B-9570-A5FB8FD1CF6A}" type="slidenum">
              <a:rPr lang="en-US"/>
              <a:pPr/>
              <a:t>‹#›</a:t>
            </a:fld>
            <a:endParaRPr lang="en-US"/>
          </a:p>
        </p:txBody>
      </p:sp>
    </p:spTree>
    <p:extLst>
      <p:ext uri="{BB962C8B-B14F-4D97-AF65-F5344CB8AC3E}">
        <p14:creationId xmlns:p14="http://schemas.microsoft.com/office/powerpoint/2010/main" val="178695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7" name="Rectangle 6"/>
          <p:cNvSpPr>
            <a:spLocks noGrp="1" noChangeArrowheads="1"/>
          </p:cNvSpPr>
          <p:nvPr>
            <p:ph type="sldNum" sz="quarter" idx="12"/>
          </p:nvPr>
        </p:nvSpPr>
        <p:spPr>
          <a:ln/>
        </p:spPr>
        <p:txBody>
          <a:bodyPr/>
          <a:lstStyle>
            <a:lvl1pPr>
              <a:defRPr/>
            </a:lvl1pPr>
          </a:lstStyle>
          <a:p>
            <a:fld id="{96BD194A-2274-B048-8E16-E9C634029617}" type="slidenum">
              <a:rPr lang="en-US"/>
              <a:pPr/>
              <a:t>‹#›</a:t>
            </a:fld>
            <a:endParaRPr lang="en-US"/>
          </a:p>
        </p:txBody>
      </p:sp>
    </p:spTree>
    <p:extLst>
      <p:ext uri="{BB962C8B-B14F-4D97-AF65-F5344CB8AC3E}">
        <p14:creationId xmlns:p14="http://schemas.microsoft.com/office/powerpoint/2010/main" val="1499750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9" name="Rectangle 6"/>
          <p:cNvSpPr>
            <a:spLocks noGrp="1" noChangeArrowheads="1"/>
          </p:cNvSpPr>
          <p:nvPr>
            <p:ph type="sldNum" sz="quarter" idx="12"/>
          </p:nvPr>
        </p:nvSpPr>
        <p:spPr>
          <a:ln/>
        </p:spPr>
        <p:txBody>
          <a:bodyPr/>
          <a:lstStyle>
            <a:lvl1pPr>
              <a:defRPr/>
            </a:lvl1pPr>
          </a:lstStyle>
          <a:p>
            <a:fld id="{41FE40BF-E6F6-174E-A4C9-4C2F7DB1368D}" type="slidenum">
              <a:rPr lang="en-US"/>
              <a:pPr/>
              <a:t>‹#›</a:t>
            </a:fld>
            <a:endParaRPr lang="en-US"/>
          </a:p>
        </p:txBody>
      </p:sp>
    </p:spTree>
    <p:extLst>
      <p:ext uri="{BB962C8B-B14F-4D97-AF65-F5344CB8AC3E}">
        <p14:creationId xmlns:p14="http://schemas.microsoft.com/office/powerpoint/2010/main" val="281838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5" name="Rectangle 6"/>
          <p:cNvSpPr>
            <a:spLocks noGrp="1" noChangeArrowheads="1"/>
          </p:cNvSpPr>
          <p:nvPr>
            <p:ph type="sldNum" sz="quarter" idx="12"/>
          </p:nvPr>
        </p:nvSpPr>
        <p:spPr>
          <a:ln/>
        </p:spPr>
        <p:txBody>
          <a:bodyPr/>
          <a:lstStyle>
            <a:lvl1pPr>
              <a:defRPr/>
            </a:lvl1pPr>
          </a:lstStyle>
          <a:p>
            <a:fld id="{1E69556D-0D41-2B4C-A898-9540C678CF1F}" type="slidenum">
              <a:rPr lang="en-US"/>
              <a:pPr/>
              <a:t>‹#›</a:t>
            </a:fld>
            <a:endParaRPr lang="en-US"/>
          </a:p>
        </p:txBody>
      </p:sp>
    </p:spTree>
    <p:extLst>
      <p:ext uri="{BB962C8B-B14F-4D97-AF65-F5344CB8AC3E}">
        <p14:creationId xmlns:p14="http://schemas.microsoft.com/office/powerpoint/2010/main" val="2958369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4" name="Rectangle 6"/>
          <p:cNvSpPr>
            <a:spLocks noGrp="1" noChangeArrowheads="1"/>
          </p:cNvSpPr>
          <p:nvPr>
            <p:ph type="sldNum" sz="quarter" idx="12"/>
          </p:nvPr>
        </p:nvSpPr>
        <p:spPr>
          <a:ln/>
        </p:spPr>
        <p:txBody>
          <a:bodyPr/>
          <a:lstStyle>
            <a:lvl1pPr>
              <a:defRPr/>
            </a:lvl1pPr>
          </a:lstStyle>
          <a:p>
            <a:fld id="{B90CE423-BED9-8F4A-8B84-4FB2D7FDA0EB}" type="slidenum">
              <a:rPr lang="en-US"/>
              <a:pPr/>
              <a:t>‹#›</a:t>
            </a:fld>
            <a:endParaRPr lang="en-US"/>
          </a:p>
        </p:txBody>
      </p:sp>
    </p:spTree>
    <p:extLst>
      <p:ext uri="{BB962C8B-B14F-4D97-AF65-F5344CB8AC3E}">
        <p14:creationId xmlns:p14="http://schemas.microsoft.com/office/powerpoint/2010/main" val="217654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7" name="Rectangle 6"/>
          <p:cNvSpPr>
            <a:spLocks noGrp="1" noChangeArrowheads="1"/>
          </p:cNvSpPr>
          <p:nvPr>
            <p:ph type="sldNum" sz="quarter" idx="12"/>
          </p:nvPr>
        </p:nvSpPr>
        <p:spPr>
          <a:ln/>
        </p:spPr>
        <p:txBody>
          <a:bodyPr/>
          <a:lstStyle>
            <a:lvl1pPr>
              <a:defRPr/>
            </a:lvl1pPr>
          </a:lstStyle>
          <a:p>
            <a:fld id="{C3ECC966-FD45-CA4C-B6C7-279A2486A5CD}" type="slidenum">
              <a:rPr lang="en-US"/>
              <a:pPr/>
              <a:t>‹#›</a:t>
            </a:fld>
            <a:endParaRPr lang="en-US"/>
          </a:p>
        </p:txBody>
      </p:sp>
    </p:spTree>
    <p:extLst>
      <p:ext uri="{BB962C8B-B14F-4D97-AF65-F5344CB8AC3E}">
        <p14:creationId xmlns:p14="http://schemas.microsoft.com/office/powerpoint/2010/main" val="2191407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8/24/06</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Fall 2003</a:t>
            </a:r>
          </a:p>
        </p:txBody>
      </p:sp>
      <p:sp>
        <p:nvSpPr>
          <p:cNvPr id="7" name="Rectangle 6"/>
          <p:cNvSpPr>
            <a:spLocks noGrp="1" noChangeArrowheads="1"/>
          </p:cNvSpPr>
          <p:nvPr>
            <p:ph type="sldNum" sz="quarter" idx="12"/>
          </p:nvPr>
        </p:nvSpPr>
        <p:spPr>
          <a:ln/>
        </p:spPr>
        <p:txBody>
          <a:bodyPr/>
          <a:lstStyle>
            <a:lvl1pPr>
              <a:defRPr/>
            </a:lvl1pPr>
          </a:lstStyle>
          <a:p>
            <a:fld id="{C7727DEC-F577-F248-9E6A-CD351266CE47}" type="slidenum">
              <a:rPr lang="en-US"/>
              <a:pPr/>
              <a:t>‹#›</a:t>
            </a:fld>
            <a:endParaRPr lang="en-US"/>
          </a:p>
        </p:txBody>
      </p:sp>
    </p:spTree>
    <p:extLst>
      <p:ext uri="{BB962C8B-B14F-4D97-AF65-F5344CB8AC3E}">
        <p14:creationId xmlns:p14="http://schemas.microsoft.com/office/powerpoint/2010/main" val="173871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ea typeface="+mn-ea"/>
                <a:cs typeface="+mn-cs"/>
              </a:defRPr>
            </a:lvl1pPr>
          </a:lstStyle>
          <a:p>
            <a:pPr>
              <a:defRPr/>
            </a:pPr>
            <a:r>
              <a:rPr lang="en-US"/>
              <a:t>8/24/06</a:t>
            </a: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ea typeface="+mn-ea"/>
                <a:cs typeface="+mn-cs"/>
              </a:defRPr>
            </a:lvl1pPr>
          </a:lstStyle>
          <a:p>
            <a:pPr>
              <a:defRPr/>
            </a:pPr>
            <a:r>
              <a:rPr lang="en-US"/>
              <a:t>Fall 2003</a:t>
            </a: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85DDC45-008F-4943-B58D-E023D99D21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0.emf"/><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2.xml"/><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customXml" Target="../ink/ink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4.xml"/><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customXml" Target="../ink/ink5.xml"/><Relationship Id="rId10" Type="http://schemas.openxmlformats.org/officeDocument/2006/relationships/image" Target="../media/image10.emf"/><Relationship Id="rId4" Type="http://schemas.openxmlformats.org/officeDocument/2006/relationships/image" Target="../media/image16.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customXml" Target="../ink/ink6.xml"/><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customXml" Target="../ink/ink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customXml" Target="../ink/ink8.xml"/><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customXml" Target="../ink/ink9.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customXml" Target="../ink/ink10.xml"/><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customXml" Target="../ink/ink1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customXml" Target="../ink/ink12.xml"/><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customXml" Target="../ink/ink13.xml"/><Relationship Id="rId4" Type="http://schemas.openxmlformats.org/officeDocument/2006/relationships/image" Target="../media/image16.png"/><Relationship Id="rId9" Type="http://schemas.openxmlformats.org/officeDocument/2006/relationships/image" Target="../media/image21.emf"/></Relationships>
</file>

<file path=ppt/slides/_rels/slide2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customXml" Target="../ink/ink14.xml"/><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customXml" Target="../ink/ink15.xml"/><Relationship Id="rId4" Type="http://schemas.openxmlformats.org/officeDocument/2006/relationships/image" Target="../media/image16.png"/><Relationship Id="rId9"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customXml" Target="../ink/ink16.xml"/><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customXml" Target="../ink/ink17.xml"/><Relationship Id="rId4" Type="http://schemas.openxmlformats.org/officeDocument/2006/relationships/image" Target="../media/image16.png"/><Relationship Id="rId9" Type="http://schemas.openxmlformats.org/officeDocument/2006/relationships/image" Target="../media/image21.emf"/></Relationships>
</file>

<file path=ppt/slides/_rels/slide2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customXml" Target="../ink/ink18.xml"/><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customXml" Target="../ink/ink19.xml"/><Relationship Id="rId10" Type="http://schemas.openxmlformats.org/officeDocument/2006/relationships/image" Target="../media/image23.emf"/><Relationship Id="rId4" Type="http://schemas.openxmlformats.org/officeDocument/2006/relationships/image" Target="../media/image16.png"/><Relationship Id="rId9" Type="http://schemas.openxmlformats.org/officeDocument/2006/relationships/image" Target="../media/image21.emf"/></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39.emf"/><Relationship Id="rId4" Type="http://schemas.openxmlformats.org/officeDocument/2006/relationships/image" Target="../media/image38.emf"/></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39.emf"/><Relationship Id="rId4" Type="http://schemas.openxmlformats.org/officeDocument/2006/relationships/image" Target="../media/image38.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44.emf"/><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6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56.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1.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62.emf"/></Relationships>
</file>

<file path=ppt/slides/_rels/slide7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7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75.xml"/><Relationship Id="rId1" Type="http://schemas.openxmlformats.org/officeDocument/2006/relationships/slideLayout" Target="../slideLayouts/slideLayout6.xml"/><Relationship Id="rId5" Type="http://schemas.openxmlformats.org/officeDocument/2006/relationships/image" Target="../media/image67.emf"/><Relationship Id="rId4" Type="http://schemas.openxmlformats.org/officeDocument/2006/relationships/image" Target="../media/image66.emf"/></Relationships>
</file>

<file path=ppt/slides/_rels/slide7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image" Target="../media/image70.emf"/><Relationship Id="rId4" Type="http://schemas.openxmlformats.org/officeDocument/2006/relationships/image" Target="../media/image66.emf"/></Relationships>
</file>

<file path=ppt/slides/_rels/slide7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73.emf"/><Relationship Id="rId4" Type="http://schemas.openxmlformats.org/officeDocument/2006/relationships/image" Target="../media/image72.emf"/></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75.emf"/></Relationships>
</file>

<file path=ppt/slides/_rels/slide8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85.xml"/><Relationship Id="rId1" Type="http://schemas.openxmlformats.org/officeDocument/2006/relationships/slideLayout" Target="../slideLayouts/slideLayout6.xml"/><Relationship Id="rId5" Type="http://schemas.openxmlformats.org/officeDocument/2006/relationships/image" Target="../media/image79.emf"/><Relationship Id="rId4" Type="http://schemas.openxmlformats.org/officeDocument/2006/relationships/image" Target="../media/image78.emf"/></Relationships>
</file>

<file path=ppt/slides/_rels/slide8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82.emf"/><Relationship Id="rId4" Type="http://schemas.openxmlformats.org/officeDocument/2006/relationships/image" Target="../media/image81.emf"/></Relationships>
</file>

<file path=ppt/slides/_rels/slide8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87.emf"/><Relationship Id="rId4" Type="http://schemas.openxmlformats.org/officeDocument/2006/relationships/image" Target="../media/image86.em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4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5724525" y="43910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90469" name="Rectangle 5"/>
          <p:cNvSpPr>
            <a:spLocks noGrp="1" noChangeArrowheads="1"/>
          </p:cNvSpPr>
          <p:nvPr>
            <p:ph type="ctrTitle"/>
          </p:nvPr>
        </p:nvSpPr>
        <p:spPr>
          <a:xfrm>
            <a:off x="1447800" y="1109662"/>
            <a:ext cx="9296400" cy="1481138"/>
          </a:xfrm>
        </p:spPr>
        <p:txBody>
          <a:bodyPr/>
          <a:lstStyle/>
          <a:p>
            <a:pPr eaLnBrk="1" hangingPunct="1"/>
            <a:r>
              <a:rPr lang="en-US" sz="2800" cap="small" dirty="0">
                <a:solidFill>
                  <a:srgbClr val="222268"/>
                </a:solidFill>
                <a:effectLst>
                  <a:outerShdw blurRad="38100" dist="38100" dir="2700000" algn="tl">
                    <a:srgbClr val="DDDDDD"/>
                  </a:outerShdw>
                </a:effectLst>
                <a:latin typeface="Helvetica" charset="0"/>
                <a:ea typeface="ＭＳ Ｐゴシック" charset="0"/>
                <a:cs typeface="ＭＳ Ｐゴシック" charset="0"/>
              </a:rPr>
              <a:t>The General Circulation and its link to Convection</a:t>
            </a:r>
            <a:endParaRPr lang="en-US" sz="2800" dirty="0">
              <a:solidFill>
                <a:srgbClr val="222268"/>
              </a:solidFill>
              <a:latin typeface="Times" charset="0"/>
              <a:ea typeface="ＭＳ Ｐゴシック" charset="0"/>
              <a:cs typeface="ＭＳ Ｐゴシック" charset="0"/>
            </a:endParaRPr>
          </a:p>
        </p:txBody>
      </p:sp>
      <p:sp>
        <p:nvSpPr>
          <p:cNvPr id="2" name="Subtitle 1"/>
          <p:cNvSpPr>
            <a:spLocks noGrp="1"/>
          </p:cNvSpPr>
          <p:nvPr>
            <p:ph type="subTitle" idx="1"/>
          </p:nvPr>
        </p:nvSpPr>
        <p:spPr/>
        <p:txBody>
          <a:bodyPr/>
          <a:lstStyle/>
          <a:p>
            <a:endParaRPr lang="en-US"/>
          </a:p>
        </p:txBody>
      </p:sp>
      <p:sp>
        <p:nvSpPr>
          <p:cNvPr id="6" name="Rectangle 8"/>
          <p:cNvSpPr txBox="1">
            <a:spLocks noChangeArrowheads="1"/>
          </p:cNvSpPr>
          <p:nvPr/>
        </p:nvSpPr>
        <p:spPr bwMode="auto">
          <a:xfrm>
            <a:off x="457200" y="2971800"/>
            <a:ext cx="11277600" cy="3733800"/>
          </a:xfrm>
          <a:prstGeom prst="rect">
            <a:avLst/>
          </a:prstGeom>
          <a:noFill/>
          <a:ln w="9525">
            <a:noFill/>
            <a:miter lim="800000"/>
            <a:headEnd/>
            <a:tailEnd/>
          </a:ln>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20000"/>
              </a:spcBef>
            </a:pPr>
            <a:r>
              <a:rPr lang="en-US" sz="2000" dirty="0">
                <a:latin typeface="Helvetica" charset="0"/>
              </a:rPr>
              <a:t>Simona Bordoni</a:t>
            </a:r>
          </a:p>
          <a:p>
            <a:pPr algn="ctr" eaLnBrk="1" hangingPunct="1">
              <a:spcBef>
                <a:spcPct val="20000"/>
              </a:spcBef>
            </a:pPr>
            <a:r>
              <a:rPr lang="en-US" sz="2000" dirty="0">
                <a:latin typeface="Helvetica" charset="0"/>
              </a:rPr>
              <a:t>Department of Civil, Environmental and Mechanical Engineering</a:t>
            </a:r>
          </a:p>
          <a:p>
            <a:pPr algn="ctr" eaLnBrk="1" hangingPunct="1">
              <a:spcBef>
                <a:spcPct val="20000"/>
              </a:spcBef>
            </a:pPr>
            <a:r>
              <a:rPr lang="en-US" sz="2000" dirty="0">
                <a:latin typeface="Helvetica" charset="0"/>
              </a:rPr>
              <a:t>University of Trento, Italy </a:t>
            </a:r>
          </a:p>
          <a:p>
            <a:pPr algn="ctr" eaLnBrk="1" hangingPunct="1">
              <a:spcBef>
                <a:spcPct val="20000"/>
              </a:spcBef>
            </a:pPr>
            <a:endParaRPr lang="en-US" sz="2000" dirty="0">
              <a:latin typeface="Helvetica" charset="0"/>
            </a:endParaRPr>
          </a:p>
          <a:p>
            <a:pPr algn="ctr" eaLnBrk="1" hangingPunct="1">
              <a:spcBef>
                <a:spcPct val="20000"/>
              </a:spcBef>
            </a:pPr>
            <a:endParaRPr lang="en-US" sz="2000" dirty="0">
              <a:latin typeface="Helvetica" charset="0"/>
            </a:endParaRPr>
          </a:p>
          <a:p>
            <a:pPr algn="ctr" eaLnBrk="1" hangingPunct="1">
              <a:spcBef>
                <a:spcPct val="20000"/>
              </a:spcBef>
            </a:pPr>
            <a:endParaRPr lang="en-US" sz="2000" dirty="0">
              <a:latin typeface="Helvetica" charset="0"/>
            </a:endParaRPr>
          </a:p>
          <a:p>
            <a:pPr algn="ctr" eaLnBrk="1" hangingPunct="1">
              <a:spcBef>
                <a:spcPct val="20000"/>
              </a:spcBef>
            </a:pPr>
            <a:endParaRPr lang="en-US" sz="2000" dirty="0">
              <a:latin typeface="Helvetica" charset="0"/>
            </a:endParaRPr>
          </a:p>
          <a:p>
            <a:pPr algn="ctr" eaLnBrk="1" hangingPunct="1">
              <a:spcBef>
                <a:spcPct val="20000"/>
              </a:spcBef>
            </a:pPr>
            <a:endParaRPr lang="en-US" sz="2000" dirty="0">
              <a:latin typeface="Helvetica" charset="0"/>
            </a:endParaRPr>
          </a:p>
          <a:p>
            <a:pPr algn="ctr" eaLnBrk="1" hangingPunct="1">
              <a:spcBef>
                <a:spcPct val="20000"/>
              </a:spcBef>
            </a:pPr>
            <a:r>
              <a:rPr lang="en-US" sz="2000" dirty="0">
                <a:latin typeface="Helvetica" charset="0"/>
              </a:rPr>
              <a:t>5</a:t>
            </a:r>
            <a:r>
              <a:rPr lang="en-US" sz="2000" baseline="30000" dirty="0">
                <a:latin typeface="Helvetica" charset="0"/>
              </a:rPr>
              <a:t>th</a:t>
            </a:r>
            <a:r>
              <a:rPr lang="en-US" sz="2000" dirty="0">
                <a:latin typeface="Helvetica" charset="0"/>
              </a:rPr>
              <a:t> Summer School on Theory, Mechanisms and Hierarchical Modeling of Climate Dynamics,</a:t>
            </a:r>
          </a:p>
          <a:p>
            <a:pPr algn="ctr" eaLnBrk="1" hangingPunct="1">
              <a:spcBef>
                <a:spcPct val="20000"/>
              </a:spcBef>
            </a:pPr>
            <a:r>
              <a:rPr lang="en-US" sz="2000" dirty="0">
                <a:latin typeface="Helvetica" charset="0"/>
              </a:rPr>
              <a:t> ICTP, Trieste,  July 2</a:t>
            </a:r>
            <a:r>
              <a:rPr lang="en-US" sz="2000" baseline="30000" dirty="0">
                <a:latin typeface="Helvetica" charset="0"/>
              </a:rPr>
              <a:t>th</a:t>
            </a:r>
            <a:r>
              <a:rPr lang="en-US" sz="2000" dirty="0">
                <a:latin typeface="Helvetica" charset="0"/>
              </a:rPr>
              <a:t>  2024</a:t>
            </a:r>
          </a:p>
          <a:p>
            <a:pPr algn="ctr" eaLnBrk="1" hangingPunct="1">
              <a:spcBef>
                <a:spcPct val="20000"/>
              </a:spcBef>
            </a:pPr>
            <a:endParaRPr lang="en-US" sz="1600" dirty="0">
              <a:latin typeface="Helvetica" charset="0"/>
            </a:endParaRPr>
          </a:p>
          <a:p>
            <a:pPr algn="ctr" eaLnBrk="1" hangingPunct="1">
              <a:spcBef>
                <a:spcPct val="20000"/>
              </a:spcBef>
            </a:pPr>
            <a:endParaRPr lang="en-US" sz="1600" dirty="0">
              <a:latin typeface="Helvetica" charset="0"/>
            </a:endParaRPr>
          </a:p>
          <a:p>
            <a:pPr algn="ctr" eaLnBrk="1" hangingPunct="1">
              <a:spcBef>
                <a:spcPct val="20000"/>
              </a:spcBef>
            </a:pPr>
            <a:endParaRPr lang="en-US" sz="1600" dirty="0">
              <a:latin typeface="Helvetica" charset="0"/>
            </a:endParaRPr>
          </a:p>
          <a:p>
            <a:pPr algn="ctr" eaLnBrk="1" hangingPunct="1">
              <a:spcBef>
                <a:spcPct val="20000"/>
              </a:spcBef>
            </a:pPr>
            <a:endParaRPr lang="en-US" sz="1600" dirty="0">
              <a:latin typeface="Helvetica" charset="0"/>
            </a:endParaRPr>
          </a:p>
          <a:p>
            <a:pPr algn="ctr" eaLnBrk="1" hangingPunct="1">
              <a:spcBef>
                <a:spcPct val="20000"/>
              </a:spcBef>
            </a:pPr>
            <a:endParaRPr lang="en-US" sz="1600" dirty="0">
              <a:latin typeface="Helvetica" charset="0"/>
            </a:endParaRPr>
          </a:p>
          <a:p>
            <a:pPr algn="ctr" eaLnBrk="1" hangingPunct="1">
              <a:spcBef>
                <a:spcPct val="20000"/>
              </a:spcBef>
            </a:pPr>
            <a:endParaRPr lang="en-US" sz="1800" dirty="0">
              <a:latin typeface="Helvetica"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Implied energy transport</a:t>
            </a:r>
          </a:p>
        </p:txBody>
      </p:sp>
      <p:sp>
        <p:nvSpPr>
          <p:cNvPr id="3" name="TextBox 2">
            <a:extLst>
              <a:ext uri="{FF2B5EF4-FFF2-40B4-BE49-F238E27FC236}">
                <a16:creationId xmlns:a16="http://schemas.microsoft.com/office/drawing/2014/main" id="{0E603D95-82BD-D859-7AF3-1457C320A375}"/>
              </a:ext>
            </a:extLst>
          </p:cNvPr>
          <p:cNvSpPr txBox="1"/>
          <p:nvPr/>
        </p:nvSpPr>
        <p:spPr>
          <a:xfrm>
            <a:off x="6096000" y="1524000"/>
            <a:ext cx="184731" cy="461665"/>
          </a:xfrm>
          <a:prstGeom prst="rect">
            <a:avLst/>
          </a:prstGeom>
          <a:noFill/>
        </p:spPr>
        <p:txBody>
          <a:bodyPr wrap="none" rtlCol="0">
            <a:spAutoFit/>
          </a:bodyPr>
          <a:lstStyle/>
          <a:p>
            <a:endParaRPr lang="en-IT" dirty="0"/>
          </a:p>
        </p:txBody>
      </p:sp>
      <p:pic>
        <p:nvPicPr>
          <p:cNvPr id="8" name="Picture 7">
            <a:extLst>
              <a:ext uri="{FF2B5EF4-FFF2-40B4-BE49-F238E27FC236}">
                <a16:creationId xmlns:a16="http://schemas.microsoft.com/office/drawing/2014/main" id="{59B9CB80-A3AD-EF10-B240-F23883D836EF}"/>
              </a:ext>
            </a:extLst>
          </p:cNvPr>
          <p:cNvPicPr>
            <a:picLocks noChangeAspect="1"/>
          </p:cNvPicPr>
          <p:nvPr/>
        </p:nvPicPr>
        <p:blipFill>
          <a:blip r:embed="rId3"/>
          <a:stretch>
            <a:fillRect/>
          </a:stretch>
        </p:blipFill>
        <p:spPr>
          <a:xfrm>
            <a:off x="2833287" y="944217"/>
            <a:ext cx="6615513" cy="5424214"/>
          </a:xfrm>
          <a:prstGeom prst="rect">
            <a:avLst/>
          </a:prstGeom>
        </p:spPr>
      </p:pic>
      <p:sp>
        <p:nvSpPr>
          <p:cNvPr id="11" name="TextBox 10">
            <a:extLst>
              <a:ext uri="{FF2B5EF4-FFF2-40B4-BE49-F238E27FC236}">
                <a16:creationId xmlns:a16="http://schemas.microsoft.com/office/drawing/2014/main" id="{A821C403-C1DF-BD86-9411-E76C31F8413F}"/>
              </a:ext>
            </a:extLst>
          </p:cNvPr>
          <p:cNvSpPr txBox="1"/>
          <p:nvPr/>
        </p:nvSpPr>
        <p:spPr>
          <a:xfrm>
            <a:off x="457200" y="6339375"/>
            <a:ext cx="2726961" cy="338554"/>
          </a:xfrm>
          <a:prstGeom prst="rect">
            <a:avLst/>
          </a:prstGeom>
          <a:noFill/>
        </p:spPr>
        <p:txBody>
          <a:bodyPr wrap="square" rtlCol="0">
            <a:spAutoFit/>
          </a:bodyPr>
          <a:lstStyle/>
          <a:p>
            <a:r>
              <a:rPr lang="en-US" sz="1600" dirty="0">
                <a:latin typeface="Helvetica" charset="0"/>
                <a:ea typeface="Helvetica" charset="0"/>
                <a:cs typeface="Helvetica" charset="0"/>
              </a:rPr>
              <a:t>Hartmann (2015)</a:t>
            </a:r>
          </a:p>
        </p:txBody>
      </p:sp>
    </p:spTree>
    <p:extLst>
      <p:ext uri="{BB962C8B-B14F-4D97-AF65-F5344CB8AC3E}">
        <p14:creationId xmlns:p14="http://schemas.microsoft.com/office/powerpoint/2010/main" val="3820464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MMC vs eddies</a:t>
            </a:r>
          </a:p>
        </p:txBody>
      </p:sp>
      <p:sp>
        <p:nvSpPr>
          <p:cNvPr id="3" name="TextBox 2">
            <a:extLst>
              <a:ext uri="{FF2B5EF4-FFF2-40B4-BE49-F238E27FC236}">
                <a16:creationId xmlns:a16="http://schemas.microsoft.com/office/drawing/2014/main" id="{0E603D95-82BD-D859-7AF3-1457C320A375}"/>
              </a:ext>
            </a:extLst>
          </p:cNvPr>
          <p:cNvSpPr txBox="1"/>
          <p:nvPr/>
        </p:nvSpPr>
        <p:spPr>
          <a:xfrm>
            <a:off x="6096000" y="1524000"/>
            <a:ext cx="184731" cy="461665"/>
          </a:xfrm>
          <a:prstGeom prst="rect">
            <a:avLst/>
          </a:prstGeom>
          <a:noFill/>
        </p:spPr>
        <p:txBody>
          <a:bodyPr wrap="none" rtlCol="0">
            <a:spAutoFit/>
          </a:bodyPr>
          <a:lstStyle/>
          <a:p>
            <a:endParaRPr lang="en-IT" dirty="0"/>
          </a:p>
        </p:txBody>
      </p:sp>
      <p:sp>
        <p:nvSpPr>
          <p:cNvPr id="11" name="TextBox 10">
            <a:extLst>
              <a:ext uri="{FF2B5EF4-FFF2-40B4-BE49-F238E27FC236}">
                <a16:creationId xmlns:a16="http://schemas.microsoft.com/office/drawing/2014/main" id="{A821C403-C1DF-BD86-9411-E76C31F8413F}"/>
              </a:ext>
            </a:extLst>
          </p:cNvPr>
          <p:cNvSpPr txBox="1"/>
          <p:nvPr/>
        </p:nvSpPr>
        <p:spPr>
          <a:xfrm>
            <a:off x="457200" y="6339375"/>
            <a:ext cx="2726961" cy="338554"/>
          </a:xfrm>
          <a:prstGeom prst="rect">
            <a:avLst/>
          </a:prstGeom>
          <a:noFill/>
        </p:spPr>
        <p:txBody>
          <a:bodyPr wrap="square" rtlCol="0">
            <a:spAutoFit/>
          </a:bodyPr>
          <a:lstStyle/>
          <a:p>
            <a:r>
              <a:rPr lang="en-US" sz="1600" dirty="0">
                <a:latin typeface="Helvetica" charset="0"/>
                <a:ea typeface="Helvetica" charset="0"/>
                <a:cs typeface="Helvetica" charset="0"/>
              </a:rPr>
              <a:t>Hartmann (1994)</a:t>
            </a:r>
          </a:p>
        </p:txBody>
      </p:sp>
      <p:pic>
        <p:nvPicPr>
          <p:cNvPr id="2" name="Picture 1">
            <a:extLst>
              <a:ext uri="{FF2B5EF4-FFF2-40B4-BE49-F238E27FC236}">
                <a16:creationId xmlns:a16="http://schemas.microsoft.com/office/drawing/2014/main" id="{F784CC12-9D13-A676-F6CC-8B7F7BD54181}"/>
              </a:ext>
            </a:extLst>
          </p:cNvPr>
          <p:cNvPicPr>
            <a:picLocks noChangeAspect="1"/>
          </p:cNvPicPr>
          <p:nvPr/>
        </p:nvPicPr>
        <p:blipFill>
          <a:blip r:embed="rId3"/>
          <a:stretch>
            <a:fillRect/>
          </a:stretch>
        </p:blipFill>
        <p:spPr>
          <a:xfrm>
            <a:off x="1905000" y="946644"/>
            <a:ext cx="7670209" cy="5406868"/>
          </a:xfrm>
          <a:prstGeom prst="rect">
            <a:avLst/>
          </a:prstGeom>
        </p:spPr>
      </p:pic>
    </p:spTree>
    <p:extLst>
      <p:ext uri="{BB962C8B-B14F-4D97-AF65-F5344CB8AC3E}">
        <p14:creationId xmlns:p14="http://schemas.microsoft.com/office/powerpoint/2010/main" val="2843331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Hadley cell is an energetically direct cell</a:t>
            </a:r>
          </a:p>
        </p:txBody>
      </p:sp>
      <p:grpSp>
        <p:nvGrpSpPr>
          <p:cNvPr id="19" name="Group 18">
            <a:extLst>
              <a:ext uri="{FF2B5EF4-FFF2-40B4-BE49-F238E27FC236}">
                <a16:creationId xmlns:a16="http://schemas.microsoft.com/office/drawing/2014/main" id="{1C70F371-2292-7F57-14AF-4F1558D3218A}"/>
              </a:ext>
            </a:extLst>
          </p:cNvPr>
          <p:cNvGrpSpPr/>
          <p:nvPr/>
        </p:nvGrpSpPr>
        <p:grpSpPr>
          <a:xfrm>
            <a:off x="1060342" y="1066800"/>
            <a:ext cx="9639300" cy="4419600"/>
            <a:chOff x="838200" y="1524000"/>
            <a:chExt cx="7780160" cy="3429000"/>
          </a:xfrm>
        </p:grpSpPr>
        <p:sp>
          <p:nvSpPr>
            <p:cNvPr id="3" name="TextBox 2">
              <a:extLst>
                <a:ext uri="{FF2B5EF4-FFF2-40B4-BE49-F238E27FC236}">
                  <a16:creationId xmlns:a16="http://schemas.microsoft.com/office/drawing/2014/main" id="{0E603D95-82BD-D859-7AF3-1457C320A375}"/>
                </a:ext>
              </a:extLst>
            </p:cNvPr>
            <p:cNvSpPr txBox="1"/>
            <p:nvPr/>
          </p:nvSpPr>
          <p:spPr>
            <a:xfrm>
              <a:off x="6096000" y="1524000"/>
              <a:ext cx="184731" cy="461665"/>
            </a:xfrm>
            <a:prstGeom prst="rect">
              <a:avLst/>
            </a:prstGeom>
            <a:noFill/>
          </p:spPr>
          <p:txBody>
            <a:bodyPr wrap="none" rtlCol="0">
              <a:spAutoFit/>
            </a:bodyPr>
            <a:lstStyle/>
            <a:p>
              <a:endParaRPr lang="en-IT" dirty="0"/>
            </a:p>
          </p:txBody>
        </p:sp>
        <p:pic>
          <p:nvPicPr>
            <p:cNvPr id="4" name="Picture 3">
              <a:extLst>
                <a:ext uri="{FF2B5EF4-FFF2-40B4-BE49-F238E27FC236}">
                  <a16:creationId xmlns:a16="http://schemas.microsoft.com/office/drawing/2014/main" id="{EA3B674D-41F9-14BA-7107-59A78B7A96AE}"/>
                </a:ext>
              </a:extLst>
            </p:cNvPr>
            <p:cNvPicPr>
              <a:picLocks noChangeAspect="1"/>
            </p:cNvPicPr>
            <p:nvPr/>
          </p:nvPicPr>
          <p:blipFill rotWithShape="1">
            <a:blip r:embed="rId3"/>
            <a:srcRect b="44245"/>
            <a:stretch/>
          </p:blipFill>
          <p:spPr>
            <a:xfrm>
              <a:off x="1727049" y="1909276"/>
              <a:ext cx="4125561" cy="2533689"/>
            </a:xfrm>
            <a:prstGeom prst="rect">
              <a:avLst/>
            </a:prstGeom>
          </p:spPr>
        </p:pic>
        <p:cxnSp>
          <p:nvCxnSpPr>
            <p:cNvPr id="5" name="Straight Arrow Connector 4">
              <a:extLst>
                <a:ext uri="{FF2B5EF4-FFF2-40B4-BE49-F238E27FC236}">
                  <a16:creationId xmlns:a16="http://schemas.microsoft.com/office/drawing/2014/main" id="{2E51C71F-81B0-BB21-18D1-6ABCA163472F}"/>
                </a:ext>
              </a:extLst>
            </p:cNvPr>
            <p:cNvCxnSpPr/>
            <p:nvPr/>
          </p:nvCxnSpPr>
          <p:spPr>
            <a:xfrm>
              <a:off x="1357422" y="4442965"/>
              <a:ext cx="4838295"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5205764-9DAC-73D9-D6BC-1C784F158C7D}"/>
                </a:ext>
              </a:extLst>
            </p:cNvPr>
            <p:cNvSpPr txBox="1"/>
            <p:nvPr/>
          </p:nvSpPr>
          <p:spPr>
            <a:xfrm>
              <a:off x="3429000" y="4558816"/>
              <a:ext cx="466793" cy="369332"/>
            </a:xfrm>
            <a:prstGeom prst="rect">
              <a:avLst/>
            </a:prstGeom>
            <a:noFill/>
          </p:spPr>
          <p:txBody>
            <a:bodyPr wrap="none" rtlCol="0">
              <a:spAutoFit/>
            </a:bodyPr>
            <a:lstStyle/>
            <a:p>
              <a:r>
                <a:rPr lang="en-US" sz="1800" dirty="0" err="1">
                  <a:latin typeface="Helvetica" charset="0"/>
                  <a:ea typeface="Helvetica" charset="0"/>
                  <a:cs typeface="Helvetica" charset="0"/>
                </a:rPr>
                <a:t>Eq</a:t>
              </a:r>
              <a:endParaRPr lang="en-US" sz="1800" dirty="0">
                <a:latin typeface="Helvetica" charset="0"/>
                <a:ea typeface="Helvetica" charset="0"/>
                <a:cs typeface="Helvetica" charset="0"/>
              </a:endParaRPr>
            </a:p>
          </p:txBody>
        </p:sp>
        <p:sp>
          <p:nvSpPr>
            <p:cNvPr id="7" name="TextBox 6">
              <a:extLst>
                <a:ext uri="{FF2B5EF4-FFF2-40B4-BE49-F238E27FC236}">
                  <a16:creationId xmlns:a16="http://schemas.microsoft.com/office/drawing/2014/main" id="{2819709A-104C-1DDD-407F-6DE255C0EA1A}"/>
                </a:ext>
              </a:extLst>
            </p:cNvPr>
            <p:cNvSpPr txBox="1"/>
            <p:nvPr/>
          </p:nvSpPr>
          <p:spPr>
            <a:xfrm>
              <a:off x="1357422" y="4560387"/>
              <a:ext cx="338554" cy="369332"/>
            </a:xfrm>
            <a:prstGeom prst="rect">
              <a:avLst/>
            </a:prstGeom>
            <a:noFill/>
          </p:spPr>
          <p:txBody>
            <a:bodyPr wrap="none" rtlCol="0">
              <a:spAutoFit/>
            </a:bodyPr>
            <a:lstStyle/>
            <a:p>
              <a:r>
                <a:rPr lang="en-US" sz="1800" dirty="0">
                  <a:latin typeface="Helvetica" charset="0"/>
                  <a:ea typeface="Helvetica" charset="0"/>
                  <a:cs typeface="Helvetica" charset="0"/>
                </a:rPr>
                <a:t>S</a:t>
              </a:r>
            </a:p>
          </p:txBody>
        </p:sp>
        <p:sp>
          <p:nvSpPr>
            <p:cNvPr id="8" name="TextBox 7">
              <a:extLst>
                <a:ext uri="{FF2B5EF4-FFF2-40B4-BE49-F238E27FC236}">
                  <a16:creationId xmlns:a16="http://schemas.microsoft.com/office/drawing/2014/main" id="{F18F2A5A-4B39-B137-6D2E-2621857D1C0B}"/>
                </a:ext>
              </a:extLst>
            </p:cNvPr>
            <p:cNvSpPr txBox="1"/>
            <p:nvPr/>
          </p:nvSpPr>
          <p:spPr>
            <a:xfrm>
              <a:off x="5719097" y="4560387"/>
              <a:ext cx="351378" cy="369332"/>
            </a:xfrm>
            <a:prstGeom prst="rect">
              <a:avLst/>
            </a:prstGeom>
            <a:noFill/>
          </p:spPr>
          <p:txBody>
            <a:bodyPr wrap="none" rtlCol="0">
              <a:spAutoFit/>
            </a:bodyPr>
            <a:lstStyle/>
            <a:p>
              <a:r>
                <a:rPr lang="en-US" sz="1800" dirty="0">
                  <a:latin typeface="Helvetica" charset="0"/>
                  <a:ea typeface="Helvetica" charset="0"/>
                  <a:cs typeface="Helvetica" charset="0"/>
                </a:rPr>
                <a:t>N</a:t>
              </a:r>
            </a:p>
          </p:txBody>
        </p:sp>
        <p:cxnSp>
          <p:nvCxnSpPr>
            <p:cNvPr id="9" name="Straight Arrow Connector 8">
              <a:extLst>
                <a:ext uri="{FF2B5EF4-FFF2-40B4-BE49-F238E27FC236}">
                  <a16:creationId xmlns:a16="http://schemas.microsoft.com/office/drawing/2014/main" id="{57F62EB0-E102-DCD1-CA90-4F0B5D543354}"/>
                </a:ext>
              </a:extLst>
            </p:cNvPr>
            <p:cNvCxnSpPr/>
            <p:nvPr/>
          </p:nvCxnSpPr>
          <p:spPr>
            <a:xfrm flipV="1">
              <a:off x="1369701" y="1755333"/>
              <a:ext cx="16877" cy="268608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D78211D-BDEB-308E-AE0F-CE8DEB4560AC}"/>
                </a:ext>
              </a:extLst>
            </p:cNvPr>
            <p:cNvSpPr txBox="1"/>
            <p:nvPr/>
          </p:nvSpPr>
          <p:spPr>
            <a:xfrm>
              <a:off x="838200" y="2833023"/>
              <a:ext cx="430887" cy="683842"/>
            </a:xfrm>
            <a:prstGeom prst="rect">
              <a:avLst/>
            </a:prstGeom>
            <a:noFill/>
          </p:spPr>
          <p:txBody>
            <a:bodyPr vert="vert270" wrap="none" rtlCol="0">
              <a:spAutoFit/>
            </a:bodyPr>
            <a:lstStyle/>
            <a:p>
              <a:r>
                <a:rPr lang="en-US" sz="1600" dirty="0">
                  <a:latin typeface="Helvetica" charset="0"/>
                  <a:ea typeface="Helvetica" charset="0"/>
                  <a:cs typeface="Helvetica" charset="0"/>
                </a:rPr>
                <a:t>Height</a:t>
              </a:r>
            </a:p>
          </p:txBody>
        </p:sp>
        <p:pic>
          <p:nvPicPr>
            <p:cNvPr id="12" name="Picture 11">
              <a:extLst>
                <a:ext uri="{FF2B5EF4-FFF2-40B4-BE49-F238E27FC236}">
                  <a16:creationId xmlns:a16="http://schemas.microsoft.com/office/drawing/2014/main" id="{3605E154-B30C-01DB-EF5E-E8C468E0ECA3}"/>
                </a:ext>
              </a:extLst>
            </p:cNvPr>
            <p:cNvPicPr>
              <a:picLocks noChangeAspect="1"/>
            </p:cNvPicPr>
            <p:nvPr/>
          </p:nvPicPr>
          <p:blipFill>
            <a:blip r:embed="rId4"/>
            <a:stretch>
              <a:fillRect/>
            </a:stretch>
          </p:blipFill>
          <p:spPr>
            <a:xfrm>
              <a:off x="6296331" y="1988820"/>
              <a:ext cx="2026920" cy="2964180"/>
            </a:xfrm>
            <a:prstGeom prst="rect">
              <a:avLst/>
            </a:prstGeom>
          </p:spPr>
        </p:pic>
        <p:sp>
          <p:nvSpPr>
            <p:cNvPr id="15" name="TextBox 14">
              <a:extLst>
                <a:ext uri="{FF2B5EF4-FFF2-40B4-BE49-F238E27FC236}">
                  <a16:creationId xmlns:a16="http://schemas.microsoft.com/office/drawing/2014/main" id="{167A87D7-737C-D591-4EC8-3E0DCADE86AF}"/>
                </a:ext>
              </a:extLst>
            </p:cNvPr>
            <p:cNvSpPr txBox="1"/>
            <p:nvPr/>
          </p:nvSpPr>
          <p:spPr>
            <a:xfrm>
              <a:off x="6465386" y="1570722"/>
              <a:ext cx="2152974" cy="338554"/>
            </a:xfrm>
            <a:prstGeom prst="rect">
              <a:avLst/>
            </a:prstGeom>
            <a:noFill/>
          </p:spPr>
          <p:txBody>
            <a:bodyPr wrap="square" rtlCol="0">
              <a:spAutoFit/>
            </a:bodyPr>
            <a:lstStyle/>
            <a:p>
              <a:r>
                <a:rPr lang="it-IT" sz="1600" dirty="0" err="1">
                  <a:solidFill>
                    <a:srgbClr val="FF0000"/>
                  </a:solidFill>
                  <a:latin typeface="Helvetica" charset="0"/>
                  <a:ea typeface="Helvetica" charset="0"/>
                  <a:cs typeface="Helvetica" charset="0"/>
                </a:rPr>
                <a:t>Moist</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static</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energy</a:t>
              </a:r>
              <a:endParaRPr lang="it-IT" sz="1600" dirty="0">
                <a:solidFill>
                  <a:srgbClr val="FF0000"/>
                </a:solidFill>
                <a:latin typeface="Helvetica" charset="0"/>
                <a:ea typeface="Helvetica" charset="0"/>
                <a:cs typeface="Helvetica" charset="0"/>
              </a:endParaRPr>
            </a:p>
          </p:txBody>
        </p:sp>
        <p:cxnSp>
          <p:nvCxnSpPr>
            <p:cNvPr id="16" name="Straight Connector 15">
              <a:extLst>
                <a:ext uri="{FF2B5EF4-FFF2-40B4-BE49-F238E27FC236}">
                  <a16:creationId xmlns:a16="http://schemas.microsoft.com/office/drawing/2014/main" id="{74BB84CF-707D-5017-1939-CFBFC08F410E}"/>
                </a:ext>
              </a:extLst>
            </p:cNvPr>
            <p:cNvCxnSpPr/>
            <p:nvPr/>
          </p:nvCxnSpPr>
          <p:spPr>
            <a:xfrm>
              <a:off x="3661829" y="1760777"/>
              <a:ext cx="0" cy="2680645"/>
            </a:xfrm>
            <a:prstGeom prst="line">
              <a:avLst/>
            </a:prstGeom>
            <a:ln>
              <a:solidFill>
                <a:schemeClr val="accent2">
                  <a:lumMod val="60000"/>
                  <a:lumOff val="40000"/>
                </a:schemeClr>
              </a:solidFill>
              <a:prstDash val="lgDash"/>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8C7DF38-55BC-CAC6-669A-1D7351655991}"/>
                </a:ext>
              </a:extLst>
            </p:cNvPr>
            <p:cNvSpPr/>
            <p:nvPr/>
          </p:nvSpPr>
          <p:spPr bwMode="auto">
            <a:xfrm>
              <a:off x="6305302" y="4558816"/>
              <a:ext cx="2017949"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8" name="Picture 17" descr="latex-image-1.pdf">
              <a:extLst>
                <a:ext uri="{FF2B5EF4-FFF2-40B4-BE49-F238E27FC236}">
                  <a16:creationId xmlns:a16="http://schemas.microsoft.com/office/drawing/2014/main" id="{320D2084-688D-6AD6-9F94-76C7A68D3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0294" y="4631053"/>
              <a:ext cx="1980000" cy="224857"/>
            </a:xfrm>
            <a:prstGeom prst="rect">
              <a:avLst/>
            </a:prstGeom>
          </p:spPr>
        </p:pic>
      </p:grpSp>
      <p:sp>
        <p:nvSpPr>
          <p:cNvPr id="20" name="TextBox 19">
            <a:extLst>
              <a:ext uri="{FF2B5EF4-FFF2-40B4-BE49-F238E27FC236}">
                <a16:creationId xmlns:a16="http://schemas.microsoft.com/office/drawing/2014/main" id="{C42429F5-FB6C-45AC-889E-A6FC3D56C341}"/>
              </a:ext>
            </a:extLst>
          </p:cNvPr>
          <p:cNvSpPr txBox="1"/>
          <p:nvPr/>
        </p:nvSpPr>
        <p:spPr>
          <a:xfrm>
            <a:off x="762000" y="5486400"/>
            <a:ext cx="10668000" cy="1200329"/>
          </a:xfrm>
          <a:prstGeom prst="rect">
            <a:avLst/>
          </a:prstGeom>
          <a:noFill/>
        </p:spPr>
        <p:txBody>
          <a:bodyPr wrap="square" rtlCol="0">
            <a:spAutoFit/>
          </a:bodyPr>
          <a:lstStyle/>
          <a:p>
            <a:r>
              <a:rPr lang="en-IT" dirty="0">
                <a:latin typeface="Helvetica" pitchFamily="2" charset="0"/>
              </a:rPr>
              <a:t>T</a:t>
            </a:r>
            <a:r>
              <a:rPr lang="en-GB" dirty="0">
                <a:latin typeface="Helvetica" pitchFamily="2" charset="0"/>
              </a:rPr>
              <a:t>h</a:t>
            </a:r>
            <a:r>
              <a:rPr lang="en-IT" dirty="0">
                <a:latin typeface="Helvetica" pitchFamily="2" charset="0"/>
              </a:rPr>
              <a:t>e Hadley cell transports sensible and latent heat equatorward, but moist static energy poleward. In general, moist static energy is transported in the direction of the upper-level flow.  </a:t>
            </a:r>
          </a:p>
        </p:txBody>
      </p:sp>
    </p:spTree>
    <p:extLst>
      <p:ext uri="{BB962C8B-B14F-4D97-AF65-F5344CB8AC3E}">
        <p14:creationId xmlns:p14="http://schemas.microsoft.com/office/powerpoint/2010/main" val="3714552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Extratropical eddies</a:t>
            </a:r>
          </a:p>
        </p:txBody>
      </p:sp>
      <p:pic>
        <p:nvPicPr>
          <p:cNvPr id="2" name="Picture 1" descr="A picture containing orange, set, power line&#10;&#10;Description automatically generated">
            <a:extLst>
              <a:ext uri="{FF2B5EF4-FFF2-40B4-BE49-F238E27FC236}">
                <a16:creationId xmlns:a16="http://schemas.microsoft.com/office/drawing/2014/main" id="{22796E1C-29A1-87E1-C7B1-6C1A42CCDE6D}"/>
              </a:ext>
            </a:extLst>
          </p:cNvPr>
          <p:cNvPicPr>
            <a:picLocks noChangeAspect="1"/>
          </p:cNvPicPr>
          <p:nvPr/>
        </p:nvPicPr>
        <p:blipFill>
          <a:blip r:embed="rId3"/>
          <a:stretch>
            <a:fillRect/>
          </a:stretch>
        </p:blipFill>
        <p:spPr>
          <a:xfrm>
            <a:off x="2286000" y="1295400"/>
            <a:ext cx="7543800" cy="4629150"/>
          </a:xfrm>
          <a:prstGeom prst="rect">
            <a:avLst/>
          </a:prstGeom>
        </p:spPr>
      </p:pic>
      <p:sp>
        <p:nvSpPr>
          <p:cNvPr id="11" name="TextBox 10">
            <a:extLst>
              <a:ext uri="{FF2B5EF4-FFF2-40B4-BE49-F238E27FC236}">
                <a16:creationId xmlns:a16="http://schemas.microsoft.com/office/drawing/2014/main" id="{56EA4B7E-34EB-B859-0D13-1137A6969541}"/>
              </a:ext>
            </a:extLst>
          </p:cNvPr>
          <p:cNvSpPr txBox="1"/>
          <p:nvPr/>
        </p:nvSpPr>
        <p:spPr>
          <a:xfrm>
            <a:off x="457200" y="6339375"/>
            <a:ext cx="2726961" cy="338554"/>
          </a:xfrm>
          <a:prstGeom prst="rect">
            <a:avLst/>
          </a:prstGeom>
          <a:noFill/>
        </p:spPr>
        <p:txBody>
          <a:bodyPr wrap="square" rtlCol="0">
            <a:spAutoFit/>
          </a:bodyPr>
          <a:lstStyle/>
          <a:p>
            <a:r>
              <a:rPr lang="en-US" sz="1600" dirty="0">
                <a:latin typeface="Helvetica" charset="0"/>
                <a:ea typeface="Helvetica" charset="0"/>
                <a:cs typeface="Helvetica" charset="0"/>
              </a:rPr>
              <a:t>Hartmann (2015)</a:t>
            </a:r>
          </a:p>
        </p:txBody>
      </p:sp>
    </p:spTree>
    <p:extLst>
      <p:ext uri="{BB962C8B-B14F-4D97-AF65-F5344CB8AC3E}">
        <p14:creationId xmlns:p14="http://schemas.microsoft.com/office/powerpoint/2010/main" val="525604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Tropical vs extratropical atmospheres</a:t>
            </a:r>
          </a:p>
        </p:txBody>
      </p:sp>
      <p:pic>
        <p:nvPicPr>
          <p:cNvPr id="3" name="Picture 2" descr="f08-09-P558691.jpg">
            <a:extLst>
              <a:ext uri="{FF2B5EF4-FFF2-40B4-BE49-F238E27FC236}">
                <a16:creationId xmlns:a16="http://schemas.microsoft.com/office/drawing/2014/main" id="{9F275650-6009-EC55-4A92-E8FAE3342C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41437"/>
            <a:ext cx="9408066"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6A1B7D2-5106-4F3D-678A-147D0A6857EA}"/>
              </a:ext>
            </a:extLst>
          </p:cNvPr>
          <p:cNvSpPr txBox="1"/>
          <p:nvPr/>
        </p:nvSpPr>
        <p:spPr>
          <a:xfrm>
            <a:off x="457200" y="6339375"/>
            <a:ext cx="2726961" cy="338554"/>
          </a:xfrm>
          <a:prstGeom prst="rect">
            <a:avLst/>
          </a:prstGeom>
          <a:noFill/>
        </p:spPr>
        <p:txBody>
          <a:bodyPr wrap="square" rtlCol="0">
            <a:spAutoFit/>
          </a:bodyPr>
          <a:lstStyle/>
          <a:p>
            <a:r>
              <a:rPr lang="en-US" sz="1600" dirty="0">
                <a:latin typeface="Helvetica" charset="0"/>
                <a:ea typeface="Helvetica" charset="0"/>
                <a:cs typeface="Helvetica" charset="0"/>
              </a:rPr>
              <a:t>Marshall &amp; Plumb (2008)</a:t>
            </a:r>
          </a:p>
        </p:txBody>
      </p:sp>
    </p:spTree>
    <p:extLst>
      <p:ext uri="{BB962C8B-B14F-4D97-AF65-F5344CB8AC3E}">
        <p14:creationId xmlns:p14="http://schemas.microsoft.com/office/powerpoint/2010/main" val="378254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Tropical vs extratropical atmospheres</a:t>
            </a:r>
          </a:p>
        </p:txBody>
      </p:sp>
      <p:sp>
        <p:nvSpPr>
          <p:cNvPr id="4" name="TextBox 3">
            <a:extLst>
              <a:ext uri="{FF2B5EF4-FFF2-40B4-BE49-F238E27FC236}">
                <a16:creationId xmlns:a16="http://schemas.microsoft.com/office/drawing/2014/main" id="{56A1B7D2-5106-4F3D-678A-147D0A6857EA}"/>
              </a:ext>
            </a:extLst>
          </p:cNvPr>
          <p:cNvSpPr txBox="1"/>
          <p:nvPr/>
        </p:nvSpPr>
        <p:spPr>
          <a:xfrm>
            <a:off x="457200" y="6339375"/>
            <a:ext cx="2726961" cy="338554"/>
          </a:xfrm>
          <a:prstGeom prst="rect">
            <a:avLst/>
          </a:prstGeom>
          <a:noFill/>
        </p:spPr>
        <p:txBody>
          <a:bodyPr wrap="square" rtlCol="0">
            <a:spAutoFit/>
          </a:bodyPr>
          <a:lstStyle/>
          <a:p>
            <a:r>
              <a:rPr lang="en-US" sz="1600" dirty="0">
                <a:latin typeface="Helvetica" charset="0"/>
                <a:ea typeface="Helvetica" charset="0"/>
                <a:cs typeface="Helvetica" charset="0"/>
              </a:rPr>
              <a:t>Marshall </a:t>
            </a:r>
            <a:r>
              <a:rPr lang="en-US" sz="1600">
                <a:latin typeface="Helvetica" charset="0"/>
                <a:ea typeface="Helvetica" charset="0"/>
                <a:cs typeface="Helvetica" charset="0"/>
              </a:rPr>
              <a:t>&amp; Plumb (2008)</a:t>
            </a:r>
            <a:endParaRPr lang="en-US" sz="1600" dirty="0">
              <a:latin typeface="Helvetica" charset="0"/>
              <a:ea typeface="Helvetica" charset="0"/>
              <a:cs typeface="Helvetica" charset="0"/>
            </a:endParaRPr>
          </a:p>
        </p:txBody>
      </p:sp>
      <p:pic>
        <p:nvPicPr>
          <p:cNvPr id="2" name="Picture 2" descr="f08-10-P558691.jpg">
            <a:extLst>
              <a:ext uri="{FF2B5EF4-FFF2-40B4-BE49-F238E27FC236}">
                <a16:creationId xmlns:a16="http://schemas.microsoft.com/office/drawing/2014/main" id="{BDDB1819-A8C0-997C-98A6-0549CBF464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97642"/>
            <a:ext cx="8910638"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5C555078-7909-C9D5-8B24-AEACA1F9B6B0}"/>
              </a:ext>
            </a:extLst>
          </p:cNvPr>
          <p:cNvSpPr txBox="1">
            <a:spLocks noChangeArrowheads="1"/>
          </p:cNvSpPr>
          <p:nvPr/>
        </p:nvSpPr>
        <p:spPr bwMode="auto">
          <a:xfrm>
            <a:off x="1676400" y="1516642"/>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latin typeface="Helvetica" charset="0"/>
              </a:rPr>
              <a:t>Tropical</a:t>
            </a:r>
          </a:p>
        </p:txBody>
      </p:sp>
      <p:sp>
        <p:nvSpPr>
          <p:cNvPr id="6" name="TextBox 5">
            <a:extLst>
              <a:ext uri="{FF2B5EF4-FFF2-40B4-BE49-F238E27FC236}">
                <a16:creationId xmlns:a16="http://schemas.microsoft.com/office/drawing/2014/main" id="{BB9DF966-AEBA-5EB7-EA88-04403A243E18}"/>
              </a:ext>
            </a:extLst>
          </p:cNvPr>
          <p:cNvSpPr txBox="1">
            <a:spLocks noChangeArrowheads="1"/>
          </p:cNvSpPr>
          <p:nvPr/>
        </p:nvSpPr>
        <p:spPr bwMode="auto">
          <a:xfrm>
            <a:off x="6156325" y="1516642"/>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latin typeface="Helvetica" charset="0"/>
              </a:rPr>
              <a:t>Extratropical</a:t>
            </a:r>
          </a:p>
        </p:txBody>
      </p:sp>
    </p:spTree>
    <p:extLst>
      <p:ext uri="{BB962C8B-B14F-4D97-AF65-F5344CB8AC3E}">
        <p14:creationId xmlns:p14="http://schemas.microsoft.com/office/powerpoint/2010/main" val="90971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Tropical vs extratropical atmospheres</a:t>
            </a:r>
          </a:p>
        </p:txBody>
      </p:sp>
      <p:sp>
        <p:nvSpPr>
          <p:cNvPr id="4" name="TextBox 3">
            <a:extLst>
              <a:ext uri="{FF2B5EF4-FFF2-40B4-BE49-F238E27FC236}">
                <a16:creationId xmlns:a16="http://schemas.microsoft.com/office/drawing/2014/main" id="{56A1B7D2-5106-4F3D-678A-147D0A6857EA}"/>
              </a:ext>
            </a:extLst>
          </p:cNvPr>
          <p:cNvSpPr txBox="1"/>
          <p:nvPr/>
        </p:nvSpPr>
        <p:spPr>
          <a:xfrm>
            <a:off x="457200" y="6339375"/>
            <a:ext cx="2726961" cy="338554"/>
          </a:xfrm>
          <a:prstGeom prst="rect">
            <a:avLst/>
          </a:prstGeom>
          <a:noFill/>
        </p:spPr>
        <p:txBody>
          <a:bodyPr wrap="square" rtlCol="0">
            <a:spAutoFit/>
          </a:bodyPr>
          <a:lstStyle/>
          <a:p>
            <a:r>
              <a:rPr lang="en-US" sz="1600" dirty="0">
                <a:latin typeface="Helvetica" charset="0"/>
                <a:ea typeface="Helvetica" charset="0"/>
                <a:cs typeface="Helvetica" charset="0"/>
              </a:rPr>
              <a:t>Marshall </a:t>
            </a:r>
            <a:r>
              <a:rPr lang="en-US" sz="1600">
                <a:latin typeface="Helvetica" charset="0"/>
                <a:ea typeface="Helvetica" charset="0"/>
                <a:cs typeface="Helvetica" charset="0"/>
              </a:rPr>
              <a:t>&amp; Plumb (2008)</a:t>
            </a:r>
            <a:endParaRPr lang="en-US" sz="1600" dirty="0">
              <a:latin typeface="Helvetica" charset="0"/>
              <a:ea typeface="Helvetica" charset="0"/>
              <a:cs typeface="Helvetica" charset="0"/>
            </a:endParaRPr>
          </a:p>
        </p:txBody>
      </p:sp>
      <p:pic>
        <p:nvPicPr>
          <p:cNvPr id="3" name="Picture 2" descr="f08-08-P558691.jpg">
            <a:extLst>
              <a:ext uri="{FF2B5EF4-FFF2-40B4-BE49-F238E27FC236}">
                <a16:creationId xmlns:a16="http://schemas.microsoft.com/office/drawing/2014/main" id="{A9415151-2651-706A-2C18-FF8158F6D0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2831" y="782928"/>
            <a:ext cx="4986337" cy="607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4E7CFCE7-23F4-4E86-6F7A-2C392008CE92}"/>
                  </a:ext>
                </a:extLst>
              </p14:cNvPr>
              <p14:cNvContentPartPr/>
              <p14:nvPr/>
            </p14:nvContentPartPr>
            <p14:xfrm>
              <a:off x="5516640" y="1400400"/>
              <a:ext cx="1324440" cy="254160"/>
            </p14:xfrm>
          </p:contentPart>
        </mc:Choice>
        <mc:Fallback>
          <p:pic>
            <p:nvPicPr>
              <p:cNvPr id="11" name="Ink 10">
                <a:extLst>
                  <a:ext uri="{FF2B5EF4-FFF2-40B4-BE49-F238E27FC236}">
                    <a16:creationId xmlns:a16="http://schemas.microsoft.com/office/drawing/2014/main" id="{4E7CFCE7-23F4-4E86-6F7A-2C392008CE92}"/>
                  </a:ext>
                </a:extLst>
              </p:cNvPr>
              <p:cNvPicPr/>
              <p:nvPr/>
            </p:nvPicPr>
            <p:blipFill>
              <a:blip r:embed="rId5"/>
              <a:stretch>
                <a:fillRect/>
              </a:stretch>
            </p:blipFill>
            <p:spPr>
              <a:xfrm>
                <a:off x="5507280" y="1391040"/>
                <a:ext cx="1343160" cy="272880"/>
              </a:xfrm>
              <a:prstGeom prst="rect">
                <a:avLst/>
              </a:prstGeom>
            </p:spPr>
          </p:pic>
        </mc:Fallback>
      </mc:AlternateContent>
    </p:spTree>
    <p:extLst>
      <p:ext uri="{BB962C8B-B14F-4D97-AF65-F5344CB8AC3E}">
        <p14:creationId xmlns:p14="http://schemas.microsoft.com/office/powerpoint/2010/main" val="1016117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35062-D1C1-6353-72E6-0A4ABA20B482}"/>
              </a:ext>
            </a:extLst>
          </p:cNvPr>
          <p:cNvPicPr>
            <a:picLocks noChangeAspect="1"/>
          </p:cNvPicPr>
          <p:nvPr/>
        </p:nvPicPr>
        <p:blipFill rotWithShape="1">
          <a:blip r:embed="rId3"/>
          <a:srcRect l="15491" r="11176"/>
          <a:stretch/>
        </p:blipFill>
        <p:spPr>
          <a:xfrm rot="16200000">
            <a:off x="3056248" y="-1483868"/>
            <a:ext cx="5927723" cy="10460736"/>
          </a:xfrm>
          <a:prstGeom prst="rect">
            <a:avLst/>
          </a:prstGeom>
        </p:spPr>
      </p:pic>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Tropical precipitation </a:t>
            </a:r>
          </a:p>
        </p:txBody>
      </p:sp>
      <p:sp>
        <p:nvSpPr>
          <p:cNvPr id="6" name="Text Box 8"/>
          <p:cNvSpPr txBox="1">
            <a:spLocks noChangeArrowheads="1"/>
          </p:cNvSpPr>
          <p:nvPr/>
        </p:nvSpPr>
        <p:spPr bwMode="auto">
          <a:xfrm>
            <a:off x="381000" y="6477000"/>
            <a:ext cx="3390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i="1" dirty="0">
                <a:solidFill>
                  <a:schemeClr val="bg2"/>
                </a:solidFill>
                <a:latin typeface="Helvetica" charset="0"/>
              </a:rPr>
              <a:t>Data source</a:t>
            </a:r>
            <a:r>
              <a:rPr lang="en-US" sz="1600" dirty="0">
                <a:solidFill>
                  <a:schemeClr val="bg2"/>
                </a:solidFill>
                <a:latin typeface="Helvetica" charset="0"/>
              </a:rPr>
              <a:t>: GPCP</a:t>
            </a:r>
            <a:endParaRPr lang="en-US" sz="1600" dirty="0"/>
          </a:p>
        </p:txBody>
      </p:sp>
      <p:sp>
        <p:nvSpPr>
          <p:cNvPr id="2" name="TextBox 1">
            <a:extLst>
              <a:ext uri="{FF2B5EF4-FFF2-40B4-BE49-F238E27FC236}">
                <a16:creationId xmlns:a16="http://schemas.microsoft.com/office/drawing/2014/main" id="{2F567C46-D776-3A9B-2E03-32A731BD1D0F}"/>
              </a:ext>
            </a:extLst>
          </p:cNvPr>
          <p:cNvSpPr txBox="1">
            <a:spLocks noChangeArrowheads="1"/>
          </p:cNvSpPr>
          <p:nvPr/>
        </p:nvSpPr>
        <p:spPr bwMode="auto">
          <a:xfrm>
            <a:off x="5676901" y="6540192"/>
            <a:ext cx="65150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Helvetica" charset="0"/>
                <a:cs typeface="Helvetica" charset="0"/>
              </a:rPr>
              <a:t>Why is the maximum precipitation (ITCZ) north of the equator?</a:t>
            </a:r>
          </a:p>
        </p:txBody>
      </p:sp>
    </p:spTree>
    <p:extLst>
      <p:ext uri="{BB962C8B-B14F-4D97-AF65-F5344CB8AC3E}">
        <p14:creationId xmlns:p14="http://schemas.microsoft.com/office/powerpoint/2010/main" val="1849889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2286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Why is the ITCZ north of the equator?</a:t>
            </a:r>
          </a:p>
        </p:txBody>
      </p:sp>
      <p:grpSp>
        <p:nvGrpSpPr>
          <p:cNvPr id="4" name="Group 3">
            <a:extLst>
              <a:ext uri="{FF2B5EF4-FFF2-40B4-BE49-F238E27FC236}">
                <a16:creationId xmlns:a16="http://schemas.microsoft.com/office/drawing/2014/main" id="{326FA8B4-48A4-B5EE-01B7-C2804F421A2C}"/>
              </a:ext>
            </a:extLst>
          </p:cNvPr>
          <p:cNvGrpSpPr/>
          <p:nvPr/>
        </p:nvGrpSpPr>
        <p:grpSpPr>
          <a:xfrm>
            <a:off x="5302887" y="720927"/>
            <a:ext cx="360" cy="360"/>
            <a:chOff x="5302887" y="720927"/>
            <a:chExt cx="360" cy="3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2FA6BA8-A927-2120-4189-8C475CF4C092}"/>
                    </a:ext>
                  </a:extLst>
                </p14:cNvPr>
                <p14:cNvContentPartPr/>
                <p14:nvPr/>
              </p14:nvContentPartPr>
              <p14:xfrm>
                <a:off x="5302887" y="720927"/>
                <a:ext cx="360" cy="360"/>
              </p14:xfrm>
            </p:contentPart>
          </mc:Choice>
          <mc:Fallback>
            <p:pic>
              <p:nvPicPr>
                <p:cNvPr id="2" name="Ink 1">
                  <a:extLst>
                    <a:ext uri="{FF2B5EF4-FFF2-40B4-BE49-F238E27FC236}">
                      <a16:creationId xmlns:a16="http://schemas.microsoft.com/office/drawing/2014/main" id="{D2FA6BA8-A927-2120-4189-8C475CF4C092}"/>
                    </a:ext>
                  </a:extLst>
                </p:cNvPr>
                <p:cNvPicPr/>
                <p:nvPr/>
              </p:nvPicPr>
              <p:blipFill>
                <a:blip r:embed="rId4"/>
                <a:stretch>
                  <a:fillRect/>
                </a:stretch>
              </p:blipFill>
              <p:spPr>
                <a:xfrm>
                  <a:off x="5293887" y="71192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0E88CD8-C31E-DDD8-41F8-DD4D38C4D6A1}"/>
                    </a:ext>
                  </a:extLst>
                </p14:cNvPr>
                <p14:cNvContentPartPr/>
                <p14:nvPr/>
              </p14:nvContentPartPr>
              <p14:xfrm>
                <a:off x="5302887" y="720927"/>
                <a:ext cx="360" cy="360"/>
              </p14:xfrm>
            </p:contentPart>
          </mc:Choice>
          <mc:Fallback>
            <p:pic>
              <p:nvPicPr>
                <p:cNvPr id="3" name="Ink 2">
                  <a:extLst>
                    <a:ext uri="{FF2B5EF4-FFF2-40B4-BE49-F238E27FC236}">
                      <a16:creationId xmlns:a16="http://schemas.microsoft.com/office/drawing/2014/main" id="{60E88CD8-C31E-DDD8-41F8-DD4D38C4D6A1}"/>
                    </a:ext>
                  </a:extLst>
                </p:cNvPr>
                <p:cNvPicPr/>
                <p:nvPr/>
              </p:nvPicPr>
              <p:blipFill>
                <a:blip r:embed="rId4"/>
                <a:stretch>
                  <a:fillRect/>
                </a:stretch>
              </p:blipFill>
              <p:spPr>
                <a:xfrm>
                  <a:off x="5293887" y="711927"/>
                  <a:ext cx="18000" cy="18000"/>
                </a:xfrm>
                <a:prstGeom prst="rect">
                  <a:avLst/>
                </a:prstGeom>
              </p:spPr>
            </p:pic>
          </mc:Fallback>
        </mc:AlternateContent>
      </p:grpSp>
      <p:grpSp>
        <p:nvGrpSpPr>
          <p:cNvPr id="20" name="Group 19">
            <a:extLst>
              <a:ext uri="{FF2B5EF4-FFF2-40B4-BE49-F238E27FC236}">
                <a16:creationId xmlns:a16="http://schemas.microsoft.com/office/drawing/2014/main" id="{3E5DA897-E18E-2C7B-6254-4459FB4B23ED}"/>
              </a:ext>
            </a:extLst>
          </p:cNvPr>
          <p:cNvGrpSpPr/>
          <p:nvPr/>
        </p:nvGrpSpPr>
        <p:grpSpPr>
          <a:xfrm>
            <a:off x="4507492" y="957656"/>
            <a:ext cx="3177016" cy="4114800"/>
            <a:chOff x="3098563" y="1312863"/>
            <a:chExt cx="2415016" cy="3064471"/>
          </a:xfrm>
        </p:grpSpPr>
        <p:pic>
          <p:nvPicPr>
            <p:cNvPr id="21" name="Picture 20">
              <a:extLst>
                <a:ext uri="{FF2B5EF4-FFF2-40B4-BE49-F238E27FC236}">
                  <a16:creationId xmlns:a16="http://schemas.microsoft.com/office/drawing/2014/main" id="{8E74FEC8-00F0-2F79-EA0F-13EA55749F7D}"/>
                </a:ext>
              </a:extLst>
            </p:cNvPr>
            <p:cNvPicPr>
              <a:picLocks noChangeAspect="1"/>
            </p:cNvPicPr>
            <p:nvPr/>
          </p:nvPicPr>
          <p:blipFill>
            <a:blip r:embed="rId6"/>
            <a:stretch>
              <a:fillRect/>
            </a:stretch>
          </p:blipFill>
          <p:spPr>
            <a:xfrm>
              <a:off x="3976699" y="1312863"/>
              <a:ext cx="690880" cy="670560"/>
            </a:xfrm>
            <a:prstGeom prst="rect">
              <a:avLst/>
            </a:prstGeom>
          </p:spPr>
        </p:pic>
        <p:pic>
          <p:nvPicPr>
            <p:cNvPr id="22" name="Picture 21">
              <a:extLst>
                <a:ext uri="{FF2B5EF4-FFF2-40B4-BE49-F238E27FC236}">
                  <a16:creationId xmlns:a16="http://schemas.microsoft.com/office/drawing/2014/main" id="{B5C9C68C-B5E0-75EA-9B5D-D50370AA0915}"/>
                </a:ext>
              </a:extLst>
            </p:cNvPr>
            <p:cNvPicPr>
              <a:picLocks noChangeAspect="1"/>
            </p:cNvPicPr>
            <p:nvPr/>
          </p:nvPicPr>
          <p:blipFill>
            <a:blip r:embed="rId7"/>
            <a:stretch>
              <a:fillRect/>
            </a:stretch>
          </p:blipFill>
          <p:spPr>
            <a:xfrm>
              <a:off x="4689081" y="2263516"/>
              <a:ext cx="590550" cy="635000"/>
            </a:xfrm>
            <a:prstGeom prst="rect">
              <a:avLst/>
            </a:prstGeom>
          </p:spPr>
        </p:pic>
        <p:grpSp>
          <p:nvGrpSpPr>
            <p:cNvPr id="23" name="Group 22">
              <a:extLst>
                <a:ext uri="{FF2B5EF4-FFF2-40B4-BE49-F238E27FC236}">
                  <a16:creationId xmlns:a16="http://schemas.microsoft.com/office/drawing/2014/main" id="{964F4532-8F25-B913-CC58-337749966ADF}"/>
                </a:ext>
              </a:extLst>
            </p:cNvPr>
            <p:cNvGrpSpPr/>
            <p:nvPr/>
          </p:nvGrpSpPr>
          <p:grpSpPr>
            <a:xfrm>
              <a:off x="3098563" y="1890850"/>
              <a:ext cx="2415016" cy="1908634"/>
              <a:chOff x="6738912" y="1825037"/>
              <a:chExt cx="1613362" cy="1359884"/>
            </a:xfrm>
          </p:grpSpPr>
          <p:sp>
            <p:nvSpPr>
              <p:cNvPr id="27" name="Rectangle 26">
                <a:extLst>
                  <a:ext uri="{FF2B5EF4-FFF2-40B4-BE49-F238E27FC236}">
                    <a16:creationId xmlns:a16="http://schemas.microsoft.com/office/drawing/2014/main" id="{27B0CB20-1660-D55B-C9E4-6A4BC997F095}"/>
                  </a:ext>
                </a:extLst>
              </p:cNvPr>
              <p:cNvSpPr>
                <a:spLocks noChangeArrowheads="1"/>
              </p:cNvSpPr>
              <p:nvPr/>
            </p:nvSpPr>
            <p:spPr bwMode="auto">
              <a:xfrm>
                <a:off x="6858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cxnSp>
            <p:nvCxnSpPr>
              <p:cNvPr id="28" name="Straight Arrow Connector 27">
                <a:extLst>
                  <a:ext uri="{FF2B5EF4-FFF2-40B4-BE49-F238E27FC236}">
                    <a16:creationId xmlns:a16="http://schemas.microsoft.com/office/drawing/2014/main" id="{93F1B1B0-FC7A-72ED-7959-B3DA3AAF0B02}"/>
                  </a:ext>
                </a:extLst>
              </p:cNvPr>
              <p:cNvCxnSpPr/>
              <p:nvPr/>
            </p:nvCxnSpPr>
            <p:spPr>
              <a:xfrm>
                <a:off x="6738912" y="2887877"/>
                <a:ext cx="161336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9DE3839F-CD9C-A5B5-F34C-0E9D46E6D342}"/>
                  </a:ext>
                </a:extLst>
              </p:cNvPr>
              <p:cNvSpPr/>
              <p:nvPr/>
            </p:nvSpPr>
            <p:spPr>
              <a:xfrm>
                <a:off x="7283133" y="2110635"/>
                <a:ext cx="454797" cy="768171"/>
              </a:xfrm>
              <a:prstGeom prst="rect">
                <a:avLst/>
              </a:prstGeom>
              <a:gradFill>
                <a:gsLst>
                  <a:gs pos="0">
                    <a:srgbClr val="148DE6"/>
                  </a:gs>
                  <a:gs pos="100000">
                    <a:schemeClr val="dk1">
                      <a:tint val="50000"/>
                      <a:shade val="100000"/>
                      <a:satMod val="350000"/>
                    </a:schemeClr>
                  </a:gs>
                </a:gsLst>
              </a:gradFill>
              <a:effectLst>
                <a:outerShdw blurRad="40000" dist="23000" dir="5400000" rotWithShape="0">
                  <a:srgbClr val="148DE6">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EAECB722-700C-09A6-C99B-0B921A611A1D}"/>
                  </a:ext>
                </a:extLst>
              </p:cNvPr>
              <p:cNvCxnSpPr/>
              <p:nvPr/>
            </p:nvCxnSpPr>
            <p:spPr bwMode="auto">
              <a:xfrm>
                <a:off x="7340600" y="1825037"/>
                <a:ext cx="0" cy="285598"/>
              </a:xfrm>
              <a:prstGeom prst="straightConnector1">
                <a:avLst/>
              </a:prstGeom>
              <a:noFill/>
              <a:ln w="12700" cap="flat" cmpd="sng" algn="ctr">
                <a:solidFill>
                  <a:schemeClr val="accent2"/>
                </a:solidFill>
                <a:prstDash val="solid"/>
                <a:round/>
                <a:headEnd type="none" w="med" len="med"/>
                <a:tailEnd type="arrow"/>
              </a:ln>
              <a:effectLst/>
            </p:spPr>
          </p:cxnSp>
          <p:cxnSp>
            <p:nvCxnSpPr>
              <p:cNvPr id="31" name="Straight Arrow Connector 30">
                <a:extLst>
                  <a:ext uri="{FF2B5EF4-FFF2-40B4-BE49-F238E27FC236}">
                    <a16:creationId xmlns:a16="http://schemas.microsoft.com/office/drawing/2014/main" id="{71EEF3B9-8721-CDD0-D06B-7C77414C9781}"/>
                  </a:ext>
                </a:extLst>
              </p:cNvPr>
              <p:cNvCxnSpPr/>
              <p:nvPr/>
            </p:nvCxnSpPr>
            <p:spPr bwMode="auto">
              <a:xfrm rot="10800000">
                <a:off x="7652926" y="1825037"/>
                <a:ext cx="0" cy="285598"/>
              </a:xfrm>
              <a:prstGeom prst="straightConnector1">
                <a:avLst/>
              </a:prstGeom>
              <a:noFill/>
              <a:ln w="12700" cap="flat" cmpd="sng" algn="ctr">
                <a:solidFill>
                  <a:schemeClr val="accent2"/>
                </a:solidFill>
                <a:prstDash val="solid"/>
                <a:round/>
                <a:headEnd type="none" w="med" len="med"/>
                <a:tailEnd type="arrow"/>
              </a:ln>
              <a:effectLst/>
            </p:spPr>
          </p:cxnSp>
          <p:cxnSp>
            <p:nvCxnSpPr>
              <p:cNvPr id="32" name="Straight Arrow Connector 31">
                <a:extLst>
                  <a:ext uri="{FF2B5EF4-FFF2-40B4-BE49-F238E27FC236}">
                    <a16:creationId xmlns:a16="http://schemas.microsoft.com/office/drawing/2014/main" id="{61DB6ECA-068C-33A4-1884-9F465A8B7C90}"/>
                  </a:ext>
                </a:extLst>
              </p:cNvPr>
              <p:cNvCxnSpPr/>
              <p:nvPr/>
            </p:nvCxnSpPr>
            <p:spPr bwMode="auto">
              <a:xfrm>
                <a:off x="7511814" y="2899323"/>
                <a:ext cx="0" cy="285598"/>
              </a:xfrm>
              <a:prstGeom prst="straightConnector1">
                <a:avLst/>
              </a:prstGeom>
              <a:noFill/>
              <a:ln w="12700" cap="flat" cmpd="sng" algn="ctr">
                <a:solidFill>
                  <a:schemeClr val="accent2"/>
                </a:solidFill>
                <a:prstDash val="solid"/>
                <a:round/>
                <a:headEnd type="none" w="med" len="med"/>
                <a:tailEnd type="arrow"/>
              </a:ln>
              <a:effectLst/>
            </p:spPr>
          </p:cxnSp>
        </p:grpSp>
        <p:sp>
          <p:nvSpPr>
            <p:cNvPr id="24" name="Right Arrow 23">
              <a:extLst>
                <a:ext uri="{FF2B5EF4-FFF2-40B4-BE49-F238E27FC236}">
                  <a16:creationId xmlns:a16="http://schemas.microsoft.com/office/drawing/2014/main" id="{1D59CD79-BEC4-6CC3-67DD-27F1E14878AC}"/>
                </a:ext>
              </a:extLst>
            </p:cNvPr>
            <p:cNvSpPr/>
            <p:nvPr/>
          </p:nvSpPr>
          <p:spPr bwMode="auto">
            <a:xfrm>
              <a:off x="4689081" y="2794400"/>
              <a:ext cx="549669" cy="118304"/>
            </a:xfrm>
            <a:prstGeom prst="rightArrow">
              <a:avLst/>
            </a:prstGeom>
            <a:ln>
              <a:solidFill>
                <a:schemeClr val="accent2"/>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5" name="Right Arrow 24">
              <a:extLst>
                <a:ext uri="{FF2B5EF4-FFF2-40B4-BE49-F238E27FC236}">
                  <a16:creationId xmlns:a16="http://schemas.microsoft.com/office/drawing/2014/main" id="{00BF0493-1443-B6D5-E6C4-C8FBBD3C3918}"/>
                </a:ext>
              </a:extLst>
            </p:cNvPr>
            <p:cNvSpPr/>
            <p:nvPr/>
          </p:nvSpPr>
          <p:spPr bwMode="auto">
            <a:xfrm rot="10800000">
              <a:off x="3190481" y="2780211"/>
              <a:ext cx="549669" cy="118304"/>
            </a:xfrm>
            <a:prstGeom prst="rightArrow">
              <a:avLst/>
            </a:prstGeom>
            <a:ln>
              <a:solidFill>
                <a:schemeClr val="accent2"/>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26" name="Picture 25">
              <a:extLst>
                <a:ext uri="{FF2B5EF4-FFF2-40B4-BE49-F238E27FC236}">
                  <a16:creationId xmlns:a16="http://schemas.microsoft.com/office/drawing/2014/main" id="{6A86832E-81E2-458D-B6BB-0A4C9610EC53}"/>
                </a:ext>
              </a:extLst>
            </p:cNvPr>
            <p:cNvPicPr>
              <a:picLocks noChangeAspect="1"/>
            </p:cNvPicPr>
            <p:nvPr/>
          </p:nvPicPr>
          <p:blipFill>
            <a:blip r:embed="rId8"/>
            <a:stretch>
              <a:fillRect/>
            </a:stretch>
          </p:blipFill>
          <p:spPr>
            <a:xfrm>
              <a:off x="3890383" y="3862984"/>
              <a:ext cx="781050" cy="514350"/>
            </a:xfrm>
            <a:prstGeom prst="rect">
              <a:avLst/>
            </a:prstGeom>
          </p:spPr>
        </p:pic>
      </p:grpSp>
    </p:spTree>
    <p:extLst>
      <p:ext uri="{BB962C8B-B14F-4D97-AF65-F5344CB8AC3E}">
        <p14:creationId xmlns:p14="http://schemas.microsoft.com/office/powerpoint/2010/main" val="585700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2286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Why is the ITCZ north of the equator?</a:t>
            </a:r>
          </a:p>
        </p:txBody>
      </p:sp>
      <p:grpSp>
        <p:nvGrpSpPr>
          <p:cNvPr id="4" name="Group 3">
            <a:extLst>
              <a:ext uri="{FF2B5EF4-FFF2-40B4-BE49-F238E27FC236}">
                <a16:creationId xmlns:a16="http://schemas.microsoft.com/office/drawing/2014/main" id="{326FA8B4-48A4-B5EE-01B7-C2804F421A2C}"/>
              </a:ext>
            </a:extLst>
          </p:cNvPr>
          <p:cNvGrpSpPr/>
          <p:nvPr/>
        </p:nvGrpSpPr>
        <p:grpSpPr>
          <a:xfrm>
            <a:off x="5302887" y="720927"/>
            <a:ext cx="360" cy="360"/>
            <a:chOff x="5302887" y="720927"/>
            <a:chExt cx="360" cy="3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2FA6BA8-A927-2120-4189-8C475CF4C092}"/>
                    </a:ext>
                  </a:extLst>
                </p14:cNvPr>
                <p14:cNvContentPartPr/>
                <p14:nvPr/>
              </p14:nvContentPartPr>
              <p14:xfrm>
                <a:off x="5302887" y="720927"/>
                <a:ext cx="360" cy="360"/>
              </p14:xfrm>
            </p:contentPart>
          </mc:Choice>
          <mc:Fallback>
            <p:pic>
              <p:nvPicPr>
                <p:cNvPr id="2" name="Ink 1">
                  <a:extLst>
                    <a:ext uri="{FF2B5EF4-FFF2-40B4-BE49-F238E27FC236}">
                      <a16:creationId xmlns:a16="http://schemas.microsoft.com/office/drawing/2014/main" id="{D2FA6BA8-A927-2120-4189-8C475CF4C092}"/>
                    </a:ext>
                  </a:extLst>
                </p:cNvPr>
                <p:cNvPicPr/>
                <p:nvPr/>
              </p:nvPicPr>
              <p:blipFill>
                <a:blip r:embed="rId4"/>
                <a:stretch>
                  <a:fillRect/>
                </a:stretch>
              </p:blipFill>
              <p:spPr>
                <a:xfrm>
                  <a:off x="5293887" y="71192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0E88CD8-C31E-DDD8-41F8-DD4D38C4D6A1}"/>
                    </a:ext>
                  </a:extLst>
                </p14:cNvPr>
                <p14:cNvContentPartPr/>
                <p14:nvPr/>
              </p14:nvContentPartPr>
              <p14:xfrm>
                <a:off x="5302887" y="720927"/>
                <a:ext cx="360" cy="360"/>
              </p14:xfrm>
            </p:contentPart>
          </mc:Choice>
          <mc:Fallback>
            <p:pic>
              <p:nvPicPr>
                <p:cNvPr id="3" name="Ink 2">
                  <a:extLst>
                    <a:ext uri="{FF2B5EF4-FFF2-40B4-BE49-F238E27FC236}">
                      <a16:creationId xmlns:a16="http://schemas.microsoft.com/office/drawing/2014/main" id="{60E88CD8-C31E-DDD8-41F8-DD4D38C4D6A1}"/>
                    </a:ext>
                  </a:extLst>
                </p:cNvPr>
                <p:cNvPicPr/>
                <p:nvPr/>
              </p:nvPicPr>
              <p:blipFill>
                <a:blip r:embed="rId4"/>
                <a:stretch>
                  <a:fillRect/>
                </a:stretch>
              </p:blipFill>
              <p:spPr>
                <a:xfrm>
                  <a:off x="5293887" y="711927"/>
                  <a:ext cx="18000" cy="18000"/>
                </a:xfrm>
                <a:prstGeom prst="rect">
                  <a:avLst/>
                </a:prstGeom>
              </p:spPr>
            </p:pic>
          </mc:Fallback>
        </mc:AlternateContent>
      </p:grpSp>
      <p:grpSp>
        <p:nvGrpSpPr>
          <p:cNvPr id="19" name="Group 18">
            <a:extLst>
              <a:ext uri="{FF2B5EF4-FFF2-40B4-BE49-F238E27FC236}">
                <a16:creationId xmlns:a16="http://schemas.microsoft.com/office/drawing/2014/main" id="{C8852488-5CC1-7CA6-034B-5F0E1F64FD38}"/>
              </a:ext>
            </a:extLst>
          </p:cNvPr>
          <p:cNvGrpSpPr/>
          <p:nvPr/>
        </p:nvGrpSpPr>
        <p:grpSpPr>
          <a:xfrm>
            <a:off x="4507492" y="957656"/>
            <a:ext cx="3177016" cy="4114800"/>
            <a:chOff x="3098563" y="1312863"/>
            <a:chExt cx="2415016" cy="3064471"/>
          </a:xfrm>
        </p:grpSpPr>
        <p:pic>
          <p:nvPicPr>
            <p:cNvPr id="5" name="Picture 4">
              <a:extLst>
                <a:ext uri="{FF2B5EF4-FFF2-40B4-BE49-F238E27FC236}">
                  <a16:creationId xmlns:a16="http://schemas.microsoft.com/office/drawing/2014/main" id="{6EF9185A-C991-62E2-398D-3EB570CBEB55}"/>
                </a:ext>
              </a:extLst>
            </p:cNvPr>
            <p:cNvPicPr>
              <a:picLocks noChangeAspect="1"/>
            </p:cNvPicPr>
            <p:nvPr/>
          </p:nvPicPr>
          <p:blipFill>
            <a:blip r:embed="rId6"/>
            <a:stretch>
              <a:fillRect/>
            </a:stretch>
          </p:blipFill>
          <p:spPr>
            <a:xfrm>
              <a:off x="3976699" y="1312863"/>
              <a:ext cx="690880" cy="670560"/>
            </a:xfrm>
            <a:prstGeom prst="rect">
              <a:avLst/>
            </a:prstGeom>
          </p:spPr>
        </p:pic>
        <p:pic>
          <p:nvPicPr>
            <p:cNvPr id="7" name="Picture 6">
              <a:extLst>
                <a:ext uri="{FF2B5EF4-FFF2-40B4-BE49-F238E27FC236}">
                  <a16:creationId xmlns:a16="http://schemas.microsoft.com/office/drawing/2014/main" id="{22248B00-45B3-2C24-9AF8-F4682EE9A90A}"/>
                </a:ext>
              </a:extLst>
            </p:cNvPr>
            <p:cNvPicPr>
              <a:picLocks noChangeAspect="1"/>
            </p:cNvPicPr>
            <p:nvPr/>
          </p:nvPicPr>
          <p:blipFill>
            <a:blip r:embed="rId7"/>
            <a:stretch>
              <a:fillRect/>
            </a:stretch>
          </p:blipFill>
          <p:spPr>
            <a:xfrm>
              <a:off x="4689081" y="2263516"/>
              <a:ext cx="590550" cy="635000"/>
            </a:xfrm>
            <a:prstGeom prst="rect">
              <a:avLst/>
            </a:prstGeom>
          </p:spPr>
        </p:pic>
        <p:grpSp>
          <p:nvGrpSpPr>
            <p:cNvPr id="9" name="Group 8">
              <a:extLst>
                <a:ext uri="{FF2B5EF4-FFF2-40B4-BE49-F238E27FC236}">
                  <a16:creationId xmlns:a16="http://schemas.microsoft.com/office/drawing/2014/main" id="{5D5699CA-D8E0-BCFE-1E1D-36B4C65A0E2B}"/>
                </a:ext>
              </a:extLst>
            </p:cNvPr>
            <p:cNvGrpSpPr/>
            <p:nvPr/>
          </p:nvGrpSpPr>
          <p:grpSpPr>
            <a:xfrm>
              <a:off x="3098563" y="1890850"/>
              <a:ext cx="2415016" cy="1908634"/>
              <a:chOff x="6738912" y="1825037"/>
              <a:chExt cx="1613362" cy="1359884"/>
            </a:xfrm>
          </p:grpSpPr>
          <p:sp>
            <p:nvSpPr>
              <p:cNvPr id="10" name="Rectangle 9">
                <a:extLst>
                  <a:ext uri="{FF2B5EF4-FFF2-40B4-BE49-F238E27FC236}">
                    <a16:creationId xmlns:a16="http://schemas.microsoft.com/office/drawing/2014/main" id="{CEB7C203-2099-567A-9436-BD5585F46D35}"/>
                  </a:ext>
                </a:extLst>
              </p:cNvPr>
              <p:cNvSpPr>
                <a:spLocks noChangeArrowheads="1"/>
              </p:cNvSpPr>
              <p:nvPr/>
            </p:nvSpPr>
            <p:spPr bwMode="auto">
              <a:xfrm>
                <a:off x="6858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cxnSp>
            <p:nvCxnSpPr>
              <p:cNvPr id="11" name="Straight Arrow Connector 10">
                <a:extLst>
                  <a:ext uri="{FF2B5EF4-FFF2-40B4-BE49-F238E27FC236}">
                    <a16:creationId xmlns:a16="http://schemas.microsoft.com/office/drawing/2014/main" id="{C4405848-35C5-4328-97BF-32C4C288B4E7}"/>
                  </a:ext>
                </a:extLst>
              </p:cNvPr>
              <p:cNvCxnSpPr/>
              <p:nvPr/>
            </p:nvCxnSpPr>
            <p:spPr>
              <a:xfrm>
                <a:off x="6738912" y="2887877"/>
                <a:ext cx="161336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82987549-754E-1444-C51E-D98D2483E78D}"/>
                  </a:ext>
                </a:extLst>
              </p:cNvPr>
              <p:cNvSpPr/>
              <p:nvPr/>
            </p:nvSpPr>
            <p:spPr>
              <a:xfrm>
                <a:off x="7283133" y="2110635"/>
                <a:ext cx="454797" cy="768171"/>
              </a:xfrm>
              <a:prstGeom prst="rect">
                <a:avLst/>
              </a:prstGeom>
              <a:gradFill>
                <a:gsLst>
                  <a:gs pos="0">
                    <a:srgbClr val="148DE6"/>
                  </a:gs>
                  <a:gs pos="100000">
                    <a:schemeClr val="dk1">
                      <a:tint val="50000"/>
                      <a:shade val="100000"/>
                      <a:satMod val="350000"/>
                    </a:schemeClr>
                  </a:gs>
                </a:gsLst>
              </a:gradFill>
              <a:effectLst>
                <a:outerShdw blurRad="40000" dist="23000" dir="5400000" rotWithShape="0">
                  <a:srgbClr val="148DE6">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3E4AD37C-1DA0-F975-FC9C-AD1F9FEC4EAF}"/>
                  </a:ext>
                </a:extLst>
              </p:cNvPr>
              <p:cNvCxnSpPr/>
              <p:nvPr/>
            </p:nvCxnSpPr>
            <p:spPr bwMode="auto">
              <a:xfrm>
                <a:off x="7340600" y="1825037"/>
                <a:ext cx="0" cy="285598"/>
              </a:xfrm>
              <a:prstGeom prst="straightConnector1">
                <a:avLst/>
              </a:prstGeom>
              <a:noFill/>
              <a:ln w="12700" cap="flat" cmpd="sng" algn="ctr">
                <a:solidFill>
                  <a:schemeClr val="accent2"/>
                </a:solidFill>
                <a:prstDash val="solid"/>
                <a:round/>
                <a:headEnd type="none" w="med" len="med"/>
                <a:tailEnd type="arrow"/>
              </a:ln>
              <a:effectLst/>
            </p:spPr>
          </p:cxnSp>
          <p:cxnSp>
            <p:nvCxnSpPr>
              <p:cNvPr id="14" name="Straight Arrow Connector 13">
                <a:extLst>
                  <a:ext uri="{FF2B5EF4-FFF2-40B4-BE49-F238E27FC236}">
                    <a16:creationId xmlns:a16="http://schemas.microsoft.com/office/drawing/2014/main" id="{ED63A5C7-9D74-A522-3398-FFA8E4BB2A70}"/>
                  </a:ext>
                </a:extLst>
              </p:cNvPr>
              <p:cNvCxnSpPr/>
              <p:nvPr/>
            </p:nvCxnSpPr>
            <p:spPr bwMode="auto">
              <a:xfrm rot="10800000">
                <a:off x="7652926" y="1825037"/>
                <a:ext cx="0" cy="285598"/>
              </a:xfrm>
              <a:prstGeom prst="straightConnector1">
                <a:avLst/>
              </a:prstGeom>
              <a:noFill/>
              <a:ln w="12700" cap="flat" cmpd="sng" algn="ctr">
                <a:solidFill>
                  <a:schemeClr val="accent2"/>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08178712-8433-9B05-952C-722C5576309F}"/>
                  </a:ext>
                </a:extLst>
              </p:cNvPr>
              <p:cNvCxnSpPr/>
              <p:nvPr/>
            </p:nvCxnSpPr>
            <p:spPr bwMode="auto">
              <a:xfrm>
                <a:off x="7511814" y="2899323"/>
                <a:ext cx="0" cy="285598"/>
              </a:xfrm>
              <a:prstGeom prst="straightConnector1">
                <a:avLst/>
              </a:prstGeom>
              <a:noFill/>
              <a:ln w="12700" cap="flat" cmpd="sng" algn="ctr">
                <a:solidFill>
                  <a:schemeClr val="accent2"/>
                </a:solidFill>
                <a:prstDash val="solid"/>
                <a:round/>
                <a:headEnd type="none" w="med" len="med"/>
                <a:tailEnd type="arrow"/>
              </a:ln>
              <a:effectLst/>
            </p:spPr>
          </p:cxnSp>
        </p:grpSp>
        <p:sp>
          <p:nvSpPr>
            <p:cNvPr id="16" name="Right Arrow 15">
              <a:extLst>
                <a:ext uri="{FF2B5EF4-FFF2-40B4-BE49-F238E27FC236}">
                  <a16:creationId xmlns:a16="http://schemas.microsoft.com/office/drawing/2014/main" id="{7F5D8AA9-FD3A-8E2B-2F3A-A42BFB8B2202}"/>
                </a:ext>
              </a:extLst>
            </p:cNvPr>
            <p:cNvSpPr/>
            <p:nvPr/>
          </p:nvSpPr>
          <p:spPr bwMode="auto">
            <a:xfrm>
              <a:off x="4689081" y="2794400"/>
              <a:ext cx="549669" cy="118304"/>
            </a:xfrm>
            <a:prstGeom prst="rightArrow">
              <a:avLst/>
            </a:prstGeom>
            <a:ln>
              <a:solidFill>
                <a:schemeClr val="accent2"/>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7" name="Right Arrow 16">
              <a:extLst>
                <a:ext uri="{FF2B5EF4-FFF2-40B4-BE49-F238E27FC236}">
                  <a16:creationId xmlns:a16="http://schemas.microsoft.com/office/drawing/2014/main" id="{4B85ED7F-EA32-F1CC-790F-992F48E669F2}"/>
                </a:ext>
              </a:extLst>
            </p:cNvPr>
            <p:cNvSpPr/>
            <p:nvPr/>
          </p:nvSpPr>
          <p:spPr bwMode="auto">
            <a:xfrm rot="10800000">
              <a:off x="3190481" y="2780211"/>
              <a:ext cx="549669" cy="118304"/>
            </a:xfrm>
            <a:prstGeom prst="rightArrow">
              <a:avLst/>
            </a:prstGeom>
            <a:ln>
              <a:solidFill>
                <a:schemeClr val="accent2"/>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18" name="Picture 17">
              <a:extLst>
                <a:ext uri="{FF2B5EF4-FFF2-40B4-BE49-F238E27FC236}">
                  <a16:creationId xmlns:a16="http://schemas.microsoft.com/office/drawing/2014/main" id="{63CDD491-DF43-3D69-EA0D-AA8EDFCDE20A}"/>
                </a:ext>
              </a:extLst>
            </p:cNvPr>
            <p:cNvPicPr>
              <a:picLocks noChangeAspect="1"/>
            </p:cNvPicPr>
            <p:nvPr/>
          </p:nvPicPr>
          <p:blipFill>
            <a:blip r:embed="rId8"/>
            <a:stretch>
              <a:fillRect/>
            </a:stretch>
          </p:blipFill>
          <p:spPr>
            <a:xfrm>
              <a:off x="3890383" y="3862984"/>
              <a:ext cx="781050" cy="514350"/>
            </a:xfrm>
            <a:prstGeom prst="rect">
              <a:avLst/>
            </a:prstGeom>
          </p:spPr>
        </p:pic>
      </p:grpSp>
      <p:pic>
        <p:nvPicPr>
          <p:cNvPr id="6" name="Picture 5">
            <a:extLst>
              <a:ext uri="{FF2B5EF4-FFF2-40B4-BE49-F238E27FC236}">
                <a16:creationId xmlns:a16="http://schemas.microsoft.com/office/drawing/2014/main" id="{0EA2AE50-6435-4BC7-C840-16B8E126E639}"/>
              </a:ext>
            </a:extLst>
          </p:cNvPr>
          <p:cNvPicPr>
            <a:picLocks noChangeAspect="1"/>
          </p:cNvPicPr>
          <p:nvPr/>
        </p:nvPicPr>
        <p:blipFill>
          <a:blip r:embed="rId9"/>
          <a:stretch>
            <a:fillRect/>
          </a:stretch>
        </p:blipFill>
        <p:spPr>
          <a:xfrm>
            <a:off x="1587116" y="4953000"/>
            <a:ext cx="4468617" cy="900153"/>
          </a:xfrm>
          <a:prstGeom prst="rect">
            <a:avLst/>
          </a:prstGeom>
        </p:spPr>
      </p:pic>
      <p:pic>
        <p:nvPicPr>
          <p:cNvPr id="8" name="Picture 7" descr="latex-image-1.pdf">
            <a:extLst>
              <a:ext uri="{FF2B5EF4-FFF2-40B4-BE49-F238E27FC236}">
                <a16:creationId xmlns:a16="http://schemas.microsoft.com/office/drawing/2014/main" id="{D7E1BBE1-32B4-14CC-2CD5-B19E9D5784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00425" y="5105400"/>
            <a:ext cx="3288714" cy="373480"/>
          </a:xfrm>
          <a:prstGeom prst="rect">
            <a:avLst/>
          </a:prstGeom>
        </p:spPr>
      </p:pic>
      <p:sp>
        <p:nvSpPr>
          <p:cNvPr id="20" name="TextBox 9">
            <a:extLst>
              <a:ext uri="{FF2B5EF4-FFF2-40B4-BE49-F238E27FC236}">
                <a16:creationId xmlns:a16="http://schemas.microsoft.com/office/drawing/2014/main" id="{EDCAF5F9-6C9E-8504-03E0-890282D03A60}"/>
              </a:ext>
            </a:extLst>
          </p:cNvPr>
          <p:cNvSpPr txBox="1">
            <a:spLocks noChangeArrowheads="1"/>
          </p:cNvSpPr>
          <p:nvPr/>
        </p:nvSpPr>
        <p:spPr bwMode="auto">
          <a:xfrm>
            <a:off x="924640" y="5791200"/>
            <a:ext cx="1027675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a:latin typeface="Helvetica" charset="0"/>
              </a:rPr>
              <a:t>Relates the circulation to energy sources and sinks, without explicit consideration of latent heating </a:t>
            </a:r>
          </a:p>
        </p:txBody>
      </p:sp>
      <p:sp>
        <p:nvSpPr>
          <p:cNvPr id="21" name="Text Box 8">
            <a:extLst>
              <a:ext uri="{FF2B5EF4-FFF2-40B4-BE49-F238E27FC236}">
                <a16:creationId xmlns:a16="http://schemas.microsoft.com/office/drawing/2014/main" id="{0C540718-5761-D6CD-29AA-BA1297F222CE}"/>
              </a:ext>
            </a:extLst>
          </p:cNvPr>
          <p:cNvSpPr txBox="1">
            <a:spLocks noChangeArrowheads="1"/>
          </p:cNvSpPr>
          <p:nvPr/>
        </p:nvSpPr>
        <p:spPr bwMode="auto">
          <a:xfrm>
            <a:off x="4292600" y="6483206"/>
            <a:ext cx="7531101"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300" dirty="0">
                <a:solidFill>
                  <a:schemeClr val="bg2"/>
                </a:solidFill>
                <a:latin typeface="Helvetica" charset="0"/>
              </a:rPr>
              <a:t>e.g., </a:t>
            </a:r>
            <a:r>
              <a:rPr lang="en-US" sz="1300" dirty="0" err="1">
                <a:solidFill>
                  <a:schemeClr val="bg2"/>
                </a:solidFill>
                <a:latin typeface="Helvetica" charset="0"/>
              </a:rPr>
              <a:t>Neelin</a:t>
            </a:r>
            <a:r>
              <a:rPr lang="en-US" sz="1300" dirty="0">
                <a:solidFill>
                  <a:schemeClr val="bg2"/>
                </a:solidFill>
                <a:latin typeface="Helvetica" charset="0"/>
              </a:rPr>
              <a:t> and Held (1987), Held (2001), Merlis, </a:t>
            </a:r>
            <a:r>
              <a:rPr lang="en-US" sz="1300" dirty="0" err="1">
                <a:solidFill>
                  <a:schemeClr val="bg2"/>
                </a:solidFill>
                <a:latin typeface="Helvetica" charset="0"/>
              </a:rPr>
              <a:t>Eisenman</a:t>
            </a:r>
            <a:r>
              <a:rPr lang="en-US" sz="1300" dirty="0">
                <a:solidFill>
                  <a:schemeClr val="bg2"/>
                </a:solidFill>
                <a:latin typeface="Helvetica" charset="0"/>
              </a:rPr>
              <a:t>, Bordoni and Schneider (2013 </a:t>
            </a:r>
            <a:r>
              <a:rPr lang="en-US" sz="1300" dirty="0" err="1">
                <a:solidFill>
                  <a:schemeClr val="bg2"/>
                </a:solidFill>
                <a:latin typeface="Helvetica" charset="0"/>
              </a:rPr>
              <a:t>a,b,c</a:t>
            </a:r>
            <a:r>
              <a:rPr lang="en-US" sz="1300" dirty="0">
                <a:solidFill>
                  <a:schemeClr val="bg2"/>
                </a:solidFill>
                <a:latin typeface="Helvetica" charset="0"/>
              </a:rPr>
              <a:t>)</a:t>
            </a:r>
          </a:p>
        </p:txBody>
      </p:sp>
    </p:spTree>
    <p:extLst>
      <p:ext uri="{BB962C8B-B14F-4D97-AF65-F5344CB8AC3E}">
        <p14:creationId xmlns:p14="http://schemas.microsoft.com/office/powerpoint/2010/main" val="93468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35062-D1C1-6353-72E6-0A4ABA20B482}"/>
              </a:ext>
            </a:extLst>
          </p:cNvPr>
          <p:cNvPicPr>
            <a:picLocks noChangeAspect="1"/>
          </p:cNvPicPr>
          <p:nvPr/>
        </p:nvPicPr>
        <p:blipFill rotWithShape="1">
          <a:blip r:embed="rId3"/>
          <a:srcRect l="15491" r="11176"/>
          <a:stretch/>
        </p:blipFill>
        <p:spPr>
          <a:xfrm rot="16200000">
            <a:off x="3056248" y="-1483868"/>
            <a:ext cx="5927723" cy="10460736"/>
          </a:xfrm>
          <a:prstGeom prst="rect">
            <a:avLst/>
          </a:prstGeom>
        </p:spPr>
      </p:pic>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Tropical precipitation </a:t>
            </a:r>
          </a:p>
        </p:txBody>
      </p:sp>
      <p:sp>
        <p:nvSpPr>
          <p:cNvPr id="6" name="Text Box 8"/>
          <p:cNvSpPr txBox="1">
            <a:spLocks noChangeArrowheads="1"/>
          </p:cNvSpPr>
          <p:nvPr/>
        </p:nvSpPr>
        <p:spPr bwMode="auto">
          <a:xfrm>
            <a:off x="381000" y="6477000"/>
            <a:ext cx="3390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i="1" dirty="0">
                <a:solidFill>
                  <a:schemeClr val="bg2"/>
                </a:solidFill>
                <a:latin typeface="Helvetica" charset="0"/>
              </a:rPr>
              <a:t>Data source</a:t>
            </a:r>
            <a:r>
              <a:rPr lang="en-US" sz="1600" dirty="0">
                <a:solidFill>
                  <a:schemeClr val="bg2"/>
                </a:solidFill>
                <a:latin typeface="Helvetica" charset="0"/>
              </a:rPr>
              <a:t>: GPCP</a:t>
            </a:r>
            <a:endParaRPr lang="en-US" sz="1600" dirty="0"/>
          </a:p>
        </p:txBody>
      </p:sp>
      <p:sp>
        <p:nvSpPr>
          <p:cNvPr id="5" name="Rectangle 4">
            <a:extLst>
              <a:ext uri="{FF2B5EF4-FFF2-40B4-BE49-F238E27FC236}">
                <a16:creationId xmlns:a16="http://schemas.microsoft.com/office/drawing/2014/main" id="{435F511D-351C-ECF8-3DCA-7ADC71B33313}"/>
              </a:ext>
            </a:extLst>
          </p:cNvPr>
          <p:cNvSpPr/>
          <p:nvPr/>
        </p:nvSpPr>
        <p:spPr bwMode="auto">
          <a:xfrm>
            <a:off x="9753600" y="1143000"/>
            <a:ext cx="1371600" cy="4724400"/>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2286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Why is the ITCZ north of the equator?</a:t>
            </a:r>
          </a:p>
        </p:txBody>
      </p:sp>
      <p:grpSp>
        <p:nvGrpSpPr>
          <p:cNvPr id="4" name="Group 3">
            <a:extLst>
              <a:ext uri="{FF2B5EF4-FFF2-40B4-BE49-F238E27FC236}">
                <a16:creationId xmlns:a16="http://schemas.microsoft.com/office/drawing/2014/main" id="{326FA8B4-48A4-B5EE-01B7-C2804F421A2C}"/>
              </a:ext>
            </a:extLst>
          </p:cNvPr>
          <p:cNvGrpSpPr/>
          <p:nvPr/>
        </p:nvGrpSpPr>
        <p:grpSpPr>
          <a:xfrm>
            <a:off x="5302887" y="720927"/>
            <a:ext cx="360" cy="360"/>
            <a:chOff x="5302887" y="720927"/>
            <a:chExt cx="360" cy="3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2FA6BA8-A927-2120-4189-8C475CF4C092}"/>
                    </a:ext>
                  </a:extLst>
                </p14:cNvPr>
                <p14:cNvContentPartPr/>
                <p14:nvPr/>
              </p14:nvContentPartPr>
              <p14:xfrm>
                <a:off x="5302887" y="720927"/>
                <a:ext cx="360" cy="360"/>
              </p14:xfrm>
            </p:contentPart>
          </mc:Choice>
          <mc:Fallback>
            <p:pic>
              <p:nvPicPr>
                <p:cNvPr id="2" name="Ink 1">
                  <a:extLst>
                    <a:ext uri="{FF2B5EF4-FFF2-40B4-BE49-F238E27FC236}">
                      <a16:creationId xmlns:a16="http://schemas.microsoft.com/office/drawing/2014/main" id="{D2FA6BA8-A927-2120-4189-8C475CF4C092}"/>
                    </a:ext>
                  </a:extLst>
                </p:cNvPr>
                <p:cNvPicPr/>
                <p:nvPr/>
              </p:nvPicPr>
              <p:blipFill>
                <a:blip r:embed="rId4"/>
                <a:stretch>
                  <a:fillRect/>
                </a:stretch>
              </p:blipFill>
              <p:spPr>
                <a:xfrm>
                  <a:off x="5293887" y="71192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0E88CD8-C31E-DDD8-41F8-DD4D38C4D6A1}"/>
                    </a:ext>
                  </a:extLst>
                </p14:cNvPr>
                <p14:cNvContentPartPr/>
                <p14:nvPr/>
              </p14:nvContentPartPr>
              <p14:xfrm>
                <a:off x="5302887" y="720927"/>
                <a:ext cx="360" cy="360"/>
              </p14:xfrm>
            </p:contentPart>
          </mc:Choice>
          <mc:Fallback>
            <p:pic>
              <p:nvPicPr>
                <p:cNvPr id="3" name="Ink 2">
                  <a:extLst>
                    <a:ext uri="{FF2B5EF4-FFF2-40B4-BE49-F238E27FC236}">
                      <a16:creationId xmlns:a16="http://schemas.microsoft.com/office/drawing/2014/main" id="{60E88CD8-C31E-DDD8-41F8-DD4D38C4D6A1}"/>
                    </a:ext>
                  </a:extLst>
                </p:cNvPr>
                <p:cNvPicPr/>
                <p:nvPr/>
              </p:nvPicPr>
              <p:blipFill>
                <a:blip r:embed="rId4"/>
                <a:stretch>
                  <a:fillRect/>
                </a:stretch>
              </p:blipFill>
              <p:spPr>
                <a:xfrm>
                  <a:off x="5293887" y="711927"/>
                  <a:ext cx="18000" cy="18000"/>
                </a:xfrm>
                <a:prstGeom prst="rect">
                  <a:avLst/>
                </a:prstGeom>
              </p:spPr>
            </p:pic>
          </mc:Fallback>
        </mc:AlternateContent>
      </p:grpSp>
      <p:grpSp>
        <p:nvGrpSpPr>
          <p:cNvPr id="21" name="Group 20">
            <a:extLst>
              <a:ext uri="{FF2B5EF4-FFF2-40B4-BE49-F238E27FC236}">
                <a16:creationId xmlns:a16="http://schemas.microsoft.com/office/drawing/2014/main" id="{F8DB40DE-D821-CA23-8417-C14695AD51C4}"/>
              </a:ext>
            </a:extLst>
          </p:cNvPr>
          <p:cNvGrpSpPr/>
          <p:nvPr/>
        </p:nvGrpSpPr>
        <p:grpSpPr>
          <a:xfrm>
            <a:off x="1060342" y="1066800"/>
            <a:ext cx="9639300" cy="4419600"/>
            <a:chOff x="838200" y="1524000"/>
            <a:chExt cx="7780160" cy="3429000"/>
          </a:xfrm>
        </p:grpSpPr>
        <p:sp>
          <p:nvSpPr>
            <p:cNvPr id="22" name="TextBox 21">
              <a:extLst>
                <a:ext uri="{FF2B5EF4-FFF2-40B4-BE49-F238E27FC236}">
                  <a16:creationId xmlns:a16="http://schemas.microsoft.com/office/drawing/2014/main" id="{627141D6-3AF3-9563-66E4-AEA93F220CE1}"/>
                </a:ext>
              </a:extLst>
            </p:cNvPr>
            <p:cNvSpPr txBox="1"/>
            <p:nvPr/>
          </p:nvSpPr>
          <p:spPr>
            <a:xfrm>
              <a:off x="6096000" y="1524000"/>
              <a:ext cx="184731" cy="461665"/>
            </a:xfrm>
            <a:prstGeom prst="rect">
              <a:avLst/>
            </a:prstGeom>
            <a:noFill/>
          </p:spPr>
          <p:txBody>
            <a:bodyPr wrap="none" rtlCol="0">
              <a:spAutoFit/>
            </a:bodyPr>
            <a:lstStyle/>
            <a:p>
              <a:endParaRPr lang="en-IT" dirty="0"/>
            </a:p>
          </p:txBody>
        </p:sp>
        <p:pic>
          <p:nvPicPr>
            <p:cNvPr id="23" name="Picture 22">
              <a:extLst>
                <a:ext uri="{FF2B5EF4-FFF2-40B4-BE49-F238E27FC236}">
                  <a16:creationId xmlns:a16="http://schemas.microsoft.com/office/drawing/2014/main" id="{40ABFA25-7DAF-ED4B-AE4B-F1B072A00E5D}"/>
                </a:ext>
              </a:extLst>
            </p:cNvPr>
            <p:cNvPicPr>
              <a:picLocks noChangeAspect="1"/>
            </p:cNvPicPr>
            <p:nvPr/>
          </p:nvPicPr>
          <p:blipFill rotWithShape="1">
            <a:blip r:embed="rId6"/>
            <a:srcRect b="44245"/>
            <a:stretch/>
          </p:blipFill>
          <p:spPr>
            <a:xfrm>
              <a:off x="1727049" y="1909276"/>
              <a:ext cx="4125561" cy="2533689"/>
            </a:xfrm>
            <a:prstGeom prst="rect">
              <a:avLst/>
            </a:prstGeom>
          </p:spPr>
        </p:pic>
        <p:cxnSp>
          <p:nvCxnSpPr>
            <p:cNvPr id="24" name="Straight Arrow Connector 23">
              <a:extLst>
                <a:ext uri="{FF2B5EF4-FFF2-40B4-BE49-F238E27FC236}">
                  <a16:creationId xmlns:a16="http://schemas.microsoft.com/office/drawing/2014/main" id="{AB26334D-DDB0-12A4-6305-39C34FF0B431}"/>
                </a:ext>
              </a:extLst>
            </p:cNvPr>
            <p:cNvCxnSpPr/>
            <p:nvPr/>
          </p:nvCxnSpPr>
          <p:spPr>
            <a:xfrm>
              <a:off x="1357422" y="4442965"/>
              <a:ext cx="4838295"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5BC47A6-C93E-375B-E81B-212C6A4E0D63}"/>
                </a:ext>
              </a:extLst>
            </p:cNvPr>
            <p:cNvSpPr txBox="1"/>
            <p:nvPr/>
          </p:nvSpPr>
          <p:spPr>
            <a:xfrm>
              <a:off x="3429000" y="4558816"/>
              <a:ext cx="466793" cy="369332"/>
            </a:xfrm>
            <a:prstGeom prst="rect">
              <a:avLst/>
            </a:prstGeom>
            <a:noFill/>
          </p:spPr>
          <p:txBody>
            <a:bodyPr wrap="none" rtlCol="0">
              <a:spAutoFit/>
            </a:bodyPr>
            <a:lstStyle/>
            <a:p>
              <a:r>
                <a:rPr lang="en-US" sz="1800" dirty="0" err="1">
                  <a:latin typeface="Helvetica" charset="0"/>
                  <a:ea typeface="Helvetica" charset="0"/>
                  <a:cs typeface="Helvetica" charset="0"/>
                </a:rPr>
                <a:t>Eq</a:t>
              </a:r>
              <a:endParaRPr lang="en-US" sz="1800" dirty="0">
                <a:latin typeface="Helvetica" charset="0"/>
                <a:ea typeface="Helvetica" charset="0"/>
                <a:cs typeface="Helvetica" charset="0"/>
              </a:endParaRPr>
            </a:p>
          </p:txBody>
        </p:sp>
        <p:sp>
          <p:nvSpPr>
            <p:cNvPr id="26" name="TextBox 25">
              <a:extLst>
                <a:ext uri="{FF2B5EF4-FFF2-40B4-BE49-F238E27FC236}">
                  <a16:creationId xmlns:a16="http://schemas.microsoft.com/office/drawing/2014/main" id="{9A99B2FF-B387-C7CF-0DC8-43CE04189976}"/>
                </a:ext>
              </a:extLst>
            </p:cNvPr>
            <p:cNvSpPr txBox="1"/>
            <p:nvPr/>
          </p:nvSpPr>
          <p:spPr>
            <a:xfrm>
              <a:off x="1357422" y="4560387"/>
              <a:ext cx="338554" cy="369332"/>
            </a:xfrm>
            <a:prstGeom prst="rect">
              <a:avLst/>
            </a:prstGeom>
            <a:noFill/>
          </p:spPr>
          <p:txBody>
            <a:bodyPr wrap="none" rtlCol="0">
              <a:spAutoFit/>
            </a:bodyPr>
            <a:lstStyle/>
            <a:p>
              <a:r>
                <a:rPr lang="en-US" sz="1800" dirty="0">
                  <a:latin typeface="Helvetica" charset="0"/>
                  <a:ea typeface="Helvetica" charset="0"/>
                  <a:cs typeface="Helvetica" charset="0"/>
                </a:rPr>
                <a:t>S</a:t>
              </a:r>
            </a:p>
          </p:txBody>
        </p:sp>
        <p:sp>
          <p:nvSpPr>
            <p:cNvPr id="27" name="TextBox 26">
              <a:extLst>
                <a:ext uri="{FF2B5EF4-FFF2-40B4-BE49-F238E27FC236}">
                  <a16:creationId xmlns:a16="http://schemas.microsoft.com/office/drawing/2014/main" id="{AFDEAC12-999D-F4A3-6A0E-FFE6BFCFB52F}"/>
                </a:ext>
              </a:extLst>
            </p:cNvPr>
            <p:cNvSpPr txBox="1"/>
            <p:nvPr/>
          </p:nvSpPr>
          <p:spPr>
            <a:xfrm>
              <a:off x="5719097" y="4560387"/>
              <a:ext cx="351378" cy="369332"/>
            </a:xfrm>
            <a:prstGeom prst="rect">
              <a:avLst/>
            </a:prstGeom>
            <a:noFill/>
          </p:spPr>
          <p:txBody>
            <a:bodyPr wrap="none" rtlCol="0">
              <a:spAutoFit/>
            </a:bodyPr>
            <a:lstStyle/>
            <a:p>
              <a:r>
                <a:rPr lang="en-US" sz="1800" dirty="0">
                  <a:latin typeface="Helvetica" charset="0"/>
                  <a:ea typeface="Helvetica" charset="0"/>
                  <a:cs typeface="Helvetica" charset="0"/>
                </a:rPr>
                <a:t>N</a:t>
              </a:r>
            </a:p>
          </p:txBody>
        </p:sp>
        <p:cxnSp>
          <p:nvCxnSpPr>
            <p:cNvPr id="28" name="Straight Arrow Connector 27">
              <a:extLst>
                <a:ext uri="{FF2B5EF4-FFF2-40B4-BE49-F238E27FC236}">
                  <a16:creationId xmlns:a16="http://schemas.microsoft.com/office/drawing/2014/main" id="{A5ABFB0E-E6E6-17CA-8BB5-6802C8A64236}"/>
                </a:ext>
              </a:extLst>
            </p:cNvPr>
            <p:cNvCxnSpPr/>
            <p:nvPr/>
          </p:nvCxnSpPr>
          <p:spPr>
            <a:xfrm flipV="1">
              <a:off x="1369701" y="1755333"/>
              <a:ext cx="16877" cy="268608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984B47B-0F9C-CB50-F580-8B4C07447363}"/>
                </a:ext>
              </a:extLst>
            </p:cNvPr>
            <p:cNvSpPr txBox="1"/>
            <p:nvPr/>
          </p:nvSpPr>
          <p:spPr>
            <a:xfrm>
              <a:off x="838200" y="2833023"/>
              <a:ext cx="430887" cy="683842"/>
            </a:xfrm>
            <a:prstGeom prst="rect">
              <a:avLst/>
            </a:prstGeom>
            <a:noFill/>
          </p:spPr>
          <p:txBody>
            <a:bodyPr vert="vert270" wrap="none" rtlCol="0">
              <a:spAutoFit/>
            </a:bodyPr>
            <a:lstStyle/>
            <a:p>
              <a:r>
                <a:rPr lang="en-US" sz="1600" dirty="0">
                  <a:latin typeface="Helvetica" charset="0"/>
                  <a:ea typeface="Helvetica" charset="0"/>
                  <a:cs typeface="Helvetica" charset="0"/>
                </a:rPr>
                <a:t>Height</a:t>
              </a:r>
            </a:p>
          </p:txBody>
        </p:sp>
        <p:pic>
          <p:nvPicPr>
            <p:cNvPr id="30" name="Picture 29">
              <a:extLst>
                <a:ext uri="{FF2B5EF4-FFF2-40B4-BE49-F238E27FC236}">
                  <a16:creationId xmlns:a16="http://schemas.microsoft.com/office/drawing/2014/main" id="{BCAA224B-16A1-E553-5C1C-BECC727C16C5}"/>
                </a:ext>
              </a:extLst>
            </p:cNvPr>
            <p:cNvPicPr>
              <a:picLocks noChangeAspect="1"/>
            </p:cNvPicPr>
            <p:nvPr/>
          </p:nvPicPr>
          <p:blipFill>
            <a:blip r:embed="rId7"/>
            <a:stretch>
              <a:fillRect/>
            </a:stretch>
          </p:blipFill>
          <p:spPr>
            <a:xfrm>
              <a:off x="6296331" y="1988820"/>
              <a:ext cx="2026920" cy="2964180"/>
            </a:xfrm>
            <a:prstGeom prst="rect">
              <a:avLst/>
            </a:prstGeom>
          </p:spPr>
        </p:pic>
        <p:sp>
          <p:nvSpPr>
            <p:cNvPr id="31" name="TextBox 30">
              <a:extLst>
                <a:ext uri="{FF2B5EF4-FFF2-40B4-BE49-F238E27FC236}">
                  <a16:creationId xmlns:a16="http://schemas.microsoft.com/office/drawing/2014/main" id="{F6E258A4-F01D-2172-9F4A-A1024E0893FC}"/>
                </a:ext>
              </a:extLst>
            </p:cNvPr>
            <p:cNvSpPr txBox="1"/>
            <p:nvPr/>
          </p:nvSpPr>
          <p:spPr>
            <a:xfrm>
              <a:off x="6465386" y="1570722"/>
              <a:ext cx="2152974" cy="338554"/>
            </a:xfrm>
            <a:prstGeom prst="rect">
              <a:avLst/>
            </a:prstGeom>
            <a:noFill/>
          </p:spPr>
          <p:txBody>
            <a:bodyPr wrap="square" rtlCol="0">
              <a:spAutoFit/>
            </a:bodyPr>
            <a:lstStyle/>
            <a:p>
              <a:r>
                <a:rPr lang="it-IT" sz="1600" dirty="0" err="1">
                  <a:solidFill>
                    <a:srgbClr val="FF0000"/>
                  </a:solidFill>
                  <a:latin typeface="Helvetica" charset="0"/>
                  <a:ea typeface="Helvetica" charset="0"/>
                  <a:cs typeface="Helvetica" charset="0"/>
                </a:rPr>
                <a:t>Moist</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static</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energy</a:t>
              </a:r>
              <a:endParaRPr lang="it-IT" sz="1600" dirty="0">
                <a:solidFill>
                  <a:srgbClr val="FF0000"/>
                </a:solidFill>
                <a:latin typeface="Helvetica" charset="0"/>
                <a:ea typeface="Helvetica" charset="0"/>
                <a:cs typeface="Helvetica" charset="0"/>
              </a:endParaRPr>
            </a:p>
          </p:txBody>
        </p:sp>
        <p:cxnSp>
          <p:nvCxnSpPr>
            <p:cNvPr id="32" name="Straight Connector 31">
              <a:extLst>
                <a:ext uri="{FF2B5EF4-FFF2-40B4-BE49-F238E27FC236}">
                  <a16:creationId xmlns:a16="http://schemas.microsoft.com/office/drawing/2014/main" id="{C3F90F82-E97F-6E71-52C3-0A24E6967819}"/>
                </a:ext>
              </a:extLst>
            </p:cNvPr>
            <p:cNvCxnSpPr/>
            <p:nvPr/>
          </p:nvCxnSpPr>
          <p:spPr>
            <a:xfrm>
              <a:off x="3661829" y="1760777"/>
              <a:ext cx="0" cy="2680645"/>
            </a:xfrm>
            <a:prstGeom prst="line">
              <a:avLst/>
            </a:prstGeom>
            <a:ln>
              <a:solidFill>
                <a:schemeClr val="accent2">
                  <a:lumMod val="60000"/>
                  <a:lumOff val="40000"/>
                </a:schemeClr>
              </a:solidFill>
              <a:prstDash val="lgDash"/>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2CC20FD1-CE88-81BD-CA3C-A949C6F661FE}"/>
                </a:ext>
              </a:extLst>
            </p:cNvPr>
            <p:cNvSpPr/>
            <p:nvPr/>
          </p:nvSpPr>
          <p:spPr bwMode="auto">
            <a:xfrm>
              <a:off x="6305302" y="4558816"/>
              <a:ext cx="2017949"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34" name="Picture 33" descr="latex-image-1.pdf">
              <a:extLst>
                <a:ext uri="{FF2B5EF4-FFF2-40B4-BE49-F238E27FC236}">
                  <a16:creationId xmlns:a16="http://schemas.microsoft.com/office/drawing/2014/main" id="{5EF3E3A2-CF6D-D5BA-36F0-5BB7E071C8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0294" y="4631053"/>
              <a:ext cx="1980000" cy="224857"/>
            </a:xfrm>
            <a:prstGeom prst="rect">
              <a:avLst/>
            </a:prstGeom>
          </p:spPr>
        </p:pic>
      </p:grpSp>
      <p:sp>
        <p:nvSpPr>
          <p:cNvPr id="35" name="TextBox 34">
            <a:extLst>
              <a:ext uri="{FF2B5EF4-FFF2-40B4-BE49-F238E27FC236}">
                <a16:creationId xmlns:a16="http://schemas.microsoft.com/office/drawing/2014/main" id="{FF19F1E2-53A8-AE61-D1ED-9A830AFA64E2}"/>
              </a:ext>
            </a:extLst>
          </p:cNvPr>
          <p:cNvSpPr txBox="1"/>
          <p:nvPr/>
        </p:nvSpPr>
        <p:spPr>
          <a:xfrm>
            <a:off x="762000" y="5410200"/>
            <a:ext cx="10668000" cy="1200329"/>
          </a:xfrm>
          <a:prstGeom prst="rect">
            <a:avLst/>
          </a:prstGeom>
          <a:noFill/>
        </p:spPr>
        <p:txBody>
          <a:bodyPr wrap="square" rtlCol="0">
            <a:spAutoFit/>
          </a:bodyPr>
          <a:lstStyle/>
          <a:p>
            <a:r>
              <a:rPr lang="en-IT" dirty="0">
                <a:latin typeface="Helvetica" pitchFamily="2" charset="0"/>
              </a:rPr>
              <a:t>T</a:t>
            </a:r>
            <a:r>
              <a:rPr lang="en-GB" dirty="0">
                <a:latin typeface="Helvetica" pitchFamily="2" charset="0"/>
              </a:rPr>
              <a:t>h</a:t>
            </a:r>
            <a:r>
              <a:rPr lang="en-IT" dirty="0">
                <a:latin typeface="Helvetica" pitchFamily="2" charset="0"/>
              </a:rPr>
              <a:t>e Hadley cell diverges energy away from its ascending branch, usually coinciding with maximum net energy input. Energy is transported in the direction of the upper-level flow.</a:t>
            </a:r>
          </a:p>
        </p:txBody>
      </p:sp>
    </p:spTree>
    <p:extLst>
      <p:ext uri="{BB962C8B-B14F-4D97-AF65-F5344CB8AC3E}">
        <p14:creationId xmlns:p14="http://schemas.microsoft.com/office/powerpoint/2010/main" val="2398366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2286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Why is the ITCZ north of the equator?</a:t>
            </a:r>
          </a:p>
        </p:txBody>
      </p:sp>
      <p:grpSp>
        <p:nvGrpSpPr>
          <p:cNvPr id="4" name="Group 3">
            <a:extLst>
              <a:ext uri="{FF2B5EF4-FFF2-40B4-BE49-F238E27FC236}">
                <a16:creationId xmlns:a16="http://schemas.microsoft.com/office/drawing/2014/main" id="{326FA8B4-48A4-B5EE-01B7-C2804F421A2C}"/>
              </a:ext>
            </a:extLst>
          </p:cNvPr>
          <p:cNvGrpSpPr/>
          <p:nvPr/>
        </p:nvGrpSpPr>
        <p:grpSpPr>
          <a:xfrm>
            <a:off x="5302887" y="720927"/>
            <a:ext cx="360" cy="360"/>
            <a:chOff x="5302887" y="720927"/>
            <a:chExt cx="360" cy="3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2FA6BA8-A927-2120-4189-8C475CF4C092}"/>
                    </a:ext>
                  </a:extLst>
                </p14:cNvPr>
                <p14:cNvContentPartPr/>
                <p14:nvPr/>
              </p14:nvContentPartPr>
              <p14:xfrm>
                <a:off x="5302887" y="720927"/>
                <a:ext cx="360" cy="360"/>
              </p14:xfrm>
            </p:contentPart>
          </mc:Choice>
          <mc:Fallback>
            <p:pic>
              <p:nvPicPr>
                <p:cNvPr id="2" name="Ink 1">
                  <a:extLst>
                    <a:ext uri="{FF2B5EF4-FFF2-40B4-BE49-F238E27FC236}">
                      <a16:creationId xmlns:a16="http://schemas.microsoft.com/office/drawing/2014/main" id="{D2FA6BA8-A927-2120-4189-8C475CF4C092}"/>
                    </a:ext>
                  </a:extLst>
                </p:cNvPr>
                <p:cNvPicPr/>
                <p:nvPr/>
              </p:nvPicPr>
              <p:blipFill>
                <a:blip r:embed="rId4"/>
                <a:stretch>
                  <a:fillRect/>
                </a:stretch>
              </p:blipFill>
              <p:spPr>
                <a:xfrm>
                  <a:off x="5293887" y="71192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0E88CD8-C31E-DDD8-41F8-DD4D38C4D6A1}"/>
                    </a:ext>
                  </a:extLst>
                </p14:cNvPr>
                <p14:cNvContentPartPr/>
                <p14:nvPr/>
              </p14:nvContentPartPr>
              <p14:xfrm>
                <a:off x="5302887" y="720927"/>
                <a:ext cx="360" cy="360"/>
              </p14:xfrm>
            </p:contentPart>
          </mc:Choice>
          <mc:Fallback>
            <p:pic>
              <p:nvPicPr>
                <p:cNvPr id="3" name="Ink 2">
                  <a:extLst>
                    <a:ext uri="{FF2B5EF4-FFF2-40B4-BE49-F238E27FC236}">
                      <a16:creationId xmlns:a16="http://schemas.microsoft.com/office/drawing/2014/main" id="{60E88CD8-C31E-DDD8-41F8-DD4D38C4D6A1}"/>
                    </a:ext>
                  </a:extLst>
                </p:cNvPr>
                <p:cNvPicPr/>
                <p:nvPr/>
              </p:nvPicPr>
              <p:blipFill>
                <a:blip r:embed="rId4"/>
                <a:stretch>
                  <a:fillRect/>
                </a:stretch>
              </p:blipFill>
              <p:spPr>
                <a:xfrm>
                  <a:off x="5293887" y="711927"/>
                  <a:ext cx="18000" cy="18000"/>
                </a:xfrm>
                <a:prstGeom prst="rect">
                  <a:avLst/>
                </a:prstGeom>
              </p:spPr>
            </p:pic>
          </mc:Fallback>
        </mc:AlternateContent>
      </p:grpSp>
      <p:grpSp>
        <p:nvGrpSpPr>
          <p:cNvPr id="21" name="Group 20">
            <a:extLst>
              <a:ext uri="{FF2B5EF4-FFF2-40B4-BE49-F238E27FC236}">
                <a16:creationId xmlns:a16="http://schemas.microsoft.com/office/drawing/2014/main" id="{F8DB40DE-D821-CA23-8417-C14695AD51C4}"/>
              </a:ext>
            </a:extLst>
          </p:cNvPr>
          <p:cNvGrpSpPr/>
          <p:nvPr/>
        </p:nvGrpSpPr>
        <p:grpSpPr>
          <a:xfrm>
            <a:off x="1060342" y="1066800"/>
            <a:ext cx="9639300" cy="4419600"/>
            <a:chOff x="838200" y="1524000"/>
            <a:chExt cx="7780160" cy="3429000"/>
          </a:xfrm>
        </p:grpSpPr>
        <p:sp>
          <p:nvSpPr>
            <p:cNvPr id="22" name="TextBox 21">
              <a:extLst>
                <a:ext uri="{FF2B5EF4-FFF2-40B4-BE49-F238E27FC236}">
                  <a16:creationId xmlns:a16="http://schemas.microsoft.com/office/drawing/2014/main" id="{627141D6-3AF3-9563-66E4-AEA93F220CE1}"/>
                </a:ext>
              </a:extLst>
            </p:cNvPr>
            <p:cNvSpPr txBox="1"/>
            <p:nvPr/>
          </p:nvSpPr>
          <p:spPr>
            <a:xfrm>
              <a:off x="6096000" y="1524000"/>
              <a:ext cx="184731" cy="461665"/>
            </a:xfrm>
            <a:prstGeom prst="rect">
              <a:avLst/>
            </a:prstGeom>
            <a:noFill/>
          </p:spPr>
          <p:txBody>
            <a:bodyPr wrap="none" rtlCol="0">
              <a:spAutoFit/>
            </a:bodyPr>
            <a:lstStyle/>
            <a:p>
              <a:endParaRPr lang="en-IT" dirty="0"/>
            </a:p>
          </p:txBody>
        </p:sp>
        <p:pic>
          <p:nvPicPr>
            <p:cNvPr id="23" name="Picture 22">
              <a:extLst>
                <a:ext uri="{FF2B5EF4-FFF2-40B4-BE49-F238E27FC236}">
                  <a16:creationId xmlns:a16="http://schemas.microsoft.com/office/drawing/2014/main" id="{40ABFA25-7DAF-ED4B-AE4B-F1B072A00E5D}"/>
                </a:ext>
              </a:extLst>
            </p:cNvPr>
            <p:cNvPicPr>
              <a:picLocks noChangeAspect="1"/>
            </p:cNvPicPr>
            <p:nvPr/>
          </p:nvPicPr>
          <p:blipFill rotWithShape="1">
            <a:blip r:embed="rId6"/>
            <a:srcRect b="44245"/>
            <a:stretch/>
          </p:blipFill>
          <p:spPr>
            <a:xfrm>
              <a:off x="1727049" y="1909276"/>
              <a:ext cx="4125561" cy="2533689"/>
            </a:xfrm>
            <a:prstGeom prst="rect">
              <a:avLst/>
            </a:prstGeom>
          </p:spPr>
        </p:pic>
        <p:cxnSp>
          <p:nvCxnSpPr>
            <p:cNvPr id="24" name="Straight Arrow Connector 23">
              <a:extLst>
                <a:ext uri="{FF2B5EF4-FFF2-40B4-BE49-F238E27FC236}">
                  <a16:creationId xmlns:a16="http://schemas.microsoft.com/office/drawing/2014/main" id="{AB26334D-DDB0-12A4-6305-39C34FF0B431}"/>
                </a:ext>
              </a:extLst>
            </p:cNvPr>
            <p:cNvCxnSpPr/>
            <p:nvPr/>
          </p:nvCxnSpPr>
          <p:spPr>
            <a:xfrm>
              <a:off x="1357422" y="4442965"/>
              <a:ext cx="4838295"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5BC47A6-C93E-375B-E81B-212C6A4E0D63}"/>
                </a:ext>
              </a:extLst>
            </p:cNvPr>
            <p:cNvSpPr txBox="1"/>
            <p:nvPr/>
          </p:nvSpPr>
          <p:spPr>
            <a:xfrm>
              <a:off x="3429000" y="4558816"/>
              <a:ext cx="466793" cy="369332"/>
            </a:xfrm>
            <a:prstGeom prst="rect">
              <a:avLst/>
            </a:prstGeom>
            <a:noFill/>
          </p:spPr>
          <p:txBody>
            <a:bodyPr wrap="none" rtlCol="0">
              <a:spAutoFit/>
            </a:bodyPr>
            <a:lstStyle/>
            <a:p>
              <a:r>
                <a:rPr lang="en-US" sz="1800" dirty="0" err="1">
                  <a:latin typeface="Helvetica" charset="0"/>
                  <a:ea typeface="Helvetica" charset="0"/>
                  <a:cs typeface="Helvetica" charset="0"/>
                </a:rPr>
                <a:t>Eq</a:t>
              </a:r>
              <a:endParaRPr lang="en-US" sz="1800" dirty="0">
                <a:latin typeface="Helvetica" charset="0"/>
                <a:ea typeface="Helvetica" charset="0"/>
                <a:cs typeface="Helvetica" charset="0"/>
              </a:endParaRPr>
            </a:p>
          </p:txBody>
        </p:sp>
        <p:sp>
          <p:nvSpPr>
            <p:cNvPr id="26" name="TextBox 25">
              <a:extLst>
                <a:ext uri="{FF2B5EF4-FFF2-40B4-BE49-F238E27FC236}">
                  <a16:creationId xmlns:a16="http://schemas.microsoft.com/office/drawing/2014/main" id="{9A99B2FF-B387-C7CF-0DC8-43CE04189976}"/>
                </a:ext>
              </a:extLst>
            </p:cNvPr>
            <p:cNvSpPr txBox="1"/>
            <p:nvPr/>
          </p:nvSpPr>
          <p:spPr>
            <a:xfrm>
              <a:off x="1357422" y="4560387"/>
              <a:ext cx="338554" cy="369332"/>
            </a:xfrm>
            <a:prstGeom prst="rect">
              <a:avLst/>
            </a:prstGeom>
            <a:noFill/>
          </p:spPr>
          <p:txBody>
            <a:bodyPr wrap="none" rtlCol="0">
              <a:spAutoFit/>
            </a:bodyPr>
            <a:lstStyle/>
            <a:p>
              <a:r>
                <a:rPr lang="en-US" sz="1800" dirty="0">
                  <a:latin typeface="Helvetica" charset="0"/>
                  <a:ea typeface="Helvetica" charset="0"/>
                  <a:cs typeface="Helvetica" charset="0"/>
                </a:rPr>
                <a:t>S</a:t>
              </a:r>
            </a:p>
          </p:txBody>
        </p:sp>
        <p:sp>
          <p:nvSpPr>
            <p:cNvPr id="27" name="TextBox 26">
              <a:extLst>
                <a:ext uri="{FF2B5EF4-FFF2-40B4-BE49-F238E27FC236}">
                  <a16:creationId xmlns:a16="http://schemas.microsoft.com/office/drawing/2014/main" id="{AFDEAC12-999D-F4A3-6A0E-FFE6BFCFB52F}"/>
                </a:ext>
              </a:extLst>
            </p:cNvPr>
            <p:cNvSpPr txBox="1"/>
            <p:nvPr/>
          </p:nvSpPr>
          <p:spPr>
            <a:xfrm>
              <a:off x="5719097" y="4560387"/>
              <a:ext cx="351378" cy="369332"/>
            </a:xfrm>
            <a:prstGeom prst="rect">
              <a:avLst/>
            </a:prstGeom>
            <a:noFill/>
          </p:spPr>
          <p:txBody>
            <a:bodyPr wrap="none" rtlCol="0">
              <a:spAutoFit/>
            </a:bodyPr>
            <a:lstStyle/>
            <a:p>
              <a:r>
                <a:rPr lang="en-US" sz="1800" dirty="0">
                  <a:latin typeface="Helvetica" charset="0"/>
                  <a:ea typeface="Helvetica" charset="0"/>
                  <a:cs typeface="Helvetica" charset="0"/>
                </a:rPr>
                <a:t>N</a:t>
              </a:r>
            </a:p>
          </p:txBody>
        </p:sp>
        <p:cxnSp>
          <p:nvCxnSpPr>
            <p:cNvPr id="28" name="Straight Arrow Connector 27">
              <a:extLst>
                <a:ext uri="{FF2B5EF4-FFF2-40B4-BE49-F238E27FC236}">
                  <a16:creationId xmlns:a16="http://schemas.microsoft.com/office/drawing/2014/main" id="{A5ABFB0E-E6E6-17CA-8BB5-6802C8A64236}"/>
                </a:ext>
              </a:extLst>
            </p:cNvPr>
            <p:cNvCxnSpPr/>
            <p:nvPr/>
          </p:nvCxnSpPr>
          <p:spPr>
            <a:xfrm flipV="1">
              <a:off x="1369701" y="1755333"/>
              <a:ext cx="16877" cy="268608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984B47B-0F9C-CB50-F580-8B4C07447363}"/>
                </a:ext>
              </a:extLst>
            </p:cNvPr>
            <p:cNvSpPr txBox="1"/>
            <p:nvPr/>
          </p:nvSpPr>
          <p:spPr>
            <a:xfrm>
              <a:off x="838200" y="2833023"/>
              <a:ext cx="430887" cy="683842"/>
            </a:xfrm>
            <a:prstGeom prst="rect">
              <a:avLst/>
            </a:prstGeom>
            <a:noFill/>
          </p:spPr>
          <p:txBody>
            <a:bodyPr vert="vert270" wrap="none" rtlCol="0">
              <a:spAutoFit/>
            </a:bodyPr>
            <a:lstStyle/>
            <a:p>
              <a:r>
                <a:rPr lang="en-US" sz="1600" dirty="0">
                  <a:latin typeface="Helvetica" charset="0"/>
                  <a:ea typeface="Helvetica" charset="0"/>
                  <a:cs typeface="Helvetica" charset="0"/>
                </a:rPr>
                <a:t>Height</a:t>
              </a:r>
            </a:p>
          </p:txBody>
        </p:sp>
        <p:pic>
          <p:nvPicPr>
            <p:cNvPr id="30" name="Picture 29">
              <a:extLst>
                <a:ext uri="{FF2B5EF4-FFF2-40B4-BE49-F238E27FC236}">
                  <a16:creationId xmlns:a16="http://schemas.microsoft.com/office/drawing/2014/main" id="{BCAA224B-16A1-E553-5C1C-BECC727C16C5}"/>
                </a:ext>
              </a:extLst>
            </p:cNvPr>
            <p:cNvPicPr>
              <a:picLocks noChangeAspect="1"/>
            </p:cNvPicPr>
            <p:nvPr/>
          </p:nvPicPr>
          <p:blipFill>
            <a:blip r:embed="rId7"/>
            <a:stretch>
              <a:fillRect/>
            </a:stretch>
          </p:blipFill>
          <p:spPr>
            <a:xfrm>
              <a:off x="6296331" y="1988820"/>
              <a:ext cx="2026920" cy="2964180"/>
            </a:xfrm>
            <a:prstGeom prst="rect">
              <a:avLst/>
            </a:prstGeom>
          </p:spPr>
        </p:pic>
        <p:sp>
          <p:nvSpPr>
            <p:cNvPr id="31" name="TextBox 30">
              <a:extLst>
                <a:ext uri="{FF2B5EF4-FFF2-40B4-BE49-F238E27FC236}">
                  <a16:creationId xmlns:a16="http://schemas.microsoft.com/office/drawing/2014/main" id="{F6E258A4-F01D-2172-9F4A-A1024E0893FC}"/>
                </a:ext>
              </a:extLst>
            </p:cNvPr>
            <p:cNvSpPr txBox="1"/>
            <p:nvPr/>
          </p:nvSpPr>
          <p:spPr>
            <a:xfrm>
              <a:off x="6465386" y="1570722"/>
              <a:ext cx="2152974" cy="338554"/>
            </a:xfrm>
            <a:prstGeom prst="rect">
              <a:avLst/>
            </a:prstGeom>
            <a:noFill/>
          </p:spPr>
          <p:txBody>
            <a:bodyPr wrap="square" rtlCol="0">
              <a:spAutoFit/>
            </a:bodyPr>
            <a:lstStyle/>
            <a:p>
              <a:r>
                <a:rPr lang="it-IT" sz="1600" dirty="0" err="1">
                  <a:solidFill>
                    <a:srgbClr val="FF0000"/>
                  </a:solidFill>
                  <a:latin typeface="Helvetica" charset="0"/>
                  <a:ea typeface="Helvetica" charset="0"/>
                  <a:cs typeface="Helvetica" charset="0"/>
                </a:rPr>
                <a:t>Moist</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static</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energy</a:t>
              </a:r>
              <a:endParaRPr lang="it-IT" sz="1600" dirty="0">
                <a:solidFill>
                  <a:srgbClr val="FF0000"/>
                </a:solidFill>
                <a:latin typeface="Helvetica" charset="0"/>
                <a:ea typeface="Helvetica" charset="0"/>
                <a:cs typeface="Helvetica" charset="0"/>
              </a:endParaRPr>
            </a:p>
          </p:txBody>
        </p:sp>
        <p:cxnSp>
          <p:nvCxnSpPr>
            <p:cNvPr id="32" name="Straight Connector 31">
              <a:extLst>
                <a:ext uri="{FF2B5EF4-FFF2-40B4-BE49-F238E27FC236}">
                  <a16:creationId xmlns:a16="http://schemas.microsoft.com/office/drawing/2014/main" id="{C3F90F82-E97F-6E71-52C3-0A24E6967819}"/>
                </a:ext>
              </a:extLst>
            </p:cNvPr>
            <p:cNvCxnSpPr/>
            <p:nvPr/>
          </p:nvCxnSpPr>
          <p:spPr>
            <a:xfrm>
              <a:off x="3661829" y="1760777"/>
              <a:ext cx="0" cy="2680645"/>
            </a:xfrm>
            <a:prstGeom prst="line">
              <a:avLst/>
            </a:prstGeom>
            <a:ln>
              <a:solidFill>
                <a:schemeClr val="accent2">
                  <a:lumMod val="60000"/>
                  <a:lumOff val="40000"/>
                </a:schemeClr>
              </a:solidFill>
              <a:prstDash val="lgDash"/>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2CC20FD1-CE88-81BD-CA3C-A949C6F661FE}"/>
                </a:ext>
              </a:extLst>
            </p:cNvPr>
            <p:cNvSpPr/>
            <p:nvPr/>
          </p:nvSpPr>
          <p:spPr bwMode="auto">
            <a:xfrm>
              <a:off x="6305302" y="4558816"/>
              <a:ext cx="2017949"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34" name="Picture 33" descr="latex-image-1.pdf">
              <a:extLst>
                <a:ext uri="{FF2B5EF4-FFF2-40B4-BE49-F238E27FC236}">
                  <a16:creationId xmlns:a16="http://schemas.microsoft.com/office/drawing/2014/main" id="{5EF3E3A2-CF6D-D5BA-36F0-5BB7E071C8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0294" y="4631053"/>
              <a:ext cx="1980000" cy="224857"/>
            </a:xfrm>
            <a:prstGeom prst="rect">
              <a:avLst/>
            </a:prstGeom>
          </p:spPr>
        </p:pic>
      </p:grpSp>
      <p:sp>
        <p:nvSpPr>
          <p:cNvPr id="35" name="TextBox 34">
            <a:extLst>
              <a:ext uri="{FF2B5EF4-FFF2-40B4-BE49-F238E27FC236}">
                <a16:creationId xmlns:a16="http://schemas.microsoft.com/office/drawing/2014/main" id="{FF19F1E2-53A8-AE61-D1ED-9A830AFA64E2}"/>
              </a:ext>
            </a:extLst>
          </p:cNvPr>
          <p:cNvSpPr txBox="1"/>
          <p:nvPr/>
        </p:nvSpPr>
        <p:spPr>
          <a:xfrm>
            <a:off x="762000" y="5410200"/>
            <a:ext cx="10668000" cy="1569660"/>
          </a:xfrm>
          <a:prstGeom prst="rect">
            <a:avLst/>
          </a:prstGeom>
          <a:noFill/>
        </p:spPr>
        <p:txBody>
          <a:bodyPr wrap="square" rtlCol="0">
            <a:spAutoFit/>
          </a:bodyPr>
          <a:lstStyle/>
          <a:p>
            <a:r>
              <a:rPr lang="en-GB" dirty="0">
                <a:latin typeface="Helvetica" pitchFamily="2" charset="0"/>
              </a:rPr>
              <a:t>Weaker energy stratification in moist circulations require a stronger circulation to accomplish same energy transport as dry circulations. Moist circulations are less efficient than dry circulations.</a:t>
            </a:r>
          </a:p>
          <a:p>
            <a:endParaRPr lang="en-GB" dirty="0">
              <a:latin typeface="Helvetica" pitchFamily="2" charset="0"/>
            </a:endParaRPr>
          </a:p>
        </p:txBody>
      </p:sp>
    </p:spTree>
    <p:extLst>
      <p:ext uri="{BB962C8B-B14F-4D97-AF65-F5344CB8AC3E}">
        <p14:creationId xmlns:p14="http://schemas.microsoft.com/office/powerpoint/2010/main" val="4205278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2286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Why is the ITCZ north of the equator?</a:t>
            </a:r>
          </a:p>
        </p:txBody>
      </p:sp>
      <p:grpSp>
        <p:nvGrpSpPr>
          <p:cNvPr id="4" name="Group 3">
            <a:extLst>
              <a:ext uri="{FF2B5EF4-FFF2-40B4-BE49-F238E27FC236}">
                <a16:creationId xmlns:a16="http://schemas.microsoft.com/office/drawing/2014/main" id="{326FA8B4-48A4-B5EE-01B7-C2804F421A2C}"/>
              </a:ext>
            </a:extLst>
          </p:cNvPr>
          <p:cNvGrpSpPr/>
          <p:nvPr/>
        </p:nvGrpSpPr>
        <p:grpSpPr>
          <a:xfrm>
            <a:off x="5302887" y="720927"/>
            <a:ext cx="360" cy="360"/>
            <a:chOff x="5302887" y="720927"/>
            <a:chExt cx="360" cy="3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2FA6BA8-A927-2120-4189-8C475CF4C092}"/>
                    </a:ext>
                  </a:extLst>
                </p14:cNvPr>
                <p14:cNvContentPartPr/>
                <p14:nvPr/>
              </p14:nvContentPartPr>
              <p14:xfrm>
                <a:off x="5302887" y="720927"/>
                <a:ext cx="360" cy="360"/>
              </p14:xfrm>
            </p:contentPart>
          </mc:Choice>
          <mc:Fallback>
            <p:pic>
              <p:nvPicPr>
                <p:cNvPr id="2" name="Ink 1">
                  <a:extLst>
                    <a:ext uri="{FF2B5EF4-FFF2-40B4-BE49-F238E27FC236}">
                      <a16:creationId xmlns:a16="http://schemas.microsoft.com/office/drawing/2014/main" id="{D2FA6BA8-A927-2120-4189-8C475CF4C092}"/>
                    </a:ext>
                  </a:extLst>
                </p:cNvPr>
                <p:cNvPicPr/>
                <p:nvPr/>
              </p:nvPicPr>
              <p:blipFill>
                <a:blip r:embed="rId4"/>
                <a:stretch>
                  <a:fillRect/>
                </a:stretch>
              </p:blipFill>
              <p:spPr>
                <a:xfrm>
                  <a:off x="5293887" y="71192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0E88CD8-C31E-DDD8-41F8-DD4D38C4D6A1}"/>
                    </a:ext>
                  </a:extLst>
                </p14:cNvPr>
                <p14:cNvContentPartPr/>
                <p14:nvPr/>
              </p14:nvContentPartPr>
              <p14:xfrm>
                <a:off x="5302887" y="720927"/>
                <a:ext cx="360" cy="360"/>
              </p14:xfrm>
            </p:contentPart>
          </mc:Choice>
          <mc:Fallback>
            <p:pic>
              <p:nvPicPr>
                <p:cNvPr id="3" name="Ink 2">
                  <a:extLst>
                    <a:ext uri="{FF2B5EF4-FFF2-40B4-BE49-F238E27FC236}">
                      <a16:creationId xmlns:a16="http://schemas.microsoft.com/office/drawing/2014/main" id="{60E88CD8-C31E-DDD8-41F8-DD4D38C4D6A1}"/>
                    </a:ext>
                  </a:extLst>
                </p:cNvPr>
                <p:cNvPicPr/>
                <p:nvPr/>
              </p:nvPicPr>
              <p:blipFill>
                <a:blip r:embed="rId4"/>
                <a:stretch>
                  <a:fillRect/>
                </a:stretch>
              </p:blipFill>
              <p:spPr>
                <a:xfrm>
                  <a:off x="5293887" y="711927"/>
                  <a:ext cx="18000" cy="18000"/>
                </a:xfrm>
                <a:prstGeom prst="rect">
                  <a:avLst/>
                </a:prstGeom>
              </p:spPr>
            </p:pic>
          </mc:Fallback>
        </mc:AlternateContent>
      </p:grpSp>
      <p:grpSp>
        <p:nvGrpSpPr>
          <p:cNvPr id="21" name="Group 20">
            <a:extLst>
              <a:ext uri="{FF2B5EF4-FFF2-40B4-BE49-F238E27FC236}">
                <a16:creationId xmlns:a16="http://schemas.microsoft.com/office/drawing/2014/main" id="{F8DB40DE-D821-CA23-8417-C14695AD51C4}"/>
              </a:ext>
            </a:extLst>
          </p:cNvPr>
          <p:cNvGrpSpPr/>
          <p:nvPr/>
        </p:nvGrpSpPr>
        <p:grpSpPr>
          <a:xfrm>
            <a:off x="1060342" y="1066800"/>
            <a:ext cx="9639300" cy="4419600"/>
            <a:chOff x="838200" y="1524000"/>
            <a:chExt cx="7780160" cy="3429000"/>
          </a:xfrm>
        </p:grpSpPr>
        <p:sp>
          <p:nvSpPr>
            <p:cNvPr id="22" name="TextBox 21">
              <a:extLst>
                <a:ext uri="{FF2B5EF4-FFF2-40B4-BE49-F238E27FC236}">
                  <a16:creationId xmlns:a16="http://schemas.microsoft.com/office/drawing/2014/main" id="{627141D6-3AF3-9563-66E4-AEA93F220CE1}"/>
                </a:ext>
              </a:extLst>
            </p:cNvPr>
            <p:cNvSpPr txBox="1"/>
            <p:nvPr/>
          </p:nvSpPr>
          <p:spPr>
            <a:xfrm>
              <a:off x="6096000" y="1524000"/>
              <a:ext cx="184731" cy="461665"/>
            </a:xfrm>
            <a:prstGeom prst="rect">
              <a:avLst/>
            </a:prstGeom>
            <a:noFill/>
          </p:spPr>
          <p:txBody>
            <a:bodyPr wrap="none" rtlCol="0">
              <a:spAutoFit/>
            </a:bodyPr>
            <a:lstStyle/>
            <a:p>
              <a:endParaRPr lang="en-IT" dirty="0"/>
            </a:p>
          </p:txBody>
        </p:sp>
        <p:pic>
          <p:nvPicPr>
            <p:cNvPr id="23" name="Picture 22">
              <a:extLst>
                <a:ext uri="{FF2B5EF4-FFF2-40B4-BE49-F238E27FC236}">
                  <a16:creationId xmlns:a16="http://schemas.microsoft.com/office/drawing/2014/main" id="{40ABFA25-7DAF-ED4B-AE4B-F1B072A00E5D}"/>
                </a:ext>
              </a:extLst>
            </p:cNvPr>
            <p:cNvPicPr>
              <a:picLocks noChangeAspect="1"/>
            </p:cNvPicPr>
            <p:nvPr/>
          </p:nvPicPr>
          <p:blipFill rotWithShape="1">
            <a:blip r:embed="rId6"/>
            <a:srcRect b="44245"/>
            <a:stretch/>
          </p:blipFill>
          <p:spPr>
            <a:xfrm>
              <a:off x="1727049" y="1909276"/>
              <a:ext cx="4125561" cy="2533689"/>
            </a:xfrm>
            <a:prstGeom prst="rect">
              <a:avLst/>
            </a:prstGeom>
          </p:spPr>
        </p:pic>
        <p:cxnSp>
          <p:nvCxnSpPr>
            <p:cNvPr id="24" name="Straight Arrow Connector 23">
              <a:extLst>
                <a:ext uri="{FF2B5EF4-FFF2-40B4-BE49-F238E27FC236}">
                  <a16:creationId xmlns:a16="http://schemas.microsoft.com/office/drawing/2014/main" id="{AB26334D-DDB0-12A4-6305-39C34FF0B431}"/>
                </a:ext>
              </a:extLst>
            </p:cNvPr>
            <p:cNvCxnSpPr/>
            <p:nvPr/>
          </p:nvCxnSpPr>
          <p:spPr>
            <a:xfrm>
              <a:off x="1357422" y="4442965"/>
              <a:ext cx="4838295"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5BC47A6-C93E-375B-E81B-212C6A4E0D63}"/>
                </a:ext>
              </a:extLst>
            </p:cNvPr>
            <p:cNvSpPr txBox="1"/>
            <p:nvPr/>
          </p:nvSpPr>
          <p:spPr>
            <a:xfrm>
              <a:off x="3429000" y="4558816"/>
              <a:ext cx="466793" cy="369332"/>
            </a:xfrm>
            <a:prstGeom prst="rect">
              <a:avLst/>
            </a:prstGeom>
            <a:noFill/>
          </p:spPr>
          <p:txBody>
            <a:bodyPr wrap="none" rtlCol="0">
              <a:spAutoFit/>
            </a:bodyPr>
            <a:lstStyle/>
            <a:p>
              <a:r>
                <a:rPr lang="en-US" sz="1800" dirty="0" err="1">
                  <a:latin typeface="Helvetica" charset="0"/>
                  <a:ea typeface="Helvetica" charset="0"/>
                  <a:cs typeface="Helvetica" charset="0"/>
                </a:rPr>
                <a:t>Eq</a:t>
              </a:r>
              <a:endParaRPr lang="en-US" sz="1800" dirty="0">
                <a:latin typeface="Helvetica" charset="0"/>
                <a:ea typeface="Helvetica" charset="0"/>
                <a:cs typeface="Helvetica" charset="0"/>
              </a:endParaRPr>
            </a:p>
          </p:txBody>
        </p:sp>
        <p:sp>
          <p:nvSpPr>
            <p:cNvPr id="26" name="TextBox 25">
              <a:extLst>
                <a:ext uri="{FF2B5EF4-FFF2-40B4-BE49-F238E27FC236}">
                  <a16:creationId xmlns:a16="http://schemas.microsoft.com/office/drawing/2014/main" id="{9A99B2FF-B387-C7CF-0DC8-43CE04189976}"/>
                </a:ext>
              </a:extLst>
            </p:cNvPr>
            <p:cNvSpPr txBox="1"/>
            <p:nvPr/>
          </p:nvSpPr>
          <p:spPr>
            <a:xfrm>
              <a:off x="1357422" y="4560387"/>
              <a:ext cx="338554" cy="369332"/>
            </a:xfrm>
            <a:prstGeom prst="rect">
              <a:avLst/>
            </a:prstGeom>
            <a:noFill/>
          </p:spPr>
          <p:txBody>
            <a:bodyPr wrap="none" rtlCol="0">
              <a:spAutoFit/>
            </a:bodyPr>
            <a:lstStyle/>
            <a:p>
              <a:r>
                <a:rPr lang="en-US" sz="1800" dirty="0">
                  <a:latin typeface="Helvetica" charset="0"/>
                  <a:ea typeface="Helvetica" charset="0"/>
                  <a:cs typeface="Helvetica" charset="0"/>
                </a:rPr>
                <a:t>S</a:t>
              </a:r>
            </a:p>
          </p:txBody>
        </p:sp>
        <p:sp>
          <p:nvSpPr>
            <p:cNvPr id="27" name="TextBox 26">
              <a:extLst>
                <a:ext uri="{FF2B5EF4-FFF2-40B4-BE49-F238E27FC236}">
                  <a16:creationId xmlns:a16="http://schemas.microsoft.com/office/drawing/2014/main" id="{AFDEAC12-999D-F4A3-6A0E-FFE6BFCFB52F}"/>
                </a:ext>
              </a:extLst>
            </p:cNvPr>
            <p:cNvSpPr txBox="1"/>
            <p:nvPr/>
          </p:nvSpPr>
          <p:spPr>
            <a:xfrm>
              <a:off x="5719097" y="4560387"/>
              <a:ext cx="351378" cy="369332"/>
            </a:xfrm>
            <a:prstGeom prst="rect">
              <a:avLst/>
            </a:prstGeom>
            <a:noFill/>
          </p:spPr>
          <p:txBody>
            <a:bodyPr wrap="none" rtlCol="0">
              <a:spAutoFit/>
            </a:bodyPr>
            <a:lstStyle/>
            <a:p>
              <a:r>
                <a:rPr lang="en-US" sz="1800" dirty="0">
                  <a:latin typeface="Helvetica" charset="0"/>
                  <a:ea typeface="Helvetica" charset="0"/>
                  <a:cs typeface="Helvetica" charset="0"/>
                </a:rPr>
                <a:t>N</a:t>
              </a:r>
            </a:p>
          </p:txBody>
        </p:sp>
        <p:cxnSp>
          <p:nvCxnSpPr>
            <p:cNvPr id="28" name="Straight Arrow Connector 27">
              <a:extLst>
                <a:ext uri="{FF2B5EF4-FFF2-40B4-BE49-F238E27FC236}">
                  <a16:creationId xmlns:a16="http://schemas.microsoft.com/office/drawing/2014/main" id="{A5ABFB0E-E6E6-17CA-8BB5-6802C8A64236}"/>
                </a:ext>
              </a:extLst>
            </p:cNvPr>
            <p:cNvCxnSpPr/>
            <p:nvPr/>
          </p:nvCxnSpPr>
          <p:spPr>
            <a:xfrm flipV="1">
              <a:off x="1369701" y="1755333"/>
              <a:ext cx="16877" cy="268608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984B47B-0F9C-CB50-F580-8B4C07447363}"/>
                </a:ext>
              </a:extLst>
            </p:cNvPr>
            <p:cNvSpPr txBox="1"/>
            <p:nvPr/>
          </p:nvSpPr>
          <p:spPr>
            <a:xfrm>
              <a:off x="838200" y="2833023"/>
              <a:ext cx="430887" cy="683842"/>
            </a:xfrm>
            <a:prstGeom prst="rect">
              <a:avLst/>
            </a:prstGeom>
            <a:noFill/>
          </p:spPr>
          <p:txBody>
            <a:bodyPr vert="vert270" wrap="none" rtlCol="0">
              <a:spAutoFit/>
            </a:bodyPr>
            <a:lstStyle/>
            <a:p>
              <a:r>
                <a:rPr lang="en-US" sz="1600" dirty="0">
                  <a:latin typeface="Helvetica" charset="0"/>
                  <a:ea typeface="Helvetica" charset="0"/>
                  <a:cs typeface="Helvetica" charset="0"/>
                </a:rPr>
                <a:t>Height</a:t>
              </a:r>
            </a:p>
          </p:txBody>
        </p:sp>
        <p:pic>
          <p:nvPicPr>
            <p:cNvPr id="30" name="Picture 29">
              <a:extLst>
                <a:ext uri="{FF2B5EF4-FFF2-40B4-BE49-F238E27FC236}">
                  <a16:creationId xmlns:a16="http://schemas.microsoft.com/office/drawing/2014/main" id="{BCAA224B-16A1-E553-5C1C-BECC727C16C5}"/>
                </a:ext>
              </a:extLst>
            </p:cNvPr>
            <p:cNvPicPr>
              <a:picLocks noChangeAspect="1"/>
            </p:cNvPicPr>
            <p:nvPr/>
          </p:nvPicPr>
          <p:blipFill>
            <a:blip r:embed="rId7"/>
            <a:stretch>
              <a:fillRect/>
            </a:stretch>
          </p:blipFill>
          <p:spPr>
            <a:xfrm>
              <a:off x="6296331" y="1988820"/>
              <a:ext cx="2026920" cy="2964180"/>
            </a:xfrm>
            <a:prstGeom prst="rect">
              <a:avLst/>
            </a:prstGeom>
          </p:spPr>
        </p:pic>
        <p:sp>
          <p:nvSpPr>
            <p:cNvPr id="31" name="TextBox 30">
              <a:extLst>
                <a:ext uri="{FF2B5EF4-FFF2-40B4-BE49-F238E27FC236}">
                  <a16:creationId xmlns:a16="http://schemas.microsoft.com/office/drawing/2014/main" id="{F6E258A4-F01D-2172-9F4A-A1024E0893FC}"/>
                </a:ext>
              </a:extLst>
            </p:cNvPr>
            <p:cNvSpPr txBox="1"/>
            <p:nvPr/>
          </p:nvSpPr>
          <p:spPr>
            <a:xfrm>
              <a:off x="6465386" y="1570722"/>
              <a:ext cx="2152974" cy="338554"/>
            </a:xfrm>
            <a:prstGeom prst="rect">
              <a:avLst/>
            </a:prstGeom>
            <a:noFill/>
          </p:spPr>
          <p:txBody>
            <a:bodyPr wrap="square" rtlCol="0">
              <a:spAutoFit/>
            </a:bodyPr>
            <a:lstStyle/>
            <a:p>
              <a:r>
                <a:rPr lang="it-IT" sz="1600" dirty="0" err="1">
                  <a:solidFill>
                    <a:srgbClr val="FF0000"/>
                  </a:solidFill>
                  <a:latin typeface="Helvetica" charset="0"/>
                  <a:ea typeface="Helvetica" charset="0"/>
                  <a:cs typeface="Helvetica" charset="0"/>
                </a:rPr>
                <a:t>Moist</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static</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energy</a:t>
              </a:r>
              <a:endParaRPr lang="it-IT" sz="1600" dirty="0">
                <a:solidFill>
                  <a:srgbClr val="FF0000"/>
                </a:solidFill>
                <a:latin typeface="Helvetica" charset="0"/>
                <a:ea typeface="Helvetica" charset="0"/>
                <a:cs typeface="Helvetica" charset="0"/>
              </a:endParaRPr>
            </a:p>
          </p:txBody>
        </p:sp>
        <p:cxnSp>
          <p:nvCxnSpPr>
            <p:cNvPr id="32" name="Straight Connector 31">
              <a:extLst>
                <a:ext uri="{FF2B5EF4-FFF2-40B4-BE49-F238E27FC236}">
                  <a16:creationId xmlns:a16="http://schemas.microsoft.com/office/drawing/2014/main" id="{C3F90F82-E97F-6E71-52C3-0A24E6967819}"/>
                </a:ext>
              </a:extLst>
            </p:cNvPr>
            <p:cNvCxnSpPr/>
            <p:nvPr/>
          </p:nvCxnSpPr>
          <p:spPr>
            <a:xfrm>
              <a:off x="3661829" y="1760777"/>
              <a:ext cx="0" cy="2680645"/>
            </a:xfrm>
            <a:prstGeom prst="line">
              <a:avLst/>
            </a:prstGeom>
            <a:ln>
              <a:solidFill>
                <a:schemeClr val="accent2">
                  <a:lumMod val="60000"/>
                  <a:lumOff val="40000"/>
                </a:schemeClr>
              </a:solidFill>
              <a:prstDash val="lgDash"/>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2CC20FD1-CE88-81BD-CA3C-A949C6F661FE}"/>
                </a:ext>
              </a:extLst>
            </p:cNvPr>
            <p:cNvSpPr/>
            <p:nvPr/>
          </p:nvSpPr>
          <p:spPr bwMode="auto">
            <a:xfrm>
              <a:off x="6305302" y="4558816"/>
              <a:ext cx="2017949"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34" name="Picture 33" descr="latex-image-1.pdf">
              <a:extLst>
                <a:ext uri="{FF2B5EF4-FFF2-40B4-BE49-F238E27FC236}">
                  <a16:creationId xmlns:a16="http://schemas.microsoft.com/office/drawing/2014/main" id="{5EF3E3A2-CF6D-D5BA-36F0-5BB7E071C8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0294" y="4631053"/>
              <a:ext cx="1980000" cy="224857"/>
            </a:xfrm>
            <a:prstGeom prst="rect">
              <a:avLst/>
            </a:prstGeom>
          </p:spPr>
        </p:pic>
      </p:grpSp>
      <p:sp>
        <p:nvSpPr>
          <p:cNvPr id="35" name="TextBox 34">
            <a:extLst>
              <a:ext uri="{FF2B5EF4-FFF2-40B4-BE49-F238E27FC236}">
                <a16:creationId xmlns:a16="http://schemas.microsoft.com/office/drawing/2014/main" id="{FF19F1E2-53A8-AE61-D1ED-9A830AFA64E2}"/>
              </a:ext>
            </a:extLst>
          </p:cNvPr>
          <p:cNvSpPr txBox="1"/>
          <p:nvPr/>
        </p:nvSpPr>
        <p:spPr>
          <a:xfrm>
            <a:off x="762000" y="5410200"/>
            <a:ext cx="10668000" cy="1200329"/>
          </a:xfrm>
          <a:prstGeom prst="rect">
            <a:avLst/>
          </a:prstGeom>
          <a:noFill/>
        </p:spPr>
        <p:txBody>
          <a:bodyPr wrap="square" rtlCol="0">
            <a:spAutoFit/>
          </a:bodyPr>
          <a:lstStyle/>
          <a:p>
            <a:r>
              <a:rPr lang="en-GB" dirty="0">
                <a:latin typeface="Helvetica" pitchFamily="2" charset="0"/>
              </a:rPr>
              <a:t>The fact that the ITCZ is north of the equator implies that the NH receives more energy than the SH hemisphere. </a:t>
            </a:r>
          </a:p>
          <a:p>
            <a:endParaRPr lang="en-GB" dirty="0">
              <a:latin typeface="Helvetica" pitchFamily="2" charset="0"/>
            </a:endParaRPr>
          </a:p>
        </p:txBody>
      </p:sp>
      <p:sp>
        <p:nvSpPr>
          <p:cNvPr id="5" name="TextBox 4">
            <a:extLst>
              <a:ext uri="{FF2B5EF4-FFF2-40B4-BE49-F238E27FC236}">
                <a16:creationId xmlns:a16="http://schemas.microsoft.com/office/drawing/2014/main" id="{76150AE1-1FAE-D043-F1C5-D974ABD3E776}"/>
              </a:ext>
            </a:extLst>
          </p:cNvPr>
          <p:cNvSpPr txBox="1"/>
          <p:nvPr/>
        </p:nvSpPr>
        <p:spPr>
          <a:xfrm>
            <a:off x="4864361" y="1188190"/>
            <a:ext cx="2152974" cy="338554"/>
          </a:xfrm>
          <a:prstGeom prst="rect">
            <a:avLst/>
          </a:prstGeom>
          <a:noFill/>
        </p:spPr>
        <p:txBody>
          <a:bodyPr wrap="square" rtlCol="0">
            <a:spAutoFit/>
          </a:bodyPr>
          <a:lstStyle/>
          <a:p>
            <a:r>
              <a:rPr lang="it-IT" sz="1600" dirty="0">
                <a:solidFill>
                  <a:schemeClr val="accent2"/>
                </a:solidFill>
                <a:latin typeface="Helvetica" charset="0"/>
                <a:ea typeface="Helvetica" charset="0"/>
                <a:cs typeface="Helvetica" charset="0"/>
              </a:rPr>
              <a:t>Net </a:t>
            </a:r>
            <a:r>
              <a:rPr lang="it-IT" sz="1600" dirty="0" err="1">
                <a:solidFill>
                  <a:schemeClr val="accent2"/>
                </a:solidFill>
                <a:latin typeface="Helvetica" charset="0"/>
                <a:ea typeface="Helvetica" charset="0"/>
                <a:cs typeface="Helvetica" charset="0"/>
              </a:rPr>
              <a:t>energy</a:t>
            </a:r>
            <a:r>
              <a:rPr lang="it-IT" sz="1600" dirty="0">
                <a:solidFill>
                  <a:schemeClr val="accent2"/>
                </a:solidFill>
                <a:latin typeface="Helvetica" charset="0"/>
                <a:ea typeface="Helvetica" charset="0"/>
                <a:cs typeface="Helvetica" charset="0"/>
              </a:rPr>
              <a:t> input</a:t>
            </a:r>
          </a:p>
        </p:txBody>
      </p:sp>
      <p:sp>
        <p:nvSpPr>
          <p:cNvPr id="6" name="TextBox 5">
            <a:extLst>
              <a:ext uri="{FF2B5EF4-FFF2-40B4-BE49-F238E27FC236}">
                <a16:creationId xmlns:a16="http://schemas.microsoft.com/office/drawing/2014/main" id="{FAA0F555-26FA-C35F-B63E-54BA6AB43E74}"/>
              </a:ext>
            </a:extLst>
          </p:cNvPr>
          <p:cNvSpPr txBox="1"/>
          <p:nvPr/>
        </p:nvSpPr>
        <p:spPr>
          <a:xfrm>
            <a:off x="2258695" y="1183562"/>
            <a:ext cx="2152974" cy="338554"/>
          </a:xfrm>
          <a:prstGeom prst="rect">
            <a:avLst/>
          </a:prstGeom>
          <a:noFill/>
        </p:spPr>
        <p:txBody>
          <a:bodyPr wrap="square" rtlCol="0">
            <a:spAutoFit/>
          </a:bodyPr>
          <a:lstStyle/>
          <a:p>
            <a:r>
              <a:rPr lang="it-IT" sz="1600" dirty="0">
                <a:solidFill>
                  <a:schemeClr val="accent2"/>
                </a:solidFill>
                <a:latin typeface="Helvetica" charset="0"/>
                <a:ea typeface="Helvetica" charset="0"/>
                <a:cs typeface="Helvetica" charset="0"/>
              </a:rPr>
              <a:t>Net </a:t>
            </a:r>
            <a:r>
              <a:rPr lang="it-IT" sz="1600" dirty="0" err="1">
                <a:solidFill>
                  <a:schemeClr val="accent2"/>
                </a:solidFill>
                <a:latin typeface="Helvetica" charset="0"/>
                <a:ea typeface="Helvetica" charset="0"/>
                <a:cs typeface="Helvetica" charset="0"/>
              </a:rPr>
              <a:t>energy</a:t>
            </a:r>
            <a:r>
              <a:rPr lang="it-IT" sz="1600" dirty="0">
                <a:solidFill>
                  <a:schemeClr val="accent2"/>
                </a:solidFill>
                <a:latin typeface="Helvetica" charset="0"/>
                <a:ea typeface="Helvetica" charset="0"/>
                <a:cs typeface="Helvetica" charset="0"/>
              </a:rPr>
              <a:t> deficit</a:t>
            </a:r>
          </a:p>
        </p:txBody>
      </p:sp>
    </p:spTree>
    <p:extLst>
      <p:ext uri="{BB962C8B-B14F-4D97-AF65-F5344CB8AC3E}">
        <p14:creationId xmlns:p14="http://schemas.microsoft.com/office/powerpoint/2010/main" val="1768467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2286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Why is the ITCZ north of the equator?</a:t>
            </a:r>
          </a:p>
        </p:txBody>
      </p:sp>
      <p:grpSp>
        <p:nvGrpSpPr>
          <p:cNvPr id="4" name="Group 3">
            <a:extLst>
              <a:ext uri="{FF2B5EF4-FFF2-40B4-BE49-F238E27FC236}">
                <a16:creationId xmlns:a16="http://schemas.microsoft.com/office/drawing/2014/main" id="{326FA8B4-48A4-B5EE-01B7-C2804F421A2C}"/>
              </a:ext>
            </a:extLst>
          </p:cNvPr>
          <p:cNvGrpSpPr/>
          <p:nvPr/>
        </p:nvGrpSpPr>
        <p:grpSpPr>
          <a:xfrm>
            <a:off x="5302887" y="720927"/>
            <a:ext cx="360" cy="360"/>
            <a:chOff x="5302887" y="720927"/>
            <a:chExt cx="360" cy="3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2FA6BA8-A927-2120-4189-8C475CF4C092}"/>
                    </a:ext>
                  </a:extLst>
                </p14:cNvPr>
                <p14:cNvContentPartPr/>
                <p14:nvPr/>
              </p14:nvContentPartPr>
              <p14:xfrm>
                <a:off x="5302887" y="720927"/>
                <a:ext cx="360" cy="360"/>
              </p14:xfrm>
            </p:contentPart>
          </mc:Choice>
          <mc:Fallback>
            <p:pic>
              <p:nvPicPr>
                <p:cNvPr id="2" name="Ink 1">
                  <a:extLst>
                    <a:ext uri="{FF2B5EF4-FFF2-40B4-BE49-F238E27FC236}">
                      <a16:creationId xmlns:a16="http://schemas.microsoft.com/office/drawing/2014/main" id="{D2FA6BA8-A927-2120-4189-8C475CF4C092}"/>
                    </a:ext>
                  </a:extLst>
                </p:cNvPr>
                <p:cNvPicPr/>
                <p:nvPr/>
              </p:nvPicPr>
              <p:blipFill>
                <a:blip r:embed="rId4"/>
                <a:stretch>
                  <a:fillRect/>
                </a:stretch>
              </p:blipFill>
              <p:spPr>
                <a:xfrm>
                  <a:off x="5293887" y="71192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0E88CD8-C31E-DDD8-41F8-DD4D38C4D6A1}"/>
                    </a:ext>
                  </a:extLst>
                </p14:cNvPr>
                <p14:cNvContentPartPr/>
                <p14:nvPr/>
              </p14:nvContentPartPr>
              <p14:xfrm>
                <a:off x="5302887" y="720927"/>
                <a:ext cx="360" cy="360"/>
              </p14:xfrm>
            </p:contentPart>
          </mc:Choice>
          <mc:Fallback>
            <p:pic>
              <p:nvPicPr>
                <p:cNvPr id="3" name="Ink 2">
                  <a:extLst>
                    <a:ext uri="{FF2B5EF4-FFF2-40B4-BE49-F238E27FC236}">
                      <a16:creationId xmlns:a16="http://schemas.microsoft.com/office/drawing/2014/main" id="{60E88CD8-C31E-DDD8-41F8-DD4D38C4D6A1}"/>
                    </a:ext>
                  </a:extLst>
                </p:cNvPr>
                <p:cNvPicPr/>
                <p:nvPr/>
              </p:nvPicPr>
              <p:blipFill>
                <a:blip r:embed="rId4"/>
                <a:stretch>
                  <a:fillRect/>
                </a:stretch>
              </p:blipFill>
              <p:spPr>
                <a:xfrm>
                  <a:off x="5293887" y="711927"/>
                  <a:ext cx="18000" cy="18000"/>
                </a:xfrm>
                <a:prstGeom prst="rect">
                  <a:avLst/>
                </a:prstGeom>
              </p:spPr>
            </p:pic>
          </mc:Fallback>
        </mc:AlternateContent>
      </p:grpSp>
      <p:grpSp>
        <p:nvGrpSpPr>
          <p:cNvPr id="21" name="Group 20">
            <a:extLst>
              <a:ext uri="{FF2B5EF4-FFF2-40B4-BE49-F238E27FC236}">
                <a16:creationId xmlns:a16="http://schemas.microsoft.com/office/drawing/2014/main" id="{F8DB40DE-D821-CA23-8417-C14695AD51C4}"/>
              </a:ext>
            </a:extLst>
          </p:cNvPr>
          <p:cNvGrpSpPr/>
          <p:nvPr/>
        </p:nvGrpSpPr>
        <p:grpSpPr>
          <a:xfrm>
            <a:off x="1060342" y="1066800"/>
            <a:ext cx="9639300" cy="4419600"/>
            <a:chOff x="838200" y="1524000"/>
            <a:chExt cx="7780160" cy="3429000"/>
          </a:xfrm>
        </p:grpSpPr>
        <p:sp>
          <p:nvSpPr>
            <p:cNvPr id="22" name="TextBox 21">
              <a:extLst>
                <a:ext uri="{FF2B5EF4-FFF2-40B4-BE49-F238E27FC236}">
                  <a16:creationId xmlns:a16="http://schemas.microsoft.com/office/drawing/2014/main" id="{627141D6-3AF3-9563-66E4-AEA93F220CE1}"/>
                </a:ext>
              </a:extLst>
            </p:cNvPr>
            <p:cNvSpPr txBox="1"/>
            <p:nvPr/>
          </p:nvSpPr>
          <p:spPr>
            <a:xfrm>
              <a:off x="6096000" y="1524000"/>
              <a:ext cx="184731" cy="461665"/>
            </a:xfrm>
            <a:prstGeom prst="rect">
              <a:avLst/>
            </a:prstGeom>
            <a:noFill/>
          </p:spPr>
          <p:txBody>
            <a:bodyPr wrap="none" rtlCol="0">
              <a:spAutoFit/>
            </a:bodyPr>
            <a:lstStyle/>
            <a:p>
              <a:endParaRPr lang="en-IT" dirty="0"/>
            </a:p>
          </p:txBody>
        </p:sp>
        <p:pic>
          <p:nvPicPr>
            <p:cNvPr id="23" name="Picture 22">
              <a:extLst>
                <a:ext uri="{FF2B5EF4-FFF2-40B4-BE49-F238E27FC236}">
                  <a16:creationId xmlns:a16="http://schemas.microsoft.com/office/drawing/2014/main" id="{40ABFA25-7DAF-ED4B-AE4B-F1B072A00E5D}"/>
                </a:ext>
              </a:extLst>
            </p:cNvPr>
            <p:cNvPicPr>
              <a:picLocks noChangeAspect="1"/>
            </p:cNvPicPr>
            <p:nvPr/>
          </p:nvPicPr>
          <p:blipFill rotWithShape="1">
            <a:blip r:embed="rId6"/>
            <a:srcRect b="44245"/>
            <a:stretch/>
          </p:blipFill>
          <p:spPr>
            <a:xfrm>
              <a:off x="1727049" y="1909276"/>
              <a:ext cx="4125561" cy="2533689"/>
            </a:xfrm>
            <a:prstGeom prst="rect">
              <a:avLst/>
            </a:prstGeom>
          </p:spPr>
        </p:pic>
        <p:cxnSp>
          <p:nvCxnSpPr>
            <p:cNvPr id="24" name="Straight Arrow Connector 23">
              <a:extLst>
                <a:ext uri="{FF2B5EF4-FFF2-40B4-BE49-F238E27FC236}">
                  <a16:creationId xmlns:a16="http://schemas.microsoft.com/office/drawing/2014/main" id="{AB26334D-DDB0-12A4-6305-39C34FF0B431}"/>
                </a:ext>
              </a:extLst>
            </p:cNvPr>
            <p:cNvCxnSpPr/>
            <p:nvPr/>
          </p:nvCxnSpPr>
          <p:spPr>
            <a:xfrm>
              <a:off x="1357422" y="4442965"/>
              <a:ext cx="4838295"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5BC47A6-C93E-375B-E81B-212C6A4E0D63}"/>
                </a:ext>
              </a:extLst>
            </p:cNvPr>
            <p:cNvSpPr txBox="1"/>
            <p:nvPr/>
          </p:nvSpPr>
          <p:spPr>
            <a:xfrm>
              <a:off x="3429000" y="4558816"/>
              <a:ext cx="466793" cy="369332"/>
            </a:xfrm>
            <a:prstGeom prst="rect">
              <a:avLst/>
            </a:prstGeom>
            <a:noFill/>
          </p:spPr>
          <p:txBody>
            <a:bodyPr wrap="none" rtlCol="0">
              <a:spAutoFit/>
            </a:bodyPr>
            <a:lstStyle/>
            <a:p>
              <a:r>
                <a:rPr lang="en-US" sz="1800" dirty="0" err="1">
                  <a:latin typeface="Helvetica" charset="0"/>
                  <a:ea typeface="Helvetica" charset="0"/>
                  <a:cs typeface="Helvetica" charset="0"/>
                </a:rPr>
                <a:t>Eq</a:t>
              </a:r>
              <a:endParaRPr lang="en-US" sz="1800" dirty="0">
                <a:latin typeface="Helvetica" charset="0"/>
                <a:ea typeface="Helvetica" charset="0"/>
                <a:cs typeface="Helvetica" charset="0"/>
              </a:endParaRPr>
            </a:p>
          </p:txBody>
        </p:sp>
        <p:sp>
          <p:nvSpPr>
            <p:cNvPr id="26" name="TextBox 25">
              <a:extLst>
                <a:ext uri="{FF2B5EF4-FFF2-40B4-BE49-F238E27FC236}">
                  <a16:creationId xmlns:a16="http://schemas.microsoft.com/office/drawing/2014/main" id="{9A99B2FF-B387-C7CF-0DC8-43CE04189976}"/>
                </a:ext>
              </a:extLst>
            </p:cNvPr>
            <p:cNvSpPr txBox="1"/>
            <p:nvPr/>
          </p:nvSpPr>
          <p:spPr>
            <a:xfrm>
              <a:off x="1357422" y="4560387"/>
              <a:ext cx="338554" cy="369332"/>
            </a:xfrm>
            <a:prstGeom prst="rect">
              <a:avLst/>
            </a:prstGeom>
            <a:noFill/>
          </p:spPr>
          <p:txBody>
            <a:bodyPr wrap="none" rtlCol="0">
              <a:spAutoFit/>
            </a:bodyPr>
            <a:lstStyle/>
            <a:p>
              <a:r>
                <a:rPr lang="en-US" sz="1800" dirty="0">
                  <a:latin typeface="Helvetica" charset="0"/>
                  <a:ea typeface="Helvetica" charset="0"/>
                  <a:cs typeface="Helvetica" charset="0"/>
                </a:rPr>
                <a:t>S</a:t>
              </a:r>
            </a:p>
          </p:txBody>
        </p:sp>
        <p:sp>
          <p:nvSpPr>
            <p:cNvPr id="27" name="TextBox 26">
              <a:extLst>
                <a:ext uri="{FF2B5EF4-FFF2-40B4-BE49-F238E27FC236}">
                  <a16:creationId xmlns:a16="http://schemas.microsoft.com/office/drawing/2014/main" id="{AFDEAC12-999D-F4A3-6A0E-FFE6BFCFB52F}"/>
                </a:ext>
              </a:extLst>
            </p:cNvPr>
            <p:cNvSpPr txBox="1"/>
            <p:nvPr/>
          </p:nvSpPr>
          <p:spPr>
            <a:xfrm>
              <a:off x="5719097" y="4560387"/>
              <a:ext cx="351378" cy="369332"/>
            </a:xfrm>
            <a:prstGeom prst="rect">
              <a:avLst/>
            </a:prstGeom>
            <a:noFill/>
          </p:spPr>
          <p:txBody>
            <a:bodyPr wrap="none" rtlCol="0">
              <a:spAutoFit/>
            </a:bodyPr>
            <a:lstStyle/>
            <a:p>
              <a:r>
                <a:rPr lang="en-US" sz="1800" dirty="0">
                  <a:latin typeface="Helvetica" charset="0"/>
                  <a:ea typeface="Helvetica" charset="0"/>
                  <a:cs typeface="Helvetica" charset="0"/>
                </a:rPr>
                <a:t>N</a:t>
              </a:r>
            </a:p>
          </p:txBody>
        </p:sp>
        <p:cxnSp>
          <p:nvCxnSpPr>
            <p:cNvPr id="28" name="Straight Arrow Connector 27">
              <a:extLst>
                <a:ext uri="{FF2B5EF4-FFF2-40B4-BE49-F238E27FC236}">
                  <a16:creationId xmlns:a16="http://schemas.microsoft.com/office/drawing/2014/main" id="{A5ABFB0E-E6E6-17CA-8BB5-6802C8A64236}"/>
                </a:ext>
              </a:extLst>
            </p:cNvPr>
            <p:cNvCxnSpPr/>
            <p:nvPr/>
          </p:nvCxnSpPr>
          <p:spPr>
            <a:xfrm flipV="1">
              <a:off x="1369701" y="1755333"/>
              <a:ext cx="16877" cy="268608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984B47B-0F9C-CB50-F580-8B4C07447363}"/>
                </a:ext>
              </a:extLst>
            </p:cNvPr>
            <p:cNvSpPr txBox="1"/>
            <p:nvPr/>
          </p:nvSpPr>
          <p:spPr>
            <a:xfrm>
              <a:off x="838200" y="2833023"/>
              <a:ext cx="430887" cy="683842"/>
            </a:xfrm>
            <a:prstGeom prst="rect">
              <a:avLst/>
            </a:prstGeom>
            <a:noFill/>
          </p:spPr>
          <p:txBody>
            <a:bodyPr vert="vert270" wrap="none" rtlCol="0">
              <a:spAutoFit/>
            </a:bodyPr>
            <a:lstStyle/>
            <a:p>
              <a:r>
                <a:rPr lang="en-US" sz="1600" dirty="0">
                  <a:latin typeface="Helvetica" charset="0"/>
                  <a:ea typeface="Helvetica" charset="0"/>
                  <a:cs typeface="Helvetica" charset="0"/>
                </a:rPr>
                <a:t>Height</a:t>
              </a:r>
            </a:p>
          </p:txBody>
        </p:sp>
        <p:pic>
          <p:nvPicPr>
            <p:cNvPr id="30" name="Picture 29">
              <a:extLst>
                <a:ext uri="{FF2B5EF4-FFF2-40B4-BE49-F238E27FC236}">
                  <a16:creationId xmlns:a16="http://schemas.microsoft.com/office/drawing/2014/main" id="{BCAA224B-16A1-E553-5C1C-BECC727C16C5}"/>
                </a:ext>
              </a:extLst>
            </p:cNvPr>
            <p:cNvPicPr>
              <a:picLocks noChangeAspect="1"/>
            </p:cNvPicPr>
            <p:nvPr/>
          </p:nvPicPr>
          <p:blipFill>
            <a:blip r:embed="rId7"/>
            <a:stretch>
              <a:fillRect/>
            </a:stretch>
          </p:blipFill>
          <p:spPr>
            <a:xfrm>
              <a:off x="6296331" y="1988820"/>
              <a:ext cx="2026920" cy="2964180"/>
            </a:xfrm>
            <a:prstGeom prst="rect">
              <a:avLst/>
            </a:prstGeom>
          </p:spPr>
        </p:pic>
        <p:sp>
          <p:nvSpPr>
            <p:cNvPr id="31" name="TextBox 30">
              <a:extLst>
                <a:ext uri="{FF2B5EF4-FFF2-40B4-BE49-F238E27FC236}">
                  <a16:creationId xmlns:a16="http://schemas.microsoft.com/office/drawing/2014/main" id="{F6E258A4-F01D-2172-9F4A-A1024E0893FC}"/>
                </a:ext>
              </a:extLst>
            </p:cNvPr>
            <p:cNvSpPr txBox="1"/>
            <p:nvPr/>
          </p:nvSpPr>
          <p:spPr>
            <a:xfrm>
              <a:off x="6465386" y="1570722"/>
              <a:ext cx="2152974" cy="338554"/>
            </a:xfrm>
            <a:prstGeom prst="rect">
              <a:avLst/>
            </a:prstGeom>
            <a:noFill/>
          </p:spPr>
          <p:txBody>
            <a:bodyPr wrap="square" rtlCol="0">
              <a:spAutoFit/>
            </a:bodyPr>
            <a:lstStyle/>
            <a:p>
              <a:r>
                <a:rPr lang="it-IT" sz="1600" dirty="0" err="1">
                  <a:solidFill>
                    <a:srgbClr val="FF0000"/>
                  </a:solidFill>
                  <a:latin typeface="Helvetica" charset="0"/>
                  <a:ea typeface="Helvetica" charset="0"/>
                  <a:cs typeface="Helvetica" charset="0"/>
                </a:rPr>
                <a:t>Moist</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static</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energy</a:t>
              </a:r>
              <a:endParaRPr lang="it-IT" sz="1600" dirty="0">
                <a:solidFill>
                  <a:srgbClr val="FF0000"/>
                </a:solidFill>
                <a:latin typeface="Helvetica" charset="0"/>
                <a:ea typeface="Helvetica" charset="0"/>
                <a:cs typeface="Helvetica" charset="0"/>
              </a:endParaRPr>
            </a:p>
          </p:txBody>
        </p:sp>
        <p:cxnSp>
          <p:nvCxnSpPr>
            <p:cNvPr id="32" name="Straight Connector 31">
              <a:extLst>
                <a:ext uri="{FF2B5EF4-FFF2-40B4-BE49-F238E27FC236}">
                  <a16:creationId xmlns:a16="http://schemas.microsoft.com/office/drawing/2014/main" id="{C3F90F82-E97F-6E71-52C3-0A24E6967819}"/>
                </a:ext>
              </a:extLst>
            </p:cNvPr>
            <p:cNvCxnSpPr/>
            <p:nvPr/>
          </p:nvCxnSpPr>
          <p:spPr>
            <a:xfrm>
              <a:off x="3661829" y="1760777"/>
              <a:ext cx="0" cy="2680645"/>
            </a:xfrm>
            <a:prstGeom prst="line">
              <a:avLst/>
            </a:prstGeom>
            <a:ln>
              <a:solidFill>
                <a:schemeClr val="accent2">
                  <a:lumMod val="60000"/>
                  <a:lumOff val="40000"/>
                </a:schemeClr>
              </a:solidFill>
              <a:prstDash val="lgDash"/>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2CC20FD1-CE88-81BD-CA3C-A949C6F661FE}"/>
                </a:ext>
              </a:extLst>
            </p:cNvPr>
            <p:cNvSpPr/>
            <p:nvPr/>
          </p:nvSpPr>
          <p:spPr bwMode="auto">
            <a:xfrm>
              <a:off x="6305302" y="4558816"/>
              <a:ext cx="2017949"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34" name="Picture 33" descr="latex-image-1.pdf">
              <a:extLst>
                <a:ext uri="{FF2B5EF4-FFF2-40B4-BE49-F238E27FC236}">
                  <a16:creationId xmlns:a16="http://schemas.microsoft.com/office/drawing/2014/main" id="{5EF3E3A2-CF6D-D5BA-36F0-5BB7E071C8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0294" y="4631053"/>
              <a:ext cx="1980000" cy="224857"/>
            </a:xfrm>
            <a:prstGeom prst="rect">
              <a:avLst/>
            </a:prstGeom>
          </p:spPr>
        </p:pic>
      </p:grpSp>
      <p:sp>
        <p:nvSpPr>
          <p:cNvPr id="35" name="TextBox 34">
            <a:extLst>
              <a:ext uri="{FF2B5EF4-FFF2-40B4-BE49-F238E27FC236}">
                <a16:creationId xmlns:a16="http://schemas.microsoft.com/office/drawing/2014/main" id="{FF19F1E2-53A8-AE61-D1ED-9A830AFA64E2}"/>
              </a:ext>
            </a:extLst>
          </p:cNvPr>
          <p:cNvSpPr txBox="1"/>
          <p:nvPr/>
        </p:nvSpPr>
        <p:spPr>
          <a:xfrm>
            <a:off x="762000" y="5410200"/>
            <a:ext cx="10668000" cy="1200329"/>
          </a:xfrm>
          <a:prstGeom prst="rect">
            <a:avLst/>
          </a:prstGeom>
          <a:noFill/>
        </p:spPr>
        <p:txBody>
          <a:bodyPr wrap="square" rtlCol="0">
            <a:spAutoFit/>
          </a:bodyPr>
          <a:lstStyle/>
          <a:p>
            <a:r>
              <a:rPr lang="en-GB" dirty="0">
                <a:latin typeface="Helvetica" pitchFamily="2" charset="0"/>
              </a:rPr>
              <a:t>The Hadley cell transports energy southward across the equator to re-establish energy balance.  </a:t>
            </a:r>
          </a:p>
          <a:p>
            <a:endParaRPr lang="en-GB" dirty="0">
              <a:latin typeface="Helvetica" pitchFamily="2" charset="0"/>
            </a:endParaRPr>
          </a:p>
        </p:txBody>
      </p:sp>
      <p:sp>
        <p:nvSpPr>
          <p:cNvPr id="5" name="TextBox 4">
            <a:extLst>
              <a:ext uri="{FF2B5EF4-FFF2-40B4-BE49-F238E27FC236}">
                <a16:creationId xmlns:a16="http://schemas.microsoft.com/office/drawing/2014/main" id="{76150AE1-1FAE-D043-F1C5-D974ABD3E776}"/>
              </a:ext>
            </a:extLst>
          </p:cNvPr>
          <p:cNvSpPr txBox="1"/>
          <p:nvPr/>
        </p:nvSpPr>
        <p:spPr>
          <a:xfrm>
            <a:off x="4864361" y="1188190"/>
            <a:ext cx="2152974" cy="338554"/>
          </a:xfrm>
          <a:prstGeom prst="rect">
            <a:avLst/>
          </a:prstGeom>
          <a:noFill/>
        </p:spPr>
        <p:txBody>
          <a:bodyPr wrap="square" rtlCol="0">
            <a:spAutoFit/>
          </a:bodyPr>
          <a:lstStyle/>
          <a:p>
            <a:r>
              <a:rPr lang="it-IT" sz="1600" dirty="0">
                <a:solidFill>
                  <a:schemeClr val="accent2"/>
                </a:solidFill>
                <a:latin typeface="Helvetica" charset="0"/>
                <a:ea typeface="Helvetica" charset="0"/>
                <a:cs typeface="Helvetica" charset="0"/>
              </a:rPr>
              <a:t>Net </a:t>
            </a:r>
            <a:r>
              <a:rPr lang="it-IT" sz="1600" dirty="0" err="1">
                <a:solidFill>
                  <a:schemeClr val="accent2"/>
                </a:solidFill>
                <a:latin typeface="Helvetica" charset="0"/>
                <a:ea typeface="Helvetica" charset="0"/>
                <a:cs typeface="Helvetica" charset="0"/>
              </a:rPr>
              <a:t>energy</a:t>
            </a:r>
            <a:r>
              <a:rPr lang="it-IT" sz="1600" dirty="0">
                <a:solidFill>
                  <a:schemeClr val="accent2"/>
                </a:solidFill>
                <a:latin typeface="Helvetica" charset="0"/>
                <a:ea typeface="Helvetica" charset="0"/>
                <a:cs typeface="Helvetica" charset="0"/>
              </a:rPr>
              <a:t> input</a:t>
            </a:r>
          </a:p>
        </p:txBody>
      </p:sp>
      <p:sp>
        <p:nvSpPr>
          <p:cNvPr id="6" name="TextBox 5">
            <a:extLst>
              <a:ext uri="{FF2B5EF4-FFF2-40B4-BE49-F238E27FC236}">
                <a16:creationId xmlns:a16="http://schemas.microsoft.com/office/drawing/2014/main" id="{FAA0F555-26FA-C35F-B63E-54BA6AB43E74}"/>
              </a:ext>
            </a:extLst>
          </p:cNvPr>
          <p:cNvSpPr txBox="1"/>
          <p:nvPr/>
        </p:nvSpPr>
        <p:spPr>
          <a:xfrm>
            <a:off x="2258695" y="1183562"/>
            <a:ext cx="2152974" cy="338554"/>
          </a:xfrm>
          <a:prstGeom prst="rect">
            <a:avLst/>
          </a:prstGeom>
          <a:noFill/>
        </p:spPr>
        <p:txBody>
          <a:bodyPr wrap="square" rtlCol="0">
            <a:spAutoFit/>
          </a:bodyPr>
          <a:lstStyle/>
          <a:p>
            <a:r>
              <a:rPr lang="it-IT" sz="1600" dirty="0">
                <a:solidFill>
                  <a:schemeClr val="accent2"/>
                </a:solidFill>
                <a:latin typeface="Helvetica" charset="0"/>
                <a:ea typeface="Helvetica" charset="0"/>
                <a:cs typeface="Helvetica" charset="0"/>
              </a:rPr>
              <a:t>Net </a:t>
            </a:r>
            <a:r>
              <a:rPr lang="it-IT" sz="1600" dirty="0" err="1">
                <a:solidFill>
                  <a:schemeClr val="accent2"/>
                </a:solidFill>
                <a:latin typeface="Helvetica" charset="0"/>
                <a:ea typeface="Helvetica" charset="0"/>
                <a:cs typeface="Helvetica" charset="0"/>
              </a:rPr>
              <a:t>energy</a:t>
            </a:r>
            <a:r>
              <a:rPr lang="it-IT" sz="1600" dirty="0">
                <a:solidFill>
                  <a:schemeClr val="accent2"/>
                </a:solidFill>
                <a:latin typeface="Helvetica" charset="0"/>
                <a:ea typeface="Helvetica" charset="0"/>
                <a:cs typeface="Helvetica" charset="0"/>
              </a:rPr>
              <a:t> deficit</a:t>
            </a:r>
          </a:p>
        </p:txBody>
      </p:sp>
      <p:sp>
        <p:nvSpPr>
          <p:cNvPr id="7" name="Left Arrow 6">
            <a:extLst>
              <a:ext uri="{FF2B5EF4-FFF2-40B4-BE49-F238E27FC236}">
                <a16:creationId xmlns:a16="http://schemas.microsoft.com/office/drawing/2014/main" id="{CEF10E1E-ECBE-160F-B574-16BC1BD62961}"/>
              </a:ext>
            </a:extLst>
          </p:cNvPr>
          <p:cNvSpPr/>
          <p:nvPr/>
        </p:nvSpPr>
        <p:spPr>
          <a:xfrm>
            <a:off x="4191000" y="3049685"/>
            <a:ext cx="535837" cy="264385"/>
          </a:xfrm>
          <a:prstGeom prst="lef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atex-image-1.pdf">
            <a:extLst>
              <a:ext uri="{FF2B5EF4-FFF2-40B4-BE49-F238E27FC236}">
                <a16:creationId xmlns:a16="http://schemas.microsoft.com/office/drawing/2014/main" id="{1A780B89-F6C1-6827-6A5C-BBCCA1DE65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5333" y="2743200"/>
            <a:ext cx="503999" cy="261817"/>
          </a:xfrm>
          <a:prstGeom prst="rect">
            <a:avLst/>
          </a:prstGeom>
        </p:spPr>
      </p:pic>
    </p:spTree>
    <p:extLst>
      <p:ext uri="{BB962C8B-B14F-4D97-AF65-F5344CB8AC3E}">
        <p14:creationId xmlns:p14="http://schemas.microsoft.com/office/powerpoint/2010/main" val="1023017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2286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Why is the ITCZ north of the equator?</a:t>
            </a:r>
          </a:p>
        </p:txBody>
      </p:sp>
      <p:grpSp>
        <p:nvGrpSpPr>
          <p:cNvPr id="4" name="Group 3">
            <a:extLst>
              <a:ext uri="{FF2B5EF4-FFF2-40B4-BE49-F238E27FC236}">
                <a16:creationId xmlns:a16="http://schemas.microsoft.com/office/drawing/2014/main" id="{326FA8B4-48A4-B5EE-01B7-C2804F421A2C}"/>
              </a:ext>
            </a:extLst>
          </p:cNvPr>
          <p:cNvGrpSpPr/>
          <p:nvPr/>
        </p:nvGrpSpPr>
        <p:grpSpPr>
          <a:xfrm>
            <a:off x="5302887" y="720927"/>
            <a:ext cx="360" cy="360"/>
            <a:chOff x="5302887" y="720927"/>
            <a:chExt cx="360" cy="3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2FA6BA8-A927-2120-4189-8C475CF4C092}"/>
                    </a:ext>
                  </a:extLst>
                </p14:cNvPr>
                <p14:cNvContentPartPr/>
                <p14:nvPr/>
              </p14:nvContentPartPr>
              <p14:xfrm>
                <a:off x="5302887" y="720927"/>
                <a:ext cx="360" cy="360"/>
              </p14:xfrm>
            </p:contentPart>
          </mc:Choice>
          <mc:Fallback>
            <p:pic>
              <p:nvPicPr>
                <p:cNvPr id="2" name="Ink 1">
                  <a:extLst>
                    <a:ext uri="{FF2B5EF4-FFF2-40B4-BE49-F238E27FC236}">
                      <a16:creationId xmlns:a16="http://schemas.microsoft.com/office/drawing/2014/main" id="{D2FA6BA8-A927-2120-4189-8C475CF4C092}"/>
                    </a:ext>
                  </a:extLst>
                </p:cNvPr>
                <p:cNvPicPr/>
                <p:nvPr/>
              </p:nvPicPr>
              <p:blipFill>
                <a:blip r:embed="rId4"/>
                <a:stretch>
                  <a:fillRect/>
                </a:stretch>
              </p:blipFill>
              <p:spPr>
                <a:xfrm>
                  <a:off x="5293887" y="71192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0E88CD8-C31E-DDD8-41F8-DD4D38C4D6A1}"/>
                    </a:ext>
                  </a:extLst>
                </p14:cNvPr>
                <p14:cNvContentPartPr/>
                <p14:nvPr/>
              </p14:nvContentPartPr>
              <p14:xfrm>
                <a:off x="5302887" y="720927"/>
                <a:ext cx="360" cy="360"/>
              </p14:xfrm>
            </p:contentPart>
          </mc:Choice>
          <mc:Fallback>
            <p:pic>
              <p:nvPicPr>
                <p:cNvPr id="3" name="Ink 2">
                  <a:extLst>
                    <a:ext uri="{FF2B5EF4-FFF2-40B4-BE49-F238E27FC236}">
                      <a16:creationId xmlns:a16="http://schemas.microsoft.com/office/drawing/2014/main" id="{60E88CD8-C31E-DDD8-41F8-DD4D38C4D6A1}"/>
                    </a:ext>
                  </a:extLst>
                </p:cNvPr>
                <p:cNvPicPr/>
                <p:nvPr/>
              </p:nvPicPr>
              <p:blipFill>
                <a:blip r:embed="rId4"/>
                <a:stretch>
                  <a:fillRect/>
                </a:stretch>
              </p:blipFill>
              <p:spPr>
                <a:xfrm>
                  <a:off x="5293887" y="711927"/>
                  <a:ext cx="18000" cy="18000"/>
                </a:xfrm>
                <a:prstGeom prst="rect">
                  <a:avLst/>
                </a:prstGeom>
              </p:spPr>
            </p:pic>
          </mc:Fallback>
        </mc:AlternateContent>
      </p:grpSp>
      <p:grpSp>
        <p:nvGrpSpPr>
          <p:cNvPr id="21" name="Group 20">
            <a:extLst>
              <a:ext uri="{FF2B5EF4-FFF2-40B4-BE49-F238E27FC236}">
                <a16:creationId xmlns:a16="http://schemas.microsoft.com/office/drawing/2014/main" id="{F8DB40DE-D821-CA23-8417-C14695AD51C4}"/>
              </a:ext>
            </a:extLst>
          </p:cNvPr>
          <p:cNvGrpSpPr/>
          <p:nvPr/>
        </p:nvGrpSpPr>
        <p:grpSpPr>
          <a:xfrm>
            <a:off x="1060342" y="1066800"/>
            <a:ext cx="9639300" cy="4419600"/>
            <a:chOff x="838200" y="1524000"/>
            <a:chExt cx="7780160" cy="3429000"/>
          </a:xfrm>
        </p:grpSpPr>
        <p:sp>
          <p:nvSpPr>
            <p:cNvPr id="22" name="TextBox 21">
              <a:extLst>
                <a:ext uri="{FF2B5EF4-FFF2-40B4-BE49-F238E27FC236}">
                  <a16:creationId xmlns:a16="http://schemas.microsoft.com/office/drawing/2014/main" id="{627141D6-3AF3-9563-66E4-AEA93F220CE1}"/>
                </a:ext>
              </a:extLst>
            </p:cNvPr>
            <p:cNvSpPr txBox="1"/>
            <p:nvPr/>
          </p:nvSpPr>
          <p:spPr>
            <a:xfrm>
              <a:off x="6096000" y="1524000"/>
              <a:ext cx="184731" cy="461665"/>
            </a:xfrm>
            <a:prstGeom prst="rect">
              <a:avLst/>
            </a:prstGeom>
            <a:noFill/>
          </p:spPr>
          <p:txBody>
            <a:bodyPr wrap="none" rtlCol="0">
              <a:spAutoFit/>
            </a:bodyPr>
            <a:lstStyle/>
            <a:p>
              <a:endParaRPr lang="en-IT" dirty="0"/>
            </a:p>
          </p:txBody>
        </p:sp>
        <p:pic>
          <p:nvPicPr>
            <p:cNvPr id="23" name="Picture 22">
              <a:extLst>
                <a:ext uri="{FF2B5EF4-FFF2-40B4-BE49-F238E27FC236}">
                  <a16:creationId xmlns:a16="http://schemas.microsoft.com/office/drawing/2014/main" id="{40ABFA25-7DAF-ED4B-AE4B-F1B072A00E5D}"/>
                </a:ext>
              </a:extLst>
            </p:cNvPr>
            <p:cNvPicPr>
              <a:picLocks noChangeAspect="1"/>
            </p:cNvPicPr>
            <p:nvPr/>
          </p:nvPicPr>
          <p:blipFill rotWithShape="1">
            <a:blip r:embed="rId6"/>
            <a:srcRect b="44245"/>
            <a:stretch/>
          </p:blipFill>
          <p:spPr>
            <a:xfrm>
              <a:off x="1727049" y="1909276"/>
              <a:ext cx="4125561" cy="2533689"/>
            </a:xfrm>
            <a:prstGeom prst="rect">
              <a:avLst/>
            </a:prstGeom>
          </p:spPr>
        </p:pic>
        <p:cxnSp>
          <p:nvCxnSpPr>
            <p:cNvPr id="24" name="Straight Arrow Connector 23">
              <a:extLst>
                <a:ext uri="{FF2B5EF4-FFF2-40B4-BE49-F238E27FC236}">
                  <a16:creationId xmlns:a16="http://schemas.microsoft.com/office/drawing/2014/main" id="{AB26334D-DDB0-12A4-6305-39C34FF0B431}"/>
                </a:ext>
              </a:extLst>
            </p:cNvPr>
            <p:cNvCxnSpPr/>
            <p:nvPr/>
          </p:nvCxnSpPr>
          <p:spPr>
            <a:xfrm>
              <a:off x="1357422" y="4442965"/>
              <a:ext cx="4838295"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5BC47A6-C93E-375B-E81B-212C6A4E0D63}"/>
                </a:ext>
              </a:extLst>
            </p:cNvPr>
            <p:cNvSpPr txBox="1"/>
            <p:nvPr/>
          </p:nvSpPr>
          <p:spPr>
            <a:xfrm>
              <a:off x="3429000" y="4558816"/>
              <a:ext cx="466793" cy="369332"/>
            </a:xfrm>
            <a:prstGeom prst="rect">
              <a:avLst/>
            </a:prstGeom>
            <a:noFill/>
          </p:spPr>
          <p:txBody>
            <a:bodyPr wrap="none" rtlCol="0">
              <a:spAutoFit/>
            </a:bodyPr>
            <a:lstStyle/>
            <a:p>
              <a:r>
                <a:rPr lang="en-US" sz="1800" dirty="0" err="1">
                  <a:latin typeface="Helvetica" charset="0"/>
                  <a:ea typeface="Helvetica" charset="0"/>
                  <a:cs typeface="Helvetica" charset="0"/>
                </a:rPr>
                <a:t>Eq</a:t>
              </a:r>
              <a:endParaRPr lang="en-US" sz="1800" dirty="0">
                <a:latin typeface="Helvetica" charset="0"/>
                <a:ea typeface="Helvetica" charset="0"/>
                <a:cs typeface="Helvetica" charset="0"/>
              </a:endParaRPr>
            </a:p>
          </p:txBody>
        </p:sp>
        <p:sp>
          <p:nvSpPr>
            <p:cNvPr id="26" name="TextBox 25">
              <a:extLst>
                <a:ext uri="{FF2B5EF4-FFF2-40B4-BE49-F238E27FC236}">
                  <a16:creationId xmlns:a16="http://schemas.microsoft.com/office/drawing/2014/main" id="{9A99B2FF-B387-C7CF-0DC8-43CE04189976}"/>
                </a:ext>
              </a:extLst>
            </p:cNvPr>
            <p:cNvSpPr txBox="1"/>
            <p:nvPr/>
          </p:nvSpPr>
          <p:spPr>
            <a:xfrm>
              <a:off x="1357422" y="4560387"/>
              <a:ext cx="338554" cy="369332"/>
            </a:xfrm>
            <a:prstGeom prst="rect">
              <a:avLst/>
            </a:prstGeom>
            <a:noFill/>
          </p:spPr>
          <p:txBody>
            <a:bodyPr wrap="none" rtlCol="0">
              <a:spAutoFit/>
            </a:bodyPr>
            <a:lstStyle/>
            <a:p>
              <a:r>
                <a:rPr lang="en-US" sz="1800" dirty="0">
                  <a:latin typeface="Helvetica" charset="0"/>
                  <a:ea typeface="Helvetica" charset="0"/>
                  <a:cs typeface="Helvetica" charset="0"/>
                </a:rPr>
                <a:t>S</a:t>
              </a:r>
            </a:p>
          </p:txBody>
        </p:sp>
        <p:sp>
          <p:nvSpPr>
            <p:cNvPr id="27" name="TextBox 26">
              <a:extLst>
                <a:ext uri="{FF2B5EF4-FFF2-40B4-BE49-F238E27FC236}">
                  <a16:creationId xmlns:a16="http://schemas.microsoft.com/office/drawing/2014/main" id="{AFDEAC12-999D-F4A3-6A0E-FFE6BFCFB52F}"/>
                </a:ext>
              </a:extLst>
            </p:cNvPr>
            <p:cNvSpPr txBox="1"/>
            <p:nvPr/>
          </p:nvSpPr>
          <p:spPr>
            <a:xfrm>
              <a:off x="5719097" y="4560387"/>
              <a:ext cx="351378" cy="369332"/>
            </a:xfrm>
            <a:prstGeom prst="rect">
              <a:avLst/>
            </a:prstGeom>
            <a:noFill/>
          </p:spPr>
          <p:txBody>
            <a:bodyPr wrap="none" rtlCol="0">
              <a:spAutoFit/>
            </a:bodyPr>
            <a:lstStyle/>
            <a:p>
              <a:r>
                <a:rPr lang="en-US" sz="1800" dirty="0">
                  <a:latin typeface="Helvetica" charset="0"/>
                  <a:ea typeface="Helvetica" charset="0"/>
                  <a:cs typeface="Helvetica" charset="0"/>
                </a:rPr>
                <a:t>N</a:t>
              </a:r>
            </a:p>
          </p:txBody>
        </p:sp>
        <p:cxnSp>
          <p:nvCxnSpPr>
            <p:cNvPr id="28" name="Straight Arrow Connector 27">
              <a:extLst>
                <a:ext uri="{FF2B5EF4-FFF2-40B4-BE49-F238E27FC236}">
                  <a16:creationId xmlns:a16="http://schemas.microsoft.com/office/drawing/2014/main" id="{A5ABFB0E-E6E6-17CA-8BB5-6802C8A64236}"/>
                </a:ext>
              </a:extLst>
            </p:cNvPr>
            <p:cNvCxnSpPr/>
            <p:nvPr/>
          </p:nvCxnSpPr>
          <p:spPr>
            <a:xfrm flipV="1">
              <a:off x="1369701" y="1755333"/>
              <a:ext cx="16877" cy="268608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984B47B-0F9C-CB50-F580-8B4C07447363}"/>
                </a:ext>
              </a:extLst>
            </p:cNvPr>
            <p:cNvSpPr txBox="1"/>
            <p:nvPr/>
          </p:nvSpPr>
          <p:spPr>
            <a:xfrm>
              <a:off x="838200" y="2833023"/>
              <a:ext cx="430887" cy="683842"/>
            </a:xfrm>
            <a:prstGeom prst="rect">
              <a:avLst/>
            </a:prstGeom>
            <a:noFill/>
          </p:spPr>
          <p:txBody>
            <a:bodyPr vert="vert270" wrap="none" rtlCol="0">
              <a:spAutoFit/>
            </a:bodyPr>
            <a:lstStyle/>
            <a:p>
              <a:r>
                <a:rPr lang="en-US" sz="1600" dirty="0">
                  <a:latin typeface="Helvetica" charset="0"/>
                  <a:ea typeface="Helvetica" charset="0"/>
                  <a:cs typeface="Helvetica" charset="0"/>
                </a:rPr>
                <a:t>Height</a:t>
              </a:r>
            </a:p>
          </p:txBody>
        </p:sp>
        <p:pic>
          <p:nvPicPr>
            <p:cNvPr id="30" name="Picture 29">
              <a:extLst>
                <a:ext uri="{FF2B5EF4-FFF2-40B4-BE49-F238E27FC236}">
                  <a16:creationId xmlns:a16="http://schemas.microsoft.com/office/drawing/2014/main" id="{BCAA224B-16A1-E553-5C1C-BECC727C16C5}"/>
                </a:ext>
              </a:extLst>
            </p:cNvPr>
            <p:cNvPicPr>
              <a:picLocks noChangeAspect="1"/>
            </p:cNvPicPr>
            <p:nvPr/>
          </p:nvPicPr>
          <p:blipFill>
            <a:blip r:embed="rId7"/>
            <a:stretch>
              <a:fillRect/>
            </a:stretch>
          </p:blipFill>
          <p:spPr>
            <a:xfrm>
              <a:off x="6296331" y="1988820"/>
              <a:ext cx="2026920" cy="2964180"/>
            </a:xfrm>
            <a:prstGeom prst="rect">
              <a:avLst/>
            </a:prstGeom>
          </p:spPr>
        </p:pic>
        <p:sp>
          <p:nvSpPr>
            <p:cNvPr id="31" name="TextBox 30">
              <a:extLst>
                <a:ext uri="{FF2B5EF4-FFF2-40B4-BE49-F238E27FC236}">
                  <a16:creationId xmlns:a16="http://schemas.microsoft.com/office/drawing/2014/main" id="{F6E258A4-F01D-2172-9F4A-A1024E0893FC}"/>
                </a:ext>
              </a:extLst>
            </p:cNvPr>
            <p:cNvSpPr txBox="1"/>
            <p:nvPr/>
          </p:nvSpPr>
          <p:spPr>
            <a:xfrm>
              <a:off x="6465386" y="1570722"/>
              <a:ext cx="2152974" cy="338554"/>
            </a:xfrm>
            <a:prstGeom prst="rect">
              <a:avLst/>
            </a:prstGeom>
            <a:noFill/>
          </p:spPr>
          <p:txBody>
            <a:bodyPr wrap="square" rtlCol="0">
              <a:spAutoFit/>
            </a:bodyPr>
            <a:lstStyle/>
            <a:p>
              <a:r>
                <a:rPr lang="it-IT" sz="1600" dirty="0" err="1">
                  <a:solidFill>
                    <a:srgbClr val="FF0000"/>
                  </a:solidFill>
                  <a:latin typeface="Helvetica" charset="0"/>
                  <a:ea typeface="Helvetica" charset="0"/>
                  <a:cs typeface="Helvetica" charset="0"/>
                </a:rPr>
                <a:t>Moist</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static</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energy</a:t>
              </a:r>
              <a:endParaRPr lang="it-IT" sz="1600" dirty="0">
                <a:solidFill>
                  <a:srgbClr val="FF0000"/>
                </a:solidFill>
                <a:latin typeface="Helvetica" charset="0"/>
                <a:ea typeface="Helvetica" charset="0"/>
                <a:cs typeface="Helvetica" charset="0"/>
              </a:endParaRPr>
            </a:p>
          </p:txBody>
        </p:sp>
        <p:cxnSp>
          <p:nvCxnSpPr>
            <p:cNvPr id="32" name="Straight Connector 31">
              <a:extLst>
                <a:ext uri="{FF2B5EF4-FFF2-40B4-BE49-F238E27FC236}">
                  <a16:creationId xmlns:a16="http://schemas.microsoft.com/office/drawing/2014/main" id="{C3F90F82-E97F-6E71-52C3-0A24E6967819}"/>
                </a:ext>
              </a:extLst>
            </p:cNvPr>
            <p:cNvCxnSpPr/>
            <p:nvPr/>
          </p:nvCxnSpPr>
          <p:spPr>
            <a:xfrm>
              <a:off x="3661829" y="1760777"/>
              <a:ext cx="0" cy="2680645"/>
            </a:xfrm>
            <a:prstGeom prst="line">
              <a:avLst/>
            </a:prstGeom>
            <a:ln>
              <a:solidFill>
                <a:schemeClr val="accent2">
                  <a:lumMod val="60000"/>
                  <a:lumOff val="40000"/>
                </a:schemeClr>
              </a:solidFill>
              <a:prstDash val="lgDash"/>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2CC20FD1-CE88-81BD-CA3C-A949C6F661FE}"/>
                </a:ext>
              </a:extLst>
            </p:cNvPr>
            <p:cNvSpPr/>
            <p:nvPr/>
          </p:nvSpPr>
          <p:spPr bwMode="auto">
            <a:xfrm>
              <a:off x="6305302" y="4558816"/>
              <a:ext cx="2017949"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34" name="Picture 33" descr="latex-image-1.pdf">
              <a:extLst>
                <a:ext uri="{FF2B5EF4-FFF2-40B4-BE49-F238E27FC236}">
                  <a16:creationId xmlns:a16="http://schemas.microsoft.com/office/drawing/2014/main" id="{5EF3E3A2-CF6D-D5BA-36F0-5BB7E071C8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0294" y="4631053"/>
              <a:ext cx="1980000" cy="224857"/>
            </a:xfrm>
            <a:prstGeom prst="rect">
              <a:avLst/>
            </a:prstGeom>
          </p:spPr>
        </p:pic>
      </p:grpSp>
      <p:sp>
        <p:nvSpPr>
          <p:cNvPr id="35" name="TextBox 34">
            <a:extLst>
              <a:ext uri="{FF2B5EF4-FFF2-40B4-BE49-F238E27FC236}">
                <a16:creationId xmlns:a16="http://schemas.microsoft.com/office/drawing/2014/main" id="{FF19F1E2-53A8-AE61-D1ED-9A830AFA64E2}"/>
              </a:ext>
            </a:extLst>
          </p:cNvPr>
          <p:cNvSpPr txBox="1"/>
          <p:nvPr/>
        </p:nvSpPr>
        <p:spPr>
          <a:xfrm>
            <a:off x="762000" y="5410200"/>
            <a:ext cx="10668000" cy="830997"/>
          </a:xfrm>
          <a:prstGeom prst="rect">
            <a:avLst/>
          </a:prstGeom>
          <a:noFill/>
        </p:spPr>
        <p:txBody>
          <a:bodyPr wrap="square" rtlCol="0">
            <a:spAutoFit/>
          </a:bodyPr>
          <a:lstStyle/>
          <a:p>
            <a:r>
              <a:rPr lang="en-GB" dirty="0">
                <a:latin typeface="Helvetica" pitchFamily="2" charset="0"/>
              </a:rPr>
              <a:t>This is primarily due to ocean heat transport from the SH into the NH. </a:t>
            </a:r>
          </a:p>
          <a:p>
            <a:endParaRPr lang="en-GB" dirty="0">
              <a:latin typeface="Helvetica" pitchFamily="2" charset="0"/>
            </a:endParaRPr>
          </a:p>
        </p:txBody>
      </p:sp>
      <p:sp>
        <p:nvSpPr>
          <p:cNvPr id="5" name="TextBox 4">
            <a:extLst>
              <a:ext uri="{FF2B5EF4-FFF2-40B4-BE49-F238E27FC236}">
                <a16:creationId xmlns:a16="http://schemas.microsoft.com/office/drawing/2014/main" id="{76150AE1-1FAE-D043-F1C5-D974ABD3E776}"/>
              </a:ext>
            </a:extLst>
          </p:cNvPr>
          <p:cNvSpPr txBox="1"/>
          <p:nvPr/>
        </p:nvSpPr>
        <p:spPr>
          <a:xfrm>
            <a:off x="4864361" y="1188190"/>
            <a:ext cx="2152974" cy="338554"/>
          </a:xfrm>
          <a:prstGeom prst="rect">
            <a:avLst/>
          </a:prstGeom>
          <a:noFill/>
        </p:spPr>
        <p:txBody>
          <a:bodyPr wrap="square" rtlCol="0">
            <a:spAutoFit/>
          </a:bodyPr>
          <a:lstStyle/>
          <a:p>
            <a:r>
              <a:rPr lang="it-IT" sz="1600" dirty="0">
                <a:solidFill>
                  <a:schemeClr val="accent2"/>
                </a:solidFill>
                <a:latin typeface="Helvetica" charset="0"/>
                <a:ea typeface="Helvetica" charset="0"/>
                <a:cs typeface="Helvetica" charset="0"/>
              </a:rPr>
              <a:t>Net </a:t>
            </a:r>
            <a:r>
              <a:rPr lang="it-IT" sz="1600" dirty="0" err="1">
                <a:solidFill>
                  <a:schemeClr val="accent2"/>
                </a:solidFill>
                <a:latin typeface="Helvetica" charset="0"/>
                <a:ea typeface="Helvetica" charset="0"/>
                <a:cs typeface="Helvetica" charset="0"/>
              </a:rPr>
              <a:t>energy</a:t>
            </a:r>
            <a:r>
              <a:rPr lang="it-IT" sz="1600" dirty="0">
                <a:solidFill>
                  <a:schemeClr val="accent2"/>
                </a:solidFill>
                <a:latin typeface="Helvetica" charset="0"/>
                <a:ea typeface="Helvetica" charset="0"/>
                <a:cs typeface="Helvetica" charset="0"/>
              </a:rPr>
              <a:t> input</a:t>
            </a:r>
          </a:p>
        </p:txBody>
      </p:sp>
      <p:sp>
        <p:nvSpPr>
          <p:cNvPr id="6" name="TextBox 5">
            <a:extLst>
              <a:ext uri="{FF2B5EF4-FFF2-40B4-BE49-F238E27FC236}">
                <a16:creationId xmlns:a16="http://schemas.microsoft.com/office/drawing/2014/main" id="{FAA0F555-26FA-C35F-B63E-54BA6AB43E74}"/>
              </a:ext>
            </a:extLst>
          </p:cNvPr>
          <p:cNvSpPr txBox="1"/>
          <p:nvPr/>
        </p:nvSpPr>
        <p:spPr>
          <a:xfrm>
            <a:off x="2258695" y="1183562"/>
            <a:ext cx="2152974" cy="338554"/>
          </a:xfrm>
          <a:prstGeom prst="rect">
            <a:avLst/>
          </a:prstGeom>
          <a:noFill/>
        </p:spPr>
        <p:txBody>
          <a:bodyPr wrap="square" rtlCol="0">
            <a:spAutoFit/>
          </a:bodyPr>
          <a:lstStyle/>
          <a:p>
            <a:r>
              <a:rPr lang="it-IT" sz="1600" dirty="0">
                <a:solidFill>
                  <a:schemeClr val="accent2"/>
                </a:solidFill>
                <a:latin typeface="Helvetica" charset="0"/>
                <a:ea typeface="Helvetica" charset="0"/>
                <a:cs typeface="Helvetica" charset="0"/>
              </a:rPr>
              <a:t>Net </a:t>
            </a:r>
            <a:r>
              <a:rPr lang="it-IT" sz="1600" dirty="0" err="1">
                <a:solidFill>
                  <a:schemeClr val="accent2"/>
                </a:solidFill>
                <a:latin typeface="Helvetica" charset="0"/>
                <a:ea typeface="Helvetica" charset="0"/>
                <a:cs typeface="Helvetica" charset="0"/>
              </a:rPr>
              <a:t>energy</a:t>
            </a:r>
            <a:r>
              <a:rPr lang="it-IT" sz="1600" dirty="0">
                <a:solidFill>
                  <a:schemeClr val="accent2"/>
                </a:solidFill>
                <a:latin typeface="Helvetica" charset="0"/>
                <a:ea typeface="Helvetica" charset="0"/>
                <a:cs typeface="Helvetica" charset="0"/>
              </a:rPr>
              <a:t> deficit</a:t>
            </a:r>
          </a:p>
        </p:txBody>
      </p:sp>
      <p:sp>
        <p:nvSpPr>
          <p:cNvPr id="7" name="Left Arrow 6">
            <a:extLst>
              <a:ext uri="{FF2B5EF4-FFF2-40B4-BE49-F238E27FC236}">
                <a16:creationId xmlns:a16="http://schemas.microsoft.com/office/drawing/2014/main" id="{CEF10E1E-ECBE-160F-B574-16BC1BD62961}"/>
              </a:ext>
            </a:extLst>
          </p:cNvPr>
          <p:cNvSpPr/>
          <p:nvPr/>
        </p:nvSpPr>
        <p:spPr>
          <a:xfrm>
            <a:off x="4191000" y="3049685"/>
            <a:ext cx="535837" cy="264385"/>
          </a:xfrm>
          <a:prstGeom prst="lef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atex-image-1.pdf">
            <a:extLst>
              <a:ext uri="{FF2B5EF4-FFF2-40B4-BE49-F238E27FC236}">
                <a16:creationId xmlns:a16="http://schemas.microsoft.com/office/drawing/2014/main" id="{93711889-6138-BC5C-7680-D92B017675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5333" y="2743200"/>
            <a:ext cx="503999" cy="261817"/>
          </a:xfrm>
          <a:prstGeom prst="rect">
            <a:avLst/>
          </a:prstGeom>
        </p:spPr>
      </p:pic>
    </p:spTree>
    <p:extLst>
      <p:ext uri="{BB962C8B-B14F-4D97-AF65-F5344CB8AC3E}">
        <p14:creationId xmlns:p14="http://schemas.microsoft.com/office/powerpoint/2010/main" val="1756222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Implied energy transport</a:t>
            </a:r>
          </a:p>
        </p:txBody>
      </p:sp>
      <p:sp>
        <p:nvSpPr>
          <p:cNvPr id="3" name="TextBox 2">
            <a:extLst>
              <a:ext uri="{FF2B5EF4-FFF2-40B4-BE49-F238E27FC236}">
                <a16:creationId xmlns:a16="http://schemas.microsoft.com/office/drawing/2014/main" id="{0E603D95-82BD-D859-7AF3-1457C320A375}"/>
              </a:ext>
            </a:extLst>
          </p:cNvPr>
          <p:cNvSpPr txBox="1"/>
          <p:nvPr/>
        </p:nvSpPr>
        <p:spPr>
          <a:xfrm>
            <a:off x="6096000" y="1524000"/>
            <a:ext cx="184731" cy="461665"/>
          </a:xfrm>
          <a:prstGeom prst="rect">
            <a:avLst/>
          </a:prstGeom>
          <a:noFill/>
        </p:spPr>
        <p:txBody>
          <a:bodyPr wrap="none" rtlCol="0">
            <a:spAutoFit/>
          </a:bodyPr>
          <a:lstStyle/>
          <a:p>
            <a:endParaRPr lang="en-IT" dirty="0"/>
          </a:p>
        </p:txBody>
      </p:sp>
      <p:pic>
        <p:nvPicPr>
          <p:cNvPr id="8" name="Picture 7">
            <a:extLst>
              <a:ext uri="{FF2B5EF4-FFF2-40B4-BE49-F238E27FC236}">
                <a16:creationId xmlns:a16="http://schemas.microsoft.com/office/drawing/2014/main" id="{59B9CB80-A3AD-EF10-B240-F23883D836EF}"/>
              </a:ext>
            </a:extLst>
          </p:cNvPr>
          <p:cNvPicPr>
            <a:picLocks noChangeAspect="1"/>
          </p:cNvPicPr>
          <p:nvPr/>
        </p:nvPicPr>
        <p:blipFill>
          <a:blip r:embed="rId3"/>
          <a:stretch>
            <a:fillRect/>
          </a:stretch>
        </p:blipFill>
        <p:spPr>
          <a:xfrm>
            <a:off x="2833287" y="944217"/>
            <a:ext cx="6615513" cy="5424214"/>
          </a:xfrm>
          <a:prstGeom prst="rect">
            <a:avLst/>
          </a:prstGeom>
        </p:spPr>
      </p:pic>
      <p:sp>
        <p:nvSpPr>
          <p:cNvPr id="11" name="TextBox 10">
            <a:extLst>
              <a:ext uri="{FF2B5EF4-FFF2-40B4-BE49-F238E27FC236}">
                <a16:creationId xmlns:a16="http://schemas.microsoft.com/office/drawing/2014/main" id="{A821C403-C1DF-BD86-9411-E76C31F8413F}"/>
              </a:ext>
            </a:extLst>
          </p:cNvPr>
          <p:cNvSpPr txBox="1"/>
          <p:nvPr/>
        </p:nvSpPr>
        <p:spPr>
          <a:xfrm>
            <a:off x="457200" y="6339375"/>
            <a:ext cx="2726961" cy="338554"/>
          </a:xfrm>
          <a:prstGeom prst="rect">
            <a:avLst/>
          </a:prstGeom>
          <a:noFill/>
        </p:spPr>
        <p:txBody>
          <a:bodyPr wrap="square" rtlCol="0">
            <a:spAutoFit/>
          </a:bodyPr>
          <a:lstStyle/>
          <a:p>
            <a:r>
              <a:rPr lang="en-US" sz="1600" dirty="0">
                <a:latin typeface="Helvetica" charset="0"/>
                <a:ea typeface="Helvetica" charset="0"/>
                <a:cs typeface="Helvetica" charset="0"/>
              </a:rPr>
              <a:t>Hartmann (2015)</a:t>
            </a:r>
          </a:p>
        </p:txBody>
      </p:sp>
    </p:spTree>
    <p:extLst>
      <p:ext uri="{BB962C8B-B14F-4D97-AF65-F5344CB8AC3E}">
        <p14:creationId xmlns:p14="http://schemas.microsoft.com/office/powerpoint/2010/main" val="4012940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Implied energy transport</a:t>
            </a:r>
          </a:p>
        </p:txBody>
      </p:sp>
      <p:sp>
        <p:nvSpPr>
          <p:cNvPr id="3" name="TextBox 2">
            <a:extLst>
              <a:ext uri="{FF2B5EF4-FFF2-40B4-BE49-F238E27FC236}">
                <a16:creationId xmlns:a16="http://schemas.microsoft.com/office/drawing/2014/main" id="{0E603D95-82BD-D859-7AF3-1457C320A375}"/>
              </a:ext>
            </a:extLst>
          </p:cNvPr>
          <p:cNvSpPr txBox="1"/>
          <p:nvPr/>
        </p:nvSpPr>
        <p:spPr>
          <a:xfrm>
            <a:off x="6096000" y="1524000"/>
            <a:ext cx="184731" cy="461665"/>
          </a:xfrm>
          <a:prstGeom prst="rect">
            <a:avLst/>
          </a:prstGeom>
          <a:noFill/>
        </p:spPr>
        <p:txBody>
          <a:bodyPr wrap="none" rtlCol="0">
            <a:spAutoFit/>
          </a:bodyPr>
          <a:lstStyle/>
          <a:p>
            <a:endParaRPr lang="en-IT" dirty="0"/>
          </a:p>
        </p:txBody>
      </p:sp>
      <p:sp>
        <p:nvSpPr>
          <p:cNvPr id="11" name="TextBox 10">
            <a:extLst>
              <a:ext uri="{FF2B5EF4-FFF2-40B4-BE49-F238E27FC236}">
                <a16:creationId xmlns:a16="http://schemas.microsoft.com/office/drawing/2014/main" id="{A821C403-C1DF-BD86-9411-E76C31F8413F}"/>
              </a:ext>
            </a:extLst>
          </p:cNvPr>
          <p:cNvSpPr txBox="1"/>
          <p:nvPr/>
        </p:nvSpPr>
        <p:spPr>
          <a:xfrm>
            <a:off x="457200" y="6339375"/>
            <a:ext cx="4495800" cy="338554"/>
          </a:xfrm>
          <a:prstGeom prst="rect">
            <a:avLst/>
          </a:prstGeom>
          <a:noFill/>
        </p:spPr>
        <p:txBody>
          <a:bodyPr wrap="square" rtlCol="0">
            <a:spAutoFit/>
          </a:bodyPr>
          <a:lstStyle/>
          <a:p>
            <a:r>
              <a:rPr lang="en-US" sz="1600" dirty="0">
                <a:latin typeface="Helvetica" charset="0"/>
                <a:ea typeface="Helvetica" charset="0"/>
                <a:cs typeface="Helvetica" charset="0"/>
              </a:rPr>
              <a:t>Frierson et al. (2013), Marshall et al. (2014)</a:t>
            </a:r>
          </a:p>
        </p:txBody>
      </p:sp>
      <p:pic>
        <p:nvPicPr>
          <p:cNvPr id="2" name="Picture 2">
            <a:extLst>
              <a:ext uri="{FF2B5EF4-FFF2-40B4-BE49-F238E27FC236}">
                <a16:creationId xmlns:a16="http://schemas.microsoft.com/office/drawing/2014/main" id="{3D8419B2-A24C-C7E9-B8F0-5566BE4737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66800"/>
            <a:ext cx="7784232" cy="509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084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2286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Energetic constraints on the ITCZ</a:t>
            </a:r>
          </a:p>
        </p:txBody>
      </p:sp>
      <p:grpSp>
        <p:nvGrpSpPr>
          <p:cNvPr id="4" name="Group 3">
            <a:extLst>
              <a:ext uri="{FF2B5EF4-FFF2-40B4-BE49-F238E27FC236}">
                <a16:creationId xmlns:a16="http://schemas.microsoft.com/office/drawing/2014/main" id="{326FA8B4-48A4-B5EE-01B7-C2804F421A2C}"/>
              </a:ext>
            </a:extLst>
          </p:cNvPr>
          <p:cNvGrpSpPr/>
          <p:nvPr/>
        </p:nvGrpSpPr>
        <p:grpSpPr>
          <a:xfrm>
            <a:off x="5302887" y="720927"/>
            <a:ext cx="360" cy="360"/>
            <a:chOff x="5302887" y="720927"/>
            <a:chExt cx="360" cy="3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2FA6BA8-A927-2120-4189-8C475CF4C092}"/>
                    </a:ext>
                  </a:extLst>
                </p14:cNvPr>
                <p14:cNvContentPartPr/>
                <p14:nvPr/>
              </p14:nvContentPartPr>
              <p14:xfrm>
                <a:off x="5302887" y="720927"/>
                <a:ext cx="360" cy="360"/>
              </p14:xfrm>
            </p:contentPart>
          </mc:Choice>
          <mc:Fallback>
            <p:pic>
              <p:nvPicPr>
                <p:cNvPr id="2" name="Ink 1">
                  <a:extLst>
                    <a:ext uri="{FF2B5EF4-FFF2-40B4-BE49-F238E27FC236}">
                      <a16:creationId xmlns:a16="http://schemas.microsoft.com/office/drawing/2014/main" id="{D2FA6BA8-A927-2120-4189-8C475CF4C092}"/>
                    </a:ext>
                  </a:extLst>
                </p:cNvPr>
                <p:cNvPicPr/>
                <p:nvPr/>
              </p:nvPicPr>
              <p:blipFill>
                <a:blip r:embed="rId4"/>
                <a:stretch>
                  <a:fillRect/>
                </a:stretch>
              </p:blipFill>
              <p:spPr>
                <a:xfrm>
                  <a:off x="5293887" y="71192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0E88CD8-C31E-DDD8-41F8-DD4D38C4D6A1}"/>
                    </a:ext>
                  </a:extLst>
                </p14:cNvPr>
                <p14:cNvContentPartPr/>
                <p14:nvPr/>
              </p14:nvContentPartPr>
              <p14:xfrm>
                <a:off x="5302887" y="720927"/>
                <a:ext cx="360" cy="360"/>
              </p14:xfrm>
            </p:contentPart>
          </mc:Choice>
          <mc:Fallback>
            <p:pic>
              <p:nvPicPr>
                <p:cNvPr id="3" name="Ink 2">
                  <a:extLst>
                    <a:ext uri="{FF2B5EF4-FFF2-40B4-BE49-F238E27FC236}">
                      <a16:creationId xmlns:a16="http://schemas.microsoft.com/office/drawing/2014/main" id="{60E88CD8-C31E-DDD8-41F8-DD4D38C4D6A1}"/>
                    </a:ext>
                  </a:extLst>
                </p:cNvPr>
                <p:cNvPicPr/>
                <p:nvPr/>
              </p:nvPicPr>
              <p:blipFill>
                <a:blip r:embed="rId4"/>
                <a:stretch>
                  <a:fillRect/>
                </a:stretch>
              </p:blipFill>
              <p:spPr>
                <a:xfrm>
                  <a:off x="5293887" y="711927"/>
                  <a:ext cx="18000" cy="18000"/>
                </a:xfrm>
                <a:prstGeom prst="rect">
                  <a:avLst/>
                </a:prstGeom>
              </p:spPr>
            </p:pic>
          </mc:Fallback>
        </mc:AlternateContent>
      </p:grpSp>
      <p:grpSp>
        <p:nvGrpSpPr>
          <p:cNvPr id="21" name="Group 20">
            <a:extLst>
              <a:ext uri="{FF2B5EF4-FFF2-40B4-BE49-F238E27FC236}">
                <a16:creationId xmlns:a16="http://schemas.microsoft.com/office/drawing/2014/main" id="{F8DB40DE-D821-CA23-8417-C14695AD51C4}"/>
              </a:ext>
            </a:extLst>
          </p:cNvPr>
          <p:cNvGrpSpPr/>
          <p:nvPr/>
        </p:nvGrpSpPr>
        <p:grpSpPr>
          <a:xfrm>
            <a:off x="1060342" y="1066800"/>
            <a:ext cx="9639300" cy="4419600"/>
            <a:chOff x="838200" y="1524000"/>
            <a:chExt cx="7780160" cy="3429000"/>
          </a:xfrm>
        </p:grpSpPr>
        <p:sp>
          <p:nvSpPr>
            <p:cNvPr id="22" name="TextBox 21">
              <a:extLst>
                <a:ext uri="{FF2B5EF4-FFF2-40B4-BE49-F238E27FC236}">
                  <a16:creationId xmlns:a16="http://schemas.microsoft.com/office/drawing/2014/main" id="{627141D6-3AF3-9563-66E4-AEA93F220CE1}"/>
                </a:ext>
              </a:extLst>
            </p:cNvPr>
            <p:cNvSpPr txBox="1"/>
            <p:nvPr/>
          </p:nvSpPr>
          <p:spPr>
            <a:xfrm>
              <a:off x="6096000" y="1524000"/>
              <a:ext cx="184731" cy="461665"/>
            </a:xfrm>
            <a:prstGeom prst="rect">
              <a:avLst/>
            </a:prstGeom>
            <a:noFill/>
          </p:spPr>
          <p:txBody>
            <a:bodyPr wrap="none" rtlCol="0">
              <a:spAutoFit/>
            </a:bodyPr>
            <a:lstStyle/>
            <a:p>
              <a:endParaRPr lang="en-IT" dirty="0"/>
            </a:p>
          </p:txBody>
        </p:sp>
        <p:pic>
          <p:nvPicPr>
            <p:cNvPr id="23" name="Picture 22">
              <a:extLst>
                <a:ext uri="{FF2B5EF4-FFF2-40B4-BE49-F238E27FC236}">
                  <a16:creationId xmlns:a16="http://schemas.microsoft.com/office/drawing/2014/main" id="{40ABFA25-7DAF-ED4B-AE4B-F1B072A00E5D}"/>
                </a:ext>
              </a:extLst>
            </p:cNvPr>
            <p:cNvPicPr>
              <a:picLocks noChangeAspect="1"/>
            </p:cNvPicPr>
            <p:nvPr/>
          </p:nvPicPr>
          <p:blipFill rotWithShape="1">
            <a:blip r:embed="rId6"/>
            <a:srcRect b="44245"/>
            <a:stretch/>
          </p:blipFill>
          <p:spPr>
            <a:xfrm>
              <a:off x="1727049" y="1909276"/>
              <a:ext cx="4125561" cy="2533689"/>
            </a:xfrm>
            <a:prstGeom prst="rect">
              <a:avLst/>
            </a:prstGeom>
          </p:spPr>
        </p:pic>
        <p:cxnSp>
          <p:nvCxnSpPr>
            <p:cNvPr id="24" name="Straight Arrow Connector 23">
              <a:extLst>
                <a:ext uri="{FF2B5EF4-FFF2-40B4-BE49-F238E27FC236}">
                  <a16:creationId xmlns:a16="http://schemas.microsoft.com/office/drawing/2014/main" id="{AB26334D-DDB0-12A4-6305-39C34FF0B431}"/>
                </a:ext>
              </a:extLst>
            </p:cNvPr>
            <p:cNvCxnSpPr/>
            <p:nvPr/>
          </p:nvCxnSpPr>
          <p:spPr>
            <a:xfrm>
              <a:off x="1357422" y="4442965"/>
              <a:ext cx="4838295"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5BC47A6-C93E-375B-E81B-212C6A4E0D63}"/>
                </a:ext>
              </a:extLst>
            </p:cNvPr>
            <p:cNvSpPr txBox="1"/>
            <p:nvPr/>
          </p:nvSpPr>
          <p:spPr>
            <a:xfrm>
              <a:off x="3429000" y="4558816"/>
              <a:ext cx="466793" cy="369332"/>
            </a:xfrm>
            <a:prstGeom prst="rect">
              <a:avLst/>
            </a:prstGeom>
            <a:noFill/>
          </p:spPr>
          <p:txBody>
            <a:bodyPr wrap="none" rtlCol="0">
              <a:spAutoFit/>
            </a:bodyPr>
            <a:lstStyle/>
            <a:p>
              <a:r>
                <a:rPr lang="en-US" sz="1800" dirty="0" err="1">
                  <a:latin typeface="Helvetica" charset="0"/>
                  <a:ea typeface="Helvetica" charset="0"/>
                  <a:cs typeface="Helvetica" charset="0"/>
                </a:rPr>
                <a:t>Eq</a:t>
              </a:r>
              <a:endParaRPr lang="en-US" sz="1800" dirty="0">
                <a:latin typeface="Helvetica" charset="0"/>
                <a:ea typeface="Helvetica" charset="0"/>
                <a:cs typeface="Helvetica" charset="0"/>
              </a:endParaRPr>
            </a:p>
          </p:txBody>
        </p:sp>
        <p:sp>
          <p:nvSpPr>
            <p:cNvPr id="26" name="TextBox 25">
              <a:extLst>
                <a:ext uri="{FF2B5EF4-FFF2-40B4-BE49-F238E27FC236}">
                  <a16:creationId xmlns:a16="http://schemas.microsoft.com/office/drawing/2014/main" id="{9A99B2FF-B387-C7CF-0DC8-43CE04189976}"/>
                </a:ext>
              </a:extLst>
            </p:cNvPr>
            <p:cNvSpPr txBox="1"/>
            <p:nvPr/>
          </p:nvSpPr>
          <p:spPr>
            <a:xfrm>
              <a:off x="1357422" y="4560387"/>
              <a:ext cx="338554" cy="369332"/>
            </a:xfrm>
            <a:prstGeom prst="rect">
              <a:avLst/>
            </a:prstGeom>
            <a:noFill/>
          </p:spPr>
          <p:txBody>
            <a:bodyPr wrap="none" rtlCol="0">
              <a:spAutoFit/>
            </a:bodyPr>
            <a:lstStyle/>
            <a:p>
              <a:r>
                <a:rPr lang="en-US" sz="1800" dirty="0">
                  <a:latin typeface="Helvetica" charset="0"/>
                  <a:ea typeface="Helvetica" charset="0"/>
                  <a:cs typeface="Helvetica" charset="0"/>
                </a:rPr>
                <a:t>S</a:t>
              </a:r>
            </a:p>
          </p:txBody>
        </p:sp>
        <p:sp>
          <p:nvSpPr>
            <p:cNvPr id="27" name="TextBox 26">
              <a:extLst>
                <a:ext uri="{FF2B5EF4-FFF2-40B4-BE49-F238E27FC236}">
                  <a16:creationId xmlns:a16="http://schemas.microsoft.com/office/drawing/2014/main" id="{AFDEAC12-999D-F4A3-6A0E-FFE6BFCFB52F}"/>
                </a:ext>
              </a:extLst>
            </p:cNvPr>
            <p:cNvSpPr txBox="1"/>
            <p:nvPr/>
          </p:nvSpPr>
          <p:spPr>
            <a:xfrm>
              <a:off x="5719097" y="4560387"/>
              <a:ext cx="351378" cy="369332"/>
            </a:xfrm>
            <a:prstGeom prst="rect">
              <a:avLst/>
            </a:prstGeom>
            <a:noFill/>
          </p:spPr>
          <p:txBody>
            <a:bodyPr wrap="none" rtlCol="0">
              <a:spAutoFit/>
            </a:bodyPr>
            <a:lstStyle/>
            <a:p>
              <a:r>
                <a:rPr lang="en-US" sz="1800" dirty="0">
                  <a:latin typeface="Helvetica" charset="0"/>
                  <a:ea typeface="Helvetica" charset="0"/>
                  <a:cs typeface="Helvetica" charset="0"/>
                </a:rPr>
                <a:t>N</a:t>
              </a:r>
            </a:p>
          </p:txBody>
        </p:sp>
        <p:cxnSp>
          <p:nvCxnSpPr>
            <p:cNvPr id="28" name="Straight Arrow Connector 27">
              <a:extLst>
                <a:ext uri="{FF2B5EF4-FFF2-40B4-BE49-F238E27FC236}">
                  <a16:creationId xmlns:a16="http://schemas.microsoft.com/office/drawing/2014/main" id="{A5ABFB0E-E6E6-17CA-8BB5-6802C8A64236}"/>
                </a:ext>
              </a:extLst>
            </p:cNvPr>
            <p:cNvCxnSpPr/>
            <p:nvPr/>
          </p:nvCxnSpPr>
          <p:spPr>
            <a:xfrm flipV="1">
              <a:off x="1369701" y="1755333"/>
              <a:ext cx="16877" cy="268608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984B47B-0F9C-CB50-F580-8B4C07447363}"/>
                </a:ext>
              </a:extLst>
            </p:cNvPr>
            <p:cNvSpPr txBox="1"/>
            <p:nvPr/>
          </p:nvSpPr>
          <p:spPr>
            <a:xfrm>
              <a:off x="838200" y="2833023"/>
              <a:ext cx="430887" cy="683842"/>
            </a:xfrm>
            <a:prstGeom prst="rect">
              <a:avLst/>
            </a:prstGeom>
            <a:noFill/>
          </p:spPr>
          <p:txBody>
            <a:bodyPr vert="vert270" wrap="none" rtlCol="0">
              <a:spAutoFit/>
            </a:bodyPr>
            <a:lstStyle/>
            <a:p>
              <a:r>
                <a:rPr lang="en-US" sz="1600" dirty="0">
                  <a:latin typeface="Helvetica" charset="0"/>
                  <a:ea typeface="Helvetica" charset="0"/>
                  <a:cs typeface="Helvetica" charset="0"/>
                </a:rPr>
                <a:t>Height</a:t>
              </a:r>
            </a:p>
          </p:txBody>
        </p:sp>
        <p:pic>
          <p:nvPicPr>
            <p:cNvPr id="30" name="Picture 29">
              <a:extLst>
                <a:ext uri="{FF2B5EF4-FFF2-40B4-BE49-F238E27FC236}">
                  <a16:creationId xmlns:a16="http://schemas.microsoft.com/office/drawing/2014/main" id="{BCAA224B-16A1-E553-5C1C-BECC727C16C5}"/>
                </a:ext>
              </a:extLst>
            </p:cNvPr>
            <p:cNvPicPr>
              <a:picLocks noChangeAspect="1"/>
            </p:cNvPicPr>
            <p:nvPr/>
          </p:nvPicPr>
          <p:blipFill>
            <a:blip r:embed="rId7"/>
            <a:stretch>
              <a:fillRect/>
            </a:stretch>
          </p:blipFill>
          <p:spPr>
            <a:xfrm>
              <a:off x="6296331" y="1988820"/>
              <a:ext cx="2026920" cy="2964180"/>
            </a:xfrm>
            <a:prstGeom prst="rect">
              <a:avLst/>
            </a:prstGeom>
          </p:spPr>
        </p:pic>
        <p:sp>
          <p:nvSpPr>
            <p:cNvPr id="31" name="TextBox 30">
              <a:extLst>
                <a:ext uri="{FF2B5EF4-FFF2-40B4-BE49-F238E27FC236}">
                  <a16:creationId xmlns:a16="http://schemas.microsoft.com/office/drawing/2014/main" id="{F6E258A4-F01D-2172-9F4A-A1024E0893FC}"/>
                </a:ext>
              </a:extLst>
            </p:cNvPr>
            <p:cNvSpPr txBox="1"/>
            <p:nvPr/>
          </p:nvSpPr>
          <p:spPr>
            <a:xfrm>
              <a:off x="6465386" y="1570722"/>
              <a:ext cx="2152974" cy="338554"/>
            </a:xfrm>
            <a:prstGeom prst="rect">
              <a:avLst/>
            </a:prstGeom>
            <a:noFill/>
          </p:spPr>
          <p:txBody>
            <a:bodyPr wrap="square" rtlCol="0">
              <a:spAutoFit/>
            </a:bodyPr>
            <a:lstStyle/>
            <a:p>
              <a:r>
                <a:rPr lang="it-IT" sz="1600" dirty="0" err="1">
                  <a:solidFill>
                    <a:srgbClr val="FF0000"/>
                  </a:solidFill>
                  <a:latin typeface="Helvetica" charset="0"/>
                  <a:ea typeface="Helvetica" charset="0"/>
                  <a:cs typeface="Helvetica" charset="0"/>
                </a:rPr>
                <a:t>Moist</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static</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energy</a:t>
              </a:r>
              <a:endParaRPr lang="it-IT" sz="1600" dirty="0">
                <a:solidFill>
                  <a:srgbClr val="FF0000"/>
                </a:solidFill>
                <a:latin typeface="Helvetica" charset="0"/>
                <a:ea typeface="Helvetica" charset="0"/>
                <a:cs typeface="Helvetica" charset="0"/>
              </a:endParaRPr>
            </a:p>
          </p:txBody>
        </p:sp>
        <p:cxnSp>
          <p:nvCxnSpPr>
            <p:cNvPr id="32" name="Straight Connector 31">
              <a:extLst>
                <a:ext uri="{FF2B5EF4-FFF2-40B4-BE49-F238E27FC236}">
                  <a16:creationId xmlns:a16="http://schemas.microsoft.com/office/drawing/2014/main" id="{C3F90F82-E97F-6E71-52C3-0A24E6967819}"/>
                </a:ext>
              </a:extLst>
            </p:cNvPr>
            <p:cNvCxnSpPr/>
            <p:nvPr/>
          </p:nvCxnSpPr>
          <p:spPr>
            <a:xfrm>
              <a:off x="3661829" y="1760777"/>
              <a:ext cx="0" cy="2680645"/>
            </a:xfrm>
            <a:prstGeom prst="line">
              <a:avLst/>
            </a:prstGeom>
            <a:ln>
              <a:solidFill>
                <a:schemeClr val="accent2">
                  <a:lumMod val="60000"/>
                  <a:lumOff val="40000"/>
                </a:schemeClr>
              </a:solidFill>
              <a:prstDash val="lgDash"/>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2CC20FD1-CE88-81BD-CA3C-A949C6F661FE}"/>
                </a:ext>
              </a:extLst>
            </p:cNvPr>
            <p:cNvSpPr/>
            <p:nvPr/>
          </p:nvSpPr>
          <p:spPr bwMode="auto">
            <a:xfrm>
              <a:off x="6305302" y="4558816"/>
              <a:ext cx="2017949"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34" name="Picture 33" descr="latex-image-1.pdf">
              <a:extLst>
                <a:ext uri="{FF2B5EF4-FFF2-40B4-BE49-F238E27FC236}">
                  <a16:creationId xmlns:a16="http://schemas.microsoft.com/office/drawing/2014/main" id="{5EF3E3A2-CF6D-D5BA-36F0-5BB7E071C8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0294" y="4631053"/>
              <a:ext cx="1980000" cy="224857"/>
            </a:xfrm>
            <a:prstGeom prst="rect">
              <a:avLst/>
            </a:prstGeom>
          </p:spPr>
        </p:pic>
      </p:grpSp>
      <p:sp>
        <p:nvSpPr>
          <p:cNvPr id="35" name="TextBox 34">
            <a:extLst>
              <a:ext uri="{FF2B5EF4-FFF2-40B4-BE49-F238E27FC236}">
                <a16:creationId xmlns:a16="http://schemas.microsoft.com/office/drawing/2014/main" id="{FF19F1E2-53A8-AE61-D1ED-9A830AFA64E2}"/>
              </a:ext>
            </a:extLst>
          </p:cNvPr>
          <p:cNvSpPr txBox="1"/>
          <p:nvPr/>
        </p:nvSpPr>
        <p:spPr>
          <a:xfrm>
            <a:off x="762000" y="5410200"/>
            <a:ext cx="10668000" cy="1200329"/>
          </a:xfrm>
          <a:prstGeom prst="rect">
            <a:avLst/>
          </a:prstGeom>
          <a:noFill/>
        </p:spPr>
        <p:txBody>
          <a:bodyPr wrap="square" rtlCol="0">
            <a:spAutoFit/>
          </a:bodyPr>
          <a:lstStyle/>
          <a:p>
            <a:r>
              <a:rPr lang="en-GB" dirty="0">
                <a:latin typeface="Helvetica" pitchFamily="2" charset="0"/>
              </a:rPr>
              <a:t>This framework emphasizes the anti-correlation between the ITCZ position and cross-equatorial energy transport.</a:t>
            </a:r>
          </a:p>
          <a:p>
            <a:endParaRPr lang="en-GB" dirty="0">
              <a:latin typeface="Helvetica" pitchFamily="2" charset="0"/>
            </a:endParaRPr>
          </a:p>
        </p:txBody>
      </p:sp>
      <p:sp>
        <p:nvSpPr>
          <p:cNvPr id="5" name="TextBox 4">
            <a:extLst>
              <a:ext uri="{FF2B5EF4-FFF2-40B4-BE49-F238E27FC236}">
                <a16:creationId xmlns:a16="http://schemas.microsoft.com/office/drawing/2014/main" id="{76150AE1-1FAE-D043-F1C5-D974ABD3E776}"/>
              </a:ext>
            </a:extLst>
          </p:cNvPr>
          <p:cNvSpPr txBox="1"/>
          <p:nvPr/>
        </p:nvSpPr>
        <p:spPr>
          <a:xfrm>
            <a:off x="4864361" y="1188190"/>
            <a:ext cx="2152974" cy="338554"/>
          </a:xfrm>
          <a:prstGeom prst="rect">
            <a:avLst/>
          </a:prstGeom>
          <a:noFill/>
        </p:spPr>
        <p:txBody>
          <a:bodyPr wrap="square" rtlCol="0">
            <a:spAutoFit/>
          </a:bodyPr>
          <a:lstStyle/>
          <a:p>
            <a:r>
              <a:rPr lang="it-IT" sz="1600" dirty="0">
                <a:solidFill>
                  <a:schemeClr val="accent2"/>
                </a:solidFill>
                <a:latin typeface="Helvetica" charset="0"/>
                <a:ea typeface="Helvetica" charset="0"/>
                <a:cs typeface="Helvetica" charset="0"/>
              </a:rPr>
              <a:t>Net </a:t>
            </a:r>
            <a:r>
              <a:rPr lang="it-IT" sz="1600" dirty="0" err="1">
                <a:solidFill>
                  <a:schemeClr val="accent2"/>
                </a:solidFill>
                <a:latin typeface="Helvetica" charset="0"/>
                <a:ea typeface="Helvetica" charset="0"/>
                <a:cs typeface="Helvetica" charset="0"/>
              </a:rPr>
              <a:t>energy</a:t>
            </a:r>
            <a:r>
              <a:rPr lang="it-IT" sz="1600" dirty="0">
                <a:solidFill>
                  <a:schemeClr val="accent2"/>
                </a:solidFill>
                <a:latin typeface="Helvetica" charset="0"/>
                <a:ea typeface="Helvetica" charset="0"/>
                <a:cs typeface="Helvetica" charset="0"/>
              </a:rPr>
              <a:t> input</a:t>
            </a:r>
          </a:p>
        </p:txBody>
      </p:sp>
      <p:sp>
        <p:nvSpPr>
          <p:cNvPr id="6" name="TextBox 5">
            <a:extLst>
              <a:ext uri="{FF2B5EF4-FFF2-40B4-BE49-F238E27FC236}">
                <a16:creationId xmlns:a16="http://schemas.microsoft.com/office/drawing/2014/main" id="{FAA0F555-26FA-C35F-B63E-54BA6AB43E74}"/>
              </a:ext>
            </a:extLst>
          </p:cNvPr>
          <p:cNvSpPr txBox="1"/>
          <p:nvPr/>
        </p:nvSpPr>
        <p:spPr>
          <a:xfrm>
            <a:off x="2258695" y="1183562"/>
            <a:ext cx="2152974" cy="338554"/>
          </a:xfrm>
          <a:prstGeom prst="rect">
            <a:avLst/>
          </a:prstGeom>
          <a:noFill/>
        </p:spPr>
        <p:txBody>
          <a:bodyPr wrap="square" rtlCol="0">
            <a:spAutoFit/>
          </a:bodyPr>
          <a:lstStyle/>
          <a:p>
            <a:r>
              <a:rPr lang="it-IT" sz="1600" dirty="0">
                <a:solidFill>
                  <a:schemeClr val="accent2"/>
                </a:solidFill>
                <a:latin typeface="Helvetica" charset="0"/>
                <a:ea typeface="Helvetica" charset="0"/>
                <a:cs typeface="Helvetica" charset="0"/>
              </a:rPr>
              <a:t>Net </a:t>
            </a:r>
            <a:r>
              <a:rPr lang="it-IT" sz="1600" dirty="0" err="1">
                <a:solidFill>
                  <a:schemeClr val="accent2"/>
                </a:solidFill>
                <a:latin typeface="Helvetica" charset="0"/>
                <a:ea typeface="Helvetica" charset="0"/>
                <a:cs typeface="Helvetica" charset="0"/>
              </a:rPr>
              <a:t>energy</a:t>
            </a:r>
            <a:r>
              <a:rPr lang="it-IT" sz="1600" dirty="0">
                <a:solidFill>
                  <a:schemeClr val="accent2"/>
                </a:solidFill>
                <a:latin typeface="Helvetica" charset="0"/>
                <a:ea typeface="Helvetica" charset="0"/>
                <a:cs typeface="Helvetica" charset="0"/>
              </a:rPr>
              <a:t> deficit</a:t>
            </a:r>
          </a:p>
        </p:txBody>
      </p:sp>
      <p:sp>
        <p:nvSpPr>
          <p:cNvPr id="7" name="Left Arrow 6">
            <a:extLst>
              <a:ext uri="{FF2B5EF4-FFF2-40B4-BE49-F238E27FC236}">
                <a16:creationId xmlns:a16="http://schemas.microsoft.com/office/drawing/2014/main" id="{CEF10E1E-ECBE-160F-B574-16BC1BD62961}"/>
              </a:ext>
            </a:extLst>
          </p:cNvPr>
          <p:cNvSpPr/>
          <p:nvPr/>
        </p:nvSpPr>
        <p:spPr>
          <a:xfrm>
            <a:off x="4191000" y="3049685"/>
            <a:ext cx="535837" cy="264385"/>
          </a:xfrm>
          <a:prstGeom prst="lef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atex-image-1.pdf">
            <a:extLst>
              <a:ext uri="{FF2B5EF4-FFF2-40B4-BE49-F238E27FC236}">
                <a16:creationId xmlns:a16="http://schemas.microsoft.com/office/drawing/2014/main" id="{1A780B89-F6C1-6827-6A5C-BBCCA1DE65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0753" y="2743200"/>
            <a:ext cx="503999" cy="261817"/>
          </a:xfrm>
          <a:prstGeom prst="rect">
            <a:avLst/>
          </a:prstGeom>
        </p:spPr>
      </p:pic>
      <p:sp>
        <p:nvSpPr>
          <p:cNvPr id="9" name="Text Box 42">
            <a:extLst>
              <a:ext uri="{FF2B5EF4-FFF2-40B4-BE49-F238E27FC236}">
                <a16:creationId xmlns:a16="http://schemas.microsoft.com/office/drawing/2014/main" id="{C2A72336-BF61-C7DF-20CC-433726AF93B7}"/>
              </a:ext>
            </a:extLst>
          </p:cNvPr>
          <p:cNvSpPr txBox="1">
            <a:spLocks noChangeArrowheads="1"/>
          </p:cNvSpPr>
          <p:nvPr/>
        </p:nvSpPr>
        <p:spPr bwMode="auto">
          <a:xfrm>
            <a:off x="2209800" y="6400800"/>
            <a:ext cx="1016831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2"/>
                </a:solidFill>
                <a:latin typeface="Helvetica" charset="0"/>
              </a:rPr>
              <a:t>e.g., Kang et al. 2008, Hwang and </a:t>
            </a:r>
            <a:r>
              <a:rPr lang="en-US" sz="1600" dirty="0" err="1">
                <a:solidFill>
                  <a:schemeClr val="bg2"/>
                </a:solidFill>
                <a:latin typeface="Helvetica" charset="0"/>
              </a:rPr>
              <a:t>Frierson</a:t>
            </a:r>
            <a:r>
              <a:rPr lang="en-US" sz="1600" dirty="0">
                <a:solidFill>
                  <a:schemeClr val="bg2"/>
                </a:solidFill>
                <a:latin typeface="Helvetica" charset="0"/>
              </a:rPr>
              <a:t> 2012, </a:t>
            </a:r>
            <a:r>
              <a:rPr lang="en-US" sz="1600" dirty="0" err="1">
                <a:solidFill>
                  <a:schemeClr val="bg2"/>
                </a:solidFill>
                <a:latin typeface="Helvetica" charset="0"/>
              </a:rPr>
              <a:t>Donohoe</a:t>
            </a:r>
            <a:r>
              <a:rPr lang="en-US" sz="1600" dirty="0">
                <a:solidFill>
                  <a:schemeClr val="bg2"/>
                </a:solidFill>
                <a:latin typeface="Helvetica" charset="0"/>
              </a:rPr>
              <a:t> et al. 2013, Bischoff and Schneider 2014</a:t>
            </a:r>
          </a:p>
        </p:txBody>
      </p:sp>
    </p:spTree>
    <p:extLst>
      <p:ext uri="{BB962C8B-B14F-4D97-AF65-F5344CB8AC3E}">
        <p14:creationId xmlns:p14="http://schemas.microsoft.com/office/powerpoint/2010/main" val="3891949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2286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Energetic constraints on the ITCZ</a:t>
            </a:r>
          </a:p>
        </p:txBody>
      </p:sp>
      <p:grpSp>
        <p:nvGrpSpPr>
          <p:cNvPr id="4" name="Group 3">
            <a:extLst>
              <a:ext uri="{FF2B5EF4-FFF2-40B4-BE49-F238E27FC236}">
                <a16:creationId xmlns:a16="http://schemas.microsoft.com/office/drawing/2014/main" id="{326FA8B4-48A4-B5EE-01B7-C2804F421A2C}"/>
              </a:ext>
            </a:extLst>
          </p:cNvPr>
          <p:cNvGrpSpPr/>
          <p:nvPr/>
        </p:nvGrpSpPr>
        <p:grpSpPr>
          <a:xfrm>
            <a:off x="5302887" y="720927"/>
            <a:ext cx="360" cy="360"/>
            <a:chOff x="5302887" y="720927"/>
            <a:chExt cx="360" cy="3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2FA6BA8-A927-2120-4189-8C475CF4C092}"/>
                    </a:ext>
                  </a:extLst>
                </p14:cNvPr>
                <p14:cNvContentPartPr/>
                <p14:nvPr/>
              </p14:nvContentPartPr>
              <p14:xfrm>
                <a:off x="5302887" y="720927"/>
                <a:ext cx="360" cy="360"/>
              </p14:xfrm>
            </p:contentPart>
          </mc:Choice>
          <mc:Fallback>
            <p:pic>
              <p:nvPicPr>
                <p:cNvPr id="2" name="Ink 1">
                  <a:extLst>
                    <a:ext uri="{FF2B5EF4-FFF2-40B4-BE49-F238E27FC236}">
                      <a16:creationId xmlns:a16="http://schemas.microsoft.com/office/drawing/2014/main" id="{D2FA6BA8-A927-2120-4189-8C475CF4C092}"/>
                    </a:ext>
                  </a:extLst>
                </p:cNvPr>
                <p:cNvPicPr/>
                <p:nvPr/>
              </p:nvPicPr>
              <p:blipFill>
                <a:blip r:embed="rId4"/>
                <a:stretch>
                  <a:fillRect/>
                </a:stretch>
              </p:blipFill>
              <p:spPr>
                <a:xfrm>
                  <a:off x="5293887" y="71192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0E88CD8-C31E-DDD8-41F8-DD4D38C4D6A1}"/>
                    </a:ext>
                  </a:extLst>
                </p14:cNvPr>
                <p14:cNvContentPartPr/>
                <p14:nvPr/>
              </p14:nvContentPartPr>
              <p14:xfrm>
                <a:off x="5302887" y="720927"/>
                <a:ext cx="360" cy="360"/>
              </p14:xfrm>
            </p:contentPart>
          </mc:Choice>
          <mc:Fallback>
            <p:pic>
              <p:nvPicPr>
                <p:cNvPr id="3" name="Ink 2">
                  <a:extLst>
                    <a:ext uri="{FF2B5EF4-FFF2-40B4-BE49-F238E27FC236}">
                      <a16:creationId xmlns:a16="http://schemas.microsoft.com/office/drawing/2014/main" id="{60E88CD8-C31E-DDD8-41F8-DD4D38C4D6A1}"/>
                    </a:ext>
                  </a:extLst>
                </p:cNvPr>
                <p:cNvPicPr/>
                <p:nvPr/>
              </p:nvPicPr>
              <p:blipFill>
                <a:blip r:embed="rId4"/>
                <a:stretch>
                  <a:fillRect/>
                </a:stretch>
              </p:blipFill>
              <p:spPr>
                <a:xfrm>
                  <a:off x="5293887" y="711927"/>
                  <a:ext cx="18000" cy="18000"/>
                </a:xfrm>
                <a:prstGeom prst="rect">
                  <a:avLst/>
                </a:prstGeom>
              </p:spPr>
            </p:pic>
          </mc:Fallback>
        </mc:AlternateContent>
      </p:grpSp>
      <p:grpSp>
        <p:nvGrpSpPr>
          <p:cNvPr id="21" name="Group 20">
            <a:extLst>
              <a:ext uri="{FF2B5EF4-FFF2-40B4-BE49-F238E27FC236}">
                <a16:creationId xmlns:a16="http://schemas.microsoft.com/office/drawing/2014/main" id="{F8DB40DE-D821-CA23-8417-C14695AD51C4}"/>
              </a:ext>
            </a:extLst>
          </p:cNvPr>
          <p:cNvGrpSpPr/>
          <p:nvPr/>
        </p:nvGrpSpPr>
        <p:grpSpPr>
          <a:xfrm>
            <a:off x="1060342" y="1066800"/>
            <a:ext cx="9639300" cy="4419600"/>
            <a:chOff x="838200" y="1524000"/>
            <a:chExt cx="7780160" cy="3429000"/>
          </a:xfrm>
        </p:grpSpPr>
        <p:sp>
          <p:nvSpPr>
            <p:cNvPr id="22" name="TextBox 21">
              <a:extLst>
                <a:ext uri="{FF2B5EF4-FFF2-40B4-BE49-F238E27FC236}">
                  <a16:creationId xmlns:a16="http://schemas.microsoft.com/office/drawing/2014/main" id="{627141D6-3AF3-9563-66E4-AEA93F220CE1}"/>
                </a:ext>
              </a:extLst>
            </p:cNvPr>
            <p:cNvSpPr txBox="1"/>
            <p:nvPr/>
          </p:nvSpPr>
          <p:spPr>
            <a:xfrm>
              <a:off x="6096000" y="1524000"/>
              <a:ext cx="184731" cy="461665"/>
            </a:xfrm>
            <a:prstGeom prst="rect">
              <a:avLst/>
            </a:prstGeom>
            <a:noFill/>
          </p:spPr>
          <p:txBody>
            <a:bodyPr wrap="none" rtlCol="0">
              <a:spAutoFit/>
            </a:bodyPr>
            <a:lstStyle/>
            <a:p>
              <a:endParaRPr lang="en-IT" dirty="0"/>
            </a:p>
          </p:txBody>
        </p:sp>
        <p:pic>
          <p:nvPicPr>
            <p:cNvPr id="23" name="Picture 22">
              <a:extLst>
                <a:ext uri="{FF2B5EF4-FFF2-40B4-BE49-F238E27FC236}">
                  <a16:creationId xmlns:a16="http://schemas.microsoft.com/office/drawing/2014/main" id="{40ABFA25-7DAF-ED4B-AE4B-F1B072A00E5D}"/>
                </a:ext>
              </a:extLst>
            </p:cNvPr>
            <p:cNvPicPr>
              <a:picLocks noChangeAspect="1"/>
            </p:cNvPicPr>
            <p:nvPr/>
          </p:nvPicPr>
          <p:blipFill rotWithShape="1">
            <a:blip r:embed="rId6"/>
            <a:srcRect b="44245"/>
            <a:stretch/>
          </p:blipFill>
          <p:spPr>
            <a:xfrm>
              <a:off x="1727049" y="1909276"/>
              <a:ext cx="4125561" cy="2533689"/>
            </a:xfrm>
            <a:prstGeom prst="rect">
              <a:avLst/>
            </a:prstGeom>
          </p:spPr>
        </p:pic>
        <p:cxnSp>
          <p:nvCxnSpPr>
            <p:cNvPr id="24" name="Straight Arrow Connector 23">
              <a:extLst>
                <a:ext uri="{FF2B5EF4-FFF2-40B4-BE49-F238E27FC236}">
                  <a16:creationId xmlns:a16="http://schemas.microsoft.com/office/drawing/2014/main" id="{AB26334D-DDB0-12A4-6305-39C34FF0B431}"/>
                </a:ext>
              </a:extLst>
            </p:cNvPr>
            <p:cNvCxnSpPr/>
            <p:nvPr/>
          </p:nvCxnSpPr>
          <p:spPr>
            <a:xfrm>
              <a:off x="1357422" y="4442965"/>
              <a:ext cx="4838295"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5BC47A6-C93E-375B-E81B-212C6A4E0D63}"/>
                </a:ext>
              </a:extLst>
            </p:cNvPr>
            <p:cNvSpPr txBox="1"/>
            <p:nvPr/>
          </p:nvSpPr>
          <p:spPr>
            <a:xfrm>
              <a:off x="3429000" y="4558816"/>
              <a:ext cx="466793" cy="369332"/>
            </a:xfrm>
            <a:prstGeom prst="rect">
              <a:avLst/>
            </a:prstGeom>
            <a:noFill/>
          </p:spPr>
          <p:txBody>
            <a:bodyPr wrap="none" rtlCol="0">
              <a:spAutoFit/>
            </a:bodyPr>
            <a:lstStyle/>
            <a:p>
              <a:r>
                <a:rPr lang="en-US" sz="1800" dirty="0" err="1">
                  <a:latin typeface="Helvetica" charset="0"/>
                  <a:ea typeface="Helvetica" charset="0"/>
                  <a:cs typeface="Helvetica" charset="0"/>
                </a:rPr>
                <a:t>Eq</a:t>
              </a:r>
              <a:endParaRPr lang="en-US" sz="1800" dirty="0">
                <a:latin typeface="Helvetica" charset="0"/>
                <a:ea typeface="Helvetica" charset="0"/>
                <a:cs typeface="Helvetica" charset="0"/>
              </a:endParaRPr>
            </a:p>
          </p:txBody>
        </p:sp>
        <p:sp>
          <p:nvSpPr>
            <p:cNvPr id="26" name="TextBox 25">
              <a:extLst>
                <a:ext uri="{FF2B5EF4-FFF2-40B4-BE49-F238E27FC236}">
                  <a16:creationId xmlns:a16="http://schemas.microsoft.com/office/drawing/2014/main" id="{9A99B2FF-B387-C7CF-0DC8-43CE04189976}"/>
                </a:ext>
              </a:extLst>
            </p:cNvPr>
            <p:cNvSpPr txBox="1"/>
            <p:nvPr/>
          </p:nvSpPr>
          <p:spPr>
            <a:xfrm>
              <a:off x="1357422" y="4560387"/>
              <a:ext cx="338554" cy="369332"/>
            </a:xfrm>
            <a:prstGeom prst="rect">
              <a:avLst/>
            </a:prstGeom>
            <a:noFill/>
          </p:spPr>
          <p:txBody>
            <a:bodyPr wrap="none" rtlCol="0">
              <a:spAutoFit/>
            </a:bodyPr>
            <a:lstStyle/>
            <a:p>
              <a:r>
                <a:rPr lang="en-US" sz="1800" dirty="0">
                  <a:latin typeface="Helvetica" charset="0"/>
                  <a:ea typeface="Helvetica" charset="0"/>
                  <a:cs typeface="Helvetica" charset="0"/>
                </a:rPr>
                <a:t>S</a:t>
              </a:r>
            </a:p>
          </p:txBody>
        </p:sp>
        <p:sp>
          <p:nvSpPr>
            <p:cNvPr id="27" name="TextBox 26">
              <a:extLst>
                <a:ext uri="{FF2B5EF4-FFF2-40B4-BE49-F238E27FC236}">
                  <a16:creationId xmlns:a16="http://schemas.microsoft.com/office/drawing/2014/main" id="{AFDEAC12-999D-F4A3-6A0E-FFE6BFCFB52F}"/>
                </a:ext>
              </a:extLst>
            </p:cNvPr>
            <p:cNvSpPr txBox="1"/>
            <p:nvPr/>
          </p:nvSpPr>
          <p:spPr>
            <a:xfrm>
              <a:off x="5719097" y="4560387"/>
              <a:ext cx="351378" cy="369332"/>
            </a:xfrm>
            <a:prstGeom prst="rect">
              <a:avLst/>
            </a:prstGeom>
            <a:noFill/>
          </p:spPr>
          <p:txBody>
            <a:bodyPr wrap="none" rtlCol="0">
              <a:spAutoFit/>
            </a:bodyPr>
            <a:lstStyle/>
            <a:p>
              <a:r>
                <a:rPr lang="en-US" sz="1800" dirty="0">
                  <a:latin typeface="Helvetica" charset="0"/>
                  <a:ea typeface="Helvetica" charset="0"/>
                  <a:cs typeface="Helvetica" charset="0"/>
                </a:rPr>
                <a:t>N</a:t>
              </a:r>
            </a:p>
          </p:txBody>
        </p:sp>
        <p:cxnSp>
          <p:nvCxnSpPr>
            <p:cNvPr id="28" name="Straight Arrow Connector 27">
              <a:extLst>
                <a:ext uri="{FF2B5EF4-FFF2-40B4-BE49-F238E27FC236}">
                  <a16:creationId xmlns:a16="http://schemas.microsoft.com/office/drawing/2014/main" id="{A5ABFB0E-E6E6-17CA-8BB5-6802C8A64236}"/>
                </a:ext>
              </a:extLst>
            </p:cNvPr>
            <p:cNvCxnSpPr/>
            <p:nvPr/>
          </p:nvCxnSpPr>
          <p:spPr>
            <a:xfrm flipV="1">
              <a:off x="1369701" y="1755333"/>
              <a:ext cx="16877" cy="268608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984B47B-0F9C-CB50-F580-8B4C07447363}"/>
                </a:ext>
              </a:extLst>
            </p:cNvPr>
            <p:cNvSpPr txBox="1"/>
            <p:nvPr/>
          </p:nvSpPr>
          <p:spPr>
            <a:xfrm>
              <a:off x="838200" y="2833023"/>
              <a:ext cx="430887" cy="683842"/>
            </a:xfrm>
            <a:prstGeom prst="rect">
              <a:avLst/>
            </a:prstGeom>
            <a:noFill/>
          </p:spPr>
          <p:txBody>
            <a:bodyPr vert="vert270" wrap="none" rtlCol="0">
              <a:spAutoFit/>
            </a:bodyPr>
            <a:lstStyle/>
            <a:p>
              <a:r>
                <a:rPr lang="en-US" sz="1600" dirty="0">
                  <a:latin typeface="Helvetica" charset="0"/>
                  <a:ea typeface="Helvetica" charset="0"/>
                  <a:cs typeface="Helvetica" charset="0"/>
                </a:rPr>
                <a:t>Height</a:t>
              </a:r>
            </a:p>
          </p:txBody>
        </p:sp>
        <p:pic>
          <p:nvPicPr>
            <p:cNvPr id="30" name="Picture 29">
              <a:extLst>
                <a:ext uri="{FF2B5EF4-FFF2-40B4-BE49-F238E27FC236}">
                  <a16:creationId xmlns:a16="http://schemas.microsoft.com/office/drawing/2014/main" id="{BCAA224B-16A1-E553-5C1C-BECC727C16C5}"/>
                </a:ext>
              </a:extLst>
            </p:cNvPr>
            <p:cNvPicPr>
              <a:picLocks noChangeAspect="1"/>
            </p:cNvPicPr>
            <p:nvPr/>
          </p:nvPicPr>
          <p:blipFill>
            <a:blip r:embed="rId7"/>
            <a:stretch>
              <a:fillRect/>
            </a:stretch>
          </p:blipFill>
          <p:spPr>
            <a:xfrm>
              <a:off x="6296331" y="1988820"/>
              <a:ext cx="2026920" cy="2964180"/>
            </a:xfrm>
            <a:prstGeom prst="rect">
              <a:avLst/>
            </a:prstGeom>
          </p:spPr>
        </p:pic>
        <p:sp>
          <p:nvSpPr>
            <p:cNvPr id="31" name="TextBox 30">
              <a:extLst>
                <a:ext uri="{FF2B5EF4-FFF2-40B4-BE49-F238E27FC236}">
                  <a16:creationId xmlns:a16="http://schemas.microsoft.com/office/drawing/2014/main" id="{F6E258A4-F01D-2172-9F4A-A1024E0893FC}"/>
                </a:ext>
              </a:extLst>
            </p:cNvPr>
            <p:cNvSpPr txBox="1"/>
            <p:nvPr/>
          </p:nvSpPr>
          <p:spPr>
            <a:xfrm>
              <a:off x="6465386" y="1570722"/>
              <a:ext cx="2152974" cy="338554"/>
            </a:xfrm>
            <a:prstGeom prst="rect">
              <a:avLst/>
            </a:prstGeom>
            <a:noFill/>
          </p:spPr>
          <p:txBody>
            <a:bodyPr wrap="square" rtlCol="0">
              <a:spAutoFit/>
            </a:bodyPr>
            <a:lstStyle/>
            <a:p>
              <a:r>
                <a:rPr lang="it-IT" sz="1600" dirty="0" err="1">
                  <a:solidFill>
                    <a:srgbClr val="FF0000"/>
                  </a:solidFill>
                  <a:latin typeface="Helvetica" charset="0"/>
                  <a:ea typeface="Helvetica" charset="0"/>
                  <a:cs typeface="Helvetica" charset="0"/>
                </a:rPr>
                <a:t>Moist</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static</a:t>
              </a:r>
              <a:r>
                <a:rPr lang="it-IT" sz="1600" dirty="0">
                  <a:solidFill>
                    <a:srgbClr val="FF0000"/>
                  </a:solidFill>
                  <a:latin typeface="Helvetica" charset="0"/>
                  <a:ea typeface="Helvetica" charset="0"/>
                  <a:cs typeface="Helvetica" charset="0"/>
                </a:rPr>
                <a:t> </a:t>
              </a:r>
              <a:r>
                <a:rPr lang="it-IT" sz="1600" dirty="0" err="1">
                  <a:solidFill>
                    <a:srgbClr val="FF0000"/>
                  </a:solidFill>
                  <a:latin typeface="Helvetica" charset="0"/>
                  <a:ea typeface="Helvetica" charset="0"/>
                  <a:cs typeface="Helvetica" charset="0"/>
                </a:rPr>
                <a:t>energy</a:t>
              </a:r>
              <a:endParaRPr lang="it-IT" sz="1600" dirty="0">
                <a:solidFill>
                  <a:srgbClr val="FF0000"/>
                </a:solidFill>
                <a:latin typeface="Helvetica" charset="0"/>
                <a:ea typeface="Helvetica" charset="0"/>
                <a:cs typeface="Helvetica" charset="0"/>
              </a:endParaRPr>
            </a:p>
          </p:txBody>
        </p:sp>
        <p:cxnSp>
          <p:nvCxnSpPr>
            <p:cNvPr id="32" name="Straight Connector 31">
              <a:extLst>
                <a:ext uri="{FF2B5EF4-FFF2-40B4-BE49-F238E27FC236}">
                  <a16:creationId xmlns:a16="http://schemas.microsoft.com/office/drawing/2014/main" id="{C3F90F82-E97F-6E71-52C3-0A24E6967819}"/>
                </a:ext>
              </a:extLst>
            </p:cNvPr>
            <p:cNvCxnSpPr/>
            <p:nvPr/>
          </p:nvCxnSpPr>
          <p:spPr>
            <a:xfrm>
              <a:off x="3661829" y="1760777"/>
              <a:ext cx="0" cy="2680645"/>
            </a:xfrm>
            <a:prstGeom prst="line">
              <a:avLst/>
            </a:prstGeom>
            <a:ln>
              <a:solidFill>
                <a:schemeClr val="accent2">
                  <a:lumMod val="60000"/>
                  <a:lumOff val="40000"/>
                </a:schemeClr>
              </a:solidFill>
              <a:prstDash val="lgDash"/>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2CC20FD1-CE88-81BD-CA3C-A949C6F661FE}"/>
                </a:ext>
              </a:extLst>
            </p:cNvPr>
            <p:cNvSpPr/>
            <p:nvPr/>
          </p:nvSpPr>
          <p:spPr bwMode="auto">
            <a:xfrm>
              <a:off x="6305302" y="4558816"/>
              <a:ext cx="2017949"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34" name="Picture 33" descr="latex-image-1.pdf">
              <a:extLst>
                <a:ext uri="{FF2B5EF4-FFF2-40B4-BE49-F238E27FC236}">
                  <a16:creationId xmlns:a16="http://schemas.microsoft.com/office/drawing/2014/main" id="{5EF3E3A2-CF6D-D5BA-36F0-5BB7E071C8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0294" y="4631053"/>
              <a:ext cx="1980000" cy="224857"/>
            </a:xfrm>
            <a:prstGeom prst="rect">
              <a:avLst/>
            </a:prstGeom>
          </p:spPr>
        </p:pic>
      </p:grpSp>
      <p:sp>
        <p:nvSpPr>
          <p:cNvPr id="5" name="TextBox 4">
            <a:extLst>
              <a:ext uri="{FF2B5EF4-FFF2-40B4-BE49-F238E27FC236}">
                <a16:creationId xmlns:a16="http://schemas.microsoft.com/office/drawing/2014/main" id="{76150AE1-1FAE-D043-F1C5-D974ABD3E776}"/>
              </a:ext>
            </a:extLst>
          </p:cNvPr>
          <p:cNvSpPr txBox="1"/>
          <p:nvPr/>
        </p:nvSpPr>
        <p:spPr>
          <a:xfrm>
            <a:off x="4864361" y="1188190"/>
            <a:ext cx="2152974" cy="338554"/>
          </a:xfrm>
          <a:prstGeom prst="rect">
            <a:avLst/>
          </a:prstGeom>
          <a:noFill/>
        </p:spPr>
        <p:txBody>
          <a:bodyPr wrap="square" rtlCol="0">
            <a:spAutoFit/>
          </a:bodyPr>
          <a:lstStyle/>
          <a:p>
            <a:r>
              <a:rPr lang="it-IT" sz="1600" dirty="0">
                <a:solidFill>
                  <a:schemeClr val="accent2"/>
                </a:solidFill>
                <a:latin typeface="Helvetica" charset="0"/>
                <a:ea typeface="Helvetica" charset="0"/>
                <a:cs typeface="Helvetica" charset="0"/>
              </a:rPr>
              <a:t>Net </a:t>
            </a:r>
            <a:r>
              <a:rPr lang="it-IT" sz="1600" dirty="0" err="1">
                <a:solidFill>
                  <a:schemeClr val="accent2"/>
                </a:solidFill>
                <a:latin typeface="Helvetica" charset="0"/>
                <a:ea typeface="Helvetica" charset="0"/>
                <a:cs typeface="Helvetica" charset="0"/>
              </a:rPr>
              <a:t>energy</a:t>
            </a:r>
            <a:r>
              <a:rPr lang="it-IT" sz="1600" dirty="0">
                <a:solidFill>
                  <a:schemeClr val="accent2"/>
                </a:solidFill>
                <a:latin typeface="Helvetica" charset="0"/>
                <a:ea typeface="Helvetica" charset="0"/>
                <a:cs typeface="Helvetica" charset="0"/>
              </a:rPr>
              <a:t> input</a:t>
            </a:r>
          </a:p>
        </p:txBody>
      </p:sp>
      <p:sp>
        <p:nvSpPr>
          <p:cNvPr id="6" name="TextBox 5">
            <a:extLst>
              <a:ext uri="{FF2B5EF4-FFF2-40B4-BE49-F238E27FC236}">
                <a16:creationId xmlns:a16="http://schemas.microsoft.com/office/drawing/2014/main" id="{FAA0F555-26FA-C35F-B63E-54BA6AB43E74}"/>
              </a:ext>
            </a:extLst>
          </p:cNvPr>
          <p:cNvSpPr txBox="1"/>
          <p:nvPr/>
        </p:nvSpPr>
        <p:spPr>
          <a:xfrm>
            <a:off x="2258695" y="1183562"/>
            <a:ext cx="2152974" cy="338554"/>
          </a:xfrm>
          <a:prstGeom prst="rect">
            <a:avLst/>
          </a:prstGeom>
          <a:noFill/>
        </p:spPr>
        <p:txBody>
          <a:bodyPr wrap="square" rtlCol="0">
            <a:spAutoFit/>
          </a:bodyPr>
          <a:lstStyle/>
          <a:p>
            <a:r>
              <a:rPr lang="it-IT" sz="1600" dirty="0">
                <a:solidFill>
                  <a:schemeClr val="accent2"/>
                </a:solidFill>
                <a:latin typeface="Helvetica" charset="0"/>
                <a:ea typeface="Helvetica" charset="0"/>
                <a:cs typeface="Helvetica" charset="0"/>
              </a:rPr>
              <a:t>Net </a:t>
            </a:r>
            <a:r>
              <a:rPr lang="it-IT" sz="1600" dirty="0" err="1">
                <a:solidFill>
                  <a:schemeClr val="accent2"/>
                </a:solidFill>
                <a:latin typeface="Helvetica" charset="0"/>
                <a:ea typeface="Helvetica" charset="0"/>
                <a:cs typeface="Helvetica" charset="0"/>
              </a:rPr>
              <a:t>energy</a:t>
            </a:r>
            <a:r>
              <a:rPr lang="it-IT" sz="1600" dirty="0">
                <a:solidFill>
                  <a:schemeClr val="accent2"/>
                </a:solidFill>
                <a:latin typeface="Helvetica" charset="0"/>
                <a:ea typeface="Helvetica" charset="0"/>
                <a:cs typeface="Helvetica" charset="0"/>
              </a:rPr>
              <a:t> deficit</a:t>
            </a:r>
          </a:p>
        </p:txBody>
      </p:sp>
      <p:sp>
        <p:nvSpPr>
          <p:cNvPr id="7" name="Left Arrow 6">
            <a:extLst>
              <a:ext uri="{FF2B5EF4-FFF2-40B4-BE49-F238E27FC236}">
                <a16:creationId xmlns:a16="http://schemas.microsoft.com/office/drawing/2014/main" id="{CEF10E1E-ECBE-160F-B574-16BC1BD62961}"/>
              </a:ext>
            </a:extLst>
          </p:cNvPr>
          <p:cNvSpPr/>
          <p:nvPr/>
        </p:nvSpPr>
        <p:spPr>
          <a:xfrm>
            <a:off x="4191000" y="3049685"/>
            <a:ext cx="535837" cy="264385"/>
          </a:xfrm>
          <a:prstGeom prst="lef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atex-image-1.pdf">
            <a:extLst>
              <a:ext uri="{FF2B5EF4-FFF2-40B4-BE49-F238E27FC236}">
                <a16:creationId xmlns:a16="http://schemas.microsoft.com/office/drawing/2014/main" id="{1A780B89-F6C1-6827-6A5C-BBCCA1DE65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0753" y="2743200"/>
            <a:ext cx="503999" cy="261817"/>
          </a:xfrm>
          <a:prstGeom prst="rect">
            <a:avLst/>
          </a:prstGeom>
        </p:spPr>
      </p:pic>
      <p:cxnSp>
        <p:nvCxnSpPr>
          <p:cNvPr id="10" name="Straight Arrow Connector 9">
            <a:extLst>
              <a:ext uri="{FF2B5EF4-FFF2-40B4-BE49-F238E27FC236}">
                <a16:creationId xmlns:a16="http://schemas.microsoft.com/office/drawing/2014/main" id="{C2A608DC-87A2-9279-42BB-FA2A05F86D7E}"/>
              </a:ext>
            </a:extLst>
          </p:cNvPr>
          <p:cNvCxnSpPr/>
          <p:nvPr/>
        </p:nvCxnSpPr>
        <p:spPr>
          <a:xfrm flipV="1">
            <a:off x="2314306" y="5156223"/>
            <a:ext cx="6773" cy="131672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1" name="Arc 10">
            <a:extLst>
              <a:ext uri="{FF2B5EF4-FFF2-40B4-BE49-F238E27FC236}">
                <a16:creationId xmlns:a16="http://schemas.microsoft.com/office/drawing/2014/main" id="{55D917AB-4E23-7767-7FFB-4FC0EC96BBFD}"/>
              </a:ext>
            </a:extLst>
          </p:cNvPr>
          <p:cNvSpPr/>
          <p:nvPr/>
        </p:nvSpPr>
        <p:spPr bwMode="auto">
          <a:xfrm rot="16200000">
            <a:off x="5675069" y="4449434"/>
            <a:ext cx="1566769" cy="2726302"/>
          </a:xfrm>
          <a:prstGeom prst="arc">
            <a:avLst/>
          </a:prstGeom>
          <a:no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charset="0"/>
            </a:endParaRPr>
          </a:p>
        </p:txBody>
      </p:sp>
      <p:sp>
        <p:nvSpPr>
          <p:cNvPr id="12" name="Arc 11">
            <a:extLst>
              <a:ext uri="{FF2B5EF4-FFF2-40B4-BE49-F238E27FC236}">
                <a16:creationId xmlns:a16="http://schemas.microsoft.com/office/drawing/2014/main" id="{D75B59CE-BA9E-E12C-1C89-08E29D737C03}"/>
              </a:ext>
            </a:extLst>
          </p:cNvPr>
          <p:cNvSpPr/>
          <p:nvPr/>
        </p:nvSpPr>
        <p:spPr bwMode="auto">
          <a:xfrm rot="5400000">
            <a:off x="2931138" y="4482679"/>
            <a:ext cx="1566769" cy="2726302"/>
          </a:xfrm>
          <a:prstGeom prst="arc">
            <a:avLst/>
          </a:prstGeom>
          <a:no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charset="0"/>
            </a:endParaRPr>
          </a:p>
        </p:txBody>
      </p:sp>
      <p:sp>
        <p:nvSpPr>
          <p:cNvPr id="13" name="Oval 12">
            <a:extLst>
              <a:ext uri="{FF2B5EF4-FFF2-40B4-BE49-F238E27FC236}">
                <a16:creationId xmlns:a16="http://schemas.microsoft.com/office/drawing/2014/main" id="{273827C0-F8B5-7BC5-B339-872292B8C175}"/>
              </a:ext>
            </a:extLst>
          </p:cNvPr>
          <p:cNvSpPr/>
          <p:nvPr/>
        </p:nvSpPr>
        <p:spPr bwMode="auto">
          <a:xfrm>
            <a:off x="5004246" y="5764594"/>
            <a:ext cx="158045" cy="152400"/>
          </a:xfrm>
          <a:prstGeom prst="ellipse">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charset="0"/>
            </a:endParaRPr>
          </a:p>
        </p:txBody>
      </p:sp>
      <p:sp>
        <p:nvSpPr>
          <p:cNvPr id="14" name="Right Arrow 13">
            <a:extLst>
              <a:ext uri="{FF2B5EF4-FFF2-40B4-BE49-F238E27FC236}">
                <a16:creationId xmlns:a16="http://schemas.microsoft.com/office/drawing/2014/main" id="{C9334FAD-968A-8F4D-45B8-C1DDB54218B1}"/>
              </a:ext>
            </a:extLst>
          </p:cNvPr>
          <p:cNvSpPr/>
          <p:nvPr/>
        </p:nvSpPr>
        <p:spPr bwMode="auto">
          <a:xfrm>
            <a:off x="5425023" y="5497189"/>
            <a:ext cx="440267" cy="191911"/>
          </a:xfrm>
          <a:prstGeom prst="rightArrow">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charset="0"/>
            </a:endParaRPr>
          </a:p>
        </p:txBody>
      </p:sp>
      <p:sp>
        <p:nvSpPr>
          <p:cNvPr id="15" name="Right Arrow 14">
            <a:extLst>
              <a:ext uri="{FF2B5EF4-FFF2-40B4-BE49-F238E27FC236}">
                <a16:creationId xmlns:a16="http://schemas.microsoft.com/office/drawing/2014/main" id="{CC0A88D3-0C18-15BE-F97C-0650C11797B0}"/>
              </a:ext>
            </a:extLst>
          </p:cNvPr>
          <p:cNvSpPr/>
          <p:nvPr/>
        </p:nvSpPr>
        <p:spPr bwMode="auto">
          <a:xfrm rot="10800000">
            <a:off x="4382136" y="5974887"/>
            <a:ext cx="440267" cy="191911"/>
          </a:xfrm>
          <a:prstGeom prst="rightArrow">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charset="0"/>
            </a:endParaRPr>
          </a:p>
        </p:txBody>
      </p:sp>
      <p:pic>
        <p:nvPicPr>
          <p:cNvPr id="16" name="Picture 15" descr="latex-image-1.pdf">
            <a:extLst>
              <a:ext uri="{FF2B5EF4-FFF2-40B4-BE49-F238E27FC236}">
                <a16:creationId xmlns:a16="http://schemas.microsoft.com/office/drawing/2014/main" id="{7FC3E958-2FA8-1165-0A5C-E20DC49A97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6400" y="5677327"/>
            <a:ext cx="470057" cy="313371"/>
          </a:xfrm>
          <a:prstGeom prst="rect">
            <a:avLst/>
          </a:prstGeom>
        </p:spPr>
      </p:pic>
      <p:cxnSp>
        <p:nvCxnSpPr>
          <p:cNvPr id="17" name="Straight Arrow Connector 16">
            <a:extLst>
              <a:ext uri="{FF2B5EF4-FFF2-40B4-BE49-F238E27FC236}">
                <a16:creationId xmlns:a16="http://schemas.microsoft.com/office/drawing/2014/main" id="{FD175C83-502A-361F-BB40-A5414E8E1E59}"/>
              </a:ext>
            </a:extLst>
          </p:cNvPr>
          <p:cNvCxnSpPr/>
          <p:nvPr/>
        </p:nvCxnSpPr>
        <p:spPr>
          <a:xfrm>
            <a:off x="2288580" y="5845829"/>
            <a:ext cx="4838295"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6969708-F732-079D-2FB5-1CCCBDE70B51}"/>
              </a:ext>
            </a:extLst>
          </p:cNvPr>
          <p:cNvSpPr txBox="1"/>
          <p:nvPr/>
        </p:nvSpPr>
        <p:spPr>
          <a:xfrm>
            <a:off x="5142222" y="5957307"/>
            <a:ext cx="2053767" cy="338554"/>
          </a:xfrm>
          <a:prstGeom prst="rect">
            <a:avLst/>
          </a:prstGeom>
          <a:noFill/>
        </p:spPr>
        <p:txBody>
          <a:bodyPr wrap="none" rtlCol="0">
            <a:spAutoFit/>
          </a:bodyPr>
          <a:lstStyle/>
          <a:p>
            <a:r>
              <a:rPr lang="en-US" sz="1600" dirty="0">
                <a:solidFill>
                  <a:srgbClr val="FF0000"/>
                </a:solidFill>
                <a:latin typeface="Helvetica" charset="0"/>
                <a:ea typeface="Helvetica" charset="0"/>
                <a:cs typeface="Helvetica" charset="0"/>
              </a:rPr>
              <a:t>Energy Flux Equator</a:t>
            </a:r>
          </a:p>
        </p:txBody>
      </p:sp>
      <p:cxnSp>
        <p:nvCxnSpPr>
          <p:cNvPr id="19" name="Straight Connector 18">
            <a:extLst>
              <a:ext uri="{FF2B5EF4-FFF2-40B4-BE49-F238E27FC236}">
                <a16:creationId xmlns:a16="http://schemas.microsoft.com/office/drawing/2014/main" id="{158DF86B-A6D2-DA26-6A7A-9D03A62AC2B6}"/>
              </a:ext>
            </a:extLst>
          </p:cNvPr>
          <p:cNvCxnSpPr/>
          <p:nvPr/>
        </p:nvCxnSpPr>
        <p:spPr bwMode="auto">
          <a:xfrm>
            <a:off x="5077690" y="1736958"/>
            <a:ext cx="0" cy="4068097"/>
          </a:xfrm>
          <a:prstGeom prst="line">
            <a:avLst/>
          </a:prstGeom>
          <a:noFill/>
          <a:ln w="12700" cap="flat" cmpd="sng" algn="ctr">
            <a:solidFill>
              <a:srgbClr val="FF0000"/>
            </a:solidFill>
            <a:prstDash val="dash"/>
            <a:round/>
            <a:headEnd type="none" w="med" len="med"/>
            <a:tailEnd type="none" w="med" len="med"/>
          </a:ln>
          <a:effectLst/>
        </p:spPr>
      </p:cxnSp>
    </p:spTree>
    <p:extLst>
      <p:ext uri="{BB962C8B-B14F-4D97-AF65-F5344CB8AC3E}">
        <p14:creationId xmlns:p14="http://schemas.microsoft.com/office/powerpoint/2010/main" val="1809786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solstice seasons</a:t>
            </a:r>
          </a:p>
        </p:txBody>
      </p:sp>
      <p:sp>
        <p:nvSpPr>
          <p:cNvPr id="6" name="Text Box 8"/>
          <p:cNvSpPr txBox="1">
            <a:spLocks noChangeArrowheads="1"/>
          </p:cNvSpPr>
          <p:nvPr/>
        </p:nvSpPr>
        <p:spPr bwMode="auto">
          <a:xfrm>
            <a:off x="381000" y="6477000"/>
            <a:ext cx="3390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i="1" dirty="0">
                <a:solidFill>
                  <a:schemeClr val="bg2"/>
                </a:solidFill>
                <a:latin typeface="Helvetica" charset="0"/>
              </a:rPr>
              <a:t>Data source</a:t>
            </a:r>
            <a:r>
              <a:rPr lang="en-US" sz="1600" dirty="0">
                <a:solidFill>
                  <a:schemeClr val="bg2"/>
                </a:solidFill>
                <a:latin typeface="Helvetica" charset="0"/>
              </a:rPr>
              <a:t>: GPCP</a:t>
            </a:r>
            <a:endParaRPr lang="en-US" sz="1600" dirty="0"/>
          </a:p>
        </p:txBody>
      </p:sp>
      <p:pic>
        <p:nvPicPr>
          <p:cNvPr id="3" name="Picture 2">
            <a:extLst>
              <a:ext uri="{FF2B5EF4-FFF2-40B4-BE49-F238E27FC236}">
                <a16:creationId xmlns:a16="http://schemas.microsoft.com/office/drawing/2014/main" id="{6454ECBA-4355-6E31-E786-BB27F8499198}"/>
              </a:ext>
            </a:extLst>
          </p:cNvPr>
          <p:cNvPicPr>
            <a:picLocks noChangeAspect="1"/>
          </p:cNvPicPr>
          <p:nvPr/>
        </p:nvPicPr>
        <p:blipFill>
          <a:blip r:embed="rId3"/>
          <a:stretch>
            <a:fillRect/>
          </a:stretch>
        </p:blipFill>
        <p:spPr>
          <a:xfrm>
            <a:off x="1588648" y="1016000"/>
            <a:ext cx="8991600" cy="5734050"/>
          </a:xfrm>
          <a:prstGeom prst="rect">
            <a:avLst/>
          </a:prstGeom>
        </p:spPr>
      </p:pic>
    </p:spTree>
    <p:extLst>
      <p:ext uri="{BB962C8B-B14F-4D97-AF65-F5344CB8AC3E}">
        <p14:creationId xmlns:p14="http://schemas.microsoft.com/office/powerpoint/2010/main" val="3311531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35062-D1C1-6353-72E6-0A4ABA20B482}"/>
              </a:ext>
            </a:extLst>
          </p:cNvPr>
          <p:cNvPicPr>
            <a:picLocks noChangeAspect="1"/>
          </p:cNvPicPr>
          <p:nvPr/>
        </p:nvPicPr>
        <p:blipFill rotWithShape="1">
          <a:blip r:embed="rId3"/>
          <a:srcRect l="15491" r="11176"/>
          <a:stretch/>
        </p:blipFill>
        <p:spPr>
          <a:xfrm rot="16200000">
            <a:off x="3056248" y="-1483868"/>
            <a:ext cx="5927723" cy="10460736"/>
          </a:xfrm>
          <a:prstGeom prst="rect">
            <a:avLst/>
          </a:prstGeom>
        </p:spPr>
      </p:pic>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Tropical precipitation </a:t>
            </a:r>
          </a:p>
        </p:txBody>
      </p:sp>
      <p:sp>
        <p:nvSpPr>
          <p:cNvPr id="6" name="Text Box 8"/>
          <p:cNvSpPr txBox="1">
            <a:spLocks noChangeArrowheads="1"/>
          </p:cNvSpPr>
          <p:nvPr/>
        </p:nvSpPr>
        <p:spPr bwMode="auto">
          <a:xfrm>
            <a:off x="381000" y="6477000"/>
            <a:ext cx="3390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i="1" dirty="0">
                <a:solidFill>
                  <a:schemeClr val="bg2"/>
                </a:solidFill>
                <a:latin typeface="Helvetica" charset="0"/>
              </a:rPr>
              <a:t>Data source</a:t>
            </a:r>
            <a:r>
              <a:rPr lang="en-US" sz="1600" dirty="0">
                <a:solidFill>
                  <a:schemeClr val="bg2"/>
                </a:solidFill>
                <a:latin typeface="Helvetica" charset="0"/>
              </a:rPr>
              <a:t>: GPCP</a:t>
            </a:r>
            <a:endParaRPr lang="en-US" sz="1600" dirty="0"/>
          </a:p>
        </p:txBody>
      </p:sp>
    </p:spTree>
    <p:extLst>
      <p:ext uri="{BB962C8B-B14F-4D97-AF65-F5344CB8AC3E}">
        <p14:creationId xmlns:p14="http://schemas.microsoft.com/office/powerpoint/2010/main" val="3740234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solstice seasons</a:t>
            </a:r>
          </a:p>
        </p:txBody>
      </p:sp>
      <p:sp>
        <p:nvSpPr>
          <p:cNvPr id="6" name="Text Box 8"/>
          <p:cNvSpPr txBox="1">
            <a:spLocks noChangeArrowheads="1"/>
          </p:cNvSpPr>
          <p:nvPr/>
        </p:nvSpPr>
        <p:spPr bwMode="auto">
          <a:xfrm>
            <a:off x="381000" y="6477000"/>
            <a:ext cx="3390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i="1" dirty="0">
                <a:solidFill>
                  <a:schemeClr val="bg2"/>
                </a:solidFill>
                <a:latin typeface="Helvetica" charset="0"/>
              </a:rPr>
              <a:t>Data source</a:t>
            </a:r>
            <a:r>
              <a:rPr lang="en-US" sz="1600" dirty="0">
                <a:solidFill>
                  <a:schemeClr val="bg2"/>
                </a:solidFill>
                <a:latin typeface="Helvetica" charset="0"/>
              </a:rPr>
              <a:t>: GPCP</a:t>
            </a:r>
            <a:endParaRPr lang="en-US" sz="1600" dirty="0"/>
          </a:p>
        </p:txBody>
      </p:sp>
      <p:pic>
        <p:nvPicPr>
          <p:cNvPr id="4" name="Picture 3">
            <a:extLst>
              <a:ext uri="{FF2B5EF4-FFF2-40B4-BE49-F238E27FC236}">
                <a16:creationId xmlns:a16="http://schemas.microsoft.com/office/drawing/2014/main" id="{0C1F8E9E-E351-0692-5E77-BC422683A559}"/>
              </a:ext>
            </a:extLst>
          </p:cNvPr>
          <p:cNvPicPr>
            <a:picLocks noChangeAspect="1"/>
          </p:cNvPicPr>
          <p:nvPr/>
        </p:nvPicPr>
        <p:blipFill>
          <a:blip r:embed="rId3"/>
          <a:stretch>
            <a:fillRect/>
          </a:stretch>
        </p:blipFill>
        <p:spPr>
          <a:xfrm>
            <a:off x="1586345" y="1012229"/>
            <a:ext cx="8991600" cy="5734050"/>
          </a:xfrm>
          <a:prstGeom prst="rect">
            <a:avLst/>
          </a:prstGeom>
        </p:spPr>
      </p:pic>
    </p:spTree>
    <p:extLst>
      <p:ext uri="{BB962C8B-B14F-4D97-AF65-F5344CB8AC3E}">
        <p14:creationId xmlns:p14="http://schemas.microsoft.com/office/powerpoint/2010/main" val="2555519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eamfctn_july_winds.pdf">
            <a:extLst>
              <a:ext uri="{FF2B5EF4-FFF2-40B4-BE49-F238E27FC236}">
                <a16:creationId xmlns:a16="http://schemas.microsoft.com/office/drawing/2014/main" id="{7304EED1-A3AA-AFDE-CEB5-CDEB9DAF5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1390650"/>
            <a:ext cx="5429250" cy="4629150"/>
          </a:xfrm>
          <a:prstGeom prst="rect">
            <a:avLst/>
          </a:prstGeom>
        </p:spPr>
      </p:pic>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Monsoons are part of the atmospheric overturning</a:t>
            </a:r>
          </a:p>
        </p:txBody>
      </p:sp>
      <p:sp>
        <p:nvSpPr>
          <p:cNvPr id="10" name="TextBox 9">
            <a:extLst>
              <a:ext uri="{FF2B5EF4-FFF2-40B4-BE49-F238E27FC236}">
                <a16:creationId xmlns:a16="http://schemas.microsoft.com/office/drawing/2014/main" id="{C5A4D38D-B76E-2296-9DF8-E6B269DE2E94}"/>
              </a:ext>
            </a:extLst>
          </p:cNvPr>
          <p:cNvSpPr txBox="1"/>
          <p:nvPr/>
        </p:nvSpPr>
        <p:spPr>
          <a:xfrm>
            <a:off x="1035049" y="1208617"/>
            <a:ext cx="3079751" cy="400110"/>
          </a:xfrm>
          <a:prstGeom prst="rect">
            <a:avLst/>
          </a:prstGeom>
          <a:noFill/>
        </p:spPr>
        <p:txBody>
          <a:bodyPr wrap="square" rtlCol="0">
            <a:spAutoFit/>
          </a:bodyPr>
          <a:lstStyle/>
          <a:p>
            <a:r>
              <a:rPr lang="en-US" sz="2000" dirty="0">
                <a:latin typeface="Helvetica"/>
                <a:cs typeface="Helvetica"/>
              </a:rPr>
              <a:t>July zonal mean</a:t>
            </a:r>
          </a:p>
        </p:txBody>
      </p:sp>
      <p:cxnSp>
        <p:nvCxnSpPr>
          <p:cNvPr id="9" name="Straight Arrow Connector 8">
            <a:extLst>
              <a:ext uri="{FF2B5EF4-FFF2-40B4-BE49-F238E27FC236}">
                <a16:creationId xmlns:a16="http://schemas.microsoft.com/office/drawing/2014/main" id="{5D3F6408-7F41-8A80-9746-A7AB1FC45A61}"/>
              </a:ext>
            </a:extLst>
          </p:cNvPr>
          <p:cNvCxnSpPr/>
          <p:nvPr/>
        </p:nvCxnSpPr>
        <p:spPr bwMode="auto">
          <a:xfrm flipV="1">
            <a:off x="3810000" y="2238620"/>
            <a:ext cx="0" cy="899094"/>
          </a:xfrm>
          <a:prstGeom prst="straightConnector1">
            <a:avLst/>
          </a:prstGeom>
          <a:noFill/>
          <a:ln w="38100" cap="flat" cmpd="sng" algn="ctr">
            <a:solidFill>
              <a:srgbClr val="FF2A87"/>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3F1854FA-460C-40AF-D8C9-98CD3213D834}"/>
              </a:ext>
            </a:extLst>
          </p:cNvPr>
          <p:cNvCxnSpPr/>
          <p:nvPr/>
        </p:nvCxnSpPr>
        <p:spPr bwMode="auto">
          <a:xfrm>
            <a:off x="2122682" y="2312950"/>
            <a:ext cx="10584" cy="893799"/>
          </a:xfrm>
          <a:prstGeom prst="straightConnector1">
            <a:avLst/>
          </a:prstGeom>
          <a:noFill/>
          <a:ln w="38100" cap="flat" cmpd="sng" algn="ctr">
            <a:solidFill>
              <a:srgbClr val="FF2A87"/>
            </a:solidFill>
            <a:prstDash val="solid"/>
            <a:round/>
            <a:headEnd type="none" w="med" len="med"/>
            <a:tailEnd type="arrow"/>
          </a:ln>
          <a:effectLst/>
        </p:spPr>
      </p:cxnSp>
      <p:sp>
        <p:nvSpPr>
          <p:cNvPr id="15" name="TextBox 9">
            <a:extLst>
              <a:ext uri="{FF2B5EF4-FFF2-40B4-BE49-F238E27FC236}">
                <a16:creationId xmlns:a16="http://schemas.microsoft.com/office/drawing/2014/main" id="{3F5B5F10-283A-8ADE-94CA-E1D92E5BF10D}"/>
              </a:ext>
            </a:extLst>
          </p:cNvPr>
          <p:cNvSpPr txBox="1">
            <a:spLocks noChangeArrowheads="1"/>
          </p:cNvSpPr>
          <p:nvPr/>
        </p:nvSpPr>
        <p:spPr bwMode="auto">
          <a:xfrm>
            <a:off x="3048001" y="1676400"/>
            <a:ext cx="228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800" dirty="0">
                <a:latin typeface="Helvetica" charset="0"/>
              </a:rPr>
              <a:t>Cross-equatorial</a:t>
            </a:r>
          </a:p>
          <a:p>
            <a:pPr algn="r"/>
            <a:r>
              <a:rPr lang="en-US" sz="1800" dirty="0">
                <a:latin typeface="Helvetica" charset="0"/>
              </a:rPr>
              <a:t>Hadley cell</a:t>
            </a:r>
          </a:p>
        </p:txBody>
      </p:sp>
      <p:cxnSp>
        <p:nvCxnSpPr>
          <p:cNvPr id="17" name="Straight Arrow Connector 11">
            <a:extLst>
              <a:ext uri="{FF2B5EF4-FFF2-40B4-BE49-F238E27FC236}">
                <a16:creationId xmlns:a16="http://schemas.microsoft.com/office/drawing/2014/main" id="{5AA61615-1DA4-5101-F9DB-A84A0E1F5192}"/>
              </a:ext>
            </a:extLst>
          </p:cNvPr>
          <p:cNvCxnSpPr>
            <a:cxnSpLocks noChangeShapeType="1"/>
          </p:cNvCxnSpPr>
          <p:nvPr/>
        </p:nvCxnSpPr>
        <p:spPr bwMode="auto">
          <a:xfrm flipH="1">
            <a:off x="3048000" y="2087563"/>
            <a:ext cx="905934" cy="655637"/>
          </a:xfrm>
          <a:prstGeom prst="straightConnector1">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093466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solstice seasons</a:t>
            </a:r>
          </a:p>
        </p:txBody>
      </p:sp>
      <p:sp>
        <p:nvSpPr>
          <p:cNvPr id="6" name="Text Box 8"/>
          <p:cNvSpPr txBox="1">
            <a:spLocks noChangeArrowheads="1"/>
          </p:cNvSpPr>
          <p:nvPr/>
        </p:nvSpPr>
        <p:spPr bwMode="auto">
          <a:xfrm>
            <a:off x="381000" y="6477000"/>
            <a:ext cx="3390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i="1" dirty="0">
                <a:solidFill>
                  <a:schemeClr val="bg2"/>
                </a:solidFill>
                <a:latin typeface="Helvetica" charset="0"/>
              </a:rPr>
              <a:t>Data source</a:t>
            </a:r>
            <a:r>
              <a:rPr lang="en-US" sz="1600" dirty="0">
                <a:solidFill>
                  <a:schemeClr val="bg2"/>
                </a:solidFill>
                <a:latin typeface="Helvetica" charset="0"/>
              </a:rPr>
              <a:t>: GPCP</a:t>
            </a:r>
            <a:endParaRPr lang="en-US" sz="1600" dirty="0"/>
          </a:p>
        </p:txBody>
      </p:sp>
      <p:pic>
        <p:nvPicPr>
          <p:cNvPr id="4" name="Picture 3">
            <a:extLst>
              <a:ext uri="{FF2B5EF4-FFF2-40B4-BE49-F238E27FC236}">
                <a16:creationId xmlns:a16="http://schemas.microsoft.com/office/drawing/2014/main" id="{0C1F8E9E-E351-0692-5E77-BC422683A559}"/>
              </a:ext>
            </a:extLst>
          </p:cNvPr>
          <p:cNvPicPr>
            <a:picLocks noChangeAspect="1"/>
          </p:cNvPicPr>
          <p:nvPr/>
        </p:nvPicPr>
        <p:blipFill>
          <a:blip r:embed="rId3"/>
          <a:stretch>
            <a:fillRect/>
          </a:stretch>
        </p:blipFill>
        <p:spPr>
          <a:xfrm>
            <a:off x="1586345" y="1012229"/>
            <a:ext cx="8991600" cy="5734050"/>
          </a:xfrm>
          <a:prstGeom prst="rect">
            <a:avLst/>
          </a:prstGeom>
        </p:spPr>
      </p:pic>
      <p:cxnSp>
        <p:nvCxnSpPr>
          <p:cNvPr id="2" name="Straight Connector 1">
            <a:extLst>
              <a:ext uri="{FF2B5EF4-FFF2-40B4-BE49-F238E27FC236}">
                <a16:creationId xmlns:a16="http://schemas.microsoft.com/office/drawing/2014/main" id="{4DF0272B-8BFE-8839-D996-5D39D175BEB5}"/>
              </a:ext>
            </a:extLst>
          </p:cNvPr>
          <p:cNvCxnSpPr>
            <a:cxnSpLocks/>
          </p:cNvCxnSpPr>
          <p:nvPr/>
        </p:nvCxnSpPr>
        <p:spPr bwMode="auto">
          <a:xfrm>
            <a:off x="7654636" y="5500254"/>
            <a:ext cx="914400" cy="0"/>
          </a:xfrm>
          <a:prstGeom prst="line">
            <a:avLst/>
          </a:prstGeom>
          <a:noFill/>
          <a:ln w="123825"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977249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eamfctn_july_winds.pdf">
            <a:extLst>
              <a:ext uri="{FF2B5EF4-FFF2-40B4-BE49-F238E27FC236}">
                <a16:creationId xmlns:a16="http://schemas.microsoft.com/office/drawing/2014/main" id="{7304EED1-A3AA-AFDE-CEB5-CDEB9DAF5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1390650"/>
            <a:ext cx="5429250" cy="4629150"/>
          </a:xfrm>
          <a:prstGeom prst="rect">
            <a:avLst/>
          </a:prstGeom>
        </p:spPr>
      </p:pic>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Monsoons are part of the atmospheric overturning</a:t>
            </a:r>
          </a:p>
        </p:txBody>
      </p:sp>
      <p:sp>
        <p:nvSpPr>
          <p:cNvPr id="10" name="TextBox 9">
            <a:extLst>
              <a:ext uri="{FF2B5EF4-FFF2-40B4-BE49-F238E27FC236}">
                <a16:creationId xmlns:a16="http://schemas.microsoft.com/office/drawing/2014/main" id="{C5A4D38D-B76E-2296-9DF8-E6B269DE2E94}"/>
              </a:ext>
            </a:extLst>
          </p:cNvPr>
          <p:cNvSpPr txBox="1"/>
          <p:nvPr/>
        </p:nvSpPr>
        <p:spPr>
          <a:xfrm>
            <a:off x="1035049" y="1208617"/>
            <a:ext cx="3079751" cy="400110"/>
          </a:xfrm>
          <a:prstGeom prst="rect">
            <a:avLst/>
          </a:prstGeom>
          <a:noFill/>
        </p:spPr>
        <p:txBody>
          <a:bodyPr wrap="square" rtlCol="0">
            <a:spAutoFit/>
          </a:bodyPr>
          <a:lstStyle/>
          <a:p>
            <a:r>
              <a:rPr lang="en-US" sz="2000" dirty="0">
                <a:latin typeface="Helvetica"/>
                <a:cs typeface="Helvetica"/>
              </a:rPr>
              <a:t>July zonal mean</a:t>
            </a:r>
          </a:p>
        </p:txBody>
      </p:sp>
      <p:sp>
        <p:nvSpPr>
          <p:cNvPr id="11" name="TextBox 10">
            <a:extLst>
              <a:ext uri="{FF2B5EF4-FFF2-40B4-BE49-F238E27FC236}">
                <a16:creationId xmlns:a16="http://schemas.microsoft.com/office/drawing/2014/main" id="{ACD40D4D-E7F6-0D82-E37B-BC75B85066F9}"/>
              </a:ext>
            </a:extLst>
          </p:cNvPr>
          <p:cNvSpPr txBox="1"/>
          <p:nvPr/>
        </p:nvSpPr>
        <p:spPr>
          <a:xfrm>
            <a:off x="6771215" y="1143000"/>
            <a:ext cx="6563785" cy="400110"/>
          </a:xfrm>
          <a:prstGeom prst="rect">
            <a:avLst/>
          </a:prstGeom>
          <a:noFill/>
        </p:spPr>
        <p:txBody>
          <a:bodyPr wrap="square" rtlCol="0">
            <a:spAutoFit/>
          </a:bodyPr>
          <a:lstStyle/>
          <a:p>
            <a:r>
              <a:rPr lang="en-US" sz="2000" dirty="0">
                <a:latin typeface="Helvetica"/>
                <a:cs typeface="Helvetica"/>
              </a:rPr>
              <a:t>July mean over Indian monsoon sector</a:t>
            </a:r>
          </a:p>
        </p:txBody>
      </p:sp>
      <p:pic>
        <p:nvPicPr>
          <p:cNvPr id="14" name="Picture 13" descr="streamfctn_july_monsoon.pdf">
            <a:extLst>
              <a:ext uri="{FF2B5EF4-FFF2-40B4-BE49-F238E27FC236}">
                <a16:creationId xmlns:a16="http://schemas.microsoft.com/office/drawing/2014/main" id="{924C8D65-EF32-0A5E-D74B-582C9D222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460" y="1447800"/>
            <a:ext cx="5463540" cy="5006340"/>
          </a:xfrm>
          <a:prstGeom prst="rect">
            <a:avLst/>
          </a:prstGeom>
        </p:spPr>
      </p:pic>
      <p:cxnSp>
        <p:nvCxnSpPr>
          <p:cNvPr id="9" name="Straight Arrow Connector 8">
            <a:extLst>
              <a:ext uri="{FF2B5EF4-FFF2-40B4-BE49-F238E27FC236}">
                <a16:creationId xmlns:a16="http://schemas.microsoft.com/office/drawing/2014/main" id="{5D3F6408-7F41-8A80-9746-A7AB1FC45A61}"/>
              </a:ext>
            </a:extLst>
          </p:cNvPr>
          <p:cNvCxnSpPr/>
          <p:nvPr/>
        </p:nvCxnSpPr>
        <p:spPr bwMode="auto">
          <a:xfrm flipV="1">
            <a:off x="3810000" y="2238620"/>
            <a:ext cx="0" cy="899094"/>
          </a:xfrm>
          <a:prstGeom prst="straightConnector1">
            <a:avLst/>
          </a:prstGeom>
          <a:noFill/>
          <a:ln w="38100" cap="flat" cmpd="sng" algn="ctr">
            <a:solidFill>
              <a:srgbClr val="FF2A87"/>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3F1854FA-460C-40AF-D8C9-98CD3213D834}"/>
              </a:ext>
            </a:extLst>
          </p:cNvPr>
          <p:cNvCxnSpPr/>
          <p:nvPr/>
        </p:nvCxnSpPr>
        <p:spPr bwMode="auto">
          <a:xfrm>
            <a:off x="2122682" y="2312950"/>
            <a:ext cx="10584" cy="893799"/>
          </a:xfrm>
          <a:prstGeom prst="straightConnector1">
            <a:avLst/>
          </a:prstGeom>
          <a:noFill/>
          <a:ln w="38100" cap="flat" cmpd="sng" algn="ctr">
            <a:solidFill>
              <a:srgbClr val="FF2A87"/>
            </a:solidFill>
            <a:prstDash val="solid"/>
            <a:round/>
            <a:headEnd type="none" w="med" len="med"/>
            <a:tailEnd type="arrow"/>
          </a:ln>
          <a:effectLst/>
        </p:spPr>
      </p:cxnSp>
      <p:sp>
        <p:nvSpPr>
          <p:cNvPr id="15" name="TextBox 9">
            <a:extLst>
              <a:ext uri="{FF2B5EF4-FFF2-40B4-BE49-F238E27FC236}">
                <a16:creationId xmlns:a16="http://schemas.microsoft.com/office/drawing/2014/main" id="{3F5B5F10-283A-8ADE-94CA-E1D92E5BF10D}"/>
              </a:ext>
            </a:extLst>
          </p:cNvPr>
          <p:cNvSpPr txBox="1">
            <a:spLocks noChangeArrowheads="1"/>
          </p:cNvSpPr>
          <p:nvPr/>
        </p:nvSpPr>
        <p:spPr bwMode="auto">
          <a:xfrm>
            <a:off x="3048001" y="1676400"/>
            <a:ext cx="2286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800" dirty="0">
                <a:latin typeface="Helvetica" charset="0"/>
              </a:rPr>
              <a:t>Cross-equatorial</a:t>
            </a:r>
          </a:p>
          <a:p>
            <a:pPr algn="r"/>
            <a:r>
              <a:rPr lang="en-US" sz="1800" dirty="0">
                <a:latin typeface="Helvetica" charset="0"/>
              </a:rPr>
              <a:t>Hadley cell</a:t>
            </a:r>
          </a:p>
        </p:txBody>
      </p:sp>
      <p:sp>
        <p:nvSpPr>
          <p:cNvPr id="16" name="TextBox 9">
            <a:extLst>
              <a:ext uri="{FF2B5EF4-FFF2-40B4-BE49-F238E27FC236}">
                <a16:creationId xmlns:a16="http://schemas.microsoft.com/office/drawing/2014/main" id="{374CFEBE-C4C7-7AB7-CE83-BC5FD8DFEE49}"/>
              </a:ext>
            </a:extLst>
          </p:cNvPr>
          <p:cNvSpPr txBox="1">
            <a:spLocks noChangeArrowheads="1"/>
          </p:cNvSpPr>
          <p:nvPr/>
        </p:nvSpPr>
        <p:spPr bwMode="auto">
          <a:xfrm>
            <a:off x="7086600" y="1600200"/>
            <a:ext cx="3962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800" dirty="0">
                <a:latin typeface="Helvetica" charset="0"/>
              </a:rPr>
              <a:t>Cross-equatorial monsoon cell</a:t>
            </a:r>
          </a:p>
        </p:txBody>
      </p:sp>
      <p:cxnSp>
        <p:nvCxnSpPr>
          <p:cNvPr id="17" name="Straight Arrow Connector 11">
            <a:extLst>
              <a:ext uri="{FF2B5EF4-FFF2-40B4-BE49-F238E27FC236}">
                <a16:creationId xmlns:a16="http://schemas.microsoft.com/office/drawing/2014/main" id="{5AA61615-1DA4-5101-F9DB-A84A0E1F5192}"/>
              </a:ext>
            </a:extLst>
          </p:cNvPr>
          <p:cNvCxnSpPr>
            <a:cxnSpLocks noChangeShapeType="1"/>
          </p:cNvCxnSpPr>
          <p:nvPr/>
        </p:nvCxnSpPr>
        <p:spPr bwMode="auto">
          <a:xfrm flipH="1">
            <a:off x="3048000" y="2087563"/>
            <a:ext cx="905934" cy="655637"/>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8" name="Straight Arrow Connector 11">
            <a:extLst>
              <a:ext uri="{FF2B5EF4-FFF2-40B4-BE49-F238E27FC236}">
                <a16:creationId xmlns:a16="http://schemas.microsoft.com/office/drawing/2014/main" id="{C4F494C1-A436-E05F-B4E9-886BD2F1EBAA}"/>
              </a:ext>
            </a:extLst>
          </p:cNvPr>
          <p:cNvCxnSpPr>
            <a:cxnSpLocks noChangeShapeType="1"/>
          </p:cNvCxnSpPr>
          <p:nvPr/>
        </p:nvCxnSpPr>
        <p:spPr bwMode="auto">
          <a:xfrm>
            <a:off x="8153400" y="1905000"/>
            <a:ext cx="457200" cy="1066800"/>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875065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
            <a:extLst>
              <a:ext uri="{FF2B5EF4-FFF2-40B4-BE49-F238E27FC236}">
                <a16:creationId xmlns:a16="http://schemas.microsoft.com/office/drawing/2014/main" id="{65E15F6E-907C-FAC7-ABCD-219024590049}"/>
              </a:ext>
            </a:extLst>
          </p:cNvPr>
          <p:cNvSpPr txBox="1">
            <a:spLocks noChangeArrowheads="1"/>
          </p:cNvSpPr>
          <p:nvPr/>
        </p:nvSpPr>
        <p:spPr bwMode="auto">
          <a:xfrm>
            <a:off x="685800" y="5943600"/>
            <a:ext cx="11049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a:latin typeface="Helvetica" charset="0"/>
                <a:cs typeface="Helvetica" charset="0"/>
              </a:rPr>
              <a:t>Monsoon circulations are cross-equatorial Hadley circulations that project strongly on the solstice zonal mean</a:t>
            </a:r>
          </a:p>
        </p:txBody>
      </p:sp>
      <p:pic>
        <p:nvPicPr>
          <p:cNvPr id="13" name="Picture 12" descr="streamfctn_july_winds.pdf">
            <a:extLst>
              <a:ext uri="{FF2B5EF4-FFF2-40B4-BE49-F238E27FC236}">
                <a16:creationId xmlns:a16="http://schemas.microsoft.com/office/drawing/2014/main" id="{7304EED1-A3AA-AFDE-CEB5-CDEB9DAF5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1390650"/>
            <a:ext cx="5429250" cy="4629150"/>
          </a:xfrm>
          <a:prstGeom prst="rect">
            <a:avLst/>
          </a:prstGeom>
        </p:spPr>
      </p:pic>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Monsoons are part of the atmospheric overturning</a:t>
            </a:r>
          </a:p>
        </p:txBody>
      </p:sp>
      <p:sp>
        <p:nvSpPr>
          <p:cNvPr id="10" name="TextBox 9">
            <a:extLst>
              <a:ext uri="{FF2B5EF4-FFF2-40B4-BE49-F238E27FC236}">
                <a16:creationId xmlns:a16="http://schemas.microsoft.com/office/drawing/2014/main" id="{C5A4D38D-B76E-2296-9DF8-E6B269DE2E94}"/>
              </a:ext>
            </a:extLst>
          </p:cNvPr>
          <p:cNvSpPr txBox="1"/>
          <p:nvPr/>
        </p:nvSpPr>
        <p:spPr>
          <a:xfrm>
            <a:off x="1035049" y="1208617"/>
            <a:ext cx="3079751" cy="400110"/>
          </a:xfrm>
          <a:prstGeom prst="rect">
            <a:avLst/>
          </a:prstGeom>
          <a:noFill/>
        </p:spPr>
        <p:txBody>
          <a:bodyPr wrap="square" rtlCol="0">
            <a:spAutoFit/>
          </a:bodyPr>
          <a:lstStyle/>
          <a:p>
            <a:r>
              <a:rPr lang="en-US" sz="2000" dirty="0">
                <a:latin typeface="Helvetica"/>
                <a:cs typeface="Helvetica"/>
              </a:rPr>
              <a:t>July zonal mean</a:t>
            </a:r>
          </a:p>
        </p:txBody>
      </p:sp>
      <p:sp>
        <p:nvSpPr>
          <p:cNvPr id="11" name="TextBox 10">
            <a:extLst>
              <a:ext uri="{FF2B5EF4-FFF2-40B4-BE49-F238E27FC236}">
                <a16:creationId xmlns:a16="http://schemas.microsoft.com/office/drawing/2014/main" id="{ACD40D4D-E7F6-0D82-E37B-BC75B85066F9}"/>
              </a:ext>
            </a:extLst>
          </p:cNvPr>
          <p:cNvSpPr txBox="1"/>
          <p:nvPr/>
        </p:nvSpPr>
        <p:spPr>
          <a:xfrm>
            <a:off x="6771215" y="1143000"/>
            <a:ext cx="6563785" cy="400110"/>
          </a:xfrm>
          <a:prstGeom prst="rect">
            <a:avLst/>
          </a:prstGeom>
          <a:noFill/>
        </p:spPr>
        <p:txBody>
          <a:bodyPr wrap="square" rtlCol="0">
            <a:spAutoFit/>
          </a:bodyPr>
          <a:lstStyle/>
          <a:p>
            <a:r>
              <a:rPr lang="en-US" sz="2000" dirty="0">
                <a:latin typeface="Helvetica"/>
                <a:cs typeface="Helvetica"/>
              </a:rPr>
              <a:t>July mean over Indian monsoon sector</a:t>
            </a:r>
          </a:p>
        </p:txBody>
      </p:sp>
      <p:pic>
        <p:nvPicPr>
          <p:cNvPr id="14" name="Picture 13" descr="streamfctn_july_monsoon.pdf">
            <a:extLst>
              <a:ext uri="{FF2B5EF4-FFF2-40B4-BE49-F238E27FC236}">
                <a16:creationId xmlns:a16="http://schemas.microsoft.com/office/drawing/2014/main" id="{924C8D65-EF32-0A5E-D74B-582C9D222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460" y="1447800"/>
            <a:ext cx="5463540" cy="5006340"/>
          </a:xfrm>
          <a:prstGeom prst="rect">
            <a:avLst/>
          </a:prstGeom>
        </p:spPr>
      </p:pic>
      <p:cxnSp>
        <p:nvCxnSpPr>
          <p:cNvPr id="9" name="Straight Arrow Connector 8">
            <a:extLst>
              <a:ext uri="{FF2B5EF4-FFF2-40B4-BE49-F238E27FC236}">
                <a16:creationId xmlns:a16="http://schemas.microsoft.com/office/drawing/2014/main" id="{5D3F6408-7F41-8A80-9746-A7AB1FC45A61}"/>
              </a:ext>
            </a:extLst>
          </p:cNvPr>
          <p:cNvCxnSpPr/>
          <p:nvPr/>
        </p:nvCxnSpPr>
        <p:spPr bwMode="auto">
          <a:xfrm flipV="1">
            <a:off x="3810000" y="2238620"/>
            <a:ext cx="0" cy="899094"/>
          </a:xfrm>
          <a:prstGeom prst="straightConnector1">
            <a:avLst/>
          </a:prstGeom>
          <a:noFill/>
          <a:ln w="38100" cap="flat" cmpd="sng" algn="ctr">
            <a:solidFill>
              <a:srgbClr val="FF2A87"/>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3F1854FA-460C-40AF-D8C9-98CD3213D834}"/>
              </a:ext>
            </a:extLst>
          </p:cNvPr>
          <p:cNvCxnSpPr/>
          <p:nvPr/>
        </p:nvCxnSpPr>
        <p:spPr bwMode="auto">
          <a:xfrm>
            <a:off x="2122682" y="2312950"/>
            <a:ext cx="10584" cy="893799"/>
          </a:xfrm>
          <a:prstGeom prst="straightConnector1">
            <a:avLst/>
          </a:prstGeom>
          <a:noFill/>
          <a:ln w="38100" cap="flat" cmpd="sng" algn="ctr">
            <a:solidFill>
              <a:srgbClr val="FF2A87"/>
            </a:solidFill>
            <a:prstDash val="solid"/>
            <a:round/>
            <a:headEnd type="none" w="med" len="med"/>
            <a:tailEnd type="arrow"/>
          </a:ln>
          <a:effectLst/>
        </p:spPr>
      </p:cxnSp>
      <p:sp>
        <p:nvSpPr>
          <p:cNvPr id="15" name="TextBox 9">
            <a:extLst>
              <a:ext uri="{FF2B5EF4-FFF2-40B4-BE49-F238E27FC236}">
                <a16:creationId xmlns:a16="http://schemas.microsoft.com/office/drawing/2014/main" id="{3F5B5F10-283A-8ADE-94CA-E1D92E5BF10D}"/>
              </a:ext>
            </a:extLst>
          </p:cNvPr>
          <p:cNvSpPr txBox="1">
            <a:spLocks noChangeArrowheads="1"/>
          </p:cNvSpPr>
          <p:nvPr/>
        </p:nvSpPr>
        <p:spPr bwMode="auto">
          <a:xfrm>
            <a:off x="3048001" y="1676400"/>
            <a:ext cx="228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800" dirty="0">
                <a:latin typeface="Helvetica" charset="0"/>
              </a:rPr>
              <a:t>Cross-equatorial</a:t>
            </a:r>
          </a:p>
          <a:p>
            <a:pPr algn="r"/>
            <a:r>
              <a:rPr lang="en-US" sz="1800" dirty="0">
                <a:latin typeface="Helvetica" charset="0"/>
              </a:rPr>
              <a:t>Hadley cell</a:t>
            </a:r>
          </a:p>
        </p:txBody>
      </p:sp>
      <p:sp>
        <p:nvSpPr>
          <p:cNvPr id="16" name="TextBox 9">
            <a:extLst>
              <a:ext uri="{FF2B5EF4-FFF2-40B4-BE49-F238E27FC236}">
                <a16:creationId xmlns:a16="http://schemas.microsoft.com/office/drawing/2014/main" id="{374CFEBE-C4C7-7AB7-CE83-BC5FD8DFEE49}"/>
              </a:ext>
            </a:extLst>
          </p:cNvPr>
          <p:cNvSpPr txBox="1">
            <a:spLocks noChangeArrowheads="1"/>
          </p:cNvSpPr>
          <p:nvPr/>
        </p:nvSpPr>
        <p:spPr bwMode="auto">
          <a:xfrm>
            <a:off x="7086600" y="1600200"/>
            <a:ext cx="3962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800" dirty="0">
                <a:latin typeface="Helvetica" charset="0"/>
              </a:rPr>
              <a:t>Cross-equatorial monsoon cell</a:t>
            </a:r>
          </a:p>
        </p:txBody>
      </p:sp>
      <p:cxnSp>
        <p:nvCxnSpPr>
          <p:cNvPr id="17" name="Straight Arrow Connector 11">
            <a:extLst>
              <a:ext uri="{FF2B5EF4-FFF2-40B4-BE49-F238E27FC236}">
                <a16:creationId xmlns:a16="http://schemas.microsoft.com/office/drawing/2014/main" id="{5AA61615-1DA4-5101-F9DB-A84A0E1F5192}"/>
              </a:ext>
            </a:extLst>
          </p:cNvPr>
          <p:cNvCxnSpPr>
            <a:cxnSpLocks noChangeShapeType="1"/>
          </p:cNvCxnSpPr>
          <p:nvPr/>
        </p:nvCxnSpPr>
        <p:spPr bwMode="auto">
          <a:xfrm flipH="1">
            <a:off x="3048000" y="2087563"/>
            <a:ext cx="905934" cy="655637"/>
          </a:xfrm>
          <a:prstGeom prst="straightConnector1">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8" name="Straight Arrow Connector 11">
            <a:extLst>
              <a:ext uri="{FF2B5EF4-FFF2-40B4-BE49-F238E27FC236}">
                <a16:creationId xmlns:a16="http://schemas.microsoft.com/office/drawing/2014/main" id="{C4F494C1-A436-E05F-B4E9-886BD2F1EBAA}"/>
              </a:ext>
            </a:extLst>
          </p:cNvPr>
          <p:cNvCxnSpPr>
            <a:cxnSpLocks noChangeShapeType="1"/>
          </p:cNvCxnSpPr>
          <p:nvPr/>
        </p:nvCxnSpPr>
        <p:spPr bwMode="auto">
          <a:xfrm>
            <a:off x="8153400" y="1905000"/>
            <a:ext cx="457200" cy="1066800"/>
          </a:xfrm>
          <a:prstGeom prst="straightConnector1">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0" name="Text Box 42">
            <a:extLst>
              <a:ext uri="{FF2B5EF4-FFF2-40B4-BE49-F238E27FC236}">
                <a16:creationId xmlns:a16="http://schemas.microsoft.com/office/drawing/2014/main" id="{F60EB861-7A36-6EC2-5557-B815E9199B46}"/>
              </a:ext>
            </a:extLst>
          </p:cNvPr>
          <p:cNvSpPr txBox="1">
            <a:spLocks noChangeArrowheads="1"/>
          </p:cNvSpPr>
          <p:nvPr/>
        </p:nvSpPr>
        <p:spPr bwMode="auto">
          <a:xfrm>
            <a:off x="3429000" y="6458634"/>
            <a:ext cx="85344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err="1">
                <a:solidFill>
                  <a:schemeClr val="bg2"/>
                </a:solidFill>
                <a:latin typeface="Helvetica" charset="0"/>
              </a:rPr>
              <a:t>e.g</a:t>
            </a:r>
            <a:r>
              <a:rPr lang="en-US" sz="1600" dirty="0">
                <a:solidFill>
                  <a:schemeClr val="bg2"/>
                </a:solidFill>
                <a:latin typeface="Helvetica" charset="0"/>
              </a:rPr>
              <a:t>, Walker, Bordoni &amp; Schneider (2015), Walker &amp; Bordoni (2016)</a:t>
            </a:r>
          </a:p>
        </p:txBody>
      </p:sp>
    </p:spTree>
    <p:extLst>
      <p:ext uri="{BB962C8B-B14F-4D97-AF65-F5344CB8AC3E}">
        <p14:creationId xmlns:p14="http://schemas.microsoft.com/office/powerpoint/2010/main" val="253185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CA3C4-6CCA-B507-375B-577527693F71}"/>
              </a:ext>
            </a:extLst>
          </p:cNvPr>
          <p:cNvGrpSpPr/>
          <p:nvPr/>
        </p:nvGrpSpPr>
        <p:grpSpPr>
          <a:xfrm>
            <a:off x="2209800" y="914400"/>
            <a:ext cx="7620000" cy="4267200"/>
            <a:chOff x="1567788" y="956102"/>
            <a:chExt cx="5571203" cy="2900248"/>
          </a:xfrm>
        </p:grpSpPr>
        <p:pic>
          <p:nvPicPr>
            <p:cNvPr id="3" name="Picture 2">
              <a:extLst>
                <a:ext uri="{FF2B5EF4-FFF2-40B4-BE49-F238E27FC236}">
                  <a16:creationId xmlns:a16="http://schemas.microsoft.com/office/drawing/2014/main" id="{6433861D-FF6A-1F7C-4345-6E4861ADCFBA}"/>
                </a:ext>
              </a:extLst>
            </p:cNvPr>
            <p:cNvPicPr>
              <a:picLocks noChangeAspect="1"/>
            </p:cNvPicPr>
            <p:nvPr/>
          </p:nvPicPr>
          <p:blipFill>
            <a:blip r:embed="rId3"/>
            <a:stretch>
              <a:fillRect/>
            </a:stretch>
          </p:blipFill>
          <p:spPr>
            <a:xfrm>
              <a:off x="1567788" y="956102"/>
              <a:ext cx="5571203" cy="2333882"/>
            </a:xfrm>
            <a:prstGeom prst="rect">
              <a:avLst/>
            </a:prstGeom>
          </p:spPr>
        </p:pic>
        <p:pic>
          <p:nvPicPr>
            <p:cNvPr id="4" name="Picture 3">
              <a:extLst>
                <a:ext uri="{FF2B5EF4-FFF2-40B4-BE49-F238E27FC236}">
                  <a16:creationId xmlns:a16="http://schemas.microsoft.com/office/drawing/2014/main" id="{D970E357-FEBB-0153-0E8B-C9FE1CB3A8D4}"/>
                </a:ext>
              </a:extLst>
            </p:cNvPr>
            <p:cNvPicPr>
              <a:picLocks noChangeAspect="1"/>
            </p:cNvPicPr>
            <p:nvPr/>
          </p:nvPicPr>
          <p:blipFill>
            <a:blip r:embed="rId4"/>
            <a:stretch>
              <a:fillRect/>
            </a:stretch>
          </p:blipFill>
          <p:spPr>
            <a:xfrm>
              <a:off x="3278533" y="3386310"/>
              <a:ext cx="2914248" cy="470040"/>
            </a:xfrm>
            <a:prstGeom prst="rect">
              <a:avLst/>
            </a:prstGeom>
          </p:spPr>
        </p:pic>
      </p:gr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global monsoon</a:t>
            </a:r>
          </a:p>
        </p:txBody>
      </p:sp>
      <p:sp>
        <p:nvSpPr>
          <p:cNvPr id="8" name="Text Box 8">
            <a:extLst>
              <a:ext uri="{FF2B5EF4-FFF2-40B4-BE49-F238E27FC236}">
                <a16:creationId xmlns:a16="http://schemas.microsoft.com/office/drawing/2014/main" id="{866E2497-C70C-411C-9E6B-40F8AE2D8041}"/>
              </a:ext>
            </a:extLst>
          </p:cNvPr>
          <p:cNvSpPr txBox="1">
            <a:spLocks noChangeArrowheads="1"/>
          </p:cNvSpPr>
          <p:nvPr/>
        </p:nvSpPr>
        <p:spPr bwMode="auto">
          <a:xfrm>
            <a:off x="381000" y="6477000"/>
            <a:ext cx="3390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i="1" dirty="0">
                <a:solidFill>
                  <a:schemeClr val="bg2"/>
                </a:solidFill>
                <a:latin typeface="Helvetica" charset="0"/>
              </a:rPr>
              <a:t>Data source</a:t>
            </a:r>
            <a:r>
              <a:rPr lang="en-US" sz="1600" dirty="0">
                <a:solidFill>
                  <a:schemeClr val="bg2"/>
                </a:solidFill>
                <a:latin typeface="Helvetica" charset="0"/>
              </a:rPr>
              <a:t>: GPCP, JRA-55</a:t>
            </a:r>
            <a:endParaRPr lang="en-US" sz="1600" dirty="0"/>
          </a:p>
        </p:txBody>
      </p:sp>
      <p:sp>
        <p:nvSpPr>
          <p:cNvPr id="19" name="TextBox 1">
            <a:extLst>
              <a:ext uri="{FF2B5EF4-FFF2-40B4-BE49-F238E27FC236}">
                <a16:creationId xmlns:a16="http://schemas.microsoft.com/office/drawing/2014/main" id="{6C288C51-CB1D-6D01-1947-A05CA9510FAB}"/>
              </a:ext>
            </a:extLst>
          </p:cNvPr>
          <p:cNvSpPr txBox="1">
            <a:spLocks noChangeArrowheads="1"/>
          </p:cNvSpPr>
          <p:nvPr/>
        </p:nvSpPr>
        <p:spPr bwMode="auto">
          <a:xfrm>
            <a:off x="609600" y="5257800"/>
            <a:ext cx="11049000"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a:latin typeface="Helvetica" charset="0"/>
                <a:cs typeface="Helvetica" charset="0"/>
              </a:rPr>
              <a:t>Monsoons are dominant circulation features of the tropics and subtropics, characterized by rainy summers and dry winters, and accompanied by a reversal of the prevailing winds. </a:t>
            </a:r>
          </a:p>
        </p:txBody>
      </p:sp>
    </p:spTree>
    <p:extLst>
      <p:ext uri="{BB962C8B-B14F-4D97-AF65-F5344CB8AC3E}">
        <p14:creationId xmlns:p14="http://schemas.microsoft.com/office/powerpoint/2010/main" val="948020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global monsoon</a:t>
            </a:r>
          </a:p>
        </p:txBody>
      </p:sp>
      <p:pic>
        <p:nvPicPr>
          <p:cNvPr id="7" name="Picture 6">
            <a:extLst>
              <a:ext uri="{FF2B5EF4-FFF2-40B4-BE49-F238E27FC236}">
                <a16:creationId xmlns:a16="http://schemas.microsoft.com/office/drawing/2014/main" id="{54F8F1B0-BA79-7992-CE3B-99923798F4E8}"/>
              </a:ext>
            </a:extLst>
          </p:cNvPr>
          <p:cNvPicPr>
            <a:picLocks noChangeAspect="1"/>
          </p:cNvPicPr>
          <p:nvPr/>
        </p:nvPicPr>
        <p:blipFill rotWithShape="1">
          <a:blip r:embed="rId3"/>
          <a:srcRect b="31155"/>
          <a:stretch/>
        </p:blipFill>
        <p:spPr>
          <a:xfrm>
            <a:off x="2438400" y="533400"/>
            <a:ext cx="7320277" cy="4871434"/>
          </a:xfrm>
          <a:prstGeom prst="rect">
            <a:avLst/>
          </a:prstGeom>
        </p:spPr>
      </p:pic>
      <p:sp>
        <p:nvSpPr>
          <p:cNvPr id="11" name="TextBox 1">
            <a:extLst>
              <a:ext uri="{FF2B5EF4-FFF2-40B4-BE49-F238E27FC236}">
                <a16:creationId xmlns:a16="http://schemas.microsoft.com/office/drawing/2014/main" id="{2E11D12A-4F26-052A-BE68-5792A46E9F94}"/>
              </a:ext>
            </a:extLst>
          </p:cNvPr>
          <p:cNvSpPr txBox="1">
            <a:spLocks noChangeArrowheads="1"/>
          </p:cNvSpPr>
          <p:nvPr/>
        </p:nvSpPr>
        <p:spPr bwMode="auto">
          <a:xfrm>
            <a:off x="685800" y="5563850"/>
            <a:ext cx="110490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a:latin typeface="Helvetica" charset="0"/>
                <a:cs typeface="Helvetica" charset="0"/>
              </a:rPr>
              <a:t>EOF analyses of the annual cycle of the precipitation and lower-level winds reveal a dominant, global-scale solstitial mode, driven by the annual cycle of insolation: the Global Monsoon. </a:t>
            </a:r>
          </a:p>
          <a:p>
            <a:endParaRPr lang="en-US" sz="2200" dirty="0">
              <a:latin typeface="Helvetica" charset="0"/>
              <a:cs typeface="Helvetica" charset="0"/>
            </a:endParaRPr>
          </a:p>
        </p:txBody>
      </p:sp>
      <p:sp>
        <p:nvSpPr>
          <p:cNvPr id="12" name="Text Box 42">
            <a:extLst>
              <a:ext uri="{FF2B5EF4-FFF2-40B4-BE49-F238E27FC236}">
                <a16:creationId xmlns:a16="http://schemas.microsoft.com/office/drawing/2014/main" id="{B420CECC-E5C5-21C6-43A4-4D0021210814}"/>
              </a:ext>
            </a:extLst>
          </p:cNvPr>
          <p:cNvSpPr txBox="1">
            <a:spLocks noChangeArrowheads="1"/>
          </p:cNvSpPr>
          <p:nvPr/>
        </p:nvSpPr>
        <p:spPr bwMode="auto">
          <a:xfrm>
            <a:off x="4038600" y="6458635"/>
            <a:ext cx="7848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a:solidFill>
                  <a:schemeClr val="bg2"/>
                </a:solidFill>
                <a:latin typeface="Helvetica" charset="0"/>
              </a:rPr>
              <a:t>e.g., Wang and Ding 2008</a:t>
            </a:r>
          </a:p>
        </p:txBody>
      </p:sp>
    </p:spTree>
    <p:extLst>
      <p:ext uri="{BB962C8B-B14F-4D97-AF65-F5344CB8AC3E}">
        <p14:creationId xmlns:p14="http://schemas.microsoft.com/office/powerpoint/2010/main" val="1357659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Rethinking monsoons</a:t>
            </a:r>
          </a:p>
        </p:txBody>
      </p:sp>
      <p:pic>
        <p:nvPicPr>
          <p:cNvPr id="9" name="Picture 1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712" y="1066800"/>
            <a:ext cx="4586288" cy="4915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pic>
      <p:sp>
        <p:nvSpPr>
          <p:cNvPr id="7" name="Text Box 8">
            <a:extLst>
              <a:ext uri="{FF2B5EF4-FFF2-40B4-BE49-F238E27FC236}">
                <a16:creationId xmlns:a16="http://schemas.microsoft.com/office/drawing/2014/main" id="{E05B3117-CC05-CAE9-BB98-999AD4935980}"/>
              </a:ext>
            </a:extLst>
          </p:cNvPr>
          <p:cNvSpPr txBox="1">
            <a:spLocks noChangeArrowheads="1"/>
          </p:cNvSpPr>
          <p:nvPr/>
        </p:nvSpPr>
        <p:spPr bwMode="auto">
          <a:xfrm>
            <a:off x="9442444" y="6477000"/>
            <a:ext cx="274955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err="1">
                <a:solidFill>
                  <a:schemeClr val="bg2"/>
                </a:solidFill>
                <a:latin typeface="Helvetica" charset="0"/>
              </a:rPr>
              <a:t>Ruddiman</a:t>
            </a:r>
            <a:r>
              <a:rPr lang="en-US" sz="1600" dirty="0">
                <a:solidFill>
                  <a:schemeClr val="bg2"/>
                </a:solidFill>
                <a:latin typeface="Helvetica" charset="0"/>
              </a:rPr>
              <a:t> (2007)</a:t>
            </a:r>
            <a:endParaRPr lang="en-US" sz="1600" dirty="0"/>
          </a:p>
        </p:txBody>
      </p:sp>
    </p:spTree>
    <p:extLst>
      <p:ext uri="{BB962C8B-B14F-4D97-AF65-F5344CB8AC3E}">
        <p14:creationId xmlns:p14="http://schemas.microsoft.com/office/powerpoint/2010/main" val="255065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Rethinking monsoons</a:t>
            </a:r>
          </a:p>
        </p:txBody>
      </p:sp>
      <p:pic>
        <p:nvPicPr>
          <p:cNvPr id="9" name="Picture 1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712" y="1066800"/>
            <a:ext cx="4586288" cy="4915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pic>
      <p:sp>
        <p:nvSpPr>
          <p:cNvPr id="7" name="Text Box 8">
            <a:extLst>
              <a:ext uri="{FF2B5EF4-FFF2-40B4-BE49-F238E27FC236}">
                <a16:creationId xmlns:a16="http://schemas.microsoft.com/office/drawing/2014/main" id="{E05B3117-CC05-CAE9-BB98-999AD4935980}"/>
              </a:ext>
            </a:extLst>
          </p:cNvPr>
          <p:cNvSpPr txBox="1">
            <a:spLocks noChangeArrowheads="1"/>
          </p:cNvSpPr>
          <p:nvPr/>
        </p:nvSpPr>
        <p:spPr bwMode="auto">
          <a:xfrm>
            <a:off x="9442444" y="6477000"/>
            <a:ext cx="274955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err="1">
                <a:solidFill>
                  <a:schemeClr val="bg2"/>
                </a:solidFill>
                <a:latin typeface="Helvetica" charset="0"/>
              </a:rPr>
              <a:t>Ruddiman</a:t>
            </a:r>
            <a:r>
              <a:rPr lang="en-US" sz="1600" dirty="0">
                <a:solidFill>
                  <a:schemeClr val="bg2"/>
                </a:solidFill>
                <a:latin typeface="Helvetica" charset="0"/>
              </a:rPr>
              <a:t> (2007)</a:t>
            </a:r>
            <a:endParaRPr lang="en-US" sz="1600" dirty="0"/>
          </a:p>
        </p:txBody>
      </p:sp>
      <p:sp>
        <p:nvSpPr>
          <p:cNvPr id="6" name="TextBox 1">
            <a:extLst>
              <a:ext uri="{FF2B5EF4-FFF2-40B4-BE49-F238E27FC236}">
                <a16:creationId xmlns:a16="http://schemas.microsoft.com/office/drawing/2014/main" id="{9029299F-14EB-B5D5-4064-1B83C7A01682}"/>
              </a:ext>
            </a:extLst>
          </p:cNvPr>
          <p:cNvSpPr txBox="1">
            <a:spLocks noChangeArrowheads="1"/>
          </p:cNvSpPr>
          <p:nvPr/>
        </p:nvSpPr>
        <p:spPr bwMode="auto">
          <a:xfrm>
            <a:off x="685800" y="6019800"/>
            <a:ext cx="113538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a:latin typeface="Helvetica" charset="0"/>
                <a:cs typeface="Helvetica" charset="0"/>
              </a:rPr>
              <a:t>Monsoons are NOT land-sea breeze circulations driven by near-surface meridional temperature gradients!</a:t>
            </a:r>
          </a:p>
        </p:txBody>
      </p:sp>
    </p:spTree>
    <p:extLst>
      <p:ext uri="{BB962C8B-B14F-4D97-AF65-F5344CB8AC3E}">
        <p14:creationId xmlns:p14="http://schemas.microsoft.com/office/powerpoint/2010/main" val="339779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Role of the near-surface temperature gradient</a:t>
            </a:r>
          </a:p>
        </p:txBody>
      </p:sp>
      <p:sp>
        <p:nvSpPr>
          <p:cNvPr id="7" name="Text Box 8">
            <a:extLst>
              <a:ext uri="{FF2B5EF4-FFF2-40B4-BE49-F238E27FC236}">
                <a16:creationId xmlns:a16="http://schemas.microsoft.com/office/drawing/2014/main" id="{E05B3117-CC05-CAE9-BB98-999AD4935980}"/>
              </a:ext>
            </a:extLst>
          </p:cNvPr>
          <p:cNvSpPr txBox="1">
            <a:spLocks noChangeArrowheads="1"/>
          </p:cNvSpPr>
          <p:nvPr/>
        </p:nvSpPr>
        <p:spPr bwMode="auto">
          <a:xfrm>
            <a:off x="9442444" y="6477000"/>
            <a:ext cx="274955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a:solidFill>
                  <a:schemeClr val="bg2"/>
                </a:solidFill>
                <a:latin typeface="Helvetica" charset="0"/>
              </a:rPr>
              <a:t>Simpson (1921)</a:t>
            </a:r>
            <a:endParaRPr lang="en-US" sz="1600" dirty="0"/>
          </a:p>
        </p:txBody>
      </p:sp>
      <p:sp>
        <p:nvSpPr>
          <p:cNvPr id="2" name="TextBox 1">
            <a:extLst>
              <a:ext uri="{FF2B5EF4-FFF2-40B4-BE49-F238E27FC236}">
                <a16:creationId xmlns:a16="http://schemas.microsoft.com/office/drawing/2014/main" id="{8CE70AEE-2DFA-254A-34C4-8814ABC9AD05}"/>
              </a:ext>
            </a:extLst>
          </p:cNvPr>
          <p:cNvSpPr txBox="1"/>
          <p:nvPr/>
        </p:nvSpPr>
        <p:spPr>
          <a:xfrm>
            <a:off x="685800" y="1143000"/>
            <a:ext cx="10820400" cy="3416320"/>
          </a:xfrm>
          <a:prstGeom prst="rect">
            <a:avLst/>
          </a:prstGeom>
          <a:noFill/>
        </p:spPr>
        <p:txBody>
          <a:bodyPr wrap="square" rtlCol="0">
            <a:spAutoFit/>
          </a:bodyPr>
          <a:lstStyle/>
          <a:p>
            <a:r>
              <a:rPr lang="en-GB" sz="2200" i="1" dirty="0">
                <a:latin typeface="Helvetica" pitchFamily="2" charset="0"/>
              </a:rPr>
              <a:t>“It has generally been held that the south-west monsoon owes its origin to the great difference of temperature which exists during the summer months between the heated land surface of India and the surrounding oceans…. This theory has to face the difficulties that the temperature over India is much higher in May, before the</a:t>
            </a:r>
          </a:p>
          <a:p>
            <a:r>
              <a:rPr lang="en-GB" sz="2200" i="1" dirty="0">
                <a:latin typeface="Helvetica" pitchFamily="2" charset="0"/>
              </a:rPr>
              <a:t>monsoon sets in, than it is during the monsoon itself; that the temperature is higher in years of bad monsoon than in years of good monsoon; and that the part of India which has the highest temperature and  the lowest pressure, is a region of practically no rainfall throughout the monsoon.”</a:t>
            </a:r>
            <a:endParaRPr lang="en-GB" sz="2000" i="1" dirty="0">
              <a:latin typeface="Helvetica" pitchFamily="2" charset="0"/>
            </a:endParaRPr>
          </a:p>
          <a:p>
            <a:endParaRPr lang="en-GB" sz="2000" dirty="0">
              <a:latin typeface="Helvetica" pitchFamily="2" charset="0"/>
            </a:endParaRPr>
          </a:p>
          <a:p>
            <a:endParaRPr lang="en-GB" sz="2000" dirty="0">
              <a:latin typeface="Helvetica" pitchFamily="2" charset="0"/>
            </a:endParaRPr>
          </a:p>
        </p:txBody>
      </p:sp>
    </p:spTree>
    <p:extLst>
      <p:ext uri="{BB962C8B-B14F-4D97-AF65-F5344CB8AC3E}">
        <p14:creationId xmlns:p14="http://schemas.microsoft.com/office/powerpoint/2010/main" val="1758298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35062-D1C1-6353-72E6-0A4ABA20B482}"/>
              </a:ext>
            </a:extLst>
          </p:cNvPr>
          <p:cNvPicPr>
            <a:picLocks noChangeAspect="1"/>
          </p:cNvPicPr>
          <p:nvPr/>
        </p:nvPicPr>
        <p:blipFill rotWithShape="1">
          <a:blip r:embed="rId3"/>
          <a:srcRect l="15491" r="11176"/>
          <a:stretch/>
        </p:blipFill>
        <p:spPr>
          <a:xfrm rot="16200000">
            <a:off x="3056248" y="-1483868"/>
            <a:ext cx="5927723" cy="10460736"/>
          </a:xfrm>
          <a:prstGeom prst="rect">
            <a:avLst/>
          </a:prstGeom>
        </p:spPr>
      </p:pic>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Tropical precipitation </a:t>
            </a:r>
          </a:p>
        </p:txBody>
      </p:sp>
      <p:sp>
        <p:nvSpPr>
          <p:cNvPr id="6" name="Text Box 8"/>
          <p:cNvSpPr txBox="1">
            <a:spLocks noChangeArrowheads="1"/>
          </p:cNvSpPr>
          <p:nvPr/>
        </p:nvSpPr>
        <p:spPr bwMode="auto">
          <a:xfrm>
            <a:off x="381000" y="6477000"/>
            <a:ext cx="3390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i="1" dirty="0">
                <a:solidFill>
                  <a:schemeClr val="bg2"/>
                </a:solidFill>
                <a:latin typeface="Helvetica" charset="0"/>
              </a:rPr>
              <a:t>Data source</a:t>
            </a:r>
            <a:r>
              <a:rPr lang="en-US" sz="1600" dirty="0">
                <a:solidFill>
                  <a:schemeClr val="bg2"/>
                </a:solidFill>
                <a:latin typeface="Helvetica" charset="0"/>
              </a:rPr>
              <a:t>: GPCP</a:t>
            </a:r>
            <a:endParaRPr lang="en-US" sz="1600" dirty="0"/>
          </a:p>
        </p:txBody>
      </p:sp>
      <p:sp>
        <p:nvSpPr>
          <p:cNvPr id="2" name="TextBox 1">
            <a:extLst>
              <a:ext uri="{FF2B5EF4-FFF2-40B4-BE49-F238E27FC236}">
                <a16:creationId xmlns:a16="http://schemas.microsoft.com/office/drawing/2014/main" id="{2F567C46-D776-3A9B-2E03-32A731BD1D0F}"/>
              </a:ext>
            </a:extLst>
          </p:cNvPr>
          <p:cNvSpPr txBox="1">
            <a:spLocks noChangeArrowheads="1"/>
          </p:cNvSpPr>
          <p:nvPr/>
        </p:nvSpPr>
        <p:spPr bwMode="auto">
          <a:xfrm>
            <a:off x="5676901" y="6540192"/>
            <a:ext cx="65150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Helvetica" charset="0"/>
                <a:cs typeface="Helvetica" charset="0"/>
              </a:rPr>
              <a:t>Why is the maximum precipitation (ITCZ) north of the equator?</a:t>
            </a:r>
          </a:p>
        </p:txBody>
      </p:sp>
    </p:spTree>
    <p:extLst>
      <p:ext uri="{BB962C8B-B14F-4D97-AF65-F5344CB8AC3E}">
        <p14:creationId xmlns:p14="http://schemas.microsoft.com/office/powerpoint/2010/main" val="1194310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9029299F-14EB-B5D5-4064-1B83C7A01682}"/>
              </a:ext>
            </a:extLst>
          </p:cNvPr>
          <p:cNvSpPr txBox="1">
            <a:spLocks noChangeArrowheads="1"/>
          </p:cNvSpPr>
          <p:nvPr/>
        </p:nvSpPr>
        <p:spPr bwMode="auto">
          <a:xfrm>
            <a:off x="457200" y="5562600"/>
            <a:ext cx="11353800"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a:latin typeface="Helvetica" charset="0"/>
                <a:cs typeface="Helvetica" charset="0"/>
              </a:rPr>
              <a:t>As part of the large-scale tropical overturning, monsoons participate to large-scale transports of energy and angular momentum. In particular, monsoons NEED to transport energy from the summer into the winter hemisphere. </a:t>
            </a:r>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Monsoons as cross-equatorial Hadley circulations</a:t>
            </a:r>
          </a:p>
        </p:txBody>
      </p:sp>
      <p:pic>
        <p:nvPicPr>
          <p:cNvPr id="2" name="Picture 2">
            <a:extLst>
              <a:ext uri="{FF2B5EF4-FFF2-40B4-BE49-F238E27FC236}">
                <a16:creationId xmlns:a16="http://schemas.microsoft.com/office/drawing/2014/main" id="{5195385E-0678-D550-07C1-A95BDDBA4E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6800"/>
            <a:ext cx="6087611" cy="425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97C9BF0-F778-A1FA-2AC7-358051D2B8EF}"/>
              </a:ext>
            </a:extLst>
          </p:cNvPr>
          <p:cNvSpPr txBox="1"/>
          <p:nvPr/>
        </p:nvSpPr>
        <p:spPr>
          <a:xfrm>
            <a:off x="7086600" y="4495800"/>
            <a:ext cx="533400" cy="369332"/>
          </a:xfrm>
          <a:prstGeom prst="rect">
            <a:avLst/>
          </a:prstGeom>
          <a:solidFill>
            <a:schemeClr val="bg1"/>
          </a:solidFill>
        </p:spPr>
        <p:txBody>
          <a:bodyPr wrap="square" rtlCol="0">
            <a:spAutoFit/>
          </a:bodyPr>
          <a:lstStyle/>
          <a:p>
            <a:r>
              <a:rPr lang="en-IT" sz="1800" dirty="0">
                <a:solidFill>
                  <a:srgbClr val="C00000"/>
                </a:solidFill>
              </a:rPr>
              <a:t>h</a:t>
            </a:r>
            <a:r>
              <a:rPr lang="en-IT" sz="1800" baseline="-25000" dirty="0">
                <a:solidFill>
                  <a:srgbClr val="C00000"/>
                </a:solidFill>
              </a:rPr>
              <a:t>b</a:t>
            </a:r>
          </a:p>
        </p:txBody>
      </p:sp>
    </p:spTree>
    <p:extLst>
      <p:ext uri="{BB962C8B-B14F-4D97-AF65-F5344CB8AC3E}">
        <p14:creationId xmlns:p14="http://schemas.microsoft.com/office/powerpoint/2010/main" val="1025877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9029299F-14EB-B5D5-4064-1B83C7A01682}"/>
              </a:ext>
            </a:extLst>
          </p:cNvPr>
          <p:cNvSpPr txBox="1">
            <a:spLocks noChangeArrowheads="1"/>
          </p:cNvSpPr>
          <p:nvPr/>
        </p:nvSpPr>
        <p:spPr bwMode="auto">
          <a:xfrm>
            <a:off x="457200" y="5562600"/>
            <a:ext cx="113538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a:latin typeface="Helvetica" charset="0"/>
                <a:cs typeface="Helvetica" charset="0"/>
              </a:rPr>
              <a:t>Constraints from conservation of angular momentum and modern views of convection establish link between the circulation and the distribution of low-level </a:t>
            </a:r>
            <a:r>
              <a:rPr lang="en-US" sz="2200" dirty="0">
                <a:solidFill>
                  <a:srgbClr val="C00000"/>
                </a:solidFill>
                <a:latin typeface="Helvetica" charset="0"/>
                <a:cs typeface="Helvetica" charset="0"/>
              </a:rPr>
              <a:t>moist static energy</a:t>
            </a:r>
          </a:p>
        </p:txBody>
      </p:sp>
      <p:pic>
        <p:nvPicPr>
          <p:cNvPr id="2" name="Picture 2">
            <a:extLst>
              <a:ext uri="{FF2B5EF4-FFF2-40B4-BE49-F238E27FC236}">
                <a16:creationId xmlns:a16="http://schemas.microsoft.com/office/drawing/2014/main" id="{5195385E-0678-D550-07C1-A95BDDBA4E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6800"/>
            <a:ext cx="6087611" cy="425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D9DE074-1AC4-0457-A3F4-A6B74339B80B}"/>
              </a:ext>
            </a:extLst>
          </p:cNvPr>
          <p:cNvSpPr txBox="1"/>
          <p:nvPr/>
        </p:nvSpPr>
        <p:spPr>
          <a:xfrm>
            <a:off x="8839200" y="1288564"/>
            <a:ext cx="2308286" cy="1703030"/>
          </a:xfrm>
          <a:prstGeom prst="rect">
            <a:avLst/>
          </a:prstGeom>
          <a:noFill/>
        </p:spPr>
        <p:txBody>
          <a:bodyPr wrap="square" rtlCol="0">
            <a:spAutoFit/>
          </a:bodyPr>
          <a:lstStyle/>
          <a:p>
            <a:r>
              <a:rPr lang="en-US" sz="1800" dirty="0">
                <a:latin typeface="Helvetica" charset="0"/>
                <a:ea typeface="Helvetica" charset="0"/>
                <a:cs typeface="Helvetica" charset="0"/>
              </a:rPr>
              <a:t>Maxima of </a:t>
            </a:r>
            <a:r>
              <a:rPr lang="en-US" sz="1800" i="1" dirty="0" err="1">
                <a:latin typeface="Helvetica" charset="0"/>
                <a:ea typeface="Helvetica" charset="0"/>
                <a:cs typeface="Helvetica" charset="0"/>
              </a:rPr>
              <a:t>T</a:t>
            </a:r>
            <a:r>
              <a:rPr lang="en-US" sz="1800" i="1" baseline="-25000" dirty="0" err="1">
                <a:latin typeface="Helvetica" charset="0"/>
                <a:ea typeface="Helvetica" charset="0"/>
                <a:cs typeface="Helvetica" charset="0"/>
              </a:rPr>
              <a:t>u</a:t>
            </a:r>
            <a:r>
              <a:rPr lang="en-US" sz="1800" i="1" baseline="-25000" dirty="0">
                <a:latin typeface="Helvetica" charset="0"/>
                <a:ea typeface="Helvetica" charset="0"/>
                <a:cs typeface="Helvetica" charset="0"/>
              </a:rPr>
              <a:t> </a:t>
            </a:r>
            <a:r>
              <a:rPr lang="en-US" sz="1800" dirty="0">
                <a:latin typeface="Helvetica" charset="0"/>
                <a:ea typeface="Helvetica" charset="0"/>
                <a:cs typeface="Helvetica" charset="0"/>
              </a:rPr>
              <a:t>and </a:t>
            </a:r>
            <a:r>
              <a:rPr lang="en-US" sz="1800" i="1" dirty="0" err="1">
                <a:solidFill>
                  <a:srgbClr val="C00000"/>
                </a:solidFill>
                <a:latin typeface="Helvetica" charset="0"/>
                <a:ea typeface="Helvetica" charset="0"/>
                <a:cs typeface="Helvetica" charset="0"/>
              </a:rPr>
              <a:t>h</a:t>
            </a:r>
            <a:r>
              <a:rPr lang="en-US" sz="1800" i="1" baseline="-25000" dirty="0" err="1">
                <a:solidFill>
                  <a:srgbClr val="C00000"/>
                </a:solidFill>
                <a:latin typeface="Helvetica" charset="0"/>
                <a:ea typeface="Helvetica" charset="0"/>
                <a:cs typeface="Helvetica" charset="0"/>
              </a:rPr>
              <a:t>b</a:t>
            </a:r>
            <a:r>
              <a:rPr lang="en-US" sz="1800" i="1" dirty="0">
                <a:latin typeface="Helvetica" charset="0"/>
                <a:ea typeface="Helvetica" charset="0"/>
                <a:cs typeface="Helvetica" charset="0"/>
              </a:rPr>
              <a:t> </a:t>
            </a:r>
            <a:r>
              <a:rPr lang="en-US" sz="1800" dirty="0">
                <a:latin typeface="Helvetica" charset="0"/>
                <a:ea typeface="Helvetica" charset="0"/>
                <a:cs typeface="Helvetica" charset="0"/>
              </a:rPr>
              <a:t>coincide at poleward edge of cell</a:t>
            </a:r>
          </a:p>
          <a:p>
            <a:endParaRPr lang="en-US" sz="1600" baseline="-25000" dirty="0">
              <a:latin typeface="Helvetica" charset="0"/>
              <a:ea typeface="Helvetica" charset="0"/>
              <a:cs typeface="Helvetica" charset="0"/>
            </a:endParaRPr>
          </a:p>
          <a:p>
            <a:endParaRPr lang="en-US" i="1" baseline="-25000" dirty="0"/>
          </a:p>
          <a:p>
            <a:r>
              <a:rPr lang="en-US" dirty="0"/>
              <a:t> </a:t>
            </a:r>
          </a:p>
        </p:txBody>
      </p:sp>
      <p:sp>
        <p:nvSpPr>
          <p:cNvPr id="4" name="Text Box 42">
            <a:extLst>
              <a:ext uri="{FF2B5EF4-FFF2-40B4-BE49-F238E27FC236}">
                <a16:creationId xmlns:a16="http://schemas.microsoft.com/office/drawing/2014/main" id="{56103539-ADA8-5974-1B20-3CF5646D5526}"/>
              </a:ext>
            </a:extLst>
          </p:cNvPr>
          <p:cNvSpPr txBox="1">
            <a:spLocks noChangeArrowheads="1"/>
          </p:cNvSpPr>
          <p:nvPr/>
        </p:nvSpPr>
        <p:spPr bwMode="auto">
          <a:xfrm>
            <a:off x="1600200" y="6400800"/>
            <a:ext cx="103632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pPr>
            <a:r>
              <a:rPr lang="en-US" altLang="en-US" sz="1600" dirty="0">
                <a:solidFill>
                  <a:schemeClr val="bg2"/>
                </a:solidFill>
                <a:latin typeface="Helvetica" pitchFamily="2" charset="0"/>
              </a:rPr>
              <a:t>e.g., Lindzen and Hou (1988), Emanuel et al. (1994), Emanuel (1995), </a:t>
            </a:r>
            <a:r>
              <a:rPr lang="en-US" altLang="en-US" sz="1600" dirty="0" err="1">
                <a:solidFill>
                  <a:schemeClr val="bg2"/>
                </a:solidFill>
                <a:latin typeface="Helvetica" pitchFamily="2" charset="0"/>
              </a:rPr>
              <a:t>Prive</a:t>
            </a:r>
            <a:r>
              <a:rPr lang="en-US" altLang="en-US" sz="1600" dirty="0">
                <a:solidFill>
                  <a:schemeClr val="bg2"/>
                </a:solidFill>
                <a:latin typeface="Helvetica" pitchFamily="2" charset="0"/>
              </a:rPr>
              <a:t> and Plumb (2007), </a:t>
            </a:r>
            <a:r>
              <a:rPr lang="en-US" altLang="en-US" sz="1600" dirty="0" err="1">
                <a:solidFill>
                  <a:schemeClr val="bg2"/>
                </a:solidFill>
                <a:latin typeface="Helvetica" pitchFamily="2" charset="0"/>
              </a:rPr>
              <a:t>Nie</a:t>
            </a:r>
            <a:r>
              <a:rPr lang="en-US" altLang="en-US" sz="1600" dirty="0">
                <a:solidFill>
                  <a:schemeClr val="bg2"/>
                </a:solidFill>
                <a:latin typeface="Helvetica" pitchFamily="2" charset="0"/>
              </a:rPr>
              <a:t> et al. (2010)</a:t>
            </a:r>
          </a:p>
        </p:txBody>
      </p:sp>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2209800" y="330200"/>
            <a:ext cx="7772400"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a:solidFill>
                  <a:schemeClr val="tx1"/>
                </a:solidFill>
                <a:latin typeface="Helvetica" charset="0"/>
                <a:ea typeface="ＭＳ Ｐゴシック" charset="0"/>
                <a:cs typeface="ＭＳ Ｐゴシック" charset="0"/>
              </a:rPr>
              <a:t>Monsoons as cross-equatorial Hadley circulations</a:t>
            </a:r>
            <a:endParaRPr lang="en-US" sz="2500" kern="0" dirty="0">
              <a:solidFill>
                <a:schemeClr val="tx1"/>
              </a:solidFill>
              <a:latin typeface="Helvetica" charset="0"/>
              <a:ea typeface="ＭＳ Ｐゴシック" charset="0"/>
              <a:cs typeface="ＭＳ Ｐゴシック" charset="0"/>
            </a:endParaRPr>
          </a:p>
        </p:txBody>
      </p:sp>
      <p:sp>
        <p:nvSpPr>
          <p:cNvPr id="9" name="TextBox 8">
            <a:extLst>
              <a:ext uri="{FF2B5EF4-FFF2-40B4-BE49-F238E27FC236}">
                <a16:creationId xmlns:a16="http://schemas.microsoft.com/office/drawing/2014/main" id="{AB17CD14-075C-F5F8-51F1-16C14D6D736F}"/>
              </a:ext>
            </a:extLst>
          </p:cNvPr>
          <p:cNvSpPr txBox="1"/>
          <p:nvPr/>
        </p:nvSpPr>
        <p:spPr>
          <a:xfrm>
            <a:off x="7086600" y="4495800"/>
            <a:ext cx="533400" cy="369332"/>
          </a:xfrm>
          <a:prstGeom prst="rect">
            <a:avLst/>
          </a:prstGeom>
          <a:solidFill>
            <a:schemeClr val="bg1"/>
          </a:solidFill>
        </p:spPr>
        <p:txBody>
          <a:bodyPr wrap="square" rtlCol="0">
            <a:spAutoFit/>
          </a:bodyPr>
          <a:lstStyle/>
          <a:p>
            <a:r>
              <a:rPr lang="en-IT" sz="1800" dirty="0">
                <a:solidFill>
                  <a:srgbClr val="C00000"/>
                </a:solidFill>
              </a:rPr>
              <a:t>h</a:t>
            </a:r>
            <a:r>
              <a:rPr lang="en-IT" sz="1800" baseline="-25000" dirty="0">
                <a:solidFill>
                  <a:srgbClr val="C00000"/>
                </a:solidFill>
              </a:rPr>
              <a:t>b</a:t>
            </a:r>
          </a:p>
        </p:txBody>
      </p:sp>
      <p:pic>
        <p:nvPicPr>
          <p:cNvPr id="10" name="Picture 9">
            <a:extLst>
              <a:ext uri="{FF2B5EF4-FFF2-40B4-BE49-F238E27FC236}">
                <a16:creationId xmlns:a16="http://schemas.microsoft.com/office/drawing/2014/main" id="{5847DA87-C283-7C0D-CC81-2AF8F138B7B0}"/>
              </a:ext>
            </a:extLst>
          </p:cNvPr>
          <p:cNvPicPr>
            <a:picLocks noChangeAspect="1"/>
          </p:cNvPicPr>
          <p:nvPr/>
        </p:nvPicPr>
        <p:blipFill>
          <a:blip r:embed="rId4"/>
          <a:stretch>
            <a:fillRect/>
          </a:stretch>
        </p:blipFill>
        <p:spPr>
          <a:xfrm>
            <a:off x="8763000" y="4876800"/>
            <a:ext cx="2607733" cy="304800"/>
          </a:xfrm>
          <a:prstGeom prst="rect">
            <a:avLst/>
          </a:prstGeom>
        </p:spPr>
      </p:pic>
    </p:spTree>
    <p:extLst>
      <p:ext uri="{BB962C8B-B14F-4D97-AF65-F5344CB8AC3E}">
        <p14:creationId xmlns:p14="http://schemas.microsoft.com/office/powerpoint/2010/main" val="4216965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1939641" y="330200"/>
            <a:ext cx="8333509"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Is convection a heat source for large-scale circulations?</a:t>
            </a:r>
          </a:p>
        </p:txBody>
      </p:sp>
      <p:sp>
        <p:nvSpPr>
          <p:cNvPr id="5" name="Rectangle 13">
            <a:extLst>
              <a:ext uri="{FF2B5EF4-FFF2-40B4-BE49-F238E27FC236}">
                <a16:creationId xmlns:a16="http://schemas.microsoft.com/office/drawing/2014/main" id="{2913D366-60FA-C5C8-CD53-7C4728C5CAD4}"/>
              </a:ext>
            </a:extLst>
          </p:cNvPr>
          <p:cNvSpPr>
            <a:spLocks noChangeArrowheads="1"/>
          </p:cNvSpPr>
          <p:nvPr/>
        </p:nvSpPr>
        <p:spPr bwMode="auto">
          <a:xfrm>
            <a:off x="1244687" y="877450"/>
            <a:ext cx="9728117"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eaLnBrk="1" hangingPunct="1">
              <a:spcBef>
                <a:spcPct val="20000"/>
              </a:spcBef>
            </a:pPr>
            <a:endParaRPr lang="en-US" sz="1800" dirty="0">
              <a:latin typeface="Helvetica" charset="0"/>
            </a:endParaRPr>
          </a:p>
          <a:p>
            <a:pPr marL="796925" lvl="1" indent="-339725" eaLnBrk="1" hangingPunct="1">
              <a:spcBef>
                <a:spcPct val="20000"/>
              </a:spcBef>
              <a:buFontTx/>
              <a:buChar char="•"/>
            </a:pPr>
            <a:r>
              <a:rPr lang="en-US" sz="2200" dirty="0">
                <a:latin typeface="Helvetica" charset="0"/>
              </a:rPr>
              <a:t>The concept of conditional instability has been central to the thinking about moist convection and its interaction with large-scale circulations;</a:t>
            </a:r>
          </a:p>
          <a:p>
            <a:pPr marL="796925" lvl="1" indent="-339725" eaLnBrk="1" hangingPunct="1">
              <a:spcBef>
                <a:spcPct val="20000"/>
              </a:spcBef>
              <a:buFontTx/>
              <a:buChar char="•"/>
            </a:pPr>
            <a:r>
              <a:rPr lang="en-US" sz="2200" i="1" dirty="0">
                <a:latin typeface="Helvetica" charset="0"/>
              </a:rPr>
              <a:t>Conditional</a:t>
            </a:r>
            <a:r>
              <a:rPr lang="en-US" sz="2200" dirty="0">
                <a:latin typeface="Helvetica" charset="0"/>
              </a:rPr>
              <a:t> implies that the instability is finite amplitude in nature:</a:t>
            </a:r>
            <a:endParaRPr lang="en-US" sz="2200" i="1" dirty="0">
              <a:latin typeface="Helvetica" charset="0"/>
            </a:endParaRPr>
          </a:p>
          <a:p>
            <a:pPr marL="796925" lvl="1" indent="-339725" eaLnBrk="1" hangingPunct="1">
              <a:spcBef>
                <a:spcPct val="20000"/>
              </a:spcBef>
              <a:buFontTx/>
              <a:buChar char="•"/>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pic>
        <p:nvPicPr>
          <p:cNvPr id="7" name="Picture 6">
            <a:extLst>
              <a:ext uri="{FF2B5EF4-FFF2-40B4-BE49-F238E27FC236}">
                <a16:creationId xmlns:a16="http://schemas.microsoft.com/office/drawing/2014/main" id="{88018411-9336-26EF-D660-104BF109E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829" y="2731650"/>
            <a:ext cx="3568875" cy="3833813"/>
          </a:xfrm>
          <a:prstGeom prst="rect">
            <a:avLst/>
          </a:prstGeom>
        </p:spPr>
      </p:pic>
      <p:sp>
        <p:nvSpPr>
          <p:cNvPr id="11" name="TextBox 10">
            <a:extLst>
              <a:ext uri="{FF2B5EF4-FFF2-40B4-BE49-F238E27FC236}">
                <a16:creationId xmlns:a16="http://schemas.microsoft.com/office/drawing/2014/main" id="{D0471825-542C-0C9A-4386-7845C71B7893}"/>
              </a:ext>
            </a:extLst>
          </p:cNvPr>
          <p:cNvSpPr txBox="1"/>
          <p:nvPr/>
        </p:nvSpPr>
        <p:spPr>
          <a:xfrm>
            <a:off x="4220285" y="4162781"/>
            <a:ext cx="2028825" cy="461665"/>
          </a:xfrm>
          <a:prstGeom prst="rect">
            <a:avLst/>
          </a:prstGeom>
          <a:noFill/>
        </p:spPr>
        <p:txBody>
          <a:bodyPr wrap="square" rtlCol="0">
            <a:spAutoFit/>
          </a:bodyPr>
          <a:lstStyle/>
          <a:p>
            <a:r>
              <a:rPr lang="en-US" dirty="0">
                <a:solidFill>
                  <a:schemeClr val="accent6"/>
                </a:solidFill>
                <a:latin typeface="Helvetica" charset="0"/>
                <a:ea typeface="Helvetica" charset="0"/>
                <a:cs typeface="Helvetica" charset="0"/>
              </a:rPr>
              <a:t>CAPE</a:t>
            </a:r>
          </a:p>
        </p:txBody>
      </p:sp>
      <p:cxnSp>
        <p:nvCxnSpPr>
          <p:cNvPr id="12" name="Straight Arrow Connector 11">
            <a:extLst>
              <a:ext uri="{FF2B5EF4-FFF2-40B4-BE49-F238E27FC236}">
                <a16:creationId xmlns:a16="http://schemas.microsoft.com/office/drawing/2014/main" id="{A3B1FC8D-DA7F-D65E-4FEE-83143F800D29}"/>
              </a:ext>
            </a:extLst>
          </p:cNvPr>
          <p:cNvCxnSpPr>
            <a:cxnSpLocks/>
          </p:cNvCxnSpPr>
          <p:nvPr/>
        </p:nvCxnSpPr>
        <p:spPr bwMode="auto">
          <a:xfrm flipH="1" flipV="1">
            <a:off x="3185410" y="4324631"/>
            <a:ext cx="991305" cy="137964"/>
          </a:xfrm>
          <a:prstGeom prst="straightConnector1">
            <a:avLst/>
          </a:prstGeom>
          <a:noFill/>
          <a:ln w="19050" cap="flat" cmpd="sng" algn="ctr">
            <a:solidFill>
              <a:schemeClr val="accent6"/>
            </a:solidFill>
            <a:prstDash val="solid"/>
            <a:round/>
            <a:headEnd type="none" w="med" len="med"/>
            <a:tailEnd type="triangle"/>
          </a:ln>
          <a:effectLst/>
        </p:spPr>
      </p:cxnSp>
      <p:sp>
        <p:nvSpPr>
          <p:cNvPr id="13" name="TextBox 12">
            <a:extLst>
              <a:ext uri="{FF2B5EF4-FFF2-40B4-BE49-F238E27FC236}">
                <a16:creationId xmlns:a16="http://schemas.microsoft.com/office/drawing/2014/main" id="{BEA6E99B-5AB5-41D2-07D0-DA22EC58875E}"/>
              </a:ext>
            </a:extLst>
          </p:cNvPr>
          <p:cNvSpPr txBox="1"/>
          <p:nvPr/>
        </p:nvSpPr>
        <p:spPr>
          <a:xfrm>
            <a:off x="4406904" y="5892137"/>
            <a:ext cx="2028825" cy="461665"/>
          </a:xfrm>
          <a:prstGeom prst="rect">
            <a:avLst/>
          </a:prstGeom>
          <a:noFill/>
        </p:spPr>
        <p:txBody>
          <a:bodyPr wrap="square" rtlCol="0">
            <a:spAutoFit/>
          </a:bodyPr>
          <a:lstStyle/>
          <a:p>
            <a:r>
              <a:rPr lang="en-US" dirty="0">
                <a:solidFill>
                  <a:srgbClr val="C00000"/>
                </a:solidFill>
                <a:latin typeface="Helvetica" charset="0"/>
                <a:ea typeface="Helvetica" charset="0"/>
                <a:cs typeface="Helvetica" charset="0"/>
              </a:rPr>
              <a:t>CIN</a:t>
            </a:r>
          </a:p>
        </p:txBody>
      </p:sp>
      <p:cxnSp>
        <p:nvCxnSpPr>
          <p:cNvPr id="14" name="Straight Arrow Connector 13">
            <a:extLst>
              <a:ext uri="{FF2B5EF4-FFF2-40B4-BE49-F238E27FC236}">
                <a16:creationId xmlns:a16="http://schemas.microsoft.com/office/drawing/2014/main" id="{1B668F3B-3B9D-C237-96BE-59116223ECD4}"/>
              </a:ext>
            </a:extLst>
          </p:cNvPr>
          <p:cNvCxnSpPr/>
          <p:nvPr/>
        </p:nvCxnSpPr>
        <p:spPr bwMode="auto">
          <a:xfrm flipH="1" flipV="1">
            <a:off x="3681063" y="5678548"/>
            <a:ext cx="725841" cy="366563"/>
          </a:xfrm>
          <a:prstGeom prst="straightConnector1">
            <a:avLst/>
          </a:prstGeom>
          <a:noFill/>
          <a:ln w="19050" cap="flat" cmpd="sng" algn="ctr">
            <a:solidFill>
              <a:srgbClr val="C00000"/>
            </a:solidFill>
            <a:prstDash val="solid"/>
            <a:round/>
            <a:headEnd type="none" w="med" len="med"/>
            <a:tailEnd type="triangle"/>
          </a:ln>
          <a:effectLst/>
        </p:spPr>
      </p:cxnSp>
      <p:sp>
        <p:nvSpPr>
          <p:cNvPr id="15" name="Rectangle 13">
            <a:extLst>
              <a:ext uri="{FF2B5EF4-FFF2-40B4-BE49-F238E27FC236}">
                <a16:creationId xmlns:a16="http://schemas.microsoft.com/office/drawing/2014/main" id="{2389779B-68B4-8C60-2847-8BE4C855CC19}"/>
              </a:ext>
            </a:extLst>
          </p:cNvPr>
          <p:cNvSpPr>
            <a:spLocks noChangeArrowheads="1"/>
          </p:cNvSpPr>
          <p:nvPr/>
        </p:nvSpPr>
        <p:spPr bwMode="auto">
          <a:xfrm>
            <a:off x="6005384" y="2645402"/>
            <a:ext cx="4886178"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eaLnBrk="1" hangingPunct="1">
              <a:spcBef>
                <a:spcPct val="20000"/>
              </a:spcBef>
            </a:pPr>
            <a:endParaRPr lang="en-US" sz="1800" dirty="0">
              <a:latin typeface="Helvetica" charset="0"/>
            </a:endParaRPr>
          </a:p>
          <a:p>
            <a:pPr marL="796925" lvl="1" indent="-339725" eaLnBrk="1" hangingPunct="1">
              <a:spcBef>
                <a:spcPct val="20000"/>
              </a:spcBef>
              <a:buFontTx/>
              <a:buChar char="•"/>
            </a:pPr>
            <a:r>
              <a:rPr lang="en-US" sz="2200" dirty="0">
                <a:latin typeface="Helvetica" charset="0"/>
              </a:rPr>
              <a:t>The existence of CIN acts as a barrier to convection;</a:t>
            </a:r>
          </a:p>
          <a:p>
            <a:pPr marL="796925" lvl="1" indent="-339725" eaLnBrk="1" hangingPunct="1">
              <a:spcBef>
                <a:spcPct val="20000"/>
              </a:spcBef>
              <a:buFontTx/>
              <a:buChar char="•"/>
            </a:pPr>
            <a:r>
              <a:rPr lang="en-US" sz="2200" dirty="0">
                <a:latin typeface="Helvetica" charset="0"/>
              </a:rPr>
              <a:t>Only large perturbations can trigger convection;</a:t>
            </a:r>
          </a:p>
          <a:p>
            <a:pPr marL="796925" lvl="1" indent="-339725" eaLnBrk="1" hangingPunct="1">
              <a:spcBef>
                <a:spcPct val="20000"/>
              </a:spcBef>
              <a:buFontTx/>
              <a:buChar char="•"/>
            </a:pPr>
            <a:r>
              <a:rPr lang="en-US" sz="2200" dirty="0">
                <a:latin typeface="Helvetica" charset="0"/>
              </a:rPr>
              <a:t>But </a:t>
            </a:r>
            <a:r>
              <a:rPr lang="en-US" sz="2200" i="1" dirty="0" err="1">
                <a:latin typeface="Helvetica" charset="0"/>
              </a:rPr>
              <a:t>unambiguosly</a:t>
            </a:r>
            <a:r>
              <a:rPr lang="en-US" sz="2200" i="1" dirty="0">
                <a:latin typeface="Helvetica" charset="0"/>
              </a:rPr>
              <a:t> </a:t>
            </a:r>
            <a:r>
              <a:rPr lang="en-US" sz="2200" dirty="0">
                <a:latin typeface="Helvetica" charset="0"/>
              </a:rPr>
              <a:t>conditionally unstable profiles have only been demonstrated over continental areas.</a:t>
            </a: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spTree>
    <p:extLst>
      <p:ext uri="{BB962C8B-B14F-4D97-AF65-F5344CB8AC3E}">
        <p14:creationId xmlns:p14="http://schemas.microsoft.com/office/powerpoint/2010/main" val="2500016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2008912" y="330200"/>
            <a:ext cx="8181109"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Is convection a heat source for large-scale circulations?</a:t>
            </a:r>
          </a:p>
        </p:txBody>
      </p:sp>
      <p:sp>
        <p:nvSpPr>
          <p:cNvPr id="2" name="Rectangle 13">
            <a:extLst>
              <a:ext uri="{FF2B5EF4-FFF2-40B4-BE49-F238E27FC236}">
                <a16:creationId xmlns:a16="http://schemas.microsoft.com/office/drawing/2014/main" id="{4039DB3C-17F6-CF2A-75CA-2364A8540BDE}"/>
              </a:ext>
            </a:extLst>
          </p:cNvPr>
          <p:cNvSpPr>
            <a:spLocks noChangeArrowheads="1"/>
          </p:cNvSpPr>
          <p:nvPr/>
        </p:nvSpPr>
        <p:spPr bwMode="auto">
          <a:xfrm>
            <a:off x="896655" y="1180087"/>
            <a:ext cx="10408659"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eaLnBrk="1" hangingPunct="1">
              <a:spcBef>
                <a:spcPct val="20000"/>
              </a:spcBef>
            </a:pPr>
            <a:endParaRPr lang="en-US" sz="1800" dirty="0">
              <a:latin typeface="Helvetica" charset="0"/>
            </a:endParaRPr>
          </a:p>
          <a:p>
            <a:pPr marL="796925" lvl="1" indent="-339725" eaLnBrk="1" hangingPunct="1">
              <a:spcBef>
                <a:spcPct val="20000"/>
              </a:spcBef>
              <a:buFontTx/>
              <a:buChar char="•"/>
            </a:pPr>
            <a:r>
              <a:rPr lang="en-US" sz="2200" dirty="0">
                <a:latin typeface="Helvetica" charset="0"/>
              </a:rPr>
              <a:t>In this external view, energy released by convection </a:t>
            </a:r>
            <a:r>
              <a:rPr lang="en-US" sz="2200" i="1" dirty="0">
                <a:latin typeface="Helvetica" charset="0"/>
              </a:rPr>
              <a:t>drives</a:t>
            </a:r>
            <a:r>
              <a:rPr lang="en-US" sz="2200" dirty="0">
                <a:latin typeface="Helvetica" charset="0"/>
              </a:rPr>
              <a:t> the flow:</a:t>
            </a:r>
          </a:p>
          <a:p>
            <a:pPr marL="1254125" lvl="2" indent="-339725" eaLnBrk="1" hangingPunct="1">
              <a:spcBef>
                <a:spcPct val="20000"/>
              </a:spcBef>
              <a:buFontTx/>
              <a:buChar char="•"/>
            </a:pPr>
            <a:r>
              <a:rPr lang="en-US" sz="2200" dirty="0">
                <a:latin typeface="Helvetica" charset="0"/>
              </a:rPr>
              <a:t>Latent heat released typically exceeds energy required to maintain the KE of large-scale motions against dissipation;</a:t>
            </a:r>
          </a:p>
          <a:p>
            <a:pPr marL="1254125" lvl="2" indent="-339725" eaLnBrk="1" hangingPunct="1">
              <a:spcBef>
                <a:spcPct val="20000"/>
              </a:spcBef>
              <a:buFontTx/>
              <a:buChar char="•"/>
            </a:pPr>
            <a:r>
              <a:rPr lang="en-US" sz="2200" dirty="0">
                <a:latin typeface="Helvetica" charset="0"/>
              </a:rPr>
              <a:t>Latent heating leads to KE production.</a:t>
            </a:r>
          </a:p>
          <a:p>
            <a:pPr lvl="1" eaLnBrk="1" hangingPunct="1">
              <a:spcBef>
                <a:spcPct val="20000"/>
              </a:spcBef>
            </a:pPr>
            <a:endParaRPr lang="en-US" sz="2200" dirty="0">
              <a:latin typeface="Helvetica" charset="0"/>
            </a:endParaRPr>
          </a:p>
          <a:p>
            <a:pPr marL="796925" lvl="1" indent="-339725" eaLnBrk="1" hangingPunct="1">
              <a:spcBef>
                <a:spcPct val="20000"/>
              </a:spcBef>
              <a:buFontTx/>
              <a:buChar char="•"/>
            </a:pPr>
            <a:r>
              <a:rPr lang="en-US" sz="2200" dirty="0">
                <a:latin typeface="Helvetica" charset="0"/>
              </a:rPr>
              <a:t>But this energy conversion requires positive correlation between heating and temperature fluctuations:</a:t>
            </a:r>
          </a:p>
          <a:p>
            <a:pPr marL="1254125" lvl="2" indent="-339725" eaLnBrk="1" hangingPunct="1">
              <a:spcBef>
                <a:spcPct val="20000"/>
              </a:spcBef>
              <a:buFontTx/>
              <a:buChar char="•"/>
            </a:pPr>
            <a:r>
              <a:rPr lang="en-US" sz="2200" dirty="0">
                <a:latin typeface="Helvetica" charset="0"/>
              </a:rPr>
              <a:t>No </a:t>
            </a:r>
            <a:r>
              <a:rPr lang="en-US" sz="2200" i="1" dirty="0">
                <a:latin typeface="Helvetica" charset="0"/>
              </a:rPr>
              <a:t>a priori </a:t>
            </a:r>
            <a:r>
              <a:rPr lang="en-US" sz="2200" dirty="0">
                <a:latin typeface="Helvetica" charset="0"/>
              </a:rPr>
              <a:t>reason for this to be the case;</a:t>
            </a:r>
          </a:p>
          <a:p>
            <a:pPr marL="1254125" lvl="2" indent="-339725" eaLnBrk="1" hangingPunct="1">
              <a:spcBef>
                <a:spcPct val="20000"/>
              </a:spcBef>
              <a:buFontTx/>
              <a:buChar char="•"/>
            </a:pPr>
            <a:r>
              <a:rPr lang="en-US" sz="2200" dirty="0">
                <a:latin typeface="Helvetica" charset="0"/>
              </a:rPr>
              <a:t>In fact, latent heat release is largely balanced by radiative and adiabatic cooling – any residual is a small percentage of large compensating terms. </a:t>
            </a:r>
          </a:p>
          <a:p>
            <a:pPr marL="1254125" lvl="2" indent="-339725" eaLnBrk="1" hangingPunct="1">
              <a:spcBef>
                <a:spcPct val="20000"/>
              </a:spcBef>
              <a:buFontTx/>
              <a:buChar char="•"/>
            </a:pPr>
            <a:endParaRPr lang="en-US" sz="22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spTree>
    <p:extLst>
      <p:ext uri="{BB962C8B-B14F-4D97-AF65-F5344CB8AC3E}">
        <p14:creationId xmlns:p14="http://schemas.microsoft.com/office/powerpoint/2010/main" val="2011697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2008912" y="330200"/>
            <a:ext cx="8181109"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Is convection a heat source for large-scale circulations?</a:t>
            </a:r>
          </a:p>
        </p:txBody>
      </p:sp>
      <p:sp>
        <p:nvSpPr>
          <p:cNvPr id="2" name="Rectangle 13">
            <a:extLst>
              <a:ext uri="{FF2B5EF4-FFF2-40B4-BE49-F238E27FC236}">
                <a16:creationId xmlns:a16="http://schemas.microsoft.com/office/drawing/2014/main" id="{4039DB3C-17F6-CF2A-75CA-2364A8540BDE}"/>
              </a:ext>
            </a:extLst>
          </p:cNvPr>
          <p:cNvSpPr>
            <a:spLocks noChangeArrowheads="1"/>
          </p:cNvSpPr>
          <p:nvPr/>
        </p:nvSpPr>
        <p:spPr bwMode="auto">
          <a:xfrm>
            <a:off x="896655" y="1180087"/>
            <a:ext cx="10408659"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eaLnBrk="1" hangingPunct="1">
              <a:spcBef>
                <a:spcPct val="20000"/>
              </a:spcBef>
            </a:pPr>
            <a:endParaRPr lang="en-US" sz="1800" dirty="0">
              <a:latin typeface="Helvetica" charset="0"/>
            </a:endParaRPr>
          </a:p>
          <a:p>
            <a:pPr marL="796925" lvl="1" indent="-339725" eaLnBrk="1" hangingPunct="1">
              <a:spcBef>
                <a:spcPct val="20000"/>
              </a:spcBef>
              <a:buFontTx/>
              <a:buChar char="•"/>
            </a:pPr>
            <a:r>
              <a:rPr lang="en-US" sz="2200" dirty="0">
                <a:latin typeface="Helvetica" charset="0"/>
              </a:rPr>
              <a:t>In this external view, energy released by convection </a:t>
            </a:r>
            <a:r>
              <a:rPr lang="en-US" sz="2200" i="1" dirty="0">
                <a:latin typeface="Helvetica" charset="0"/>
              </a:rPr>
              <a:t>drives</a:t>
            </a:r>
            <a:r>
              <a:rPr lang="en-US" sz="2200" dirty="0">
                <a:latin typeface="Helvetica" charset="0"/>
              </a:rPr>
              <a:t> the flow:</a:t>
            </a:r>
          </a:p>
          <a:p>
            <a:pPr marL="1254125" lvl="2" indent="-339725" eaLnBrk="1" hangingPunct="1">
              <a:spcBef>
                <a:spcPct val="20000"/>
              </a:spcBef>
              <a:buFontTx/>
              <a:buChar char="•"/>
            </a:pPr>
            <a:r>
              <a:rPr lang="en-US" sz="2200" dirty="0">
                <a:latin typeface="Helvetica" charset="0"/>
              </a:rPr>
              <a:t>Latent heat released typically exceeds energy required to maintain the KE of large-scale motions against dissipation;</a:t>
            </a:r>
          </a:p>
          <a:p>
            <a:pPr marL="1254125" lvl="2" indent="-339725" eaLnBrk="1" hangingPunct="1">
              <a:spcBef>
                <a:spcPct val="20000"/>
              </a:spcBef>
              <a:buFontTx/>
              <a:buChar char="•"/>
            </a:pPr>
            <a:r>
              <a:rPr lang="en-US" sz="2200" dirty="0">
                <a:latin typeface="Helvetica" charset="0"/>
              </a:rPr>
              <a:t>Latent heating leads to KE production.</a:t>
            </a:r>
          </a:p>
          <a:p>
            <a:pPr lvl="1" eaLnBrk="1" hangingPunct="1">
              <a:spcBef>
                <a:spcPct val="20000"/>
              </a:spcBef>
            </a:pPr>
            <a:endParaRPr lang="en-US" sz="2200" dirty="0">
              <a:latin typeface="Helvetica" charset="0"/>
            </a:endParaRPr>
          </a:p>
          <a:p>
            <a:pPr marL="796925" lvl="1" indent="-339725" eaLnBrk="1" hangingPunct="1">
              <a:spcBef>
                <a:spcPct val="20000"/>
              </a:spcBef>
              <a:buFontTx/>
              <a:buChar char="•"/>
            </a:pPr>
            <a:r>
              <a:rPr lang="en-US" sz="2200" dirty="0">
                <a:latin typeface="Helvetica" charset="0"/>
              </a:rPr>
              <a:t>But this energy conversion requires positive correlation between heating and temperature fluctuations:</a:t>
            </a:r>
          </a:p>
          <a:p>
            <a:pPr marL="1254125" lvl="2" indent="-339725" eaLnBrk="1" hangingPunct="1">
              <a:spcBef>
                <a:spcPct val="20000"/>
              </a:spcBef>
              <a:buFontTx/>
              <a:buChar char="•"/>
            </a:pPr>
            <a:r>
              <a:rPr lang="en-US" sz="2200" dirty="0">
                <a:latin typeface="Helvetica" charset="0"/>
              </a:rPr>
              <a:t>No </a:t>
            </a:r>
            <a:r>
              <a:rPr lang="en-US" sz="2200" i="1" dirty="0">
                <a:latin typeface="Helvetica" charset="0"/>
              </a:rPr>
              <a:t>a priori </a:t>
            </a:r>
            <a:r>
              <a:rPr lang="en-US" sz="2200" dirty="0">
                <a:latin typeface="Helvetica" charset="0"/>
              </a:rPr>
              <a:t>reason for this to be the case;</a:t>
            </a:r>
          </a:p>
          <a:p>
            <a:pPr marL="1254125" lvl="2" indent="-339725" eaLnBrk="1" hangingPunct="1">
              <a:spcBef>
                <a:spcPct val="20000"/>
              </a:spcBef>
              <a:buFontTx/>
              <a:buChar char="•"/>
            </a:pPr>
            <a:r>
              <a:rPr lang="en-US" sz="2200" dirty="0">
                <a:latin typeface="Helvetica" charset="0"/>
              </a:rPr>
              <a:t>In fact, latent heat release is largely balanced by radiative and adiabatic cooling – any residual is a small percentage of large compensating terms. </a:t>
            </a:r>
          </a:p>
          <a:p>
            <a:pPr marL="1254125" lvl="2" indent="-339725" eaLnBrk="1" hangingPunct="1">
              <a:spcBef>
                <a:spcPct val="20000"/>
              </a:spcBef>
              <a:buFontTx/>
              <a:buChar char="•"/>
            </a:pPr>
            <a:endParaRPr lang="en-US" sz="22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spTree>
    <p:extLst>
      <p:ext uri="{BB962C8B-B14F-4D97-AF65-F5344CB8AC3E}">
        <p14:creationId xmlns:p14="http://schemas.microsoft.com/office/powerpoint/2010/main" val="743247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2008912" y="330200"/>
            <a:ext cx="8181109"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Convective Quasi-Equilibrium</a:t>
            </a:r>
          </a:p>
        </p:txBody>
      </p:sp>
      <p:sp>
        <p:nvSpPr>
          <p:cNvPr id="2" name="Rectangle 13">
            <a:extLst>
              <a:ext uri="{FF2B5EF4-FFF2-40B4-BE49-F238E27FC236}">
                <a16:creationId xmlns:a16="http://schemas.microsoft.com/office/drawing/2014/main" id="{4039DB3C-17F6-CF2A-75CA-2364A8540BDE}"/>
              </a:ext>
            </a:extLst>
          </p:cNvPr>
          <p:cNvSpPr>
            <a:spLocks noChangeArrowheads="1"/>
          </p:cNvSpPr>
          <p:nvPr/>
        </p:nvSpPr>
        <p:spPr bwMode="auto">
          <a:xfrm>
            <a:off x="674979" y="1027682"/>
            <a:ext cx="10852000"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eaLnBrk="1" hangingPunct="1">
              <a:spcBef>
                <a:spcPct val="20000"/>
              </a:spcBef>
            </a:pPr>
            <a:endParaRPr lang="en-US" sz="1800" dirty="0">
              <a:latin typeface="Helvetica" charset="0"/>
            </a:endParaRPr>
          </a:p>
          <a:p>
            <a:pPr marL="796925" lvl="1" indent="-339725" eaLnBrk="1" hangingPunct="1">
              <a:spcBef>
                <a:spcPct val="20000"/>
              </a:spcBef>
              <a:buFontTx/>
              <a:buChar char="•"/>
            </a:pPr>
            <a:r>
              <a:rPr lang="en-US" sz="2200" dirty="0">
                <a:latin typeface="Helvetica" charset="0"/>
              </a:rPr>
              <a:t>Convective scale processes act on timescales that are much smaller than those of large-scale processes;</a:t>
            </a:r>
          </a:p>
          <a:p>
            <a:pPr marL="796925" lvl="1" indent="-339725" eaLnBrk="1" hangingPunct="1">
              <a:spcBef>
                <a:spcPct val="20000"/>
              </a:spcBef>
              <a:buFontTx/>
              <a:buChar char="•"/>
            </a:pPr>
            <a:r>
              <a:rPr lang="en-US" sz="2200" dirty="0">
                <a:latin typeface="Helvetica" charset="0"/>
              </a:rPr>
              <a:t>Convection consumes CAPE as soon as it is generated by radiation or large-scale flow;</a:t>
            </a:r>
          </a:p>
          <a:p>
            <a:pPr marL="796925" lvl="1" indent="-339725" eaLnBrk="1" hangingPunct="1">
              <a:spcBef>
                <a:spcPct val="20000"/>
              </a:spcBef>
              <a:buFontTx/>
              <a:buChar char="•"/>
            </a:pPr>
            <a:r>
              <a:rPr lang="en-US" sz="2200" dirty="0">
                <a:latin typeface="Helvetica" charset="0"/>
              </a:rPr>
              <a:t>CAPE can be non-zero, but it’s rate of change is approximately zero. For typical tropical conditions, net surface flux and column radiative cooling generate ~4000 J kg-1day-1, while CAPE values are below 1000 J kg-1day-1.</a:t>
            </a:r>
          </a:p>
          <a:p>
            <a:pPr marL="796925" lvl="1" indent="-339725" eaLnBrk="1" hangingPunct="1">
              <a:spcBef>
                <a:spcPct val="20000"/>
              </a:spcBef>
              <a:buFontTx/>
              <a:buChar char="•"/>
            </a:pPr>
            <a:r>
              <a:rPr lang="en-US" sz="2200" dirty="0">
                <a:latin typeface="Helvetica" charset="0"/>
              </a:rPr>
              <a:t>The fact that CAPE is largely invariant has important implications for the temperature of convective atmospheres:</a:t>
            </a:r>
          </a:p>
          <a:p>
            <a:pPr marL="796925" lvl="1" indent="-339725" eaLnBrk="1" hangingPunct="1">
              <a:spcBef>
                <a:spcPct val="20000"/>
              </a:spcBef>
              <a:buFontTx/>
              <a:buChar char="•"/>
            </a:pPr>
            <a:r>
              <a:rPr lang="en-US" sz="2200" dirty="0">
                <a:latin typeface="Helvetica" charset="0"/>
              </a:rPr>
              <a:t>Moist convection does not act as a heat source for large-scale flow, but maintains free troposphere close to a moist adiabat;</a:t>
            </a:r>
          </a:p>
          <a:p>
            <a:pPr marL="796925" lvl="1" indent="-339725" eaLnBrk="1" hangingPunct="1">
              <a:spcBef>
                <a:spcPct val="20000"/>
              </a:spcBef>
              <a:buFontTx/>
              <a:buChar char="•"/>
            </a:pPr>
            <a:r>
              <a:rPr lang="en-US" sz="2200" dirty="0">
                <a:latin typeface="Helvetica" charset="0"/>
              </a:rPr>
              <a:t>Changes in free tropospheric temperatures are in equilibrium with changes in boundary-layer moist static energy</a:t>
            </a: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sp>
        <p:nvSpPr>
          <p:cNvPr id="3" name="Text Box 42">
            <a:extLst>
              <a:ext uri="{FF2B5EF4-FFF2-40B4-BE49-F238E27FC236}">
                <a16:creationId xmlns:a16="http://schemas.microsoft.com/office/drawing/2014/main" id="{794CE867-BC91-196C-997C-D0F3BF7B6BEA}"/>
              </a:ext>
            </a:extLst>
          </p:cNvPr>
          <p:cNvSpPr txBox="1">
            <a:spLocks noChangeArrowheads="1"/>
          </p:cNvSpPr>
          <p:nvPr/>
        </p:nvSpPr>
        <p:spPr bwMode="auto">
          <a:xfrm>
            <a:off x="3987416" y="6381606"/>
            <a:ext cx="7387166"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300" dirty="0">
                <a:solidFill>
                  <a:schemeClr val="bg2"/>
                </a:solidFill>
                <a:latin typeface="Helvetica" charset="0"/>
              </a:rPr>
              <a:t>e.g., Emanuel et al. (1994)</a:t>
            </a:r>
          </a:p>
        </p:txBody>
      </p:sp>
    </p:spTree>
    <p:extLst>
      <p:ext uri="{BB962C8B-B14F-4D97-AF65-F5344CB8AC3E}">
        <p14:creationId xmlns:p14="http://schemas.microsoft.com/office/powerpoint/2010/main" val="3886624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2008912" y="330200"/>
            <a:ext cx="8181109"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Convective Quasi-Equilibrium</a:t>
            </a:r>
          </a:p>
        </p:txBody>
      </p:sp>
      <p:sp>
        <p:nvSpPr>
          <p:cNvPr id="3" name="Text Box 42">
            <a:extLst>
              <a:ext uri="{FF2B5EF4-FFF2-40B4-BE49-F238E27FC236}">
                <a16:creationId xmlns:a16="http://schemas.microsoft.com/office/drawing/2014/main" id="{794CE867-BC91-196C-997C-D0F3BF7B6BEA}"/>
              </a:ext>
            </a:extLst>
          </p:cNvPr>
          <p:cNvSpPr txBox="1">
            <a:spLocks noChangeArrowheads="1"/>
          </p:cNvSpPr>
          <p:nvPr/>
        </p:nvSpPr>
        <p:spPr bwMode="auto">
          <a:xfrm>
            <a:off x="3987416" y="6381606"/>
            <a:ext cx="7387166"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300" dirty="0">
                <a:solidFill>
                  <a:schemeClr val="bg2"/>
                </a:solidFill>
                <a:latin typeface="Helvetica" charset="0"/>
              </a:rPr>
              <a:t>Courtesy Bill Boos </a:t>
            </a:r>
          </a:p>
        </p:txBody>
      </p:sp>
      <p:pic>
        <p:nvPicPr>
          <p:cNvPr id="4" name="Picture 3">
            <a:extLst>
              <a:ext uri="{FF2B5EF4-FFF2-40B4-BE49-F238E27FC236}">
                <a16:creationId xmlns:a16="http://schemas.microsoft.com/office/drawing/2014/main" id="{53463889-39F0-D392-927F-753E32AA9E27}"/>
              </a:ext>
            </a:extLst>
          </p:cNvPr>
          <p:cNvPicPr>
            <a:picLocks noChangeAspect="1"/>
          </p:cNvPicPr>
          <p:nvPr/>
        </p:nvPicPr>
        <p:blipFill>
          <a:blip r:embed="rId3"/>
          <a:stretch>
            <a:fillRect/>
          </a:stretch>
        </p:blipFill>
        <p:spPr>
          <a:xfrm>
            <a:off x="429491" y="2591980"/>
            <a:ext cx="10709564" cy="3679808"/>
          </a:xfrm>
          <a:prstGeom prst="rect">
            <a:avLst/>
          </a:prstGeom>
        </p:spPr>
      </p:pic>
      <p:sp>
        <p:nvSpPr>
          <p:cNvPr id="5" name="TextBox 4">
            <a:extLst>
              <a:ext uri="{FF2B5EF4-FFF2-40B4-BE49-F238E27FC236}">
                <a16:creationId xmlns:a16="http://schemas.microsoft.com/office/drawing/2014/main" id="{FEFCD4E9-885E-9437-9574-30205272967F}"/>
              </a:ext>
            </a:extLst>
          </p:cNvPr>
          <p:cNvSpPr txBox="1"/>
          <p:nvPr/>
        </p:nvSpPr>
        <p:spPr>
          <a:xfrm>
            <a:off x="5270514" y="1411291"/>
            <a:ext cx="1657350" cy="461665"/>
          </a:xfrm>
          <a:prstGeom prst="rect">
            <a:avLst/>
          </a:prstGeom>
          <a:noFill/>
        </p:spPr>
        <p:txBody>
          <a:bodyPr wrap="square" rtlCol="0">
            <a:spAutoFit/>
          </a:bodyPr>
          <a:lstStyle/>
          <a:p>
            <a:r>
              <a:rPr lang="en-US" dirty="0" err="1">
                <a:latin typeface="Symbol" charset="2"/>
                <a:ea typeface="Symbol" charset="2"/>
                <a:cs typeface="Symbol" charset="2"/>
              </a:rPr>
              <a:t>d</a:t>
            </a:r>
            <a:r>
              <a:rPr lang="en-US" i="1" dirty="0" err="1"/>
              <a:t>T</a:t>
            </a:r>
            <a:r>
              <a:rPr lang="en-US" i="1" baseline="-25000" dirty="0" err="1"/>
              <a:t>u</a:t>
            </a:r>
            <a:r>
              <a:rPr lang="en-US" dirty="0"/>
              <a:t> ~ </a:t>
            </a:r>
            <a:r>
              <a:rPr lang="en-US" dirty="0" err="1">
                <a:latin typeface="Symbol" charset="2"/>
                <a:ea typeface="Symbol" charset="2"/>
                <a:cs typeface="Symbol" charset="2"/>
              </a:rPr>
              <a:t>d</a:t>
            </a:r>
            <a:r>
              <a:rPr lang="en-US" i="1" dirty="0" err="1"/>
              <a:t>h</a:t>
            </a:r>
            <a:r>
              <a:rPr lang="en-US" i="1" baseline="-25000" dirty="0" err="1"/>
              <a:t>b</a:t>
            </a:r>
            <a:endParaRPr lang="en-US" i="1" baseline="-25000" dirty="0"/>
          </a:p>
        </p:txBody>
      </p:sp>
      <p:sp>
        <p:nvSpPr>
          <p:cNvPr id="6" name="TextBox 5">
            <a:extLst>
              <a:ext uri="{FF2B5EF4-FFF2-40B4-BE49-F238E27FC236}">
                <a16:creationId xmlns:a16="http://schemas.microsoft.com/office/drawing/2014/main" id="{031494FE-49A2-7DD9-D4D6-B8A42315886D}"/>
              </a:ext>
            </a:extLst>
          </p:cNvPr>
          <p:cNvSpPr txBox="1"/>
          <p:nvPr/>
        </p:nvSpPr>
        <p:spPr>
          <a:xfrm>
            <a:off x="2462222" y="2087563"/>
            <a:ext cx="3071812" cy="338554"/>
          </a:xfrm>
          <a:prstGeom prst="rect">
            <a:avLst/>
          </a:prstGeom>
          <a:noFill/>
        </p:spPr>
        <p:txBody>
          <a:bodyPr wrap="square" rtlCol="0">
            <a:spAutoFit/>
          </a:bodyPr>
          <a:lstStyle/>
          <a:p>
            <a:r>
              <a:rPr lang="en-US" sz="1600" dirty="0">
                <a:latin typeface="Helvetica" charset="0"/>
                <a:ea typeface="Helvetica" charset="0"/>
                <a:cs typeface="Helvetica" charset="0"/>
              </a:rPr>
              <a:t>Free-tropospheric temperature</a:t>
            </a:r>
          </a:p>
        </p:txBody>
      </p:sp>
      <p:cxnSp>
        <p:nvCxnSpPr>
          <p:cNvPr id="7" name="Straight Arrow Connector 6">
            <a:extLst>
              <a:ext uri="{FF2B5EF4-FFF2-40B4-BE49-F238E27FC236}">
                <a16:creationId xmlns:a16="http://schemas.microsoft.com/office/drawing/2014/main" id="{6840DAA7-CA4A-F5F1-06E3-B329DB63ABD3}"/>
              </a:ext>
            </a:extLst>
          </p:cNvPr>
          <p:cNvCxnSpPr/>
          <p:nvPr/>
        </p:nvCxnSpPr>
        <p:spPr bwMode="auto">
          <a:xfrm flipV="1">
            <a:off x="4248159" y="1771650"/>
            <a:ext cx="1022355" cy="253706"/>
          </a:xfrm>
          <a:prstGeom prst="straightConnector1">
            <a:avLst/>
          </a:prstGeom>
          <a:noFill/>
          <a:ln w="127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9410BEE0-C0CF-6D11-6CF5-C560369AC994}"/>
              </a:ext>
            </a:extLst>
          </p:cNvPr>
          <p:cNvCxnSpPr>
            <a:cxnSpLocks/>
          </p:cNvCxnSpPr>
          <p:nvPr/>
        </p:nvCxnSpPr>
        <p:spPr bwMode="auto">
          <a:xfrm flipV="1">
            <a:off x="6657984" y="1540344"/>
            <a:ext cx="811213" cy="124653"/>
          </a:xfrm>
          <a:prstGeom prst="straightConnector1">
            <a:avLst/>
          </a:prstGeom>
          <a:noFill/>
          <a:ln w="12700"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E5D03241-16EB-0EEE-1F18-0539654C6A42}"/>
              </a:ext>
            </a:extLst>
          </p:cNvPr>
          <p:cNvSpPr txBox="1"/>
          <p:nvPr/>
        </p:nvSpPr>
        <p:spPr>
          <a:xfrm>
            <a:off x="7469197" y="1261146"/>
            <a:ext cx="3071812" cy="338554"/>
          </a:xfrm>
          <a:prstGeom prst="rect">
            <a:avLst/>
          </a:prstGeom>
          <a:noFill/>
        </p:spPr>
        <p:txBody>
          <a:bodyPr wrap="square" rtlCol="0">
            <a:spAutoFit/>
          </a:bodyPr>
          <a:lstStyle/>
          <a:p>
            <a:r>
              <a:rPr lang="en-US" sz="1600" dirty="0" err="1">
                <a:latin typeface="Helvetica" charset="0"/>
                <a:ea typeface="Helvetica" charset="0"/>
                <a:cs typeface="Helvetica" charset="0"/>
              </a:rPr>
              <a:t>Subcloud</a:t>
            </a:r>
            <a:r>
              <a:rPr lang="en-US" sz="1600" dirty="0">
                <a:latin typeface="Helvetica" charset="0"/>
                <a:ea typeface="Helvetica" charset="0"/>
                <a:cs typeface="Helvetica" charset="0"/>
              </a:rPr>
              <a:t> MSE </a:t>
            </a:r>
          </a:p>
        </p:txBody>
      </p:sp>
    </p:spTree>
    <p:extLst>
      <p:ext uri="{BB962C8B-B14F-4D97-AF65-F5344CB8AC3E}">
        <p14:creationId xmlns:p14="http://schemas.microsoft.com/office/powerpoint/2010/main" val="3602932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2209800" y="330200"/>
            <a:ext cx="7772400"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Observational evidence</a:t>
            </a:r>
          </a:p>
        </p:txBody>
      </p:sp>
      <p:pic>
        <p:nvPicPr>
          <p:cNvPr id="7" name="Picture 6">
            <a:extLst>
              <a:ext uri="{FF2B5EF4-FFF2-40B4-BE49-F238E27FC236}">
                <a16:creationId xmlns:a16="http://schemas.microsoft.com/office/drawing/2014/main" id="{AF2B0A3B-6159-03EE-A10A-89AE2ED27721}"/>
              </a:ext>
            </a:extLst>
          </p:cNvPr>
          <p:cNvPicPr>
            <a:picLocks noChangeAspect="1"/>
          </p:cNvPicPr>
          <p:nvPr/>
        </p:nvPicPr>
        <p:blipFill>
          <a:blip r:embed="rId3"/>
          <a:stretch>
            <a:fillRect/>
          </a:stretch>
        </p:blipFill>
        <p:spPr>
          <a:xfrm>
            <a:off x="2438400" y="914400"/>
            <a:ext cx="7128788" cy="5575300"/>
          </a:xfrm>
          <a:prstGeom prst="rect">
            <a:avLst/>
          </a:prstGeom>
        </p:spPr>
      </p:pic>
      <p:sp>
        <p:nvSpPr>
          <p:cNvPr id="9" name="Text Box 42">
            <a:extLst>
              <a:ext uri="{FF2B5EF4-FFF2-40B4-BE49-F238E27FC236}">
                <a16:creationId xmlns:a16="http://schemas.microsoft.com/office/drawing/2014/main" id="{57CBF6B9-DBA0-D3E3-0FB3-067E6ED5D7F7}"/>
              </a:ext>
            </a:extLst>
          </p:cNvPr>
          <p:cNvSpPr txBox="1">
            <a:spLocks noChangeArrowheads="1"/>
          </p:cNvSpPr>
          <p:nvPr/>
        </p:nvSpPr>
        <p:spPr bwMode="auto">
          <a:xfrm>
            <a:off x="3581400" y="6400800"/>
            <a:ext cx="8220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spcBef>
                <a:spcPct val="50000"/>
              </a:spcBef>
            </a:pPr>
            <a:r>
              <a:rPr lang="en-US" altLang="en-US" sz="1600" dirty="0" err="1">
                <a:solidFill>
                  <a:schemeClr val="bg2"/>
                </a:solidFill>
                <a:latin typeface="Helvetica" pitchFamily="2" charset="0"/>
              </a:rPr>
              <a:t>Nie</a:t>
            </a:r>
            <a:r>
              <a:rPr lang="en-US" altLang="en-US" sz="1600" dirty="0">
                <a:solidFill>
                  <a:schemeClr val="bg2"/>
                </a:solidFill>
                <a:latin typeface="Helvetica" pitchFamily="2" charset="0"/>
              </a:rPr>
              <a:t> et al. (2010)</a:t>
            </a:r>
          </a:p>
        </p:txBody>
      </p:sp>
    </p:spTree>
    <p:extLst>
      <p:ext uri="{BB962C8B-B14F-4D97-AF65-F5344CB8AC3E}">
        <p14:creationId xmlns:p14="http://schemas.microsoft.com/office/powerpoint/2010/main" val="349197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4D011D-241E-7C60-DC9E-BFADEC0F5F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81400"/>
            <a:ext cx="4387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8A7C930-8674-E8E9-AB01-484E5E3CED07}"/>
              </a:ext>
            </a:extLst>
          </p:cNvPr>
          <p:cNvPicPr>
            <a:picLocks noChangeAspect="1"/>
          </p:cNvPicPr>
          <p:nvPr/>
        </p:nvPicPr>
        <p:blipFill>
          <a:blip r:embed="rId4"/>
          <a:stretch>
            <a:fillRect/>
          </a:stretch>
        </p:blipFill>
        <p:spPr>
          <a:xfrm>
            <a:off x="1693959" y="685800"/>
            <a:ext cx="3944841" cy="6172200"/>
          </a:xfrm>
          <a:prstGeom prst="rect">
            <a:avLst/>
          </a:prstGeom>
        </p:spPr>
      </p:pic>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2209800" y="330200"/>
            <a:ext cx="7772400"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Also on interannual timescales</a:t>
            </a:r>
          </a:p>
        </p:txBody>
      </p:sp>
      <p:sp>
        <p:nvSpPr>
          <p:cNvPr id="9" name="Text Box 42">
            <a:extLst>
              <a:ext uri="{FF2B5EF4-FFF2-40B4-BE49-F238E27FC236}">
                <a16:creationId xmlns:a16="http://schemas.microsoft.com/office/drawing/2014/main" id="{57CBF6B9-DBA0-D3E3-0FB3-067E6ED5D7F7}"/>
              </a:ext>
            </a:extLst>
          </p:cNvPr>
          <p:cNvSpPr txBox="1">
            <a:spLocks noChangeArrowheads="1"/>
          </p:cNvSpPr>
          <p:nvPr/>
        </p:nvSpPr>
        <p:spPr bwMode="auto">
          <a:xfrm>
            <a:off x="3581400" y="6400800"/>
            <a:ext cx="8220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spcBef>
                <a:spcPct val="50000"/>
              </a:spcBef>
            </a:pPr>
            <a:r>
              <a:rPr lang="en-US" altLang="en-US" sz="1600" dirty="0">
                <a:solidFill>
                  <a:schemeClr val="bg2"/>
                </a:solidFill>
                <a:latin typeface="Helvetica" pitchFamily="2" charset="0"/>
              </a:rPr>
              <a:t>Walker et al. (2015)</a:t>
            </a:r>
          </a:p>
        </p:txBody>
      </p:sp>
      <p:pic>
        <p:nvPicPr>
          <p:cNvPr id="11" name="Picture 10">
            <a:extLst>
              <a:ext uri="{FF2B5EF4-FFF2-40B4-BE49-F238E27FC236}">
                <a16:creationId xmlns:a16="http://schemas.microsoft.com/office/drawing/2014/main" id="{EB2F7C84-CA6F-ADFF-255F-869A147BD4EE}"/>
              </a:ext>
            </a:extLst>
          </p:cNvPr>
          <p:cNvPicPr>
            <a:picLocks noChangeAspect="1"/>
          </p:cNvPicPr>
          <p:nvPr/>
        </p:nvPicPr>
        <p:blipFill>
          <a:blip r:embed="rId5"/>
          <a:stretch>
            <a:fillRect/>
          </a:stretch>
        </p:blipFill>
        <p:spPr>
          <a:xfrm>
            <a:off x="8841011" y="5493678"/>
            <a:ext cx="927100" cy="342900"/>
          </a:xfrm>
          <a:prstGeom prst="rect">
            <a:avLst/>
          </a:prstGeom>
        </p:spPr>
      </p:pic>
    </p:spTree>
    <p:extLst>
      <p:ext uri="{BB962C8B-B14F-4D97-AF65-F5344CB8AC3E}">
        <p14:creationId xmlns:p14="http://schemas.microsoft.com/office/powerpoint/2010/main" val="942510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4D011D-241E-7C60-DC9E-BFADEC0F5F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81400"/>
            <a:ext cx="4387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8A7C930-8674-E8E9-AB01-484E5E3CED07}"/>
              </a:ext>
            </a:extLst>
          </p:cNvPr>
          <p:cNvPicPr>
            <a:picLocks noChangeAspect="1"/>
          </p:cNvPicPr>
          <p:nvPr/>
        </p:nvPicPr>
        <p:blipFill>
          <a:blip r:embed="rId4"/>
          <a:stretch>
            <a:fillRect/>
          </a:stretch>
        </p:blipFill>
        <p:spPr>
          <a:xfrm>
            <a:off x="1693959" y="685800"/>
            <a:ext cx="3944841" cy="6172200"/>
          </a:xfrm>
          <a:prstGeom prst="rect">
            <a:avLst/>
          </a:prstGeom>
        </p:spPr>
      </p:pic>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2209800" y="330200"/>
            <a:ext cx="7772400"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Also on interannual timescales</a:t>
            </a:r>
          </a:p>
        </p:txBody>
      </p:sp>
      <p:sp>
        <p:nvSpPr>
          <p:cNvPr id="9" name="Text Box 42">
            <a:extLst>
              <a:ext uri="{FF2B5EF4-FFF2-40B4-BE49-F238E27FC236}">
                <a16:creationId xmlns:a16="http://schemas.microsoft.com/office/drawing/2014/main" id="{57CBF6B9-DBA0-D3E3-0FB3-067E6ED5D7F7}"/>
              </a:ext>
            </a:extLst>
          </p:cNvPr>
          <p:cNvSpPr txBox="1">
            <a:spLocks noChangeArrowheads="1"/>
          </p:cNvSpPr>
          <p:nvPr/>
        </p:nvSpPr>
        <p:spPr bwMode="auto">
          <a:xfrm>
            <a:off x="3581400" y="6400800"/>
            <a:ext cx="8220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spcBef>
                <a:spcPct val="50000"/>
              </a:spcBef>
            </a:pPr>
            <a:r>
              <a:rPr lang="en-US" altLang="en-US" sz="1600" dirty="0">
                <a:solidFill>
                  <a:schemeClr val="bg2"/>
                </a:solidFill>
                <a:latin typeface="Helvetica" pitchFamily="2" charset="0"/>
              </a:rPr>
              <a:t>Walker et al. (2015)</a:t>
            </a:r>
          </a:p>
        </p:txBody>
      </p:sp>
      <p:pic>
        <p:nvPicPr>
          <p:cNvPr id="11" name="Picture 10">
            <a:extLst>
              <a:ext uri="{FF2B5EF4-FFF2-40B4-BE49-F238E27FC236}">
                <a16:creationId xmlns:a16="http://schemas.microsoft.com/office/drawing/2014/main" id="{EB2F7C84-CA6F-ADFF-255F-869A147BD4EE}"/>
              </a:ext>
            </a:extLst>
          </p:cNvPr>
          <p:cNvPicPr>
            <a:picLocks noChangeAspect="1"/>
          </p:cNvPicPr>
          <p:nvPr/>
        </p:nvPicPr>
        <p:blipFill>
          <a:blip r:embed="rId5"/>
          <a:stretch>
            <a:fillRect/>
          </a:stretch>
        </p:blipFill>
        <p:spPr>
          <a:xfrm>
            <a:off x="8841011" y="5493678"/>
            <a:ext cx="927100" cy="342900"/>
          </a:xfrm>
          <a:prstGeom prst="rect">
            <a:avLst/>
          </a:prstGeom>
        </p:spPr>
      </p:pic>
      <p:sp>
        <p:nvSpPr>
          <p:cNvPr id="2" name="TextBox 1">
            <a:extLst>
              <a:ext uri="{FF2B5EF4-FFF2-40B4-BE49-F238E27FC236}">
                <a16:creationId xmlns:a16="http://schemas.microsoft.com/office/drawing/2014/main" id="{CAF6EDC2-E87F-6D79-5255-838AC32719B9}"/>
              </a:ext>
            </a:extLst>
          </p:cNvPr>
          <p:cNvSpPr txBox="1"/>
          <p:nvPr/>
        </p:nvSpPr>
        <p:spPr>
          <a:xfrm>
            <a:off x="6400800" y="1524000"/>
            <a:ext cx="4152900" cy="1662113"/>
          </a:xfrm>
          <a:prstGeom prst="rect">
            <a:avLst/>
          </a:prstGeom>
          <a:noFill/>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2000" dirty="0">
                <a:latin typeface="Helvetica" charset="0"/>
              </a:rPr>
              <a:t>Strong monsoon years are characterized by a </a:t>
            </a:r>
            <a:r>
              <a:rPr lang="en-US" altLang="en-US" sz="2000" b="1" dirty="0">
                <a:latin typeface="Helvetica" charset="0"/>
              </a:rPr>
              <a:t>weaker</a:t>
            </a:r>
            <a:r>
              <a:rPr lang="en-US" altLang="en-US" sz="2000" dirty="0">
                <a:latin typeface="Helvetica" charset="0"/>
              </a:rPr>
              <a:t> near-surface meridional temperature gradient</a:t>
            </a:r>
          </a:p>
          <a:p>
            <a:pPr>
              <a:buFont typeface="Arial" charset="0"/>
              <a:buChar char="•"/>
            </a:pPr>
            <a:endParaRPr lang="en-US" altLang="en-US" sz="2200" dirty="0">
              <a:latin typeface="Helvetica" charset="0"/>
            </a:endParaRPr>
          </a:p>
        </p:txBody>
      </p:sp>
    </p:spTree>
    <p:extLst>
      <p:ext uri="{BB962C8B-B14F-4D97-AF65-F5344CB8AC3E}">
        <p14:creationId xmlns:p14="http://schemas.microsoft.com/office/powerpoint/2010/main" val="312696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27"/>
          <p:cNvSpPr txBox="1">
            <a:spLocks noChangeArrowheads="1"/>
          </p:cNvSpPr>
          <p:nvPr/>
        </p:nvSpPr>
        <p:spPr bwMode="auto">
          <a:xfrm>
            <a:off x="6832605" y="5193774"/>
            <a:ext cx="2455863"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500" dirty="0" err="1">
                <a:latin typeface="Helvetica" charset="0"/>
              </a:rPr>
              <a:t>Westerlies</a:t>
            </a:r>
            <a:endParaRPr lang="en-US" sz="1500" dirty="0">
              <a:latin typeface="Helvetica" charset="0"/>
            </a:endParaRPr>
          </a:p>
        </p:txBody>
      </p:sp>
      <p:pic>
        <p:nvPicPr>
          <p:cNvPr id="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66800"/>
            <a:ext cx="6497433" cy="5199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 name="Straight Arrow Connector 11"/>
          <p:cNvCxnSpPr>
            <a:cxnSpLocks noChangeShapeType="1"/>
          </p:cNvCxnSpPr>
          <p:nvPr/>
        </p:nvCxnSpPr>
        <p:spPr bwMode="auto">
          <a:xfrm>
            <a:off x="4227182" y="1749247"/>
            <a:ext cx="346915" cy="615326"/>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3" name="Straight Arrow Connector 15"/>
          <p:cNvCxnSpPr>
            <a:cxnSpLocks noChangeShapeType="1"/>
          </p:cNvCxnSpPr>
          <p:nvPr/>
        </p:nvCxnSpPr>
        <p:spPr bwMode="auto">
          <a:xfrm>
            <a:off x="4227182" y="1749247"/>
            <a:ext cx="3180056" cy="615326"/>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5" name="Straight Arrow Connector 21"/>
          <p:cNvCxnSpPr>
            <a:cxnSpLocks noChangeShapeType="1"/>
          </p:cNvCxnSpPr>
          <p:nvPr/>
        </p:nvCxnSpPr>
        <p:spPr bwMode="auto">
          <a:xfrm>
            <a:off x="5333643" y="4648200"/>
            <a:ext cx="1676757" cy="0"/>
          </a:xfrm>
          <a:prstGeom prst="straightConnector1">
            <a:avLst/>
          </a:prstGeom>
          <a:noFill/>
          <a:ln w="19050">
            <a:solidFill>
              <a:srgbClr val="000000"/>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36" name="Straight Arrow Connector 23"/>
          <p:cNvCxnSpPr>
            <a:cxnSpLocks noChangeShapeType="1"/>
          </p:cNvCxnSpPr>
          <p:nvPr/>
        </p:nvCxnSpPr>
        <p:spPr bwMode="auto">
          <a:xfrm>
            <a:off x="4179110" y="4953000"/>
            <a:ext cx="1078690" cy="0"/>
          </a:xfrm>
          <a:prstGeom prst="straightConnector1">
            <a:avLst/>
          </a:prstGeom>
          <a:noFill/>
          <a:ln w="19050">
            <a:solidFill>
              <a:srgbClr val="000000"/>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37" name="Straight Arrow Connector 25"/>
          <p:cNvCxnSpPr>
            <a:cxnSpLocks noChangeShapeType="1"/>
          </p:cNvCxnSpPr>
          <p:nvPr/>
        </p:nvCxnSpPr>
        <p:spPr bwMode="auto">
          <a:xfrm>
            <a:off x="7074710" y="4953000"/>
            <a:ext cx="1078690" cy="0"/>
          </a:xfrm>
          <a:prstGeom prst="straightConnector1">
            <a:avLst/>
          </a:prstGeom>
          <a:noFill/>
          <a:ln w="19050">
            <a:solidFill>
              <a:srgbClr val="000000"/>
            </a:solidFill>
            <a:round/>
            <a:headEnd type="arrow" w="med" len="med"/>
            <a:tailEnd type="arrow" w="med" len="med"/>
          </a:ln>
          <a:extLst>
            <a:ext uri="{909E8E84-426E-40dd-AFC4-6F175D3DCCD1}">
              <a14:hiddenFill xmlns:a14="http://schemas.microsoft.com/office/drawing/2010/main" xmlns="">
                <a:noFill/>
              </a14:hiddenFill>
            </a:ext>
          </a:extLst>
        </p:spPr>
      </p:cxnSp>
      <p:sp>
        <p:nvSpPr>
          <p:cNvPr id="49" name="TextBox 9"/>
          <p:cNvSpPr txBox="1">
            <a:spLocks noChangeArrowheads="1"/>
          </p:cNvSpPr>
          <p:nvPr/>
        </p:nvSpPr>
        <p:spPr bwMode="auto">
          <a:xfrm>
            <a:off x="3733800" y="1353235"/>
            <a:ext cx="245427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500" dirty="0" err="1">
                <a:latin typeface="Helvetica" charset="0"/>
              </a:rPr>
              <a:t>Ferrel</a:t>
            </a:r>
            <a:r>
              <a:rPr lang="en-US" sz="1500" dirty="0">
                <a:latin typeface="Helvetica" charset="0"/>
              </a:rPr>
              <a:t> cells</a:t>
            </a:r>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Precipitation is tied to the atmospheric circulation</a:t>
            </a:r>
          </a:p>
        </p:txBody>
      </p:sp>
      <p:sp>
        <p:nvSpPr>
          <p:cNvPr id="31" name="TextBox 9"/>
          <p:cNvSpPr txBox="1">
            <a:spLocks noChangeArrowheads="1"/>
          </p:cNvSpPr>
          <p:nvPr/>
        </p:nvSpPr>
        <p:spPr bwMode="auto">
          <a:xfrm>
            <a:off x="5638800" y="762000"/>
            <a:ext cx="245427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500" dirty="0">
                <a:latin typeface="Helvetica" charset="0"/>
              </a:rPr>
              <a:t>Hadley cell</a:t>
            </a:r>
          </a:p>
        </p:txBody>
      </p:sp>
      <p:sp>
        <p:nvSpPr>
          <p:cNvPr id="34" name="TextBox 20"/>
          <p:cNvSpPr txBox="1">
            <a:spLocks noChangeArrowheads="1"/>
          </p:cNvSpPr>
          <p:nvPr/>
        </p:nvSpPr>
        <p:spPr bwMode="auto">
          <a:xfrm>
            <a:off x="5707064" y="4233865"/>
            <a:ext cx="245427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500" dirty="0">
                <a:latin typeface="Helvetica" charset="0"/>
              </a:rPr>
              <a:t>Easterlies</a:t>
            </a:r>
          </a:p>
        </p:txBody>
      </p:sp>
      <p:sp>
        <p:nvSpPr>
          <p:cNvPr id="38" name="TextBox 26"/>
          <p:cNvSpPr txBox="1">
            <a:spLocks noChangeArrowheads="1"/>
          </p:cNvSpPr>
          <p:nvPr/>
        </p:nvSpPr>
        <p:spPr bwMode="auto">
          <a:xfrm>
            <a:off x="4165605" y="5218116"/>
            <a:ext cx="2455863"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500" dirty="0" err="1">
                <a:latin typeface="Helvetica" charset="0"/>
              </a:rPr>
              <a:t>Westerlies</a:t>
            </a:r>
            <a:endParaRPr lang="en-US" sz="1500" dirty="0">
              <a:latin typeface="Helvetica" charset="0"/>
            </a:endParaRPr>
          </a:p>
        </p:txBody>
      </p:sp>
      <p:cxnSp>
        <p:nvCxnSpPr>
          <p:cNvPr id="52" name="Straight Arrow Connector 21"/>
          <p:cNvCxnSpPr>
            <a:cxnSpLocks noChangeShapeType="1"/>
          </p:cNvCxnSpPr>
          <p:nvPr/>
        </p:nvCxnSpPr>
        <p:spPr bwMode="auto">
          <a:xfrm>
            <a:off x="5333643" y="1066800"/>
            <a:ext cx="1676757" cy="0"/>
          </a:xfrm>
          <a:prstGeom prst="straightConnector1">
            <a:avLst/>
          </a:prstGeom>
          <a:noFill/>
          <a:ln w="19050">
            <a:solidFill>
              <a:srgbClr val="000000"/>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5" name="Straight Arrow Connector 4"/>
          <p:cNvCxnSpPr/>
          <p:nvPr/>
        </p:nvCxnSpPr>
        <p:spPr bwMode="auto">
          <a:xfrm>
            <a:off x="5218106" y="1922693"/>
            <a:ext cx="12680" cy="1180911"/>
          </a:xfrm>
          <a:prstGeom prst="straightConnector1">
            <a:avLst/>
          </a:prstGeom>
          <a:noFill/>
          <a:ln w="38100" cap="flat" cmpd="sng" algn="ctr">
            <a:solidFill>
              <a:srgbClr val="FF2A87"/>
            </a:solidFill>
            <a:prstDash val="solid"/>
            <a:round/>
            <a:headEnd type="none" w="med" len="med"/>
            <a:tailEnd type="arrow"/>
          </a:ln>
          <a:effectLst/>
        </p:spPr>
      </p:cxnSp>
      <p:cxnSp>
        <p:nvCxnSpPr>
          <p:cNvPr id="55" name="Straight Arrow Connector 54"/>
          <p:cNvCxnSpPr/>
          <p:nvPr/>
        </p:nvCxnSpPr>
        <p:spPr bwMode="auto">
          <a:xfrm>
            <a:off x="7302520" y="1922693"/>
            <a:ext cx="12680" cy="1180911"/>
          </a:xfrm>
          <a:prstGeom prst="straightConnector1">
            <a:avLst/>
          </a:prstGeom>
          <a:noFill/>
          <a:ln w="38100" cap="flat" cmpd="sng" algn="ctr">
            <a:solidFill>
              <a:srgbClr val="FF2A87"/>
            </a:solidFill>
            <a:prstDash val="solid"/>
            <a:round/>
            <a:headEnd type="none" w="med" len="med"/>
            <a:tailEnd type="arrow"/>
          </a:ln>
          <a:effectLst/>
        </p:spPr>
      </p:cxnSp>
      <p:cxnSp>
        <p:nvCxnSpPr>
          <p:cNvPr id="56" name="Straight Arrow Connector 55"/>
          <p:cNvCxnSpPr/>
          <p:nvPr/>
        </p:nvCxnSpPr>
        <p:spPr bwMode="auto">
          <a:xfrm rot="10800000">
            <a:off x="6388120" y="1779556"/>
            <a:ext cx="12680" cy="1180911"/>
          </a:xfrm>
          <a:prstGeom prst="straightConnector1">
            <a:avLst/>
          </a:prstGeom>
          <a:noFill/>
          <a:ln w="38100" cap="flat" cmpd="sng" algn="ctr">
            <a:solidFill>
              <a:srgbClr val="FF2A87"/>
            </a:solidFill>
            <a:prstDash val="solid"/>
            <a:round/>
            <a:headEnd type="none" w="med" len="med"/>
            <a:tailEnd type="arrow"/>
          </a:ln>
          <a:effectLst/>
        </p:spPr>
      </p:cxnSp>
      <p:cxnSp>
        <p:nvCxnSpPr>
          <p:cNvPr id="57" name="Straight Arrow Connector 56"/>
          <p:cNvCxnSpPr/>
          <p:nvPr/>
        </p:nvCxnSpPr>
        <p:spPr bwMode="auto">
          <a:xfrm flipV="1">
            <a:off x="5409409" y="3251515"/>
            <a:ext cx="838991" cy="11929"/>
          </a:xfrm>
          <a:prstGeom prst="straightConnector1">
            <a:avLst/>
          </a:prstGeom>
          <a:noFill/>
          <a:ln w="38100" cap="flat" cmpd="sng" algn="ctr">
            <a:solidFill>
              <a:srgbClr val="FF2A87"/>
            </a:solidFill>
            <a:prstDash val="solid"/>
            <a:round/>
            <a:headEnd type="none" w="med" len="med"/>
            <a:tailEnd type="arrow"/>
          </a:ln>
          <a:effectLst/>
        </p:spPr>
      </p:cxnSp>
      <p:cxnSp>
        <p:nvCxnSpPr>
          <p:cNvPr id="59" name="Straight Arrow Connector 58"/>
          <p:cNvCxnSpPr/>
          <p:nvPr/>
        </p:nvCxnSpPr>
        <p:spPr bwMode="auto">
          <a:xfrm flipV="1">
            <a:off x="6444900" y="1371601"/>
            <a:ext cx="717900" cy="11929"/>
          </a:xfrm>
          <a:prstGeom prst="straightConnector1">
            <a:avLst/>
          </a:prstGeom>
          <a:noFill/>
          <a:ln w="38100" cap="flat" cmpd="sng" algn="ctr">
            <a:solidFill>
              <a:srgbClr val="FF2A87"/>
            </a:solidFill>
            <a:prstDash val="solid"/>
            <a:round/>
            <a:headEnd type="none" w="med" len="med"/>
            <a:tailEnd type="arrow"/>
          </a:ln>
          <a:effectLst/>
        </p:spPr>
      </p:cxnSp>
      <p:cxnSp>
        <p:nvCxnSpPr>
          <p:cNvPr id="61" name="Straight Arrow Connector 60"/>
          <p:cNvCxnSpPr/>
          <p:nvPr/>
        </p:nvCxnSpPr>
        <p:spPr bwMode="auto">
          <a:xfrm rot="10800000" flipV="1">
            <a:off x="6521100" y="3263444"/>
            <a:ext cx="717900" cy="11929"/>
          </a:xfrm>
          <a:prstGeom prst="straightConnector1">
            <a:avLst/>
          </a:prstGeom>
          <a:noFill/>
          <a:ln w="38100" cap="flat" cmpd="sng" algn="ctr">
            <a:solidFill>
              <a:srgbClr val="FF2A87"/>
            </a:solidFill>
            <a:prstDash val="solid"/>
            <a:round/>
            <a:headEnd type="none" w="med" len="med"/>
            <a:tailEnd type="arrow"/>
          </a:ln>
          <a:effectLst/>
        </p:spPr>
      </p:cxnSp>
      <p:cxnSp>
        <p:nvCxnSpPr>
          <p:cNvPr id="62" name="Straight Arrow Connector 61"/>
          <p:cNvCxnSpPr/>
          <p:nvPr/>
        </p:nvCxnSpPr>
        <p:spPr bwMode="auto">
          <a:xfrm rot="10800000" flipV="1">
            <a:off x="5321788" y="1371601"/>
            <a:ext cx="717900" cy="11929"/>
          </a:xfrm>
          <a:prstGeom prst="straightConnector1">
            <a:avLst/>
          </a:prstGeom>
          <a:noFill/>
          <a:ln w="38100" cap="flat" cmpd="sng" algn="ctr">
            <a:solidFill>
              <a:srgbClr val="FF2A87"/>
            </a:solidFill>
            <a:prstDash val="solid"/>
            <a:round/>
            <a:headEnd type="none" w="med" len="med"/>
            <a:tailEnd type="arrow"/>
          </a:ln>
          <a:effectLst/>
        </p:spPr>
      </p:cxnSp>
      <p:cxnSp>
        <p:nvCxnSpPr>
          <p:cNvPr id="63" name="Straight Arrow Connector 62"/>
          <p:cNvCxnSpPr/>
          <p:nvPr/>
        </p:nvCxnSpPr>
        <p:spPr bwMode="auto">
          <a:xfrm rot="10800000">
            <a:off x="4323452" y="1951326"/>
            <a:ext cx="12680" cy="1180911"/>
          </a:xfrm>
          <a:prstGeom prst="straightConnector1">
            <a:avLst/>
          </a:prstGeom>
          <a:noFill/>
          <a:ln w="38100" cap="flat" cmpd="sng" algn="ctr">
            <a:solidFill>
              <a:srgbClr val="FF2A87"/>
            </a:solidFill>
            <a:prstDash val="solid"/>
            <a:round/>
            <a:headEnd type="none" w="med" len="med"/>
            <a:tailEnd type="arrow"/>
          </a:ln>
          <a:effectLst/>
        </p:spPr>
      </p:cxnSp>
      <p:cxnSp>
        <p:nvCxnSpPr>
          <p:cNvPr id="64" name="Straight Arrow Connector 63"/>
          <p:cNvCxnSpPr/>
          <p:nvPr/>
        </p:nvCxnSpPr>
        <p:spPr bwMode="auto">
          <a:xfrm rot="10800000">
            <a:off x="7988320" y="1922693"/>
            <a:ext cx="12680" cy="1180911"/>
          </a:xfrm>
          <a:prstGeom prst="straightConnector1">
            <a:avLst/>
          </a:prstGeom>
          <a:noFill/>
          <a:ln w="38100" cap="flat" cmpd="sng" algn="ctr">
            <a:solidFill>
              <a:srgbClr val="FF2A87"/>
            </a:solidFill>
            <a:prstDash val="solid"/>
            <a:round/>
            <a:headEnd type="none" w="med" len="med"/>
            <a:tailEnd type="arrow"/>
          </a:ln>
          <a:effectLst/>
        </p:spPr>
      </p:cxnSp>
      <p:sp>
        <p:nvSpPr>
          <p:cNvPr id="28" name="Text Box 8">
            <a:extLst>
              <a:ext uri="{FF2B5EF4-FFF2-40B4-BE49-F238E27FC236}">
                <a16:creationId xmlns:a16="http://schemas.microsoft.com/office/drawing/2014/main" id="{27B90DC5-F999-4882-8970-73B2E1868CDC}"/>
              </a:ext>
            </a:extLst>
          </p:cNvPr>
          <p:cNvSpPr txBox="1">
            <a:spLocks noChangeArrowheads="1"/>
          </p:cNvSpPr>
          <p:nvPr/>
        </p:nvSpPr>
        <p:spPr bwMode="auto">
          <a:xfrm>
            <a:off x="381000" y="6489700"/>
            <a:ext cx="3390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i="1" dirty="0">
                <a:solidFill>
                  <a:schemeClr val="bg2"/>
                </a:solidFill>
                <a:latin typeface="Helvetica" charset="0"/>
              </a:rPr>
              <a:t>Data source</a:t>
            </a:r>
            <a:r>
              <a:rPr lang="en-US" sz="1600" dirty="0">
                <a:solidFill>
                  <a:schemeClr val="bg2"/>
                </a:solidFill>
                <a:latin typeface="Helvetica" charset="0"/>
              </a:rPr>
              <a:t>: ERA-I </a:t>
            </a:r>
            <a:endParaRPr lang="en-US" sz="1600" dirty="0"/>
          </a:p>
        </p:txBody>
      </p:sp>
      <p:sp>
        <p:nvSpPr>
          <p:cNvPr id="27" name="TextBox 1">
            <a:extLst>
              <a:ext uri="{FF2B5EF4-FFF2-40B4-BE49-F238E27FC236}">
                <a16:creationId xmlns:a16="http://schemas.microsoft.com/office/drawing/2014/main" id="{5BED0D7D-44AD-5C10-0D90-F866FB5914B8}"/>
              </a:ext>
            </a:extLst>
          </p:cNvPr>
          <p:cNvSpPr txBox="1">
            <a:spLocks noChangeArrowheads="1"/>
          </p:cNvSpPr>
          <p:nvPr/>
        </p:nvSpPr>
        <p:spPr bwMode="auto">
          <a:xfrm>
            <a:off x="2489199" y="6457890"/>
            <a:ext cx="993140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Helvetica" charset="0"/>
                <a:cs typeface="Helvetica" charset="0"/>
              </a:rPr>
              <a:t>Maximum precipitation is co-located with ascending branch of the Hadley cell</a:t>
            </a:r>
          </a:p>
        </p:txBody>
      </p:sp>
    </p:spTree>
    <p:extLst>
      <p:ext uri="{BB962C8B-B14F-4D97-AF65-F5344CB8AC3E}">
        <p14:creationId xmlns:p14="http://schemas.microsoft.com/office/powerpoint/2010/main" val="197348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2209800" y="330200"/>
            <a:ext cx="7772400"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And on </a:t>
            </a:r>
            <a:r>
              <a:rPr lang="en-US" sz="2500" kern="0" dirty="0" err="1">
                <a:solidFill>
                  <a:schemeClr val="tx1"/>
                </a:solidFill>
                <a:latin typeface="Helvetica" charset="0"/>
                <a:ea typeface="ＭＳ Ｐゴシック" charset="0"/>
                <a:cs typeface="ＭＳ Ｐゴシック" charset="0"/>
              </a:rPr>
              <a:t>intreaseasonal</a:t>
            </a:r>
            <a:r>
              <a:rPr lang="en-US" sz="2500" kern="0" dirty="0">
                <a:solidFill>
                  <a:schemeClr val="tx1"/>
                </a:solidFill>
                <a:latin typeface="Helvetica" charset="0"/>
                <a:ea typeface="ＭＳ Ｐゴシック" charset="0"/>
                <a:cs typeface="ＭＳ Ｐゴシック" charset="0"/>
              </a:rPr>
              <a:t> timescales</a:t>
            </a:r>
          </a:p>
        </p:txBody>
      </p:sp>
      <p:sp>
        <p:nvSpPr>
          <p:cNvPr id="9" name="Text Box 42">
            <a:extLst>
              <a:ext uri="{FF2B5EF4-FFF2-40B4-BE49-F238E27FC236}">
                <a16:creationId xmlns:a16="http://schemas.microsoft.com/office/drawing/2014/main" id="{57CBF6B9-DBA0-D3E3-0FB3-067E6ED5D7F7}"/>
              </a:ext>
            </a:extLst>
          </p:cNvPr>
          <p:cNvSpPr txBox="1">
            <a:spLocks noChangeArrowheads="1"/>
          </p:cNvSpPr>
          <p:nvPr/>
        </p:nvSpPr>
        <p:spPr bwMode="auto">
          <a:xfrm>
            <a:off x="3581400" y="6400800"/>
            <a:ext cx="8220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spcBef>
                <a:spcPct val="50000"/>
              </a:spcBef>
            </a:pPr>
            <a:r>
              <a:rPr lang="en-US" altLang="en-US" sz="1600" dirty="0">
                <a:solidFill>
                  <a:schemeClr val="bg2"/>
                </a:solidFill>
                <a:latin typeface="Helvetica" pitchFamily="2" charset="0"/>
              </a:rPr>
              <a:t>Walker and </a:t>
            </a:r>
            <a:r>
              <a:rPr lang="en-US" altLang="en-US" sz="1600" dirty="0" err="1">
                <a:solidFill>
                  <a:schemeClr val="bg2"/>
                </a:solidFill>
                <a:latin typeface="Helvetica" pitchFamily="2" charset="0"/>
              </a:rPr>
              <a:t>Bordoni</a:t>
            </a:r>
            <a:r>
              <a:rPr lang="en-US" altLang="en-US" sz="1600" dirty="0">
                <a:solidFill>
                  <a:schemeClr val="bg2"/>
                </a:solidFill>
                <a:latin typeface="Helvetica" pitchFamily="2" charset="0"/>
              </a:rPr>
              <a:t> (2016)</a:t>
            </a:r>
          </a:p>
        </p:txBody>
      </p:sp>
      <p:grpSp>
        <p:nvGrpSpPr>
          <p:cNvPr id="14" name="Group 13">
            <a:extLst>
              <a:ext uri="{FF2B5EF4-FFF2-40B4-BE49-F238E27FC236}">
                <a16:creationId xmlns:a16="http://schemas.microsoft.com/office/drawing/2014/main" id="{10C21343-AF72-FA99-B836-99B78C377BF0}"/>
              </a:ext>
            </a:extLst>
          </p:cNvPr>
          <p:cNvGrpSpPr/>
          <p:nvPr/>
        </p:nvGrpSpPr>
        <p:grpSpPr>
          <a:xfrm>
            <a:off x="990600" y="1409080"/>
            <a:ext cx="10144249" cy="3696320"/>
            <a:chOff x="523751" y="1409080"/>
            <a:chExt cx="7879367" cy="2648233"/>
          </a:xfrm>
        </p:grpSpPr>
        <p:pic>
          <p:nvPicPr>
            <p:cNvPr id="12" name="Content Placeholder 3">
              <a:extLst>
                <a:ext uri="{FF2B5EF4-FFF2-40B4-BE49-F238E27FC236}">
                  <a16:creationId xmlns:a16="http://schemas.microsoft.com/office/drawing/2014/main" id="{826B5240-6913-7A86-7C89-257E2D8332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170" b="50407"/>
            <a:stretch/>
          </p:blipFill>
          <p:spPr>
            <a:xfrm>
              <a:off x="523751" y="1482690"/>
              <a:ext cx="3960699" cy="2574623"/>
            </a:xfrm>
            <a:prstGeom prst="rect">
              <a:avLst/>
            </a:prstGeom>
          </p:spPr>
        </p:pic>
        <p:pic>
          <p:nvPicPr>
            <p:cNvPr id="13" name="Content Placeholder 3">
              <a:extLst>
                <a:ext uri="{FF2B5EF4-FFF2-40B4-BE49-F238E27FC236}">
                  <a16:creationId xmlns:a16="http://schemas.microsoft.com/office/drawing/2014/main" id="{DFE66B04-D382-8960-A7F0-A500C6A79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060" t="49593"/>
            <a:stretch/>
          </p:blipFill>
          <p:spPr>
            <a:xfrm>
              <a:off x="4513160" y="1409080"/>
              <a:ext cx="3889958" cy="2616883"/>
            </a:xfrm>
            <a:prstGeom prst="rect">
              <a:avLst/>
            </a:prstGeom>
          </p:spPr>
        </p:pic>
      </p:grpSp>
    </p:spTree>
    <p:extLst>
      <p:ext uri="{BB962C8B-B14F-4D97-AF65-F5344CB8AC3E}">
        <p14:creationId xmlns:p14="http://schemas.microsoft.com/office/powerpoint/2010/main" val="3069613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5E4352C-25AD-96B3-9E2F-65501043FA9F}"/>
              </a:ext>
            </a:extLst>
          </p:cNvPr>
          <p:cNvSpPr txBox="1">
            <a:spLocks noChangeArrowheads="1"/>
          </p:cNvSpPr>
          <p:nvPr/>
        </p:nvSpPr>
        <p:spPr bwMode="auto">
          <a:xfrm>
            <a:off x="2209800" y="330200"/>
            <a:ext cx="7772400"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And on </a:t>
            </a:r>
            <a:r>
              <a:rPr lang="en-US" sz="2500" kern="0" dirty="0" err="1">
                <a:solidFill>
                  <a:schemeClr val="tx1"/>
                </a:solidFill>
                <a:latin typeface="Helvetica" charset="0"/>
                <a:ea typeface="ＭＳ Ｐゴシック" charset="0"/>
                <a:cs typeface="ＭＳ Ｐゴシック" charset="0"/>
              </a:rPr>
              <a:t>intreaseasonal</a:t>
            </a:r>
            <a:r>
              <a:rPr lang="en-US" sz="2500" kern="0" dirty="0">
                <a:solidFill>
                  <a:schemeClr val="tx1"/>
                </a:solidFill>
                <a:latin typeface="Helvetica" charset="0"/>
                <a:ea typeface="ＭＳ Ｐゴシック" charset="0"/>
                <a:cs typeface="ＭＳ Ｐゴシック" charset="0"/>
              </a:rPr>
              <a:t> timescales</a:t>
            </a:r>
          </a:p>
        </p:txBody>
      </p:sp>
      <p:sp>
        <p:nvSpPr>
          <p:cNvPr id="9" name="Text Box 42">
            <a:extLst>
              <a:ext uri="{FF2B5EF4-FFF2-40B4-BE49-F238E27FC236}">
                <a16:creationId xmlns:a16="http://schemas.microsoft.com/office/drawing/2014/main" id="{57CBF6B9-DBA0-D3E3-0FB3-067E6ED5D7F7}"/>
              </a:ext>
            </a:extLst>
          </p:cNvPr>
          <p:cNvSpPr txBox="1">
            <a:spLocks noChangeArrowheads="1"/>
          </p:cNvSpPr>
          <p:nvPr/>
        </p:nvSpPr>
        <p:spPr bwMode="auto">
          <a:xfrm>
            <a:off x="3581400" y="6400800"/>
            <a:ext cx="8220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spcBef>
                <a:spcPct val="50000"/>
              </a:spcBef>
            </a:pPr>
            <a:r>
              <a:rPr lang="en-US" altLang="en-US" sz="1600" dirty="0">
                <a:solidFill>
                  <a:schemeClr val="bg2"/>
                </a:solidFill>
                <a:latin typeface="Helvetica" pitchFamily="2" charset="0"/>
              </a:rPr>
              <a:t>Walker and </a:t>
            </a:r>
            <a:r>
              <a:rPr lang="en-US" altLang="en-US" sz="1600" dirty="0" err="1">
                <a:solidFill>
                  <a:schemeClr val="bg2"/>
                </a:solidFill>
                <a:latin typeface="Helvetica" pitchFamily="2" charset="0"/>
              </a:rPr>
              <a:t>Bordoni</a:t>
            </a:r>
            <a:r>
              <a:rPr lang="en-US" altLang="en-US" sz="1600" dirty="0">
                <a:solidFill>
                  <a:schemeClr val="bg2"/>
                </a:solidFill>
                <a:latin typeface="Helvetica" pitchFamily="2" charset="0"/>
              </a:rPr>
              <a:t> (2016)</a:t>
            </a:r>
          </a:p>
        </p:txBody>
      </p:sp>
      <p:pic>
        <p:nvPicPr>
          <p:cNvPr id="2" name="Content Placeholder 4">
            <a:extLst>
              <a:ext uri="{FF2B5EF4-FFF2-40B4-BE49-F238E27FC236}">
                <a16:creationId xmlns:a16="http://schemas.microsoft.com/office/drawing/2014/main" id="{BDD7FB6D-4CA4-7A52-B888-85F41462FE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3" r="37384"/>
          <a:stretch/>
        </p:blipFill>
        <p:spPr>
          <a:xfrm>
            <a:off x="3657600" y="1170127"/>
            <a:ext cx="4876800" cy="4999249"/>
          </a:xfrm>
          <a:prstGeom prst="rect">
            <a:avLst/>
          </a:prstGeom>
        </p:spPr>
      </p:pic>
      <p:sp>
        <p:nvSpPr>
          <p:cNvPr id="3" name="Text Box 7">
            <a:extLst>
              <a:ext uri="{FF2B5EF4-FFF2-40B4-BE49-F238E27FC236}">
                <a16:creationId xmlns:a16="http://schemas.microsoft.com/office/drawing/2014/main" id="{332DADDC-638F-858E-77BD-A8E8DA31DB34}"/>
              </a:ext>
            </a:extLst>
          </p:cNvPr>
          <p:cNvSpPr txBox="1">
            <a:spLocks noChangeArrowheads="1"/>
          </p:cNvSpPr>
          <p:nvPr/>
        </p:nvSpPr>
        <p:spPr bwMode="auto">
          <a:xfrm>
            <a:off x="2968931" y="2011363"/>
            <a:ext cx="1193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dirty="0" err="1">
                <a:latin typeface="Symbol" charset="2"/>
                <a:ea typeface="Symbol" charset="2"/>
                <a:cs typeface="Symbol" charset="2"/>
              </a:rPr>
              <a:t>q</a:t>
            </a:r>
            <a:r>
              <a:rPr lang="en-US" sz="2000" baseline="-25000" dirty="0" err="1">
                <a:latin typeface="Helvetica" charset="0"/>
                <a:ea typeface="Helvetica" charset="0"/>
                <a:cs typeface="Helvetica" charset="0"/>
              </a:rPr>
              <a:t>eb</a:t>
            </a:r>
            <a:endParaRPr lang="en-US" sz="2000" baseline="-25000" dirty="0">
              <a:latin typeface="Helvetica" charset="0"/>
              <a:ea typeface="Helvetica" charset="0"/>
              <a:cs typeface="Helvetica" charset="0"/>
            </a:endParaRPr>
          </a:p>
        </p:txBody>
      </p:sp>
      <p:sp>
        <p:nvSpPr>
          <p:cNvPr id="4" name="Text Box 7">
            <a:extLst>
              <a:ext uri="{FF2B5EF4-FFF2-40B4-BE49-F238E27FC236}">
                <a16:creationId xmlns:a16="http://schemas.microsoft.com/office/drawing/2014/main" id="{D43A9A63-1EB9-E345-752A-4B7BF2C2D2E1}"/>
              </a:ext>
            </a:extLst>
          </p:cNvPr>
          <p:cNvSpPr txBox="1">
            <a:spLocks noChangeArrowheads="1"/>
          </p:cNvSpPr>
          <p:nvPr/>
        </p:nvSpPr>
        <p:spPr bwMode="auto">
          <a:xfrm>
            <a:off x="2968931" y="4328228"/>
            <a:ext cx="1193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dirty="0">
                <a:latin typeface="Helvetica" charset="0"/>
                <a:ea typeface="Helvetica" charset="0"/>
                <a:cs typeface="Helvetica" charset="0"/>
              </a:rPr>
              <a:t>T</a:t>
            </a:r>
            <a:r>
              <a:rPr lang="en-US" sz="2000" baseline="-25000" dirty="0">
                <a:latin typeface="Helvetica" charset="0"/>
                <a:ea typeface="Helvetica" charset="0"/>
                <a:cs typeface="Helvetica" charset="0"/>
              </a:rPr>
              <a:t>b</a:t>
            </a:r>
          </a:p>
        </p:txBody>
      </p:sp>
      <p:sp>
        <p:nvSpPr>
          <p:cNvPr id="5" name="TextBox 4">
            <a:extLst>
              <a:ext uri="{FF2B5EF4-FFF2-40B4-BE49-F238E27FC236}">
                <a16:creationId xmlns:a16="http://schemas.microsoft.com/office/drawing/2014/main" id="{D4FF2FDB-27B2-78EB-32E6-8344CC5C3F88}"/>
              </a:ext>
            </a:extLst>
          </p:cNvPr>
          <p:cNvSpPr txBox="1"/>
          <p:nvPr/>
        </p:nvSpPr>
        <p:spPr>
          <a:xfrm>
            <a:off x="4418414" y="1106703"/>
            <a:ext cx="1067986" cy="276999"/>
          </a:xfrm>
          <a:prstGeom prst="rect">
            <a:avLst/>
          </a:prstGeom>
          <a:solidFill>
            <a:schemeClr val="bg1"/>
          </a:solidFill>
        </p:spPr>
        <p:txBody>
          <a:bodyPr wrap="square" rtlCol="0">
            <a:spAutoFit/>
          </a:bodyPr>
          <a:lstStyle/>
          <a:p>
            <a:r>
              <a:rPr lang="en-US" sz="1200" dirty="0">
                <a:latin typeface="Helvetica" charset="0"/>
                <a:ea typeface="Helvetica" charset="0"/>
                <a:cs typeface="Helvetica" charset="0"/>
              </a:rPr>
              <a:t>Day 0</a:t>
            </a:r>
          </a:p>
        </p:txBody>
      </p:sp>
      <p:sp>
        <p:nvSpPr>
          <p:cNvPr id="6" name="TextBox 5">
            <a:extLst>
              <a:ext uri="{FF2B5EF4-FFF2-40B4-BE49-F238E27FC236}">
                <a16:creationId xmlns:a16="http://schemas.microsoft.com/office/drawing/2014/main" id="{D969B25B-F348-5920-46BA-245A6159FA16}"/>
              </a:ext>
            </a:extLst>
          </p:cNvPr>
          <p:cNvSpPr txBox="1"/>
          <p:nvPr/>
        </p:nvSpPr>
        <p:spPr>
          <a:xfrm>
            <a:off x="6524502" y="1106703"/>
            <a:ext cx="1781298" cy="276999"/>
          </a:xfrm>
          <a:prstGeom prst="rect">
            <a:avLst/>
          </a:prstGeom>
          <a:solidFill>
            <a:schemeClr val="bg1"/>
          </a:solidFill>
        </p:spPr>
        <p:txBody>
          <a:bodyPr wrap="square" rtlCol="0">
            <a:spAutoFit/>
          </a:bodyPr>
          <a:lstStyle/>
          <a:p>
            <a:r>
              <a:rPr lang="en-US" sz="1200" dirty="0">
                <a:latin typeface="Helvetica" charset="0"/>
                <a:ea typeface="Helvetica" charset="0"/>
                <a:cs typeface="Helvetica" charset="0"/>
              </a:rPr>
              <a:t>Day 15 – 0 anomaly</a:t>
            </a:r>
          </a:p>
        </p:txBody>
      </p:sp>
    </p:spTree>
    <p:extLst>
      <p:ext uri="{BB962C8B-B14F-4D97-AF65-F5344CB8AC3E}">
        <p14:creationId xmlns:p14="http://schemas.microsoft.com/office/powerpoint/2010/main" val="2859783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Monsoons can exist over an </a:t>
            </a:r>
            <a:r>
              <a:rPr lang="en-US" sz="2500" dirty="0" err="1">
                <a:solidFill>
                  <a:schemeClr val="tx1"/>
                </a:solidFill>
                <a:latin typeface="Helvetica" charset="0"/>
                <a:ea typeface="ＭＳ Ｐゴシック" charset="0"/>
                <a:cs typeface="ＭＳ Ｐゴシック" charset="0"/>
              </a:rPr>
              <a:t>aquaplanet</a:t>
            </a:r>
            <a:endParaRPr lang="en-US" sz="2500" dirty="0">
              <a:solidFill>
                <a:schemeClr val="tx1"/>
              </a:solidFill>
              <a:latin typeface="Helvetica" charset="0"/>
              <a:ea typeface="ＭＳ Ｐゴシック" charset="0"/>
              <a:cs typeface="ＭＳ Ｐゴシック" charset="0"/>
            </a:endParaRP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9" y="969963"/>
            <a:ext cx="3957637"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pic>
      <p:sp>
        <p:nvSpPr>
          <p:cNvPr id="11" name="TextBox 9"/>
          <p:cNvSpPr txBox="1">
            <a:spLocks noChangeArrowheads="1"/>
          </p:cNvSpPr>
          <p:nvPr/>
        </p:nvSpPr>
        <p:spPr bwMode="auto">
          <a:xfrm>
            <a:off x="2070100" y="1651000"/>
            <a:ext cx="22621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2000" dirty="0">
                <a:latin typeface="Helvetica" charset="0"/>
              </a:rPr>
              <a:t>Indian monsoon</a:t>
            </a:r>
          </a:p>
        </p:txBody>
      </p:sp>
      <p:sp>
        <p:nvSpPr>
          <p:cNvPr id="12" name="TextBox 10"/>
          <p:cNvSpPr txBox="1">
            <a:spLocks noChangeArrowheads="1"/>
          </p:cNvSpPr>
          <p:nvPr/>
        </p:nvSpPr>
        <p:spPr bwMode="auto">
          <a:xfrm>
            <a:off x="1371600" y="3378200"/>
            <a:ext cx="29606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2000" dirty="0">
                <a:latin typeface="Helvetica" charset="0"/>
              </a:rPr>
              <a:t>Shallow mixed layer</a:t>
            </a:r>
          </a:p>
          <a:p>
            <a:pPr algn="ctr"/>
            <a:r>
              <a:rPr lang="en-US" sz="2000" dirty="0">
                <a:latin typeface="Helvetica" charset="0"/>
              </a:rPr>
              <a:t>(0.5 m)</a:t>
            </a:r>
          </a:p>
        </p:txBody>
      </p:sp>
      <p:sp>
        <p:nvSpPr>
          <p:cNvPr id="13" name="TextBox 11"/>
          <p:cNvSpPr txBox="1">
            <a:spLocks noChangeArrowheads="1"/>
          </p:cNvSpPr>
          <p:nvPr/>
        </p:nvSpPr>
        <p:spPr bwMode="auto">
          <a:xfrm>
            <a:off x="2057400" y="5105400"/>
            <a:ext cx="22621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2000" dirty="0">
                <a:latin typeface="Helvetica" charset="0"/>
              </a:rPr>
              <a:t>Deep mixed layer</a:t>
            </a:r>
          </a:p>
          <a:p>
            <a:pPr algn="ctr"/>
            <a:r>
              <a:rPr lang="en-US" sz="2000" dirty="0">
                <a:latin typeface="Helvetica" charset="0"/>
              </a:rPr>
              <a:t>(50 m)</a:t>
            </a:r>
          </a:p>
        </p:txBody>
      </p:sp>
      <p:grpSp>
        <p:nvGrpSpPr>
          <p:cNvPr id="2" name="Group 1"/>
          <p:cNvGrpSpPr>
            <a:grpSpLocks noChangeAspect="1"/>
          </p:cNvGrpSpPr>
          <p:nvPr/>
        </p:nvGrpSpPr>
        <p:grpSpPr>
          <a:xfrm>
            <a:off x="9276937" y="45227"/>
            <a:ext cx="1305890" cy="1342374"/>
            <a:chOff x="7435437" y="57927"/>
            <a:chExt cx="1632363" cy="1677968"/>
          </a:xfrm>
        </p:grpSpPr>
        <p:pic>
          <p:nvPicPr>
            <p:cNvPr id="9" name="Picture 8"/>
            <p:cNvPicPr>
              <a:picLocks noChangeAspect="1"/>
            </p:cNvPicPr>
            <p:nvPr/>
          </p:nvPicPr>
          <p:blipFill>
            <a:blip r:embed="rId4"/>
            <a:stretch>
              <a:fillRect/>
            </a:stretch>
          </p:blipFill>
          <p:spPr>
            <a:xfrm>
              <a:off x="7998460" y="57927"/>
              <a:ext cx="1069340" cy="1526540"/>
            </a:xfrm>
            <a:prstGeom prst="rect">
              <a:avLst/>
            </a:prstGeom>
          </p:spPr>
        </p:pic>
        <p:pic>
          <p:nvPicPr>
            <p:cNvPr id="15" name="Picture 14" descr="physic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5437" y="908153"/>
              <a:ext cx="933863" cy="827742"/>
            </a:xfrm>
            <a:prstGeom prst="rect">
              <a:avLst/>
            </a:prstGeom>
          </p:spPr>
        </p:pic>
      </p:grpSp>
      <p:sp>
        <p:nvSpPr>
          <p:cNvPr id="16" name="Text Box 8">
            <a:extLst>
              <a:ext uri="{FF2B5EF4-FFF2-40B4-BE49-F238E27FC236}">
                <a16:creationId xmlns:a16="http://schemas.microsoft.com/office/drawing/2014/main" id="{58EA3286-6A90-007F-2FE8-A8CF94878D32}"/>
              </a:ext>
            </a:extLst>
          </p:cNvPr>
          <p:cNvSpPr txBox="1">
            <a:spLocks noChangeArrowheads="1"/>
          </p:cNvSpPr>
          <p:nvPr/>
        </p:nvSpPr>
        <p:spPr bwMode="auto">
          <a:xfrm>
            <a:off x="8686800" y="6477000"/>
            <a:ext cx="3505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err="1">
                <a:solidFill>
                  <a:schemeClr val="bg2"/>
                </a:solidFill>
                <a:latin typeface="Helvetica" charset="0"/>
              </a:rPr>
              <a:t>Bordoni</a:t>
            </a:r>
            <a:r>
              <a:rPr lang="en-US" sz="1600" dirty="0">
                <a:solidFill>
                  <a:schemeClr val="bg2"/>
                </a:solidFill>
                <a:latin typeface="Helvetica" charset="0"/>
              </a:rPr>
              <a:t> and Schneider (2008)</a:t>
            </a:r>
            <a:endParaRPr lang="en-US" sz="1600" dirty="0"/>
          </a:p>
        </p:txBody>
      </p:sp>
    </p:spTree>
    <p:extLst>
      <p:ext uri="{BB962C8B-B14F-4D97-AF65-F5344CB8AC3E}">
        <p14:creationId xmlns:p14="http://schemas.microsoft.com/office/powerpoint/2010/main" val="1074833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err="1">
                <a:solidFill>
                  <a:schemeClr val="tx1"/>
                </a:solidFill>
                <a:latin typeface="Helvetica" charset="0"/>
                <a:ea typeface="ＭＳ Ｐゴシック" charset="0"/>
                <a:cs typeface="ＭＳ Ｐゴシック" charset="0"/>
              </a:rPr>
              <a:t>Aquaplanet</a:t>
            </a:r>
            <a:r>
              <a:rPr lang="en-US" sz="2500" dirty="0">
                <a:solidFill>
                  <a:schemeClr val="tx1"/>
                </a:solidFill>
                <a:latin typeface="Helvetica" charset="0"/>
                <a:ea typeface="ＭＳ Ｐゴシック" charset="0"/>
                <a:cs typeface="ＭＳ Ｐゴシック" charset="0"/>
              </a:rPr>
              <a:t> monsoons</a:t>
            </a:r>
          </a:p>
        </p:txBody>
      </p:sp>
      <p:pic>
        <p:nvPicPr>
          <p:cNvPr id="6" name="Picture 1" descr="monsoon.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0"/>
            <a:ext cx="7848600" cy="3841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3581400" y="1143000"/>
            <a:ext cx="12424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a:solidFill>
                  <a:srgbClr val="800000"/>
                </a:solidFill>
                <a:latin typeface="Helvetica" charset="0"/>
              </a:rPr>
              <a:t>Aquaplanet</a:t>
            </a:r>
            <a:endParaRPr lang="en-US" sz="1600" dirty="0">
              <a:solidFill>
                <a:srgbClr val="800000"/>
              </a:solidFill>
              <a:latin typeface="Helvetica" charset="0"/>
            </a:endParaRPr>
          </a:p>
        </p:txBody>
      </p:sp>
      <p:sp>
        <p:nvSpPr>
          <p:cNvPr id="8" name="TextBox 2"/>
          <p:cNvSpPr txBox="1">
            <a:spLocks noChangeArrowheads="1"/>
          </p:cNvSpPr>
          <p:nvPr/>
        </p:nvSpPr>
        <p:spPr bwMode="auto">
          <a:xfrm>
            <a:off x="7450659" y="1143000"/>
            <a:ext cx="169334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800000"/>
                </a:solidFill>
                <a:latin typeface="Helvetica" charset="0"/>
              </a:rPr>
              <a:t>Observations</a:t>
            </a:r>
          </a:p>
        </p:txBody>
      </p:sp>
      <p:sp>
        <p:nvSpPr>
          <p:cNvPr id="10" name="Text Box 8">
            <a:extLst>
              <a:ext uri="{FF2B5EF4-FFF2-40B4-BE49-F238E27FC236}">
                <a16:creationId xmlns:a16="http://schemas.microsoft.com/office/drawing/2014/main" id="{082E5D2A-DD5D-2BE4-C6A7-0E17C51401AC}"/>
              </a:ext>
            </a:extLst>
          </p:cNvPr>
          <p:cNvSpPr txBox="1">
            <a:spLocks noChangeArrowheads="1"/>
          </p:cNvSpPr>
          <p:nvPr/>
        </p:nvSpPr>
        <p:spPr bwMode="auto">
          <a:xfrm>
            <a:off x="6934200" y="6477000"/>
            <a:ext cx="5257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a:solidFill>
                  <a:schemeClr val="bg2"/>
                </a:solidFill>
                <a:latin typeface="Helvetica" charset="0"/>
              </a:rPr>
              <a:t>Adapted from </a:t>
            </a:r>
            <a:r>
              <a:rPr lang="en-US" sz="1600" dirty="0" err="1">
                <a:solidFill>
                  <a:schemeClr val="bg2"/>
                </a:solidFill>
                <a:latin typeface="Helvetica" charset="0"/>
              </a:rPr>
              <a:t>Bordoni</a:t>
            </a:r>
            <a:r>
              <a:rPr lang="en-US" sz="1600" dirty="0">
                <a:solidFill>
                  <a:schemeClr val="bg2"/>
                </a:solidFill>
                <a:latin typeface="Helvetica" charset="0"/>
              </a:rPr>
              <a:t> and Schneider (2008)</a:t>
            </a:r>
            <a:endParaRPr lang="en-US" sz="1600" dirty="0"/>
          </a:p>
        </p:txBody>
      </p:sp>
    </p:spTree>
    <p:extLst>
      <p:ext uri="{BB962C8B-B14F-4D97-AF65-F5344CB8AC3E}">
        <p14:creationId xmlns:p14="http://schemas.microsoft.com/office/powerpoint/2010/main" val="1662027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err="1">
                <a:solidFill>
                  <a:schemeClr val="tx1"/>
                </a:solidFill>
                <a:latin typeface="Helvetica" charset="0"/>
                <a:ea typeface="ＭＳ Ｐゴシック" charset="0"/>
                <a:cs typeface="ＭＳ Ｐゴシック" charset="0"/>
              </a:rPr>
              <a:t>Aquaplanet</a:t>
            </a:r>
            <a:r>
              <a:rPr lang="en-US" sz="2500" dirty="0">
                <a:solidFill>
                  <a:schemeClr val="tx1"/>
                </a:solidFill>
                <a:latin typeface="Helvetica" charset="0"/>
                <a:ea typeface="ＭＳ Ｐゴシック" charset="0"/>
                <a:cs typeface="ＭＳ Ｐゴシック" charset="0"/>
              </a:rPr>
              <a:t> monsoons</a:t>
            </a:r>
          </a:p>
        </p:txBody>
      </p:sp>
      <p:sp>
        <p:nvSpPr>
          <p:cNvPr id="10" name="Text Box 8">
            <a:extLst>
              <a:ext uri="{FF2B5EF4-FFF2-40B4-BE49-F238E27FC236}">
                <a16:creationId xmlns:a16="http://schemas.microsoft.com/office/drawing/2014/main" id="{082E5D2A-DD5D-2BE4-C6A7-0E17C51401AC}"/>
              </a:ext>
            </a:extLst>
          </p:cNvPr>
          <p:cNvSpPr txBox="1">
            <a:spLocks noChangeArrowheads="1"/>
          </p:cNvSpPr>
          <p:nvPr/>
        </p:nvSpPr>
        <p:spPr bwMode="auto">
          <a:xfrm>
            <a:off x="6934200" y="6477000"/>
            <a:ext cx="5257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a:solidFill>
                  <a:schemeClr val="bg2"/>
                </a:solidFill>
                <a:latin typeface="Helvetica" charset="0"/>
              </a:rPr>
              <a:t>Adapted from </a:t>
            </a:r>
            <a:r>
              <a:rPr lang="en-US" sz="1600" dirty="0" err="1">
                <a:solidFill>
                  <a:schemeClr val="bg2"/>
                </a:solidFill>
                <a:latin typeface="Helvetica" charset="0"/>
              </a:rPr>
              <a:t>Bordoni</a:t>
            </a:r>
            <a:r>
              <a:rPr lang="en-US" sz="1600" dirty="0">
                <a:solidFill>
                  <a:schemeClr val="bg2"/>
                </a:solidFill>
                <a:latin typeface="Helvetica" charset="0"/>
              </a:rPr>
              <a:t> and Schneider (2008)</a:t>
            </a:r>
            <a:endParaRPr lang="en-US" sz="1600" dirty="0"/>
          </a:p>
        </p:txBody>
      </p:sp>
      <p:pic>
        <p:nvPicPr>
          <p:cNvPr id="11" name="Picture 10" descr="monsoon.pdf">
            <a:extLst>
              <a:ext uri="{FF2B5EF4-FFF2-40B4-BE49-F238E27FC236}">
                <a16:creationId xmlns:a16="http://schemas.microsoft.com/office/drawing/2014/main" id="{74A96B0C-2D5C-4CD6-03FF-B40A6A548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464" y="1066800"/>
            <a:ext cx="5667071" cy="4324350"/>
          </a:xfrm>
          <a:prstGeom prst="rect">
            <a:avLst/>
          </a:prstGeom>
        </p:spPr>
      </p:pic>
      <p:sp>
        <p:nvSpPr>
          <p:cNvPr id="12" name="TextBox 1">
            <a:extLst>
              <a:ext uri="{FF2B5EF4-FFF2-40B4-BE49-F238E27FC236}">
                <a16:creationId xmlns:a16="http://schemas.microsoft.com/office/drawing/2014/main" id="{FDE2B0A1-D272-076F-8ABE-7FB6E92A1617}"/>
              </a:ext>
            </a:extLst>
          </p:cNvPr>
          <p:cNvSpPr txBox="1">
            <a:spLocks noChangeArrowheads="1"/>
          </p:cNvSpPr>
          <p:nvPr/>
        </p:nvSpPr>
        <p:spPr bwMode="auto">
          <a:xfrm>
            <a:off x="685801" y="5477470"/>
            <a:ext cx="112776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Helvetica" charset="0"/>
                <a:cs typeface="Helvetica" charset="0"/>
              </a:rPr>
              <a:t>The reversed meridional temperature gradient can develop even without a subtropical landmass (let alone topography!)</a:t>
            </a:r>
          </a:p>
          <a:p>
            <a:endParaRPr lang="en-US" sz="2000" dirty="0">
              <a:latin typeface="Helvetica" charset="0"/>
              <a:cs typeface="Helvetica" charset="0"/>
            </a:endParaRPr>
          </a:p>
        </p:txBody>
      </p:sp>
    </p:spTree>
    <p:extLst>
      <p:ext uri="{BB962C8B-B14F-4D97-AF65-F5344CB8AC3E}">
        <p14:creationId xmlns:p14="http://schemas.microsoft.com/office/powerpoint/2010/main" val="1786130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err="1">
                <a:solidFill>
                  <a:schemeClr val="tx1"/>
                </a:solidFill>
                <a:latin typeface="Helvetica" charset="0"/>
                <a:ea typeface="ＭＳ Ｐゴシック" charset="0"/>
                <a:cs typeface="ＭＳ Ｐゴシック" charset="0"/>
              </a:rPr>
              <a:t>Aquaplanet</a:t>
            </a:r>
            <a:r>
              <a:rPr lang="en-US" sz="2500" dirty="0">
                <a:solidFill>
                  <a:schemeClr val="tx1"/>
                </a:solidFill>
                <a:latin typeface="Helvetica" charset="0"/>
                <a:ea typeface="ＭＳ Ｐゴシック" charset="0"/>
                <a:cs typeface="ＭＳ Ｐゴシック" charset="0"/>
              </a:rPr>
              <a:t> monsoons</a:t>
            </a:r>
          </a:p>
        </p:txBody>
      </p:sp>
      <p:pic>
        <p:nvPicPr>
          <p:cNvPr id="6" name="Picture 1" descr="monsoon.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0"/>
            <a:ext cx="7848600" cy="3841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2"/>
          <p:cNvSpPr txBox="1">
            <a:spLocks noChangeArrowheads="1"/>
          </p:cNvSpPr>
          <p:nvPr/>
        </p:nvSpPr>
        <p:spPr bwMode="auto">
          <a:xfrm>
            <a:off x="3581400" y="1143000"/>
            <a:ext cx="12424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a:solidFill>
                  <a:srgbClr val="800000"/>
                </a:solidFill>
                <a:latin typeface="Helvetica" charset="0"/>
              </a:rPr>
              <a:t>Aquaplanet</a:t>
            </a:r>
            <a:endParaRPr lang="en-US" sz="1600" dirty="0">
              <a:solidFill>
                <a:srgbClr val="800000"/>
              </a:solidFill>
              <a:latin typeface="Helvetica" charset="0"/>
            </a:endParaRPr>
          </a:p>
        </p:txBody>
      </p:sp>
      <p:sp>
        <p:nvSpPr>
          <p:cNvPr id="8" name="TextBox 2"/>
          <p:cNvSpPr txBox="1">
            <a:spLocks noChangeArrowheads="1"/>
          </p:cNvSpPr>
          <p:nvPr/>
        </p:nvSpPr>
        <p:spPr bwMode="auto">
          <a:xfrm>
            <a:off x="7450659" y="1143000"/>
            <a:ext cx="169334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800000"/>
                </a:solidFill>
                <a:latin typeface="Helvetica" charset="0"/>
              </a:rPr>
              <a:t>Observations</a:t>
            </a:r>
          </a:p>
        </p:txBody>
      </p:sp>
      <p:sp>
        <p:nvSpPr>
          <p:cNvPr id="10" name="Text Box 8">
            <a:extLst>
              <a:ext uri="{FF2B5EF4-FFF2-40B4-BE49-F238E27FC236}">
                <a16:creationId xmlns:a16="http://schemas.microsoft.com/office/drawing/2014/main" id="{082E5D2A-DD5D-2BE4-C6A7-0E17C51401AC}"/>
              </a:ext>
            </a:extLst>
          </p:cNvPr>
          <p:cNvSpPr txBox="1">
            <a:spLocks noChangeArrowheads="1"/>
          </p:cNvSpPr>
          <p:nvPr/>
        </p:nvSpPr>
        <p:spPr bwMode="auto">
          <a:xfrm>
            <a:off x="6934200" y="6477000"/>
            <a:ext cx="5257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a:solidFill>
                  <a:schemeClr val="bg2"/>
                </a:solidFill>
                <a:latin typeface="Helvetica" charset="0"/>
              </a:rPr>
              <a:t>Adapted from </a:t>
            </a:r>
            <a:r>
              <a:rPr lang="en-US" sz="1600" dirty="0" err="1">
                <a:solidFill>
                  <a:schemeClr val="bg2"/>
                </a:solidFill>
                <a:latin typeface="Helvetica" charset="0"/>
              </a:rPr>
              <a:t>Bordoni</a:t>
            </a:r>
            <a:r>
              <a:rPr lang="en-US" sz="1600" dirty="0">
                <a:solidFill>
                  <a:schemeClr val="bg2"/>
                </a:solidFill>
                <a:latin typeface="Helvetica" charset="0"/>
              </a:rPr>
              <a:t> and Schneider (2008)</a:t>
            </a:r>
            <a:endParaRPr lang="en-US" sz="1600" dirty="0"/>
          </a:p>
        </p:txBody>
      </p:sp>
      <p:sp>
        <p:nvSpPr>
          <p:cNvPr id="11" name="TextBox 1">
            <a:extLst>
              <a:ext uri="{FF2B5EF4-FFF2-40B4-BE49-F238E27FC236}">
                <a16:creationId xmlns:a16="http://schemas.microsoft.com/office/drawing/2014/main" id="{FA583DEA-8220-69B6-73A2-3DA75FB107CA}"/>
              </a:ext>
            </a:extLst>
          </p:cNvPr>
          <p:cNvSpPr txBox="1">
            <a:spLocks noChangeArrowheads="1"/>
          </p:cNvSpPr>
          <p:nvPr/>
        </p:nvSpPr>
        <p:spPr bwMode="auto">
          <a:xfrm>
            <a:off x="685801" y="5537537"/>
            <a:ext cx="112776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Helvetica" charset="0"/>
                <a:cs typeface="Helvetica" charset="0"/>
              </a:rPr>
              <a:t>Monsoons over </a:t>
            </a:r>
            <a:r>
              <a:rPr lang="en-US" sz="2000" dirty="0" err="1">
                <a:latin typeface="Helvetica" charset="0"/>
                <a:cs typeface="Helvetica" charset="0"/>
              </a:rPr>
              <a:t>aquaplanets</a:t>
            </a:r>
            <a:r>
              <a:rPr lang="en-US" sz="2000" dirty="0">
                <a:latin typeface="Helvetica" charset="0"/>
                <a:cs typeface="Helvetica" charset="0"/>
              </a:rPr>
              <a:t> can only be simulated over shallow oceans. This suggests that land is a driver of monsoons in that it provides a surface with low enough thermal inertia, rather than driving near-surface temperature gradients. </a:t>
            </a:r>
          </a:p>
        </p:txBody>
      </p:sp>
    </p:spTree>
    <p:extLst>
      <p:ext uri="{BB962C8B-B14F-4D97-AF65-F5344CB8AC3E}">
        <p14:creationId xmlns:p14="http://schemas.microsoft.com/office/powerpoint/2010/main" val="4132256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err="1">
                <a:solidFill>
                  <a:schemeClr val="tx1"/>
                </a:solidFill>
                <a:latin typeface="Helvetica" charset="0"/>
                <a:ea typeface="ＭＳ Ｐゴシック" charset="0"/>
                <a:cs typeface="ＭＳ Ｐゴシック" charset="0"/>
              </a:rPr>
              <a:t>Aquaplanet</a:t>
            </a:r>
            <a:r>
              <a:rPr lang="en-US" sz="2500" dirty="0">
                <a:solidFill>
                  <a:schemeClr val="tx1"/>
                </a:solidFill>
                <a:latin typeface="Helvetica" charset="0"/>
                <a:ea typeface="ＭＳ Ｐゴシック" charset="0"/>
                <a:cs typeface="ＭＳ Ｐゴシック" charset="0"/>
              </a:rPr>
              <a:t> monsoons</a:t>
            </a:r>
          </a:p>
        </p:txBody>
      </p:sp>
      <p:sp>
        <p:nvSpPr>
          <p:cNvPr id="10" name="Text Box 8">
            <a:extLst>
              <a:ext uri="{FF2B5EF4-FFF2-40B4-BE49-F238E27FC236}">
                <a16:creationId xmlns:a16="http://schemas.microsoft.com/office/drawing/2014/main" id="{082E5D2A-DD5D-2BE4-C6A7-0E17C51401AC}"/>
              </a:ext>
            </a:extLst>
          </p:cNvPr>
          <p:cNvSpPr txBox="1">
            <a:spLocks noChangeArrowheads="1"/>
          </p:cNvSpPr>
          <p:nvPr/>
        </p:nvSpPr>
        <p:spPr bwMode="auto">
          <a:xfrm>
            <a:off x="6705600" y="6477000"/>
            <a:ext cx="5257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err="1">
                <a:solidFill>
                  <a:schemeClr val="bg2"/>
                </a:solidFill>
                <a:latin typeface="Helvetica" charset="0"/>
              </a:rPr>
              <a:t>Geen</a:t>
            </a:r>
            <a:r>
              <a:rPr lang="en-US" sz="1600" dirty="0">
                <a:solidFill>
                  <a:schemeClr val="bg2"/>
                </a:solidFill>
                <a:latin typeface="Helvetica" charset="0"/>
              </a:rPr>
              <a:t> et al. (2019)</a:t>
            </a:r>
            <a:endParaRPr lang="en-US" sz="1600" dirty="0"/>
          </a:p>
        </p:txBody>
      </p:sp>
      <p:pic>
        <p:nvPicPr>
          <p:cNvPr id="11" name="Picture 10">
            <a:extLst>
              <a:ext uri="{FF2B5EF4-FFF2-40B4-BE49-F238E27FC236}">
                <a16:creationId xmlns:a16="http://schemas.microsoft.com/office/drawing/2014/main" id="{890FD1E1-FF82-5E5A-062E-4D11539A23C1}"/>
              </a:ext>
            </a:extLst>
          </p:cNvPr>
          <p:cNvPicPr>
            <a:picLocks noChangeAspect="1"/>
          </p:cNvPicPr>
          <p:nvPr/>
        </p:nvPicPr>
        <p:blipFill>
          <a:blip r:embed="rId3"/>
          <a:stretch>
            <a:fillRect/>
          </a:stretch>
        </p:blipFill>
        <p:spPr>
          <a:xfrm>
            <a:off x="3048000" y="1219200"/>
            <a:ext cx="5806192" cy="3506709"/>
          </a:xfrm>
          <a:prstGeom prst="rect">
            <a:avLst/>
          </a:prstGeom>
        </p:spPr>
      </p:pic>
      <p:sp>
        <p:nvSpPr>
          <p:cNvPr id="12" name="TextBox 1">
            <a:extLst>
              <a:ext uri="{FF2B5EF4-FFF2-40B4-BE49-F238E27FC236}">
                <a16:creationId xmlns:a16="http://schemas.microsoft.com/office/drawing/2014/main" id="{CA3BA02D-1C2D-8EBC-581C-94B135ED41E9}"/>
              </a:ext>
            </a:extLst>
          </p:cNvPr>
          <p:cNvSpPr txBox="1">
            <a:spLocks noChangeArrowheads="1"/>
          </p:cNvSpPr>
          <p:nvPr/>
        </p:nvSpPr>
        <p:spPr bwMode="auto">
          <a:xfrm>
            <a:off x="457200" y="4953000"/>
            <a:ext cx="112776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Helvetica" charset="0"/>
                <a:cs typeface="Helvetica" charset="0"/>
              </a:rPr>
              <a:t>In </a:t>
            </a:r>
            <a:r>
              <a:rPr lang="en-US" sz="2000" dirty="0" err="1">
                <a:latin typeface="Helvetica" charset="0"/>
                <a:cs typeface="Helvetica" charset="0"/>
              </a:rPr>
              <a:t>aquaplanet</a:t>
            </a:r>
            <a:r>
              <a:rPr lang="en-US" sz="2000" dirty="0">
                <a:latin typeface="Helvetica" charset="0"/>
                <a:cs typeface="Helvetica" charset="0"/>
              </a:rPr>
              <a:t> simulations, the convergence zone migrates poleward fastest at a latitude of ~ 7</a:t>
            </a:r>
            <a:r>
              <a:rPr lang="en-US" sz="2000" baseline="30000" dirty="0">
                <a:latin typeface="Helvetica" charset="0"/>
                <a:cs typeface="Helvetica" charset="0"/>
              </a:rPr>
              <a:t>o</a:t>
            </a:r>
            <a:r>
              <a:rPr lang="en-US" sz="2000" dirty="0">
                <a:latin typeface="Helvetica" charset="0"/>
                <a:cs typeface="Helvetica" charset="0"/>
              </a:rPr>
              <a:t>, suggesting this to be the poleward limit of a near-equatorial ITCZ. Beyond this latitude, there is a rapid transition into a monsoon regime with convergence zone at subtropical latitudes. </a:t>
            </a:r>
          </a:p>
        </p:txBody>
      </p:sp>
    </p:spTree>
    <p:extLst>
      <p:ext uri="{BB962C8B-B14F-4D97-AF65-F5344CB8AC3E}">
        <p14:creationId xmlns:p14="http://schemas.microsoft.com/office/powerpoint/2010/main" val="4009032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Monsoons over idealized continents</a:t>
            </a:r>
          </a:p>
        </p:txBody>
      </p:sp>
      <p:sp>
        <p:nvSpPr>
          <p:cNvPr id="10" name="Text Box 8">
            <a:extLst>
              <a:ext uri="{FF2B5EF4-FFF2-40B4-BE49-F238E27FC236}">
                <a16:creationId xmlns:a16="http://schemas.microsoft.com/office/drawing/2014/main" id="{082E5D2A-DD5D-2BE4-C6A7-0E17C51401AC}"/>
              </a:ext>
            </a:extLst>
          </p:cNvPr>
          <p:cNvSpPr txBox="1">
            <a:spLocks noChangeArrowheads="1"/>
          </p:cNvSpPr>
          <p:nvPr/>
        </p:nvSpPr>
        <p:spPr bwMode="auto">
          <a:xfrm>
            <a:off x="6705600" y="6477000"/>
            <a:ext cx="5257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a:solidFill>
                  <a:schemeClr val="bg2"/>
                </a:solidFill>
                <a:latin typeface="Helvetica" charset="0"/>
              </a:rPr>
              <a:t>Hui and </a:t>
            </a:r>
            <a:r>
              <a:rPr lang="en-US" sz="1600" dirty="0" err="1">
                <a:solidFill>
                  <a:schemeClr val="bg2"/>
                </a:solidFill>
                <a:latin typeface="Helvetica" charset="0"/>
              </a:rPr>
              <a:t>Bordoni</a:t>
            </a:r>
            <a:r>
              <a:rPr lang="en-US" sz="1600" dirty="0">
                <a:solidFill>
                  <a:schemeClr val="bg2"/>
                </a:solidFill>
                <a:latin typeface="Helvetica" charset="0"/>
              </a:rPr>
              <a:t> (2021)</a:t>
            </a:r>
            <a:endParaRPr lang="en-US" sz="1600" dirty="0"/>
          </a:p>
        </p:txBody>
      </p:sp>
      <p:pic>
        <p:nvPicPr>
          <p:cNvPr id="3" name="Picture 2">
            <a:extLst>
              <a:ext uri="{FF2B5EF4-FFF2-40B4-BE49-F238E27FC236}">
                <a16:creationId xmlns:a16="http://schemas.microsoft.com/office/drawing/2014/main" id="{D15F2FE2-20CE-C174-EAB1-357D1DCB140D}"/>
              </a:ext>
            </a:extLst>
          </p:cNvPr>
          <p:cNvPicPr>
            <a:picLocks noChangeAspect="1"/>
          </p:cNvPicPr>
          <p:nvPr/>
        </p:nvPicPr>
        <p:blipFill>
          <a:blip r:embed="rId3"/>
          <a:stretch>
            <a:fillRect/>
          </a:stretch>
        </p:blipFill>
        <p:spPr>
          <a:xfrm>
            <a:off x="3780843" y="1066800"/>
            <a:ext cx="4601157" cy="5265549"/>
          </a:xfrm>
          <a:prstGeom prst="rect">
            <a:avLst/>
          </a:prstGeom>
        </p:spPr>
      </p:pic>
    </p:spTree>
    <p:extLst>
      <p:ext uri="{BB962C8B-B14F-4D97-AF65-F5344CB8AC3E}">
        <p14:creationId xmlns:p14="http://schemas.microsoft.com/office/powerpoint/2010/main" val="11753125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Implications for “real” monsoons</a:t>
            </a:r>
          </a:p>
        </p:txBody>
      </p:sp>
      <p:sp>
        <p:nvSpPr>
          <p:cNvPr id="8" name="TextBox 7">
            <a:extLst>
              <a:ext uri="{FF2B5EF4-FFF2-40B4-BE49-F238E27FC236}">
                <a16:creationId xmlns:a16="http://schemas.microsoft.com/office/drawing/2014/main" id="{B79C2C0A-1C28-BB6E-3DD9-DD7AA1CE9B6E}"/>
              </a:ext>
            </a:extLst>
          </p:cNvPr>
          <p:cNvSpPr txBox="1"/>
          <p:nvPr/>
        </p:nvSpPr>
        <p:spPr>
          <a:xfrm>
            <a:off x="685800" y="1143000"/>
            <a:ext cx="10820400" cy="4431983"/>
          </a:xfrm>
          <a:prstGeom prst="rect">
            <a:avLst/>
          </a:prstGeom>
          <a:noFill/>
        </p:spPr>
        <p:txBody>
          <a:bodyPr wrap="square" rtlCol="0">
            <a:spAutoFit/>
          </a:bodyPr>
          <a:lstStyle/>
          <a:p>
            <a:pPr marL="457200" indent="-457200">
              <a:buFont typeface="+mj-lt"/>
              <a:buAutoNum type="arabicPeriod"/>
            </a:pPr>
            <a:r>
              <a:rPr lang="en-GB" sz="2200" dirty="0">
                <a:latin typeface="Helvetica" pitchFamily="2" charset="0"/>
              </a:rPr>
              <a:t>Monsoons cannot be thought of as large-scale sea breeze circulations driven by thermal contrast between the land and the ocean;</a:t>
            </a:r>
          </a:p>
          <a:p>
            <a:pPr marL="457200" indent="-457200">
              <a:buFont typeface="+mj-lt"/>
              <a:buAutoNum type="arabicPeriod"/>
            </a:pPr>
            <a:r>
              <a:rPr lang="en-GB" sz="2200" dirty="0">
                <a:latin typeface="Helvetica" pitchFamily="2" charset="0"/>
              </a:rPr>
              <a:t>Monsoons are intimately connected to the tropical overturning; as regional Hadley cells, they need to satisfy large-scale constraints implicated by the energy and angular momentum budgets;</a:t>
            </a:r>
          </a:p>
          <a:p>
            <a:pPr marL="457200" indent="-457200">
              <a:buFont typeface="+mj-lt"/>
              <a:buAutoNum type="arabicPeriod"/>
            </a:pPr>
            <a:r>
              <a:rPr lang="en-GB" sz="2200" dirty="0">
                <a:latin typeface="Helvetica" pitchFamily="2" charset="0"/>
              </a:rPr>
              <a:t>Monsoons and oceanic ITCZs are manifestation of the ascending branches of regional Hadley cells. The presence of land over monsoon regions allows for more pronounced responses to the insolation forcing, which leads to more non-linear cross-equatorial monsoonal circulations; </a:t>
            </a:r>
          </a:p>
          <a:p>
            <a:pPr marL="457200" indent="-457200">
              <a:buFont typeface="+mj-lt"/>
              <a:buAutoNum type="arabicPeriod"/>
            </a:pPr>
            <a:r>
              <a:rPr lang="en-GB" sz="2200" dirty="0">
                <a:latin typeface="Helvetica" pitchFamily="2" charset="0"/>
              </a:rPr>
              <a:t>Importantly, the ITCZ and the monsoon regimes differ in their dominant angular momentum budget.</a:t>
            </a:r>
            <a:endParaRPr lang="en-GB" sz="2000" dirty="0">
              <a:latin typeface="Helvetica" pitchFamily="2" charset="0"/>
            </a:endParaRPr>
          </a:p>
          <a:p>
            <a:endParaRPr lang="en-GB" sz="2000" dirty="0">
              <a:latin typeface="Helvetica" pitchFamily="2" charset="0"/>
            </a:endParaRPr>
          </a:p>
          <a:p>
            <a:endParaRPr lang="en-GB" sz="2000" dirty="0">
              <a:latin typeface="Helvetica" pitchFamily="2" charset="0"/>
            </a:endParaRPr>
          </a:p>
        </p:txBody>
      </p:sp>
    </p:spTree>
    <p:extLst>
      <p:ext uri="{BB962C8B-B14F-4D97-AF65-F5344CB8AC3E}">
        <p14:creationId xmlns:p14="http://schemas.microsoft.com/office/powerpoint/2010/main" val="3479331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a:t>
            </a:r>
            <a:r>
              <a:rPr lang="en-US" sz="2500" dirty="0" err="1">
                <a:solidFill>
                  <a:schemeClr val="tx1"/>
                </a:solidFill>
                <a:latin typeface="Helvetica" charset="0"/>
                <a:ea typeface="ＭＳ Ｐゴシック" charset="0"/>
                <a:cs typeface="ＭＳ Ｐゴシック" charset="0"/>
              </a:rPr>
              <a:t>angumal</a:t>
            </a:r>
            <a:r>
              <a:rPr lang="en-US" sz="2500" dirty="0">
                <a:solidFill>
                  <a:schemeClr val="tx1"/>
                </a:solidFill>
                <a:latin typeface="Helvetica" charset="0"/>
                <a:ea typeface="ＭＳ Ｐゴシック" charset="0"/>
                <a:cs typeface="ＭＳ Ｐゴシック" charset="0"/>
              </a:rPr>
              <a:t> momentum budget</a:t>
            </a:r>
          </a:p>
        </p:txBody>
      </p:sp>
      <p:sp>
        <p:nvSpPr>
          <p:cNvPr id="3" name="TextBox 2">
            <a:extLst>
              <a:ext uri="{FF2B5EF4-FFF2-40B4-BE49-F238E27FC236}">
                <a16:creationId xmlns:a16="http://schemas.microsoft.com/office/drawing/2014/main" id="{D48B0484-ADC2-6101-144E-6D87F4760370}"/>
              </a:ext>
            </a:extLst>
          </p:cNvPr>
          <p:cNvSpPr txBox="1"/>
          <p:nvPr/>
        </p:nvSpPr>
        <p:spPr>
          <a:xfrm>
            <a:off x="685800" y="1143000"/>
            <a:ext cx="10820400" cy="5139869"/>
          </a:xfrm>
          <a:prstGeom prst="rect">
            <a:avLst/>
          </a:prstGeom>
          <a:noFill/>
        </p:spPr>
        <p:txBody>
          <a:bodyPr wrap="square" rtlCol="0">
            <a:spAutoFit/>
          </a:bodyPr>
          <a:lstStyle/>
          <a:p>
            <a:r>
              <a:rPr lang="en-GB" sz="2200" dirty="0">
                <a:latin typeface="Helvetica" pitchFamily="2" charset="0"/>
              </a:rPr>
              <a:t>The large-scale circulation needs to satisfy the angular momentum budget, which in steady state in the upper branch of the circulation is </a:t>
            </a: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r>
              <a:rPr lang="en-GB" sz="2200" dirty="0">
                <a:latin typeface="Helvetica" pitchFamily="2" charset="0"/>
              </a:rPr>
              <a:t>with local Rossby number</a:t>
            </a:r>
          </a:p>
          <a:p>
            <a:endParaRPr lang="en-GB" sz="2200" dirty="0">
              <a:latin typeface="Helvetica" pitchFamily="2" charset="0"/>
            </a:endParaRPr>
          </a:p>
          <a:p>
            <a:endParaRPr lang="en-GB" sz="2200" dirty="0">
              <a:latin typeface="Helvetica" pitchFamily="2" charset="0"/>
            </a:endParaRPr>
          </a:p>
          <a:p>
            <a:r>
              <a:rPr lang="en-GB" sz="2200" dirty="0">
                <a:latin typeface="Helvetica" pitchFamily="2" charset="0"/>
              </a:rPr>
              <a:t>When			 the angular momentum budget reduces to     		and the circulation strength is directly constrained by the large-scale eddies. </a:t>
            </a:r>
          </a:p>
          <a:p>
            <a:endParaRPr lang="en-GB" sz="2200" dirty="0">
              <a:latin typeface="Helvetica" pitchFamily="2" charset="0"/>
            </a:endParaRPr>
          </a:p>
          <a:p>
            <a:r>
              <a:rPr lang="en-GB" sz="2200" dirty="0">
                <a:latin typeface="Helvetica" pitchFamily="2" charset="0"/>
              </a:rPr>
              <a:t>When 			 the angular momentum budget reduces to a trivial balance, with no constraint on the circulation strength, which responds directly to the energy balance and which conserves angular momentum. </a:t>
            </a:r>
            <a:endParaRPr lang="en-GB" sz="2000" dirty="0">
              <a:latin typeface="Helvetica" pitchFamily="2" charset="0"/>
            </a:endParaRPr>
          </a:p>
          <a:p>
            <a:endParaRPr lang="en-GB" sz="2000" dirty="0">
              <a:latin typeface="Helvetica" pitchFamily="2" charset="0"/>
            </a:endParaRPr>
          </a:p>
        </p:txBody>
      </p:sp>
      <p:pic>
        <p:nvPicPr>
          <p:cNvPr id="4" name="Picture 3">
            <a:extLst>
              <a:ext uri="{FF2B5EF4-FFF2-40B4-BE49-F238E27FC236}">
                <a16:creationId xmlns:a16="http://schemas.microsoft.com/office/drawing/2014/main" id="{F8EC6B3D-339B-3331-E442-E45385DB9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760" y="2093913"/>
            <a:ext cx="4612480" cy="57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5074E4C2-393D-8CE0-547A-1E9C29343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19400"/>
            <a:ext cx="207359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1">
            <a:extLst>
              <a:ext uri="{FF2B5EF4-FFF2-40B4-BE49-F238E27FC236}">
                <a16:creationId xmlns:a16="http://schemas.microsoft.com/office/drawing/2014/main" id="{109F43F0-FE6E-10BF-7FDC-12020B693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848100"/>
            <a:ext cx="1247299"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2">
            <a:extLst>
              <a:ext uri="{FF2B5EF4-FFF2-40B4-BE49-F238E27FC236}">
                <a16:creationId xmlns:a16="http://schemas.microsoft.com/office/drawing/2014/main" id="{C8E88264-90D1-91A4-0F32-B32A3FA97E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7261" y="3733800"/>
            <a:ext cx="1247096"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4">
            <a:extLst>
              <a:ext uri="{FF2B5EF4-FFF2-40B4-BE49-F238E27FC236}">
                <a16:creationId xmlns:a16="http://schemas.microsoft.com/office/drawing/2014/main" id="{433D856F-08FF-BF91-D2FF-3BD17BEA27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800600"/>
            <a:ext cx="1288981" cy="393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695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200" dirty="0">
                <a:solidFill>
                  <a:schemeClr val="tx1"/>
                </a:solidFill>
                <a:latin typeface="Helvetica" charset="0"/>
                <a:ea typeface="ＭＳ Ｐゴシック" charset="0"/>
                <a:cs typeface="ＭＳ Ｐゴシック" charset="0"/>
              </a:rPr>
              <a:t>Large-scale circulations and clouds</a:t>
            </a:r>
          </a:p>
        </p:txBody>
      </p:sp>
      <p:pic>
        <p:nvPicPr>
          <p:cNvPr id="6" name="Picture 5"/>
          <p:cNvPicPr>
            <a:picLocks noChangeAspect="1"/>
          </p:cNvPicPr>
          <p:nvPr/>
        </p:nvPicPr>
        <p:blipFill>
          <a:blip r:embed="rId3"/>
          <a:stretch>
            <a:fillRect/>
          </a:stretch>
        </p:blipFill>
        <p:spPr>
          <a:xfrm>
            <a:off x="1121120" y="1463335"/>
            <a:ext cx="9927880" cy="4086565"/>
          </a:xfrm>
          <a:prstGeom prst="rect">
            <a:avLst/>
          </a:prstGeom>
        </p:spPr>
      </p:pic>
      <p:sp>
        <p:nvSpPr>
          <p:cNvPr id="7" name="Text Box 42"/>
          <p:cNvSpPr txBox="1">
            <a:spLocks noChangeArrowheads="1"/>
          </p:cNvSpPr>
          <p:nvPr/>
        </p:nvSpPr>
        <p:spPr bwMode="auto">
          <a:xfrm>
            <a:off x="8523289" y="6311900"/>
            <a:ext cx="2122487"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300" dirty="0">
                <a:solidFill>
                  <a:schemeClr val="bg2"/>
                </a:solidFill>
                <a:latin typeface="Helvetica" charset="0"/>
              </a:rPr>
              <a:t>Courtesy: Bjorn Stevens</a:t>
            </a:r>
          </a:p>
        </p:txBody>
      </p:sp>
    </p:spTree>
    <p:extLst>
      <p:ext uri="{BB962C8B-B14F-4D97-AF65-F5344CB8AC3E}">
        <p14:creationId xmlns:p14="http://schemas.microsoft.com/office/powerpoint/2010/main" val="2049854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Transition in dynamical regimes</a:t>
            </a:r>
          </a:p>
        </p:txBody>
      </p:sp>
      <p:sp>
        <p:nvSpPr>
          <p:cNvPr id="10" name="Text Box 8">
            <a:extLst>
              <a:ext uri="{FF2B5EF4-FFF2-40B4-BE49-F238E27FC236}">
                <a16:creationId xmlns:a16="http://schemas.microsoft.com/office/drawing/2014/main" id="{082E5D2A-DD5D-2BE4-C6A7-0E17C51401AC}"/>
              </a:ext>
            </a:extLst>
          </p:cNvPr>
          <p:cNvSpPr txBox="1">
            <a:spLocks noChangeArrowheads="1"/>
          </p:cNvSpPr>
          <p:nvPr/>
        </p:nvSpPr>
        <p:spPr bwMode="auto">
          <a:xfrm>
            <a:off x="6705600" y="6477000"/>
            <a:ext cx="5257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a:solidFill>
                  <a:schemeClr val="bg2"/>
                </a:solidFill>
                <a:latin typeface="Helvetica" charset="0"/>
              </a:rPr>
              <a:t>Adapted from </a:t>
            </a:r>
            <a:r>
              <a:rPr lang="en-US" sz="1600" dirty="0" err="1">
                <a:solidFill>
                  <a:schemeClr val="bg2"/>
                </a:solidFill>
                <a:latin typeface="Helvetica" charset="0"/>
              </a:rPr>
              <a:t>Bordoni</a:t>
            </a:r>
            <a:r>
              <a:rPr lang="en-US" sz="1600" dirty="0">
                <a:solidFill>
                  <a:schemeClr val="bg2"/>
                </a:solidFill>
                <a:latin typeface="Helvetica" charset="0"/>
              </a:rPr>
              <a:t> and Schneider (2008)</a:t>
            </a:r>
            <a:endParaRPr lang="en-US" sz="1600" dirty="0"/>
          </a:p>
        </p:txBody>
      </p:sp>
      <p:pic>
        <p:nvPicPr>
          <p:cNvPr id="5" name="Picture 4">
            <a:extLst>
              <a:ext uri="{FF2B5EF4-FFF2-40B4-BE49-F238E27FC236}">
                <a16:creationId xmlns:a16="http://schemas.microsoft.com/office/drawing/2014/main" id="{EDADD79F-81DB-F897-08B7-09BECCFCD933}"/>
              </a:ext>
            </a:extLst>
          </p:cNvPr>
          <p:cNvPicPr>
            <a:picLocks noChangeAspect="1"/>
          </p:cNvPicPr>
          <p:nvPr/>
        </p:nvPicPr>
        <p:blipFill rotWithShape="1">
          <a:blip r:embed="rId3"/>
          <a:srcRect t="27778" r="50000" b="54444"/>
          <a:stretch/>
        </p:blipFill>
        <p:spPr>
          <a:xfrm>
            <a:off x="-381000" y="2057400"/>
            <a:ext cx="6375797" cy="2933700"/>
          </a:xfrm>
          <a:prstGeom prst="rect">
            <a:avLst/>
          </a:prstGeom>
        </p:spPr>
      </p:pic>
      <p:pic>
        <p:nvPicPr>
          <p:cNvPr id="8" name="Picture 7">
            <a:extLst>
              <a:ext uri="{FF2B5EF4-FFF2-40B4-BE49-F238E27FC236}">
                <a16:creationId xmlns:a16="http://schemas.microsoft.com/office/drawing/2014/main" id="{87AF2D03-2F49-A248-1E11-8CF2B10E6F35}"/>
              </a:ext>
            </a:extLst>
          </p:cNvPr>
          <p:cNvPicPr>
            <a:picLocks noChangeAspect="1"/>
          </p:cNvPicPr>
          <p:nvPr/>
        </p:nvPicPr>
        <p:blipFill rotWithShape="1">
          <a:blip r:embed="rId4"/>
          <a:srcRect t="27778" r="51910" b="54444"/>
          <a:stretch/>
        </p:blipFill>
        <p:spPr>
          <a:xfrm>
            <a:off x="5484946" y="2057400"/>
            <a:ext cx="6021254" cy="2880586"/>
          </a:xfrm>
          <a:prstGeom prst="rect">
            <a:avLst/>
          </a:prstGeom>
        </p:spPr>
      </p:pic>
      <p:cxnSp>
        <p:nvCxnSpPr>
          <p:cNvPr id="11" name="Straight Connector 10">
            <a:extLst>
              <a:ext uri="{FF2B5EF4-FFF2-40B4-BE49-F238E27FC236}">
                <a16:creationId xmlns:a16="http://schemas.microsoft.com/office/drawing/2014/main" id="{6054B90A-DEAB-88F6-9E02-5F19A3D84191}"/>
              </a:ext>
            </a:extLst>
          </p:cNvPr>
          <p:cNvCxnSpPr>
            <a:cxnSpLocks/>
          </p:cNvCxnSpPr>
          <p:nvPr/>
        </p:nvCxnSpPr>
        <p:spPr bwMode="auto">
          <a:xfrm>
            <a:off x="1066800" y="5638800"/>
            <a:ext cx="381000" cy="0"/>
          </a:xfrm>
          <a:prstGeom prst="line">
            <a:avLst/>
          </a:prstGeom>
          <a:noFill/>
          <a:ln w="44450" cap="flat" cmpd="sng" algn="ctr">
            <a:solidFill>
              <a:srgbClr val="FFA7F3"/>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37A8F590-0BA6-6FA1-71B2-F991E4736DC9}"/>
              </a:ext>
            </a:extLst>
          </p:cNvPr>
          <p:cNvSpPr txBox="1"/>
          <p:nvPr/>
        </p:nvSpPr>
        <p:spPr>
          <a:xfrm>
            <a:off x="1600200" y="5410200"/>
            <a:ext cx="2895600" cy="400110"/>
          </a:xfrm>
          <a:prstGeom prst="rect">
            <a:avLst/>
          </a:prstGeom>
          <a:noFill/>
        </p:spPr>
        <p:txBody>
          <a:bodyPr wrap="square" rtlCol="0">
            <a:spAutoFit/>
          </a:bodyPr>
          <a:lstStyle/>
          <a:p>
            <a:r>
              <a:rPr lang="en-IT" sz="2000" dirty="0">
                <a:latin typeface="Helvetica" pitchFamily="2" charset="0"/>
              </a:rPr>
              <a:t>Angular momentum</a:t>
            </a:r>
          </a:p>
        </p:txBody>
      </p:sp>
      <p:cxnSp>
        <p:nvCxnSpPr>
          <p:cNvPr id="14" name="Straight Connector 13">
            <a:extLst>
              <a:ext uri="{FF2B5EF4-FFF2-40B4-BE49-F238E27FC236}">
                <a16:creationId xmlns:a16="http://schemas.microsoft.com/office/drawing/2014/main" id="{616EC0D4-B24B-32A7-EC02-F31ED1B8E67E}"/>
              </a:ext>
            </a:extLst>
          </p:cNvPr>
          <p:cNvCxnSpPr>
            <a:cxnSpLocks/>
          </p:cNvCxnSpPr>
          <p:nvPr/>
        </p:nvCxnSpPr>
        <p:spPr bwMode="auto">
          <a:xfrm>
            <a:off x="1066800" y="6019800"/>
            <a:ext cx="381000" cy="0"/>
          </a:xfrm>
          <a:prstGeom prst="line">
            <a:avLst/>
          </a:prstGeom>
          <a:noFill/>
          <a:ln w="44450"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8A410463-A2C8-8038-C8BD-189F479CCBF3}"/>
              </a:ext>
            </a:extLst>
          </p:cNvPr>
          <p:cNvSpPr txBox="1"/>
          <p:nvPr/>
        </p:nvSpPr>
        <p:spPr>
          <a:xfrm>
            <a:off x="1600200" y="5791200"/>
            <a:ext cx="2895600" cy="400110"/>
          </a:xfrm>
          <a:prstGeom prst="rect">
            <a:avLst/>
          </a:prstGeom>
          <a:noFill/>
        </p:spPr>
        <p:txBody>
          <a:bodyPr wrap="square" rtlCol="0">
            <a:spAutoFit/>
          </a:bodyPr>
          <a:lstStyle/>
          <a:p>
            <a:r>
              <a:rPr lang="en-IT" sz="2000" dirty="0">
                <a:latin typeface="Helvetica" pitchFamily="2" charset="0"/>
              </a:rPr>
              <a:t>Streamfunction</a:t>
            </a:r>
          </a:p>
        </p:txBody>
      </p:sp>
      <p:sp>
        <p:nvSpPr>
          <p:cNvPr id="16" name="TextBox 15">
            <a:extLst>
              <a:ext uri="{FF2B5EF4-FFF2-40B4-BE49-F238E27FC236}">
                <a16:creationId xmlns:a16="http://schemas.microsoft.com/office/drawing/2014/main" id="{B2319507-81FF-A199-3DC3-86D1C6667AB8}"/>
              </a:ext>
            </a:extLst>
          </p:cNvPr>
          <p:cNvSpPr txBox="1"/>
          <p:nvPr/>
        </p:nvSpPr>
        <p:spPr>
          <a:xfrm>
            <a:off x="1676400" y="1828800"/>
            <a:ext cx="3578492" cy="461665"/>
          </a:xfrm>
          <a:prstGeom prst="rect">
            <a:avLst/>
          </a:prstGeom>
          <a:noFill/>
        </p:spPr>
        <p:txBody>
          <a:bodyPr wrap="square" rtlCol="0">
            <a:spAutoFit/>
          </a:bodyPr>
          <a:lstStyle/>
          <a:p>
            <a:r>
              <a:rPr lang="en-GB" dirty="0">
                <a:latin typeface="Helvetica Neue" panose="02000503000000020004" pitchFamily="2" charset="0"/>
                <a:ea typeface="Helvetica Neue" panose="02000503000000020004" pitchFamily="2" charset="0"/>
                <a:cs typeface="Helvetica Neue" panose="02000503000000020004" pitchFamily="2" charset="0"/>
              </a:rPr>
              <a:t>N</a:t>
            </a:r>
            <a:r>
              <a:rPr lang="en-IT" dirty="0">
                <a:latin typeface="Helvetica Neue" panose="02000503000000020004" pitchFamily="2" charset="0"/>
                <a:ea typeface="Helvetica Neue" panose="02000503000000020004" pitchFamily="2" charset="0"/>
                <a:cs typeface="Helvetica Neue" panose="02000503000000020004" pitchFamily="2" charset="0"/>
              </a:rPr>
              <a:t>ear-equatorial regime</a:t>
            </a:r>
          </a:p>
        </p:txBody>
      </p:sp>
      <p:sp>
        <p:nvSpPr>
          <p:cNvPr id="17" name="TextBox 16">
            <a:extLst>
              <a:ext uri="{FF2B5EF4-FFF2-40B4-BE49-F238E27FC236}">
                <a16:creationId xmlns:a16="http://schemas.microsoft.com/office/drawing/2014/main" id="{A07214D6-59BD-A9E5-1FE0-E4A12377A75B}"/>
              </a:ext>
            </a:extLst>
          </p:cNvPr>
          <p:cNvSpPr txBox="1"/>
          <p:nvPr/>
        </p:nvSpPr>
        <p:spPr>
          <a:xfrm>
            <a:off x="7924800" y="1828800"/>
            <a:ext cx="2741746" cy="461665"/>
          </a:xfrm>
          <a:prstGeom prst="rect">
            <a:avLst/>
          </a:prstGeom>
          <a:noFill/>
        </p:spPr>
        <p:txBody>
          <a:bodyPr wrap="square" rtlCol="0">
            <a:spAutoFit/>
          </a:bodyPr>
          <a:lstStyle/>
          <a:p>
            <a:r>
              <a:rPr lang="en-IT" dirty="0">
                <a:latin typeface="Helvetica Neue" panose="02000503000000020004" pitchFamily="2" charset="0"/>
                <a:ea typeface="Helvetica Neue" panose="02000503000000020004" pitchFamily="2" charset="0"/>
                <a:cs typeface="Helvetica Neue" panose="02000503000000020004" pitchFamily="2" charset="0"/>
              </a:rPr>
              <a:t>Monsoon regime</a:t>
            </a:r>
          </a:p>
        </p:txBody>
      </p:sp>
    </p:spTree>
    <p:extLst>
      <p:ext uri="{BB962C8B-B14F-4D97-AF65-F5344CB8AC3E}">
        <p14:creationId xmlns:p14="http://schemas.microsoft.com/office/powerpoint/2010/main" val="585377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Monsoons vs ITCZ</a:t>
            </a:r>
          </a:p>
        </p:txBody>
      </p:sp>
      <p:sp>
        <p:nvSpPr>
          <p:cNvPr id="10" name="Text Box 8">
            <a:extLst>
              <a:ext uri="{FF2B5EF4-FFF2-40B4-BE49-F238E27FC236}">
                <a16:creationId xmlns:a16="http://schemas.microsoft.com/office/drawing/2014/main" id="{082E5D2A-DD5D-2BE4-C6A7-0E17C51401AC}"/>
              </a:ext>
            </a:extLst>
          </p:cNvPr>
          <p:cNvSpPr txBox="1">
            <a:spLocks noChangeArrowheads="1"/>
          </p:cNvSpPr>
          <p:nvPr/>
        </p:nvSpPr>
        <p:spPr bwMode="auto">
          <a:xfrm>
            <a:off x="6705600" y="6477000"/>
            <a:ext cx="5257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err="1">
                <a:solidFill>
                  <a:schemeClr val="bg2"/>
                </a:solidFill>
                <a:latin typeface="Helvetica" charset="0"/>
              </a:rPr>
              <a:t>Geen</a:t>
            </a:r>
            <a:r>
              <a:rPr lang="en-US" sz="1600" dirty="0">
                <a:solidFill>
                  <a:schemeClr val="bg2"/>
                </a:solidFill>
                <a:latin typeface="Helvetica" charset="0"/>
              </a:rPr>
              <a:t> et al. (2020)</a:t>
            </a:r>
            <a:endParaRPr lang="en-US" sz="1600" dirty="0"/>
          </a:p>
        </p:txBody>
      </p:sp>
      <p:pic>
        <p:nvPicPr>
          <p:cNvPr id="7" name="Picture 6">
            <a:extLst>
              <a:ext uri="{FF2B5EF4-FFF2-40B4-BE49-F238E27FC236}">
                <a16:creationId xmlns:a16="http://schemas.microsoft.com/office/drawing/2014/main" id="{AF89F656-CA83-3D92-41D7-A1D2E8683ACA}"/>
              </a:ext>
            </a:extLst>
          </p:cNvPr>
          <p:cNvPicPr>
            <a:picLocks noChangeAspect="1"/>
          </p:cNvPicPr>
          <p:nvPr/>
        </p:nvPicPr>
        <p:blipFill>
          <a:blip r:embed="rId3"/>
          <a:stretch>
            <a:fillRect/>
          </a:stretch>
        </p:blipFill>
        <p:spPr>
          <a:xfrm>
            <a:off x="2057400" y="990600"/>
            <a:ext cx="8382000" cy="3392714"/>
          </a:xfrm>
          <a:prstGeom prst="rect">
            <a:avLst/>
          </a:prstGeom>
        </p:spPr>
      </p:pic>
      <p:sp>
        <p:nvSpPr>
          <p:cNvPr id="2" name="TextBox 1">
            <a:extLst>
              <a:ext uri="{FF2B5EF4-FFF2-40B4-BE49-F238E27FC236}">
                <a16:creationId xmlns:a16="http://schemas.microsoft.com/office/drawing/2014/main" id="{034B6845-EE0A-57C8-9736-61215FC9BB19}"/>
              </a:ext>
            </a:extLst>
          </p:cNvPr>
          <p:cNvSpPr txBox="1"/>
          <p:nvPr/>
        </p:nvSpPr>
        <p:spPr>
          <a:xfrm>
            <a:off x="1981200" y="4648200"/>
            <a:ext cx="3733800" cy="2123658"/>
          </a:xfrm>
          <a:prstGeom prst="rect">
            <a:avLst/>
          </a:prstGeom>
          <a:noFill/>
        </p:spPr>
        <p:txBody>
          <a:bodyPr wrap="square" rtlCol="0">
            <a:spAutoFit/>
          </a:bodyPr>
          <a:lstStyle/>
          <a:p>
            <a:pPr marL="342900" indent="-342900">
              <a:buFont typeface="Arial" panose="020B0604020202020204" pitchFamily="34" charset="0"/>
              <a:buChar char="•"/>
            </a:pPr>
            <a:r>
              <a:rPr lang="en-IT" sz="2200" dirty="0">
                <a:latin typeface="Helvetica" pitchFamily="2" charset="0"/>
              </a:rPr>
              <a:t>Small Rossby number</a:t>
            </a:r>
          </a:p>
          <a:p>
            <a:pPr marL="342900" indent="-342900">
              <a:buFont typeface="Arial" panose="020B0604020202020204" pitchFamily="34" charset="0"/>
              <a:buChar char="•"/>
            </a:pPr>
            <a:r>
              <a:rPr lang="en-IT" sz="2200" dirty="0">
                <a:latin typeface="Helvetica" pitchFamily="2" charset="0"/>
              </a:rPr>
              <a:t>Linear regime</a:t>
            </a:r>
          </a:p>
          <a:p>
            <a:pPr marL="342900" indent="-342900">
              <a:buFont typeface="Arial" panose="020B0604020202020204" pitchFamily="34" charset="0"/>
              <a:buChar char="•"/>
            </a:pPr>
            <a:r>
              <a:rPr lang="en-IT" sz="2200" dirty="0">
                <a:latin typeface="Helvetica" pitchFamily="2" charset="0"/>
              </a:rPr>
              <a:t>Circulation responds directly to changes in large-scale eddies</a:t>
            </a:r>
          </a:p>
          <a:p>
            <a:pPr marL="342900" indent="-342900">
              <a:buFont typeface="Arial" panose="020B0604020202020204" pitchFamily="34" charset="0"/>
              <a:buChar char="•"/>
            </a:pPr>
            <a:endParaRPr lang="en-IT" sz="2200" dirty="0">
              <a:latin typeface="Helvetica" pitchFamily="2" charset="0"/>
            </a:endParaRPr>
          </a:p>
        </p:txBody>
      </p:sp>
      <p:sp>
        <p:nvSpPr>
          <p:cNvPr id="3" name="TextBox 2">
            <a:extLst>
              <a:ext uri="{FF2B5EF4-FFF2-40B4-BE49-F238E27FC236}">
                <a16:creationId xmlns:a16="http://schemas.microsoft.com/office/drawing/2014/main" id="{DC70E92D-4868-2930-DC9D-82D23E3FB3EC}"/>
              </a:ext>
            </a:extLst>
          </p:cNvPr>
          <p:cNvSpPr txBox="1"/>
          <p:nvPr/>
        </p:nvSpPr>
        <p:spPr>
          <a:xfrm>
            <a:off x="6553200" y="4572000"/>
            <a:ext cx="3733800" cy="2462213"/>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Helvetica" pitchFamily="2" charset="0"/>
              </a:rPr>
              <a:t>L</a:t>
            </a:r>
            <a:r>
              <a:rPr lang="en-IT" sz="2200" dirty="0">
                <a:latin typeface="Helvetica" pitchFamily="2" charset="0"/>
              </a:rPr>
              <a:t>arge Rossby number</a:t>
            </a:r>
          </a:p>
          <a:p>
            <a:pPr marL="342900" indent="-342900">
              <a:buFont typeface="Arial" panose="020B0604020202020204" pitchFamily="34" charset="0"/>
              <a:buChar char="•"/>
            </a:pPr>
            <a:r>
              <a:rPr lang="en-IT" sz="2200" dirty="0">
                <a:latin typeface="Helvetica" pitchFamily="2" charset="0"/>
              </a:rPr>
              <a:t>Non-linear regime</a:t>
            </a:r>
          </a:p>
          <a:p>
            <a:pPr marL="342900" indent="-342900">
              <a:buFont typeface="Arial" panose="020B0604020202020204" pitchFamily="34" charset="0"/>
              <a:buChar char="•"/>
            </a:pPr>
            <a:r>
              <a:rPr lang="en-IT" sz="2200" dirty="0">
                <a:latin typeface="Helvetica" pitchFamily="2" charset="0"/>
              </a:rPr>
              <a:t>Circulation responds directly to the energetics</a:t>
            </a:r>
          </a:p>
          <a:p>
            <a:pPr marL="342900" indent="-342900">
              <a:buFont typeface="Arial" panose="020B0604020202020204" pitchFamily="34" charset="0"/>
              <a:buChar char="•"/>
            </a:pPr>
            <a:r>
              <a:rPr lang="en-IT" sz="2200" dirty="0">
                <a:latin typeface="Helvetica" pitchFamily="2" charset="0"/>
              </a:rPr>
              <a:t>Circulations approaches AM conservation </a:t>
            </a:r>
          </a:p>
          <a:p>
            <a:pPr marL="342900" indent="-342900">
              <a:buFont typeface="Arial" panose="020B0604020202020204" pitchFamily="34" charset="0"/>
              <a:buChar char="•"/>
            </a:pPr>
            <a:endParaRPr lang="en-IT" sz="2200" dirty="0">
              <a:latin typeface="Helvetica" pitchFamily="2" charset="0"/>
            </a:endParaRPr>
          </a:p>
        </p:txBody>
      </p:sp>
    </p:spTree>
    <p:extLst>
      <p:ext uri="{BB962C8B-B14F-4D97-AF65-F5344CB8AC3E}">
        <p14:creationId xmlns:p14="http://schemas.microsoft.com/office/powerpoint/2010/main" val="3429320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996BD7-04A9-D5F6-EC92-9AF297E635AE}"/>
              </a:ext>
            </a:extLst>
          </p:cNvPr>
          <p:cNvPicPr>
            <a:picLocks noChangeAspect="1"/>
          </p:cNvPicPr>
          <p:nvPr/>
        </p:nvPicPr>
        <p:blipFill>
          <a:blip r:embed="rId3"/>
          <a:stretch>
            <a:fillRect/>
          </a:stretch>
        </p:blipFill>
        <p:spPr>
          <a:xfrm>
            <a:off x="3274401" y="4551056"/>
            <a:ext cx="6535709" cy="2104970"/>
          </a:xfrm>
          <a:prstGeom prst="rect">
            <a:avLst/>
          </a:prstGeom>
          <a:ln>
            <a:solidFill>
              <a:schemeClr val="tx1"/>
            </a:solidFill>
          </a:ln>
        </p:spPr>
      </p:pic>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Monsoons vs ITCZ</a:t>
            </a:r>
          </a:p>
        </p:txBody>
      </p:sp>
      <p:sp>
        <p:nvSpPr>
          <p:cNvPr id="10" name="Text Box 8">
            <a:extLst>
              <a:ext uri="{FF2B5EF4-FFF2-40B4-BE49-F238E27FC236}">
                <a16:creationId xmlns:a16="http://schemas.microsoft.com/office/drawing/2014/main" id="{082E5D2A-DD5D-2BE4-C6A7-0E17C51401AC}"/>
              </a:ext>
            </a:extLst>
          </p:cNvPr>
          <p:cNvSpPr txBox="1">
            <a:spLocks noChangeArrowheads="1"/>
          </p:cNvSpPr>
          <p:nvPr/>
        </p:nvSpPr>
        <p:spPr bwMode="auto">
          <a:xfrm>
            <a:off x="6705600" y="6477000"/>
            <a:ext cx="5257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err="1">
                <a:solidFill>
                  <a:schemeClr val="bg2"/>
                </a:solidFill>
                <a:latin typeface="Helvetica" charset="0"/>
              </a:rPr>
              <a:t>Geen</a:t>
            </a:r>
            <a:r>
              <a:rPr lang="en-US" sz="1600" dirty="0">
                <a:solidFill>
                  <a:schemeClr val="bg2"/>
                </a:solidFill>
                <a:latin typeface="Helvetica" charset="0"/>
              </a:rPr>
              <a:t> et al. (2020)</a:t>
            </a:r>
            <a:endParaRPr lang="en-US" sz="1600" dirty="0"/>
          </a:p>
        </p:txBody>
      </p:sp>
      <p:pic>
        <p:nvPicPr>
          <p:cNvPr id="7" name="Picture 6">
            <a:extLst>
              <a:ext uri="{FF2B5EF4-FFF2-40B4-BE49-F238E27FC236}">
                <a16:creationId xmlns:a16="http://schemas.microsoft.com/office/drawing/2014/main" id="{AF89F656-CA83-3D92-41D7-A1D2E8683ACA}"/>
              </a:ext>
            </a:extLst>
          </p:cNvPr>
          <p:cNvPicPr>
            <a:picLocks noChangeAspect="1"/>
          </p:cNvPicPr>
          <p:nvPr/>
        </p:nvPicPr>
        <p:blipFill>
          <a:blip r:embed="rId4"/>
          <a:stretch>
            <a:fillRect/>
          </a:stretch>
        </p:blipFill>
        <p:spPr>
          <a:xfrm>
            <a:off x="2057400" y="990600"/>
            <a:ext cx="8382000" cy="3392714"/>
          </a:xfrm>
          <a:prstGeom prst="rect">
            <a:avLst/>
          </a:prstGeom>
        </p:spPr>
      </p:pic>
    </p:spTree>
    <p:extLst>
      <p:ext uri="{BB962C8B-B14F-4D97-AF65-F5344CB8AC3E}">
        <p14:creationId xmlns:p14="http://schemas.microsoft.com/office/powerpoint/2010/main" val="19539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Implications for “real” monsoons</a:t>
            </a:r>
          </a:p>
        </p:txBody>
      </p:sp>
      <p:sp>
        <p:nvSpPr>
          <p:cNvPr id="8" name="TextBox 7">
            <a:extLst>
              <a:ext uri="{FF2B5EF4-FFF2-40B4-BE49-F238E27FC236}">
                <a16:creationId xmlns:a16="http://schemas.microsoft.com/office/drawing/2014/main" id="{B79C2C0A-1C28-BB6E-3DD9-DD7AA1CE9B6E}"/>
              </a:ext>
            </a:extLst>
          </p:cNvPr>
          <p:cNvSpPr txBox="1"/>
          <p:nvPr/>
        </p:nvSpPr>
        <p:spPr>
          <a:xfrm>
            <a:off x="685800" y="1143000"/>
            <a:ext cx="10820400" cy="5755422"/>
          </a:xfrm>
          <a:prstGeom prst="rect">
            <a:avLst/>
          </a:prstGeom>
          <a:noFill/>
        </p:spPr>
        <p:txBody>
          <a:bodyPr wrap="square" rtlCol="0">
            <a:spAutoFit/>
          </a:bodyPr>
          <a:lstStyle/>
          <a:p>
            <a:pPr marL="457200" indent="-457200">
              <a:buFont typeface="+mj-lt"/>
              <a:buAutoNum type="arabicPeriod"/>
            </a:pPr>
            <a:r>
              <a:rPr lang="en-GB" sz="2200" dirty="0">
                <a:latin typeface="Helvetica" pitchFamily="2" charset="0"/>
              </a:rPr>
              <a:t>Monsoons cannot be thought as large-scale sea breeze circulations driven by thermal contrast between the land and the ocean;</a:t>
            </a:r>
          </a:p>
          <a:p>
            <a:pPr marL="457200" indent="-457200">
              <a:buFont typeface="+mj-lt"/>
              <a:buAutoNum type="arabicPeriod"/>
            </a:pPr>
            <a:r>
              <a:rPr lang="en-GB" sz="2200" dirty="0">
                <a:latin typeface="Helvetica" pitchFamily="2" charset="0"/>
              </a:rPr>
              <a:t>Monsoons are intimately connected to the tropical overturning; as regional Hadley cells, they need to satisfy large-scale constraints implicated by the energy and angular momentum budgets;</a:t>
            </a:r>
          </a:p>
          <a:p>
            <a:pPr marL="457200" indent="-457200">
              <a:buFont typeface="+mj-lt"/>
              <a:buAutoNum type="arabicPeriod"/>
            </a:pPr>
            <a:r>
              <a:rPr lang="en-GB" sz="2200" dirty="0">
                <a:latin typeface="Helvetica" pitchFamily="2" charset="0"/>
              </a:rPr>
              <a:t>Monsoons and oceanic ITCZs are manifestation of the ascending branches of regional Hadley cells. The presence of land over monsoon regions allows for more pronounced responses to the insolation forcing, which leads to more non-linear cross-equatorial monsoonal circulations; </a:t>
            </a:r>
          </a:p>
          <a:p>
            <a:pPr marL="457200" indent="-457200">
              <a:buFont typeface="+mj-lt"/>
              <a:buAutoNum type="arabicPeriod"/>
            </a:pPr>
            <a:r>
              <a:rPr lang="en-GB" sz="2200" dirty="0">
                <a:latin typeface="Helvetica" pitchFamily="2" charset="0"/>
              </a:rPr>
              <a:t>Importantly, the ITCZ and the monsoon regimes differ in their dominant angular momentum budget; </a:t>
            </a:r>
          </a:p>
          <a:p>
            <a:pPr marL="457200" indent="-457200">
              <a:buFont typeface="+mj-lt"/>
              <a:buAutoNum type="arabicPeriod"/>
            </a:pPr>
            <a:r>
              <a:rPr lang="en-GB" sz="2200" i="1" dirty="0">
                <a:latin typeface="Helvetica" pitchFamily="2" charset="0"/>
              </a:rPr>
              <a:t>Consequences of these emerging theoretical views on observed monsoons and how they respond to perturbations on different timescales are currently being investigated. </a:t>
            </a:r>
          </a:p>
          <a:p>
            <a:endParaRPr lang="en-GB" sz="2000" dirty="0">
              <a:latin typeface="Helvetica" pitchFamily="2" charset="0"/>
            </a:endParaRPr>
          </a:p>
          <a:p>
            <a:endParaRPr lang="en-GB" sz="2000" dirty="0">
              <a:latin typeface="Helvetica" pitchFamily="2" charset="0"/>
            </a:endParaRPr>
          </a:p>
          <a:p>
            <a:endParaRPr lang="en-GB" sz="2000" dirty="0">
              <a:latin typeface="Helvetica" pitchFamily="2" charset="0"/>
            </a:endParaRPr>
          </a:p>
        </p:txBody>
      </p:sp>
    </p:spTree>
    <p:extLst>
      <p:ext uri="{BB962C8B-B14F-4D97-AF65-F5344CB8AC3E}">
        <p14:creationId xmlns:p14="http://schemas.microsoft.com/office/powerpoint/2010/main" val="1398192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AC33EC9-4EC7-9956-91D8-E33D5B4D2489}"/>
              </a:ext>
            </a:extLst>
          </p:cNvPr>
          <p:cNvSpPr txBox="1">
            <a:spLocks noChangeArrowheads="1"/>
          </p:cNvSpPr>
          <p:nvPr/>
        </p:nvSpPr>
        <p:spPr bwMode="auto">
          <a:xfrm>
            <a:off x="457200" y="5537537"/>
            <a:ext cx="112776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Helvetica" charset="0"/>
                <a:cs typeface="Helvetica" charset="0"/>
              </a:rPr>
              <a:t>The overturning circulation in the South Asian and South African monsoon approaches conservation of angular momentum. Stronger deviations in other monsoon regions, especially Australia and the Americas.</a:t>
            </a:r>
          </a:p>
          <a:p>
            <a:endParaRPr lang="en-US" sz="2000" dirty="0">
              <a:latin typeface="Helvetica" charset="0"/>
              <a:cs typeface="Helvetica" charset="0"/>
            </a:endParaRPr>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But there is some observational evidence</a:t>
            </a:r>
          </a:p>
        </p:txBody>
      </p:sp>
      <p:sp>
        <p:nvSpPr>
          <p:cNvPr id="6" name="Text Box 42">
            <a:extLst>
              <a:ext uri="{FF2B5EF4-FFF2-40B4-BE49-F238E27FC236}">
                <a16:creationId xmlns:a16="http://schemas.microsoft.com/office/drawing/2014/main" id="{109A5684-94B5-CB81-1C07-5144A76733BD}"/>
              </a:ext>
            </a:extLst>
          </p:cNvPr>
          <p:cNvSpPr txBox="1">
            <a:spLocks noChangeArrowheads="1"/>
          </p:cNvSpPr>
          <p:nvPr/>
        </p:nvSpPr>
        <p:spPr bwMode="auto">
          <a:xfrm>
            <a:off x="3733800" y="6400800"/>
            <a:ext cx="8220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spcBef>
                <a:spcPct val="50000"/>
              </a:spcBef>
            </a:pPr>
            <a:r>
              <a:rPr lang="en-US" altLang="en-US" sz="1600" dirty="0" err="1">
                <a:solidFill>
                  <a:schemeClr val="bg2"/>
                </a:solidFill>
                <a:latin typeface="Helvetica" charset="0"/>
              </a:rPr>
              <a:t>Geen</a:t>
            </a:r>
            <a:r>
              <a:rPr lang="en-US" altLang="en-US" sz="1600" dirty="0">
                <a:solidFill>
                  <a:schemeClr val="bg2"/>
                </a:solidFill>
                <a:latin typeface="Helvetica" charset="0"/>
              </a:rPr>
              <a:t> et al. (2020)</a:t>
            </a:r>
          </a:p>
        </p:txBody>
      </p:sp>
      <p:pic>
        <p:nvPicPr>
          <p:cNvPr id="15" name="Picture 14">
            <a:extLst>
              <a:ext uri="{FF2B5EF4-FFF2-40B4-BE49-F238E27FC236}">
                <a16:creationId xmlns:a16="http://schemas.microsoft.com/office/drawing/2014/main" id="{2C699ECA-EFEF-4A4A-52CD-23446B2E4BFD}"/>
              </a:ext>
            </a:extLst>
          </p:cNvPr>
          <p:cNvPicPr>
            <a:picLocks noChangeAspect="1"/>
          </p:cNvPicPr>
          <p:nvPr/>
        </p:nvPicPr>
        <p:blipFill>
          <a:blip r:embed="rId3"/>
          <a:stretch>
            <a:fillRect/>
          </a:stretch>
        </p:blipFill>
        <p:spPr>
          <a:xfrm>
            <a:off x="457200" y="1066800"/>
            <a:ext cx="11288014" cy="4495800"/>
          </a:xfrm>
          <a:prstGeom prst="rect">
            <a:avLst/>
          </a:prstGeom>
        </p:spPr>
      </p:pic>
    </p:spTree>
    <p:extLst>
      <p:ext uri="{BB962C8B-B14F-4D97-AF65-F5344CB8AC3E}">
        <p14:creationId xmlns:p14="http://schemas.microsoft.com/office/powerpoint/2010/main" val="27406738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AC33EC9-4EC7-9956-91D8-E33D5B4D2489}"/>
              </a:ext>
            </a:extLst>
          </p:cNvPr>
          <p:cNvSpPr txBox="1">
            <a:spLocks noChangeArrowheads="1"/>
          </p:cNvSpPr>
          <p:nvPr/>
        </p:nvSpPr>
        <p:spPr bwMode="auto">
          <a:xfrm>
            <a:off x="457200" y="5537537"/>
            <a:ext cx="112776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Helvetica" charset="0"/>
                <a:cs typeface="Helvetica" charset="0"/>
              </a:rPr>
              <a:t>The presence of multiple precipitation peaks suggest changes in the precipitation (and circulation) regime over the year in South Asia, Australia, Southern Africa and West African.</a:t>
            </a:r>
          </a:p>
          <a:p>
            <a:endParaRPr lang="en-US" sz="2000" dirty="0">
              <a:latin typeface="Helvetica" charset="0"/>
              <a:cs typeface="Helvetica" charset="0"/>
            </a:endParaRPr>
          </a:p>
          <a:p>
            <a:endParaRPr lang="en-US" sz="2000" dirty="0">
              <a:latin typeface="Helvetica" charset="0"/>
              <a:cs typeface="Helvetica" charset="0"/>
            </a:endParaRPr>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But there is some observational evidence</a:t>
            </a:r>
          </a:p>
        </p:txBody>
      </p:sp>
      <p:sp>
        <p:nvSpPr>
          <p:cNvPr id="6" name="Text Box 42">
            <a:extLst>
              <a:ext uri="{FF2B5EF4-FFF2-40B4-BE49-F238E27FC236}">
                <a16:creationId xmlns:a16="http://schemas.microsoft.com/office/drawing/2014/main" id="{109A5684-94B5-CB81-1C07-5144A76733BD}"/>
              </a:ext>
            </a:extLst>
          </p:cNvPr>
          <p:cNvSpPr txBox="1">
            <a:spLocks noChangeArrowheads="1"/>
          </p:cNvSpPr>
          <p:nvPr/>
        </p:nvSpPr>
        <p:spPr bwMode="auto">
          <a:xfrm>
            <a:off x="3733800" y="6400800"/>
            <a:ext cx="8220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spcBef>
                <a:spcPct val="50000"/>
              </a:spcBef>
            </a:pPr>
            <a:r>
              <a:rPr lang="en-US" altLang="en-US" sz="1600" dirty="0" err="1">
                <a:solidFill>
                  <a:schemeClr val="bg2"/>
                </a:solidFill>
                <a:latin typeface="Helvetica" charset="0"/>
              </a:rPr>
              <a:t>Geen</a:t>
            </a:r>
            <a:r>
              <a:rPr lang="en-US" altLang="en-US" sz="1600" dirty="0">
                <a:solidFill>
                  <a:schemeClr val="bg2"/>
                </a:solidFill>
                <a:latin typeface="Helvetica" charset="0"/>
              </a:rPr>
              <a:t> et al. (2020)</a:t>
            </a:r>
          </a:p>
        </p:txBody>
      </p:sp>
      <p:pic>
        <p:nvPicPr>
          <p:cNvPr id="2" name="Picture 1">
            <a:extLst>
              <a:ext uri="{FF2B5EF4-FFF2-40B4-BE49-F238E27FC236}">
                <a16:creationId xmlns:a16="http://schemas.microsoft.com/office/drawing/2014/main" id="{8B2A6F1F-1185-BCC3-59FB-918692F53DFB}"/>
              </a:ext>
            </a:extLst>
          </p:cNvPr>
          <p:cNvPicPr>
            <a:picLocks noChangeAspect="1"/>
          </p:cNvPicPr>
          <p:nvPr/>
        </p:nvPicPr>
        <p:blipFill>
          <a:blip r:embed="rId3"/>
          <a:stretch>
            <a:fillRect/>
          </a:stretch>
        </p:blipFill>
        <p:spPr>
          <a:xfrm>
            <a:off x="685800" y="914400"/>
            <a:ext cx="10896600" cy="4671471"/>
          </a:xfrm>
          <a:prstGeom prst="rect">
            <a:avLst/>
          </a:prstGeom>
        </p:spPr>
      </p:pic>
    </p:spTree>
    <p:extLst>
      <p:ext uri="{BB962C8B-B14F-4D97-AF65-F5344CB8AC3E}">
        <p14:creationId xmlns:p14="http://schemas.microsoft.com/office/powerpoint/2010/main" val="471378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Summary</a:t>
            </a:r>
          </a:p>
        </p:txBody>
      </p:sp>
      <p:sp>
        <p:nvSpPr>
          <p:cNvPr id="8" name="TextBox 7">
            <a:extLst>
              <a:ext uri="{FF2B5EF4-FFF2-40B4-BE49-F238E27FC236}">
                <a16:creationId xmlns:a16="http://schemas.microsoft.com/office/drawing/2014/main" id="{B79C2C0A-1C28-BB6E-3DD9-DD7AA1CE9B6E}"/>
              </a:ext>
            </a:extLst>
          </p:cNvPr>
          <p:cNvSpPr txBox="1"/>
          <p:nvPr/>
        </p:nvSpPr>
        <p:spPr>
          <a:xfrm>
            <a:off x="685800" y="1143000"/>
            <a:ext cx="10820400" cy="5755422"/>
          </a:xfrm>
          <a:prstGeom prst="rect">
            <a:avLst/>
          </a:prstGeom>
          <a:noFill/>
        </p:spPr>
        <p:txBody>
          <a:bodyPr wrap="square" rtlCol="0">
            <a:spAutoFit/>
          </a:bodyPr>
          <a:lstStyle/>
          <a:p>
            <a:pPr marL="457200" indent="-457200">
              <a:buFont typeface="+mj-lt"/>
              <a:buAutoNum type="arabicPeriod"/>
            </a:pPr>
            <a:r>
              <a:rPr lang="en-GB" sz="2200" dirty="0">
                <a:latin typeface="Helvetica" pitchFamily="2" charset="0"/>
              </a:rPr>
              <a:t>Theory suggests monsoons and ITCZs can be interpreted as different regimes of the tropical overturning circulation and associated convergence zone, with the monsoon regime being characterized by an angular momentum conserving circulation extending into the subtropics and coupled to the lower-level moist static energy distribution, and the ITCZ regime being characterized by an eddy-driven cell with ascending branch remaining close to the equator. </a:t>
            </a:r>
          </a:p>
          <a:p>
            <a:pPr marL="457200" indent="-457200">
              <a:buFont typeface="+mj-lt"/>
              <a:buAutoNum type="arabicPeriod"/>
            </a:pPr>
            <a:r>
              <a:rPr lang="en-GB" sz="2200" dirty="0">
                <a:latin typeface="Helvetica" pitchFamily="2" charset="0"/>
              </a:rPr>
              <a:t>The differing leading order momentum budget suggests different responses of these two regimes to different forcings;</a:t>
            </a:r>
          </a:p>
          <a:p>
            <a:pPr marL="457200" indent="-457200">
              <a:buFont typeface="+mj-lt"/>
              <a:buAutoNum type="arabicPeriod"/>
            </a:pPr>
            <a:r>
              <a:rPr lang="en-GB" sz="2200" dirty="0">
                <a:latin typeface="Helvetica" pitchFamily="2" charset="0"/>
              </a:rPr>
              <a:t>Observed regional systems can be differentiated and characterized in terms of these two theoretical regimes (at least to some extent);</a:t>
            </a:r>
          </a:p>
          <a:p>
            <a:pPr marL="457200" indent="-457200">
              <a:buFont typeface="+mj-lt"/>
              <a:buAutoNum type="arabicPeriod"/>
            </a:pPr>
            <a:r>
              <a:rPr lang="en-GB" sz="2200" dirty="0">
                <a:latin typeface="Helvetica" pitchFamily="2" charset="0"/>
              </a:rPr>
              <a:t>Implications for their </a:t>
            </a:r>
            <a:r>
              <a:rPr lang="en-GB" sz="2200" dirty="0" err="1">
                <a:latin typeface="Helvetica" pitchFamily="2" charset="0"/>
              </a:rPr>
              <a:t>behavior</a:t>
            </a:r>
            <a:r>
              <a:rPr lang="en-GB" sz="2200" dirty="0">
                <a:latin typeface="Helvetica" pitchFamily="2" charset="0"/>
              </a:rPr>
              <a:t> on different timescales are only now beginning to be explored, but this seems to be a very promising avenue of future investigations. </a:t>
            </a:r>
          </a:p>
          <a:p>
            <a:pPr marL="457200" indent="-457200">
              <a:buFont typeface="+mj-lt"/>
              <a:buAutoNum type="arabicPeriod"/>
            </a:pPr>
            <a:endParaRPr lang="en-GB" sz="2200" dirty="0">
              <a:latin typeface="Helvetica" pitchFamily="2" charset="0"/>
            </a:endParaRPr>
          </a:p>
          <a:p>
            <a:endParaRPr lang="en-GB" sz="2000" dirty="0">
              <a:latin typeface="Helvetica" pitchFamily="2" charset="0"/>
            </a:endParaRPr>
          </a:p>
          <a:p>
            <a:endParaRPr lang="en-GB" sz="2000" dirty="0">
              <a:latin typeface="Helvetica" pitchFamily="2" charset="0"/>
            </a:endParaRPr>
          </a:p>
          <a:p>
            <a:endParaRPr lang="en-GB" sz="2000" dirty="0">
              <a:latin typeface="Helvetica" pitchFamily="2" charset="0"/>
            </a:endParaRPr>
          </a:p>
        </p:txBody>
      </p:sp>
    </p:spTree>
    <p:extLst>
      <p:ext uri="{BB962C8B-B14F-4D97-AF65-F5344CB8AC3E}">
        <p14:creationId xmlns:p14="http://schemas.microsoft.com/office/powerpoint/2010/main" val="3565173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2020888" y="330200"/>
            <a:ext cx="81645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Climate change experiments</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sp>
        <p:nvSpPr>
          <p:cNvPr id="9" name="TextBox 8">
            <a:extLst>
              <a:ext uri="{FF2B5EF4-FFF2-40B4-BE49-F238E27FC236}">
                <a16:creationId xmlns:a16="http://schemas.microsoft.com/office/drawing/2014/main" id="{FDEB49AF-511A-AB43-8426-49D1E4D75D95}"/>
              </a:ext>
            </a:extLst>
          </p:cNvPr>
          <p:cNvSpPr txBox="1"/>
          <p:nvPr/>
        </p:nvSpPr>
        <p:spPr>
          <a:xfrm>
            <a:off x="1950862" y="5609898"/>
            <a:ext cx="8304565" cy="461665"/>
          </a:xfrm>
          <a:prstGeom prst="rect">
            <a:avLst/>
          </a:prstGeom>
          <a:noFill/>
        </p:spPr>
        <p:txBody>
          <a:bodyPr wrap="square" rtlCol="0">
            <a:spAutoFit/>
          </a:bodyPr>
          <a:lstStyle/>
          <a:p>
            <a:r>
              <a:rPr lang="en-US" dirty="0"/>
              <a:t> </a:t>
            </a:r>
          </a:p>
        </p:txBody>
      </p:sp>
      <p:graphicFrame>
        <p:nvGraphicFramePr>
          <p:cNvPr id="7" name="Table 6">
            <a:extLst>
              <a:ext uri="{FF2B5EF4-FFF2-40B4-BE49-F238E27FC236}">
                <a16:creationId xmlns:a16="http://schemas.microsoft.com/office/drawing/2014/main" id="{15A5299A-1825-CC42-937D-5B5D8518669F}"/>
              </a:ext>
            </a:extLst>
          </p:cNvPr>
          <p:cNvGraphicFramePr>
            <a:graphicFrameLocks noGrp="1"/>
          </p:cNvGraphicFramePr>
          <p:nvPr/>
        </p:nvGraphicFramePr>
        <p:xfrm>
          <a:off x="704339" y="2061502"/>
          <a:ext cx="5391663" cy="3816183"/>
        </p:xfrm>
        <a:graphic>
          <a:graphicData uri="http://schemas.openxmlformats.org/drawingml/2006/table">
            <a:tbl>
              <a:tblPr firstRow="1" bandRow="1">
                <a:tableStyleId>{5C22544A-7EE6-4342-B048-85BDC9FD1C3A}</a:tableStyleId>
              </a:tblPr>
              <a:tblGrid>
                <a:gridCol w="1545024">
                  <a:extLst>
                    <a:ext uri="{9D8B030D-6E8A-4147-A177-3AD203B41FA5}">
                      <a16:colId xmlns:a16="http://schemas.microsoft.com/office/drawing/2014/main" val="20000"/>
                    </a:ext>
                  </a:extLst>
                </a:gridCol>
                <a:gridCol w="1745864">
                  <a:extLst>
                    <a:ext uri="{9D8B030D-6E8A-4147-A177-3AD203B41FA5}">
                      <a16:colId xmlns:a16="http://schemas.microsoft.com/office/drawing/2014/main" val="20001"/>
                    </a:ext>
                  </a:extLst>
                </a:gridCol>
                <a:gridCol w="2100775">
                  <a:extLst>
                    <a:ext uri="{9D8B030D-6E8A-4147-A177-3AD203B41FA5}">
                      <a16:colId xmlns:a16="http://schemas.microsoft.com/office/drawing/2014/main" val="20002"/>
                    </a:ext>
                  </a:extLst>
                </a:gridCol>
              </a:tblGrid>
              <a:tr h="701040">
                <a:tc>
                  <a:txBody>
                    <a:bodyPr/>
                    <a:lstStyle/>
                    <a:p>
                      <a:pPr algn="ctr"/>
                      <a:r>
                        <a:rPr lang="en-US" sz="1900" dirty="0">
                          <a:solidFill>
                            <a:schemeClr val="tx1"/>
                          </a:solidFill>
                          <a:latin typeface="Helvetica"/>
                          <a:cs typeface="Helvetica"/>
                        </a:rPr>
                        <a:t>Climate</a:t>
                      </a:r>
                    </a:p>
                    <a:p>
                      <a:pPr algn="ctr"/>
                      <a:r>
                        <a:rPr lang="en-US" sz="2100" dirty="0">
                          <a:solidFill>
                            <a:schemeClr val="tx1"/>
                          </a:solidFill>
                          <a:latin typeface="Helvetica"/>
                          <a:cs typeface="Helvetica"/>
                        </a:rPr>
                        <a:t> (</a:t>
                      </a:r>
                      <a:r>
                        <a:rPr lang="en-US" sz="2100" baseline="0" dirty="0">
                          <a:solidFill>
                            <a:schemeClr val="tx1"/>
                          </a:solidFill>
                          <a:latin typeface="Symbol" pitchFamily="2" charset="2"/>
                          <a:cs typeface="Helvetica"/>
                        </a:rPr>
                        <a:t>a</a:t>
                      </a:r>
                      <a:r>
                        <a:rPr lang="en-US" sz="2100" dirty="0">
                          <a:solidFill>
                            <a:schemeClr val="tx1"/>
                          </a:solidFill>
                          <a:latin typeface="Helvetica"/>
                          <a:cs typeface="Helvetic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solidFill>
                            <a:schemeClr val="tx1"/>
                          </a:solidFill>
                          <a:latin typeface="Helvetica"/>
                          <a:cs typeface="Helvetica"/>
                        </a:rPr>
                        <a:t>Global</a:t>
                      </a:r>
                      <a:r>
                        <a:rPr lang="en-US" sz="1900" baseline="0" dirty="0">
                          <a:solidFill>
                            <a:schemeClr val="tx1"/>
                          </a:solidFill>
                          <a:latin typeface="Helvetica"/>
                          <a:cs typeface="Helvetica"/>
                        </a:rPr>
                        <a:t> Mean T</a:t>
                      </a:r>
                      <a:r>
                        <a:rPr lang="en-US" sz="1900" baseline="-25000" dirty="0">
                          <a:solidFill>
                            <a:schemeClr val="tx1"/>
                          </a:solidFill>
                          <a:latin typeface="Helvetica"/>
                          <a:cs typeface="Helvetica"/>
                        </a:rPr>
                        <a:t>s</a:t>
                      </a:r>
                      <a:r>
                        <a:rPr lang="en-US" sz="1900" baseline="0" dirty="0">
                          <a:solidFill>
                            <a:schemeClr val="tx1"/>
                          </a:solidFill>
                          <a:latin typeface="Helvetica"/>
                          <a:cs typeface="Helvetica"/>
                        </a:rPr>
                        <a:t> (K)</a:t>
                      </a:r>
                      <a:endParaRPr lang="en-US" sz="1900" baseline="-25000" dirty="0">
                        <a:solidFill>
                          <a:schemeClr val="tx1"/>
                        </a:solidFill>
                        <a:latin typeface="Helvetica"/>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solidFill>
                            <a:schemeClr val="tx1"/>
                          </a:solidFill>
                          <a:latin typeface="Helvetica"/>
                          <a:cs typeface="Helvetica"/>
                        </a:rPr>
                        <a:t>Global</a:t>
                      </a:r>
                      <a:r>
                        <a:rPr lang="en-US" sz="1900" baseline="0" dirty="0">
                          <a:solidFill>
                            <a:schemeClr val="tx1"/>
                          </a:solidFill>
                          <a:latin typeface="Helvetica"/>
                          <a:cs typeface="Helvetica"/>
                        </a:rPr>
                        <a:t> Mean </a:t>
                      </a:r>
                      <a:r>
                        <a:rPr lang="en-US" sz="1900" baseline="0" dirty="0" err="1">
                          <a:solidFill>
                            <a:schemeClr val="tx1"/>
                          </a:solidFill>
                          <a:latin typeface="Helvetica"/>
                          <a:cs typeface="Helvetica"/>
                        </a:rPr>
                        <a:t>Precip</a:t>
                      </a:r>
                      <a:r>
                        <a:rPr lang="en-US" sz="1900" baseline="0" dirty="0">
                          <a:solidFill>
                            <a:schemeClr val="tx1"/>
                          </a:solidFill>
                          <a:latin typeface="Helvetica"/>
                          <a:cs typeface="Helvetica"/>
                        </a:rPr>
                        <a:t>. (mm d</a:t>
                      </a:r>
                      <a:r>
                        <a:rPr lang="en-US" sz="1900" baseline="30000" dirty="0">
                          <a:solidFill>
                            <a:schemeClr val="tx1"/>
                          </a:solidFill>
                          <a:latin typeface="Helvetica"/>
                          <a:cs typeface="Helvetica"/>
                        </a:rPr>
                        <a:t>-1</a:t>
                      </a:r>
                      <a:r>
                        <a:rPr lang="en-US" sz="1900" baseline="0" dirty="0">
                          <a:solidFill>
                            <a:schemeClr val="tx1"/>
                          </a:solidFill>
                          <a:latin typeface="Helvetica"/>
                          <a:cs typeface="Helvetica"/>
                        </a:rPr>
                        <a:t>)</a:t>
                      </a:r>
                      <a:endParaRPr lang="en-US" sz="1900" dirty="0">
                        <a:solidFill>
                          <a:schemeClr val="tx1"/>
                        </a:solidFill>
                        <a:latin typeface="Helvetica"/>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5920">
                <a:tc>
                  <a:txBody>
                    <a:bodyPr/>
                    <a:lstStyle/>
                    <a:p>
                      <a:pPr algn="ctr"/>
                      <a:r>
                        <a:rPr lang="en-US" sz="1900" dirty="0">
                          <a:latin typeface="Helvetica"/>
                          <a:cs typeface="Helvetica"/>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261.7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0.81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5920">
                <a:tc>
                  <a:txBody>
                    <a:bodyPr/>
                    <a:lstStyle/>
                    <a:p>
                      <a:pPr algn="ctr"/>
                      <a:r>
                        <a:rPr lang="en-US" sz="1900" dirty="0">
                          <a:latin typeface="Helvetica"/>
                          <a:cs typeface="Helvetica"/>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267.8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1.43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8143">
                <a:tc>
                  <a:txBody>
                    <a:bodyPr/>
                    <a:lstStyle/>
                    <a:p>
                      <a:pPr algn="ctr"/>
                      <a:r>
                        <a:rPr lang="en-US" sz="1900" dirty="0">
                          <a:latin typeface="Helvetica"/>
                          <a:cs typeface="Helvetica"/>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272.7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5920">
                <a:tc>
                  <a:txBody>
                    <a:bodyPr/>
                    <a:lstStyle/>
                    <a:p>
                      <a:pPr algn="ctr"/>
                      <a:r>
                        <a:rPr lang="en-US" sz="1900" dirty="0">
                          <a:latin typeface="Helvetica"/>
                          <a:cs typeface="Helvetica"/>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276.9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5920">
                <a:tc>
                  <a:txBody>
                    <a:bodyPr/>
                    <a:lstStyle/>
                    <a:p>
                      <a:pPr algn="ctr"/>
                      <a:r>
                        <a:rPr lang="en-US" sz="1900" dirty="0">
                          <a:latin typeface="Helvetica"/>
                          <a:cs typeface="Helvetica"/>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288.6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5920">
                <a:tc>
                  <a:txBody>
                    <a:bodyPr/>
                    <a:lstStyle/>
                    <a:p>
                      <a:pPr algn="ctr"/>
                      <a:r>
                        <a:rPr lang="en-US" sz="1900" dirty="0">
                          <a:latin typeface="Helvetica"/>
                          <a:cs typeface="Helvetica"/>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299.7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5.26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5920">
                <a:tc>
                  <a:txBody>
                    <a:bodyPr/>
                    <a:lstStyle/>
                    <a:p>
                      <a:pPr algn="ctr"/>
                      <a:r>
                        <a:rPr lang="en-US" sz="1900" dirty="0">
                          <a:latin typeface="Helvetica"/>
                          <a:cs typeface="Helvetica"/>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309.6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5.88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5920">
                <a:tc>
                  <a:txBody>
                    <a:bodyPr/>
                    <a:lstStyle/>
                    <a:p>
                      <a:pPr algn="ctr"/>
                      <a:r>
                        <a:rPr lang="en-US" sz="1900" dirty="0">
                          <a:latin typeface="Helvetica"/>
                          <a:cs typeface="Helvetica"/>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314.9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6.05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grpSp>
        <p:nvGrpSpPr>
          <p:cNvPr id="11" name="Group 10">
            <a:extLst>
              <a:ext uri="{FF2B5EF4-FFF2-40B4-BE49-F238E27FC236}">
                <a16:creationId xmlns:a16="http://schemas.microsoft.com/office/drawing/2014/main" id="{4CC6313E-D1D0-C741-907A-71C84F769BE2}"/>
              </a:ext>
            </a:extLst>
          </p:cNvPr>
          <p:cNvGrpSpPr/>
          <p:nvPr/>
        </p:nvGrpSpPr>
        <p:grpSpPr>
          <a:xfrm>
            <a:off x="6879530" y="2061502"/>
            <a:ext cx="5092488" cy="3683949"/>
            <a:chOff x="4487066" y="3250093"/>
            <a:chExt cx="4270519" cy="2961861"/>
          </a:xfrm>
        </p:grpSpPr>
        <p:pic>
          <p:nvPicPr>
            <p:cNvPr id="12" name="Picture 11">
              <a:extLst>
                <a:ext uri="{FF2B5EF4-FFF2-40B4-BE49-F238E27FC236}">
                  <a16:creationId xmlns:a16="http://schemas.microsoft.com/office/drawing/2014/main" id="{BC041708-E31F-8E44-9EE9-339779E9C8DB}"/>
                </a:ext>
              </a:extLst>
            </p:cNvPr>
            <p:cNvPicPr>
              <a:picLocks noChangeAspect="1"/>
            </p:cNvPicPr>
            <p:nvPr/>
          </p:nvPicPr>
          <p:blipFill>
            <a:blip r:embed="rId3"/>
            <a:stretch>
              <a:fillRect/>
            </a:stretch>
          </p:blipFill>
          <p:spPr>
            <a:xfrm>
              <a:off x="4741158" y="3501288"/>
              <a:ext cx="4016427" cy="2449041"/>
            </a:xfrm>
            <a:prstGeom prst="rect">
              <a:avLst/>
            </a:prstGeom>
          </p:spPr>
        </p:pic>
        <p:sp>
          <p:nvSpPr>
            <p:cNvPr id="13" name="TextBox 12">
              <a:extLst>
                <a:ext uri="{FF2B5EF4-FFF2-40B4-BE49-F238E27FC236}">
                  <a16:creationId xmlns:a16="http://schemas.microsoft.com/office/drawing/2014/main" id="{E7E2189E-DE5F-1942-B546-89BB3126C52D}"/>
                </a:ext>
              </a:extLst>
            </p:cNvPr>
            <p:cNvSpPr txBox="1"/>
            <p:nvPr/>
          </p:nvSpPr>
          <p:spPr>
            <a:xfrm>
              <a:off x="4924607" y="5939375"/>
              <a:ext cx="3729463" cy="222705"/>
            </a:xfrm>
            <a:prstGeom prst="rect">
              <a:avLst/>
            </a:prstGeom>
            <a:noFill/>
          </p:spPr>
          <p:txBody>
            <a:bodyPr wrap="square" rtlCol="0">
              <a:spAutoFit/>
            </a:bodyPr>
            <a:lstStyle/>
            <a:p>
              <a:pPr algn="ctr"/>
              <a:r>
                <a:rPr lang="en-US" sz="1200" b="1" dirty="0">
                  <a:latin typeface="Helvetica Neue"/>
                  <a:cs typeface="Helvetica Neue"/>
                </a:rPr>
                <a:t>Global Mean Surface Temperature (K)</a:t>
              </a:r>
            </a:p>
          </p:txBody>
        </p:sp>
        <p:sp>
          <p:nvSpPr>
            <p:cNvPr id="14" name="TextBox 13">
              <a:extLst>
                <a:ext uri="{FF2B5EF4-FFF2-40B4-BE49-F238E27FC236}">
                  <a16:creationId xmlns:a16="http://schemas.microsoft.com/office/drawing/2014/main" id="{155462BB-78F7-2047-8DC7-A85E803CD254}"/>
                </a:ext>
              </a:extLst>
            </p:cNvPr>
            <p:cNvSpPr txBox="1"/>
            <p:nvPr/>
          </p:nvSpPr>
          <p:spPr>
            <a:xfrm rot="16200000">
              <a:off x="3122280" y="4614879"/>
              <a:ext cx="2961861" cy="232289"/>
            </a:xfrm>
            <a:prstGeom prst="rect">
              <a:avLst/>
            </a:prstGeom>
            <a:noFill/>
          </p:spPr>
          <p:txBody>
            <a:bodyPr wrap="square" rtlCol="0">
              <a:spAutoFit/>
            </a:bodyPr>
            <a:lstStyle/>
            <a:p>
              <a:pPr algn="ctr"/>
              <a:r>
                <a:rPr lang="en-US" sz="1200" b="1" dirty="0">
                  <a:latin typeface="Helvetica Neue"/>
                  <a:cs typeface="Helvetica Neue"/>
                </a:rPr>
                <a:t>Global Mean Precipitation (mm d</a:t>
              </a:r>
              <a:r>
                <a:rPr lang="en-US" sz="1200" b="1" baseline="30000" dirty="0">
                  <a:latin typeface="Helvetica Neue"/>
                  <a:cs typeface="Helvetica Neue"/>
                </a:rPr>
                <a:t>-1</a:t>
              </a:r>
              <a:r>
                <a:rPr lang="en-US" sz="1200" b="1" dirty="0">
                  <a:latin typeface="Helvetica Neue"/>
                  <a:cs typeface="Helvetica Neue"/>
                </a:rPr>
                <a:t>)</a:t>
              </a:r>
            </a:p>
          </p:txBody>
        </p:sp>
      </p:grpSp>
      <p:pic>
        <p:nvPicPr>
          <p:cNvPr id="15" name="Picture 14">
            <a:extLst>
              <a:ext uri="{FF2B5EF4-FFF2-40B4-BE49-F238E27FC236}">
                <a16:creationId xmlns:a16="http://schemas.microsoft.com/office/drawing/2014/main" id="{57EC0786-ABD9-EA4C-BA77-2AB114A2849C}"/>
              </a:ext>
            </a:extLst>
          </p:cNvPr>
          <p:cNvPicPr>
            <a:picLocks noChangeAspect="1"/>
          </p:cNvPicPr>
          <p:nvPr/>
        </p:nvPicPr>
        <p:blipFill>
          <a:blip r:embed="rId4"/>
          <a:stretch>
            <a:fillRect/>
          </a:stretch>
        </p:blipFill>
        <p:spPr>
          <a:xfrm>
            <a:off x="10950474" y="8468"/>
            <a:ext cx="755716" cy="1078825"/>
          </a:xfrm>
          <a:prstGeom prst="rect">
            <a:avLst/>
          </a:prstGeom>
        </p:spPr>
      </p:pic>
      <p:sp>
        <p:nvSpPr>
          <p:cNvPr id="2" name="Text Box 8">
            <a:extLst>
              <a:ext uri="{FF2B5EF4-FFF2-40B4-BE49-F238E27FC236}">
                <a16:creationId xmlns:a16="http://schemas.microsoft.com/office/drawing/2014/main" id="{9CB51D7C-083B-62C6-FAA5-FAA6DE271F95}"/>
              </a:ext>
            </a:extLst>
          </p:cNvPr>
          <p:cNvSpPr txBox="1">
            <a:spLocks noChangeArrowheads="1"/>
          </p:cNvSpPr>
          <p:nvPr/>
        </p:nvSpPr>
        <p:spPr bwMode="auto">
          <a:xfrm>
            <a:off x="6705600" y="6477000"/>
            <a:ext cx="5257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err="1">
                <a:solidFill>
                  <a:schemeClr val="bg2"/>
                </a:solidFill>
                <a:latin typeface="Helvetica" charset="0"/>
              </a:rPr>
              <a:t>Bordoni</a:t>
            </a:r>
            <a:r>
              <a:rPr lang="en-US" sz="1600" dirty="0">
                <a:solidFill>
                  <a:schemeClr val="bg2"/>
                </a:solidFill>
                <a:latin typeface="Helvetica" charset="0"/>
              </a:rPr>
              <a:t> and Hui, </a:t>
            </a:r>
            <a:r>
              <a:rPr lang="en-US" sz="1600" i="1" dirty="0">
                <a:solidFill>
                  <a:schemeClr val="bg2"/>
                </a:solidFill>
                <a:latin typeface="Helvetica" charset="0"/>
              </a:rPr>
              <a:t>in prep</a:t>
            </a:r>
            <a:endParaRPr lang="en-US" sz="1600" dirty="0"/>
          </a:p>
        </p:txBody>
      </p:sp>
    </p:spTree>
    <p:extLst>
      <p:ext uri="{BB962C8B-B14F-4D97-AF65-F5344CB8AC3E}">
        <p14:creationId xmlns:p14="http://schemas.microsoft.com/office/powerpoint/2010/main" val="39267969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2020888" y="330200"/>
            <a:ext cx="81645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Simulated climates</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sp>
        <p:nvSpPr>
          <p:cNvPr id="9" name="TextBox 8">
            <a:extLst>
              <a:ext uri="{FF2B5EF4-FFF2-40B4-BE49-F238E27FC236}">
                <a16:creationId xmlns:a16="http://schemas.microsoft.com/office/drawing/2014/main" id="{FDEB49AF-511A-AB43-8426-49D1E4D75D95}"/>
              </a:ext>
            </a:extLst>
          </p:cNvPr>
          <p:cNvSpPr txBox="1"/>
          <p:nvPr/>
        </p:nvSpPr>
        <p:spPr>
          <a:xfrm>
            <a:off x="1950862" y="5609898"/>
            <a:ext cx="8304565" cy="461665"/>
          </a:xfrm>
          <a:prstGeom prst="rect">
            <a:avLst/>
          </a:prstGeom>
          <a:noFill/>
        </p:spPr>
        <p:txBody>
          <a:bodyPr wrap="square" rtlCol="0">
            <a:spAutoFit/>
          </a:bodyPr>
          <a:lstStyle/>
          <a:p>
            <a:r>
              <a:rPr lang="en-US" dirty="0"/>
              <a:t> </a:t>
            </a:r>
          </a:p>
        </p:txBody>
      </p:sp>
      <p:graphicFrame>
        <p:nvGraphicFramePr>
          <p:cNvPr id="7" name="Table 6">
            <a:extLst>
              <a:ext uri="{FF2B5EF4-FFF2-40B4-BE49-F238E27FC236}">
                <a16:creationId xmlns:a16="http://schemas.microsoft.com/office/drawing/2014/main" id="{15A5299A-1825-CC42-937D-5B5D8518669F}"/>
              </a:ext>
            </a:extLst>
          </p:cNvPr>
          <p:cNvGraphicFramePr>
            <a:graphicFrameLocks noGrp="1"/>
          </p:cNvGraphicFramePr>
          <p:nvPr/>
        </p:nvGraphicFramePr>
        <p:xfrm>
          <a:off x="704339" y="2061502"/>
          <a:ext cx="5391663" cy="3816183"/>
        </p:xfrm>
        <a:graphic>
          <a:graphicData uri="http://schemas.openxmlformats.org/drawingml/2006/table">
            <a:tbl>
              <a:tblPr firstRow="1" bandRow="1">
                <a:tableStyleId>{5C22544A-7EE6-4342-B048-85BDC9FD1C3A}</a:tableStyleId>
              </a:tblPr>
              <a:tblGrid>
                <a:gridCol w="1545024">
                  <a:extLst>
                    <a:ext uri="{9D8B030D-6E8A-4147-A177-3AD203B41FA5}">
                      <a16:colId xmlns:a16="http://schemas.microsoft.com/office/drawing/2014/main" val="20000"/>
                    </a:ext>
                  </a:extLst>
                </a:gridCol>
                <a:gridCol w="1745864">
                  <a:extLst>
                    <a:ext uri="{9D8B030D-6E8A-4147-A177-3AD203B41FA5}">
                      <a16:colId xmlns:a16="http://schemas.microsoft.com/office/drawing/2014/main" val="20001"/>
                    </a:ext>
                  </a:extLst>
                </a:gridCol>
                <a:gridCol w="2100775">
                  <a:extLst>
                    <a:ext uri="{9D8B030D-6E8A-4147-A177-3AD203B41FA5}">
                      <a16:colId xmlns:a16="http://schemas.microsoft.com/office/drawing/2014/main" val="20002"/>
                    </a:ext>
                  </a:extLst>
                </a:gridCol>
              </a:tblGrid>
              <a:tr h="701040">
                <a:tc>
                  <a:txBody>
                    <a:bodyPr/>
                    <a:lstStyle/>
                    <a:p>
                      <a:pPr algn="ctr"/>
                      <a:r>
                        <a:rPr lang="en-US" sz="1900" dirty="0">
                          <a:solidFill>
                            <a:schemeClr val="tx1"/>
                          </a:solidFill>
                          <a:latin typeface="Helvetica"/>
                          <a:cs typeface="Helvetica"/>
                        </a:rPr>
                        <a:t>Climate</a:t>
                      </a:r>
                    </a:p>
                    <a:p>
                      <a:pPr algn="ctr"/>
                      <a:r>
                        <a:rPr lang="en-US" sz="2100" dirty="0">
                          <a:solidFill>
                            <a:schemeClr val="tx1"/>
                          </a:solidFill>
                          <a:latin typeface="Helvetica"/>
                          <a:cs typeface="Helvetica"/>
                        </a:rPr>
                        <a:t> (</a:t>
                      </a:r>
                      <a:r>
                        <a:rPr lang="en-US" sz="2100" baseline="0" dirty="0">
                          <a:solidFill>
                            <a:schemeClr val="tx1"/>
                          </a:solidFill>
                          <a:latin typeface="Symbol" pitchFamily="2" charset="2"/>
                          <a:cs typeface="Helvetica"/>
                        </a:rPr>
                        <a:t>a</a:t>
                      </a:r>
                      <a:r>
                        <a:rPr lang="en-US" sz="2100" dirty="0">
                          <a:solidFill>
                            <a:schemeClr val="tx1"/>
                          </a:solidFill>
                          <a:latin typeface="Helvetica"/>
                          <a:cs typeface="Helvetic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solidFill>
                            <a:schemeClr val="tx1"/>
                          </a:solidFill>
                          <a:latin typeface="Helvetica"/>
                          <a:cs typeface="Helvetica"/>
                        </a:rPr>
                        <a:t>Global</a:t>
                      </a:r>
                      <a:r>
                        <a:rPr lang="en-US" sz="1900" baseline="0" dirty="0">
                          <a:solidFill>
                            <a:schemeClr val="tx1"/>
                          </a:solidFill>
                          <a:latin typeface="Helvetica"/>
                          <a:cs typeface="Helvetica"/>
                        </a:rPr>
                        <a:t> Mean T</a:t>
                      </a:r>
                      <a:r>
                        <a:rPr lang="en-US" sz="1900" baseline="-25000" dirty="0">
                          <a:solidFill>
                            <a:schemeClr val="tx1"/>
                          </a:solidFill>
                          <a:latin typeface="Helvetica"/>
                          <a:cs typeface="Helvetica"/>
                        </a:rPr>
                        <a:t>s</a:t>
                      </a:r>
                      <a:r>
                        <a:rPr lang="en-US" sz="1900" baseline="0" dirty="0">
                          <a:solidFill>
                            <a:schemeClr val="tx1"/>
                          </a:solidFill>
                          <a:latin typeface="Helvetica"/>
                          <a:cs typeface="Helvetica"/>
                        </a:rPr>
                        <a:t> (K)</a:t>
                      </a:r>
                      <a:endParaRPr lang="en-US" sz="1900" baseline="-25000" dirty="0">
                        <a:solidFill>
                          <a:schemeClr val="tx1"/>
                        </a:solidFill>
                        <a:latin typeface="Helvetica"/>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solidFill>
                            <a:schemeClr val="tx1"/>
                          </a:solidFill>
                          <a:latin typeface="Helvetica"/>
                          <a:cs typeface="Helvetica"/>
                        </a:rPr>
                        <a:t>Global</a:t>
                      </a:r>
                      <a:r>
                        <a:rPr lang="en-US" sz="1900" baseline="0" dirty="0">
                          <a:solidFill>
                            <a:schemeClr val="tx1"/>
                          </a:solidFill>
                          <a:latin typeface="Helvetica"/>
                          <a:cs typeface="Helvetica"/>
                        </a:rPr>
                        <a:t> Mean </a:t>
                      </a:r>
                      <a:r>
                        <a:rPr lang="en-US" sz="1900" baseline="0" dirty="0" err="1">
                          <a:solidFill>
                            <a:schemeClr val="tx1"/>
                          </a:solidFill>
                          <a:latin typeface="Helvetica"/>
                          <a:cs typeface="Helvetica"/>
                        </a:rPr>
                        <a:t>Precip</a:t>
                      </a:r>
                      <a:r>
                        <a:rPr lang="en-US" sz="1900" baseline="0" dirty="0">
                          <a:solidFill>
                            <a:schemeClr val="tx1"/>
                          </a:solidFill>
                          <a:latin typeface="Helvetica"/>
                          <a:cs typeface="Helvetica"/>
                        </a:rPr>
                        <a:t>. (mm d</a:t>
                      </a:r>
                      <a:r>
                        <a:rPr lang="en-US" sz="1900" baseline="30000" dirty="0">
                          <a:solidFill>
                            <a:schemeClr val="tx1"/>
                          </a:solidFill>
                          <a:latin typeface="Helvetica"/>
                          <a:cs typeface="Helvetica"/>
                        </a:rPr>
                        <a:t>-1</a:t>
                      </a:r>
                      <a:r>
                        <a:rPr lang="en-US" sz="1900" baseline="0" dirty="0">
                          <a:solidFill>
                            <a:schemeClr val="tx1"/>
                          </a:solidFill>
                          <a:latin typeface="Helvetica"/>
                          <a:cs typeface="Helvetica"/>
                        </a:rPr>
                        <a:t>)</a:t>
                      </a:r>
                      <a:endParaRPr lang="en-US" sz="1900" dirty="0">
                        <a:solidFill>
                          <a:schemeClr val="tx1"/>
                        </a:solidFill>
                        <a:latin typeface="Helvetica"/>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5920">
                <a:tc>
                  <a:txBody>
                    <a:bodyPr/>
                    <a:lstStyle/>
                    <a:p>
                      <a:pPr algn="ctr"/>
                      <a:r>
                        <a:rPr lang="en-US" sz="1900" dirty="0">
                          <a:latin typeface="Helvetica"/>
                          <a:cs typeface="Helvetica"/>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261.7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0.81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5920">
                <a:tc>
                  <a:txBody>
                    <a:bodyPr/>
                    <a:lstStyle/>
                    <a:p>
                      <a:pPr algn="ctr"/>
                      <a:r>
                        <a:rPr lang="en-US" sz="1900" dirty="0">
                          <a:latin typeface="Helvetica"/>
                          <a:cs typeface="Helvetica"/>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267.8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1.43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8143">
                <a:tc>
                  <a:txBody>
                    <a:bodyPr/>
                    <a:lstStyle/>
                    <a:p>
                      <a:pPr algn="ctr"/>
                      <a:r>
                        <a:rPr lang="en-US" sz="1900" dirty="0">
                          <a:latin typeface="Helvetica"/>
                          <a:cs typeface="Helvetica"/>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272.7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5920">
                <a:tc>
                  <a:txBody>
                    <a:bodyPr/>
                    <a:lstStyle/>
                    <a:p>
                      <a:pPr algn="ctr"/>
                      <a:r>
                        <a:rPr lang="en-US" sz="1900" dirty="0">
                          <a:latin typeface="Helvetica"/>
                          <a:cs typeface="Helvetica"/>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276.9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5920">
                <a:tc>
                  <a:txBody>
                    <a:bodyPr/>
                    <a:lstStyle/>
                    <a:p>
                      <a:pPr algn="ctr"/>
                      <a:r>
                        <a:rPr lang="en-US" sz="1900" dirty="0">
                          <a:latin typeface="Helvetica"/>
                          <a:cs typeface="Helvetica"/>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288.6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5920">
                <a:tc>
                  <a:txBody>
                    <a:bodyPr/>
                    <a:lstStyle/>
                    <a:p>
                      <a:pPr algn="ctr"/>
                      <a:r>
                        <a:rPr lang="en-US" sz="1900" dirty="0">
                          <a:latin typeface="Helvetica"/>
                          <a:cs typeface="Helvetica"/>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299.7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5.26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5920">
                <a:tc>
                  <a:txBody>
                    <a:bodyPr/>
                    <a:lstStyle/>
                    <a:p>
                      <a:pPr algn="ctr"/>
                      <a:r>
                        <a:rPr lang="en-US" sz="1900" dirty="0">
                          <a:latin typeface="Helvetica"/>
                          <a:cs typeface="Helvetica"/>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309.6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5.88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5920">
                <a:tc>
                  <a:txBody>
                    <a:bodyPr/>
                    <a:lstStyle/>
                    <a:p>
                      <a:pPr algn="ctr"/>
                      <a:r>
                        <a:rPr lang="en-US" sz="1900" dirty="0">
                          <a:latin typeface="Helvetica"/>
                          <a:cs typeface="Helvetica"/>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314.9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latin typeface="Helvetica"/>
                          <a:cs typeface="Helvetica"/>
                        </a:rPr>
                        <a:t>6.05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grpSp>
        <p:nvGrpSpPr>
          <p:cNvPr id="11" name="Group 10">
            <a:extLst>
              <a:ext uri="{FF2B5EF4-FFF2-40B4-BE49-F238E27FC236}">
                <a16:creationId xmlns:a16="http://schemas.microsoft.com/office/drawing/2014/main" id="{4CC6313E-D1D0-C741-907A-71C84F769BE2}"/>
              </a:ext>
            </a:extLst>
          </p:cNvPr>
          <p:cNvGrpSpPr/>
          <p:nvPr/>
        </p:nvGrpSpPr>
        <p:grpSpPr>
          <a:xfrm>
            <a:off x="6879530" y="2061502"/>
            <a:ext cx="5092488" cy="3683949"/>
            <a:chOff x="4487066" y="3250093"/>
            <a:chExt cx="4270519" cy="2961861"/>
          </a:xfrm>
        </p:grpSpPr>
        <p:pic>
          <p:nvPicPr>
            <p:cNvPr id="12" name="Picture 11">
              <a:extLst>
                <a:ext uri="{FF2B5EF4-FFF2-40B4-BE49-F238E27FC236}">
                  <a16:creationId xmlns:a16="http://schemas.microsoft.com/office/drawing/2014/main" id="{BC041708-E31F-8E44-9EE9-339779E9C8DB}"/>
                </a:ext>
              </a:extLst>
            </p:cNvPr>
            <p:cNvPicPr>
              <a:picLocks noChangeAspect="1"/>
            </p:cNvPicPr>
            <p:nvPr/>
          </p:nvPicPr>
          <p:blipFill>
            <a:blip r:embed="rId3"/>
            <a:stretch>
              <a:fillRect/>
            </a:stretch>
          </p:blipFill>
          <p:spPr>
            <a:xfrm>
              <a:off x="4741158" y="3501288"/>
              <a:ext cx="4016427" cy="2449041"/>
            </a:xfrm>
            <a:prstGeom prst="rect">
              <a:avLst/>
            </a:prstGeom>
          </p:spPr>
        </p:pic>
        <p:sp>
          <p:nvSpPr>
            <p:cNvPr id="13" name="TextBox 12">
              <a:extLst>
                <a:ext uri="{FF2B5EF4-FFF2-40B4-BE49-F238E27FC236}">
                  <a16:creationId xmlns:a16="http://schemas.microsoft.com/office/drawing/2014/main" id="{E7E2189E-DE5F-1942-B546-89BB3126C52D}"/>
                </a:ext>
              </a:extLst>
            </p:cNvPr>
            <p:cNvSpPr txBox="1"/>
            <p:nvPr/>
          </p:nvSpPr>
          <p:spPr>
            <a:xfrm>
              <a:off x="4924607" y="5939375"/>
              <a:ext cx="3729463" cy="222705"/>
            </a:xfrm>
            <a:prstGeom prst="rect">
              <a:avLst/>
            </a:prstGeom>
            <a:noFill/>
          </p:spPr>
          <p:txBody>
            <a:bodyPr wrap="square" rtlCol="0">
              <a:spAutoFit/>
            </a:bodyPr>
            <a:lstStyle/>
            <a:p>
              <a:pPr algn="ctr"/>
              <a:r>
                <a:rPr lang="en-US" sz="1200" b="1" dirty="0">
                  <a:latin typeface="Helvetica Neue"/>
                  <a:cs typeface="Helvetica Neue"/>
                </a:rPr>
                <a:t>Global Mean Surface Temperature (K)</a:t>
              </a:r>
            </a:p>
          </p:txBody>
        </p:sp>
        <p:sp>
          <p:nvSpPr>
            <p:cNvPr id="14" name="TextBox 13">
              <a:extLst>
                <a:ext uri="{FF2B5EF4-FFF2-40B4-BE49-F238E27FC236}">
                  <a16:creationId xmlns:a16="http://schemas.microsoft.com/office/drawing/2014/main" id="{155462BB-78F7-2047-8DC7-A85E803CD254}"/>
                </a:ext>
              </a:extLst>
            </p:cNvPr>
            <p:cNvSpPr txBox="1"/>
            <p:nvPr/>
          </p:nvSpPr>
          <p:spPr>
            <a:xfrm rot="16200000">
              <a:off x="3122280" y="4614879"/>
              <a:ext cx="2961861" cy="232289"/>
            </a:xfrm>
            <a:prstGeom prst="rect">
              <a:avLst/>
            </a:prstGeom>
            <a:noFill/>
          </p:spPr>
          <p:txBody>
            <a:bodyPr wrap="square" rtlCol="0">
              <a:spAutoFit/>
            </a:bodyPr>
            <a:lstStyle/>
            <a:p>
              <a:pPr algn="ctr"/>
              <a:r>
                <a:rPr lang="en-US" sz="1200" b="1" dirty="0">
                  <a:latin typeface="Helvetica Neue"/>
                  <a:cs typeface="Helvetica Neue"/>
                </a:rPr>
                <a:t>Global Mean Precipitation (mm d</a:t>
              </a:r>
              <a:r>
                <a:rPr lang="en-US" sz="1200" b="1" baseline="30000" dirty="0">
                  <a:latin typeface="Helvetica Neue"/>
                  <a:cs typeface="Helvetica Neue"/>
                </a:rPr>
                <a:t>-1</a:t>
              </a:r>
              <a:r>
                <a:rPr lang="en-US" sz="1200" b="1" dirty="0">
                  <a:latin typeface="Helvetica Neue"/>
                  <a:cs typeface="Helvetica Neue"/>
                </a:rPr>
                <a:t>)</a:t>
              </a:r>
            </a:p>
          </p:txBody>
        </p:sp>
      </p:grpSp>
      <p:pic>
        <p:nvPicPr>
          <p:cNvPr id="15" name="Picture 14">
            <a:extLst>
              <a:ext uri="{FF2B5EF4-FFF2-40B4-BE49-F238E27FC236}">
                <a16:creationId xmlns:a16="http://schemas.microsoft.com/office/drawing/2014/main" id="{57EC0786-ABD9-EA4C-BA77-2AB114A2849C}"/>
              </a:ext>
            </a:extLst>
          </p:cNvPr>
          <p:cNvPicPr>
            <a:picLocks noChangeAspect="1"/>
          </p:cNvPicPr>
          <p:nvPr/>
        </p:nvPicPr>
        <p:blipFill>
          <a:blip r:embed="rId4"/>
          <a:stretch>
            <a:fillRect/>
          </a:stretch>
        </p:blipFill>
        <p:spPr>
          <a:xfrm>
            <a:off x="10950474" y="8468"/>
            <a:ext cx="755716" cy="1078825"/>
          </a:xfrm>
          <a:prstGeom prst="rect">
            <a:avLst/>
          </a:prstGeom>
        </p:spPr>
      </p:pic>
      <p:sp>
        <p:nvSpPr>
          <p:cNvPr id="2" name="TextBox 1">
            <a:extLst>
              <a:ext uri="{FF2B5EF4-FFF2-40B4-BE49-F238E27FC236}">
                <a16:creationId xmlns:a16="http://schemas.microsoft.com/office/drawing/2014/main" id="{51790626-B876-B248-9D0D-EF2C90FF7167}"/>
              </a:ext>
            </a:extLst>
          </p:cNvPr>
          <p:cNvSpPr txBox="1"/>
          <p:nvPr/>
        </p:nvSpPr>
        <p:spPr>
          <a:xfrm>
            <a:off x="627636" y="4279717"/>
            <a:ext cx="5540507" cy="584775"/>
          </a:xfrm>
          <a:prstGeom prst="rect">
            <a:avLst/>
          </a:prstGeom>
          <a:noFill/>
          <a:ln w="34925">
            <a:solidFill>
              <a:srgbClr val="C00000"/>
            </a:solidFill>
          </a:ln>
        </p:spPr>
        <p:txBody>
          <a:bodyPr wrap="square" rtlCol="0">
            <a:spAutoFit/>
          </a:bodyPr>
          <a:lstStyle/>
          <a:p>
            <a:endParaRPr lang="en-IT" sz="3200" dirty="0"/>
          </a:p>
        </p:txBody>
      </p:sp>
      <p:sp>
        <p:nvSpPr>
          <p:cNvPr id="3" name="Text Box 8">
            <a:extLst>
              <a:ext uri="{FF2B5EF4-FFF2-40B4-BE49-F238E27FC236}">
                <a16:creationId xmlns:a16="http://schemas.microsoft.com/office/drawing/2014/main" id="{CCBD234A-16FF-AA67-6234-30CAE1C1A706}"/>
              </a:ext>
            </a:extLst>
          </p:cNvPr>
          <p:cNvSpPr txBox="1">
            <a:spLocks noChangeArrowheads="1"/>
          </p:cNvSpPr>
          <p:nvPr/>
        </p:nvSpPr>
        <p:spPr bwMode="auto">
          <a:xfrm>
            <a:off x="6705600" y="6477000"/>
            <a:ext cx="5257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err="1">
                <a:solidFill>
                  <a:schemeClr val="bg2"/>
                </a:solidFill>
                <a:latin typeface="Helvetica" charset="0"/>
              </a:rPr>
              <a:t>Bordoni</a:t>
            </a:r>
            <a:r>
              <a:rPr lang="en-US" sz="1600" dirty="0">
                <a:solidFill>
                  <a:schemeClr val="bg2"/>
                </a:solidFill>
                <a:latin typeface="Helvetica" charset="0"/>
              </a:rPr>
              <a:t> and Hui, </a:t>
            </a:r>
            <a:r>
              <a:rPr lang="en-US" sz="1600" i="1" dirty="0">
                <a:solidFill>
                  <a:schemeClr val="bg2"/>
                </a:solidFill>
                <a:latin typeface="Helvetica" charset="0"/>
              </a:rPr>
              <a:t>in prep</a:t>
            </a:r>
            <a:endParaRPr lang="en-US" sz="1600" dirty="0"/>
          </a:p>
        </p:txBody>
      </p:sp>
    </p:spTree>
    <p:extLst>
      <p:ext uri="{BB962C8B-B14F-4D97-AF65-F5344CB8AC3E}">
        <p14:creationId xmlns:p14="http://schemas.microsoft.com/office/powerpoint/2010/main" val="1298950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2020888" y="330200"/>
            <a:ext cx="81645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Simulated monsoons</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sp>
        <p:nvSpPr>
          <p:cNvPr id="9" name="TextBox 8">
            <a:extLst>
              <a:ext uri="{FF2B5EF4-FFF2-40B4-BE49-F238E27FC236}">
                <a16:creationId xmlns:a16="http://schemas.microsoft.com/office/drawing/2014/main" id="{FDEB49AF-511A-AB43-8426-49D1E4D75D95}"/>
              </a:ext>
            </a:extLst>
          </p:cNvPr>
          <p:cNvSpPr txBox="1"/>
          <p:nvPr/>
        </p:nvSpPr>
        <p:spPr>
          <a:xfrm>
            <a:off x="1950862" y="5609898"/>
            <a:ext cx="8304565" cy="461665"/>
          </a:xfrm>
          <a:prstGeom prst="rect">
            <a:avLst/>
          </a:prstGeom>
          <a:noFill/>
        </p:spPr>
        <p:txBody>
          <a:bodyPr wrap="square" rtlCol="0">
            <a:spAutoFit/>
          </a:bodyPr>
          <a:lstStyle/>
          <a:p>
            <a:r>
              <a:rPr lang="en-US" dirty="0"/>
              <a:t> </a:t>
            </a:r>
          </a:p>
        </p:txBody>
      </p:sp>
      <p:pic>
        <p:nvPicPr>
          <p:cNvPr id="19" name="Picture 18">
            <a:extLst>
              <a:ext uri="{FF2B5EF4-FFF2-40B4-BE49-F238E27FC236}">
                <a16:creationId xmlns:a16="http://schemas.microsoft.com/office/drawing/2014/main" id="{E3D3FDB5-0A60-064C-8C78-F681679AE3D8}"/>
              </a:ext>
            </a:extLst>
          </p:cNvPr>
          <p:cNvPicPr>
            <a:picLocks noChangeAspect="1"/>
          </p:cNvPicPr>
          <p:nvPr/>
        </p:nvPicPr>
        <p:blipFill>
          <a:blip r:embed="rId3"/>
          <a:stretch>
            <a:fillRect/>
          </a:stretch>
        </p:blipFill>
        <p:spPr>
          <a:xfrm>
            <a:off x="10950474" y="8468"/>
            <a:ext cx="755716" cy="1078825"/>
          </a:xfrm>
          <a:prstGeom prst="rect">
            <a:avLst/>
          </a:prstGeom>
        </p:spPr>
      </p:pic>
      <p:sp>
        <p:nvSpPr>
          <p:cNvPr id="20" name="Text Box 8">
            <a:extLst>
              <a:ext uri="{FF2B5EF4-FFF2-40B4-BE49-F238E27FC236}">
                <a16:creationId xmlns:a16="http://schemas.microsoft.com/office/drawing/2014/main" id="{164CB8A5-FB69-DA4E-A909-247B4503E46F}"/>
              </a:ext>
            </a:extLst>
          </p:cNvPr>
          <p:cNvSpPr txBox="1">
            <a:spLocks noChangeArrowheads="1"/>
          </p:cNvSpPr>
          <p:nvPr/>
        </p:nvSpPr>
        <p:spPr bwMode="auto">
          <a:xfrm>
            <a:off x="4617091" y="6318062"/>
            <a:ext cx="7251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IT" sz="1600" dirty="0">
                <a:solidFill>
                  <a:schemeClr val="bg2"/>
                </a:solidFill>
                <a:latin typeface="Helvetica" pitchFamily="2" charset="0"/>
              </a:rPr>
              <a:t>e.g., </a:t>
            </a:r>
            <a:r>
              <a:rPr lang="en-US" altLang="en-IT" sz="1600" dirty="0" err="1">
                <a:solidFill>
                  <a:schemeClr val="bg2"/>
                </a:solidFill>
                <a:latin typeface="Helvetica" pitchFamily="2" charset="0"/>
              </a:rPr>
              <a:t>Bordoni</a:t>
            </a:r>
            <a:r>
              <a:rPr lang="en-US" altLang="en-IT" sz="1600" dirty="0">
                <a:solidFill>
                  <a:schemeClr val="bg2"/>
                </a:solidFill>
                <a:latin typeface="Helvetica" pitchFamily="2" charset="0"/>
              </a:rPr>
              <a:t> and Schneider (2008), </a:t>
            </a:r>
            <a:r>
              <a:rPr lang="en-US" altLang="en-IT" sz="1600" dirty="0" err="1">
                <a:solidFill>
                  <a:schemeClr val="bg2"/>
                </a:solidFill>
                <a:latin typeface="Helvetica" pitchFamily="2" charset="0"/>
              </a:rPr>
              <a:t>Merlis</a:t>
            </a:r>
            <a:r>
              <a:rPr lang="en-US" altLang="en-IT" sz="1600" dirty="0">
                <a:solidFill>
                  <a:schemeClr val="bg2"/>
                </a:solidFill>
                <a:latin typeface="Helvetica" pitchFamily="2" charset="0"/>
              </a:rPr>
              <a:t> et al. (2013), </a:t>
            </a:r>
            <a:r>
              <a:rPr lang="en-US" altLang="en-IT" sz="1600" dirty="0" err="1">
                <a:solidFill>
                  <a:schemeClr val="bg2"/>
                </a:solidFill>
                <a:latin typeface="Helvetica" pitchFamily="2" charset="0"/>
              </a:rPr>
              <a:t>Geen</a:t>
            </a:r>
            <a:r>
              <a:rPr lang="en-US" altLang="en-IT" sz="1600" dirty="0">
                <a:solidFill>
                  <a:schemeClr val="bg2"/>
                </a:solidFill>
                <a:latin typeface="Helvetica" pitchFamily="2" charset="0"/>
              </a:rPr>
              <a:t> et al. (2020)</a:t>
            </a:r>
            <a:endParaRPr lang="en-US" altLang="en-IT" sz="1600" dirty="0"/>
          </a:p>
        </p:txBody>
      </p:sp>
      <p:pic>
        <p:nvPicPr>
          <p:cNvPr id="18" name="Picture 17">
            <a:extLst>
              <a:ext uri="{FF2B5EF4-FFF2-40B4-BE49-F238E27FC236}">
                <a16:creationId xmlns:a16="http://schemas.microsoft.com/office/drawing/2014/main" id="{8112D67B-2676-F688-05C1-76F0A0B4EA26}"/>
              </a:ext>
            </a:extLst>
          </p:cNvPr>
          <p:cNvPicPr>
            <a:picLocks noChangeAspect="1"/>
          </p:cNvPicPr>
          <p:nvPr/>
        </p:nvPicPr>
        <p:blipFill>
          <a:blip r:embed="rId4"/>
          <a:stretch>
            <a:fillRect/>
          </a:stretch>
        </p:blipFill>
        <p:spPr>
          <a:xfrm>
            <a:off x="200143" y="1585073"/>
            <a:ext cx="11393367" cy="3769072"/>
          </a:xfrm>
          <a:prstGeom prst="rect">
            <a:avLst/>
          </a:prstGeom>
        </p:spPr>
      </p:pic>
      <p:sp>
        <p:nvSpPr>
          <p:cNvPr id="21" name="TextBox 20">
            <a:extLst>
              <a:ext uri="{FF2B5EF4-FFF2-40B4-BE49-F238E27FC236}">
                <a16:creationId xmlns:a16="http://schemas.microsoft.com/office/drawing/2014/main" id="{F154CF0E-C818-BD45-AC1B-D056CE01D668}"/>
              </a:ext>
            </a:extLst>
          </p:cNvPr>
          <p:cNvSpPr txBox="1"/>
          <p:nvPr/>
        </p:nvSpPr>
        <p:spPr>
          <a:xfrm>
            <a:off x="11211300" y="4682378"/>
            <a:ext cx="1190171" cy="338554"/>
          </a:xfrm>
          <a:prstGeom prst="rect">
            <a:avLst/>
          </a:prstGeom>
          <a:noFill/>
        </p:spPr>
        <p:txBody>
          <a:bodyPr wrap="square" rtlCol="0">
            <a:spAutoFit/>
          </a:bodyPr>
          <a:lstStyle/>
          <a:p>
            <a:r>
              <a:rPr lang="en-GB" sz="1600" dirty="0">
                <a:latin typeface="Helvetica" pitchFamily="2" charset="0"/>
              </a:rPr>
              <a:t>m</a:t>
            </a:r>
            <a:r>
              <a:rPr lang="en-IT" sz="1600" dirty="0">
                <a:latin typeface="Helvetica" pitchFamily="2" charset="0"/>
              </a:rPr>
              <a:t>m/day</a:t>
            </a:r>
          </a:p>
        </p:txBody>
      </p:sp>
      <p:sp>
        <p:nvSpPr>
          <p:cNvPr id="22" name="TextBox 21">
            <a:extLst>
              <a:ext uri="{FF2B5EF4-FFF2-40B4-BE49-F238E27FC236}">
                <a16:creationId xmlns:a16="http://schemas.microsoft.com/office/drawing/2014/main" id="{7C1FD8C8-9622-8E6C-9236-C9F802E9FD36}"/>
              </a:ext>
            </a:extLst>
          </p:cNvPr>
          <p:cNvSpPr txBox="1"/>
          <p:nvPr/>
        </p:nvSpPr>
        <p:spPr>
          <a:xfrm>
            <a:off x="11299148" y="1639499"/>
            <a:ext cx="1190171" cy="338554"/>
          </a:xfrm>
          <a:prstGeom prst="rect">
            <a:avLst/>
          </a:prstGeom>
          <a:noFill/>
        </p:spPr>
        <p:txBody>
          <a:bodyPr wrap="square" rtlCol="0">
            <a:spAutoFit/>
          </a:bodyPr>
          <a:lstStyle/>
          <a:p>
            <a:r>
              <a:rPr lang="it-IT" sz="1600" dirty="0">
                <a:latin typeface="Helvetica" pitchFamily="2" charset="0"/>
              </a:rPr>
              <a:t>  ITCZ</a:t>
            </a:r>
            <a:endParaRPr lang="en-IT" sz="1600" dirty="0">
              <a:latin typeface="Helvetica" pitchFamily="2" charset="0"/>
            </a:endParaRPr>
          </a:p>
        </p:txBody>
      </p:sp>
      <p:sp>
        <p:nvSpPr>
          <p:cNvPr id="23" name="TextBox 22">
            <a:extLst>
              <a:ext uri="{FF2B5EF4-FFF2-40B4-BE49-F238E27FC236}">
                <a16:creationId xmlns:a16="http://schemas.microsoft.com/office/drawing/2014/main" id="{5AAEFF39-B23F-4E1E-CABF-2CDD8F898D59}"/>
              </a:ext>
            </a:extLst>
          </p:cNvPr>
          <p:cNvSpPr txBox="1"/>
          <p:nvPr/>
        </p:nvSpPr>
        <p:spPr>
          <a:xfrm>
            <a:off x="1020801" y="3005087"/>
            <a:ext cx="364067" cy="338554"/>
          </a:xfrm>
          <a:prstGeom prst="rect">
            <a:avLst/>
          </a:prstGeom>
          <a:noFill/>
        </p:spPr>
        <p:txBody>
          <a:bodyPr wrap="square" rtlCol="0">
            <a:spAutoFit/>
          </a:bodyPr>
          <a:lstStyle/>
          <a:p>
            <a:r>
              <a:rPr lang="en-IT" sz="1600" b="1" dirty="0">
                <a:solidFill>
                  <a:srgbClr val="7030A0"/>
                </a:solidFill>
              </a:rPr>
              <a:t>+</a:t>
            </a:r>
          </a:p>
        </p:txBody>
      </p:sp>
      <p:sp>
        <p:nvSpPr>
          <p:cNvPr id="24" name="TextBox 23">
            <a:extLst>
              <a:ext uri="{FF2B5EF4-FFF2-40B4-BE49-F238E27FC236}">
                <a16:creationId xmlns:a16="http://schemas.microsoft.com/office/drawing/2014/main" id="{9DCCBF24-5D5F-1061-F12A-C2ECA67C2A99}"/>
              </a:ext>
            </a:extLst>
          </p:cNvPr>
          <p:cNvSpPr txBox="1"/>
          <p:nvPr/>
        </p:nvSpPr>
        <p:spPr>
          <a:xfrm>
            <a:off x="2103967" y="3022471"/>
            <a:ext cx="364067" cy="297454"/>
          </a:xfrm>
          <a:prstGeom prst="rect">
            <a:avLst/>
          </a:prstGeom>
          <a:noFill/>
        </p:spPr>
        <p:txBody>
          <a:bodyPr wrap="square" rtlCol="0">
            <a:spAutoFit/>
          </a:bodyPr>
          <a:lstStyle/>
          <a:p>
            <a:r>
              <a:rPr lang="en-IT" sz="1333" b="1" dirty="0">
                <a:solidFill>
                  <a:srgbClr val="7030A0"/>
                </a:solidFill>
              </a:rPr>
              <a:t>𝚘</a:t>
            </a:r>
          </a:p>
        </p:txBody>
      </p:sp>
      <p:sp>
        <p:nvSpPr>
          <p:cNvPr id="25" name="TextBox 24">
            <a:extLst>
              <a:ext uri="{FF2B5EF4-FFF2-40B4-BE49-F238E27FC236}">
                <a16:creationId xmlns:a16="http://schemas.microsoft.com/office/drawing/2014/main" id="{8C233AF5-5064-C068-7120-9A53F5E83000}"/>
              </a:ext>
            </a:extLst>
          </p:cNvPr>
          <p:cNvSpPr txBox="1"/>
          <p:nvPr/>
        </p:nvSpPr>
        <p:spPr>
          <a:xfrm>
            <a:off x="3825659" y="3002716"/>
            <a:ext cx="364067" cy="338554"/>
          </a:xfrm>
          <a:prstGeom prst="rect">
            <a:avLst/>
          </a:prstGeom>
          <a:noFill/>
        </p:spPr>
        <p:txBody>
          <a:bodyPr wrap="square" rtlCol="0">
            <a:spAutoFit/>
          </a:bodyPr>
          <a:lstStyle/>
          <a:p>
            <a:r>
              <a:rPr lang="en-IT" sz="1600" b="1" dirty="0">
                <a:solidFill>
                  <a:srgbClr val="7030A0"/>
                </a:solidFill>
              </a:rPr>
              <a:t>+</a:t>
            </a:r>
          </a:p>
        </p:txBody>
      </p:sp>
      <p:sp>
        <p:nvSpPr>
          <p:cNvPr id="26" name="TextBox 25">
            <a:extLst>
              <a:ext uri="{FF2B5EF4-FFF2-40B4-BE49-F238E27FC236}">
                <a16:creationId xmlns:a16="http://schemas.microsoft.com/office/drawing/2014/main" id="{9180A711-F3F1-F4B8-E65B-BCE57DF4D564}"/>
              </a:ext>
            </a:extLst>
          </p:cNvPr>
          <p:cNvSpPr txBox="1"/>
          <p:nvPr/>
        </p:nvSpPr>
        <p:spPr>
          <a:xfrm>
            <a:off x="4904397" y="3023899"/>
            <a:ext cx="364067" cy="297454"/>
          </a:xfrm>
          <a:prstGeom prst="rect">
            <a:avLst/>
          </a:prstGeom>
          <a:noFill/>
        </p:spPr>
        <p:txBody>
          <a:bodyPr wrap="square" rtlCol="0">
            <a:spAutoFit/>
          </a:bodyPr>
          <a:lstStyle/>
          <a:p>
            <a:r>
              <a:rPr lang="en-IT" sz="1333" b="1" dirty="0">
                <a:solidFill>
                  <a:srgbClr val="7030A0"/>
                </a:solidFill>
              </a:rPr>
              <a:t>𝚘</a:t>
            </a:r>
          </a:p>
        </p:txBody>
      </p:sp>
      <p:sp>
        <p:nvSpPr>
          <p:cNvPr id="27" name="TextBox 26">
            <a:extLst>
              <a:ext uri="{FF2B5EF4-FFF2-40B4-BE49-F238E27FC236}">
                <a16:creationId xmlns:a16="http://schemas.microsoft.com/office/drawing/2014/main" id="{FFC79A39-2E3D-3B26-963B-F3C5033D6111}"/>
              </a:ext>
            </a:extLst>
          </p:cNvPr>
          <p:cNvSpPr txBox="1"/>
          <p:nvPr/>
        </p:nvSpPr>
        <p:spPr>
          <a:xfrm>
            <a:off x="7679068" y="3025636"/>
            <a:ext cx="364067" cy="297454"/>
          </a:xfrm>
          <a:prstGeom prst="rect">
            <a:avLst/>
          </a:prstGeom>
          <a:noFill/>
        </p:spPr>
        <p:txBody>
          <a:bodyPr wrap="square" rtlCol="0">
            <a:spAutoFit/>
          </a:bodyPr>
          <a:lstStyle/>
          <a:p>
            <a:r>
              <a:rPr lang="en-IT" sz="1333" b="1" dirty="0">
                <a:solidFill>
                  <a:srgbClr val="7030A0"/>
                </a:solidFill>
              </a:rPr>
              <a:t>𝚘</a:t>
            </a:r>
          </a:p>
        </p:txBody>
      </p:sp>
      <p:sp>
        <p:nvSpPr>
          <p:cNvPr id="28" name="TextBox 27">
            <a:extLst>
              <a:ext uri="{FF2B5EF4-FFF2-40B4-BE49-F238E27FC236}">
                <a16:creationId xmlns:a16="http://schemas.microsoft.com/office/drawing/2014/main" id="{E5893A13-D396-80AA-A462-7744D4CDCC33}"/>
              </a:ext>
            </a:extLst>
          </p:cNvPr>
          <p:cNvSpPr txBox="1"/>
          <p:nvPr/>
        </p:nvSpPr>
        <p:spPr>
          <a:xfrm>
            <a:off x="6625595" y="2999571"/>
            <a:ext cx="364067" cy="338554"/>
          </a:xfrm>
          <a:prstGeom prst="rect">
            <a:avLst/>
          </a:prstGeom>
          <a:noFill/>
        </p:spPr>
        <p:txBody>
          <a:bodyPr wrap="square" rtlCol="0">
            <a:spAutoFit/>
          </a:bodyPr>
          <a:lstStyle/>
          <a:p>
            <a:r>
              <a:rPr lang="en-IT" sz="1600" b="1" dirty="0">
                <a:solidFill>
                  <a:srgbClr val="7030A0"/>
                </a:solidFill>
              </a:rPr>
              <a:t>+</a:t>
            </a:r>
          </a:p>
        </p:txBody>
      </p:sp>
      <p:sp>
        <p:nvSpPr>
          <p:cNvPr id="29" name="TextBox 28">
            <a:extLst>
              <a:ext uri="{FF2B5EF4-FFF2-40B4-BE49-F238E27FC236}">
                <a16:creationId xmlns:a16="http://schemas.microsoft.com/office/drawing/2014/main" id="{4D896C8A-F1F2-565A-9564-7BF326B6A0BB}"/>
              </a:ext>
            </a:extLst>
          </p:cNvPr>
          <p:cNvSpPr txBox="1"/>
          <p:nvPr/>
        </p:nvSpPr>
        <p:spPr>
          <a:xfrm>
            <a:off x="9415508" y="3005959"/>
            <a:ext cx="364067" cy="338554"/>
          </a:xfrm>
          <a:prstGeom prst="rect">
            <a:avLst/>
          </a:prstGeom>
          <a:noFill/>
        </p:spPr>
        <p:txBody>
          <a:bodyPr wrap="square" rtlCol="0">
            <a:spAutoFit/>
          </a:bodyPr>
          <a:lstStyle/>
          <a:p>
            <a:r>
              <a:rPr lang="en-IT" sz="1600" b="1" dirty="0">
                <a:solidFill>
                  <a:srgbClr val="7030A0"/>
                </a:solidFill>
              </a:rPr>
              <a:t>+</a:t>
            </a:r>
          </a:p>
        </p:txBody>
      </p:sp>
      <p:sp>
        <p:nvSpPr>
          <p:cNvPr id="30" name="TextBox 29">
            <a:extLst>
              <a:ext uri="{FF2B5EF4-FFF2-40B4-BE49-F238E27FC236}">
                <a16:creationId xmlns:a16="http://schemas.microsoft.com/office/drawing/2014/main" id="{92A692B9-8A92-91D7-C5C9-9106175E8485}"/>
              </a:ext>
            </a:extLst>
          </p:cNvPr>
          <p:cNvSpPr txBox="1"/>
          <p:nvPr/>
        </p:nvSpPr>
        <p:spPr>
          <a:xfrm>
            <a:off x="10440872" y="3027515"/>
            <a:ext cx="364067" cy="297454"/>
          </a:xfrm>
          <a:prstGeom prst="rect">
            <a:avLst/>
          </a:prstGeom>
          <a:noFill/>
        </p:spPr>
        <p:txBody>
          <a:bodyPr wrap="square" rtlCol="0">
            <a:spAutoFit/>
          </a:bodyPr>
          <a:lstStyle/>
          <a:p>
            <a:r>
              <a:rPr lang="en-IT" sz="1333" b="1" dirty="0">
                <a:solidFill>
                  <a:srgbClr val="7030A0"/>
                </a:solidFill>
              </a:rPr>
              <a:t>𝚘</a:t>
            </a:r>
          </a:p>
        </p:txBody>
      </p:sp>
      <p:sp>
        <p:nvSpPr>
          <p:cNvPr id="31" name="TextBox 30">
            <a:extLst>
              <a:ext uri="{FF2B5EF4-FFF2-40B4-BE49-F238E27FC236}">
                <a16:creationId xmlns:a16="http://schemas.microsoft.com/office/drawing/2014/main" id="{2A7C1B14-6BE1-C180-39A9-6F7E0A682A10}"/>
              </a:ext>
            </a:extLst>
          </p:cNvPr>
          <p:cNvSpPr txBox="1"/>
          <p:nvPr/>
        </p:nvSpPr>
        <p:spPr>
          <a:xfrm>
            <a:off x="1181068" y="4951671"/>
            <a:ext cx="364067" cy="338554"/>
          </a:xfrm>
          <a:prstGeom prst="rect">
            <a:avLst/>
          </a:prstGeom>
          <a:noFill/>
        </p:spPr>
        <p:txBody>
          <a:bodyPr wrap="square" rtlCol="0">
            <a:spAutoFit/>
          </a:bodyPr>
          <a:lstStyle/>
          <a:p>
            <a:r>
              <a:rPr lang="en-IT" sz="1600" b="1" dirty="0">
                <a:solidFill>
                  <a:srgbClr val="7030A0"/>
                </a:solidFill>
              </a:rPr>
              <a:t>+</a:t>
            </a:r>
          </a:p>
        </p:txBody>
      </p:sp>
      <p:sp>
        <p:nvSpPr>
          <p:cNvPr id="32" name="TextBox 31">
            <a:extLst>
              <a:ext uri="{FF2B5EF4-FFF2-40B4-BE49-F238E27FC236}">
                <a16:creationId xmlns:a16="http://schemas.microsoft.com/office/drawing/2014/main" id="{8B145297-BB3E-7834-6711-59EF5DB0DF8B}"/>
              </a:ext>
            </a:extLst>
          </p:cNvPr>
          <p:cNvSpPr txBox="1"/>
          <p:nvPr/>
        </p:nvSpPr>
        <p:spPr>
          <a:xfrm>
            <a:off x="2234195" y="4973206"/>
            <a:ext cx="364067" cy="297454"/>
          </a:xfrm>
          <a:prstGeom prst="rect">
            <a:avLst/>
          </a:prstGeom>
          <a:noFill/>
        </p:spPr>
        <p:txBody>
          <a:bodyPr wrap="square" rtlCol="0">
            <a:spAutoFit/>
          </a:bodyPr>
          <a:lstStyle/>
          <a:p>
            <a:r>
              <a:rPr lang="en-IT" sz="1333" b="1" dirty="0">
                <a:solidFill>
                  <a:srgbClr val="7030A0"/>
                </a:solidFill>
              </a:rPr>
              <a:t>𝚘</a:t>
            </a:r>
          </a:p>
        </p:txBody>
      </p:sp>
      <p:sp>
        <p:nvSpPr>
          <p:cNvPr id="33" name="TextBox 32">
            <a:extLst>
              <a:ext uri="{FF2B5EF4-FFF2-40B4-BE49-F238E27FC236}">
                <a16:creationId xmlns:a16="http://schemas.microsoft.com/office/drawing/2014/main" id="{116718C7-0AC1-2B3B-C189-17B9D643E221}"/>
              </a:ext>
            </a:extLst>
          </p:cNvPr>
          <p:cNvSpPr txBox="1"/>
          <p:nvPr/>
        </p:nvSpPr>
        <p:spPr>
          <a:xfrm>
            <a:off x="4014389" y="4948846"/>
            <a:ext cx="364067" cy="338554"/>
          </a:xfrm>
          <a:prstGeom prst="rect">
            <a:avLst/>
          </a:prstGeom>
          <a:noFill/>
        </p:spPr>
        <p:txBody>
          <a:bodyPr wrap="square" rtlCol="0">
            <a:spAutoFit/>
          </a:bodyPr>
          <a:lstStyle/>
          <a:p>
            <a:r>
              <a:rPr lang="en-IT" sz="1600" b="1" dirty="0">
                <a:solidFill>
                  <a:srgbClr val="7030A0"/>
                </a:solidFill>
              </a:rPr>
              <a:t>+</a:t>
            </a:r>
          </a:p>
        </p:txBody>
      </p:sp>
      <p:sp>
        <p:nvSpPr>
          <p:cNvPr id="34" name="TextBox 33">
            <a:extLst>
              <a:ext uri="{FF2B5EF4-FFF2-40B4-BE49-F238E27FC236}">
                <a16:creationId xmlns:a16="http://schemas.microsoft.com/office/drawing/2014/main" id="{D525FFE5-0516-F726-01AE-73BE0376E8A9}"/>
              </a:ext>
            </a:extLst>
          </p:cNvPr>
          <p:cNvSpPr txBox="1"/>
          <p:nvPr/>
        </p:nvSpPr>
        <p:spPr>
          <a:xfrm>
            <a:off x="5077555" y="4970343"/>
            <a:ext cx="364067" cy="297454"/>
          </a:xfrm>
          <a:prstGeom prst="rect">
            <a:avLst/>
          </a:prstGeom>
          <a:noFill/>
        </p:spPr>
        <p:txBody>
          <a:bodyPr wrap="square" rtlCol="0">
            <a:spAutoFit/>
          </a:bodyPr>
          <a:lstStyle/>
          <a:p>
            <a:r>
              <a:rPr lang="en-IT" sz="1333" b="1" dirty="0">
                <a:solidFill>
                  <a:srgbClr val="7030A0"/>
                </a:solidFill>
              </a:rPr>
              <a:t>𝚘</a:t>
            </a:r>
          </a:p>
        </p:txBody>
      </p:sp>
      <p:sp>
        <p:nvSpPr>
          <p:cNvPr id="35" name="TextBox 34">
            <a:extLst>
              <a:ext uri="{FF2B5EF4-FFF2-40B4-BE49-F238E27FC236}">
                <a16:creationId xmlns:a16="http://schemas.microsoft.com/office/drawing/2014/main" id="{5926CAA4-CD7B-4498-25D9-DAD40333B339}"/>
              </a:ext>
            </a:extLst>
          </p:cNvPr>
          <p:cNvSpPr txBox="1"/>
          <p:nvPr/>
        </p:nvSpPr>
        <p:spPr>
          <a:xfrm>
            <a:off x="6771848" y="4948568"/>
            <a:ext cx="364067" cy="338554"/>
          </a:xfrm>
          <a:prstGeom prst="rect">
            <a:avLst/>
          </a:prstGeom>
          <a:noFill/>
        </p:spPr>
        <p:txBody>
          <a:bodyPr wrap="square" rtlCol="0">
            <a:spAutoFit/>
          </a:bodyPr>
          <a:lstStyle/>
          <a:p>
            <a:r>
              <a:rPr lang="en-IT" sz="1600" b="1" dirty="0">
                <a:solidFill>
                  <a:srgbClr val="7030A0"/>
                </a:solidFill>
              </a:rPr>
              <a:t>+</a:t>
            </a:r>
          </a:p>
        </p:txBody>
      </p:sp>
      <p:sp>
        <p:nvSpPr>
          <p:cNvPr id="36" name="TextBox 35">
            <a:extLst>
              <a:ext uri="{FF2B5EF4-FFF2-40B4-BE49-F238E27FC236}">
                <a16:creationId xmlns:a16="http://schemas.microsoft.com/office/drawing/2014/main" id="{67BFDABA-4BD1-826A-8B0C-6249DFC3EB38}"/>
              </a:ext>
            </a:extLst>
          </p:cNvPr>
          <p:cNvSpPr txBox="1"/>
          <p:nvPr/>
        </p:nvSpPr>
        <p:spPr>
          <a:xfrm>
            <a:off x="7835013" y="4970343"/>
            <a:ext cx="364067" cy="297454"/>
          </a:xfrm>
          <a:prstGeom prst="rect">
            <a:avLst/>
          </a:prstGeom>
          <a:noFill/>
        </p:spPr>
        <p:txBody>
          <a:bodyPr wrap="square" rtlCol="0">
            <a:spAutoFit/>
          </a:bodyPr>
          <a:lstStyle/>
          <a:p>
            <a:r>
              <a:rPr lang="en-IT" sz="1333" b="1" dirty="0">
                <a:solidFill>
                  <a:srgbClr val="7030A0"/>
                </a:solidFill>
              </a:rPr>
              <a:t>𝚘</a:t>
            </a:r>
          </a:p>
        </p:txBody>
      </p:sp>
      <p:sp>
        <p:nvSpPr>
          <p:cNvPr id="37" name="TextBox 36">
            <a:extLst>
              <a:ext uri="{FF2B5EF4-FFF2-40B4-BE49-F238E27FC236}">
                <a16:creationId xmlns:a16="http://schemas.microsoft.com/office/drawing/2014/main" id="{241B668A-930F-175E-CC6D-6D60C32C11E2}"/>
              </a:ext>
            </a:extLst>
          </p:cNvPr>
          <p:cNvSpPr txBox="1"/>
          <p:nvPr/>
        </p:nvSpPr>
        <p:spPr>
          <a:xfrm>
            <a:off x="9532228" y="4948568"/>
            <a:ext cx="364067" cy="338554"/>
          </a:xfrm>
          <a:prstGeom prst="rect">
            <a:avLst/>
          </a:prstGeom>
          <a:noFill/>
        </p:spPr>
        <p:txBody>
          <a:bodyPr wrap="square" rtlCol="0">
            <a:spAutoFit/>
          </a:bodyPr>
          <a:lstStyle/>
          <a:p>
            <a:r>
              <a:rPr lang="en-IT" sz="1600" b="1" dirty="0">
                <a:solidFill>
                  <a:srgbClr val="7030A0"/>
                </a:solidFill>
              </a:rPr>
              <a:t>+</a:t>
            </a:r>
          </a:p>
        </p:txBody>
      </p:sp>
      <p:sp>
        <p:nvSpPr>
          <p:cNvPr id="38" name="TextBox 37">
            <a:extLst>
              <a:ext uri="{FF2B5EF4-FFF2-40B4-BE49-F238E27FC236}">
                <a16:creationId xmlns:a16="http://schemas.microsoft.com/office/drawing/2014/main" id="{B7F6AE47-64BE-79D2-8978-6F586ED91898}"/>
              </a:ext>
            </a:extLst>
          </p:cNvPr>
          <p:cNvSpPr txBox="1"/>
          <p:nvPr/>
        </p:nvSpPr>
        <p:spPr>
          <a:xfrm>
            <a:off x="10599687" y="4971511"/>
            <a:ext cx="364067" cy="297454"/>
          </a:xfrm>
          <a:prstGeom prst="rect">
            <a:avLst/>
          </a:prstGeom>
          <a:noFill/>
        </p:spPr>
        <p:txBody>
          <a:bodyPr wrap="square" rtlCol="0">
            <a:spAutoFit/>
          </a:bodyPr>
          <a:lstStyle/>
          <a:p>
            <a:r>
              <a:rPr lang="en-IT" sz="1333" b="1" dirty="0">
                <a:solidFill>
                  <a:srgbClr val="7030A0"/>
                </a:solidFill>
              </a:rPr>
              <a:t>𝚘</a:t>
            </a:r>
          </a:p>
        </p:txBody>
      </p:sp>
      <p:sp>
        <p:nvSpPr>
          <p:cNvPr id="39" name="TextBox 38">
            <a:extLst>
              <a:ext uri="{FF2B5EF4-FFF2-40B4-BE49-F238E27FC236}">
                <a16:creationId xmlns:a16="http://schemas.microsoft.com/office/drawing/2014/main" id="{73A6758B-4C12-A761-54C4-4ADAF98EB6F1}"/>
              </a:ext>
            </a:extLst>
          </p:cNvPr>
          <p:cNvSpPr txBox="1"/>
          <p:nvPr/>
        </p:nvSpPr>
        <p:spPr>
          <a:xfrm>
            <a:off x="11045148" y="1867578"/>
            <a:ext cx="1190171" cy="338554"/>
          </a:xfrm>
          <a:prstGeom prst="rect">
            <a:avLst/>
          </a:prstGeom>
          <a:noFill/>
        </p:spPr>
        <p:txBody>
          <a:bodyPr wrap="square" rtlCol="0">
            <a:spAutoFit/>
          </a:bodyPr>
          <a:lstStyle/>
          <a:p>
            <a:r>
              <a:rPr lang="it-IT" sz="1600" dirty="0">
                <a:latin typeface="Helvetica" pitchFamily="2" charset="0"/>
              </a:rPr>
              <a:t> </a:t>
            </a:r>
            <a:r>
              <a:rPr lang="it-IT" sz="1600" dirty="0">
                <a:solidFill>
                  <a:srgbClr val="7030A0"/>
                </a:solidFill>
                <a:latin typeface="Helvetica" pitchFamily="2" charset="0"/>
              </a:rPr>
              <a:t>+</a:t>
            </a:r>
            <a:r>
              <a:rPr lang="it-IT" sz="1600" dirty="0">
                <a:latin typeface="Helvetica" pitchFamily="2" charset="0"/>
              </a:rPr>
              <a:t>   </a:t>
            </a:r>
            <a:r>
              <a:rPr lang="it-IT" sz="1600" dirty="0" err="1">
                <a:latin typeface="Helvetica" pitchFamily="2" charset="0"/>
              </a:rPr>
              <a:t>Onset</a:t>
            </a:r>
            <a:endParaRPr lang="en-IT" sz="1600" dirty="0">
              <a:latin typeface="Helvetica" pitchFamily="2" charset="0"/>
            </a:endParaRPr>
          </a:p>
        </p:txBody>
      </p:sp>
      <p:sp>
        <p:nvSpPr>
          <p:cNvPr id="40" name="TextBox 39">
            <a:extLst>
              <a:ext uri="{FF2B5EF4-FFF2-40B4-BE49-F238E27FC236}">
                <a16:creationId xmlns:a16="http://schemas.microsoft.com/office/drawing/2014/main" id="{921B0FA9-709A-F207-4A3C-94FAEC93EA5E}"/>
              </a:ext>
            </a:extLst>
          </p:cNvPr>
          <p:cNvSpPr txBox="1"/>
          <p:nvPr/>
        </p:nvSpPr>
        <p:spPr>
          <a:xfrm>
            <a:off x="11045148" y="2160199"/>
            <a:ext cx="1190171" cy="338554"/>
          </a:xfrm>
          <a:prstGeom prst="rect">
            <a:avLst/>
          </a:prstGeom>
          <a:noFill/>
        </p:spPr>
        <p:txBody>
          <a:bodyPr wrap="square" rtlCol="0">
            <a:spAutoFit/>
          </a:bodyPr>
          <a:lstStyle/>
          <a:p>
            <a:r>
              <a:rPr lang="it-IT" sz="1600" dirty="0">
                <a:latin typeface="Helvetica" pitchFamily="2" charset="0"/>
              </a:rPr>
              <a:t> </a:t>
            </a:r>
            <a:r>
              <a:rPr lang="en-IT" sz="1600" b="1" dirty="0">
                <a:solidFill>
                  <a:srgbClr val="7030A0"/>
                </a:solidFill>
              </a:rPr>
              <a:t>𝚘</a:t>
            </a:r>
            <a:r>
              <a:rPr lang="it-IT" sz="1600" dirty="0">
                <a:latin typeface="Helvetica" pitchFamily="2" charset="0"/>
              </a:rPr>
              <a:t>   </a:t>
            </a:r>
            <a:r>
              <a:rPr lang="it-IT" sz="1600" dirty="0" err="1">
                <a:latin typeface="Helvetica" pitchFamily="2" charset="0"/>
              </a:rPr>
              <a:t>retreat</a:t>
            </a:r>
            <a:endParaRPr lang="en-IT" sz="1600" dirty="0">
              <a:latin typeface="Helvetica" pitchFamily="2" charset="0"/>
            </a:endParaRPr>
          </a:p>
        </p:txBody>
      </p:sp>
      <p:cxnSp>
        <p:nvCxnSpPr>
          <p:cNvPr id="41" name="Straight Connector 40">
            <a:extLst>
              <a:ext uri="{FF2B5EF4-FFF2-40B4-BE49-F238E27FC236}">
                <a16:creationId xmlns:a16="http://schemas.microsoft.com/office/drawing/2014/main" id="{33C28B12-C8E5-1064-108A-A6676F3797CC}"/>
              </a:ext>
            </a:extLst>
          </p:cNvPr>
          <p:cNvCxnSpPr>
            <a:cxnSpLocks/>
          </p:cNvCxnSpPr>
          <p:nvPr/>
        </p:nvCxnSpPr>
        <p:spPr bwMode="auto">
          <a:xfrm>
            <a:off x="11198954" y="1827525"/>
            <a:ext cx="241396" cy="0"/>
          </a:xfrm>
          <a:prstGeom prst="line">
            <a:avLst/>
          </a:prstGeom>
          <a:noFill/>
          <a:ln w="158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955924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What drives the general circulation of the atmosphere (and ocean)?</a:t>
            </a:r>
          </a:p>
        </p:txBody>
      </p:sp>
      <p:pic>
        <p:nvPicPr>
          <p:cNvPr id="2" name="Picture 1">
            <a:extLst>
              <a:ext uri="{FF2B5EF4-FFF2-40B4-BE49-F238E27FC236}">
                <a16:creationId xmlns:a16="http://schemas.microsoft.com/office/drawing/2014/main" id="{88FFC585-518F-70A7-DAB7-C2AD312CAAB6}"/>
              </a:ext>
            </a:extLst>
          </p:cNvPr>
          <p:cNvPicPr>
            <a:picLocks noChangeAspect="1"/>
          </p:cNvPicPr>
          <p:nvPr/>
        </p:nvPicPr>
        <p:blipFill>
          <a:blip r:embed="rId3"/>
          <a:stretch>
            <a:fillRect/>
          </a:stretch>
        </p:blipFill>
        <p:spPr>
          <a:xfrm>
            <a:off x="1883590" y="782888"/>
            <a:ext cx="8424820" cy="5922712"/>
          </a:xfrm>
          <a:prstGeom prst="rect">
            <a:avLst/>
          </a:prstGeom>
        </p:spPr>
      </p:pic>
      <p:sp>
        <p:nvSpPr>
          <p:cNvPr id="3" name="TextBox 2">
            <a:extLst>
              <a:ext uri="{FF2B5EF4-FFF2-40B4-BE49-F238E27FC236}">
                <a16:creationId xmlns:a16="http://schemas.microsoft.com/office/drawing/2014/main" id="{96875A2E-17B1-1C98-E622-322502FA3239}"/>
              </a:ext>
            </a:extLst>
          </p:cNvPr>
          <p:cNvSpPr txBox="1"/>
          <p:nvPr/>
        </p:nvSpPr>
        <p:spPr>
          <a:xfrm>
            <a:off x="1066800" y="6417053"/>
            <a:ext cx="2726961" cy="338554"/>
          </a:xfrm>
          <a:prstGeom prst="rect">
            <a:avLst/>
          </a:prstGeom>
          <a:noFill/>
        </p:spPr>
        <p:txBody>
          <a:bodyPr wrap="square" rtlCol="0">
            <a:spAutoFit/>
          </a:bodyPr>
          <a:lstStyle/>
          <a:p>
            <a:r>
              <a:rPr lang="en-US" sz="1600" dirty="0" err="1">
                <a:latin typeface="Helvetica" charset="0"/>
                <a:ea typeface="Helvetica" charset="0"/>
                <a:cs typeface="Helvetica" charset="0"/>
              </a:rPr>
              <a:t>Kiehl</a:t>
            </a:r>
            <a:r>
              <a:rPr lang="en-US" sz="1600" dirty="0">
                <a:latin typeface="Helvetica" charset="0"/>
                <a:ea typeface="Helvetica" charset="0"/>
                <a:cs typeface="Helvetica" charset="0"/>
              </a:rPr>
              <a:t> and Trenberth (2009)</a:t>
            </a:r>
          </a:p>
        </p:txBody>
      </p:sp>
    </p:spTree>
    <p:extLst>
      <p:ext uri="{BB962C8B-B14F-4D97-AF65-F5344CB8AC3E}">
        <p14:creationId xmlns:p14="http://schemas.microsoft.com/office/powerpoint/2010/main" val="33797803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2020888" y="330200"/>
            <a:ext cx="81645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Monsoonal precipitation changes with warming</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sp>
        <p:nvSpPr>
          <p:cNvPr id="9" name="TextBox 8">
            <a:extLst>
              <a:ext uri="{FF2B5EF4-FFF2-40B4-BE49-F238E27FC236}">
                <a16:creationId xmlns:a16="http://schemas.microsoft.com/office/drawing/2014/main" id="{FDEB49AF-511A-AB43-8426-49D1E4D75D95}"/>
              </a:ext>
            </a:extLst>
          </p:cNvPr>
          <p:cNvSpPr txBox="1"/>
          <p:nvPr/>
        </p:nvSpPr>
        <p:spPr>
          <a:xfrm>
            <a:off x="1950862" y="5609898"/>
            <a:ext cx="8304565" cy="461665"/>
          </a:xfrm>
          <a:prstGeom prst="rect">
            <a:avLst/>
          </a:prstGeom>
          <a:noFill/>
        </p:spPr>
        <p:txBody>
          <a:bodyPr wrap="square" rtlCol="0">
            <a:spAutoFit/>
          </a:bodyPr>
          <a:lstStyle/>
          <a:p>
            <a:r>
              <a:rPr lang="en-US" dirty="0"/>
              <a:t> </a:t>
            </a:r>
          </a:p>
        </p:txBody>
      </p:sp>
      <p:pic>
        <p:nvPicPr>
          <p:cNvPr id="8" name="Picture 7">
            <a:extLst>
              <a:ext uri="{FF2B5EF4-FFF2-40B4-BE49-F238E27FC236}">
                <a16:creationId xmlns:a16="http://schemas.microsoft.com/office/drawing/2014/main" id="{C7BDCDF2-19E3-3F46-8FF2-6EBD83C2FC8E}"/>
              </a:ext>
            </a:extLst>
          </p:cNvPr>
          <p:cNvPicPr>
            <a:picLocks noChangeAspect="1"/>
          </p:cNvPicPr>
          <p:nvPr/>
        </p:nvPicPr>
        <p:blipFill>
          <a:blip r:embed="rId3"/>
          <a:stretch>
            <a:fillRect/>
          </a:stretch>
        </p:blipFill>
        <p:spPr>
          <a:xfrm>
            <a:off x="10850508" y="114974"/>
            <a:ext cx="906483" cy="1294052"/>
          </a:xfrm>
          <a:prstGeom prst="rect">
            <a:avLst/>
          </a:prstGeom>
        </p:spPr>
      </p:pic>
      <p:sp>
        <p:nvSpPr>
          <p:cNvPr id="10" name="TextBox 9">
            <a:extLst>
              <a:ext uri="{FF2B5EF4-FFF2-40B4-BE49-F238E27FC236}">
                <a16:creationId xmlns:a16="http://schemas.microsoft.com/office/drawing/2014/main" id="{68C34FDB-5179-1143-8AF5-00C4C2B38DA7}"/>
              </a:ext>
            </a:extLst>
          </p:cNvPr>
          <p:cNvSpPr txBox="1"/>
          <p:nvPr/>
        </p:nvSpPr>
        <p:spPr>
          <a:xfrm>
            <a:off x="404116" y="1488941"/>
            <a:ext cx="11383768" cy="2103140"/>
          </a:xfrm>
          <a:prstGeom prst="rect">
            <a:avLst/>
          </a:prstGeom>
          <a:noFill/>
        </p:spPr>
        <p:txBody>
          <a:bodyPr wrap="square" rtlCol="0">
            <a:spAutoFit/>
          </a:bodyPr>
          <a:lstStyle/>
          <a:p>
            <a:pPr algn="just"/>
            <a:r>
              <a:rPr lang="en-US" dirty="0">
                <a:latin typeface="Helvetica" charset="0"/>
                <a:ea typeface="Helvetica" charset="0"/>
                <a:cs typeface="Helvetica" charset="0"/>
              </a:rPr>
              <a:t>With warming, monsoonal precipitation: </a:t>
            </a:r>
          </a:p>
          <a:p>
            <a:pPr algn="just"/>
            <a:endParaRPr lang="en-US" dirty="0">
              <a:latin typeface="Helvetica" charset="0"/>
              <a:ea typeface="Helvetica" charset="0"/>
              <a:cs typeface="Helvetica" charset="0"/>
            </a:endParaRPr>
          </a:p>
          <a:p>
            <a:pPr marL="380990" indent="-380990" algn="just">
              <a:buFont typeface="Arial" panose="020B0604020202020204" pitchFamily="34" charset="0"/>
              <a:buChar char="•"/>
            </a:pPr>
            <a:r>
              <a:rPr lang="en-US" dirty="0">
                <a:latin typeface="Helvetica" charset="0"/>
                <a:ea typeface="Helvetica" charset="0"/>
                <a:cs typeface="Helvetica" charset="0"/>
              </a:rPr>
              <a:t>Increases in intensity;</a:t>
            </a:r>
          </a:p>
          <a:p>
            <a:pPr marL="380990" indent="-380990" algn="just">
              <a:buFont typeface="Arial" panose="020B0604020202020204" pitchFamily="34" charset="0"/>
              <a:buChar char="•"/>
            </a:pPr>
            <a:r>
              <a:rPr lang="en-US" dirty="0">
                <a:latin typeface="Helvetica" charset="0"/>
                <a:ea typeface="Helvetica" charset="0"/>
                <a:cs typeface="Helvetica" charset="0"/>
              </a:rPr>
              <a:t>Moves further poleward;</a:t>
            </a:r>
          </a:p>
          <a:p>
            <a:pPr marL="380990" indent="-380990" algn="just">
              <a:buFont typeface="Arial" panose="020B0604020202020204" pitchFamily="34" charset="0"/>
              <a:buChar char="•"/>
            </a:pPr>
            <a:r>
              <a:rPr lang="en-US" dirty="0">
                <a:latin typeface="Helvetica" charset="0"/>
                <a:ea typeface="Helvetica" charset="0"/>
                <a:cs typeface="Helvetica" charset="0"/>
              </a:rPr>
              <a:t>Gets progressively delayed. </a:t>
            </a:r>
          </a:p>
          <a:p>
            <a:endParaRPr lang="en-US" sz="1600" baseline="-25000" dirty="0">
              <a:latin typeface="Helvetica" charset="0"/>
              <a:ea typeface="Helvetica" charset="0"/>
              <a:cs typeface="Helvetica" charset="0"/>
            </a:endParaRPr>
          </a:p>
        </p:txBody>
      </p:sp>
    </p:spTree>
    <p:extLst>
      <p:ext uri="{BB962C8B-B14F-4D97-AF65-F5344CB8AC3E}">
        <p14:creationId xmlns:p14="http://schemas.microsoft.com/office/powerpoint/2010/main" val="1450523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2020888" y="330200"/>
            <a:ext cx="81645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Monsoonal precipitation changes with warming</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pic>
        <p:nvPicPr>
          <p:cNvPr id="8" name="Picture 7">
            <a:extLst>
              <a:ext uri="{FF2B5EF4-FFF2-40B4-BE49-F238E27FC236}">
                <a16:creationId xmlns:a16="http://schemas.microsoft.com/office/drawing/2014/main" id="{C7BDCDF2-19E3-3F46-8FF2-6EBD83C2FC8E}"/>
              </a:ext>
            </a:extLst>
          </p:cNvPr>
          <p:cNvPicPr>
            <a:picLocks noChangeAspect="1"/>
          </p:cNvPicPr>
          <p:nvPr/>
        </p:nvPicPr>
        <p:blipFill>
          <a:blip r:embed="rId3"/>
          <a:stretch>
            <a:fillRect/>
          </a:stretch>
        </p:blipFill>
        <p:spPr>
          <a:xfrm>
            <a:off x="10850508" y="114974"/>
            <a:ext cx="906483" cy="1294052"/>
          </a:xfrm>
          <a:prstGeom prst="rect">
            <a:avLst/>
          </a:prstGeom>
        </p:spPr>
      </p:pic>
      <p:sp>
        <p:nvSpPr>
          <p:cNvPr id="10" name="TextBox 9">
            <a:extLst>
              <a:ext uri="{FF2B5EF4-FFF2-40B4-BE49-F238E27FC236}">
                <a16:creationId xmlns:a16="http://schemas.microsoft.com/office/drawing/2014/main" id="{68C34FDB-5179-1143-8AF5-00C4C2B38DA7}"/>
              </a:ext>
            </a:extLst>
          </p:cNvPr>
          <p:cNvSpPr txBox="1"/>
          <p:nvPr/>
        </p:nvSpPr>
        <p:spPr>
          <a:xfrm>
            <a:off x="404116" y="1488941"/>
            <a:ext cx="11383768" cy="2103140"/>
          </a:xfrm>
          <a:prstGeom prst="rect">
            <a:avLst/>
          </a:prstGeom>
          <a:noFill/>
        </p:spPr>
        <p:txBody>
          <a:bodyPr wrap="square" rtlCol="0">
            <a:spAutoFit/>
          </a:bodyPr>
          <a:lstStyle/>
          <a:p>
            <a:pPr algn="just"/>
            <a:r>
              <a:rPr lang="en-US" dirty="0">
                <a:latin typeface="Helvetica" charset="0"/>
                <a:ea typeface="Helvetica" charset="0"/>
                <a:cs typeface="Helvetica" charset="0"/>
              </a:rPr>
              <a:t>With warming, monsoonal precipitation: </a:t>
            </a:r>
          </a:p>
          <a:p>
            <a:pPr algn="just"/>
            <a:endParaRPr lang="en-US" dirty="0">
              <a:latin typeface="Helvetica" charset="0"/>
              <a:ea typeface="Helvetica" charset="0"/>
              <a:cs typeface="Helvetica" charset="0"/>
            </a:endParaRPr>
          </a:p>
          <a:p>
            <a:pPr marL="380990" indent="-380990" algn="just">
              <a:buFont typeface="Arial" panose="020B0604020202020204" pitchFamily="34" charset="0"/>
              <a:buChar char="•"/>
            </a:pPr>
            <a:r>
              <a:rPr lang="en-US" dirty="0">
                <a:latin typeface="Helvetica" charset="0"/>
                <a:ea typeface="Helvetica" charset="0"/>
                <a:cs typeface="Helvetica" charset="0"/>
              </a:rPr>
              <a:t>Increases in intensity;</a:t>
            </a:r>
          </a:p>
          <a:p>
            <a:pPr marL="380990" indent="-380990" algn="just">
              <a:buFont typeface="Arial" panose="020B0604020202020204" pitchFamily="34" charset="0"/>
              <a:buChar char="•"/>
            </a:pPr>
            <a:r>
              <a:rPr lang="en-US" dirty="0">
                <a:latin typeface="Helvetica" charset="0"/>
                <a:ea typeface="Helvetica" charset="0"/>
                <a:cs typeface="Helvetica" charset="0"/>
              </a:rPr>
              <a:t>Moves further poleward;</a:t>
            </a:r>
          </a:p>
          <a:p>
            <a:pPr marL="380990" indent="-380990" algn="just">
              <a:buFont typeface="Arial" panose="020B0604020202020204" pitchFamily="34" charset="0"/>
              <a:buChar char="•"/>
            </a:pPr>
            <a:r>
              <a:rPr lang="en-US" b="1" dirty="0">
                <a:latin typeface="Helvetica" charset="0"/>
                <a:ea typeface="Helvetica" charset="0"/>
                <a:cs typeface="Helvetica" charset="0"/>
              </a:rPr>
              <a:t>Gets progressively delayed</a:t>
            </a:r>
            <a:r>
              <a:rPr lang="en-US" dirty="0">
                <a:latin typeface="Helvetica" charset="0"/>
                <a:ea typeface="Helvetica" charset="0"/>
                <a:cs typeface="Helvetica" charset="0"/>
              </a:rPr>
              <a:t>. </a:t>
            </a:r>
          </a:p>
          <a:p>
            <a:endParaRPr lang="en-US" sz="1600" baseline="-25000" dirty="0">
              <a:latin typeface="Helvetica" charset="0"/>
              <a:ea typeface="Helvetica" charset="0"/>
              <a:cs typeface="Helvetica" charset="0"/>
            </a:endParaRPr>
          </a:p>
        </p:txBody>
      </p:sp>
      <p:sp>
        <p:nvSpPr>
          <p:cNvPr id="11" name="Text Box 8">
            <a:extLst>
              <a:ext uri="{FF2B5EF4-FFF2-40B4-BE49-F238E27FC236}">
                <a16:creationId xmlns:a16="http://schemas.microsoft.com/office/drawing/2014/main" id="{2DD09809-2AA9-184B-A239-DCA37310D2AD}"/>
              </a:ext>
            </a:extLst>
          </p:cNvPr>
          <p:cNvSpPr txBox="1">
            <a:spLocks noChangeArrowheads="1"/>
          </p:cNvSpPr>
          <p:nvPr/>
        </p:nvSpPr>
        <p:spPr bwMode="auto">
          <a:xfrm>
            <a:off x="414055" y="5851372"/>
            <a:ext cx="5841999"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IT" sz="2133" dirty="0">
                <a:solidFill>
                  <a:schemeClr val="bg2"/>
                </a:solidFill>
                <a:latin typeface="Helvetica" pitchFamily="2" charset="0"/>
              </a:rPr>
              <a:t>Monsoon onset and retread based on method of Walker and </a:t>
            </a:r>
            <a:r>
              <a:rPr lang="en-US" altLang="en-IT" sz="2133" dirty="0" err="1">
                <a:solidFill>
                  <a:schemeClr val="bg2"/>
                </a:solidFill>
                <a:latin typeface="Helvetica" pitchFamily="2" charset="0"/>
              </a:rPr>
              <a:t>Bordoni</a:t>
            </a:r>
            <a:r>
              <a:rPr lang="en-US" altLang="en-IT" sz="2133" dirty="0">
                <a:solidFill>
                  <a:schemeClr val="bg2"/>
                </a:solidFill>
                <a:latin typeface="Helvetica" pitchFamily="2" charset="0"/>
              </a:rPr>
              <a:t> (2016).</a:t>
            </a:r>
            <a:endParaRPr lang="en-US" altLang="en-IT" sz="2133" dirty="0"/>
          </a:p>
        </p:txBody>
      </p:sp>
      <p:pic>
        <p:nvPicPr>
          <p:cNvPr id="2" name="Picture 1">
            <a:extLst>
              <a:ext uri="{FF2B5EF4-FFF2-40B4-BE49-F238E27FC236}">
                <a16:creationId xmlns:a16="http://schemas.microsoft.com/office/drawing/2014/main" id="{D92D87DC-2D16-B0DF-AB95-742308424191}"/>
              </a:ext>
            </a:extLst>
          </p:cNvPr>
          <p:cNvPicPr>
            <a:picLocks noChangeAspect="1"/>
          </p:cNvPicPr>
          <p:nvPr/>
        </p:nvPicPr>
        <p:blipFill rotWithShape="1">
          <a:blip r:embed="rId4"/>
          <a:srcRect l="6862" t="26667" r="8301" b="36667"/>
          <a:stretch/>
        </p:blipFill>
        <p:spPr>
          <a:xfrm>
            <a:off x="5197330" y="1901219"/>
            <a:ext cx="6994670" cy="3912273"/>
          </a:xfrm>
          <a:prstGeom prst="rect">
            <a:avLst/>
          </a:prstGeom>
        </p:spPr>
      </p:pic>
    </p:spTree>
    <p:extLst>
      <p:ext uri="{BB962C8B-B14F-4D97-AF65-F5344CB8AC3E}">
        <p14:creationId xmlns:p14="http://schemas.microsoft.com/office/powerpoint/2010/main" val="11379009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2020888" y="330200"/>
            <a:ext cx="81645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Monsoon onset delay in CMIP models</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sp>
        <p:nvSpPr>
          <p:cNvPr id="7" name="Text Box 8">
            <a:extLst>
              <a:ext uri="{FF2B5EF4-FFF2-40B4-BE49-F238E27FC236}">
                <a16:creationId xmlns:a16="http://schemas.microsoft.com/office/drawing/2014/main" id="{83671CD9-DEFC-C69F-4291-5E928698C804}"/>
              </a:ext>
            </a:extLst>
          </p:cNvPr>
          <p:cNvSpPr txBox="1">
            <a:spLocks noChangeArrowheads="1"/>
          </p:cNvSpPr>
          <p:nvPr/>
        </p:nvSpPr>
        <p:spPr bwMode="auto">
          <a:xfrm>
            <a:off x="8913812" y="3505200"/>
            <a:ext cx="2543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IT" sz="1800" dirty="0">
                <a:solidFill>
                  <a:schemeClr val="bg2"/>
                </a:solidFill>
                <a:latin typeface="Helvetica" pitchFamily="2" charset="0"/>
              </a:rPr>
              <a:t>Dwyer et al. (2014)</a:t>
            </a:r>
            <a:endParaRPr lang="en-US" altLang="en-IT" sz="1800" dirty="0"/>
          </a:p>
        </p:txBody>
      </p:sp>
      <p:grpSp>
        <p:nvGrpSpPr>
          <p:cNvPr id="15" name="Group 14">
            <a:extLst>
              <a:ext uri="{FF2B5EF4-FFF2-40B4-BE49-F238E27FC236}">
                <a16:creationId xmlns:a16="http://schemas.microsoft.com/office/drawing/2014/main" id="{A706D4CA-759F-7869-7635-01010CBDC765}"/>
              </a:ext>
            </a:extLst>
          </p:cNvPr>
          <p:cNvGrpSpPr/>
          <p:nvPr/>
        </p:nvGrpSpPr>
        <p:grpSpPr>
          <a:xfrm>
            <a:off x="1003728" y="1016000"/>
            <a:ext cx="10184543" cy="2342065"/>
            <a:chOff x="664432" y="1112105"/>
            <a:chExt cx="7985944" cy="1560160"/>
          </a:xfrm>
        </p:grpSpPr>
        <p:pic>
          <p:nvPicPr>
            <p:cNvPr id="12" name="Picture 11">
              <a:extLst>
                <a:ext uri="{FF2B5EF4-FFF2-40B4-BE49-F238E27FC236}">
                  <a16:creationId xmlns:a16="http://schemas.microsoft.com/office/drawing/2014/main" id="{DF463DA0-442F-19C0-4EBB-C71E8DEB0428}"/>
                </a:ext>
              </a:extLst>
            </p:cNvPr>
            <p:cNvPicPr>
              <a:picLocks noChangeAspect="1"/>
            </p:cNvPicPr>
            <p:nvPr/>
          </p:nvPicPr>
          <p:blipFill>
            <a:blip r:embed="rId3"/>
            <a:stretch>
              <a:fillRect/>
            </a:stretch>
          </p:blipFill>
          <p:spPr>
            <a:xfrm>
              <a:off x="664432" y="1112105"/>
              <a:ext cx="3879869" cy="1560160"/>
            </a:xfrm>
            <a:prstGeom prst="rect">
              <a:avLst/>
            </a:prstGeom>
          </p:spPr>
        </p:pic>
        <p:pic>
          <p:nvPicPr>
            <p:cNvPr id="13" name="Picture 12">
              <a:extLst>
                <a:ext uri="{FF2B5EF4-FFF2-40B4-BE49-F238E27FC236}">
                  <a16:creationId xmlns:a16="http://schemas.microsoft.com/office/drawing/2014/main" id="{8F22ADA4-E3B2-EFD1-2C65-7B45E76AAE25}"/>
                </a:ext>
              </a:extLst>
            </p:cNvPr>
            <p:cNvPicPr>
              <a:picLocks noChangeAspect="1"/>
            </p:cNvPicPr>
            <p:nvPr/>
          </p:nvPicPr>
          <p:blipFill>
            <a:blip r:embed="rId4"/>
            <a:stretch>
              <a:fillRect/>
            </a:stretch>
          </p:blipFill>
          <p:spPr>
            <a:xfrm>
              <a:off x="4565223" y="1112106"/>
              <a:ext cx="4085153" cy="1560159"/>
            </a:xfrm>
            <a:prstGeom prst="rect">
              <a:avLst/>
            </a:prstGeom>
          </p:spPr>
        </p:pic>
      </p:grpSp>
      <p:sp>
        <p:nvSpPr>
          <p:cNvPr id="14" name="Rectangle 13">
            <a:extLst>
              <a:ext uri="{FF2B5EF4-FFF2-40B4-BE49-F238E27FC236}">
                <a16:creationId xmlns:a16="http://schemas.microsoft.com/office/drawing/2014/main" id="{2A0CF4DE-560F-CCF4-8937-2DD1A2D96999}"/>
              </a:ext>
            </a:extLst>
          </p:cNvPr>
          <p:cNvSpPr/>
          <p:nvPr/>
        </p:nvSpPr>
        <p:spPr>
          <a:xfrm>
            <a:off x="1066800" y="3468679"/>
            <a:ext cx="7910084" cy="646331"/>
          </a:xfrm>
          <a:prstGeom prst="rect">
            <a:avLst/>
          </a:prstGeom>
        </p:spPr>
        <p:txBody>
          <a:bodyPr wrap="square">
            <a:spAutoFit/>
          </a:bodyPr>
          <a:lstStyle/>
          <a:p>
            <a:r>
              <a:rPr lang="en-US" sz="1800" dirty="0">
                <a:latin typeface="Helvetica Neue"/>
                <a:cs typeface="Helvetica Neue"/>
              </a:rPr>
              <a:t>CMIP5 RCP8.5 multi-model mean change (2080-99) minus (1980-99) for the amplitude change and phase delay of the annual cycle precipitation</a:t>
            </a:r>
          </a:p>
        </p:txBody>
      </p:sp>
      <p:sp>
        <p:nvSpPr>
          <p:cNvPr id="20" name="TextBox 19">
            <a:extLst>
              <a:ext uri="{FF2B5EF4-FFF2-40B4-BE49-F238E27FC236}">
                <a16:creationId xmlns:a16="http://schemas.microsoft.com/office/drawing/2014/main" id="{5FEC316C-A987-CD81-C205-971523BE3F44}"/>
              </a:ext>
            </a:extLst>
          </p:cNvPr>
          <p:cNvSpPr txBox="1"/>
          <p:nvPr/>
        </p:nvSpPr>
        <p:spPr>
          <a:xfrm>
            <a:off x="752929" y="4353342"/>
            <a:ext cx="10704058" cy="2123658"/>
          </a:xfrm>
          <a:prstGeom prst="rect">
            <a:avLst/>
          </a:prstGeom>
          <a:noFill/>
        </p:spPr>
        <p:txBody>
          <a:bodyPr wrap="square" rtlCol="0">
            <a:spAutoFit/>
          </a:bodyPr>
          <a:lstStyle/>
          <a:p>
            <a:pPr algn="just"/>
            <a:r>
              <a:rPr lang="en-US" sz="2200" dirty="0">
                <a:latin typeface="Helvetica" charset="0"/>
                <a:ea typeface="Helvetica" charset="0"/>
                <a:cs typeface="Helvetica" charset="0"/>
              </a:rPr>
              <a:t>Spread remains large in the amplitude of precipitation and circulation changes to warming within CMIP models, but one robust response is a delay in monsoon onset timing in almost all monsoon regions. </a:t>
            </a:r>
          </a:p>
          <a:p>
            <a:pPr algn="just"/>
            <a:endParaRPr lang="en-US" sz="2200" dirty="0">
              <a:latin typeface="Helvetica" charset="0"/>
              <a:ea typeface="Helvetica" charset="0"/>
              <a:cs typeface="Helvetica" charset="0"/>
            </a:endParaRPr>
          </a:p>
          <a:p>
            <a:pPr algn="just"/>
            <a:r>
              <a:rPr lang="en-US" sz="2200" dirty="0">
                <a:latin typeface="Helvetica" charset="0"/>
                <a:ea typeface="Helvetica" charset="0"/>
                <a:cs typeface="Helvetica" charset="0"/>
              </a:rPr>
              <a:t>Is land-sea contrast behind this delay? </a:t>
            </a:r>
          </a:p>
          <a:p>
            <a:pPr algn="just"/>
            <a:r>
              <a:rPr lang="en-US" sz="2200" dirty="0">
                <a:latin typeface="Helvetica" charset="0"/>
                <a:ea typeface="Helvetica" charset="0"/>
                <a:cs typeface="Helvetica" charset="0"/>
              </a:rPr>
              <a:t>Yes (Seth et al. 2013, 2014), No (Song et al. 2018, Byrne and Zanna 2020)</a:t>
            </a:r>
          </a:p>
        </p:txBody>
      </p:sp>
    </p:spTree>
    <p:extLst>
      <p:ext uri="{BB962C8B-B14F-4D97-AF65-F5344CB8AC3E}">
        <p14:creationId xmlns:p14="http://schemas.microsoft.com/office/powerpoint/2010/main" val="2655659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7E498CB-28D1-6449-9219-78537CC8511F}"/>
              </a:ext>
            </a:extLst>
          </p:cNvPr>
          <p:cNvPicPr>
            <a:picLocks noChangeAspect="1"/>
          </p:cNvPicPr>
          <p:nvPr/>
        </p:nvPicPr>
        <p:blipFill rotWithShape="1">
          <a:blip r:embed="rId3"/>
          <a:srcRect b="44245"/>
          <a:stretch/>
        </p:blipFill>
        <p:spPr>
          <a:xfrm>
            <a:off x="4047977" y="2043369"/>
            <a:ext cx="5500748" cy="3378252"/>
          </a:xfrm>
          <a:prstGeom prst="rect">
            <a:avLst/>
          </a:prstGeom>
        </p:spPr>
      </p:pic>
      <p:pic>
        <p:nvPicPr>
          <p:cNvPr id="35" name="Picture 34">
            <a:extLst>
              <a:ext uri="{FF2B5EF4-FFF2-40B4-BE49-F238E27FC236}">
                <a16:creationId xmlns:a16="http://schemas.microsoft.com/office/drawing/2014/main" id="{F4B70A9A-1649-CC45-8BC1-C4F6CA5F32F5}"/>
              </a:ext>
            </a:extLst>
          </p:cNvPr>
          <p:cNvPicPr>
            <a:picLocks noChangeAspect="1"/>
          </p:cNvPicPr>
          <p:nvPr/>
        </p:nvPicPr>
        <p:blipFill>
          <a:blip r:embed="rId4"/>
          <a:stretch>
            <a:fillRect/>
          </a:stretch>
        </p:blipFill>
        <p:spPr>
          <a:xfrm>
            <a:off x="7992901" y="2956931"/>
            <a:ext cx="787400" cy="846667"/>
          </a:xfrm>
          <a:prstGeom prst="rect">
            <a:avLst/>
          </a:prstGeom>
        </p:spPr>
      </p:pic>
      <p:pic>
        <p:nvPicPr>
          <p:cNvPr id="34" name="Picture 33">
            <a:extLst>
              <a:ext uri="{FF2B5EF4-FFF2-40B4-BE49-F238E27FC236}">
                <a16:creationId xmlns:a16="http://schemas.microsoft.com/office/drawing/2014/main" id="{4768B104-371E-444D-84D0-464FFB5F22CB}"/>
              </a:ext>
            </a:extLst>
          </p:cNvPr>
          <p:cNvPicPr>
            <a:picLocks noChangeAspect="1"/>
          </p:cNvPicPr>
          <p:nvPr/>
        </p:nvPicPr>
        <p:blipFill>
          <a:blip r:embed="rId5"/>
          <a:stretch>
            <a:fillRect/>
          </a:stretch>
        </p:blipFill>
        <p:spPr>
          <a:xfrm>
            <a:off x="6970768" y="1103633"/>
            <a:ext cx="921173" cy="894080"/>
          </a:xfrm>
          <a:prstGeom prst="rect">
            <a:avLst/>
          </a:prstGeom>
        </p:spPr>
      </p:pic>
      <p:sp>
        <p:nvSpPr>
          <p:cNvPr id="4" name="Rectangle 3">
            <a:extLst>
              <a:ext uri="{FF2B5EF4-FFF2-40B4-BE49-F238E27FC236}">
                <a16:creationId xmlns:a16="http://schemas.microsoft.com/office/drawing/2014/main" id="{5919ABEE-AD5A-B547-9EB9-749EE615F11D}"/>
              </a:ext>
            </a:extLst>
          </p:cNvPr>
          <p:cNvSpPr/>
          <p:nvPr/>
        </p:nvSpPr>
        <p:spPr bwMode="auto">
          <a:xfrm>
            <a:off x="6620933" y="2252134"/>
            <a:ext cx="1354667" cy="3169487"/>
          </a:xfrm>
          <a:prstGeom prst="rect">
            <a:avLst/>
          </a:prstGeom>
          <a:gradFill flip="none" rotWithShape="1">
            <a:gsLst>
              <a:gs pos="0">
                <a:schemeClr val="accent5">
                  <a:lumMod val="67000"/>
                  <a:alpha val="0"/>
                </a:schemeClr>
              </a:gs>
              <a:gs pos="100000">
                <a:schemeClr val="accent5">
                  <a:lumMod val="97000"/>
                  <a:lumOff val="3000"/>
                </a:schemeClr>
              </a:gs>
              <a:gs pos="100000">
                <a:schemeClr val="accent5">
                  <a:lumMod val="60000"/>
                  <a:lumOff val="40000"/>
                </a:schemeClr>
              </a:gs>
            </a:gsLst>
            <a:lin ang="16200000" scaled="1"/>
            <a:tileRect/>
          </a:gradFill>
          <a:ln w="12700" cap="flat" cmpd="sng" algn="ctr">
            <a:solidFill>
              <a:schemeClr val="accent5">
                <a:lumMod val="5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IT" sz="3200"/>
          </a:p>
        </p:txBody>
      </p:sp>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2020888" y="330200"/>
            <a:ext cx="81645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The energetic framework</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cxnSp>
        <p:nvCxnSpPr>
          <p:cNvPr id="18" name="Straight Arrow Connector 17">
            <a:extLst>
              <a:ext uri="{FF2B5EF4-FFF2-40B4-BE49-F238E27FC236}">
                <a16:creationId xmlns:a16="http://schemas.microsoft.com/office/drawing/2014/main" id="{CD869FF1-0B50-6D44-9333-8B879F2F202F}"/>
              </a:ext>
            </a:extLst>
          </p:cNvPr>
          <p:cNvCxnSpPr/>
          <p:nvPr/>
        </p:nvCxnSpPr>
        <p:spPr>
          <a:xfrm>
            <a:off x="3555141" y="5421620"/>
            <a:ext cx="6451060"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EA4032B-8AAA-264A-BCDF-7325E8FEA59E}"/>
              </a:ext>
            </a:extLst>
          </p:cNvPr>
          <p:cNvSpPr txBox="1"/>
          <p:nvPr/>
        </p:nvSpPr>
        <p:spPr>
          <a:xfrm>
            <a:off x="6752791" y="3465754"/>
            <a:ext cx="1090952" cy="502766"/>
          </a:xfrm>
          <a:prstGeom prst="rect">
            <a:avLst/>
          </a:prstGeom>
          <a:noFill/>
        </p:spPr>
        <p:txBody>
          <a:bodyPr wrap="square" rtlCol="0">
            <a:spAutoFit/>
          </a:bodyPr>
          <a:lstStyle/>
          <a:p>
            <a:r>
              <a:rPr lang="en-US" sz="2667" dirty="0">
                <a:latin typeface="Helvetica" pitchFamily="2" charset="0"/>
              </a:rPr>
              <a:t>ITCZ</a:t>
            </a:r>
          </a:p>
        </p:txBody>
      </p:sp>
      <p:cxnSp>
        <p:nvCxnSpPr>
          <p:cNvPr id="6" name="Straight Connector 5">
            <a:extLst>
              <a:ext uri="{FF2B5EF4-FFF2-40B4-BE49-F238E27FC236}">
                <a16:creationId xmlns:a16="http://schemas.microsoft.com/office/drawing/2014/main" id="{34670EDC-BD21-DF4B-BA8D-C65727ED8C75}"/>
              </a:ext>
            </a:extLst>
          </p:cNvPr>
          <p:cNvCxnSpPr>
            <a:cxnSpLocks/>
          </p:cNvCxnSpPr>
          <p:nvPr/>
        </p:nvCxnSpPr>
        <p:spPr bwMode="auto">
          <a:xfrm flipH="1">
            <a:off x="7131170" y="5147734"/>
            <a:ext cx="167097" cy="273887"/>
          </a:xfrm>
          <a:prstGeom prst="line">
            <a:avLst/>
          </a:prstGeom>
          <a:noFill/>
          <a:ln w="19050" cap="flat" cmpd="sng" algn="ctr">
            <a:solidFill>
              <a:srgbClr val="0070C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B51CB10B-ED75-3344-9D43-826EECFB301B}"/>
              </a:ext>
            </a:extLst>
          </p:cNvPr>
          <p:cNvCxnSpPr>
            <a:cxnSpLocks/>
          </p:cNvCxnSpPr>
          <p:nvPr/>
        </p:nvCxnSpPr>
        <p:spPr bwMode="auto">
          <a:xfrm flipH="1">
            <a:off x="7234686" y="5120894"/>
            <a:ext cx="167097" cy="273887"/>
          </a:xfrm>
          <a:prstGeom prst="line">
            <a:avLst/>
          </a:prstGeom>
          <a:noFill/>
          <a:ln w="19050" cap="flat" cmpd="sng" algn="ctr">
            <a:solidFill>
              <a:srgbClr val="0070C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1B008E13-2B5A-2B49-A486-9372FE852C15}"/>
              </a:ext>
            </a:extLst>
          </p:cNvPr>
          <p:cNvCxnSpPr>
            <a:cxnSpLocks/>
          </p:cNvCxnSpPr>
          <p:nvPr/>
        </p:nvCxnSpPr>
        <p:spPr bwMode="auto">
          <a:xfrm flipH="1">
            <a:off x="7342038" y="5136230"/>
            <a:ext cx="167097" cy="273887"/>
          </a:xfrm>
          <a:prstGeom prst="line">
            <a:avLst/>
          </a:prstGeom>
          <a:noFill/>
          <a:ln w="19050" cap="flat" cmpd="sng" algn="ctr">
            <a:solidFill>
              <a:srgbClr val="0070C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06018D1A-6B3C-BD43-A8A9-64E3A8F2848B}"/>
              </a:ext>
            </a:extLst>
          </p:cNvPr>
          <p:cNvCxnSpPr>
            <a:cxnSpLocks/>
          </p:cNvCxnSpPr>
          <p:nvPr/>
        </p:nvCxnSpPr>
        <p:spPr bwMode="auto">
          <a:xfrm flipH="1">
            <a:off x="7035318" y="5128562"/>
            <a:ext cx="167097" cy="273887"/>
          </a:xfrm>
          <a:prstGeom prst="line">
            <a:avLst/>
          </a:prstGeom>
          <a:noFill/>
          <a:ln w="19050" cap="flat" cmpd="sng" algn="ctr">
            <a:solidFill>
              <a:srgbClr val="0070C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B5B96AC7-0E9C-414E-9372-C9F3070C8BF0}"/>
              </a:ext>
            </a:extLst>
          </p:cNvPr>
          <p:cNvCxnSpPr>
            <a:cxnSpLocks/>
          </p:cNvCxnSpPr>
          <p:nvPr/>
        </p:nvCxnSpPr>
        <p:spPr bwMode="auto">
          <a:xfrm flipH="1">
            <a:off x="6897294" y="5151566"/>
            <a:ext cx="167097" cy="273887"/>
          </a:xfrm>
          <a:prstGeom prst="line">
            <a:avLst/>
          </a:prstGeom>
          <a:noFill/>
          <a:ln w="19050" cap="flat" cmpd="sng" algn="ctr">
            <a:solidFill>
              <a:srgbClr val="0070C0"/>
            </a:solidFill>
            <a:prstDash val="solid"/>
            <a:round/>
            <a:headEnd type="none" w="med" len="med"/>
            <a:tailEnd type="none" w="med" len="med"/>
          </a:ln>
          <a:effectLst/>
        </p:spPr>
      </p:cxnSp>
      <p:cxnSp>
        <p:nvCxnSpPr>
          <p:cNvPr id="30" name="Straight Arrow Connector 29">
            <a:extLst>
              <a:ext uri="{FF2B5EF4-FFF2-40B4-BE49-F238E27FC236}">
                <a16:creationId xmlns:a16="http://schemas.microsoft.com/office/drawing/2014/main" id="{E95C0D6F-CABF-574F-AF08-B879F448DEAA}"/>
              </a:ext>
            </a:extLst>
          </p:cNvPr>
          <p:cNvCxnSpPr/>
          <p:nvPr/>
        </p:nvCxnSpPr>
        <p:spPr bwMode="auto">
          <a:xfrm>
            <a:off x="7028573" y="1712751"/>
            <a:ext cx="0" cy="534460"/>
          </a:xfrm>
          <a:prstGeom prst="straightConnector1">
            <a:avLst/>
          </a:prstGeom>
          <a:noFill/>
          <a:ln w="12700" cap="flat" cmpd="sng" algn="ctr">
            <a:solidFill>
              <a:schemeClr val="accent2"/>
            </a:solidFill>
            <a:prstDash val="solid"/>
            <a:round/>
            <a:headEnd type="none" w="med" len="med"/>
            <a:tailEnd type="arrow"/>
          </a:ln>
          <a:effectLst/>
        </p:spPr>
      </p:cxnSp>
      <p:cxnSp>
        <p:nvCxnSpPr>
          <p:cNvPr id="31" name="Straight Arrow Connector 30">
            <a:extLst>
              <a:ext uri="{FF2B5EF4-FFF2-40B4-BE49-F238E27FC236}">
                <a16:creationId xmlns:a16="http://schemas.microsoft.com/office/drawing/2014/main" id="{67BACFDB-CAC6-2246-B765-3B7718410BE4}"/>
              </a:ext>
            </a:extLst>
          </p:cNvPr>
          <p:cNvCxnSpPr/>
          <p:nvPr/>
        </p:nvCxnSpPr>
        <p:spPr bwMode="auto">
          <a:xfrm rot="10800000">
            <a:off x="7651928" y="1712751"/>
            <a:ext cx="0" cy="534460"/>
          </a:xfrm>
          <a:prstGeom prst="straightConnector1">
            <a:avLst/>
          </a:prstGeom>
          <a:noFill/>
          <a:ln w="12700" cap="flat" cmpd="sng" algn="ctr">
            <a:solidFill>
              <a:schemeClr val="accent2"/>
            </a:solidFill>
            <a:prstDash val="solid"/>
            <a:round/>
            <a:headEnd type="none" w="med" len="med"/>
            <a:tailEnd type="arrow"/>
          </a:ln>
          <a:effectLst/>
        </p:spPr>
      </p:cxnSp>
      <p:cxnSp>
        <p:nvCxnSpPr>
          <p:cNvPr id="32" name="Straight Arrow Connector 31">
            <a:extLst>
              <a:ext uri="{FF2B5EF4-FFF2-40B4-BE49-F238E27FC236}">
                <a16:creationId xmlns:a16="http://schemas.microsoft.com/office/drawing/2014/main" id="{A85A9968-884E-1142-9B14-A3EC0E159C76}"/>
              </a:ext>
            </a:extLst>
          </p:cNvPr>
          <p:cNvCxnSpPr/>
          <p:nvPr/>
        </p:nvCxnSpPr>
        <p:spPr bwMode="auto">
          <a:xfrm>
            <a:off x="7264272" y="5419415"/>
            <a:ext cx="0" cy="534460"/>
          </a:xfrm>
          <a:prstGeom prst="straightConnector1">
            <a:avLst/>
          </a:prstGeom>
          <a:noFill/>
          <a:ln w="12700" cap="flat" cmpd="sng" algn="ctr">
            <a:solidFill>
              <a:schemeClr val="accent2"/>
            </a:solidFill>
            <a:prstDash val="solid"/>
            <a:round/>
            <a:headEnd type="none" w="med" len="med"/>
            <a:tailEnd type="arrow"/>
          </a:ln>
          <a:effectLst/>
        </p:spPr>
      </p:cxnSp>
      <p:pic>
        <p:nvPicPr>
          <p:cNvPr id="33" name="Picture 32">
            <a:extLst>
              <a:ext uri="{FF2B5EF4-FFF2-40B4-BE49-F238E27FC236}">
                <a16:creationId xmlns:a16="http://schemas.microsoft.com/office/drawing/2014/main" id="{A7D0C031-1054-2A4D-A34B-631FD5EB7253}"/>
              </a:ext>
            </a:extLst>
          </p:cNvPr>
          <p:cNvPicPr>
            <a:picLocks noChangeAspect="1"/>
          </p:cNvPicPr>
          <p:nvPr/>
        </p:nvPicPr>
        <p:blipFill>
          <a:blip r:embed="rId6"/>
          <a:stretch>
            <a:fillRect/>
          </a:stretch>
        </p:blipFill>
        <p:spPr>
          <a:xfrm>
            <a:off x="6797533" y="5943825"/>
            <a:ext cx="1041400" cy="685800"/>
          </a:xfrm>
          <a:prstGeom prst="rect">
            <a:avLst/>
          </a:prstGeom>
        </p:spPr>
      </p:pic>
      <p:sp>
        <p:nvSpPr>
          <p:cNvPr id="36" name="Right Arrow 35">
            <a:extLst>
              <a:ext uri="{FF2B5EF4-FFF2-40B4-BE49-F238E27FC236}">
                <a16:creationId xmlns:a16="http://schemas.microsoft.com/office/drawing/2014/main" id="{255294E4-2EDF-DC4E-9F42-8B930D5F6ED3}"/>
              </a:ext>
            </a:extLst>
          </p:cNvPr>
          <p:cNvSpPr/>
          <p:nvPr/>
        </p:nvSpPr>
        <p:spPr bwMode="auto">
          <a:xfrm>
            <a:off x="8001355" y="3706949"/>
            <a:ext cx="732892" cy="157739"/>
          </a:xfrm>
          <a:prstGeom prst="rightArrow">
            <a:avLst/>
          </a:prstGeom>
          <a:ln>
            <a:solidFill>
              <a:schemeClr val="accent2"/>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21920" tIns="60960" rIns="121920" bIns="60960" numCol="1" rtlCol="0" anchor="t" anchorCtr="0" compatLnSpc="1">
            <a:prstTxWarp prst="textNoShape">
              <a:avLst/>
            </a:prstTxWarp>
          </a:bodyPr>
          <a:lstStyle/>
          <a:p>
            <a:pPr defTabSz="1219170"/>
            <a:endParaRPr lang="en-US" sz="3200">
              <a:solidFill>
                <a:schemeClr val="tx1"/>
              </a:solidFill>
              <a:latin typeface="Times" charset="0"/>
            </a:endParaRPr>
          </a:p>
        </p:txBody>
      </p:sp>
      <p:sp>
        <p:nvSpPr>
          <p:cNvPr id="37" name="Right Arrow 36">
            <a:extLst>
              <a:ext uri="{FF2B5EF4-FFF2-40B4-BE49-F238E27FC236}">
                <a16:creationId xmlns:a16="http://schemas.microsoft.com/office/drawing/2014/main" id="{D00D606A-79A6-3649-AE2F-8EEA0CB77EAE}"/>
              </a:ext>
            </a:extLst>
          </p:cNvPr>
          <p:cNvSpPr/>
          <p:nvPr/>
        </p:nvSpPr>
        <p:spPr bwMode="auto">
          <a:xfrm rot="10800000">
            <a:off x="5870741" y="3706948"/>
            <a:ext cx="732892" cy="157739"/>
          </a:xfrm>
          <a:prstGeom prst="rightArrow">
            <a:avLst/>
          </a:prstGeom>
          <a:ln>
            <a:solidFill>
              <a:schemeClr val="accent2"/>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21920" tIns="60960" rIns="121920" bIns="60960" numCol="1" rtlCol="0" anchor="t" anchorCtr="0" compatLnSpc="1">
            <a:prstTxWarp prst="textNoShape">
              <a:avLst/>
            </a:prstTxWarp>
          </a:bodyPr>
          <a:lstStyle/>
          <a:p>
            <a:pPr defTabSz="1219170"/>
            <a:endParaRPr lang="en-US" sz="3200">
              <a:solidFill>
                <a:schemeClr val="tx1"/>
              </a:solidFill>
              <a:latin typeface="Times" charset="0"/>
            </a:endParaRPr>
          </a:p>
        </p:txBody>
      </p:sp>
      <p:sp>
        <p:nvSpPr>
          <p:cNvPr id="38" name="Text Box 8">
            <a:extLst>
              <a:ext uri="{FF2B5EF4-FFF2-40B4-BE49-F238E27FC236}">
                <a16:creationId xmlns:a16="http://schemas.microsoft.com/office/drawing/2014/main" id="{DDF43CF1-1690-614E-9445-17FFA9C5C4CA}"/>
              </a:ext>
            </a:extLst>
          </p:cNvPr>
          <p:cNvSpPr txBox="1">
            <a:spLocks noChangeArrowheads="1"/>
          </p:cNvSpPr>
          <p:nvPr/>
        </p:nvSpPr>
        <p:spPr bwMode="auto">
          <a:xfrm>
            <a:off x="1776799" y="6370358"/>
            <a:ext cx="10041468" cy="359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733" dirty="0">
                <a:solidFill>
                  <a:schemeClr val="bg2"/>
                </a:solidFill>
                <a:latin typeface="Helvetica" charset="0"/>
              </a:rPr>
              <a:t>e.g., </a:t>
            </a:r>
            <a:r>
              <a:rPr lang="en-US" sz="1733" dirty="0" err="1">
                <a:solidFill>
                  <a:schemeClr val="bg2"/>
                </a:solidFill>
                <a:latin typeface="Helvetica" charset="0"/>
              </a:rPr>
              <a:t>Neelin</a:t>
            </a:r>
            <a:r>
              <a:rPr lang="en-US" sz="1733" dirty="0">
                <a:solidFill>
                  <a:schemeClr val="bg2"/>
                </a:solidFill>
                <a:latin typeface="Helvetica" charset="0"/>
              </a:rPr>
              <a:t> and Held (1987), Held (2001), Merlis, </a:t>
            </a:r>
            <a:r>
              <a:rPr lang="en-US" sz="1733" dirty="0" err="1">
                <a:solidFill>
                  <a:schemeClr val="bg2"/>
                </a:solidFill>
                <a:latin typeface="Helvetica" charset="0"/>
              </a:rPr>
              <a:t>Eisenman</a:t>
            </a:r>
            <a:r>
              <a:rPr lang="en-US" sz="1733" dirty="0">
                <a:solidFill>
                  <a:schemeClr val="bg2"/>
                </a:solidFill>
                <a:latin typeface="Helvetica" charset="0"/>
              </a:rPr>
              <a:t>, Bordoni and Schneider (2013 </a:t>
            </a:r>
            <a:r>
              <a:rPr lang="en-US" sz="1733" dirty="0" err="1">
                <a:solidFill>
                  <a:schemeClr val="bg2"/>
                </a:solidFill>
                <a:latin typeface="Helvetica" charset="0"/>
              </a:rPr>
              <a:t>a,b,c</a:t>
            </a:r>
            <a:r>
              <a:rPr lang="en-US" sz="1733" dirty="0">
                <a:solidFill>
                  <a:schemeClr val="bg2"/>
                </a:solidFill>
                <a:latin typeface="Helvetica" charset="0"/>
              </a:rPr>
              <a:t>)</a:t>
            </a:r>
          </a:p>
        </p:txBody>
      </p:sp>
      <p:sp>
        <p:nvSpPr>
          <p:cNvPr id="39" name="TextBox 9">
            <a:extLst>
              <a:ext uri="{FF2B5EF4-FFF2-40B4-BE49-F238E27FC236}">
                <a16:creationId xmlns:a16="http://schemas.microsoft.com/office/drawing/2014/main" id="{6F2CD7FE-683F-BB40-89B1-5AC31DAAD868}"/>
              </a:ext>
            </a:extLst>
          </p:cNvPr>
          <p:cNvSpPr txBox="1">
            <a:spLocks noChangeArrowheads="1"/>
          </p:cNvSpPr>
          <p:nvPr/>
        </p:nvSpPr>
        <p:spPr bwMode="auto">
          <a:xfrm>
            <a:off x="418901" y="1611659"/>
            <a:ext cx="3389063"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Helvetica" charset="0"/>
              </a:rPr>
              <a:t>Monsoonal circulations export moist static energy away from their ascending branches in regions of maximum net energy input</a:t>
            </a:r>
          </a:p>
        </p:txBody>
      </p:sp>
    </p:spTree>
    <p:extLst>
      <p:ext uri="{BB962C8B-B14F-4D97-AF65-F5344CB8AC3E}">
        <p14:creationId xmlns:p14="http://schemas.microsoft.com/office/powerpoint/2010/main" val="7798200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7E498CB-28D1-6449-9219-78537CC8511F}"/>
              </a:ext>
            </a:extLst>
          </p:cNvPr>
          <p:cNvPicPr>
            <a:picLocks noChangeAspect="1"/>
          </p:cNvPicPr>
          <p:nvPr/>
        </p:nvPicPr>
        <p:blipFill rotWithShape="1">
          <a:blip r:embed="rId3"/>
          <a:srcRect b="44245"/>
          <a:stretch/>
        </p:blipFill>
        <p:spPr>
          <a:xfrm>
            <a:off x="4047977" y="2043369"/>
            <a:ext cx="5500748" cy="3378252"/>
          </a:xfrm>
          <a:prstGeom prst="rect">
            <a:avLst/>
          </a:prstGeom>
        </p:spPr>
      </p:pic>
      <p:pic>
        <p:nvPicPr>
          <p:cNvPr id="35" name="Picture 34">
            <a:extLst>
              <a:ext uri="{FF2B5EF4-FFF2-40B4-BE49-F238E27FC236}">
                <a16:creationId xmlns:a16="http://schemas.microsoft.com/office/drawing/2014/main" id="{F4B70A9A-1649-CC45-8BC1-C4F6CA5F32F5}"/>
              </a:ext>
            </a:extLst>
          </p:cNvPr>
          <p:cNvPicPr>
            <a:picLocks noChangeAspect="1"/>
          </p:cNvPicPr>
          <p:nvPr/>
        </p:nvPicPr>
        <p:blipFill>
          <a:blip r:embed="rId4"/>
          <a:stretch>
            <a:fillRect/>
          </a:stretch>
        </p:blipFill>
        <p:spPr>
          <a:xfrm>
            <a:off x="7992901" y="2956931"/>
            <a:ext cx="787400" cy="846667"/>
          </a:xfrm>
          <a:prstGeom prst="rect">
            <a:avLst/>
          </a:prstGeom>
        </p:spPr>
      </p:pic>
      <p:pic>
        <p:nvPicPr>
          <p:cNvPr id="34" name="Picture 33">
            <a:extLst>
              <a:ext uri="{FF2B5EF4-FFF2-40B4-BE49-F238E27FC236}">
                <a16:creationId xmlns:a16="http://schemas.microsoft.com/office/drawing/2014/main" id="{4768B104-371E-444D-84D0-464FFB5F22CB}"/>
              </a:ext>
            </a:extLst>
          </p:cNvPr>
          <p:cNvPicPr>
            <a:picLocks noChangeAspect="1"/>
          </p:cNvPicPr>
          <p:nvPr/>
        </p:nvPicPr>
        <p:blipFill>
          <a:blip r:embed="rId5"/>
          <a:stretch>
            <a:fillRect/>
          </a:stretch>
        </p:blipFill>
        <p:spPr>
          <a:xfrm>
            <a:off x="6970768" y="1103633"/>
            <a:ext cx="921173" cy="894080"/>
          </a:xfrm>
          <a:prstGeom prst="rect">
            <a:avLst/>
          </a:prstGeom>
        </p:spPr>
      </p:pic>
      <p:sp>
        <p:nvSpPr>
          <p:cNvPr id="4" name="Rectangle 3">
            <a:extLst>
              <a:ext uri="{FF2B5EF4-FFF2-40B4-BE49-F238E27FC236}">
                <a16:creationId xmlns:a16="http://schemas.microsoft.com/office/drawing/2014/main" id="{5919ABEE-AD5A-B547-9EB9-749EE615F11D}"/>
              </a:ext>
            </a:extLst>
          </p:cNvPr>
          <p:cNvSpPr/>
          <p:nvPr/>
        </p:nvSpPr>
        <p:spPr bwMode="auto">
          <a:xfrm>
            <a:off x="6620933" y="2252134"/>
            <a:ext cx="1354667" cy="3169487"/>
          </a:xfrm>
          <a:prstGeom prst="rect">
            <a:avLst/>
          </a:prstGeom>
          <a:gradFill flip="none" rotWithShape="1">
            <a:gsLst>
              <a:gs pos="0">
                <a:schemeClr val="accent5">
                  <a:lumMod val="67000"/>
                  <a:alpha val="0"/>
                </a:schemeClr>
              </a:gs>
              <a:gs pos="100000">
                <a:schemeClr val="accent5">
                  <a:lumMod val="97000"/>
                  <a:lumOff val="3000"/>
                </a:schemeClr>
              </a:gs>
              <a:gs pos="100000">
                <a:schemeClr val="accent5">
                  <a:lumMod val="60000"/>
                  <a:lumOff val="40000"/>
                </a:schemeClr>
              </a:gs>
            </a:gsLst>
            <a:lin ang="16200000" scaled="1"/>
            <a:tileRect/>
          </a:gradFill>
          <a:ln w="12700" cap="flat" cmpd="sng" algn="ctr">
            <a:solidFill>
              <a:schemeClr val="accent5">
                <a:lumMod val="5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IT" sz="3200"/>
          </a:p>
        </p:txBody>
      </p:sp>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2020888" y="330200"/>
            <a:ext cx="81645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The energetic framework</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cxnSp>
        <p:nvCxnSpPr>
          <p:cNvPr id="18" name="Straight Arrow Connector 17">
            <a:extLst>
              <a:ext uri="{FF2B5EF4-FFF2-40B4-BE49-F238E27FC236}">
                <a16:creationId xmlns:a16="http://schemas.microsoft.com/office/drawing/2014/main" id="{CD869FF1-0B50-6D44-9333-8B879F2F202F}"/>
              </a:ext>
            </a:extLst>
          </p:cNvPr>
          <p:cNvCxnSpPr/>
          <p:nvPr/>
        </p:nvCxnSpPr>
        <p:spPr>
          <a:xfrm>
            <a:off x="3555141" y="5421620"/>
            <a:ext cx="6451060"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EA4032B-8AAA-264A-BCDF-7325E8FEA59E}"/>
              </a:ext>
            </a:extLst>
          </p:cNvPr>
          <p:cNvSpPr txBox="1"/>
          <p:nvPr/>
        </p:nvSpPr>
        <p:spPr>
          <a:xfrm>
            <a:off x="6752791" y="3465754"/>
            <a:ext cx="1090952" cy="502766"/>
          </a:xfrm>
          <a:prstGeom prst="rect">
            <a:avLst/>
          </a:prstGeom>
          <a:noFill/>
        </p:spPr>
        <p:txBody>
          <a:bodyPr wrap="square" rtlCol="0">
            <a:spAutoFit/>
          </a:bodyPr>
          <a:lstStyle/>
          <a:p>
            <a:r>
              <a:rPr lang="en-US" sz="2667" dirty="0">
                <a:latin typeface="Helvetica" pitchFamily="2" charset="0"/>
              </a:rPr>
              <a:t>ITCZ</a:t>
            </a:r>
          </a:p>
        </p:txBody>
      </p:sp>
      <p:cxnSp>
        <p:nvCxnSpPr>
          <p:cNvPr id="6" name="Straight Connector 5">
            <a:extLst>
              <a:ext uri="{FF2B5EF4-FFF2-40B4-BE49-F238E27FC236}">
                <a16:creationId xmlns:a16="http://schemas.microsoft.com/office/drawing/2014/main" id="{34670EDC-BD21-DF4B-BA8D-C65727ED8C75}"/>
              </a:ext>
            </a:extLst>
          </p:cNvPr>
          <p:cNvCxnSpPr>
            <a:cxnSpLocks/>
          </p:cNvCxnSpPr>
          <p:nvPr/>
        </p:nvCxnSpPr>
        <p:spPr bwMode="auto">
          <a:xfrm flipH="1">
            <a:off x="7131170" y="5147734"/>
            <a:ext cx="167097" cy="273887"/>
          </a:xfrm>
          <a:prstGeom prst="line">
            <a:avLst/>
          </a:prstGeom>
          <a:noFill/>
          <a:ln w="19050" cap="flat" cmpd="sng" algn="ctr">
            <a:solidFill>
              <a:srgbClr val="0070C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B51CB10B-ED75-3344-9D43-826EECFB301B}"/>
              </a:ext>
            </a:extLst>
          </p:cNvPr>
          <p:cNvCxnSpPr>
            <a:cxnSpLocks/>
          </p:cNvCxnSpPr>
          <p:nvPr/>
        </p:nvCxnSpPr>
        <p:spPr bwMode="auto">
          <a:xfrm flipH="1">
            <a:off x="7234686" y="5120894"/>
            <a:ext cx="167097" cy="273887"/>
          </a:xfrm>
          <a:prstGeom prst="line">
            <a:avLst/>
          </a:prstGeom>
          <a:noFill/>
          <a:ln w="19050" cap="flat" cmpd="sng" algn="ctr">
            <a:solidFill>
              <a:srgbClr val="0070C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1B008E13-2B5A-2B49-A486-9372FE852C15}"/>
              </a:ext>
            </a:extLst>
          </p:cNvPr>
          <p:cNvCxnSpPr>
            <a:cxnSpLocks/>
          </p:cNvCxnSpPr>
          <p:nvPr/>
        </p:nvCxnSpPr>
        <p:spPr bwMode="auto">
          <a:xfrm flipH="1">
            <a:off x="7342038" y="5136230"/>
            <a:ext cx="167097" cy="273887"/>
          </a:xfrm>
          <a:prstGeom prst="line">
            <a:avLst/>
          </a:prstGeom>
          <a:noFill/>
          <a:ln w="19050" cap="flat" cmpd="sng" algn="ctr">
            <a:solidFill>
              <a:srgbClr val="0070C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06018D1A-6B3C-BD43-A8A9-64E3A8F2848B}"/>
              </a:ext>
            </a:extLst>
          </p:cNvPr>
          <p:cNvCxnSpPr>
            <a:cxnSpLocks/>
          </p:cNvCxnSpPr>
          <p:nvPr/>
        </p:nvCxnSpPr>
        <p:spPr bwMode="auto">
          <a:xfrm flipH="1">
            <a:off x="7035318" y="5128562"/>
            <a:ext cx="167097" cy="273887"/>
          </a:xfrm>
          <a:prstGeom prst="line">
            <a:avLst/>
          </a:prstGeom>
          <a:noFill/>
          <a:ln w="19050" cap="flat" cmpd="sng" algn="ctr">
            <a:solidFill>
              <a:srgbClr val="0070C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B5B96AC7-0E9C-414E-9372-C9F3070C8BF0}"/>
              </a:ext>
            </a:extLst>
          </p:cNvPr>
          <p:cNvCxnSpPr>
            <a:cxnSpLocks/>
          </p:cNvCxnSpPr>
          <p:nvPr/>
        </p:nvCxnSpPr>
        <p:spPr bwMode="auto">
          <a:xfrm flipH="1">
            <a:off x="6897294" y="5151566"/>
            <a:ext cx="167097" cy="273887"/>
          </a:xfrm>
          <a:prstGeom prst="line">
            <a:avLst/>
          </a:prstGeom>
          <a:noFill/>
          <a:ln w="19050" cap="flat" cmpd="sng" algn="ctr">
            <a:solidFill>
              <a:srgbClr val="0070C0"/>
            </a:solidFill>
            <a:prstDash val="solid"/>
            <a:round/>
            <a:headEnd type="none" w="med" len="med"/>
            <a:tailEnd type="none" w="med" len="med"/>
          </a:ln>
          <a:effectLst/>
        </p:spPr>
      </p:cxnSp>
      <p:cxnSp>
        <p:nvCxnSpPr>
          <p:cNvPr id="30" name="Straight Arrow Connector 29">
            <a:extLst>
              <a:ext uri="{FF2B5EF4-FFF2-40B4-BE49-F238E27FC236}">
                <a16:creationId xmlns:a16="http://schemas.microsoft.com/office/drawing/2014/main" id="{E95C0D6F-CABF-574F-AF08-B879F448DEAA}"/>
              </a:ext>
            </a:extLst>
          </p:cNvPr>
          <p:cNvCxnSpPr/>
          <p:nvPr/>
        </p:nvCxnSpPr>
        <p:spPr bwMode="auto">
          <a:xfrm>
            <a:off x="7028573" y="1712751"/>
            <a:ext cx="0" cy="534460"/>
          </a:xfrm>
          <a:prstGeom prst="straightConnector1">
            <a:avLst/>
          </a:prstGeom>
          <a:noFill/>
          <a:ln w="12700" cap="flat" cmpd="sng" algn="ctr">
            <a:solidFill>
              <a:schemeClr val="accent2"/>
            </a:solidFill>
            <a:prstDash val="solid"/>
            <a:round/>
            <a:headEnd type="none" w="med" len="med"/>
            <a:tailEnd type="arrow"/>
          </a:ln>
          <a:effectLst/>
        </p:spPr>
      </p:cxnSp>
      <p:cxnSp>
        <p:nvCxnSpPr>
          <p:cNvPr id="31" name="Straight Arrow Connector 30">
            <a:extLst>
              <a:ext uri="{FF2B5EF4-FFF2-40B4-BE49-F238E27FC236}">
                <a16:creationId xmlns:a16="http://schemas.microsoft.com/office/drawing/2014/main" id="{67BACFDB-CAC6-2246-B765-3B7718410BE4}"/>
              </a:ext>
            </a:extLst>
          </p:cNvPr>
          <p:cNvCxnSpPr/>
          <p:nvPr/>
        </p:nvCxnSpPr>
        <p:spPr bwMode="auto">
          <a:xfrm rot="10800000">
            <a:off x="7651928" y="1712751"/>
            <a:ext cx="0" cy="534460"/>
          </a:xfrm>
          <a:prstGeom prst="straightConnector1">
            <a:avLst/>
          </a:prstGeom>
          <a:noFill/>
          <a:ln w="12700" cap="flat" cmpd="sng" algn="ctr">
            <a:solidFill>
              <a:schemeClr val="accent2"/>
            </a:solidFill>
            <a:prstDash val="solid"/>
            <a:round/>
            <a:headEnd type="none" w="med" len="med"/>
            <a:tailEnd type="arrow"/>
          </a:ln>
          <a:effectLst/>
        </p:spPr>
      </p:cxnSp>
      <p:cxnSp>
        <p:nvCxnSpPr>
          <p:cNvPr id="32" name="Straight Arrow Connector 31">
            <a:extLst>
              <a:ext uri="{FF2B5EF4-FFF2-40B4-BE49-F238E27FC236}">
                <a16:creationId xmlns:a16="http://schemas.microsoft.com/office/drawing/2014/main" id="{A85A9968-884E-1142-9B14-A3EC0E159C76}"/>
              </a:ext>
            </a:extLst>
          </p:cNvPr>
          <p:cNvCxnSpPr/>
          <p:nvPr/>
        </p:nvCxnSpPr>
        <p:spPr bwMode="auto">
          <a:xfrm>
            <a:off x="7264272" y="5419415"/>
            <a:ext cx="0" cy="534460"/>
          </a:xfrm>
          <a:prstGeom prst="straightConnector1">
            <a:avLst/>
          </a:prstGeom>
          <a:noFill/>
          <a:ln w="12700" cap="flat" cmpd="sng" algn="ctr">
            <a:solidFill>
              <a:schemeClr val="accent2"/>
            </a:solidFill>
            <a:prstDash val="solid"/>
            <a:round/>
            <a:headEnd type="none" w="med" len="med"/>
            <a:tailEnd type="arrow"/>
          </a:ln>
          <a:effectLst/>
        </p:spPr>
      </p:cxnSp>
      <p:pic>
        <p:nvPicPr>
          <p:cNvPr id="33" name="Picture 32">
            <a:extLst>
              <a:ext uri="{FF2B5EF4-FFF2-40B4-BE49-F238E27FC236}">
                <a16:creationId xmlns:a16="http://schemas.microsoft.com/office/drawing/2014/main" id="{A7D0C031-1054-2A4D-A34B-631FD5EB7253}"/>
              </a:ext>
            </a:extLst>
          </p:cNvPr>
          <p:cNvPicPr>
            <a:picLocks noChangeAspect="1"/>
          </p:cNvPicPr>
          <p:nvPr/>
        </p:nvPicPr>
        <p:blipFill>
          <a:blip r:embed="rId6"/>
          <a:stretch>
            <a:fillRect/>
          </a:stretch>
        </p:blipFill>
        <p:spPr>
          <a:xfrm>
            <a:off x="6797533" y="5943825"/>
            <a:ext cx="1041400" cy="685800"/>
          </a:xfrm>
          <a:prstGeom prst="rect">
            <a:avLst/>
          </a:prstGeom>
        </p:spPr>
      </p:pic>
      <p:sp>
        <p:nvSpPr>
          <p:cNvPr id="36" name="Right Arrow 35">
            <a:extLst>
              <a:ext uri="{FF2B5EF4-FFF2-40B4-BE49-F238E27FC236}">
                <a16:creationId xmlns:a16="http://schemas.microsoft.com/office/drawing/2014/main" id="{255294E4-2EDF-DC4E-9F42-8B930D5F6ED3}"/>
              </a:ext>
            </a:extLst>
          </p:cNvPr>
          <p:cNvSpPr/>
          <p:nvPr/>
        </p:nvSpPr>
        <p:spPr bwMode="auto">
          <a:xfrm>
            <a:off x="8001355" y="3706949"/>
            <a:ext cx="732892" cy="157739"/>
          </a:xfrm>
          <a:prstGeom prst="rightArrow">
            <a:avLst/>
          </a:prstGeom>
          <a:ln>
            <a:solidFill>
              <a:schemeClr val="accent2"/>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21920" tIns="60960" rIns="121920" bIns="60960" numCol="1" rtlCol="0" anchor="t" anchorCtr="0" compatLnSpc="1">
            <a:prstTxWarp prst="textNoShape">
              <a:avLst/>
            </a:prstTxWarp>
          </a:bodyPr>
          <a:lstStyle/>
          <a:p>
            <a:pPr defTabSz="1219170"/>
            <a:endParaRPr lang="en-US" sz="3200">
              <a:solidFill>
                <a:schemeClr val="tx1"/>
              </a:solidFill>
              <a:latin typeface="Times" charset="0"/>
            </a:endParaRPr>
          </a:p>
        </p:txBody>
      </p:sp>
      <p:sp>
        <p:nvSpPr>
          <p:cNvPr id="37" name="Right Arrow 36">
            <a:extLst>
              <a:ext uri="{FF2B5EF4-FFF2-40B4-BE49-F238E27FC236}">
                <a16:creationId xmlns:a16="http://schemas.microsoft.com/office/drawing/2014/main" id="{D00D606A-79A6-3649-AE2F-8EEA0CB77EAE}"/>
              </a:ext>
            </a:extLst>
          </p:cNvPr>
          <p:cNvSpPr/>
          <p:nvPr/>
        </p:nvSpPr>
        <p:spPr bwMode="auto">
          <a:xfrm rot="10800000">
            <a:off x="5870741" y="3706948"/>
            <a:ext cx="732892" cy="157739"/>
          </a:xfrm>
          <a:prstGeom prst="rightArrow">
            <a:avLst/>
          </a:prstGeom>
          <a:ln>
            <a:solidFill>
              <a:schemeClr val="accent2"/>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21920" tIns="60960" rIns="121920" bIns="60960" numCol="1" rtlCol="0" anchor="t" anchorCtr="0" compatLnSpc="1">
            <a:prstTxWarp prst="textNoShape">
              <a:avLst/>
            </a:prstTxWarp>
          </a:bodyPr>
          <a:lstStyle/>
          <a:p>
            <a:pPr defTabSz="1219170"/>
            <a:endParaRPr lang="en-US" sz="3200">
              <a:solidFill>
                <a:schemeClr val="tx1"/>
              </a:solidFill>
              <a:latin typeface="Times" charset="0"/>
            </a:endParaRPr>
          </a:p>
        </p:txBody>
      </p:sp>
      <p:sp>
        <p:nvSpPr>
          <p:cNvPr id="38" name="Text Box 8">
            <a:extLst>
              <a:ext uri="{FF2B5EF4-FFF2-40B4-BE49-F238E27FC236}">
                <a16:creationId xmlns:a16="http://schemas.microsoft.com/office/drawing/2014/main" id="{DDF43CF1-1690-614E-9445-17FFA9C5C4CA}"/>
              </a:ext>
            </a:extLst>
          </p:cNvPr>
          <p:cNvSpPr txBox="1">
            <a:spLocks noChangeArrowheads="1"/>
          </p:cNvSpPr>
          <p:nvPr/>
        </p:nvSpPr>
        <p:spPr bwMode="auto">
          <a:xfrm>
            <a:off x="1776799" y="6370358"/>
            <a:ext cx="10041468" cy="359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733" dirty="0">
                <a:solidFill>
                  <a:schemeClr val="bg2"/>
                </a:solidFill>
                <a:latin typeface="Helvetica" charset="0"/>
              </a:rPr>
              <a:t>e.g., </a:t>
            </a:r>
            <a:r>
              <a:rPr lang="en-US" sz="1733" dirty="0" err="1">
                <a:solidFill>
                  <a:schemeClr val="bg2"/>
                </a:solidFill>
                <a:latin typeface="Helvetica" charset="0"/>
              </a:rPr>
              <a:t>Neelin</a:t>
            </a:r>
            <a:r>
              <a:rPr lang="en-US" sz="1733" dirty="0">
                <a:solidFill>
                  <a:schemeClr val="bg2"/>
                </a:solidFill>
                <a:latin typeface="Helvetica" charset="0"/>
              </a:rPr>
              <a:t> and Held (1987), Held (2001), Merlis, </a:t>
            </a:r>
            <a:r>
              <a:rPr lang="en-US" sz="1733" dirty="0" err="1">
                <a:solidFill>
                  <a:schemeClr val="bg2"/>
                </a:solidFill>
                <a:latin typeface="Helvetica" charset="0"/>
              </a:rPr>
              <a:t>Eisenman</a:t>
            </a:r>
            <a:r>
              <a:rPr lang="en-US" sz="1733" dirty="0">
                <a:solidFill>
                  <a:schemeClr val="bg2"/>
                </a:solidFill>
                <a:latin typeface="Helvetica" charset="0"/>
              </a:rPr>
              <a:t>, Bordoni and Schneider (2013 </a:t>
            </a:r>
            <a:r>
              <a:rPr lang="en-US" sz="1733" dirty="0" err="1">
                <a:solidFill>
                  <a:schemeClr val="bg2"/>
                </a:solidFill>
                <a:latin typeface="Helvetica" charset="0"/>
              </a:rPr>
              <a:t>a,b,c</a:t>
            </a:r>
            <a:r>
              <a:rPr lang="en-US" sz="1733" dirty="0">
                <a:solidFill>
                  <a:schemeClr val="bg2"/>
                </a:solidFill>
                <a:latin typeface="Helvetica" charset="0"/>
              </a:rPr>
              <a:t>)</a:t>
            </a:r>
          </a:p>
        </p:txBody>
      </p:sp>
      <p:sp>
        <p:nvSpPr>
          <p:cNvPr id="39" name="TextBox 9">
            <a:extLst>
              <a:ext uri="{FF2B5EF4-FFF2-40B4-BE49-F238E27FC236}">
                <a16:creationId xmlns:a16="http://schemas.microsoft.com/office/drawing/2014/main" id="{6F2CD7FE-683F-BB40-89B1-5AC31DAAD868}"/>
              </a:ext>
            </a:extLst>
          </p:cNvPr>
          <p:cNvSpPr txBox="1">
            <a:spLocks noChangeArrowheads="1"/>
          </p:cNvSpPr>
          <p:nvPr/>
        </p:nvSpPr>
        <p:spPr bwMode="auto">
          <a:xfrm>
            <a:off x="418901" y="1611659"/>
            <a:ext cx="3389063"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Helvetica" charset="0"/>
              </a:rPr>
              <a:t>Monsoonal circulations export moist static energy away from their ascending branches in regions of maximum net energy input.</a:t>
            </a:r>
          </a:p>
          <a:p>
            <a:endParaRPr lang="en-US" dirty="0">
              <a:latin typeface="Helvetica" charset="0"/>
            </a:endParaRPr>
          </a:p>
          <a:p>
            <a:r>
              <a:rPr lang="en-US" dirty="0">
                <a:latin typeface="Helvetica" charset="0"/>
              </a:rPr>
              <a:t>But this neglects any contribution from atmospheric energy storage</a:t>
            </a:r>
          </a:p>
        </p:txBody>
      </p:sp>
    </p:spTree>
    <p:extLst>
      <p:ext uri="{BB962C8B-B14F-4D97-AF65-F5344CB8AC3E}">
        <p14:creationId xmlns:p14="http://schemas.microsoft.com/office/powerpoint/2010/main" val="2379977449"/>
      </p:ext>
    </p:extLst>
  </p:cSld>
  <p:clrMapOvr>
    <a:masterClrMapping/>
  </p:clrMapOvr>
  <mc:AlternateContent xmlns:mc="http://schemas.openxmlformats.org/markup-compatibility/2006" xmlns:p14="http://schemas.microsoft.com/office/powerpoint/2010/main">
    <mc:Choice Requires="p14">
      <p:transition spd="slow" p14:dur="2000" advTm="47726"/>
    </mc:Choice>
    <mc:Fallback xmlns="">
      <p:transition spd="slow" advTm="47726"/>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998331" y="330200"/>
            <a:ext cx="101711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Is storage becoming increasingly important with warming?</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sp>
        <p:nvSpPr>
          <p:cNvPr id="14" name="TextBox 13">
            <a:extLst>
              <a:ext uri="{FF2B5EF4-FFF2-40B4-BE49-F238E27FC236}">
                <a16:creationId xmlns:a16="http://schemas.microsoft.com/office/drawing/2014/main" id="{1B3C8BED-04EE-A74A-9445-60E73146CA9F}"/>
              </a:ext>
            </a:extLst>
          </p:cNvPr>
          <p:cNvSpPr txBox="1"/>
          <p:nvPr/>
        </p:nvSpPr>
        <p:spPr>
          <a:xfrm>
            <a:off x="318868" y="1254443"/>
            <a:ext cx="3169920" cy="1569660"/>
          </a:xfrm>
          <a:prstGeom prst="rect">
            <a:avLst/>
          </a:prstGeom>
          <a:noFill/>
        </p:spPr>
        <p:txBody>
          <a:bodyPr wrap="square" rtlCol="0">
            <a:spAutoFit/>
          </a:bodyPr>
          <a:lstStyle/>
          <a:p>
            <a:r>
              <a:rPr lang="en-IT" dirty="0">
                <a:latin typeface="Helvetica" pitchFamily="2" charset="0"/>
              </a:rPr>
              <a:t>Energy budget terms averaged between 10N and 30N (NH tropics)</a:t>
            </a:r>
          </a:p>
        </p:txBody>
      </p:sp>
      <p:pic>
        <p:nvPicPr>
          <p:cNvPr id="12" name="Picture 11">
            <a:extLst>
              <a:ext uri="{FF2B5EF4-FFF2-40B4-BE49-F238E27FC236}">
                <a16:creationId xmlns:a16="http://schemas.microsoft.com/office/drawing/2014/main" id="{6711BD2D-CE3F-7237-7674-136E23C7780D}"/>
              </a:ext>
            </a:extLst>
          </p:cNvPr>
          <p:cNvPicPr>
            <a:picLocks noChangeAspect="1"/>
          </p:cNvPicPr>
          <p:nvPr/>
        </p:nvPicPr>
        <p:blipFill>
          <a:blip r:embed="rId3"/>
          <a:stretch>
            <a:fillRect/>
          </a:stretch>
        </p:blipFill>
        <p:spPr>
          <a:xfrm>
            <a:off x="4451904" y="-380301"/>
            <a:ext cx="6633749" cy="8584852"/>
          </a:xfrm>
          <a:prstGeom prst="rect">
            <a:avLst/>
          </a:prstGeom>
        </p:spPr>
      </p:pic>
      <p:sp>
        <p:nvSpPr>
          <p:cNvPr id="15" name="TextBox 14">
            <a:extLst>
              <a:ext uri="{FF2B5EF4-FFF2-40B4-BE49-F238E27FC236}">
                <a16:creationId xmlns:a16="http://schemas.microsoft.com/office/drawing/2014/main" id="{737C3B94-BA8E-6F45-571F-343FDDB16F4A}"/>
              </a:ext>
            </a:extLst>
          </p:cNvPr>
          <p:cNvSpPr txBox="1"/>
          <p:nvPr/>
        </p:nvSpPr>
        <p:spPr>
          <a:xfrm>
            <a:off x="5711166" y="2341293"/>
            <a:ext cx="2746103" cy="359009"/>
          </a:xfrm>
          <a:prstGeom prst="rect">
            <a:avLst/>
          </a:prstGeom>
          <a:noFill/>
        </p:spPr>
        <p:txBody>
          <a:bodyPr wrap="square" rtlCol="0">
            <a:spAutoFit/>
          </a:bodyPr>
          <a:lstStyle/>
          <a:p>
            <a:r>
              <a:rPr lang="en-IT" sz="1733" dirty="0">
                <a:latin typeface="Helvetica" pitchFamily="2" charset="0"/>
              </a:rPr>
              <a:t>Net energy input</a:t>
            </a:r>
          </a:p>
        </p:txBody>
      </p:sp>
      <p:sp>
        <p:nvSpPr>
          <p:cNvPr id="16" name="TextBox 15">
            <a:extLst>
              <a:ext uri="{FF2B5EF4-FFF2-40B4-BE49-F238E27FC236}">
                <a16:creationId xmlns:a16="http://schemas.microsoft.com/office/drawing/2014/main" id="{66193DC1-3ACE-AD89-7551-D4E2D7463690}"/>
              </a:ext>
            </a:extLst>
          </p:cNvPr>
          <p:cNvSpPr txBox="1"/>
          <p:nvPr/>
        </p:nvSpPr>
        <p:spPr>
          <a:xfrm>
            <a:off x="5764981" y="4184423"/>
            <a:ext cx="3382004" cy="359009"/>
          </a:xfrm>
          <a:prstGeom prst="rect">
            <a:avLst/>
          </a:prstGeom>
          <a:noFill/>
        </p:spPr>
        <p:txBody>
          <a:bodyPr wrap="square" rtlCol="0">
            <a:spAutoFit/>
          </a:bodyPr>
          <a:lstStyle/>
          <a:p>
            <a:r>
              <a:rPr lang="en-IT" sz="1733" dirty="0">
                <a:latin typeface="Helvetica" pitchFamily="2" charset="0"/>
              </a:rPr>
              <a:t>Atmos energy divergence</a:t>
            </a:r>
          </a:p>
        </p:txBody>
      </p:sp>
      <p:sp>
        <p:nvSpPr>
          <p:cNvPr id="17" name="TextBox 16">
            <a:extLst>
              <a:ext uri="{FF2B5EF4-FFF2-40B4-BE49-F238E27FC236}">
                <a16:creationId xmlns:a16="http://schemas.microsoft.com/office/drawing/2014/main" id="{21BCEA2C-19E9-02E5-0682-C5D4AED4B8AA}"/>
              </a:ext>
            </a:extLst>
          </p:cNvPr>
          <p:cNvSpPr txBox="1"/>
          <p:nvPr/>
        </p:nvSpPr>
        <p:spPr>
          <a:xfrm>
            <a:off x="5764981" y="6043597"/>
            <a:ext cx="3382004" cy="359009"/>
          </a:xfrm>
          <a:prstGeom prst="rect">
            <a:avLst/>
          </a:prstGeom>
          <a:noFill/>
        </p:spPr>
        <p:txBody>
          <a:bodyPr wrap="square" rtlCol="0">
            <a:spAutoFit/>
          </a:bodyPr>
          <a:lstStyle/>
          <a:p>
            <a:r>
              <a:rPr lang="en-IT" sz="1733" dirty="0">
                <a:latin typeface="Helvetica" pitchFamily="2" charset="0"/>
              </a:rPr>
              <a:t>Atmos energy storage</a:t>
            </a:r>
          </a:p>
        </p:txBody>
      </p:sp>
      <p:pic>
        <p:nvPicPr>
          <p:cNvPr id="5" name="Picture 4">
            <a:extLst>
              <a:ext uri="{FF2B5EF4-FFF2-40B4-BE49-F238E27FC236}">
                <a16:creationId xmlns:a16="http://schemas.microsoft.com/office/drawing/2014/main" id="{B8DB2DAC-E0F3-E057-6245-1828627DA9F2}"/>
              </a:ext>
            </a:extLst>
          </p:cNvPr>
          <p:cNvPicPr>
            <a:picLocks noChangeAspect="1"/>
          </p:cNvPicPr>
          <p:nvPr/>
        </p:nvPicPr>
        <p:blipFill>
          <a:blip r:embed="rId4"/>
          <a:stretch>
            <a:fillRect/>
          </a:stretch>
        </p:blipFill>
        <p:spPr>
          <a:xfrm>
            <a:off x="415732" y="5164428"/>
            <a:ext cx="3484605" cy="708733"/>
          </a:xfrm>
          <a:prstGeom prst="rect">
            <a:avLst/>
          </a:prstGeom>
        </p:spPr>
      </p:pic>
      <p:pic>
        <p:nvPicPr>
          <p:cNvPr id="6" name="Picture 5">
            <a:extLst>
              <a:ext uri="{FF2B5EF4-FFF2-40B4-BE49-F238E27FC236}">
                <a16:creationId xmlns:a16="http://schemas.microsoft.com/office/drawing/2014/main" id="{DA73FCD8-6BFA-5922-32E6-608786173F82}"/>
              </a:ext>
            </a:extLst>
          </p:cNvPr>
          <p:cNvPicPr>
            <a:picLocks noChangeAspect="1"/>
          </p:cNvPicPr>
          <p:nvPr/>
        </p:nvPicPr>
        <p:blipFill>
          <a:blip r:embed="rId5"/>
          <a:stretch>
            <a:fillRect/>
          </a:stretch>
        </p:blipFill>
        <p:spPr>
          <a:xfrm>
            <a:off x="415733" y="3544041"/>
            <a:ext cx="3825663" cy="918159"/>
          </a:xfrm>
          <a:prstGeom prst="rect">
            <a:avLst/>
          </a:prstGeom>
        </p:spPr>
      </p:pic>
    </p:spTree>
    <p:extLst>
      <p:ext uri="{BB962C8B-B14F-4D97-AF65-F5344CB8AC3E}">
        <p14:creationId xmlns:p14="http://schemas.microsoft.com/office/powerpoint/2010/main" val="42183951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6B675EB-5805-E087-4A76-B63304AD9866}"/>
              </a:ext>
            </a:extLst>
          </p:cNvPr>
          <p:cNvPicPr>
            <a:picLocks noChangeAspect="1"/>
          </p:cNvPicPr>
          <p:nvPr/>
        </p:nvPicPr>
        <p:blipFill>
          <a:blip r:embed="rId3"/>
          <a:stretch>
            <a:fillRect/>
          </a:stretch>
        </p:blipFill>
        <p:spPr>
          <a:xfrm>
            <a:off x="1764632" y="-1521407"/>
            <a:ext cx="8379275" cy="10843765"/>
          </a:xfrm>
          <a:prstGeom prst="rect">
            <a:avLst/>
          </a:prstGeom>
        </p:spPr>
      </p:pic>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998331" y="330200"/>
            <a:ext cx="101711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Implied energy transport</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spTree>
    <p:extLst>
      <p:ext uri="{BB962C8B-B14F-4D97-AF65-F5344CB8AC3E}">
        <p14:creationId xmlns:p14="http://schemas.microsoft.com/office/powerpoint/2010/main" val="3766917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998331" y="330200"/>
            <a:ext cx="10171112"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What causes these changes in the storage term?</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pic>
        <p:nvPicPr>
          <p:cNvPr id="2" name="Picture 1">
            <a:extLst>
              <a:ext uri="{FF2B5EF4-FFF2-40B4-BE49-F238E27FC236}">
                <a16:creationId xmlns:a16="http://schemas.microsoft.com/office/drawing/2014/main" id="{9A3A556A-E2E3-98BE-9E22-8D64BF4926B5}"/>
              </a:ext>
            </a:extLst>
          </p:cNvPr>
          <p:cNvPicPr>
            <a:picLocks noChangeAspect="1"/>
          </p:cNvPicPr>
          <p:nvPr/>
        </p:nvPicPr>
        <p:blipFill>
          <a:blip r:embed="rId3"/>
          <a:stretch>
            <a:fillRect/>
          </a:stretch>
        </p:blipFill>
        <p:spPr>
          <a:xfrm>
            <a:off x="4051302" y="942160"/>
            <a:ext cx="4611481" cy="5915841"/>
          </a:xfrm>
          <a:prstGeom prst="rect">
            <a:avLst/>
          </a:prstGeom>
        </p:spPr>
      </p:pic>
      <p:sp>
        <p:nvSpPr>
          <p:cNvPr id="6" name="TextBox 5">
            <a:extLst>
              <a:ext uri="{FF2B5EF4-FFF2-40B4-BE49-F238E27FC236}">
                <a16:creationId xmlns:a16="http://schemas.microsoft.com/office/drawing/2014/main" id="{8B3AC360-E617-BAFF-B186-598516320E72}"/>
              </a:ext>
            </a:extLst>
          </p:cNvPr>
          <p:cNvSpPr txBox="1"/>
          <p:nvPr/>
        </p:nvSpPr>
        <p:spPr>
          <a:xfrm>
            <a:off x="318868" y="1291767"/>
            <a:ext cx="3169920" cy="1938992"/>
          </a:xfrm>
          <a:prstGeom prst="rect">
            <a:avLst/>
          </a:prstGeom>
          <a:noFill/>
        </p:spPr>
        <p:txBody>
          <a:bodyPr wrap="square" rtlCol="0">
            <a:spAutoFit/>
          </a:bodyPr>
          <a:lstStyle/>
          <a:p>
            <a:r>
              <a:rPr lang="en-IT" dirty="0">
                <a:latin typeface="Helvetica" pitchFamily="2" charset="0"/>
              </a:rPr>
              <a:t>Latent energy storage term and T</a:t>
            </a:r>
            <a:r>
              <a:rPr lang="en-IT" baseline="-25000" dirty="0">
                <a:latin typeface="Helvetica" pitchFamily="2" charset="0"/>
              </a:rPr>
              <a:t>sfc</a:t>
            </a:r>
            <a:r>
              <a:rPr lang="en-IT" dirty="0">
                <a:latin typeface="Helvetica" pitchFamily="2" charset="0"/>
              </a:rPr>
              <a:t> averaged between 10N and 30N (NH tropics)</a:t>
            </a:r>
          </a:p>
        </p:txBody>
      </p:sp>
      <p:pic>
        <p:nvPicPr>
          <p:cNvPr id="8" name="Picture 7">
            <a:extLst>
              <a:ext uri="{FF2B5EF4-FFF2-40B4-BE49-F238E27FC236}">
                <a16:creationId xmlns:a16="http://schemas.microsoft.com/office/drawing/2014/main" id="{2D949A83-D461-71CC-4823-13ED2CB01BA4}"/>
              </a:ext>
            </a:extLst>
          </p:cNvPr>
          <p:cNvPicPr>
            <a:picLocks noChangeAspect="1"/>
          </p:cNvPicPr>
          <p:nvPr/>
        </p:nvPicPr>
        <p:blipFill>
          <a:blip r:embed="rId4"/>
          <a:stretch>
            <a:fillRect/>
          </a:stretch>
        </p:blipFill>
        <p:spPr>
          <a:xfrm>
            <a:off x="318869" y="3668117"/>
            <a:ext cx="2822756" cy="574120"/>
          </a:xfrm>
          <a:prstGeom prst="rect">
            <a:avLst/>
          </a:prstGeom>
        </p:spPr>
      </p:pic>
      <p:sp>
        <p:nvSpPr>
          <p:cNvPr id="4" name="Rectangle 3">
            <a:extLst>
              <a:ext uri="{FF2B5EF4-FFF2-40B4-BE49-F238E27FC236}">
                <a16:creationId xmlns:a16="http://schemas.microsoft.com/office/drawing/2014/main" id="{DCA6818E-8168-54DA-E43A-9EE65839F94F}"/>
              </a:ext>
            </a:extLst>
          </p:cNvPr>
          <p:cNvSpPr/>
          <p:nvPr/>
        </p:nvSpPr>
        <p:spPr bwMode="auto">
          <a:xfrm>
            <a:off x="2302934" y="3503878"/>
            <a:ext cx="940741" cy="909796"/>
          </a:xfrm>
          <a:prstGeom prst="rect">
            <a:avLst/>
          </a:prstGeom>
          <a:noFill/>
          <a:ln w="3492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IT" sz="3200"/>
          </a:p>
        </p:txBody>
      </p:sp>
      <p:pic>
        <p:nvPicPr>
          <p:cNvPr id="5" name="Picture 4">
            <a:extLst>
              <a:ext uri="{FF2B5EF4-FFF2-40B4-BE49-F238E27FC236}">
                <a16:creationId xmlns:a16="http://schemas.microsoft.com/office/drawing/2014/main" id="{F58A4D12-9510-1D08-E3F9-3BC7E57D8987}"/>
              </a:ext>
            </a:extLst>
          </p:cNvPr>
          <p:cNvPicPr>
            <a:picLocks noChangeAspect="1"/>
          </p:cNvPicPr>
          <p:nvPr/>
        </p:nvPicPr>
        <p:blipFill>
          <a:blip r:embed="rId5"/>
          <a:stretch>
            <a:fillRect/>
          </a:stretch>
        </p:blipFill>
        <p:spPr>
          <a:xfrm>
            <a:off x="405405" y="4903995"/>
            <a:ext cx="2735036" cy="685800"/>
          </a:xfrm>
          <a:prstGeom prst="rect">
            <a:avLst/>
          </a:prstGeom>
        </p:spPr>
      </p:pic>
    </p:spTree>
    <p:extLst>
      <p:ext uri="{BB962C8B-B14F-4D97-AF65-F5344CB8AC3E}">
        <p14:creationId xmlns:p14="http://schemas.microsoft.com/office/powerpoint/2010/main" val="9691748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685800" y="330200"/>
            <a:ext cx="10812669"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But why does the onset delay stop increasing in the warmest climates?</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pic>
        <p:nvPicPr>
          <p:cNvPr id="2" name="Picture 1">
            <a:extLst>
              <a:ext uri="{FF2B5EF4-FFF2-40B4-BE49-F238E27FC236}">
                <a16:creationId xmlns:a16="http://schemas.microsoft.com/office/drawing/2014/main" id="{E5A75530-E2D7-E395-CCDF-73460F451656}"/>
              </a:ext>
            </a:extLst>
          </p:cNvPr>
          <p:cNvPicPr>
            <a:picLocks noChangeAspect="1"/>
          </p:cNvPicPr>
          <p:nvPr/>
        </p:nvPicPr>
        <p:blipFill rotWithShape="1">
          <a:blip r:embed="rId3"/>
          <a:srcRect l="6862" t="26667" r="8301" b="36667"/>
          <a:stretch/>
        </p:blipFill>
        <p:spPr>
          <a:xfrm>
            <a:off x="2046728" y="1655467"/>
            <a:ext cx="7939133" cy="4440532"/>
          </a:xfrm>
          <a:prstGeom prst="rect">
            <a:avLst/>
          </a:prstGeom>
        </p:spPr>
      </p:pic>
    </p:spTree>
    <p:extLst>
      <p:ext uri="{BB962C8B-B14F-4D97-AF65-F5344CB8AC3E}">
        <p14:creationId xmlns:p14="http://schemas.microsoft.com/office/powerpoint/2010/main" val="29774034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685800" y="330200"/>
            <a:ext cx="10812669"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But why does the onset delay stop increasing in the warmest climates?</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sp>
        <p:nvSpPr>
          <p:cNvPr id="3" name="TextBox 2">
            <a:extLst>
              <a:ext uri="{FF2B5EF4-FFF2-40B4-BE49-F238E27FC236}">
                <a16:creationId xmlns:a16="http://schemas.microsoft.com/office/drawing/2014/main" id="{834E00E7-C75D-A4EF-3599-320684BAF9CA}"/>
              </a:ext>
            </a:extLst>
          </p:cNvPr>
          <p:cNvSpPr txBox="1"/>
          <p:nvPr/>
        </p:nvSpPr>
        <p:spPr>
          <a:xfrm>
            <a:off x="685800" y="1143000"/>
            <a:ext cx="10820400" cy="5755422"/>
          </a:xfrm>
          <a:prstGeom prst="rect">
            <a:avLst/>
          </a:prstGeom>
          <a:noFill/>
        </p:spPr>
        <p:txBody>
          <a:bodyPr wrap="square" rtlCol="0">
            <a:spAutoFit/>
          </a:bodyPr>
          <a:lstStyle/>
          <a:p>
            <a:r>
              <a:rPr lang="en-GB" sz="2200" dirty="0">
                <a:latin typeface="Helvetica" pitchFamily="2" charset="0"/>
              </a:rPr>
              <a:t>Given that precipitation evolves together with the lower-level </a:t>
            </a:r>
            <a:r>
              <a:rPr lang="en-GB" sz="2200" dirty="0" err="1">
                <a:latin typeface="Helvetica" pitchFamily="2" charset="0"/>
              </a:rPr>
              <a:t>mse</a:t>
            </a:r>
            <a:r>
              <a:rPr lang="en-GB" sz="2200" dirty="0">
                <a:latin typeface="Helvetica" pitchFamily="2" charset="0"/>
              </a:rPr>
              <a:t> (and hence temperature), we are going to use the simple two-variable energy balance model of atmosphere-surface interaction in RCE of Cronin and Emanuel (2013)</a:t>
            </a: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r>
              <a:rPr lang="en-GB" sz="2200" dirty="0">
                <a:latin typeface="Helvetica" pitchFamily="2" charset="0"/>
              </a:rPr>
              <a:t>The mode of variability with same-signed and nearly equal perturbations in TA and TS has an adjustment timescale </a:t>
            </a:r>
          </a:p>
          <a:p>
            <a:endParaRPr lang="en-GB" sz="2200" dirty="0">
              <a:latin typeface="Helvetica" pitchFamily="2" charset="0"/>
            </a:endParaRPr>
          </a:p>
          <a:p>
            <a:endParaRPr lang="en-GB" sz="2200" dirty="0">
              <a:latin typeface="Helvetica" pitchFamily="2" charset="0"/>
            </a:endParaRPr>
          </a:p>
          <a:p>
            <a:endParaRPr lang="en-GB" sz="2000" dirty="0">
              <a:latin typeface="Helvetica" pitchFamily="2" charset="0"/>
            </a:endParaRPr>
          </a:p>
          <a:p>
            <a:endParaRPr lang="en-GB" sz="2000" dirty="0">
              <a:latin typeface="Helvetica" pitchFamily="2" charset="0"/>
            </a:endParaRPr>
          </a:p>
          <a:p>
            <a:endParaRPr lang="en-GB" sz="2000" dirty="0">
              <a:latin typeface="Helvetica" pitchFamily="2" charset="0"/>
            </a:endParaRPr>
          </a:p>
        </p:txBody>
      </p:sp>
      <p:pic>
        <p:nvPicPr>
          <p:cNvPr id="9" name="Picture 8">
            <a:extLst>
              <a:ext uri="{FF2B5EF4-FFF2-40B4-BE49-F238E27FC236}">
                <a16:creationId xmlns:a16="http://schemas.microsoft.com/office/drawing/2014/main" id="{8BE5C410-C431-DC7A-4941-6057F67FBB0D}"/>
              </a:ext>
            </a:extLst>
          </p:cNvPr>
          <p:cNvPicPr>
            <a:picLocks noChangeAspect="1"/>
          </p:cNvPicPr>
          <p:nvPr/>
        </p:nvPicPr>
        <p:blipFill>
          <a:blip r:embed="rId3"/>
          <a:stretch>
            <a:fillRect/>
          </a:stretch>
        </p:blipFill>
        <p:spPr>
          <a:xfrm>
            <a:off x="1371600" y="2362200"/>
            <a:ext cx="5156200" cy="1871924"/>
          </a:xfrm>
          <a:prstGeom prst="rect">
            <a:avLst/>
          </a:prstGeom>
        </p:spPr>
      </p:pic>
      <p:pic>
        <p:nvPicPr>
          <p:cNvPr id="10" name="Picture 9">
            <a:extLst>
              <a:ext uri="{FF2B5EF4-FFF2-40B4-BE49-F238E27FC236}">
                <a16:creationId xmlns:a16="http://schemas.microsoft.com/office/drawing/2014/main" id="{10E66D31-FB41-DD0D-692D-D8B3639C50D0}"/>
              </a:ext>
            </a:extLst>
          </p:cNvPr>
          <p:cNvPicPr>
            <a:picLocks noChangeAspect="1"/>
          </p:cNvPicPr>
          <p:nvPr/>
        </p:nvPicPr>
        <p:blipFill>
          <a:blip r:embed="rId4"/>
          <a:stretch>
            <a:fillRect/>
          </a:stretch>
        </p:blipFill>
        <p:spPr>
          <a:xfrm>
            <a:off x="4572000" y="5268784"/>
            <a:ext cx="2730500" cy="922466"/>
          </a:xfrm>
          <a:prstGeom prst="rect">
            <a:avLst/>
          </a:prstGeom>
        </p:spPr>
      </p:pic>
      <p:sp>
        <p:nvSpPr>
          <p:cNvPr id="11" name="Text Box 8">
            <a:extLst>
              <a:ext uri="{FF2B5EF4-FFF2-40B4-BE49-F238E27FC236}">
                <a16:creationId xmlns:a16="http://schemas.microsoft.com/office/drawing/2014/main" id="{9C6ECAD9-E46B-CB68-D6D2-51ED7E25E512}"/>
              </a:ext>
            </a:extLst>
          </p:cNvPr>
          <p:cNvSpPr txBox="1">
            <a:spLocks noChangeArrowheads="1"/>
          </p:cNvSpPr>
          <p:nvPr/>
        </p:nvSpPr>
        <p:spPr bwMode="auto">
          <a:xfrm>
            <a:off x="1776799" y="6370358"/>
            <a:ext cx="10041468" cy="359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733" dirty="0" err="1">
                <a:solidFill>
                  <a:schemeClr val="bg2"/>
                </a:solidFill>
                <a:latin typeface="Helvetica" charset="0"/>
              </a:rPr>
              <a:t>Barsugli</a:t>
            </a:r>
            <a:r>
              <a:rPr lang="en-US" sz="1733" dirty="0">
                <a:solidFill>
                  <a:schemeClr val="bg2"/>
                </a:solidFill>
                <a:latin typeface="Helvetica" charset="0"/>
              </a:rPr>
              <a:t> and Battisti (1998), Cronin and Emanuel (2013)</a:t>
            </a:r>
          </a:p>
        </p:txBody>
      </p:sp>
      <p:pic>
        <p:nvPicPr>
          <p:cNvPr id="2" name="Picture 1">
            <a:extLst>
              <a:ext uri="{FF2B5EF4-FFF2-40B4-BE49-F238E27FC236}">
                <a16:creationId xmlns:a16="http://schemas.microsoft.com/office/drawing/2014/main" id="{97C7078C-5E07-E004-3B11-64005F477C2D}"/>
              </a:ext>
            </a:extLst>
          </p:cNvPr>
          <p:cNvPicPr>
            <a:picLocks noChangeAspect="1"/>
          </p:cNvPicPr>
          <p:nvPr/>
        </p:nvPicPr>
        <p:blipFill>
          <a:blip r:embed="rId5"/>
          <a:stretch>
            <a:fillRect/>
          </a:stretch>
        </p:blipFill>
        <p:spPr>
          <a:xfrm>
            <a:off x="8077200" y="2514600"/>
            <a:ext cx="3094596" cy="1536700"/>
          </a:xfrm>
          <a:prstGeom prst="rect">
            <a:avLst/>
          </a:prstGeom>
        </p:spPr>
      </p:pic>
    </p:spTree>
    <p:extLst>
      <p:ext uri="{BB962C8B-B14F-4D97-AF65-F5344CB8AC3E}">
        <p14:creationId xmlns:p14="http://schemas.microsoft.com/office/powerpoint/2010/main" val="834191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What drives the general circulation of the atmosphere (and ocean)?</a:t>
            </a:r>
          </a:p>
        </p:txBody>
      </p:sp>
      <p:pic>
        <p:nvPicPr>
          <p:cNvPr id="4" name="Picture 3">
            <a:extLst>
              <a:ext uri="{FF2B5EF4-FFF2-40B4-BE49-F238E27FC236}">
                <a16:creationId xmlns:a16="http://schemas.microsoft.com/office/drawing/2014/main" id="{81332769-B840-40AF-2694-E1108FC82906}"/>
              </a:ext>
            </a:extLst>
          </p:cNvPr>
          <p:cNvPicPr>
            <a:picLocks noChangeAspect="1"/>
          </p:cNvPicPr>
          <p:nvPr/>
        </p:nvPicPr>
        <p:blipFill>
          <a:blip r:embed="rId3"/>
          <a:stretch>
            <a:fillRect/>
          </a:stretch>
        </p:blipFill>
        <p:spPr>
          <a:xfrm>
            <a:off x="944652" y="1524000"/>
            <a:ext cx="9875748" cy="3124200"/>
          </a:xfrm>
          <a:prstGeom prst="rect">
            <a:avLst/>
          </a:prstGeom>
        </p:spPr>
      </p:pic>
    </p:spTree>
    <p:extLst>
      <p:ext uri="{BB962C8B-B14F-4D97-AF65-F5344CB8AC3E}">
        <p14:creationId xmlns:p14="http://schemas.microsoft.com/office/powerpoint/2010/main" val="9139297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685800" y="330200"/>
            <a:ext cx="10812669"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But why does the onset delay stop increasing in the warmest climates?</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sp>
        <p:nvSpPr>
          <p:cNvPr id="3" name="TextBox 2">
            <a:extLst>
              <a:ext uri="{FF2B5EF4-FFF2-40B4-BE49-F238E27FC236}">
                <a16:creationId xmlns:a16="http://schemas.microsoft.com/office/drawing/2014/main" id="{834E00E7-C75D-A4EF-3599-320684BAF9CA}"/>
              </a:ext>
            </a:extLst>
          </p:cNvPr>
          <p:cNvSpPr txBox="1"/>
          <p:nvPr/>
        </p:nvSpPr>
        <p:spPr>
          <a:xfrm>
            <a:off x="685800" y="1143000"/>
            <a:ext cx="10820400" cy="7109639"/>
          </a:xfrm>
          <a:prstGeom prst="rect">
            <a:avLst/>
          </a:prstGeom>
          <a:noFill/>
        </p:spPr>
        <p:txBody>
          <a:bodyPr wrap="square" rtlCol="0">
            <a:spAutoFit/>
          </a:bodyPr>
          <a:lstStyle/>
          <a:p>
            <a:r>
              <a:rPr lang="en-GB" sz="2200" dirty="0">
                <a:latin typeface="Helvetica" pitchFamily="2" charset="0"/>
              </a:rPr>
              <a:t>With a seasonally varying insolation forcing with period </a:t>
            </a:r>
            <a:r>
              <a:rPr lang="en-GB" sz="2200" dirty="0" err="1">
                <a:latin typeface="Symbol" pitchFamily="2" charset="2"/>
              </a:rPr>
              <a:t>w</a:t>
            </a:r>
            <a:r>
              <a:rPr lang="en-GB" sz="2200" baseline="-25000" dirty="0" err="1">
                <a:latin typeface="Helvetica" pitchFamily="2" charset="0"/>
              </a:rPr>
              <a:t>orb</a:t>
            </a:r>
            <a:r>
              <a:rPr lang="en-GB" sz="2200" baseline="-25000" dirty="0">
                <a:latin typeface="Helvetica" pitchFamily="2" charset="0"/>
              </a:rPr>
              <a:t>, </a:t>
            </a:r>
            <a:r>
              <a:rPr lang="en-GB" sz="2200" dirty="0">
                <a:latin typeface="Helvetica" pitchFamily="2" charset="0"/>
              </a:rPr>
              <a:t>we can define a parameter </a:t>
            </a:r>
            <a:r>
              <a:rPr lang="en-GB" sz="2200" dirty="0">
                <a:latin typeface="Symbol" pitchFamily="2" charset="2"/>
              </a:rPr>
              <a:t>a</a:t>
            </a:r>
            <a:r>
              <a:rPr lang="en-GB" sz="2200" dirty="0">
                <a:latin typeface="Helvetica" pitchFamily="2" charset="0"/>
              </a:rPr>
              <a:t> that measures the ratio of the seasonal timescale to the thermal inertial timescale </a:t>
            </a: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r>
              <a:rPr lang="en-GB" sz="2200" dirty="0">
                <a:latin typeface="Helvetica" pitchFamily="2" charset="0"/>
              </a:rPr>
              <a:t>which controls the time lag between the seasonally varying forcing and the lower-level temperature response:</a:t>
            </a: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200" dirty="0">
              <a:latin typeface="Helvetica" pitchFamily="2" charset="0"/>
            </a:endParaRPr>
          </a:p>
          <a:p>
            <a:endParaRPr lang="en-GB" sz="2000" dirty="0">
              <a:latin typeface="Helvetica" pitchFamily="2" charset="0"/>
            </a:endParaRPr>
          </a:p>
          <a:p>
            <a:endParaRPr lang="en-GB" sz="2000" dirty="0">
              <a:latin typeface="Helvetica" pitchFamily="2" charset="0"/>
            </a:endParaRPr>
          </a:p>
          <a:p>
            <a:endParaRPr lang="en-GB" sz="2000" dirty="0">
              <a:latin typeface="Helvetica" pitchFamily="2" charset="0"/>
            </a:endParaRPr>
          </a:p>
        </p:txBody>
      </p:sp>
      <p:sp>
        <p:nvSpPr>
          <p:cNvPr id="11" name="Text Box 8">
            <a:extLst>
              <a:ext uri="{FF2B5EF4-FFF2-40B4-BE49-F238E27FC236}">
                <a16:creationId xmlns:a16="http://schemas.microsoft.com/office/drawing/2014/main" id="{9C6ECAD9-E46B-CB68-D6D2-51ED7E25E512}"/>
              </a:ext>
            </a:extLst>
          </p:cNvPr>
          <p:cNvSpPr txBox="1">
            <a:spLocks noChangeArrowheads="1"/>
          </p:cNvSpPr>
          <p:nvPr/>
        </p:nvSpPr>
        <p:spPr bwMode="auto">
          <a:xfrm>
            <a:off x="1776799" y="6370358"/>
            <a:ext cx="10041468" cy="359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733" dirty="0">
                <a:solidFill>
                  <a:schemeClr val="bg2"/>
                </a:solidFill>
                <a:latin typeface="Helvetica" charset="0"/>
              </a:rPr>
              <a:t>Mitchell and </a:t>
            </a:r>
            <a:r>
              <a:rPr lang="en-US" sz="1733" dirty="0" err="1">
                <a:solidFill>
                  <a:schemeClr val="bg2"/>
                </a:solidFill>
                <a:latin typeface="Helvetica" charset="0"/>
              </a:rPr>
              <a:t>Vallis</a:t>
            </a:r>
            <a:r>
              <a:rPr lang="en-US" sz="1733" dirty="0">
                <a:solidFill>
                  <a:schemeClr val="bg2"/>
                </a:solidFill>
                <a:latin typeface="Helvetica" charset="0"/>
              </a:rPr>
              <a:t> (2014), Hill et al. (2022)</a:t>
            </a:r>
          </a:p>
        </p:txBody>
      </p:sp>
      <p:pic>
        <p:nvPicPr>
          <p:cNvPr id="2" name="Picture 1">
            <a:extLst>
              <a:ext uri="{FF2B5EF4-FFF2-40B4-BE49-F238E27FC236}">
                <a16:creationId xmlns:a16="http://schemas.microsoft.com/office/drawing/2014/main" id="{C648253E-B810-F5D6-05B9-4C1C77F0ABC7}"/>
              </a:ext>
            </a:extLst>
          </p:cNvPr>
          <p:cNvPicPr>
            <a:picLocks noChangeAspect="1"/>
          </p:cNvPicPr>
          <p:nvPr/>
        </p:nvPicPr>
        <p:blipFill>
          <a:blip r:embed="rId3"/>
          <a:stretch>
            <a:fillRect/>
          </a:stretch>
        </p:blipFill>
        <p:spPr>
          <a:xfrm>
            <a:off x="5168900" y="2040835"/>
            <a:ext cx="1854200" cy="872565"/>
          </a:xfrm>
          <a:prstGeom prst="rect">
            <a:avLst/>
          </a:prstGeom>
        </p:spPr>
      </p:pic>
      <p:pic>
        <p:nvPicPr>
          <p:cNvPr id="4" name="Picture 3">
            <a:extLst>
              <a:ext uri="{FF2B5EF4-FFF2-40B4-BE49-F238E27FC236}">
                <a16:creationId xmlns:a16="http://schemas.microsoft.com/office/drawing/2014/main" id="{0B168909-52CA-CFCE-CD05-1FB5CB85DBDB}"/>
              </a:ext>
            </a:extLst>
          </p:cNvPr>
          <p:cNvPicPr>
            <a:picLocks noChangeAspect="1"/>
          </p:cNvPicPr>
          <p:nvPr/>
        </p:nvPicPr>
        <p:blipFill>
          <a:blip r:embed="rId4"/>
          <a:stretch>
            <a:fillRect/>
          </a:stretch>
        </p:blipFill>
        <p:spPr>
          <a:xfrm>
            <a:off x="3835400" y="4418419"/>
            <a:ext cx="4521200" cy="558800"/>
          </a:xfrm>
          <a:prstGeom prst="rect">
            <a:avLst/>
          </a:prstGeom>
        </p:spPr>
      </p:pic>
    </p:spTree>
    <p:extLst>
      <p:ext uri="{BB962C8B-B14F-4D97-AF65-F5344CB8AC3E}">
        <p14:creationId xmlns:p14="http://schemas.microsoft.com/office/powerpoint/2010/main" val="2019909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767DAE-2DB8-0583-CB2B-79256C4CC437}"/>
              </a:ext>
            </a:extLst>
          </p:cNvPr>
          <p:cNvPicPr>
            <a:picLocks noChangeAspect="1"/>
          </p:cNvPicPr>
          <p:nvPr/>
        </p:nvPicPr>
        <p:blipFill rotWithShape="1">
          <a:blip r:embed="rId3"/>
          <a:srcRect t="21111" b="35556"/>
          <a:stretch/>
        </p:blipFill>
        <p:spPr>
          <a:xfrm>
            <a:off x="997794" y="914400"/>
            <a:ext cx="9670206" cy="5422899"/>
          </a:xfrm>
          <a:prstGeom prst="rect">
            <a:avLst/>
          </a:prstGeom>
        </p:spPr>
      </p:pic>
      <p:sp>
        <p:nvSpPr>
          <p:cNvPr id="16385" name="Rectangle 3">
            <a:extLst>
              <a:ext uri="{FF2B5EF4-FFF2-40B4-BE49-F238E27FC236}">
                <a16:creationId xmlns:a16="http://schemas.microsoft.com/office/drawing/2014/main" id="{91F0FAAD-8F95-F843-869E-F08F0E924B93}"/>
              </a:ext>
            </a:extLst>
          </p:cNvPr>
          <p:cNvSpPr>
            <a:spLocks noGrp="1" noChangeArrowheads="1"/>
          </p:cNvSpPr>
          <p:nvPr>
            <p:ph type="title"/>
          </p:nvPr>
        </p:nvSpPr>
        <p:spPr>
          <a:xfrm>
            <a:off x="685800" y="330200"/>
            <a:ext cx="10812669" cy="685800"/>
          </a:xfrm>
          <a:noFill/>
        </p:spPr>
        <p:txBody>
          <a:bodyPr/>
          <a:lstStyle/>
          <a:p>
            <a:pPr eaLnBrk="1" hangingPunct="1"/>
            <a:r>
              <a:rPr lang="en-US" altLang="en-IT" sz="2667" dirty="0">
                <a:solidFill>
                  <a:schemeClr val="tx1"/>
                </a:solidFill>
                <a:latin typeface="Helvetica" pitchFamily="2" charset="0"/>
                <a:ea typeface="ＭＳ Ｐゴシック" panose="020B0600070205080204" pitchFamily="34" charset="-128"/>
              </a:rPr>
              <a:t>But why does the onset delay stop increasing in the warmest climates?</a:t>
            </a:r>
            <a:endParaRPr lang="en-US" altLang="en-IT" sz="2667" dirty="0">
              <a:solidFill>
                <a:schemeClr val="tx1"/>
              </a:solidFill>
              <a:ea typeface="ＭＳ Ｐゴシック" panose="020B0600070205080204" pitchFamily="34" charset="-128"/>
            </a:endParaRPr>
          </a:p>
        </p:txBody>
      </p:sp>
      <p:sp>
        <p:nvSpPr>
          <p:cNvPr id="16388" name="TextBox 1">
            <a:extLst>
              <a:ext uri="{FF2B5EF4-FFF2-40B4-BE49-F238E27FC236}">
                <a16:creationId xmlns:a16="http://schemas.microsoft.com/office/drawing/2014/main" id="{FAA9BF26-3677-6D42-AC43-20B71A759CF9}"/>
              </a:ext>
            </a:extLst>
          </p:cNvPr>
          <p:cNvSpPr txBox="1">
            <a:spLocks noChangeArrowheads="1"/>
          </p:cNvSpPr>
          <p:nvPr/>
        </p:nvSpPr>
        <p:spPr bwMode="auto">
          <a:xfrm>
            <a:off x="4051302" y="762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IT" altLang="en-IT"/>
          </a:p>
        </p:txBody>
      </p:sp>
    </p:spTree>
    <p:extLst>
      <p:ext uri="{BB962C8B-B14F-4D97-AF65-F5344CB8AC3E}">
        <p14:creationId xmlns:p14="http://schemas.microsoft.com/office/powerpoint/2010/main" val="31620731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Summary I</a:t>
            </a:r>
          </a:p>
        </p:txBody>
      </p:sp>
      <p:sp>
        <p:nvSpPr>
          <p:cNvPr id="8" name="TextBox 7">
            <a:extLst>
              <a:ext uri="{FF2B5EF4-FFF2-40B4-BE49-F238E27FC236}">
                <a16:creationId xmlns:a16="http://schemas.microsoft.com/office/drawing/2014/main" id="{B79C2C0A-1C28-BB6E-3DD9-DD7AA1CE9B6E}"/>
              </a:ext>
            </a:extLst>
          </p:cNvPr>
          <p:cNvSpPr txBox="1"/>
          <p:nvPr/>
        </p:nvSpPr>
        <p:spPr>
          <a:xfrm>
            <a:off x="685800" y="1143000"/>
            <a:ext cx="10820400" cy="4401205"/>
          </a:xfrm>
          <a:prstGeom prst="rect">
            <a:avLst/>
          </a:prstGeom>
          <a:noFill/>
        </p:spPr>
        <p:txBody>
          <a:bodyPr wrap="square" rtlCol="0">
            <a:spAutoFit/>
          </a:bodyPr>
          <a:lstStyle/>
          <a:p>
            <a:pPr marL="457200" indent="-457200">
              <a:buFont typeface="+mj-lt"/>
              <a:buAutoNum type="arabicPeriod"/>
            </a:pPr>
            <a:r>
              <a:rPr lang="en-GB" sz="2200" dirty="0">
                <a:latin typeface="Helvetica" pitchFamily="2" charset="0"/>
              </a:rPr>
              <a:t>Idealized </a:t>
            </a:r>
            <a:r>
              <a:rPr lang="en-GB" sz="2200" dirty="0" err="1">
                <a:latin typeface="Helvetica" pitchFamily="2" charset="0"/>
              </a:rPr>
              <a:t>aquaplanet</a:t>
            </a:r>
            <a:r>
              <a:rPr lang="en-GB" sz="2200" dirty="0">
                <a:latin typeface="Helvetica" pitchFamily="2" charset="0"/>
              </a:rPr>
              <a:t> simulations show a robust delay in monsoon onset with warming consistent with projections based on CMIP models;</a:t>
            </a:r>
          </a:p>
          <a:p>
            <a:pPr marL="457200" indent="-457200">
              <a:buFont typeface="+mj-lt"/>
              <a:buAutoNum type="arabicPeriod"/>
            </a:pPr>
            <a:r>
              <a:rPr lang="en-GB" sz="2200" dirty="0">
                <a:latin typeface="Helvetica" pitchFamily="2" charset="0"/>
              </a:rPr>
              <a:t>This delay is due to an increase in the energy stored in an atmospheric column through an increase in its latent energy component, which compensates for any change in net energy input, requiring little change in the circulation;</a:t>
            </a:r>
          </a:p>
          <a:p>
            <a:pPr marL="457200" indent="-457200">
              <a:buFont typeface="+mj-lt"/>
              <a:buAutoNum type="arabicPeriod"/>
            </a:pPr>
            <a:r>
              <a:rPr lang="en-GB" sz="2200" dirty="0">
                <a:latin typeface="Helvetica" pitchFamily="2" charset="0"/>
              </a:rPr>
              <a:t>A simple EBM well captures this </a:t>
            </a:r>
            <a:r>
              <a:rPr lang="en-GB" sz="2200" dirty="0" err="1">
                <a:latin typeface="Helvetica" pitchFamily="2" charset="0"/>
              </a:rPr>
              <a:t>behavior</a:t>
            </a:r>
            <a:r>
              <a:rPr lang="en-GB" sz="2200" dirty="0">
                <a:latin typeface="Helvetica" pitchFamily="2" charset="0"/>
              </a:rPr>
              <a:t>, and highlights the role that the increased effective heat capacity of the atmospheric column plays in the response of lower-level temperature (and precipitation) to the imposed insolation forcing;</a:t>
            </a:r>
          </a:p>
          <a:p>
            <a:pPr marL="457200" indent="-457200">
              <a:buFont typeface="+mj-lt"/>
              <a:buAutoNum type="arabicPeriod"/>
            </a:pPr>
            <a:r>
              <a:rPr lang="en-GB" sz="2200" dirty="0">
                <a:latin typeface="Helvetica" pitchFamily="2" charset="0"/>
              </a:rPr>
              <a:t>Importantly, this mechanism acts irrespective of land-sea contrast. </a:t>
            </a:r>
          </a:p>
          <a:p>
            <a:pPr marL="457200" indent="-457200">
              <a:buFont typeface="+mj-lt"/>
              <a:buAutoNum type="arabicPeriod"/>
            </a:pPr>
            <a:endParaRPr lang="en-GB" sz="2200" dirty="0">
              <a:latin typeface="Helvetica" pitchFamily="2" charset="0"/>
            </a:endParaRPr>
          </a:p>
          <a:p>
            <a:endParaRPr lang="en-GB" sz="2000" dirty="0">
              <a:latin typeface="Helvetica" pitchFamily="2" charset="0"/>
            </a:endParaRPr>
          </a:p>
          <a:p>
            <a:endParaRPr lang="en-GB" sz="2000" dirty="0">
              <a:latin typeface="Helvetica" pitchFamily="2" charset="0"/>
            </a:endParaRPr>
          </a:p>
          <a:p>
            <a:endParaRPr lang="en-GB" sz="2000" dirty="0">
              <a:latin typeface="Helvetica" pitchFamily="2" charset="0"/>
            </a:endParaRPr>
          </a:p>
        </p:txBody>
      </p:sp>
    </p:spTree>
    <p:extLst>
      <p:ext uri="{BB962C8B-B14F-4D97-AF65-F5344CB8AC3E}">
        <p14:creationId xmlns:p14="http://schemas.microsoft.com/office/powerpoint/2010/main" val="3683289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Summary II</a:t>
            </a:r>
          </a:p>
        </p:txBody>
      </p:sp>
      <p:sp>
        <p:nvSpPr>
          <p:cNvPr id="8" name="TextBox 7">
            <a:extLst>
              <a:ext uri="{FF2B5EF4-FFF2-40B4-BE49-F238E27FC236}">
                <a16:creationId xmlns:a16="http://schemas.microsoft.com/office/drawing/2014/main" id="{B79C2C0A-1C28-BB6E-3DD9-DD7AA1CE9B6E}"/>
              </a:ext>
            </a:extLst>
          </p:cNvPr>
          <p:cNvSpPr txBox="1"/>
          <p:nvPr/>
        </p:nvSpPr>
        <p:spPr>
          <a:xfrm>
            <a:off x="685800" y="1143000"/>
            <a:ext cx="10820400" cy="2431435"/>
          </a:xfrm>
          <a:prstGeom prst="rect">
            <a:avLst/>
          </a:prstGeom>
          <a:noFill/>
        </p:spPr>
        <p:txBody>
          <a:bodyPr wrap="square" rtlCol="0">
            <a:spAutoFit/>
          </a:bodyPr>
          <a:lstStyle/>
          <a:p>
            <a:pPr marL="457200" indent="-457200">
              <a:buFont typeface="+mj-lt"/>
              <a:buAutoNum type="arabicPeriod"/>
            </a:pPr>
            <a:r>
              <a:rPr lang="en-GB" sz="2200" dirty="0">
                <a:latin typeface="Helvetica" pitchFamily="2" charset="0"/>
              </a:rPr>
              <a:t>Studying monsoons over </a:t>
            </a:r>
            <a:r>
              <a:rPr lang="en-GB" sz="2200" dirty="0" err="1">
                <a:latin typeface="Helvetica" pitchFamily="2" charset="0"/>
              </a:rPr>
              <a:t>aquaplanet</a:t>
            </a:r>
            <a:r>
              <a:rPr lang="en-GB" sz="2200" dirty="0">
                <a:latin typeface="Helvetica" pitchFamily="2" charset="0"/>
              </a:rPr>
              <a:t> is fun! And reveals fundamental constraints dictated by large-scale budgets. </a:t>
            </a:r>
          </a:p>
          <a:p>
            <a:pPr marL="457200" indent="-457200">
              <a:buFont typeface="+mj-lt"/>
              <a:buAutoNum type="arabicPeriod"/>
            </a:pPr>
            <a:r>
              <a:rPr lang="en-GB" sz="2200" dirty="0">
                <a:latin typeface="Helvetica" pitchFamily="2" charset="0"/>
              </a:rPr>
              <a:t>These constraints provide insight into the response of </a:t>
            </a:r>
            <a:r>
              <a:rPr lang="en-GB" sz="2200" dirty="0" err="1">
                <a:latin typeface="Helvetica" pitchFamily="2" charset="0"/>
              </a:rPr>
              <a:t>aquaplanet</a:t>
            </a:r>
            <a:r>
              <a:rPr lang="en-GB" sz="2200" dirty="0">
                <a:latin typeface="Helvetica" pitchFamily="2" charset="0"/>
              </a:rPr>
              <a:t> monsoons with warming that might also be relevant to observed monsoons. </a:t>
            </a:r>
          </a:p>
          <a:p>
            <a:pPr marL="457200" indent="-457200">
              <a:buFont typeface="+mj-lt"/>
              <a:buAutoNum type="arabicPeriod"/>
            </a:pPr>
            <a:r>
              <a:rPr lang="en-GB" sz="2200" dirty="0">
                <a:latin typeface="Helvetica" pitchFamily="2" charset="0"/>
              </a:rPr>
              <a:t>More work is needed to fill the gap between the idealized and more complex simulations and the </a:t>
            </a:r>
            <a:r>
              <a:rPr lang="en-GB" sz="2200">
                <a:latin typeface="Helvetica" pitchFamily="2" charset="0"/>
              </a:rPr>
              <a:t>real world. </a:t>
            </a:r>
            <a:endParaRPr lang="en-GB" sz="2000" dirty="0">
              <a:latin typeface="Helvetica" pitchFamily="2" charset="0"/>
            </a:endParaRPr>
          </a:p>
          <a:p>
            <a:endParaRPr lang="en-GB" sz="2000" dirty="0">
              <a:latin typeface="Helvetica" pitchFamily="2" charset="0"/>
            </a:endParaRPr>
          </a:p>
        </p:txBody>
      </p:sp>
    </p:spTree>
    <p:extLst>
      <p:ext uri="{BB962C8B-B14F-4D97-AF65-F5344CB8AC3E}">
        <p14:creationId xmlns:p14="http://schemas.microsoft.com/office/powerpoint/2010/main" val="40024820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8" name="Rectangle 7"/>
          <p:cNvSpPr/>
          <p:nvPr/>
        </p:nvSpPr>
        <p:spPr bwMode="auto">
          <a:xfrm>
            <a:off x="7316789" y="1696425"/>
            <a:ext cx="350837" cy="270677"/>
          </a:xfrm>
          <a:prstGeom prst="rect">
            <a:avLst/>
          </a:prstGeom>
          <a:solidFill>
            <a:schemeClr val="bg1"/>
          </a:solidFill>
          <a:ln w="1270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7536874" y="4973782"/>
            <a:ext cx="429491" cy="249382"/>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bwMode="auto">
          <a:xfrm>
            <a:off x="2509832" y="1342737"/>
            <a:ext cx="657225" cy="624365"/>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 name="Rectangle 2"/>
          <p:cNvSpPr/>
          <p:nvPr/>
        </p:nvSpPr>
        <p:spPr bwMode="auto">
          <a:xfrm>
            <a:off x="5775325" y="2671763"/>
            <a:ext cx="3623450" cy="3057525"/>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 name="Rectangle 4"/>
          <p:cNvSpPr/>
          <p:nvPr/>
        </p:nvSpPr>
        <p:spPr bwMode="auto">
          <a:xfrm>
            <a:off x="6310313" y="1342737"/>
            <a:ext cx="3257550" cy="744827"/>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20000"/>
              </a:spcBef>
            </a:pPr>
            <a:endParaRPr lang="en-US" altLang="en-US" sz="1600"/>
          </a:p>
          <a:p>
            <a:pPr eaLnBrk="1" hangingPunct="1">
              <a:spcBef>
                <a:spcPct val="20000"/>
              </a:spcBef>
            </a:pPr>
            <a:endParaRPr lang="en-US" altLang="en-US" sz="2000"/>
          </a:p>
        </p:txBody>
      </p:sp>
      <p:sp>
        <p:nvSpPr>
          <p:cNvPr id="25"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pPr>
            <a:endParaRPr lang="en-US" altLang="en-US"/>
          </a:p>
        </p:txBody>
      </p:sp>
      <p:sp>
        <p:nvSpPr>
          <p:cNvPr id="27" name="TextBox 6"/>
          <p:cNvSpPr txBox="1">
            <a:spLocks noChangeArrowheads="1"/>
          </p:cNvSpPr>
          <p:nvPr/>
        </p:nvSpPr>
        <p:spPr bwMode="auto">
          <a:xfrm>
            <a:off x="1892300" y="54864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28" name="Rectangle 3"/>
          <p:cNvSpPr>
            <a:spLocks noChangeArrowheads="1"/>
          </p:cNvSpPr>
          <p:nvPr/>
        </p:nvSpPr>
        <p:spPr bwMode="auto">
          <a:xfrm>
            <a:off x="3294063" y="1308100"/>
            <a:ext cx="654050" cy="520700"/>
          </a:xfrm>
          <a:prstGeom prst="rect">
            <a:avLst/>
          </a:prstGeom>
          <a:solidFill>
            <a:schemeClr val="bg1"/>
          </a:solidFill>
          <a:ln>
            <a:noFill/>
          </a:ln>
          <a:extLst>
            <a:ext uri="{91240B29-F687-4F45-9708-019B960494DF}">
              <a14:hiddenLine xmlns:a14="http://schemas.microsoft.com/office/drawing/2010/main" w="12700">
                <a:solidFill>
                  <a:srgbClr val="000000"/>
                </a:solidFill>
                <a:prstDash val="dash"/>
                <a:round/>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30" name="Rectangle 29"/>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1"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32" name="Rectangle 31"/>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33"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4"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43" name="Rectangle 9"/>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45" name="Rectangle 44"/>
          <p:cNvSpPr/>
          <p:nvPr/>
        </p:nvSpPr>
        <p:spPr bwMode="auto">
          <a:xfrm>
            <a:off x="8555824" y="4182068"/>
            <a:ext cx="1980000" cy="302759"/>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p>
        </p:txBody>
      </p:sp>
      <p:sp>
        <p:nvSpPr>
          <p:cNvPr id="39" name="Rectangle 13">
            <a:extLst>
              <a:ext uri="{FF2B5EF4-FFF2-40B4-BE49-F238E27FC236}">
                <a16:creationId xmlns:a16="http://schemas.microsoft.com/office/drawing/2014/main" id="{EE256272-895C-0D42-951F-345EF6FBD55B}"/>
              </a:ext>
            </a:extLst>
          </p:cNvPr>
          <p:cNvSpPr>
            <a:spLocks noChangeArrowheads="1"/>
          </p:cNvSpPr>
          <p:nvPr/>
        </p:nvSpPr>
        <p:spPr bwMode="auto">
          <a:xfrm>
            <a:off x="685800" y="1096960"/>
            <a:ext cx="10744200"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eaLnBrk="1" hangingPunct="1">
              <a:spcBef>
                <a:spcPct val="20000"/>
              </a:spcBef>
            </a:pPr>
            <a:endParaRPr lang="en-US" sz="1800" dirty="0">
              <a:latin typeface="Helvetica" charset="0"/>
            </a:endParaRPr>
          </a:p>
          <a:p>
            <a:pPr marL="44450" lvl="1" eaLnBrk="1" hangingPunct="1">
              <a:spcBef>
                <a:spcPct val="20000"/>
              </a:spcBef>
            </a:pPr>
            <a:r>
              <a:rPr lang="en-US" sz="2200" dirty="0">
                <a:latin typeface="Helvetica" charset="0"/>
              </a:rPr>
              <a:t>So far we have only talked about thermodynamics and energetics, but to understand the rapidity of monsoon transitions in </a:t>
            </a:r>
            <a:r>
              <a:rPr lang="en-US" sz="2200" dirty="0" err="1">
                <a:latin typeface="Helvetica" charset="0"/>
              </a:rPr>
              <a:t>aquaplanet</a:t>
            </a:r>
            <a:r>
              <a:rPr lang="en-US" sz="2200" dirty="0">
                <a:latin typeface="Helvetica" charset="0"/>
              </a:rPr>
              <a:t> simulations, we have to think about dynamics too. </a:t>
            </a:r>
          </a:p>
          <a:p>
            <a:pPr marL="44450" lvl="1" indent="-30163" eaLnBrk="1" hangingPunct="1">
              <a:spcBef>
                <a:spcPct val="20000"/>
              </a:spcBef>
            </a:pPr>
            <a:endParaRPr lang="en-US" sz="2200" dirty="0">
              <a:latin typeface="Helvetica" charset="0"/>
            </a:endParaRPr>
          </a:p>
          <a:p>
            <a:pPr marL="44450" lvl="1" indent="-30163" eaLnBrk="1" hangingPunct="1">
              <a:spcBef>
                <a:spcPct val="20000"/>
              </a:spcBef>
            </a:pPr>
            <a:r>
              <a:rPr lang="en-US" sz="2200" dirty="0">
                <a:latin typeface="Helvetica" charset="0"/>
              </a:rPr>
              <a:t>Let’s look at the zonal momentum budget (which one can show is equivalent to the angular momentum budget).</a:t>
            </a:r>
          </a:p>
          <a:p>
            <a:pPr marL="796925" lvl="1" indent="-339725" eaLnBrk="1" hangingPunct="1">
              <a:spcBef>
                <a:spcPct val="20000"/>
              </a:spcBef>
              <a:buFontTx/>
              <a:buChar char="•"/>
            </a:pPr>
            <a:endParaRPr lang="en-US" sz="1800" dirty="0">
              <a:latin typeface="Helvetica" charset="0"/>
            </a:endParaRPr>
          </a:p>
          <a:p>
            <a:pPr marL="182563"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sp>
        <p:nvSpPr>
          <p:cNvPr id="2" name="Rectangle 2">
            <a:extLst>
              <a:ext uri="{FF2B5EF4-FFF2-40B4-BE49-F238E27FC236}">
                <a16:creationId xmlns:a16="http://schemas.microsoft.com/office/drawing/2014/main" id="{129111F7-1D39-A7FD-4099-47019EAAB90C}"/>
              </a:ext>
            </a:extLst>
          </p:cNvPr>
          <p:cNvSpPr txBox="1">
            <a:spLocks noChangeArrowheads="1"/>
          </p:cNvSpPr>
          <p:nvPr/>
        </p:nvSpPr>
        <p:spPr bwMode="auto">
          <a:xfrm>
            <a:off x="457200" y="330200"/>
            <a:ext cx="11353800"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dirty="0">
                <a:solidFill>
                  <a:schemeClr val="tx1"/>
                </a:solidFill>
                <a:latin typeface="Helvetica" charset="0"/>
                <a:ea typeface="ＭＳ Ｐゴシック" charset="0"/>
                <a:cs typeface="ＭＳ Ｐゴシック" charset="0"/>
              </a:rPr>
              <a:t>What drives rapid monsoon transitions in </a:t>
            </a:r>
            <a:r>
              <a:rPr lang="en-US" sz="2500" kern="0" dirty="0" err="1">
                <a:solidFill>
                  <a:schemeClr val="tx1"/>
                </a:solidFill>
                <a:latin typeface="Helvetica" charset="0"/>
                <a:ea typeface="ＭＳ Ｐゴシック" charset="0"/>
                <a:cs typeface="ＭＳ Ｐゴシック" charset="0"/>
              </a:rPr>
              <a:t>aquaplanet</a:t>
            </a:r>
            <a:r>
              <a:rPr lang="en-US" sz="2500" kern="0" dirty="0">
                <a:solidFill>
                  <a:schemeClr val="tx1"/>
                </a:solidFill>
                <a:latin typeface="Helvetica" charset="0"/>
                <a:ea typeface="ＭＳ Ｐゴシック" charset="0"/>
                <a:cs typeface="ＭＳ Ｐゴシック" charset="0"/>
              </a:rPr>
              <a:t> simulations </a:t>
            </a:r>
          </a:p>
        </p:txBody>
      </p:sp>
    </p:spTree>
    <p:extLst>
      <p:ext uri="{BB962C8B-B14F-4D97-AF65-F5344CB8AC3E}">
        <p14:creationId xmlns:p14="http://schemas.microsoft.com/office/powerpoint/2010/main" val="16126003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1828800" y="330200"/>
            <a:ext cx="83820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zonal momentum budget</a:t>
            </a:r>
          </a:p>
        </p:txBody>
      </p:sp>
      <p:sp>
        <p:nvSpPr>
          <p:cNvPr id="8" name="Rectangle 7"/>
          <p:cNvSpPr/>
          <p:nvPr/>
        </p:nvSpPr>
        <p:spPr bwMode="auto">
          <a:xfrm>
            <a:off x="7316789" y="1696425"/>
            <a:ext cx="350837" cy="270677"/>
          </a:xfrm>
          <a:prstGeom prst="rect">
            <a:avLst/>
          </a:prstGeom>
          <a:solidFill>
            <a:schemeClr val="bg1"/>
          </a:solidFill>
          <a:ln w="1270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7536874" y="4973782"/>
            <a:ext cx="429491" cy="249382"/>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bwMode="auto">
          <a:xfrm>
            <a:off x="2509832" y="1342737"/>
            <a:ext cx="657225" cy="624365"/>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 name="Rectangle 4"/>
          <p:cNvSpPr/>
          <p:nvPr/>
        </p:nvSpPr>
        <p:spPr bwMode="auto">
          <a:xfrm>
            <a:off x="6310313" y="1342737"/>
            <a:ext cx="3257550" cy="744827"/>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20000"/>
              </a:spcBef>
            </a:pPr>
            <a:endParaRPr lang="en-US" altLang="en-US" sz="1600"/>
          </a:p>
          <a:p>
            <a:pPr eaLnBrk="1" hangingPunct="1">
              <a:spcBef>
                <a:spcPct val="20000"/>
              </a:spcBef>
            </a:pPr>
            <a:endParaRPr lang="en-US" altLang="en-US" sz="2000"/>
          </a:p>
        </p:txBody>
      </p:sp>
      <p:sp>
        <p:nvSpPr>
          <p:cNvPr id="25"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pPr>
            <a:endParaRPr lang="en-US" altLang="en-US"/>
          </a:p>
        </p:txBody>
      </p:sp>
      <p:sp>
        <p:nvSpPr>
          <p:cNvPr id="27" name="TextBox 6"/>
          <p:cNvSpPr txBox="1">
            <a:spLocks noChangeArrowheads="1"/>
          </p:cNvSpPr>
          <p:nvPr/>
        </p:nvSpPr>
        <p:spPr bwMode="auto">
          <a:xfrm>
            <a:off x="1892300" y="54864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28" name="Rectangle 3"/>
          <p:cNvSpPr>
            <a:spLocks noChangeArrowheads="1"/>
          </p:cNvSpPr>
          <p:nvPr/>
        </p:nvSpPr>
        <p:spPr bwMode="auto">
          <a:xfrm>
            <a:off x="3294063" y="1308100"/>
            <a:ext cx="654050" cy="520700"/>
          </a:xfrm>
          <a:prstGeom prst="rect">
            <a:avLst/>
          </a:prstGeom>
          <a:solidFill>
            <a:schemeClr val="bg1"/>
          </a:solidFill>
          <a:ln>
            <a:noFill/>
          </a:ln>
          <a:extLst>
            <a:ext uri="{91240B29-F687-4F45-9708-019B960494DF}">
              <a14:hiddenLine xmlns:a14="http://schemas.microsoft.com/office/drawing/2010/main" w="12700">
                <a:solidFill>
                  <a:srgbClr val="000000"/>
                </a:solidFill>
                <a:prstDash val="dash"/>
                <a:round/>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30" name="Rectangle 29"/>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1"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32" name="Rectangle 31"/>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33"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4"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43" name="Rectangle 9"/>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45" name="Rectangle 44"/>
          <p:cNvSpPr/>
          <p:nvPr/>
        </p:nvSpPr>
        <p:spPr bwMode="auto">
          <a:xfrm>
            <a:off x="8555824" y="4182068"/>
            <a:ext cx="1980000" cy="302759"/>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p>
        </p:txBody>
      </p:sp>
      <p:sp>
        <p:nvSpPr>
          <p:cNvPr id="22" name="Rectangle 13">
            <a:extLst>
              <a:ext uri="{FF2B5EF4-FFF2-40B4-BE49-F238E27FC236}">
                <a16:creationId xmlns:a16="http://schemas.microsoft.com/office/drawing/2014/main" id="{674FFB6A-B893-254F-9FFC-FE301A51F39A}"/>
              </a:ext>
            </a:extLst>
          </p:cNvPr>
          <p:cNvSpPr>
            <a:spLocks noChangeArrowheads="1"/>
          </p:cNvSpPr>
          <p:nvPr/>
        </p:nvSpPr>
        <p:spPr bwMode="auto">
          <a:xfrm>
            <a:off x="762000" y="1096960"/>
            <a:ext cx="10896600"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eaLnBrk="1" hangingPunct="1">
              <a:spcBef>
                <a:spcPct val="20000"/>
              </a:spcBef>
            </a:pPr>
            <a:endParaRPr lang="en-US" sz="18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r>
              <a:rPr lang="en-US" sz="2000" dirty="0">
                <a:latin typeface="Helvetica" charset="0"/>
              </a:rPr>
              <a:t>Making the following assumptions:</a:t>
            </a:r>
          </a:p>
          <a:p>
            <a:pPr marL="914400" lvl="1" indent="-457200" eaLnBrk="1" hangingPunct="1">
              <a:spcBef>
                <a:spcPct val="20000"/>
              </a:spcBef>
              <a:buAutoNum type="arabicPeriod"/>
            </a:pPr>
            <a:r>
              <a:rPr lang="en-US" sz="2000" dirty="0">
                <a:latin typeface="Helvetica" charset="0"/>
              </a:rPr>
              <a:t>Each variable can be decomposed in a mean an eddy term</a:t>
            </a:r>
          </a:p>
          <a:p>
            <a:pPr marL="914400" lvl="1" indent="-457200" eaLnBrk="1" hangingPunct="1">
              <a:spcBef>
                <a:spcPct val="20000"/>
              </a:spcBef>
              <a:buAutoNum type="arabicPeriod"/>
            </a:pPr>
            <a:endParaRPr lang="en-US" sz="2000" dirty="0">
              <a:latin typeface="Helvetica" charset="0"/>
            </a:endParaRPr>
          </a:p>
          <a:p>
            <a:pPr marL="914400" lvl="1" indent="-457200" eaLnBrk="1" hangingPunct="1">
              <a:spcBef>
                <a:spcPct val="20000"/>
              </a:spcBef>
              <a:buAutoNum type="arabicPeriod"/>
            </a:pPr>
            <a:endParaRPr lang="en-US" sz="2000" dirty="0">
              <a:latin typeface="Helvetica" charset="0"/>
            </a:endParaRPr>
          </a:p>
          <a:p>
            <a:pPr marL="914400" lvl="1" indent="-457200" eaLnBrk="1" hangingPunct="1">
              <a:spcBef>
                <a:spcPct val="20000"/>
              </a:spcBef>
              <a:buAutoNum type="arabicPeriod"/>
            </a:pPr>
            <a:r>
              <a:rPr lang="en-US" sz="2000" dirty="0">
                <a:latin typeface="Helvetica" charset="0"/>
              </a:rPr>
              <a:t>Assuming continuity in both the mean and eddy velocities</a:t>
            </a:r>
          </a:p>
          <a:p>
            <a:pPr lvl="1" eaLnBrk="1" hangingPunct="1">
              <a:spcBef>
                <a:spcPct val="20000"/>
              </a:spcBef>
            </a:pPr>
            <a:r>
              <a:rPr lang="en-US" sz="2000" dirty="0">
                <a:latin typeface="Helvetica" charset="0"/>
              </a:rPr>
              <a:t>the zonal and time mean zonal momentum budget becomes</a:t>
            </a:r>
          </a:p>
          <a:p>
            <a:pPr lvl="1" eaLnBrk="1" hangingPunct="1">
              <a:spcBef>
                <a:spcPct val="20000"/>
              </a:spcBef>
            </a:pPr>
            <a:endParaRPr lang="en-US" sz="2000" dirty="0">
              <a:latin typeface="Helvetica" charset="0"/>
            </a:endParaRPr>
          </a:p>
          <a:p>
            <a:pPr marL="796925" lvl="1" indent="-339725" eaLnBrk="1" hangingPunct="1">
              <a:spcBef>
                <a:spcPct val="20000"/>
              </a:spcBef>
              <a:buFontTx/>
              <a:buChar char="•"/>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pic>
        <p:nvPicPr>
          <p:cNvPr id="2" name="Picture 1">
            <a:extLst>
              <a:ext uri="{FF2B5EF4-FFF2-40B4-BE49-F238E27FC236}">
                <a16:creationId xmlns:a16="http://schemas.microsoft.com/office/drawing/2014/main" id="{55CDDFF3-74E4-9243-8A85-9AF173EE38AB}"/>
              </a:ext>
            </a:extLst>
          </p:cNvPr>
          <p:cNvPicPr>
            <a:picLocks noChangeAspect="1"/>
          </p:cNvPicPr>
          <p:nvPr/>
        </p:nvPicPr>
        <p:blipFill>
          <a:blip r:embed="rId3"/>
          <a:stretch>
            <a:fillRect/>
          </a:stretch>
        </p:blipFill>
        <p:spPr>
          <a:xfrm>
            <a:off x="2624137" y="1337126"/>
            <a:ext cx="6487051" cy="869079"/>
          </a:xfrm>
          <a:prstGeom prst="rect">
            <a:avLst/>
          </a:prstGeom>
        </p:spPr>
      </p:pic>
      <p:pic>
        <p:nvPicPr>
          <p:cNvPr id="6" name="Picture 5">
            <a:extLst>
              <a:ext uri="{FF2B5EF4-FFF2-40B4-BE49-F238E27FC236}">
                <a16:creationId xmlns:a16="http://schemas.microsoft.com/office/drawing/2014/main" id="{F3286E67-2A6C-DE4C-97B5-1F45F78588B2}"/>
              </a:ext>
            </a:extLst>
          </p:cNvPr>
          <p:cNvPicPr>
            <a:picLocks noChangeAspect="1"/>
          </p:cNvPicPr>
          <p:nvPr/>
        </p:nvPicPr>
        <p:blipFill>
          <a:blip r:embed="rId4"/>
          <a:stretch>
            <a:fillRect/>
          </a:stretch>
        </p:blipFill>
        <p:spPr>
          <a:xfrm>
            <a:off x="2834205" y="3429000"/>
            <a:ext cx="1716087" cy="319768"/>
          </a:xfrm>
          <a:prstGeom prst="rect">
            <a:avLst/>
          </a:prstGeom>
        </p:spPr>
      </p:pic>
      <p:pic>
        <p:nvPicPr>
          <p:cNvPr id="7" name="Picture 6">
            <a:extLst>
              <a:ext uri="{FF2B5EF4-FFF2-40B4-BE49-F238E27FC236}">
                <a16:creationId xmlns:a16="http://schemas.microsoft.com/office/drawing/2014/main" id="{0FD92A18-8C11-8A43-899F-4594C43ECD65}"/>
              </a:ext>
            </a:extLst>
          </p:cNvPr>
          <p:cNvPicPr>
            <a:picLocks noChangeAspect="1"/>
          </p:cNvPicPr>
          <p:nvPr/>
        </p:nvPicPr>
        <p:blipFill>
          <a:blip r:embed="rId5"/>
          <a:stretch>
            <a:fillRect/>
          </a:stretch>
        </p:blipFill>
        <p:spPr>
          <a:xfrm>
            <a:off x="2838443" y="5186043"/>
            <a:ext cx="5996464" cy="746413"/>
          </a:xfrm>
          <a:prstGeom prst="rect">
            <a:avLst/>
          </a:prstGeom>
        </p:spPr>
      </p:pic>
    </p:spTree>
    <p:extLst>
      <p:ext uri="{BB962C8B-B14F-4D97-AF65-F5344CB8AC3E}">
        <p14:creationId xmlns:p14="http://schemas.microsoft.com/office/powerpoint/2010/main" val="6478958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8" name="Rectangle 7"/>
          <p:cNvSpPr/>
          <p:nvPr/>
        </p:nvSpPr>
        <p:spPr bwMode="auto">
          <a:xfrm>
            <a:off x="7316789" y="1696425"/>
            <a:ext cx="350837" cy="270677"/>
          </a:xfrm>
          <a:prstGeom prst="rect">
            <a:avLst/>
          </a:prstGeom>
          <a:solidFill>
            <a:schemeClr val="bg1"/>
          </a:solidFill>
          <a:ln w="1270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7536874" y="4973782"/>
            <a:ext cx="429491" cy="249382"/>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bwMode="auto">
          <a:xfrm>
            <a:off x="2509832" y="1342737"/>
            <a:ext cx="657225" cy="624365"/>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20000"/>
              </a:spcBef>
            </a:pPr>
            <a:endParaRPr lang="en-US" altLang="en-US" sz="1600"/>
          </a:p>
          <a:p>
            <a:pPr eaLnBrk="1" hangingPunct="1">
              <a:spcBef>
                <a:spcPct val="20000"/>
              </a:spcBef>
            </a:pPr>
            <a:endParaRPr lang="en-US" altLang="en-US" sz="2000"/>
          </a:p>
        </p:txBody>
      </p:sp>
      <p:sp>
        <p:nvSpPr>
          <p:cNvPr id="25"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pPr>
            <a:endParaRPr lang="en-US" altLang="en-US"/>
          </a:p>
        </p:txBody>
      </p:sp>
      <p:sp>
        <p:nvSpPr>
          <p:cNvPr id="27" name="TextBox 6"/>
          <p:cNvSpPr txBox="1">
            <a:spLocks noChangeArrowheads="1"/>
          </p:cNvSpPr>
          <p:nvPr/>
        </p:nvSpPr>
        <p:spPr bwMode="auto">
          <a:xfrm>
            <a:off x="1892300" y="54864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28" name="Rectangle 3"/>
          <p:cNvSpPr>
            <a:spLocks noChangeArrowheads="1"/>
          </p:cNvSpPr>
          <p:nvPr/>
        </p:nvSpPr>
        <p:spPr bwMode="auto">
          <a:xfrm>
            <a:off x="3294063" y="1308100"/>
            <a:ext cx="654050" cy="520700"/>
          </a:xfrm>
          <a:prstGeom prst="rect">
            <a:avLst/>
          </a:prstGeom>
          <a:solidFill>
            <a:schemeClr val="bg1"/>
          </a:solidFill>
          <a:ln>
            <a:noFill/>
          </a:ln>
          <a:extLst>
            <a:ext uri="{91240B29-F687-4F45-9708-019B960494DF}">
              <a14:hiddenLine xmlns:a14="http://schemas.microsoft.com/office/drawing/2010/main" w="12700">
                <a:solidFill>
                  <a:srgbClr val="000000"/>
                </a:solidFill>
                <a:prstDash val="dash"/>
                <a:round/>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30" name="Rectangle 29"/>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1"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32" name="Rectangle 31"/>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33"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4"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43" name="Rectangle 9"/>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45" name="Rectangle 44"/>
          <p:cNvSpPr/>
          <p:nvPr/>
        </p:nvSpPr>
        <p:spPr bwMode="auto">
          <a:xfrm>
            <a:off x="8555824" y="4182068"/>
            <a:ext cx="1980000" cy="302759"/>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p>
        </p:txBody>
      </p:sp>
      <p:sp>
        <p:nvSpPr>
          <p:cNvPr id="22" name="Rectangle 13">
            <a:extLst>
              <a:ext uri="{FF2B5EF4-FFF2-40B4-BE49-F238E27FC236}">
                <a16:creationId xmlns:a16="http://schemas.microsoft.com/office/drawing/2014/main" id="{674FFB6A-B893-254F-9FFC-FE301A51F39A}"/>
              </a:ext>
            </a:extLst>
          </p:cNvPr>
          <p:cNvSpPr>
            <a:spLocks noChangeArrowheads="1"/>
          </p:cNvSpPr>
          <p:nvPr/>
        </p:nvSpPr>
        <p:spPr bwMode="auto">
          <a:xfrm>
            <a:off x="609600" y="1096960"/>
            <a:ext cx="10515600"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eaLnBrk="1" hangingPunct="1">
              <a:spcBef>
                <a:spcPct val="20000"/>
              </a:spcBef>
            </a:pPr>
            <a:r>
              <a:rPr lang="en-US" sz="2000" dirty="0">
                <a:latin typeface="Helvetica" charset="0"/>
              </a:rPr>
              <a:t>Introducing the vertical component of the relative vorticity</a:t>
            </a: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r>
              <a:rPr lang="en-US" sz="2000" dirty="0">
                <a:latin typeface="Helvetica" charset="0"/>
              </a:rPr>
              <a:t>the zonal momentum budget can be rewritten as</a:t>
            </a: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r>
              <a:rPr lang="en-US" sz="2000" dirty="0">
                <a:latin typeface="Helvetica" charset="0"/>
              </a:rPr>
              <a:t>Notice how convergence (divergence) of eddy momentum flux results in a westerly (easterly) tendency of the mean zonal momentum. </a:t>
            </a: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pic>
        <p:nvPicPr>
          <p:cNvPr id="2" name="Picture 1">
            <a:extLst>
              <a:ext uri="{FF2B5EF4-FFF2-40B4-BE49-F238E27FC236}">
                <a16:creationId xmlns:a16="http://schemas.microsoft.com/office/drawing/2014/main" id="{9F63A5F4-D990-274E-BA89-BF7DA5B2981C}"/>
              </a:ext>
            </a:extLst>
          </p:cNvPr>
          <p:cNvPicPr>
            <a:picLocks noChangeAspect="1"/>
          </p:cNvPicPr>
          <p:nvPr/>
        </p:nvPicPr>
        <p:blipFill>
          <a:blip r:embed="rId3"/>
          <a:stretch>
            <a:fillRect/>
          </a:stretch>
        </p:blipFill>
        <p:spPr>
          <a:xfrm>
            <a:off x="2655987" y="1608140"/>
            <a:ext cx="1930202" cy="781496"/>
          </a:xfrm>
          <a:prstGeom prst="rect">
            <a:avLst/>
          </a:prstGeom>
        </p:spPr>
      </p:pic>
      <p:pic>
        <p:nvPicPr>
          <p:cNvPr id="3" name="Picture 2">
            <a:extLst>
              <a:ext uri="{FF2B5EF4-FFF2-40B4-BE49-F238E27FC236}">
                <a16:creationId xmlns:a16="http://schemas.microsoft.com/office/drawing/2014/main" id="{080D39B9-2F80-714B-8C4E-367ABA856783}"/>
              </a:ext>
            </a:extLst>
          </p:cNvPr>
          <p:cNvPicPr>
            <a:picLocks noChangeAspect="1"/>
          </p:cNvPicPr>
          <p:nvPr/>
        </p:nvPicPr>
        <p:blipFill>
          <a:blip r:embed="rId4"/>
          <a:stretch>
            <a:fillRect/>
          </a:stretch>
        </p:blipFill>
        <p:spPr>
          <a:xfrm>
            <a:off x="6364357" y="1616904"/>
            <a:ext cx="1339729" cy="788635"/>
          </a:xfrm>
          <a:prstGeom prst="rect">
            <a:avLst/>
          </a:prstGeom>
        </p:spPr>
      </p:pic>
      <p:pic>
        <p:nvPicPr>
          <p:cNvPr id="5" name="Picture 4">
            <a:extLst>
              <a:ext uri="{FF2B5EF4-FFF2-40B4-BE49-F238E27FC236}">
                <a16:creationId xmlns:a16="http://schemas.microsoft.com/office/drawing/2014/main" id="{69606310-69FD-D74F-8C80-140B4C0FA262}"/>
              </a:ext>
            </a:extLst>
          </p:cNvPr>
          <p:cNvPicPr>
            <a:picLocks noChangeAspect="1"/>
          </p:cNvPicPr>
          <p:nvPr/>
        </p:nvPicPr>
        <p:blipFill>
          <a:blip r:embed="rId5"/>
          <a:stretch>
            <a:fillRect/>
          </a:stretch>
        </p:blipFill>
        <p:spPr>
          <a:xfrm>
            <a:off x="2271586" y="3220612"/>
            <a:ext cx="7659129" cy="946753"/>
          </a:xfrm>
          <a:prstGeom prst="rect">
            <a:avLst/>
          </a:prstGeom>
        </p:spPr>
      </p:pic>
      <p:sp>
        <p:nvSpPr>
          <p:cNvPr id="9" name="Rectangle 2">
            <a:extLst>
              <a:ext uri="{FF2B5EF4-FFF2-40B4-BE49-F238E27FC236}">
                <a16:creationId xmlns:a16="http://schemas.microsoft.com/office/drawing/2014/main" id="{B228CE58-7B91-42A2-27E2-62C8CA60BC55}"/>
              </a:ext>
            </a:extLst>
          </p:cNvPr>
          <p:cNvSpPr txBox="1">
            <a:spLocks noChangeArrowheads="1"/>
          </p:cNvSpPr>
          <p:nvPr/>
        </p:nvSpPr>
        <p:spPr bwMode="auto">
          <a:xfrm>
            <a:off x="1828800" y="330200"/>
            <a:ext cx="8382000"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eaLnBrk="1" hangingPunct="1"/>
            <a:r>
              <a:rPr lang="en-US" sz="2500" kern="0">
                <a:solidFill>
                  <a:schemeClr val="tx1"/>
                </a:solidFill>
                <a:latin typeface="Helvetica" charset="0"/>
                <a:ea typeface="ＭＳ Ｐゴシック" charset="0"/>
                <a:cs typeface="ＭＳ Ｐゴシック" charset="0"/>
              </a:rPr>
              <a:t>The zonal momentum budget</a:t>
            </a:r>
            <a:endParaRPr lang="en-US" sz="2500" kern="0" dirty="0">
              <a:solidFill>
                <a:schemeClr val="tx1"/>
              </a:solidFill>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42892173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1828800" y="330200"/>
            <a:ext cx="83820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Zonal momentum and large-scale eddies</a:t>
            </a:r>
          </a:p>
        </p:txBody>
      </p:sp>
      <p:sp>
        <p:nvSpPr>
          <p:cNvPr id="8" name="Rectangle 7"/>
          <p:cNvSpPr/>
          <p:nvPr/>
        </p:nvSpPr>
        <p:spPr bwMode="auto">
          <a:xfrm>
            <a:off x="7316789" y="1696425"/>
            <a:ext cx="350837" cy="270677"/>
          </a:xfrm>
          <a:prstGeom prst="rect">
            <a:avLst/>
          </a:prstGeom>
          <a:solidFill>
            <a:schemeClr val="bg1"/>
          </a:solidFill>
          <a:ln w="1270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7536874" y="4973782"/>
            <a:ext cx="429491" cy="249382"/>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bwMode="auto">
          <a:xfrm>
            <a:off x="2509832" y="1342737"/>
            <a:ext cx="657225" cy="624365"/>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20000"/>
              </a:spcBef>
            </a:pPr>
            <a:endParaRPr lang="en-US" altLang="en-US" sz="1600"/>
          </a:p>
          <a:p>
            <a:pPr eaLnBrk="1" hangingPunct="1">
              <a:spcBef>
                <a:spcPct val="20000"/>
              </a:spcBef>
            </a:pPr>
            <a:endParaRPr lang="en-US" altLang="en-US" sz="2000"/>
          </a:p>
        </p:txBody>
      </p:sp>
      <p:sp>
        <p:nvSpPr>
          <p:cNvPr id="25"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pPr>
            <a:endParaRPr lang="en-US" altLang="en-US"/>
          </a:p>
        </p:txBody>
      </p:sp>
      <p:sp>
        <p:nvSpPr>
          <p:cNvPr id="27" name="TextBox 6"/>
          <p:cNvSpPr txBox="1">
            <a:spLocks noChangeArrowheads="1"/>
          </p:cNvSpPr>
          <p:nvPr/>
        </p:nvSpPr>
        <p:spPr bwMode="auto">
          <a:xfrm>
            <a:off x="1892300" y="54864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28" name="Rectangle 3"/>
          <p:cNvSpPr>
            <a:spLocks noChangeArrowheads="1"/>
          </p:cNvSpPr>
          <p:nvPr/>
        </p:nvSpPr>
        <p:spPr bwMode="auto">
          <a:xfrm>
            <a:off x="3294063" y="1308100"/>
            <a:ext cx="654050" cy="520700"/>
          </a:xfrm>
          <a:prstGeom prst="rect">
            <a:avLst/>
          </a:prstGeom>
          <a:solidFill>
            <a:schemeClr val="bg1"/>
          </a:solidFill>
          <a:ln>
            <a:noFill/>
          </a:ln>
          <a:extLst>
            <a:ext uri="{91240B29-F687-4F45-9708-019B960494DF}">
              <a14:hiddenLine xmlns:a14="http://schemas.microsoft.com/office/drawing/2010/main" w="12700">
                <a:solidFill>
                  <a:srgbClr val="000000"/>
                </a:solidFill>
                <a:prstDash val="dash"/>
                <a:round/>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30" name="Rectangle 29"/>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1"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32" name="Rectangle 31"/>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33"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4"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43" name="Rectangle 9"/>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45" name="Rectangle 44"/>
          <p:cNvSpPr/>
          <p:nvPr/>
        </p:nvSpPr>
        <p:spPr bwMode="auto">
          <a:xfrm>
            <a:off x="8555824" y="4182068"/>
            <a:ext cx="1980000" cy="302759"/>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p>
        </p:txBody>
      </p:sp>
      <p:pic>
        <p:nvPicPr>
          <p:cNvPr id="20" name="Picture 19">
            <a:extLst>
              <a:ext uri="{FF2B5EF4-FFF2-40B4-BE49-F238E27FC236}">
                <a16:creationId xmlns:a16="http://schemas.microsoft.com/office/drawing/2014/main" id="{F33AA365-386E-6D4F-80D5-0D3C1DE8D719}"/>
              </a:ext>
            </a:extLst>
          </p:cNvPr>
          <p:cNvPicPr>
            <a:picLocks noChangeAspect="1"/>
          </p:cNvPicPr>
          <p:nvPr/>
        </p:nvPicPr>
        <p:blipFill>
          <a:blip r:embed="rId3"/>
          <a:stretch>
            <a:fillRect/>
          </a:stretch>
        </p:blipFill>
        <p:spPr>
          <a:xfrm>
            <a:off x="2634022" y="3736430"/>
            <a:ext cx="7043379" cy="2190750"/>
          </a:xfrm>
          <a:prstGeom prst="rect">
            <a:avLst/>
          </a:prstGeom>
        </p:spPr>
      </p:pic>
      <p:sp>
        <p:nvSpPr>
          <p:cNvPr id="21" name="Rectangle 13">
            <a:extLst>
              <a:ext uri="{FF2B5EF4-FFF2-40B4-BE49-F238E27FC236}">
                <a16:creationId xmlns:a16="http://schemas.microsoft.com/office/drawing/2014/main" id="{DC6D156A-74C7-8941-B41B-5DEA30B53BE5}"/>
              </a:ext>
            </a:extLst>
          </p:cNvPr>
          <p:cNvSpPr>
            <a:spLocks noChangeArrowheads="1"/>
          </p:cNvSpPr>
          <p:nvPr/>
        </p:nvSpPr>
        <p:spPr bwMode="auto">
          <a:xfrm>
            <a:off x="838200" y="1096960"/>
            <a:ext cx="10896600"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4450" lvl="1" eaLnBrk="1" hangingPunct="1">
              <a:spcBef>
                <a:spcPct val="20000"/>
              </a:spcBef>
            </a:pPr>
            <a:r>
              <a:rPr lang="en-US" sz="2200" dirty="0">
                <a:latin typeface="Helvetica" charset="0"/>
              </a:rPr>
              <a:t>Large-scale extratropical eddies converge zonal momentum in regions in which they are generated (</a:t>
            </a:r>
            <a:r>
              <a:rPr lang="en-US" sz="2200" dirty="0" err="1">
                <a:latin typeface="Helvetica" charset="0"/>
              </a:rPr>
              <a:t>extratropics</a:t>
            </a:r>
            <a:r>
              <a:rPr lang="en-US" sz="2200" dirty="0">
                <a:latin typeface="Helvetica" charset="0"/>
              </a:rPr>
              <a:t>) and they divergence momentum from regions in which they break (subtropics). They propagate in regions of upper-level westerly flow and they tend to break as they approach their critical latitude. </a:t>
            </a: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sp>
        <p:nvSpPr>
          <p:cNvPr id="2" name="TextBox 1">
            <a:extLst>
              <a:ext uri="{FF2B5EF4-FFF2-40B4-BE49-F238E27FC236}">
                <a16:creationId xmlns:a16="http://schemas.microsoft.com/office/drawing/2014/main" id="{A58E0254-483B-C7F1-FBE3-D8F36168D607}"/>
              </a:ext>
            </a:extLst>
          </p:cNvPr>
          <p:cNvSpPr txBox="1"/>
          <p:nvPr/>
        </p:nvSpPr>
        <p:spPr>
          <a:xfrm>
            <a:off x="7086600" y="6324600"/>
            <a:ext cx="4648200" cy="338554"/>
          </a:xfrm>
          <a:prstGeom prst="rect">
            <a:avLst/>
          </a:prstGeom>
          <a:noFill/>
        </p:spPr>
        <p:txBody>
          <a:bodyPr wrap="square" rtlCol="0">
            <a:spAutoFit/>
          </a:bodyPr>
          <a:lstStyle/>
          <a:p>
            <a:pPr algn="r"/>
            <a:r>
              <a:rPr lang="en-IT" sz="1600" dirty="0">
                <a:solidFill>
                  <a:schemeClr val="tx1">
                    <a:lumMod val="50000"/>
                    <a:lumOff val="50000"/>
                  </a:schemeClr>
                </a:solidFill>
                <a:latin typeface="Helvetica" pitchFamily="2" charset="0"/>
                <a:cs typeface="Gill Sans" panose="020B0502020104020203" pitchFamily="34" charset="-79"/>
              </a:rPr>
              <a:t>Courtesy of Marty Singh</a:t>
            </a:r>
          </a:p>
        </p:txBody>
      </p:sp>
    </p:spTree>
    <p:extLst>
      <p:ext uri="{BB962C8B-B14F-4D97-AF65-F5344CB8AC3E}">
        <p14:creationId xmlns:p14="http://schemas.microsoft.com/office/powerpoint/2010/main" val="36383018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8" name="Rectangle 2"/>
          <p:cNvSpPr>
            <a:spLocks noGrp="1" noChangeArrowheads="1"/>
          </p:cNvSpPr>
          <p:nvPr>
            <p:ph type="title"/>
          </p:nvPr>
        </p:nvSpPr>
        <p:spPr>
          <a:xfrm>
            <a:off x="1828800" y="330200"/>
            <a:ext cx="83820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Zonal momentum and large-scale eddies</a:t>
            </a:r>
          </a:p>
        </p:txBody>
      </p:sp>
      <p:sp>
        <p:nvSpPr>
          <p:cNvPr id="8" name="Rectangle 7"/>
          <p:cNvSpPr/>
          <p:nvPr/>
        </p:nvSpPr>
        <p:spPr bwMode="auto">
          <a:xfrm>
            <a:off x="7316789" y="1696425"/>
            <a:ext cx="350837" cy="270677"/>
          </a:xfrm>
          <a:prstGeom prst="rect">
            <a:avLst/>
          </a:prstGeom>
          <a:solidFill>
            <a:schemeClr val="bg1"/>
          </a:solidFill>
          <a:ln w="1270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7536874" y="4973782"/>
            <a:ext cx="429491" cy="249382"/>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bwMode="auto">
          <a:xfrm>
            <a:off x="2509832" y="1342737"/>
            <a:ext cx="657225" cy="624365"/>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20000"/>
              </a:spcBef>
            </a:pPr>
            <a:endParaRPr lang="en-US" altLang="en-US" sz="1600"/>
          </a:p>
          <a:p>
            <a:pPr eaLnBrk="1" hangingPunct="1">
              <a:spcBef>
                <a:spcPct val="20000"/>
              </a:spcBef>
            </a:pPr>
            <a:endParaRPr lang="en-US" altLang="en-US" sz="2000"/>
          </a:p>
        </p:txBody>
      </p:sp>
      <p:sp>
        <p:nvSpPr>
          <p:cNvPr id="27" name="TextBox 6"/>
          <p:cNvSpPr txBox="1">
            <a:spLocks noChangeArrowheads="1"/>
          </p:cNvSpPr>
          <p:nvPr/>
        </p:nvSpPr>
        <p:spPr bwMode="auto">
          <a:xfrm>
            <a:off x="1892300" y="54864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28" name="Rectangle 3"/>
          <p:cNvSpPr>
            <a:spLocks noChangeArrowheads="1"/>
          </p:cNvSpPr>
          <p:nvPr/>
        </p:nvSpPr>
        <p:spPr bwMode="auto">
          <a:xfrm>
            <a:off x="3294063" y="1308100"/>
            <a:ext cx="654050" cy="520700"/>
          </a:xfrm>
          <a:prstGeom prst="rect">
            <a:avLst/>
          </a:prstGeom>
          <a:solidFill>
            <a:schemeClr val="bg1"/>
          </a:solidFill>
          <a:ln>
            <a:noFill/>
          </a:ln>
          <a:extLst>
            <a:ext uri="{91240B29-F687-4F45-9708-019B960494DF}">
              <a14:hiddenLine xmlns:a14="http://schemas.microsoft.com/office/drawing/2010/main" w="12700">
                <a:solidFill>
                  <a:srgbClr val="000000"/>
                </a:solidFill>
                <a:prstDash val="dash"/>
                <a:round/>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30" name="Rectangle 29"/>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1"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32" name="Rectangle 31"/>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33"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4"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43" name="Rectangle 9"/>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45" name="Rectangle 44"/>
          <p:cNvSpPr/>
          <p:nvPr/>
        </p:nvSpPr>
        <p:spPr bwMode="auto">
          <a:xfrm>
            <a:off x="8555824" y="4182068"/>
            <a:ext cx="1980000" cy="302759"/>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p>
        </p:txBody>
      </p:sp>
      <p:pic>
        <p:nvPicPr>
          <p:cNvPr id="22" name="Picture 21">
            <a:extLst>
              <a:ext uri="{FF2B5EF4-FFF2-40B4-BE49-F238E27FC236}">
                <a16:creationId xmlns:a16="http://schemas.microsoft.com/office/drawing/2014/main" id="{EB9E423C-9576-EC42-9AC3-11C4B92DFF51}"/>
              </a:ext>
            </a:extLst>
          </p:cNvPr>
          <p:cNvPicPr>
            <a:picLocks noChangeAspect="1"/>
          </p:cNvPicPr>
          <p:nvPr/>
        </p:nvPicPr>
        <p:blipFill rotWithShape="1">
          <a:blip r:embed="rId3"/>
          <a:srcRect l="14167" t="22876" r="19309" b="26415"/>
          <a:stretch/>
        </p:blipFill>
        <p:spPr>
          <a:xfrm>
            <a:off x="1771038" y="1447583"/>
            <a:ext cx="6610962" cy="3560980"/>
          </a:xfrm>
          <a:prstGeom prst="rect">
            <a:avLst/>
          </a:prstGeom>
        </p:spPr>
      </p:pic>
      <p:sp>
        <p:nvSpPr>
          <p:cNvPr id="2" name="TextBox 1">
            <a:extLst>
              <a:ext uri="{FF2B5EF4-FFF2-40B4-BE49-F238E27FC236}">
                <a16:creationId xmlns:a16="http://schemas.microsoft.com/office/drawing/2014/main" id="{343FDB67-E2F3-8B42-A941-85097ACD4327}"/>
              </a:ext>
            </a:extLst>
          </p:cNvPr>
          <p:cNvSpPr txBox="1"/>
          <p:nvPr/>
        </p:nvSpPr>
        <p:spPr>
          <a:xfrm>
            <a:off x="8379220" y="1989139"/>
            <a:ext cx="2153824" cy="1446550"/>
          </a:xfrm>
          <a:prstGeom prst="rect">
            <a:avLst/>
          </a:prstGeom>
          <a:noFill/>
        </p:spPr>
        <p:txBody>
          <a:bodyPr wrap="square" rtlCol="0">
            <a:spAutoFit/>
          </a:bodyPr>
          <a:lstStyle/>
          <a:p>
            <a:r>
              <a:rPr lang="en-GB" sz="2200" dirty="0">
                <a:solidFill>
                  <a:srgbClr val="00B0F0"/>
                </a:solidFill>
                <a:latin typeface="Helvetica" pitchFamily="2" charset="0"/>
              </a:rPr>
              <a:t>Convergence</a:t>
            </a:r>
            <a:r>
              <a:rPr lang="en-GB" sz="2200" dirty="0">
                <a:latin typeface="Helvetica" pitchFamily="2" charset="0"/>
              </a:rPr>
              <a:t> (</a:t>
            </a:r>
            <a:r>
              <a:rPr lang="en-GB" sz="2200" dirty="0">
                <a:solidFill>
                  <a:srgbClr val="FF9587"/>
                </a:solidFill>
                <a:latin typeface="Helvetica" pitchFamily="2" charset="0"/>
              </a:rPr>
              <a:t>divergence</a:t>
            </a:r>
            <a:r>
              <a:rPr lang="en-GB" sz="2200" dirty="0">
                <a:latin typeface="Helvetica" pitchFamily="2" charset="0"/>
              </a:rPr>
              <a:t>) of eddy momentum flux </a:t>
            </a:r>
            <a:endParaRPr lang="en-IT" sz="2200" dirty="0">
              <a:latin typeface="Helvetica" pitchFamily="2" charset="0"/>
            </a:endParaRPr>
          </a:p>
        </p:txBody>
      </p:sp>
    </p:spTree>
    <p:extLst>
      <p:ext uri="{BB962C8B-B14F-4D97-AF65-F5344CB8AC3E}">
        <p14:creationId xmlns:p14="http://schemas.microsoft.com/office/powerpoint/2010/main" val="18605608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1828800" y="330200"/>
            <a:ext cx="83820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zonal momentum budget in steady state</a:t>
            </a:r>
          </a:p>
        </p:txBody>
      </p:sp>
      <p:sp>
        <p:nvSpPr>
          <p:cNvPr id="8" name="Rectangle 7"/>
          <p:cNvSpPr/>
          <p:nvPr/>
        </p:nvSpPr>
        <p:spPr bwMode="auto">
          <a:xfrm>
            <a:off x="7316789" y="1696425"/>
            <a:ext cx="350837" cy="270677"/>
          </a:xfrm>
          <a:prstGeom prst="rect">
            <a:avLst/>
          </a:prstGeom>
          <a:solidFill>
            <a:schemeClr val="bg1"/>
          </a:solidFill>
          <a:ln w="1270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7536874" y="4973782"/>
            <a:ext cx="429491" cy="249382"/>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bwMode="auto">
          <a:xfrm>
            <a:off x="2509832" y="1342737"/>
            <a:ext cx="657225" cy="624365"/>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20000"/>
              </a:spcBef>
            </a:pPr>
            <a:endParaRPr lang="en-US" altLang="en-US" sz="1600"/>
          </a:p>
          <a:p>
            <a:pPr eaLnBrk="1" hangingPunct="1">
              <a:spcBef>
                <a:spcPct val="20000"/>
              </a:spcBef>
            </a:pPr>
            <a:endParaRPr lang="en-US" altLang="en-US" sz="2000"/>
          </a:p>
        </p:txBody>
      </p:sp>
      <p:sp>
        <p:nvSpPr>
          <p:cNvPr id="25"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pPr>
            <a:endParaRPr lang="en-US" altLang="en-US"/>
          </a:p>
        </p:txBody>
      </p:sp>
      <p:sp>
        <p:nvSpPr>
          <p:cNvPr id="27" name="TextBox 6"/>
          <p:cNvSpPr txBox="1">
            <a:spLocks noChangeArrowheads="1"/>
          </p:cNvSpPr>
          <p:nvPr/>
        </p:nvSpPr>
        <p:spPr bwMode="auto">
          <a:xfrm>
            <a:off x="1892300" y="54864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28" name="Rectangle 3"/>
          <p:cNvSpPr>
            <a:spLocks noChangeArrowheads="1"/>
          </p:cNvSpPr>
          <p:nvPr/>
        </p:nvSpPr>
        <p:spPr bwMode="auto">
          <a:xfrm>
            <a:off x="3294063" y="1308100"/>
            <a:ext cx="654050" cy="520700"/>
          </a:xfrm>
          <a:prstGeom prst="rect">
            <a:avLst/>
          </a:prstGeom>
          <a:solidFill>
            <a:schemeClr val="bg1"/>
          </a:solidFill>
          <a:ln>
            <a:noFill/>
          </a:ln>
          <a:extLst>
            <a:ext uri="{91240B29-F687-4F45-9708-019B960494DF}">
              <a14:hiddenLine xmlns:a14="http://schemas.microsoft.com/office/drawing/2010/main" w="12700">
                <a:solidFill>
                  <a:srgbClr val="000000"/>
                </a:solidFill>
                <a:prstDash val="dash"/>
                <a:round/>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30" name="Rectangle 29"/>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1"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32" name="Rectangle 31"/>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33"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4"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43" name="Rectangle 9"/>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45" name="Rectangle 44"/>
          <p:cNvSpPr/>
          <p:nvPr/>
        </p:nvSpPr>
        <p:spPr bwMode="auto">
          <a:xfrm>
            <a:off x="8555824" y="4182068"/>
            <a:ext cx="1980000" cy="302759"/>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p>
        </p:txBody>
      </p:sp>
      <p:sp>
        <p:nvSpPr>
          <p:cNvPr id="22" name="Rectangle 13">
            <a:extLst>
              <a:ext uri="{FF2B5EF4-FFF2-40B4-BE49-F238E27FC236}">
                <a16:creationId xmlns:a16="http://schemas.microsoft.com/office/drawing/2014/main" id="{674FFB6A-B893-254F-9FFC-FE301A51F39A}"/>
              </a:ext>
            </a:extLst>
          </p:cNvPr>
          <p:cNvSpPr>
            <a:spLocks noChangeArrowheads="1"/>
          </p:cNvSpPr>
          <p:nvPr/>
        </p:nvSpPr>
        <p:spPr bwMode="auto">
          <a:xfrm>
            <a:off x="762000" y="1096960"/>
            <a:ext cx="10972800" cy="4237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4288" lvl="1" eaLnBrk="1" hangingPunct="1">
              <a:spcBef>
                <a:spcPct val="20000"/>
              </a:spcBef>
            </a:pPr>
            <a:r>
              <a:rPr lang="en-US" sz="2200" dirty="0">
                <a:latin typeface="Helvetica" charset="0"/>
              </a:rPr>
              <a:t>In steady state and neglecting the vertical advection and vertical eddy momentum flux terms, the zonal momentum budget becomes</a:t>
            </a:r>
          </a:p>
          <a:p>
            <a:pPr marL="14288" lvl="1" eaLnBrk="1" hangingPunct="1">
              <a:spcBef>
                <a:spcPct val="20000"/>
              </a:spcBef>
            </a:pPr>
            <a:endParaRPr lang="en-US" sz="2200" dirty="0">
              <a:latin typeface="Helvetica" charset="0"/>
            </a:endParaRPr>
          </a:p>
          <a:p>
            <a:pPr marL="14288" lvl="1" eaLnBrk="1" hangingPunct="1">
              <a:spcBef>
                <a:spcPct val="20000"/>
              </a:spcBef>
            </a:pPr>
            <a:endParaRPr lang="en-US" sz="2200" dirty="0">
              <a:latin typeface="Helvetica" charset="0"/>
            </a:endParaRPr>
          </a:p>
          <a:p>
            <a:pPr marL="14288" lvl="1" eaLnBrk="1" hangingPunct="1">
              <a:spcBef>
                <a:spcPct val="20000"/>
              </a:spcBef>
            </a:pPr>
            <a:endParaRPr lang="en-US" sz="2200" dirty="0">
              <a:latin typeface="Helvetica" charset="0"/>
            </a:endParaRPr>
          </a:p>
          <a:p>
            <a:pPr marL="14288" lvl="1" eaLnBrk="1" hangingPunct="1">
              <a:spcBef>
                <a:spcPct val="20000"/>
              </a:spcBef>
            </a:pPr>
            <a:r>
              <a:rPr lang="en-US" sz="2200" dirty="0">
                <a:latin typeface="Helvetica" charset="0"/>
              </a:rPr>
              <a:t>with eddy momentum flux divergence </a:t>
            </a:r>
          </a:p>
          <a:p>
            <a:pPr marL="14288" lvl="1" eaLnBrk="1" hangingPunct="1">
              <a:spcBef>
                <a:spcPct val="20000"/>
              </a:spcBef>
            </a:pPr>
            <a:endParaRPr lang="en-US" sz="2200" dirty="0">
              <a:latin typeface="Helvetica" charset="0"/>
            </a:endParaRPr>
          </a:p>
          <a:p>
            <a:pPr marL="14288" lvl="1" eaLnBrk="1" hangingPunct="1">
              <a:spcBef>
                <a:spcPct val="20000"/>
              </a:spcBef>
            </a:pPr>
            <a:r>
              <a:rPr lang="en-US" sz="2200" dirty="0">
                <a:latin typeface="Helvetica" charset="0"/>
              </a:rPr>
              <a:t>We can define a local Rossby number as </a:t>
            </a:r>
          </a:p>
          <a:p>
            <a:pPr marL="14288" lvl="1" eaLnBrk="1" hangingPunct="1">
              <a:spcBef>
                <a:spcPct val="20000"/>
              </a:spcBef>
            </a:pPr>
            <a:endParaRPr lang="en-US" sz="2200" dirty="0">
              <a:latin typeface="Helvetica" charset="0"/>
            </a:endParaRPr>
          </a:p>
          <a:p>
            <a:pPr marL="14288" lvl="1" eaLnBrk="1" hangingPunct="1">
              <a:spcBef>
                <a:spcPct val="20000"/>
              </a:spcBef>
            </a:pPr>
            <a:endParaRPr lang="en-US" sz="2200" dirty="0">
              <a:latin typeface="Helvetica" charset="0"/>
            </a:endParaRPr>
          </a:p>
          <a:p>
            <a:pPr marL="14288" lvl="1" eaLnBrk="1" hangingPunct="1">
              <a:spcBef>
                <a:spcPct val="20000"/>
              </a:spcBef>
            </a:pPr>
            <a:r>
              <a:rPr lang="en-US" sz="2200" dirty="0">
                <a:latin typeface="Helvetica" charset="0"/>
              </a:rPr>
              <a:t>and the momentum budget becomes </a:t>
            </a:r>
          </a:p>
          <a:p>
            <a:pPr lvl="1" eaLnBrk="1" hangingPunct="1">
              <a:spcBef>
                <a:spcPct val="20000"/>
              </a:spcBef>
            </a:pPr>
            <a:endParaRPr lang="en-US" sz="20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pic>
        <p:nvPicPr>
          <p:cNvPr id="2" name="Picture 1">
            <a:extLst>
              <a:ext uri="{FF2B5EF4-FFF2-40B4-BE49-F238E27FC236}">
                <a16:creationId xmlns:a16="http://schemas.microsoft.com/office/drawing/2014/main" id="{B4A6F38A-D5E2-1742-B236-E91ED036D635}"/>
              </a:ext>
            </a:extLst>
          </p:cNvPr>
          <p:cNvPicPr>
            <a:picLocks noChangeAspect="1"/>
          </p:cNvPicPr>
          <p:nvPr/>
        </p:nvPicPr>
        <p:blipFill>
          <a:blip r:embed="rId3"/>
          <a:stretch>
            <a:fillRect/>
          </a:stretch>
        </p:blipFill>
        <p:spPr>
          <a:xfrm>
            <a:off x="4558948" y="2095500"/>
            <a:ext cx="2432754" cy="488996"/>
          </a:xfrm>
          <a:prstGeom prst="rect">
            <a:avLst/>
          </a:prstGeom>
        </p:spPr>
      </p:pic>
      <p:pic>
        <p:nvPicPr>
          <p:cNvPr id="3" name="Picture 2">
            <a:extLst>
              <a:ext uri="{FF2B5EF4-FFF2-40B4-BE49-F238E27FC236}">
                <a16:creationId xmlns:a16="http://schemas.microsoft.com/office/drawing/2014/main" id="{8A518A8D-B213-B84C-B5F6-A6706F814053}"/>
              </a:ext>
            </a:extLst>
          </p:cNvPr>
          <p:cNvPicPr>
            <a:picLocks noChangeAspect="1"/>
          </p:cNvPicPr>
          <p:nvPr/>
        </p:nvPicPr>
        <p:blipFill>
          <a:blip r:embed="rId4"/>
          <a:stretch>
            <a:fillRect/>
          </a:stretch>
        </p:blipFill>
        <p:spPr>
          <a:xfrm>
            <a:off x="5878374" y="3124200"/>
            <a:ext cx="224084" cy="272798"/>
          </a:xfrm>
          <a:prstGeom prst="rect">
            <a:avLst/>
          </a:prstGeom>
        </p:spPr>
      </p:pic>
      <p:pic>
        <p:nvPicPr>
          <p:cNvPr id="5" name="Picture 4">
            <a:extLst>
              <a:ext uri="{FF2B5EF4-FFF2-40B4-BE49-F238E27FC236}">
                <a16:creationId xmlns:a16="http://schemas.microsoft.com/office/drawing/2014/main" id="{6B0015A9-D72C-234C-A287-3979349D278F}"/>
              </a:ext>
            </a:extLst>
          </p:cNvPr>
          <p:cNvPicPr>
            <a:picLocks noChangeAspect="1"/>
          </p:cNvPicPr>
          <p:nvPr/>
        </p:nvPicPr>
        <p:blipFill>
          <a:blip r:embed="rId5"/>
          <a:stretch>
            <a:fillRect/>
          </a:stretch>
        </p:blipFill>
        <p:spPr>
          <a:xfrm>
            <a:off x="6477000" y="3657600"/>
            <a:ext cx="1473263" cy="890096"/>
          </a:xfrm>
          <a:prstGeom prst="rect">
            <a:avLst/>
          </a:prstGeom>
        </p:spPr>
      </p:pic>
      <p:pic>
        <p:nvPicPr>
          <p:cNvPr id="23" name="Picture 5">
            <a:extLst>
              <a:ext uri="{FF2B5EF4-FFF2-40B4-BE49-F238E27FC236}">
                <a16:creationId xmlns:a16="http://schemas.microsoft.com/office/drawing/2014/main" id="{2E0207EE-B795-714D-8339-CFED181B4A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5638800"/>
            <a:ext cx="5695237" cy="70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77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066800" y="228600"/>
            <a:ext cx="99822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What drives the general circulation of the atmosphere (and ocean)?</a:t>
            </a:r>
          </a:p>
        </p:txBody>
      </p:sp>
      <p:pic>
        <p:nvPicPr>
          <p:cNvPr id="4" name="Picture 3">
            <a:extLst>
              <a:ext uri="{FF2B5EF4-FFF2-40B4-BE49-F238E27FC236}">
                <a16:creationId xmlns:a16="http://schemas.microsoft.com/office/drawing/2014/main" id="{81332769-B840-40AF-2694-E1108FC82906}"/>
              </a:ext>
            </a:extLst>
          </p:cNvPr>
          <p:cNvPicPr>
            <a:picLocks noChangeAspect="1"/>
          </p:cNvPicPr>
          <p:nvPr/>
        </p:nvPicPr>
        <p:blipFill>
          <a:blip r:embed="rId3"/>
          <a:stretch>
            <a:fillRect/>
          </a:stretch>
        </p:blipFill>
        <p:spPr>
          <a:xfrm>
            <a:off x="944652" y="1524000"/>
            <a:ext cx="9875748" cy="3124200"/>
          </a:xfrm>
          <a:prstGeom prst="rect">
            <a:avLst/>
          </a:prstGeom>
        </p:spPr>
      </p:pic>
      <p:sp>
        <p:nvSpPr>
          <p:cNvPr id="2" name="TextBox 1">
            <a:extLst>
              <a:ext uri="{FF2B5EF4-FFF2-40B4-BE49-F238E27FC236}">
                <a16:creationId xmlns:a16="http://schemas.microsoft.com/office/drawing/2014/main" id="{42F4708F-166C-81CC-AC21-E953C3843253}"/>
              </a:ext>
            </a:extLst>
          </p:cNvPr>
          <p:cNvSpPr txBox="1"/>
          <p:nvPr/>
        </p:nvSpPr>
        <p:spPr>
          <a:xfrm>
            <a:off x="4530431" y="1343890"/>
            <a:ext cx="2937164" cy="461665"/>
          </a:xfrm>
          <a:prstGeom prst="rect">
            <a:avLst/>
          </a:prstGeom>
          <a:noFill/>
        </p:spPr>
        <p:txBody>
          <a:bodyPr wrap="square" rtlCol="0">
            <a:spAutoFit/>
          </a:bodyPr>
          <a:lstStyle/>
          <a:p>
            <a:r>
              <a:rPr lang="en-IT" dirty="0">
                <a:solidFill>
                  <a:srgbClr val="FF7E79"/>
                </a:solidFill>
                <a:latin typeface="Helvetica" pitchFamily="2" charset="0"/>
              </a:rPr>
              <a:t>Net energy surplus</a:t>
            </a:r>
          </a:p>
        </p:txBody>
      </p:sp>
      <p:sp>
        <p:nvSpPr>
          <p:cNvPr id="3" name="TextBox 2">
            <a:extLst>
              <a:ext uri="{FF2B5EF4-FFF2-40B4-BE49-F238E27FC236}">
                <a16:creationId xmlns:a16="http://schemas.microsoft.com/office/drawing/2014/main" id="{0E603D95-82BD-D859-7AF3-1457C320A375}"/>
              </a:ext>
            </a:extLst>
          </p:cNvPr>
          <p:cNvSpPr txBox="1"/>
          <p:nvPr/>
        </p:nvSpPr>
        <p:spPr>
          <a:xfrm>
            <a:off x="6096000" y="1524000"/>
            <a:ext cx="184731" cy="461665"/>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3A1FDCCD-D7B4-345F-5F3E-DC6B12CB6CBB}"/>
              </a:ext>
            </a:extLst>
          </p:cNvPr>
          <p:cNvSpPr txBox="1"/>
          <p:nvPr/>
        </p:nvSpPr>
        <p:spPr>
          <a:xfrm>
            <a:off x="4626264" y="3198167"/>
            <a:ext cx="3412835" cy="461665"/>
          </a:xfrm>
          <a:prstGeom prst="rect">
            <a:avLst/>
          </a:prstGeom>
          <a:noFill/>
        </p:spPr>
        <p:txBody>
          <a:bodyPr wrap="square" rtlCol="0">
            <a:spAutoFit/>
          </a:bodyPr>
          <a:lstStyle/>
          <a:p>
            <a:r>
              <a:rPr lang="en-IT" dirty="0">
                <a:solidFill>
                  <a:srgbClr val="0070C0"/>
                </a:solidFill>
                <a:latin typeface="Helvetica" pitchFamily="2" charset="0"/>
              </a:rPr>
              <a:t>Net energy deficit</a:t>
            </a:r>
          </a:p>
        </p:txBody>
      </p:sp>
      <p:sp>
        <p:nvSpPr>
          <p:cNvPr id="6" name="Rectangle 5">
            <a:extLst>
              <a:ext uri="{FF2B5EF4-FFF2-40B4-BE49-F238E27FC236}">
                <a16:creationId xmlns:a16="http://schemas.microsoft.com/office/drawing/2014/main" id="{B9579B3C-D91B-621B-AC13-05F195A66831}"/>
              </a:ext>
            </a:extLst>
          </p:cNvPr>
          <p:cNvSpPr/>
          <p:nvPr/>
        </p:nvSpPr>
        <p:spPr bwMode="auto">
          <a:xfrm>
            <a:off x="2819400" y="3574269"/>
            <a:ext cx="2438400" cy="235731"/>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charset="0"/>
            </a:endParaRPr>
          </a:p>
        </p:txBody>
      </p:sp>
      <p:sp>
        <p:nvSpPr>
          <p:cNvPr id="7" name="Rectangle 6">
            <a:extLst>
              <a:ext uri="{FF2B5EF4-FFF2-40B4-BE49-F238E27FC236}">
                <a16:creationId xmlns:a16="http://schemas.microsoft.com/office/drawing/2014/main" id="{BFC1678A-BE47-5DCA-4247-94E5547318B3}"/>
              </a:ext>
            </a:extLst>
          </p:cNvPr>
          <p:cNvSpPr/>
          <p:nvPr/>
        </p:nvSpPr>
        <p:spPr bwMode="auto">
          <a:xfrm>
            <a:off x="9144000" y="2514600"/>
            <a:ext cx="533400" cy="304799"/>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charset="0"/>
            </a:endParaRPr>
          </a:p>
        </p:txBody>
      </p:sp>
      <p:cxnSp>
        <p:nvCxnSpPr>
          <p:cNvPr id="9" name="Straight Arrow Connector 8">
            <a:extLst>
              <a:ext uri="{FF2B5EF4-FFF2-40B4-BE49-F238E27FC236}">
                <a16:creationId xmlns:a16="http://schemas.microsoft.com/office/drawing/2014/main" id="{B66E73CE-7807-2570-E58A-440C5C0D136A}"/>
              </a:ext>
            </a:extLst>
          </p:cNvPr>
          <p:cNvCxnSpPr/>
          <p:nvPr/>
        </p:nvCxnSpPr>
        <p:spPr bwMode="auto">
          <a:xfrm flipV="1">
            <a:off x="7315200" y="3048000"/>
            <a:ext cx="2019300" cy="380999"/>
          </a:xfrm>
          <a:prstGeom prst="straightConnector1">
            <a:avLst/>
          </a:prstGeom>
          <a:noFill/>
          <a:ln w="34925" cap="flat" cmpd="sng" algn="ctr">
            <a:solidFill>
              <a:srgbClr val="00206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C0747566-F16B-7589-E4F3-9054A7C5DB81}"/>
              </a:ext>
            </a:extLst>
          </p:cNvPr>
          <p:cNvCxnSpPr>
            <a:cxnSpLocks/>
          </p:cNvCxnSpPr>
          <p:nvPr/>
        </p:nvCxnSpPr>
        <p:spPr bwMode="auto">
          <a:xfrm flipH="1" flipV="1">
            <a:off x="2971800" y="3086100"/>
            <a:ext cx="1654464" cy="342899"/>
          </a:xfrm>
          <a:prstGeom prst="straightConnector1">
            <a:avLst/>
          </a:prstGeom>
          <a:noFill/>
          <a:ln w="34925" cap="flat" cmpd="sng" algn="ctr">
            <a:solidFill>
              <a:srgbClr val="002060"/>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F93673E3-FABA-73E1-E649-E722EACAE0BB}"/>
              </a:ext>
            </a:extLst>
          </p:cNvPr>
          <p:cNvCxnSpPr/>
          <p:nvPr/>
        </p:nvCxnSpPr>
        <p:spPr bwMode="auto">
          <a:xfrm>
            <a:off x="5867400" y="1828800"/>
            <a:ext cx="413331" cy="685800"/>
          </a:xfrm>
          <a:prstGeom prst="straightConnector1">
            <a:avLst/>
          </a:prstGeom>
          <a:noFill/>
          <a:ln w="22225"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5972755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1828800" y="330200"/>
            <a:ext cx="83820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zonal momentum budget in steady state</a:t>
            </a:r>
          </a:p>
        </p:txBody>
      </p:sp>
      <p:sp>
        <p:nvSpPr>
          <p:cNvPr id="8" name="Rectangle 7"/>
          <p:cNvSpPr/>
          <p:nvPr/>
        </p:nvSpPr>
        <p:spPr bwMode="auto">
          <a:xfrm>
            <a:off x="7316789" y="1696425"/>
            <a:ext cx="350837" cy="270677"/>
          </a:xfrm>
          <a:prstGeom prst="rect">
            <a:avLst/>
          </a:prstGeom>
          <a:solidFill>
            <a:schemeClr val="bg1"/>
          </a:solidFill>
          <a:ln w="1270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7536874" y="4973782"/>
            <a:ext cx="429491" cy="249382"/>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bwMode="auto">
          <a:xfrm>
            <a:off x="2509832" y="1342737"/>
            <a:ext cx="657225" cy="624365"/>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20000"/>
              </a:spcBef>
            </a:pPr>
            <a:endParaRPr lang="en-US" altLang="en-US" sz="1600"/>
          </a:p>
          <a:p>
            <a:pPr eaLnBrk="1" hangingPunct="1">
              <a:spcBef>
                <a:spcPct val="20000"/>
              </a:spcBef>
            </a:pPr>
            <a:endParaRPr lang="en-US" altLang="en-US" sz="2000"/>
          </a:p>
        </p:txBody>
      </p:sp>
      <p:sp>
        <p:nvSpPr>
          <p:cNvPr id="25"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pPr>
            <a:endParaRPr lang="en-US" altLang="en-US"/>
          </a:p>
        </p:txBody>
      </p:sp>
      <p:sp>
        <p:nvSpPr>
          <p:cNvPr id="27" name="TextBox 6"/>
          <p:cNvSpPr txBox="1">
            <a:spLocks noChangeArrowheads="1"/>
          </p:cNvSpPr>
          <p:nvPr/>
        </p:nvSpPr>
        <p:spPr bwMode="auto">
          <a:xfrm>
            <a:off x="1892300" y="54864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28" name="Rectangle 3"/>
          <p:cNvSpPr>
            <a:spLocks noChangeArrowheads="1"/>
          </p:cNvSpPr>
          <p:nvPr/>
        </p:nvSpPr>
        <p:spPr bwMode="auto">
          <a:xfrm>
            <a:off x="3294063" y="1308100"/>
            <a:ext cx="654050" cy="520700"/>
          </a:xfrm>
          <a:prstGeom prst="rect">
            <a:avLst/>
          </a:prstGeom>
          <a:solidFill>
            <a:schemeClr val="bg1"/>
          </a:solidFill>
          <a:ln>
            <a:noFill/>
          </a:ln>
          <a:extLst>
            <a:ext uri="{91240B29-F687-4F45-9708-019B960494DF}">
              <a14:hiddenLine xmlns:a14="http://schemas.microsoft.com/office/drawing/2010/main" w="12700">
                <a:solidFill>
                  <a:srgbClr val="000000"/>
                </a:solidFill>
                <a:prstDash val="dash"/>
                <a:round/>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30" name="Rectangle 29"/>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1"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32" name="Rectangle 31"/>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33"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4"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43" name="Rectangle 9"/>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45" name="Rectangle 44"/>
          <p:cNvSpPr/>
          <p:nvPr/>
        </p:nvSpPr>
        <p:spPr bwMode="auto">
          <a:xfrm>
            <a:off x="8555824" y="4182068"/>
            <a:ext cx="1980000" cy="302759"/>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p>
        </p:txBody>
      </p:sp>
      <p:sp>
        <p:nvSpPr>
          <p:cNvPr id="22" name="Rectangle 13">
            <a:extLst>
              <a:ext uri="{FF2B5EF4-FFF2-40B4-BE49-F238E27FC236}">
                <a16:creationId xmlns:a16="http://schemas.microsoft.com/office/drawing/2014/main" id="{674FFB6A-B893-254F-9FFC-FE301A51F39A}"/>
              </a:ext>
            </a:extLst>
          </p:cNvPr>
          <p:cNvSpPr>
            <a:spLocks noChangeArrowheads="1"/>
          </p:cNvSpPr>
          <p:nvPr/>
        </p:nvSpPr>
        <p:spPr bwMode="auto">
          <a:xfrm>
            <a:off x="914400" y="1096960"/>
            <a:ext cx="10439400" cy="5007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4288" lvl="1" eaLnBrk="1" hangingPunct="1">
              <a:spcBef>
                <a:spcPct val="20000"/>
              </a:spcBef>
            </a:pPr>
            <a:r>
              <a:rPr lang="en-US" sz="2200" dirty="0">
                <a:latin typeface="Helvetica" charset="0"/>
              </a:rPr>
              <a:t>Let’s look at the two opposing limits of small and large local </a:t>
            </a:r>
            <a:r>
              <a:rPr lang="en-US" sz="2200" dirty="0" err="1">
                <a:latin typeface="Helvetica" charset="0"/>
              </a:rPr>
              <a:t>Rossy</a:t>
            </a:r>
            <a:r>
              <a:rPr lang="en-US" sz="2200" dirty="0">
                <a:latin typeface="Helvetica" charset="0"/>
              </a:rPr>
              <a:t> number.</a:t>
            </a:r>
          </a:p>
          <a:p>
            <a:pPr marL="14288" lvl="1" eaLnBrk="1" hangingPunct="1">
              <a:spcBef>
                <a:spcPct val="20000"/>
              </a:spcBef>
            </a:pPr>
            <a:endParaRPr lang="en-US" sz="2200" dirty="0">
              <a:latin typeface="Helvetica" charset="0"/>
            </a:endParaRPr>
          </a:p>
          <a:p>
            <a:pPr marL="14288" lvl="1" eaLnBrk="1" hangingPunct="1">
              <a:spcBef>
                <a:spcPct val="20000"/>
              </a:spcBef>
              <a:buAutoNum type="arabicPeriod"/>
            </a:pPr>
            <a:r>
              <a:rPr lang="en-US" sz="2200" dirty="0">
                <a:latin typeface="Helvetica" charset="0"/>
              </a:rPr>
              <a:t>Small Rossby number (extratropical regime) </a:t>
            </a:r>
          </a:p>
          <a:p>
            <a:pPr marL="14288" lvl="1" eaLnBrk="1" hangingPunct="1">
              <a:spcBef>
                <a:spcPct val="20000"/>
              </a:spcBef>
              <a:buAutoNum type="arabicPeriod"/>
            </a:pPr>
            <a:endParaRPr lang="en-US" sz="2200" dirty="0">
              <a:latin typeface="Helvetica" charset="0"/>
            </a:endParaRPr>
          </a:p>
          <a:p>
            <a:pPr marL="14288" lvl="1" eaLnBrk="1" hangingPunct="1">
              <a:spcBef>
                <a:spcPct val="20000"/>
              </a:spcBef>
              <a:buAutoNum type="arabicPeriod"/>
            </a:pPr>
            <a:endParaRPr lang="en-US" sz="2200" dirty="0">
              <a:latin typeface="Helvetica" charset="0"/>
            </a:endParaRPr>
          </a:p>
          <a:p>
            <a:pPr marL="14288" lvl="1" eaLnBrk="1" hangingPunct="1">
              <a:spcBef>
                <a:spcPct val="20000"/>
              </a:spcBef>
              <a:buAutoNum type="arabicPeriod"/>
            </a:pPr>
            <a:endParaRPr lang="en-US" sz="2200" dirty="0">
              <a:latin typeface="Helvetica" charset="0"/>
            </a:endParaRPr>
          </a:p>
          <a:p>
            <a:pPr marL="14288" lvl="1" eaLnBrk="1" hangingPunct="1">
              <a:spcBef>
                <a:spcPct val="20000"/>
              </a:spcBef>
            </a:pPr>
            <a:endParaRPr lang="en-US" sz="2200" dirty="0">
              <a:latin typeface="Helvetica" charset="0"/>
            </a:endParaRPr>
          </a:p>
          <a:p>
            <a:pPr marL="14288" lvl="1" eaLnBrk="1" hangingPunct="1">
              <a:spcBef>
                <a:spcPct val="20000"/>
              </a:spcBef>
            </a:pPr>
            <a:r>
              <a:rPr lang="en-US" sz="2200" dirty="0">
                <a:latin typeface="Helvetica" charset="0"/>
              </a:rPr>
              <a:t>In this regime, the overturning cell is entirely driven by the eddies, as its strength is directly linked to the eddy momentum flux convergence. Any change in eddies will have to be met by a change in the strength of the meridional circulation. </a:t>
            </a:r>
          </a:p>
          <a:p>
            <a:pPr lvl="1" eaLnBrk="1" hangingPunct="1">
              <a:spcBef>
                <a:spcPct val="20000"/>
              </a:spcBef>
            </a:pPr>
            <a:endParaRPr lang="en-US" sz="20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pic>
        <p:nvPicPr>
          <p:cNvPr id="20" name="Picture 32">
            <a:extLst>
              <a:ext uri="{FF2B5EF4-FFF2-40B4-BE49-F238E27FC236}">
                <a16:creationId xmlns:a16="http://schemas.microsoft.com/office/drawing/2014/main" id="{6F03D1EE-8654-F34C-B6DF-F2AC26FC6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19400"/>
            <a:ext cx="1498599" cy="59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8427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1828800" y="330200"/>
            <a:ext cx="83820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zonal momentum budget in steady state</a:t>
            </a:r>
          </a:p>
        </p:txBody>
      </p:sp>
      <p:sp>
        <p:nvSpPr>
          <p:cNvPr id="8" name="Rectangle 7"/>
          <p:cNvSpPr/>
          <p:nvPr/>
        </p:nvSpPr>
        <p:spPr bwMode="auto">
          <a:xfrm>
            <a:off x="7316789" y="1696425"/>
            <a:ext cx="350837" cy="270677"/>
          </a:xfrm>
          <a:prstGeom prst="rect">
            <a:avLst/>
          </a:prstGeom>
          <a:solidFill>
            <a:schemeClr val="bg1"/>
          </a:solidFill>
          <a:ln w="1270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7536874" y="4973782"/>
            <a:ext cx="429491" cy="249382"/>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bwMode="auto">
          <a:xfrm>
            <a:off x="2509832" y="1342737"/>
            <a:ext cx="657225" cy="624365"/>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20000"/>
              </a:spcBef>
            </a:pPr>
            <a:endParaRPr lang="en-US" altLang="en-US" sz="1600"/>
          </a:p>
          <a:p>
            <a:pPr eaLnBrk="1" hangingPunct="1">
              <a:spcBef>
                <a:spcPct val="20000"/>
              </a:spcBef>
            </a:pPr>
            <a:endParaRPr lang="en-US" altLang="en-US" sz="2000"/>
          </a:p>
        </p:txBody>
      </p:sp>
      <p:sp>
        <p:nvSpPr>
          <p:cNvPr id="25"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pPr>
            <a:endParaRPr lang="en-US" altLang="en-US"/>
          </a:p>
        </p:txBody>
      </p:sp>
      <p:sp>
        <p:nvSpPr>
          <p:cNvPr id="27" name="TextBox 6"/>
          <p:cNvSpPr txBox="1">
            <a:spLocks noChangeArrowheads="1"/>
          </p:cNvSpPr>
          <p:nvPr/>
        </p:nvSpPr>
        <p:spPr bwMode="auto">
          <a:xfrm>
            <a:off x="1892300" y="54864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28" name="Rectangle 3"/>
          <p:cNvSpPr>
            <a:spLocks noChangeArrowheads="1"/>
          </p:cNvSpPr>
          <p:nvPr/>
        </p:nvSpPr>
        <p:spPr bwMode="auto">
          <a:xfrm>
            <a:off x="3294063" y="1308100"/>
            <a:ext cx="654050" cy="520700"/>
          </a:xfrm>
          <a:prstGeom prst="rect">
            <a:avLst/>
          </a:prstGeom>
          <a:solidFill>
            <a:schemeClr val="bg1"/>
          </a:solidFill>
          <a:ln>
            <a:noFill/>
          </a:ln>
          <a:extLst>
            <a:ext uri="{91240B29-F687-4F45-9708-019B960494DF}">
              <a14:hiddenLine xmlns:a14="http://schemas.microsoft.com/office/drawing/2010/main" w="12700">
                <a:solidFill>
                  <a:srgbClr val="000000"/>
                </a:solidFill>
                <a:prstDash val="dash"/>
                <a:round/>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30" name="Rectangle 29"/>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1"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32" name="Rectangle 31"/>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33"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4"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43" name="Rectangle 9"/>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a14="http://schemas.microsoft.com/office/drawing/2010/main" xmlns="" w="12700">
                <a:solidFill>
                  <a:srgbClr val="000000"/>
                </a:solidFill>
                <a:prstDash val="dash"/>
                <a:round/>
                <a:headEnd/>
                <a:tailEnd/>
              </a14:hiddenLine>
            </a:ext>
          </a:extLst>
        </p:spPr>
        <p:txBody>
          <a:bodyPr/>
          <a:lstStyle/>
          <a:p>
            <a:endParaRPr lang="en-US"/>
          </a:p>
        </p:txBody>
      </p:sp>
      <p:sp>
        <p:nvSpPr>
          <p:cNvPr id="45" name="Rectangle 44"/>
          <p:cNvSpPr/>
          <p:nvPr/>
        </p:nvSpPr>
        <p:spPr bwMode="auto">
          <a:xfrm>
            <a:off x="8555824" y="4182068"/>
            <a:ext cx="1980000" cy="302759"/>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p>
        </p:txBody>
      </p:sp>
      <p:sp>
        <p:nvSpPr>
          <p:cNvPr id="22" name="Rectangle 13">
            <a:extLst>
              <a:ext uri="{FF2B5EF4-FFF2-40B4-BE49-F238E27FC236}">
                <a16:creationId xmlns:a16="http://schemas.microsoft.com/office/drawing/2014/main" id="{674FFB6A-B893-254F-9FFC-FE301A51F39A}"/>
              </a:ext>
            </a:extLst>
          </p:cNvPr>
          <p:cNvSpPr>
            <a:spLocks noChangeArrowheads="1"/>
          </p:cNvSpPr>
          <p:nvPr/>
        </p:nvSpPr>
        <p:spPr bwMode="auto">
          <a:xfrm>
            <a:off x="914400" y="1096960"/>
            <a:ext cx="10820400" cy="5007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eaLnBrk="1" hangingPunct="1">
              <a:spcBef>
                <a:spcPct val="20000"/>
              </a:spcBef>
            </a:pPr>
            <a:endParaRPr lang="en-US" sz="2000" dirty="0">
              <a:latin typeface="Helvetica" charset="0"/>
            </a:endParaRPr>
          </a:p>
          <a:p>
            <a:pPr marL="44450" lvl="1" indent="-30163" eaLnBrk="1" hangingPunct="1">
              <a:spcBef>
                <a:spcPct val="20000"/>
              </a:spcBef>
            </a:pPr>
            <a:r>
              <a:rPr lang="en-US" sz="2200" dirty="0">
                <a:latin typeface="Helvetica" charset="0"/>
              </a:rPr>
              <a:t>This is the relevant regime for the </a:t>
            </a:r>
            <a:r>
              <a:rPr lang="en-US" sz="2200" dirty="0" err="1">
                <a:latin typeface="Helvetica" charset="0"/>
              </a:rPr>
              <a:t>Ferrel</a:t>
            </a:r>
            <a:r>
              <a:rPr lang="en-US" sz="2200" dirty="0">
                <a:latin typeface="Helvetica" charset="0"/>
              </a:rPr>
              <a:t> cell. The </a:t>
            </a:r>
            <a:r>
              <a:rPr lang="en-US" sz="2200" dirty="0" err="1">
                <a:latin typeface="Helvetica" charset="0"/>
              </a:rPr>
              <a:t>Ferrel</a:t>
            </a:r>
            <a:r>
              <a:rPr lang="en-US" sz="2200" dirty="0">
                <a:latin typeface="Helvetica" charset="0"/>
              </a:rPr>
              <a:t> cell can be indirect because it is driven by dynamical constraints.  </a:t>
            </a:r>
          </a:p>
          <a:p>
            <a:pPr lvl="1" eaLnBrk="1" hangingPunct="1">
              <a:spcBef>
                <a:spcPct val="20000"/>
              </a:spcBef>
            </a:pPr>
            <a:endParaRPr lang="en-US" sz="20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pic>
        <p:nvPicPr>
          <p:cNvPr id="20" name="Picture 19">
            <a:extLst>
              <a:ext uri="{FF2B5EF4-FFF2-40B4-BE49-F238E27FC236}">
                <a16:creationId xmlns:a16="http://schemas.microsoft.com/office/drawing/2014/main" id="{A0B1C4ED-6769-4145-ABD7-65632737CDDE}"/>
              </a:ext>
            </a:extLst>
          </p:cNvPr>
          <p:cNvPicPr>
            <a:picLocks noChangeAspect="1"/>
          </p:cNvPicPr>
          <p:nvPr/>
        </p:nvPicPr>
        <p:blipFill rotWithShape="1">
          <a:blip r:embed="rId3"/>
          <a:srcRect l="14167" t="22876" r="19309" b="26415"/>
          <a:stretch/>
        </p:blipFill>
        <p:spPr>
          <a:xfrm>
            <a:off x="2209801" y="2753876"/>
            <a:ext cx="4640255" cy="2499463"/>
          </a:xfrm>
          <a:prstGeom prst="rect">
            <a:avLst/>
          </a:prstGeom>
        </p:spPr>
      </p:pic>
      <p:cxnSp>
        <p:nvCxnSpPr>
          <p:cNvPr id="3" name="Straight Arrow Connector 2">
            <a:extLst>
              <a:ext uri="{FF2B5EF4-FFF2-40B4-BE49-F238E27FC236}">
                <a16:creationId xmlns:a16="http://schemas.microsoft.com/office/drawing/2014/main" id="{42285992-A9B3-264B-847F-E14B5E7D06AA}"/>
              </a:ext>
            </a:extLst>
          </p:cNvPr>
          <p:cNvCxnSpPr/>
          <p:nvPr/>
        </p:nvCxnSpPr>
        <p:spPr bwMode="auto">
          <a:xfrm flipH="1">
            <a:off x="4835611" y="3398108"/>
            <a:ext cx="481914" cy="0"/>
          </a:xfrm>
          <a:prstGeom prst="straightConnector1">
            <a:avLst/>
          </a:prstGeom>
          <a:noFill/>
          <a:ln w="73025" cap="flat" cmpd="sng" algn="ctr">
            <a:solidFill>
              <a:schemeClr val="tx1"/>
            </a:solidFill>
            <a:prstDash val="dash"/>
            <a:round/>
            <a:headEnd type="none" w="med" len="med"/>
            <a:tailEnd type="triangle"/>
          </a:ln>
          <a:effectLst/>
        </p:spPr>
      </p:cxnSp>
      <p:sp>
        <p:nvSpPr>
          <p:cNvPr id="5" name="TextBox 4">
            <a:extLst>
              <a:ext uri="{FF2B5EF4-FFF2-40B4-BE49-F238E27FC236}">
                <a16:creationId xmlns:a16="http://schemas.microsoft.com/office/drawing/2014/main" id="{C7D07EBA-434B-1740-B97F-9FD636004E7A}"/>
              </a:ext>
            </a:extLst>
          </p:cNvPr>
          <p:cNvSpPr txBox="1"/>
          <p:nvPr/>
        </p:nvSpPr>
        <p:spPr>
          <a:xfrm>
            <a:off x="2623813" y="2490467"/>
            <a:ext cx="1544595" cy="400110"/>
          </a:xfrm>
          <a:prstGeom prst="rect">
            <a:avLst/>
          </a:prstGeom>
          <a:noFill/>
        </p:spPr>
        <p:txBody>
          <a:bodyPr wrap="square" rtlCol="0">
            <a:spAutoFit/>
          </a:bodyPr>
          <a:lstStyle/>
          <a:p>
            <a:r>
              <a:rPr lang="en-GB" sz="2000" dirty="0">
                <a:latin typeface="Helvetica" pitchFamily="2" charset="0"/>
              </a:rPr>
              <a:t>H</a:t>
            </a:r>
            <a:r>
              <a:rPr lang="en-IT" sz="2000" dirty="0">
                <a:latin typeface="Helvetica" pitchFamily="2" charset="0"/>
              </a:rPr>
              <a:t>adley cell</a:t>
            </a:r>
          </a:p>
        </p:txBody>
      </p:sp>
      <p:sp>
        <p:nvSpPr>
          <p:cNvPr id="26" name="TextBox 25">
            <a:extLst>
              <a:ext uri="{FF2B5EF4-FFF2-40B4-BE49-F238E27FC236}">
                <a16:creationId xmlns:a16="http://schemas.microsoft.com/office/drawing/2014/main" id="{3A1AAFAF-9C92-F24B-B716-1AD6CE15C9FD}"/>
              </a:ext>
            </a:extLst>
          </p:cNvPr>
          <p:cNvSpPr txBox="1"/>
          <p:nvPr/>
        </p:nvSpPr>
        <p:spPr>
          <a:xfrm>
            <a:off x="4430941" y="2493832"/>
            <a:ext cx="1544595" cy="400110"/>
          </a:xfrm>
          <a:prstGeom prst="rect">
            <a:avLst/>
          </a:prstGeom>
          <a:noFill/>
        </p:spPr>
        <p:txBody>
          <a:bodyPr wrap="square" rtlCol="0">
            <a:spAutoFit/>
          </a:bodyPr>
          <a:lstStyle/>
          <a:p>
            <a:r>
              <a:rPr lang="it-IT" sz="2000" dirty="0" err="1">
                <a:latin typeface="Helvetica" pitchFamily="2" charset="0"/>
              </a:rPr>
              <a:t>Ferrel</a:t>
            </a:r>
            <a:r>
              <a:rPr lang="it-IT" sz="2000" dirty="0">
                <a:latin typeface="Helvetica" pitchFamily="2" charset="0"/>
              </a:rPr>
              <a:t> </a:t>
            </a:r>
            <a:r>
              <a:rPr lang="en-IT" sz="2000" dirty="0">
                <a:latin typeface="Helvetica" pitchFamily="2" charset="0"/>
              </a:rPr>
              <a:t>cell</a:t>
            </a:r>
          </a:p>
        </p:txBody>
      </p:sp>
    </p:spTree>
    <p:extLst>
      <p:ext uri="{BB962C8B-B14F-4D97-AF65-F5344CB8AC3E}">
        <p14:creationId xmlns:p14="http://schemas.microsoft.com/office/powerpoint/2010/main" val="37678827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16387"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6388" name="Rectangle 2"/>
          <p:cNvSpPr>
            <a:spLocks noGrp="1" noChangeArrowheads="1"/>
          </p:cNvSpPr>
          <p:nvPr>
            <p:ph type="title"/>
          </p:nvPr>
        </p:nvSpPr>
        <p:spPr>
          <a:xfrm>
            <a:off x="1828800" y="330200"/>
            <a:ext cx="83820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The zonal momentum budget in steady state</a:t>
            </a:r>
          </a:p>
        </p:txBody>
      </p:sp>
      <p:sp>
        <p:nvSpPr>
          <p:cNvPr id="8" name="Rectangle 7"/>
          <p:cNvSpPr/>
          <p:nvPr/>
        </p:nvSpPr>
        <p:spPr bwMode="auto">
          <a:xfrm>
            <a:off x="7316789" y="1696425"/>
            <a:ext cx="350837" cy="270677"/>
          </a:xfrm>
          <a:prstGeom prst="rect">
            <a:avLst/>
          </a:prstGeom>
          <a:solidFill>
            <a:schemeClr val="bg1"/>
          </a:solidFill>
          <a:ln w="1270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7536874" y="4973782"/>
            <a:ext cx="429491" cy="249382"/>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bwMode="auto">
          <a:xfrm>
            <a:off x="2509832" y="1342737"/>
            <a:ext cx="657225" cy="624365"/>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20000"/>
              </a:spcBef>
            </a:pPr>
            <a:endParaRPr lang="en-US" altLang="en-US" sz="1600"/>
          </a:p>
          <a:p>
            <a:pPr eaLnBrk="1" hangingPunct="1">
              <a:spcBef>
                <a:spcPct val="20000"/>
              </a:spcBef>
            </a:pPr>
            <a:endParaRPr lang="en-US" altLang="en-US" sz="2000"/>
          </a:p>
        </p:txBody>
      </p:sp>
      <p:sp>
        <p:nvSpPr>
          <p:cNvPr id="25" name="Text Box 8"/>
          <p:cNvSpPr txBox="1">
            <a:spLocks noChangeArrowheads="1"/>
          </p:cNvSpPr>
          <p:nvPr/>
        </p:nvSpPr>
        <p:spPr bwMode="auto">
          <a:xfrm>
            <a:off x="2209800" y="5397500"/>
            <a:ext cx="500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pPr>
            <a:endParaRPr lang="en-US" altLang="en-US"/>
          </a:p>
        </p:txBody>
      </p:sp>
      <p:sp>
        <p:nvSpPr>
          <p:cNvPr id="27" name="TextBox 6"/>
          <p:cNvSpPr txBox="1">
            <a:spLocks noChangeArrowheads="1"/>
          </p:cNvSpPr>
          <p:nvPr/>
        </p:nvSpPr>
        <p:spPr bwMode="auto">
          <a:xfrm>
            <a:off x="1892300" y="54864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28" name="Rectangle 3"/>
          <p:cNvSpPr>
            <a:spLocks noChangeArrowheads="1"/>
          </p:cNvSpPr>
          <p:nvPr/>
        </p:nvSpPr>
        <p:spPr bwMode="auto">
          <a:xfrm>
            <a:off x="3294063" y="1308100"/>
            <a:ext cx="654050" cy="520700"/>
          </a:xfrm>
          <a:prstGeom prst="rect">
            <a:avLst/>
          </a:prstGeom>
          <a:solidFill>
            <a:schemeClr val="bg1"/>
          </a:solidFill>
          <a:ln>
            <a:noFill/>
          </a:ln>
          <a:extLst>
            <a:ext uri="{91240B29-F687-4F45-9708-019B960494DF}">
              <a14:hiddenLine xmlns:a14="http://schemas.microsoft.com/office/drawing/2010/main" w="12700">
                <a:solidFill>
                  <a:srgbClr val="000000"/>
                </a:solidFill>
                <a:prstDash val="dash"/>
                <a:round/>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sp>
        <p:nvSpPr>
          <p:cNvPr id="30" name="Rectangle 29"/>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1"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32" name="Rectangle 31"/>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33" name="Rectangle 7"/>
          <p:cNvSpPr>
            <a:spLocks noChangeArrowheads="1"/>
          </p:cNvSpPr>
          <p:nvPr/>
        </p:nvSpPr>
        <p:spPr bwMode="auto">
          <a:xfrm>
            <a:off x="1828800" y="5549900"/>
            <a:ext cx="8559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1" hangingPunct="1">
              <a:spcBef>
                <a:spcPct val="20000"/>
              </a:spcBef>
            </a:pPr>
            <a:endParaRPr lang="en-US" sz="1600"/>
          </a:p>
          <a:p>
            <a:pPr marL="339725" indent="-339725" eaLnBrk="1" hangingPunct="1">
              <a:spcBef>
                <a:spcPct val="20000"/>
              </a:spcBef>
            </a:pPr>
            <a:endParaRPr lang="en-US" sz="2000"/>
          </a:p>
        </p:txBody>
      </p:sp>
      <p:sp>
        <p:nvSpPr>
          <p:cNvPr id="34" name="Rectangle 9"/>
          <p:cNvSpPr>
            <a:spLocks noChangeArrowheads="1"/>
          </p:cNvSpPr>
          <p:nvPr/>
        </p:nvSpPr>
        <p:spPr bwMode="auto">
          <a:xfrm>
            <a:off x="8382000" y="1989138"/>
            <a:ext cx="482600" cy="601662"/>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43" name="Rectangle 9"/>
          <p:cNvSpPr>
            <a:spLocks noChangeArrowheads="1"/>
          </p:cNvSpPr>
          <p:nvPr/>
        </p:nvSpPr>
        <p:spPr bwMode="auto">
          <a:xfrm>
            <a:off x="9108269" y="2385345"/>
            <a:ext cx="462966" cy="712297"/>
          </a:xfrm>
          <a:prstGeom prst="rect">
            <a:avLst/>
          </a:prstGeom>
          <a:solidFill>
            <a:schemeClr val="bg1"/>
          </a:solidFill>
          <a:ln>
            <a:noFill/>
          </a:ln>
          <a:extLst>
            <a:ext uri="{91240B29-F687-4f45-9708-019B960494DF}">
              <a14:hiddenLine xmlns="" xmlns:a14="http://schemas.microsoft.com/office/drawing/2010/main" w="12700">
                <a:solidFill>
                  <a:srgbClr val="000000"/>
                </a:solidFill>
                <a:prstDash val="dash"/>
                <a:round/>
                <a:headEnd/>
                <a:tailEnd/>
              </a14:hiddenLine>
            </a:ext>
          </a:extLst>
        </p:spPr>
        <p:txBody>
          <a:bodyPr/>
          <a:lstStyle/>
          <a:p>
            <a:endParaRPr lang="en-US"/>
          </a:p>
        </p:txBody>
      </p:sp>
      <p:sp>
        <p:nvSpPr>
          <p:cNvPr id="45" name="Rectangle 44"/>
          <p:cNvSpPr/>
          <p:nvPr/>
        </p:nvSpPr>
        <p:spPr bwMode="auto">
          <a:xfrm>
            <a:off x="8555824" y="4182068"/>
            <a:ext cx="1980000" cy="302759"/>
          </a:xfrm>
          <a:prstGeom prst="rect">
            <a:avLst/>
          </a:prstGeom>
          <a:solidFill>
            <a:schemeClr val="bg1"/>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p>
        </p:txBody>
      </p:sp>
      <p:sp>
        <p:nvSpPr>
          <p:cNvPr id="23" name="Rectangle 13">
            <a:extLst>
              <a:ext uri="{FF2B5EF4-FFF2-40B4-BE49-F238E27FC236}">
                <a16:creationId xmlns:a16="http://schemas.microsoft.com/office/drawing/2014/main" id="{1A184EF3-4799-C64B-A4B7-630F81DDAD28}"/>
              </a:ext>
            </a:extLst>
          </p:cNvPr>
          <p:cNvSpPr>
            <a:spLocks noChangeArrowheads="1"/>
          </p:cNvSpPr>
          <p:nvPr/>
        </p:nvSpPr>
        <p:spPr bwMode="auto">
          <a:xfrm>
            <a:off x="762000" y="1096960"/>
            <a:ext cx="10744200" cy="5532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4450" lvl="1" eaLnBrk="1" hangingPunct="1">
              <a:spcBef>
                <a:spcPct val="20000"/>
              </a:spcBef>
            </a:pPr>
            <a:r>
              <a:rPr lang="en-US" sz="2200" dirty="0">
                <a:latin typeface="Helvetica" charset="0"/>
              </a:rPr>
              <a:t>2. Large Rossby number (tropical regime)</a:t>
            </a:r>
          </a:p>
          <a:p>
            <a:pPr marL="44450" lvl="1" eaLnBrk="1" hangingPunct="1">
              <a:spcBef>
                <a:spcPct val="20000"/>
              </a:spcBef>
            </a:pPr>
            <a:endParaRPr lang="en-US" sz="2200" dirty="0">
              <a:latin typeface="Helvetica" charset="0"/>
            </a:endParaRPr>
          </a:p>
          <a:p>
            <a:pPr marL="44450" lvl="1" eaLnBrk="1" hangingPunct="1">
              <a:spcBef>
                <a:spcPct val="20000"/>
              </a:spcBef>
            </a:pPr>
            <a:endParaRPr lang="en-US" sz="2200" dirty="0">
              <a:latin typeface="Helvetica" charset="0"/>
            </a:endParaRPr>
          </a:p>
          <a:p>
            <a:pPr marL="44450" lvl="1" eaLnBrk="1" hangingPunct="1">
              <a:spcBef>
                <a:spcPct val="20000"/>
              </a:spcBef>
            </a:pPr>
            <a:endParaRPr lang="en-US" sz="2200" dirty="0">
              <a:latin typeface="Helvetica" charset="0"/>
            </a:endParaRPr>
          </a:p>
          <a:p>
            <a:pPr marL="44450" lvl="1" eaLnBrk="1" hangingPunct="1">
              <a:spcBef>
                <a:spcPct val="20000"/>
              </a:spcBef>
            </a:pPr>
            <a:endParaRPr lang="en-US" sz="2200" dirty="0">
              <a:latin typeface="Helvetica" charset="0"/>
            </a:endParaRPr>
          </a:p>
          <a:p>
            <a:pPr marL="44450" lvl="1" eaLnBrk="1" hangingPunct="1">
              <a:spcBef>
                <a:spcPct val="20000"/>
              </a:spcBef>
            </a:pPr>
            <a:endParaRPr lang="en-US" sz="2200" dirty="0">
              <a:latin typeface="Helvetica" charset="0"/>
            </a:endParaRPr>
          </a:p>
          <a:p>
            <a:pPr marL="44450" lvl="1" eaLnBrk="1" hangingPunct="1">
              <a:spcBef>
                <a:spcPct val="20000"/>
              </a:spcBef>
            </a:pPr>
            <a:r>
              <a:rPr lang="en-US" sz="2200" dirty="0">
                <a:latin typeface="Helvetica" charset="0"/>
              </a:rPr>
              <a:t>Remembering that</a:t>
            </a:r>
          </a:p>
          <a:p>
            <a:pPr marL="44450" lvl="1" eaLnBrk="1" hangingPunct="1">
              <a:spcBef>
                <a:spcPct val="20000"/>
              </a:spcBef>
            </a:pPr>
            <a:endParaRPr lang="en-US" sz="2200" dirty="0">
              <a:latin typeface="Helvetica" charset="0"/>
            </a:endParaRPr>
          </a:p>
          <a:p>
            <a:pPr marL="44450" lvl="1" eaLnBrk="1" hangingPunct="1">
              <a:spcBef>
                <a:spcPct val="20000"/>
              </a:spcBef>
            </a:pPr>
            <a:endParaRPr lang="en-US" sz="2200" dirty="0">
              <a:latin typeface="Helvetica" charset="0"/>
            </a:endParaRPr>
          </a:p>
          <a:p>
            <a:pPr marL="44450" lvl="1" eaLnBrk="1" hangingPunct="1">
              <a:spcBef>
                <a:spcPct val="20000"/>
              </a:spcBef>
            </a:pPr>
            <a:endParaRPr lang="en-US" sz="2200" dirty="0">
              <a:latin typeface="Helvetica" charset="0"/>
            </a:endParaRPr>
          </a:p>
          <a:p>
            <a:pPr marL="44450" lvl="1" eaLnBrk="1" hangingPunct="1">
              <a:spcBef>
                <a:spcPct val="20000"/>
              </a:spcBef>
            </a:pPr>
            <a:r>
              <a:rPr lang="en-US" sz="2200" dirty="0">
                <a:latin typeface="Helvetica" charset="0"/>
              </a:rPr>
              <a:t>this limit is the limit of a cell that conserves angular momentum. AM is is homogenized by the overturning circulation in its upper branch. Streamlines and AM contours coincide.  </a:t>
            </a:r>
          </a:p>
          <a:p>
            <a:pPr marL="800100" lvl="1" indent="-342900" eaLnBrk="1" hangingPunct="1">
              <a:spcBef>
                <a:spcPct val="20000"/>
              </a:spcBef>
              <a:buAutoNum type="arabicPeriod"/>
            </a:pPr>
            <a:endParaRPr lang="en-US" sz="2000" dirty="0">
              <a:latin typeface="Helvetica" charset="0"/>
            </a:endParaRPr>
          </a:p>
          <a:p>
            <a:pPr marL="800100" lvl="1" indent="-342900" eaLnBrk="1" hangingPunct="1">
              <a:spcBef>
                <a:spcPct val="20000"/>
              </a:spcBef>
              <a:buAutoNum type="arabicPeriod"/>
            </a:pPr>
            <a:endParaRPr lang="en-US" sz="2000" dirty="0">
              <a:latin typeface="Helvetica" charset="0"/>
            </a:endParaRPr>
          </a:p>
          <a:p>
            <a:pPr marL="800100" lvl="1" indent="-342900" eaLnBrk="1" hangingPunct="1">
              <a:spcBef>
                <a:spcPct val="20000"/>
              </a:spcBef>
              <a:buAutoNum type="arabicPeriod"/>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20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lvl="1" eaLnBrk="1" hangingPunct="1">
              <a:spcBef>
                <a:spcPct val="20000"/>
              </a:spcBef>
            </a:pPr>
            <a:endParaRPr lang="en-US" sz="1800" dirty="0">
              <a:latin typeface="Helvetica" charset="0"/>
            </a:endParaRPr>
          </a:p>
          <a:p>
            <a:pPr marL="342900" eaLnBrk="1" hangingPunct="1">
              <a:spcBef>
                <a:spcPct val="20000"/>
              </a:spcBef>
            </a:pPr>
            <a:endParaRPr lang="en-US" sz="2000" dirty="0">
              <a:latin typeface="Helvetica" charset="0"/>
            </a:endParaRPr>
          </a:p>
        </p:txBody>
      </p:sp>
      <p:pic>
        <p:nvPicPr>
          <p:cNvPr id="29" name="Picture 34">
            <a:extLst>
              <a:ext uri="{FF2B5EF4-FFF2-40B4-BE49-F238E27FC236}">
                <a16:creationId xmlns:a16="http://schemas.microsoft.com/office/drawing/2014/main" id="{8B1DAAE5-CDF4-6C45-A3E4-213F219F8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955" y="1617605"/>
            <a:ext cx="1289158" cy="39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6">
            <a:extLst>
              <a:ext uri="{FF2B5EF4-FFF2-40B4-BE49-F238E27FC236}">
                <a16:creationId xmlns:a16="http://schemas.microsoft.com/office/drawing/2014/main" id="{FE67FA87-9258-514C-A36E-7D251FAFB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750" y="2210393"/>
            <a:ext cx="1654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5">
            <a:extLst>
              <a:ext uri="{FF2B5EF4-FFF2-40B4-BE49-F238E27FC236}">
                <a16:creationId xmlns:a16="http://schemas.microsoft.com/office/drawing/2014/main" id="{D8AA6EC9-B1E9-6E44-9781-B5C7D7642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0193" y="2810668"/>
            <a:ext cx="950912"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8">
            <a:extLst>
              <a:ext uri="{FF2B5EF4-FFF2-40B4-BE49-F238E27FC236}">
                <a16:creationId xmlns:a16="http://schemas.microsoft.com/office/drawing/2014/main" id="{491B05D2-FB85-E640-ACBC-C1D8CE5692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7058" y="3784934"/>
            <a:ext cx="7247326" cy="115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02306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30200"/>
            <a:ext cx="7772400" cy="685800"/>
          </a:xfrm>
          <a:noFill/>
        </p:spPr>
        <p:txBody>
          <a:bodyPr/>
          <a:lstStyle/>
          <a:p>
            <a:pPr eaLnBrk="1" hangingPunct="1"/>
            <a:r>
              <a:rPr lang="en-US" sz="2500" dirty="0">
                <a:solidFill>
                  <a:schemeClr val="tx1"/>
                </a:solidFill>
                <a:latin typeface="Helvetica" charset="0"/>
                <a:ea typeface="ＭＳ Ｐゴシック" charset="0"/>
                <a:cs typeface="ＭＳ Ｐゴシック" charset="0"/>
              </a:rPr>
              <a:t>Monsoons can exist over an </a:t>
            </a:r>
            <a:r>
              <a:rPr lang="en-US" sz="2500" dirty="0" err="1">
                <a:solidFill>
                  <a:schemeClr val="tx1"/>
                </a:solidFill>
                <a:latin typeface="Helvetica" charset="0"/>
                <a:ea typeface="ＭＳ Ｐゴシック" charset="0"/>
                <a:cs typeface="ＭＳ Ｐゴシック" charset="0"/>
              </a:rPr>
              <a:t>aquaplanet</a:t>
            </a:r>
            <a:endParaRPr lang="en-US" sz="2500" dirty="0">
              <a:solidFill>
                <a:schemeClr val="tx1"/>
              </a:solidFill>
              <a:latin typeface="Helvetica" charset="0"/>
              <a:ea typeface="ＭＳ Ｐゴシック" charset="0"/>
              <a:cs typeface="ＭＳ Ｐゴシック" charset="0"/>
            </a:endParaRPr>
          </a:p>
        </p:txBody>
      </p:sp>
      <p:grpSp>
        <p:nvGrpSpPr>
          <p:cNvPr id="2" name="Group 1"/>
          <p:cNvGrpSpPr>
            <a:grpSpLocks noChangeAspect="1"/>
          </p:cNvGrpSpPr>
          <p:nvPr/>
        </p:nvGrpSpPr>
        <p:grpSpPr>
          <a:xfrm>
            <a:off x="9276937" y="45227"/>
            <a:ext cx="1305890" cy="1342374"/>
            <a:chOff x="7435437" y="57927"/>
            <a:chExt cx="1632363" cy="1677968"/>
          </a:xfrm>
        </p:grpSpPr>
        <p:pic>
          <p:nvPicPr>
            <p:cNvPr id="9" name="Picture 8"/>
            <p:cNvPicPr>
              <a:picLocks noChangeAspect="1"/>
            </p:cNvPicPr>
            <p:nvPr/>
          </p:nvPicPr>
          <p:blipFill>
            <a:blip r:embed="rId3"/>
            <a:stretch>
              <a:fillRect/>
            </a:stretch>
          </p:blipFill>
          <p:spPr>
            <a:xfrm>
              <a:off x="7998460" y="57927"/>
              <a:ext cx="1069340" cy="1526540"/>
            </a:xfrm>
            <a:prstGeom prst="rect">
              <a:avLst/>
            </a:prstGeom>
          </p:spPr>
        </p:pic>
        <p:pic>
          <p:nvPicPr>
            <p:cNvPr id="15" name="Picture 14" descr="physic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5437" y="908153"/>
              <a:ext cx="933863" cy="827742"/>
            </a:xfrm>
            <a:prstGeom prst="rect">
              <a:avLst/>
            </a:prstGeom>
          </p:spPr>
        </p:pic>
      </p:grpSp>
      <p:sp>
        <p:nvSpPr>
          <p:cNvPr id="16" name="Text Box 8">
            <a:extLst>
              <a:ext uri="{FF2B5EF4-FFF2-40B4-BE49-F238E27FC236}">
                <a16:creationId xmlns:a16="http://schemas.microsoft.com/office/drawing/2014/main" id="{58EA3286-6A90-007F-2FE8-A8CF94878D32}"/>
              </a:ext>
            </a:extLst>
          </p:cNvPr>
          <p:cNvSpPr txBox="1">
            <a:spLocks noChangeArrowheads="1"/>
          </p:cNvSpPr>
          <p:nvPr/>
        </p:nvSpPr>
        <p:spPr bwMode="auto">
          <a:xfrm>
            <a:off x="8686800" y="6477000"/>
            <a:ext cx="35052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en-US" sz="1600" dirty="0" err="1">
                <a:solidFill>
                  <a:schemeClr val="bg2"/>
                </a:solidFill>
                <a:latin typeface="Helvetica" charset="0"/>
              </a:rPr>
              <a:t>Bordoni</a:t>
            </a:r>
            <a:r>
              <a:rPr lang="en-US" sz="1600" dirty="0">
                <a:solidFill>
                  <a:schemeClr val="bg2"/>
                </a:solidFill>
                <a:latin typeface="Helvetica" charset="0"/>
              </a:rPr>
              <a:t> and Schneider (2008)</a:t>
            </a:r>
            <a:endParaRPr lang="en-US" sz="1600" dirty="0"/>
          </a:p>
        </p:txBody>
      </p:sp>
      <p:pic>
        <p:nvPicPr>
          <p:cNvPr id="5" name="Picture 4">
            <a:extLst>
              <a:ext uri="{FF2B5EF4-FFF2-40B4-BE49-F238E27FC236}">
                <a16:creationId xmlns:a16="http://schemas.microsoft.com/office/drawing/2014/main" id="{B324EB62-F6C3-B0EF-25A9-0EB20BDC2F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187" y="1143000"/>
            <a:ext cx="74136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pic>
      <p:sp>
        <p:nvSpPr>
          <p:cNvPr id="6" name="TextBox 5">
            <a:extLst>
              <a:ext uri="{FF2B5EF4-FFF2-40B4-BE49-F238E27FC236}">
                <a16:creationId xmlns:a16="http://schemas.microsoft.com/office/drawing/2014/main" id="{BA3AFD94-F139-03C8-3D4E-FD25E13A4D1D}"/>
              </a:ext>
            </a:extLst>
          </p:cNvPr>
          <p:cNvSpPr txBox="1"/>
          <p:nvPr/>
        </p:nvSpPr>
        <p:spPr>
          <a:xfrm>
            <a:off x="3321050" y="1241426"/>
            <a:ext cx="1944680" cy="338554"/>
          </a:xfrm>
          <a:prstGeom prst="rect">
            <a:avLst/>
          </a:prstGeom>
          <a:noFill/>
        </p:spPr>
        <p:txBody>
          <a:bodyPr wrap="square" rtlCol="0">
            <a:spAutoFit/>
          </a:bodyPr>
          <a:lstStyle/>
          <a:p>
            <a:r>
              <a:rPr lang="en-US" sz="1600" dirty="0">
                <a:latin typeface="Helvetica" charset="0"/>
                <a:ea typeface="Helvetica" charset="0"/>
                <a:cs typeface="Helvetica" charset="0"/>
              </a:rPr>
              <a:t>Before onset</a:t>
            </a:r>
          </a:p>
        </p:txBody>
      </p:sp>
      <p:sp>
        <p:nvSpPr>
          <p:cNvPr id="7" name="TextBox 6">
            <a:extLst>
              <a:ext uri="{FF2B5EF4-FFF2-40B4-BE49-F238E27FC236}">
                <a16:creationId xmlns:a16="http://schemas.microsoft.com/office/drawing/2014/main" id="{067A2A04-DB01-52BD-BE87-C9482B2EBB6A}"/>
              </a:ext>
            </a:extLst>
          </p:cNvPr>
          <p:cNvSpPr txBox="1"/>
          <p:nvPr/>
        </p:nvSpPr>
        <p:spPr>
          <a:xfrm>
            <a:off x="6337300" y="1279856"/>
            <a:ext cx="1944680" cy="338554"/>
          </a:xfrm>
          <a:prstGeom prst="rect">
            <a:avLst/>
          </a:prstGeom>
          <a:noFill/>
        </p:spPr>
        <p:txBody>
          <a:bodyPr wrap="square" rtlCol="0">
            <a:spAutoFit/>
          </a:bodyPr>
          <a:lstStyle/>
          <a:p>
            <a:r>
              <a:rPr lang="en-US" sz="1600" dirty="0">
                <a:latin typeface="Helvetica" charset="0"/>
                <a:ea typeface="Helvetica" charset="0"/>
                <a:cs typeface="Helvetica" charset="0"/>
              </a:rPr>
              <a:t>After onset</a:t>
            </a:r>
          </a:p>
        </p:txBody>
      </p:sp>
    </p:spTree>
    <p:extLst>
      <p:ext uri="{BB962C8B-B14F-4D97-AF65-F5344CB8AC3E}">
        <p14:creationId xmlns:p14="http://schemas.microsoft.com/office/powerpoint/2010/main" val="386168484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FF00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noFill/>
        <a:ln w="12700" cap="flat" cmpd="sng" algn="ctr">
          <a:solidFill>
            <a:srgbClr val="FF00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42293</TotalTime>
  <Words>3810</Words>
  <Application>Microsoft Macintosh PowerPoint</Application>
  <PresentationFormat>Widescreen</PresentationFormat>
  <Paragraphs>712</Paragraphs>
  <Slides>93</Slides>
  <Notes>93</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Helvetica</vt:lpstr>
      <vt:lpstr>Helvetica Neue</vt:lpstr>
      <vt:lpstr>Symbol</vt:lpstr>
      <vt:lpstr>Times</vt:lpstr>
      <vt:lpstr>Blank Presentation</vt:lpstr>
      <vt:lpstr>The General Circulation and its link to Convection</vt:lpstr>
      <vt:lpstr>Tropical precipitation </vt:lpstr>
      <vt:lpstr>Tropical precipitation </vt:lpstr>
      <vt:lpstr>Tropical precipitation </vt:lpstr>
      <vt:lpstr>Precipitation is tied to the atmospheric circulation</vt:lpstr>
      <vt:lpstr>Large-scale circulations and clouds</vt:lpstr>
      <vt:lpstr>What drives the general circulation of the atmosphere (and ocean)?</vt:lpstr>
      <vt:lpstr>What drives the general circulation of the atmosphere (and ocean)?</vt:lpstr>
      <vt:lpstr>What drives the general circulation of the atmosphere (and ocean)?</vt:lpstr>
      <vt:lpstr>Implied energy transport</vt:lpstr>
      <vt:lpstr>MMC vs eddies</vt:lpstr>
      <vt:lpstr>The Hadley cell is an energetically direct cell</vt:lpstr>
      <vt:lpstr>Extratropical eddies</vt:lpstr>
      <vt:lpstr>Tropical vs extratropical atmospheres</vt:lpstr>
      <vt:lpstr>Tropical vs extratropical atmospheres</vt:lpstr>
      <vt:lpstr>Tropical vs extratropical atmospheres</vt:lpstr>
      <vt:lpstr>Tropical precipitation </vt:lpstr>
      <vt:lpstr>Why is the ITCZ north of the equator?</vt:lpstr>
      <vt:lpstr>Why is the ITCZ north of the equator?</vt:lpstr>
      <vt:lpstr>Why is the ITCZ north of the equator?</vt:lpstr>
      <vt:lpstr>Why is the ITCZ north of the equator?</vt:lpstr>
      <vt:lpstr>Why is the ITCZ north of the equator?</vt:lpstr>
      <vt:lpstr>Why is the ITCZ north of the equator?</vt:lpstr>
      <vt:lpstr>Why is the ITCZ north of the equator?</vt:lpstr>
      <vt:lpstr>Implied energy transport</vt:lpstr>
      <vt:lpstr>Implied energy transport</vt:lpstr>
      <vt:lpstr>Energetic constraints on the ITCZ</vt:lpstr>
      <vt:lpstr>Energetic constraints on the ITCZ</vt:lpstr>
      <vt:lpstr>The solstice seasons</vt:lpstr>
      <vt:lpstr>The solstice seasons</vt:lpstr>
      <vt:lpstr>Monsoons are part of the atmospheric overturning</vt:lpstr>
      <vt:lpstr>The solstice seasons</vt:lpstr>
      <vt:lpstr>Monsoons are part of the atmospheric overturning</vt:lpstr>
      <vt:lpstr>Monsoons are part of the atmospheric overturning</vt:lpstr>
      <vt:lpstr>The global monsoon</vt:lpstr>
      <vt:lpstr>The global monsoon</vt:lpstr>
      <vt:lpstr>Rethinking monsoons</vt:lpstr>
      <vt:lpstr>Rethinking monsoons</vt:lpstr>
      <vt:lpstr>Role of the near-surface temperature gradient</vt:lpstr>
      <vt:lpstr>Monsoons as cross-equatorial Hadley circulations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Monsoons can exist over an aquaplanet</vt:lpstr>
      <vt:lpstr>Aquaplanet monsoons</vt:lpstr>
      <vt:lpstr>Aquaplanet monsoons</vt:lpstr>
      <vt:lpstr>Aquaplanet monsoons</vt:lpstr>
      <vt:lpstr>Aquaplanet monsoons</vt:lpstr>
      <vt:lpstr>Monsoons over idealized continents</vt:lpstr>
      <vt:lpstr>Implications for “real” monsoons</vt:lpstr>
      <vt:lpstr>The angumal momentum budget</vt:lpstr>
      <vt:lpstr>Transition in dynamical regimes</vt:lpstr>
      <vt:lpstr>Monsoons vs ITCZ</vt:lpstr>
      <vt:lpstr>Monsoons vs ITCZ</vt:lpstr>
      <vt:lpstr>Implications for “real” monsoons</vt:lpstr>
      <vt:lpstr>But there is some observational evidence</vt:lpstr>
      <vt:lpstr>But there is some observational evidence</vt:lpstr>
      <vt:lpstr>Summary</vt:lpstr>
      <vt:lpstr>Climate change experiments</vt:lpstr>
      <vt:lpstr>Simulated climates</vt:lpstr>
      <vt:lpstr>Simulated monsoons</vt:lpstr>
      <vt:lpstr>Monsoonal precipitation changes with warming</vt:lpstr>
      <vt:lpstr>Monsoonal precipitation changes with warming</vt:lpstr>
      <vt:lpstr>Monsoon onset delay in CMIP models</vt:lpstr>
      <vt:lpstr>The energetic framework</vt:lpstr>
      <vt:lpstr>The energetic framework</vt:lpstr>
      <vt:lpstr>Is storage becoming increasingly important with warming?</vt:lpstr>
      <vt:lpstr>Implied energy transport</vt:lpstr>
      <vt:lpstr>What causes these changes in the storage term?</vt:lpstr>
      <vt:lpstr>But why does the onset delay stop increasing in the warmest climates?</vt:lpstr>
      <vt:lpstr>But why does the onset delay stop increasing in the warmest climates?</vt:lpstr>
      <vt:lpstr>But why does the onset delay stop increasing in the warmest climates?</vt:lpstr>
      <vt:lpstr>But why does the onset delay stop increasing in the warmest climates?</vt:lpstr>
      <vt:lpstr>Summary I</vt:lpstr>
      <vt:lpstr>Summary II</vt:lpstr>
      <vt:lpstr>PowerPoint Presentation</vt:lpstr>
      <vt:lpstr>The zonal momentum budget</vt:lpstr>
      <vt:lpstr>PowerPoint Presentation</vt:lpstr>
      <vt:lpstr>Zonal momentum and large-scale eddies</vt:lpstr>
      <vt:lpstr>Zonal momentum and large-scale eddies</vt:lpstr>
      <vt:lpstr>The zonal momentum budget in steady state</vt:lpstr>
      <vt:lpstr>The zonal momentum budget in steady state</vt:lpstr>
      <vt:lpstr>The zonal momentum budget in steady state</vt:lpstr>
      <vt:lpstr>The zonal momentum budget in steady state</vt:lpstr>
      <vt:lpstr>Monsoons can exist over an aquaplanet</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Eddy influence on the  cross-equatorial Hadley cell:  implications for monsoon dynamics </dc:title>
  <cp:lastModifiedBy>Bordoni, Simona</cp:lastModifiedBy>
  <cp:revision>783</cp:revision>
  <cp:lastPrinted>2007-03-06T06:43:08Z</cp:lastPrinted>
  <dcterms:created xsi:type="dcterms:W3CDTF">2015-05-21T06:24:55Z</dcterms:created>
  <dcterms:modified xsi:type="dcterms:W3CDTF">2024-07-02T10:28:17Z</dcterms:modified>
</cp:coreProperties>
</file>