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71" r:id="rId2"/>
    <p:sldMasterId id="2147483783" r:id="rId3"/>
    <p:sldMasterId id="2147483809" r:id="rId4"/>
    <p:sldMasterId id="2147483824" r:id="rId5"/>
    <p:sldMasterId id="2147483914" r:id="rId6"/>
    <p:sldMasterId id="2147483938" r:id="rId7"/>
    <p:sldMasterId id="2147483952" r:id="rId8"/>
  </p:sldMasterIdLst>
  <p:notesMasterIdLst>
    <p:notesMasterId r:id="rId54"/>
  </p:notesMasterIdLst>
  <p:sldIdLst>
    <p:sldId id="257" r:id="rId9"/>
    <p:sldId id="261" r:id="rId10"/>
    <p:sldId id="392" r:id="rId11"/>
    <p:sldId id="393" r:id="rId12"/>
    <p:sldId id="394" r:id="rId13"/>
    <p:sldId id="395" r:id="rId14"/>
    <p:sldId id="399" r:id="rId15"/>
    <p:sldId id="398" r:id="rId16"/>
    <p:sldId id="396" r:id="rId17"/>
    <p:sldId id="397" r:id="rId18"/>
    <p:sldId id="401" r:id="rId19"/>
    <p:sldId id="346" r:id="rId20"/>
    <p:sldId id="341" r:id="rId21"/>
    <p:sldId id="343" r:id="rId22"/>
    <p:sldId id="344" r:id="rId23"/>
    <p:sldId id="345" r:id="rId24"/>
    <p:sldId id="389" r:id="rId25"/>
    <p:sldId id="390" r:id="rId26"/>
    <p:sldId id="350" r:id="rId27"/>
    <p:sldId id="284" r:id="rId28"/>
    <p:sldId id="300" r:id="rId29"/>
    <p:sldId id="356" r:id="rId30"/>
    <p:sldId id="360" r:id="rId31"/>
    <p:sldId id="895" r:id="rId32"/>
    <p:sldId id="444" r:id="rId33"/>
    <p:sldId id="445" r:id="rId34"/>
    <p:sldId id="894" r:id="rId35"/>
    <p:sldId id="267" r:id="rId36"/>
    <p:sldId id="406" r:id="rId37"/>
    <p:sldId id="330" r:id="rId38"/>
    <p:sldId id="408" r:id="rId39"/>
    <p:sldId id="415" r:id="rId40"/>
    <p:sldId id="416" r:id="rId41"/>
    <p:sldId id="427" r:id="rId42"/>
    <p:sldId id="306" r:id="rId43"/>
    <p:sldId id="307" r:id="rId44"/>
    <p:sldId id="896" r:id="rId45"/>
    <p:sldId id="370" r:id="rId46"/>
    <p:sldId id="308" r:id="rId47"/>
    <p:sldId id="309" r:id="rId48"/>
    <p:sldId id="310" r:id="rId49"/>
    <p:sldId id="311" r:id="rId50"/>
    <p:sldId id="435" r:id="rId51"/>
    <p:sldId id="329" r:id="rId52"/>
    <p:sldId id="383" r:id="rId53"/>
  </p:sldIdLst>
  <p:sldSz cx="9144000" cy="6858000" type="screen4x3"/>
  <p:notesSz cx="6858000" cy="9144000"/>
  <p:defaultTextStyle>
    <a:defPPr>
      <a:defRPr lang="en-US"/>
    </a:defPPr>
    <a:lvl1pPr marL="0" algn="l" defTabSz="90957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4787" algn="l" defTabSz="90957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09579" algn="l" defTabSz="90957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4371" algn="l" defTabSz="90957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19156" algn="l" defTabSz="90957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73947" algn="l" defTabSz="90957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28736" algn="l" defTabSz="90957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83515" algn="l" defTabSz="90957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38310" algn="l" defTabSz="90957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57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theme" Target="theme/theme1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Himabindu\PDF-Figuresfor%202000-2018-new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Himabindu\PDF-Figuresfor%202000-2018-new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n-IN" sz="1100" b="1"/>
              <a:t>PDF</a:t>
            </a:r>
            <a:r>
              <a:rPr lang="en-IN" sz="1100" b="1" baseline="0"/>
              <a:t> over </a:t>
            </a:r>
            <a:r>
              <a:rPr lang="en-IN" sz="1100" b="1">
                <a:effectLst/>
              </a:rPr>
              <a:t>Global tropics(20</a:t>
            </a:r>
            <a:r>
              <a:rPr lang="en-IN" sz="1100" b="1" baseline="30000">
                <a:effectLst/>
              </a:rPr>
              <a:t>0</a:t>
            </a:r>
            <a:r>
              <a:rPr lang="en-IN" sz="1100" b="1">
                <a:effectLst/>
              </a:rPr>
              <a:t>S to 20</a:t>
            </a:r>
            <a:r>
              <a:rPr lang="en-IN" sz="1100" b="1" baseline="30000">
                <a:effectLst/>
              </a:rPr>
              <a:t>0</a:t>
            </a:r>
            <a:r>
              <a:rPr lang="en-IN" sz="1100" b="1">
                <a:effectLst/>
              </a:rPr>
              <a:t>N)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endParaRPr lang="en-IN" sz="1100" b="1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Sheet1!$B$88</c:f>
              <c:strCache>
                <c:ptCount val="1"/>
                <c:pt idx="0">
                  <c:v>IMERG</c:v>
                </c:pt>
              </c:strCache>
            </c:strRef>
          </c:tx>
          <c:spPr>
            <a:ln w="28575" cap="rnd">
              <a:solidFill>
                <a:srgbClr val="0000FF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Sheet1!$A$89:$A$103</c:f>
              <c:strCache>
                <c:ptCount val="15"/>
                <c:pt idx="0">
                  <c:v>0-2.5</c:v>
                </c:pt>
                <c:pt idx="1">
                  <c:v>2.5-5.0</c:v>
                </c:pt>
                <c:pt idx="2">
                  <c:v>5.0-10.0</c:v>
                </c:pt>
                <c:pt idx="3">
                  <c:v>10.0-20.0</c:v>
                </c:pt>
                <c:pt idx="4">
                  <c:v>20.0-30.0</c:v>
                </c:pt>
                <c:pt idx="5">
                  <c:v>30.0-40.0</c:v>
                </c:pt>
                <c:pt idx="6">
                  <c:v>40.0-50.0</c:v>
                </c:pt>
                <c:pt idx="7">
                  <c:v>50.0-60.0</c:v>
                </c:pt>
                <c:pt idx="8">
                  <c:v>60.0-70.0</c:v>
                </c:pt>
                <c:pt idx="9">
                  <c:v>70.0-80.0</c:v>
                </c:pt>
                <c:pt idx="10">
                  <c:v>80.0-90.0</c:v>
                </c:pt>
                <c:pt idx="11">
                  <c:v>90.0-100.0</c:v>
                </c:pt>
                <c:pt idx="12">
                  <c:v>100.0-125.0</c:v>
                </c:pt>
                <c:pt idx="13">
                  <c:v>125-150</c:v>
                </c:pt>
                <c:pt idx="14">
                  <c:v>&gt;150</c:v>
                </c:pt>
              </c:strCache>
            </c:strRef>
          </c:cat>
          <c:val>
            <c:numRef>
              <c:f>Sheet1!$B$89:$B$103</c:f>
              <c:numCache>
                <c:formatCode>General</c:formatCode>
                <c:ptCount val="15"/>
                <c:pt idx="0">
                  <c:v>5.1979354498826797</c:v>
                </c:pt>
                <c:pt idx="1">
                  <c:v>5.1409762015604006</c:v>
                </c:pt>
                <c:pt idx="2">
                  <c:v>9.5042056805391102</c:v>
                </c:pt>
                <c:pt idx="3">
                  <c:v>16.037325068809999</c:v>
                </c:pt>
                <c:pt idx="4">
                  <c:v>12.3335887980276</c:v>
                </c:pt>
                <c:pt idx="5">
                  <c:v>9.3707340391935094</c:v>
                </c:pt>
                <c:pt idx="6">
                  <c:v>7.1503459413615493</c:v>
                </c:pt>
                <c:pt idx="7">
                  <c:v>5.5649316457069196</c:v>
                </c:pt>
                <c:pt idx="8">
                  <c:v>4.3979396816047105</c:v>
                </c:pt>
                <c:pt idx="9">
                  <c:v>3.5445084378382097</c:v>
                </c:pt>
                <c:pt idx="10">
                  <c:v>2.8615150749672602</c:v>
                </c:pt>
                <c:pt idx="11">
                  <c:v>2.3742660816830199</c:v>
                </c:pt>
                <c:pt idx="12">
                  <c:v>4.48744576917416</c:v>
                </c:pt>
                <c:pt idx="13">
                  <c:v>3.0937101873791497</c:v>
                </c:pt>
                <c:pt idx="14">
                  <c:v>8.9405719421268905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02A-424B-B177-701ED95F9528}"/>
            </c:ext>
          </c:extLst>
        </c:ser>
        <c:ser>
          <c:idx val="1"/>
          <c:order val="1"/>
          <c:tx>
            <c:strRef>
              <c:f>Sheet1!$C$88</c:f>
              <c:strCache>
                <c:ptCount val="1"/>
                <c:pt idx="0">
                  <c:v>day-1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Sheet1!$A$89:$A$103</c:f>
              <c:strCache>
                <c:ptCount val="15"/>
                <c:pt idx="0">
                  <c:v>0-2.5</c:v>
                </c:pt>
                <c:pt idx="1">
                  <c:v>2.5-5.0</c:v>
                </c:pt>
                <c:pt idx="2">
                  <c:v>5.0-10.0</c:v>
                </c:pt>
                <c:pt idx="3">
                  <c:v>10.0-20.0</c:v>
                </c:pt>
                <c:pt idx="4">
                  <c:v>20.0-30.0</c:v>
                </c:pt>
                <c:pt idx="5">
                  <c:v>30.0-40.0</c:v>
                </c:pt>
                <c:pt idx="6">
                  <c:v>40.0-50.0</c:v>
                </c:pt>
                <c:pt idx="7">
                  <c:v>50.0-60.0</c:v>
                </c:pt>
                <c:pt idx="8">
                  <c:v>60.0-70.0</c:v>
                </c:pt>
                <c:pt idx="9">
                  <c:v>70.0-80.0</c:v>
                </c:pt>
                <c:pt idx="10">
                  <c:v>80.0-90.0</c:v>
                </c:pt>
                <c:pt idx="11">
                  <c:v>90.0-100.0</c:v>
                </c:pt>
                <c:pt idx="12">
                  <c:v>100.0-125.0</c:v>
                </c:pt>
                <c:pt idx="13">
                  <c:v>125-150</c:v>
                </c:pt>
                <c:pt idx="14">
                  <c:v>&gt;150</c:v>
                </c:pt>
              </c:strCache>
            </c:strRef>
          </c:cat>
          <c:val>
            <c:numRef>
              <c:f>Sheet1!$C$89:$C$103</c:f>
              <c:numCache>
                <c:formatCode>General</c:formatCode>
                <c:ptCount val="15"/>
                <c:pt idx="0">
                  <c:v>8.6401260003765898</c:v>
                </c:pt>
                <c:pt idx="1">
                  <c:v>6.9808458991209497</c:v>
                </c:pt>
                <c:pt idx="2">
                  <c:v>15.197388612534398</c:v>
                </c:pt>
                <c:pt idx="3">
                  <c:v>26.7260370310158</c:v>
                </c:pt>
                <c:pt idx="4">
                  <c:v>16.778029215861</c:v>
                </c:pt>
                <c:pt idx="5">
                  <c:v>9.7610835131152403</c:v>
                </c:pt>
                <c:pt idx="6">
                  <c:v>5.6328692062866601</c:v>
                </c:pt>
                <c:pt idx="7">
                  <c:v>3.2854239823358404</c:v>
                </c:pt>
                <c:pt idx="8">
                  <c:v>1.9441466883126799</c:v>
                </c:pt>
                <c:pt idx="9">
                  <c:v>1.1852239257839801</c:v>
                </c:pt>
                <c:pt idx="10">
                  <c:v>0.7919367078287991</c:v>
                </c:pt>
                <c:pt idx="11">
                  <c:v>0.54552248508643697</c:v>
                </c:pt>
                <c:pt idx="12">
                  <c:v>0.85926119615083107</c:v>
                </c:pt>
                <c:pt idx="13">
                  <c:v>0.481754731812854</c:v>
                </c:pt>
                <c:pt idx="14">
                  <c:v>1.1903508043779198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02A-424B-B177-701ED95F9528}"/>
            </c:ext>
          </c:extLst>
        </c:ser>
        <c:ser>
          <c:idx val="2"/>
          <c:order val="2"/>
          <c:tx>
            <c:strRef>
              <c:f>Sheet1!$D$88</c:f>
              <c:strCache>
                <c:ptCount val="1"/>
                <c:pt idx="0">
                  <c:v>day-3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Sheet1!$A$89:$A$103</c:f>
              <c:strCache>
                <c:ptCount val="15"/>
                <c:pt idx="0">
                  <c:v>0-2.5</c:v>
                </c:pt>
                <c:pt idx="1">
                  <c:v>2.5-5.0</c:v>
                </c:pt>
                <c:pt idx="2">
                  <c:v>5.0-10.0</c:v>
                </c:pt>
                <c:pt idx="3">
                  <c:v>10.0-20.0</c:v>
                </c:pt>
                <c:pt idx="4">
                  <c:v>20.0-30.0</c:v>
                </c:pt>
                <c:pt idx="5">
                  <c:v>30.0-40.0</c:v>
                </c:pt>
                <c:pt idx="6">
                  <c:v>40.0-50.0</c:v>
                </c:pt>
                <c:pt idx="7">
                  <c:v>50.0-60.0</c:v>
                </c:pt>
                <c:pt idx="8">
                  <c:v>60.0-70.0</c:v>
                </c:pt>
                <c:pt idx="9">
                  <c:v>70.0-80.0</c:v>
                </c:pt>
                <c:pt idx="10">
                  <c:v>80.0-90.0</c:v>
                </c:pt>
                <c:pt idx="11">
                  <c:v>90.0-100.0</c:v>
                </c:pt>
                <c:pt idx="12">
                  <c:v>100.0-125.0</c:v>
                </c:pt>
                <c:pt idx="13">
                  <c:v>125-150</c:v>
                </c:pt>
                <c:pt idx="14">
                  <c:v>&gt;150</c:v>
                </c:pt>
              </c:strCache>
            </c:strRef>
          </c:cat>
          <c:val>
            <c:numRef>
              <c:f>Sheet1!$D$89:$D$103</c:f>
              <c:numCache>
                <c:formatCode>General</c:formatCode>
                <c:ptCount val="15"/>
                <c:pt idx="0">
                  <c:v>8.4775932820835891</c:v>
                </c:pt>
                <c:pt idx="1">
                  <c:v>7.4297478484780202</c:v>
                </c:pt>
                <c:pt idx="2">
                  <c:v>15.919693863673501</c:v>
                </c:pt>
                <c:pt idx="3">
                  <c:v>26.169924747882302</c:v>
                </c:pt>
                <c:pt idx="4">
                  <c:v>15.576234517613299</c:v>
                </c:pt>
                <c:pt idx="5">
                  <c:v>9.1333557580495111</c:v>
                </c:pt>
                <c:pt idx="6">
                  <c:v>5.4594216626299001</c:v>
                </c:pt>
                <c:pt idx="7">
                  <c:v>3.3416879445488101</c:v>
                </c:pt>
                <c:pt idx="8">
                  <c:v>2.07037566507582</c:v>
                </c:pt>
                <c:pt idx="9">
                  <c:v>1.3294722017529801</c:v>
                </c:pt>
                <c:pt idx="10">
                  <c:v>0.9277186226086489</c:v>
                </c:pt>
                <c:pt idx="11">
                  <c:v>0.65267667158520104</c:v>
                </c:pt>
                <c:pt idx="12">
                  <c:v>1.0841147996896199</c:v>
                </c:pt>
                <c:pt idx="13">
                  <c:v>0.66688053071310294</c:v>
                </c:pt>
                <c:pt idx="14">
                  <c:v>1.76110188361569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02A-424B-B177-701ED95F9528}"/>
            </c:ext>
          </c:extLst>
        </c:ser>
        <c:ser>
          <c:idx val="3"/>
          <c:order val="3"/>
          <c:tx>
            <c:strRef>
              <c:f>Sheet1!$E$88</c:f>
              <c:strCache>
                <c:ptCount val="1"/>
                <c:pt idx="0">
                  <c:v>day-5</c:v>
                </c:pt>
              </c:strCache>
            </c:strRef>
          </c:tx>
          <c:spPr>
            <a:ln w="28575" cap="rnd">
              <a:solidFill>
                <a:schemeClr val="accent4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Sheet1!$A$89:$A$103</c:f>
              <c:strCache>
                <c:ptCount val="15"/>
                <c:pt idx="0">
                  <c:v>0-2.5</c:v>
                </c:pt>
                <c:pt idx="1">
                  <c:v>2.5-5.0</c:v>
                </c:pt>
                <c:pt idx="2">
                  <c:v>5.0-10.0</c:v>
                </c:pt>
                <c:pt idx="3">
                  <c:v>10.0-20.0</c:v>
                </c:pt>
                <c:pt idx="4">
                  <c:v>20.0-30.0</c:v>
                </c:pt>
                <c:pt idx="5">
                  <c:v>30.0-40.0</c:v>
                </c:pt>
                <c:pt idx="6">
                  <c:v>40.0-50.0</c:v>
                </c:pt>
                <c:pt idx="7">
                  <c:v>50.0-60.0</c:v>
                </c:pt>
                <c:pt idx="8">
                  <c:v>60.0-70.0</c:v>
                </c:pt>
                <c:pt idx="9">
                  <c:v>70.0-80.0</c:v>
                </c:pt>
                <c:pt idx="10">
                  <c:v>80.0-90.0</c:v>
                </c:pt>
                <c:pt idx="11">
                  <c:v>90.0-100.0</c:v>
                </c:pt>
                <c:pt idx="12">
                  <c:v>100.0-125.0</c:v>
                </c:pt>
                <c:pt idx="13">
                  <c:v>125-150</c:v>
                </c:pt>
                <c:pt idx="14">
                  <c:v>&gt;150</c:v>
                </c:pt>
              </c:strCache>
            </c:strRef>
          </c:cat>
          <c:val>
            <c:numRef>
              <c:f>Sheet1!$E$89:$E$103</c:f>
              <c:numCache>
                <c:formatCode>General</c:formatCode>
                <c:ptCount val="15"/>
                <c:pt idx="0">
                  <c:v>8.477345322277829</c:v>
                </c:pt>
                <c:pt idx="1">
                  <c:v>7.5418378576525793</c:v>
                </c:pt>
                <c:pt idx="2">
                  <c:v>16.105782058928899</c:v>
                </c:pt>
                <c:pt idx="3">
                  <c:v>26.207349879672797</c:v>
                </c:pt>
                <c:pt idx="4">
                  <c:v>15.4553063341259</c:v>
                </c:pt>
                <c:pt idx="5">
                  <c:v>9.0307871634370809</c:v>
                </c:pt>
                <c:pt idx="6">
                  <c:v>5.3646833805674401</c:v>
                </c:pt>
                <c:pt idx="7">
                  <c:v>3.3143010910505297</c:v>
                </c:pt>
                <c:pt idx="8">
                  <c:v>2.0617388764068298</c:v>
                </c:pt>
                <c:pt idx="9">
                  <c:v>1.3321315354388801</c:v>
                </c:pt>
                <c:pt idx="10">
                  <c:v>0.92224726126851309</c:v>
                </c:pt>
                <c:pt idx="11">
                  <c:v>0.66524765394861796</c:v>
                </c:pt>
                <c:pt idx="12">
                  <c:v>1.0987450052444199</c:v>
                </c:pt>
                <c:pt idx="13">
                  <c:v>0.648544323403482</c:v>
                </c:pt>
                <c:pt idx="14">
                  <c:v>1.7739522565761798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02A-424B-B177-701ED95F95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94349711"/>
        <c:axId val="1"/>
      </c:lineChart>
      <c:catAx>
        <c:axId val="59434971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IN"/>
                  <a:t>bin(mm)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IN"/>
                  <a:t>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4349711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n-IN" sz="1100" b="1" i="0" baseline="0">
                <a:effectLst/>
              </a:rPr>
              <a:t>PDF over Central India </a:t>
            </a:r>
            <a:r>
              <a:rPr lang="en-IN" sz="1100" b="1">
                <a:effectLst/>
              </a:rPr>
              <a:t>(16.50</a:t>
            </a:r>
            <a:r>
              <a:rPr lang="en-IN" sz="1100" b="1" baseline="30000">
                <a:effectLst/>
              </a:rPr>
              <a:t>0</a:t>
            </a:r>
            <a:r>
              <a:rPr lang="en-IN" sz="1100" b="1">
                <a:effectLst/>
              </a:rPr>
              <a:t>-26.5</a:t>
            </a:r>
            <a:r>
              <a:rPr lang="en-IN" sz="1100" b="1" baseline="30000">
                <a:effectLst/>
              </a:rPr>
              <a:t>0</a:t>
            </a:r>
            <a:r>
              <a:rPr lang="en-IN" sz="1100" b="1">
                <a:effectLst/>
              </a:rPr>
              <a:t>N, 74.5</a:t>
            </a:r>
            <a:r>
              <a:rPr lang="en-IN" sz="1100" b="1" baseline="30000">
                <a:effectLst/>
              </a:rPr>
              <a:t>0</a:t>
            </a:r>
            <a:r>
              <a:rPr lang="en-IN" sz="1100" b="1">
                <a:effectLst/>
              </a:rPr>
              <a:t>-86.5</a:t>
            </a:r>
            <a:r>
              <a:rPr lang="en-IN" sz="1100" b="1" baseline="30000">
                <a:effectLst/>
              </a:rPr>
              <a:t>0</a:t>
            </a:r>
            <a:r>
              <a:rPr lang="en-IN" sz="1100" b="1">
                <a:effectLst/>
              </a:rPr>
              <a:t>E)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endParaRPr lang="en-IN" sz="1100" b="1">
              <a:effectLst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Sheet3!$K$34</c:f>
              <c:strCache>
                <c:ptCount val="1"/>
                <c:pt idx="0">
                  <c:v>IMERG</c:v>
                </c:pt>
              </c:strCache>
            </c:strRef>
          </c:tx>
          <c:spPr>
            <a:ln w="28575" cap="rnd">
              <a:solidFill>
                <a:srgbClr val="0000FF"/>
              </a:solidFill>
              <a:round/>
            </a:ln>
            <a:effectLst/>
          </c:spPr>
          <c:marker>
            <c:symbol val="none"/>
          </c:marker>
          <c:cat>
            <c:strRef>
              <c:f>Sheet3!$J$35:$J$49</c:f>
              <c:strCache>
                <c:ptCount val="15"/>
                <c:pt idx="0">
                  <c:v>0-2.5</c:v>
                </c:pt>
                <c:pt idx="1">
                  <c:v>2.5-5.0</c:v>
                </c:pt>
                <c:pt idx="2">
                  <c:v>5.0-10.0</c:v>
                </c:pt>
                <c:pt idx="3">
                  <c:v>10.0-20.0</c:v>
                </c:pt>
                <c:pt idx="4">
                  <c:v>20.0-30.0</c:v>
                </c:pt>
                <c:pt idx="5">
                  <c:v>30.0-40.0</c:v>
                </c:pt>
                <c:pt idx="6">
                  <c:v>40.0-50.0</c:v>
                </c:pt>
                <c:pt idx="7">
                  <c:v>50.0-60.0</c:v>
                </c:pt>
                <c:pt idx="8">
                  <c:v>60.0-70.0</c:v>
                </c:pt>
                <c:pt idx="9">
                  <c:v>70.0-80.0</c:v>
                </c:pt>
                <c:pt idx="10">
                  <c:v>80.0-90.0</c:v>
                </c:pt>
                <c:pt idx="11">
                  <c:v>90.0-100.0</c:v>
                </c:pt>
                <c:pt idx="12">
                  <c:v>100.0-125.0</c:v>
                </c:pt>
                <c:pt idx="13">
                  <c:v>125-150</c:v>
                </c:pt>
                <c:pt idx="14">
                  <c:v>&gt;150</c:v>
                </c:pt>
              </c:strCache>
            </c:strRef>
          </c:cat>
          <c:val>
            <c:numRef>
              <c:f>Sheet3!$K$35:$K$49</c:f>
              <c:numCache>
                <c:formatCode>General</c:formatCode>
                <c:ptCount val="15"/>
                <c:pt idx="0">
                  <c:v>3.3310647697399296</c:v>
                </c:pt>
                <c:pt idx="1">
                  <c:v>4.2573339088300903</c:v>
                </c:pt>
                <c:pt idx="2">
                  <c:v>9.1457792044535395</c:v>
                </c:pt>
                <c:pt idx="3">
                  <c:v>17.5688461646223</c:v>
                </c:pt>
                <c:pt idx="4">
                  <c:v>14.837258787044</c:v>
                </c:pt>
                <c:pt idx="5">
                  <c:v>11.4154503087645</c:v>
                </c:pt>
                <c:pt idx="6">
                  <c:v>8.7401858442245413</c:v>
                </c:pt>
                <c:pt idx="7">
                  <c:v>6.4941184133683398</c:v>
                </c:pt>
                <c:pt idx="8">
                  <c:v>4.7738469145463505</c:v>
                </c:pt>
                <c:pt idx="9">
                  <c:v>3.8146752678023201</c:v>
                </c:pt>
                <c:pt idx="10">
                  <c:v>2.71760892867252</c:v>
                </c:pt>
                <c:pt idx="11">
                  <c:v>2.3128194539399001</c:v>
                </c:pt>
                <c:pt idx="12">
                  <c:v>3.5652817658026899</c:v>
                </c:pt>
                <c:pt idx="13">
                  <c:v>2.35453168336654</c:v>
                </c:pt>
                <c:pt idx="14">
                  <c:v>4.6711985848207505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989-47CB-A094-E619D19FB0F4}"/>
            </c:ext>
          </c:extLst>
        </c:ser>
        <c:ser>
          <c:idx val="1"/>
          <c:order val="1"/>
          <c:tx>
            <c:strRef>
              <c:f>Sheet3!$L$34</c:f>
              <c:strCache>
                <c:ptCount val="1"/>
                <c:pt idx="0">
                  <c:v>day-1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Sheet3!$J$35:$J$49</c:f>
              <c:strCache>
                <c:ptCount val="15"/>
                <c:pt idx="0">
                  <c:v>0-2.5</c:v>
                </c:pt>
                <c:pt idx="1">
                  <c:v>2.5-5.0</c:v>
                </c:pt>
                <c:pt idx="2">
                  <c:v>5.0-10.0</c:v>
                </c:pt>
                <c:pt idx="3">
                  <c:v>10.0-20.0</c:v>
                </c:pt>
                <c:pt idx="4">
                  <c:v>20.0-30.0</c:v>
                </c:pt>
                <c:pt idx="5">
                  <c:v>30.0-40.0</c:v>
                </c:pt>
                <c:pt idx="6">
                  <c:v>40.0-50.0</c:v>
                </c:pt>
                <c:pt idx="7">
                  <c:v>50.0-60.0</c:v>
                </c:pt>
                <c:pt idx="8">
                  <c:v>60.0-70.0</c:v>
                </c:pt>
                <c:pt idx="9">
                  <c:v>70.0-80.0</c:v>
                </c:pt>
                <c:pt idx="10">
                  <c:v>80.0-90.0</c:v>
                </c:pt>
                <c:pt idx="11">
                  <c:v>90.0-100.0</c:v>
                </c:pt>
                <c:pt idx="12">
                  <c:v>100.0-125.0</c:v>
                </c:pt>
                <c:pt idx="13">
                  <c:v>125-150</c:v>
                </c:pt>
                <c:pt idx="14">
                  <c:v>&gt;150</c:v>
                </c:pt>
              </c:strCache>
            </c:strRef>
          </c:cat>
          <c:val>
            <c:numRef>
              <c:f>Sheet3!$L$35:$L$49</c:f>
              <c:numCache>
                <c:formatCode>General</c:formatCode>
                <c:ptCount val="15"/>
                <c:pt idx="0">
                  <c:v>2.41604859816775</c:v>
                </c:pt>
                <c:pt idx="1">
                  <c:v>4.12971269565179</c:v>
                </c:pt>
                <c:pt idx="2">
                  <c:v>10.892516463504601</c:v>
                </c:pt>
                <c:pt idx="3">
                  <c:v>23.879287200248299</c:v>
                </c:pt>
                <c:pt idx="4">
                  <c:v>20.213881762072202</c:v>
                </c:pt>
                <c:pt idx="5">
                  <c:v>13.455222134288499</c:v>
                </c:pt>
                <c:pt idx="6">
                  <c:v>7.95949190005663</c:v>
                </c:pt>
                <c:pt idx="7">
                  <c:v>4.6190718904308801</c:v>
                </c:pt>
                <c:pt idx="8">
                  <c:v>2.79308505337695</c:v>
                </c:pt>
                <c:pt idx="9">
                  <c:v>1.8571898179798201</c:v>
                </c:pt>
                <c:pt idx="10">
                  <c:v>1.3772075010051199</c:v>
                </c:pt>
                <c:pt idx="11">
                  <c:v>1.15454726549942</c:v>
                </c:pt>
                <c:pt idx="12">
                  <c:v>1.68989797929549</c:v>
                </c:pt>
                <c:pt idx="13">
                  <c:v>1.06607422014752</c:v>
                </c:pt>
                <c:pt idx="14">
                  <c:v>2.4967655182751001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989-47CB-A094-E619D19FB0F4}"/>
            </c:ext>
          </c:extLst>
        </c:ser>
        <c:ser>
          <c:idx val="2"/>
          <c:order val="2"/>
          <c:tx>
            <c:strRef>
              <c:f>Sheet3!$M$34</c:f>
              <c:strCache>
                <c:ptCount val="1"/>
                <c:pt idx="0">
                  <c:v>day-3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Sheet3!$J$35:$J$49</c:f>
              <c:strCache>
                <c:ptCount val="15"/>
                <c:pt idx="0">
                  <c:v>0-2.5</c:v>
                </c:pt>
                <c:pt idx="1">
                  <c:v>2.5-5.0</c:v>
                </c:pt>
                <c:pt idx="2">
                  <c:v>5.0-10.0</c:v>
                </c:pt>
                <c:pt idx="3">
                  <c:v>10.0-20.0</c:v>
                </c:pt>
                <c:pt idx="4">
                  <c:v>20.0-30.0</c:v>
                </c:pt>
                <c:pt idx="5">
                  <c:v>30.0-40.0</c:v>
                </c:pt>
                <c:pt idx="6">
                  <c:v>40.0-50.0</c:v>
                </c:pt>
                <c:pt idx="7">
                  <c:v>50.0-60.0</c:v>
                </c:pt>
                <c:pt idx="8">
                  <c:v>60.0-70.0</c:v>
                </c:pt>
                <c:pt idx="9">
                  <c:v>70.0-80.0</c:v>
                </c:pt>
                <c:pt idx="10">
                  <c:v>80.0-90.0</c:v>
                </c:pt>
                <c:pt idx="11">
                  <c:v>90.0-100.0</c:v>
                </c:pt>
                <c:pt idx="12">
                  <c:v>100.0-125.0</c:v>
                </c:pt>
                <c:pt idx="13">
                  <c:v>125-150</c:v>
                </c:pt>
                <c:pt idx="14">
                  <c:v>&gt;150</c:v>
                </c:pt>
              </c:strCache>
            </c:strRef>
          </c:cat>
          <c:val>
            <c:numRef>
              <c:f>Sheet3!$M$35:$M$49</c:f>
              <c:numCache>
                <c:formatCode>General</c:formatCode>
                <c:ptCount val="15"/>
                <c:pt idx="0">
                  <c:v>2.8987200201447099</c:v>
                </c:pt>
                <c:pt idx="1">
                  <c:v>4.7708915054944399</c:v>
                </c:pt>
                <c:pt idx="2">
                  <c:v>12.410105524229801</c:v>
                </c:pt>
                <c:pt idx="3">
                  <c:v>26.681605683264898</c:v>
                </c:pt>
                <c:pt idx="4">
                  <c:v>20.920826197978901</c:v>
                </c:pt>
                <c:pt idx="5">
                  <c:v>12.7495445616187</c:v>
                </c:pt>
                <c:pt idx="6">
                  <c:v>6.8330422567305593</c:v>
                </c:pt>
                <c:pt idx="7">
                  <c:v>3.6677483865565699</c:v>
                </c:pt>
                <c:pt idx="8">
                  <c:v>2.16601194912226</c:v>
                </c:pt>
                <c:pt idx="9">
                  <c:v>1.4389907139976601</c:v>
                </c:pt>
                <c:pt idx="10">
                  <c:v>1.0530913082468301</c:v>
                </c:pt>
                <c:pt idx="11">
                  <c:v>0.77852787647687804</c:v>
                </c:pt>
                <c:pt idx="12">
                  <c:v>1.3735401112229599</c:v>
                </c:pt>
                <c:pt idx="13">
                  <c:v>0.87458929682813191</c:v>
                </c:pt>
                <c:pt idx="14">
                  <c:v>1.38276460808668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989-47CB-A094-E619D19FB0F4}"/>
            </c:ext>
          </c:extLst>
        </c:ser>
        <c:ser>
          <c:idx val="3"/>
          <c:order val="3"/>
          <c:tx>
            <c:strRef>
              <c:f>Sheet3!$N$34</c:f>
              <c:strCache>
                <c:ptCount val="1"/>
                <c:pt idx="0">
                  <c:v>day-5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Sheet3!$J$35:$J$49</c:f>
              <c:strCache>
                <c:ptCount val="15"/>
                <c:pt idx="0">
                  <c:v>0-2.5</c:v>
                </c:pt>
                <c:pt idx="1">
                  <c:v>2.5-5.0</c:v>
                </c:pt>
                <c:pt idx="2">
                  <c:v>5.0-10.0</c:v>
                </c:pt>
                <c:pt idx="3">
                  <c:v>10.0-20.0</c:v>
                </c:pt>
                <c:pt idx="4">
                  <c:v>20.0-30.0</c:v>
                </c:pt>
                <c:pt idx="5">
                  <c:v>30.0-40.0</c:v>
                </c:pt>
                <c:pt idx="6">
                  <c:v>40.0-50.0</c:v>
                </c:pt>
                <c:pt idx="7">
                  <c:v>50.0-60.0</c:v>
                </c:pt>
                <c:pt idx="8">
                  <c:v>60.0-70.0</c:v>
                </c:pt>
                <c:pt idx="9">
                  <c:v>70.0-80.0</c:v>
                </c:pt>
                <c:pt idx="10">
                  <c:v>80.0-90.0</c:v>
                </c:pt>
                <c:pt idx="11">
                  <c:v>90.0-100.0</c:v>
                </c:pt>
                <c:pt idx="12">
                  <c:v>100.0-125.0</c:v>
                </c:pt>
                <c:pt idx="13">
                  <c:v>125-150</c:v>
                </c:pt>
                <c:pt idx="14">
                  <c:v>&gt;150</c:v>
                </c:pt>
              </c:strCache>
            </c:strRef>
          </c:cat>
          <c:val>
            <c:numRef>
              <c:f>Sheet3!$N$35:$N$49</c:f>
              <c:numCache>
                <c:formatCode>General</c:formatCode>
                <c:ptCount val="15"/>
                <c:pt idx="0">
                  <c:v>2.5489827880949401</c:v>
                </c:pt>
                <c:pt idx="1">
                  <c:v>4.3930875486899099</c:v>
                </c:pt>
                <c:pt idx="2">
                  <c:v>12.0958548478922</c:v>
                </c:pt>
                <c:pt idx="3">
                  <c:v>27.148016311861099</c:v>
                </c:pt>
                <c:pt idx="4">
                  <c:v>21.488829170386001</c:v>
                </c:pt>
                <c:pt idx="5">
                  <c:v>13.207062990896601</c:v>
                </c:pt>
                <c:pt idx="6">
                  <c:v>6.8300424115850493</c:v>
                </c:pt>
                <c:pt idx="7">
                  <c:v>3.5634986052736397</c:v>
                </c:pt>
                <c:pt idx="8">
                  <c:v>2.10876545187977</c:v>
                </c:pt>
                <c:pt idx="9">
                  <c:v>1.4276231446494698</c:v>
                </c:pt>
                <c:pt idx="10">
                  <c:v>0.97259802207391699</c:v>
                </c:pt>
                <c:pt idx="11">
                  <c:v>0.69932051246854599</c:v>
                </c:pt>
                <c:pt idx="12">
                  <c:v>1.3752295052263199</c:v>
                </c:pt>
                <c:pt idx="13">
                  <c:v>0.694224239052737</c:v>
                </c:pt>
                <c:pt idx="14">
                  <c:v>1.44686444996982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989-47CB-A094-E619D19FB0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98291839"/>
        <c:axId val="1"/>
      </c:lineChart>
      <c:catAx>
        <c:axId val="59829183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IN"/>
                  <a:t>bin(mm)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IN"/>
                  <a:t>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8291839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D67EB1-326A-4892-9F8F-D81F038624F5}" type="datetimeFigureOut">
              <a:rPr lang="en-IN" smtClean="0"/>
              <a:t>04-07-2024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D38C91-8BB8-4CCC-9971-EBAD66615B3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50871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095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4787" algn="l" defTabSz="9095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09579" algn="l" defTabSz="9095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4371" algn="l" defTabSz="9095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19156" algn="l" defTabSz="9095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73947" algn="l" defTabSz="9095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28736" algn="l" defTabSz="9095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83515" algn="l" defTabSz="9095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38310" algn="l" defTabSz="9095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1025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5325" y="325438"/>
            <a:ext cx="5233988" cy="3925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1011" name="Rectangle 10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60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fld id="{16CEB750-4D1C-4105-806E-F169AA3EB9F0}" type="slidenum">
              <a:rPr lang="en-US">
                <a:solidFill>
                  <a:srgbClr val="000000"/>
                </a:solidFill>
                <a:latin typeface="Arial" pitchFamily="34" charset="0"/>
              </a:rPr>
              <a:pPr defTabSz="912813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5667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0" hangingPunct="0"/>
            <a:fld id="{A5E55927-6627-4EA8-A966-22C00D890F04}" type="slidenum">
              <a:rPr lang="en-US" sz="1200">
                <a:solidFill>
                  <a:srgbClr val="000000"/>
                </a:solidFill>
                <a:latin typeface="Geneva" pitchFamily="34" charset="0"/>
                <a:ea typeface="MS PGothic" pitchFamily="34" charset="-128"/>
              </a:rPr>
              <a:pPr algn="r" eaLnBrk="0" hangingPunct="0"/>
              <a:t>10</a:t>
            </a:fld>
            <a:endParaRPr lang="en-US" sz="1200">
              <a:solidFill>
                <a:srgbClr val="000000"/>
              </a:solidFill>
              <a:latin typeface="Geneva" pitchFamily="34" charset="0"/>
              <a:ea typeface="MS PGothic" pitchFamily="34" charset="-128"/>
            </a:endParaRPr>
          </a:p>
        </p:txBody>
      </p:sp>
      <p:sp>
        <p:nvSpPr>
          <p:cNvPr id="156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4213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6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6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57200">
              <a:spcBef>
                <a:spcPct val="0"/>
              </a:spcBef>
            </a:pPr>
            <a:endParaRPr lang="nl-N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fld id="{16CEB750-4D1C-4105-806E-F169AA3EB9F0}" type="slidenum">
              <a:rPr lang="en-US">
                <a:solidFill>
                  <a:srgbClr val="000000"/>
                </a:solidFill>
                <a:latin typeface="Arial" pitchFamily="34" charset="0"/>
              </a:rPr>
              <a:pPr defTabSz="912813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5667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0" hangingPunct="0"/>
            <a:fld id="{A5E55927-6627-4EA8-A966-22C00D890F04}" type="slidenum">
              <a:rPr lang="en-US" sz="1200">
                <a:solidFill>
                  <a:srgbClr val="000000"/>
                </a:solidFill>
                <a:latin typeface="Geneva" pitchFamily="34" charset="0"/>
                <a:ea typeface="MS PGothic" pitchFamily="34" charset="-128"/>
              </a:rPr>
              <a:pPr algn="r" eaLnBrk="0" hangingPunct="0"/>
              <a:t>11</a:t>
            </a:fld>
            <a:endParaRPr lang="en-US" sz="1200">
              <a:solidFill>
                <a:srgbClr val="000000"/>
              </a:solidFill>
              <a:latin typeface="Geneva" pitchFamily="34" charset="0"/>
              <a:ea typeface="MS PGothic" pitchFamily="34" charset="-128"/>
            </a:endParaRPr>
          </a:p>
        </p:txBody>
      </p:sp>
      <p:sp>
        <p:nvSpPr>
          <p:cNvPr id="156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4213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6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6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57200">
              <a:spcBef>
                <a:spcPct val="0"/>
              </a:spcBef>
            </a:pPr>
            <a:endParaRPr lang="nl-N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5325" y="325438"/>
            <a:ext cx="5233988" cy="3925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60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0" y="1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28" tIns="45715" rIns="91428" bIns="45715"/>
          <a:lstStyle/>
          <a:p>
            <a:r>
              <a:rPr lang="en-GB">
                <a:solidFill>
                  <a:prstClr val="black"/>
                </a:solidFill>
              </a:rPr>
              <a:t>ECMWF Training Course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884614" y="1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28" tIns="45715" rIns="91428" bIns="45715"/>
          <a:lstStyle/>
          <a:p>
            <a:r>
              <a:rPr lang="en-GB">
                <a:solidFill>
                  <a:prstClr val="black"/>
                </a:solidFill>
              </a:rPr>
              <a:t>May 2001</a:t>
            </a:r>
          </a:p>
        </p:txBody>
      </p:sp>
      <p:sp>
        <p:nvSpPr>
          <p:cNvPr id="54276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0" y="8685214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28" tIns="45715" rIns="91428" bIns="45715"/>
          <a:lstStyle/>
          <a:p>
            <a:r>
              <a:rPr lang="en-GB">
                <a:solidFill>
                  <a:prstClr val="black"/>
                </a:solidFill>
              </a:rPr>
              <a:t>Clouds 1</a:t>
            </a:r>
          </a:p>
        </p:txBody>
      </p:sp>
      <p:sp>
        <p:nvSpPr>
          <p:cNvPr id="542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425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5325" y="325438"/>
            <a:ext cx="5233988" cy="3925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60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0" y="1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28" tIns="45715" rIns="91428" bIns="45715"/>
          <a:lstStyle/>
          <a:p>
            <a:r>
              <a:rPr lang="en-GB">
                <a:solidFill>
                  <a:prstClr val="black"/>
                </a:solidFill>
              </a:rPr>
              <a:t>ECMWF Training Course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884614" y="1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28" tIns="45715" rIns="91428" bIns="45715"/>
          <a:lstStyle/>
          <a:p>
            <a:r>
              <a:rPr lang="en-GB">
                <a:solidFill>
                  <a:prstClr val="black"/>
                </a:solidFill>
              </a:rPr>
              <a:t>May 2001</a:t>
            </a:r>
          </a:p>
        </p:txBody>
      </p:sp>
      <p:sp>
        <p:nvSpPr>
          <p:cNvPr id="60420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0" y="8685214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28" tIns="45715" rIns="91428" bIns="45715"/>
          <a:lstStyle/>
          <a:p>
            <a:r>
              <a:rPr lang="en-GB">
                <a:solidFill>
                  <a:prstClr val="black"/>
                </a:solidFill>
              </a:rPr>
              <a:t>Clouds 1</a:t>
            </a:r>
          </a:p>
        </p:txBody>
      </p:sp>
      <p:sp>
        <p:nvSpPr>
          <p:cNvPr id="604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3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7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1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5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97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36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7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357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623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707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07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297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 userDrawn="1"/>
        </p:nvSpPr>
        <p:spPr>
          <a:xfrm>
            <a:off x="123894" y="5743580"/>
            <a:ext cx="1006475" cy="10064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54" tIns="45379" rIns="90754" bIns="45379" anchor="ctr"/>
          <a:lstStyle/>
          <a:p>
            <a:pPr algn="ctr" defTabSz="907883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reeform 16"/>
          <p:cNvSpPr>
            <a:spLocks/>
          </p:cNvSpPr>
          <p:nvPr userDrawn="1"/>
        </p:nvSpPr>
        <p:spPr bwMode="auto">
          <a:xfrm>
            <a:off x="1143000" y="5638802"/>
            <a:ext cx="8001000" cy="990600"/>
          </a:xfrm>
          <a:custGeom>
            <a:avLst/>
            <a:gdLst>
              <a:gd name="T0" fmla="*/ 0 w 5040"/>
              <a:gd name="T1" fmla="*/ 2147483647 h 624"/>
              <a:gd name="T2" fmla="*/ 2147483647 w 5040"/>
              <a:gd name="T3" fmla="*/ 2147483647 h 624"/>
              <a:gd name="T4" fmla="*/ 2147483647 w 5040"/>
              <a:gd name="T5" fmla="*/ 2147483647 h 624"/>
              <a:gd name="T6" fmla="*/ 2147483647 w 5040"/>
              <a:gd name="T7" fmla="*/ 2147483647 h 624"/>
              <a:gd name="T8" fmla="*/ 2147483647 w 5040"/>
              <a:gd name="T9" fmla="*/ 2147483647 h 624"/>
              <a:gd name="T10" fmla="*/ 2147483647 w 5040"/>
              <a:gd name="T11" fmla="*/ 2147483647 h 624"/>
              <a:gd name="T12" fmla="*/ 2147483647 w 5040"/>
              <a:gd name="T13" fmla="*/ 0 h 624"/>
              <a:gd name="T14" fmla="*/ 2147483647 w 5040"/>
              <a:gd name="T15" fmla="*/ 2147483647 h 624"/>
              <a:gd name="T16" fmla="*/ 2147483647 w 5040"/>
              <a:gd name="T17" fmla="*/ 2147483647 h 624"/>
              <a:gd name="T18" fmla="*/ 2147483647 w 5040"/>
              <a:gd name="T19" fmla="*/ 2147483647 h 624"/>
              <a:gd name="T20" fmla="*/ 2147483647 w 5040"/>
              <a:gd name="T21" fmla="*/ 2147483647 h 624"/>
              <a:gd name="T22" fmla="*/ 2147483647 w 5040"/>
              <a:gd name="T23" fmla="*/ 2147483647 h 624"/>
              <a:gd name="T24" fmla="*/ 2147483647 w 5040"/>
              <a:gd name="T25" fmla="*/ 2147483647 h 62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040" h="624">
                <a:moveTo>
                  <a:pt x="0" y="384"/>
                </a:moveTo>
                <a:lnTo>
                  <a:pt x="3840" y="384"/>
                </a:lnTo>
                <a:lnTo>
                  <a:pt x="3888" y="192"/>
                </a:lnTo>
                <a:lnTo>
                  <a:pt x="3936" y="384"/>
                </a:lnTo>
                <a:lnTo>
                  <a:pt x="3984" y="192"/>
                </a:lnTo>
                <a:lnTo>
                  <a:pt x="4080" y="624"/>
                </a:lnTo>
                <a:lnTo>
                  <a:pt x="4128" y="0"/>
                </a:lnTo>
                <a:lnTo>
                  <a:pt x="4176" y="624"/>
                </a:lnTo>
                <a:lnTo>
                  <a:pt x="4224" y="192"/>
                </a:lnTo>
                <a:lnTo>
                  <a:pt x="4272" y="384"/>
                </a:lnTo>
                <a:lnTo>
                  <a:pt x="4272" y="192"/>
                </a:lnTo>
                <a:lnTo>
                  <a:pt x="4320" y="384"/>
                </a:lnTo>
                <a:lnTo>
                  <a:pt x="5040" y="384"/>
                </a:lnTo>
              </a:path>
            </a:pathLst>
          </a:custGeom>
          <a:noFill/>
          <a:ln w="28575" cmpd="sng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754" tIns="45379" rIns="90754" bIns="45379"/>
          <a:lstStyle/>
          <a:p>
            <a:pPr defTabSz="907883"/>
            <a:endParaRPr lang="en-IN">
              <a:solidFill>
                <a:prstClr val="black"/>
              </a:solidFill>
            </a:endParaRPr>
          </a:p>
        </p:txBody>
      </p:sp>
      <p:pic>
        <p:nvPicPr>
          <p:cNvPr id="4" name="Picture 8" descr="IITM EBLEM Original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9" y="5751513"/>
            <a:ext cx="1004888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17"/>
          <p:cNvSpPr>
            <a:spLocks noChangeShapeType="1"/>
          </p:cNvSpPr>
          <p:nvPr userDrawn="1"/>
        </p:nvSpPr>
        <p:spPr bwMode="auto">
          <a:xfrm>
            <a:off x="7543800" y="5819775"/>
            <a:ext cx="914400" cy="0"/>
          </a:xfrm>
          <a:prstGeom prst="line">
            <a:avLst/>
          </a:prstGeom>
          <a:noFill/>
          <a:ln w="3810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754" tIns="45379" rIns="90754" bIns="45379"/>
          <a:lstStyle/>
          <a:p>
            <a:pPr defTabSz="907883"/>
            <a:endParaRPr lang="en-IN">
              <a:solidFill>
                <a:prstClr val="black"/>
              </a:solidFill>
            </a:endParaRPr>
          </a:p>
        </p:txBody>
      </p:sp>
      <p:sp>
        <p:nvSpPr>
          <p:cNvPr id="6" name="Oval 5"/>
          <p:cNvSpPr>
            <a:spLocks noChangeArrowheads="1"/>
          </p:cNvSpPr>
          <p:nvPr userDrawn="1"/>
        </p:nvSpPr>
        <p:spPr bwMode="auto">
          <a:xfrm>
            <a:off x="7270750" y="5791200"/>
            <a:ext cx="76200" cy="76200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 wrap="none" lIns="90754" tIns="45379" rIns="90754" bIns="4537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07883" eaLnBrk="1" hangingPunct="1">
              <a:spcBef>
                <a:spcPct val="20000"/>
              </a:spcBef>
              <a:buClr>
                <a:prstClr val="black"/>
              </a:buClr>
              <a:buFont typeface="Wingdings" pitchFamily="2" charset="2"/>
              <a:buNone/>
              <a:defRPr/>
            </a:pPr>
            <a:endParaRPr lang="en-US" alt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7" name="Oval 6"/>
          <p:cNvSpPr>
            <a:spLocks noChangeArrowheads="1"/>
          </p:cNvSpPr>
          <p:nvPr userDrawn="1"/>
        </p:nvSpPr>
        <p:spPr bwMode="auto">
          <a:xfrm>
            <a:off x="7423150" y="5791200"/>
            <a:ext cx="76200" cy="76200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lIns="90754" tIns="45379" rIns="90754" bIns="4537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07883" eaLnBrk="1" hangingPunct="1">
              <a:spcBef>
                <a:spcPct val="20000"/>
              </a:spcBef>
              <a:buClr>
                <a:prstClr val="black"/>
              </a:buClr>
              <a:buFont typeface="Wingdings" pitchFamily="2" charset="2"/>
              <a:buNone/>
              <a:defRPr/>
            </a:pPr>
            <a:endParaRPr lang="en-US" alt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104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4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9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3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8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2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7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15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60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65E22-036C-134B-B4A2-C04F02363EC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7/4/2024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F969-B286-E44E-82BB-D92C742066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244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65E22-036C-134B-B4A2-C04F02363EC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7/4/2024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F969-B286-E44E-82BB-D92C742066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1124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450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90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35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180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25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270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815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360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65E22-036C-134B-B4A2-C04F02363EC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7/4/2024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F969-B286-E44E-82BB-D92C742066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9509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65E22-036C-134B-B4A2-C04F02363EC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7/4/2024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F969-B286-E44E-82BB-D92C742066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9141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504" indent="0">
              <a:buNone/>
              <a:defRPr sz="2000" b="1"/>
            </a:lvl2pPr>
            <a:lvl3pPr marL="909013" indent="0">
              <a:buNone/>
              <a:defRPr sz="1800" b="1"/>
            </a:lvl3pPr>
            <a:lvl4pPr marL="1363522" indent="0">
              <a:buNone/>
              <a:defRPr sz="1600" b="1"/>
            </a:lvl4pPr>
            <a:lvl5pPr marL="1818025" indent="0">
              <a:buNone/>
              <a:defRPr sz="1600" b="1"/>
            </a:lvl5pPr>
            <a:lvl6pPr marL="2272535" indent="0">
              <a:buNone/>
              <a:defRPr sz="1600" b="1"/>
            </a:lvl6pPr>
            <a:lvl7pPr marL="2727038" indent="0">
              <a:buNone/>
              <a:defRPr sz="1600" b="1"/>
            </a:lvl7pPr>
            <a:lvl8pPr marL="3181536" indent="0">
              <a:buNone/>
              <a:defRPr sz="1600" b="1"/>
            </a:lvl8pPr>
            <a:lvl9pPr marL="363604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504" indent="0">
              <a:buNone/>
              <a:defRPr sz="2000" b="1"/>
            </a:lvl2pPr>
            <a:lvl3pPr marL="909013" indent="0">
              <a:buNone/>
              <a:defRPr sz="1800" b="1"/>
            </a:lvl3pPr>
            <a:lvl4pPr marL="1363522" indent="0">
              <a:buNone/>
              <a:defRPr sz="1600" b="1"/>
            </a:lvl4pPr>
            <a:lvl5pPr marL="1818025" indent="0">
              <a:buNone/>
              <a:defRPr sz="1600" b="1"/>
            </a:lvl5pPr>
            <a:lvl6pPr marL="2272535" indent="0">
              <a:buNone/>
              <a:defRPr sz="1600" b="1"/>
            </a:lvl6pPr>
            <a:lvl7pPr marL="2727038" indent="0">
              <a:buNone/>
              <a:defRPr sz="1600" b="1"/>
            </a:lvl7pPr>
            <a:lvl8pPr marL="3181536" indent="0">
              <a:buNone/>
              <a:defRPr sz="1600" b="1"/>
            </a:lvl8pPr>
            <a:lvl9pPr marL="363604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65E22-036C-134B-B4A2-C04F02363EC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7/4/2024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F969-B286-E44E-82BB-D92C742066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3941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65E22-036C-134B-B4A2-C04F02363EC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7/4/2024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F969-B286-E44E-82BB-D92C742066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920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65E22-036C-134B-B4A2-C04F02363EC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7/4/2024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F969-B286-E44E-82BB-D92C742066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444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4579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10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4504" indent="0">
              <a:buNone/>
              <a:defRPr sz="1200"/>
            </a:lvl2pPr>
            <a:lvl3pPr marL="909013" indent="0">
              <a:buNone/>
              <a:defRPr sz="1000"/>
            </a:lvl3pPr>
            <a:lvl4pPr marL="1363522" indent="0">
              <a:buNone/>
              <a:defRPr sz="900"/>
            </a:lvl4pPr>
            <a:lvl5pPr marL="1818025" indent="0">
              <a:buNone/>
              <a:defRPr sz="900"/>
            </a:lvl5pPr>
            <a:lvl6pPr marL="2272535" indent="0">
              <a:buNone/>
              <a:defRPr sz="900"/>
            </a:lvl6pPr>
            <a:lvl7pPr marL="2727038" indent="0">
              <a:buNone/>
              <a:defRPr sz="900"/>
            </a:lvl7pPr>
            <a:lvl8pPr marL="3181536" indent="0">
              <a:buNone/>
              <a:defRPr sz="900"/>
            </a:lvl8pPr>
            <a:lvl9pPr marL="363604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65E22-036C-134B-B4A2-C04F02363EC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7/4/2024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F969-B286-E44E-82BB-D92C742066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4332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4504" indent="0">
              <a:buNone/>
              <a:defRPr sz="2800"/>
            </a:lvl2pPr>
            <a:lvl3pPr marL="909013" indent="0">
              <a:buNone/>
              <a:defRPr sz="2400"/>
            </a:lvl3pPr>
            <a:lvl4pPr marL="1363522" indent="0">
              <a:buNone/>
              <a:defRPr sz="2000"/>
            </a:lvl4pPr>
            <a:lvl5pPr marL="1818025" indent="0">
              <a:buNone/>
              <a:defRPr sz="2000"/>
            </a:lvl5pPr>
            <a:lvl6pPr marL="2272535" indent="0">
              <a:buNone/>
              <a:defRPr sz="2000"/>
            </a:lvl6pPr>
            <a:lvl7pPr marL="2727038" indent="0">
              <a:buNone/>
              <a:defRPr sz="2000"/>
            </a:lvl7pPr>
            <a:lvl8pPr marL="3181536" indent="0">
              <a:buNone/>
              <a:defRPr sz="2000"/>
            </a:lvl8pPr>
            <a:lvl9pPr marL="3636048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4504" indent="0">
              <a:buNone/>
              <a:defRPr sz="1200"/>
            </a:lvl2pPr>
            <a:lvl3pPr marL="909013" indent="0">
              <a:buNone/>
              <a:defRPr sz="1000"/>
            </a:lvl3pPr>
            <a:lvl4pPr marL="1363522" indent="0">
              <a:buNone/>
              <a:defRPr sz="900"/>
            </a:lvl4pPr>
            <a:lvl5pPr marL="1818025" indent="0">
              <a:buNone/>
              <a:defRPr sz="900"/>
            </a:lvl5pPr>
            <a:lvl6pPr marL="2272535" indent="0">
              <a:buNone/>
              <a:defRPr sz="900"/>
            </a:lvl6pPr>
            <a:lvl7pPr marL="2727038" indent="0">
              <a:buNone/>
              <a:defRPr sz="900"/>
            </a:lvl7pPr>
            <a:lvl8pPr marL="3181536" indent="0">
              <a:buNone/>
              <a:defRPr sz="900"/>
            </a:lvl8pPr>
            <a:lvl9pPr marL="363604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65E22-036C-134B-B4A2-C04F02363EC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7/4/2024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F969-B286-E44E-82BB-D92C742066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169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65E22-036C-134B-B4A2-C04F02363EC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7/4/2024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F969-B286-E44E-82BB-D92C742066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1247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95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95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65E22-036C-134B-B4A2-C04F02363EC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7/4/2024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F969-B286-E44E-82BB-D92C742066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7574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5"/>
            <a:ext cx="9141120" cy="6849359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4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09013" fontAlgn="base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defRPr/>
                </a:pPr>
                <a:endParaRPr lang="en-US" sz="22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ahoma" pitchFamily="34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64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09013" fontAlgn="base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defRPr/>
                </a:pPr>
                <a:endParaRPr lang="en-US" sz="22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ahoma" pitchFamily="34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09013" fontAlgn="base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defRPr/>
                </a:pPr>
                <a:endParaRPr lang="en-US" sz="22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ahoma" pitchFamily="34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09013" fontAlgn="base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defRPr/>
                </a:pPr>
                <a:endParaRPr lang="en-US" sz="22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ahoma" pitchFamily="34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09013" fontAlgn="base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defRPr/>
                </a:pPr>
                <a:endParaRPr lang="en-US" sz="22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ahoma" pitchFamily="34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09013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/>
              </a:pPr>
              <a:endParaRPr lang="en-US" sz="2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09013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/>
              </a:pPr>
              <a:endParaRPr lang="en-US" sz="2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endParaRPr>
            </a:p>
          </p:txBody>
        </p:sp>
      </p:grpSp>
      <p:grpSp>
        <p:nvGrpSpPr>
          <p:cNvPr id="13" name="Group 16"/>
          <p:cNvGrpSpPr>
            <a:grpSpLocks/>
          </p:cNvGrpSpPr>
          <p:nvPr userDrawn="1"/>
        </p:nvGrpSpPr>
        <p:grpSpPr bwMode="auto">
          <a:xfrm>
            <a:off x="0" y="5710200"/>
            <a:ext cx="9144000" cy="1106036"/>
            <a:chOff x="0" y="3552"/>
            <a:chExt cx="5760" cy="768"/>
          </a:xfrm>
        </p:grpSpPr>
        <p:pic>
          <p:nvPicPr>
            <p:cNvPr id="14" name="Picture 17" descr="iitmlogo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3583"/>
              <a:ext cx="737" cy="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Freeform 18"/>
            <p:cNvSpPr>
              <a:spLocks/>
            </p:cNvSpPr>
            <p:nvPr userDrawn="1"/>
          </p:nvSpPr>
          <p:spPr bwMode="auto">
            <a:xfrm>
              <a:off x="720" y="3552"/>
              <a:ext cx="5040" cy="624"/>
            </a:xfrm>
            <a:custGeom>
              <a:avLst/>
              <a:gdLst/>
              <a:ahLst/>
              <a:cxnLst>
                <a:cxn ang="0">
                  <a:pos x="0" y="384"/>
                </a:cxn>
                <a:cxn ang="0">
                  <a:pos x="3840" y="384"/>
                </a:cxn>
                <a:cxn ang="0">
                  <a:pos x="3888" y="192"/>
                </a:cxn>
                <a:cxn ang="0">
                  <a:pos x="3936" y="384"/>
                </a:cxn>
                <a:cxn ang="0">
                  <a:pos x="3984" y="192"/>
                </a:cxn>
                <a:cxn ang="0">
                  <a:pos x="4080" y="624"/>
                </a:cxn>
                <a:cxn ang="0">
                  <a:pos x="4128" y="0"/>
                </a:cxn>
                <a:cxn ang="0">
                  <a:pos x="4176" y="624"/>
                </a:cxn>
                <a:cxn ang="0">
                  <a:pos x="4224" y="192"/>
                </a:cxn>
                <a:cxn ang="0">
                  <a:pos x="4272" y="384"/>
                </a:cxn>
                <a:cxn ang="0">
                  <a:pos x="4272" y="192"/>
                </a:cxn>
                <a:cxn ang="0">
                  <a:pos x="4320" y="384"/>
                </a:cxn>
                <a:cxn ang="0">
                  <a:pos x="5040" y="384"/>
                </a:cxn>
              </a:cxnLst>
              <a:rect l="0" t="0" r="r" b="b"/>
              <a:pathLst>
                <a:path w="5040" h="624">
                  <a:moveTo>
                    <a:pt x="0" y="384"/>
                  </a:moveTo>
                  <a:lnTo>
                    <a:pt x="3840" y="384"/>
                  </a:lnTo>
                  <a:lnTo>
                    <a:pt x="3888" y="192"/>
                  </a:lnTo>
                  <a:lnTo>
                    <a:pt x="3936" y="384"/>
                  </a:lnTo>
                  <a:lnTo>
                    <a:pt x="3984" y="192"/>
                  </a:lnTo>
                  <a:lnTo>
                    <a:pt x="4080" y="624"/>
                  </a:lnTo>
                  <a:lnTo>
                    <a:pt x="4128" y="0"/>
                  </a:lnTo>
                  <a:lnTo>
                    <a:pt x="4176" y="624"/>
                  </a:lnTo>
                  <a:lnTo>
                    <a:pt x="4224" y="192"/>
                  </a:lnTo>
                  <a:lnTo>
                    <a:pt x="4272" y="384"/>
                  </a:lnTo>
                  <a:lnTo>
                    <a:pt x="4272" y="192"/>
                  </a:lnTo>
                  <a:lnTo>
                    <a:pt x="4320" y="384"/>
                  </a:lnTo>
                  <a:lnTo>
                    <a:pt x="5040" y="384"/>
                  </a:lnTo>
                </a:path>
              </a:pathLst>
            </a:custGeom>
            <a:noFill/>
            <a:ln w="28575" cmpd="sng">
              <a:solidFill>
                <a:srgbClr val="FFFF66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defTabSz="909013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/>
              </a:pPr>
              <a:endParaRPr lang="en-US" sz="2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endParaRPr>
            </a:p>
          </p:txBody>
        </p:sp>
        <p:sp>
          <p:nvSpPr>
            <p:cNvPr id="16" name="Line 19"/>
            <p:cNvSpPr>
              <a:spLocks noChangeShapeType="1"/>
            </p:cNvSpPr>
            <p:nvPr userDrawn="1"/>
          </p:nvSpPr>
          <p:spPr bwMode="auto">
            <a:xfrm>
              <a:off x="4752" y="3666"/>
              <a:ext cx="576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defTabSz="909013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/>
              </a:pPr>
              <a:endParaRPr lang="en-US" sz="2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endParaRPr>
            </a:p>
          </p:txBody>
        </p:sp>
        <p:sp>
          <p:nvSpPr>
            <p:cNvPr id="17" name="Oval 20"/>
            <p:cNvSpPr>
              <a:spLocks noChangeArrowheads="1"/>
            </p:cNvSpPr>
            <p:nvPr userDrawn="1"/>
          </p:nvSpPr>
          <p:spPr bwMode="auto">
            <a:xfrm>
              <a:off x="4580" y="3648"/>
              <a:ext cx="48" cy="4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lIns="91401" tIns="45701" rIns="91401" bIns="45701" anchor="ctr"/>
            <a:lstStyle/>
            <a:p>
              <a:pPr defTabSz="817269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/>
              </a:pPr>
              <a:endParaRPr lang="en-US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ahoma" pitchFamily="34" charset="0"/>
              </a:endParaRPr>
            </a:p>
          </p:txBody>
        </p:sp>
        <p:sp>
          <p:nvSpPr>
            <p:cNvPr id="18" name="Oval 21"/>
            <p:cNvSpPr>
              <a:spLocks noChangeArrowheads="1"/>
            </p:cNvSpPr>
            <p:nvPr userDrawn="1"/>
          </p:nvSpPr>
          <p:spPr bwMode="auto">
            <a:xfrm>
              <a:off x="4676" y="3648"/>
              <a:ext cx="48" cy="48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 wrap="none" lIns="91401" tIns="45701" rIns="91401" bIns="45701" anchor="ctr"/>
            <a:lstStyle/>
            <a:p>
              <a:pPr defTabSz="817269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/>
              </a:pPr>
              <a:endParaRPr lang="en-US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ahoma" pitchFamily="34" charset="0"/>
              </a:endParaRPr>
            </a:p>
          </p:txBody>
        </p:sp>
      </p:grpSp>
      <p:sp>
        <p:nvSpPr>
          <p:cNvPr id="5325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440" y="1736824"/>
            <a:ext cx="7773120" cy="1921162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326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920" y="6248821"/>
            <a:ext cx="2132640" cy="475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74FCA-89F9-4F6D-BD6C-51F80E278D76}" type="datetime1">
              <a:rPr lang="en-US" smtClean="0">
                <a:solidFill>
                  <a:srgbClr val="FFFFFF"/>
                </a:solidFill>
              </a:rPr>
              <a:pPr>
                <a:defRPr/>
              </a:pPr>
              <a:t>7/4/2024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Rectangle 1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445" y="6254577"/>
            <a:ext cx="2134080" cy="47669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03760-5F2C-40A1-B52D-100946D74D5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4126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85E39-5FF0-406A-BB04-A56F45FD8845}" type="datetime1">
              <a:rPr lang="en-US" smtClean="0">
                <a:solidFill>
                  <a:srgbClr val="FFFFFF"/>
                </a:solidFill>
              </a:rPr>
              <a:pPr>
                <a:defRPr/>
              </a:pPr>
              <a:t>7/4/2024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92442-49A8-48EA-8931-DF0F8C198DB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8311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80" y="4407004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08713" indent="0">
              <a:buNone/>
              <a:defRPr sz="1600"/>
            </a:lvl2pPr>
            <a:lvl3pPr marL="817410" indent="0">
              <a:buNone/>
              <a:defRPr sz="1500"/>
            </a:lvl3pPr>
            <a:lvl4pPr marL="1226149" indent="0">
              <a:buNone/>
              <a:defRPr sz="1300"/>
            </a:lvl4pPr>
            <a:lvl5pPr marL="1634832" indent="0">
              <a:buNone/>
              <a:defRPr sz="1300"/>
            </a:lvl5pPr>
            <a:lvl6pPr marL="2043524" indent="0">
              <a:buNone/>
              <a:defRPr sz="1300"/>
            </a:lvl6pPr>
            <a:lvl7pPr marL="2452258" indent="0">
              <a:buNone/>
              <a:defRPr sz="1300"/>
            </a:lvl7pPr>
            <a:lvl8pPr marL="2860949" indent="0">
              <a:buNone/>
              <a:defRPr sz="1300"/>
            </a:lvl8pPr>
            <a:lvl9pPr marL="3269659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F42503-FFA5-4457-A390-A8C8F957F6E4}" type="datetime1">
              <a:rPr lang="en-US" smtClean="0">
                <a:solidFill>
                  <a:srgbClr val="FFFFFF"/>
                </a:solidFill>
              </a:rPr>
              <a:pPr>
                <a:defRPr/>
              </a:pPr>
              <a:t>7/4/2024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63E3BB-FADB-4ADE-BCA1-6935588E6C6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5580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920" y="1600008"/>
            <a:ext cx="4044960" cy="452639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125" y="1600008"/>
            <a:ext cx="4046400" cy="452639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C12625-7304-4417-BD23-697C32249B9B}" type="datetime1">
              <a:rPr lang="en-US" smtClean="0">
                <a:solidFill>
                  <a:srgbClr val="FFFFFF"/>
                </a:solidFill>
              </a:rPr>
              <a:pPr>
                <a:defRPr/>
              </a:pPr>
              <a:t>7/4/2024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E1697-4232-4596-B62B-774801C117F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4807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8713" indent="0">
              <a:buNone/>
              <a:defRPr sz="1800" b="1"/>
            </a:lvl2pPr>
            <a:lvl3pPr marL="817410" indent="0">
              <a:buNone/>
              <a:defRPr sz="1600" b="1"/>
            </a:lvl3pPr>
            <a:lvl4pPr marL="1226149" indent="0">
              <a:buNone/>
              <a:defRPr sz="1500" b="1"/>
            </a:lvl4pPr>
            <a:lvl5pPr marL="1634832" indent="0">
              <a:buNone/>
              <a:defRPr sz="1500" b="1"/>
            </a:lvl5pPr>
            <a:lvl6pPr marL="2043524" indent="0">
              <a:buNone/>
              <a:defRPr sz="1500" b="1"/>
            </a:lvl6pPr>
            <a:lvl7pPr marL="2452258" indent="0">
              <a:buNone/>
              <a:defRPr sz="1500" b="1"/>
            </a:lvl7pPr>
            <a:lvl8pPr marL="2860949" indent="0">
              <a:buNone/>
              <a:defRPr sz="1500" b="1"/>
            </a:lvl8pPr>
            <a:lvl9pPr marL="3269659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42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8713" indent="0">
              <a:buNone/>
              <a:defRPr sz="1800" b="1"/>
            </a:lvl2pPr>
            <a:lvl3pPr marL="817410" indent="0">
              <a:buNone/>
              <a:defRPr sz="1600" b="1"/>
            </a:lvl3pPr>
            <a:lvl4pPr marL="1226149" indent="0">
              <a:buNone/>
              <a:defRPr sz="1500" b="1"/>
            </a:lvl4pPr>
            <a:lvl5pPr marL="1634832" indent="0">
              <a:buNone/>
              <a:defRPr sz="1500" b="1"/>
            </a:lvl5pPr>
            <a:lvl6pPr marL="2043524" indent="0">
              <a:buNone/>
              <a:defRPr sz="1500" b="1"/>
            </a:lvl6pPr>
            <a:lvl7pPr marL="2452258" indent="0">
              <a:buNone/>
              <a:defRPr sz="1500" b="1"/>
            </a:lvl7pPr>
            <a:lvl8pPr marL="2860949" indent="0">
              <a:buNone/>
              <a:defRPr sz="1500" b="1"/>
            </a:lvl8pPr>
            <a:lvl9pPr marL="3269659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42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B3C2FA-E07F-436A-BA32-5A4ABAC16C1F}" type="datetime1">
              <a:rPr lang="en-US" smtClean="0">
                <a:solidFill>
                  <a:srgbClr val="FFFFFF"/>
                </a:solidFill>
              </a:rPr>
              <a:pPr>
                <a:defRPr/>
              </a:pPr>
              <a:t>7/4/2024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ADB0B9-848F-448F-A963-5AD3DF89D4D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0407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A3775-410A-4357-BCC5-749D571E6974}" type="datetime1">
              <a:rPr lang="en-US" smtClean="0">
                <a:solidFill>
                  <a:srgbClr val="FFFFFF"/>
                </a:solidFill>
              </a:rPr>
              <a:pPr>
                <a:defRPr/>
              </a:pPr>
              <a:t>7/4/2024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F5C90-714D-4063-88F0-D98A541459A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643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6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393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78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18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157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697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236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775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315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309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B89AC7-29F9-4591-9BE3-258509A0DEE2}" type="datetime1">
              <a:rPr lang="en-US" smtClean="0">
                <a:solidFill>
                  <a:srgbClr val="FFFFFF"/>
                </a:solidFill>
              </a:rPr>
              <a:pPr>
                <a:defRPr/>
              </a:pPr>
              <a:t>7/4/2024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C1D1BA-C48B-4729-9ECE-74B88FE1974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658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25" y="273633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20" y="1434532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08713" indent="0">
              <a:buNone/>
              <a:defRPr sz="1100"/>
            </a:lvl2pPr>
            <a:lvl3pPr marL="817410" indent="0">
              <a:buNone/>
              <a:defRPr sz="900"/>
            </a:lvl3pPr>
            <a:lvl4pPr marL="1226149" indent="0">
              <a:buNone/>
              <a:defRPr sz="800"/>
            </a:lvl4pPr>
            <a:lvl5pPr marL="1634832" indent="0">
              <a:buNone/>
              <a:defRPr sz="800"/>
            </a:lvl5pPr>
            <a:lvl6pPr marL="2043524" indent="0">
              <a:buNone/>
              <a:defRPr sz="800"/>
            </a:lvl6pPr>
            <a:lvl7pPr marL="2452258" indent="0">
              <a:buNone/>
              <a:defRPr sz="800"/>
            </a:lvl7pPr>
            <a:lvl8pPr marL="2860949" indent="0">
              <a:buNone/>
              <a:defRPr sz="800"/>
            </a:lvl8pPr>
            <a:lvl9pPr marL="326965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208CA-A9F1-4DD0-B02A-D7BD4DF0BF7A}" type="datetime1">
              <a:rPr lang="en-US" smtClean="0">
                <a:solidFill>
                  <a:srgbClr val="FFFFFF"/>
                </a:solidFill>
              </a:rPr>
              <a:pPr>
                <a:defRPr/>
              </a:pPr>
              <a:t>7/4/2024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BD2878-A1A6-45B5-BD46-D93CCE21ED7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2347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05" y="4800026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05" y="612065"/>
            <a:ext cx="5486400" cy="4115952"/>
          </a:xfrm>
        </p:spPr>
        <p:txBody>
          <a:bodyPr lIns="89983" tIns="44994" rIns="89983" bIns="44994"/>
          <a:lstStyle>
            <a:lvl1pPr marL="0" indent="0">
              <a:buNone/>
              <a:defRPr sz="2900"/>
            </a:lvl1pPr>
            <a:lvl2pPr marL="408713" indent="0">
              <a:buNone/>
              <a:defRPr sz="2500"/>
            </a:lvl2pPr>
            <a:lvl3pPr marL="817410" indent="0">
              <a:buNone/>
              <a:defRPr sz="2200"/>
            </a:lvl3pPr>
            <a:lvl4pPr marL="1226149" indent="0">
              <a:buNone/>
              <a:defRPr sz="1800"/>
            </a:lvl4pPr>
            <a:lvl5pPr marL="1634832" indent="0">
              <a:buNone/>
              <a:defRPr sz="1800"/>
            </a:lvl5pPr>
            <a:lvl6pPr marL="2043524" indent="0">
              <a:buNone/>
              <a:defRPr sz="1800"/>
            </a:lvl6pPr>
            <a:lvl7pPr marL="2452258" indent="0">
              <a:buNone/>
              <a:defRPr sz="1800"/>
            </a:lvl7pPr>
            <a:lvl8pPr marL="2860949" indent="0">
              <a:buNone/>
              <a:defRPr sz="1800"/>
            </a:lvl8pPr>
            <a:lvl9pPr marL="3269659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05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08713" indent="0">
              <a:buNone/>
              <a:defRPr sz="1100"/>
            </a:lvl2pPr>
            <a:lvl3pPr marL="817410" indent="0">
              <a:buNone/>
              <a:defRPr sz="900"/>
            </a:lvl3pPr>
            <a:lvl4pPr marL="1226149" indent="0">
              <a:buNone/>
              <a:defRPr sz="800"/>
            </a:lvl4pPr>
            <a:lvl5pPr marL="1634832" indent="0">
              <a:buNone/>
              <a:defRPr sz="800"/>
            </a:lvl5pPr>
            <a:lvl6pPr marL="2043524" indent="0">
              <a:buNone/>
              <a:defRPr sz="800"/>
            </a:lvl6pPr>
            <a:lvl7pPr marL="2452258" indent="0">
              <a:buNone/>
              <a:defRPr sz="800"/>
            </a:lvl7pPr>
            <a:lvl8pPr marL="2860949" indent="0">
              <a:buNone/>
              <a:defRPr sz="800"/>
            </a:lvl8pPr>
            <a:lvl9pPr marL="326965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41106-23A4-4584-B8AC-2CC665B56881}" type="datetime1">
              <a:rPr lang="en-US" smtClean="0">
                <a:solidFill>
                  <a:srgbClr val="FFFFFF"/>
                </a:solidFill>
              </a:rPr>
              <a:pPr>
                <a:defRPr/>
              </a:pPr>
              <a:t>7/4/2024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D200A-296A-4F62-B2F6-05A36542737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7514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A4D56-F345-4E92-8D6C-1A4D2FD8DE7B}" type="datetime1">
              <a:rPr lang="en-US" smtClean="0">
                <a:solidFill>
                  <a:srgbClr val="FFFFFF"/>
                </a:solidFill>
              </a:rPr>
              <a:pPr>
                <a:defRPr/>
              </a:pPr>
              <a:t>7/4/2024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4CDF6-6345-47E0-92BB-8C11CE6B4D2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2040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1200" y="275069"/>
            <a:ext cx="2056320" cy="585133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922" y="275069"/>
            <a:ext cx="6035040" cy="58513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E56ECA-7C1A-456F-A94F-62344D4982FA}" type="datetime1">
              <a:rPr lang="en-US" smtClean="0">
                <a:solidFill>
                  <a:srgbClr val="FFFFFF"/>
                </a:solidFill>
              </a:rPr>
              <a:pPr>
                <a:defRPr/>
              </a:pPr>
              <a:t>7/4/2024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CB9F6-40C8-482C-B250-CA07D7A1BB7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4656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922" y="275069"/>
            <a:ext cx="8229600" cy="58513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9D6F0-247C-4D48-824B-CB4ECC31EA49}" type="datetime1">
              <a:rPr lang="en-US" smtClean="0">
                <a:solidFill>
                  <a:srgbClr val="FFFFFF"/>
                </a:solidFill>
              </a:rPr>
              <a:pPr>
                <a:defRPr/>
              </a:pPr>
              <a:t>7/4/2024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39C0C0-C27F-4139-8D73-730D22F0C60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2868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4551" indent="0" algn="ctr">
              <a:buNone/>
              <a:defRPr/>
            </a:lvl2pPr>
            <a:lvl3pPr marL="909107" indent="0" algn="ctr">
              <a:buNone/>
              <a:defRPr/>
            </a:lvl3pPr>
            <a:lvl4pPr marL="1363663" indent="0" algn="ctr">
              <a:buNone/>
              <a:defRPr/>
            </a:lvl4pPr>
            <a:lvl5pPr marL="1818214" indent="0" algn="ctr">
              <a:buNone/>
              <a:defRPr/>
            </a:lvl5pPr>
            <a:lvl6pPr marL="2272771" indent="0" algn="ctr">
              <a:buNone/>
              <a:defRPr/>
            </a:lvl6pPr>
            <a:lvl7pPr marL="2727321" indent="0" algn="ctr">
              <a:buNone/>
              <a:defRPr/>
            </a:lvl7pPr>
            <a:lvl8pPr marL="3181866" indent="0" algn="ctr">
              <a:buNone/>
              <a:defRPr/>
            </a:lvl8pPr>
            <a:lvl9pPr marL="363642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053768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180809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4551" indent="0">
              <a:buNone/>
              <a:defRPr sz="1800"/>
            </a:lvl2pPr>
            <a:lvl3pPr marL="909107" indent="0">
              <a:buNone/>
              <a:defRPr sz="1600"/>
            </a:lvl3pPr>
            <a:lvl4pPr marL="1363663" indent="0">
              <a:buNone/>
              <a:defRPr sz="1400"/>
            </a:lvl4pPr>
            <a:lvl5pPr marL="1818214" indent="0">
              <a:buNone/>
              <a:defRPr sz="1400"/>
            </a:lvl5pPr>
            <a:lvl6pPr marL="2272771" indent="0">
              <a:buNone/>
              <a:defRPr sz="1400"/>
            </a:lvl6pPr>
            <a:lvl7pPr marL="2727321" indent="0">
              <a:buNone/>
              <a:defRPr sz="1400"/>
            </a:lvl7pPr>
            <a:lvl8pPr marL="3181866" indent="0">
              <a:buNone/>
              <a:defRPr sz="1400"/>
            </a:lvl8pPr>
            <a:lvl9pPr marL="363642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16841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1516" y="1906588"/>
            <a:ext cx="3825875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788" y="1906588"/>
            <a:ext cx="3827462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13030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1058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551" indent="0">
              <a:buNone/>
              <a:defRPr sz="2000" b="1"/>
            </a:lvl2pPr>
            <a:lvl3pPr marL="909107" indent="0">
              <a:buNone/>
              <a:defRPr sz="1800" b="1"/>
            </a:lvl3pPr>
            <a:lvl4pPr marL="1363663" indent="0">
              <a:buNone/>
              <a:defRPr sz="1600" b="1"/>
            </a:lvl4pPr>
            <a:lvl5pPr marL="1818214" indent="0">
              <a:buNone/>
              <a:defRPr sz="1600" b="1"/>
            </a:lvl5pPr>
            <a:lvl6pPr marL="2272771" indent="0">
              <a:buNone/>
              <a:defRPr sz="1600" b="1"/>
            </a:lvl6pPr>
            <a:lvl7pPr marL="2727321" indent="0">
              <a:buNone/>
              <a:defRPr sz="1600" b="1"/>
            </a:lvl7pPr>
            <a:lvl8pPr marL="3181866" indent="0">
              <a:buNone/>
              <a:defRPr sz="1600" b="1"/>
            </a:lvl8pPr>
            <a:lvl9pPr marL="363642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551" indent="0">
              <a:buNone/>
              <a:defRPr sz="2000" b="1"/>
            </a:lvl2pPr>
            <a:lvl3pPr marL="909107" indent="0">
              <a:buNone/>
              <a:defRPr sz="1800" b="1"/>
            </a:lvl3pPr>
            <a:lvl4pPr marL="1363663" indent="0">
              <a:buNone/>
              <a:defRPr sz="1600" b="1"/>
            </a:lvl4pPr>
            <a:lvl5pPr marL="1818214" indent="0">
              <a:buNone/>
              <a:defRPr sz="1600" b="1"/>
            </a:lvl5pPr>
            <a:lvl6pPr marL="2272771" indent="0">
              <a:buNone/>
              <a:defRPr sz="1600" b="1"/>
            </a:lvl6pPr>
            <a:lvl7pPr marL="2727321" indent="0">
              <a:buNone/>
              <a:defRPr sz="1600" b="1"/>
            </a:lvl7pPr>
            <a:lvl8pPr marL="3181866" indent="0">
              <a:buNone/>
              <a:defRPr sz="1600" b="1"/>
            </a:lvl8pPr>
            <a:lvl9pPr marL="363642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119196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394246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61157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10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4551" indent="0">
              <a:buNone/>
              <a:defRPr sz="1200"/>
            </a:lvl2pPr>
            <a:lvl3pPr marL="909107" indent="0">
              <a:buNone/>
              <a:defRPr sz="1000"/>
            </a:lvl3pPr>
            <a:lvl4pPr marL="1363663" indent="0">
              <a:buNone/>
              <a:defRPr sz="900"/>
            </a:lvl4pPr>
            <a:lvl5pPr marL="1818214" indent="0">
              <a:buNone/>
              <a:defRPr sz="900"/>
            </a:lvl5pPr>
            <a:lvl6pPr marL="2272771" indent="0">
              <a:buNone/>
              <a:defRPr sz="900"/>
            </a:lvl6pPr>
            <a:lvl7pPr marL="2727321" indent="0">
              <a:buNone/>
              <a:defRPr sz="900"/>
            </a:lvl7pPr>
            <a:lvl8pPr marL="3181866" indent="0">
              <a:buNone/>
              <a:defRPr sz="900"/>
            </a:lvl8pPr>
            <a:lvl9pPr marL="363642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42709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4551" indent="0">
              <a:buNone/>
              <a:defRPr sz="2800"/>
            </a:lvl2pPr>
            <a:lvl3pPr marL="909107" indent="0">
              <a:buNone/>
              <a:defRPr sz="2400"/>
            </a:lvl3pPr>
            <a:lvl4pPr marL="1363663" indent="0">
              <a:buNone/>
              <a:defRPr sz="2000"/>
            </a:lvl4pPr>
            <a:lvl5pPr marL="1818214" indent="0">
              <a:buNone/>
              <a:defRPr sz="2000"/>
            </a:lvl5pPr>
            <a:lvl6pPr marL="2272771" indent="0">
              <a:buNone/>
              <a:defRPr sz="2000"/>
            </a:lvl6pPr>
            <a:lvl7pPr marL="2727321" indent="0">
              <a:buNone/>
              <a:defRPr sz="2000"/>
            </a:lvl7pPr>
            <a:lvl8pPr marL="3181866" indent="0">
              <a:buNone/>
              <a:defRPr sz="2000"/>
            </a:lvl8pPr>
            <a:lvl9pPr marL="3636425" indent="0">
              <a:buNone/>
              <a:defRPr sz="2000"/>
            </a:lvl9pPr>
          </a:lstStyle>
          <a:p>
            <a:pPr lvl="0"/>
            <a:endParaRPr lang="en-I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4551" indent="0">
              <a:buNone/>
              <a:defRPr sz="1200"/>
            </a:lvl2pPr>
            <a:lvl3pPr marL="909107" indent="0">
              <a:buNone/>
              <a:defRPr sz="1000"/>
            </a:lvl3pPr>
            <a:lvl4pPr marL="1363663" indent="0">
              <a:buNone/>
              <a:defRPr sz="900"/>
            </a:lvl4pPr>
            <a:lvl5pPr marL="1818214" indent="0">
              <a:buNone/>
              <a:defRPr sz="900"/>
            </a:lvl5pPr>
            <a:lvl6pPr marL="2272771" indent="0">
              <a:buNone/>
              <a:defRPr sz="900"/>
            </a:lvl6pPr>
            <a:lvl7pPr marL="2727321" indent="0">
              <a:buNone/>
              <a:defRPr sz="900"/>
            </a:lvl7pPr>
            <a:lvl8pPr marL="3181866" indent="0">
              <a:buNone/>
              <a:defRPr sz="900"/>
            </a:lvl8pPr>
            <a:lvl9pPr marL="363642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8116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595938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26269" y="569913"/>
            <a:ext cx="1951037" cy="56546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1513" y="569913"/>
            <a:ext cx="5702300" cy="5654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412822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569" y="569916"/>
            <a:ext cx="7805737" cy="114141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71516" y="1906588"/>
            <a:ext cx="3825875" cy="4318000"/>
          </a:xfrm>
        </p:spPr>
        <p:txBody>
          <a:bodyPr/>
          <a:lstStyle/>
          <a:p>
            <a:pPr lvl="0"/>
            <a:endParaRPr lang="en-I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9788" y="1906588"/>
            <a:ext cx="3827462" cy="431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528364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569" y="569916"/>
            <a:ext cx="7805737" cy="114141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944012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569" y="569916"/>
            <a:ext cx="7805737" cy="114141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71516" y="1906588"/>
            <a:ext cx="3825875" cy="431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9788" y="1906588"/>
            <a:ext cx="3827462" cy="4318000"/>
          </a:xfrm>
        </p:spPr>
        <p:txBody>
          <a:bodyPr/>
          <a:lstStyle/>
          <a:p>
            <a:pPr lvl="0"/>
            <a:endParaRPr lang="en-IN" noProof="0"/>
          </a:p>
        </p:txBody>
      </p:sp>
    </p:spTree>
    <p:extLst>
      <p:ext uri="{BB962C8B-B14F-4D97-AF65-F5344CB8AC3E}">
        <p14:creationId xmlns:p14="http://schemas.microsoft.com/office/powerpoint/2010/main" val="252007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939" indent="0">
              <a:buNone/>
              <a:defRPr sz="2000" b="1"/>
            </a:lvl2pPr>
            <a:lvl3pPr marL="907883" indent="0">
              <a:buNone/>
              <a:defRPr sz="1800" b="1"/>
            </a:lvl3pPr>
            <a:lvl4pPr marL="1361825" indent="0">
              <a:buNone/>
              <a:defRPr sz="1600" b="1"/>
            </a:lvl4pPr>
            <a:lvl5pPr marL="1815765" indent="0">
              <a:buNone/>
              <a:defRPr sz="1600" b="1"/>
            </a:lvl5pPr>
            <a:lvl6pPr marL="2269712" indent="0">
              <a:buNone/>
              <a:defRPr sz="1600" b="1"/>
            </a:lvl6pPr>
            <a:lvl7pPr marL="2723643" indent="0">
              <a:buNone/>
              <a:defRPr sz="1600" b="1"/>
            </a:lvl7pPr>
            <a:lvl8pPr marL="3177580" indent="0">
              <a:buNone/>
              <a:defRPr sz="1600" b="1"/>
            </a:lvl8pPr>
            <a:lvl9pPr marL="363152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939" indent="0">
              <a:buNone/>
              <a:defRPr sz="2000" b="1"/>
            </a:lvl2pPr>
            <a:lvl3pPr marL="907883" indent="0">
              <a:buNone/>
              <a:defRPr sz="1800" b="1"/>
            </a:lvl3pPr>
            <a:lvl4pPr marL="1361825" indent="0">
              <a:buNone/>
              <a:defRPr sz="1600" b="1"/>
            </a:lvl4pPr>
            <a:lvl5pPr marL="1815765" indent="0">
              <a:buNone/>
              <a:defRPr sz="1600" b="1"/>
            </a:lvl5pPr>
            <a:lvl6pPr marL="2269712" indent="0">
              <a:buNone/>
              <a:defRPr sz="1600" b="1"/>
            </a:lvl6pPr>
            <a:lvl7pPr marL="2723643" indent="0">
              <a:buNone/>
              <a:defRPr sz="1600" b="1"/>
            </a:lvl7pPr>
            <a:lvl8pPr marL="3177580" indent="0">
              <a:buNone/>
              <a:defRPr sz="1600" b="1"/>
            </a:lvl8pPr>
            <a:lvl9pPr marL="363152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41974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5"/>
            <a:ext cx="9141120" cy="6849359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4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0050" fontAlgn="base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defRPr/>
                </a:pPr>
                <a:endParaRPr lang="en-US" sz="22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ahoma" pitchFamily="34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64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0050" fontAlgn="base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defRPr/>
                </a:pPr>
                <a:endParaRPr lang="en-US" sz="22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ahoma" pitchFamily="34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0050" fontAlgn="base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defRPr/>
                </a:pPr>
                <a:endParaRPr lang="en-US" sz="22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ahoma" pitchFamily="34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0050" fontAlgn="base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defRPr/>
                </a:pPr>
                <a:endParaRPr lang="en-US" sz="22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ahoma" pitchFamily="34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0050" fontAlgn="base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defRPr/>
                </a:pPr>
                <a:endParaRPr lang="en-US" sz="22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ahoma" pitchFamily="34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005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/>
              </a:pPr>
              <a:endParaRPr lang="en-US" sz="2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005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/>
              </a:pPr>
              <a:endParaRPr lang="en-US" sz="2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endParaRPr>
            </a:p>
          </p:txBody>
        </p:sp>
      </p:grpSp>
      <p:grpSp>
        <p:nvGrpSpPr>
          <p:cNvPr id="13" name="Group 16"/>
          <p:cNvGrpSpPr>
            <a:grpSpLocks/>
          </p:cNvGrpSpPr>
          <p:nvPr userDrawn="1"/>
        </p:nvGrpSpPr>
        <p:grpSpPr bwMode="auto">
          <a:xfrm>
            <a:off x="0" y="5710200"/>
            <a:ext cx="9144000" cy="1106036"/>
            <a:chOff x="0" y="3552"/>
            <a:chExt cx="5760" cy="768"/>
          </a:xfrm>
        </p:grpSpPr>
        <p:pic>
          <p:nvPicPr>
            <p:cNvPr id="14" name="Picture 17" descr="iitmlogo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3583"/>
              <a:ext cx="737" cy="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Freeform 18"/>
            <p:cNvSpPr>
              <a:spLocks/>
            </p:cNvSpPr>
            <p:nvPr userDrawn="1"/>
          </p:nvSpPr>
          <p:spPr bwMode="auto">
            <a:xfrm>
              <a:off x="720" y="3552"/>
              <a:ext cx="5040" cy="624"/>
            </a:xfrm>
            <a:custGeom>
              <a:avLst/>
              <a:gdLst/>
              <a:ahLst/>
              <a:cxnLst>
                <a:cxn ang="0">
                  <a:pos x="0" y="384"/>
                </a:cxn>
                <a:cxn ang="0">
                  <a:pos x="3840" y="384"/>
                </a:cxn>
                <a:cxn ang="0">
                  <a:pos x="3888" y="192"/>
                </a:cxn>
                <a:cxn ang="0">
                  <a:pos x="3936" y="384"/>
                </a:cxn>
                <a:cxn ang="0">
                  <a:pos x="3984" y="192"/>
                </a:cxn>
                <a:cxn ang="0">
                  <a:pos x="4080" y="624"/>
                </a:cxn>
                <a:cxn ang="0">
                  <a:pos x="4128" y="0"/>
                </a:cxn>
                <a:cxn ang="0">
                  <a:pos x="4176" y="624"/>
                </a:cxn>
                <a:cxn ang="0">
                  <a:pos x="4224" y="192"/>
                </a:cxn>
                <a:cxn ang="0">
                  <a:pos x="4272" y="384"/>
                </a:cxn>
                <a:cxn ang="0">
                  <a:pos x="4272" y="192"/>
                </a:cxn>
                <a:cxn ang="0">
                  <a:pos x="4320" y="384"/>
                </a:cxn>
                <a:cxn ang="0">
                  <a:pos x="5040" y="384"/>
                </a:cxn>
              </a:cxnLst>
              <a:rect l="0" t="0" r="r" b="b"/>
              <a:pathLst>
                <a:path w="5040" h="624">
                  <a:moveTo>
                    <a:pt x="0" y="384"/>
                  </a:moveTo>
                  <a:lnTo>
                    <a:pt x="3840" y="384"/>
                  </a:lnTo>
                  <a:lnTo>
                    <a:pt x="3888" y="192"/>
                  </a:lnTo>
                  <a:lnTo>
                    <a:pt x="3936" y="384"/>
                  </a:lnTo>
                  <a:lnTo>
                    <a:pt x="3984" y="192"/>
                  </a:lnTo>
                  <a:lnTo>
                    <a:pt x="4080" y="624"/>
                  </a:lnTo>
                  <a:lnTo>
                    <a:pt x="4128" y="0"/>
                  </a:lnTo>
                  <a:lnTo>
                    <a:pt x="4176" y="624"/>
                  </a:lnTo>
                  <a:lnTo>
                    <a:pt x="4224" y="192"/>
                  </a:lnTo>
                  <a:lnTo>
                    <a:pt x="4272" y="384"/>
                  </a:lnTo>
                  <a:lnTo>
                    <a:pt x="4272" y="192"/>
                  </a:lnTo>
                  <a:lnTo>
                    <a:pt x="4320" y="384"/>
                  </a:lnTo>
                  <a:lnTo>
                    <a:pt x="5040" y="384"/>
                  </a:lnTo>
                </a:path>
              </a:pathLst>
            </a:custGeom>
            <a:noFill/>
            <a:ln w="28575" cmpd="sng">
              <a:solidFill>
                <a:srgbClr val="FFFF66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defTabSz="91005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/>
              </a:pPr>
              <a:endParaRPr lang="en-US" sz="2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endParaRPr>
            </a:p>
          </p:txBody>
        </p:sp>
        <p:sp>
          <p:nvSpPr>
            <p:cNvPr id="16" name="Line 19"/>
            <p:cNvSpPr>
              <a:spLocks noChangeShapeType="1"/>
            </p:cNvSpPr>
            <p:nvPr userDrawn="1"/>
          </p:nvSpPr>
          <p:spPr bwMode="auto">
            <a:xfrm>
              <a:off x="4752" y="3666"/>
              <a:ext cx="576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defTabSz="91005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/>
              </a:pPr>
              <a:endParaRPr lang="en-US" sz="2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endParaRPr>
            </a:p>
          </p:txBody>
        </p:sp>
        <p:sp>
          <p:nvSpPr>
            <p:cNvPr id="17" name="Oval 20"/>
            <p:cNvSpPr>
              <a:spLocks noChangeArrowheads="1"/>
            </p:cNvSpPr>
            <p:nvPr userDrawn="1"/>
          </p:nvSpPr>
          <p:spPr bwMode="auto">
            <a:xfrm>
              <a:off x="4580" y="3648"/>
              <a:ext cx="48" cy="4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lIns="91401" tIns="45701" rIns="91401" bIns="45701" anchor="ctr"/>
            <a:lstStyle/>
            <a:p>
              <a:pPr defTabSz="818201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/>
              </a:pPr>
              <a:endParaRPr lang="en-US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ahoma" pitchFamily="34" charset="0"/>
              </a:endParaRPr>
            </a:p>
          </p:txBody>
        </p:sp>
        <p:sp>
          <p:nvSpPr>
            <p:cNvPr id="18" name="Oval 21"/>
            <p:cNvSpPr>
              <a:spLocks noChangeArrowheads="1"/>
            </p:cNvSpPr>
            <p:nvPr userDrawn="1"/>
          </p:nvSpPr>
          <p:spPr bwMode="auto">
            <a:xfrm>
              <a:off x="4676" y="3648"/>
              <a:ext cx="48" cy="48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 wrap="none" lIns="91401" tIns="45701" rIns="91401" bIns="45701" anchor="ctr"/>
            <a:lstStyle/>
            <a:p>
              <a:pPr defTabSz="818201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/>
              </a:pPr>
              <a:endParaRPr lang="en-US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ahoma" pitchFamily="34" charset="0"/>
              </a:endParaRPr>
            </a:p>
          </p:txBody>
        </p:sp>
      </p:grpSp>
      <p:sp>
        <p:nvSpPr>
          <p:cNvPr id="5325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440" y="1736824"/>
            <a:ext cx="7773120" cy="1921162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326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920" y="6248821"/>
            <a:ext cx="2132640" cy="475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74FCA-89F9-4F6D-BD6C-51F80E278D76}" type="datetime1">
              <a:rPr lang="en-US" smtClean="0">
                <a:solidFill>
                  <a:srgbClr val="FFFFFF"/>
                </a:solidFill>
              </a:rPr>
              <a:pPr>
                <a:defRPr/>
              </a:pPr>
              <a:t>7/4/2024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Rectangle 1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445" y="6254577"/>
            <a:ext cx="2134080" cy="47669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03760-5F2C-40A1-B52D-100946D74D5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0799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85E39-5FF0-406A-BB04-A56F45FD8845}" type="datetime1">
              <a:rPr lang="en-US" smtClean="0">
                <a:solidFill>
                  <a:srgbClr val="FFFFFF"/>
                </a:solidFill>
              </a:rPr>
              <a:pPr>
                <a:defRPr/>
              </a:pPr>
              <a:t>7/4/2024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92442-49A8-48EA-8931-DF0F8C198DB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835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80" y="4406993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09178" indent="0">
              <a:buNone/>
              <a:defRPr sz="1600"/>
            </a:lvl2pPr>
            <a:lvl3pPr marL="818341" indent="0">
              <a:buNone/>
              <a:defRPr sz="1500"/>
            </a:lvl3pPr>
            <a:lvl4pPr marL="1227546" indent="0">
              <a:buNone/>
              <a:defRPr sz="1300"/>
            </a:lvl4pPr>
            <a:lvl5pPr marL="1636695" indent="0">
              <a:buNone/>
              <a:defRPr sz="1300"/>
            </a:lvl5pPr>
            <a:lvl6pPr marL="2045857" indent="0">
              <a:buNone/>
              <a:defRPr sz="1300"/>
            </a:lvl6pPr>
            <a:lvl7pPr marL="2455052" indent="0">
              <a:buNone/>
              <a:defRPr sz="1300"/>
            </a:lvl7pPr>
            <a:lvl8pPr marL="2864214" indent="0">
              <a:buNone/>
              <a:defRPr sz="1300"/>
            </a:lvl8pPr>
            <a:lvl9pPr marL="3273389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F42503-FFA5-4457-A390-A8C8F957F6E4}" type="datetime1">
              <a:rPr lang="en-US" smtClean="0">
                <a:solidFill>
                  <a:srgbClr val="FFFFFF"/>
                </a:solidFill>
              </a:rPr>
              <a:pPr>
                <a:defRPr/>
              </a:pPr>
              <a:t>7/4/2024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63E3BB-FADB-4ADE-BCA1-6935588E6C6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2067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920" y="1600008"/>
            <a:ext cx="4044960" cy="452639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125" y="1600008"/>
            <a:ext cx="4046400" cy="452639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C12625-7304-4417-BD23-697C32249B9B}" type="datetime1">
              <a:rPr lang="en-US" smtClean="0">
                <a:solidFill>
                  <a:srgbClr val="FFFFFF"/>
                </a:solidFill>
              </a:rPr>
              <a:pPr>
                <a:defRPr/>
              </a:pPr>
              <a:t>7/4/2024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E1697-4232-4596-B62B-774801C117F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7752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9178" indent="0">
              <a:buNone/>
              <a:defRPr sz="1800" b="1"/>
            </a:lvl2pPr>
            <a:lvl3pPr marL="818341" indent="0">
              <a:buNone/>
              <a:defRPr sz="1600" b="1"/>
            </a:lvl3pPr>
            <a:lvl4pPr marL="1227546" indent="0">
              <a:buNone/>
              <a:defRPr sz="1500" b="1"/>
            </a:lvl4pPr>
            <a:lvl5pPr marL="1636695" indent="0">
              <a:buNone/>
              <a:defRPr sz="1500" b="1"/>
            </a:lvl5pPr>
            <a:lvl6pPr marL="2045857" indent="0">
              <a:buNone/>
              <a:defRPr sz="1500" b="1"/>
            </a:lvl6pPr>
            <a:lvl7pPr marL="2455052" indent="0">
              <a:buNone/>
              <a:defRPr sz="1500" b="1"/>
            </a:lvl7pPr>
            <a:lvl8pPr marL="2864214" indent="0">
              <a:buNone/>
              <a:defRPr sz="1500" b="1"/>
            </a:lvl8pPr>
            <a:lvl9pPr marL="3273389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42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9178" indent="0">
              <a:buNone/>
              <a:defRPr sz="1800" b="1"/>
            </a:lvl2pPr>
            <a:lvl3pPr marL="818341" indent="0">
              <a:buNone/>
              <a:defRPr sz="1600" b="1"/>
            </a:lvl3pPr>
            <a:lvl4pPr marL="1227546" indent="0">
              <a:buNone/>
              <a:defRPr sz="1500" b="1"/>
            </a:lvl4pPr>
            <a:lvl5pPr marL="1636695" indent="0">
              <a:buNone/>
              <a:defRPr sz="1500" b="1"/>
            </a:lvl5pPr>
            <a:lvl6pPr marL="2045857" indent="0">
              <a:buNone/>
              <a:defRPr sz="1500" b="1"/>
            </a:lvl6pPr>
            <a:lvl7pPr marL="2455052" indent="0">
              <a:buNone/>
              <a:defRPr sz="1500" b="1"/>
            </a:lvl7pPr>
            <a:lvl8pPr marL="2864214" indent="0">
              <a:buNone/>
              <a:defRPr sz="1500" b="1"/>
            </a:lvl8pPr>
            <a:lvl9pPr marL="3273389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42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B3C2FA-E07F-436A-BA32-5A4ABAC16C1F}" type="datetime1">
              <a:rPr lang="en-US" smtClean="0">
                <a:solidFill>
                  <a:srgbClr val="FFFFFF"/>
                </a:solidFill>
              </a:rPr>
              <a:pPr>
                <a:defRPr/>
              </a:pPr>
              <a:t>7/4/2024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ADB0B9-848F-448F-A963-5AD3DF89D4D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4801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A3775-410A-4357-BCC5-749D571E6974}" type="datetime1">
              <a:rPr lang="en-US" smtClean="0">
                <a:solidFill>
                  <a:srgbClr val="FFFFFF"/>
                </a:solidFill>
              </a:rPr>
              <a:pPr>
                <a:defRPr/>
              </a:pPr>
              <a:t>7/4/2024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F5C90-714D-4063-88F0-D98A541459A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4053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B89AC7-29F9-4591-9BE3-258509A0DEE2}" type="datetime1">
              <a:rPr lang="en-US" smtClean="0">
                <a:solidFill>
                  <a:srgbClr val="FFFFFF"/>
                </a:solidFill>
              </a:rPr>
              <a:pPr>
                <a:defRPr/>
              </a:pPr>
              <a:t>7/4/2024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C1D1BA-C48B-4729-9ECE-74B88FE1974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7561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25" y="273633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20" y="1434521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09178" indent="0">
              <a:buNone/>
              <a:defRPr sz="1100"/>
            </a:lvl2pPr>
            <a:lvl3pPr marL="818341" indent="0">
              <a:buNone/>
              <a:defRPr sz="900"/>
            </a:lvl3pPr>
            <a:lvl4pPr marL="1227546" indent="0">
              <a:buNone/>
              <a:defRPr sz="800"/>
            </a:lvl4pPr>
            <a:lvl5pPr marL="1636695" indent="0">
              <a:buNone/>
              <a:defRPr sz="800"/>
            </a:lvl5pPr>
            <a:lvl6pPr marL="2045857" indent="0">
              <a:buNone/>
              <a:defRPr sz="800"/>
            </a:lvl6pPr>
            <a:lvl7pPr marL="2455052" indent="0">
              <a:buNone/>
              <a:defRPr sz="800"/>
            </a:lvl7pPr>
            <a:lvl8pPr marL="2864214" indent="0">
              <a:buNone/>
              <a:defRPr sz="800"/>
            </a:lvl8pPr>
            <a:lvl9pPr marL="327338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208CA-A9F1-4DD0-B02A-D7BD4DF0BF7A}" type="datetime1">
              <a:rPr lang="en-US" smtClean="0">
                <a:solidFill>
                  <a:srgbClr val="FFFFFF"/>
                </a:solidFill>
              </a:rPr>
              <a:pPr>
                <a:defRPr/>
              </a:pPr>
              <a:t>7/4/2024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BD2878-A1A6-45B5-BD46-D93CCE21ED7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1825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05" y="4800026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05" y="612065"/>
            <a:ext cx="5486400" cy="4115952"/>
          </a:xfrm>
        </p:spPr>
        <p:txBody>
          <a:bodyPr lIns="90090" tIns="45047" rIns="90090" bIns="45047"/>
          <a:lstStyle>
            <a:lvl1pPr marL="0" indent="0">
              <a:buNone/>
              <a:defRPr sz="2900"/>
            </a:lvl1pPr>
            <a:lvl2pPr marL="409178" indent="0">
              <a:buNone/>
              <a:defRPr sz="2500"/>
            </a:lvl2pPr>
            <a:lvl3pPr marL="818341" indent="0">
              <a:buNone/>
              <a:defRPr sz="2200"/>
            </a:lvl3pPr>
            <a:lvl4pPr marL="1227546" indent="0">
              <a:buNone/>
              <a:defRPr sz="1800"/>
            </a:lvl4pPr>
            <a:lvl5pPr marL="1636695" indent="0">
              <a:buNone/>
              <a:defRPr sz="1800"/>
            </a:lvl5pPr>
            <a:lvl6pPr marL="2045857" indent="0">
              <a:buNone/>
              <a:defRPr sz="1800"/>
            </a:lvl6pPr>
            <a:lvl7pPr marL="2455052" indent="0">
              <a:buNone/>
              <a:defRPr sz="1800"/>
            </a:lvl7pPr>
            <a:lvl8pPr marL="2864214" indent="0">
              <a:buNone/>
              <a:defRPr sz="1800"/>
            </a:lvl8pPr>
            <a:lvl9pPr marL="3273389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05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09178" indent="0">
              <a:buNone/>
              <a:defRPr sz="1100"/>
            </a:lvl2pPr>
            <a:lvl3pPr marL="818341" indent="0">
              <a:buNone/>
              <a:defRPr sz="900"/>
            </a:lvl3pPr>
            <a:lvl4pPr marL="1227546" indent="0">
              <a:buNone/>
              <a:defRPr sz="800"/>
            </a:lvl4pPr>
            <a:lvl5pPr marL="1636695" indent="0">
              <a:buNone/>
              <a:defRPr sz="800"/>
            </a:lvl5pPr>
            <a:lvl6pPr marL="2045857" indent="0">
              <a:buNone/>
              <a:defRPr sz="800"/>
            </a:lvl6pPr>
            <a:lvl7pPr marL="2455052" indent="0">
              <a:buNone/>
              <a:defRPr sz="800"/>
            </a:lvl7pPr>
            <a:lvl8pPr marL="2864214" indent="0">
              <a:buNone/>
              <a:defRPr sz="800"/>
            </a:lvl8pPr>
            <a:lvl9pPr marL="327338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41106-23A4-4584-B8AC-2CC665B56881}" type="datetime1">
              <a:rPr lang="en-US" smtClean="0">
                <a:solidFill>
                  <a:srgbClr val="FFFFFF"/>
                </a:solidFill>
              </a:rPr>
              <a:pPr>
                <a:defRPr/>
              </a:pPr>
              <a:t>7/4/2024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D200A-296A-4F62-B2F6-05A36542737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9610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A4D56-F345-4E92-8D6C-1A4D2FD8DE7B}" type="datetime1">
              <a:rPr lang="en-US" smtClean="0">
                <a:solidFill>
                  <a:srgbClr val="FFFFFF"/>
                </a:solidFill>
              </a:rPr>
              <a:pPr>
                <a:defRPr/>
              </a:pPr>
              <a:t>7/4/2024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4CDF6-6345-47E0-92BB-8C11CE6B4D2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076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8480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1200" y="275069"/>
            <a:ext cx="2056320" cy="585133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922" y="275069"/>
            <a:ext cx="6035040" cy="58513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E56ECA-7C1A-456F-A94F-62344D4982FA}" type="datetime1">
              <a:rPr lang="en-US" smtClean="0">
                <a:solidFill>
                  <a:srgbClr val="FFFFFF"/>
                </a:solidFill>
              </a:rPr>
              <a:pPr>
                <a:defRPr/>
              </a:pPr>
              <a:t>7/4/2024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CB9F6-40C8-482C-B250-CA07D7A1BB7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9234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922" y="275069"/>
            <a:ext cx="8229600" cy="58513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9D6F0-247C-4D48-824B-CB4ECC31EA49}" type="datetime1">
              <a:rPr lang="en-US" smtClean="0">
                <a:solidFill>
                  <a:srgbClr val="FFFFFF"/>
                </a:solidFill>
              </a:rPr>
              <a:pPr>
                <a:defRPr/>
              </a:pPr>
              <a:t>7/4/2024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39C0C0-C27F-4139-8D73-730D22F0C60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4882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515" y="569915"/>
            <a:ext cx="7805737" cy="114141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8273803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42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8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2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6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1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5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9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3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5CA6B-7F21-4ED6-ADB5-7F7134BAC71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7/4/2024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84B3-1B1E-4093-8445-F60DC86B41C1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9268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49C25-277E-48FF-9F59-57B1C317E5E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7/4/2024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84B3-1B1E-4093-8445-F60DC86B41C1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5120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6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422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84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26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168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11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253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795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337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A7097-C1F9-449A-8CD5-A85DCF13EAA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7/4/2024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84B3-1B1E-4093-8445-F60DC86B41C1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24317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EE9BE-54FF-4427-84C4-AEDBCC3FD8A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7/4/2024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84B3-1B1E-4093-8445-F60DC86B41C1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3195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222" indent="0">
              <a:buNone/>
              <a:defRPr sz="2000" b="1"/>
            </a:lvl2pPr>
            <a:lvl3pPr marL="908447" indent="0">
              <a:buNone/>
              <a:defRPr sz="1800" b="1"/>
            </a:lvl3pPr>
            <a:lvl4pPr marL="1362673" indent="0">
              <a:buNone/>
              <a:defRPr sz="1600" b="1"/>
            </a:lvl4pPr>
            <a:lvl5pPr marL="1816895" indent="0">
              <a:buNone/>
              <a:defRPr sz="1600" b="1"/>
            </a:lvl5pPr>
            <a:lvl6pPr marL="2271122" indent="0">
              <a:buNone/>
              <a:defRPr sz="1600" b="1"/>
            </a:lvl6pPr>
            <a:lvl7pPr marL="2725340" indent="0">
              <a:buNone/>
              <a:defRPr sz="1600" b="1"/>
            </a:lvl7pPr>
            <a:lvl8pPr marL="3179557" indent="0">
              <a:buNone/>
              <a:defRPr sz="1600" b="1"/>
            </a:lvl8pPr>
            <a:lvl9pPr marL="363378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222" indent="0">
              <a:buNone/>
              <a:defRPr sz="2000" b="1"/>
            </a:lvl2pPr>
            <a:lvl3pPr marL="908447" indent="0">
              <a:buNone/>
              <a:defRPr sz="1800" b="1"/>
            </a:lvl3pPr>
            <a:lvl4pPr marL="1362673" indent="0">
              <a:buNone/>
              <a:defRPr sz="1600" b="1"/>
            </a:lvl4pPr>
            <a:lvl5pPr marL="1816895" indent="0">
              <a:buNone/>
              <a:defRPr sz="1600" b="1"/>
            </a:lvl5pPr>
            <a:lvl6pPr marL="2271122" indent="0">
              <a:buNone/>
              <a:defRPr sz="1600" b="1"/>
            </a:lvl6pPr>
            <a:lvl7pPr marL="2725340" indent="0">
              <a:buNone/>
              <a:defRPr sz="1600" b="1"/>
            </a:lvl7pPr>
            <a:lvl8pPr marL="3179557" indent="0">
              <a:buNone/>
              <a:defRPr sz="1600" b="1"/>
            </a:lvl8pPr>
            <a:lvl9pPr marL="363378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BB684-558D-4C3B-BD62-9F68D4BE96A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7/4/2024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84B3-1B1E-4093-8445-F60DC86B41C1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9727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69F90-E84B-446B-98AC-2C33C5B1E59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7/4/2024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84B3-1B1E-4093-8445-F60DC86B41C1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5347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43589-8CEF-4A95-B52A-B9C67FF102D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7/4/2024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84B3-1B1E-4093-8445-F60DC86B41C1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825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87981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11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4222" indent="0">
              <a:buNone/>
              <a:defRPr sz="1200"/>
            </a:lvl2pPr>
            <a:lvl3pPr marL="908447" indent="0">
              <a:buNone/>
              <a:defRPr sz="1000"/>
            </a:lvl3pPr>
            <a:lvl4pPr marL="1362673" indent="0">
              <a:buNone/>
              <a:defRPr sz="900"/>
            </a:lvl4pPr>
            <a:lvl5pPr marL="1816895" indent="0">
              <a:buNone/>
              <a:defRPr sz="900"/>
            </a:lvl5pPr>
            <a:lvl6pPr marL="2271122" indent="0">
              <a:buNone/>
              <a:defRPr sz="900"/>
            </a:lvl6pPr>
            <a:lvl7pPr marL="2725340" indent="0">
              <a:buNone/>
              <a:defRPr sz="900"/>
            </a:lvl7pPr>
            <a:lvl8pPr marL="3179557" indent="0">
              <a:buNone/>
              <a:defRPr sz="900"/>
            </a:lvl8pPr>
            <a:lvl9pPr marL="363378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F207A-FFDF-4864-BDB4-AD1577CD26B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7/4/2024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84B3-1B1E-4093-8445-F60DC86B41C1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8235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4222" indent="0">
              <a:buNone/>
              <a:defRPr sz="2800"/>
            </a:lvl2pPr>
            <a:lvl3pPr marL="908447" indent="0">
              <a:buNone/>
              <a:defRPr sz="2400"/>
            </a:lvl3pPr>
            <a:lvl4pPr marL="1362673" indent="0">
              <a:buNone/>
              <a:defRPr sz="2000"/>
            </a:lvl4pPr>
            <a:lvl5pPr marL="1816895" indent="0">
              <a:buNone/>
              <a:defRPr sz="2000"/>
            </a:lvl5pPr>
            <a:lvl6pPr marL="2271122" indent="0">
              <a:buNone/>
              <a:defRPr sz="2000"/>
            </a:lvl6pPr>
            <a:lvl7pPr marL="2725340" indent="0">
              <a:buNone/>
              <a:defRPr sz="2000"/>
            </a:lvl7pPr>
            <a:lvl8pPr marL="3179557" indent="0">
              <a:buNone/>
              <a:defRPr sz="2000"/>
            </a:lvl8pPr>
            <a:lvl9pPr marL="3633788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4222" indent="0">
              <a:buNone/>
              <a:defRPr sz="1200"/>
            </a:lvl2pPr>
            <a:lvl3pPr marL="908447" indent="0">
              <a:buNone/>
              <a:defRPr sz="1000"/>
            </a:lvl3pPr>
            <a:lvl4pPr marL="1362673" indent="0">
              <a:buNone/>
              <a:defRPr sz="900"/>
            </a:lvl4pPr>
            <a:lvl5pPr marL="1816895" indent="0">
              <a:buNone/>
              <a:defRPr sz="900"/>
            </a:lvl5pPr>
            <a:lvl6pPr marL="2271122" indent="0">
              <a:buNone/>
              <a:defRPr sz="900"/>
            </a:lvl6pPr>
            <a:lvl7pPr marL="2725340" indent="0">
              <a:buNone/>
              <a:defRPr sz="900"/>
            </a:lvl7pPr>
            <a:lvl8pPr marL="3179557" indent="0">
              <a:buNone/>
              <a:defRPr sz="900"/>
            </a:lvl8pPr>
            <a:lvl9pPr marL="363378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C8B47-6922-44B0-A938-EAA999A766A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7/4/2024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84B3-1B1E-4093-8445-F60DC86B41C1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8581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C8033-42CA-45F5-B3DB-6030EC0C793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7/4/2024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84B3-1B1E-4093-8445-F60DC86B41C1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47492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70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0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02157-7FD0-4305-B57D-DC6ABB40E02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7/4/2024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84B3-1B1E-4093-8445-F60DC86B41C1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3642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6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7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3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4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0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6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89FD6-3E14-4EEC-9994-F8526984994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7/4/2024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84B3-1B1E-4093-8445-F60DC86B41C1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96461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EB2FE-6C73-414C-BDAA-1EEAC1D3CB5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7/4/2024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84B3-1B1E-4093-8445-F60DC86B41C1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173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58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16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74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33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91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49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07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66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608CC-F0B9-4CEF-856F-08F285B12A8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7/4/2024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84B3-1B1E-4093-8445-F60DC86B41C1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042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FCEC2-C83B-4BBF-9CD4-B23D42C2C80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7/4/2024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84B3-1B1E-4093-8445-F60DC86B41C1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48516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25" indent="0">
              <a:buNone/>
              <a:defRPr sz="2000" b="1"/>
            </a:lvl2pPr>
            <a:lvl3pPr marL="911655" indent="0">
              <a:buNone/>
              <a:defRPr sz="1800" b="1"/>
            </a:lvl3pPr>
            <a:lvl4pPr marL="1367485" indent="0">
              <a:buNone/>
              <a:defRPr sz="1600" b="1"/>
            </a:lvl4pPr>
            <a:lvl5pPr marL="1823310" indent="0">
              <a:buNone/>
              <a:defRPr sz="1600" b="1"/>
            </a:lvl5pPr>
            <a:lvl6pPr marL="2279140" indent="0">
              <a:buNone/>
              <a:defRPr sz="1600" b="1"/>
            </a:lvl6pPr>
            <a:lvl7pPr marL="2734965" indent="0">
              <a:buNone/>
              <a:defRPr sz="1600" b="1"/>
            </a:lvl7pPr>
            <a:lvl8pPr marL="3190785" indent="0">
              <a:buNone/>
              <a:defRPr sz="1600" b="1"/>
            </a:lvl8pPr>
            <a:lvl9pPr marL="36466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25" indent="0">
              <a:buNone/>
              <a:defRPr sz="2000" b="1"/>
            </a:lvl2pPr>
            <a:lvl3pPr marL="911655" indent="0">
              <a:buNone/>
              <a:defRPr sz="1800" b="1"/>
            </a:lvl3pPr>
            <a:lvl4pPr marL="1367485" indent="0">
              <a:buNone/>
              <a:defRPr sz="1600" b="1"/>
            </a:lvl4pPr>
            <a:lvl5pPr marL="1823310" indent="0">
              <a:buNone/>
              <a:defRPr sz="1600" b="1"/>
            </a:lvl5pPr>
            <a:lvl6pPr marL="2279140" indent="0">
              <a:buNone/>
              <a:defRPr sz="1600" b="1"/>
            </a:lvl6pPr>
            <a:lvl7pPr marL="2734965" indent="0">
              <a:buNone/>
              <a:defRPr sz="1600" b="1"/>
            </a:lvl7pPr>
            <a:lvl8pPr marL="3190785" indent="0">
              <a:buNone/>
              <a:defRPr sz="1600" b="1"/>
            </a:lvl8pPr>
            <a:lvl9pPr marL="36466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6AD3-0E57-4AA3-87D9-93F17B5D53A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7/4/2024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84B3-1B1E-4093-8445-F60DC86B41C1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3447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2E998-0835-494A-BF3E-066077E5ACF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7/4/2024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84B3-1B1E-4093-8445-F60DC86B41C1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599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11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3939" indent="0">
              <a:buNone/>
              <a:defRPr sz="1200"/>
            </a:lvl2pPr>
            <a:lvl3pPr marL="907883" indent="0">
              <a:buNone/>
              <a:defRPr sz="1000"/>
            </a:lvl3pPr>
            <a:lvl4pPr marL="1361825" indent="0">
              <a:buNone/>
              <a:defRPr sz="900"/>
            </a:lvl4pPr>
            <a:lvl5pPr marL="1815765" indent="0">
              <a:buNone/>
              <a:defRPr sz="900"/>
            </a:lvl5pPr>
            <a:lvl6pPr marL="2269712" indent="0">
              <a:buNone/>
              <a:defRPr sz="900"/>
            </a:lvl6pPr>
            <a:lvl7pPr marL="2723643" indent="0">
              <a:buNone/>
              <a:defRPr sz="900"/>
            </a:lvl7pPr>
            <a:lvl8pPr marL="3177580" indent="0">
              <a:buNone/>
              <a:defRPr sz="900"/>
            </a:lvl8pPr>
            <a:lvl9pPr marL="363152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58223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24CB1-DFEC-4CF2-ADB2-42E8B4E269D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7/4/2024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84B3-1B1E-4093-8445-F60DC86B41C1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49459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7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825" indent="0">
              <a:buNone/>
              <a:defRPr sz="1200"/>
            </a:lvl2pPr>
            <a:lvl3pPr marL="911655" indent="0">
              <a:buNone/>
              <a:defRPr sz="1000"/>
            </a:lvl3pPr>
            <a:lvl4pPr marL="1367485" indent="0">
              <a:buNone/>
              <a:defRPr sz="900"/>
            </a:lvl4pPr>
            <a:lvl5pPr marL="1823310" indent="0">
              <a:buNone/>
              <a:defRPr sz="900"/>
            </a:lvl5pPr>
            <a:lvl6pPr marL="2279140" indent="0">
              <a:buNone/>
              <a:defRPr sz="900"/>
            </a:lvl6pPr>
            <a:lvl7pPr marL="2734965" indent="0">
              <a:buNone/>
              <a:defRPr sz="900"/>
            </a:lvl7pPr>
            <a:lvl8pPr marL="3190785" indent="0">
              <a:buNone/>
              <a:defRPr sz="900"/>
            </a:lvl8pPr>
            <a:lvl9pPr marL="36466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94378-1005-4081-96AE-ABD69703B6E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7/4/2024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84B3-1B1E-4093-8445-F60DC86B41C1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99372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825" indent="0">
              <a:buNone/>
              <a:defRPr sz="2800"/>
            </a:lvl2pPr>
            <a:lvl3pPr marL="911655" indent="0">
              <a:buNone/>
              <a:defRPr sz="2400"/>
            </a:lvl3pPr>
            <a:lvl4pPr marL="1367485" indent="0">
              <a:buNone/>
              <a:defRPr sz="2000"/>
            </a:lvl4pPr>
            <a:lvl5pPr marL="1823310" indent="0">
              <a:buNone/>
              <a:defRPr sz="2000"/>
            </a:lvl5pPr>
            <a:lvl6pPr marL="2279140" indent="0">
              <a:buNone/>
              <a:defRPr sz="2000"/>
            </a:lvl6pPr>
            <a:lvl7pPr marL="2734965" indent="0">
              <a:buNone/>
              <a:defRPr sz="2000"/>
            </a:lvl7pPr>
            <a:lvl8pPr marL="3190785" indent="0">
              <a:buNone/>
              <a:defRPr sz="2000"/>
            </a:lvl8pPr>
            <a:lvl9pPr marL="3646618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825" indent="0">
              <a:buNone/>
              <a:defRPr sz="1200"/>
            </a:lvl2pPr>
            <a:lvl3pPr marL="911655" indent="0">
              <a:buNone/>
              <a:defRPr sz="1000"/>
            </a:lvl3pPr>
            <a:lvl4pPr marL="1367485" indent="0">
              <a:buNone/>
              <a:defRPr sz="900"/>
            </a:lvl4pPr>
            <a:lvl5pPr marL="1823310" indent="0">
              <a:buNone/>
              <a:defRPr sz="900"/>
            </a:lvl5pPr>
            <a:lvl6pPr marL="2279140" indent="0">
              <a:buNone/>
              <a:defRPr sz="900"/>
            </a:lvl6pPr>
            <a:lvl7pPr marL="2734965" indent="0">
              <a:buNone/>
              <a:defRPr sz="900"/>
            </a:lvl7pPr>
            <a:lvl8pPr marL="3190785" indent="0">
              <a:buNone/>
              <a:defRPr sz="900"/>
            </a:lvl8pPr>
            <a:lvl9pPr marL="36466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EC35C-709E-424C-9346-D34A779A54F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7/4/2024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84B3-1B1E-4093-8445-F60DC86B41C1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26096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E8ABC-0CA6-4B17-80BC-D6651F25EF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7/4/2024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84B3-1B1E-4093-8445-F60DC86B41C1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57435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67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7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467A0-E19B-438D-B9C4-A498CF72DF3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7/4/2024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84B3-1B1E-4093-8445-F60DC86B41C1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4646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5" y="273629"/>
            <a:ext cx="8222400" cy="11391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A67857-E46A-4391-A80E-C612A9636A4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0AD1F-311D-4F5F-909A-19D74821FAE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26966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4CB1B5-C4AD-EF49-4F5B-26701ACB7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704E5-11CA-40A6-8695-7A0DD1A50015}" type="datetimeFigureOut">
              <a:rPr lang="en-IN"/>
              <a:pPr>
                <a:defRPr/>
              </a:pPr>
              <a:t>04-07-2024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9FA712-25DB-3D86-52AF-FDF614C04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5C537D-B8DE-42F0-C690-B7FC5D0A4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9592E4-E11C-4F33-83F1-DAE57B4EB7B6}" type="slidenum">
              <a:rPr lang="en-IN" altLang="en-US"/>
              <a:pPr/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375362994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2C5B24-B049-BBC5-F6B8-D0158B9B6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3A5E0-4740-4AA1-BB07-61E89D8FE443}" type="datetimeFigureOut">
              <a:rPr lang="en-IN"/>
              <a:pPr>
                <a:defRPr/>
              </a:pPr>
              <a:t>04-07-2024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75A399-3284-0657-1D80-C65F3D7D8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667676-8FCB-D841-EE77-9AF572029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61A14D-25A9-4AEE-A06E-83869DC72DD9}" type="slidenum">
              <a:rPr lang="en-IN" altLang="en-US"/>
              <a:pPr/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343222272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93F366-4039-7D93-42AC-940D1F661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7BC74-8568-48F4-9358-D80A6DDD1D3E}" type="datetimeFigureOut">
              <a:rPr lang="en-IN"/>
              <a:pPr>
                <a:defRPr/>
              </a:pPr>
              <a:t>04-07-2024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8EB6B1-8E4D-00EB-7652-A3451D3F0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A77F1C-0014-8520-8773-7AAF7D44B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CDEBE6-7538-498C-868E-D0834D8EAB7A}" type="slidenum">
              <a:rPr lang="en-IN" altLang="en-US"/>
              <a:pPr/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29772586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FEF8F23-757F-30DB-DC20-81086611E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CB74B-442B-417B-98FC-4F7ABE2C30E1}" type="datetimeFigureOut">
              <a:rPr lang="en-IN"/>
              <a:pPr>
                <a:defRPr/>
              </a:pPr>
              <a:t>04-07-2024</a:t>
            </a:fld>
            <a:endParaRPr lang="en-I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D32C877-3557-E6CD-2AC5-F0FE863BA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4CDDC93-FAB5-CFD2-BD73-227C29AB9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1E36FC-2157-4589-9588-392595F862E7}" type="slidenum">
              <a:rPr lang="en-IN" altLang="en-US"/>
              <a:pPr/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1443665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3939" indent="0">
              <a:buNone/>
              <a:defRPr sz="2800"/>
            </a:lvl2pPr>
            <a:lvl3pPr marL="907883" indent="0">
              <a:buNone/>
              <a:defRPr sz="2400"/>
            </a:lvl3pPr>
            <a:lvl4pPr marL="1361825" indent="0">
              <a:buNone/>
              <a:defRPr sz="2000"/>
            </a:lvl4pPr>
            <a:lvl5pPr marL="1815765" indent="0">
              <a:buNone/>
              <a:defRPr sz="2000"/>
            </a:lvl5pPr>
            <a:lvl6pPr marL="2269712" indent="0">
              <a:buNone/>
              <a:defRPr sz="2000"/>
            </a:lvl6pPr>
            <a:lvl7pPr marL="2723643" indent="0">
              <a:buNone/>
              <a:defRPr sz="2000"/>
            </a:lvl7pPr>
            <a:lvl8pPr marL="3177580" indent="0">
              <a:buNone/>
              <a:defRPr sz="2000"/>
            </a:lvl8pPr>
            <a:lvl9pPr marL="363152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3939" indent="0">
              <a:buNone/>
              <a:defRPr sz="1200"/>
            </a:lvl2pPr>
            <a:lvl3pPr marL="907883" indent="0">
              <a:buNone/>
              <a:defRPr sz="1000"/>
            </a:lvl3pPr>
            <a:lvl4pPr marL="1361825" indent="0">
              <a:buNone/>
              <a:defRPr sz="900"/>
            </a:lvl4pPr>
            <a:lvl5pPr marL="1815765" indent="0">
              <a:buNone/>
              <a:defRPr sz="900"/>
            </a:lvl5pPr>
            <a:lvl6pPr marL="2269712" indent="0">
              <a:buNone/>
              <a:defRPr sz="900"/>
            </a:lvl6pPr>
            <a:lvl7pPr marL="2723643" indent="0">
              <a:buNone/>
              <a:defRPr sz="900"/>
            </a:lvl7pPr>
            <a:lvl8pPr marL="3177580" indent="0">
              <a:buNone/>
              <a:defRPr sz="900"/>
            </a:lvl8pPr>
            <a:lvl9pPr marL="363152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48399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2A2267B-F211-91E3-1AB8-5E5C1DF74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F96A5-B94F-443E-9380-BF39D69AD88F}" type="datetimeFigureOut">
              <a:rPr lang="en-IN"/>
              <a:pPr>
                <a:defRPr/>
              </a:pPr>
              <a:t>04-07-2024</a:t>
            </a:fld>
            <a:endParaRPr lang="en-I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60F1723-C701-1F6B-AEDF-2F5690040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01A4C3E-BF82-966E-390B-850A1AD1B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3B851F-CCF8-4F5C-AE00-B5F5E2C61DD0}" type="slidenum">
              <a:rPr lang="en-IN" altLang="en-US"/>
              <a:pPr/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295665335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651336B-341A-BE0B-EE91-DEA99765D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51375-C7EF-4DE1-8BA5-66320F2C2F7B}" type="datetimeFigureOut">
              <a:rPr lang="en-IN"/>
              <a:pPr>
                <a:defRPr/>
              </a:pPr>
              <a:t>04-07-2024</a:t>
            </a:fld>
            <a:endParaRPr lang="en-I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4189D94-4814-9680-F8CE-955BD27D3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FB01BDA-1A13-D8E9-FF28-E32BF4B00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AD0044-E5F4-4D56-9C82-61EDBF6B2DA6}" type="slidenum">
              <a:rPr lang="en-IN" altLang="en-US"/>
              <a:pPr/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143427024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9F21E60-40AC-80A2-B811-A6C8F7984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805D0-5B81-49F4-8030-3ED310AB20A9}" type="datetimeFigureOut">
              <a:rPr lang="en-IN"/>
              <a:pPr>
                <a:defRPr/>
              </a:pPr>
              <a:t>04-07-2024</a:t>
            </a:fld>
            <a:endParaRPr lang="en-I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38EDFFA-1158-CA92-3465-F3DFFB8A5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83613EA-D16D-53AD-0D89-02E50B70A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01E233-76C4-4FD6-847B-71715510D8C5}" type="slidenum">
              <a:rPr lang="en-IN" altLang="en-US"/>
              <a:pPr/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52750621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E0F488A-4D76-50B2-36A1-805F3F2BD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437DE-3332-4CF9-AD2D-7DF522A30B41}" type="datetimeFigureOut">
              <a:rPr lang="en-IN"/>
              <a:pPr>
                <a:defRPr/>
              </a:pPr>
              <a:t>04-07-2024</a:t>
            </a:fld>
            <a:endParaRPr lang="en-I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A573F38-A1F6-632B-6BA1-7492FB4C9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690FCB0-1D1A-8AF7-B982-3431FA01C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51DA61-74AE-4EEB-93AD-3DAE63E0E363}" type="slidenum">
              <a:rPr lang="en-IN" altLang="en-US"/>
              <a:pPr/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352299976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I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0994EE9-4AEC-59D1-16CB-0E35DDF75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75C81-A4ED-4565-A4FF-DD23B6761A1B}" type="datetimeFigureOut">
              <a:rPr lang="en-IN"/>
              <a:pPr>
                <a:defRPr/>
              </a:pPr>
              <a:t>04-07-2024</a:t>
            </a:fld>
            <a:endParaRPr lang="en-I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B571508-1151-C0EA-5818-17ABE72E2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F263281-5C27-D48C-E582-9C3DEAA97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5A669A-1325-4F41-9953-C73A5FD053A6}" type="slidenum">
              <a:rPr lang="en-IN" altLang="en-US"/>
              <a:pPr/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296840243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7EFC5-E8EE-C7A8-5D99-42FAA7CA5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6A46D-3051-4B7F-86EB-09566152D753}" type="datetimeFigureOut">
              <a:rPr lang="en-IN"/>
              <a:pPr>
                <a:defRPr/>
              </a:pPr>
              <a:t>04-07-2024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1C8D23-6AEF-0BA7-A782-790AED9F6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0AE9B2-5C20-4775-DF9A-FB08B5176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D4F806-B16B-487B-B64E-3B8F17B46FE3}" type="slidenum">
              <a:rPr lang="en-IN" altLang="en-US"/>
              <a:pPr/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424072464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0F2F9D-B738-0EEE-8789-B538D712E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E3A4C-EEF5-4F25-AFF1-071BEDE6BDFC}" type="datetimeFigureOut">
              <a:rPr lang="en-IN"/>
              <a:pPr>
                <a:defRPr/>
              </a:pPr>
              <a:t>04-07-2024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BA131F-1059-A650-5454-7F413B5DF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F60119-A8C3-00EB-20E0-2E9079F97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2AA5D6-3E77-4313-B12C-6AF15EABEF35}" type="slidenum">
              <a:rPr lang="en-IN" altLang="en-US"/>
              <a:pPr/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4026920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0764" tIns="45384" rIns="90764" bIns="4538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0764" tIns="45384" rIns="90764" bIns="4538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19"/>
            <a:ext cx="2133600" cy="365125"/>
          </a:xfrm>
          <a:prstGeom prst="rect">
            <a:avLst/>
          </a:prstGeom>
        </p:spPr>
        <p:txBody>
          <a:bodyPr vert="horz" lIns="90764" tIns="45384" rIns="90764" bIns="4538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788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7883"/>
              <a:t>7/4/2024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19"/>
            <a:ext cx="2895600" cy="365125"/>
          </a:xfrm>
          <a:prstGeom prst="rect">
            <a:avLst/>
          </a:prstGeom>
        </p:spPr>
        <p:txBody>
          <a:bodyPr vert="horz" lIns="90764" tIns="45384" rIns="90764" bIns="4538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78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19"/>
            <a:ext cx="2133600" cy="365125"/>
          </a:xfrm>
          <a:prstGeom prst="rect">
            <a:avLst/>
          </a:prstGeom>
        </p:spPr>
        <p:txBody>
          <a:bodyPr vert="horz" lIns="90764" tIns="45384" rIns="90764" bIns="4538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788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78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21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0788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0455" indent="-340455" algn="l" defTabSz="90788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7652" indent="-283725" algn="l" defTabSz="90788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4866" indent="-226967" algn="l" defTabSz="9078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88772" indent="-226967" algn="l" defTabSz="90788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2733" indent="-226967" algn="l" defTabSz="90788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96678" indent="-226967" algn="l" defTabSz="90788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0619" indent="-226967" algn="l" defTabSz="90788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04560" indent="-226967" algn="l" defTabSz="90788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58500" indent="-226967" algn="l" defTabSz="90788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7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3939" algn="l" defTabSz="907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7883" algn="l" defTabSz="907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1825" algn="l" defTabSz="907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5765" algn="l" defTabSz="907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9712" algn="l" defTabSz="907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3643" algn="l" defTabSz="907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7580" algn="l" defTabSz="907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1528" algn="l" defTabSz="907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0881" tIns="45443" rIns="90881" bIns="4544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0881" tIns="45443" rIns="90881" bIns="4544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07"/>
            <a:ext cx="2133600" cy="365125"/>
          </a:xfrm>
          <a:prstGeom prst="rect">
            <a:avLst/>
          </a:prstGeom>
        </p:spPr>
        <p:txBody>
          <a:bodyPr vert="horz" lIns="90881" tIns="45443" rIns="90881" bIns="4544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4504"/>
            <a:fld id="{2AE65E22-036C-134B-B4A2-C04F02363EC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454504"/>
              <a:t>7/4/2024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07"/>
            <a:ext cx="2895600" cy="365125"/>
          </a:xfrm>
          <a:prstGeom prst="rect">
            <a:avLst/>
          </a:prstGeom>
        </p:spPr>
        <p:txBody>
          <a:bodyPr vert="horz" lIns="90881" tIns="45443" rIns="90881" bIns="4544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4504"/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07"/>
            <a:ext cx="2133600" cy="365125"/>
          </a:xfrm>
          <a:prstGeom prst="rect">
            <a:avLst/>
          </a:prstGeom>
        </p:spPr>
        <p:txBody>
          <a:bodyPr vert="horz" lIns="90881" tIns="45443" rIns="90881" bIns="4544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4504"/>
            <a:fld id="{F7A1F969-B286-E44E-82BB-D92C742066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454504"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7094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ctr" defTabSz="90901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0879" indent="-340879" algn="l" defTabSz="90901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8571" indent="-284077" algn="l" defTabSz="90901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6272" indent="-227249" algn="l" defTabSz="90901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0751" indent="-227249" algn="l" defTabSz="90901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5277" indent="-227249" algn="l" defTabSz="90901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99786" indent="-227249" algn="l" defTabSz="90901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4292" indent="-227249" algn="l" defTabSz="90901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08797" indent="-227249" algn="l" defTabSz="90901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3304" indent="-227249" algn="l" defTabSz="90901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90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504" algn="l" defTabSz="9090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9013" algn="l" defTabSz="9090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522" algn="l" defTabSz="9090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8025" algn="l" defTabSz="9090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2535" algn="l" defTabSz="9090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7038" algn="l" defTabSz="9090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1536" algn="l" defTabSz="9090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6048" algn="l" defTabSz="9090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920" y="6251697"/>
            <a:ext cx="2132640" cy="476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944" tIns="44974" rIns="89944" bIns="44974" numCol="1" anchor="b" anchorCtr="0" compatLnSpc="1">
            <a:prstTxWarp prst="textNoShape">
              <a:avLst/>
            </a:prstTxWarp>
          </a:bodyPr>
          <a:lstStyle>
            <a:lvl1pPr defTabSz="817269">
              <a:lnSpc>
                <a:spcPct val="100000"/>
              </a:lnSpc>
              <a:spcBef>
                <a:spcPct val="0"/>
              </a:spcBef>
              <a:buSzTx/>
              <a:defRPr sz="1200">
                <a:effectLst/>
                <a:latin typeface="Arial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1B564EC0-CF2B-4BFC-AB7A-6D7A7AD073E2}" type="datetime1">
              <a:rPr lang="en-US" smtClean="0">
                <a:solidFill>
                  <a:srgbClr val="FFFFFF"/>
                </a:solidFill>
                <a:cs typeface="Tahoma" pitchFamily="34" charset="0"/>
              </a:rPr>
              <a:pPr fontAlgn="base">
                <a:spcAft>
                  <a:spcPct val="0"/>
                </a:spcAft>
                <a:defRPr/>
              </a:pPr>
              <a:t>7/4/2024</a:t>
            </a:fld>
            <a:endParaRPr lang="en-US">
              <a:solidFill>
                <a:srgbClr val="FFFFFF"/>
              </a:solidFill>
              <a:cs typeface="Tahoma" pitchFamily="34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445" y="6248821"/>
            <a:ext cx="2134080" cy="4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944" tIns="44974" rIns="89944" bIns="44974" numCol="1" anchor="b" anchorCtr="0" compatLnSpc="1">
            <a:prstTxWarp prst="textNoShape">
              <a:avLst/>
            </a:prstTxWarp>
          </a:bodyPr>
          <a:lstStyle>
            <a:lvl1pPr algn="r" defTabSz="817269">
              <a:lnSpc>
                <a:spcPct val="100000"/>
              </a:lnSpc>
              <a:spcBef>
                <a:spcPct val="0"/>
              </a:spcBef>
              <a:buSzTx/>
              <a:defRPr sz="1200">
                <a:effectLst/>
                <a:latin typeface="Arial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48512920-9537-43EA-8D87-24245AF8F12C}" type="slidenum">
              <a:rPr lang="en-US">
                <a:solidFill>
                  <a:srgbClr val="FFFFFF"/>
                </a:solidFill>
                <a:cs typeface="Tahoma" pitchFamily="34" charset="0"/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  <a:cs typeface="Tahoma" pitchFamily="34" charset="0"/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5"/>
            <a:ext cx="9141120" cy="6849359"/>
            <a:chOff x="0" y="0"/>
            <a:chExt cx="5758" cy="4315"/>
          </a:xfrm>
        </p:grpSpPr>
        <p:grpSp>
          <p:nvGrpSpPr>
            <p:cNvPr id="1037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5223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4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09013" fontAlgn="base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defRPr/>
                </a:pPr>
                <a:endParaRPr lang="en-US" sz="22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ahoma" pitchFamily="34" charset="0"/>
                </a:endParaRPr>
              </a:p>
            </p:txBody>
          </p:sp>
          <p:sp>
            <p:nvSpPr>
              <p:cNvPr id="5223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64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09013" fontAlgn="base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defRPr/>
                </a:pPr>
                <a:endParaRPr lang="en-US" sz="22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ahoma" pitchFamily="34" charset="0"/>
                </a:endParaRPr>
              </a:p>
            </p:txBody>
          </p:sp>
          <p:sp>
            <p:nvSpPr>
              <p:cNvPr id="5223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09013" fontAlgn="base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defRPr/>
                </a:pPr>
                <a:endParaRPr lang="en-US" sz="22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ahoma" pitchFamily="34" charset="0"/>
                </a:endParaRPr>
              </a:p>
            </p:txBody>
          </p:sp>
          <p:sp>
            <p:nvSpPr>
              <p:cNvPr id="5223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09013" fontAlgn="base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defRPr/>
                </a:pPr>
                <a:endParaRPr lang="en-US" sz="22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ahoma" pitchFamily="34" charset="0"/>
                </a:endParaRPr>
              </a:p>
            </p:txBody>
          </p:sp>
          <p:sp>
            <p:nvSpPr>
              <p:cNvPr id="5223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09013" fontAlgn="base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defRPr/>
                </a:pPr>
                <a:endParaRPr lang="en-US" sz="22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ahoma" pitchFamily="34" charset="0"/>
                </a:endParaRPr>
              </a:p>
            </p:txBody>
          </p:sp>
        </p:grpSp>
        <p:sp>
          <p:nvSpPr>
            <p:cNvPr id="5223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09013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/>
              </a:pPr>
              <a:endParaRPr lang="en-US" sz="2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endParaRPr>
            </a:p>
          </p:txBody>
        </p:sp>
        <p:sp>
          <p:nvSpPr>
            <p:cNvPr id="5223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09013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/>
              </a:pPr>
              <a:endParaRPr lang="en-US" sz="2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endParaRPr>
            </a:p>
          </p:txBody>
        </p:sp>
      </p:grpSp>
      <p:sp>
        <p:nvSpPr>
          <p:cNvPr id="5223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922" y="275190"/>
            <a:ext cx="8229600" cy="114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944" tIns="44974" rIns="89944" bIns="449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223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922" y="1600008"/>
            <a:ext cx="8229600" cy="4526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944" tIns="44974" rIns="89944" bIns="449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031" name="Group 16"/>
          <p:cNvGrpSpPr>
            <a:grpSpLocks/>
          </p:cNvGrpSpPr>
          <p:nvPr userDrawn="1"/>
        </p:nvGrpSpPr>
        <p:grpSpPr bwMode="auto">
          <a:xfrm>
            <a:off x="0" y="5710200"/>
            <a:ext cx="9144000" cy="1106036"/>
            <a:chOff x="0" y="3552"/>
            <a:chExt cx="5760" cy="768"/>
          </a:xfrm>
        </p:grpSpPr>
        <p:pic>
          <p:nvPicPr>
            <p:cNvPr id="1032" name="Picture 17" descr="iitmlogo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0" y="3583"/>
              <a:ext cx="737" cy="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242" name="Freeform 18"/>
            <p:cNvSpPr>
              <a:spLocks/>
            </p:cNvSpPr>
            <p:nvPr userDrawn="1"/>
          </p:nvSpPr>
          <p:spPr bwMode="auto">
            <a:xfrm>
              <a:off x="720" y="3552"/>
              <a:ext cx="5040" cy="624"/>
            </a:xfrm>
            <a:custGeom>
              <a:avLst/>
              <a:gdLst/>
              <a:ahLst/>
              <a:cxnLst>
                <a:cxn ang="0">
                  <a:pos x="0" y="384"/>
                </a:cxn>
                <a:cxn ang="0">
                  <a:pos x="3840" y="384"/>
                </a:cxn>
                <a:cxn ang="0">
                  <a:pos x="3888" y="192"/>
                </a:cxn>
                <a:cxn ang="0">
                  <a:pos x="3936" y="384"/>
                </a:cxn>
                <a:cxn ang="0">
                  <a:pos x="3984" y="192"/>
                </a:cxn>
                <a:cxn ang="0">
                  <a:pos x="4080" y="624"/>
                </a:cxn>
                <a:cxn ang="0">
                  <a:pos x="4128" y="0"/>
                </a:cxn>
                <a:cxn ang="0">
                  <a:pos x="4176" y="624"/>
                </a:cxn>
                <a:cxn ang="0">
                  <a:pos x="4224" y="192"/>
                </a:cxn>
                <a:cxn ang="0">
                  <a:pos x="4272" y="384"/>
                </a:cxn>
                <a:cxn ang="0">
                  <a:pos x="4272" y="192"/>
                </a:cxn>
                <a:cxn ang="0">
                  <a:pos x="4320" y="384"/>
                </a:cxn>
                <a:cxn ang="0">
                  <a:pos x="5040" y="384"/>
                </a:cxn>
              </a:cxnLst>
              <a:rect l="0" t="0" r="r" b="b"/>
              <a:pathLst>
                <a:path w="5040" h="624">
                  <a:moveTo>
                    <a:pt x="0" y="384"/>
                  </a:moveTo>
                  <a:lnTo>
                    <a:pt x="3840" y="384"/>
                  </a:lnTo>
                  <a:lnTo>
                    <a:pt x="3888" y="192"/>
                  </a:lnTo>
                  <a:lnTo>
                    <a:pt x="3936" y="384"/>
                  </a:lnTo>
                  <a:lnTo>
                    <a:pt x="3984" y="192"/>
                  </a:lnTo>
                  <a:lnTo>
                    <a:pt x="4080" y="624"/>
                  </a:lnTo>
                  <a:lnTo>
                    <a:pt x="4128" y="0"/>
                  </a:lnTo>
                  <a:lnTo>
                    <a:pt x="4176" y="624"/>
                  </a:lnTo>
                  <a:lnTo>
                    <a:pt x="4224" y="192"/>
                  </a:lnTo>
                  <a:lnTo>
                    <a:pt x="4272" y="384"/>
                  </a:lnTo>
                  <a:lnTo>
                    <a:pt x="4272" y="192"/>
                  </a:lnTo>
                  <a:lnTo>
                    <a:pt x="4320" y="384"/>
                  </a:lnTo>
                  <a:lnTo>
                    <a:pt x="5040" y="384"/>
                  </a:lnTo>
                </a:path>
              </a:pathLst>
            </a:custGeom>
            <a:noFill/>
            <a:ln w="28575" cmpd="sng">
              <a:solidFill>
                <a:srgbClr val="FFFF66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defTabSz="909013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/>
              </a:pPr>
              <a:endParaRPr lang="en-US" sz="2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endParaRPr>
            </a:p>
          </p:txBody>
        </p:sp>
        <p:sp>
          <p:nvSpPr>
            <p:cNvPr id="52243" name="Line 19"/>
            <p:cNvSpPr>
              <a:spLocks noChangeShapeType="1"/>
            </p:cNvSpPr>
            <p:nvPr userDrawn="1"/>
          </p:nvSpPr>
          <p:spPr bwMode="auto">
            <a:xfrm>
              <a:off x="4752" y="3666"/>
              <a:ext cx="576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defTabSz="909013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/>
              </a:pPr>
              <a:endParaRPr lang="en-US" sz="2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endParaRPr>
            </a:p>
          </p:txBody>
        </p:sp>
        <p:sp>
          <p:nvSpPr>
            <p:cNvPr id="52244" name="Oval 20"/>
            <p:cNvSpPr>
              <a:spLocks noChangeArrowheads="1"/>
            </p:cNvSpPr>
            <p:nvPr userDrawn="1"/>
          </p:nvSpPr>
          <p:spPr bwMode="auto">
            <a:xfrm>
              <a:off x="4580" y="3648"/>
              <a:ext cx="48" cy="4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lIns="91401" tIns="45701" rIns="91401" bIns="45701" anchor="ctr"/>
            <a:lstStyle/>
            <a:p>
              <a:pPr defTabSz="817269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/>
              </a:pPr>
              <a:endParaRPr lang="en-US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ahoma" pitchFamily="34" charset="0"/>
              </a:endParaRPr>
            </a:p>
          </p:txBody>
        </p:sp>
        <p:sp>
          <p:nvSpPr>
            <p:cNvPr id="52245" name="Oval 21"/>
            <p:cNvSpPr>
              <a:spLocks noChangeArrowheads="1"/>
            </p:cNvSpPr>
            <p:nvPr userDrawn="1"/>
          </p:nvSpPr>
          <p:spPr bwMode="auto">
            <a:xfrm>
              <a:off x="4676" y="3648"/>
              <a:ext cx="48" cy="48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 wrap="none" lIns="91401" tIns="45701" rIns="91401" bIns="45701" anchor="ctr"/>
            <a:lstStyle/>
            <a:p>
              <a:pPr defTabSz="817269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/>
              </a:pPr>
              <a:endParaRPr lang="en-US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309728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</p:sldLayoutIdLst>
  <p:hf sldNum="0" hdr="0" ftr="0" dt="0"/>
  <p:txStyles>
    <p:titleStyle>
      <a:lvl1pPr algn="ctr" defTabSz="898839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898839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defTabSz="898839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defTabSz="898839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defTabSz="898839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08713" algn="ctr" defTabSz="901140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817410" algn="ctr" defTabSz="901140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226149" algn="ctr" defTabSz="901140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634832" algn="ctr" defTabSz="901140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34222" indent="-334222" algn="l" defTabSz="898839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29591" indent="-278753" algn="l" defTabSz="898839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23561" indent="-221868" algn="l" defTabSz="898839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574391" indent="-221868" algn="l" defTabSz="898839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26660" indent="-221868" algn="l" defTabSz="898839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436645" indent="-225640" algn="l" defTabSz="901140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845344" indent="-225640" algn="l" defTabSz="901140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254043" indent="-225640" algn="l" defTabSz="901140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662764" indent="-225640" algn="l" defTabSz="901140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8174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713" algn="l" defTabSz="8174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7410" algn="l" defTabSz="8174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6149" algn="l" defTabSz="8174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4832" algn="l" defTabSz="8174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3524" algn="l" defTabSz="8174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52258" algn="l" defTabSz="8174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60949" algn="l" defTabSz="8174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9659" algn="l" defTabSz="8174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71565" y="569916"/>
            <a:ext cx="7805737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323D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65" y="1906588"/>
            <a:ext cx="7805737" cy="431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323D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21267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</p:sldLayoutIdLst>
  <p:txStyles>
    <p:titleStyle>
      <a:lvl1pPr algn="ctr" defTabSz="445267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defRPr sz="4400" b="1">
          <a:solidFill>
            <a:srgbClr val="FFFFCC"/>
          </a:solidFill>
          <a:latin typeface="+mj-lt"/>
          <a:ea typeface="+mj-ea"/>
          <a:cs typeface="+mj-cs"/>
        </a:defRPr>
      </a:lvl1pPr>
      <a:lvl2pPr algn="ctr" defTabSz="445267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defRPr sz="4400" b="1">
          <a:solidFill>
            <a:srgbClr val="FFFFCC"/>
          </a:solidFill>
          <a:latin typeface="Times New Roman" pitchFamily="18" charset="0"/>
          <a:ea typeface="HG Mincho Light J" charset="0"/>
          <a:cs typeface="HG Mincho Light J" charset="0"/>
        </a:defRPr>
      </a:lvl2pPr>
      <a:lvl3pPr algn="ctr" defTabSz="445267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defRPr sz="4400" b="1">
          <a:solidFill>
            <a:srgbClr val="FFFFCC"/>
          </a:solidFill>
          <a:latin typeface="Times New Roman" pitchFamily="18" charset="0"/>
          <a:ea typeface="HG Mincho Light J" charset="0"/>
          <a:cs typeface="HG Mincho Light J" charset="0"/>
        </a:defRPr>
      </a:lvl3pPr>
      <a:lvl4pPr algn="ctr" defTabSz="445267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defRPr sz="4400" b="1">
          <a:solidFill>
            <a:srgbClr val="FFFFCC"/>
          </a:solidFill>
          <a:latin typeface="Times New Roman" pitchFamily="18" charset="0"/>
          <a:ea typeface="HG Mincho Light J" charset="0"/>
          <a:cs typeface="HG Mincho Light J" charset="0"/>
        </a:defRPr>
      </a:lvl4pPr>
      <a:lvl5pPr algn="ctr" defTabSz="445267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defRPr sz="4400" b="1">
          <a:solidFill>
            <a:srgbClr val="FFFFCC"/>
          </a:solidFill>
          <a:latin typeface="Times New Roman" pitchFamily="18" charset="0"/>
          <a:ea typeface="HG Mincho Light J" charset="0"/>
          <a:cs typeface="HG Mincho Light J" charset="0"/>
        </a:defRPr>
      </a:lvl5pPr>
      <a:lvl6pPr marL="454551" algn="l" defTabSz="44666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8" charset="0"/>
          <a:ea typeface="HG Mincho Light J" charset="0"/>
          <a:cs typeface="HG Mincho Light J" charset="0"/>
        </a:defRPr>
      </a:lvl6pPr>
      <a:lvl7pPr marL="909107" algn="l" defTabSz="44666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8" charset="0"/>
          <a:ea typeface="HG Mincho Light J" charset="0"/>
          <a:cs typeface="HG Mincho Light J" charset="0"/>
        </a:defRPr>
      </a:lvl7pPr>
      <a:lvl8pPr marL="1363663" algn="l" defTabSz="44666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8" charset="0"/>
          <a:ea typeface="HG Mincho Light J" charset="0"/>
          <a:cs typeface="HG Mincho Light J" charset="0"/>
        </a:defRPr>
      </a:lvl8pPr>
      <a:lvl9pPr marL="1818214" algn="l" defTabSz="44666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8" charset="0"/>
          <a:ea typeface="HG Mincho Light J" charset="0"/>
          <a:cs typeface="HG Mincho Light J" charset="0"/>
        </a:defRPr>
      </a:lvl9pPr>
    </p:titleStyle>
    <p:bodyStyle>
      <a:lvl1pPr marL="426331" indent="-320533" algn="l" defTabSz="445267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FFFFFF"/>
        </a:buClr>
        <a:buSzPct val="45000"/>
        <a:buFont typeface="StarSymbol"/>
        <a:buChar char="●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855803" indent="-282641" algn="l" defTabSz="445267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FFFFFF"/>
        </a:buClr>
        <a:buSzPct val="75000"/>
        <a:buFont typeface="StarSymbol"/>
        <a:buChar char="–"/>
        <a:defRPr sz="2800">
          <a:solidFill>
            <a:srgbClr val="FFFFFF"/>
          </a:solidFill>
          <a:latin typeface="+mn-lt"/>
          <a:ea typeface="+mn-ea"/>
          <a:cs typeface="+mn-cs"/>
        </a:defRPr>
      </a:lvl2pPr>
      <a:lvl3pPr marL="1285275" indent="-213165" algn="l" defTabSz="445267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FFFFFF"/>
        </a:buClr>
        <a:buSzPct val="45000"/>
        <a:buFont typeface="StarSymbol"/>
        <a:buChar char="●"/>
        <a:defRPr sz="2400">
          <a:solidFill>
            <a:srgbClr val="FFFFFF"/>
          </a:solidFill>
          <a:latin typeface="+mn-lt"/>
          <a:ea typeface="+mn-ea"/>
          <a:cs typeface="+mn-cs"/>
        </a:defRPr>
      </a:lvl3pPr>
      <a:lvl4pPr marL="1714756" indent="-211581" algn="l" defTabSz="445267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FFFFFF"/>
        </a:buClr>
        <a:buSzPct val="75000"/>
        <a:buFont typeface="StarSymbol"/>
        <a:buChar char="–"/>
        <a:defRPr sz="2000">
          <a:solidFill>
            <a:srgbClr val="FFFFFF"/>
          </a:solidFill>
          <a:latin typeface="+mn-lt"/>
          <a:ea typeface="+mn-ea"/>
          <a:cs typeface="+mn-cs"/>
        </a:defRPr>
      </a:lvl4pPr>
      <a:lvl5pPr marL="2144229" indent="-213165" algn="l" defTabSz="445267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FFFFFF"/>
        </a:buClr>
        <a:buSzPct val="45000"/>
        <a:buFont typeface="StarSymbol"/>
        <a:buChar char="●"/>
        <a:defRPr sz="2000">
          <a:solidFill>
            <a:srgbClr val="FFFFFF"/>
          </a:solidFill>
          <a:latin typeface="+mn-lt"/>
          <a:ea typeface="+mn-ea"/>
          <a:cs typeface="+mn-cs"/>
        </a:defRPr>
      </a:lvl5pPr>
      <a:lvl6pPr marL="2599477" indent="-214653" algn="l" defTabSz="446661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FFFFFF"/>
        </a:buClr>
        <a:buSzPct val="45000"/>
        <a:buFont typeface="StarSymbol" charset="0"/>
        <a:buChar char="●"/>
        <a:defRPr sz="2000">
          <a:solidFill>
            <a:srgbClr val="FFFFFF"/>
          </a:solidFill>
          <a:latin typeface="+mn-lt"/>
          <a:ea typeface="+mn-ea"/>
          <a:cs typeface="+mn-cs"/>
        </a:defRPr>
      </a:lvl6pPr>
      <a:lvl7pPr marL="3054033" indent="-214653" algn="l" defTabSz="446661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FFFFFF"/>
        </a:buClr>
        <a:buSzPct val="45000"/>
        <a:buFont typeface="StarSymbol" charset="0"/>
        <a:buChar char="●"/>
        <a:defRPr sz="2000">
          <a:solidFill>
            <a:srgbClr val="FFFFFF"/>
          </a:solidFill>
          <a:latin typeface="+mn-lt"/>
          <a:ea typeface="+mn-ea"/>
          <a:cs typeface="+mn-cs"/>
        </a:defRPr>
      </a:lvl7pPr>
      <a:lvl8pPr marL="3508585" indent="-214653" algn="l" defTabSz="446661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FFFFFF"/>
        </a:buClr>
        <a:buSzPct val="45000"/>
        <a:buFont typeface="StarSymbol" charset="0"/>
        <a:buChar char="●"/>
        <a:defRPr sz="2000">
          <a:solidFill>
            <a:srgbClr val="FFFFFF"/>
          </a:solidFill>
          <a:latin typeface="+mn-lt"/>
          <a:ea typeface="+mn-ea"/>
          <a:cs typeface="+mn-cs"/>
        </a:defRPr>
      </a:lvl8pPr>
      <a:lvl9pPr marL="3963139" indent="-214653" algn="l" defTabSz="446661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FFFFFF"/>
        </a:buClr>
        <a:buSzPct val="45000"/>
        <a:buFont typeface="StarSymbol" charset="0"/>
        <a:buChar char="●"/>
        <a:defRPr sz="200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91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551" algn="l" defTabSz="9091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9107" algn="l" defTabSz="9091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663" algn="l" defTabSz="9091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8214" algn="l" defTabSz="9091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2771" algn="l" defTabSz="9091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7321" algn="l" defTabSz="9091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1866" algn="l" defTabSz="9091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6425" algn="l" defTabSz="9091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920" y="6251697"/>
            <a:ext cx="2132640" cy="476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51" tIns="45028" rIns="90051" bIns="45028" numCol="1" anchor="b" anchorCtr="0" compatLnSpc="1">
            <a:prstTxWarp prst="textNoShape">
              <a:avLst/>
            </a:prstTxWarp>
          </a:bodyPr>
          <a:lstStyle>
            <a:lvl1pPr defTabSz="818201">
              <a:lnSpc>
                <a:spcPct val="100000"/>
              </a:lnSpc>
              <a:spcBef>
                <a:spcPct val="0"/>
              </a:spcBef>
              <a:buSzTx/>
              <a:defRPr sz="1200">
                <a:effectLst/>
                <a:latin typeface="Arial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1B564EC0-CF2B-4BFC-AB7A-6D7A7AD073E2}" type="datetime1">
              <a:rPr lang="en-US" smtClean="0">
                <a:solidFill>
                  <a:srgbClr val="FFFFFF"/>
                </a:solidFill>
                <a:cs typeface="Tahoma" pitchFamily="34" charset="0"/>
              </a:rPr>
              <a:pPr fontAlgn="base">
                <a:spcAft>
                  <a:spcPct val="0"/>
                </a:spcAft>
                <a:defRPr/>
              </a:pPr>
              <a:t>7/4/2024</a:t>
            </a:fld>
            <a:endParaRPr lang="en-US">
              <a:solidFill>
                <a:srgbClr val="FFFFFF"/>
              </a:solidFill>
              <a:cs typeface="Tahoma" pitchFamily="34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445" y="6248821"/>
            <a:ext cx="2134080" cy="4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51" tIns="45028" rIns="90051" bIns="45028" numCol="1" anchor="b" anchorCtr="0" compatLnSpc="1">
            <a:prstTxWarp prst="textNoShape">
              <a:avLst/>
            </a:prstTxWarp>
          </a:bodyPr>
          <a:lstStyle>
            <a:lvl1pPr algn="r" defTabSz="818201">
              <a:lnSpc>
                <a:spcPct val="100000"/>
              </a:lnSpc>
              <a:spcBef>
                <a:spcPct val="0"/>
              </a:spcBef>
              <a:buSzTx/>
              <a:defRPr sz="1200">
                <a:effectLst/>
                <a:latin typeface="Arial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48512920-9537-43EA-8D87-24245AF8F12C}" type="slidenum">
              <a:rPr lang="en-US">
                <a:solidFill>
                  <a:srgbClr val="FFFFFF"/>
                </a:solidFill>
                <a:cs typeface="Tahoma" pitchFamily="34" charset="0"/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  <a:cs typeface="Tahoma" pitchFamily="34" charset="0"/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5"/>
            <a:ext cx="9141120" cy="6849359"/>
            <a:chOff x="0" y="0"/>
            <a:chExt cx="5758" cy="4315"/>
          </a:xfrm>
        </p:grpSpPr>
        <p:grpSp>
          <p:nvGrpSpPr>
            <p:cNvPr id="1037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5223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4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0050" fontAlgn="base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defRPr/>
                </a:pPr>
                <a:endParaRPr lang="en-US" sz="22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ahoma" pitchFamily="34" charset="0"/>
                </a:endParaRPr>
              </a:p>
            </p:txBody>
          </p:sp>
          <p:sp>
            <p:nvSpPr>
              <p:cNvPr id="5223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64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0050" fontAlgn="base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defRPr/>
                </a:pPr>
                <a:endParaRPr lang="en-US" sz="22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ahoma" pitchFamily="34" charset="0"/>
                </a:endParaRPr>
              </a:p>
            </p:txBody>
          </p:sp>
          <p:sp>
            <p:nvSpPr>
              <p:cNvPr id="5223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0050" fontAlgn="base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defRPr/>
                </a:pPr>
                <a:endParaRPr lang="en-US" sz="22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ahoma" pitchFamily="34" charset="0"/>
                </a:endParaRPr>
              </a:p>
            </p:txBody>
          </p:sp>
          <p:sp>
            <p:nvSpPr>
              <p:cNvPr id="5223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0050" fontAlgn="base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defRPr/>
                </a:pPr>
                <a:endParaRPr lang="en-US" sz="22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ahoma" pitchFamily="34" charset="0"/>
                </a:endParaRPr>
              </a:p>
            </p:txBody>
          </p:sp>
          <p:sp>
            <p:nvSpPr>
              <p:cNvPr id="5223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0050" fontAlgn="base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defRPr/>
                </a:pPr>
                <a:endParaRPr lang="en-US" sz="22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ahoma" pitchFamily="34" charset="0"/>
                </a:endParaRPr>
              </a:p>
            </p:txBody>
          </p:sp>
        </p:grpSp>
        <p:sp>
          <p:nvSpPr>
            <p:cNvPr id="5223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005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/>
              </a:pPr>
              <a:endParaRPr lang="en-US" sz="2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endParaRPr>
            </a:p>
          </p:txBody>
        </p:sp>
        <p:sp>
          <p:nvSpPr>
            <p:cNvPr id="5223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005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/>
              </a:pPr>
              <a:endParaRPr lang="en-US" sz="2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endParaRPr>
            </a:p>
          </p:txBody>
        </p:sp>
      </p:grpSp>
      <p:sp>
        <p:nvSpPr>
          <p:cNvPr id="5223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922" y="275179"/>
            <a:ext cx="8229600" cy="114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51" tIns="45028" rIns="90051" bIns="4502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223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922" y="1600008"/>
            <a:ext cx="8229600" cy="4526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51" tIns="45028" rIns="90051" bIns="450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031" name="Group 16"/>
          <p:cNvGrpSpPr>
            <a:grpSpLocks/>
          </p:cNvGrpSpPr>
          <p:nvPr userDrawn="1"/>
        </p:nvGrpSpPr>
        <p:grpSpPr bwMode="auto">
          <a:xfrm>
            <a:off x="0" y="5710200"/>
            <a:ext cx="9144000" cy="1106036"/>
            <a:chOff x="0" y="3552"/>
            <a:chExt cx="5760" cy="768"/>
          </a:xfrm>
        </p:grpSpPr>
        <p:pic>
          <p:nvPicPr>
            <p:cNvPr id="1032" name="Picture 17" descr="iitmlogo"/>
            <p:cNvPicPr>
              <a:picLocks noChangeAspect="1" noChangeArrowheads="1"/>
            </p:cNvPicPr>
            <p:nvPr userDrawn="1"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0" y="3583"/>
              <a:ext cx="737" cy="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242" name="Freeform 18"/>
            <p:cNvSpPr>
              <a:spLocks/>
            </p:cNvSpPr>
            <p:nvPr userDrawn="1"/>
          </p:nvSpPr>
          <p:spPr bwMode="auto">
            <a:xfrm>
              <a:off x="720" y="3552"/>
              <a:ext cx="5040" cy="624"/>
            </a:xfrm>
            <a:custGeom>
              <a:avLst/>
              <a:gdLst/>
              <a:ahLst/>
              <a:cxnLst>
                <a:cxn ang="0">
                  <a:pos x="0" y="384"/>
                </a:cxn>
                <a:cxn ang="0">
                  <a:pos x="3840" y="384"/>
                </a:cxn>
                <a:cxn ang="0">
                  <a:pos x="3888" y="192"/>
                </a:cxn>
                <a:cxn ang="0">
                  <a:pos x="3936" y="384"/>
                </a:cxn>
                <a:cxn ang="0">
                  <a:pos x="3984" y="192"/>
                </a:cxn>
                <a:cxn ang="0">
                  <a:pos x="4080" y="624"/>
                </a:cxn>
                <a:cxn ang="0">
                  <a:pos x="4128" y="0"/>
                </a:cxn>
                <a:cxn ang="0">
                  <a:pos x="4176" y="624"/>
                </a:cxn>
                <a:cxn ang="0">
                  <a:pos x="4224" y="192"/>
                </a:cxn>
                <a:cxn ang="0">
                  <a:pos x="4272" y="384"/>
                </a:cxn>
                <a:cxn ang="0">
                  <a:pos x="4272" y="192"/>
                </a:cxn>
                <a:cxn ang="0">
                  <a:pos x="4320" y="384"/>
                </a:cxn>
                <a:cxn ang="0">
                  <a:pos x="5040" y="384"/>
                </a:cxn>
              </a:cxnLst>
              <a:rect l="0" t="0" r="r" b="b"/>
              <a:pathLst>
                <a:path w="5040" h="624">
                  <a:moveTo>
                    <a:pt x="0" y="384"/>
                  </a:moveTo>
                  <a:lnTo>
                    <a:pt x="3840" y="384"/>
                  </a:lnTo>
                  <a:lnTo>
                    <a:pt x="3888" y="192"/>
                  </a:lnTo>
                  <a:lnTo>
                    <a:pt x="3936" y="384"/>
                  </a:lnTo>
                  <a:lnTo>
                    <a:pt x="3984" y="192"/>
                  </a:lnTo>
                  <a:lnTo>
                    <a:pt x="4080" y="624"/>
                  </a:lnTo>
                  <a:lnTo>
                    <a:pt x="4128" y="0"/>
                  </a:lnTo>
                  <a:lnTo>
                    <a:pt x="4176" y="624"/>
                  </a:lnTo>
                  <a:lnTo>
                    <a:pt x="4224" y="192"/>
                  </a:lnTo>
                  <a:lnTo>
                    <a:pt x="4272" y="384"/>
                  </a:lnTo>
                  <a:lnTo>
                    <a:pt x="4272" y="192"/>
                  </a:lnTo>
                  <a:lnTo>
                    <a:pt x="4320" y="384"/>
                  </a:lnTo>
                  <a:lnTo>
                    <a:pt x="5040" y="384"/>
                  </a:lnTo>
                </a:path>
              </a:pathLst>
            </a:custGeom>
            <a:noFill/>
            <a:ln w="28575" cmpd="sng">
              <a:solidFill>
                <a:srgbClr val="FFFF66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defTabSz="91005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/>
              </a:pPr>
              <a:endParaRPr lang="en-US" sz="2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endParaRPr>
            </a:p>
          </p:txBody>
        </p:sp>
        <p:sp>
          <p:nvSpPr>
            <p:cNvPr id="52243" name="Line 19"/>
            <p:cNvSpPr>
              <a:spLocks noChangeShapeType="1"/>
            </p:cNvSpPr>
            <p:nvPr userDrawn="1"/>
          </p:nvSpPr>
          <p:spPr bwMode="auto">
            <a:xfrm>
              <a:off x="4752" y="3666"/>
              <a:ext cx="576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defTabSz="91005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/>
              </a:pPr>
              <a:endParaRPr lang="en-US" sz="2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endParaRPr>
            </a:p>
          </p:txBody>
        </p:sp>
        <p:sp>
          <p:nvSpPr>
            <p:cNvPr id="52244" name="Oval 20"/>
            <p:cNvSpPr>
              <a:spLocks noChangeArrowheads="1"/>
            </p:cNvSpPr>
            <p:nvPr userDrawn="1"/>
          </p:nvSpPr>
          <p:spPr bwMode="auto">
            <a:xfrm>
              <a:off x="4580" y="3648"/>
              <a:ext cx="48" cy="4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lIns="91401" tIns="45701" rIns="91401" bIns="45701" anchor="ctr"/>
            <a:lstStyle/>
            <a:p>
              <a:pPr defTabSz="818201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/>
              </a:pPr>
              <a:endParaRPr lang="en-US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ahoma" pitchFamily="34" charset="0"/>
              </a:endParaRPr>
            </a:p>
          </p:txBody>
        </p:sp>
        <p:sp>
          <p:nvSpPr>
            <p:cNvPr id="52245" name="Oval 21"/>
            <p:cNvSpPr>
              <a:spLocks noChangeArrowheads="1"/>
            </p:cNvSpPr>
            <p:nvPr userDrawn="1"/>
          </p:nvSpPr>
          <p:spPr bwMode="auto">
            <a:xfrm>
              <a:off x="4676" y="3648"/>
              <a:ext cx="48" cy="48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 wrap="none" lIns="91401" tIns="45701" rIns="91401" bIns="45701" anchor="ctr"/>
            <a:lstStyle/>
            <a:p>
              <a:pPr defTabSz="818201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/>
              </a:pPr>
              <a:endParaRPr lang="en-US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347529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951" r:id="rId13"/>
  </p:sldLayoutIdLst>
  <p:hf sldNum="0" hdr="0" ftr="0" dt="0"/>
  <p:txStyles>
    <p:titleStyle>
      <a:lvl1pPr algn="ctr" defTabSz="899864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899864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defTabSz="899864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defTabSz="899864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defTabSz="899864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09178" algn="ctr" defTabSz="902170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818341" algn="ctr" defTabSz="902170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227546" algn="ctr" defTabSz="902170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636695" algn="ctr" defTabSz="902170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34603" indent="-334603" algn="l" defTabSz="899864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30424" indent="-279072" algn="l" defTabSz="899864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24848" indent="-222121" algn="l" defTabSz="899864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576187" indent="-222121" algn="l" defTabSz="899864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28970" indent="-222121" algn="l" defTabSz="899864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439426" indent="-225898" algn="l" defTabSz="902170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848590" indent="-225898" algn="l" defTabSz="902170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257757" indent="-225898" algn="l" defTabSz="902170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666943" indent="-225898" algn="l" defTabSz="902170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8183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9178" algn="l" defTabSz="8183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8341" algn="l" defTabSz="8183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7546" algn="l" defTabSz="8183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6695" algn="l" defTabSz="8183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5857" algn="l" defTabSz="8183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55052" algn="l" defTabSz="8183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64214" algn="l" defTabSz="8183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73389" algn="l" defTabSz="8183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0822" tIns="45413" rIns="90822" bIns="45413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0822" tIns="45413" rIns="90822" bIns="4541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13"/>
            <a:ext cx="2133600" cy="365125"/>
          </a:xfrm>
          <a:prstGeom prst="rect">
            <a:avLst/>
          </a:prstGeom>
        </p:spPr>
        <p:txBody>
          <a:bodyPr vert="horz" lIns="90822" tIns="45413" rIns="90822" bIns="45413" rtlCol="0" anchor="ctr"/>
          <a:lstStyle>
            <a:lvl1pPr algn="l" defTabSz="908447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97350-9431-4EA9-B647-DE99C5903081}" type="datetime1">
              <a:rPr lang="en-US" smtClean="0">
                <a:solidFill>
                  <a:prstClr val="black">
                    <a:tint val="75000"/>
                  </a:prstClr>
                </a:solidFill>
                <a:cs typeface="Tahoma" pitchFamily="34" charset="0"/>
              </a:rPr>
              <a:pPr/>
              <a:t>7/4/2024</a:t>
            </a:fld>
            <a:endParaRPr lang="en-IN" dirty="0">
              <a:solidFill>
                <a:prstClr val="black">
                  <a:tint val="75000"/>
                </a:prstClr>
              </a:solidFill>
              <a:cs typeface="Tahom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13"/>
            <a:ext cx="2895600" cy="365125"/>
          </a:xfrm>
          <a:prstGeom prst="rect">
            <a:avLst/>
          </a:prstGeom>
        </p:spPr>
        <p:txBody>
          <a:bodyPr vert="horz" lIns="90822" tIns="45413" rIns="90822" bIns="45413" rtlCol="0" anchor="ctr"/>
          <a:lstStyle>
            <a:lvl1pPr algn="ctr" defTabSz="908447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 dirty="0">
              <a:solidFill>
                <a:prstClr val="black">
                  <a:tint val="75000"/>
                </a:prstClr>
              </a:solidFill>
              <a:cs typeface="Tahom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13"/>
            <a:ext cx="2133600" cy="365125"/>
          </a:xfrm>
          <a:prstGeom prst="rect">
            <a:avLst/>
          </a:prstGeom>
        </p:spPr>
        <p:txBody>
          <a:bodyPr vert="horz" lIns="90822" tIns="45413" rIns="90822" bIns="45413" rtlCol="0" anchor="ctr"/>
          <a:lstStyle>
            <a:lvl1pPr algn="r" defTabSz="908447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284B3-1B1E-4093-8445-F60DC86B41C1}" type="slidenum">
              <a:rPr lang="en-IN" smtClean="0">
                <a:solidFill>
                  <a:prstClr val="black">
                    <a:tint val="75000"/>
                  </a:prstClr>
                </a:solidFill>
                <a:cs typeface="Tahoma" pitchFamily="34" charset="0"/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490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</p:sldLayoutIdLst>
  <p:hf sldNum="0" hdr="0" ftr="0" dt="0"/>
  <p:txStyles>
    <p:titleStyle>
      <a:lvl1pPr algn="ctr" defTabSz="90844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0667" indent="-340667" algn="l" defTabSz="90844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8111" indent="-283901" algn="l" defTabSz="90844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5569" indent="-227108" algn="l" defTabSz="90844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89761" indent="-227108" algn="l" defTabSz="90844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4005" indent="-227108" algn="l" defTabSz="90844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98232" indent="-227108" algn="l" defTabSz="90844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2454" indent="-227108" algn="l" defTabSz="90844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06678" indent="-227108" algn="l" defTabSz="90844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0902" indent="-227108" algn="l" defTabSz="90844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84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222" algn="l" defTabSz="9084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8447" algn="l" defTabSz="9084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2673" algn="l" defTabSz="9084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6895" algn="l" defTabSz="9084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1122" algn="l" defTabSz="9084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5340" algn="l" defTabSz="9084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9557" algn="l" defTabSz="9084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3788" algn="l" defTabSz="9084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154" tIns="45579" rIns="91154" bIns="4557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154" tIns="45579" rIns="91154" bIns="4557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9"/>
            <a:ext cx="2133600" cy="365125"/>
          </a:xfrm>
          <a:prstGeom prst="rect">
            <a:avLst/>
          </a:prstGeom>
        </p:spPr>
        <p:txBody>
          <a:bodyPr vert="horz" lIns="91154" tIns="45579" rIns="91154" bIns="45579" rtlCol="0" anchor="ctr"/>
          <a:lstStyle>
            <a:lvl1pPr algn="l" defTabSz="91165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7F3199-4FEF-416A-BAC9-3B12EA8136EB}" type="datetime1">
              <a:rPr lang="en-US" smtClean="0">
                <a:solidFill>
                  <a:prstClr val="black">
                    <a:tint val="75000"/>
                  </a:prstClr>
                </a:solidFill>
                <a:cs typeface="Tahoma" pitchFamily="34" charset="0"/>
              </a:rPr>
              <a:pPr/>
              <a:t>7/4/2024</a:t>
            </a:fld>
            <a:endParaRPr lang="en-IN" dirty="0">
              <a:solidFill>
                <a:prstClr val="black">
                  <a:tint val="75000"/>
                </a:prstClr>
              </a:solidFill>
              <a:cs typeface="Tahom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9"/>
            <a:ext cx="2895600" cy="365125"/>
          </a:xfrm>
          <a:prstGeom prst="rect">
            <a:avLst/>
          </a:prstGeom>
        </p:spPr>
        <p:txBody>
          <a:bodyPr vert="horz" lIns="91154" tIns="45579" rIns="91154" bIns="45579" rtlCol="0" anchor="ctr"/>
          <a:lstStyle>
            <a:lvl1pPr algn="ctr" defTabSz="91165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 dirty="0">
              <a:solidFill>
                <a:prstClr val="black">
                  <a:tint val="75000"/>
                </a:prstClr>
              </a:solidFill>
              <a:cs typeface="Tahom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9"/>
            <a:ext cx="2133600" cy="365125"/>
          </a:xfrm>
          <a:prstGeom prst="rect">
            <a:avLst/>
          </a:prstGeom>
        </p:spPr>
        <p:txBody>
          <a:bodyPr vert="horz" lIns="91154" tIns="45579" rIns="91154" bIns="45579" rtlCol="0" anchor="ctr"/>
          <a:lstStyle>
            <a:lvl1pPr algn="r" defTabSz="91165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284B3-1B1E-4093-8445-F60DC86B41C1}" type="slidenum">
              <a:rPr lang="en-IN" smtClean="0">
                <a:solidFill>
                  <a:prstClr val="black">
                    <a:tint val="75000"/>
                  </a:prstClr>
                </a:solidFill>
                <a:cs typeface="Tahoma" pitchFamily="34" charset="0"/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24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  <p:sldLayoutId id="2147483950" r:id="rId12"/>
  </p:sldLayoutIdLst>
  <p:hf sldNum="0" hdr="0" ftr="0" dt="0"/>
  <p:txStyles>
    <p:titleStyle>
      <a:lvl1pPr algn="ctr" defTabSz="91165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869" indent="-341869" algn="l" defTabSz="91165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0719" indent="-284897" algn="l" defTabSz="91165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572" indent="-227913" algn="l" defTabSz="91165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388" indent="-227913" algn="l" defTabSz="91165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224" indent="-227913" algn="l" defTabSz="91165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7051" indent="-227913" algn="l" defTabSz="9116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2879" indent="-227913" algn="l" defTabSz="9116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8706" indent="-227913" algn="l" defTabSz="9116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4533" indent="-227913" algn="l" defTabSz="9116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6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25" algn="l" defTabSz="9116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655" algn="l" defTabSz="9116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485" algn="l" defTabSz="9116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310" algn="l" defTabSz="9116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140" algn="l" defTabSz="9116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965" algn="l" defTabSz="9116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785" algn="l" defTabSz="9116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618" algn="l" defTabSz="9116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970630B-F4B6-3017-4646-D0BBA564D08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IN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C717C0C-3C64-48B4-9AAF-29681962E61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I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10FE70-BE57-23BF-46F6-9690504086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CD2EDB5-F442-4E0C-8FE3-83EF614D85B5}" type="datetimeFigureOut">
              <a:rPr lang="en-IN"/>
              <a:pPr>
                <a:defRPr/>
              </a:pPr>
              <a:t>04-07-2024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0936FE-9669-B02D-4098-207675B5A1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91843-BF3D-7D7B-64FA-3E91052208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fld id="{EC8161EC-1671-4682-B932-7E66C8B36FF4}" type="slidenum">
              <a:rPr lang="en-IN" altLang="en-US"/>
              <a:pPr/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367009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9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3.gif"/><Relationship Id="rId9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microsoft.com/office/2007/relationships/hdphoto" Target="../media/hdphoto3.wdp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microsoft.com/office/2007/relationships/hdphoto" Target="../media/hdphoto5.wdp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40.png"/><Relationship Id="rId7" Type="http://schemas.openxmlformats.org/officeDocument/2006/relationships/image" Target="../media/image43.w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6.x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5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44.w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5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56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ature.com/articles/s41598-019-45907-4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6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6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9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9.xml"/><Relationship Id="rId5" Type="http://schemas.microsoft.com/office/2007/relationships/hdphoto" Target="../media/hdphoto8.wdp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13" Type="http://schemas.openxmlformats.org/officeDocument/2006/relationships/image" Target="../media/image3.gi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4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3.wmf"/><Relationship Id="rId4" Type="http://schemas.openxmlformats.org/officeDocument/2006/relationships/image" Target="../media/image10.wmf"/><Relationship Id="rId9" Type="http://schemas.openxmlformats.org/officeDocument/2006/relationships/oleObject" Target="../embeddings/oleObject4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Box 1"/>
          <p:cNvSpPr txBox="1">
            <a:spLocks noChangeArrowheads="1"/>
          </p:cNvSpPr>
          <p:nvPr/>
        </p:nvSpPr>
        <p:spPr bwMode="auto">
          <a:xfrm>
            <a:off x="0" y="748618"/>
            <a:ext cx="9144000" cy="522531"/>
          </a:xfrm>
          <a:prstGeom prst="rect">
            <a:avLst/>
          </a:pr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lIns="90754" tIns="45379" rIns="90754" bIns="4537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907883" eaLnBrk="1" hangingPunct="1"/>
            <a:r>
              <a:rPr lang="en-US" altLang="en-US" sz="2800" b="1" dirty="0">
                <a:solidFill>
                  <a:srgbClr val="0000FF"/>
                </a:solidFill>
                <a:latin typeface="Comic Sans MS" pitchFamily="66" charset="0"/>
                <a:cs typeface="Tahoma" pitchFamily="34" charset="0"/>
              </a:rPr>
              <a:t>Convective Parameterization: Trigger and Closure</a:t>
            </a:r>
          </a:p>
        </p:txBody>
      </p:sp>
      <p:sp>
        <p:nvSpPr>
          <p:cNvPr id="46083" name="TextBox 1"/>
          <p:cNvSpPr txBox="1">
            <a:spLocks noChangeArrowheads="1"/>
          </p:cNvSpPr>
          <p:nvPr/>
        </p:nvSpPr>
        <p:spPr bwMode="auto">
          <a:xfrm>
            <a:off x="33406" y="2420892"/>
            <a:ext cx="9110663" cy="2794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54" tIns="45379" rIns="90754" bIns="4537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907883" eaLnBrk="1" hangingPunct="1"/>
            <a:endParaRPr lang="en-IN" altLang="en-US" sz="2800" b="1" dirty="0">
              <a:solidFill>
                <a:prstClr val="black"/>
              </a:solidFill>
              <a:latin typeface="Comic Sans MS" pitchFamily="66" charset="0"/>
            </a:endParaRPr>
          </a:p>
          <a:p>
            <a:pPr algn="ctr" defTabSz="907883" eaLnBrk="1" hangingPunct="1"/>
            <a:endParaRPr lang="en-IN" altLang="en-US" sz="2800" b="1" dirty="0">
              <a:solidFill>
                <a:prstClr val="black"/>
              </a:solidFill>
              <a:latin typeface="Comic Sans MS" pitchFamily="66" charset="0"/>
            </a:endParaRPr>
          </a:p>
          <a:p>
            <a:pPr algn="ctr" defTabSz="907883" eaLnBrk="1" hangingPunct="1"/>
            <a:endParaRPr lang="en-IN" altLang="en-US" sz="2800" b="1" dirty="0">
              <a:solidFill>
                <a:prstClr val="black"/>
              </a:solidFill>
              <a:latin typeface="Comic Sans MS" pitchFamily="66" charset="0"/>
            </a:endParaRPr>
          </a:p>
          <a:p>
            <a:pPr algn="ctr" defTabSz="907883" eaLnBrk="1" hangingPunct="1"/>
            <a:endParaRPr lang="en-IN" altLang="en-US" sz="2800" b="1" dirty="0">
              <a:solidFill>
                <a:prstClr val="black"/>
              </a:solidFill>
              <a:latin typeface="Comic Sans MS" pitchFamily="66" charset="0"/>
            </a:endParaRPr>
          </a:p>
          <a:p>
            <a:pPr algn="ctr" defTabSz="907883" eaLnBrk="1" hangingPunct="1"/>
            <a:endParaRPr lang="en-IN" altLang="en-US" sz="200" b="1" baseline="30000" dirty="0">
              <a:solidFill>
                <a:prstClr val="black"/>
              </a:solidFill>
              <a:latin typeface="Comic Sans MS" pitchFamily="66" charset="0"/>
            </a:endParaRPr>
          </a:p>
          <a:p>
            <a:pPr algn="ctr" defTabSz="907883" eaLnBrk="1" hangingPunct="1"/>
            <a:r>
              <a:rPr lang="en-IN" altLang="en-US" sz="2000" b="1" dirty="0">
                <a:solidFill>
                  <a:prstClr val="black"/>
                </a:solidFill>
                <a:latin typeface="Comic Sans MS" pitchFamily="66" charset="0"/>
              </a:rPr>
              <a:t>Indian Institute of Tropical Meteorology, Pune</a:t>
            </a:r>
            <a:endParaRPr lang="en-IN" altLang="en-US" sz="2000" b="1" dirty="0">
              <a:solidFill>
                <a:srgbClr val="003300"/>
              </a:solidFill>
              <a:latin typeface="Comic Sans MS" pitchFamily="66" charset="0"/>
            </a:endParaRPr>
          </a:p>
          <a:p>
            <a:pPr algn="ctr" defTabSz="907883" eaLnBrk="1" hangingPunct="1"/>
            <a:r>
              <a:rPr lang="en-IN" altLang="en-US" sz="2000" b="1" dirty="0">
                <a:solidFill>
                  <a:srgbClr val="0000FF"/>
                </a:solidFill>
                <a:latin typeface="Comic Sans MS" pitchFamily="66" charset="0"/>
              </a:rPr>
              <a:t>(</a:t>
            </a:r>
            <a:r>
              <a:rPr lang="en-IN" altLang="en-US" sz="2000" b="1" dirty="0" err="1">
                <a:solidFill>
                  <a:srgbClr val="0000FF"/>
                </a:solidFill>
                <a:latin typeface="Comic Sans MS" pitchFamily="66" charset="0"/>
              </a:rPr>
              <a:t>email:mpartha@tropmet.res.in</a:t>
            </a:r>
            <a:r>
              <a:rPr lang="en-IN" altLang="en-US" sz="2000" b="1" dirty="0">
                <a:solidFill>
                  <a:srgbClr val="0000FF"/>
                </a:solidFill>
                <a:latin typeface="Comic Sans MS" pitchFamily="66" charset="0"/>
              </a:rPr>
              <a:t>)</a:t>
            </a:r>
          </a:p>
          <a:p>
            <a:pPr algn="ctr" defTabSz="907883" eaLnBrk="1" hangingPunct="1"/>
            <a:endParaRPr lang="en-IN" altLang="en-US" sz="100" b="1" dirty="0">
              <a:solidFill>
                <a:srgbClr val="0000FF"/>
              </a:solidFill>
              <a:latin typeface="Comic Sans MS" pitchFamily="66" charset="0"/>
            </a:endParaRPr>
          </a:p>
          <a:p>
            <a:pPr algn="ctr" defTabSz="907883" eaLnBrk="1" hangingPunct="1"/>
            <a:endParaRPr lang="en-IN" altLang="en-US" sz="2000" b="1" baseline="30000" dirty="0">
              <a:latin typeface="Comic Sans MS" pitchFamily="66" charset="0"/>
            </a:endParaRPr>
          </a:p>
          <a:p>
            <a:pPr algn="ctr" defTabSz="907883" eaLnBrk="1" hangingPunct="1"/>
            <a:endParaRPr lang="en-IN" altLang="en-US" sz="800" b="1" dirty="0">
              <a:solidFill>
                <a:srgbClr val="003300"/>
              </a:solidFill>
              <a:latin typeface="Comic Sans MS" pitchFamily="66" charset="0"/>
            </a:endParaRPr>
          </a:p>
        </p:txBody>
      </p:sp>
      <p:sp>
        <p:nvSpPr>
          <p:cNvPr id="46084" name="TextBox 2"/>
          <p:cNvSpPr txBox="1">
            <a:spLocks noChangeArrowheads="1"/>
          </p:cNvSpPr>
          <p:nvPr/>
        </p:nvSpPr>
        <p:spPr bwMode="auto">
          <a:xfrm>
            <a:off x="1403350" y="6310313"/>
            <a:ext cx="66817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54" tIns="45379" rIns="90754" bIns="4537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907883" eaLnBrk="1" hangingPunct="1"/>
            <a:r>
              <a:rPr lang="en-IN" altLang="en-US" dirty="0">
                <a:solidFill>
                  <a:srgbClr val="000000"/>
                </a:solidFill>
                <a:latin typeface="Comic Sans MS" pitchFamily="66" charset="0"/>
              </a:rPr>
              <a:t>ICTP SMR 3952</a:t>
            </a:r>
          </a:p>
        </p:txBody>
      </p:sp>
      <p:pic>
        <p:nvPicPr>
          <p:cNvPr id="5" name="Picture 2" descr="http://www.sscnet.ucla.edu/geog/faculty/yxue/earth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7587"/>
            <a:ext cx="609600" cy="60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53754" y="2276872"/>
            <a:ext cx="9143998" cy="123694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glow rad="101600">
              <a:srgbClr val="9879CB">
                <a:satMod val="175000"/>
                <a:alpha val="40000"/>
              </a:srgbClr>
            </a:glow>
          </a:effectLst>
        </p:spPr>
        <p:txBody>
          <a:bodyPr lIns="81911" tIns="40957" rIns="81911" bIns="40957">
            <a:spAutoFit/>
          </a:bodyPr>
          <a:lstStyle/>
          <a:p>
            <a:pPr algn="ctr" defTabSz="824733">
              <a:lnSpc>
                <a:spcPct val="80000"/>
              </a:lnSpc>
              <a:spcBef>
                <a:spcPct val="20000"/>
              </a:spcBef>
              <a:buSzPct val="100000"/>
              <a:defRPr/>
            </a:pPr>
            <a:r>
              <a:rPr lang="en-US" sz="2200" kern="0" dirty="0">
                <a:latin typeface="Comic Sans MS" pitchFamily="66" charset="0"/>
                <a:cs typeface="Tahoma" pitchFamily="34" charset="0"/>
              </a:rPr>
              <a:t>Partha Mukhopadhyay</a:t>
            </a:r>
          </a:p>
          <a:p>
            <a:pPr algn="ctr" defTabSz="824733">
              <a:lnSpc>
                <a:spcPct val="80000"/>
              </a:lnSpc>
              <a:spcBef>
                <a:spcPct val="20000"/>
              </a:spcBef>
              <a:buSzPct val="100000"/>
              <a:defRPr/>
            </a:pPr>
            <a:r>
              <a:rPr lang="en-US" sz="2200" kern="0" dirty="0">
                <a:latin typeface="Comic Sans MS" pitchFamily="66" charset="0"/>
                <a:cs typeface="Tahoma" pitchFamily="34" charset="0"/>
              </a:rPr>
              <a:t>(Collaborator: Siddharth Kumar, R. </a:t>
            </a:r>
            <a:r>
              <a:rPr lang="en-US" sz="2200" kern="0" dirty="0" err="1">
                <a:latin typeface="Comic Sans MS" pitchFamily="66" charset="0"/>
                <a:cs typeface="Tahoma" pitchFamily="34" charset="0"/>
              </a:rPr>
              <a:t>Phani</a:t>
            </a:r>
            <a:r>
              <a:rPr lang="en-US" sz="2200" kern="0" dirty="0">
                <a:latin typeface="Comic Sans MS" pitchFamily="66" charset="0"/>
                <a:cs typeface="Tahoma" pitchFamily="34" charset="0"/>
              </a:rPr>
              <a:t>, Malay </a:t>
            </a:r>
            <a:r>
              <a:rPr lang="en-US" sz="2200" kern="0" dirty="0" err="1">
                <a:latin typeface="Comic Sans MS" pitchFamily="66" charset="0"/>
                <a:cs typeface="Tahoma" pitchFamily="34" charset="0"/>
              </a:rPr>
              <a:t>Ganai</a:t>
            </a:r>
            <a:r>
              <a:rPr lang="en-US" sz="2200" kern="0" dirty="0">
                <a:latin typeface="Comic Sans MS" pitchFamily="66" charset="0"/>
                <a:cs typeface="Tahoma" pitchFamily="34" charset="0"/>
              </a:rPr>
              <a:t>, Snehlata </a:t>
            </a:r>
            <a:r>
              <a:rPr lang="en-US" sz="2200" kern="0" dirty="0" err="1">
                <a:latin typeface="Comic Sans MS" pitchFamily="66" charset="0"/>
                <a:cs typeface="Tahoma" pitchFamily="34" charset="0"/>
              </a:rPr>
              <a:t>Tirkey</a:t>
            </a:r>
            <a:r>
              <a:rPr lang="en-US" sz="2200" kern="0" dirty="0">
                <a:latin typeface="Comic Sans MS" pitchFamily="66" charset="0"/>
                <a:cs typeface="Tahoma" pitchFamily="34" charset="0"/>
              </a:rPr>
              <a:t>, </a:t>
            </a:r>
            <a:r>
              <a:rPr lang="en-US" sz="2200" kern="0" dirty="0" err="1">
                <a:latin typeface="Comic Sans MS" pitchFamily="66" charset="0"/>
                <a:cs typeface="Tahoma" pitchFamily="34" charset="0"/>
              </a:rPr>
              <a:t>Bidyut</a:t>
            </a:r>
            <a:r>
              <a:rPr lang="en-US" sz="2200" kern="0" dirty="0">
                <a:latin typeface="Comic Sans MS" pitchFamily="66" charset="0"/>
                <a:cs typeface="Tahoma" pitchFamily="34" charset="0"/>
              </a:rPr>
              <a:t> Goswami, Kumar Roy, </a:t>
            </a:r>
            <a:r>
              <a:rPr lang="en-US" sz="2200" kern="0" dirty="0" err="1">
                <a:latin typeface="Comic Sans MS" pitchFamily="66" charset="0"/>
                <a:cs typeface="Tahoma" pitchFamily="34" charset="0"/>
              </a:rPr>
              <a:t>Boualem</a:t>
            </a:r>
            <a:r>
              <a:rPr lang="en-US" sz="2200" kern="0" dirty="0">
                <a:latin typeface="Comic Sans MS" pitchFamily="66" charset="0"/>
                <a:cs typeface="Tahoma" pitchFamily="34" charset="0"/>
              </a:rPr>
              <a:t> </a:t>
            </a:r>
            <a:r>
              <a:rPr lang="en-US" sz="2200" kern="0" dirty="0" err="1">
                <a:latin typeface="Comic Sans MS" pitchFamily="66" charset="0"/>
                <a:cs typeface="Tahoma" pitchFamily="34" charset="0"/>
              </a:rPr>
              <a:t>Khouider</a:t>
            </a:r>
            <a:r>
              <a:rPr lang="en-US" sz="2200" kern="0" dirty="0">
                <a:latin typeface="Comic Sans MS" pitchFamily="66" charset="0"/>
                <a:cs typeface="Tahoma" pitchFamily="34" charset="0"/>
              </a:rPr>
              <a:t>, Sourav </a:t>
            </a:r>
            <a:r>
              <a:rPr lang="en-US" sz="2200" kern="0" dirty="0" err="1">
                <a:latin typeface="Comic Sans MS" pitchFamily="66" charset="0"/>
                <a:cs typeface="Tahoma" pitchFamily="34" charset="0"/>
              </a:rPr>
              <a:t>Taraphdar</a:t>
            </a:r>
            <a:r>
              <a:rPr lang="en-US" sz="2200" kern="0" dirty="0">
                <a:latin typeface="Comic Sans MS" pitchFamily="66" charset="0"/>
                <a:cs typeface="Tahoma" pitchFamily="34" charset="0"/>
              </a:rPr>
              <a:t>, </a:t>
            </a:r>
            <a:r>
              <a:rPr lang="en-US" sz="2200" kern="0" dirty="0" err="1">
                <a:latin typeface="Comic Sans MS" pitchFamily="66" charset="0"/>
                <a:cs typeface="Tahoma" pitchFamily="34" charset="0"/>
              </a:rPr>
              <a:t>Himabindu</a:t>
            </a:r>
            <a:r>
              <a:rPr lang="en-US" sz="2200" kern="0" dirty="0">
                <a:latin typeface="Comic Sans MS" pitchFamily="66" charset="0"/>
                <a:cs typeface="Tahoma" pitchFamily="34" charset="0"/>
              </a:rPr>
              <a:t> and colleagues and students in my lab) </a:t>
            </a:r>
          </a:p>
        </p:txBody>
      </p:sp>
      <p:pic>
        <p:nvPicPr>
          <p:cNvPr id="14338" name="Picture 2" descr="ictp-logo – Edgar Roldán">
            <a:extLst>
              <a:ext uri="{FF2B5EF4-FFF2-40B4-BE49-F238E27FC236}">
                <a16:creationId xmlns:a16="http://schemas.microsoft.com/office/drawing/2014/main" id="{7BEFC9EF-BBFB-3C7E-23ED-305BEF629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4" y="33867"/>
            <a:ext cx="1584176" cy="66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183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jdelijke aanduiding voor dianummer 6"/>
          <p:cNvSpPr txBox="1">
            <a:spLocks noGrp="1"/>
          </p:cNvSpPr>
          <p:nvPr/>
        </p:nvSpPr>
        <p:spPr bwMode="auto">
          <a:xfrm>
            <a:off x="7391400" y="61722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525" tIns="45765" rIns="91525" bIns="45765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0" hangingPunct="0"/>
            <a:fld id="{5FED7D98-D51A-470D-920E-1DD650433CDF}" type="slidenum">
              <a:rPr lang="nl-NL" sz="1400">
                <a:solidFill>
                  <a:srgbClr val="8AA0FF"/>
                </a:solidFill>
                <a:latin typeface="Scala Sans" charset="0"/>
                <a:ea typeface="MS PGothic" pitchFamily="34" charset="-128"/>
              </a:rPr>
              <a:pPr algn="r" eaLnBrk="0" hangingPunct="0"/>
              <a:t>10</a:t>
            </a:fld>
            <a:endParaRPr lang="nl-NL" sz="1400">
              <a:solidFill>
                <a:srgbClr val="8AA0FF"/>
              </a:solidFill>
              <a:latin typeface="Scala Sans" charset="0"/>
              <a:ea typeface="MS PGothic" pitchFamily="34" charset="-128"/>
            </a:endParaRPr>
          </a:p>
        </p:txBody>
      </p:sp>
      <p:pic>
        <p:nvPicPr>
          <p:cNvPr id="1044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2" b="5952"/>
          <a:stretch>
            <a:fillRect/>
          </a:stretch>
        </p:blipFill>
        <p:spPr bwMode="auto">
          <a:xfrm>
            <a:off x="0" y="0"/>
            <a:ext cx="9144000" cy="854075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52" name="Line 3"/>
          <p:cNvSpPr>
            <a:spLocks noChangeShapeType="1"/>
          </p:cNvSpPr>
          <p:nvPr/>
        </p:nvSpPr>
        <p:spPr bwMode="auto">
          <a:xfrm>
            <a:off x="990600" y="1608138"/>
            <a:ext cx="7924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891" tIns="45448" rIns="90891" bIns="45448"/>
          <a:lstStyle/>
          <a:p>
            <a:endParaRPr lang="en-IN"/>
          </a:p>
        </p:txBody>
      </p:sp>
      <p:sp>
        <p:nvSpPr>
          <p:cNvPr id="104453" name="Line 4"/>
          <p:cNvSpPr>
            <a:spLocks noChangeShapeType="1"/>
          </p:cNvSpPr>
          <p:nvPr/>
        </p:nvSpPr>
        <p:spPr bwMode="auto">
          <a:xfrm>
            <a:off x="917575" y="1296988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891" tIns="45448" rIns="90891" bIns="45448"/>
          <a:lstStyle/>
          <a:p>
            <a:endParaRPr lang="en-IN"/>
          </a:p>
        </p:txBody>
      </p:sp>
      <p:sp>
        <p:nvSpPr>
          <p:cNvPr id="104454" name="Line 5"/>
          <p:cNvSpPr>
            <a:spLocks noChangeShapeType="1"/>
          </p:cNvSpPr>
          <p:nvPr/>
        </p:nvSpPr>
        <p:spPr bwMode="auto">
          <a:xfrm>
            <a:off x="2136775" y="1296988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891" tIns="45448" rIns="90891" bIns="45448"/>
          <a:lstStyle/>
          <a:p>
            <a:endParaRPr lang="en-IN"/>
          </a:p>
        </p:txBody>
      </p:sp>
      <p:sp>
        <p:nvSpPr>
          <p:cNvPr id="104455" name="Line 6"/>
          <p:cNvSpPr>
            <a:spLocks noChangeShapeType="1"/>
          </p:cNvSpPr>
          <p:nvPr/>
        </p:nvSpPr>
        <p:spPr bwMode="auto">
          <a:xfrm>
            <a:off x="3354388" y="1296988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891" tIns="45448" rIns="90891" bIns="45448"/>
          <a:lstStyle/>
          <a:p>
            <a:endParaRPr lang="en-IN"/>
          </a:p>
        </p:txBody>
      </p:sp>
      <p:sp>
        <p:nvSpPr>
          <p:cNvPr id="104456" name="Line 7"/>
          <p:cNvSpPr>
            <a:spLocks noChangeShapeType="1"/>
          </p:cNvSpPr>
          <p:nvPr/>
        </p:nvSpPr>
        <p:spPr bwMode="auto">
          <a:xfrm>
            <a:off x="4572000" y="1296988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891" tIns="45448" rIns="90891" bIns="45448"/>
          <a:lstStyle/>
          <a:p>
            <a:endParaRPr lang="en-IN"/>
          </a:p>
        </p:txBody>
      </p:sp>
      <p:sp>
        <p:nvSpPr>
          <p:cNvPr id="104457" name="Line 8"/>
          <p:cNvSpPr>
            <a:spLocks noChangeShapeType="1"/>
          </p:cNvSpPr>
          <p:nvPr/>
        </p:nvSpPr>
        <p:spPr bwMode="auto">
          <a:xfrm>
            <a:off x="5789613" y="1296988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891" tIns="45448" rIns="90891" bIns="45448"/>
          <a:lstStyle/>
          <a:p>
            <a:endParaRPr lang="en-IN"/>
          </a:p>
        </p:txBody>
      </p:sp>
      <p:sp>
        <p:nvSpPr>
          <p:cNvPr id="104458" name="Line 9"/>
          <p:cNvSpPr>
            <a:spLocks noChangeShapeType="1"/>
          </p:cNvSpPr>
          <p:nvPr/>
        </p:nvSpPr>
        <p:spPr bwMode="auto">
          <a:xfrm>
            <a:off x="7007225" y="1296988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891" tIns="45448" rIns="90891" bIns="45448"/>
          <a:lstStyle/>
          <a:p>
            <a:endParaRPr lang="en-IN"/>
          </a:p>
        </p:txBody>
      </p:sp>
      <p:sp>
        <p:nvSpPr>
          <p:cNvPr id="104459" name="Line 10"/>
          <p:cNvSpPr>
            <a:spLocks noChangeShapeType="1"/>
          </p:cNvSpPr>
          <p:nvPr/>
        </p:nvSpPr>
        <p:spPr bwMode="auto">
          <a:xfrm>
            <a:off x="8226425" y="1296988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891" tIns="45448" rIns="90891" bIns="45448"/>
          <a:lstStyle/>
          <a:p>
            <a:endParaRPr lang="en-IN"/>
          </a:p>
        </p:txBody>
      </p:sp>
      <p:sp>
        <p:nvSpPr>
          <p:cNvPr id="104460" name="Text Box 11"/>
          <p:cNvSpPr txBox="1">
            <a:spLocks noChangeArrowheads="1"/>
          </p:cNvSpPr>
          <p:nvPr/>
        </p:nvSpPr>
        <p:spPr bwMode="auto">
          <a:xfrm>
            <a:off x="614367" y="2211393"/>
            <a:ext cx="608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0891" tIns="45448" rIns="90891" bIns="4544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nl-NL" sz="1200">
              <a:solidFill>
                <a:srgbClr val="0000CC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04461" name="Text Box 12"/>
          <p:cNvSpPr txBox="1">
            <a:spLocks noChangeArrowheads="1"/>
          </p:cNvSpPr>
          <p:nvPr/>
        </p:nvSpPr>
        <p:spPr bwMode="auto">
          <a:xfrm>
            <a:off x="614363" y="993775"/>
            <a:ext cx="609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0891" tIns="45448" rIns="90891" bIns="4544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nl-NL" sz="1200" b="1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10 m</a:t>
            </a:r>
          </a:p>
        </p:txBody>
      </p:sp>
      <p:sp>
        <p:nvSpPr>
          <p:cNvPr id="104462" name="Text Box 13"/>
          <p:cNvSpPr txBox="1">
            <a:spLocks noChangeArrowheads="1"/>
          </p:cNvSpPr>
          <p:nvPr/>
        </p:nvSpPr>
        <p:spPr bwMode="auto">
          <a:xfrm>
            <a:off x="1832027" y="993775"/>
            <a:ext cx="9128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0891" tIns="45448" rIns="90891" bIns="4544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nl-NL" sz="1200" b="1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100 m</a:t>
            </a:r>
          </a:p>
        </p:txBody>
      </p:sp>
      <p:sp>
        <p:nvSpPr>
          <p:cNvPr id="104463" name="Text Box 14"/>
          <p:cNvSpPr txBox="1">
            <a:spLocks noChangeArrowheads="1"/>
          </p:cNvSpPr>
          <p:nvPr/>
        </p:nvSpPr>
        <p:spPr bwMode="auto">
          <a:xfrm>
            <a:off x="3049588" y="993775"/>
            <a:ext cx="9128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0891" tIns="45448" rIns="90891" bIns="4544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nl-NL" sz="1200" b="1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1 km</a:t>
            </a:r>
          </a:p>
        </p:txBody>
      </p:sp>
      <p:sp>
        <p:nvSpPr>
          <p:cNvPr id="104464" name="Text Box 15"/>
          <p:cNvSpPr txBox="1">
            <a:spLocks noChangeArrowheads="1"/>
          </p:cNvSpPr>
          <p:nvPr/>
        </p:nvSpPr>
        <p:spPr bwMode="auto">
          <a:xfrm>
            <a:off x="4268788" y="993775"/>
            <a:ext cx="9128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0891" tIns="45448" rIns="90891" bIns="4544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nl-NL" sz="1200" b="1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10 km</a:t>
            </a:r>
          </a:p>
        </p:txBody>
      </p:sp>
      <p:sp>
        <p:nvSpPr>
          <p:cNvPr id="104465" name="Text Box 16"/>
          <p:cNvSpPr txBox="1">
            <a:spLocks noChangeArrowheads="1"/>
          </p:cNvSpPr>
          <p:nvPr/>
        </p:nvSpPr>
        <p:spPr bwMode="auto">
          <a:xfrm>
            <a:off x="5486452" y="993775"/>
            <a:ext cx="9128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0891" tIns="45448" rIns="90891" bIns="4544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nl-NL" sz="1200" b="1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100 km</a:t>
            </a:r>
          </a:p>
        </p:txBody>
      </p:sp>
      <p:sp>
        <p:nvSpPr>
          <p:cNvPr id="104466" name="Text Box 17"/>
          <p:cNvSpPr txBox="1">
            <a:spLocks noChangeArrowheads="1"/>
          </p:cNvSpPr>
          <p:nvPr/>
        </p:nvSpPr>
        <p:spPr bwMode="auto">
          <a:xfrm>
            <a:off x="6704013" y="993775"/>
            <a:ext cx="9128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0891" tIns="45448" rIns="90891" bIns="4544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nl-NL" sz="1200" b="1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1000 km</a:t>
            </a:r>
          </a:p>
        </p:txBody>
      </p:sp>
      <p:sp>
        <p:nvSpPr>
          <p:cNvPr id="104467" name="Text Box 18"/>
          <p:cNvSpPr txBox="1">
            <a:spLocks noChangeArrowheads="1"/>
          </p:cNvSpPr>
          <p:nvPr/>
        </p:nvSpPr>
        <p:spPr bwMode="auto">
          <a:xfrm>
            <a:off x="7921677" y="993775"/>
            <a:ext cx="9128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0891" tIns="45448" rIns="90891" bIns="4544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nl-NL" sz="1200" b="1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10000 km</a:t>
            </a:r>
          </a:p>
        </p:txBody>
      </p:sp>
      <p:sp>
        <p:nvSpPr>
          <p:cNvPr id="104468" name="Text Box 19"/>
          <p:cNvSpPr txBox="1">
            <a:spLocks noChangeArrowheads="1"/>
          </p:cNvSpPr>
          <p:nvPr/>
        </p:nvSpPr>
        <p:spPr bwMode="auto">
          <a:xfrm>
            <a:off x="1527177" y="1906589"/>
            <a:ext cx="12176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0891" tIns="45448" rIns="90891" bIns="4544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nl-NL" sz="1200" b="1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turbulence</a:t>
            </a:r>
          </a:p>
        </p:txBody>
      </p:sp>
      <p:sp>
        <p:nvSpPr>
          <p:cNvPr id="104469" name="Text Box 20"/>
          <p:cNvSpPr txBox="1">
            <a:spLocks noChangeArrowheads="1"/>
          </p:cNvSpPr>
          <p:nvPr/>
        </p:nvSpPr>
        <p:spPr bwMode="auto">
          <a:xfrm>
            <a:off x="1223963" y="1906589"/>
            <a:ext cx="608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0891" tIns="45448" rIns="90891" bIns="4544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nl-NL" sz="1200">
                <a:solidFill>
                  <a:srgbClr val="000000"/>
                </a:solidFill>
                <a:latin typeface="Arial" pitchFamily="34" charset="0"/>
                <a:ea typeface="MS PGothic" pitchFamily="34" charset="-128"/>
                <a:sym typeface="Wingdings" pitchFamily="2" charset="2"/>
              </a:rPr>
              <a:t></a:t>
            </a:r>
            <a:endParaRPr lang="nl-NL" sz="1200">
              <a:solidFill>
                <a:srgbClr val="000000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04470" name="Text Box 21"/>
          <p:cNvSpPr txBox="1">
            <a:spLocks noChangeArrowheads="1"/>
          </p:cNvSpPr>
          <p:nvPr/>
        </p:nvSpPr>
        <p:spPr bwMode="auto">
          <a:xfrm>
            <a:off x="2744788" y="1906588"/>
            <a:ext cx="12176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0891" tIns="45448" rIns="90891" bIns="4544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ct val="75000"/>
              </a:lnSpc>
              <a:spcBef>
                <a:spcPct val="50000"/>
              </a:spcBef>
            </a:pPr>
            <a:r>
              <a:rPr lang="nl-NL" sz="1200" b="1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Cumulus</a:t>
            </a:r>
          </a:p>
          <a:p>
            <a:pPr eaLnBrk="0" hangingPunct="0">
              <a:lnSpc>
                <a:spcPct val="75000"/>
              </a:lnSpc>
              <a:spcBef>
                <a:spcPct val="50000"/>
              </a:spcBef>
            </a:pPr>
            <a:r>
              <a:rPr lang="nl-NL" sz="1200" b="1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clouds</a:t>
            </a:r>
          </a:p>
        </p:txBody>
      </p:sp>
      <p:sp>
        <p:nvSpPr>
          <p:cNvPr id="104471" name="Text Box 22"/>
          <p:cNvSpPr txBox="1">
            <a:spLocks noChangeArrowheads="1"/>
          </p:cNvSpPr>
          <p:nvPr/>
        </p:nvSpPr>
        <p:spPr bwMode="auto">
          <a:xfrm>
            <a:off x="3962452" y="1906588"/>
            <a:ext cx="1522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0891" tIns="45448" rIns="90891" bIns="4544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ct val="75000"/>
              </a:lnSpc>
              <a:spcBef>
                <a:spcPct val="50000"/>
              </a:spcBef>
            </a:pPr>
            <a:r>
              <a:rPr lang="nl-NL" sz="1200" b="1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Cumulonimbus</a:t>
            </a:r>
          </a:p>
          <a:p>
            <a:pPr eaLnBrk="0" hangingPunct="0">
              <a:lnSpc>
                <a:spcPct val="75000"/>
              </a:lnSpc>
              <a:spcBef>
                <a:spcPct val="50000"/>
              </a:spcBef>
            </a:pPr>
            <a:r>
              <a:rPr lang="nl-NL" sz="1200" b="1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clouds</a:t>
            </a:r>
          </a:p>
        </p:txBody>
      </p:sp>
      <p:sp>
        <p:nvSpPr>
          <p:cNvPr id="104472" name="Text Box 23"/>
          <p:cNvSpPr txBox="1">
            <a:spLocks noChangeArrowheads="1"/>
          </p:cNvSpPr>
          <p:nvPr/>
        </p:nvSpPr>
        <p:spPr bwMode="auto">
          <a:xfrm>
            <a:off x="5180013" y="1906588"/>
            <a:ext cx="1827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0891" tIns="45448" rIns="90891" bIns="4544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ct val="75000"/>
              </a:lnSpc>
              <a:spcBef>
                <a:spcPct val="50000"/>
              </a:spcBef>
            </a:pPr>
            <a:r>
              <a:rPr lang="nl-NL" sz="1200" b="1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Mesoscale </a:t>
            </a:r>
          </a:p>
          <a:p>
            <a:pPr eaLnBrk="0" hangingPunct="0">
              <a:lnSpc>
                <a:spcPct val="75000"/>
              </a:lnSpc>
              <a:spcBef>
                <a:spcPct val="50000"/>
              </a:spcBef>
            </a:pPr>
            <a:r>
              <a:rPr lang="nl-NL" sz="1200" b="1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Convective systems</a:t>
            </a:r>
          </a:p>
        </p:txBody>
      </p:sp>
      <p:sp>
        <p:nvSpPr>
          <p:cNvPr id="104473" name="Text Box 24"/>
          <p:cNvSpPr txBox="1">
            <a:spLocks noChangeArrowheads="1"/>
          </p:cNvSpPr>
          <p:nvPr/>
        </p:nvSpPr>
        <p:spPr bwMode="auto">
          <a:xfrm>
            <a:off x="6702477" y="1906588"/>
            <a:ext cx="1827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0891" tIns="45448" rIns="90891" bIns="4544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ct val="75000"/>
              </a:lnSpc>
              <a:spcBef>
                <a:spcPct val="50000"/>
              </a:spcBef>
            </a:pPr>
            <a:r>
              <a:rPr lang="nl-NL" sz="1200" b="1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Extratropical </a:t>
            </a:r>
          </a:p>
          <a:p>
            <a:pPr eaLnBrk="0" hangingPunct="0">
              <a:lnSpc>
                <a:spcPct val="75000"/>
              </a:lnSpc>
              <a:spcBef>
                <a:spcPct val="50000"/>
              </a:spcBef>
            </a:pPr>
            <a:r>
              <a:rPr lang="nl-NL" sz="1200" b="1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Cyclones</a:t>
            </a:r>
          </a:p>
        </p:txBody>
      </p:sp>
      <p:sp>
        <p:nvSpPr>
          <p:cNvPr id="104474" name="Text Box 25"/>
          <p:cNvSpPr txBox="1">
            <a:spLocks noChangeArrowheads="1"/>
          </p:cNvSpPr>
          <p:nvPr/>
        </p:nvSpPr>
        <p:spPr bwMode="auto">
          <a:xfrm>
            <a:off x="7920038" y="1906588"/>
            <a:ext cx="121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0891" tIns="45448" rIns="90891" bIns="4544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ct val="75000"/>
              </a:lnSpc>
              <a:spcBef>
                <a:spcPct val="50000"/>
              </a:spcBef>
            </a:pPr>
            <a:r>
              <a:rPr lang="nl-NL" sz="1200" b="1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Planetary </a:t>
            </a:r>
          </a:p>
          <a:p>
            <a:pPr eaLnBrk="0" hangingPunct="0">
              <a:lnSpc>
                <a:spcPct val="75000"/>
              </a:lnSpc>
              <a:spcBef>
                <a:spcPct val="50000"/>
              </a:spcBef>
            </a:pPr>
            <a:r>
              <a:rPr lang="nl-NL" sz="1200" b="1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waves</a:t>
            </a:r>
          </a:p>
        </p:txBody>
      </p:sp>
      <p:sp>
        <p:nvSpPr>
          <p:cNvPr id="104475" name="Rectangle 26"/>
          <p:cNvSpPr>
            <a:spLocks noChangeArrowheads="1"/>
          </p:cNvSpPr>
          <p:nvPr/>
        </p:nvSpPr>
        <p:spPr bwMode="auto">
          <a:xfrm>
            <a:off x="917627" y="2516188"/>
            <a:ext cx="4264025" cy="303212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0891" tIns="45448" rIns="90891" bIns="45448" anchor="ctr"/>
          <a:lstStyle/>
          <a:p>
            <a:pPr eaLnBrk="0" hangingPunct="0"/>
            <a:endParaRPr lang="nl-NL">
              <a:solidFill>
                <a:srgbClr val="000000"/>
              </a:solidFill>
              <a:latin typeface="Geneva" pitchFamily="34" charset="0"/>
              <a:ea typeface="MS PGothic" pitchFamily="34" charset="-128"/>
            </a:endParaRPr>
          </a:p>
        </p:txBody>
      </p:sp>
      <p:sp>
        <p:nvSpPr>
          <p:cNvPr id="104476" name="Text Box 27"/>
          <p:cNvSpPr txBox="1">
            <a:spLocks noChangeArrowheads="1"/>
          </p:cNvSpPr>
          <p:nvPr/>
        </p:nvSpPr>
        <p:spPr bwMode="auto">
          <a:xfrm>
            <a:off x="1222376" y="2516188"/>
            <a:ext cx="3654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0891" tIns="45448" rIns="90891" bIns="4544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nl-NL" sz="140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Large Eddy Simulation (LES) Model</a:t>
            </a:r>
          </a:p>
        </p:txBody>
      </p:sp>
      <p:sp>
        <p:nvSpPr>
          <p:cNvPr id="104477" name="Rectangle 28"/>
          <p:cNvSpPr>
            <a:spLocks noChangeArrowheads="1"/>
          </p:cNvSpPr>
          <p:nvPr/>
        </p:nvSpPr>
        <p:spPr bwMode="auto">
          <a:xfrm>
            <a:off x="3659188" y="2819400"/>
            <a:ext cx="3348037" cy="303213"/>
          </a:xfrm>
          <a:prstGeom prst="rect">
            <a:avLst/>
          </a:prstGeom>
          <a:solidFill>
            <a:srgbClr val="00FF00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0891" tIns="45448" rIns="90891" bIns="45448" anchor="ctr"/>
          <a:lstStyle/>
          <a:p>
            <a:pPr algn="ctr" eaLnBrk="0" hangingPunct="0">
              <a:spcBef>
                <a:spcPct val="50000"/>
              </a:spcBef>
            </a:pPr>
            <a:r>
              <a:rPr lang="nl-NL" sz="140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Cloud System Resolving Model (CSRM)</a:t>
            </a:r>
            <a:endParaRPr lang="nl-NL" sz="2000">
              <a:solidFill>
                <a:srgbClr val="0000CC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04478" name="Rectangle 29"/>
          <p:cNvSpPr>
            <a:spLocks noChangeArrowheads="1"/>
          </p:cNvSpPr>
          <p:nvPr/>
        </p:nvSpPr>
        <p:spPr bwMode="auto">
          <a:xfrm>
            <a:off x="4876800" y="3124205"/>
            <a:ext cx="3957638" cy="303213"/>
          </a:xfrm>
          <a:prstGeom prst="rect">
            <a:avLst/>
          </a:prstGeom>
          <a:solidFill>
            <a:srgbClr val="00C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0891" tIns="45448" rIns="90891" bIns="45448" anchor="ctr"/>
          <a:lstStyle/>
          <a:p>
            <a:pPr algn="ctr" eaLnBrk="0" hangingPunct="0">
              <a:spcBef>
                <a:spcPct val="50000"/>
              </a:spcBef>
            </a:pPr>
            <a:r>
              <a:rPr lang="nl-NL" sz="140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Numerical Weather Prediction (NWP) Model</a:t>
            </a:r>
            <a:endParaRPr lang="nl-NL" sz="2000">
              <a:solidFill>
                <a:srgbClr val="0000CC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04479" name="Rectangle 30"/>
          <p:cNvSpPr>
            <a:spLocks noChangeArrowheads="1"/>
          </p:cNvSpPr>
          <p:nvPr/>
        </p:nvSpPr>
        <p:spPr bwMode="auto">
          <a:xfrm>
            <a:off x="6094465" y="3429000"/>
            <a:ext cx="2740025" cy="303213"/>
          </a:xfrm>
          <a:prstGeom prst="rect">
            <a:avLst/>
          </a:prstGeom>
          <a:solidFill>
            <a:srgbClr val="CC99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0891" tIns="45448" rIns="90891" bIns="45448" anchor="ctr"/>
          <a:lstStyle/>
          <a:p>
            <a:pPr algn="ctr" eaLnBrk="0" hangingPunct="0">
              <a:spcBef>
                <a:spcPct val="50000"/>
              </a:spcBef>
            </a:pPr>
            <a:r>
              <a:rPr lang="nl-NL" sz="140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Global Climate Model</a:t>
            </a:r>
            <a:endParaRPr lang="nl-NL" sz="2000">
              <a:solidFill>
                <a:srgbClr val="0000CC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04480" name="Line 31"/>
          <p:cNvSpPr>
            <a:spLocks noChangeShapeType="1"/>
          </p:cNvSpPr>
          <p:nvPr/>
        </p:nvSpPr>
        <p:spPr bwMode="auto">
          <a:xfrm flipH="1">
            <a:off x="4815" y="2516188"/>
            <a:ext cx="9175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891" tIns="45448" rIns="90891" bIns="45448"/>
          <a:lstStyle/>
          <a:p>
            <a:endParaRPr lang="en-IN"/>
          </a:p>
        </p:txBody>
      </p:sp>
      <p:sp>
        <p:nvSpPr>
          <p:cNvPr id="104481" name="Rectangle 32" descr="10%"/>
          <p:cNvSpPr>
            <a:spLocks noChangeArrowheads="1"/>
          </p:cNvSpPr>
          <p:nvPr/>
        </p:nvSpPr>
        <p:spPr bwMode="auto">
          <a:xfrm>
            <a:off x="52" y="3429000"/>
            <a:ext cx="6094413" cy="3048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0891" tIns="45448" rIns="90891" bIns="45448" anchor="ctr"/>
          <a:lstStyle/>
          <a:p>
            <a:pPr eaLnBrk="0" hangingPunct="0"/>
            <a:endParaRPr lang="nl-NL">
              <a:solidFill>
                <a:srgbClr val="000000"/>
              </a:solidFill>
              <a:latin typeface="Geneva" pitchFamily="34" charset="0"/>
              <a:ea typeface="MS PGothic" pitchFamily="34" charset="-128"/>
            </a:endParaRPr>
          </a:p>
        </p:txBody>
      </p:sp>
      <p:sp>
        <p:nvSpPr>
          <p:cNvPr id="104482" name="Rectangle 33" descr="10%"/>
          <p:cNvSpPr>
            <a:spLocks noChangeArrowheads="1"/>
          </p:cNvSpPr>
          <p:nvPr/>
        </p:nvSpPr>
        <p:spPr bwMode="auto">
          <a:xfrm>
            <a:off x="0" y="3124200"/>
            <a:ext cx="4872038" cy="3048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0891" tIns="45448" rIns="90891" bIns="45448" anchor="ctr"/>
          <a:lstStyle/>
          <a:p>
            <a:pPr eaLnBrk="0" hangingPunct="0"/>
            <a:endParaRPr lang="nl-NL">
              <a:solidFill>
                <a:srgbClr val="000000"/>
              </a:solidFill>
              <a:latin typeface="Geneva" pitchFamily="34" charset="0"/>
              <a:ea typeface="MS PGothic" pitchFamily="34" charset="-128"/>
            </a:endParaRPr>
          </a:p>
        </p:txBody>
      </p:sp>
      <p:sp>
        <p:nvSpPr>
          <p:cNvPr id="104483" name="Rectangle 34" descr="10%"/>
          <p:cNvSpPr>
            <a:spLocks noChangeArrowheads="1"/>
          </p:cNvSpPr>
          <p:nvPr/>
        </p:nvSpPr>
        <p:spPr bwMode="auto">
          <a:xfrm>
            <a:off x="2" y="2819400"/>
            <a:ext cx="3659188" cy="3048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0891" tIns="45448" rIns="90891" bIns="45448" anchor="ctr"/>
          <a:lstStyle/>
          <a:p>
            <a:pPr eaLnBrk="0" hangingPunct="0"/>
            <a:endParaRPr lang="nl-NL">
              <a:solidFill>
                <a:srgbClr val="000000"/>
              </a:solidFill>
              <a:latin typeface="Geneva" pitchFamily="34" charset="0"/>
              <a:ea typeface="MS PGothic" pitchFamily="34" charset="-128"/>
            </a:endParaRPr>
          </a:p>
        </p:txBody>
      </p:sp>
      <p:sp>
        <p:nvSpPr>
          <p:cNvPr id="104484" name="Rectangle 35" descr="10%"/>
          <p:cNvSpPr>
            <a:spLocks noChangeArrowheads="1"/>
          </p:cNvSpPr>
          <p:nvPr/>
        </p:nvSpPr>
        <p:spPr bwMode="auto">
          <a:xfrm>
            <a:off x="52" y="2516188"/>
            <a:ext cx="917575" cy="303212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0891" tIns="45448" rIns="90891" bIns="45448" anchor="ctr"/>
          <a:lstStyle/>
          <a:p>
            <a:pPr eaLnBrk="0" hangingPunct="0"/>
            <a:endParaRPr lang="nl-NL">
              <a:solidFill>
                <a:srgbClr val="000000"/>
              </a:solidFill>
              <a:latin typeface="Geneva" pitchFamily="34" charset="0"/>
              <a:ea typeface="MS PGothic" pitchFamily="34" charset="-128"/>
            </a:endParaRPr>
          </a:p>
        </p:txBody>
      </p:sp>
      <p:sp>
        <p:nvSpPr>
          <p:cNvPr id="104485" name="Line 36"/>
          <p:cNvSpPr>
            <a:spLocks noChangeShapeType="1"/>
          </p:cNvSpPr>
          <p:nvPr/>
        </p:nvSpPr>
        <p:spPr bwMode="auto">
          <a:xfrm flipH="1">
            <a:off x="52" y="3733800"/>
            <a:ext cx="609441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891" tIns="45448" rIns="90891" bIns="45448"/>
          <a:lstStyle/>
          <a:p>
            <a:endParaRPr lang="en-IN"/>
          </a:p>
        </p:txBody>
      </p:sp>
      <p:sp>
        <p:nvSpPr>
          <p:cNvPr id="104486" name="WordArt 37"/>
          <p:cNvSpPr>
            <a:spLocks noChangeArrowheads="1" noChangeShapeType="1" noTextEdit="1"/>
          </p:cNvSpPr>
          <p:nvPr/>
        </p:nvSpPr>
        <p:spPr bwMode="auto">
          <a:xfrm>
            <a:off x="917627" y="2516188"/>
            <a:ext cx="1522413" cy="912812"/>
          </a:xfrm>
          <a:prstGeom prst="rect">
            <a:avLst/>
          </a:prstGeom>
        </p:spPr>
        <p:txBody>
          <a:bodyPr spcFirstLastPara="1" wrap="none" lIns="90930" tIns="45467" rIns="90930" bIns="45467" fromWordArt="1">
            <a:prstTxWarp prst="textArchDown">
              <a:avLst>
                <a:gd name="adj" fmla="val 883952"/>
              </a:avLst>
            </a:prstTxWarp>
            <a:scene3d>
              <a:camera prst="legacyPerspectiveFront">
                <a:rot lat="19799981" lon="19439992" rev="0"/>
              </a:camera>
              <a:lightRig rig="legacyNormal2" dir="t"/>
            </a:scene3d>
            <a:sp3d extrusionH="354000" prstMaterial="legacyMatte">
              <a:extrusionClr>
                <a:srgbClr val="939676"/>
              </a:extrusionClr>
            </a:sp3d>
          </a:bodyPr>
          <a:lstStyle/>
          <a:p>
            <a:pPr algn="ctr"/>
            <a:r>
              <a:rPr lang="en-IN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707070"/>
                    </a:gs>
                    <a:gs pos="50000">
                      <a:srgbClr val="FFFFFF"/>
                    </a:gs>
                    <a:gs pos="100000">
                      <a:srgbClr val="707070"/>
                    </a:gs>
                  </a:gsLst>
                  <a:lin ang="2700000" scaled="1"/>
                </a:gradFill>
                <a:latin typeface="Impact"/>
              </a:rPr>
              <a:t>Subgrid</a:t>
            </a:r>
          </a:p>
        </p:txBody>
      </p:sp>
      <p:pic>
        <p:nvPicPr>
          <p:cNvPr id="104487" name="Picture 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" t="53201" r="68797" b="-3296"/>
          <a:stretch>
            <a:fillRect/>
          </a:stretch>
        </p:blipFill>
        <p:spPr bwMode="auto">
          <a:xfrm>
            <a:off x="6184952" y="3889375"/>
            <a:ext cx="2881313" cy="291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04488" name="Text Box 41"/>
          <p:cNvSpPr txBox="1">
            <a:spLocks noChangeArrowheads="1"/>
          </p:cNvSpPr>
          <p:nvPr/>
        </p:nvSpPr>
        <p:spPr bwMode="auto">
          <a:xfrm>
            <a:off x="539751" y="279452"/>
            <a:ext cx="8142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0891" tIns="45448" rIns="90891" bIns="4544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endParaRPr lang="nl-NL" sz="2000">
              <a:solidFill>
                <a:srgbClr val="000000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04489" name="Text Box 42"/>
          <p:cNvSpPr txBox="1">
            <a:spLocks noChangeArrowheads="1"/>
          </p:cNvSpPr>
          <p:nvPr/>
        </p:nvSpPr>
        <p:spPr bwMode="auto">
          <a:xfrm>
            <a:off x="385815" y="203252"/>
            <a:ext cx="82962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0891" tIns="45448" rIns="90891" bIns="4544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nl-NL" sz="2000" b="1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Can a single model encompass all relevant processes?</a:t>
            </a:r>
          </a:p>
        </p:txBody>
      </p:sp>
      <p:sp>
        <p:nvSpPr>
          <p:cNvPr id="104490" name="Rectangle 43"/>
          <p:cNvSpPr>
            <a:spLocks noChangeArrowheads="1"/>
          </p:cNvSpPr>
          <p:nvPr/>
        </p:nvSpPr>
        <p:spPr bwMode="auto">
          <a:xfrm>
            <a:off x="0" y="2209801"/>
            <a:ext cx="896938" cy="303213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0891" tIns="45448" rIns="90891" bIns="45448" anchor="ctr"/>
          <a:lstStyle/>
          <a:p>
            <a:pPr eaLnBrk="0" hangingPunct="0"/>
            <a:endParaRPr lang="nl-NL">
              <a:solidFill>
                <a:srgbClr val="000000"/>
              </a:solidFill>
              <a:latin typeface="Geneva" pitchFamily="34" charset="0"/>
              <a:ea typeface="MS PGothic" pitchFamily="34" charset="-128"/>
            </a:endParaRPr>
          </a:p>
        </p:txBody>
      </p:sp>
      <p:sp>
        <p:nvSpPr>
          <p:cNvPr id="104491" name="Text Box 44"/>
          <p:cNvSpPr txBox="1">
            <a:spLocks noChangeArrowheads="1"/>
          </p:cNvSpPr>
          <p:nvPr/>
        </p:nvSpPr>
        <p:spPr bwMode="auto">
          <a:xfrm>
            <a:off x="228600" y="2209800"/>
            <a:ext cx="3654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0891" tIns="45448" rIns="90891" bIns="4544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nl-NL" sz="140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DNS</a:t>
            </a:r>
          </a:p>
        </p:txBody>
      </p:sp>
      <p:sp>
        <p:nvSpPr>
          <p:cNvPr id="104492" name="Line 45"/>
          <p:cNvSpPr>
            <a:spLocks noChangeShapeType="1"/>
          </p:cNvSpPr>
          <p:nvPr/>
        </p:nvSpPr>
        <p:spPr bwMode="auto">
          <a:xfrm flipH="1">
            <a:off x="0" y="1600200"/>
            <a:ext cx="1066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891" tIns="45448" rIns="90891" bIns="45448"/>
          <a:lstStyle/>
          <a:p>
            <a:endParaRPr lang="en-IN"/>
          </a:p>
        </p:txBody>
      </p:sp>
      <p:sp>
        <p:nvSpPr>
          <p:cNvPr id="104493" name="Line 46"/>
          <p:cNvSpPr>
            <a:spLocks noChangeShapeType="1"/>
          </p:cNvSpPr>
          <p:nvPr/>
        </p:nvSpPr>
        <p:spPr bwMode="auto">
          <a:xfrm>
            <a:off x="76200" y="1295403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891" tIns="45448" rIns="90891" bIns="45448"/>
          <a:lstStyle/>
          <a:p>
            <a:endParaRPr lang="en-IN"/>
          </a:p>
        </p:txBody>
      </p:sp>
      <p:sp>
        <p:nvSpPr>
          <p:cNvPr id="104494" name="Text Box 47"/>
          <p:cNvSpPr txBox="1">
            <a:spLocks noChangeArrowheads="1"/>
          </p:cNvSpPr>
          <p:nvPr/>
        </p:nvSpPr>
        <p:spPr bwMode="auto">
          <a:xfrm>
            <a:off x="-76200" y="990600"/>
            <a:ext cx="609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0891" tIns="45448" rIns="90891" bIns="4544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nl-NL" sz="1200" b="1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mm</a:t>
            </a:r>
          </a:p>
        </p:txBody>
      </p:sp>
      <p:sp>
        <p:nvSpPr>
          <p:cNvPr id="104495" name="Text Box 48"/>
          <p:cNvSpPr txBox="1">
            <a:spLocks noChangeArrowheads="1"/>
          </p:cNvSpPr>
          <p:nvPr/>
        </p:nvSpPr>
        <p:spPr bwMode="auto">
          <a:xfrm>
            <a:off x="0" y="1752600"/>
            <a:ext cx="1217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0891" tIns="45448" rIns="90891" bIns="4544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nl-NL" sz="1200" b="1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Cloud microphysics</a:t>
            </a:r>
          </a:p>
        </p:txBody>
      </p:sp>
      <p:pic>
        <p:nvPicPr>
          <p:cNvPr id="104496" name="Afbeelding 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4419605"/>
            <a:ext cx="26225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97" name="Afbeelding 5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14800"/>
            <a:ext cx="25971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2" descr="http://www.sscnet.ucla.edu/geog/faculty/yxue/earth6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5" y="17636"/>
            <a:ext cx="632690" cy="63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178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jdelijke aanduiding voor dianummer 6"/>
          <p:cNvSpPr txBox="1">
            <a:spLocks noGrp="1"/>
          </p:cNvSpPr>
          <p:nvPr/>
        </p:nvSpPr>
        <p:spPr bwMode="auto">
          <a:xfrm>
            <a:off x="7391400" y="61722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525" tIns="45765" rIns="91525" bIns="45765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0" hangingPunct="0"/>
            <a:fld id="{5FED7D98-D51A-470D-920E-1DD650433CDF}" type="slidenum">
              <a:rPr lang="nl-NL" sz="1400">
                <a:solidFill>
                  <a:srgbClr val="8AA0FF"/>
                </a:solidFill>
                <a:latin typeface="Scala Sans" charset="0"/>
                <a:ea typeface="MS PGothic" pitchFamily="34" charset="-128"/>
              </a:rPr>
              <a:pPr algn="r" eaLnBrk="0" hangingPunct="0"/>
              <a:t>11</a:t>
            </a:fld>
            <a:endParaRPr lang="nl-NL" sz="1400">
              <a:solidFill>
                <a:srgbClr val="8AA0FF"/>
              </a:solidFill>
              <a:latin typeface="Scala Sans" charset="0"/>
              <a:ea typeface="MS PGothic" pitchFamily="34" charset="-128"/>
            </a:endParaRPr>
          </a:p>
        </p:txBody>
      </p:sp>
      <p:pic>
        <p:nvPicPr>
          <p:cNvPr id="1044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2" b="5952"/>
          <a:stretch>
            <a:fillRect/>
          </a:stretch>
        </p:blipFill>
        <p:spPr bwMode="auto">
          <a:xfrm>
            <a:off x="0" y="118"/>
            <a:ext cx="9144000" cy="676287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52" name="Line 3"/>
          <p:cNvSpPr>
            <a:spLocks noChangeShapeType="1"/>
          </p:cNvSpPr>
          <p:nvPr/>
        </p:nvSpPr>
        <p:spPr bwMode="auto">
          <a:xfrm>
            <a:off x="990599" y="1608217"/>
            <a:ext cx="8102526" cy="1134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891" tIns="45448" rIns="90891" bIns="45448"/>
          <a:lstStyle/>
          <a:p>
            <a:endParaRPr lang="en-IN"/>
          </a:p>
        </p:txBody>
      </p:sp>
      <p:sp>
        <p:nvSpPr>
          <p:cNvPr id="104455" name="Line 6"/>
          <p:cNvSpPr>
            <a:spLocks noChangeShapeType="1"/>
          </p:cNvSpPr>
          <p:nvPr/>
        </p:nvSpPr>
        <p:spPr bwMode="auto">
          <a:xfrm>
            <a:off x="1619672" y="1296988"/>
            <a:ext cx="0" cy="60960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lIns="90891" tIns="45448" rIns="90891" bIns="45448"/>
          <a:lstStyle/>
          <a:p>
            <a:endParaRPr lang="en-IN"/>
          </a:p>
        </p:txBody>
      </p:sp>
      <p:sp>
        <p:nvSpPr>
          <p:cNvPr id="104456" name="Line 7"/>
          <p:cNvSpPr>
            <a:spLocks noChangeShapeType="1"/>
          </p:cNvSpPr>
          <p:nvPr/>
        </p:nvSpPr>
        <p:spPr bwMode="auto">
          <a:xfrm>
            <a:off x="3923928" y="1296988"/>
            <a:ext cx="0" cy="60960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lIns="90891" tIns="45448" rIns="90891" bIns="45448"/>
          <a:lstStyle/>
          <a:p>
            <a:endParaRPr lang="en-IN"/>
          </a:p>
        </p:txBody>
      </p:sp>
      <p:sp>
        <p:nvSpPr>
          <p:cNvPr id="104457" name="Line 8"/>
          <p:cNvSpPr>
            <a:spLocks noChangeShapeType="1"/>
          </p:cNvSpPr>
          <p:nvPr/>
        </p:nvSpPr>
        <p:spPr bwMode="auto">
          <a:xfrm>
            <a:off x="5580112" y="1296988"/>
            <a:ext cx="0" cy="6096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none" w="sm" len="sm"/>
            <a:tailEnd type="none" w="sm" len="sm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lIns="90891" tIns="45448" rIns="90891" bIns="45448"/>
          <a:lstStyle/>
          <a:p>
            <a:endParaRPr lang="en-IN"/>
          </a:p>
        </p:txBody>
      </p:sp>
      <p:sp>
        <p:nvSpPr>
          <p:cNvPr id="104458" name="Line 9"/>
          <p:cNvSpPr>
            <a:spLocks noChangeShapeType="1"/>
          </p:cNvSpPr>
          <p:nvPr/>
        </p:nvSpPr>
        <p:spPr bwMode="auto">
          <a:xfrm>
            <a:off x="7007225" y="1296988"/>
            <a:ext cx="0" cy="6096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none" w="sm" len="sm"/>
            <a:tailEnd type="none" w="sm" len="sm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lIns="90891" tIns="45448" rIns="90891" bIns="45448"/>
          <a:lstStyle/>
          <a:p>
            <a:endParaRPr lang="en-IN"/>
          </a:p>
        </p:txBody>
      </p:sp>
      <p:sp>
        <p:nvSpPr>
          <p:cNvPr id="104459" name="Line 10"/>
          <p:cNvSpPr>
            <a:spLocks noChangeShapeType="1"/>
          </p:cNvSpPr>
          <p:nvPr/>
        </p:nvSpPr>
        <p:spPr bwMode="auto">
          <a:xfrm>
            <a:off x="8964488" y="1326037"/>
            <a:ext cx="0" cy="6096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none" w="sm" len="sm"/>
            <a:tailEnd type="none" w="sm" len="sm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lIns="90891" tIns="45448" rIns="90891" bIns="45448"/>
          <a:lstStyle/>
          <a:p>
            <a:endParaRPr lang="en-IN"/>
          </a:p>
        </p:txBody>
      </p:sp>
      <p:sp>
        <p:nvSpPr>
          <p:cNvPr id="104460" name="Text Box 11"/>
          <p:cNvSpPr txBox="1">
            <a:spLocks noChangeArrowheads="1"/>
          </p:cNvSpPr>
          <p:nvPr/>
        </p:nvSpPr>
        <p:spPr bwMode="auto">
          <a:xfrm>
            <a:off x="614368" y="2211471"/>
            <a:ext cx="608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0891" tIns="45448" rIns="90891" bIns="4544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nl-NL" sz="1200">
              <a:solidFill>
                <a:srgbClr val="0000CC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04463" name="Text Box 14"/>
          <p:cNvSpPr txBox="1">
            <a:spLocks noChangeArrowheads="1"/>
          </p:cNvSpPr>
          <p:nvPr/>
        </p:nvSpPr>
        <p:spPr bwMode="auto">
          <a:xfrm>
            <a:off x="1331641" y="993858"/>
            <a:ext cx="1032470" cy="276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0891" tIns="45448" rIns="90891" bIns="4544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nl-NL" sz="1200" b="1" dirty="0">
                <a:solidFill>
                  <a:srgbClr val="0033CC"/>
                </a:solidFill>
                <a:latin typeface="Arial" pitchFamily="34" charset="0"/>
                <a:ea typeface="MS PGothic" pitchFamily="34" charset="-128"/>
              </a:rPr>
              <a:t>1 km, 48 h</a:t>
            </a:r>
          </a:p>
        </p:txBody>
      </p:sp>
      <p:sp>
        <p:nvSpPr>
          <p:cNvPr id="104464" name="Text Box 15"/>
          <p:cNvSpPr txBox="1">
            <a:spLocks noChangeArrowheads="1"/>
          </p:cNvSpPr>
          <p:nvPr/>
        </p:nvSpPr>
        <p:spPr bwMode="auto">
          <a:xfrm>
            <a:off x="3419878" y="993858"/>
            <a:ext cx="1191022" cy="276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0891" tIns="45448" rIns="90891" bIns="4544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nl-NL" sz="1200" b="1" dirty="0">
                <a:solidFill>
                  <a:srgbClr val="0033CC"/>
                </a:solidFill>
                <a:latin typeface="Arial" pitchFamily="34" charset="0"/>
                <a:ea typeface="MS PGothic" pitchFamily="34" charset="-128"/>
              </a:rPr>
              <a:t>12 km, 240 h</a:t>
            </a:r>
          </a:p>
        </p:txBody>
      </p:sp>
      <p:sp>
        <p:nvSpPr>
          <p:cNvPr id="104465" name="Text Box 16"/>
          <p:cNvSpPr txBox="1">
            <a:spLocks noChangeArrowheads="1"/>
          </p:cNvSpPr>
          <p:nvPr/>
        </p:nvSpPr>
        <p:spPr bwMode="auto">
          <a:xfrm>
            <a:off x="5004123" y="993858"/>
            <a:ext cx="1435135" cy="276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0891" tIns="45448" rIns="90891" bIns="4544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nl-NL" sz="1200" b="1" dirty="0">
                <a:solidFill>
                  <a:srgbClr val="0033CC"/>
                </a:solidFill>
                <a:latin typeface="Arial" pitchFamily="34" charset="0"/>
                <a:ea typeface="MS PGothic" pitchFamily="34" charset="-128"/>
              </a:rPr>
              <a:t>100, 38 km. 4 wk</a:t>
            </a:r>
          </a:p>
        </p:txBody>
      </p:sp>
      <p:sp>
        <p:nvSpPr>
          <p:cNvPr id="104466" name="Text Box 17"/>
          <p:cNvSpPr txBox="1">
            <a:spLocks noChangeArrowheads="1"/>
          </p:cNvSpPr>
          <p:nvPr/>
        </p:nvSpPr>
        <p:spPr bwMode="auto">
          <a:xfrm>
            <a:off x="6439225" y="993858"/>
            <a:ext cx="1373177" cy="276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0891" tIns="45448" rIns="90891" bIns="4544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nl-NL" sz="1200" b="1" dirty="0">
                <a:solidFill>
                  <a:srgbClr val="0033CC"/>
                </a:solidFill>
                <a:latin typeface="Arial" pitchFamily="34" charset="0"/>
                <a:ea typeface="MS PGothic" pitchFamily="34" charset="-128"/>
              </a:rPr>
              <a:t>38 km, 10 mons</a:t>
            </a:r>
          </a:p>
        </p:txBody>
      </p:sp>
      <p:sp>
        <p:nvSpPr>
          <p:cNvPr id="104467" name="Text Box 18"/>
          <p:cNvSpPr txBox="1">
            <a:spLocks noChangeArrowheads="1"/>
          </p:cNvSpPr>
          <p:nvPr/>
        </p:nvSpPr>
        <p:spPr bwMode="auto">
          <a:xfrm>
            <a:off x="8267739" y="1095361"/>
            <a:ext cx="912813" cy="461509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891" tIns="45448" rIns="90891" bIns="4544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nl-NL" sz="1200" b="1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200 km, multi yr</a:t>
            </a:r>
          </a:p>
        </p:txBody>
      </p:sp>
      <p:sp>
        <p:nvSpPr>
          <p:cNvPr id="104469" name="Text Box 20"/>
          <p:cNvSpPr txBox="1">
            <a:spLocks noChangeArrowheads="1"/>
          </p:cNvSpPr>
          <p:nvPr/>
        </p:nvSpPr>
        <p:spPr bwMode="auto">
          <a:xfrm>
            <a:off x="323530" y="1870250"/>
            <a:ext cx="608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0891" tIns="45448" rIns="90891" bIns="4544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nl-NL" sz="1200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  <a:sym typeface="Wingdings" pitchFamily="2" charset="2"/>
              </a:rPr>
              <a:t></a:t>
            </a:r>
            <a:endParaRPr lang="nl-NL" sz="1200" dirty="0">
              <a:solidFill>
                <a:srgbClr val="000000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04470" name="Text Box 21"/>
          <p:cNvSpPr txBox="1">
            <a:spLocks noChangeArrowheads="1"/>
          </p:cNvSpPr>
          <p:nvPr/>
        </p:nvSpPr>
        <p:spPr bwMode="auto">
          <a:xfrm>
            <a:off x="719898" y="1700808"/>
            <a:ext cx="95890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0891" tIns="45448" rIns="90891" bIns="4544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ct val="75000"/>
              </a:lnSpc>
              <a:spcBef>
                <a:spcPct val="50000"/>
              </a:spcBef>
            </a:pPr>
            <a:r>
              <a:rPr lang="nl-NL" sz="1200" b="1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Cumulus</a:t>
            </a:r>
          </a:p>
          <a:p>
            <a:pPr eaLnBrk="0" hangingPunct="0">
              <a:lnSpc>
                <a:spcPct val="75000"/>
              </a:lnSpc>
              <a:spcBef>
                <a:spcPct val="50000"/>
              </a:spcBef>
            </a:pPr>
            <a:r>
              <a:rPr lang="nl-NL" sz="1200" b="1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clouds</a:t>
            </a:r>
          </a:p>
        </p:txBody>
      </p:sp>
      <p:sp>
        <p:nvSpPr>
          <p:cNvPr id="104471" name="Text Box 22"/>
          <p:cNvSpPr txBox="1">
            <a:spLocks noChangeArrowheads="1"/>
          </p:cNvSpPr>
          <p:nvPr/>
        </p:nvSpPr>
        <p:spPr bwMode="auto">
          <a:xfrm>
            <a:off x="3980376" y="1844864"/>
            <a:ext cx="951705" cy="230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0891" tIns="45448" rIns="90891" bIns="4544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ct val="75000"/>
              </a:lnSpc>
              <a:spcBef>
                <a:spcPct val="50000"/>
              </a:spcBef>
            </a:pPr>
            <a:r>
              <a:rPr lang="nl-NL" sz="1200" b="1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TCs, MDs</a:t>
            </a:r>
          </a:p>
        </p:txBody>
      </p:sp>
      <p:sp>
        <p:nvSpPr>
          <p:cNvPr id="104475" name="Rectangle 26"/>
          <p:cNvSpPr>
            <a:spLocks noChangeArrowheads="1"/>
          </p:cNvSpPr>
          <p:nvPr/>
        </p:nvSpPr>
        <p:spPr bwMode="auto">
          <a:xfrm>
            <a:off x="-26268" y="2276950"/>
            <a:ext cx="1355005" cy="41070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0891" tIns="45448" rIns="90891" bIns="45448" anchor="ctr"/>
          <a:lstStyle/>
          <a:p>
            <a:pPr eaLnBrk="0" hangingPunct="0"/>
            <a:endParaRPr lang="nl-NL">
              <a:solidFill>
                <a:srgbClr val="000000"/>
              </a:solidFill>
              <a:latin typeface="Geneva" pitchFamily="34" charset="0"/>
              <a:ea typeface="MS PGothic" pitchFamily="34" charset="-128"/>
            </a:endParaRPr>
          </a:p>
        </p:txBody>
      </p:sp>
      <p:sp>
        <p:nvSpPr>
          <p:cNvPr id="104476" name="Text Box 27"/>
          <p:cNvSpPr txBox="1">
            <a:spLocks noChangeArrowheads="1"/>
          </p:cNvSpPr>
          <p:nvPr/>
        </p:nvSpPr>
        <p:spPr bwMode="auto">
          <a:xfrm>
            <a:off x="12" y="2204943"/>
            <a:ext cx="1328680" cy="52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0891" tIns="45448" rIns="90891" bIns="4544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nl-NL" sz="1400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LES Model, DNS</a:t>
            </a:r>
          </a:p>
        </p:txBody>
      </p:sp>
      <p:sp>
        <p:nvSpPr>
          <p:cNvPr id="104477" name="Rectangle 28"/>
          <p:cNvSpPr>
            <a:spLocks noChangeArrowheads="1"/>
          </p:cNvSpPr>
          <p:nvPr/>
        </p:nvSpPr>
        <p:spPr bwMode="auto">
          <a:xfrm>
            <a:off x="1403667" y="2211398"/>
            <a:ext cx="2466425" cy="455608"/>
          </a:xfrm>
          <a:prstGeom prst="rect">
            <a:avLst/>
          </a:prstGeom>
          <a:solidFill>
            <a:srgbClr val="00FF00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0891" tIns="45448" rIns="90891" bIns="45448" anchor="ctr"/>
          <a:lstStyle/>
          <a:p>
            <a:pPr algn="ctr" eaLnBrk="0" hangingPunct="0">
              <a:spcBef>
                <a:spcPct val="50000"/>
              </a:spcBef>
            </a:pPr>
            <a:r>
              <a:rPr lang="nl-NL" sz="1200" b="1" dirty="0">
                <a:solidFill>
                  <a:srgbClr val="000000"/>
                </a:solidFill>
                <a:latin typeface="+mj-lt"/>
                <a:ea typeface="MS PGothic" pitchFamily="34" charset="-128"/>
              </a:rPr>
              <a:t>Cloud System Resolving Model (CSRM)</a:t>
            </a:r>
          </a:p>
          <a:p>
            <a:pPr algn="ctr" eaLnBrk="0" hangingPunct="0">
              <a:spcBef>
                <a:spcPct val="50000"/>
              </a:spcBef>
            </a:pPr>
            <a:r>
              <a:rPr lang="nl-NL" sz="1200" b="1" dirty="0">
                <a:solidFill>
                  <a:srgbClr val="000000"/>
                </a:solidFill>
                <a:latin typeface="+mj-lt"/>
                <a:ea typeface="MS PGothic" pitchFamily="34" charset="-128"/>
              </a:rPr>
              <a:t>WRF</a:t>
            </a:r>
            <a:endParaRPr lang="nl-NL" sz="1200" b="1" dirty="0">
              <a:solidFill>
                <a:srgbClr val="0000CC"/>
              </a:solidFill>
              <a:latin typeface="+mj-lt"/>
              <a:ea typeface="MS PGothic" pitchFamily="34" charset="-128"/>
            </a:endParaRPr>
          </a:p>
        </p:txBody>
      </p:sp>
      <p:sp>
        <p:nvSpPr>
          <p:cNvPr id="104478" name="Rectangle 29"/>
          <p:cNvSpPr>
            <a:spLocks noChangeArrowheads="1"/>
          </p:cNvSpPr>
          <p:nvPr/>
        </p:nvSpPr>
        <p:spPr bwMode="auto">
          <a:xfrm>
            <a:off x="4717205" y="2841929"/>
            <a:ext cx="3957638" cy="303213"/>
          </a:xfrm>
          <a:prstGeom prst="rect">
            <a:avLst/>
          </a:prstGeom>
          <a:solidFill>
            <a:srgbClr val="00CC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0891" tIns="45448" rIns="90891" bIns="45448" anchor="ctr"/>
          <a:lstStyle/>
          <a:p>
            <a:pPr algn="ctr" eaLnBrk="0" hangingPunct="0">
              <a:spcBef>
                <a:spcPct val="50000"/>
              </a:spcBef>
            </a:pPr>
            <a:r>
              <a:rPr lang="nl-NL" sz="140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Numerical Weather Prediction (NWP) Model</a:t>
            </a:r>
            <a:endParaRPr lang="nl-NL" sz="2000">
              <a:solidFill>
                <a:srgbClr val="0000CC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04479" name="Rectangle 30"/>
          <p:cNvSpPr>
            <a:spLocks noChangeArrowheads="1"/>
          </p:cNvSpPr>
          <p:nvPr/>
        </p:nvSpPr>
        <p:spPr bwMode="auto">
          <a:xfrm>
            <a:off x="6246109" y="3145142"/>
            <a:ext cx="2740025" cy="303213"/>
          </a:xfrm>
          <a:prstGeom prst="rect">
            <a:avLst/>
          </a:prstGeom>
          <a:solidFill>
            <a:srgbClr val="CC99FF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90891" tIns="45448" rIns="90891" bIns="45448" anchor="ctr"/>
          <a:lstStyle/>
          <a:p>
            <a:pPr algn="ctr" eaLnBrk="0" hangingPunct="0">
              <a:spcBef>
                <a:spcPct val="50000"/>
              </a:spcBef>
            </a:pPr>
            <a:r>
              <a:rPr lang="nl-NL" sz="140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Global Climate Model</a:t>
            </a:r>
            <a:endParaRPr lang="nl-NL" sz="2000">
              <a:solidFill>
                <a:srgbClr val="0000CC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04481" name="Rectangle 32" descr="10%"/>
          <p:cNvSpPr>
            <a:spLocks noChangeArrowheads="1"/>
          </p:cNvSpPr>
          <p:nvPr/>
        </p:nvSpPr>
        <p:spPr bwMode="auto">
          <a:xfrm>
            <a:off x="54" y="3429000"/>
            <a:ext cx="6094413" cy="3048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0891" tIns="45448" rIns="90891" bIns="45448" anchor="ctr"/>
          <a:lstStyle/>
          <a:p>
            <a:pPr eaLnBrk="0" hangingPunct="0"/>
            <a:endParaRPr lang="nl-NL">
              <a:solidFill>
                <a:srgbClr val="000000"/>
              </a:solidFill>
              <a:latin typeface="Geneva" pitchFamily="34" charset="0"/>
              <a:ea typeface="MS PGothic" pitchFamily="34" charset="-128"/>
            </a:endParaRPr>
          </a:p>
        </p:txBody>
      </p:sp>
      <p:sp>
        <p:nvSpPr>
          <p:cNvPr id="104482" name="Rectangle 33" descr="10%"/>
          <p:cNvSpPr>
            <a:spLocks noChangeArrowheads="1"/>
          </p:cNvSpPr>
          <p:nvPr/>
        </p:nvSpPr>
        <p:spPr bwMode="auto">
          <a:xfrm>
            <a:off x="1" y="3124200"/>
            <a:ext cx="4872038" cy="3048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0891" tIns="45448" rIns="90891" bIns="45448" anchor="ctr"/>
          <a:lstStyle/>
          <a:p>
            <a:pPr eaLnBrk="0" hangingPunct="0"/>
            <a:endParaRPr lang="nl-NL">
              <a:solidFill>
                <a:srgbClr val="000000"/>
              </a:solidFill>
              <a:latin typeface="Geneva" pitchFamily="34" charset="0"/>
              <a:ea typeface="MS PGothic" pitchFamily="34" charset="-128"/>
            </a:endParaRPr>
          </a:p>
        </p:txBody>
      </p:sp>
      <p:sp>
        <p:nvSpPr>
          <p:cNvPr id="104483" name="Rectangle 34" descr="10%"/>
          <p:cNvSpPr>
            <a:spLocks noChangeArrowheads="1"/>
          </p:cNvSpPr>
          <p:nvPr/>
        </p:nvSpPr>
        <p:spPr bwMode="auto">
          <a:xfrm>
            <a:off x="3" y="2819400"/>
            <a:ext cx="3659188" cy="3048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0891" tIns="45448" rIns="90891" bIns="45448" anchor="ctr"/>
          <a:lstStyle/>
          <a:p>
            <a:pPr eaLnBrk="0" hangingPunct="0"/>
            <a:endParaRPr lang="nl-NL">
              <a:solidFill>
                <a:srgbClr val="000000"/>
              </a:solidFill>
              <a:latin typeface="Geneva" pitchFamily="34" charset="0"/>
              <a:ea typeface="MS PGothic" pitchFamily="34" charset="-128"/>
            </a:endParaRPr>
          </a:p>
        </p:txBody>
      </p:sp>
      <p:sp>
        <p:nvSpPr>
          <p:cNvPr id="104485" name="Line 36"/>
          <p:cNvSpPr>
            <a:spLocks noChangeShapeType="1"/>
          </p:cNvSpPr>
          <p:nvPr/>
        </p:nvSpPr>
        <p:spPr bwMode="auto">
          <a:xfrm flipH="1">
            <a:off x="54" y="3733800"/>
            <a:ext cx="609441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891" tIns="45448" rIns="90891" bIns="45448"/>
          <a:lstStyle/>
          <a:p>
            <a:endParaRPr lang="en-IN"/>
          </a:p>
        </p:txBody>
      </p:sp>
      <p:sp>
        <p:nvSpPr>
          <p:cNvPr id="104486" name="WordArt 37"/>
          <p:cNvSpPr>
            <a:spLocks noChangeArrowheads="1" noChangeShapeType="1" noTextEdit="1"/>
          </p:cNvSpPr>
          <p:nvPr/>
        </p:nvSpPr>
        <p:spPr bwMode="auto">
          <a:xfrm>
            <a:off x="917628" y="2516188"/>
            <a:ext cx="1522413" cy="912812"/>
          </a:xfrm>
          <a:prstGeom prst="rect">
            <a:avLst/>
          </a:prstGeom>
        </p:spPr>
        <p:txBody>
          <a:bodyPr spcFirstLastPara="1" wrap="none" lIns="90930" tIns="45467" rIns="90930" bIns="45467" fromWordArt="1">
            <a:prstTxWarp prst="textArchDown">
              <a:avLst>
                <a:gd name="adj" fmla="val 883952"/>
              </a:avLst>
            </a:prstTxWarp>
            <a:scene3d>
              <a:camera prst="legacyPerspectiveFront">
                <a:rot lat="19799981" lon="19439992" rev="0"/>
              </a:camera>
              <a:lightRig rig="legacyNormal2" dir="t"/>
            </a:scene3d>
            <a:sp3d extrusionH="354000" prstMaterial="legacyMatte">
              <a:extrusionClr>
                <a:srgbClr val="939676"/>
              </a:extrusionClr>
            </a:sp3d>
          </a:bodyPr>
          <a:lstStyle/>
          <a:p>
            <a:pPr algn="ctr"/>
            <a:r>
              <a:rPr lang="en-IN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707070"/>
                    </a:gs>
                    <a:gs pos="50000">
                      <a:srgbClr val="FFFFFF"/>
                    </a:gs>
                    <a:gs pos="100000">
                      <a:srgbClr val="707070"/>
                    </a:gs>
                  </a:gsLst>
                  <a:lin ang="2700000" scaled="1"/>
                </a:gradFill>
                <a:latin typeface="Impact"/>
              </a:rPr>
              <a:t>Subgrid</a:t>
            </a:r>
            <a:endParaRPr lang="en-IN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707070"/>
                  </a:gs>
                  <a:gs pos="50000">
                    <a:srgbClr val="FFFFFF"/>
                  </a:gs>
                  <a:gs pos="100000">
                    <a:srgbClr val="707070"/>
                  </a:gs>
                </a:gsLst>
                <a:lin ang="2700000" scaled="1"/>
              </a:gradFill>
              <a:latin typeface="Impact"/>
            </a:endParaRPr>
          </a:p>
        </p:txBody>
      </p:sp>
      <p:sp>
        <p:nvSpPr>
          <p:cNvPr id="104488" name="Text Box 41"/>
          <p:cNvSpPr txBox="1">
            <a:spLocks noChangeArrowheads="1"/>
          </p:cNvSpPr>
          <p:nvPr/>
        </p:nvSpPr>
        <p:spPr bwMode="auto">
          <a:xfrm>
            <a:off x="539751" y="279453"/>
            <a:ext cx="8142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0891" tIns="45448" rIns="90891" bIns="4544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endParaRPr lang="nl-NL" sz="2000">
              <a:solidFill>
                <a:srgbClr val="000000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04489" name="Text Box 42"/>
          <p:cNvSpPr txBox="1">
            <a:spLocks noChangeArrowheads="1"/>
          </p:cNvSpPr>
          <p:nvPr/>
        </p:nvSpPr>
        <p:spPr bwMode="auto">
          <a:xfrm>
            <a:off x="120690" y="203330"/>
            <a:ext cx="82962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0891" tIns="45448" rIns="90891" bIns="4544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nl-NL" sz="2000" b="1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Models for earth system relevant processes</a:t>
            </a:r>
          </a:p>
        </p:txBody>
      </p:sp>
      <p:pic>
        <p:nvPicPr>
          <p:cNvPr id="50" name="Picture 2" descr="http://www.sscnet.ucla.edu/geog/faculty/yxue/earth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6" y="17714"/>
            <a:ext cx="632690" cy="63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398" y="3733800"/>
            <a:ext cx="5314070" cy="2980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59194" y="2841969"/>
            <a:ext cx="1058010" cy="2823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47" tIns="45526" rIns="91047" bIns="45526" rtlCol="0" anchor="ctr"/>
          <a:lstStyle/>
          <a:p>
            <a:pPr algn="ctr"/>
            <a:endParaRPr lang="en-IN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3" name="Rectangle 34" descr="10%"/>
          <p:cNvSpPr>
            <a:spLocks noChangeArrowheads="1"/>
          </p:cNvSpPr>
          <p:nvPr/>
        </p:nvSpPr>
        <p:spPr bwMode="auto">
          <a:xfrm>
            <a:off x="3592840" y="2841851"/>
            <a:ext cx="1132433" cy="3048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0891" tIns="45448" rIns="90891" bIns="45448" anchor="ctr"/>
          <a:lstStyle/>
          <a:p>
            <a:pPr eaLnBrk="0" hangingPunct="0"/>
            <a:endParaRPr lang="nl-NL">
              <a:solidFill>
                <a:srgbClr val="000000"/>
              </a:solidFill>
              <a:latin typeface="Geneva" pitchFamily="34" charset="0"/>
              <a:ea typeface="MS PGothic" pitchFamily="34" charset="-128"/>
            </a:endParaRPr>
          </a:p>
        </p:txBody>
      </p:sp>
      <p:sp>
        <p:nvSpPr>
          <p:cNvPr id="54" name="Rectangle 34" descr="10%"/>
          <p:cNvSpPr>
            <a:spLocks noChangeArrowheads="1"/>
          </p:cNvSpPr>
          <p:nvPr/>
        </p:nvSpPr>
        <p:spPr bwMode="auto">
          <a:xfrm>
            <a:off x="48151" y="2669533"/>
            <a:ext cx="3457844" cy="14998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0891" tIns="45448" rIns="90891" bIns="45448" anchor="ctr"/>
          <a:lstStyle/>
          <a:p>
            <a:pPr eaLnBrk="0" hangingPunct="0"/>
            <a:endParaRPr lang="nl-NL">
              <a:solidFill>
                <a:srgbClr val="000000"/>
              </a:solidFill>
              <a:latin typeface="Geneva" pitchFamily="34" charset="0"/>
              <a:ea typeface="MS PGothic" pitchFamily="34" charset="-128"/>
            </a:endParaRPr>
          </a:p>
        </p:txBody>
      </p:sp>
      <p:sp>
        <p:nvSpPr>
          <p:cNvPr id="55" name="Rectangle 34" descr="10%"/>
          <p:cNvSpPr>
            <a:spLocks noChangeArrowheads="1"/>
          </p:cNvSpPr>
          <p:nvPr/>
        </p:nvSpPr>
        <p:spPr bwMode="auto">
          <a:xfrm>
            <a:off x="4860036" y="3146651"/>
            <a:ext cx="1385998" cy="3048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0891" tIns="45448" rIns="90891" bIns="45448" anchor="ctr"/>
          <a:lstStyle/>
          <a:p>
            <a:pPr eaLnBrk="0" hangingPunct="0"/>
            <a:endParaRPr lang="nl-NL">
              <a:solidFill>
                <a:srgbClr val="000000"/>
              </a:solidFill>
              <a:latin typeface="Geneva" pitchFamily="34" charset="0"/>
              <a:ea typeface="MS PGothic" pitchFamily="34" charset="-128"/>
            </a:endParaRPr>
          </a:p>
        </p:txBody>
      </p:sp>
      <p:pic>
        <p:nvPicPr>
          <p:cNvPr id="9219" name="Picture 3" descr="H:\RAC-2021\presentation-RAC\lightning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68" b="12614"/>
          <a:stretch/>
        </p:blipFill>
        <p:spPr bwMode="auto">
          <a:xfrm>
            <a:off x="1777172" y="1296988"/>
            <a:ext cx="511221" cy="43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:\RAC-2021\presentation-RAC\Amphan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4" b="8358"/>
          <a:stretch/>
        </p:blipFill>
        <p:spPr bwMode="auto">
          <a:xfrm>
            <a:off x="4047405" y="1234877"/>
            <a:ext cx="639664" cy="543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H:\RAC-2021\presentation-RAC\wind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27"/>
          <a:stretch/>
        </p:blipFill>
        <p:spPr bwMode="auto">
          <a:xfrm>
            <a:off x="2260801" y="1729421"/>
            <a:ext cx="600956" cy="48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28692" y="721910"/>
            <a:ext cx="1087064" cy="307777"/>
          </a:xfrm>
          <a:prstGeom prst="rect">
            <a:avLst/>
          </a:prstGeom>
          <a:noFill/>
        </p:spPr>
        <p:txBody>
          <a:bodyPr wrap="square" lIns="91047" tIns="45526" rIns="91047" bIns="45526" rtlCol="0">
            <a:spAutoFit/>
          </a:bodyPr>
          <a:lstStyle/>
          <a:p>
            <a:r>
              <a:rPr lang="en-IN" sz="1400" b="1" dirty="0"/>
              <a:t>Short range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3047258" y="721910"/>
            <a:ext cx="1373177" cy="307777"/>
          </a:xfrm>
          <a:prstGeom prst="rect">
            <a:avLst/>
          </a:prstGeom>
          <a:noFill/>
        </p:spPr>
        <p:txBody>
          <a:bodyPr wrap="square" lIns="91047" tIns="45526" rIns="91047" bIns="45526" rtlCol="0">
            <a:spAutoFit/>
          </a:bodyPr>
          <a:lstStyle/>
          <a:p>
            <a:r>
              <a:rPr lang="en-IN" sz="1400" b="1" dirty="0"/>
              <a:t>Medium range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882140" y="686116"/>
            <a:ext cx="1373177" cy="307777"/>
          </a:xfrm>
          <a:prstGeom prst="rect">
            <a:avLst/>
          </a:prstGeom>
          <a:noFill/>
        </p:spPr>
        <p:txBody>
          <a:bodyPr wrap="square" lIns="91047" tIns="45526" rIns="91047" bIns="45526" rtlCol="0">
            <a:spAutoFit/>
          </a:bodyPr>
          <a:lstStyle/>
          <a:p>
            <a:r>
              <a:rPr lang="en-IN" sz="1400" b="1" dirty="0"/>
              <a:t>Extended range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39752" y="1124862"/>
            <a:ext cx="446000" cy="307777"/>
          </a:xfrm>
          <a:prstGeom prst="rect">
            <a:avLst/>
          </a:prstGeom>
          <a:noFill/>
        </p:spPr>
        <p:txBody>
          <a:bodyPr wrap="square" lIns="91047" tIns="45526" rIns="91047" bIns="45526" rtlCol="0">
            <a:spAutoFit/>
          </a:bodyPr>
          <a:lstStyle/>
          <a:p>
            <a:r>
              <a:rPr lang="en-IN" sz="1400" b="1" dirty="0"/>
              <a:t>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71842" y="1700850"/>
            <a:ext cx="1131589" cy="307777"/>
          </a:xfrm>
          <a:prstGeom prst="rect">
            <a:avLst/>
          </a:prstGeom>
          <a:noFill/>
        </p:spPr>
        <p:txBody>
          <a:bodyPr wrap="square" lIns="91047" tIns="45526" rIns="91047" bIns="45526" rtlCol="0">
            <a:spAutoFit/>
          </a:bodyPr>
          <a:lstStyle/>
          <a:p>
            <a:r>
              <a:rPr lang="en-IN" sz="1400" b="1" dirty="0"/>
              <a:t>Renewable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439225" y="697680"/>
            <a:ext cx="1373177" cy="307777"/>
          </a:xfrm>
          <a:prstGeom prst="rect">
            <a:avLst/>
          </a:prstGeom>
          <a:noFill/>
        </p:spPr>
        <p:txBody>
          <a:bodyPr wrap="square" lIns="91047" tIns="45526" rIns="91047" bIns="45526" rtlCol="0">
            <a:spAutoFit/>
          </a:bodyPr>
          <a:lstStyle/>
          <a:p>
            <a:r>
              <a:rPr lang="en-IN" sz="1400" b="1" dirty="0"/>
              <a:t>Seasonal range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964070" y="711697"/>
            <a:ext cx="992734" cy="430887"/>
          </a:xfrm>
          <a:prstGeom prst="rect">
            <a:avLst/>
          </a:prstGeom>
          <a:noFill/>
        </p:spPr>
        <p:txBody>
          <a:bodyPr wrap="square" lIns="91047" tIns="45526" rIns="91047" bIns="45526" rtlCol="0">
            <a:spAutoFit/>
          </a:bodyPr>
          <a:lstStyle/>
          <a:p>
            <a:pPr algn="r"/>
            <a:r>
              <a:rPr lang="en-IN" sz="1100" b="1" dirty="0"/>
              <a:t>Decade </a:t>
            </a:r>
          </a:p>
          <a:p>
            <a:pPr algn="r"/>
            <a:r>
              <a:rPr lang="en-IN" sz="1100" b="1" dirty="0"/>
              <a:t>&amp; Climate</a:t>
            </a:r>
          </a:p>
        </p:txBody>
      </p:sp>
      <p:sp>
        <p:nvSpPr>
          <p:cNvPr id="6" name="Oval 5"/>
          <p:cNvSpPr/>
          <p:nvPr/>
        </p:nvSpPr>
        <p:spPr>
          <a:xfrm>
            <a:off x="3923928" y="2117497"/>
            <a:ext cx="4040140" cy="59150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47" tIns="45526" rIns="91047" bIns="45526" rtlCol="0" anchor="ctr"/>
          <a:lstStyle/>
          <a:p>
            <a:r>
              <a:rPr lang="en-IN" sz="1600" b="1" dirty="0">
                <a:solidFill>
                  <a:srgbClr val="0033CC"/>
                </a:solidFill>
              </a:rPr>
              <a:t>GFS/GEFS      GFS/CFS	     CFS</a:t>
            </a:r>
          </a:p>
          <a:p>
            <a:r>
              <a:rPr lang="en-IN" sz="1600" b="1" dirty="0">
                <a:solidFill>
                  <a:srgbClr val="0033CC"/>
                </a:solidFill>
              </a:rPr>
              <a:t>T1534. 21EM  T126/T382  </a:t>
            </a:r>
            <a:r>
              <a:rPr lang="en-IN" sz="1600" b="1" dirty="0" err="1">
                <a:solidFill>
                  <a:srgbClr val="0033CC"/>
                </a:solidFill>
              </a:rPr>
              <a:t>T382</a:t>
            </a:r>
            <a:endParaRPr lang="en-IN" sz="1600" b="1" dirty="0">
              <a:solidFill>
                <a:srgbClr val="0033CC"/>
              </a:solidFill>
            </a:endParaRPr>
          </a:p>
        </p:txBody>
      </p:sp>
      <p:pic>
        <p:nvPicPr>
          <p:cNvPr id="7" name="Picture 2" descr="H:\RAC-2021\presentation-RAC\Agri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771" y="1294155"/>
            <a:ext cx="954792" cy="63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H:\RAC-2021\presentation-RAC\aidrf20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189669"/>
            <a:ext cx="1190202" cy="943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8960" y="6400800"/>
            <a:ext cx="2167216" cy="369332"/>
          </a:xfrm>
          <a:prstGeom prst="rect">
            <a:avLst/>
          </a:prstGeom>
          <a:noFill/>
        </p:spPr>
        <p:txBody>
          <a:bodyPr wrap="square" lIns="91047" tIns="45526" rIns="91047" bIns="45526" rtlCol="0">
            <a:spAutoFit/>
          </a:bodyPr>
          <a:lstStyle/>
          <a:p>
            <a:r>
              <a:rPr lang="en-IN" i="1" dirty="0" err="1"/>
              <a:t>Dirmeyer</a:t>
            </a:r>
            <a:r>
              <a:rPr lang="en-IN" i="1" dirty="0"/>
              <a:t> et al. 2015</a:t>
            </a:r>
          </a:p>
        </p:txBody>
      </p:sp>
    </p:spTree>
    <p:extLst>
      <p:ext uri="{BB962C8B-B14F-4D97-AF65-F5344CB8AC3E}">
        <p14:creationId xmlns:p14="http://schemas.microsoft.com/office/powerpoint/2010/main" val="731925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28590"/>
            <a:ext cx="9144000" cy="1146175"/>
          </a:xfrm>
        </p:spPr>
        <p:txBody>
          <a:bodyPr/>
          <a:lstStyle/>
          <a:p>
            <a:pPr eaLnBrk="1">
              <a:lnSpc>
                <a:spcPts val="3050"/>
              </a:lnSpc>
              <a:tabLst>
                <a:tab pos="0" algn="l"/>
                <a:tab pos="443691" algn="l"/>
                <a:tab pos="890532" algn="l"/>
                <a:tab pos="1337384" algn="l"/>
                <a:tab pos="1784221" algn="l"/>
                <a:tab pos="2231078" algn="l"/>
                <a:tab pos="2677923" algn="l"/>
                <a:tab pos="3124775" algn="l"/>
                <a:tab pos="3571617" algn="l"/>
                <a:tab pos="4016886" algn="l"/>
                <a:tab pos="4463733" algn="l"/>
                <a:tab pos="4910581" algn="l"/>
                <a:tab pos="5357431" algn="l"/>
                <a:tab pos="5804272" algn="l"/>
                <a:tab pos="6251128" algn="l"/>
                <a:tab pos="6697973" algn="l"/>
                <a:tab pos="7144816" algn="l"/>
                <a:tab pos="7591658" algn="l"/>
                <a:tab pos="8036929" algn="l"/>
                <a:tab pos="8483782" algn="l"/>
                <a:tab pos="8930627" algn="l"/>
              </a:tabLst>
            </a:pPr>
            <a:r>
              <a:rPr lang="en-GB" sz="2600">
                <a:solidFill>
                  <a:schemeClr val="bg1"/>
                </a:solidFill>
                <a:latin typeface="Comic Sans MS" pitchFamily="66" charset="0"/>
              </a:rPr>
              <a:t>Scales of Motions</a:t>
            </a:r>
          </a:p>
        </p:txBody>
      </p:sp>
      <p:sp>
        <p:nvSpPr>
          <p:cNvPr id="102403" name="AutoShape 2"/>
          <p:cNvSpPr>
            <a:spLocks noChangeArrowheads="1"/>
          </p:cNvSpPr>
          <p:nvPr/>
        </p:nvSpPr>
        <p:spPr bwMode="auto">
          <a:xfrm>
            <a:off x="703263" y="1098602"/>
            <a:ext cx="7770812" cy="53975"/>
          </a:xfrm>
          <a:prstGeom prst="roundRect">
            <a:avLst>
              <a:gd name="adj" fmla="val 2940"/>
            </a:avLst>
          </a:prstGeom>
          <a:solidFill>
            <a:srgbClr val="CCCCFF"/>
          </a:solidFill>
          <a:ln w="9360">
            <a:solidFill>
              <a:srgbClr val="4700B8"/>
            </a:solidFill>
            <a:round/>
            <a:headEnd/>
            <a:tailEnd/>
          </a:ln>
        </p:spPr>
        <p:txBody>
          <a:bodyPr wrap="none" lIns="90891" tIns="45448" rIns="90891" bIns="45448" anchor="ctr"/>
          <a:lstStyle/>
          <a:p>
            <a:pPr defTabSz="907905" eaLnBrk="0" fontAlgn="base" hangingPunct="0">
              <a:spcBef>
                <a:spcPct val="0"/>
              </a:spcBef>
              <a:spcAft>
                <a:spcPct val="0"/>
              </a:spcAft>
            </a:pPr>
            <a:endParaRPr lang="en-IN" sz="2400">
              <a:solidFill>
                <a:srgbClr val="FFFFFF"/>
              </a:solidFill>
            </a:endParaRPr>
          </a:p>
        </p:txBody>
      </p:sp>
      <p:sp>
        <p:nvSpPr>
          <p:cNvPr id="102404" name="Text Box 3"/>
          <p:cNvSpPr txBox="1">
            <a:spLocks noChangeArrowheads="1"/>
          </p:cNvSpPr>
          <p:nvPr/>
        </p:nvSpPr>
        <p:spPr bwMode="auto">
          <a:xfrm>
            <a:off x="1028700" y="4943480"/>
            <a:ext cx="2736850" cy="858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07905" eaLnBrk="0" fontAlgn="base" hangingPunct="0">
              <a:lnSpc>
                <a:spcPct val="93000"/>
              </a:lnSpc>
              <a:spcBef>
                <a:spcPts val="1200"/>
              </a:spcBef>
              <a:spcAft>
                <a:spcPts val="1000"/>
              </a:spcAft>
              <a:buClr>
                <a:srgbClr val="EAEAEA"/>
              </a:buClr>
              <a:buSzPct val="100000"/>
            </a:pPr>
            <a:r>
              <a:rPr lang="en-GB" sz="2000" dirty="0">
                <a:solidFill>
                  <a:srgbClr val="EAEAEA"/>
                </a:solidFill>
                <a:latin typeface="Comic Sans MS" pitchFamily="66" charset="0"/>
              </a:rPr>
              <a:t>Characteristic scales of atmospheric processes</a:t>
            </a:r>
          </a:p>
        </p:txBody>
      </p:sp>
      <p:sp>
        <p:nvSpPr>
          <p:cNvPr id="10240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700588" y="1411340"/>
            <a:ext cx="4124325" cy="4962525"/>
          </a:xfrm>
        </p:spPr>
        <p:txBody>
          <a:bodyPr/>
          <a:lstStyle/>
          <a:p>
            <a:pPr eaLnBrk="1">
              <a:buClr>
                <a:srgbClr val="CCCCFF"/>
              </a:buClr>
              <a:buSzTx/>
              <a:buFont typeface="Wingdings" pitchFamily="2" charset="2"/>
              <a:buChar char="§"/>
              <a:tabLst>
                <a:tab pos="442111" algn="l"/>
                <a:tab pos="888955" algn="l"/>
                <a:tab pos="1335804" algn="l"/>
                <a:tab pos="1782644" algn="l"/>
                <a:tab pos="2229499" algn="l"/>
                <a:tab pos="2676347" algn="l"/>
                <a:tab pos="3123194" algn="l"/>
                <a:tab pos="3570036" algn="l"/>
                <a:tab pos="4015308" algn="l"/>
                <a:tab pos="4462154" algn="l"/>
                <a:tab pos="4909002" algn="l"/>
                <a:tab pos="5355851" algn="l"/>
                <a:tab pos="5802694" algn="l"/>
                <a:tab pos="6249542" algn="l"/>
                <a:tab pos="6696392" algn="l"/>
                <a:tab pos="7143238" algn="l"/>
                <a:tab pos="7590084" algn="l"/>
                <a:tab pos="8035351" algn="l"/>
                <a:tab pos="8482200" algn="l"/>
                <a:tab pos="8929049" algn="l"/>
              </a:tabLst>
            </a:pPr>
            <a:r>
              <a:rPr lang="en-GB" sz="2200" b="1" dirty="0">
                <a:solidFill>
                  <a:srgbClr val="FFFF66"/>
                </a:solidFill>
                <a:latin typeface="Comic Sans MS" pitchFamily="66" charset="0"/>
              </a:rPr>
              <a:t>Atmospheric motions have different scales.</a:t>
            </a:r>
          </a:p>
          <a:p>
            <a:pPr eaLnBrk="1">
              <a:buClr>
                <a:srgbClr val="CCCCFF"/>
              </a:buClr>
              <a:buSzTx/>
              <a:buFont typeface="Wingdings" pitchFamily="2" charset="2"/>
              <a:buChar char="§"/>
              <a:tabLst>
                <a:tab pos="442111" algn="l"/>
                <a:tab pos="888955" algn="l"/>
                <a:tab pos="1335804" algn="l"/>
                <a:tab pos="1782644" algn="l"/>
                <a:tab pos="2229499" algn="l"/>
                <a:tab pos="2676347" algn="l"/>
                <a:tab pos="3123194" algn="l"/>
                <a:tab pos="3570036" algn="l"/>
                <a:tab pos="4015308" algn="l"/>
                <a:tab pos="4462154" algn="l"/>
                <a:tab pos="4909002" algn="l"/>
                <a:tab pos="5355851" algn="l"/>
                <a:tab pos="5802694" algn="l"/>
                <a:tab pos="6249542" algn="l"/>
                <a:tab pos="6696392" algn="l"/>
                <a:tab pos="7143238" algn="l"/>
                <a:tab pos="7590084" algn="l"/>
                <a:tab pos="8035351" algn="l"/>
                <a:tab pos="8482200" algn="l"/>
                <a:tab pos="8929049" algn="l"/>
              </a:tabLst>
            </a:pPr>
            <a:r>
              <a:rPr lang="en-GB" sz="2200" b="1" dirty="0">
                <a:solidFill>
                  <a:srgbClr val="FFFF66"/>
                </a:solidFill>
                <a:latin typeface="Comic Sans MS" pitchFamily="66" charset="0"/>
              </a:rPr>
              <a:t>Climate model resolutions:  </a:t>
            </a:r>
            <a:r>
              <a:rPr lang="en-GB" sz="2200" b="1" dirty="0">
                <a:latin typeface="Comic Sans MS" pitchFamily="66" charset="0"/>
              </a:rPr>
              <a:t>Regional: 50 km                 Global: 100~200 km    </a:t>
            </a:r>
          </a:p>
          <a:p>
            <a:pPr eaLnBrk="1">
              <a:buClr>
                <a:srgbClr val="CCCCFF"/>
              </a:buClr>
              <a:buSzTx/>
              <a:buFont typeface="Wingdings" pitchFamily="2" charset="2"/>
              <a:buChar char="§"/>
              <a:tabLst>
                <a:tab pos="442111" algn="l"/>
                <a:tab pos="888955" algn="l"/>
                <a:tab pos="1335804" algn="l"/>
                <a:tab pos="1782644" algn="l"/>
                <a:tab pos="2229499" algn="l"/>
                <a:tab pos="2676347" algn="l"/>
                <a:tab pos="3123194" algn="l"/>
                <a:tab pos="3570036" algn="l"/>
                <a:tab pos="4015308" algn="l"/>
                <a:tab pos="4462154" algn="l"/>
                <a:tab pos="4909002" algn="l"/>
                <a:tab pos="5355851" algn="l"/>
                <a:tab pos="5802694" algn="l"/>
                <a:tab pos="6249542" algn="l"/>
                <a:tab pos="6696392" algn="l"/>
                <a:tab pos="7143238" algn="l"/>
                <a:tab pos="7590084" algn="l"/>
                <a:tab pos="8035351" algn="l"/>
                <a:tab pos="8482200" algn="l"/>
                <a:tab pos="8929049" algn="l"/>
              </a:tabLst>
            </a:pPr>
            <a:r>
              <a:rPr lang="en-GB" sz="2200" b="1" dirty="0">
                <a:solidFill>
                  <a:srgbClr val="FFFF66"/>
                </a:solidFill>
                <a:latin typeface="Comic Sans MS" pitchFamily="66" charset="0"/>
              </a:rPr>
              <a:t>Sub-grid scale processes:    </a:t>
            </a:r>
            <a:r>
              <a:rPr lang="en-GB" sz="2200" b="1" dirty="0">
                <a:solidFill>
                  <a:srgbClr val="FFFF99"/>
                </a:solidFill>
                <a:latin typeface="Comic Sans MS" pitchFamily="66" charset="0"/>
              </a:rPr>
              <a:t> </a:t>
            </a:r>
            <a:r>
              <a:rPr lang="en-GB" sz="2200" b="1" dirty="0">
                <a:latin typeface="Comic Sans MS" pitchFamily="66" charset="0"/>
              </a:rPr>
              <a:t>A</a:t>
            </a:r>
            <a:r>
              <a:rPr lang="en-GB" sz="2200" dirty="0">
                <a:latin typeface="Comic Sans MS" pitchFamily="66" charset="0"/>
              </a:rPr>
              <a:t>tmospheric processes with scales can not be explicitly resolved by models. </a:t>
            </a:r>
          </a:p>
          <a:p>
            <a:pPr eaLnBrk="1">
              <a:buClr>
                <a:srgbClr val="CCCCFF"/>
              </a:buClr>
              <a:buSzTx/>
              <a:buFont typeface="Wingdings" pitchFamily="2" charset="2"/>
              <a:buChar char="§"/>
              <a:tabLst>
                <a:tab pos="442111" algn="l"/>
                <a:tab pos="888955" algn="l"/>
                <a:tab pos="1335804" algn="l"/>
                <a:tab pos="1782644" algn="l"/>
                <a:tab pos="2229499" algn="l"/>
                <a:tab pos="2676347" algn="l"/>
                <a:tab pos="3123194" algn="l"/>
                <a:tab pos="3570036" algn="l"/>
                <a:tab pos="4015308" algn="l"/>
                <a:tab pos="4462154" algn="l"/>
                <a:tab pos="4909002" algn="l"/>
                <a:tab pos="5355851" algn="l"/>
                <a:tab pos="5802694" algn="l"/>
                <a:tab pos="6249542" algn="l"/>
                <a:tab pos="6696392" algn="l"/>
                <a:tab pos="7143238" algn="l"/>
                <a:tab pos="7590084" algn="l"/>
                <a:tab pos="8035351" algn="l"/>
                <a:tab pos="8482200" algn="l"/>
                <a:tab pos="8929049" algn="l"/>
              </a:tabLst>
            </a:pPr>
            <a:r>
              <a:rPr lang="en-GB" sz="2200" b="1" dirty="0">
                <a:solidFill>
                  <a:srgbClr val="FFFF66"/>
                </a:solidFill>
                <a:latin typeface="Comic Sans MS" pitchFamily="66" charset="0"/>
              </a:rPr>
              <a:t>Physical parameterization:</a:t>
            </a:r>
            <a:r>
              <a:rPr lang="en-GB" sz="2200" dirty="0">
                <a:solidFill>
                  <a:srgbClr val="FFFF99"/>
                </a:solidFill>
                <a:latin typeface="Comic Sans MS" pitchFamily="66" charset="0"/>
              </a:rPr>
              <a:t> </a:t>
            </a:r>
            <a:r>
              <a:rPr lang="en-GB" sz="2200" dirty="0">
                <a:latin typeface="Comic Sans MS" pitchFamily="66" charset="0"/>
              </a:rPr>
              <a:t>To represent the effect of sub-grid processes by using resolvable scale fields.</a:t>
            </a:r>
          </a:p>
        </p:txBody>
      </p:sp>
      <p:pic>
        <p:nvPicPr>
          <p:cNvPr id="1024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6" y="1225550"/>
            <a:ext cx="4894262" cy="371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http://www.sscnet.ucla.edu/geog/faculty/yxue/earth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072" y="17587"/>
            <a:ext cx="781050" cy="78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00038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10081" y="6631214"/>
            <a:ext cx="614887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</a:rPr>
              <a:t>P Bauer </a:t>
            </a:r>
            <a:r>
              <a:rPr lang="en-US" sz="1200" i="1" dirty="0">
                <a:solidFill>
                  <a:srgbClr val="000000"/>
                </a:solidFill>
              </a:rPr>
              <a:t>et </a:t>
            </a:r>
            <a:r>
              <a:rPr lang="en-GB" altLang="zh-CN" sz="1200" i="1" dirty="0">
                <a:solidFill>
                  <a:srgbClr val="000000"/>
                </a:solidFill>
                <a:ea typeface="宋体" panose="02010600030101010101" pitchFamily="2" charset="-122"/>
              </a:rPr>
              <a:t>al. Nature </a:t>
            </a:r>
            <a:r>
              <a:rPr lang="en-US" altLang="zh-CN" sz="1200" b="1" dirty="0">
                <a:solidFill>
                  <a:srgbClr val="000000"/>
                </a:solidFill>
                <a:ea typeface="宋体" panose="02010600030101010101" pitchFamily="2" charset="-122"/>
              </a:rPr>
              <a:t>525</a:t>
            </a:r>
            <a:r>
              <a:rPr lang="en-GB" altLang="zh-CN" sz="1200" dirty="0">
                <a:solidFill>
                  <a:srgbClr val="000000"/>
                </a:solidFill>
                <a:ea typeface="宋体" panose="02010600030101010101" pitchFamily="2" charset="-122"/>
              </a:rPr>
              <a:t>, 47-55 (2015) </a:t>
            </a:r>
            <a:r>
              <a:rPr lang="en-US" sz="1200" dirty="0">
                <a:solidFill>
                  <a:srgbClr val="000000"/>
                </a:solidFill>
              </a:rPr>
              <a:t>doi:10.1038/nature14956</a:t>
            </a:r>
            <a:endParaRPr lang="en-US" altLang="en-US" sz="1200" dirty="0">
              <a:solidFill>
                <a:srgbClr val="000000"/>
              </a:solidFill>
            </a:endParaRPr>
          </a:p>
        </p:txBody>
      </p:sp>
      <p:sp>
        <p:nvSpPr>
          <p:cNvPr id="3075" name="Text Box 8"/>
          <p:cNvSpPr txBox="1">
            <a:spLocks noChangeArrowheads="1"/>
          </p:cNvSpPr>
          <p:nvPr/>
        </p:nvSpPr>
        <p:spPr bwMode="auto">
          <a:xfrm>
            <a:off x="286562" y="57875"/>
            <a:ext cx="8396993" cy="48320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959" tIns="45482" rIns="90959" bIns="45482" anchor="b" anchorCtr="1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lnSpc>
                <a:spcPct val="100000"/>
              </a:lnSpc>
              <a:buSzTx/>
              <a:buFontTx/>
              <a:buNone/>
            </a:pPr>
            <a:r>
              <a:rPr lang="en-US" altLang="en-US" sz="2500" dirty="0">
                <a:solidFill>
                  <a:srgbClr val="000000"/>
                </a:solidFill>
                <a:latin typeface="Comic Sans MS" panose="030F0702030302020204" pitchFamily="66" charset="0"/>
              </a:rPr>
              <a:t>Key challenge areas for NWP in the future.</a:t>
            </a:r>
          </a:p>
        </p:txBody>
      </p:sp>
      <p:pic>
        <p:nvPicPr>
          <p:cNvPr id="3076" name="Picture 31" descr="nature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263492"/>
            <a:ext cx="1230184" cy="276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nature14956-f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" y="663838"/>
            <a:ext cx="5453779" cy="504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292080" y="533411"/>
            <a:ext cx="3841849" cy="6093495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 lIns="90959" tIns="45482" rIns="90959" bIns="45482">
            <a:spAutoFit/>
          </a:bodyPr>
          <a:lstStyle/>
          <a:p>
            <a:pPr marL="257890" indent="-257890" algn="just">
              <a:buFont typeface="Arial" charset="0"/>
              <a:buChar char="•"/>
            </a:pPr>
            <a:r>
              <a:rPr lang="en-IN" sz="1500" dirty="0">
                <a:solidFill>
                  <a:srgbClr val="0000FF"/>
                </a:solidFill>
                <a:latin typeface="Comic Sans MS" panose="030F0702030302020204" pitchFamily="66" charset="0"/>
              </a:rPr>
              <a:t>Advances in forecast skill will come from scientific and technological innovation in computing</a:t>
            </a:r>
          </a:p>
          <a:p>
            <a:pPr marL="257890" indent="-257890" algn="just">
              <a:buFont typeface="Arial" panose="020B0604020202020204" pitchFamily="34" charset="0"/>
              <a:buChar char="•"/>
            </a:pPr>
            <a:r>
              <a:rPr lang="en-IN" sz="1500" dirty="0">
                <a:solidFill>
                  <a:srgbClr val="FF0000"/>
                </a:solidFill>
                <a:latin typeface="Comic Sans MS" panose="030F0702030302020204" pitchFamily="66" charset="0"/>
              </a:rPr>
              <a:t>The representation of physical processes in parameterizations,</a:t>
            </a:r>
          </a:p>
          <a:p>
            <a:pPr marL="257890" indent="-257890" algn="just">
              <a:buFont typeface="Arial" panose="020B0604020202020204" pitchFamily="34" charset="0"/>
              <a:buChar char="•"/>
            </a:pPr>
            <a:r>
              <a:rPr lang="en-IN" sz="1500" dirty="0">
                <a:solidFill>
                  <a:srgbClr val="0000FF"/>
                </a:solidFill>
                <a:latin typeface="Comic Sans MS" panose="030F0702030302020204" pitchFamily="66" charset="0"/>
              </a:rPr>
              <a:t>Coupling of Earth-system components,</a:t>
            </a:r>
            <a:endParaRPr lang="en-IN" sz="900" dirty="0">
              <a:latin typeface="Comic Sans MS" panose="030F0702030302020204" pitchFamily="66" charset="0"/>
            </a:endParaRPr>
          </a:p>
          <a:p>
            <a:pPr marL="257890" indent="-257890" algn="just">
              <a:buFont typeface="Arial" panose="020B0604020202020204" pitchFamily="34" charset="0"/>
              <a:buChar char="•"/>
            </a:pPr>
            <a:r>
              <a:rPr lang="en-IN" sz="1500" dirty="0">
                <a:solidFill>
                  <a:srgbClr val="00B050"/>
                </a:solidFill>
                <a:latin typeface="Comic Sans MS" panose="030F0702030302020204" pitchFamily="66" charset="0"/>
              </a:rPr>
              <a:t>Th</a:t>
            </a:r>
            <a:r>
              <a:rPr lang="en-IN" sz="1500" dirty="0">
                <a:solidFill>
                  <a:srgbClr val="008000"/>
                </a:solidFill>
                <a:latin typeface="Comic Sans MS" panose="030F0702030302020204" pitchFamily="66" charset="0"/>
              </a:rPr>
              <a:t>e use of observations with advanced data assimilation algorithms, and the consistent description of uncertainties through ensemble methods and how they interact across scales.</a:t>
            </a:r>
            <a:r>
              <a:rPr lang="en-IN" sz="1500" dirty="0">
                <a:latin typeface="Comic Sans MS" panose="030F0702030302020204" pitchFamily="66" charset="0"/>
              </a:rPr>
              <a:t> </a:t>
            </a:r>
          </a:p>
          <a:p>
            <a:pPr marL="257890" indent="-257890" algn="just">
              <a:buFont typeface="Arial" panose="020B0604020202020204" pitchFamily="34" charset="0"/>
              <a:buChar char="•"/>
            </a:pPr>
            <a:r>
              <a:rPr lang="en-IN" sz="1500" dirty="0">
                <a:solidFill>
                  <a:srgbClr val="0000FF"/>
                </a:solidFill>
                <a:latin typeface="Comic Sans MS" panose="030F0702030302020204" pitchFamily="66" charset="0"/>
              </a:rPr>
              <a:t>The ellipses show key phenomena relevant for NWP as a function of scales between 10</a:t>
            </a:r>
            <a:r>
              <a:rPr lang="en-IN" sz="1500" baseline="30000" dirty="0">
                <a:solidFill>
                  <a:srgbClr val="0000FF"/>
                </a:solidFill>
                <a:latin typeface="Comic Sans MS" panose="030F0702030302020204" pitchFamily="66" charset="0"/>
              </a:rPr>
              <a:t>-2</a:t>
            </a:r>
            <a:r>
              <a:rPr lang="en-IN" sz="1500" dirty="0">
                <a:solidFill>
                  <a:srgbClr val="0000FF"/>
                </a:solidFill>
                <a:latin typeface="Comic Sans MS" panose="030F0702030302020204" pitchFamily="66" charset="0"/>
              </a:rPr>
              <a:t> and 10</a:t>
            </a:r>
            <a:r>
              <a:rPr lang="en-IN" sz="1500" baseline="30000" dirty="0">
                <a:solidFill>
                  <a:srgbClr val="0000FF"/>
                </a:solidFill>
                <a:latin typeface="Comic Sans MS" panose="030F0702030302020204" pitchFamily="66" charset="0"/>
              </a:rPr>
              <a:t>4</a:t>
            </a:r>
            <a:r>
              <a:rPr lang="en-IN" sz="1500" dirty="0">
                <a:solidFill>
                  <a:srgbClr val="0000FF"/>
                </a:solidFill>
                <a:latin typeface="Comic Sans MS" panose="030F0702030302020204" pitchFamily="66" charset="0"/>
              </a:rPr>
              <a:t> km resolved in numerical models and the modelled complexity of processes characterizing the small-scale flow up to the fully coupled Earth system. </a:t>
            </a:r>
          </a:p>
          <a:p>
            <a:pPr marL="257890" indent="-257890" algn="just">
              <a:buFont typeface="Arial" panose="020B0604020202020204" pitchFamily="34" charset="0"/>
              <a:buChar char="•"/>
            </a:pPr>
            <a:r>
              <a:rPr lang="en-IN" sz="1500" dirty="0">
                <a:solidFill>
                  <a:srgbClr val="008000"/>
                </a:solidFill>
                <a:latin typeface="Comic Sans MS" panose="030F0702030302020204" pitchFamily="66" charset="0"/>
              </a:rPr>
              <a:t>The boxes represent scale-complexity regions where the most significant challenges for future predictive skill improvement exist. </a:t>
            </a:r>
          </a:p>
          <a:p>
            <a:pPr marL="257890" indent="-257890" algn="just">
              <a:buFont typeface="Arial" panose="020B0604020202020204" pitchFamily="34" charset="0"/>
              <a:buChar char="•"/>
            </a:pPr>
            <a:r>
              <a:rPr lang="en-IN" sz="1500" dirty="0">
                <a:solidFill>
                  <a:srgbClr val="0000FF"/>
                </a:solidFill>
                <a:latin typeface="Comic Sans MS" panose="030F0702030302020204" pitchFamily="66" charset="0"/>
              </a:rPr>
              <a:t>The arrow highlights the importance of error propagation across resolution range and Earth-system components.</a:t>
            </a:r>
          </a:p>
        </p:txBody>
      </p:sp>
      <p:sp>
        <p:nvSpPr>
          <p:cNvPr id="2" name="Rectangle 1"/>
          <p:cNvSpPr/>
          <p:nvPr/>
        </p:nvSpPr>
        <p:spPr>
          <a:xfrm>
            <a:off x="1403648" y="5919825"/>
            <a:ext cx="4176463" cy="594908"/>
          </a:xfrm>
          <a:prstGeom prst="rect">
            <a:avLst/>
          </a:prstGeom>
        </p:spPr>
        <p:txBody>
          <a:bodyPr wrap="square" lIns="90959" tIns="45482" rIns="90959" bIns="45482">
            <a:spAutoFit/>
          </a:bodyPr>
          <a:lstStyle/>
          <a:p>
            <a:r>
              <a:rPr lang="en-IN" sz="1600" b="1" i="1" dirty="0"/>
              <a:t>The quiet revolution of numerical weather prediction</a:t>
            </a:r>
          </a:p>
        </p:txBody>
      </p:sp>
    </p:spTree>
    <p:extLst>
      <p:ext uri="{BB962C8B-B14F-4D97-AF65-F5344CB8AC3E}">
        <p14:creationId xmlns:p14="http://schemas.microsoft.com/office/powerpoint/2010/main" val="39826827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4" y="295326"/>
            <a:ext cx="5438775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0" r="4030"/>
          <a:stretch/>
        </p:blipFill>
        <p:spPr bwMode="auto">
          <a:xfrm>
            <a:off x="5545959" y="485775"/>
            <a:ext cx="3476625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" y="3749509"/>
            <a:ext cx="8915400" cy="3108525"/>
          </a:xfrm>
          <a:prstGeom prst="rect">
            <a:avLst/>
          </a:prstGeom>
          <a:noFill/>
        </p:spPr>
        <p:txBody>
          <a:bodyPr wrap="square" lIns="90939" tIns="45472" rIns="90939" bIns="45472" rtlCol="0">
            <a:spAutoFit/>
          </a:bodyPr>
          <a:lstStyle/>
          <a:p>
            <a:r>
              <a:rPr lang="en-IN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organized systems exhibit hierarchical coherence: (</a:t>
            </a:r>
            <a:r>
              <a:rPr lang="en-IN" sz="1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IN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IN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mesoscale</a:t>
            </a:r>
            <a:r>
              <a:rPr lang="en-I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systems consist of families of cumulonimbus</a:t>
            </a:r>
            <a:r>
              <a:rPr lang="en-IN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(ii)</a:t>
            </a:r>
            <a:r>
              <a:rPr lang="en-IN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cumulonimbus and MCS are embedded in synoptic waves</a:t>
            </a:r>
            <a:r>
              <a:rPr lang="en-IN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and (iii) </a:t>
            </a:r>
            <a:r>
              <a:rPr lang="en-IN" sz="1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MJO/MISO</a:t>
            </a:r>
            <a:br>
              <a:rPr lang="en-IN" sz="1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1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an envelope of cumulonimbus, MCS, and </a:t>
            </a:r>
            <a:r>
              <a:rPr lang="en-IN" sz="1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superclusters</a:t>
            </a:r>
            <a:r>
              <a:rPr lang="en-IN" sz="1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IN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IN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upscale effects</a:t>
            </a:r>
            <a:r>
              <a:rPr lang="en-IN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convective organization are not represented in traditional climate models.</a:t>
            </a:r>
            <a:br>
              <a:rPr lang="en-IN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mean atmospheric state exerts a strong downscale control on convective</a:t>
            </a:r>
            <a:br>
              <a:rPr lang="en-IN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structure, frequency, and variability. </a:t>
            </a:r>
            <a:r>
              <a:rPr lang="en-IN" sz="1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Mesoscale</a:t>
            </a:r>
            <a:r>
              <a:rPr lang="en-IN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convective organization bridges the scale gap assumed in traditional</a:t>
            </a:r>
            <a:r>
              <a:rPr lang="en-IN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convective parameterization. </a:t>
            </a:r>
          </a:p>
          <a:p>
            <a:pPr marL="397943" indent="-397943">
              <a:buFontTx/>
              <a:buAutoNum type="romanLcParenBoth"/>
            </a:pPr>
            <a:r>
              <a:rPr lang="en-IN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SCM/CRM resolves cumulus, cumulonimbus, </a:t>
            </a:r>
            <a:r>
              <a:rPr lang="en-IN" sz="1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mesoscale</a:t>
            </a:r>
            <a:r>
              <a:rPr lang="en-IN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circulations, but the computational domain is small (~100 km) and</a:t>
            </a:r>
            <a:r>
              <a:rPr lang="en-IN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simulations short (~1 day). </a:t>
            </a:r>
          </a:p>
          <a:p>
            <a:pPr marL="397943" indent="-397943">
              <a:buFontTx/>
              <a:buAutoNum type="romanLcParenBoth"/>
            </a:pPr>
            <a:r>
              <a:rPr lang="en-IN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Two-dimensional CSRMs in </a:t>
            </a:r>
            <a:r>
              <a:rPr lang="en-IN" sz="1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superparameterized</a:t>
            </a:r>
            <a:r>
              <a:rPr lang="en-IN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global models permit MCS-type organization and </a:t>
            </a:r>
            <a:r>
              <a:rPr lang="en-IN" sz="1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mesoscale</a:t>
            </a:r>
            <a:r>
              <a:rPr lang="en-IN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dynamics. </a:t>
            </a:r>
          </a:p>
          <a:p>
            <a:pPr marL="397943" indent="-397943">
              <a:buFontTx/>
              <a:buAutoNum type="romanLcParenBoth"/>
            </a:pPr>
            <a:r>
              <a:rPr lang="en-IN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High-resolution global numerical prediction models may crudely represent</a:t>
            </a:r>
            <a:br>
              <a:rPr lang="en-IN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 MCS (</a:t>
            </a:r>
            <a:r>
              <a:rPr lang="en-IN" sz="1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superclusters</a:t>
            </a:r>
            <a:r>
              <a:rPr lang="en-IN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(iv) MCS, and other </a:t>
            </a:r>
            <a:r>
              <a:rPr lang="en-IN" sz="1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mesoscale</a:t>
            </a:r>
            <a:r>
              <a:rPr lang="en-IN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dynamical systems,</a:t>
            </a:r>
            <a:br>
              <a:rPr lang="en-IN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absent from traditional climate models—organized convection is not parameterized.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0"/>
            <a:ext cx="6096000" cy="369332"/>
          </a:xfrm>
          <a:prstGeom prst="rect">
            <a:avLst/>
          </a:prstGeom>
          <a:noFill/>
        </p:spPr>
        <p:txBody>
          <a:bodyPr wrap="square" lIns="90939" tIns="45472" rIns="90939" bIns="45472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Moncrieff et al, 2012, BAMS</a:t>
            </a:r>
            <a:endParaRPr lang="en-IN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99992" y="76200"/>
            <a:ext cx="3064643" cy="369332"/>
          </a:xfrm>
          <a:prstGeom prst="rect">
            <a:avLst/>
          </a:prstGeom>
          <a:noFill/>
        </p:spPr>
        <p:txBody>
          <a:bodyPr wrap="square" lIns="90939" tIns="45472" rIns="90939" bIns="45472" rtlCol="0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Scientific Basis of the study</a:t>
            </a:r>
            <a:endParaRPr lang="en-I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http://www.sscnet.ucla.edu/geog/faculty/yxue/earth6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4" y="17636"/>
            <a:ext cx="560682" cy="56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1630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838200"/>
            <a:ext cx="8991600" cy="457048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90764" tIns="45384" rIns="90764" bIns="45384">
            <a:spAutoFit/>
          </a:bodyPr>
          <a:lstStyle/>
          <a:p>
            <a:pPr defTabSz="907883"/>
            <a:r>
              <a:rPr lang="en-IN" sz="2000" b="1" dirty="0">
                <a:solidFill>
                  <a:prstClr val="black"/>
                </a:solidFill>
                <a:latin typeface="Comic Sans MS" pitchFamily="66" charset="0"/>
              </a:rPr>
              <a:t>WCRP Grand Challenge on Clouds, Circulation and Climate Sensitivity</a:t>
            </a:r>
          </a:p>
          <a:p>
            <a:pPr defTabSz="907883"/>
            <a:endParaRPr lang="en-IN" sz="800" dirty="0">
              <a:solidFill>
                <a:prstClr val="black"/>
              </a:solidFill>
            </a:endParaRPr>
          </a:p>
          <a:p>
            <a:pPr defTabSz="907883"/>
            <a:r>
              <a:rPr lang="en-IN" dirty="0">
                <a:solidFill>
                  <a:prstClr val="black"/>
                </a:solidFill>
              </a:rPr>
              <a:t>White Paper on WCRP Grand Challenge #4 Sandrine Bony and Bjorn Stevens, Nov, 2012</a:t>
            </a:r>
          </a:p>
          <a:p>
            <a:pPr defTabSz="907883"/>
            <a:endParaRPr lang="en-IN" sz="900" dirty="0">
              <a:solidFill>
                <a:prstClr val="black"/>
              </a:solidFill>
            </a:endParaRPr>
          </a:p>
          <a:p>
            <a:pPr algn="just" defTabSz="907883"/>
            <a:r>
              <a:rPr lang="en-IN" sz="2000" dirty="0">
                <a:solidFill>
                  <a:prstClr val="black"/>
                </a:solidFill>
                <a:latin typeface="Comic Sans MS" pitchFamily="66" charset="0"/>
              </a:rPr>
              <a:t>Limited understanding of clouds is the major source of uncertainty in climate sensitivity, but it also contributes substantially to persistent biases in modelled circulation systems.</a:t>
            </a:r>
            <a:endParaRPr lang="en-IN" dirty="0">
              <a:solidFill>
                <a:prstClr val="black"/>
              </a:solidFill>
            </a:endParaRPr>
          </a:p>
          <a:p>
            <a:pPr algn="just" defTabSz="907883"/>
            <a:r>
              <a:rPr lang="en-IN" sz="2000" dirty="0">
                <a:solidFill>
                  <a:prstClr val="black"/>
                </a:solidFill>
                <a:latin typeface="Comic Sans MS" pitchFamily="66" charset="0"/>
              </a:rPr>
              <a:t>As one of the main modulators of heating in the atmosphere, clouds control many other aspects of the climate system</a:t>
            </a:r>
          </a:p>
          <a:p>
            <a:pPr defTabSz="907883"/>
            <a:endParaRPr lang="en-IN" sz="800" dirty="0">
              <a:solidFill>
                <a:prstClr val="black"/>
              </a:solidFill>
            </a:endParaRPr>
          </a:p>
          <a:p>
            <a:pPr defTabSz="907883"/>
            <a:r>
              <a:rPr lang="en-IN" sz="2000" b="1" dirty="0">
                <a:solidFill>
                  <a:prstClr val="black"/>
                </a:solidFill>
                <a:latin typeface="Comic Sans MS" pitchFamily="66" charset="0"/>
              </a:rPr>
              <a:t>Initiative on coupling clouds to circulation (</a:t>
            </a:r>
            <a:r>
              <a:rPr lang="en-IN" sz="2000" b="1" dirty="0" err="1">
                <a:solidFill>
                  <a:prstClr val="black"/>
                </a:solidFill>
                <a:latin typeface="Comic Sans MS" pitchFamily="66" charset="0"/>
              </a:rPr>
              <a:t>Dr.</a:t>
            </a:r>
            <a:r>
              <a:rPr lang="en-IN" sz="2000" b="1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n-IN" sz="2000" b="1" dirty="0" err="1">
                <a:solidFill>
                  <a:prstClr val="black"/>
                </a:solidFill>
                <a:latin typeface="Comic Sans MS" pitchFamily="66" charset="0"/>
              </a:rPr>
              <a:t>Siebesma</a:t>
            </a:r>
            <a:r>
              <a:rPr lang="en-IN" sz="2000" b="1" dirty="0">
                <a:solidFill>
                  <a:prstClr val="black"/>
                </a:solidFill>
                <a:latin typeface="Comic Sans MS" pitchFamily="66" charset="0"/>
              </a:rPr>
              <a:t> and </a:t>
            </a:r>
            <a:r>
              <a:rPr lang="en-IN" sz="2000" b="1" dirty="0" err="1">
                <a:solidFill>
                  <a:prstClr val="black"/>
                </a:solidFill>
                <a:latin typeface="Comic Sans MS" pitchFamily="66" charset="0"/>
              </a:rPr>
              <a:t>Frierson</a:t>
            </a:r>
            <a:r>
              <a:rPr lang="en-IN" sz="2000" b="1" dirty="0">
                <a:solidFill>
                  <a:prstClr val="black"/>
                </a:solidFill>
                <a:latin typeface="Comic Sans MS" pitchFamily="66" charset="0"/>
              </a:rPr>
              <a:t>)</a:t>
            </a:r>
          </a:p>
          <a:p>
            <a:pPr defTabSz="907883"/>
            <a:endParaRPr lang="en-IN" sz="800" b="1" dirty="0">
              <a:solidFill>
                <a:prstClr val="black"/>
              </a:solidFill>
              <a:latin typeface="Comic Sans MS" pitchFamily="66" charset="0"/>
            </a:endParaRPr>
          </a:p>
          <a:p>
            <a:pPr defTabSz="907883"/>
            <a:r>
              <a:rPr lang="en-IN" sz="2000" dirty="0">
                <a:solidFill>
                  <a:srgbClr val="0000FF"/>
                </a:solidFill>
                <a:latin typeface="Comic Sans MS" pitchFamily="66" charset="0"/>
              </a:rPr>
              <a:t>Tackle the parameterization problem through a better understanding of the interaction between cloud / convective processes and circulation system</a:t>
            </a:r>
            <a:endParaRPr lang="en-IN" sz="2000" b="1" dirty="0">
              <a:solidFill>
                <a:srgbClr val="0000FF"/>
              </a:solidFill>
              <a:latin typeface="Comic Sans MS" pitchFamily="66" charset="0"/>
            </a:endParaRPr>
          </a:p>
          <a:p>
            <a:pPr algn="just" defTabSz="907883"/>
            <a:r>
              <a:rPr lang="en-IN" sz="2000" dirty="0">
                <a:solidFill>
                  <a:prstClr val="black"/>
                </a:solidFill>
                <a:latin typeface="Comic Sans MS" pitchFamily="66" charset="0"/>
              </a:rPr>
              <a:t>Lessons from observations and cloud-resolving modelling over large domains; Interaction between </a:t>
            </a:r>
            <a:r>
              <a:rPr lang="en-IN" sz="2000" dirty="0" err="1">
                <a:solidFill>
                  <a:prstClr val="black"/>
                </a:solidFill>
                <a:latin typeface="Comic Sans MS" pitchFamily="66" charset="0"/>
              </a:rPr>
              <a:t>diabatic</a:t>
            </a:r>
            <a:r>
              <a:rPr lang="en-IN" sz="2000" dirty="0">
                <a:solidFill>
                  <a:prstClr val="black"/>
                </a:solidFill>
                <a:latin typeface="Comic Sans MS" pitchFamily="66" charset="0"/>
              </a:rPr>
              <a:t> heating and large-scale dynamics.</a:t>
            </a:r>
            <a:endParaRPr lang="en-IN" sz="2000" b="1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0"/>
            <a:ext cx="8534400" cy="707692"/>
          </a:xfrm>
          <a:prstGeom prst="rect">
            <a:avLst/>
          </a:prstGeom>
          <a:noFill/>
        </p:spPr>
        <p:txBody>
          <a:bodyPr wrap="square" lIns="90764" tIns="45384" rIns="90764" bIns="45384" rtlCol="0">
            <a:spAutoFit/>
          </a:bodyPr>
          <a:lstStyle/>
          <a:p>
            <a:pPr algn="ctr" defTabSz="907883"/>
            <a:r>
              <a:rPr lang="en-IN" sz="2000" b="1" dirty="0">
                <a:solidFill>
                  <a:prstClr val="black"/>
                </a:solidFill>
              </a:rPr>
              <a:t>Issues identified as Grand challenge by WCRP: on Cloud and convection processes are as follows</a:t>
            </a:r>
          </a:p>
        </p:txBody>
      </p:sp>
    </p:spTree>
    <p:extLst>
      <p:ext uri="{BB962C8B-B14F-4D97-AF65-F5344CB8AC3E}">
        <p14:creationId xmlns:p14="http://schemas.microsoft.com/office/powerpoint/2010/main" val="453200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nitiative2_17cm.jpg (487×376)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582"/>
            <a:ext cx="4320479" cy="333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61780" y="908720"/>
            <a:ext cx="4572000" cy="923330"/>
          </a:xfrm>
          <a:prstGeom prst="rect">
            <a:avLst/>
          </a:prstGeom>
        </p:spPr>
        <p:txBody>
          <a:bodyPr lIns="90764" tIns="45384" rIns="90764" bIns="45384">
            <a:spAutoFit/>
          </a:bodyPr>
          <a:lstStyle/>
          <a:p>
            <a:pPr defTabSz="907883"/>
            <a:r>
              <a:rPr lang="en-IN" dirty="0">
                <a:solidFill>
                  <a:prstClr val="black"/>
                </a:solidFill>
              </a:rPr>
              <a:t>Source: https://www.wcrp-climate.org/gc-clouds-circulation-activities/gc4-clouds-initiatives/114-gc-clouds-inititative2</a:t>
            </a:r>
          </a:p>
        </p:txBody>
      </p:sp>
      <p:pic>
        <p:nvPicPr>
          <p:cNvPr id="6148" name="Picture 4" descr="initiative5_20cm.jpg (661×392)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" y="3370385"/>
            <a:ext cx="5686425" cy="337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2438402" y="3581400"/>
            <a:ext cx="3352800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64" tIns="45384" rIns="90764" bIns="45384" spcCol="0" rtlCol="0" anchor="ctr"/>
          <a:lstStyle/>
          <a:p>
            <a:pPr algn="ctr" defTabSz="907883"/>
            <a:endParaRPr lang="en-IN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91199" y="2590800"/>
            <a:ext cx="3349869" cy="4364234"/>
          </a:xfrm>
          <a:prstGeom prst="rect">
            <a:avLst/>
          </a:prstGeom>
        </p:spPr>
        <p:txBody>
          <a:bodyPr wrap="square" lIns="90764" tIns="45384" rIns="90764" bIns="45384">
            <a:spAutoFit/>
          </a:bodyPr>
          <a:lstStyle/>
          <a:p>
            <a:pPr defTabSz="907883"/>
            <a:r>
              <a:rPr lang="en-IN" sz="1600" b="1" dirty="0">
                <a:solidFill>
                  <a:prstClr val="black"/>
                </a:solidFill>
                <a:latin typeface="Comic Sans MS" pitchFamily="66" charset="0"/>
              </a:rPr>
              <a:t>Initiative - towards more reliable models</a:t>
            </a:r>
          </a:p>
          <a:p>
            <a:pPr defTabSz="907883"/>
            <a:r>
              <a:rPr lang="en-IN" sz="1600" b="1" dirty="0">
                <a:solidFill>
                  <a:prstClr val="black"/>
                </a:solidFill>
                <a:latin typeface="Comic Sans MS" pitchFamily="66" charset="0"/>
              </a:rPr>
              <a:t>Led by </a:t>
            </a:r>
            <a:r>
              <a:rPr lang="en-IN" sz="1600" b="1" dirty="0" err="1">
                <a:solidFill>
                  <a:prstClr val="black"/>
                </a:solidFill>
                <a:latin typeface="Comic Sans MS" pitchFamily="66" charset="0"/>
              </a:rPr>
              <a:t>Dr.</a:t>
            </a:r>
            <a:r>
              <a:rPr lang="en-IN" sz="1600" b="1" dirty="0">
                <a:solidFill>
                  <a:prstClr val="black"/>
                </a:solidFill>
                <a:latin typeface="Comic Sans MS" pitchFamily="66" charset="0"/>
              </a:rPr>
              <a:t> Christian </a:t>
            </a:r>
            <a:r>
              <a:rPr lang="en-IN" sz="1600" b="1" dirty="0" err="1">
                <a:solidFill>
                  <a:prstClr val="black"/>
                </a:solidFill>
                <a:latin typeface="Comic Sans MS" pitchFamily="66" charset="0"/>
              </a:rPr>
              <a:t>Jakob</a:t>
            </a:r>
            <a:r>
              <a:rPr lang="en-IN" sz="1600" b="1" dirty="0">
                <a:solidFill>
                  <a:prstClr val="black"/>
                </a:solidFill>
                <a:latin typeface="Comic Sans MS" pitchFamily="66" charset="0"/>
              </a:rPr>
              <a:t> (</a:t>
            </a:r>
            <a:r>
              <a:rPr lang="en-IN" sz="1600" b="1" dirty="0" err="1">
                <a:solidFill>
                  <a:prstClr val="black"/>
                </a:solidFill>
                <a:latin typeface="Comic Sans MS" pitchFamily="66" charset="0"/>
              </a:rPr>
              <a:t>Monash</a:t>
            </a:r>
            <a:r>
              <a:rPr lang="en-IN" sz="1600" b="1" dirty="0">
                <a:solidFill>
                  <a:prstClr val="black"/>
                </a:solidFill>
                <a:latin typeface="Comic Sans MS" pitchFamily="66" charset="0"/>
              </a:rPr>
              <a:t> Univ., Australia) &amp; Masahiro Watanabe (Tokyo Univ., Japan)</a:t>
            </a:r>
          </a:p>
          <a:p>
            <a:pPr defTabSz="907883"/>
            <a:r>
              <a:rPr lang="en-IN" sz="1600" b="1" dirty="0">
                <a:solidFill>
                  <a:prstClr val="black"/>
                </a:solidFill>
                <a:latin typeface="Comic Sans MS" pitchFamily="66" charset="0"/>
              </a:rPr>
              <a:t>Aim:</a:t>
            </a:r>
            <a:r>
              <a:rPr lang="en-IN" sz="1600" dirty="0">
                <a:solidFill>
                  <a:prstClr val="black"/>
                </a:solidFill>
                <a:latin typeface="Comic Sans MS" pitchFamily="66" charset="0"/>
              </a:rPr>
              <a:t> Interpret and reduce model errors to gain confidence in projections and predictions.</a:t>
            </a:r>
            <a:br>
              <a:rPr lang="en-IN" sz="1600" dirty="0">
                <a:solidFill>
                  <a:prstClr val="black"/>
                </a:solidFill>
                <a:latin typeface="Comic Sans MS" pitchFamily="66" charset="0"/>
              </a:rPr>
            </a:br>
            <a:r>
              <a:rPr lang="en-IN" sz="1600" b="1" dirty="0">
                <a:solidFill>
                  <a:prstClr val="black"/>
                </a:solidFill>
                <a:latin typeface="Comic Sans MS" pitchFamily="66" charset="0"/>
              </a:rPr>
              <a:t>Focus: Long-standing model biases (at least a few of them); Understand how model errors or shortcomings impact projections and predictions; Gain physical understanding of the climate system through model development.</a:t>
            </a:r>
          </a:p>
        </p:txBody>
      </p:sp>
      <p:pic>
        <p:nvPicPr>
          <p:cNvPr id="7" name="Picture 2" descr="http://www.sscnet.ucla.edu/geog/faculty/yxue/earth6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5" y="17636"/>
            <a:ext cx="632690" cy="63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2834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41765"/>
            <a:ext cx="6028316" cy="4528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0401" name="Picture 1" descr="E:\IIT-Bombay\grid sca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4604165"/>
            <a:ext cx="6270952" cy="22508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11913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GB"/>
              <a:t>Clouds in GCMs - What are the problems ?</a:t>
            </a: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304800" y="1947260"/>
            <a:ext cx="8305800" cy="645781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90490" tIns="45247" rIns="90490" bIns="45247" anchor="ctr">
            <a:spAutoFit/>
          </a:bodyPr>
          <a:lstStyle/>
          <a:p>
            <a:pPr defTabSz="905157">
              <a:spcBef>
                <a:spcPct val="50000"/>
              </a:spcBef>
            </a:pP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Many of the observed clouds and especially the processes within them are </a:t>
            </a:r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of </a:t>
            </a:r>
            <a:r>
              <a:rPr lang="en-US" dirty="0" err="1">
                <a:solidFill>
                  <a:srgbClr val="0000FF"/>
                </a:solidFill>
                <a:latin typeface="Comic Sans MS" panose="030F0702030302020204" pitchFamily="66" charset="0"/>
              </a:rPr>
              <a:t>subgrid</a:t>
            </a:r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-scale size 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(both horizontally and vertically)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914400" y="2819400"/>
            <a:ext cx="7086600" cy="3803650"/>
            <a:chOff x="384" y="1057"/>
            <a:chExt cx="5136" cy="2757"/>
          </a:xfrm>
        </p:grpSpPr>
        <p:pic>
          <p:nvPicPr>
            <p:cNvPr id="3077" name="Picture 5" descr="mixed_cu_photo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4" y="1057"/>
              <a:ext cx="5136" cy="2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8" name="Text Box 6"/>
            <p:cNvSpPr txBox="1">
              <a:spLocks noChangeArrowheads="1"/>
            </p:cNvSpPr>
            <p:nvPr/>
          </p:nvSpPr>
          <p:spPr bwMode="auto">
            <a:xfrm>
              <a:off x="2259" y="1930"/>
              <a:ext cx="1793" cy="268"/>
            </a:xfrm>
            <a:prstGeom prst="rect">
              <a:avLst/>
            </a:prstGeom>
            <a:solidFill>
              <a:schemeClr val="bg1"/>
            </a:solidFill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905157"/>
              <a:r>
                <a:rPr lang="en-US" dirty="0">
                  <a:solidFill>
                    <a:prstClr val="black"/>
                  </a:solidFill>
                  <a:latin typeface="Calibri"/>
                </a:rPr>
                <a:t>GCM Grid cell 10-100km</a:t>
              </a:r>
            </a:p>
          </p:txBody>
        </p:sp>
        <p:sp>
          <p:nvSpPr>
            <p:cNvPr id="3079" name="AutoShape 7"/>
            <p:cNvSpPr>
              <a:spLocks noChangeArrowheads="1"/>
            </p:cNvSpPr>
            <p:nvPr/>
          </p:nvSpPr>
          <p:spPr bwMode="auto">
            <a:xfrm rot="205573">
              <a:off x="576" y="2208"/>
              <a:ext cx="4512" cy="960"/>
            </a:xfrm>
            <a:prstGeom prst="parallelogram">
              <a:avLst>
                <a:gd name="adj" fmla="val 117500"/>
              </a:avLst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05157"/>
              <a:endParaRPr lang="en-IN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80" name="Line 8"/>
            <p:cNvSpPr>
              <a:spLocks noChangeShapeType="1"/>
            </p:cNvSpPr>
            <p:nvPr/>
          </p:nvSpPr>
          <p:spPr bwMode="auto">
            <a:xfrm>
              <a:off x="576" y="3051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05157"/>
              <a:endParaRPr lang="en-IN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81" name="Line 9"/>
            <p:cNvSpPr>
              <a:spLocks noChangeShapeType="1"/>
            </p:cNvSpPr>
            <p:nvPr/>
          </p:nvSpPr>
          <p:spPr bwMode="auto">
            <a:xfrm>
              <a:off x="3936" y="3216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05157"/>
              <a:endParaRPr lang="en-IN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82" name="Line 10"/>
            <p:cNvSpPr>
              <a:spLocks noChangeShapeType="1"/>
            </p:cNvSpPr>
            <p:nvPr/>
          </p:nvSpPr>
          <p:spPr bwMode="auto">
            <a:xfrm>
              <a:off x="5136" y="2352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05157"/>
              <a:endParaRPr lang="en-IN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83" name="Line 11"/>
            <p:cNvSpPr>
              <a:spLocks noChangeShapeType="1"/>
            </p:cNvSpPr>
            <p:nvPr/>
          </p:nvSpPr>
          <p:spPr bwMode="auto">
            <a:xfrm>
              <a:off x="576" y="3312"/>
              <a:ext cx="3360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05157"/>
              <a:endParaRPr lang="en-IN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84" name="Line 12"/>
            <p:cNvSpPr>
              <a:spLocks noChangeShapeType="1"/>
            </p:cNvSpPr>
            <p:nvPr/>
          </p:nvSpPr>
          <p:spPr bwMode="auto">
            <a:xfrm flipV="1">
              <a:off x="3936" y="2592"/>
              <a:ext cx="1200" cy="9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05157"/>
              <a:endParaRPr lang="en-IN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57825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2160" y="1"/>
            <a:ext cx="7464960" cy="445274"/>
          </a:xfrm>
          <a:prstGeom prst="rect">
            <a:avLst/>
          </a:prstGeom>
          <a:noFill/>
        </p:spPr>
        <p:txBody>
          <a:bodyPr lIns="81989" tIns="40996" rIns="81989" bIns="40996">
            <a:spAutoFit/>
          </a:bodyPr>
          <a:lstStyle/>
          <a:p>
            <a:pPr defTabSz="825502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/>
            </a:pPr>
            <a:r>
              <a:rPr lang="en-US" sz="29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ahoma" pitchFamily="34" charset="0"/>
              </a:rPr>
              <a:t>Issues of cumulus Parameterization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456556"/>
            <a:ext cx="9144000" cy="1778012"/>
          </a:xfrm>
          <a:prstGeom prst="rect">
            <a:avLst/>
          </a:prstGeom>
        </p:spPr>
        <p:txBody>
          <a:bodyPr lIns="81989" tIns="40996" rIns="81989" bIns="40996">
            <a:spAutoFit/>
          </a:bodyPr>
          <a:lstStyle/>
          <a:p>
            <a:pPr defTabSz="825502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/>
            </a:pPr>
            <a:r>
              <a:rPr lang="en-US" b="1" dirty="0">
                <a:solidFill>
                  <a:srgbClr val="FFFFFF"/>
                </a:solidFill>
                <a:latin typeface="Comic Sans MS" pitchFamily="66" charset="0"/>
                <a:cs typeface="Tahoma" pitchFamily="34" charset="0"/>
              </a:rPr>
              <a:t>The Cumulus Parameterization Problem: Past, Present, and Future</a:t>
            </a:r>
          </a:p>
          <a:p>
            <a:pPr defTabSz="825502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/>
            </a:pPr>
            <a:r>
              <a:rPr lang="en-US" b="1" dirty="0">
                <a:solidFill>
                  <a:srgbClr val="FFFFFF"/>
                </a:solidFill>
                <a:latin typeface="Comic Sans MS" pitchFamily="66" charset="0"/>
                <a:cs typeface="Tahoma" pitchFamily="34" charset="0"/>
              </a:rPr>
              <a:t>By Akio Arakawa, JOC, 2004, Arakawa et al. 2011, Arakawa and Wu 2013, Wu and Arakawa 2014</a:t>
            </a:r>
          </a:p>
          <a:p>
            <a:pPr defTabSz="825502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/>
            </a:pPr>
            <a:endParaRPr lang="en-US" sz="7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Tahoma" pitchFamily="34" charset="0"/>
            </a:endParaRPr>
          </a:p>
          <a:p>
            <a:pPr algn="just" defTabSz="825502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/>
            </a:pPr>
            <a:r>
              <a:rPr lang="en-US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ahoma" pitchFamily="34" charset="0"/>
              </a:rPr>
              <a:t> “</a:t>
            </a:r>
            <a:r>
              <a:rPr lang="en-US" sz="2200" dirty="0">
                <a:solidFill>
                  <a:srgbClr val="FFFF00"/>
                </a:solidFill>
                <a:latin typeface="Comic Sans MS" pitchFamily="66" charset="0"/>
                <a:cs typeface="Tahoma" pitchFamily="34" charset="0"/>
              </a:rPr>
              <a:t>Major practical and conceptual problems in the conventional approach of cumulus parameterization, includes inappropriate separations of processes and scales”.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4861" y="2253839"/>
            <a:ext cx="2557439" cy="23557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38240" y="4880672"/>
            <a:ext cx="2522880" cy="19355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7" name="Picture 7" descr="latex-image-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2080" y="2392151"/>
            <a:ext cx="2040480" cy="636547"/>
          </a:xfrm>
          <a:prstGeom prst="rect">
            <a:avLst/>
          </a:prstGeom>
          <a:noFill/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6922080" y="3221619"/>
            <a:ext cx="2221920" cy="1503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1989" tIns="40996" rIns="81989" bIns="40996">
            <a:spAutoFit/>
          </a:bodyPr>
          <a:lstStyle/>
          <a:p>
            <a:pPr defTabSz="825502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SzPct val="100000"/>
            </a:pPr>
            <a:r>
              <a:rPr lang="en-GB" sz="1300" b="1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GB" sz="1300" b="1" i="1" baseline="-25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ij</a:t>
            </a:r>
            <a:r>
              <a:rPr lang="en-GB" sz="1300" b="1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3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= effect of cloud </a:t>
            </a:r>
            <a:r>
              <a:rPr lang="en-GB" sz="1300" b="1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GB" sz="13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on cloud </a:t>
            </a:r>
            <a:r>
              <a:rPr lang="en-GB" sz="1300" b="1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sz="1300" b="1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defTabSz="825502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SzPct val="100000"/>
            </a:pPr>
            <a:r>
              <a:rPr lang="en-GB" sz="1300" b="1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GB" sz="1300" b="1" i="1" baseline="-25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sz="13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= environmental forcing for </a:t>
            </a:r>
          </a:p>
          <a:p>
            <a:pPr defTabSz="825502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SzPct val="100000"/>
            </a:pPr>
            <a:r>
              <a:rPr lang="en-GB" sz="13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cloud </a:t>
            </a:r>
            <a:r>
              <a:rPr lang="en-GB" sz="1300" b="1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en-GB" sz="1300" b="1" i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825502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SzPct val="100000"/>
            </a:pPr>
            <a:r>
              <a:rPr lang="en-GB" sz="1300" b="1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GB" sz="1300" b="1" i="1" baseline="-25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Bj</a:t>
            </a:r>
            <a:r>
              <a:rPr lang="en-GB" sz="1300" b="1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GB" sz="13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mass flux at base of cloud</a:t>
            </a:r>
            <a:r>
              <a:rPr lang="en-GB" sz="1300" b="1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j</a:t>
            </a:r>
          </a:p>
        </p:txBody>
      </p:sp>
      <p:pic>
        <p:nvPicPr>
          <p:cNvPr id="9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8386" y="2392091"/>
            <a:ext cx="3354573" cy="1866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1660325" y="5230283"/>
            <a:ext cx="4570560" cy="756425"/>
          </a:xfrm>
          <a:prstGeom prst="rect">
            <a:avLst/>
          </a:prstGeom>
        </p:spPr>
        <p:txBody>
          <a:bodyPr lIns="82423" tIns="41212" rIns="82423" bIns="41212">
            <a:spAutoFit/>
          </a:bodyPr>
          <a:lstStyle/>
          <a:p>
            <a:pPr algn="just" defTabSz="825502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</a:pPr>
            <a:r>
              <a:rPr lang="en-US" dirty="0">
                <a:solidFill>
                  <a:srgbClr val="FFFFFF"/>
                </a:solidFill>
                <a:latin typeface="Comic Sans MS" pitchFamily="66" charset="0"/>
                <a:cs typeface="Tahoma" pitchFamily="34" charset="0"/>
              </a:rPr>
              <a:t>To calculate the collective effects of an ensemble of convective clouds in a  model column </a:t>
            </a:r>
            <a:endParaRPr lang="en-IN" dirty="0">
              <a:solidFill>
                <a:srgbClr val="FFFFFF"/>
              </a:solidFill>
              <a:latin typeface="Comic Sans MS" pitchFamily="66" charset="0"/>
              <a:cs typeface="Tahoma" pitchFamily="34" charset="0"/>
            </a:endParaRPr>
          </a:p>
        </p:txBody>
      </p:sp>
      <p:graphicFrame>
        <p:nvGraphicFramePr>
          <p:cNvPr id="53249" name="Object 1031"/>
          <p:cNvGraphicFramePr>
            <a:graphicFrameLocks noChangeAspect="1"/>
          </p:cNvGraphicFramePr>
          <p:nvPr/>
        </p:nvGraphicFramePr>
        <p:xfrm>
          <a:off x="2586240" y="6057337"/>
          <a:ext cx="2754720" cy="655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866090" imgH="444307" progId="Equation.3">
                  <p:embed/>
                </p:oleObj>
              </mc:Choice>
              <mc:Fallback>
                <p:oleObj name="Equation" r:id="rId6" imgW="1866090" imgH="44430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6240" y="6057337"/>
                        <a:ext cx="2754720" cy="655269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396960" y="4673299"/>
            <a:ext cx="2280960" cy="526831"/>
          </a:xfrm>
          <a:prstGeom prst="rect">
            <a:avLst/>
          </a:prstGeom>
          <a:noFill/>
        </p:spPr>
        <p:txBody>
          <a:bodyPr wrap="square" lIns="82423" tIns="41212" rIns="82423" bIns="41212" rtlCol="0">
            <a:spAutoFit/>
          </a:bodyPr>
          <a:lstStyle/>
          <a:p>
            <a:pPr defTabSz="825502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</a:pPr>
            <a:r>
              <a:rPr lang="en-US" dirty="0">
                <a:solidFill>
                  <a:srgbClr val="FFFFFF"/>
                </a:solidFill>
                <a:latin typeface="Comic Sans MS" pitchFamily="66" charset="0"/>
                <a:cs typeface="Tahoma" pitchFamily="34" charset="0"/>
              </a:rPr>
              <a:t>Task of Conv. </a:t>
            </a:r>
            <a:r>
              <a:rPr lang="en-US" dirty="0" err="1">
                <a:solidFill>
                  <a:srgbClr val="FFFFFF"/>
                </a:solidFill>
                <a:latin typeface="Comic Sans MS" pitchFamily="66" charset="0"/>
                <a:cs typeface="Tahoma" pitchFamily="34" charset="0"/>
              </a:rPr>
              <a:t>Param</a:t>
            </a:r>
            <a:endParaRPr lang="en-IN" dirty="0">
              <a:solidFill>
                <a:srgbClr val="FFFFFF"/>
              </a:solidFill>
              <a:latin typeface="Comic Sans MS" pitchFamily="66" charset="0"/>
              <a:cs typeface="Tahoma" pitchFamily="34" charset="0"/>
            </a:endParaRPr>
          </a:p>
        </p:txBody>
      </p:sp>
      <p:pic>
        <p:nvPicPr>
          <p:cNvPr id="13" name="Picture 2" descr="http://www.sscnet.ucla.edu/geog/faculty/yxue/earth6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671" y="17588"/>
            <a:ext cx="596499" cy="59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9834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sscnet.ucla.edu/geog/faculty/yxue/earth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072" y="17587"/>
            <a:ext cx="781050" cy="78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00200" y="76200"/>
            <a:ext cx="5486400" cy="461665"/>
          </a:xfrm>
          <a:prstGeom prst="rect">
            <a:avLst/>
          </a:prstGeom>
          <a:noFill/>
        </p:spPr>
        <p:txBody>
          <a:bodyPr wrap="square" lIns="90764" tIns="45384" rIns="90764" bIns="45384" rtlCol="0">
            <a:spAutoFit/>
          </a:bodyPr>
          <a:lstStyle/>
          <a:p>
            <a:pPr algn="ctr" defTabSz="907883"/>
            <a:r>
              <a:rPr lang="en-IN" sz="2400" b="1" dirty="0">
                <a:solidFill>
                  <a:prstClr val="black"/>
                </a:solidFill>
                <a:latin typeface="Comic Sans MS" pitchFamily="66" charset="0"/>
              </a:rPr>
              <a:t>Outline of the talk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9512" y="1143000"/>
            <a:ext cx="8913610" cy="3415641"/>
          </a:xfrm>
          <a:prstGeom prst="rect">
            <a:avLst/>
          </a:prstGeom>
          <a:noFill/>
          <a:ln>
            <a:solidFill>
              <a:srgbClr val="0000FF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lIns="90764" tIns="45384" rIns="90764" bIns="45384" rtlCol="0">
            <a:spAutoFit/>
          </a:bodyPr>
          <a:lstStyle/>
          <a:p>
            <a:pPr marL="340455" indent="-340455" defTabSz="907883">
              <a:buFont typeface="Arial" pitchFamily="34" charset="0"/>
              <a:buChar char="•"/>
            </a:pPr>
            <a:r>
              <a:rPr lang="en-IN" sz="2400" b="1" dirty="0">
                <a:solidFill>
                  <a:prstClr val="black"/>
                </a:solidFill>
                <a:latin typeface="Comic Sans MS" pitchFamily="66" charset="0"/>
              </a:rPr>
              <a:t>Introduction</a:t>
            </a:r>
          </a:p>
          <a:p>
            <a:pPr marL="340455" indent="-340455" defTabSz="907883">
              <a:buFont typeface="Arial" pitchFamily="34" charset="0"/>
              <a:buChar char="•"/>
            </a:pPr>
            <a:endParaRPr lang="en-IN" sz="2400" b="1" dirty="0">
              <a:solidFill>
                <a:prstClr val="black"/>
              </a:solidFill>
              <a:latin typeface="Comic Sans MS" pitchFamily="66" charset="0"/>
            </a:endParaRPr>
          </a:p>
          <a:p>
            <a:pPr marL="340455" indent="-340455" defTabSz="907883">
              <a:buFont typeface="Arial" pitchFamily="34" charset="0"/>
              <a:buChar char="•"/>
            </a:pPr>
            <a:r>
              <a:rPr lang="en-IN" sz="2400" b="1" dirty="0">
                <a:solidFill>
                  <a:prstClr val="black"/>
                </a:solidFill>
                <a:latin typeface="Comic Sans MS" pitchFamily="66" charset="0"/>
              </a:rPr>
              <a:t>Basics of NWP</a:t>
            </a:r>
          </a:p>
          <a:p>
            <a:pPr marL="340455" indent="-340455" defTabSz="907883">
              <a:buFont typeface="Arial" pitchFamily="34" charset="0"/>
              <a:buChar char="•"/>
            </a:pPr>
            <a:endParaRPr lang="en-IN" sz="2400" b="1" dirty="0">
              <a:solidFill>
                <a:prstClr val="black"/>
              </a:solidFill>
              <a:latin typeface="Comic Sans MS" pitchFamily="66" charset="0"/>
            </a:endParaRPr>
          </a:p>
          <a:p>
            <a:pPr marL="340455" indent="-340455" defTabSz="907883">
              <a:buFont typeface="Arial" pitchFamily="34" charset="0"/>
              <a:buChar char="•"/>
            </a:pPr>
            <a:r>
              <a:rPr lang="en-IN" sz="2400" b="1" dirty="0">
                <a:solidFill>
                  <a:prstClr val="black"/>
                </a:solidFill>
                <a:latin typeface="Comic Sans MS" pitchFamily="66" charset="0"/>
              </a:rPr>
              <a:t>Convective Closures</a:t>
            </a:r>
          </a:p>
          <a:p>
            <a:pPr defTabSz="907883"/>
            <a:endParaRPr lang="en-IN" sz="2400" b="1" dirty="0">
              <a:solidFill>
                <a:prstClr val="black"/>
              </a:solidFill>
              <a:latin typeface="Comic Sans MS" pitchFamily="66" charset="0"/>
            </a:endParaRPr>
          </a:p>
          <a:p>
            <a:pPr marL="340455" indent="-340455" defTabSz="907883">
              <a:buFont typeface="Arial" pitchFamily="34" charset="0"/>
              <a:buChar char="•"/>
            </a:pPr>
            <a:r>
              <a:rPr lang="en-IN" sz="2400" b="1" dirty="0">
                <a:solidFill>
                  <a:prstClr val="black"/>
                </a:solidFill>
                <a:latin typeface="Comic Sans MS" pitchFamily="66" charset="0"/>
              </a:rPr>
              <a:t>Convection in current Climate Models</a:t>
            </a:r>
          </a:p>
          <a:p>
            <a:pPr marL="340455" indent="-340455" defTabSz="907883">
              <a:buFont typeface="Arial" pitchFamily="34" charset="0"/>
              <a:buChar char="•"/>
            </a:pPr>
            <a:endParaRPr lang="en-IN" sz="2400" b="1" dirty="0">
              <a:solidFill>
                <a:prstClr val="black"/>
              </a:solidFill>
              <a:latin typeface="Comic Sans MS" pitchFamily="66" charset="0"/>
            </a:endParaRPr>
          </a:p>
          <a:p>
            <a:pPr marL="340455" indent="-340455" defTabSz="907883">
              <a:buFont typeface="Arial" pitchFamily="34" charset="0"/>
              <a:buChar char="•"/>
            </a:pPr>
            <a:r>
              <a:rPr lang="en-IN" sz="2400" b="1" dirty="0">
                <a:solidFill>
                  <a:prstClr val="black"/>
                </a:solidFill>
                <a:latin typeface="Comic Sans MS" pitchFamily="66" charset="0"/>
              </a:rPr>
              <a:t>Deterministic vs Stochastic</a:t>
            </a:r>
          </a:p>
        </p:txBody>
      </p:sp>
    </p:spTree>
    <p:extLst>
      <p:ext uri="{BB962C8B-B14F-4D97-AF65-F5344CB8AC3E}">
        <p14:creationId xmlns:p14="http://schemas.microsoft.com/office/powerpoint/2010/main" val="8833523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ChangeArrowheads="1"/>
          </p:cNvSpPr>
          <p:nvPr>
            <p:ph type="title"/>
          </p:nvPr>
        </p:nvSpPr>
        <p:spPr>
          <a:xfrm>
            <a:off x="458788" y="0"/>
            <a:ext cx="8132762" cy="1149350"/>
          </a:xfrm>
        </p:spPr>
        <p:txBody>
          <a:bodyPr/>
          <a:lstStyle/>
          <a:p>
            <a:pPr eaLnBrk="1">
              <a:lnSpc>
                <a:spcPts val="3050"/>
              </a:lnSpc>
              <a:tabLst>
                <a:tab pos="0" algn="l"/>
                <a:tab pos="447581" algn="l"/>
                <a:tab pos="896752" algn="l"/>
                <a:tab pos="1345921" algn="l"/>
                <a:tab pos="1795091" algn="l"/>
                <a:tab pos="2244260" algn="l"/>
                <a:tab pos="2693429" algn="l"/>
                <a:tab pos="3142598" algn="l"/>
                <a:tab pos="3591768" algn="l"/>
                <a:tab pos="4040937" algn="l"/>
                <a:tab pos="4490107" algn="l"/>
                <a:tab pos="4939276" algn="l"/>
                <a:tab pos="5388445" algn="l"/>
                <a:tab pos="5837615" algn="l"/>
                <a:tab pos="6286784" algn="l"/>
                <a:tab pos="6735953" algn="l"/>
                <a:tab pos="7185123" algn="l"/>
                <a:tab pos="7634291" algn="l"/>
                <a:tab pos="8083462" algn="l"/>
                <a:tab pos="8532631" algn="l"/>
                <a:tab pos="8981800" algn="l"/>
              </a:tabLst>
            </a:pPr>
            <a:r>
              <a:rPr lang="en-GB" sz="2600" b="0">
                <a:solidFill>
                  <a:srgbClr val="FF9966"/>
                </a:solidFill>
                <a:latin typeface="Arial Black" pitchFamily="34" charset="0"/>
              </a:rPr>
              <a:t>4  Arakawa – Schubert scheme</a:t>
            </a:r>
          </a:p>
        </p:txBody>
      </p:sp>
      <p:sp>
        <p:nvSpPr>
          <p:cNvPr id="26627" name="Text Box 2"/>
          <p:cNvSpPr txBox="1">
            <a:spLocks noChangeArrowheads="1"/>
          </p:cNvSpPr>
          <p:nvPr/>
        </p:nvSpPr>
        <p:spPr bwMode="auto">
          <a:xfrm>
            <a:off x="377827" y="984251"/>
            <a:ext cx="8531225" cy="5390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430213" indent="-215900" eaLnBrk="0" hangingPunct="0">
              <a:tabLst>
                <a:tab pos="430213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  <a:tab pos="94138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430213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  <a:tab pos="94138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430213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  <a:tab pos="94138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430213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  <a:tab pos="94138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430213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  <a:tab pos="94138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0213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  <a:tab pos="94138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0213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  <a:tab pos="94138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0213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  <a:tab pos="94138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0213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  <a:tab pos="94138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CCCCFF"/>
              </a:buClr>
              <a:buFont typeface="Wingdings" pitchFamily="2" charset="2"/>
              <a:buChar char="§"/>
            </a:pPr>
            <a:r>
              <a:rPr lang="en-GB" sz="2400" b="1" dirty="0">
                <a:solidFill>
                  <a:srgbClr val="FFFF66"/>
                </a:solidFill>
                <a:latin typeface="Times New Roman" pitchFamily="18" charset="0"/>
                <a:cs typeface="HG Mincho Light J"/>
              </a:rPr>
              <a:t>Complex scheme from Arakawa and Schubert 1974.</a:t>
            </a:r>
          </a:p>
          <a:p>
            <a:pPr eaLnBrk="1" fontAlgn="base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CCCCFF"/>
              </a:buClr>
              <a:buFont typeface="Wingdings" pitchFamily="2" charset="2"/>
              <a:buChar char="§"/>
            </a:pPr>
            <a:r>
              <a:rPr lang="en-GB" sz="2400" b="1" dirty="0">
                <a:solidFill>
                  <a:srgbClr val="FFFF66"/>
                </a:solidFill>
                <a:latin typeface="Times New Roman" pitchFamily="18" charset="0"/>
                <a:cs typeface="HG Mincho Light J"/>
              </a:rPr>
              <a:t>Basic idea:</a:t>
            </a:r>
            <a:r>
              <a:rPr lang="en-GB" sz="2000" dirty="0">
                <a:solidFill>
                  <a:srgbClr val="FFFF66"/>
                </a:solidFill>
                <a:latin typeface="Times New Roman" pitchFamily="18" charset="0"/>
                <a:cs typeface="HG Mincho Light J"/>
              </a:rPr>
              <a:t> (Convective Quasi-equilibrium)</a:t>
            </a:r>
          </a:p>
          <a:p>
            <a:pPr algn="just" eaLnBrk="1" fontAlgn="base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CCCCFF"/>
              </a:buClr>
              <a:buFontTx/>
              <a:buChar char="•"/>
            </a:pPr>
            <a:r>
              <a:rPr lang="en-GB" sz="2000" dirty="0">
                <a:solidFill>
                  <a:srgbClr val="FFFFFF"/>
                </a:solidFill>
                <a:latin typeface="Times New Roman" pitchFamily="18" charset="0"/>
                <a:cs typeface="HG Mincho Light J"/>
              </a:rPr>
              <a:t>Assume convection can be represented as an ensemble of entraining plumes with different height and entrainment rates. Convection keeps the atmosphere nearly neutral.</a:t>
            </a:r>
          </a:p>
          <a:p>
            <a:pPr algn="just" eaLnBrk="1" fontAlgn="base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CCCCFF"/>
              </a:buClr>
              <a:buFontTx/>
              <a:buChar char="•"/>
            </a:pPr>
            <a:r>
              <a:rPr lang="en-GB" sz="2000" dirty="0">
                <a:solidFill>
                  <a:srgbClr val="FFFFFF"/>
                </a:solidFill>
                <a:latin typeface="Times New Roman" pitchFamily="18" charset="0"/>
                <a:cs typeface="HG Mincho Light J"/>
              </a:rPr>
              <a:t>Cloud work function                       : measure of moist convective instability of each type of cloud.                               </a:t>
            </a:r>
          </a:p>
          <a:p>
            <a:pPr algn="just" eaLnBrk="1" fontAlgn="base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CCCCFF"/>
              </a:buClr>
              <a:buFontTx/>
              <a:buChar char="•"/>
            </a:pPr>
            <a:r>
              <a:rPr lang="en-GB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Quasi-equilibrium assumption: </a:t>
            </a:r>
          </a:p>
          <a:p>
            <a:pPr algn="just" eaLnBrk="1" fontAlgn="base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2323DC"/>
              </a:buClr>
              <a:buFontTx/>
              <a:buChar char="•"/>
            </a:pPr>
            <a:r>
              <a:rPr lang="en-GB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Convective tendencies are very fast. </a:t>
            </a:r>
          </a:p>
          <a:p>
            <a:pPr algn="just" eaLnBrk="1" fontAlgn="base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2323DC"/>
              </a:buClr>
              <a:buFontTx/>
              <a:buChar char="•"/>
            </a:pPr>
            <a:r>
              <a:rPr lang="en-GB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So large scale tendencies approximately</a:t>
            </a:r>
          </a:p>
          <a:p>
            <a:pPr algn="just" eaLnBrk="1" fontAlgn="base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2323DC"/>
              </a:buClr>
              <a:buFontTx/>
              <a:buChar char="•"/>
            </a:pPr>
            <a:r>
              <a:rPr lang="en-GB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balances the convective tendencies. </a:t>
            </a:r>
          </a:p>
          <a:p>
            <a:pPr algn="just" eaLnBrk="1" fontAlgn="base">
              <a:lnSpc>
                <a:spcPct val="93000"/>
              </a:lnSpc>
              <a:spcBef>
                <a:spcPct val="0"/>
              </a:spcBef>
              <a:spcAft>
                <a:spcPts val="313"/>
              </a:spcAft>
              <a:buClr>
                <a:srgbClr val="2323DC"/>
              </a:buClr>
              <a:buFontTx/>
              <a:buChar char="•"/>
            </a:pPr>
            <a:endParaRPr lang="en-GB" sz="2000" dirty="0">
              <a:solidFill>
                <a:srgbClr val="FFFF66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CCCCFF"/>
              </a:buClr>
              <a:buFont typeface="Wingdings" pitchFamily="2" charset="2"/>
              <a:buChar char="§"/>
            </a:pPr>
            <a:r>
              <a:rPr lang="en-GB" sz="1400" b="1" dirty="0">
                <a:solidFill>
                  <a:srgbClr val="FFFF66"/>
                </a:solidFill>
                <a:latin typeface="Times New Roman" pitchFamily="18" charset="0"/>
                <a:cs typeface="HG Mincho Light J"/>
              </a:rPr>
              <a:t>Limitations: </a:t>
            </a:r>
          </a:p>
          <a:p>
            <a:pPr eaLnBrk="1" fontAlgn="base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CCCCFF"/>
              </a:buClr>
              <a:buFontTx/>
              <a:buChar char="•"/>
            </a:pPr>
            <a:r>
              <a:rPr lang="en-GB" sz="1400" dirty="0">
                <a:solidFill>
                  <a:srgbClr val="FFFFFF"/>
                </a:solidFill>
                <a:latin typeface="Times New Roman" pitchFamily="18" charset="0"/>
                <a:cs typeface="HG Mincho Light J"/>
              </a:rPr>
              <a:t>Complexity, take longer time</a:t>
            </a:r>
          </a:p>
          <a:p>
            <a:pPr eaLnBrk="1" fontAlgn="base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CCCCFF"/>
              </a:buClr>
              <a:buFontTx/>
              <a:buChar char="•"/>
            </a:pPr>
            <a:r>
              <a:rPr lang="en-GB" sz="1400" dirty="0">
                <a:solidFill>
                  <a:srgbClr val="FFFFFF"/>
                </a:solidFill>
                <a:latin typeface="Times New Roman" pitchFamily="18" charset="0"/>
                <a:cs typeface="HG Mincho Light J"/>
              </a:rPr>
              <a:t>Requires detailed cloud ensemble model</a:t>
            </a:r>
          </a:p>
        </p:txBody>
      </p:sp>
      <p:sp>
        <p:nvSpPr>
          <p:cNvPr id="26628" name="AutoShape 3"/>
          <p:cNvSpPr>
            <a:spLocks noChangeArrowheads="1"/>
          </p:cNvSpPr>
          <p:nvPr/>
        </p:nvSpPr>
        <p:spPr bwMode="auto">
          <a:xfrm>
            <a:off x="747713" y="784227"/>
            <a:ext cx="7770812" cy="53975"/>
          </a:xfrm>
          <a:prstGeom prst="roundRect">
            <a:avLst>
              <a:gd name="adj" fmla="val 2940"/>
            </a:avLst>
          </a:prstGeom>
          <a:solidFill>
            <a:srgbClr val="CCCCFF"/>
          </a:solidFill>
          <a:ln w="9360">
            <a:solidFill>
              <a:srgbClr val="4700B8"/>
            </a:solidFill>
            <a:round/>
            <a:headEnd/>
            <a:tailEnd/>
          </a:ln>
        </p:spPr>
        <p:txBody>
          <a:bodyPr wrap="none" lIns="91420" tIns="45711" rIns="91420" bIns="45711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IN" sz="2400">
              <a:solidFill>
                <a:srgbClr val="FFFFFF"/>
              </a:solidFill>
            </a:endParaRPr>
          </a:p>
        </p:txBody>
      </p:sp>
      <p:sp>
        <p:nvSpPr>
          <p:cNvPr id="26629" name="AutoShape 4"/>
          <p:cNvSpPr>
            <a:spLocks noChangeArrowheads="1"/>
          </p:cNvSpPr>
          <p:nvPr/>
        </p:nvSpPr>
        <p:spPr bwMode="auto">
          <a:xfrm>
            <a:off x="1981202" y="4953000"/>
            <a:ext cx="2362200" cy="515938"/>
          </a:xfrm>
          <a:prstGeom prst="roundRect">
            <a:avLst>
              <a:gd name="adj" fmla="val 384"/>
            </a:avLst>
          </a:prstGeom>
          <a:solidFill>
            <a:srgbClr val="FFFF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1420" tIns="45711" rIns="91420" bIns="45711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IN" sz="2400">
              <a:solidFill>
                <a:srgbClr val="FFFFFF"/>
              </a:solidFill>
            </a:endParaRPr>
          </a:p>
        </p:txBody>
      </p:sp>
      <p:graphicFrame>
        <p:nvGraphicFramePr>
          <p:cNvPr id="26630" name="Object 5"/>
          <p:cNvGraphicFramePr>
            <a:graphicFrameLocks noChangeAspect="1"/>
          </p:cNvGraphicFramePr>
          <p:nvPr/>
        </p:nvGraphicFramePr>
        <p:xfrm>
          <a:off x="2057401" y="4953000"/>
          <a:ext cx="2187575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701800" imgH="444500" progId="Equation.3">
                  <p:embed/>
                </p:oleObj>
              </mc:Choice>
              <mc:Fallback>
                <p:oleObj name="Equation" r:id="rId3" imgW="1701800" imgH="444500" progId="Equation.3">
                  <p:embed/>
                  <p:pic>
                    <p:nvPicPr>
                      <p:cNvPr id="2663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1" y="4953000"/>
                        <a:ext cx="2187575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1" name="AutoShape 6"/>
          <p:cNvSpPr>
            <a:spLocks noChangeArrowheads="1"/>
          </p:cNvSpPr>
          <p:nvPr/>
        </p:nvSpPr>
        <p:spPr bwMode="auto">
          <a:xfrm>
            <a:off x="3124200" y="2894013"/>
            <a:ext cx="1512888" cy="611187"/>
          </a:xfrm>
          <a:prstGeom prst="roundRect">
            <a:avLst>
              <a:gd name="adj" fmla="val 338"/>
            </a:avLst>
          </a:prstGeom>
          <a:solidFill>
            <a:srgbClr val="FFFF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1420" tIns="45711" rIns="91420" bIns="45711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IN" sz="2400">
              <a:solidFill>
                <a:srgbClr val="FFFFFF"/>
              </a:solidFill>
            </a:endParaRPr>
          </a:p>
        </p:txBody>
      </p:sp>
      <p:graphicFrame>
        <p:nvGraphicFramePr>
          <p:cNvPr id="26632" name="Object 7"/>
          <p:cNvGraphicFramePr>
            <a:graphicFrameLocks noChangeAspect="1"/>
          </p:cNvGraphicFramePr>
          <p:nvPr/>
        </p:nvGraphicFramePr>
        <p:xfrm>
          <a:off x="3200402" y="2895602"/>
          <a:ext cx="1382713" cy="58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333500" imgH="596900" progId="Equation.3">
                  <p:embed/>
                </p:oleObj>
              </mc:Choice>
              <mc:Fallback>
                <p:oleObj name="Equation" r:id="rId5" imgW="1333500" imgH="596900" progId="Equation.3">
                  <p:embed/>
                  <p:pic>
                    <p:nvPicPr>
                      <p:cNvPr id="26632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2" y="2895602"/>
                        <a:ext cx="1382713" cy="588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3" name="Text Box 8"/>
          <p:cNvSpPr txBox="1">
            <a:spLocks noChangeArrowheads="1"/>
          </p:cNvSpPr>
          <p:nvPr/>
        </p:nvSpPr>
        <p:spPr bwMode="auto">
          <a:xfrm>
            <a:off x="4357688" y="6030562"/>
            <a:ext cx="4932362" cy="400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342900" indent="-342900" eaLnBrk="0" hangingPunct="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eaLnBrk="0" hangingPunct="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1" algn="ctr" eaLnBrk="1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EAEAEA"/>
              </a:buClr>
              <a:buSzPct val="100000"/>
              <a:buFont typeface="Times New Roman" pitchFamily="18" charset="0"/>
              <a:buNone/>
            </a:pPr>
            <a:r>
              <a:rPr lang="en-GB" sz="1400">
                <a:solidFill>
                  <a:srgbClr val="FFFFFF"/>
                </a:solidFill>
                <a:latin typeface="Times New Roman" pitchFamily="18" charset="0"/>
                <a:cs typeface="HG Mincho Light J"/>
              </a:rPr>
              <a:t>Schematic of an ensemble of cumulus clouds.</a:t>
            </a:r>
          </a:p>
          <a:p>
            <a:pPr lvl="1" algn="ctr" eaLnBrk="1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EAEAEA"/>
              </a:buClr>
              <a:buSzPct val="100000"/>
              <a:buFont typeface="Times New Roman" pitchFamily="18" charset="0"/>
              <a:buNone/>
            </a:pPr>
            <a:r>
              <a:rPr lang="en-GB" sz="1400">
                <a:solidFill>
                  <a:srgbClr val="FFFFFF"/>
                </a:solidFill>
                <a:latin typeface="Times New Roman" pitchFamily="18" charset="0"/>
                <a:cs typeface="HG Mincho Light J"/>
              </a:rPr>
              <a:t>(from Trenberth, 1992)</a:t>
            </a:r>
          </a:p>
        </p:txBody>
      </p:sp>
      <p:pic>
        <p:nvPicPr>
          <p:cNvPr id="26634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240" y="3846513"/>
            <a:ext cx="3343275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4651387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588144" y="-1003967"/>
            <a:ext cx="6219233" cy="8316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39" name="Rectangle 6"/>
          <p:cNvSpPr>
            <a:spLocks noChangeArrowheads="1"/>
          </p:cNvSpPr>
          <p:nvPr/>
        </p:nvSpPr>
        <p:spPr bwMode="auto">
          <a:xfrm>
            <a:off x="228600" y="6324600"/>
            <a:ext cx="3886200" cy="5334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latin typeface="Comic Sans MS" pitchFamily="66" charset="0"/>
              </a:rPr>
              <a:t>Arakawa, Met. Mono. No.46, 1993</a:t>
            </a:r>
          </a:p>
        </p:txBody>
      </p:sp>
    </p:spTree>
    <p:extLst>
      <p:ext uri="{BB962C8B-B14F-4D97-AF65-F5344CB8AC3E}">
        <p14:creationId xmlns:p14="http://schemas.microsoft.com/office/powerpoint/2010/main" val="38240806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92696"/>
            <a:ext cx="7930653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20971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4" descr="synoptic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41407"/>
            <a:ext cx="7848600" cy="559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http://www.sscnet.ucla.edu/geog/faculty/yxue/earth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908" y="17654"/>
            <a:ext cx="668214" cy="66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5687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447A64C-C9B1-F1DE-83A3-9CF864EF44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3812641"/>
              </p:ext>
            </p:extLst>
          </p:nvPr>
        </p:nvGraphicFramePr>
        <p:xfrm>
          <a:off x="1259633" y="0"/>
          <a:ext cx="7704855" cy="6858905"/>
        </p:xfrm>
        <a:graphic>
          <a:graphicData uri="http://schemas.openxmlformats.org/drawingml/2006/table">
            <a:tbl>
              <a:tblPr/>
              <a:tblGrid>
                <a:gridCol w="1540971">
                  <a:extLst>
                    <a:ext uri="{9D8B030D-6E8A-4147-A177-3AD203B41FA5}">
                      <a16:colId xmlns:a16="http://schemas.microsoft.com/office/drawing/2014/main" val="1698805770"/>
                    </a:ext>
                  </a:extLst>
                </a:gridCol>
                <a:gridCol w="1540971">
                  <a:extLst>
                    <a:ext uri="{9D8B030D-6E8A-4147-A177-3AD203B41FA5}">
                      <a16:colId xmlns:a16="http://schemas.microsoft.com/office/drawing/2014/main" val="2277354709"/>
                    </a:ext>
                  </a:extLst>
                </a:gridCol>
                <a:gridCol w="1540971">
                  <a:extLst>
                    <a:ext uri="{9D8B030D-6E8A-4147-A177-3AD203B41FA5}">
                      <a16:colId xmlns:a16="http://schemas.microsoft.com/office/drawing/2014/main" val="3469901382"/>
                    </a:ext>
                  </a:extLst>
                </a:gridCol>
                <a:gridCol w="1540971">
                  <a:extLst>
                    <a:ext uri="{9D8B030D-6E8A-4147-A177-3AD203B41FA5}">
                      <a16:colId xmlns:a16="http://schemas.microsoft.com/office/drawing/2014/main" val="506063930"/>
                    </a:ext>
                  </a:extLst>
                </a:gridCol>
                <a:gridCol w="1540971">
                  <a:extLst>
                    <a:ext uri="{9D8B030D-6E8A-4147-A177-3AD203B41FA5}">
                      <a16:colId xmlns:a16="http://schemas.microsoft.com/office/drawing/2014/main" val="2630246767"/>
                    </a:ext>
                  </a:extLst>
                </a:gridCol>
              </a:tblGrid>
              <a:tr h="282944"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500">
                          <a:effectLst/>
                          <a:highlight>
                            <a:srgbClr val="EEEEEE"/>
                          </a:highlight>
                        </a:rPr>
                        <a:t>Models</a:t>
                      </a:r>
                    </a:p>
                  </a:txBody>
                  <a:tcPr marL="13715" marR="13715" marT="13715" marB="13715">
                    <a:lnL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500">
                          <a:effectLst/>
                          <a:highlight>
                            <a:srgbClr val="EEEEEE"/>
                          </a:highlight>
                        </a:rPr>
                        <a:t>Convective precipitation</a:t>
                      </a:r>
                    </a:p>
                  </a:txBody>
                  <a:tcPr marL="13715" marR="13715" marT="13715" marB="13715">
                    <a:lnL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500">
                          <a:effectLst/>
                          <a:highlight>
                            <a:srgbClr val="EEEEEE"/>
                          </a:highlight>
                        </a:rPr>
                        <a:t>Large-scale precipitation</a:t>
                      </a:r>
                    </a:p>
                  </a:txBody>
                  <a:tcPr marL="13715" marR="13715" marT="13715" marB="13715">
                    <a:lnL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500">
                          <a:effectLst/>
                          <a:highlight>
                            <a:srgbClr val="EEEEEE"/>
                          </a:highlight>
                        </a:rPr>
                        <a:t>Convective Trigger</a:t>
                      </a:r>
                    </a:p>
                  </a:txBody>
                  <a:tcPr marL="13715" marR="13715" marT="13715" marB="13715">
                    <a:lnL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500">
                          <a:effectLst/>
                          <a:highlight>
                            <a:srgbClr val="EEEEEE"/>
                          </a:highlight>
                        </a:rPr>
                        <a:t>Convective Closure</a:t>
                      </a:r>
                    </a:p>
                  </a:txBody>
                  <a:tcPr marL="13715" marR="13715" marT="13715" marB="13715">
                    <a:lnL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007869"/>
                  </a:ext>
                </a:extLst>
              </a:tr>
              <a:tr h="161680">
                <a:tc gridSpan="5">
                  <a:txBody>
                    <a:bodyPr/>
                    <a:lstStyle/>
                    <a:p>
                      <a:pPr algn="l" fontAlgn="ctr" latinLnBrk="0"/>
                      <a:r>
                        <a:rPr lang="fr-FR" sz="500" b="1">
                          <a:effectLst/>
                        </a:rPr>
                        <a:t>Cloud Model Type: Spectral Cloud Ensemble</a:t>
                      </a:r>
                      <a:endParaRPr lang="fr-FR" sz="500">
                        <a:effectLst/>
                      </a:endParaRPr>
                    </a:p>
                  </a:txBody>
                  <a:tcPr marL="13715" marR="13715" marT="13715" marB="13715" anchor="ctr">
                    <a:lnL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4665906"/>
                  </a:ext>
                </a:extLst>
              </a:tr>
              <a:tr h="1010509"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US" sz="1100" dirty="0">
                          <a:effectLst/>
                        </a:rPr>
                        <a:t>GFDL-CM3</a:t>
                      </a:r>
                    </a:p>
                  </a:txBody>
                  <a:tcPr marL="13715" marR="13715" marT="13715" marB="13715" anchor="ctr">
                    <a:lnL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US" sz="1100" dirty="0">
                          <a:effectLst/>
                        </a:rPr>
                        <a:t>Relaxed Arakawa–Schubert scheme of </a:t>
                      </a:r>
                      <a:r>
                        <a:rPr lang="en-US" sz="1100" dirty="0" err="1">
                          <a:effectLst/>
                        </a:rPr>
                        <a:t>Moorthiand</a:t>
                      </a:r>
                      <a:r>
                        <a:rPr lang="en-US" sz="1100" dirty="0">
                          <a:effectLst/>
                        </a:rPr>
                        <a:t> Suarez [1992] with few modifications in physics from Donner </a:t>
                      </a:r>
                      <a:r>
                        <a:rPr lang="en-US" sz="1100" i="1" dirty="0">
                          <a:effectLst/>
                        </a:rPr>
                        <a:t>et al</a:t>
                      </a:r>
                      <a:r>
                        <a:rPr lang="en-US" sz="1100" dirty="0">
                          <a:effectLst/>
                        </a:rPr>
                        <a:t>. [2011]</a:t>
                      </a:r>
                    </a:p>
                  </a:txBody>
                  <a:tcPr marL="13715" marR="13715" marT="13715" marB="13715" anchor="ctr">
                    <a:lnL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US" sz="1100" dirty="0">
                          <a:effectLst/>
                        </a:rPr>
                        <a:t>Cloud microphysics of </a:t>
                      </a:r>
                      <a:r>
                        <a:rPr lang="en-US" sz="1100" dirty="0" err="1">
                          <a:effectLst/>
                        </a:rPr>
                        <a:t>Rotstayn</a:t>
                      </a:r>
                      <a:r>
                        <a:rPr lang="en-US" sz="1100" dirty="0">
                          <a:effectLst/>
                        </a:rPr>
                        <a:t> [2000] and macrophysics from </a:t>
                      </a:r>
                      <a:r>
                        <a:rPr lang="en-US" sz="1100" dirty="0" err="1">
                          <a:effectLst/>
                        </a:rPr>
                        <a:t>Tiedtke</a:t>
                      </a:r>
                      <a:r>
                        <a:rPr lang="en-US" sz="1100" dirty="0">
                          <a:effectLst/>
                        </a:rPr>
                        <a:t> [1993], stratiform clouds from </a:t>
                      </a:r>
                      <a:r>
                        <a:rPr lang="en-US" sz="1100" dirty="0" err="1">
                          <a:effectLst/>
                        </a:rPr>
                        <a:t>Golaz</a:t>
                      </a:r>
                      <a:r>
                        <a:rPr lang="en-US" sz="1100" dirty="0">
                          <a:effectLst/>
                        </a:rPr>
                        <a:t> </a:t>
                      </a:r>
                      <a:r>
                        <a:rPr lang="en-US" sz="1100" i="1" dirty="0">
                          <a:effectLst/>
                        </a:rPr>
                        <a:t>et al</a:t>
                      </a:r>
                      <a:r>
                        <a:rPr lang="en-US" sz="1100" dirty="0">
                          <a:effectLst/>
                        </a:rPr>
                        <a:t>. [2011]</a:t>
                      </a:r>
                    </a:p>
                  </a:txBody>
                  <a:tcPr marL="13715" marR="13715" marT="13715" marB="13715" anchor="ctr">
                    <a:lnL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US" sz="1100">
                          <a:effectLst/>
                        </a:rPr>
                        <a:t>Cloud work function (CWF) similar to dilute cape (DCAPE)</a:t>
                      </a:r>
                    </a:p>
                  </a:txBody>
                  <a:tcPr marL="13715" marR="13715" marT="13715" marB="13715" anchor="ctr">
                    <a:lnL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US" sz="1100" dirty="0">
                          <a:effectLst/>
                        </a:rPr>
                        <a:t>CAPE closure towards a threshold over a relaxation time scale</a:t>
                      </a:r>
                    </a:p>
                  </a:txBody>
                  <a:tcPr marL="13715" marR="13715" marT="13715" marB="13715" anchor="ctr">
                    <a:lnL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1313603"/>
                  </a:ext>
                </a:extLst>
              </a:tr>
              <a:tr h="767986"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US" sz="1100">
                          <a:effectLst/>
                        </a:rPr>
                        <a:t>GFDL-ESM2G</a:t>
                      </a:r>
                    </a:p>
                  </a:txBody>
                  <a:tcPr marL="13715" marR="13715" marT="13715" marB="13715" anchor="ctr">
                    <a:lnL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US" sz="1100">
                          <a:effectLst/>
                        </a:rPr>
                        <a:t>Relaxed Arakawa–Schubert scheme of Moorthiand Suarez [1992] and Dunne </a:t>
                      </a:r>
                      <a:r>
                        <a:rPr lang="en-US" sz="1100" i="1">
                          <a:effectLst/>
                        </a:rPr>
                        <a:t>et al</a:t>
                      </a:r>
                      <a:r>
                        <a:rPr lang="en-US" sz="1100">
                          <a:effectLst/>
                        </a:rPr>
                        <a:t>. [2012 and 2013]</a:t>
                      </a:r>
                    </a:p>
                  </a:txBody>
                  <a:tcPr marL="13715" marR="13715" marT="13715" marB="13715" anchor="ctr">
                    <a:lnL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US" sz="1100" dirty="0">
                          <a:effectLst/>
                        </a:rPr>
                        <a:t>Same as GFDL-CM3</a:t>
                      </a:r>
                    </a:p>
                  </a:txBody>
                  <a:tcPr marL="13715" marR="13715" marT="13715" marB="13715" anchor="ctr">
                    <a:lnL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US" sz="1100">
                          <a:effectLst/>
                        </a:rPr>
                        <a:t>Cloud work function (CWF) similar to DCAPE</a:t>
                      </a:r>
                    </a:p>
                  </a:txBody>
                  <a:tcPr marL="13715" marR="13715" marT="13715" marB="13715" anchor="ctr">
                    <a:lnL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US" sz="1100">
                          <a:effectLst/>
                        </a:rPr>
                        <a:t>CAPE closure towards a threshold over a relaxation time scale</a:t>
                      </a:r>
                    </a:p>
                  </a:txBody>
                  <a:tcPr marL="13715" marR="13715" marT="13715" marB="13715" anchor="ctr">
                    <a:lnL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2556004"/>
                  </a:ext>
                </a:extLst>
              </a:tr>
              <a:tr h="646726"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US" sz="1100">
                          <a:effectLst/>
                        </a:rPr>
                        <a:t>GFDL-ESM2M</a:t>
                      </a:r>
                    </a:p>
                  </a:txBody>
                  <a:tcPr marL="13715" marR="13715" marT="13715" marB="13715" anchor="ctr">
                    <a:lnL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US" sz="1100">
                          <a:effectLst/>
                        </a:rPr>
                        <a:t>Same as GFDL-ESM2G</a:t>
                      </a:r>
                    </a:p>
                  </a:txBody>
                  <a:tcPr marL="13715" marR="13715" marT="13715" marB="13715" anchor="ctr">
                    <a:lnL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US" sz="1100">
                          <a:effectLst/>
                        </a:rPr>
                        <a:t>Same as GFDL-CM3</a:t>
                      </a:r>
                    </a:p>
                  </a:txBody>
                  <a:tcPr marL="13715" marR="13715" marT="13715" marB="13715" anchor="ctr">
                    <a:lnL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US" sz="1100" dirty="0">
                          <a:effectLst/>
                        </a:rPr>
                        <a:t>Cloud work function (CWF) similar to DCAPE</a:t>
                      </a:r>
                    </a:p>
                  </a:txBody>
                  <a:tcPr marL="13715" marR="13715" marT="13715" marB="13715" anchor="ctr">
                    <a:lnL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US" sz="1100" dirty="0">
                          <a:effectLst/>
                        </a:rPr>
                        <a:t>CAPE closure towards a threshold over a relaxation time scale</a:t>
                      </a:r>
                    </a:p>
                  </a:txBody>
                  <a:tcPr marL="13715" marR="13715" marT="13715" marB="13715" anchor="ctr">
                    <a:lnL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3902395"/>
                  </a:ext>
                </a:extLst>
              </a:tr>
              <a:tr h="1131771"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US" sz="1100">
                          <a:effectLst/>
                        </a:rPr>
                        <a:t>MIROC5</a:t>
                      </a:r>
                    </a:p>
                  </a:txBody>
                  <a:tcPr marL="13715" marR="13715" marT="13715" marB="13715" anchor="ctr">
                    <a:lnL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US" sz="1100" dirty="0">
                          <a:effectLst/>
                        </a:rPr>
                        <a:t>Entraining plume model scheme of </a:t>
                      </a:r>
                      <a:r>
                        <a:rPr lang="en-US" sz="1100" dirty="0" err="1">
                          <a:effectLst/>
                        </a:rPr>
                        <a:t>Chikira</a:t>
                      </a:r>
                      <a:r>
                        <a:rPr lang="en-US" sz="1100" dirty="0">
                          <a:effectLst/>
                        </a:rPr>
                        <a:t> </a:t>
                      </a:r>
                      <a:r>
                        <a:rPr lang="en-US" sz="1100" i="1" dirty="0">
                          <a:effectLst/>
                        </a:rPr>
                        <a:t>et al</a:t>
                      </a:r>
                      <a:r>
                        <a:rPr lang="en-US" sz="1100" dirty="0">
                          <a:effectLst/>
                        </a:rPr>
                        <a:t>. [2010] similar to Gregory [2001] with some modification according Pan and Randall [1998]</a:t>
                      </a:r>
                    </a:p>
                  </a:txBody>
                  <a:tcPr marL="13715" marR="13715" marT="13715" marB="13715" anchor="ctr">
                    <a:lnL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US" sz="1100" dirty="0">
                          <a:effectLst/>
                        </a:rPr>
                        <a:t>Prognostic large-scale cloud scheme of Watanabe </a:t>
                      </a:r>
                      <a:r>
                        <a:rPr lang="en-US" sz="1100" i="1" dirty="0">
                          <a:effectLst/>
                        </a:rPr>
                        <a:t>et al</a:t>
                      </a:r>
                      <a:r>
                        <a:rPr lang="en-US" sz="1100" dirty="0">
                          <a:effectLst/>
                        </a:rPr>
                        <a:t>. [2009] and bulk microphysical scheme from Wilson and Ballard [1999]</a:t>
                      </a:r>
                    </a:p>
                  </a:txBody>
                  <a:tcPr marL="13715" marR="13715" marT="13715" marB="13715" anchor="ctr">
                    <a:lnL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US" sz="1100" dirty="0">
                          <a:effectLst/>
                        </a:rPr>
                        <a:t>CAPE</a:t>
                      </a:r>
                    </a:p>
                  </a:txBody>
                  <a:tcPr marL="13715" marR="13715" marT="13715" marB="13715" anchor="ctr">
                    <a:lnL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US" sz="1100">
                          <a:effectLst/>
                        </a:rPr>
                        <a:t>Prognostic convective kinetic energy closure similar to CAPE closure</a:t>
                      </a:r>
                    </a:p>
                  </a:txBody>
                  <a:tcPr marL="13715" marR="13715" marT="13715" marB="13715" anchor="ctr">
                    <a:lnL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9549302"/>
                  </a:ext>
                </a:extLst>
              </a:tr>
              <a:tr h="1131771"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US" sz="1100">
                          <a:effectLst/>
                        </a:rPr>
                        <a:t>MIROC4h</a:t>
                      </a:r>
                    </a:p>
                  </a:txBody>
                  <a:tcPr marL="13715" marR="13715" marT="13715" marB="13715" anchor="ctr">
                    <a:lnL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US" sz="1100">
                          <a:effectLst/>
                        </a:rPr>
                        <a:t>Prognostic closure Arakawa Schubert scheme from Pan and Randall [1998] and addition of relativehumidity-based suppression condition by Emori </a:t>
                      </a:r>
                      <a:r>
                        <a:rPr lang="en-US" sz="1100" i="1">
                          <a:effectLst/>
                        </a:rPr>
                        <a:t>et al</a:t>
                      </a:r>
                      <a:r>
                        <a:rPr lang="en-US" sz="1100">
                          <a:effectLst/>
                        </a:rPr>
                        <a:t>. [2001]</a:t>
                      </a:r>
                    </a:p>
                  </a:txBody>
                  <a:tcPr marL="13715" marR="13715" marT="13715" marB="13715" anchor="ctr">
                    <a:lnL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US" sz="1100" dirty="0">
                          <a:effectLst/>
                        </a:rPr>
                        <a:t>Prognostic cloud water scheme of </a:t>
                      </a:r>
                      <a:r>
                        <a:rPr lang="en-US" sz="1100" dirty="0" err="1">
                          <a:effectLst/>
                        </a:rPr>
                        <a:t>Treutand</a:t>
                      </a:r>
                      <a:r>
                        <a:rPr lang="en-US" sz="1100" dirty="0">
                          <a:effectLst/>
                        </a:rPr>
                        <a:t> Li [1991]</a:t>
                      </a:r>
                    </a:p>
                  </a:txBody>
                  <a:tcPr marL="13715" marR="13715" marT="13715" marB="13715" anchor="ctr">
                    <a:lnL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US" sz="1100">
                          <a:effectLst/>
                        </a:rPr>
                        <a:t>Relative humidity</a:t>
                      </a:r>
                    </a:p>
                  </a:txBody>
                  <a:tcPr marL="13715" marR="13715" marT="13715" marB="13715" anchor="ctr">
                    <a:lnL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US" sz="1100">
                          <a:effectLst/>
                        </a:rPr>
                        <a:t>Prognostic convective kinetic energy closure similar to CAPE closure</a:t>
                      </a:r>
                    </a:p>
                  </a:txBody>
                  <a:tcPr marL="13715" marR="13715" marT="13715" marB="13715" anchor="ctr">
                    <a:lnL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6159004"/>
                  </a:ext>
                </a:extLst>
              </a:tr>
              <a:tr h="889248"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US" sz="1100">
                          <a:effectLst/>
                        </a:rPr>
                        <a:t>MIROC-ESM</a:t>
                      </a:r>
                    </a:p>
                  </a:txBody>
                  <a:tcPr marL="13715" marR="13715" marT="13715" marB="13715" anchor="ctr">
                    <a:lnL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US" sz="1100">
                          <a:effectLst/>
                        </a:rPr>
                        <a:t>Same as MIROC4h</a:t>
                      </a:r>
                    </a:p>
                  </a:txBody>
                  <a:tcPr marL="13715" marR="13715" marT="13715" marB="13715" anchor="ctr">
                    <a:lnL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US" sz="1100">
                          <a:effectLst/>
                        </a:rPr>
                        <a:t>Large-scale condensation is diagnosed based on Treut&amp; Li (1991) and simple cloud microphysics scheme</a:t>
                      </a:r>
                    </a:p>
                  </a:txBody>
                  <a:tcPr marL="13715" marR="13715" marT="13715" marB="13715" anchor="ctr">
                    <a:lnL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US" sz="1100">
                          <a:effectLst/>
                        </a:rPr>
                        <a:t>Relative humidity</a:t>
                      </a:r>
                    </a:p>
                  </a:txBody>
                  <a:tcPr marL="13715" marR="13715" marT="13715" marB="13715" anchor="ctr">
                    <a:lnL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US" sz="1100" dirty="0">
                          <a:effectLst/>
                        </a:rPr>
                        <a:t>Prognostic convective kinetic energy closure similar to CAPE closure</a:t>
                      </a:r>
                    </a:p>
                  </a:txBody>
                  <a:tcPr marL="13715" marR="13715" marT="13715" marB="13715" anchor="ctr">
                    <a:lnL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9999708"/>
                  </a:ext>
                </a:extLst>
              </a:tr>
              <a:tr h="646726"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US" sz="1100">
                          <a:effectLst/>
                        </a:rPr>
                        <a:t>MIROC-ESM-CHEM</a:t>
                      </a:r>
                    </a:p>
                  </a:txBody>
                  <a:tcPr marL="13715" marR="13715" marT="13715" marB="13715" anchor="ctr">
                    <a:lnL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US" sz="1100">
                          <a:effectLst/>
                        </a:rPr>
                        <a:t>Same as MIROC4h</a:t>
                      </a:r>
                    </a:p>
                  </a:txBody>
                  <a:tcPr marL="13715" marR="13715" marT="13715" marB="13715" anchor="ctr">
                    <a:lnL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US" sz="1100">
                          <a:effectLst/>
                        </a:rPr>
                        <a:t>Same as MIROC-ESM</a:t>
                      </a:r>
                    </a:p>
                  </a:txBody>
                  <a:tcPr marL="13715" marR="13715" marT="13715" marB="13715" anchor="ctr">
                    <a:lnL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US" sz="1100">
                          <a:effectLst/>
                        </a:rPr>
                        <a:t>Relative humidity</a:t>
                      </a:r>
                    </a:p>
                  </a:txBody>
                  <a:tcPr marL="13715" marR="13715" marT="13715" marB="13715" anchor="ctr">
                    <a:lnL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US" sz="1100" dirty="0">
                          <a:effectLst/>
                        </a:rPr>
                        <a:t>Prognostic convective kinetic energy closure similar to CAPE closure</a:t>
                      </a:r>
                    </a:p>
                  </a:txBody>
                  <a:tcPr marL="13715" marR="13715" marT="13715" marB="13715" anchor="ctr">
                    <a:lnL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24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447144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9F3D14A8-5253-833F-E6B2-D907E6A028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1037929"/>
            <a:ext cx="1080121" cy="233358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06329" rIns="0" bIns="101568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-apple-system"/>
              </a:rPr>
              <a:t>Table 2 Description of Convective and Large-scale parameterization, Convective triggers and Convective closures.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-apple-system"/>
              </a:rPr>
              <a:t>From: Pathak et al. 2019 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6699"/>
                </a:solidFill>
                <a:effectLst/>
                <a:latin typeface="-apple-system"/>
                <a:hlinkClick r:id="rId2"/>
              </a:rPr>
              <a:t>Precipitation Biases in CMIP5 Models over the South Asian Region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2691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A838E2EC-4798-2548-F3C3-5E6874449D36}"/>
              </a:ext>
            </a:extLst>
          </p:cNvPr>
          <p:cNvSpPr txBox="1"/>
          <p:nvPr/>
        </p:nvSpPr>
        <p:spPr>
          <a:xfrm>
            <a:off x="35496" y="6119336"/>
            <a:ext cx="910850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Bock, L., Lauer, A., </a:t>
            </a:r>
            <a:r>
              <a:rPr lang="en-US" sz="1400" dirty="0" err="1"/>
              <a:t>Schlund</a:t>
            </a:r>
            <a:r>
              <a:rPr lang="en-US" sz="1400" dirty="0"/>
              <a:t>, M., Barreiro, M., </a:t>
            </a:r>
            <a:r>
              <a:rPr lang="en-US" sz="1400" dirty="0" err="1"/>
              <a:t>Bellouin</a:t>
            </a:r>
            <a:r>
              <a:rPr lang="en-US" sz="1400" dirty="0"/>
              <a:t>, N., Jones, C., et al. (2020). Quantifying progress across different CMIP phases with the </a:t>
            </a:r>
            <a:r>
              <a:rPr lang="en-US" sz="1400" dirty="0" err="1"/>
              <a:t>ESMValTool</a:t>
            </a:r>
            <a:r>
              <a:rPr lang="en-US" sz="1400" dirty="0"/>
              <a:t>. Journal of Geophysical Research: Atmospheres, 125, e2019JD032321. https://doi.org/10.1029/2019JD032321</a:t>
            </a:r>
          </a:p>
        </p:txBody>
      </p:sp>
      <p:pic>
        <p:nvPicPr>
          <p:cNvPr id="3" name="Main graphic">
            <a:extLst>
              <a:ext uri="{FF2B5EF4-FFF2-40B4-BE49-F238E27FC236}">
                <a16:creationId xmlns:a16="http://schemas.microsoft.com/office/drawing/2014/main" id="{F19C59B5-5A51-82DA-0103-F2F707B5FCB9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51520" y="188640"/>
            <a:ext cx="5328592" cy="5832648"/>
          </a:xfrm>
          <a:prstGeom prst="rect">
            <a:avLst/>
          </a:prstGeom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9B7F52-A563-E438-5443-9B00E8026F93}"/>
              </a:ext>
            </a:extLst>
          </p:cNvPr>
          <p:cNvSpPr txBox="1"/>
          <p:nvPr/>
        </p:nvSpPr>
        <p:spPr>
          <a:xfrm>
            <a:off x="5940152" y="836712"/>
            <a:ext cx="2451902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strike="noStrike" spc="-1" dirty="0">
                <a:latin typeface="Arial"/>
              </a:rPr>
              <a:t>Annual mean near‐surface (2 m) air temperature (°C). (a) </a:t>
            </a:r>
            <a:r>
              <a:rPr lang="en-US" sz="1200" b="0" strike="noStrike" spc="-1" dirty="0" err="1">
                <a:latin typeface="Arial"/>
              </a:rPr>
              <a:t>Multimodel</a:t>
            </a:r>
            <a:r>
              <a:rPr lang="en-US" sz="1200" b="0" strike="noStrike" spc="-1" dirty="0">
                <a:latin typeface="Arial"/>
              </a:rPr>
              <a:t> (ensemble) mean constructed with one realization of CMIP6 historical experiments for the period 1995–2014. </a:t>
            </a:r>
            <a:r>
              <a:rPr lang="en-US" sz="1200" b="0" strike="noStrike" spc="-1" dirty="0" err="1">
                <a:latin typeface="Arial"/>
              </a:rPr>
              <a:t>Multimodel</a:t>
            </a:r>
            <a:r>
              <a:rPr lang="en-US" sz="1200" b="0" strike="noStrike" spc="-1" dirty="0">
                <a:latin typeface="Arial"/>
              </a:rPr>
              <a:t>‐mean bias of (b) CMIP6 (1995–2014), (c) CMIP5 (1985–2004), (d) CMIP3 (1980–1999), (e) high‐resolution, and (f) low‐resolution simulations of the </a:t>
            </a:r>
            <a:r>
              <a:rPr lang="en-US" sz="1200" b="0" strike="noStrike" spc="-1" dirty="0" err="1">
                <a:latin typeface="Arial"/>
              </a:rPr>
              <a:t>HighResMIP</a:t>
            </a:r>
            <a:r>
              <a:rPr lang="en-US" sz="1200" b="0" strike="noStrike" spc="-1" dirty="0">
                <a:latin typeface="Arial"/>
              </a:rPr>
              <a:t> ensemble (1995–2014) compared to the corresponding time period of the climatology from ERA5 (Copernicus Climate Change Service (C3S), 2017).</a:t>
            </a:r>
          </a:p>
        </p:txBody>
      </p:sp>
    </p:spTree>
    <p:extLst>
      <p:ext uri="{BB962C8B-B14F-4D97-AF65-F5344CB8AC3E}">
        <p14:creationId xmlns:p14="http://schemas.microsoft.com/office/powerpoint/2010/main" val="2687397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in graphic">
            <a:extLst>
              <a:ext uri="{FF2B5EF4-FFF2-40B4-BE49-F238E27FC236}">
                <a16:creationId xmlns:a16="http://schemas.microsoft.com/office/drawing/2014/main" id="{D0C8312E-029D-6740-E5DF-D02B666C5387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79512" y="260648"/>
            <a:ext cx="5688632" cy="6264696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CD6D4A-275D-1036-4154-FAFC0EA811B6}"/>
              </a:ext>
            </a:extLst>
          </p:cNvPr>
          <p:cNvSpPr txBox="1"/>
          <p:nvPr/>
        </p:nvSpPr>
        <p:spPr>
          <a:xfrm>
            <a:off x="6012160" y="2690336"/>
            <a:ext cx="295232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latin typeface="STIX2Text-Regular"/>
              </a:rPr>
              <a:t>A</a:t>
            </a:r>
            <a:r>
              <a:rPr lang="en-US" sz="1800" b="0" i="0" u="none" strike="noStrike" baseline="0" dirty="0">
                <a:latin typeface="STIX2Text-Regular"/>
              </a:rPr>
              <a:t>nnual mean precipitation rate (mm day</a:t>
            </a:r>
            <a:r>
              <a:rPr lang="en-US" sz="800" b="0" i="0" u="none" strike="noStrike" baseline="0" dirty="0">
                <a:latin typeface="STIX2Text-Regular"/>
              </a:rPr>
              <a:t>−1</a:t>
            </a:r>
            <a:r>
              <a:rPr lang="en-US" sz="1800" b="0" i="0" u="none" strike="noStrike" baseline="0" dirty="0">
                <a:latin typeface="STIX2Text-Regular"/>
              </a:rPr>
              <a:t>). Data from the Global Precipitation</a:t>
            </a:r>
          </a:p>
          <a:p>
            <a:pPr algn="l"/>
            <a:r>
              <a:rPr lang="en-US" sz="1800" b="0" i="0" u="none" strike="noStrike" baseline="0" dirty="0">
                <a:latin typeface="STIX2Text-Regular"/>
              </a:rPr>
              <a:t>Climatology Project (GPCP) Version 2.3 (Adler et al., 2003) are used as a reference.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2224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521" y="269640"/>
            <a:ext cx="8544960" cy="64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lat_time_m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4" y="0"/>
            <a:ext cx="4514850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http://www.sscnet.ucla.edu/geog/faculty/yxue/earth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908" y="17654"/>
            <a:ext cx="668214" cy="66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81600" y="6172200"/>
            <a:ext cx="3810000" cy="646331"/>
          </a:xfrm>
          <a:prstGeom prst="rect">
            <a:avLst/>
          </a:prstGeom>
          <a:noFill/>
        </p:spPr>
        <p:txBody>
          <a:bodyPr wrap="square" lIns="90764" tIns="45384" rIns="90764" bIns="45384" rtlCol="0">
            <a:spAutoFit/>
          </a:bodyPr>
          <a:lstStyle/>
          <a:p>
            <a:pPr defTabSz="907883"/>
            <a:r>
              <a:rPr lang="en-IN" i="1" dirty="0">
                <a:solidFill>
                  <a:prstClr val="black"/>
                </a:solidFill>
              </a:rPr>
              <a:t>Mukhopadhyay et al. 2010, WAF</a:t>
            </a:r>
          </a:p>
          <a:p>
            <a:pPr defTabSz="907883"/>
            <a:r>
              <a:rPr lang="en-IN" b="1" i="1" dirty="0">
                <a:solidFill>
                  <a:prstClr val="black"/>
                </a:solidFill>
              </a:rPr>
              <a:t>System used: NIMBUS Cluster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029201" y="1752655"/>
            <a:ext cx="3733800" cy="2031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764" tIns="45384" rIns="90764" bIns="45384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0455" indent="-340455" algn="ctr" defTabSz="907883">
              <a:spcBef>
                <a:spcPct val="50000"/>
              </a:spcBef>
            </a:pPr>
            <a:r>
              <a:rPr lang="en-US" kern="0" dirty="0">
                <a:solidFill>
                  <a:srgbClr val="000000"/>
                </a:solidFill>
                <a:latin typeface="Comic Sans MS" pitchFamily="66" charset="0"/>
              </a:rPr>
              <a:t>Time Latitude </a:t>
            </a:r>
            <a:r>
              <a:rPr lang="en-US" kern="0" dirty="0" err="1">
                <a:solidFill>
                  <a:srgbClr val="000000"/>
                </a:solidFill>
                <a:latin typeface="Comic Sans MS" pitchFamily="66" charset="0"/>
              </a:rPr>
              <a:t>Hovmöller</a:t>
            </a:r>
            <a:r>
              <a:rPr lang="en-US" kern="0" dirty="0">
                <a:solidFill>
                  <a:srgbClr val="000000"/>
                </a:solidFill>
                <a:latin typeface="Comic Sans MS" pitchFamily="66" charset="0"/>
              </a:rPr>
              <a:t> diagram of rainfall in JJAS 2001–2007 over Indian Region from Observation, BMJ, KF and GRELL averaged between </a:t>
            </a:r>
            <a:r>
              <a:rPr lang="en-US" kern="0" dirty="0">
                <a:solidFill>
                  <a:srgbClr val="800000"/>
                </a:solidFill>
                <a:latin typeface="Comic Sans MS" pitchFamily="66" charset="0"/>
              </a:rPr>
              <a:t>70</a:t>
            </a:r>
            <a:r>
              <a:rPr lang="en-US" kern="0" baseline="30000" dirty="0">
                <a:solidFill>
                  <a:srgbClr val="800000"/>
                </a:solidFill>
                <a:latin typeface="Comic Sans MS" pitchFamily="66" charset="0"/>
              </a:rPr>
              <a:t>0</a:t>
            </a:r>
            <a:r>
              <a:rPr lang="en-US" kern="0" dirty="0">
                <a:solidFill>
                  <a:srgbClr val="800000"/>
                </a:solidFill>
                <a:latin typeface="Comic Sans MS" pitchFamily="66" charset="0"/>
              </a:rPr>
              <a:t>E–90</a:t>
            </a:r>
            <a:r>
              <a:rPr lang="en-US" kern="0" baseline="30000" dirty="0">
                <a:solidFill>
                  <a:srgbClr val="800000"/>
                </a:solidFill>
                <a:latin typeface="Comic Sans MS" pitchFamily="66" charset="0"/>
              </a:rPr>
              <a:t>0</a:t>
            </a:r>
            <a:r>
              <a:rPr lang="en-US" kern="0" dirty="0">
                <a:solidFill>
                  <a:srgbClr val="800000"/>
                </a:solidFill>
                <a:latin typeface="Comic Sans MS" pitchFamily="66" charset="0"/>
              </a:rPr>
              <a:t>E, hor. Res. 15km with WRF</a:t>
            </a:r>
          </a:p>
        </p:txBody>
      </p:sp>
    </p:spTree>
    <p:extLst>
      <p:ext uri="{BB962C8B-B14F-4D97-AF65-F5344CB8AC3E}">
        <p14:creationId xmlns:p14="http://schemas.microsoft.com/office/powerpoint/2010/main" val="26843407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4"/>
          <a:stretch>
            <a:fillRect/>
          </a:stretch>
        </p:blipFill>
        <p:spPr bwMode="auto">
          <a:xfrm>
            <a:off x="0" y="152656"/>
            <a:ext cx="7542720" cy="5364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5534510"/>
            <a:ext cx="8991360" cy="1321983"/>
          </a:xfrm>
          <a:prstGeom prst="rect">
            <a:avLst/>
          </a:prstGeom>
        </p:spPr>
        <p:txBody>
          <a:bodyPr lIns="89992" tIns="44999" rIns="89992" bIns="44999">
            <a:spAutoFit/>
          </a:bodyPr>
          <a:lstStyle/>
          <a:p>
            <a:pPr algn="just" defTabSz="900292">
              <a:defRPr/>
            </a:pPr>
            <a:r>
              <a:rPr lang="en-IN" sz="1600" dirty="0">
                <a:solidFill>
                  <a:prstClr val="black"/>
                </a:solidFill>
                <a:latin typeface="Comic Sans MS" pitchFamily="66" charset="0"/>
              </a:rPr>
              <a:t>a) Ratio of synoptic scale (2–10 day </a:t>
            </a:r>
            <a:r>
              <a:rPr lang="en-IN" sz="1600" dirty="0" err="1">
                <a:solidFill>
                  <a:prstClr val="black"/>
                </a:solidFill>
                <a:latin typeface="Comic Sans MS" pitchFamily="66" charset="0"/>
              </a:rPr>
              <a:t>bandpassed</a:t>
            </a:r>
            <a:r>
              <a:rPr lang="en-IN" sz="1600" dirty="0">
                <a:solidFill>
                  <a:prstClr val="black"/>
                </a:solidFill>
                <a:latin typeface="Comic Sans MS" pitchFamily="66" charset="0"/>
              </a:rPr>
              <a:t>) variance to total variance in GPCP; b) ratio of ISO scale (10–90 day </a:t>
            </a:r>
            <a:r>
              <a:rPr lang="en-IN" sz="1600" dirty="0" err="1">
                <a:solidFill>
                  <a:prstClr val="black"/>
                </a:solidFill>
                <a:latin typeface="Comic Sans MS" pitchFamily="66" charset="0"/>
              </a:rPr>
              <a:t>bandpassed</a:t>
            </a:r>
            <a:r>
              <a:rPr lang="en-IN" sz="1600" dirty="0">
                <a:solidFill>
                  <a:prstClr val="black"/>
                </a:solidFill>
                <a:latin typeface="Comic Sans MS" pitchFamily="66" charset="0"/>
              </a:rPr>
              <a:t>) variance to total variance in GPCP; c) ratio of ISO scale variance to synoptic scale variance in GPCP; d) ratio of synoptic scale variance to total variance inCFSv2. e) Ratio of ISO scale variance to total variance in CFSv2; f) ratio of ISO scale variance to synoptic scale variance in CFSv2 (the values are given in percentage)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53280" y="838172"/>
            <a:ext cx="990720" cy="846809"/>
          </a:xfrm>
          <a:prstGeom prst="rect">
            <a:avLst/>
          </a:prstGeom>
          <a:noFill/>
        </p:spPr>
        <p:txBody>
          <a:bodyPr lIns="89992" tIns="44999" rIns="89992" bIns="44999">
            <a:spAutoFit/>
          </a:bodyPr>
          <a:lstStyle/>
          <a:p>
            <a:pPr defTabSz="900292">
              <a:defRPr/>
            </a:pPr>
            <a:r>
              <a:rPr lang="en-US" sz="1600" dirty="0" err="1">
                <a:solidFill>
                  <a:srgbClr val="0000FF"/>
                </a:solidFill>
                <a:latin typeface="Calibri"/>
              </a:rPr>
              <a:t>Goswami</a:t>
            </a:r>
            <a:r>
              <a:rPr lang="en-US" sz="1600" dirty="0">
                <a:solidFill>
                  <a:srgbClr val="0000FF"/>
                </a:solidFill>
                <a:latin typeface="Calibri"/>
              </a:rPr>
              <a:t> et al. 2014</a:t>
            </a:r>
            <a:endParaRPr lang="en-IN" sz="16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24001" y="1844875"/>
            <a:ext cx="1620000" cy="1477595"/>
          </a:xfrm>
          <a:prstGeom prst="rect">
            <a:avLst/>
          </a:prstGeom>
          <a:noFill/>
        </p:spPr>
        <p:txBody>
          <a:bodyPr lIns="89992" tIns="44999" rIns="89992" bIns="44999">
            <a:spAutoFit/>
          </a:bodyPr>
          <a:lstStyle/>
          <a:p>
            <a:pPr algn="just" defTabSz="900292">
              <a:defRPr/>
            </a:pPr>
            <a:r>
              <a:rPr lang="en-US" dirty="0">
                <a:solidFill>
                  <a:srgbClr val="0000FF"/>
                </a:solidFill>
                <a:latin typeface="Comic Sans MS" pitchFamily="66" charset="0"/>
              </a:rPr>
              <a:t>CFSV2: Less synoptic variance and more ISO variance</a:t>
            </a:r>
            <a:endParaRPr lang="en-IN" dirty="0">
              <a:solidFill>
                <a:srgbClr val="0000FF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739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62960" y="542136"/>
            <a:ext cx="4789487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304800" y="304840"/>
            <a:ext cx="8305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047" tIns="45526" rIns="91047" bIns="45526">
            <a:spAutoFit/>
          </a:bodyPr>
          <a:lstStyle/>
          <a:p>
            <a:pPr algn="ctr"/>
            <a:r>
              <a:rPr lang="en-US" sz="2000" b="1" dirty="0">
                <a:latin typeface="Comic Sans MS" pitchFamily="66" charset="0"/>
              </a:rPr>
              <a:t>Numerical modeling of the atmosphere: In retrospect</a:t>
            </a:r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1219200" y="1600200"/>
            <a:ext cx="6248400" cy="343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047" tIns="45526" rIns="91047" bIns="45526">
            <a:spAutoFit/>
          </a:bodyPr>
          <a:lstStyle/>
          <a:p>
            <a:r>
              <a:rPr lang="en-US" sz="1600">
                <a:solidFill>
                  <a:srgbClr val="FFFF00"/>
                </a:solidFill>
              </a:rPr>
              <a:t>ENIAC (Electronic Numerical Integrator and Computer, 1945)</a:t>
            </a:r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40" y="2286000"/>
            <a:ext cx="1482725" cy="17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209800"/>
            <a:ext cx="1079500" cy="23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40174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4800" y="594786"/>
            <a:ext cx="2782080" cy="2523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8485" y="525655"/>
            <a:ext cx="2738880" cy="2514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160" y="3610462"/>
            <a:ext cx="2861637" cy="2652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48480" y="3567269"/>
            <a:ext cx="2712960" cy="2635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701280" y="180033"/>
            <a:ext cx="1480672" cy="335007"/>
          </a:xfrm>
          <a:prstGeom prst="rect">
            <a:avLst/>
          </a:prstGeom>
        </p:spPr>
        <p:txBody>
          <a:bodyPr wrap="none" lIns="82816" tIns="41407" rIns="82816" bIns="41407">
            <a:spAutoFit/>
          </a:bodyPr>
          <a:lstStyle/>
          <a:p>
            <a:r>
              <a:rPr lang="en-US" sz="1600" dirty="0"/>
              <a:t>(a) Observation</a:t>
            </a:r>
            <a:endParaRPr lang="en-IN" sz="1600" dirty="0"/>
          </a:p>
        </p:txBody>
      </p:sp>
      <p:sp>
        <p:nvSpPr>
          <p:cNvPr id="16" name="Rectangle 15"/>
          <p:cNvSpPr/>
          <p:nvPr/>
        </p:nvSpPr>
        <p:spPr>
          <a:xfrm>
            <a:off x="5479540" y="249161"/>
            <a:ext cx="767949" cy="335007"/>
          </a:xfrm>
          <a:prstGeom prst="rect">
            <a:avLst/>
          </a:prstGeom>
        </p:spPr>
        <p:txBody>
          <a:bodyPr wrap="none" lIns="82816" tIns="41407" rIns="82816" bIns="41407">
            <a:spAutoFit/>
          </a:bodyPr>
          <a:lstStyle/>
          <a:p>
            <a:r>
              <a:rPr lang="en-US" sz="1600" dirty="0"/>
              <a:t>(b) T62</a:t>
            </a:r>
            <a:endParaRPr lang="en-IN" sz="1600" dirty="0"/>
          </a:p>
        </p:txBody>
      </p:sp>
      <p:sp>
        <p:nvSpPr>
          <p:cNvPr id="17" name="Rectangle 16"/>
          <p:cNvSpPr/>
          <p:nvPr/>
        </p:nvSpPr>
        <p:spPr>
          <a:xfrm>
            <a:off x="1584855" y="3359885"/>
            <a:ext cx="852284" cy="335007"/>
          </a:xfrm>
          <a:prstGeom prst="rect">
            <a:avLst/>
          </a:prstGeom>
        </p:spPr>
        <p:txBody>
          <a:bodyPr wrap="none" lIns="82816" tIns="41407" rIns="82816" bIns="41407">
            <a:spAutoFit/>
          </a:bodyPr>
          <a:lstStyle/>
          <a:p>
            <a:r>
              <a:rPr lang="en-US" sz="1600" dirty="0"/>
              <a:t>(c) T126</a:t>
            </a:r>
            <a:endParaRPr lang="en-IN" sz="1600" dirty="0"/>
          </a:p>
        </p:txBody>
      </p:sp>
      <p:sp>
        <p:nvSpPr>
          <p:cNvPr id="18" name="Rectangle 17"/>
          <p:cNvSpPr/>
          <p:nvPr/>
        </p:nvSpPr>
        <p:spPr>
          <a:xfrm>
            <a:off x="6008538" y="3213349"/>
            <a:ext cx="874094" cy="335007"/>
          </a:xfrm>
          <a:prstGeom prst="rect">
            <a:avLst/>
          </a:prstGeom>
        </p:spPr>
        <p:txBody>
          <a:bodyPr wrap="none" lIns="82816" tIns="41407" rIns="82816" bIns="41407">
            <a:spAutoFit/>
          </a:bodyPr>
          <a:lstStyle/>
          <a:p>
            <a:r>
              <a:rPr lang="en-US" sz="1600" dirty="0"/>
              <a:t>(b) T382</a:t>
            </a:r>
            <a:endParaRPr lang="en-IN" sz="1600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908640" y="2184709"/>
            <a:ext cx="22118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332320" y="2184709"/>
            <a:ext cx="21427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185120" y="5295435"/>
            <a:ext cx="22118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332320" y="5226308"/>
            <a:ext cx="21427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0" y="6328143"/>
            <a:ext cx="9144000" cy="586295"/>
          </a:xfrm>
          <a:prstGeom prst="rect">
            <a:avLst/>
          </a:prstGeom>
        </p:spPr>
        <p:txBody>
          <a:bodyPr wrap="square" lIns="82816" tIns="41407" rIns="82816" bIns="41407">
            <a:spAutoFit/>
          </a:bodyPr>
          <a:lstStyle/>
          <a:p>
            <a:pPr algn="just"/>
            <a:r>
              <a:rPr lang="en-US" sz="1600" dirty="0">
                <a:latin typeface="Comic Sans MS" pitchFamily="66" charset="0"/>
              </a:rPr>
              <a:t>Scatter plot of OLR </a:t>
            </a:r>
            <a:r>
              <a:rPr lang="en-US" sz="1600" dirty="0" err="1">
                <a:latin typeface="Comic Sans MS" pitchFamily="66" charset="0"/>
              </a:rPr>
              <a:t>vs</a:t>
            </a:r>
            <a:r>
              <a:rPr lang="en-US" sz="1600" dirty="0">
                <a:latin typeface="Comic Sans MS" pitchFamily="66" charset="0"/>
              </a:rPr>
              <a:t> Precipitation for JJAS monsoon zone India. OLR is taken from NOAA and precipitation from TRMM</a:t>
            </a:r>
            <a:endParaRPr lang="en-IN" sz="16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4200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05"/>
            <a:ext cx="6180992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28602" y="5638845"/>
            <a:ext cx="8534400" cy="645693"/>
          </a:xfrm>
          <a:prstGeom prst="rect">
            <a:avLst/>
          </a:prstGeom>
          <a:noFill/>
        </p:spPr>
        <p:txBody>
          <a:bodyPr wrap="square" lIns="90412" tIns="45208" rIns="90412" bIns="45208" rtlCol="0">
            <a:spAutoFit/>
          </a:bodyPr>
          <a:lstStyle/>
          <a:p>
            <a:pPr defTabSz="904501"/>
            <a:r>
              <a:rPr lang="en-US" b="1" dirty="0">
                <a:solidFill>
                  <a:srgbClr val="000000"/>
                </a:solidFill>
                <a:effectLst/>
                <a:latin typeface="Comic Sans MS" pitchFamily="66" charset="0"/>
                <a:cs typeface="+mn-cs"/>
              </a:rPr>
              <a:t>Route II with 2D MMF: accomplished in IITM through development of SP-CFS</a:t>
            </a:r>
            <a:endParaRPr lang="en-IN" b="1" dirty="0">
              <a:solidFill>
                <a:srgbClr val="000000"/>
              </a:solidFill>
              <a:effectLst/>
              <a:latin typeface="Comic Sans MS" pitchFamily="66" charset="0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19800" y="228600"/>
            <a:ext cx="2743200" cy="369332"/>
          </a:xfrm>
          <a:prstGeom prst="rect">
            <a:avLst/>
          </a:prstGeom>
          <a:noFill/>
        </p:spPr>
        <p:txBody>
          <a:bodyPr wrap="square" lIns="90412" tIns="45208" rIns="90412" bIns="45208" rtlCol="0">
            <a:spAutoFit/>
          </a:bodyPr>
          <a:lstStyle/>
          <a:p>
            <a:pPr defTabSz="904501"/>
            <a:r>
              <a:rPr lang="en-US" dirty="0">
                <a:solidFill>
                  <a:srgbClr val="000000"/>
                </a:solidFill>
                <a:latin typeface="Arial"/>
              </a:rPr>
              <a:t>Arakawa and Wu, 2013</a:t>
            </a:r>
            <a:endParaRPr lang="en-IN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74044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533400" y="318277"/>
            <a:ext cx="7924800" cy="36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232" tIns="45619" rIns="91232" bIns="45619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GB" b="1" dirty="0">
                <a:solidFill>
                  <a:srgbClr val="0033CC"/>
                </a:solidFill>
                <a:latin typeface="Comic Sans MS" panose="030F0702030302020204" pitchFamily="66" charset="0"/>
              </a:rPr>
              <a:t>Multi-scale cloud</a:t>
            </a:r>
            <a:endParaRPr lang="en-GB" b="1" dirty="0">
              <a:solidFill>
                <a:srgbClr val="0033CC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7173" name="Picture 5" descr="j0293828"/>
          <p:cNvPicPr>
            <a:picLocks noChangeAspect="1" noChangeArrowheads="1"/>
          </p:cNvPicPr>
          <p:nvPr/>
        </p:nvPicPr>
        <p:blipFill>
          <a:blip r:embed="rId2" cstate="print"/>
          <a:srcRect b="33333"/>
          <a:stretch>
            <a:fillRect/>
          </a:stretch>
        </p:blipFill>
        <p:spPr bwMode="auto">
          <a:xfrm>
            <a:off x="457203" y="4648202"/>
            <a:ext cx="1744663" cy="609600"/>
          </a:xfrm>
          <a:prstGeom prst="rect">
            <a:avLst/>
          </a:prstGeom>
          <a:noFill/>
        </p:spPr>
      </p:pic>
      <p:pic>
        <p:nvPicPr>
          <p:cNvPr id="7174" name="Picture 6" descr="j0293828"/>
          <p:cNvPicPr>
            <a:picLocks noChangeAspect="1" noChangeArrowheads="1"/>
          </p:cNvPicPr>
          <p:nvPr/>
        </p:nvPicPr>
        <p:blipFill>
          <a:blip r:embed="rId2" cstate="print"/>
          <a:srcRect b="21275"/>
          <a:stretch>
            <a:fillRect/>
          </a:stretch>
        </p:blipFill>
        <p:spPr bwMode="auto">
          <a:xfrm>
            <a:off x="2286003" y="3276600"/>
            <a:ext cx="1744663" cy="2819400"/>
          </a:xfrm>
          <a:prstGeom prst="rect">
            <a:avLst/>
          </a:prstGeom>
          <a:noFill/>
        </p:spPr>
      </p:pic>
      <p:pic>
        <p:nvPicPr>
          <p:cNvPr id="7175" name="Picture 7" descr="j02938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3" y="1143003"/>
            <a:ext cx="1744663" cy="5638800"/>
          </a:xfrm>
          <a:prstGeom prst="rect">
            <a:avLst/>
          </a:prstGeom>
          <a:noFill/>
        </p:spPr>
      </p:pic>
      <p:sp>
        <p:nvSpPr>
          <p:cNvPr id="7176" name="AutoShape 8"/>
          <p:cNvSpPr>
            <a:spLocks noChangeArrowheads="1"/>
          </p:cNvSpPr>
          <p:nvPr/>
        </p:nvSpPr>
        <p:spPr bwMode="auto">
          <a:xfrm>
            <a:off x="1524000" y="4572000"/>
            <a:ext cx="533400" cy="304800"/>
          </a:xfrm>
          <a:prstGeom prst="rightArrow">
            <a:avLst>
              <a:gd name="adj1" fmla="val 50000"/>
              <a:gd name="adj2" fmla="val 437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232" tIns="45619" rIns="91232" bIns="45619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>
              <a:solidFill>
                <a:srgbClr val="000000"/>
              </a:solidFill>
            </a:endParaRPr>
          </a:p>
        </p:txBody>
      </p:sp>
      <p:sp>
        <p:nvSpPr>
          <p:cNvPr id="7177" name="AutoShape 9"/>
          <p:cNvSpPr>
            <a:spLocks noChangeArrowheads="1"/>
          </p:cNvSpPr>
          <p:nvPr/>
        </p:nvSpPr>
        <p:spPr bwMode="auto">
          <a:xfrm>
            <a:off x="3124200" y="3276600"/>
            <a:ext cx="1143000" cy="304800"/>
          </a:xfrm>
          <a:prstGeom prst="rightArrow">
            <a:avLst>
              <a:gd name="adj1" fmla="val 50000"/>
              <a:gd name="adj2" fmla="val 937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232" tIns="45619" rIns="91232" bIns="45619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>
              <a:solidFill>
                <a:srgbClr val="000000"/>
              </a:solidFill>
            </a:endParaRPr>
          </a:p>
        </p:txBody>
      </p:sp>
      <p:sp>
        <p:nvSpPr>
          <p:cNvPr id="7178" name="AutoShape 10"/>
          <p:cNvSpPr>
            <a:spLocks noChangeArrowheads="1"/>
          </p:cNvSpPr>
          <p:nvPr/>
        </p:nvSpPr>
        <p:spPr bwMode="auto">
          <a:xfrm>
            <a:off x="4800600" y="2057400"/>
            <a:ext cx="1524000" cy="304800"/>
          </a:xfrm>
          <a:prstGeom prst="rightArrow">
            <a:avLst>
              <a:gd name="adj1" fmla="val 50000"/>
              <a:gd name="adj2" fmla="val 1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232" tIns="45619" rIns="91232" bIns="45619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>
              <a:solidFill>
                <a:srgbClr val="000000"/>
              </a:solidFill>
            </a:endParaRPr>
          </a:p>
        </p:txBody>
      </p:sp>
      <p:sp>
        <p:nvSpPr>
          <p:cNvPr id="7179" name="Cloud"/>
          <p:cNvSpPr>
            <a:spLocks noChangeAspect="1" noEditPoints="1" noChangeArrowheads="1"/>
          </p:cNvSpPr>
          <p:nvPr/>
        </p:nvSpPr>
        <p:spPr bwMode="auto">
          <a:xfrm>
            <a:off x="6248400" y="1905021"/>
            <a:ext cx="2895600" cy="53816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99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lIns="91232" tIns="45619" rIns="91232" bIns="45619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>
              <a:solidFill>
                <a:srgbClr val="000000"/>
              </a:solidFill>
            </a:endParaRPr>
          </a:p>
        </p:txBody>
      </p:sp>
      <p:sp>
        <p:nvSpPr>
          <p:cNvPr id="7180" name="Cloud"/>
          <p:cNvSpPr>
            <a:spLocks noChangeAspect="1" noEditPoints="1" noChangeArrowheads="1"/>
          </p:cNvSpPr>
          <p:nvPr/>
        </p:nvSpPr>
        <p:spPr bwMode="auto">
          <a:xfrm>
            <a:off x="6629400" y="3200400"/>
            <a:ext cx="1752600" cy="304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99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lIns="91232" tIns="45619" rIns="91232" bIns="45619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>
              <a:solidFill>
                <a:srgbClr val="000000"/>
              </a:solidFill>
            </a:endParaRPr>
          </a:p>
        </p:txBody>
      </p:sp>
      <p:sp>
        <p:nvSpPr>
          <p:cNvPr id="7181" name="Cloud"/>
          <p:cNvSpPr>
            <a:spLocks noChangeAspect="1" noEditPoints="1" noChangeArrowheads="1"/>
          </p:cNvSpPr>
          <p:nvPr/>
        </p:nvSpPr>
        <p:spPr bwMode="auto">
          <a:xfrm>
            <a:off x="6172202" y="4572000"/>
            <a:ext cx="1066800" cy="228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99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lIns="91232" tIns="45619" rIns="91232" bIns="45619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>
              <a:solidFill>
                <a:srgbClr val="000000"/>
              </a:solidFill>
            </a:endParaRPr>
          </a:p>
        </p:txBody>
      </p:sp>
      <p:sp>
        <p:nvSpPr>
          <p:cNvPr id="7182" name="Cloud"/>
          <p:cNvSpPr>
            <a:spLocks noChangeAspect="1" noEditPoints="1" noChangeArrowheads="1"/>
          </p:cNvSpPr>
          <p:nvPr/>
        </p:nvSpPr>
        <p:spPr bwMode="auto">
          <a:xfrm>
            <a:off x="7391400" y="4572000"/>
            <a:ext cx="1066800" cy="228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99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lIns="91232" tIns="45619" rIns="91232" bIns="45619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>
              <a:solidFill>
                <a:srgbClr val="000000"/>
              </a:solidFill>
            </a:endParaRP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609600" y="1828821"/>
            <a:ext cx="2895600" cy="646127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lIns="91232" tIns="45619" rIns="91232" bIns="45619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 dirty="0">
                <a:solidFill>
                  <a:srgbClr val="FF3300"/>
                </a:solidFill>
                <a:effectLst/>
              </a:rPr>
              <a:t>convective and stratiform clouds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9602" y="6172209"/>
            <a:ext cx="838200" cy="369235"/>
          </a:xfrm>
          <a:prstGeom prst="rect">
            <a:avLst/>
          </a:prstGeom>
          <a:noFill/>
        </p:spPr>
        <p:txBody>
          <a:bodyPr wrap="square" lIns="91242" tIns="45624" rIns="91242" bIns="45624" rtlCol="0">
            <a:spAutoFit/>
          </a:bodyPr>
          <a:lstStyle/>
          <a:p>
            <a:r>
              <a:rPr lang="en-US" dirty="0"/>
              <a:t>0830</a:t>
            </a:r>
            <a:endParaRPr lang="en-IN" dirty="0"/>
          </a:p>
        </p:txBody>
      </p:sp>
      <p:sp>
        <p:nvSpPr>
          <p:cNvPr id="15" name="TextBox 14"/>
          <p:cNvSpPr txBox="1"/>
          <p:nvPr/>
        </p:nvSpPr>
        <p:spPr>
          <a:xfrm>
            <a:off x="2819401" y="6248414"/>
            <a:ext cx="838200" cy="369235"/>
          </a:xfrm>
          <a:prstGeom prst="rect">
            <a:avLst/>
          </a:prstGeom>
          <a:noFill/>
        </p:spPr>
        <p:txBody>
          <a:bodyPr wrap="square" lIns="91242" tIns="45624" rIns="91242" bIns="45624" rtlCol="0">
            <a:spAutoFit/>
          </a:bodyPr>
          <a:lstStyle/>
          <a:p>
            <a:r>
              <a:rPr lang="en-US" dirty="0"/>
              <a:t>1130</a:t>
            </a:r>
            <a:endParaRPr lang="en-IN" dirty="0"/>
          </a:p>
        </p:txBody>
      </p:sp>
      <p:sp>
        <p:nvSpPr>
          <p:cNvPr id="16" name="TextBox 15"/>
          <p:cNvSpPr txBox="1"/>
          <p:nvPr/>
        </p:nvSpPr>
        <p:spPr>
          <a:xfrm>
            <a:off x="5943600" y="6324610"/>
            <a:ext cx="838200" cy="369235"/>
          </a:xfrm>
          <a:prstGeom prst="rect">
            <a:avLst/>
          </a:prstGeom>
          <a:noFill/>
        </p:spPr>
        <p:txBody>
          <a:bodyPr wrap="square" lIns="91242" tIns="45624" rIns="91242" bIns="45624" rtlCol="0">
            <a:spAutoFit/>
          </a:bodyPr>
          <a:lstStyle/>
          <a:p>
            <a:r>
              <a:rPr lang="en-US" dirty="0"/>
              <a:t>1730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5505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3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3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3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4" dur="2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000"/>
                            </p:stCondLst>
                            <p:childTnLst>
                              <p:par>
                                <p:cTn id="36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8" dur="2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3000"/>
                            </p:stCondLst>
                            <p:childTnLst>
                              <p:par>
                                <p:cTn id="40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2" dur="20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5" dur="20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0"/>
                            </p:stCondLst>
                            <p:childTnLst>
                              <p:par>
                                <p:cTn id="4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20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6" grpId="0" animBg="1"/>
      <p:bldP spid="7177" grpId="0" animBg="1"/>
      <p:bldP spid="7178" grpId="0" animBg="1"/>
      <p:bldP spid="7179" grpId="0" animBg="1"/>
      <p:bldP spid="7180" grpId="0" animBg="1"/>
      <p:bldP spid="7181" grpId="0" animBg="1"/>
      <p:bldP spid="7182" grpId="0" animBg="1"/>
      <p:bldP spid="718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381000" y="381002"/>
            <a:ext cx="2667000" cy="461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232" tIns="45619" rIns="91232" bIns="45619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 sz="2400" b="1" dirty="0">
                <a:solidFill>
                  <a:srgbClr val="0000FF"/>
                </a:solidFill>
              </a:rPr>
              <a:t>State of the art: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533404" y="914400"/>
            <a:ext cx="7772400" cy="1061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232" tIns="45619" rIns="91232" bIns="45619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 b="1" dirty="0">
                <a:effectLst/>
              </a:rPr>
              <a:t>Separation into </a:t>
            </a:r>
            <a:r>
              <a:rPr lang="en-GB" b="1" dirty="0" err="1">
                <a:effectLst/>
              </a:rPr>
              <a:t>stratiform</a:t>
            </a:r>
            <a:r>
              <a:rPr lang="en-GB" b="1" dirty="0">
                <a:effectLst/>
              </a:rPr>
              <a:t> and convective clouds, detraining water from convective clouds is source for </a:t>
            </a:r>
            <a:r>
              <a:rPr lang="en-GB" b="1" dirty="0" err="1">
                <a:effectLst/>
              </a:rPr>
              <a:t>stratiform</a:t>
            </a:r>
            <a:r>
              <a:rPr lang="en-GB" b="1" dirty="0">
                <a:effectLst/>
              </a:rPr>
              <a:t> clouds =&gt; radiative effects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 b="1" dirty="0">
                <a:effectLst/>
              </a:rPr>
              <a:t>If convective clouds change so do </a:t>
            </a:r>
            <a:r>
              <a:rPr lang="en-GB" b="1" dirty="0" err="1">
                <a:effectLst/>
              </a:rPr>
              <a:t>stratiform</a:t>
            </a:r>
            <a:r>
              <a:rPr lang="en-GB" b="1" dirty="0">
                <a:effectLst/>
              </a:rPr>
              <a:t>.</a:t>
            </a:r>
          </a:p>
        </p:txBody>
      </p:sp>
      <p:pic>
        <p:nvPicPr>
          <p:cNvPr id="6150" name="Picture 6" descr="j02938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5" y="2590800"/>
            <a:ext cx="1744663" cy="3581400"/>
          </a:xfrm>
          <a:prstGeom prst="rect">
            <a:avLst/>
          </a:prstGeom>
          <a:noFill/>
        </p:spPr>
      </p:pic>
      <p:sp>
        <p:nvSpPr>
          <p:cNvPr id="6151" name="Cloud"/>
          <p:cNvSpPr>
            <a:spLocks noChangeAspect="1" noEditPoints="1" noChangeArrowheads="1"/>
          </p:cNvSpPr>
          <p:nvPr/>
        </p:nvSpPr>
        <p:spPr bwMode="auto">
          <a:xfrm>
            <a:off x="4648200" y="2819421"/>
            <a:ext cx="4267200" cy="53816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99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lIns="91232" tIns="45619" rIns="91232" bIns="45619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>
              <a:solidFill>
                <a:srgbClr val="000000"/>
              </a:solidFill>
            </a:endParaRPr>
          </a:p>
        </p:txBody>
      </p:sp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2057401" y="2895600"/>
            <a:ext cx="2362200" cy="304800"/>
          </a:xfrm>
          <a:prstGeom prst="rightArrow">
            <a:avLst>
              <a:gd name="adj1" fmla="val 50000"/>
              <a:gd name="adj2" fmla="val 1937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232" tIns="45619" rIns="91232" bIns="45619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>
              <a:solidFill>
                <a:srgbClr val="000000"/>
              </a:solidFill>
            </a:endParaRPr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1219200" y="6019821"/>
            <a:ext cx="914400" cy="371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232" tIns="45619" rIns="91232" bIns="45619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>
                <a:solidFill>
                  <a:srgbClr val="009999"/>
                </a:solidFill>
              </a:rPr>
              <a:t>water</a:t>
            </a:r>
          </a:p>
        </p:txBody>
      </p:sp>
      <p:sp>
        <p:nvSpPr>
          <p:cNvPr id="6154" name="AutoShape 10"/>
          <p:cNvSpPr>
            <a:spLocks noChangeArrowheads="1"/>
          </p:cNvSpPr>
          <p:nvPr/>
        </p:nvSpPr>
        <p:spPr bwMode="auto">
          <a:xfrm>
            <a:off x="1295400" y="3124202"/>
            <a:ext cx="381000" cy="1295400"/>
          </a:xfrm>
          <a:prstGeom prst="upArrow">
            <a:avLst>
              <a:gd name="adj1" fmla="val 50000"/>
              <a:gd name="adj2" fmla="val 8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lIns="91232" tIns="45619" rIns="91232" bIns="45619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>
              <a:solidFill>
                <a:srgbClr val="000000"/>
              </a:solidFill>
            </a:endParaRPr>
          </a:p>
        </p:txBody>
      </p:sp>
      <p:sp>
        <p:nvSpPr>
          <p:cNvPr id="6156" name="AutoShape 12"/>
          <p:cNvSpPr>
            <a:spLocks noChangeArrowheads="1"/>
          </p:cNvSpPr>
          <p:nvPr/>
        </p:nvSpPr>
        <p:spPr bwMode="auto">
          <a:xfrm rot="16200000">
            <a:off x="1962152" y="5505450"/>
            <a:ext cx="647700" cy="6096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232" tIns="45619" rIns="91232" bIns="45619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>
              <a:solidFill>
                <a:srgbClr val="000000"/>
              </a:solidFill>
            </a:endParaRPr>
          </a:p>
        </p:txBody>
      </p:sp>
      <p:sp>
        <p:nvSpPr>
          <p:cNvPr id="6157" name="AutoShape 13"/>
          <p:cNvSpPr>
            <a:spLocks noChangeArrowheads="1"/>
          </p:cNvSpPr>
          <p:nvPr/>
        </p:nvSpPr>
        <p:spPr bwMode="auto">
          <a:xfrm rot="5400000" flipH="1">
            <a:off x="647700" y="5448300"/>
            <a:ext cx="685800" cy="6096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232" tIns="45619" rIns="91232" bIns="45619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>
              <a:solidFill>
                <a:srgbClr val="000000"/>
              </a:solidFill>
            </a:endParaRPr>
          </a:p>
        </p:txBody>
      </p:sp>
      <p:pic>
        <p:nvPicPr>
          <p:cNvPr id="6158" name="Picture 14" descr="j0293828"/>
          <p:cNvPicPr>
            <a:picLocks noChangeAspect="1" noChangeArrowheads="1"/>
          </p:cNvPicPr>
          <p:nvPr/>
        </p:nvPicPr>
        <p:blipFill>
          <a:blip r:embed="rId2" cstate="print"/>
          <a:srcRect t="63829"/>
          <a:stretch>
            <a:fillRect/>
          </a:stretch>
        </p:blipFill>
        <p:spPr bwMode="auto">
          <a:xfrm>
            <a:off x="5791200" y="3352801"/>
            <a:ext cx="1744663" cy="1295400"/>
          </a:xfrm>
          <a:prstGeom prst="rect">
            <a:avLst/>
          </a:prstGeom>
          <a:noFill/>
        </p:spPr>
      </p:pic>
      <p:sp>
        <p:nvSpPr>
          <p:cNvPr id="6159" name="AutoShape 15"/>
          <p:cNvSpPr>
            <a:spLocks noChangeArrowheads="1"/>
          </p:cNvSpPr>
          <p:nvPr/>
        </p:nvSpPr>
        <p:spPr bwMode="auto">
          <a:xfrm rot="3251035">
            <a:off x="5715000" y="2057400"/>
            <a:ext cx="1143000" cy="381000"/>
          </a:xfrm>
          <a:prstGeom prst="notchedRightArrow">
            <a:avLst>
              <a:gd name="adj1" fmla="val 50000"/>
              <a:gd name="adj2" fmla="val 7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232" tIns="45619" rIns="91232" bIns="45619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>
              <a:solidFill>
                <a:srgbClr val="000000"/>
              </a:solidFill>
            </a:endParaRPr>
          </a:p>
        </p:txBody>
      </p:sp>
      <p:sp>
        <p:nvSpPr>
          <p:cNvPr id="6160" name="AutoShape 16"/>
          <p:cNvSpPr>
            <a:spLocks noChangeArrowheads="1"/>
          </p:cNvSpPr>
          <p:nvPr/>
        </p:nvSpPr>
        <p:spPr bwMode="auto">
          <a:xfrm rot="-25400969">
            <a:off x="6629400" y="2209800"/>
            <a:ext cx="685800" cy="228600"/>
          </a:xfrm>
          <a:prstGeom prst="notchedRightArrow">
            <a:avLst>
              <a:gd name="adj1" fmla="val 50000"/>
              <a:gd name="adj2" fmla="val 7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232" tIns="45619" rIns="91232" bIns="45619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>
              <a:solidFill>
                <a:srgbClr val="000000"/>
              </a:solidFill>
            </a:endParaRPr>
          </a:p>
        </p:txBody>
      </p:sp>
      <p:sp>
        <p:nvSpPr>
          <p:cNvPr id="6161" name="AutoShape 17"/>
          <p:cNvSpPr>
            <a:spLocks noChangeArrowheads="1"/>
          </p:cNvSpPr>
          <p:nvPr/>
        </p:nvSpPr>
        <p:spPr bwMode="auto">
          <a:xfrm rot="5400000">
            <a:off x="6286500" y="5143500"/>
            <a:ext cx="1219200" cy="2286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232" tIns="45619" rIns="91232" bIns="45619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>
              <a:solidFill>
                <a:srgbClr val="000000"/>
              </a:solidFill>
            </a:endParaRPr>
          </a:p>
        </p:txBody>
      </p:sp>
      <p:sp>
        <p:nvSpPr>
          <p:cNvPr id="6162" name="AutoShape 18"/>
          <p:cNvSpPr>
            <a:spLocks noChangeArrowheads="1"/>
          </p:cNvSpPr>
          <p:nvPr/>
        </p:nvSpPr>
        <p:spPr bwMode="auto">
          <a:xfrm rot="16200000">
            <a:off x="7410450" y="2038352"/>
            <a:ext cx="1066800" cy="3429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232" tIns="45619" rIns="91232" bIns="45619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>
              <a:solidFill>
                <a:srgbClr val="000000"/>
              </a:solidFill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133600" y="3429005"/>
            <a:ext cx="4267200" cy="990600"/>
            <a:chOff x="1344" y="2160"/>
            <a:chExt cx="2688" cy="624"/>
          </a:xfrm>
        </p:grpSpPr>
        <p:sp>
          <p:nvSpPr>
            <p:cNvPr id="6163" name="AutoShape 19"/>
            <p:cNvSpPr>
              <a:spLocks noChangeArrowheads="1"/>
            </p:cNvSpPr>
            <p:nvPr/>
          </p:nvSpPr>
          <p:spPr bwMode="auto">
            <a:xfrm>
              <a:off x="1344" y="2544"/>
              <a:ext cx="864" cy="240"/>
            </a:xfrm>
            <a:prstGeom prst="chevron">
              <a:avLst>
                <a:gd name="adj" fmla="val 90000"/>
              </a:avLst>
            </a:prstGeom>
            <a:solidFill>
              <a:srgbClr val="CC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IN">
                <a:solidFill>
                  <a:srgbClr val="000000"/>
                </a:solidFill>
              </a:endParaRPr>
            </a:p>
          </p:txBody>
        </p:sp>
        <p:sp>
          <p:nvSpPr>
            <p:cNvPr id="6164" name="Text Box 20"/>
            <p:cNvSpPr txBox="1">
              <a:spLocks noChangeArrowheads="1"/>
            </p:cNvSpPr>
            <p:nvPr/>
          </p:nvSpPr>
          <p:spPr bwMode="auto">
            <a:xfrm>
              <a:off x="2304" y="2544"/>
              <a:ext cx="864" cy="233"/>
            </a:xfrm>
            <a:prstGeom prst="rect">
              <a:avLst/>
            </a:prstGeom>
            <a:noFill/>
            <a:ln w="9525">
              <a:solidFill>
                <a:srgbClr val="CCFF33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GB">
                  <a:solidFill>
                    <a:srgbClr val="000000"/>
                  </a:solidFill>
                </a:rPr>
                <a:t>Latent heat</a:t>
              </a:r>
            </a:p>
          </p:txBody>
        </p:sp>
        <p:sp>
          <p:nvSpPr>
            <p:cNvPr id="6165" name="AutoShape 21"/>
            <p:cNvSpPr>
              <a:spLocks noChangeArrowheads="1"/>
            </p:cNvSpPr>
            <p:nvPr/>
          </p:nvSpPr>
          <p:spPr bwMode="auto">
            <a:xfrm rot="8723911">
              <a:off x="3168" y="2160"/>
              <a:ext cx="864" cy="240"/>
            </a:xfrm>
            <a:prstGeom prst="chevron">
              <a:avLst>
                <a:gd name="adj" fmla="val 90000"/>
              </a:avLst>
            </a:prstGeom>
            <a:solidFill>
              <a:srgbClr val="CC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IN">
                <a:solidFill>
                  <a:srgbClr val="000000"/>
                </a:solidFill>
              </a:endParaRPr>
            </a:p>
          </p:txBody>
        </p:sp>
      </p:grpSp>
      <p:sp>
        <p:nvSpPr>
          <p:cNvPr id="6168" name="AutoShape 24"/>
          <p:cNvSpPr>
            <a:spLocks noChangeArrowheads="1"/>
          </p:cNvSpPr>
          <p:nvPr/>
        </p:nvSpPr>
        <p:spPr bwMode="auto">
          <a:xfrm rot="5400000">
            <a:off x="7429502" y="3848100"/>
            <a:ext cx="1066800" cy="381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232" tIns="45619" rIns="91232" bIns="45619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26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0" dur="3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9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000"/>
                            </p:stCondLst>
                            <p:childTnLst>
                              <p:par>
                                <p:cTn id="5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8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/>
      <p:bldP spid="6151" grpId="0" animBg="1"/>
      <p:bldP spid="6152" grpId="0" animBg="1"/>
      <p:bldP spid="6153" grpId="0"/>
      <p:bldP spid="6154" grpId="0" animBg="1"/>
      <p:bldP spid="6156" grpId="0" animBg="1"/>
      <p:bldP spid="6157" grpId="0" animBg="1"/>
      <p:bldP spid="6159" grpId="0" animBg="1"/>
      <p:bldP spid="6160" grpId="0" animBg="1"/>
      <p:bldP spid="6161" grpId="0" animBg="1"/>
      <p:bldP spid="6162" grpId="0" animBg="1"/>
      <p:bldP spid="616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Rectangle 2050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GB" dirty="0"/>
              <a:t>Revised Cloud-Convective-Radiation in  CFSv2 T126</a:t>
            </a:r>
            <a:endParaRPr lang="en-US" dirty="0"/>
          </a:p>
        </p:txBody>
      </p:sp>
      <p:grpSp>
        <p:nvGrpSpPr>
          <p:cNvPr id="2" name="Group 2051"/>
          <p:cNvGrpSpPr>
            <a:grpSpLocks/>
          </p:cNvGrpSpPr>
          <p:nvPr/>
        </p:nvGrpSpPr>
        <p:grpSpPr bwMode="auto">
          <a:xfrm>
            <a:off x="381031" y="1873251"/>
            <a:ext cx="3590925" cy="3765549"/>
            <a:chOff x="240" y="1180"/>
            <a:chExt cx="2262" cy="2372"/>
          </a:xfrm>
        </p:grpSpPr>
        <p:grpSp>
          <p:nvGrpSpPr>
            <p:cNvPr id="3" name="Group 2052"/>
            <p:cNvGrpSpPr>
              <a:grpSpLocks/>
            </p:cNvGrpSpPr>
            <p:nvPr/>
          </p:nvGrpSpPr>
          <p:grpSpPr bwMode="auto">
            <a:xfrm>
              <a:off x="240" y="1440"/>
              <a:ext cx="2262" cy="2112"/>
              <a:chOff x="240" y="1440"/>
              <a:chExt cx="2262" cy="2112"/>
            </a:xfrm>
          </p:grpSpPr>
          <p:sp>
            <p:nvSpPr>
              <p:cNvPr id="9254" name="Freeform 2053"/>
              <p:cNvSpPr>
                <a:spLocks/>
              </p:cNvSpPr>
              <p:nvPr/>
            </p:nvSpPr>
            <p:spPr bwMode="auto">
              <a:xfrm>
                <a:off x="240" y="1440"/>
                <a:ext cx="2262" cy="2112"/>
              </a:xfrm>
              <a:custGeom>
                <a:avLst/>
                <a:gdLst>
                  <a:gd name="T0" fmla="*/ 574 w 2262"/>
                  <a:gd name="T1" fmla="*/ 2049 h 2680"/>
                  <a:gd name="T2" fmla="*/ 526 w 2262"/>
                  <a:gd name="T3" fmla="*/ 1709 h 2680"/>
                  <a:gd name="T4" fmla="*/ 622 w 2262"/>
                  <a:gd name="T5" fmla="*/ 1482 h 2680"/>
                  <a:gd name="T6" fmla="*/ 622 w 2262"/>
                  <a:gd name="T7" fmla="*/ 1255 h 2680"/>
                  <a:gd name="T8" fmla="*/ 526 w 2262"/>
                  <a:gd name="T9" fmla="*/ 1065 h 2680"/>
                  <a:gd name="T10" fmla="*/ 526 w 2262"/>
                  <a:gd name="T11" fmla="*/ 838 h 2680"/>
                  <a:gd name="T12" fmla="*/ 430 w 2262"/>
                  <a:gd name="T13" fmla="*/ 574 h 2680"/>
                  <a:gd name="T14" fmla="*/ 478 w 2262"/>
                  <a:gd name="T15" fmla="*/ 385 h 2680"/>
                  <a:gd name="T16" fmla="*/ 32 w 2262"/>
                  <a:gd name="T17" fmla="*/ 76 h 2680"/>
                  <a:gd name="T18" fmla="*/ 670 w 2262"/>
                  <a:gd name="T19" fmla="*/ 44 h 2680"/>
                  <a:gd name="T20" fmla="*/ 862 w 2262"/>
                  <a:gd name="T21" fmla="*/ 6 h 2680"/>
                  <a:gd name="T22" fmla="*/ 1006 w 2262"/>
                  <a:gd name="T23" fmla="*/ 82 h 2680"/>
                  <a:gd name="T24" fmla="*/ 1246 w 2262"/>
                  <a:gd name="T25" fmla="*/ 82 h 2680"/>
                  <a:gd name="T26" fmla="*/ 1390 w 2262"/>
                  <a:gd name="T27" fmla="*/ 44 h 2680"/>
                  <a:gd name="T28" fmla="*/ 1534 w 2262"/>
                  <a:gd name="T29" fmla="*/ 44 h 2680"/>
                  <a:gd name="T30" fmla="*/ 1726 w 2262"/>
                  <a:gd name="T31" fmla="*/ 6 h 2680"/>
                  <a:gd name="T32" fmla="*/ 1918 w 2262"/>
                  <a:gd name="T33" fmla="*/ 82 h 2680"/>
                  <a:gd name="T34" fmla="*/ 2110 w 2262"/>
                  <a:gd name="T35" fmla="*/ 82 h 2680"/>
                  <a:gd name="T36" fmla="*/ 2254 w 2262"/>
                  <a:gd name="T37" fmla="*/ 158 h 2680"/>
                  <a:gd name="T38" fmla="*/ 2158 w 2262"/>
                  <a:gd name="T39" fmla="*/ 347 h 2680"/>
                  <a:gd name="T40" fmla="*/ 1966 w 2262"/>
                  <a:gd name="T41" fmla="*/ 422 h 2680"/>
                  <a:gd name="T42" fmla="*/ 1726 w 2262"/>
                  <a:gd name="T43" fmla="*/ 422 h 2680"/>
                  <a:gd name="T44" fmla="*/ 1582 w 2262"/>
                  <a:gd name="T45" fmla="*/ 385 h 2680"/>
                  <a:gd name="T46" fmla="*/ 1486 w 2262"/>
                  <a:gd name="T47" fmla="*/ 422 h 2680"/>
                  <a:gd name="T48" fmla="*/ 1246 w 2262"/>
                  <a:gd name="T49" fmla="*/ 422 h 2680"/>
                  <a:gd name="T50" fmla="*/ 1207 w 2262"/>
                  <a:gd name="T51" fmla="*/ 434 h 2680"/>
                  <a:gd name="T52" fmla="*/ 1054 w 2262"/>
                  <a:gd name="T53" fmla="*/ 460 h 2680"/>
                  <a:gd name="T54" fmla="*/ 1006 w 2262"/>
                  <a:gd name="T55" fmla="*/ 498 h 2680"/>
                  <a:gd name="T56" fmla="*/ 1054 w 2262"/>
                  <a:gd name="T57" fmla="*/ 687 h 2680"/>
                  <a:gd name="T58" fmla="*/ 1006 w 2262"/>
                  <a:gd name="T59" fmla="*/ 801 h 2680"/>
                  <a:gd name="T60" fmla="*/ 1006 w 2262"/>
                  <a:gd name="T61" fmla="*/ 952 h 2680"/>
                  <a:gd name="T62" fmla="*/ 1054 w 2262"/>
                  <a:gd name="T63" fmla="*/ 1179 h 2680"/>
                  <a:gd name="T64" fmla="*/ 1102 w 2262"/>
                  <a:gd name="T65" fmla="*/ 1330 h 2680"/>
                  <a:gd name="T66" fmla="*/ 1054 w 2262"/>
                  <a:gd name="T67" fmla="*/ 1444 h 2680"/>
                  <a:gd name="T68" fmla="*/ 1052 w 2262"/>
                  <a:gd name="T69" fmla="*/ 1610 h 2680"/>
                  <a:gd name="T70" fmla="*/ 1112 w 2262"/>
                  <a:gd name="T71" fmla="*/ 1839 h 2680"/>
                  <a:gd name="T72" fmla="*/ 958 w 2262"/>
                  <a:gd name="T73" fmla="*/ 1935 h 2680"/>
                  <a:gd name="T74" fmla="*/ 1006 w 2262"/>
                  <a:gd name="T75" fmla="*/ 1973 h 2680"/>
                  <a:gd name="T76" fmla="*/ 1006 w 2262"/>
                  <a:gd name="T77" fmla="*/ 2011 h 2680"/>
                  <a:gd name="T78" fmla="*/ 910 w 2262"/>
                  <a:gd name="T79" fmla="*/ 2087 h 2680"/>
                  <a:gd name="T80" fmla="*/ 574 w 2262"/>
                  <a:gd name="T81" fmla="*/ 2049 h 268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2262" h="2680">
                    <a:moveTo>
                      <a:pt x="574" y="2600"/>
                    </a:moveTo>
                    <a:cubicBezTo>
                      <a:pt x="510" y="2520"/>
                      <a:pt x="518" y="2288"/>
                      <a:pt x="526" y="2168"/>
                    </a:cubicBezTo>
                    <a:cubicBezTo>
                      <a:pt x="534" y="2048"/>
                      <a:pt x="606" y="1976"/>
                      <a:pt x="622" y="1880"/>
                    </a:cubicBezTo>
                    <a:cubicBezTo>
                      <a:pt x="638" y="1784"/>
                      <a:pt x="638" y="1680"/>
                      <a:pt x="622" y="1592"/>
                    </a:cubicBezTo>
                    <a:cubicBezTo>
                      <a:pt x="606" y="1504"/>
                      <a:pt x="542" y="1440"/>
                      <a:pt x="526" y="1352"/>
                    </a:cubicBezTo>
                    <a:cubicBezTo>
                      <a:pt x="510" y="1264"/>
                      <a:pt x="542" y="1168"/>
                      <a:pt x="526" y="1064"/>
                    </a:cubicBezTo>
                    <a:cubicBezTo>
                      <a:pt x="510" y="960"/>
                      <a:pt x="438" y="824"/>
                      <a:pt x="430" y="728"/>
                    </a:cubicBezTo>
                    <a:cubicBezTo>
                      <a:pt x="422" y="632"/>
                      <a:pt x="544" y="593"/>
                      <a:pt x="478" y="488"/>
                    </a:cubicBezTo>
                    <a:cubicBezTo>
                      <a:pt x="412" y="383"/>
                      <a:pt x="0" y="169"/>
                      <a:pt x="32" y="97"/>
                    </a:cubicBezTo>
                    <a:cubicBezTo>
                      <a:pt x="64" y="25"/>
                      <a:pt x="532" y="71"/>
                      <a:pt x="670" y="56"/>
                    </a:cubicBezTo>
                    <a:cubicBezTo>
                      <a:pt x="808" y="41"/>
                      <a:pt x="806" y="0"/>
                      <a:pt x="862" y="8"/>
                    </a:cubicBezTo>
                    <a:cubicBezTo>
                      <a:pt x="918" y="16"/>
                      <a:pt x="942" y="88"/>
                      <a:pt x="1006" y="104"/>
                    </a:cubicBezTo>
                    <a:cubicBezTo>
                      <a:pt x="1070" y="120"/>
                      <a:pt x="1182" y="112"/>
                      <a:pt x="1246" y="104"/>
                    </a:cubicBezTo>
                    <a:cubicBezTo>
                      <a:pt x="1310" y="96"/>
                      <a:pt x="1342" y="64"/>
                      <a:pt x="1390" y="56"/>
                    </a:cubicBezTo>
                    <a:cubicBezTo>
                      <a:pt x="1438" y="48"/>
                      <a:pt x="1478" y="64"/>
                      <a:pt x="1534" y="56"/>
                    </a:cubicBezTo>
                    <a:cubicBezTo>
                      <a:pt x="1590" y="48"/>
                      <a:pt x="1662" y="0"/>
                      <a:pt x="1726" y="8"/>
                    </a:cubicBezTo>
                    <a:cubicBezTo>
                      <a:pt x="1790" y="16"/>
                      <a:pt x="1854" y="88"/>
                      <a:pt x="1918" y="104"/>
                    </a:cubicBezTo>
                    <a:cubicBezTo>
                      <a:pt x="1982" y="120"/>
                      <a:pt x="2054" y="88"/>
                      <a:pt x="2110" y="104"/>
                    </a:cubicBezTo>
                    <a:cubicBezTo>
                      <a:pt x="2166" y="120"/>
                      <a:pt x="2246" y="144"/>
                      <a:pt x="2254" y="200"/>
                    </a:cubicBezTo>
                    <a:cubicBezTo>
                      <a:pt x="2262" y="256"/>
                      <a:pt x="2206" y="384"/>
                      <a:pt x="2158" y="440"/>
                    </a:cubicBezTo>
                    <a:cubicBezTo>
                      <a:pt x="2110" y="496"/>
                      <a:pt x="2038" y="520"/>
                      <a:pt x="1966" y="536"/>
                    </a:cubicBezTo>
                    <a:cubicBezTo>
                      <a:pt x="1894" y="552"/>
                      <a:pt x="1790" y="544"/>
                      <a:pt x="1726" y="536"/>
                    </a:cubicBezTo>
                    <a:cubicBezTo>
                      <a:pt x="1662" y="528"/>
                      <a:pt x="1622" y="488"/>
                      <a:pt x="1582" y="488"/>
                    </a:cubicBezTo>
                    <a:cubicBezTo>
                      <a:pt x="1542" y="488"/>
                      <a:pt x="1542" y="528"/>
                      <a:pt x="1486" y="536"/>
                    </a:cubicBezTo>
                    <a:cubicBezTo>
                      <a:pt x="1430" y="544"/>
                      <a:pt x="1292" y="534"/>
                      <a:pt x="1246" y="536"/>
                    </a:cubicBezTo>
                    <a:cubicBezTo>
                      <a:pt x="1200" y="538"/>
                      <a:pt x="1239" y="543"/>
                      <a:pt x="1207" y="551"/>
                    </a:cubicBezTo>
                    <a:cubicBezTo>
                      <a:pt x="1175" y="559"/>
                      <a:pt x="1087" y="571"/>
                      <a:pt x="1054" y="584"/>
                    </a:cubicBezTo>
                    <a:cubicBezTo>
                      <a:pt x="1021" y="597"/>
                      <a:pt x="1006" y="584"/>
                      <a:pt x="1006" y="632"/>
                    </a:cubicBezTo>
                    <a:cubicBezTo>
                      <a:pt x="1006" y="680"/>
                      <a:pt x="1054" y="808"/>
                      <a:pt x="1054" y="872"/>
                    </a:cubicBezTo>
                    <a:cubicBezTo>
                      <a:pt x="1054" y="936"/>
                      <a:pt x="1014" y="960"/>
                      <a:pt x="1006" y="1016"/>
                    </a:cubicBezTo>
                    <a:cubicBezTo>
                      <a:pt x="998" y="1072"/>
                      <a:pt x="998" y="1128"/>
                      <a:pt x="1006" y="1208"/>
                    </a:cubicBezTo>
                    <a:cubicBezTo>
                      <a:pt x="1014" y="1288"/>
                      <a:pt x="1038" y="1416"/>
                      <a:pt x="1054" y="1496"/>
                    </a:cubicBezTo>
                    <a:cubicBezTo>
                      <a:pt x="1070" y="1576"/>
                      <a:pt x="1102" y="1632"/>
                      <a:pt x="1102" y="1688"/>
                    </a:cubicBezTo>
                    <a:cubicBezTo>
                      <a:pt x="1102" y="1744"/>
                      <a:pt x="1062" y="1773"/>
                      <a:pt x="1054" y="1832"/>
                    </a:cubicBezTo>
                    <a:cubicBezTo>
                      <a:pt x="1046" y="1891"/>
                      <a:pt x="1042" y="1959"/>
                      <a:pt x="1052" y="2043"/>
                    </a:cubicBezTo>
                    <a:cubicBezTo>
                      <a:pt x="1062" y="2127"/>
                      <a:pt x="1128" y="2265"/>
                      <a:pt x="1112" y="2334"/>
                    </a:cubicBezTo>
                    <a:cubicBezTo>
                      <a:pt x="1096" y="2403"/>
                      <a:pt x="976" y="2428"/>
                      <a:pt x="958" y="2456"/>
                    </a:cubicBezTo>
                    <a:cubicBezTo>
                      <a:pt x="940" y="2484"/>
                      <a:pt x="998" y="2488"/>
                      <a:pt x="1006" y="2504"/>
                    </a:cubicBezTo>
                    <a:cubicBezTo>
                      <a:pt x="1014" y="2520"/>
                      <a:pt x="1022" y="2528"/>
                      <a:pt x="1006" y="2552"/>
                    </a:cubicBezTo>
                    <a:cubicBezTo>
                      <a:pt x="990" y="2576"/>
                      <a:pt x="982" y="2640"/>
                      <a:pt x="910" y="2648"/>
                    </a:cubicBezTo>
                    <a:cubicBezTo>
                      <a:pt x="838" y="2656"/>
                      <a:pt x="638" y="2680"/>
                      <a:pt x="574" y="2600"/>
                    </a:cubicBezTo>
                    <a:close/>
                  </a:path>
                </a:pathLst>
              </a:custGeom>
              <a:solidFill>
                <a:srgbClr val="00FFFF"/>
              </a:solidFill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 defTabSz="911466"/>
                <a:endParaRPr lang="en-IN" dirty="0">
                  <a:solidFill>
                    <a:prstClr val="black"/>
                  </a:solidFill>
                  <a:cs typeface="Tahoma" pitchFamily="34" charset="0"/>
                </a:endParaRPr>
              </a:p>
            </p:txBody>
          </p:sp>
          <p:sp>
            <p:nvSpPr>
              <p:cNvPr id="9255" name="AutoShape 2054"/>
              <p:cNvSpPr>
                <a:spLocks noChangeArrowheads="1"/>
              </p:cNvSpPr>
              <p:nvPr/>
            </p:nvSpPr>
            <p:spPr bwMode="auto">
              <a:xfrm>
                <a:off x="912" y="2160"/>
                <a:ext cx="288" cy="1200"/>
              </a:xfrm>
              <a:prstGeom prst="upArrow">
                <a:avLst>
                  <a:gd name="adj1" fmla="val 50000"/>
                  <a:gd name="adj2" fmla="val 104167"/>
                </a:avLst>
              </a:prstGeom>
              <a:solidFill>
                <a:srgbClr val="FF0000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1466"/>
                <a:endParaRPr lang="en-IN" dirty="0">
                  <a:solidFill>
                    <a:prstClr val="black"/>
                  </a:solidFill>
                  <a:cs typeface="Tahoma" pitchFamily="34" charset="0"/>
                </a:endParaRPr>
              </a:p>
            </p:txBody>
          </p:sp>
          <p:sp>
            <p:nvSpPr>
              <p:cNvPr id="9256" name="AutoShape 2055"/>
              <p:cNvSpPr>
                <a:spLocks noChangeArrowheads="1"/>
              </p:cNvSpPr>
              <p:nvPr/>
            </p:nvSpPr>
            <p:spPr bwMode="auto">
              <a:xfrm>
                <a:off x="1056" y="1632"/>
                <a:ext cx="816" cy="144"/>
              </a:xfrm>
              <a:prstGeom prst="rightArrow">
                <a:avLst>
                  <a:gd name="adj1" fmla="val 50000"/>
                  <a:gd name="adj2" fmla="val 141667"/>
                </a:avLst>
              </a:prstGeom>
              <a:solidFill>
                <a:srgbClr val="FF0000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1466"/>
                <a:endParaRPr lang="en-IN" dirty="0">
                  <a:solidFill>
                    <a:prstClr val="black"/>
                  </a:solidFill>
                  <a:cs typeface="Tahoma" pitchFamily="34" charset="0"/>
                </a:endParaRPr>
              </a:p>
            </p:txBody>
          </p:sp>
        </p:grpSp>
        <p:sp>
          <p:nvSpPr>
            <p:cNvPr id="9253" name="Text Box 2056"/>
            <p:cNvSpPr txBox="1">
              <a:spLocks noChangeArrowheads="1"/>
            </p:cNvSpPr>
            <p:nvPr/>
          </p:nvSpPr>
          <p:spPr bwMode="auto">
            <a:xfrm>
              <a:off x="766" y="1180"/>
              <a:ext cx="762" cy="233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911466"/>
              <a:r>
                <a:rPr lang="en-US" dirty="0">
                  <a:solidFill>
                    <a:prstClr val="black"/>
                  </a:solidFill>
                  <a:cs typeface="Tahoma" pitchFamily="34" charset="0"/>
                </a:rPr>
                <a:t>convection</a:t>
              </a:r>
            </a:p>
          </p:txBody>
        </p:sp>
      </p:grpSp>
      <p:sp>
        <p:nvSpPr>
          <p:cNvPr id="9220" name="Text Box 2057"/>
          <p:cNvSpPr txBox="1">
            <a:spLocks noChangeArrowheads="1"/>
          </p:cNvSpPr>
          <p:nvPr/>
        </p:nvSpPr>
        <p:spPr bwMode="auto">
          <a:xfrm>
            <a:off x="381000" y="6140068"/>
            <a:ext cx="8305800" cy="36906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lIns="91135" tIns="45570" rIns="91135" bIns="45570" anchor="ctr">
            <a:spAutoFit/>
          </a:bodyPr>
          <a:lstStyle/>
          <a:p>
            <a:pPr defTabSz="911466">
              <a:spcBef>
                <a:spcPct val="50000"/>
              </a:spcBef>
            </a:pPr>
            <a:r>
              <a:rPr lang="en-US" dirty="0">
                <a:solidFill>
                  <a:prstClr val="black"/>
                </a:solidFill>
                <a:cs typeface="Tahoma" pitchFamily="34" charset="0"/>
              </a:rPr>
              <a:t>Clouds are the result of </a:t>
            </a:r>
            <a:r>
              <a:rPr lang="en-US" dirty="0">
                <a:solidFill>
                  <a:srgbClr val="00CC00"/>
                </a:solidFill>
                <a:cs typeface="Tahoma" pitchFamily="34" charset="0"/>
              </a:rPr>
              <a:t>complex interactions</a:t>
            </a:r>
            <a:r>
              <a:rPr lang="en-US" dirty="0">
                <a:solidFill>
                  <a:prstClr val="black"/>
                </a:solidFill>
                <a:cs typeface="Tahoma" pitchFamily="34" charset="0"/>
              </a:rPr>
              <a:t> between a large number of processes</a:t>
            </a:r>
          </a:p>
        </p:txBody>
      </p:sp>
      <p:grpSp>
        <p:nvGrpSpPr>
          <p:cNvPr id="4" name="Group 2058"/>
          <p:cNvGrpSpPr>
            <a:grpSpLocks/>
          </p:cNvGrpSpPr>
          <p:nvPr/>
        </p:nvGrpSpPr>
        <p:grpSpPr bwMode="auto">
          <a:xfrm>
            <a:off x="5237163" y="1447800"/>
            <a:ext cx="2916238" cy="2319338"/>
            <a:chOff x="3299" y="912"/>
            <a:chExt cx="1837" cy="1461"/>
          </a:xfrm>
        </p:grpSpPr>
        <p:grpSp>
          <p:nvGrpSpPr>
            <p:cNvPr id="5" name="Group 2059"/>
            <p:cNvGrpSpPr>
              <a:grpSpLocks/>
            </p:cNvGrpSpPr>
            <p:nvPr/>
          </p:nvGrpSpPr>
          <p:grpSpPr bwMode="auto">
            <a:xfrm>
              <a:off x="3936" y="912"/>
              <a:ext cx="1200" cy="912"/>
              <a:chOff x="3936" y="912"/>
              <a:chExt cx="1200" cy="912"/>
            </a:xfrm>
          </p:grpSpPr>
          <p:sp>
            <p:nvSpPr>
              <p:cNvPr id="9250" name="AutoShape 2060"/>
              <p:cNvSpPr>
                <a:spLocks noChangeArrowheads="1"/>
              </p:cNvSpPr>
              <p:nvPr/>
            </p:nvSpPr>
            <p:spPr bwMode="auto">
              <a:xfrm>
                <a:off x="3936" y="912"/>
                <a:ext cx="1200" cy="912"/>
              </a:xfrm>
              <a:prstGeom prst="irregularSeal2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1466"/>
                <a:endParaRPr lang="en-IN" dirty="0">
                  <a:solidFill>
                    <a:prstClr val="black"/>
                  </a:solidFill>
                  <a:cs typeface="Tahoma" pitchFamily="34" charset="0"/>
                </a:endParaRPr>
              </a:p>
            </p:txBody>
          </p:sp>
          <p:sp>
            <p:nvSpPr>
              <p:cNvPr id="9251" name="AutoShape 2061"/>
              <p:cNvSpPr>
                <a:spLocks noChangeArrowheads="1"/>
              </p:cNvSpPr>
              <p:nvPr/>
            </p:nvSpPr>
            <p:spPr bwMode="auto">
              <a:xfrm>
                <a:off x="4224" y="1104"/>
                <a:ext cx="528" cy="528"/>
              </a:xfrm>
              <a:prstGeom prst="smileyFace">
                <a:avLst>
                  <a:gd name="adj" fmla="val 4653"/>
                </a:avLst>
              </a:prstGeom>
              <a:solidFill>
                <a:srgbClr val="FFFF00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1466"/>
                <a:endParaRPr lang="en-IN" dirty="0">
                  <a:solidFill>
                    <a:prstClr val="black"/>
                  </a:solidFill>
                  <a:cs typeface="Tahoma" pitchFamily="34" charset="0"/>
                </a:endParaRPr>
              </a:p>
            </p:txBody>
          </p:sp>
        </p:grpSp>
        <p:sp>
          <p:nvSpPr>
            <p:cNvPr id="9248" name="Freeform 2062"/>
            <p:cNvSpPr>
              <a:spLocks/>
            </p:cNvSpPr>
            <p:nvPr/>
          </p:nvSpPr>
          <p:spPr bwMode="auto">
            <a:xfrm>
              <a:off x="4272" y="1824"/>
              <a:ext cx="182" cy="549"/>
            </a:xfrm>
            <a:custGeom>
              <a:avLst/>
              <a:gdLst>
                <a:gd name="T0" fmla="*/ 180 w 182"/>
                <a:gd name="T1" fmla="*/ 0 h 549"/>
                <a:gd name="T2" fmla="*/ 103 w 182"/>
                <a:gd name="T3" fmla="*/ 51 h 549"/>
                <a:gd name="T4" fmla="*/ 171 w 182"/>
                <a:gd name="T5" fmla="*/ 154 h 549"/>
                <a:gd name="T6" fmla="*/ 94 w 182"/>
                <a:gd name="T7" fmla="*/ 240 h 549"/>
                <a:gd name="T8" fmla="*/ 43 w 182"/>
                <a:gd name="T9" fmla="*/ 283 h 549"/>
                <a:gd name="T10" fmla="*/ 103 w 182"/>
                <a:gd name="T11" fmla="*/ 317 h 549"/>
                <a:gd name="T12" fmla="*/ 129 w 182"/>
                <a:gd name="T13" fmla="*/ 334 h 549"/>
                <a:gd name="T14" fmla="*/ 163 w 182"/>
                <a:gd name="T15" fmla="*/ 386 h 549"/>
                <a:gd name="T16" fmla="*/ 111 w 182"/>
                <a:gd name="T17" fmla="*/ 497 h 549"/>
                <a:gd name="T18" fmla="*/ 0 w 182"/>
                <a:gd name="T19" fmla="*/ 549 h 54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82" h="549">
                  <a:moveTo>
                    <a:pt x="180" y="0"/>
                  </a:moveTo>
                  <a:cubicBezTo>
                    <a:pt x="130" y="9"/>
                    <a:pt x="118" y="5"/>
                    <a:pt x="103" y="51"/>
                  </a:cubicBezTo>
                  <a:cubicBezTo>
                    <a:pt x="116" y="93"/>
                    <a:pt x="141" y="124"/>
                    <a:pt x="171" y="154"/>
                  </a:cubicBezTo>
                  <a:cubicBezTo>
                    <a:pt x="159" y="229"/>
                    <a:pt x="169" y="227"/>
                    <a:pt x="94" y="240"/>
                  </a:cubicBezTo>
                  <a:cubicBezTo>
                    <a:pt x="87" y="245"/>
                    <a:pt x="42" y="273"/>
                    <a:pt x="43" y="283"/>
                  </a:cubicBezTo>
                  <a:cubicBezTo>
                    <a:pt x="46" y="303"/>
                    <a:pt x="88" y="312"/>
                    <a:pt x="103" y="317"/>
                  </a:cubicBezTo>
                  <a:cubicBezTo>
                    <a:pt x="112" y="323"/>
                    <a:pt x="122" y="326"/>
                    <a:pt x="129" y="334"/>
                  </a:cubicBezTo>
                  <a:cubicBezTo>
                    <a:pt x="143" y="350"/>
                    <a:pt x="163" y="386"/>
                    <a:pt x="163" y="386"/>
                  </a:cubicBezTo>
                  <a:cubicBezTo>
                    <a:pt x="182" y="446"/>
                    <a:pt x="171" y="483"/>
                    <a:pt x="111" y="497"/>
                  </a:cubicBezTo>
                  <a:cubicBezTo>
                    <a:pt x="74" y="515"/>
                    <a:pt x="36" y="530"/>
                    <a:pt x="0" y="549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pPr defTabSz="911466"/>
              <a:endParaRPr lang="en-IN" dirty="0">
                <a:solidFill>
                  <a:prstClr val="black"/>
                </a:solidFill>
                <a:cs typeface="Tahoma" pitchFamily="34" charset="0"/>
              </a:endParaRPr>
            </a:p>
          </p:txBody>
        </p:sp>
        <p:sp>
          <p:nvSpPr>
            <p:cNvPr id="9249" name="Text Box 2063"/>
            <p:cNvSpPr txBox="1">
              <a:spLocks noChangeArrowheads="1"/>
            </p:cNvSpPr>
            <p:nvPr/>
          </p:nvSpPr>
          <p:spPr bwMode="auto">
            <a:xfrm>
              <a:off x="3299" y="1084"/>
              <a:ext cx="647" cy="233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 defTabSz="911466"/>
              <a:r>
                <a:rPr lang="en-US" dirty="0">
                  <a:solidFill>
                    <a:prstClr val="black"/>
                  </a:solidFill>
                  <a:cs typeface="Tahoma" pitchFamily="34" charset="0"/>
                </a:rPr>
                <a:t>radiation</a:t>
              </a:r>
            </a:p>
          </p:txBody>
        </p:sp>
      </p:grpSp>
      <p:grpSp>
        <p:nvGrpSpPr>
          <p:cNvPr id="6" name="Group 2064"/>
          <p:cNvGrpSpPr>
            <a:grpSpLocks/>
          </p:cNvGrpSpPr>
          <p:nvPr/>
        </p:nvGrpSpPr>
        <p:grpSpPr bwMode="auto">
          <a:xfrm>
            <a:off x="5333999" y="3930652"/>
            <a:ext cx="3252788" cy="1708150"/>
            <a:chOff x="3360" y="2476"/>
            <a:chExt cx="2049" cy="1076"/>
          </a:xfrm>
        </p:grpSpPr>
        <p:sp>
          <p:nvSpPr>
            <p:cNvPr id="9242" name="Freeform 2065" descr="30%"/>
            <p:cNvSpPr>
              <a:spLocks/>
            </p:cNvSpPr>
            <p:nvPr/>
          </p:nvSpPr>
          <p:spPr bwMode="auto">
            <a:xfrm>
              <a:off x="3360" y="2488"/>
              <a:ext cx="1296" cy="504"/>
            </a:xfrm>
            <a:custGeom>
              <a:avLst/>
              <a:gdLst>
                <a:gd name="T0" fmla="*/ 19 w 2160"/>
                <a:gd name="T1" fmla="*/ 392 h 504"/>
                <a:gd name="T2" fmla="*/ 106 w 2160"/>
                <a:gd name="T3" fmla="*/ 488 h 504"/>
                <a:gd name="T4" fmla="*/ 134 w 2160"/>
                <a:gd name="T5" fmla="*/ 488 h 504"/>
                <a:gd name="T6" fmla="*/ 307 w 2160"/>
                <a:gd name="T7" fmla="*/ 488 h 504"/>
                <a:gd name="T8" fmla="*/ 422 w 2160"/>
                <a:gd name="T9" fmla="*/ 392 h 504"/>
                <a:gd name="T10" fmla="*/ 566 w 2160"/>
                <a:gd name="T11" fmla="*/ 440 h 504"/>
                <a:gd name="T12" fmla="*/ 682 w 2160"/>
                <a:gd name="T13" fmla="*/ 440 h 504"/>
                <a:gd name="T14" fmla="*/ 883 w 2160"/>
                <a:gd name="T15" fmla="*/ 440 h 504"/>
                <a:gd name="T16" fmla="*/ 998 w 2160"/>
                <a:gd name="T17" fmla="*/ 488 h 504"/>
                <a:gd name="T18" fmla="*/ 1200 w 2160"/>
                <a:gd name="T19" fmla="*/ 392 h 504"/>
                <a:gd name="T20" fmla="*/ 1286 w 2160"/>
                <a:gd name="T21" fmla="*/ 248 h 504"/>
                <a:gd name="T22" fmla="*/ 1142 w 2160"/>
                <a:gd name="T23" fmla="*/ 104 h 504"/>
                <a:gd name="T24" fmla="*/ 883 w 2160"/>
                <a:gd name="T25" fmla="*/ 104 h 504"/>
                <a:gd name="T26" fmla="*/ 797 w 2160"/>
                <a:gd name="T27" fmla="*/ 152 h 504"/>
                <a:gd name="T28" fmla="*/ 653 w 2160"/>
                <a:gd name="T29" fmla="*/ 104 h 504"/>
                <a:gd name="T30" fmla="*/ 480 w 2160"/>
                <a:gd name="T31" fmla="*/ 8 h 504"/>
                <a:gd name="T32" fmla="*/ 365 w 2160"/>
                <a:gd name="T33" fmla="*/ 56 h 504"/>
                <a:gd name="T34" fmla="*/ 307 w 2160"/>
                <a:gd name="T35" fmla="*/ 152 h 504"/>
                <a:gd name="T36" fmla="*/ 48 w 2160"/>
                <a:gd name="T37" fmla="*/ 104 h 504"/>
                <a:gd name="T38" fmla="*/ 19 w 2160"/>
                <a:gd name="T39" fmla="*/ 200 h 504"/>
                <a:gd name="T40" fmla="*/ 19 w 2160"/>
                <a:gd name="T41" fmla="*/ 392 h 50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160" h="504">
                  <a:moveTo>
                    <a:pt x="32" y="392"/>
                  </a:moveTo>
                  <a:cubicBezTo>
                    <a:pt x="56" y="440"/>
                    <a:pt x="144" y="472"/>
                    <a:pt x="176" y="488"/>
                  </a:cubicBezTo>
                  <a:cubicBezTo>
                    <a:pt x="208" y="504"/>
                    <a:pt x="168" y="488"/>
                    <a:pt x="224" y="488"/>
                  </a:cubicBezTo>
                  <a:cubicBezTo>
                    <a:pt x="280" y="488"/>
                    <a:pt x="432" y="504"/>
                    <a:pt x="512" y="488"/>
                  </a:cubicBezTo>
                  <a:cubicBezTo>
                    <a:pt x="592" y="472"/>
                    <a:pt x="632" y="400"/>
                    <a:pt x="704" y="392"/>
                  </a:cubicBezTo>
                  <a:cubicBezTo>
                    <a:pt x="776" y="384"/>
                    <a:pt x="872" y="432"/>
                    <a:pt x="944" y="440"/>
                  </a:cubicBezTo>
                  <a:cubicBezTo>
                    <a:pt x="1016" y="448"/>
                    <a:pt x="1048" y="440"/>
                    <a:pt x="1136" y="440"/>
                  </a:cubicBezTo>
                  <a:cubicBezTo>
                    <a:pt x="1224" y="440"/>
                    <a:pt x="1384" y="432"/>
                    <a:pt x="1472" y="440"/>
                  </a:cubicBezTo>
                  <a:cubicBezTo>
                    <a:pt x="1560" y="448"/>
                    <a:pt x="1576" y="496"/>
                    <a:pt x="1664" y="488"/>
                  </a:cubicBezTo>
                  <a:cubicBezTo>
                    <a:pt x="1752" y="480"/>
                    <a:pt x="1920" y="432"/>
                    <a:pt x="2000" y="392"/>
                  </a:cubicBezTo>
                  <a:cubicBezTo>
                    <a:pt x="2080" y="352"/>
                    <a:pt x="2160" y="296"/>
                    <a:pt x="2144" y="248"/>
                  </a:cubicBezTo>
                  <a:cubicBezTo>
                    <a:pt x="2128" y="200"/>
                    <a:pt x="2016" y="128"/>
                    <a:pt x="1904" y="104"/>
                  </a:cubicBezTo>
                  <a:cubicBezTo>
                    <a:pt x="1792" y="80"/>
                    <a:pt x="1568" y="96"/>
                    <a:pt x="1472" y="104"/>
                  </a:cubicBezTo>
                  <a:cubicBezTo>
                    <a:pt x="1376" y="112"/>
                    <a:pt x="1392" y="152"/>
                    <a:pt x="1328" y="152"/>
                  </a:cubicBezTo>
                  <a:cubicBezTo>
                    <a:pt x="1264" y="152"/>
                    <a:pt x="1176" y="128"/>
                    <a:pt x="1088" y="104"/>
                  </a:cubicBezTo>
                  <a:cubicBezTo>
                    <a:pt x="1000" y="80"/>
                    <a:pt x="880" y="16"/>
                    <a:pt x="800" y="8"/>
                  </a:cubicBezTo>
                  <a:cubicBezTo>
                    <a:pt x="720" y="0"/>
                    <a:pt x="656" y="32"/>
                    <a:pt x="608" y="56"/>
                  </a:cubicBezTo>
                  <a:cubicBezTo>
                    <a:pt x="560" y="80"/>
                    <a:pt x="600" y="144"/>
                    <a:pt x="512" y="152"/>
                  </a:cubicBezTo>
                  <a:cubicBezTo>
                    <a:pt x="424" y="160"/>
                    <a:pt x="160" y="96"/>
                    <a:pt x="80" y="104"/>
                  </a:cubicBezTo>
                  <a:cubicBezTo>
                    <a:pt x="0" y="112"/>
                    <a:pt x="40" y="152"/>
                    <a:pt x="32" y="200"/>
                  </a:cubicBezTo>
                  <a:cubicBezTo>
                    <a:pt x="24" y="248"/>
                    <a:pt x="8" y="344"/>
                    <a:pt x="32" y="392"/>
                  </a:cubicBezTo>
                  <a:close/>
                </a:path>
              </a:pathLst>
            </a:custGeom>
            <a:pattFill prst="pct30">
              <a:fgClr>
                <a:srgbClr val="00FFFF"/>
              </a:fgClr>
              <a:bgClr>
                <a:srgbClr val="FFFFFF"/>
              </a:bgClr>
            </a:patt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defTabSz="911466"/>
              <a:endParaRPr lang="en-IN" dirty="0">
                <a:solidFill>
                  <a:prstClr val="black"/>
                </a:solidFill>
                <a:cs typeface="Tahoma" pitchFamily="34" charset="0"/>
              </a:endParaRPr>
            </a:p>
          </p:txBody>
        </p:sp>
        <p:grpSp>
          <p:nvGrpSpPr>
            <p:cNvPr id="7" name="Group 2066"/>
            <p:cNvGrpSpPr>
              <a:grpSpLocks/>
            </p:cNvGrpSpPr>
            <p:nvPr/>
          </p:nvGrpSpPr>
          <p:grpSpPr bwMode="auto">
            <a:xfrm>
              <a:off x="3408" y="2832"/>
              <a:ext cx="1248" cy="720"/>
              <a:chOff x="1824" y="2832"/>
              <a:chExt cx="1248" cy="720"/>
            </a:xfrm>
          </p:grpSpPr>
          <p:sp>
            <p:nvSpPr>
              <p:cNvPr id="9245" name="AutoShape 2067"/>
              <p:cNvSpPr>
                <a:spLocks noChangeArrowheads="1"/>
              </p:cNvSpPr>
              <p:nvPr/>
            </p:nvSpPr>
            <p:spPr bwMode="auto">
              <a:xfrm>
                <a:off x="2160" y="2832"/>
                <a:ext cx="912" cy="432"/>
              </a:xfrm>
              <a:prstGeom prst="curvedDownArrow">
                <a:avLst>
                  <a:gd name="adj1" fmla="val 42222"/>
                  <a:gd name="adj2" fmla="val 84444"/>
                  <a:gd name="adj3" fmla="val 33333"/>
                </a:avLst>
              </a:prstGeom>
              <a:solidFill>
                <a:srgbClr val="FF0000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1466"/>
                <a:endParaRPr lang="en-IN" dirty="0">
                  <a:solidFill>
                    <a:prstClr val="black"/>
                  </a:solidFill>
                  <a:cs typeface="Tahoma" pitchFamily="34" charset="0"/>
                </a:endParaRPr>
              </a:p>
            </p:txBody>
          </p:sp>
          <p:sp>
            <p:nvSpPr>
              <p:cNvPr id="9246" name="AutoShape 2068"/>
              <p:cNvSpPr>
                <a:spLocks noChangeArrowheads="1"/>
              </p:cNvSpPr>
              <p:nvPr/>
            </p:nvSpPr>
            <p:spPr bwMode="auto">
              <a:xfrm>
                <a:off x="1824" y="3216"/>
                <a:ext cx="912" cy="336"/>
              </a:xfrm>
              <a:prstGeom prst="curvedUpArrow">
                <a:avLst>
                  <a:gd name="adj1" fmla="val 54286"/>
                  <a:gd name="adj2" fmla="val 108571"/>
                  <a:gd name="adj3" fmla="val 33333"/>
                </a:avLst>
              </a:prstGeom>
              <a:solidFill>
                <a:srgbClr val="FF0000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1466"/>
                <a:endParaRPr lang="en-IN" dirty="0">
                  <a:solidFill>
                    <a:prstClr val="black"/>
                  </a:solidFill>
                  <a:cs typeface="Tahoma" pitchFamily="34" charset="0"/>
                </a:endParaRPr>
              </a:p>
            </p:txBody>
          </p:sp>
        </p:grpSp>
        <p:sp>
          <p:nvSpPr>
            <p:cNvPr id="9244" name="Text Box 2069"/>
            <p:cNvSpPr txBox="1">
              <a:spLocks noChangeArrowheads="1"/>
            </p:cNvSpPr>
            <p:nvPr/>
          </p:nvSpPr>
          <p:spPr bwMode="auto">
            <a:xfrm>
              <a:off x="4646" y="2476"/>
              <a:ext cx="763" cy="233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911466"/>
              <a:r>
                <a:rPr lang="en-US" dirty="0">
                  <a:solidFill>
                    <a:prstClr val="black"/>
                  </a:solidFill>
                  <a:cs typeface="Tahoma" pitchFamily="34" charset="0"/>
                </a:rPr>
                <a:t>turbulence</a:t>
              </a:r>
            </a:p>
          </p:txBody>
        </p:sp>
      </p:grpSp>
      <p:grpSp>
        <p:nvGrpSpPr>
          <p:cNvPr id="8" name="Group 2070"/>
          <p:cNvGrpSpPr>
            <a:grpSpLocks/>
          </p:cNvGrpSpPr>
          <p:nvPr/>
        </p:nvGrpSpPr>
        <p:grpSpPr bwMode="auto">
          <a:xfrm>
            <a:off x="2895603" y="4038631"/>
            <a:ext cx="2057400" cy="1785937"/>
            <a:chOff x="1824" y="2544"/>
            <a:chExt cx="1296" cy="1125"/>
          </a:xfrm>
        </p:grpSpPr>
        <p:grpSp>
          <p:nvGrpSpPr>
            <p:cNvPr id="9" name="Group 2071"/>
            <p:cNvGrpSpPr>
              <a:grpSpLocks/>
            </p:cNvGrpSpPr>
            <p:nvPr/>
          </p:nvGrpSpPr>
          <p:grpSpPr bwMode="auto">
            <a:xfrm>
              <a:off x="1824" y="2544"/>
              <a:ext cx="1296" cy="912"/>
              <a:chOff x="1824" y="2640"/>
              <a:chExt cx="1296" cy="912"/>
            </a:xfrm>
          </p:grpSpPr>
          <p:sp>
            <p:nvSpPr>
              <p:cNvPr id="9240" name="Freeform 2072" descr="30%"/>
              <p:cNvSpPr>
                <a:spLocks/>
              </p:cNvSpPr>
              <p:nvPr/>
            </p:nvSpPr>
            <p:spPr bwMode="auto">
              <a:xfrm>
                <a:off x="1824" y="2640"/>
                <a:ext cx="1296" cy="504"/>
              </a:xfrm>
              <a:custGeom>
                <a:avLst/>
                <a:gdLst>
                  <a:gd name="T0" fmla="*/ 19 w 2160"/>
                  <a:gd name="T1" fmla="*/ 392 h 504"/>
                  <a:gd name="T2" fmla="*/ 106 w 2160"/>
                  <a:gd name="T3" fmla="*/ 488 h 504"/>
                  <a:gd name="T4" fmla="*/ 134 w 2160"/>
                  <a:gd name="T5" fmla="*/ 488 h 504"/>
                  <a:gd name="T6" fmla="*/ 307 w 2160"/>
                  <a:gd name="T7" fmla="*/ 488 h 504"/>
                  <a:gd name="T8" fmla="*/ 422 w 2160"/>
                  <a:gd name="T9" fmla="*/ 392 h 504"/>
                  <a:gd name="T10" fmla="*/ 566 w 2160"/>
                  <a:gd name="T11" fmla="*/ 440 h 504"/>
                  <a:gd name="T12" fmla="*/ 682 w 2160"/>
                  <a:gd name="T13" fmla="*/ 440 h 504"/>
                  <a:gd name="T14" fmla="*/ 883 w 2160"/>
                  <a:gd name="T15" fmla="*/ 440 h 504"/>
                  <a:gd name="T16" fmla="*/ 998 w 2160"/>
                  <a:gd name="T17" fmla="*/ 488 h 504"/>
                  <a:gd name="T18" fmla="*/ 1200 w 2160"/>
                  <a:gd name="T19" fmla="*/ 392 h 504"/>
                  <a:gd name="T20" fmla="*/ 1286 w 2160"/>
                  <a:gd name="T21" fmla="*/ 248 h 504"/>
                  <a:gd name="T22" fmla="*/ 1142 w 2160"/>
                  <a:gd name="T23" fmla="*/ 104 h 504"/>
                  <a:gd name="T24" fmla="*/ 883 w 2160"/>
                  <a:gd name="T25" fmla="*/ 104 h 504"/>
                  <a:gd name="T26" fmla="*/ 797 w 2160"/>
                  <a:gd name="T27" fmla="*/ 152 h 504"/>
                  <a:gd name="T28" fmla="*/ 653 w 2160"/>
                  <a:gd name="T29" fmla="*/ 104 h 504"/>
                  <a:gd name="T30" fmla="*/ 480 w 2160"/>
                  <a:gd name="T31" fmla="*/ 8 h 504"/>
                  <a:gd name="T32" fmla="*/ 365 w 2160"/>
                  <a:gd name="T33" fmla="*/ 56 h 504"/>
                  <a:gd name="T34" fmla="*/ 307 w 2160"/>
                  <a:gd name="T35" fmla="*/ 152 h 504"/>
                  <a:gd name="T36" fmla="*/ 48 w 2160"/>
                  <a:gd name="T37" fmla="*/ 104 h 504"/>
                  <a:gd name="T38" fmla="*/ 19 w 2160"/>
                  <a:gd name="T39" fmla="*/ 200 h 504"/>
                  <a:gd name="T40" fmla="*/ 19 w 2160"/>
                  <a:gd name="T41" fmla="*/ 392 h 50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160" h="504">
                    <a:moveTo>
                      <a:pt x="32" y="392"/>
                    </a:moveTo>
                    <a:cubicBezTo>
                      <a:pt x="56" y="440"/>
                      <a:pt x="144" y="472"/>
                      <a:pt x="176" y="488"/>
                    </a:cubicBezTo>
                    <a:cubicBezTo>
                      <a:pt x="208" y="504"/>
                      <a:pt x="168" y="488"/>
                      <a:pt x="224" y="488"/>
                    </a:cubicBezTo>
                    <a:cubicBezTo>
                      <a:pt x="280" y="488"/>
                      <a:pt x="432" y="504"/>
                      <a:pt x="512" y="488"/>
                    </a:cubicBezTo>
                    <a:cubicBezTo>
                      <a:pt x="592" y="472"/>
                      <a:pt x="632" y="400"/>
                      <a:pt x="704" y="392"/>
                    </a:cubicBezTo>
                    <a:cubicBezTo>
                      <a:pt x="776" y="384"/>
                      <a:pt x="872" y="432"/>
                      <a:pt x="944" y="440"/>
                    </a:cubicBezTo>
                    <a:cubicBezTo>
                      <a:pt x="1016" y="448"/>
                      <a:pt x="1048" y="440"/>
                      <a:pt x="1136" y="440"/>
                    </a:cubicBezTo>
                    <a:cubicBezTo>
                      <a:pt x="1224" y="440"/>
                      <a:pt x="1384" y="432"/>
                      <a:pt x="1472" y="440"/>
                    </a:cubicBezTo>
                    <a:cubicBezTo>
                      <a:pt x="1560" y="448"/>
                      <a:pt x="1576" y="496"/>
                      <a:pt x="1664" y="488"/>
                    </a:cubicBezTo>
                    <a:cubicBezTo>
                      <a:pt x="1752" y="480"/>
                      <a:pt x="1920" y="432"/>
                      <a:pt x="2000" y="392"/>
                    </a:cubicBezTo>
                    <a:cubicBezTo>
                      <a:pt x="2080" y="352"/>
                      <a:pt x="2160" y="296"/>
                      <a:pt x="2144" y="248"/>
                    </a:cubicBezTo>
                    <a:cubicBezTo>
                      <a:pt x="2128" y="200"/>
                      <a:pt x="2016" y="128"/>
                      <a:pt x="1904" y="104"/>
                    </a:cubicBezTo>
                    <a:cubicBezTo>
                      <a:pt x="1792" y="80"/>
                      <a:pt x="1568" y="96"/>
                      <a:pt x="1472" y="104"/>
                    </a:cubicBezTo>
                    <a:cubicBezTo>
                      <a:pt x="1376" y="112"/>
                      <a:pt x="1392" y="152"/>
                      <a:pt x="1328" y="152"/>
                    </a:cubicBezTo>
                    <a:cubicBezTo>
                      <a:pt x="1264" y="152"/>
                      <a:pt x="1176" y="128"/>
                      <a:pt x="1088" y="104"/>
                    </a:cubicBezTo>
                    <a:cubicBezTo>
                      <a:pt x="1000" y="80"/>
                      <a:pt x="880" y="16"/>
                      <a:pt x="800" y="8"/>
                    </a:cubicBezTo>
                    <a:cubicBezTo>
                      <a:pt x="720" y="0"/>
                      <a:pt x="656" y="32"/>
                      <a:pt x="608" y="56"/>
                    </a:cubicBezTo>
                    <a:cubicBezTo>
                      <a:pt x="560" y="80"/>
                      <a:pt x="600" y="144"/>
                      <a:pt x="512" y="152"/>
                    </a:cubicBezTo>
                    <a:cubicBezTo>
                      <a:pt x="424" y="160"/>
                      <a:pt x="160" y="96"/>
                      <a:pt x="80" y="104"/>
                    </a:cubicBezTo>
                    <a:cubicBezTo>
                      <a:pt x="0" y="112"/>
                      <a:pt x="40" y="152"/>
                      <a:pt x="32" y="200"/>
                    </a:cubicBezTo>
                    <a:cubicBezTo>
                      <a:pt x="24" y="248"/>
                      <a:pt x="8" y="344"/>
                      <a:pt x="32" y="392"/>
                    </a:cubicBezTo>
                    <a:close/>
                  </a:path>
                </a:pathLst>
              </a:custGeom>
              <a:pattFill prst="pct30">
                <a:fgClr>
                  <a:srgbClr val="00FFFF"/>
                </a:fgClr>
                <a:bgClr>
                  <a:srgbClr val="FFFFFF"/>
                </a:bgClr>
              </a:pattFill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 defTabSz="911466"/>
                <a:endParaRPr lang="en-IN" dirty="0">
                  <a:solidFill>
                    <a:prstClr val="black"/>
                  </a:solidFill>
                  <a:cs typeface="Tahoma" pitchFamily="34" charset="0"/>
                </a:endParaRPr>
              </a:p>
            </p:txBody>
          </p:sp>
          <p:sp>
            <p:nvSpPr>
              <p:cNvPr id="9241" name="AutoShape 2073"/>
              <p:cNvSpPr>
                <a:spLocks noChangeArrowheads="1"/>
              </p:cNvSpPr>
              <p:nvPr/>
            </p:nvSpPr>
            <p:spPr bwMode="auto">
              <a:xfrm>
                <a:off x="1872" y="2832"/>
                <a:ext cx="1104" cy="720"/>
              </a:xfrm>
              <a:prstGeom prst="upArrow">
                <a:avLst>
                  <a:gd name="adj1" fmla="val 50000"/>
                  <a:gd name="adj2" fmla="val 25000"/>
                </a:avLst>
              </a:prstGeom>
              <a:solidFill>
                <a:srgbClr val="FF0000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1466"/>
                <a:endParaRPr lang="en-IN" dirty="0">
                  <a:solidFill>
                    <a:prstClr val="black"/>
                  </a:solidFill>
                  <a:cs typeface="Tahoma" pitchFamily="34" charset="0"/>
                </a:endParaRPr>
              </a:p>
            </p:txBody>
          </p:sp>
        </p:grpSp>
        <p:sp>
          <p:nvSpPr>
            <p:cNvPr id="9239" name="Text Box 2074"/>
            <p:cNvSpPr txBox="1">
              <a:spLocks noChangeArrowheads="1"/>
            </p:cNvSpPr>
            <p:nvPr/>
          </p:nvSpPr>
          <p:spPr bwMode="auto">
            <a:xfrm>
              <a:off x="1968" y="3436"/>
              <a:ext cx="673" cy="233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911466"/>
              <a:r>
                <a:rPr lang="en-US" dirty="0">
                  <a:solidFill>
                    <a:prstClr val="black"/>
                  </a:solidFill>
                  <a:cs typeface="Tahoma" pitchFamily="34" charset="0"/>
                </a:rPr>
                <a:t>dynamics</a:t>
              </a:r>
            </a:p>
          </p:txBody>
        </p:sp>
      </p:grpSp>
      <p:grpSp>
        <p:nvGrpSpPr>
          <p:cNvPr id="10" name="Group 2075"/>
          <p:cNvGrpSpPr>
            <a:grpSpLocks/>
          </p:cNvGrpSpPr>
          <p:nvPr/>
        </p:nvGrpSpPr>
        <p:grpSpPr bwMode="auto">
          <a:xfrm>
            <a:off x="2590804" y="2971804"/>
            <a:ext cx="2303463" cy="944563"/>
            <a:chOff x="1680" y="2256"/>
            <a:chExt cx="1451" cy="595"/>
          </a:xfrm>
        </p:grpSpPr>
        <p:sp>
          <p:nvSpPr>
            <p:cNvPr id="9225" name="Text Box 2076"/>
            <p:cNvSpPr txBox="1">
              <a:spLocks noChangeArrowheads="1"/>
            </p:cNvSpPr>
            <p:nvPr/>
          </p:nvSpPr>
          <p:spPr bwMode="auto">
            <a:xfrm>
              <a:off x="2256" y="2524"/>
              <a:ext cx="875" cy="233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911466"/>
              <a:r>
                <a:rPr lang="en-US" dirty="0">
                  <a:solidFill>
                    <a:prstClr val="black"/>
                  </a:solidFill>
                  <a:cs typeface="Tahoma" pitchFamily="34" charset="0"/>
                </a:rPr>
                <a:t>microphysics</a:t>
              </a:r>
            </a:p>
          </p:txBody>
        </p:sp>
        <p:grpSp>
          <p:nvGrpSpPr>
            <p:cNvPr id="11" name="Group 2077"/>
            <p:cNvGrpSpPr>
              <a:grpSpLocks/>
            </p:cNvGrpSpPr>
            <p:nvPr/>
          </p:nvGrpSpPr>
          <p:grpSpPr bwMode="auto">
            <a:xfrm>
              <a:off x="1680" y="2256"/>
              <a:ext cx="929" cy="595"/>
              <a:chOff x="864" y="3024"/>
              <a:chExt cx="929" cy="595"/>
            </a:xfrm>
          </p:grpSpPr>
          <p:sp>
            <p:nvSpPr>
              <p:cNvPr id="9227" name="Freeform 2078"/>
              <p:cNvSpPr>
                <a:spLocks/>
              </p:cNvSpPr>
              <p:nvPr/>
            </p:nvSpPr>
            <p:spPr bwMode="auto">
              <a:xfrm rot="-156762">
                <a:off x="864" y="3072"/>
                <a:ext cx="113" cy="211"/>
              </a:xfrm>
              <a:custGeom>
                <a:avLst/>
                <a:gdLst>
                  <a:gd name="T0" fmla="*/ 44 w 1008"/>
                  <a:gd name="T1" fmla="*/ 0 h 1096"/>
                  <a:gd name="T2" fmla="*/ 31 w 1008"/>
                  <a:gd name="T3" fmla="*/ 51 h 1096"/>
                  <a:gd name="T4" fmla="*/ 27 w 1008"/>
                  <a:gd name="T5" fmla="*/ 64 h 1096"/>
                  <a:gd name="T6" fmla="*/ 21 w 1008"/>
                  <a:gd name="T7" fmla="*/ 75 h 1096"/>
                  <a:gd name="T8" fmla="*/ 13 w 1008"/>
                  <a:gd name="T9" fmla="*/ 92 h 1096"/>
                  <a:gd name="T10" fmla="*/ 11 w 1008"/>
                  <a:gd name="T11" fmla="*/ 97 h 1096"/>
                  <a:gd name="T12" fmla="*/ 4 w 1008"/>
                  <a:gd name="T13" fmla="*/ 117 h 1096"/>
                  <a:gd name="T14" fmla="*/ 1 w 1008"/>
                  <a:gd name="T15" fmla="*/ 136 h 1096"/>
                  <a:gd name="T16" fmla="*/ 4 w 1008"/>
                  <a:gd name="T17" fmla="*/ 163 h 1096"/>
                  <a:gd name="T18" fmla="*/ 17 w 1008"/>
                  <a:gd name="T19" fmla="*/ 190 h 1096"/>
                  <a:gd name="T20" fmla="*/ 26 w 1008"/>
                  <a:gd name="T21" fmla="*/ 198 h 1096"/>
                  <a:gd name="T22" fmla="*/ 41 w 1008"/>
                  <a:gd name="T23" fmla="*/ 206 h 1096"/>
                  <a:gd name="T24" fmla="*/ 47 w 1008"/>
                  <a:gd name="T25" fmla="*/ 209 h 1096"/>
                  <a:gd name="T26" fmla="*/ 52 w 1008"/>
                  <a:gd name="T27" fmla="*/ 211 h 1096"/>
                  <a:gd name="T28" fmla="*/ 102 w 1008"/>
                  <a:gd name="T29" fmla="*/ 198 h 1096"/>
                  <a:gd name="T30" fmla="*/ 107 w 1008"/>
                  <a:gd name="T31" fmla="*/ 192 h 1096"/>
                  <a:gd name="T32" fmla="*/ 111 w 1008"/>
                  <a:gd name="T33" fmla="*/ 185 h 1096"/>
                  <a:gd name="T34" fmla="*/ 113 w 1008"/>
                  <a:gd name="T35" fmla="*/ 172 h 1096"/>
                  <a:gd name="T36" fmla="*/ 111 w 1008"/>
                  <a:gd name="T37" fmla="*/ 152 h 1096"/>
                  <a:gd name="T38" fmla="*/ 98 w 1008"/>
                  <a:gd name="T39" fmla="*/ 126 h 1096"/>
                  <a:gd name="T40" fmla="*/ 84 w 1008"/>
                  <a:gd name="T41" fmla="*/ 99 h 1096"/>
                  <a:gd name="T42" fmla="*/ 73 w 1008"/>
                  <a:gd name="T43" fmla="*/ 84 h 1096"/>
                  <a:gd name="T44" fmla="*/ 66 w 1008"/>
                  <a:gd name="T45" fmla="*/ 74 h 1096"/>
                  <a:gd name="T46" fmla="*/ 58 w 1008"/>
                  <a:gd name="T47" fmla="*/ 50 h 1096"/>
                  <a:gd name="T48" fmla="*/ 44 w 1008"/>
                  <a:gd name="T49" fmla="*/ 0 h 109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08" h="1096">
                    <a:moveTo>
                      <a:pt x="389" y="0"/>
                    </a:moveTo>
                    <a:cubicBezTo>
                      <a:pt x="387" y="14"/>
                      <a:pt x="324" y="170"/>
                      <a:pt x="277" y="264"/>
                    </a:cubicBezTo>
                    <a:cubicBezTo>
                      <a:pt x="168" y="404"/>
                      <a:pt x="252" y="294"/>
                      <a:pt x="237" y="331"/>
                    </a:cubicBezTo>
                    <a:cubicBezTo>
                      <a:pt x="205" y="349"/>
                      <a:pt x="217" y="374"/>
                      <a:pt x="186" y="392"/>
                    </a:cubicBezTo>
                    <a:cubicBezTo>
                      <a:pt x="177" y="405"/>
                      <a:pt x="127" y="460"/>
                      <a:pt x="113" y="478"/>
                    </a:cubicBezTo>
                    <a:cubicBezTo>
                      <a:pt x="99" y="496"/>
                      <a:pt x="112" y="481"/>
                      <a:pt x="99" y="502"/>
                    </a:cubicBezTo>
                    <a:cubicBezTo>
                      <a:pt x="77" y="516"/>
                      <a:pt x="49" y="585"/>
                      <a:pt x="33" y="607"/>
                    </a:cubicBezTo>
                    <a:cubicBezTo>
                      <a:pt x="0" y="648"/>
                      <a:pt x="23" y="656"/>
                      <a:pt x="11" y="705"/>
                    </a:cubicBezTo>
                    <a:cubicBezTo>
                      <a:pt x="15" y="744"/>
                      <a:pt x="12" y="805"/>
                      <a:pt x="33" y="845"/>
                    </a:cubicBezTo>
                    <a:cubicBezTo>
                      <a:pt x="55" y="890"/>
                      <a:pt x="105" y="953"/>
                      <a:pt x="149" y="986"/>
                    </a:cubicBezTo>
                    <a:cubicBezTo>
                      <a:pt x="169" y="1000"/>
                      <a:pt x="207" y="1017"/>
                      <a:pt x="230" y="1029"/>
                    </a:cubicBezTo>
                    <a:cubicBezTo>
                      <a:pt x="270" y="1052"/>
                      <a:pt x="321" y="1061"/>
                      <a:pt x="368" y="1072"/>
                    </a:cubicBezTo>
                    <a:cubicBezTo>
                      <a:pt x="385" y="1076"/>
                      <a:pt x="401" y="1080"/>
                      <a:pt x="418" y="1084"/>
                    </a:cubicBezTo>
                    <a:cubicBezTo>
                      <a:pt x="433" y="1088"/>
                      <a:pt x="462" y="1096"/>
                      <a:pt x="462" y="1096"/>
                    </a:cubicBezTo>
                    <a:cubicBezTo>
                      <a:pt x="664" y="1091"/>
                      <a:pt x="749" y="1096"/>
                      <a:pt x="913" y="1029"/>
                    </a:cubicBezTo>
                    <a:cubicBezTo>
                      <a:pt x="926" y="1018"/>
                      <a:pt x="945" y="1010"/>
                      <a:pt x="957" y="999"/>
                    </a:cubicBezTo>
                    <a:cubicBezTo>
                      <a:pt x="968" y="988"/>
                      <a:pt x="986" y="962"/>
                      <a:pt x="986" y="962"/>
                    </a:cubicBezTo>
                    <a:cubicBezTo>
                      <a:pt x="1002" y="907"/>
                      <a:pt x="994" y="929"/>
                      <a:pt x="1008" y="894"/>
                    </a:cubicBezTo>
                    <a:cubicBezTo>
                      <a:pt x="1006" y="879"/>
                      <a:pt x="999" y="805"/>
                      <a:pt x="986" y="790"/>
                    </a:cubicBezTo>
                    <a:cubicBezTo>
                      <a:pt x="928" y="725"/>
                      <a:pt x="945" y="713"/>
                      <a:pt x="876" y="655"/>
                    </a:cubicBezTo>
                    <a:cubicBezTo>
                      <a:pt x="828" y="614"/>
                      <a:pt x="804" y="548"/>
                      <a:pt x="746" y="515"/>
                    </a:cubicBezTo>
                    <a:cubicBezTo>
                      <a:pt x="673" y="460"/>
                      <a:pt x="715" y="499"/>
                      <a:pt x="651" y="435"/>
                    </a:cubicBezTo>
                    <a:cubicBezTo>
                      <a:pt x="632" y="416"/>
                      <a:pt x="618" y="401"/>
                      <a:pt x="593" y="386"/>
                    </a:cubicBezTo>
                    <a:cubicBezTo>
                      <a:pt x="535" y="324"/>
                      <a:pt x="550" y="337"/>
                      <a:pt x="513" y="258"/>
                    </a:cubicBezTo>
                    <a:cubicBezTo>
                      <a:pt x="478" y="213"/>
                      <a:pt x="389" y="41"/>
                      <a:pt x="389" y="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00FF"/>
                  </a:gs>
                  <a:gs pos="100000">
                    <a:srgbClr val="FFFFFF"/>
                  </a:gs>
                </a:gsLst>
                <a:lin ang="18900000" scaled="1"/>
              </a:gradFill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 defTabSz="911466"/>
                <a:endParaRPr lang="en-IN" dirty="0">
                  <a:solidFill>
                    <a:prstClr val="black"/>
                  </a:solidFill>
                  <a:cs typeface="Tahoma" pitchFamily="34" charset="0"/>
                </a:endParaRPr>
              </a:p>
            </p:txBody>
          </p:sp>
          <p:sp>
            <p:nvSpPr>
              <p:cNvPr id="9228" name="Freeform 2079"/>
              <p:cNvSpPr>
                <a:spLocks/>
              </p:cNvSpPr>
              <p:nvPr/>
            </p:nvSpPr>
            <p:spPr bwMode="auto">
              <a:xfrm rot="-156762">
                <a:off x="1008" y="3024"/>
                <a:ext cx="113" cy="211"/>
              </a:xfrm>
              <a:custGeom>
                <a:avLst/>
                <a:gdLst>
                  <a:gd name="T0" fmla="*/ 44 w 1008"/>
                  <a:gd name="T1" fmla="*/ 0 h 1096"/>
                  <a:gd name="T2" fmla="*/ 31 w 1008"/>
                  <a:gd name="T3" fmla="*/ 51 h 1096"/>
                  <a:gd name="T4" fmla="*/ 27 w 1008"/>
                  <a:gd name="T5" fmla="*/ 64 h 1096"/>
                  <a:gd name="T6" fmla="*/ 21 w 1008"/>
                  <a:gd name="T7" fmla="*/ 75 h 1096"/>
                  <a:gd name="T8" fmla="*/ 13 w 1008"/>
                  <a:gd name="T9" fmla="*/ 92 h 1096"/>
                  <a:gd name="T10" fmla="*/ 11 w 1008"/>
                  <a:gd name="T11" fmla="*/ 97 h 1096"/>
                  <a:gd name="T12" fmla="*/ 4 w 1008"/>
                  <a:gd name="T13" fmla="*/ 117 h 1096"/>
                  <a:gd name="T14" fmla="*/ 1 w 1008"/>
                  <a:gd name="T15" fmla="*/ 136 h 1096"/>
                  <a:gd name="T16" fmla="*/ 4 w 1008"/>
                  <a:gd name="T17" fmla="*/ 163 h 1096"/>
                  <a:gd name="T18" fmla="*/ 17 w 1008"/>
                  <a:gd name="T19" fmla="*/ 190 h 1096"/>
                  <a:gd name="T20" fmla="*/ 26 w 1008"/>
                  <a:gd name="T21" fmla="*/ 198 h 1096"/>
                  <a:gd name="T22" fmla="*/ 41 w 1008"/>
                  <a:gd name="T23" fmla="*/ 206 h 1096"/>
                  <a:gd name="T24" fmla="*/ 47 w 1008"/>
                  <a:gd name="T25" fmla="*/ 209 h 1096"/>
                  <a:gd name="T26" fmla="*/ 52 w 1008"/>
                  <a:gd name="T27" fmla="*/ 211 h 1096"/>
                  <a:gd name="T28" fmla="*/ 102 w 1008"/>
                  <a:gd name="T29" fmla="*/ 198 h 1096"/>
                  <a:gd name="T30" fmla="*/ 107 w 1008"/>
                  <a:gd name="T31" fmla="*/ 192 h 1096"/>
                  <a:gd name="T32" fmla="*/ 111 w 1008"/>
                  <a:gd name="T33" fmla="*/ 185 h 1096"/>
                  <a:gd name="T34" fmla="*/ 113 w 1008"/>
                  <a:gd name="T35" fmla="*/ 172 h 1096"/>
                  <a:gd name="T36" fmla="*/ 111 w 1008"/>
                  <a:gd name="T37" fmla="*/ 152 h 1096"/>
                  <a:gd name="T38" fmla="*/ 98 w 1008"/>
                  <a:gd name="T39" fmla="*/ 126 h 1096"/>
                  <a:gd name="T40" fmla="*/ 84 w 1008"/>
                  <a:gd name="T41" fmla="*/ 99 h 1096"/>
                  <a:gd name="T42" fmla="*/ 73 w 1008"/>
                  <a:gd name="T43" fmla="*/ 84 h 1096"/>
                  <a:gd name="T44" fmla="*/ 66 w 1008"/>
                  <a:gd name="T45" fmla="*/ 74 h 1096"/>
                  <a:gd name="T46" fmla="*/ 58 w 1008"/>
                  <a:gd name="T47" fmla="*/ 50 h 1096"/>
                  <a:gd name="T48" fmla="*/ 44 w 1008"/>
                  <a:gd name="T49" fmla="*/ 0 h 109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08" h="1096">
                    <a:moveTo>
                      <a:pt x="389" y="0"/>
                    </a:moveTo>
                    <a:cubicBezTo>
                      <a:pt x="387" y="14"/>
                      <a:pt x="324" y="170"/>
                      <a:pt x="277" y="264"/>
                    </a:cubicBezTo>
                    <a:cubicBezTo>
                      <a:pt x="168" y="404"/>
                      <a:pt x="252" y="294"/>
                      <a:pt x="237" y="331"/>
                    </a:cubicBezTo>
                    <a:cubicBezTo>
                      <a:pt x="205" y="349"/>
                      <a:pt x="217" y="374"/>
                      <a:pt x="186" y="392"/>
                    </a:cubicBezTo>
                    <a:cubicBezTo>
                      <a:pt x="177" y="405"/>
                      <a:pt x="127" y="460"/>
                      <a:pt x="113" y="478"/>
                    </a:cubicBezTo>
                    <a:cubicBezTo>
                      <a:pt x="99" y="496"/>
                      <a:pt x="112" y="481"/>
                      <a:pt x="99" y="502"/>
                    </a:cubicBezTo>
                    <a:cubicBezTo>
                      <a:pt x="77" y="516"/>
                      <a:pt x="49" y="585"/>
                      <a:pt x="33" y="607"/>
                    </a:cubicBezTo>
                    <a:cubicBezTo>
                      <a:pt x="0" y="648"/>
                      <a:pt x="23" y="656"/>
                      <a:pt x="11" y="705"/>
                    </a:cubicBezTo>
                    <a:cubicBezTo>
                      <a:pt x="15" y="744"/>
                      <a:pt x="12" y="805"/>
                      <a:pt x="33" y="845"/>
                    </a:cubicBezTo>
                    <a:cubicBezTo>
                      <a:pt x="55" y="890"/>
                      <a:pt x="105" y="953"/>
                      <a:pt x="149" y="986"/>
                    </a:cubicBezTo>
                    <a:cubicBezTo>
                      <a:pt x="169" y="1000"/>
                      <a:pt x="207" y="1017"/>
                      <a:pt x="230" y="1029"/>
                    </a:cubicBezTo>
                    <a:cubicBezTo>
                      <a:pt x="270" y="1052"/>
                      <a:pt x="321" y="1061"/>
                      <a:pt x="368" y="1072"/>
                    </a:cubicBezTo>
                    <a:cubicBezTo>
                      <a:pt x="385" y="1076"/>
                      <a:pt x="401" y="1080"/>
                      <a:pt x="418" y="1084"/>
                    </a:cubicBezTo>
                    <a:cubicBezTo>
                      <a:pt x="433" y="1088"/>
                      <a:pt x="462" y="1096"/>
                      <a:pt x="462" y="1096"/>
                    </a:cubicBezTo>
                    <a:cubicBezTo>
                      <a:pt x="664" y="1091"/>
                      <a:pt x="749" y="1096"/>
                      <a:pt x="913" y="1029"/>
                    </a:cubicBezTo>
                    <a:cubicBezTo>
                      <a:pt x="926" y="1018"/>
                      <a:pt x="945" y="1010"/>
                      <a:pt x="957" y="999"/>
                    </a:cubicBezTo>
                    <a:cubicBezTo>
                      <a:pt x="968" y="988"/>
                      <a:pt x="986" y="962"/>
                      <a:pt x="986" y="962"/>
                    </a:cubicBezTo>
                    <a:cubicBezTo>
                      <a:pt x="1002" y="907"/>
                      <a:pt x="994" y="929"/>
                      <a:pt x="1008" y="894"/>
                    </a:cubicBezTo>
                    <a:cubicBezTo>
                      <a:pt x="1006" y="879"/>
                      <a:pt x="999" y="805"/>
                      <a:pt x="986" y="790"/>
                    </a:cubicBezTo>
                    <a:cubicBezTo>
                      <a:pt x="928" y="725"/>
                      <a:pt x="945" y="713"/>
                      <a:pt x="876" y="655"/>
                    </a:cubicBezTo>
                    <a:cubicBezTo>
                      <a:pt x="828" y="614"/>
                      <a:pt x="804" y="548"/>
                      <a:pt x="746" y="515"/>
                    </a:cubicBezTo>
                    <a:cubicBezTo>
                      <a:pt x="673" y="460"/>
                      <a:pt x="715" y="499"/>
                      <a:pt x="651" y="435"/>
                    </a:cubicBezTo>
                    <a:cubicBezTo>
                      <a:pt x="632" y="416"/>
                      <a:pt x="618" y="401"/>
                      <a:pt x="593" y="386"/>
                    </a:cubicBezTo>
                    <a:cubicBezTo>
                      <a:pt x="535" y="324"/>
                      <a:pt x="550" y="337"/>
                      <a:pt x="513" y="258"/>
                    </a:cubicBezTo>
                    <a:cubicBezTo>
                      <a:pt x="478" y="213"/>
                      <a:pt x="389" y="41"/>
                      <a:pt x="389" y="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00FF"/>
                  </a:gs>
                  <a:gs pos="100000">
                    <a:srgbClr val="FFFFFF"/>
                  </a:gs>
                </a:gsLst>
                <a:lin ang="18900000" scaled="1"/>
              </a:gradFill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 defTabSz="911466"/>
                <a:endParaRPr lang="en-IN" dirty="0">
                  <a:solidFill>
                    <a:prstClr val="black"/>
                  </a:solidFill>
                  <a:cs typeface="Tahoma" pitchFamily="34" charset="0"/>
                </a:endParaRPr>
              </a:p>
            </p:txBody>
          </p:sp>
          <p:sp>
            <p:nvSpPr>
              <p:cNvPr id="9229" name="Freeform 2080"/>
              <p:cNvSpPr>
                <a:spLocks/>
              </p:cNvSpPr>
              <p:nvPr/>
            </p:nvSpPr>
            <p:spPr bwMode="auto">
              <a:xfrm rot="-156762">
                <a:off x="1056" y="3168"/>
                <a:ext cx="113" cy="211"/>
              </a:xfrm>
              <a:custGeom>
                <a:avLst/>
                <a:gdLst>
                  <a:gd name="T0" fmla="*/ 44 w 1008"/>
                  <a:gd name="T1" fmla="*/ 0 h 1096"/>
                  <a:gd name="T2" fmla="*/ 31 w 1008"/>
                  <a:gd name="T3" fmla="*/ 51 h 1096"/>
                  <a:gd name="T4" fmla="*/ 27 w 1008"/>
                  <a:gd name="T5" fmla="*/ 64 h 1096"/>
                  <a:gd name="T6" fmla="*/ 21 w 1008"/>
                  <a:gd name="T7" fmla="*/ 75 h 1096"/>
                  <a:gd name="T8" fmla="*/ 13 w 1008"/>
                  <a:gd name="T9" fmla="*/ 92 h 1096"/>
                  <a:gd name="T10" fmla="*/ 11 w 1008"/>
                  <a:gd name="T11" fmla="*/ 97 h 1096"/>
                  <a:gd name="T12" fmla="*/ 4 w 1008"/>
                  <a:gd name="T13" fmla="*/ 117 h 1096"/>
                  <a:gd name="T14" fmla="*/ 1 w 1008"/>
                  <a:gd name="T15" fmla="*/ 136 h 1096"/>
                  <a:gd name="T16" fmla="*/ 4 w 1008"/>
                  <a:gd name="T17" fmla="*/ 163 h 1096"/>
                  <a:gd name="T18" fmla="*/ 17 w 1008"/>
                  <a:gd name="T19" fmla="*/ 190 h 1096"/>
                  <a:gd name="T20" fmla="*/ 26 w 1008"/>
                  <a:gd name="T21" fmla="*/ 198 h 1096"/>
                  <a:gd name="T22" fmla="*/ 41 w 1008"/>
                  <a:gd name="T23" fmla="*/ 206 h 1096"/>
                  <a:gd name="T24" fmla="*/ 47 w 1008"/>
                  <a:gd name="T25" fmla="*/ 209 h 1096"/>
                  <a:gd name="T26" fmla="*/ 52 w 1008"/>
                  <a:gd name="T27" fmla="*/ 211 h 1096"/>
                  <a:gd name="T28" fmla="*/ 102 w 1008"/>
                  <a:gd name="T29" fmla="*/ 198 h 1096"/>
                  <a:gd name="T30" fmla="*/ 107 w 1008"/>
                  <a:gd name="T31" fmla="*/ 192 h 1096"/>
                  <a:gd name="T32" fmla="*/ 111 w 1008"/>
                  <a:gd name="T33" fmla="*/ 185 h 1096"/>
                  <a:gd name="T34" fmla="*/ 113 w 1008"/>
                  <a:gd name="T35" fmla="*/ 172 h 1096"/>
                  <a:gd name="T36" fmla="*/ 111 w 1008"/>
                  <a:gd name="T37" fmla="*/ 152 h 1096"/>
                  <a:gd name="T38" fmla="*/ 98 w 1008"/>
                  <a:gd name="T39" fmla="*/ 126 h 1096"/>
                  <a:gd name="T40" fmla="*/ 84 w 1008"/>
                  <a:gd name="T41" fmla="*/ 99 h 1096"/>
                  <a:gd name="T42" fmla="*/ 73 w 1008"/>
                  <a:gd name="T43" fmla="*/ 84 h 1096"/>
                  <a:gd name="T44" fmla="*/ 66 w 1008"/>
                  <a:gd name="T45" fmla="*/ 74 h 1096"/>
                  <a:gd name="T46" fmla="*/ 58 w 1008"/>
                  <a:gd name="T47" fmla="*/ 50 h 1096"/>
                  <a:gd name="T48" fmla="*/ 44 w 1008"/>
                  <a:gd name="T49" fmla="*/ 0 h 109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08" h="1096">
                    <a:moveTo>
                      <a:pt x="389" y="0"/>
                    </a:moveTo>
                    <a:cubicBezTo>
                      <a:pt x="387" y="14"/>
                      <a:pt x="324" y="170"/>
                      <a:pt x="277" y="264"/>
                    </a:cubicBezTo>
                    <a:cubicBezTo>
                      <a:pt x="168" y="404"/>
                      <a:pt x="252" y="294"/>
                      <a:pt x="237" y="331"/>
                    </a:cubicBezTo>
                    <a:cubicBezTo>
                      <a:pt x="205" y="349"/>
                      <a:pt x="217" y="374"/>
                      <a:pt x="186" y="392"/>
                    </a:cubicBezTo>
                    <a:cubicBezTo>
                      <a:pt x="177" y="405"/>
                      <a:pt x="127" y="460"/>
                      <a:pt x="113" y="478"/>
                    </a:cubicBezTo>
                    <a:cubicBezTo>
                      <a:pt x="99" y="496"/>
                      <a:pt x="112" y="481"/>
                      <a:pt x="99" y="502"/>
                    </a:cubicBezTo>
                    <a:cubicBezTo>
                      <a:pt x="77" y="516"/>
                      <a:pt x="49" y="585"/>
                      <a:pt x="33" y="607"/>
                    </a:cubicBezTo>
                    <a:cubicBezTo>
                      <a:pt x="0" y="648"/>
                      <a:pt x="23" y="656"/>
                      <a:pt x="11" y="705"/>
                    </a:cubicBezTo>
                    <a:cubicBezTo>
                      <a:pt x="15" y="744"/>
                      <a:pt x="12" y="805"/>
                      <a:pt x="33" y="845"/>
                    </a:cubicBezTo>
                    <a:cubicBezTo>
                      <a:pt x="55" y="890"/>
                      <a:pt x="105" y="953"/>
                      <a:pt x="149" y="986"/>
                    </a:cubicBezTo>
                    <a:cubicBezTo>
                      <a:pt x="169" y="1000"/>
                      <a:pt x="207" y="1017"/>
                      <a:pt x="230" y="1029"/>
                    </a:cubicBezTo>
                    <a:cubicBezTo>
                      <a:pt x="270" y="1052"/>
                      <a:pt x="321" y="1061"/>
                      <a:pt x="368" y="1072"/>
                    </a:cubicBezTo>
                    <a:cubicBezTo>
                      <a:pt x="385" y="1076"/>
                      <a:pt x="401" y="1080"/>
                      <a:pt x="418" y="1084"/>
                    </a:cubicBezTo>
                    <a:cubicBezTo>
                      <a:pt x="433" y="1088"/>
                      <a:pt x="462" y="1096"/>
                      <a:pt x="462" y="1096"/>
                    </a:cubicBezTo>
                    <a:cubicBezTo>
                      <a:pt x="664" y="1091"/>
                      <a:pt x="749" y="1096"/>
                      <a:pt x="913" y="1029"/>
                    </a:cubicBezTo>
                    <a:cubicBezTo>
                      <a:pt x="926" y="1018"/>
                      <a:pt x="945" y="1010"/>
                      <a:pt x="957" y="999"/>
                    </a:cubicBezTo>
                    <a:cubicBezTo>
                      <a:pt x="968" y="988"/>
                      <a:pt x="986" y="962"/>
                      <a:pt x="986" y="962"/>
                    </a:cubicBezTo>
                    <a:cubicBezTo>
                      <a:pt x="1002" y="907"/>
                      <a:pt x="994" y="929"/>
                      <a:pt x="1008" y="894"/>
                    </a:cubicBezTo>
                    <a:cubicBezTo>
                      <a:pt x="1006" y="879"/>
                      <a:pt x="999" y="805"/>
                      <a:pt x="986" y="790"/>
                    </a:cubicBezTo>
                    <a:cubicBezTo>
                      <a:pt x="928" y="725"/>
                      <a:pt x="945" y="713"/>
                      <a:pt x="876" y="655"/>
                    </a:cubicBezTo>
                    <a:cubicBezTo>
                      <a:pt x="828" y="614"/>
                      <a:pt x="804" y="548"/>
                      <a:pt x="746" y="515"/>
                    </a:cubicBezTo>
                    <a:cubicBezTo>
                      <a:pt x="673" y="460"/>
                      <a:pt x="715" y="499"/>
                      <a:pt x="651" y="435"/>
                    </a:cubicBezTo>
                    <a:cubicBezTo>
                      <a:pt x="632" y="416"/>
                      <a:pt x="618" y="401"/>
                      <a:pt x="593" y="386"/>
                    </a:cubicBezTo>
                    <a:cubicBezTo>
                      <a:pt x="535" y="324"/>
                      <a:pt x="550" y="337"/>
                      <a:pt x="513" y="258"/>
                    </a:cubicBezTo>
                    <a:cubicBezTo>
                      <a:pt x="478" y="213"/>
                      <a:pt x="389" y="41"/>
                      <a:pt x="389" y="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00FF"/>
                  </a:gs>
                  <a:gs pos="100000">
                    <a:srgbClr val="FFFFFF"/>
                  </a:gs>
                </a:gsLst>
                <a:lin ang="18900000" scaled="1"/>
              </a:gradFill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 defTabSz="911466"/>
                <a:endParaRPr lang="en-IN" dirty="0">
                  <a:solidFill>
                    <a:prstClr val="black"/>
                  </a:solidFill>
                  <a:cs typeface="Tahoma" pitchFamily="34" charset="0"/>
                </a:endParaRPr>
              </a:p>
            </p:txBody>
          </p:sp>
          <p:sp>
            <p:nvSpPr>
              <p:cNvPr id="9230" name="Freeform 2081"/>
              <p:cNvSpPr>
                <a:spLocks/>
              </p:cNvSpPr>
              <p:nvPr/>
            </p:nvSpPr>
            <p:spPr bwMode="auto">
              <a:xfrm rot="-156762">
                <a:off x="1152" y="3072"/>
                <a:ext cx="113" cy="211"/>
              </a:xfrm>
              <a:custGeom>
                <a:avLst/>
                <a:gdLst>
                  <a:gd name="T0" fmla="*/ 44 w 1008"/>
                  <a:gd name="T1" fmla="*/ 0 h 1096"/>
                  <a:gd name="T2" fmla="*/ 31 w 1008"/>
                  <a:gd name="T3" fmla="*/ 51 h 1096"/>
                  <a:gd name="T4" fmla="*/ 27 w 1008"/>
                  <a:gd name="T5" fmla="*/ 64 h 1096"/>
                  <a:gd name="T6" fmla="*/ 21 w 1008"/>
                  <a:gd name="T7" fmla="*/ 75 h 1096"/>
                  <a:gd name="T8" fmla="*/ 13 w 1008"/>
                  <a:gd name="T9" fmla="*/ 92 h 1096"/>
                  <a:gd name="T10" fmla="*/ 11 w 1008"/>
                  <a:gd name="T11" fmla="*/ 97 h 1096"/>
                  <a:gd name="T12" fmla="*/ 4 w 1008"/>
                  <a:gd name="T13" fmla="*/ 117 h 1096"/>
                  <a:gd name="T14" fmla="*/ 1 w 1008"/>
                  <a:gd name="T15" fmla="*/ 136 h 1096"/>
                  <a:gd name="T16" fmla="*/ 4 w 1008"/>
                  <a:gd name="T17" fmla="*/ 163 h 1096"/>
                  <a:gd name="T18" fmla="*/ 17 w 1008"/>
                  <a:gd name="T19" fmla="*/ 190 h 1096"/>
                  <a:gd name="T20" fmla="*/ 26 w 1008"/>
                  <a:gd name="T21" fmla="*/ 198 h 1096"/>
                  <a:gd name="T22" fmla="*/ 41 w 1008"/>
                  <a:gd name="T23" fmla="*/ 206 h 1096"/>
                  <a:gd name="T24" fmla="*/ 47 w 1008"/>
                  <a:gd name="T25" fmla="*/ 209 h 1096"/>
                  <a:gd name="T26" fmla="*/ 52 w 1008"/>
                  <a:gd name="T27" fmla="*/ 211 h 1096"/>
                  <a:gd name="T28" fmla="*/ 102 w 1008"/>
                  <a:gd name="T29" fmla="*/ 198 h 1096"/>
                  <a:gd name="T30" fmla="*/ 107 w 1008"/>
                  <a:gd name="T31" fmla="*/ 192 h 1096"/>
                  <a:gd name="T32" fmla="*/ 111 w 1008"/>
                  <a:gd name="T33" fmla="*/ 185 h 1096"/>
                  <a:gd name="T34" fmla="*/ 113 w 1008"/>
                  <a:gd name="T35" fmla="*/ 172 h 1096"/>
                  <a:gd name="T36" fmla="*/ 111 w 1008"/>
                  <a:gd name="T37" fmla="*/ 152 h 1096"/>
                  <a:gd name="T38" fmla="*/ 98 w 1008"/>
                  <a:gd name="T39" fmla="*/ 126 h 1096"/>
                  <a:gd name="T40" fmla="*/ 84 w 1008"/>
                  <a:gd name="T41" fmla="*/ 99 h 1096"/>
                  <a:gd name="T42" fmla="*/ 73 w 1008"/>
                  <a:gd name="T43" fmla="*/ 84 h 1096"/>
                  <a:gd name="T44" fmla="*/ 66 w 1008"/>
                  <a:gd name="T45" fmla="*/ 74 h 1096"/>
                  <a:gd name="T46" fmla="*/ 58 w 1008"/>
                  <a:gd name="T47" fmla="*/ 50 h 1096"/>
                  <a:gd name="T48" fmla="*/ 44 w 1008"/>
                  <a:gd name="T49" fmla="*/ 0 h 109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08" h="1096">
                    <a:moveTo>
                      <a:pt x="389" y="0"/>
                    </a:moveTo>
                    <a:cubicBezTo>
                      <a:pt x="387" y="14"/>
                      <a:pt x="324" y="170"/>
                      <a:pt x="277" y="264"/>
                    </a:cubicBezTo>
                    <a:cubicBezTo>
                      <a:pt x="168" y="404"/>
                      <a:pt x="252" y="294"/>
                      <a:pt x="237" y="331"/>
                    </a:cubicBezTo>
                    <a:cubicBezTo>
                      <a:pt x="205" y="349"/>
                      <a:pt x="217" y="374"/>
                      <a:pt x="186" y="392"/>
                    </a:cubicBezTo>
                    <a:cubicBezTo>
                      <a:pt x="177" y="405"/>
                      <a:pt x="127" y="460"/>
                      <a:pt x="113" y="478"/>
                    </a:cubicBezTo>
                    <a:cubicBezTo>
                      <a:pt x="99" y="496"/>
                      <a:pt x="112" y="481"/>
                      <a:pt x="99" y="502"/>
                    </a:cubicBezTo>
                    <a:cubicBezTo>
                      <a:pt x="77" y="516"/>
                      <a:pt x="49" y="585"/>
                      <a:pt x="33" y="607"/>
                    </a:cubicBezTo>
                    <a:cubicBezTo>
                      <a:pt x="0" y="648"/>
                      <a:pt x="23" y="656"/>
                      <a:pt x="11" y="705"/>
                    </a:cubicBezTo>
                    <a:cubicBezTo>
                      <a:pt x="15" y="744"/>
                      <a:pt x="12" y="805"/>
                      <a:pt x="33" y="845"/>
                    </a:cubicBezTo>
                    <a:cubicBezTo>
                      <a:pt x="55" y="890"/>
                      <a:pt x="105" y="953"/>
                      <a:pt x="149" y="986"/>
                    </a:cubicBezTo>
                    <a:cubicBezTo>
                      <a:pt x="169" y="1000"/>
                      <a:pt x="207" y="1017"/>
                      <a:pt x="230" y="1029"/>
                    </a:cubicBezTo>
                    <a:cubicBezTo>
                      <a:pt x="270" y="1052"/>
                      <a:pt x="321" y="1061"/>
                      <a:pt x="368" y="1072"/>
                    </a:cubicBezTo>
                    <a:cubicBezTo>
                      <a:pt x="385" y="1076"/>
                      <a:pt x="401" y="1080"/>
                      <a:pt x="418" y="1084"/>
                    </a:cubicBezTo>
                    <a:cubicBezTo>
                      <a:pt x="433" y="1088"/>
                      <a:pt x="462" y="1096"/>
                      <a:pt x="462" y="1096"/>
                    </a:cubicBezTo>
                    <a:cubicBezTo>
                      <a:pt x="664" y="1091"/>
                      <a:pt x="749" y="1096"/>
                      <a:pt x="913" y="1029"/>
                    </a:cubicBezTo>
                    <a:cubicBezTo>
                      <a:pt x="926" y="1018"/>
                      <a:pt x="945" y="1010"/>
                      <a:pt x="957" y="999"/>
                    </a:cubicBezTo>
                    <a:cubicBezTo>
                      <a:pt x="968" y="988"/>
                      <a:pt x="986" y="962"/>
                      <a:pt x="986" y="962"/>
                    </a:cubicBezTo>
                    <a:cubicBezTo>
                      <a:pt x="1002" y="907"/>
                      <a:pt x="994" y="929"/>
                      <a:pt x="1008" y="894"/>
                    </a:cubicBezTo>
                    <a:cubicBezTo>
                      <a:pt x="1006" y="879"/>
                      <a:pt x="999" y="805"/>
                      <a:pt x="986" y="790"/>
                    </a:cubicBezTo>
                    <a:cubicBezTo>
                      <a:pt x="928" y="725"/>
                      <a:pt x="945" y="713"/>
                      <a:pt x="876" y="655"/>
                    </a:cubicBezTo>
                    <a:cubicBezTo>
                      <a:pt x="828" y="614"/>
                      <a:pt x="804" y="548"/>
                      <a:pt x="746" y="515"/>
                    </a:cubicBezTo>
                    <a:cubicBezTo>
                      <a:pt x="673" y="460"/>
                      <a:pt x="715" y="499"/>
                      <a:pt x="651" y="435"/>
                    </a:cubicBezTo>
                    <a:cubicBezTo>
                      <a:pt x="632" y="416"/>
                      <a:pt x="618" y="401"/>
                      <a:pt x="593" y="386"/>
                    </a:cubicBezTo>
                    <a:cubicBezTo>
                      <a:pt x="535" y="324"/>
                      <a:pt x="550" y="337"/>
                      <a:pt x="513" y="258"/>
                    </a:cubicBezTo>
                    <a:cubicBezTo>
                      <a:pt x="478" y="213"/>
                      <a:pt x="389" y="41"/>
                      <a:pt x="389" y="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00FF"/>
                  </a:gs>
                  <a:gs pos="100000">
                    <a:srgbClr val="FFFFFF"/>
                  </a:gs>
                </a:gsLst>
                <a:lin ang="18900000" scaled="1"/>
              </a:gradFill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 defTabSz="911466"/>
                <a:endParaRPr lang="en-IN" dirty="0">
                  <a:solidFill>
                    <a:prstClr val="black"/>
                  </a:solidFill>
                  <a:cs typeface="Tahoma" pitchFamily="34" charset="0"/>
                </a:endParaRPr>
              </a:p>
            </p:txBody>
          </p:sp>
          <p:sp>
            <p:nvSpPr>
              <p:cNvPr id="9231" name="Freeform 2082"/>
              <p:cNvSpPr>
                <a:spLocks/>
              </p:cNvSpPr>
              <p:nvPr/>
            </p:nvSpPr>
            <p:spPr bwMode="auto">
              <a:xfrm rot="-156762">
                <a:off x="1296" y="3120"/>
                <a:ext cx="113" cy="211"/>
              </a:xfrm>
              <a:custGeom>
                <a:avLst/>
                <a:gdLst>
                  <a:gd name="T0" fmla="*/ 44 w 1008"/>
                  <a:gd name="T1" fmla="*/ 0 h 1096"/>
                  <a:gd name="T2" fmla="*/ 31 w 1008"/>
                  <a:gd name="T3" fmla="*/ 51 h 1096"/>
                  <a:gd name="T4" fmla="*/ 27 w 1008"/>
                  <a:gd name="T5" fmla="*/ 64 h 1096"/>
                  <a:gd name="T6" fmla="*/ 21 w 1008"/>
                  <a:gd name="T7" fmla="*/ 75 h 1096"/>
                  <a:gd name="T8" fmla="*/ 13 w 1008"/>
                  <a:gd name="T9" fmla="*/ 92 h 1096"/>
                  <a:gd name="T10" fmla="*/ 11 w 1008"/>
                  <a:gd name="T11" fmla="*/ 97 h 1096"/>
                  <a:gd name="T12" fmla="*/ 4 w 1008"/>
                  <a:gd name="T13" fmla="*/ 117 h 1096"/>
                  <a:gd name="T14" fmla="*/ 1 w 1008"/>
                  <a:gd name="T15" fmla="*/ 136 h 1096"/>
                  <a:gd name="T16" fmla="*/ 4 w 1008"/>
                  <a:gd name="T17" fmla="*/ 163 h 1096"/>
                  <a:gd name="T18" fmla="*/ 17 w 1008"/>
                  <a:gd name="T19" fmla="*/ 190 h 1096"/>
                  <a:gd name="T20" fmla="*/ 26 w 1008"/>
                  <a:gd name="T21" fmla="*/ 198 h 1096"/>
                  <a:gd name="T22" fmla="*/ 41 w 1008"/>
                  <a:gd name="T23" fmla="*/ 206 h 1096"/>
                  <a:gd name="T24" fmla="*/ 47 w 1008"/>
                  <a:gd name="T25" fmla="*/ 209 h 1096"/>
                  <a:gd name="T26" fmla="*/ 52 w 1008"/>
                  <a:gd name="T27" fmla="*/ 211 h 1096"/>
                  <a:gd name="T28" fmla="*/ 102 w 1008"/>
                  <a:gd name="T29" fmla="*/ 198 h 1096"/>
                  <a:gd name="T30" fmla="*/ 107 w 1008"/>
                  <a:gd name="T31" fmla="*/ 192 h 1096"/>
                  <a:gd name="T32" fmla="*/ 111 w 1008"/>
                  <a:gd name="T33" fmla="*/ 185 h 1096"/>
                  <a:gd name="T34" fmla="*/ 113 w 1008"/>
                  <a:gd name="T35" fmla="*/ 172 h 1096"/>
                  <a:gd name="T36" fmla="*/ 111 w 1008"/>
                  <a:gd name="T37" fmla="*/ 152 h 1096"/>
                  <a:gd name="T38" fmla="*/ 98 w 1008"/>
                  <a:gd name="T39" fmla="*/ 126 h 1096"/>
                  <a:gd name="T40" fmla="*/ 84 w 1008"/>
                  <a:gd name="T41" fmla="*/ 99 h 1096"/>
                  <a:gd name="T42" fmla="*/ 73 w 1008"/>
                  <a:gd name="T43" fmla="*/ 84 h 1096"/>
                  <a:gd name="T44" fmla="*/ 66 w 1008"/>
                  <a:gd name="T45" fmla="*/ 74 h 1096"/>
                  <a:gd name="T46" fmla="*/ 58 w 1008"/>
                  <a:gd name="T47" fmla="*/ 50 h 1096"/>
                  <a:gd name="T48" fmla="*/ 44 w 1008"/>
                  <a:gd name="T49" fmla="*/ 0 h 109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08" h="1096">
                    <a:moveTo>
                      <a:pt x="389" y="0"/>
                    </a:moveTo>
                    <a:cubicBezTo>
                      <a:pt x="387" y="14"/>
                      <a:pt x="324" y="170"/>
                      <a:pt x="277" y="264"/>
                    </a:cubicBezTo>
                    <a:cubicBezTo>
                      <a:pt x="168" y="404"/>
                      <a:pt x="252" y="294"/>
                      <a:pt x="237" y="331"/>
                    </a:cubicBezTo>
                    <a:cubicBezTo>
                      <a:pt x="205" y="349"/>
                      <a:pt x="217" y="374"/>
                      <a:pt x="186" y="392"/>
                    </a:cubicBezTo>
                    <a:cubicBezTo>
                      <a:pt x="177" y="405"/>
                      <a:pt x="127" y="460"/>
                      <a:pt x="113" y="478"/>
                    </a:cubicBezTo>
                    <a:cubicBezTo>
                      <a:pt x="99" y="496"/>
                      <a:pt x="112" y="481"/>
                      <a:pt x="99" y="502"/>
                    </a:cubicBezTo>
                    <a:cubicBezTo>
                      <a:pt x="77" y="516"/>
                      <a:pt x="49" y="585"/>
                      <a:pt x="33" y="607"/>
                    </a:cubicBezTo>
                    <a:cubicBezTo>
                      <a:pt x="0" y="648"/>
                      <a:pt x="23" y="656"/>
                      <a:pt x="11" y="705"/>
                    </a:cubicBezTo>
                    <a:cubicBezTo>
                      <a:pt x="15" y="744"/>
                      <a:pt x="12" y="805"/>
                      <a:pt x="33" y="845"/>
                    </a:cubicBezTo>
                    <a:cubicBezTo>
                      <a:pt x="55" y="890"/>
                      <a:pt x="105" y="953"/>
                      <a:pt x="149" y="986"/>
                    </a:cubicBezTo>
                    <a:cubicBezTo>
                      <a:pt x="169" y="1000"/>
                      <a:pt x="207" y="1017"/>
                      <a:pt x="230" y="1029"/>
                    </a:cubicBezTo>
                    <a:cubicBezTo>
                      <a:pt x="270" y="1052"/>
                      <a:pt x="321" y="1061"/>
                      <a:pt x="368" y="1072"/>
                    </a:cubicBezTo>
                    <a:cubicBezTo>
                      <a:pt x="385" y="1076"/>
                      <a:pt x="401" y="1080"/>
                      <a:pt x="418" y="1084"/>
                    </a:cubicBezTo>
                    <a:cubicBezTo>
                      <a:pt x="433" y="1088"/>
                      <a:pt x="462" y="1096"/>
                      <a:pt x="462" y="1096"/>
                    </a:cubicBezTo>
                    <a:cubicBezTo>
                      <a:pt x="664" y="1091"/>
                      <a:pt x="749" y="1096"/>
                      <a:pt x="913" y="1029"/>
                    </a:cubicBezTo>
                    <a:cubicBezTo>
                      <a:pt x="926" y="1018"/>
                      <a:pt x="945" y="1010"/>
                      <a:pt x="957" y="999"/>
                    </a:cubicBezTo>
                    <a:cubicBezTo>
                      <a:pt x="968" y="988"/>
                      <a:pt x="986" y="962"/>
                      <a:pt x="986" y="962"/>
                    </a:cubicBezTo>
                    <a:cubicBezTo>
                      <a:pt x="1002" y="907"/>
                      <a:pt x="994" y="929"/>
                      <a:pt x="1008" y="894"/>
                    </a:cubicBezTo>
                    <a:cubicBezTo>
                      <a:pt x="1006" y="879"/>
                      <a:pt x="999" y="805"/>
                      <a:pt x="986" y="790"/>
                    </a:cubicBezTo>
                    <a:cubicBezTo>
                      <a:pt x="928" y="725"/>
                      <a:pt x="945" y="713"/>
                      <a:pt x="876" y="655"/>
                    </a:cubicBezTo>
                    <a:cubicBezTo>
                      <a:pt x="828" y="614"/>
                      <a:pt x="804" y="548"/>
                      <a:pt x="746" y="515"/>
                    </a:cubicBezTo>
                    <a:cubicBezTo>
                      <a:pt x="673" y="460"/>
                      <a:pt x="715" y="499"/>
                      <a:pt x="651" y="435"/>
                    </a:cubicBezTo>
                    <a:cubicBezTo>
                      <a:pt x="632" y="416"/>
                      <a:pt x="618" y="401"/>
                      <a:pt x="593" y="386"/>
                    </a:cubicBezTo>
                    <a:cubicBezTo>
                      <a:pt x="535" y="324"/>
                      <a:pt x="550" y="337"/>
                      <a:pt x="513" y="258"/>
                    </a:cubicBezTo>
                    <a:cubicBezTo>
                      <a:pt x="478" y="213"/>
                      <a:pt x="389" y="41"/>
                      <a:pt x="389" y="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00FF"/>
                  </a:gs>
                  <a:gs pos="100000">
                    <a:srgbClr val="FFFFFF"/>
                  </a:gs>
                </a:gsLst>
                <a:lin ang="18900000" scaled="1"/>
              </a:gradFill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 defTabSz="911466"/>
                <a:endParaRPr lang="en-IN" dirty="0">
                  <a:solidFill>
                    <a:prstClr val="black"/>
                  </a:solidFill>
                  <a:cs typeface="Tahoma" pitchFamily="34" charset="0"/>
                </a:endParaRPr>
              </a:p>
            </p:txBody>
          </p:sp>
          <p:sp>
            <p:nvSpPr>
              <p:cNvPr id="9232" name="Freeform 2083"/>
              <p:cNvSpPr>
                <a:spLocks/>
              </p:cNvSpPr>
              <p:nvPr/>
            </p:nvSpPr>
            <p:spPr bwMode="auto">
              <a:xfrm rot="-156762">
                <a:off x="1488" y="3072"/>
                <a:ext cx="113" cy="211"/>
              </a:xfrm>
              <a:custGeom>
                <a:avLst/>
                <a:gdLst>
                  <a:gd name="T0" fmla="*/ 44 w 1008"/>
                  <a:gd name="T1" fmla="*/ 0 h 1096"/>
                  <a:gd name="T2" fmla="*/ 31 w 1008"/>
                  <a:gd name="T3" fmla="*/ 51 h 1096"/>
                  <a:gd name="T4" fmla="*/ 27 w 1008"/>
                  <a:gd name="T5" fmla="*/ 64 h 1096"/>
                  <a:gd name="T6" fmla="*/ 21 w 1008"/>
                  <a:gd name="T7" fmla="*/ 75 h 1096"/>
                  <a:gd name="T8" fmla="*/ 13 w 1008"/>
                  <a:gd name="T9" fmla="*/ 92 h 1096"/>
                  <a:gd name="T10" fmla="*/ 11 w 1008"/>
                  <a:gd name="T11" fmla="*/ 97 h 1096"/>
                  <a:gd name="T12" fmla="*/ 4 w 1008"/>
                  <a:gd name="T13" fmla="*/ 117 h 1096"/>
                  <a:gd name="T14" fmla="*/ 1 w 1008"/>
                  <a:gd name="T15" fmla="*/ 136 h 1096"/>
                  <a:gd name="T16" fmla="*/ 4 w 1008"/>
                  <a:gd name="T17" fmla="*/ 163 h 1096"/>
                  <a:gd name="T18" fmla="*/ 17 w 1008"/>
                  <a:gd name="T19" fmla="*/ 190 h 1096"/>
                  <a:gd name="T20" fmla="*/ 26 w 1008"/>
                  <a:gd name="T21" fmla="*/ 198 h 1096"/>
                  <a:gd name="T22" fmla="*/ 41 w 1008"/>
                  <a:gd name="T23" fmla="*/ 206 h 1096"/>
                  <a:gd name="T24" fmla="*/ 47 w 1008"/>
                  <a:gd name="T25" fmla="*/ 209 h 1096"/>
                  <a:gd name="T26" fmla="*/ 52 w 1008"/>
                  <a:gd name="T27" fmla="*/ 211 h 1096"/>
                  <a:gd name="T28" fmla="*/ 102 w 1008"/>
                  <a:gd name="T29" fmla="*/ 198 h 1096"/>
                  <a:gd name="T30" fmla="*/ 107 w 1008"/>
                  <a:gd name="T31" fmla="*/ 192 h 1096"/>
                  <a:gd name="T32" fmla="*/ 111 w 1008"/>
                  <a:gd name="T33" fmla="*/ 185 h 1096"/>
                  <a:gd name="T34" fmla="*/ 113 w 1008"/>
                  <a:gd name="T35" fmla="*/ 172 h 1096"/>
                  <a:gd name="T36" fmla="*/ 111 w 1008"/>
                  <a:gd name="T37" fmla="*/ 152 h 1096"/>
                  <a:gd name="T38" fmla="*/ 98 w 1008"/>
                  <a:gd name="T39" fmla="*/ 126 h 1096"/>
                  <a:gd name="T40" fmla="*/ 84 w 1008"/>
                  <a:gd name="T41" fmla="*/ 99 h 1096"/>
                  <a:gd name="T42" fmla="*/ 73 w 1008"/>
                  <a:gd name="T43" fmla="*/ 84 h 1096"/>
                  <a:gd name="T44" fmla="*/ 66 w 1008"/>
                  <a:gd name="T45" fmla="*/ 74 h 1096"/>
                  <a:gd name="T46" fmla="*/ 58 w 1008"/>
                  <a:gd name="T47" fmla="*/ 50 h 1096"/>
                  <a:gd name="T48" fmla="*/ 44 w 1008"/>
                  <a:gd name="T49" fmla="*/ 0 h 109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08" h="1096">
                    <a:moveTo>
                      <a:pt x="389" y="0"/>
                    </a:moveTo>
                    <a:cubicBezTo>
                      <a:pt x="387" y="14"/>
                      <a:pt x="324" y="170"/>
                      <a:pt x="277" y="264"/>
                    </a:cubicBezTo>
                    <a:cubicBezTo>
                      <a:pt x="168" y="404"/>
                      <a:pt x="252" y="294"/>
                      <a:pt x="237" y="331"/>
                    </a:cubicBezTo>
                    <a:cubicBezTo>
                      <a:pt x="205" y="349"/>
                      <a:pt x="217" y="374"/>
                      <a:pt x="186" y="392"/>
                    </a:cubicBezTo>
                    <a:cubicBezTo>
                      <a:pt x="177" y="405"/>
                      <a:pt x="127" y="460"/>
                      <a:pt x="113" y="478"/>
                    </a:cubicBezTo>
                    <a:cubicBezTo>
                      <a:pt x="99" y="496"/>
                      <a:pt x="112" y="481"/>
                      <a:pt x="99" y="502"/>
                    </a:cubicBezTo>
                    <a:cubicBezTo>
                      <a:pt x="77" y="516"/>
                      <a:pt x="49" y="585"/>
                      <a:pt x="33" y="607"/>
                    </a:cubicBezTo>
                    <a:cubicBezTo>
                      <a:pt x="0" y="648"/>
                      <a:pt x="23" y="656"/>
                      <a:pt x="11" y="705"/>
                    </a:cubicBezTo>
                    <a:cubicBezTo>
                      <a:pt x="15" y="744"/>
                      <a:pt x="12" y="805"/>
                      <a:pt x="33" y="845"/>
                    </a:cubicBezTo>
                    <a:cubicBezTo>
                      <a:pt x="55" y="890"/>
                      <a:pt x="105" y="953"/>
                      <a:pt x="149" y="986"/>
                    </a:cubicBezTo>
                    <a:cubicBezTo>
                      <a:pt x="169" y="1000"/>
                      <a:pt x="207" y="1017"/>
                      <a:pt x="230" y="1029"/>
                    </a:cubicBezTo>
                    <a:cubicBezTo>
                      <a:pt x="270" y="1052"/>
                      <a:pt x="321" y="1061"/>
                      <a:pt x="368" y="1072"/>
                    </a:cubicBezTo>
                    <a:cubicBezTo>
                      <a:pt x="385" y="1076"/>
                      <a:pt x="401" y="1080"/>
                      <a:pt x="418" y="1084"/>
                    </a:cubicBezTo>
                    <a:cubicBezTo>
                      <a:pt x="433" y="1088"/>
                      <a:pt x="462" y="1096"/>
                      <a:pt x="462" y="1096"/>
                    </a:cubicBezTo>
                    <a:cubicBezTo>
                      <a:pt x="664" y="1091"/>
                      <a:pt x="749" y="1096"/>
                      <a:pt x="913" y="1029"/>
                    </a:cubicBezTo>
                    <a:cubicBezTo>
                      <a:pt x="926" y="1018"/>
                      <a:pt x="945" y="1010"/>
                      <a:pt x="957" y="999"/>
                    </a:cubicBezTo>
                    <a:cubicBezTo>
                      <a:pt x="968" y="988"/>
                      <a:pt x="986" y="962"/>
                      <a:pt x="986" y="962"/>
                    </a:cubicBezTo>
                    <a:cubicBezTo>
                      <a:pt x="1002" y="907"/>
                      <a:pt x="994" y="929"/>
                      <a:pt x="1008" y="894"/>
                    </a:cubicBezTo>
                    <a:cubicBezTo>
                      <a:pt x="1006" y="879"/>
                      <a:pt x="999" y="805"/>
                      <a:pt x="986" y="790"/>
                    </a:cubicBezTo>
                    <a:cubicBezTo>
                      <a:pt x="928" y="725"/>
                      <a:pt x="945" y="713"/>
                      <a:pt x="876" y="655"/>
                    </a:cubicBezTo>
                    <a:cubicBezTo>
                      <a:pt x="828" y="614"/>
                      <a:pt x="804" y="548"/>
                      <a:pt x="746" y="515"/>
                    </a:cubicBezTo>
                    <a:cubicBezTo>
                      <a:pt x="673" y="460"/>
                      <a:pt x="715" y="499"/>
                      <a:pt x="651" y="435"/>
                    </a:cubicBezTo>
                    <a:cubicBezTo>
                      <a:pt x="632" y="416"/>
                      <a:pt x="618" y="401"/>
                      <a:pt x="593" y="386"/>
                    </a:cubicBezTo>
                    <a:cubicBezTo>
                      <a:pt x="535" y="324"/>
                      <a:pt x="550" y="337"/>
                      <a:pt x="513" y="258"/>
                    </a:cubicBezTo>
                    <a:cubicBezTo>
                      <a:pt x="478" y="213"/>
                      <a:pt x="389" y="41"/>
                      <a:pt x="389" y="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00FF"/>
                  </a:gs>
                  <a:gs pos="100000">
                    <a:srgbClr val="FFFFFF"/>
                  </a:gs>
                </a:gsLst>
                <a:lin ang="18900000" scaled="1"/>
              </a:gradFill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 defTabSz="911466"/>
                <a:endParaRPr lang="en-IN" dirty="0">
                  <a:solidFill>
                    <a:prstClr val="black"/>
                  </a:solidFill>
                  <a:cs typeface="Tahoma" pitchFamily="34" charset="0"/>
                </a:endParaRPr>
              </a:p>
            </p:txBody>
          </p:sp>
          <p:sp>
            <p:nvSpPr>
              <p:cNvPr id="9233" name="Freeform 2084"/>
              <p:cNvSpPr>
                <a:spLocks/>
              </p:cNvSpPr>
              <p:nvPr/>
            </p:nvSpPr>
            <p:spPr bwMode="auto">
              <a:xfrm rot="-156762">
                <a:off x="1680" y="3072"/>
                <a:ext cx="113" cy="211"/>
              </a:xfrm>
              <a:custGeom>
                <a:avLst/>
                <a:gdLst>
                  <a:gd name="T0" fmla="*/ 44 w 1008"/>
                  <a:gd name="T1" fmla="*/ 0 h 1096"/>
                  <a:gd name="T2" fmla="*/ 31 w 1008"/>
                  <a:gd name="T3" fmla="*/ 51 h 1096"/>
                  <a:gd name="T4" fmla="*/ 27 w 1008"/>
                  <a:gd name="T5" fmla="*/ 64 h 1096"/>
                  <a:gd name="T6" fmla="*/ 21 w 1008"/>
                  <a:gd name="T7" fmla="*/ 75 h 1096"/>
                  <a:gd name="T8" fmla="*/ 13 w 1008"/>
                  <a:gd name="T9" fmla="*/ 92 h 1096"/>
                  <a:gd name="T10" fmla="*/ 11 w 1008"/>
                  <a:gd name="T11" fmla="*/ 97 h 1096"/>
                  <a:gd name="T12" fmla="*/ 4 w 1008"/>
                  <a:gd name="T13" fmla="*/ 117 h 1096"/>
                  <a:gd name="T14" fmla="*/ 1 w 1008"/>
                  <a:gd name="T15" fmla="*/ 136 h 1096"/>
                  <a:gd name="T16" fmla="*/ 4 w 1008"/>
                  <a:gd name="T17" fmla="*/ 163 h 1096"/>
                  <a:gd name="T18" fmla="*/ 17 w 1008"/>
                  <a:gd name="T19" fmla="*/ 190 h 1096"/>
                  <a:gd name="T20" fmla="*/ 26 w 1008"/>
                  <a:gd name="T21" fmla="*/ 198 h 1096"/>
                  <a:gd name="T22" fmla="*/ 41 w 1008"/>
                  <a:gd name="T23" fmla="*/ 206 h 1096"/>
                  <a:gd name="T24" fmla="*/ 47 w 1008"/>
                  <a:gd name="T25" fmla="*/ 209 h 1096"/>
                  <a:gd name="T26" fmla="*/ 52 w 1008"/>
                  <a:gd name="T27" fmla="*/ 211 h 1096"/>
                  <a:gd name="T28" fmla="*/ 102 w 1008"/>
                  <a:gd name="T29" fmla="*/ 198 h 1096"/>
                  <a:gd name="T30" fmla="*/ 107 w 1008"/>
                  <a:gd name="T31" fmla="*/ 192 h 1096"/>
                  <a:gd name="T32" fmla="*/ 111 w 1008"/>
                  <a:gd name="T33" fmla="*/ 185 h 1096"/>
                  <a:gd name="T34" fmla="*/ 113 w 1008"/>
                  <a:gd name="T35" fmla="*/ 172 h 1096"/>
                  <a:gd name="T36" fmla="*/ 111 w 1008"/>
                  <a:gd name="T37" fmla="*/ 152 h 1096"/>
                  <a:gd name="T38" fmla="*/ 98 w 1008"/>
                  <a:gd name="T39" fmla="*/ 126 h 1096"/>
                  <a:gd name="T40" fmla="*/ 84 w 1008"/>
                  <a:gd name="T41" fmla="*/ 99 h 1096"/>
                  <a:gd name="T42" fmla="*/ 73 w 1008"/>
                  <a:gd name="T43" fmla="*/ 84 h 1096"/>
                  <a:gd name="T44" fmla="*/ 66 w 1008"/>
                  <a:gd name="T45" fmla="*/ 74 h 1096"/>
                  <a:gd name="T46" fmla="*/ 58 w 1008"/>
                  <a:gd name="T47" fmla="*/ 50 h 1096"/>
                  <a:gd name="T48" fmla="*/ 44 w 1008"/>
                  <a:gd name="T49" fmla="*/ 0 h 109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08" h="1096">
                    <a:moveTo>
                      <a:pt x="389" y="0"/>
                    </a:moveTo>
                    <a:cubicBezTo>
                      <a:pt x="387" y="14"/>
                      <a:pt x="324" y="170"/>
                      <a:pt x="277" y="264"/>
                    </a:cubicBezTo>
                    <a:cubicBezTo>
                      <a:pt x="168" y="404"/>
                      <a:pt x="252" y="294"/>
                      <a:pt x="237" y="331"/>
                    </a:cubicBezTo>
                    <a:cubicBezTo>
                      <a:pt x="205" y="349"/>
                      <a:pt x="217" y="374"/>
                      <a:pt x="186" y="392"/>
                    </a:cubicBezTo>
                    <a:cubicBezTo>
                      <a:pt x="177" y="405"/>
                      <a:pt x="127" y="460"/>
                      <a:pt x="113" y="478"/>
                    </a:cubicBezTo>
                    <a:cubicBezTo>
                      <a:pt x="99" y="496"/>
                      <a:pt x="112" y="481"/>
                      <a:pt x="99" y="502"/>
                    </a:cubicBezTo>
                    <a:cubicBezTo>
                      <a:pt x="77" y="516"/>
                      <a:pt x="49" y="585"/>
                      <a:pt x="33" y="607"/>
                    </a:cubicBezTo>
                    <a:cubicBezTo>
                      <a:pt x="0" y="648"/>
                      <a:pt x="23" y="656"/>
                      <a:pt x="11" y="705"/>
                    </a:cubicBezTo>
                    <a:cubicBezTo>
                      <a:pt x="15" y="744"/>
                      <a:pt x="12" y="805"/>
                      <a:pt x="33" y="845"/>
                    </a:cubicBezTo>
                    <a:cubicBezTo>
                      <a:pt x="55" y="890"/>
                      <a:pt x="105" y="953"/>
                      <a:pt x="149" y="986"/>
                    </a:cubicBezTo>
                    <a:cubicBezTo>
                      <a:pt x="169" y="1000"/>
                      <a:pt x="207" y="1017"/>
                      <a:pt x="230" y="1029"/>
                    </a:cubicBezTo>
                    <a:cubicBezTo>
                      <a:pt x="270" y="1052"/>
                      <a:pt x="321" y="1061"/>
                      <a:pt x="368" y="1072"/>
                    </a:cubicBezTo>
                    <a:cubicBezTo>
                      <a:pt x="385" y="1076"/>
                      <a:pt x="401" y="1080"/>
                      <a:pt x="418" y="1084"/>
                    </a:cubicBezTo>
                    <a:cubicBezTo>
                      <a:pt x="433" y="1088"/>
                      <a:pt x="462" y="1096"/>
                      <a:pt x="462" y="1096"/>
                    </a:cubicBezTo>
                    <a:cubicBezTo>
                      <a:pt x="664" y="1091"/>
                      <a:pt x="749" y="1096"/>
                      <a:pt x="913" y="1029"/>
                    </a:cubicBezTo>
                    <a:cubicBezTo>
                      <a:pt x="926" y="1018"/>
                      <a:pt x="945" y="1010"/>
                      <a:pt x="957" y="999"/>
                    </a:cubicBezTo>
                    <a:cubicBezTo>
                      <a:pt x="968" y="988"/>
                      <a:pt x="986" y="962"/>
                      <a:pt x="986" y="962"/>
                    </a:cubicBezTo>
                    <a:cubicBezTo>
                      <a:pt x="1002" y="907"/>
                      <a:pt x="994" y="929"/>
                      <a:pt x="1008" y="894"/>
                    </a:cubicBezTo>
                    <a:cubicBezTo>
                      <a:pt x="1006" y="879"/>
                      <a:pt x="999" y="805"/>
                      <a:pt x="986" y="790"/>
                    </a:cubicBezTo>
                    <a:cubicBezTo>
                      <a:pt x="928" y="725"/>
                      <a:pt x="945" y="713"/>
                      <a:pt x="876" y="655"/>
                    </a:cubicBezTo>
                    <a:cubicBezTo>
                      <a:pt x="828" y="614"/>
                      <a:pt x="804" y="548"/>
                      <a:pt x="746" y="515"/>
                    </a:cubicBezTo>
                    <a:cubicBezTo>
                      <a:pt x="673" y="460"/>
                      <a:pt x="715" y="499"/>
                      <a:pt x="651" y="435"/>
                    </a:cubicBezTo>
                    <a:cubicBezTo>
                      <a:pt x="632" y="416"/>
                      <a:pt x="618" y="401"/>
                      <a:pt x="593" y="386"/>
                    </a:cubicBezTo>
                    <a:cubicBezTo>
                      <a:pt x="535" y="324"/>
                      <a:pt x="550" y="337"/>
                      <a:pt x="513" y="258"/>
                    </a:cubicBezTo>
                    <a:cubicBezTo>
                      <a:pt x="478" y="213"/>
                      <a:pt x="389" y="41"/>
                      <a:pt x="389" y="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00FF"/>
                  </a:gs>
                  <a:gs pos="100000">
                    <a:srgbClr val="FFFFFF"/>
                  </a:gs>
                </a:gsLst>
                <a:lin ang="18900000" scaled="1"/>
              </a:gradFill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 defTabSz="911466"/>
                <a:endParaRPr lang="en-IN" dirty="0">
                  <a:solidFill>
                    <a:prstClr val="black"/>
                  </a:solidFill>
                  <a:cs typeface="Tahoma" pitchFamily="34" charset="0"/>
                </a:endParaRPr>
              </a:p>
            </p:txBody>
          </p:sp>
          <p:sp>
            <p:nvSpPr>
              <p:cNvPr id="9234" name="Freeform 2085"/>
              <p:cNvSpPr>
                <a:spLocks/>
              </p:cNvSpPr>
              <p:nvPr/>
            </p:nvSpPr>
            <p:spPr bwMode="auto">
              <a:xfrm rot="-156762">
                <a:off x="960" y="3264"/>
                <a:ext cx="113" cy="211"/>
              </a:xfrm>
              <a:custGeom>
                <a:avLst/>
                <a:gdLst>
                  <a:gd name="T0" fmla="*/ 44 w 1008"/>
                  <a:gd name="T1" fmla="*/ 0 h 1096"/>
                  <a:gd name="T2" fmla="*/ 31 w 1008"/>
                  <a:gd name="T3" fmla="*/ 51 h 1096"/>
                  <a:gd name="T4" fmla="*/ 27 w 1008"/>
                  <a:gd name="T5" fmla="*/ 64 h 1096"/>
                  <a:gd name="T6" fmla="*/ 21 w 1008"/>
                  <a:gd name="T7" fmla="*/ 75 h 1096"/>
                  <a:gd name="T8" fmla="*/ 13 w 1008"/>
                  <a:gd name="T9" fmla="*/ 92 h 1096"/>
                  <a:gd name="T10" fmla="*/ 11 w 1008"/>
                  <a:gd name="T11" fmla="*/ 97 h 1096"/>
                  <a:gd name="T12" fmla="*/ 4 w 1008"/>
                  <a:gd name="T13" fmla="*/ 117 h 1096"/>
                  <a:gd name="T14" fmla="*/ 1 w 1008"/>
                  <a:gd name="T15" fmla="*/ 136 h 1096"/>
                  <a:gd name="T16" fmla="*/ 4 w 1008"/>
                  <a:gd name="T17" fmla="*/ 163 h 1096"/>
                  <a:gd name="T18" fmla="*/ 17 w 1008"/>
                  <a:gd name="T19" fmla="*/ 190 h 1096"/>
                  <a:gd name="T20" fmla="*/ 26 w 1008"/>
                  <a:gd name="T21" fmla="*/ 198 h 1096"/>
                  <a:gd name="T22" fmla="*/ 41 w 1008"/>
                  <a:gd name="T23" fmla="*/ 206 h 1096"/>
                  <a:gd name="T24" fmla="*/ 47 w 1008"/>
                  <a:gd name="T25" fmla="*/ 209 h 1096"/>
                  <a:gd name="T26" fmla="*/ 52 w 1008"/>
                  <a:gd name="T27" fmla="*/ 211 h 1096"/>
                  <a:gd name="T28" fmla="*/ 102 w 1008"/>
                  <a:gd name="T29" fmla="*/ 198 h 1096"/>
                  <a:gd name="T30" fmla="*/ 107 w 1008"/>
                  <a:gd name="T31" fmla="*/ 192 h 1096"/>
                  <a:gd name="T32" fmla="*/ 111 w 1008"/>
                  <a:gd name="T33" fmla="*/ 185 h 1096"/>
                  <a:gd name="T34" fmla="*/ 113 w 1008"/>
                  <a:gd name="T35" fmla="*/ 172 h 1096"/>
                  <a:gd name="T36" fmla="*/ 111 w 1008"/>
                  <a:gd name="T37" fmla="*/ 152 h 1096"/>
                  <a:gd name="T38" fmla="*/ 98 w 1008"/>
                  <a:gd name="T39" fmla="*/ 126 h 1096"/>
                  <a:gd name="T40" fmla="*/ 84 w 1008"/>
                  <a:gd name="T41" fmla="*/ 99 h 1096"/>
                  <a:gd name="T42" fmla="*/ 73 w 1008"/>
                  <a:gd name="T43" fmla="*/ 84 h 1096"/>
                  <a:gd name="T44" fmla="*/ 66 w 1008"/>
                  <a:gd name="T45" fmla="*/ 74 h 1096"/>
                  <a:gd name="T46" fmla="*/ 58 w 1008"/>
                  <a:gd name="T47" fmla="*/ 50 h 1096"/>
                  <a:gd name="T48" fmla="*/ 44 w 1008"/>
                  <a:gd name="T49" fmla="*/ 0 h 109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08" h="1096">
                    <a:moveTo>
                      <a:pt x="389" y="0"/>
                    </a:moveTo>
                    <a:cubicBezTo>
                      <a:pt x="387" y="14"/>
                      <a:pt x="324" y="170"/>
                      <a:pt x="277" y="264"/>
                    </a:cubicBezTo>
                    <a:cubicBezTo>
                      <a:pt x="168" y="404"/>
                      <a:pt x="252" y="294"/>
                      <a:pt x="237" y="331"/>
                    </a:cubicBezTo>
                    <a:cubicBezTo>
                      <a:pt x="205" y="349"/>
                      <a:pt x="217" y="374"/>
                      <a:pt x="186" y="392"/>
                    </a:cubicBezTo>
                    <a:cubicBezTo>
                      <a:pt x="177" y="405"/>
                      <a:pt x="127" y="460"/>
                      <a:pt x="113" y="478"/>
                    </a:cubicBezTo>
                    <a:cubicBezTo>
                      <a:pt x="99" y="496"/>
                      <a:pt x="112" y="481"/>
                      <a:pt x="99" y="502"/>
                    </a:cubicBezTo>
                    <a:cubicBezTo>
                      <a:pt x="77" y="516"/>
                      <a:pt x="49" y="585"/>
                      <a:pt x="33" y="607"/>
                    </a:cubicBezTo>
                    <a:cubicBezTo>
                      <a:pt x="0" y="648"/>
                      <a:pt x="23" y="656"/>
                      <a:pt x="11" y="705"/>
                    </a:cubicBezTo>
                    <a:cubicBezTo>
                      <a:pt x="15" y="744"/>
                      <a:pt x="12" y="805"/>
                      <a:pt x="33" y="845"/>
                    </a:cubicBezTo>
                    <a:cubicBezTo>
                      <a:pt x="55" y="890"/>
                      <a:pt x="105" y="953"/>
                      <a:pt x="149" y="986"/>
                    </a:cubicBezTo>
                    <a:cubicBezTo>
                      <a:pt x="169" y="1000"/>
                      <a:pt x="207" y="1017"/>
                      <a:pt x="230" y="1029"/>
                    </a:cubicBezTo>
                    <a:cubicBezTo>
                      <a:pt x="270" y="1052"/>
                      <a:pt x="321" y="1061"/>
                      <a:pt x="368" y="1072"/>
                    </a:cubicBezTo>
                    <a:cubicBezTo>
                      <a:pt x="385" y="1076"/>
                      <a:pt x="401" y="1080"/>
                      <a:pt x="418" y="1084"/>
                    </a:cubicBezTo>
                    <a:cubicBezTo>
                      <a:pt x="433" y="1088"/>
                      <a:pt x="462" y="1096"/>
                      <a:pt x="462" y="1096"/>
                    </a:cubicBezTo>
                    <a:cubicBezTo>
                      <a:pt x="664" y="1091"/>
                      <a:pt x="749" y="1096"/>
                      <a:pt x="913" y="1029"/>
                    </a:cubicBezTo>
                    <a:cubicBezTo>
                      <a:pt x="926" y="1018"/>
                      <a:pt x="945" y="1010"/>
                      <a:pt x="957" y="999"/>
                    </a:cubicBezTo>
                    <a:cubicBezTo>
                      <a:pt x="968" y="988"/>
                      <a:pt x="986" y="962"/>
                      <a:pt x="986" y="962"/>
                    </a:cubicBezTo>
                    <a:cubicBezTo>
                      <a:pt x="1002" y="907"/>
                      <a:pt x="994" y="929"/>
                      <a:pt x="1008" y="894"/>
                    </a:cubicBezTo>
                    <a:cubicBezTo>
                      <a:pt x="1006" y="879"/>
                      <a:pt x="999" y="805"/>
                      <a:pt x="986" y="790"/>
                    </a:cubicBezTo>
                    <a:cubicBezTo>
                      <a:pt x="928" y="725"/>
                      <a:pt x="945" y="713"/>
                      <a:pt x="876" y="655"/>
                    </a:cubicBezTo>
                    <a:cubicBezTo>
                      <a:pt x="828" y="614"/>
                      <a:pt x="804" y="548"/>
                      <a:pt x="746" y="515"/>
                    </a:cubicBezTo>
                    <a:cubicBezTo>
                      <a:pt x="673" y="460"/>
                      <a:pt x="715" y="499"/>
                      <a:pt x="651" y="435"/>
                    </a:cubicBezTo>
                    <a:cubicBezTo>
                      <a:pt x="632" y="416"/>
                      <a:pt x="618" y="401"/>
                      <a:pt x="593" y="386"/>
                    </a:cubicBezTo>
                    <a:cubicBezTo>
                      <a:pt x="535" y="324"/>
                      <a:pt x="550" y="337"/>
                      <a:pt x="513" y="258"/>
                    </a:cubicBezTo>
                    <a:cubicBezTo>
                      <a:pt x="478" y="213"/>
                      <a:pt x="389" y="41"/>
                      <a:pt x="389" y="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00FF"/>
                  </a:gs>
                  <a:gs pos="100000">
                    <a:srgbClr val="FFFFFF"/>
                  </a:gs>
                </a:gsLst>
                <a:lin ang="18900000" scaled="1"/>
              </a:gradFill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 defTabSz="911466"/>
                <a:endParaRPr lang="en-IN" dirty="0">
                  <a:solidFill>
                    <a:prstClr val="black"/>
                  </a:solidFill>
                  <a:cs typeface="Tahoma" pitchFamily="34" charset="0"/>
                </a:endParaRPr>
              </a:p>
            </p:txBody>
          </p:sp>
          <p:sp>
            <p:nvSpPr>
              <p:cNvPr id="9235" name="Freeform 2086"/>
              <p:cNvSpPr>
                <a:spLocks/>
              </p:cNvSpPr>
              <p:nvPr/>
            </p:nvSpPr>
            <p:spPr bwMode="auto">
              <a:xfrm rot="-156762">
                <a:off x="1152" y="3264"/>
                <a:ext cx="113" cy="211"/>
              </a:xfrm>
              <a:custGeom>
                <a:avLst/>
                <a:gdLst>
                  <a:gd name="T0" fmla="*/ 44 w 1008"/>
                  <a:gd name="T1" fmla="*/ 0 h 1096"/>
                  <a:gd name="T2" fmla="*/ 31 w 1008"/>
                  <a:gd name="T3" fmla="*/ 51 h 1096"/>
                  <a:gd name="T4" fmla="*/ 27 w 1008"/>
                  <a:gd name="T5" fmla="*/ 64 h 1096"/>
                  <a:gd name="T6" fmla="*/ 21 w 1008"/>
                  <a:gd name="T7" fmla="*/ 75 h 1096"/>
                  <a:gd name="T8" fmla="*/ 13 w 1008"/>
                  <a:gd name="T9" fmla="*/ 92 h 1096"/>
                  <a:gd name="T10" fmla="*/ 11 w 1008"/>
                  <a:gd name="T11" fmla="*/ 97 h 1096"/>
                  <a:gd name="T12" fmla="*/ 4 w 1008"/>
                  <a:gd name="T13" fmla="*/ 117 h 1096"/>
                  <a:gd name="T14" fmla="*/ 1 w 1008"/>
                  <a:gd name="T15" fmla="*/ 136 h 1096"/>
                  <a:gd name="T16" fmla="*/ 4 w 1008"/>
                  <a:gd name="T17" fmla="*/ 163 h 1096"/>
                  <a:gd name="T18" fmla="*/ 17 w 1008"/>
                  <a:gd name="T19" fmla="*/ 190 h 1096"/>
                  <a:gd name="T20" fmla="*/ 26 w 1008"/>
                  <a:gd name="T21" fmla="*/ 198 h 1096"/>
                  <a:gd name="T22" fmla="*/ 41 w 1008"/>
                  <a:gd name="T23" fmla="*/ 206 h 1096"/>
                  <a:gd name="T24" fmla="*/ 47 w 1008"/>
                  <a:gd name="T25" fmla="*/ 209 h 1096"/>
                  <a:gd name="T26" fmla="*/ 52 w 1008"/>
                  <a:gd name="T27" fmla="*/ 211 h 1096"/>
                  <a:gd name="T28" fmla="*/ 102 w 1008"/>
                  <a:gd name="T29" fmla="*/ 198 h 1096"/>
                  <a:gd name="T30" fmla="*/ 107 w 1008"/>
                  <a:gd name="T31" fmla="*/ 192 h 1096"/>
                  <a:gd name="T32" fmla="*/ 111 w 1008"/>
                  <a:gd name="T33" fmla="*/ 185 h 1096"/>
                  <a:gd name="T34" fmla="*/ 113 w 1008"/>
                  <a:gd name="T35" fmla="*/ 172 h 1096"/>
                  <a:gd name="T36" fmla="*/ 111 w 1008"/>
                  <a:gd name="T37" fmla="*/ 152 h 1096"/>
                  <a:gd name="T38" fmla="*/ 98 w 1008"/>
                  <a:gd name="T39" fmla="*/ 126 h 1096"/>
                  <a:gd name="T40" fmla="*/ 84 w 1008"/>
                  <a:gd name="T41" fmla="*/ 99 h 1096"/>
                  <a:gd name="T42" fmla="*/ 73 w 1008"/>
                  <a:gd name="T43" fmla="*/ 84 h 1096"/>
                  <a:gd name="T44" fmla="*/ 66 w 1008"/>
                  <a:gd name="T45" fmla="*/ 74 h 1096"/>
                  <a:gd name="T46" fmla="*/ 58 w 1008"/>
                  <a:gd name="T47" fmla="*/ 50 h 1096"/>
                  <a:gd name="T48" fmla="*/ 44 w 1008"/>
                  <a:gd name="T49" fmla="*/ 0 h 109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08" h="1096">
                    <a:moveTo>
                      <a:pt x="389" y="0"/>
                    </a:moveTo>
                    <a:cubicBezTo>
                      <a:pt x="387" y="14"/>
                      <a:pt x="324" y="170"/>
                      <a:pt x="277" y="264"/>
                    </a:cubicBezTo>
                    <a:cubicBezTo>
                      <a:pt x="168" y="404"/>
                      <a:pt x="252" y="294"/>
                      <a:pt x="237" y="331"/>
                    </a:cubicBezTo>
                    <a:cubicBezTo>
                      <a:pt x="205" y="349"/>
                      <a:pt x="217" y="374"/>
                      <a:pt x="186" y="392"/>
                    </a:cubicBezTo>
                    <a:cubicBezTo>
                      <a:pt x="177" y="405"/>
                      <a:pt x="127" y="460"/>
                      <a:pt x="113" y="478"/>
                    </a:cubicBezTo>
                    <a:cubicBezTo>
                      <a:pt x="99" y="496"/>
                      <a:pt x="112" y="481"/>
                      <a:pt x="99" y="502"/>
                    </a:cubicBezTo>
                    <a:cubicBezTo>
                      <a:pt x="77" y="516"/>
                      <a:pt x="49" y="585"/>
                      <a:pt x="33" y="607"/>
                    </a:cubicBezTo>
                    <a:cubicBezTo>
                      <a:pt x="0" y="648"/>
                      <a:pt x="23" y="656"/>
                      <a:pt x="11" y="705"/>
                    </a:cubicBezTo>
                    <a:cubicBezTo>
                      <a:pt x="15" y="744"/>
                      <a:pt x="12" y="805"/>
                      <a:pt x="33" y="845"/>
                    </a:cubicBezTo>
                    <a:cubicBezTo>
                      <a:pt x="55" y="890"/>
                      <a:pt x="105" y="953"/>
                      <a:pt x="149" y="986"/>
                    </a:cubicBezTo>
                    <a:cubicBezTo>
                      <a:pt x="169" y="1000"/>
                      <a:pt x="207" y="1017"/>
                      <a:pt x="230" y="1029"/>
                    </a:cubicBezTo>
                    <a:cubicBezTo>
                      <a:pt x="270" y="1052"/>
                      <a:pt x="321" y="1061"/>
                      <a:pt x="368" y="1072"/>
                    </a:cubicBezTo>
                    <a:cubicBezTo>
                      <a:pt x="385" y="1076"/>
                      <a:pt x="401" y="1080"/>
                      <a:pt x="418" y="1084"/>
                    </a:cubicBezTo>
                    <a:cubicBezTo>
                      <a:pt x="433" y="1088"/>
                      <a:pt x="462" y="1096"/>
                      <a:pt x="462" y="1096"/>
                    </a:cubicBezTo>
                    <a:cubicBezTo>
                      <a:pt x="664" y="1091"/>
                      <a:pt x="749" y="1096"/>
                      <a:pt x="913" y="1029"/>
                    </a:cubicBezTo>
                    <a:cubicBezTo>
                      <a:pt x="926" y="1018"/>
                      <a:pt x="945" y="1010"/>
                      <a:pt x="957" y="999"/>
                    </a:cubicBezTo>
                    <a:cubicBezTo>
                      <a:pt x="968" y="988"/>
                      <a:pt x="986" y="962"/>
                      <a:pt x="986" y="962"/>
                    </a:cubicBezTo>
                    <a:cubicBezTo>
                      <a:pt x="1002" y="907"/>
                      <a:pt x="994" y="929"/>
                      <a:pt x="1008" y="894"/>
                    </a:cubicBezTo>
                    <a:cubicBezTo>
                      <a:pt x="1006" y="879"/>
                      <a:pt x="999" y="805"/>
                      <a:pt x="986" y="790"/>
                    </a:cubicBezTo>
                    <a:cubicBezTo>
                      <a:pt x="928" y="725"/>
                      <a:pt x="945" y="713"/>
                      <a:pt x="876" y="655"/>
                    </a:cubicBezTo>
                    <a:cubicBezTo>
                      <a:pt x="828" y="614"/>
                      <a:pt x="804" y="548"/>
                      <a:pt x="746" y="515"/>
                    </a:cubicBezTo>
                    <a:cubicBezTo>
                      <a:pt x="673" y="460"/>
                      <a:pt x="715" y="499"/>
                      <a:pt x="651" y="435"/>
                    </a:cubicBezTo>
                    <a:cubicBezTo>
                      <a:pt x="632" y="416"/>
                      <a:pt x="618" y="401"/>
                      <a:pt x="593" y="386"/>
                    </a:cubicBezTo>
                    <a:cubicBezTo>
                      <a:pt x="535" y="324"/>
                      <a:pt x="550" y="337"/>
                      <a:pt x="513" y="258"/>
                    </a:cubicBezTo>
                    <a:cubicBezTo>
                      <a:pt x="478" y="213"/>
                      <a:pt x="389" y="41"/>
                      <a:pt x="389" y="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00FF"/>
                  </a:gs>
                  <a:gs pos="100000">
                    <a:srgbClr val="FFFFFF"/>
                  </a:gs>
                </a:gsLst>
                <a:lin ang="18900000" scaled="1"/>
              </a:gradFill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 defTabSz="911466"/>
                <a:endParaRPr lang="en-IN" dirty="0">
                  <a:solidFill>
                    <a:prstClr val="black"/>
                  </a:solidFill>
                  <a:cs typeface="Tahoma" pitchFamily="34" charset="0"/>
                </a:endParaRPr>
              </a:p>
            </p:txBody>
          </p:sp>
          <p:sp>
            <p:nvSpPr>
              <p:cNvPr id="9236" name="Freeform 2087"/>
              <p:cNvSpPr>
                <a:spLocks/>
              </p:cNvSpPr>
              <p:nvPr/>
            </p:nvSpPr>
            <p:spPr bwMode="auto">
              <a:xfrm rot="-156762">
                <a:off x="1008" y="3408"/>
                <a:ext cx="113" cy="211"/>
              </a:xfrm>
              <a:custGeom>
                <a:avLst/>
                <a:gdLst>
                  <a:gd name="T0" fmla="*/ 44 w 1008"/>
                  <a:gd name="T1" fmla="*/ 0 h 1096"/>
                  <a:gd name="T2" fmla="*/ 31 w 1008"/>
                  <a:gd name="T3" fmla="*/ 51 h 1096"/>
                  <a:gd name="T4" fmla="*/ 27 w 1008"/>
                  <a:gd name="T5" fmla="*/ 64 h 1096"/>
                  <a:gd name="T6" fmla="*/ 21 w 1008"/>
                  <a:gd name="T7" fmla="*/ 75 h 1096"/>
                  <a:gd name="T8" fmla="*/ 13 w 1008"/>
                  <a:gd name="T9" fmla="*/ 92 h 1096"/>
                  <a:gd name="T10" fmla="*/ 11 w 1008"/>
                  <a:gd name="T11" fmla="*/ 97 h 1096"/>
                  <a:gd name="T12" fmla="*/ 4 w 1008"/>
                  <a:gd name="T13" fmla="*/ 117 h 1096"/>
                  <a:gd name="T14" fmla="*/ 1 w 1008"/>
                  <a:gd name="T15" fmla="*/ 136 h 1096"/>
                  <a:gd name="T16" fmla="*/ 4 w 1008"/>
                  <a:gd name="T17" fmla="*/ 163 h 1096"/>
                  <a:gd name="T18" fmla="*/ 17 w 1008"/>
                  <a:gd name="T19" fmla="*/ 190 h 1096"/>
                  <a:gd name="T20" fmla="*/ 26 w 1008"/>
                  <a:gd name="T21" fmla="*/ 198 h 1096"/>
                  <a:gd name="T22" fmla="*/ 41 w 1008"/>
                  <a:gd name="T23" fmla="*/ 206 h 1096"/>
                  <a:gd name="T24" fmla="*/ 47 w 1008"/>
                  <a:gd name="T25" fmla="*/ 209 h 1096"/>
                  <a:gd name="T26" fmla="*/ 52 w 1008"/>
                  <a:gd name="T27" fmla="*/ 211 h 1096"/>
                  <a:gd name="T28" fmla="*/ 102 w 1008"/>
                  <a:gd name="T29" fmla="*/ 198 h 1096"/>
                  <a:gd name="T30" fmla="*/ 107 w 1008"/>
                  <a:gd name="T31" fmla="*/ 192 h 1096"/>
                  <a:gd name="T32" fmla="*/ 111 w 1008"/>
                  <a:gd name="T33" fmla="*/ 185 h 1096"/>
                  <a:gd name="T34" fmla="*/ 113 w 1008"/>
                  <a:gd name="T35" fmla="*/ 172 h 1096"/>
                  <a:gd name="T36" fmla="*/ 111 w 1008"/>
                  <a:gd name="T37" fmla="*/ 152 h 1096"/>
                  <a:gd name="T38" fmla="*/ 98 w 1008"/>
                  <a:gd name="T39" fmla="*/ 126 h 1096"/>
                  <a:gd name="T40" fmla="*/ 84 w 1008"/>
                  <a:gd name="T41" fmla="*/ 99 h 1096"/>
                  <a:gd name="T42" fmla="*/ 73 w 1008"/>
                  <a:gd name="T43" fmla="*/ 84 h 1096"/>
                  <a:gd name="T44" fmla="*/ 66 w 1008"/>
                  <a:gd name="T45" fmla="*/ 74 h 1096"/>
                  <a:gd name="T46" fmla="*/ 58 w 1008"/>
                  <a:gd name="T47" fmla="*/ 50 h 1096"/>
                  <a:gd name="T48" fmla="*/ 44 w 1008"/>
                  <a:gd name="T49" fmla="*/ 0 h 109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08" h="1096">
                    <a:moveTo>
                      <a:pt x="389" y="0"/>
                    </a:moveTo>
                    <a:cubicBezTo>
                      <a:pt x="387" y="14"/>
                      <a:pt x="324" y="170"/>
                      <a:pt x="277" y="264"/>
                    </a:cubicBezTo>
                    <a:cubicBezTo>
                      <a:pt x="168" y="404"/>
                      <a:pt x="252" y="294"/>
                      <a:pt x="237" y="331"/>
                    </a:cubicBezTo>
                    <a:cubicBezTo>
                      <a:pt x="205" y="349"/>
                      <a:pt x="217" y="374"/>
                      <a:pt x="186" y="392"/>
                    </a:cubicBezTo>
                    <a:cubicBezTo>
                      <a:pt x="177" y="405"/>
                      <a:pt x="127" y="460"/>
                      <a:pt x="113" y="478"/>
                    </a:cubicBezTo>
                    <a:cubicBezTo>
                      <a:pt x="99" y="496"/>
                      <a:pt x="112" y="481"/>
                      <a:pt x="99" y="502"/>
                    </a:cubicBezTo>
                    <a:cubicBezTo>
                      <a:pt x="77" y="516"/>
                      <a:pt x="49" y="585"/>
                      <a:pt x="33" y="607"/>
                    </a:cubicBezTo>
                    <a:cubicBezTo>
                      <a:pt x="0" y="648"/>
                      <a:pt x="23" y="656"/>
                      <a:pt x="11" y="705"/>
                    </a:cubicBezTo>
                    <a:cubicBezTo>
                      <a:pt x="15" y="744"/>
                      <a:pt x="12" y="805"/>
                      <a:pt x="33" y="845"/>
                    </a:cubicBezTo>
                    <a:cubicBezTo>
                      <a:pt x="55" y="890"/>
                      <a:pt x="105" y="953"/>
                      <a:pt x="149" y="986"/>
                    </a:cubicBezTo>
                    <a:cubicBezTo>
                      <a:pt x="169" y="1000"/>
                      <a:pt x="207" y="1017"/>
                      <a:pt x="230" y="1029"/>
                    </a:cubicBezTo>
                    <a:cubicBezTo>
                      <a:pt x="270" y="1052"/>
                      <a:pt x="321" y="1061"/>
                      <a:pt x="368" y="1072"/>
                    </a:cubicBezTo>
                    <a:cubicBezTo>
                      <a:pt x="385" y="1076"/>
                      <a:pt x="401" y="1080"/>
                      <a:pt x="418" y="1084"/>
                    </a:cubicBezTo>
                    <a:cubicBezTo>
                      <a:pt x="433" y="1088"/>
                      <a:pt x="462" y="1096"/>
                      <a:pt x="462" y="1096"/>
                    </a:cubicBezTo>
                    <a:cubicBezTo>
                      <a:pt x="664" y="1091"/>
                      <a:pt x="749" y="1096"/>
                      <a:pt x="913" y="1029"/>
                    </a:cubicBezTo>
                    <a:cubicBezTo>
                      <a:pt x="926" y="1018"/>
                      <a:pt x="945" y="1010"/>
                      <a:pt x="957" y="999"/>
                    </a:cubicBezTo>
                    <a:cubicBezTo>
                      <a:pt x="968" y="988"/>
                      <a:pt x="986" y="962"/>
                      <a:pt x="986" y="962"/>
                    </a:cubicBezTo>
                    <a:cubicBezTo>
                      <a:pt x="1002" y="907"/>
                      <a:pt x="994" y="929"/>
                      <a:pt x="1008" y="894"/>
                    </a:cubicBezTo>
                    <a:cubicBezTo>
                      <a:pt x="1006" y="879"/>
                      <a:pt x="999" y="805"/>
                      <a:pt x="986" y="790"/>
                    </a:cubicBezTo>
                    <a:cubicBezTo>
                      <a:pt x="928" y="725"/>
                      <a:pt x="945" y="713"/>
                      <a:pt x="876" y="655"/>
                    </a:cubicBezTo>
                    <a:cubicBezTo>
                      <a:pt x="828" y="614"/>
                      <a:pt x="804" y="548"/>
                      <a:pt x="746" y="515"/>
                    </a:cubicBezTo>
                    <a:cubicBezTo>
                      <a:pt x="673" y="460"/>
                      <a:pt x="715" y="499"/>
                      <a:pt x="651" y="435"/>
                    </a:cubicBezTo>
                    <a:cubicBezTo>
                      <a:pt x="632" y="416"/>
                      <a:pt x="618" y="401"/>
                      <a:pt x="593" y="386"/>
                    </a:cubicBezTo>
                    <a:cubicBezTo>
                      <a:pt x="535" y="324"/>
                      <a:pt x="550" y="337"/>
                      <a:pt x="513" y="258"/>
                    </a:cubicBezTo>
                    <a:cubicBezTo>
                      <a:pt x="478" y="213"/>
                      <a:pt x="389" y="41"/>
                      <a:pt x="389" y="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00FF"/>
                  </a:gs>
                  <a:gs pos="100000">
                    <a:srgbClr val="FFFFFF"/>
                  </a:gs>
                </a:gsLst>
                <a:lin ang="18900000" scaled="1"/>
              </a:gradFill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 defTabSz="911466"/>
                <a:endParaRPr lang="en-IN" dirty="0">
                  <a:solidFill>
                    <a:prstClr val="black"/>
                  </a:solidFill>
                  <a:cs typeface="Tahoma" pitchFamily="34" charset="0"/>
                </a:endParaRPr>
              </a:p>
            </p:txBody>
          </p:sp>
          <p:sp>
            <p:nvSpPr>
              <p:cNvPr id="9237" name="Freeform 2088"/>
              <p:cNvSpPr>
                <a:spLocks/>
              </p:cNvSpPr>
              <p:nvPr/>
            </p:nvSpPr>
            <p:spPr bwMode="auto">
              <a:xfrm rot="-156762">
                <a:off x="1344" y="3360"/>
                <a:ext cx="113" cy="211"/>
              </a:xfrm>
              <a:custGeom>
                <a:avLst/>
                <a:gdLst>
                  <a:gd name="T0" fmla="*/ 44 w 1008"/>
                  <a:gd name="T1" fmla="*/ 0 h 1096"/>
                  <a:gd name="T2" fmla="*/ 31 w 1008"/>
                  <a:gd name="T3" fmla="*/ 51 h 1096"/>
                  <a:gd name="T4" fmla="*/ 27 w 1008"/>
                  <a:gd name="T5" fmla="*/ 64 h 1096"/>
                  <a:gd name="T6" fmla="*/ 21 w 1008"/>
                  <a:gd name="T7" fmla="*/ 75 h 1096"/>
                  <a:gd name="T8" fmla="*/ 13 w 1008"/>
                  <a:gd name="T9" fmla="*/ 92 h 1096"/>
                  <a:gd name="T10" fmla="*/ 11 w 1008"/>
                  <a:gd name="T11" fmla="*/ 97 h 1096"/>
                  <a:gd name="T12" fmla="*/ 4 w 1008"/>
                  <a:gd name="T13" fmla="*/ 117 h 1096"/>
                  <a:gd name="T14" fmla="*/ 1 w 1008"/>
                  <a:gd name="T15" fmla="*/ 136 h 1096"/>
                  <a:gd name="T16" fmla="*/ 4 w 1008"/>
                  <a:gd name="T17" fmla="*/ 163 h 1096"/>
                  <a:gd name="T18" fmla="*/ 17 w 1008"/>
                  <a:gd name="T19" fmla="*/ 190 h 1096"/>
                  <a:gd name="T20" fmla="*/ 26 w 1008"/>
                  <a:gd name="T21" fmla="*/ 198 h 1096"/>
                  <a:gd name="T22" fmla="*/ 41 w 1008"/>
                  <a:gd name="T23" fmla="*/ 206 h 1096"/>
                  <a:gd name="T24" fmla="*/ 47 w 1008"/>
                  <a:gd name="T25" fmla="*/ 209 h 1096"/>
                  <a:gd name="T26" fmla="*/ 52 w 1008"/>
                  <a:gd name="T27" fmla="*/ 211 h 1096"/>
                  <a:gd name="T28" fmla="*/ 102 w 1008"/>
                  <a:gd name="T29" fmla="*/ 198 h 1096"/>
                  <a:gd name="T30" fmla="*/ 107 w 1008"/>
                  <a:gd name="T31" fmla="*/ 192 h 1096"/>
                  <a:gd name="T32" fmla="*/ 111 w 1008"/>
                  <a:gd name="T33" fmla="*/ 185 h 1096"/>
                  <a:gd name="T34" fmla="*/ 113 w 1008"/>
                  <a:gd name="T35" fmla="*/ 172 h 1096"/>
                  <a:gd name="T36" fmla="*/ 111 w 1008"/>
                  <a:gd name="T37" fmla="*/ 152 h 1096"/>
                  <a:gd name="T38" fmla="*/ 98 w 1008"/>
                  <a:gd name="T39" fmla="*/ 126 h 1096"/>
                  <a:gd name="T40" fmla="*/ 84 w 1008"/>
                  <a:gd name="T41" fmla="*/ 99 h 1096"/>
                  <a:gd name="T42" fmla="*/ 73 w 1008"/>
                  <a:gd name="T43" fmla="*/ 84 h 1096"/>
                  <a:gd name="T44" fmla="*/ 66 w 1008"/>
                  <a:gd name="T45" fmla="*/ 74 h 1096"/>
                  <a:gd name="T46" fmla="*/ 58 w 1008"/>
                  <a:gd name="T47" fmla="*/ 50 h 1096"/>
                  <a:gd name="T48" fmla="*/ 44 w 1008"/>
                  <a:gd name="T49" fmla="*/ 0 h 109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08" h="1096">
                    <a:moveTo>
                      <a:pt x="389" y="0"/>
                    </a:moveTo>
                    <a:cubicBezTo>
                      <a:pt x="387" y="14"/>
                      <a:pt x="324" y="170"/>
                      <a:pt x="277" y="264"/>
                    </a:cubicBezTo>
                    <a:cubicBezTo>
                      <a:pt x="168" y="404"/>
                      <a:pt x="252" y="294"/>
                      <a:pt x="237" y="331"/>
                    </a:cubicBezTo>
                    <a:cubicBezTo>
                      <a:pt x="205" y="349"/>
                      <a:pt x="217" y="374"/>
                      <a:pt x="186" y="392"/>
                    </a:cubicBezTo>
                    <a:cubicBezTo>
                      <a:pt x="177" y="405"/>
                      <a:pt x="127" y="460"/>
                      <a:pt x="113" y="478"/>
                    </a:cubicBezTo>
                    <a:cubicBezTo>
                      <a:pt x="99" y="496"/>
                      <a:pt x="112" y="481"/>
                      <a:pt x="99" y="502"/>
                    </a:cubicBezTo>
                    <a:cubicBezTo>
                      <a:pt x="77" y="516"/>
                      <a:pt x="49" y="585"/>
                      <a:pt x="33" y="607"/>
                    </a:cubicBezTo>
                    <a:cubicBezTo>
                      <a:pt x="0" y="648"/>
                      <a:pt x="23" y="656"/>
                      <a:pt x="11" y="705"/>
                    </a:cubicBezTo>
                    <a:cubicBezTo>
                      <a:pt x="15" y="744"/>
                      <a:pt x="12" y="805"/>
                      <a:pt x="33" y="845"/>
                    </a:cubicBezTo>
                    <a:cubicBezTo>
                      <a:pt x="55" y="890"/>
                      <a:pt x="105" y="953"/>
                      <a:pt x="149" y="986"/>
                    </a:cubicBezTo>
                    <a:cubicBezTo>
                      <a:pt x="169" y="1000"/>
                      <a:pt x="207" y="1017"/>
                      <a:pt x="230" y="1029"/>
                    </a:cubicBezTo>
                    <a:cubicBezTo>
                      <a:pt x="270" y="1052"/>
                      <a:pt x="321" y="1061"/>
                      <a:pt x="368" y="1072"/>
                    </a:cubicBezTo>
                    <a:cubicBezTo>
                      <a:pt x="385" y="1076"/>
                      <a:pt x="401" y="1080"/>
                      <a:pt x="418" y="1084"/>
                    </a:cubicBezTo>
                    <a:cubicBezTo>
                      <a:pt x="433" y="1088"/>
                      <a:pt x="462" y="1096"/>
                      <a:pt x="462" y="1096"/>
                    </a:cubicBezTo>
                    <a:cubicBezTo>
                      <a:pt x="664" y="1091"/>
                      <a:pt x="749" y="1096"/>
                      <a:pt x="913" y="1029"/>
                    </a:cubicBezTo>
                    <a:cubicBezTo>
                      <a:pt x="926" y="1018"/>
                      <a:pt x="945" y="1010"/>
                      <a:pt x="957" y="999"/>
                    </a:cubicBezTo>
                    <a:cubicBezTo>
                      <a:pt x="968" y="988"/>
                      <a:pt x="986" y="962"/>
                      <a:pt x="986" y="962"/>
                    </a:cubicBezTo>
                    <a:cubicBezTo>
                      <a:pt x="1002" y="907"/>
                      <a:pt x="994" y="929"/>
                      <a:pt x="1008" y="894"/>
                    </a:cubicBezTo>
                    <a:cubicBezTo>
                      <a:pt x="1006" y="879"/>
                      <a:pt x="999" y="805"/>
                      <a:pt x="986" y="790"/>
                    </a:cubicBezTo>
                    <a:cubicBezTo>
                      <a:pt x="928" y="725"/>
                      <a:pt x="945" y="713"/>
                      <a:pt x="876" y="655"/>
                    </a:cubicBezTo>
                    <a:cubicBezTo>
                      <a:pt x="828" y="614"/>
                      <a:pt x="804" y="548"/>
                      <a:pt x="746" y="515"/>
                    </a:cubicBezTo>
                    <a:cubicBezTo>
                      <a:pt x="673" y="460"/>
                      <a:pt x="715" y="499"/>
                      <a:pt x="651" y="435"/>
                    </a:cubicBezTo>
                    <a:cubicBezTo>
                      <a:pt x="632" y="416"/>
                      <a:pt x="618" y="401"/>
                      <a:pt x="593" y="386"/>
                    </a:cubicBezTo>
                    <a:cubicBezTo>
                      <a:pt x="535" y="324"/>
                      <a:pt x="550" y="337"/>
                      <a:pt x="513" y="258"/>
                    </a:cubicBezTo>
                    <a:cubicBezTo>
                      <a:pt x="478" y="213"/>
                      <a:pt x="389" y="41"/>
                      <a:pt x="389" y="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00FF"/>
                  </a:gs>
                  <a:gs pos="100000">
                    <a:srgbClr val="FFFFFF"/>
                  </a:gs>
                </a:gsLst>
                <a:lin ang="18900000" scaled="1"/>
              </a:gradFill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 defTabSz="911466"/>
                <a:endParaRPr lang="en-IN" dirty="0">
                  <a:solidFill>
                    <a:prstClr val="black"/>
                  </a:solidFill>
                  <a:cs typeface="Tahoma" pitchFamily="34" charset="0"/>
                </a:endParaRPr>
              </a:p>
            </p:txBody>
          </p:sp>
        </p:grpSp>
      </p:grpSp>
      <p:sp>
        <p:nvSpPr>
          <p:cNvPr id="41" name="TextBox 40"/>
          <p:cNvSpPr txBox="1"/>
          <p:nvPr/>
        </p:nvSpPr>
        <p:spPr>
          <a:xfrm>
            <a:off x="2514600" y="1905000"/>
            <a:ext cx="1371600" cy="369332"/>
          </a:xfrm>
          <a:prstGeom prst="rect">
            <a:avLst/>
          </a:prstGeom>
          <a:noFill/>
        </p:spPr>
        <p:txBody>
          <a:bodyPr wrap="square" lIns="91135" tIns="45570" rIns="91135" bIns="45570" rtlCol="0">
            <a:spAutoFit/>
          </a:bodyPr>
          <a:lstStyle/>
          <a:p>
            <a:pPr algn="ctr" defTabSz="911466"/>
            <a:r>
              <a:rPr lang="en-US" dirty="0">
                <a:solidFill>
                  <a:srgbClr val="0000FF"/>
                </a:solidFill>
                <a:latin typeface="Comic Sans MS" pitchFamily="66" charset="0"/>
                <a:cs typeface="Tahoma" pitchFamily="34" charset="0"/>
              </a:rPr>
              <a:t>(REV SAS)</a:t>
            </a:r>
            <a:endParaRPr lang="en-IN" dirty="0">
              <a:solidFill>
                <a:srgbClr val="0000FF"/>
              </a:solidFill>
              <a:latin typeface="Comic Sans MS" pitchFamily="66" charset="0"/>
              <a:cs typeface="Tahoma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267200" y="3669268"/>
            <a:ext cx="1143000" cy="369332"/>
          </a:xfrm>
          <a:prstGeom prst="rect">
            <a:avLst/>
          </a:prstGeom>
          <a:noFill/>
        </p:spPr>
        <p:txBody>
          <a:bodyPr wrap="square" lIns="91135" tIns="45570" rIns="91135" bIns="45570" rtlCol="0">
            <a:spAutoFit/>
          </a:bodyPr>
          <a:lstStyle/>
          <a:p>
            <a:pPr defTabSz="911466"/>
            <a:r>
              <a:rPr lang="en-US" dirty="0">
                <a:solidFill>
                  <a:srgbClr val="0000FF"/>
                </a:solidFill>
                <a:cs typeface="Tahoma" pitchFamily="34" charset="0"/>
              </a:rPr>
              <a:t>(WSM6)</a:t>
            </a:r>
            <a:endParaRPr lang="en-IN" dirty="0">
              <a:solidFill>
                <a:srgbClr val="0000FF"/>
              </a:solidFill>
              <a:cs typeface="Tahoma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181600" y="2209800"/>
            <a:ext cx="838200" cy="381000"/>
          </a:xfrm>
          <a:prstGeom prst="rect">
            <a:avLst/>
          </a:prstGeom>
          <a:noFill/>
        </p:spPr>
        <p:txBody>
          <a:bodyPr wrap="square" lIns="91135" tIns="45570" rIns="91135" bIns="45570" rtlCol="0">
            <a:spAutoFit/>
          </a:bodyPr>
          <a:lstStyle/>
          <a:p>
            <a:pPr defTabSz="911466"/>
            <a:r>
              <a:rPr lang="en-US" dirty="0">
                <a:solidFill>
                  <a:srgbClr val="0000FF"/>
                </a:solidFill>
                <a:cs typeface="Tahoma" pitchFamily="34" charset="0"/>
              </a:rPr>
              <a:t>(SAM)</a:t>
            </a:r>
            <a:endParaRPr lang="en-IN" dirty="0">
              <a:solidFill>
                <a:srgbClr val="0000FF"/>
              </a:solidFill>
              <a:cs typeface="Tahoma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362205" y="6400800"/>
            <a:ext cx="6629400" cy="369332"/>
          </a:xfrm>
          <a:prstGeom prst="rect">
            <a:avLst/>
          </a:prstGeom>
          <a:noFill/>
        </p:spPr>
        <p:txBody>
          <a:bodyPr wrap="square" lIns="91135" tIns="45570" rIns="91135" bIns="45570" rtlCol="0">
            <a:spAutoFit/>
          </a:bodyPr>
          <a:lstStyle/>
          <a:p>
            <a:pPr defTabSz="911466"/>
            <a:r>
              <a:rPr lang="en-US" dirty="0">
                <a:solidFill>
                  <a:prstClr val="black"/>
                </a:solidFill>
                <a:cs typeface="Tahoma" pitchFamily="34" charset="0"/>
              </a:rPr>
              <a:t>SAM: System of Atmospheric Model</a:t>
            </a:r>
            <a:endParaRPr lang="en-IN" dirty="0">
              <a:solidFill>
                <a:prstClr val="black"/>
              </a:solidFill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0707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8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8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PC-A10~1\AppData\Local\Temp\Rar$DR01.139\Scatter plot of total rainfall-Sphum-W\Scatter plot of total rainfall-Sphum-W-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49" b="8163"/>
          <a:stretch/>
        </p:blipFill>
        <p:spPr bwMode="auto">
          <a:xfrm>
            <a:off x="76200" y="5"/>
            <a:ext cx="5638800" cy="675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791200" y="1047669"/>
            <a:ext cx="3124200" cy="2307823"/>
          </a:xfrm>
          <a:prstGeom prst="rect">
            <a:avLst/>
          </a:prstGeom>
        </p:spPr>
        <p:txBody>
          <a:bodyPr wrap="square" lIns="90939" tIns="45472" rIns="90939" bIns="45472">
            <a:spAutoFit/>
          </a:bodyPr>
          <a:lstStyle/>
          <a:p>
            <a:pPr defTabSz="907883"/>
            <a:r>
              <a:rPr lang="en-IN" b="1" dirty="0">
                <a:solidFill>
                  <a:prstClr val="white"/>
                </a:solidFill>
                <a:latin typeface="Comic Sans MS" panose="030F0702030302020204" pitchFamily="66" charset="0"/>
              </a:rPr>
              <a:t>Scatter plot of total rainfall (X-axis) with respect to specific humidity ((×10</a:t>
            </a:r>
            <a:r>
              <a:rPr lang="en-IN" b="1" baseline="30000" dirty="0">
                <a:solidFill>
                  <a:prstClr val="white"/>
                </a:solidFill>
                <a:latin typeface="Comic Sans MS" panose="030F0702030302020204" pitchFamily="66" charset="0"/>
              </a:rPr>
              <a:t>3</a:t>
            </a:r>
            <a:r>
              <a:rPr lang="en-IN" b="1" dirty="0">
                <a:solidFill>
                  <a:prstClr val="white"/>
                </a:solidFill>
                <a:latin typeface="Comic Sans MS" panose="030F0702030302020204" pitchFamily="66" charset="0"/>
              </a:rPr>
              <a:t>, Y-axis) and vertical velocity (Pa/s, coloured) over the ISM domain (15S-30N, 60-95E) for MISO events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365151" y="3932656"/>
            <a:ext cx="1981200" cy="2315795"/>
            <a:chOff x="2305050" y="990600"/>
            <a:chExt cx="4533900" cy="4714297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t="14935" b="17532"/>
            <a:stretch>
              <a:fillRect/>
            </a:stretch>
          </p:blipFill>
          <p:spPr bwMode="auto">
            <a:xfrm>
              <a:off x="2305050" y="1742497"/>
              <a:ext cx="4533900" cy="396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3276600" y="990600"/>
              <a:ext cx="2363043" cy="751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07883"/>
              <a:r>
                <a:rPr lang="en-US" dirty="0">
                  <a:solidFill>
                    <a:prstClr val="white"/>
                  </a:solidFill>
                </a:rPr>
                <a:t>CFS T126</a:t>
              </a:r>
              <a:endParaRPr lang="en-IN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18388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C-A10~1\AppData\Local\Temp\Rar$DR01.834\Scatter plot of convective rainfall-Sphum-W\Scatter plot of convective rainfall-Sphum-W-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36" b="7053"/>
          <a:stretch/>
        </p:blipFill>
        <p:spPr bwMode="auto">
          <a:xfrm>
            <a:off x="381005" y="76269"/>
            <a:ext cx="5867399" cy="668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943600" y="3313030"/>
            <a:ext cx="3200400" cy="2554370"/>
          </a:xfrm>
          <a:prstGeom prst="rect">
            <a:avLst/>
          </a:prstGeom>
        </p:spPr>
        <p:txBody>
          <a:bodyPr wrap="square" lIns="90764" tIns="45384" rIns="90764" bIns="45384">
            <a:spAutoFit/>
          </a:bodyPr>
          <a:lstStyle/>
          <a:p>
            <a:pPr defTabSz="907883"/>
            <a:r>
              <a:rPr lang="en-IN" sz="2000" b="1" dirty="0">
                <a:solidFill>
                  <a:prstClr val="black"/>
                </a:solidFill>
                <a:latin typeface="Comic Sans MS" panose="030F0702030302020204" pitchFamily="66" charset="0"/>
              </a:rPr>
              <a:t>Scatter plot of convective rainfall (X-axis) with respect to specific humidity (×10</a:t>
            </a:r>
            <a:r>
              <a:rPr lang="en-IN" sz="2000" b="1" baseline="30000" dirty="0">
                <a:solidFill>
                  <a:prstClr val="black"/>
                </a:solidFill>
                <a:latin typeface="Comic Sans MS" panose="030F0702030302020204" pitchFamily="66" charset="0"/>
              </a:rPr>
              <a:t>3</a:t>
            </a:r>
            <a:r>
              <a:rPr lang="en-IN" sz="2000" b="1" dirty="0">
                <a:solidFill>
                  <a:prstClr val="black"/>
                </a:solidFill>
                <a:latin typeface="Comic Sans MS" panose="030F0702030302020204" pitchFamily="66" charset="0"/>
              </a:rPr>
              <a:t>, Y-axis) and vertical velocity (Pa/s, coloured) over the ISM domain for MISO events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553200" y="304800"/>
            <a:ext cx="1922581" cy="1981200"/>
            <a:chOff x="4419600" y="392668"/>
            <a:chExt cx="4533900" cy="4549367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t="14935" b="17532"/>
            <a:stretch>
              <a:fillRect/>
            </a:stretch>
          </p:blipFill>
          <p:spPr bwMode="auto">
            <a:xfrm>
              <a:off x="4419600" y="979636"/>
              <a:ext cx="4533900" cy="3962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5334001" y="392668"/>
              <a:ext cx="2435091" cy="848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07883"/>
              <a:r>
                <a:rPr lang="en-US" dirty="0">
                  <a:solidFill>
                    <a:prstClr val="black"/>
                  </a:solidFill>
                </a:rPr>
                <a:t>CFS T126</a:t>
              </a:r>
              <a:endParaRPr lang="en-IN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15282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DF6AA30-53CA-A18E-9241-01581F099FF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6070355"/>
              </p:ext>
            </p:extLst>
          </p:nvPr>
        </p:nvGraphicFramePr>
        <p:xfrm>
          <a:off x="323528" y="2022796"/>
          <a:ext cx="4032448" cy="2918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6AAC99C-2CE4-FF63-7CF5-9029E27825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7062779"/>
              </p:ext>
            </p:extLst>
          </p:nvPr>
        </p:nvGraphicFramePr>
        <p:xfrm>
          <a:off x="4600312" y="2022796"/>
          <a:ext cx="4220160" cy="2918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52" name="TextBox 6">
            <a:extLst>
              <a:ext uri="{FF2B5EF4-FFF2-40B4-BE49-F238E27FC236}">
                <a16:creationId xmlns:a16="http://schemas.microsoft.com/office/drawing/2014/main" id="{AD9E06E4-20DA-ADDF-3DCC-F447517BA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902" y="1253728"/>
            <a:ext cx="727551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IN" altLang="en-US" sz="1350">
                <a:solidFill>
                  <a:prstClr val="black"/>
                </a:solidFill>
              </a:rPr>
              <a:t>Probability Distribution Function (PDF)_GFS-Hindcast simulations and observations (JJAS_2000-2018)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C:\Future-Cumulus-Parameterization\20170708_1913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0053"/>
            <a:ext cx="3568092" cy="6344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3" name="TextBox 1"/>
          <p:cNvSpPr txBox="1">
            <a:spLocks noChangeArrowheads="1"/>
          </p:cNvSpPr>
          <p:nvPr/>
        </p:nvSpPr>
        <p:spPr bwMode="auto">
          <a:xfrm>
            <a:off x="-1126" y="3"/>
            <a:ext cx="2447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18" tIns="45511" rIns="91018" bIns="45511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IN" sz="2000" b="1" dirty="0"/>
              <a:t>Multi-scale clouds</a:t>
            </a:r>
          </a:p>
        </p:txBody>
      </p:sp>
      <p:pic>
        <p:nvPicPr>
          <p:cNvPr id="4098" name="Picture 2" descr="F:\ICTS\Supporting_ppt\Clouds-Talk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84" y="513753"/>
            <a:ext cx="4850211" cy="271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06796" y="175202"/>
            <a:ext cx="2111399" cy="343620"/>
          </a:xfrm>
          <a:prstGeom prst="rect">
            <a:avLst/>
          </a:prstGeom>
          <a:noFill/>
        </p:spPr>
        <p:txBody>
          <a:bodyPr wrap="square" lIns="91047" tIns="45526" rIns="91047" bIns="45526" rtlCol="0">
            <a:spAutoFit/>
          </a:bodyPr>
          <a:lstStyle/>
          <a:p>
            <a:r>
              <a:rPr lang="en-IN" sz="1600" dirty="0"/>
              <a:t>Courtesy: Brian </a:t>
            </a:r>
            <a:r>
              <a:rPr lang="en-IN" sz="1600" dirty="0" err="1"/>
              <a:t>Mapes</a:t>
            </a:r>
            <a:endParaRPr lang="en-IN" sz="1600" dirty="0"/>
          </a:p>
        </p:txBody>
      </p:sp>
      <p:pic>
        <p:nvPicPr>
          <p:cNvPr id="4099" name="Picture 3" descr="F:\ICTS\Supporting_ppt\20170715_1007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767554"/>
            <a:ext cx="4837652" cy="272117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32040" y="6488733"/>
            <a:ext cx="2952328" cy="369332"/>
          </a:xfrm>
          <a:prstGeom prst="rect">
            <a:avLst/>
          </a:prstGeom>
          <a:noFill/>
        </p:spPr>
        <p:txBody>
          <a:bodyPr wrap="square" lIns="91047" tIns="45526" rIns="91047" bIns="45526" rtlCol="0">
            <a:spAutoFit/>
          </a:bodyPr>
          <a:lstStyle/>
          <a:p>
            <a:r>
              <a:rPr lang="en-IN" b="1" dirty="0"/>
              <a:t>Marine stratocumulus</a:t>
            </a:r>
          </a:p>
        </p:txBody>
      </p:sp>
    </p:spTree>
    <p:extLst>
      <p:ext uri="{BB962C8B-B14F-4D97-AF65-F5344CB8AC3E}">
        <p14:creationId xmlns:p14="http://schemas.microsoft.com/office/powerpoint/2010/main" val="18956086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t="6645"/>
          <a:stretch>
            <a:fillRect/>
          </a:stretch>
        </p:blipFill>
        <p:spPr bwMode="auto">
          <a:xfrm>
            <a:off x="40320" y="387493"/>
            <a:ext cx="8830711" cy="49771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7741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24000" y="-1066800"/>
            <a:ext cx="609600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1828840" y="3200440"/>
            <a:ext cx="5632085" cy="371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047" tIns="45526" rIns="91047" bIns="45526">
            <a:spAutoFit/>
          </a:bodyPr>
          <a:lstStyle/>
          <a:p>
            <a:r>
              <a:rPr lang="en-US" b="1"/>
              <a:t>initial state: Jan. 5, 1949, 0300GMT observed(t=24hours)</a:t>
            </a: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4953004" y="6400840"/>
            <a:ext cx="2590800" cy="371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047" tIns="45526" rIns="91047" bIns="45526">
            <a:spAutoFit/>
          </a:bodyPr>
          <a:lstStyle/>
          <a:p>
            <a:r>
              <a:rPr lang="en-US" b="1"/>
              <a:t>forecasted(t=24hours)</a:t>
            </a:r>
          </a:p>
        </p:txBody>
      </p:sp>
    </p:spTree>
    <p:extLst>
      <p:ext uri="{BB962C8B-B14F-4D97-AF65-F5344CB8AC3E}">
        <p14:creationId xmlns:p14="http://schemas.microsoft.com/office/powerpoint/2010/main" val="7772992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10" y="199295"/>
            <a:ext cx="5349533" cy="5668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16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28600"/>
            <a:ext cx="3386880" cy="3067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96136" y="5838363"/>
            <a:ext cx="3240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dirty="0"/>
              <a:t>B. B. </a:t>
            </a:r>
            <a:r>
              <a:rPr lang="en-IN" sz="1600" b="1" dirty="0" err="1"/>
              <a:t>Goswami</a:t>
            </a:r>
            <a:r>
              <a:rPr lang="en-IN" sz="1600" b="1" dirty="0"/>
              <a:t> et al. 2017, JAS</a:t>
            </a:r>
          </a:p>
          <a:p>
            <a:r>
              <a:rPr lang="en-IN" sz="1600" b="1" dirty="0"/>
              <a:t>B. B. </a:t>
            </a:r>
            <a:r>
              <a:rPr lang="en-IN" sz="1600" b="1" dirty="0" err="1"/>
              <a:t>Goswami</a:t>
            </a:r>
            <a:r>
              <a:rPr lang="en-IN" sz="1600" b="1" dirty="0"/>
              <a:t> et al., 2017 JAMES</a:t>
            </a:r>
          </a:p>
          <a:p>
            <a:r>
              <a:rPr lang="en-IN" sz="1600" b="1" dirty="0"/>
              <a:t>B. B. </a:t>
            </a:r>
            <a:r>
              <a:rPr lang="en-IN" sz="1600" b="1" dirty="0" err="1"/>
              <a:t>Goswami</a:t>
            </a:r>
            <a:r>
              <a:rPr lang="en-IN" sz="1600" b="1" dirty="0"/>
              <a:t>, 2017, GRL</a:t>
            </a:r>
          </a:p>
        </p:txBody>
      </p:sp>
    </p:spTree>
    <p:extLst>
      <p:ext uri="{BB962C8B-B14F-4D97-AF65-F5344CB8AC3E}">
        <p14:creationId xmlns:p14="http://schemas.microsoft.com/office/powerpoint/2010/main" val="28902416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04800" y="457200"/>
            <a:ext cx="7772400" cy="4267200"/>
            <a:chOff x="0" y="457200"/>
            <a:chExt cx="7772400" cy="42672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11039" b="17532"/>
            <a:stretch>
              <a:fillRect/>
            </a:stretch>
          </p:blipFill>
          <p:spPr bwMode="auto">
            <a:xfrm>
              <a:off x="0" y="457200"/>
              <a:ext cx="3956858" cy="365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4622" t="11039" r="2941" b="17532"/>
            <a:stretch>
              <a:fillRect/>
            </a:stretch>
          </p:blipFill>
          <p:spPr bwMode="auto">
            <a:xfrm>
              <a:off x="4114800" y="457200"/>
              <a:ext cx="3657600" cy="365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43200" y="4267200"/>
              <a:ext cx="3048000" cy="457200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914400" y="0"/>
            <a:ext cx="2377382" cy="369332"/>
          </a:xfrm>
          <a:prstGeom prst="rect">
            <a:avLst/>
          </a:prstGeom>
          <a:noFill/>
        </p:spPr>
        <p:txBody>
          <a:bodyPr wrap="none" lIns="91154" tIns="45579" rIns="91154" bIns="45579" rtlCol="0">
            <a:spAutoFit/>
          </a:bodyPr>
          <a:lstStyle/>
          <a:p>
            <a:pPr defTabSz="911655"/>
            <a:r>
              <a:rPr lang="en-US" dirty="0">
                <a:solidFill>
                  <a:prstClr val="black"/>
                </a:solidFill>
              </a:rPr>
              <a:t>With total precipitation</a:t>
            </a:r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61618" y="76200"/>
            <a:ext cx="2941254" cy="369332"/>
          </a:xfrm>
          <a:prstGeom prst="rect">
            <a:avLst/>
          </a:prstGeom>
          <a:noFill/>
        </p:spPr>
        <p:txBody>
          <a:bodyPr wrap="none" lIns="91154" tIns="45579" rIns="91154" bIns="45579" rtlCol="0">
            <a:spAutoFit/>
          </a:bodyPr>
          <a:lstStyle/>
          <a:p>
            <a:pPr defTabSz="911655"/>
            <a:r>
              <a:rPr lang="en-US" dirty="0">
                <a:solidFill>
                  <a:prstClr val="black"/>
                </a:solidFill>
              </a:rPr>
              <a:t>With convective precipitation</a:t>
            </a:r>
            <a:endParaRPr lang="en-I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9382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0859"/>
            <a:ext cx="5943600" cy="6726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239000" y="6019800"/>
            <a:ext cx="1600200" cy="646331"/>
          </a:xfrm>
          <a:prstGeom prst="rect">
            <a:avLst/>
          </a:prstGeom>
          <a:noFill/>
        </p:spPr>
        <p:txBody>
          <a:bodyPr wrap="square" lIns="91330" tIns="45667" rIns="91330" bIns="45667" rtlCol="0">
            <a:spAutoFit/>
          </a:bodyPr>
          <a:lstStyle/>
          <a:p>
            <a:pPr defTabSz="911655"/>
            <a:r>
              <a:rPr lang="en-IN" dirty="0">
                <a:solidFill>
                  <a:prstClr val="black"/>
                </a:solidFill>
              </a:rPr>
              <a:t>B. B. </a:t>
            </a:r>
            <a:r>
              <a:rPr lang="en-IN" dirty="0" err="1">
                <a:solidFill>
                  <a:prstClr val="black"/>
                </a:solidFill>
              </a:rPr>
              <a:t>Goswami</a:t>
            </a:r>
            <a:r>
              <a:rPr lang="en-IN" dirty="0">
                <a:solidFill>
                  <a:prstClr val="black"/>
                </a:solidFill>
              </a:rPr>
              <a:t> et al. JAS, 2017</a:t>
            </a:r>
          </a:p>
        </p:txBody>
      </p:sp>
    </p:spTree>
    <p:extLst>
      <p:ext uri="{BB962C8B-B14F-4D97-AF65-F5344CB8AC3E}">
        <p14:creationId xmlns:p14="http://schemas.microsoft.com/office/powerpoint/2010/main" val="29279837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50" y="199295"/>
            <a:ext cx="2975198" cy="3152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16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99295"/>
            <a:ext cx="3088920" cy="2797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06752" y="199295"/>
            <a:ext cx="2337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200" b="1" dirty="0">
                <a:solidFill>
                  <a:srgbClr val="0033CC"/>
                </a:solidFill>
              </a:rPr>
              <a:t>B. B. </a:t>
            </a:r>
            <a:r>
              <a:rPr lang="en-IN" sz="1200" b="1" dirty="0" err="1">
                <a:solidFill>
                  <a:srgbClr val="0033CC"/>
                </a:solidFill>
              </a:rPr>
              <a:t>Goswami</a:t>
            </a:r>
            <a:r>
              <a:rPr lang="en-IN" sz="1200" b="1" dirty="0">
                <a:solidFill>
                  <a:srgbClr val="0033CC"/>
                </a:solidFill>
              </a:rPr>
              <a:t> et al. 2017, JAS</a:t>
            </a:r>
          </a:p>
          <a:p>
            <a:r>
              <a:rPr lang="en-IN" sz="1200" b="1" dirty="0">
                <a:solidFill>
                  <a:srgbClr val="0033CC"/>
                </a:solidFill>
              </a:rPr>
              <a:t>B. B. </a:t>
            </a:r>
            <a:r>
              <a:rPr lang="en-IN" sz="1200" b="1" dirty="0" err="1">
                <a:solidFill>
                  <a:srgbClr val="0033CC"/>
                </a:solidFill>
              </a:rPr>
              <a:t>Goswami</a:t>
            </a:r>
            <a:r>
              <a:rPr lang="en-IN" sz="1200" b="1" dirty="0">
                <a:solidFill>
                  <a:srgbClr val="0033CC"/>
                </a:solidFill>
              </a:rPr>
              <a:t> et al., 2017 JAMES</a:t>
            </a:r>
          </a:p>
          <a:p>
            <a:r>
              <a:rPr lang="en-IN" sz="1200" b="1" dirty="0">
                <a:solidFill>
                  <a:srgbClr val="0033CC"/>
                </a:solidFill>
              </a:rPr>
              <a:t>B. B. </a:t>
            </a:r>
            <a:r>
              <a:rPr lang="en-IN" sz="1200" b="1" dirty="0" err="1">
                <a:solidFill>
                  <a:srgbClr val="0033CC"/>
                </a:solidFill>
              </a:rPr>
              <a:t>Goswami</a:t>
            </a:r>
            <a:r>
              <a:rPr lang="en-IN" sz="1200" b="1" dirty="0">
                <a:solidFill>
                  <a:srgbClr val="0033CC"/>
                </a:solidFill>
              </a:rPr>
              <a:t>, 2017, GRL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7544" y="6253939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Please see poster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04508" y="4058386"/>
            <a:ext cx="3531388" cy="2564885"/>
            <a:chOff x="-194722" y="884065"/>
            <a:chExt cx="4706052" cy="304059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4722" y="884065"/>
              <a:ext cx="4357073" cy="220014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093"/>
            <a:stretch/>
          </p:blipFill>
          <p:spPr>
            <a:xfrm>
              <a:off x="-94902" y="3433012"/>
              <a:ext cx="4606232" cy="49165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8" r="28995" b="47366"/>
          <a:stretch/>
        </p:blipFill>
        <p:spPr>
          <a:xfrm>
            <a:off x="3779912" y="3101404"/>
            <a:ext cx="3672408" cy="378792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6528670" y="4847849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Times New Roman" pitchFamily="18" charset="0"/>
                <a:cs typeface="Times New Roman" pitchFamily="18" charset="0"/>
              </a:rPr>
              <a:t>Bias of Annual mean Low-cloud cover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3781387"/>
            <a:ext cx="41883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Times New Roman" pitchFamily="18" charset="0"/>
                <a:cs typeface="Times New Roman" pitchFamily="18" charset="0"/>
              </a:rPr>
              <a:t>Annual mean Low-cloud cover[Adopted from Wood 2012]</a:t>
            </a:r>
          </a:p>
        </p:txBody>
      </p:sp>
    </p:spTree>
    <p:extLst>
      <p:ext uri="{BB962C8B-B14F-4D97-AF65-F5344CB8AC3E}">
        <p14:creationId xmlns:p14="http://schemas.microsoft.com/office/powerpoint/2010/main" val="32442227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440" y="1736824"/>
            <a:ext cx="7773120" cy="192116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z="8700" dirty="0">
                <a:effectLst/>
                <a:latin typeface="Comic Sans MS" pitchFamily="66" charset="0"/>
              </a:rPr>
              <a:t>Thank You !</a:t>
            </a:r>
          </a:p>
        </p:txBody>
      </p:sp>
    </p:spTree>
    <p:extLst>
      <p:ext uri="{BB962C8B-B14F-4D97-AF65-F5344CB8AC3E}">
        <p14:creationId xmlns:p14="http://schemas.microsoft.com/office/powerpoint/2010/main" val="3464378612"/>
      </p:ext>
    </p:extLst>
  </p:cSld>
  <p:clrMapOvr>
    <a:masterClrMapping/>
  </p:clrMapOvr>
  <p:transition>
    <p:cover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6672"/>
            <a:ext cx="7344816" cy="6628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52320" y="5949280"/>
            <a:ext cx="1656184" cy="646331"/>
          </a:xfrm>
          <a:prstGeom prst="rect">
            <a:avLst/>
          </a:prstGeom>
          <a:noFill/>
        </p:spPr>
        <p:txBody>
          <a:bodyPr wrap="square" lIns="91047" tIns="45526" rIns="91047" bIns="45526" rtlCol="0">
            <a:spAutoFit/>
          </a:bodyPr>
          <a:lstStyle/>
          <a:p>
            <a:r>
              <a:rPr lang="en-IN" dirty="0" err="1"/>
              <a:t>Wedi</a:t>
            </a:r>
            <a:r>
              <a:rPr lang="en-IN" dirty="0"/>
              <a:t> et al. 2020, JAMES</a:t>
            </a:r>
          </a:p>
        </p:txBody>
      </p:sp>
    </p:spTree>
    <p:extLst>
      <p:ext uri="{BB962C8B-B14F-4D97-AF65-F5344CB8AC3E}">
        <p14:creationId xmlns:p14="http://schemas.microsoft.com/office/powerpoint/2010/main" val="4206318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480" y="685849"/>
            <a:ext cx="9143040" cy="707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30" tIns="45467" rIns="90930" bIns="45467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SzTx/>
            </a:pPr>
            <a:r>
              <a:rPr lang="en-US" sz="2000" dirty="0">
                <a:solidFill>
                  <a:prstClr val="black"/>
                </a:solidFill>
                <a:latin typeface="Cambria" pitchFamily="18" charset="0"/>
                <a:cs typeface="Arial" charset="0"/>
              </a:rPr>
              <a:t>Numerical modeling is simply taking the equations that govern a system and using them to simulate the changes in a system using math. </a:t>
            </a:r>
          </a:p>
        </p:txBody>
      </p:sp>
      <p:pic>
        <p:nvPicPr>
          <p:cNvPr id="2051" name="Picture 10"/>
          <p:cNvPicPr>
            <a:picLocks noChangeAspect="1" noChangeArrowheads="1"/>
          </p:cNvPicPr>
          <p:nvPr/>
        </p:nvPicPr>
        <p:blipFill>
          <a:blip r:embed="rId2" cstate="print"/>
          <a:srcRect l="7031" t="12500" r="6250" b="12500"/>
          <a:stretch>
            <a:fillRect/>
          </a:stretch>
        </p:blipFill>
        <p:spPr bwMode="auto">
          <a:xfrm>
            <a:off x="480" y="1447800"/>
            <a:ext cx="914304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TextBox 8"/>
          <p:cNvSpPr txBox="1">
            <a:spLocks noChangeArrowheads="1"/>
          </p:cNvSpPr>
          <p:nvPr/>
        </p:nvSpPr>
        <p:spPr bwMode="auto">
          <a:xfrm>
            <a:off x="5486306" y="3048002"/>
            <a:ext cx="1338122" cy="369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30" tIns="45467" rIns="90930" bIns="45467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SzTx/>
            </a:pPr>
            <a:r>
              <a:rPr lang="en-US">
                <a:solidFill>
                  <a:prstClr val="black"/>
                </a:solidFill>
                <a:latin typeface="Cambria" pitchFamily="18" charset="0"/>
                <a:cs typeface="Arial" charset="0"/>
              </a:rPr>
              <a:t>Momentum</a:t>
            </a:r>
          </a:p>
        </p:txBody>
      </p:sp>
      <p:sp>
        <p:nvSpPr>
          <p:cNvPr id="2053" name="TextBox 9"/>
          <p:cNvSpPr txBox="1">
            <a:spLocks noChangeArrowheads="1"/>
          </p:cNvSpPr>
          <p:nvPr/>
        </p:nvSpPr>
        <p:spPr bwMode="auto">
          <a:xfrm>
            <a:off x="5486305" y="3592513"/>
            <a:ext cx="682554" cy="369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30" tIns="45467" rIns="90930" bIns="45467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SzTx/>
            </a:pPr>
            <a:r>
              <a:rPr lang="en-US">
                <a:solidFill>
                  <a:prstClr val="black"/>
                </a:solidFill>
                <a:latin typeface="Cambria" pitchFamily="18" charset="0"/>
                <a:cs typeface="Arial" charset="0"/>
              </a:rPr>
              <a:t>Mass</a:t>
            </a:r>
          </a:p>
        </p:txBody>
      </p:sp>
      <p:sp>
        <p:nvSpPr>
          <p:cNvPr id="2054" name="TextBox 10"/>
          <p:cNvSpPr txBox="1">
            <a:spLocks noChangeArrowheads="1"/>
          </p:cNvSpPr>
          <p:nvPr/>
        </p:nvSpPr>
        <p:spPr bwMode="auto">
          <a:xfrm>
            <a:off x="5486305" y="4125914"/>
            <a:ext cx="1101610" cy="369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30" tIns="45467" rIns="90930" bIns="45467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SzTx/>
            </a:pPr>
            <a:r>
              <a:rPr lang="en-US">
                <a:solidFill>
                  <a:prstClr val="black"/>
                </a:solidFill>
                <a:latin typeface="Cambria" pitchFamily="18" charset="0"/>
                <a:cs typeface="Arial" charset="0"/>
              </a:rPr>
              <a:t>Ideal gas </a:t>
            </a:r>
          </a:p>
        </p:txBody>
      </p:sp>
      <p:sp>
        <p:nvSpPr>
          <p:cNvPr id="2055" name="TextBox 11"/>
          <p:cNvSpPr txBox="1">
            <a:spLocks noChangeArrowheads="1"/>
          </p:cNvSpPr>
          <p:nvPr/>
        </p:nvSpPr>
        <p:spPr bwMode="auto">
          <a:xfrm>
            <a:off x="5486304" y="4659313"/>
            <a:ext cx="934940" cy="369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30" tIns="45467" rIns="90930" bIns="45467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SzTx/>
            </a:pPr>
            <a:r>
              <a:rPr lang="en-US">
                <a:solidFill>
                  <a:prstClr val="black"/>
                </a:solidFill>
                <a:latin typeface="Cambria" pitchFamily="18" charset="0"/>
                <a:cs typeface="Arial" charset="0"/>
              </a:rPr>
              <a:t>Energy </a:t>
            </a:r>
          </a:p>
        </p:txBody>
      </p:sp>
      <p:sp>
        <p:nvSpPr>
          <p:cNvPr id="2056" name="TextBox 12"/>
          <p:cNvSpPr txBox="1">
            <a:spLocks noChangeArrowheads="1"/>
          </p:cNvSpPr>
          <p:nvPr/>
        </p:nvSpPr>
        <p:spPr bwMode="auto">
          <a:xfrm>
            <a:off x="5486306" y="5181600"/>
            <a:ext cx="1133356" cy="369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30" tIns="45467" rIns="90930" bIns="45467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SzTx/>
            </a:pPr>
            <a:r>
              <a:rPr lang="en-US">
                <a:solidFill>
                  <a:prstClr val="black"/>
                </a:solidFill>
                <a:latin typeface="Cambria" pitchFamily="18" charset="0"/>
                <a:cs typeface="Arial" charset="0"/>
              </a:rPr>
              <a:t>Moisture </a:t>
            </a:r>
          </a:p>
        </p:txBody>
      </p:sp>
      <p:sp>
        <p:nvSpPr>
          <p:cNvPr id="2057" name="TextBox 8"/>
          <p:cNvSpPr txBox="1">
            <a:spLocks noChangeArrowheads="1"/>
          </p:cNvSpPr>
          <p:nvPr/>
        </p:nvSpPr>
        <p:spPr bwMode="auto">
          <a:xfrm>
            <a:off x="2133907" y="152401"/>
            <a:ext cx="4625139" cy="461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930" tIns="45467" rIns="90930" bIns="45467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SzTx/>
            </a:pPr>
            <a:r>
              <a:rPr lang="en-US" sz="2400" b="1" dirty="0">
                <a:solidFill>
                  <a:srgbClr val="C00000"/>
                </a:solidFill>
                <a:latin typeface="Cambria" pitchFamily="18" charset="0"/>
                <a:cs typeface="Arial" charset="0"/>
              </a:rPr>
              <a:t>Numerical Model : Introduction</a:t>
            </a:r>
          </a:p>
        </p:txBody>
      </p:sp>
      <p:pic>
        <p:nvPicPr>
          <p:cNvPr id="10" name="Picture 2" descr="http://www.sscnet.ucla.edu/geog/faculty/yxue/earth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671" y="17588"/>
            <a:ext cx="596499" cy="59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7446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1"/>
          <p:cNvSpPr>
            <a:spLocks noGrp="1" noChangeArrowheads="1"/>
          </p:cNvSpPr>
          <p:nvPr>
            <p:ph type="title"/>
          </p:nvPr>
        </p:nvSpPr>
        <p:spPr>
          <a:xfrm>
            <a:off x="107506" y="-171445"/>
            <a:ext cx="8153400" cy="1146175"/>
          </a:xfrm>
        </p:spPr>
        <p:txBody>
          <a:bodyPr/>
          <a:lstStyle/>
          <a:p>
            <a:pPr>
              <a:lnSpc>
                <a:spcPts val="3050"/>
              </a:lnSpc>
              <a:tabLst>
                <a:tab pos="0" algn="l"/>
                <a:tab pos="444059" algn="l"/>
                <a:tab pos="891272" algn="l"/>
                <a:tab pos="1338493" algn="l"/>
                <a:tab pos="1785703" algn="l"/>
                <a:tab pos="2232928" algn="l"/>
                <a:tab pos="2680146" algn="l"/>
                <a:tab pos="3125786" algn="l"/>
                <a:tab pos="3573003" algn="l"/>
                <a:tab pos="4020218" algn="l"/>
                <a:tab pos="4467437" algn="l"/>
                <a:tab pos="4914654" algn="l"/>
                <a:tab pos="5361876" algn="l"/>
                <a:tab pos="5809087" algn="l"/>
                <a:tab pos="6254728" algn="l"/>
                <a:tab pos="6701948" algn="l"/>
                <a:tab pos="7149165" algn="l"/>
                <a:tab pos="7596381" algn="l"/>
                <a:tab pos="8043598" algn="l"/>
                <a:tab pos="8490819" algn="l"/>
                <a:tab pos="8938037" algn="l"/>
              </a:tabLst>
            </a:pPr>
            <a:r>
              <a:rPr lang="en-GB" sz="2600" dirty="0">
                <a:solidFill>
                  <a:srgbClr val="FF9966"/>
                </a:solidFill>
                <a:latin typeface="Arial Black" pitchFamily="34" charset="0"/>
              </a:rPr>
              <a:t>Why do we need physical parameterization?</a:t>
            </a:r>
          </a:p>
        </p:txBody>
      </p:sp>
      <p:sp>
        <p:nvSpPr>
          <p:cNvPr id="137219" name="AutoShape 3"/>
          <p:cNvSpPr>
            <a:spLocks noChangeArrowheads="1"/>
          </p:cNvSpPr>
          <p:nvPr/>
        </p:nvSpPr>
        <p:spPr bwMode="auto">
          <a:xfrm>
            <a:off x="1158880" y="3684588"/>
            <a:ext cx="2803525" cy="468312"/>
          </a:xfrm>
          <a:prstGeom prst="roundRect">
            <a:avLst>
              <a:gd name="adj" fmla="val 338"/>
            </a:avLst>
          </a:prstGeom>
          <a:solidFill>
            <a:srgbClr val="FFFF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959" tIns="45482" rIns="90959" bIns="45482" anchor="ctr"/>
          <a:lstStyle/>
          <a:p>
            <a:pPr defTabSz="908658" eaLnBrk="0" fontAlgn="base" hangingPunct="0">
              <a:spcBef>
                <a:spcPct val="0"/>
              </a:spcBef>
              <a:spcAft>
                <a:spcPct val="0"/>
              </a:spcAft>
            </a:pPr>
            <a:endParaRPr lang="en-IN" sz="2400">
              <a:solidFill>
                <a:srgbClr val="FFFFFF"/>
              </a:solidFill>
            </a:endParaRPr>
          </a:p>
        </p:txBody>
      </p:sp>
      <p:sp>
        <p:nvSpPr>
          <p:cNvPr id="137220" name="AutoShape 4"/>
          <p:cNvSpPr>
            <a:spLocks noChangeArrowheads="1"/>
          </p:cNvSpPr>
          <p:nvPr/>
        </p:nvSpPr>
        <p:spPr bwMode="auto">
          <a:xfrm>
            <a:off x="1158880" y="4187825"/>
            <a:ext cx="2803525" cy="468313"/>
          </a:xfrm>
          <a:prstGeom prst="roundRect">
            <a:avLst>
              <a:gd name="adj" fmla="val 338"/>
            </a:avLst>
          </a:prstGeom>
          <a:solidFill>
            <a:srgbClr val="FFFF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959" tIns="45482" rIns="90959" bIns="45482" anchor="ctr"/>
          <a:lstStyle/>
          <a:p>
            <a:pPr defTabSz="908658" eaLnBrk="0" fontAlgn="base" hangingPunct="0">
              <a:spcBef>
                <a:spcPct val="0"/>
              </a:spcBef>
              <a:spcAft>
                <a:spcPct val="0"/>
              </a:spcAft>
            </a:pPr>
            <a:endParaRPr lang="en-IN" sz="2400">
              <a:solidFill>
                <a:srgbClr val="FFFFFF"/>
              </a:solidFill>
            </a:endParaRPr>
          </a:p>
        </p:txBody>
      </p:sp>
      <p:sp>
        <p:nvSpPr>
          <p:cNvPr id="137221" name="AutoShape 5"/>
          <p:cNvSpPr>
            <a:spLocks noChangeArrowheads="1"/>
          </p:cNvSpPr>
          <p:nvPr/>
        </p:nvSpPr>
        <p:spPr bwMode="auto">
          <a:xfrm>
            <a:off x="1149350" y="4691063"/>
            <a:ext cx="2813050" cy="468312"/>
          </a:xfrm>
          <a:prstGeom prst="roundRect">
            <a:avLst>
              <a:gd name="adj" fmla="val 338"/>
            </a:avLst>
          </a:prstGeom>
          <a:solidFill>
            <a:srgbClr val="FFFF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959" tIns="45482" rIns="90959" bIns="45482" anchor="ctr"/>
          <a:lstStyle/>
          <a:p>
            <a:pPr defTabSz="908658" eaLnBrk="0" fontAlgn="base" hangingPunct="0">
              <a:spcBef>
                <a:spcPct val="0"/>
              </a:spcBef>
              <a:spcAft>
                <a:spcPct val="0"/>
              </a:spcAft>
            </a:pPr>
            <a:endParaRPr lang="en-IN" sz="2400">
              <a:solidFill>
                <a:srgbClr val="FFFFFF"/>
              </a:solidFill>
            </a:endParaRPr>
          </a:p>
        </p:txBody>
      </p:sp>
      <p:sp>
        <p:nvSpPr>
          <p:cNvPr id="137222" name="AutoShape 6"/>
          <p:cNvSpPr>
            <a:spLocks noChangeArrowheads="1"/>
          </p:cNvSpPr>
          <p:nvPr/>
        </p:nvSpPr>
        <p:spPr bwMode="auto">
          <a:xfrm>
            <a:off x="1158880" y="5203825"/>
            <a:ext cx="2803525" cy="468313"/>
          </a:xfrm>
          <a:prstGeom prst="roundRect">
            <a:avLst>
              <a:gd name="adj" fmla="val 338"/>
            </a:avLst>
          </a:prstGeom>
          <a:solidFill>
            <a:srgbClr val="FFFF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959" tIns="45482" rIns="90959" bIns="45482" anchor="ctr"/>
          <a:lstStyle/>
          <a:p>
            <a:pPr defTabSz="908658" eaLnBrk="0" fontAlgn="base" hangingPunct="0">
              <a:spcBef>
                <a:spcPct val="0"/>
              </a:spcBef>
              <a:spcAft>
                <a:spcPct val="0"/>
              </a:spcAft>
            </a:pPr>
            <a:endParaRPr lang="en-IN" sz="2400">
              <a:solidFill>
                <a:srgbClr val="FFFFFF"/>
              </a:solidFill>
            </a:endParaRPr>
          </a:p>
        </p:txBody>
      </p:sp>
      <p:sp>
        <p:nvSpPr>
          <p:cNvPr id="137223" name="AutoShape 7"/>
          <p:cNvSpPr>
            <a:spLocks noChangeArrowheads="1"/>
          </p:cNvSpPr>
          <p:nvPr/>
        </p:nvSpPr>
        <p:spPr bwMode="auto">
          <a:xfrm>
            <a:off x="1168401" y="5715002"/>
            <a:ext cx="2794000" cy="468313"/>
          </a:xfrm>
          <a:prstGeom prst="roundRect">
            <a:avLst>
              <a:gd name="adj" fmla="val 338"/>
            </a:avLst>
          </a:prstGeom>
          <a:solidFill>
            <a:srgbClr val="FFFF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90959" tIns="45482" rIns="90959" bIns="45482" anchor="ctr"/>
          <a:lstStyle/>
          <a:p>
            <a:pPr defTabSz="908658" eaLnBrk="0" fontAlgn="base" hangingPunct="0">
              <a:spcBef>
                <a:spcPct val="0"/>
              </a:spcBef>
              <a:spcAft>
                <a:spcPct val="0"/>
              </a:spcAft>
            </a:pPr>
            <a:endParaRPr lang="en-IN" sz="2400">
              <a:solidFill>
                <a:srgbClr val="FFFFFF"/>
              </a:solidFill>
            </a:endParaRPr>
          </a:p>
        </p:txBody>
      </p:sp>
      <p:sp>
        <p:nvSpPr>
          <p:cNvPr id="137224" name="Oval 10"/>
          <p:cNvSpPr>
            <a:spLocks noChangeArrowheads="1"/>
          </p:cNvSpPr>
          <p:nvPr/>
        </p:nvSpPr>
        <p:spPr bwMode="auto">
          <a:xfrm>
            <a:off x="3048000" y="5791204"/>
            <a:ext cx="609600" cy="355600"/>
          </a:xfrm>
          <a:prstGeom prst="ellipse">
            <a:avLst/>
          </a:prstGeom>
          <a:solidFill>
            <a:srgbClr val="FFFFFF"/>
          </a:solidFill>
          <a:ln w="36000">
            <a:solidFill>
              <a:srgbClr val="FF0000"/>
            </a:solidFill>
            <a:round/>
            <a:headEnd/>
            <a:tailEnd/>
          </a:ln>
        </p:spPr>
        <p:txBody>
          <a:bodyPr wrap="none" lIns="90959" tIns="45482" rIns="90959" bIns="45482" anchor="ctr"/>
          <a:lstStyle/>
          <a:p>
            <a:pPr defTabSz="908658" eaLnBrk="0" fontAlgn="base" hangingPunct="0">
              <a:spcBef>
                <a:spcPct val="0"/>
              </a:spcBef>
              <a:spcAft>
                <a:spcPct val="0"/>
              </a:spcAft>
            </a:pPr>
            <a:endParaRPr lang="en-IN" sz="2400">
              <a:solidFill>
                <a:srgbClr val="FFFFFF"/>
              </a:solidFill>
            </a:endParaRPr>
          </a:p>
        </p:txBody>
      </p:sp>
      <p:sp>
        <p:nvSpPr>
          <p:cNvPr id="137225" name="Oval 12"/>
          <p:cNvSpPr>
            <a:spLocks noChangeArrowheads="1"/>
          </p:cNvSpPr>
          <p:nvPr/>
        </p:nvSpPr>
        <p:spPr bwMode="auto">
          <a:xfrm>
            <a:off x="1219244" y="5257844"/>
            <a:ext cx="301625" cy="373063"/>
          </a:xfrm>
          <a:prstGeom prst="ellipse">
            <a:avLst/>
          </a:prstGeom>
          <a:solidFill>
            <a:srgbClr val="FFFFFF"/>
          </a:solidFill>
          <a:ln w="36000">
            <a:solidFill>
              <a:srgbClr val="FF0000"/>
            </a:solidFill>
            <a:round/>
            <a:headEnd/>
            <a:tailEnd/>
          </a:ln>
        </p:spPr>
        <p:txBody>
          <a:bodyPr wrap="none" lIns="90959" tIns="45482" rIns="90959" bIns="45482" anchor="ctr"/>
          <a:lstStyle/>
          <a:p>
            <a:pPr defTabSz="908658" eaLnBrk="0" fontAlgn="base" hangingPunct="0">
              <a:spcBef>
                <a:spcPct val="0"/>
              </a:spcBef>
              <a:spcAft>
                <a:spcPct val="0"/>
              </a:spcAft>
            </a:pPr>
            <a:endParaRPr lang="en-IN" sz="2400">
              <a:solidFill>
                <a:srgbClr val="FFFFFF"/>
              </a:solidFill>
            </a:endParaRPr>
          </a:p>
        </p:txBody>
      </p:sp>
      <p:sp>
        <p:nvSpPr>
          <p:cNvPr id="137226" name="Oval 14"/>
          <p:cNvSpPr>
            <a:spLocks noChangeArrowheads="1"/>
          </p:cNvSpPr>
          <p:nvPr/>
        </p:nvSpPr>
        <p:spPr bwMode="auto">
          <a:xfrm>
            <a:off x="2819404" y="3733844"/>
            <a:ext cx="304800" cy="373063"/>
          </a:xfrm>
          <a:prstGeom prst="ellipse">
            <a:avLst/>
          </a:prstGeom>
          <a:solidFill>
            <a:srgbClr val="FFFFFF"/>
          </a:solidFill>
          <a:ln w="36000">
            <a:solidFill>
              <a:srgbClr val="FF0000"/>
            </a:solidFill>
            <a:round/>
            <a:headEnd/>
            <a:tailEnd/>
          </a:ln>
        </p:spPr>
        <p:txBody>
          <a:bodyPr wrap="none" lIns="90959" tIns="45482" rIns="90959" bIns="45482" anchor="ctr"/>
          <a:lstStyle/>
          <a:p>
            <a:pPr defTabSz="908658" eaLnBrk="0" fontAlgn="base" hangingPunct="0">
              <a:spcBef>
                <a:spcPct val="0"/>
              </a:spcBef>
              <a:spcAft>
                <a:spcPct val="0"/>
              </a:spcAft>
            </a:pPr>
            <a:endParaRPr lang="en-IN" sz="2400">
              <a:solidFill>
                <a:srgbClr val="FFFFFF"/>
              </a:solidFill>
            </a:endParaRPr>
          </a:p>
        </p:txBody>
      </p:sp>
      <p:sp>
        <p:nvSpPr>
          <p:cNvPr id="137227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468357" y="2971844"/>
            <a:ext cx="4027487" cy="1247775"/>
          </a:xfrm>
        </p:spPr>
        <p:txBody>
          <a:bodyPr>
            <a:normAutofit/>
          </a:bodyPr>
          <a:lstStyle/>
          <a:p>
            <a:pPr>
              <a:buClr>
                <a:srgbClr val="CCCCFF"/>
              </a:buClr>
              <a:buFont typeface="Wingdings" pitchFamily="2" charset="2"/>
              <a:buChar char="§"/>
              <a:tabLst>
                <a:tab pos="442478" algn="l"/>
                <a:tab pos="889692" algn="l"/>
                <a:tab pos="1336911" algn="l"/>
                <a:tab pos="1784124" algn="l"/>
                <a:tab pos="2231348" algn="l"/>
                <a:tab pos="2678567" algn="l"/>
                <a:tab pos="3124205" algn="l"/>
                <a:tab pos="3571421" algn="l"/>
                <a:tab pos="4018639" algn="l"/>
                <a:tab pos="4465857" algn="l"/>
                <a:tab pos="4913075" algn="l"/>
                <a:tab pos="5360296" algn="l"/>
                <a:tab pos="5807509" algn="l"/>
                <a:tab pos="6253148" algn="l"/>
                <a:tab pos="6700367" algn="l"/>
                <a:tab pos="7147585" algn="l"/>
                <a:tab pos="7594795" algn="l"/>
                <a:tab pos="8042018" algn="l"/>
                <a:tab pos="8489238" algn="l"/>
                <a:tab pos="8936457" algn="l"/>
              </a:tabLst>
            </a:pPr>
            <a:r>
              <a:rPr lang="en-GB" sz="2000" b="1" dirty="0">
                <a:solidFill>
                  <a:srgbClr val="0033CC"/>
                </a:solidFill>
                <a:latin typeface="Comic Sans MS" pitchFamily="66" charset="0"/>
              </a:rPr>
              <a:t>Dynamic core of models</a:t>
            </a:r>
          </a:p>
        </p:txBody>
      </p:sp>
      <p:sp>
        <p:nvSpPr>
          <p:cNvPr id="137228" name="Rectangle 17"/>
          <p:cNvSpPr>
            <a:spLocks noGrp="1" noChangeArrowheads="1"/>
          </p:cNvSpPr>
          <p:nvPr>
            <p:ph type="body" idx="2"/>
          </p:nvPr>
        </p:nvSpPr>
        <p:spPr>
          <a:xfrm>
            <a:off x="4800602" y="2995657"/>
            <a:ext cx="4187825" cy="3602037"/>
          </a:xfrm>
        </p:spPr>
        <p:txBody>
          <a:bodyPr/>
          <a:lstStyle/>
          <a:p>
            <a:pPr>
              <a:buClr>
                <a:srgbClr val="CCCCFF"/>
              </a:buClr>
              <a:buFont typeface="Wingdings" pitchFamily="2" charset="2"/>
              <a:buChar char="§"/>
              <a:tabLst>
                <a:tab pos="442478" algn="l"/>
                <a:tab pos="889692" algn="l"/>
                <a:tab pos="1336911" algn="l"/>
                <a:tab pos="1784124" algn="l"/>
                <a:tab pos="2231348" algn="l"/>
                <a:tab pos="2678567" algn="l"/>
                <a:tab pos="3124205" algn="l"/>
                <a:tab pos="3571421" algn="l"/>
                <a:tab pos="4018639" algn="l"/>
                <a:tab pos="4465857" algn="l"/>
                <a:tab pos="4913075" algn="l"/>
                <a:tab pos="5360296" algn="l"/>
                <a:tab pos="5807509" algn="l"/>
                <a:tab pos="6253148" algn="l"/>
                <a:tab pos="6700367" algn="l"/>
                <a:tab pos="7147585" algn="l"/>
                <a:tab pos="7594795" algn="l"/>
                <a:tab pos="8042018" algn="l"/>
                <a:tab pos="8489238" algn="l"/>
                <a:tab pos="8936457" algn="l"/>
              </a:tabLst>
            </a:pPr>
            <a:r>
              <a:rPr lang="en-GB" sz="2400" b="1" dirty="0">
                <a:solidFill>
                  <a:srgbClr val="0033CC"/>
                </a:solidFill>
                <a:latin typeface="Comic Sans MS" pitchFamily="66" charset="0"/>
              </a:rPr>
              <a:t>Model physics</a:t>
            </a:r>
            <a:r>
              <a:rPr lang="en-GB" sz="2400" b="1" dirty="0">
                <a:solidFill>
                  <a:srgbClr val="0033CC"/>
                </a:solidFill>
              </a:rPr>
              <a:t>:</a:t>
            </a:r>
          </a:p>
          <a:p>
            <a:pPr>
              <a:buClr>
                <a:srgbClr val="E6E6FF"/>
              </a:buClr>
              <a:tabLst>
                <a:tab pos="442478" algn="l"/>
                <a:tab pos="889692" algn="l"/>
                <a:tab pos="1336911" algn="l"/>
                <a:tab pos="1784124" algn="l"/>
                <a:tab pos="2231348" algn="l"/>
                <a:tab pos="2678567" algn="l"/>
                <a:tab pos="3124205" algn="l"/>
                <a:tab pos="3571421" algn="l"/>
                <a:tab pos="4018639" algn="l"/>
                <a:tab pos="4465857" algn="l"/>
                <a:tab pos="4913075" algn="l"/>
                <a:tab pos="5360296" algn="l"/>
                <a:tab pos="5807509" algn="l"/>
                <a:tab pos="6253148" algn="l"/>
                <a:tab pos="6700367" algn="l"/>
                <a:tab pos="7147585" algn="l"/>
                <a:tab pos="7594795" algn="l"/>
                <a:tab pos="8042018" algn="l"/>
                <a:tab pos="8489238" algn="l"/>
                <a:tab pos="8936457" algn="l"/>
              </a:tabLst>
            </a:pPr>
            <a:r>
              <a:rPr lang="en-GB" sz="2400" dirty="0">
                <a:latin typeface="Comic Sans MS" pitchFamily="66" charset="0"/>
              </a:rPr>
              <a:t>Processes such as phase change of the water are in too small scale and too complex. </a:t>
            </a:r>
          </a:p>
          <a:p>
            <a:pPr>
              <a:buClr>
                <a:srgbClr val="E6E6FF"/>
              </a:buClr>
              <a:tabLst>
                <a:tab pos="442478" algn="l"/>
                <a:tab pos="889692" algn="l"/>
                <a:tab pos="1336911" algn="l"/>
                <a:tab pos="1784124" algn="l"/>
                <a:tab pos="2231348" algn="l"/>
                <a:tab pos="2678567" algn="l"/>
                <a:tab pos="3124205" algn="l"/>
                <a:tab pos="3571421" algn="l"/>
                <a:tab pos="4018639" algn="l"/>
                <a:tab pos="4465857" algn="l"/>
                <a:tab pos="4913075" algn="l"/>
                <a:tab pos="5360296" algn="l"/>
                <a:tab pos="5807509" algn="l"/>
                <a:tab pos="6253148" algn="l"/>
                <a:tab pos="6700367" algn="l"/>
                <a:tab pos="7147585" algn="l"/>
                <a:tab pos="7594795" algn="l"/>
                <a:tab pos="8042018" algn="l"/>
                <a:tab pos="8489238" algn="l"/>
                <a:tab pos="8936457" algn="l"/>
              </a:tabLst>
            </a:pPr>
            <a:r>
              <a:rPr lang="en-GB" sz="2400" dirty="0">
                <a:latin typeface="Comic Sans MS" pitchFamily="66" charset="0"/>
              </a:rPr>
              <a:t>Processes such as cloud microphysics are poorly understood.</a:t>
            </a:r>
          </a:p>
        </p:txBody>
      </p:sp>
      <p:grpSp>
        <p:nvGrpSpPr>
          <p:cNvPr id="137229" name="Group 47"/>
          <p:cNvGrpSpPr>
            <a:grpSpLocks/>
          </p:cNvGrpSpPr>
          <p:nvPr/>
        </p:nvGrpSpPr>
        <p:grpSpPr bwMode="auto">
          <a:xfrm>
            <a:off x="762000" y="1066844"/>
            <a:ext cx="7770813" cy="1674813"/>
            <a:chOff x="466" y="771"/>
            <a:chExt cx="4895" cy="1055"/>
          </a:xfrm>
        </p:grpSpPr>
        <p:sp>
          <p:nvSpPr>
            <p:cNvPr id="137235" name="AutoShape 2"/>
            <p:cNvSpPr>
              <a:spLocks noChangeArrowheads="1"/>
            </p:cNvSpPr>
            <p:nvPr/>
          </p:nvSpPr>
          <p:spPr bwMode="auto">
            <a:xfrm>
              <a:off x="466" y="771"/>
              <a:ext cx="4895" cy="34"/>
            </a:xfrm>
            <a:prstGeom prst="roundRect">
              <a:avLst>
                <a:gd name="adj" fmla="val 2940"/>
              </a:avLst>
            </a:prstGeom>
            <a:solidFill>
              <a:srgbClr val="CCCCFF"/>
            </a:solidFill>
            <a:ln w="9360">
              <a:solidFill>
                <a:srgbClr val="4700B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0865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IN" sz="2400">
                <a:solidFill>
                  <a:srgbClr val="FFFFFF"/>
                </a:solidFill>
              </a:endParaRPr>
            </a:p>
          </p:txBody>
        </p:sp>
        <p:grpSp>
          <p:nvGrpSpPr>
            <p:cNvPr id="137236" name="Group 18"/>
            <p:cNvGrpSpPr>
              <a:grpSpLocks/>
            </p:cNvGrpSpPr>
            <p:nvPr/>
          </p:nvGrpSpPr>
          <p:grpSpPr bwMode="auto">
            <a:xfrm>
              <a:off x="710" y="947"/>
              <a:ext cx="513" cy="381"/>
              <a:chOff x="710" y="947"/>
              <a:chExt cx="513" cy="381"/>
            </a:xfrm>
          </p:grpSpPr>
          <p:sp>
            <p:nvSpPr>
              <p:cNvPr id="137254" name="AutoShape 19"/>
              <p:cNvSpPr>
                <a:spLocks noChangeArrowheads="1"/>
              </p:cNvSpPr>
              <p:nvPr/>
            </p:nvSpPr>
            <p:spPr bwMode="auto">
              <a:xfrm>
                <a:off x="710" y="947"/>
                <a:ext cx="513" cy="381"/>
              </a:xfrm>
              <a:prstGeom prst="roundRect">
                <a:avLst>
                  <a:gd name="adj" fmla="val 259"/>
                </a:avLst>
              </a:prstGeom>
              <a:solidFill>
                <a:srgbClr val="CCFFFF"/>
              </a:solidFill>
              <a:ln w="36000">
                <a:solidFill>
                  <a:srgbClr val="CCCC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0865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IN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7255" name="Text Box 20"/>
              <p:cNvSpPr txBox="1">
                <a:spLocks noChangeArrowheads="1"/>
              </p:cNvSpPr>
              <p:nvPr/>
            </p:nvSpPr>
            <p:spPr bwMode="auto">
              <a:xfrm>
                <a:off x="710" y="1048"/>
                <a:ext cx="513" cy="1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>
                <a:spAutoFit/>
              </a:bodyPr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9pPr>
              </a:lstStyle>
              <a:p>
                <a:pPr algn="ctr" defTabSz="908658" fontAlgn="base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EAEAEA"/>
                  </a:buClr>
                  <a:buSzPct val="100000"/>
                </a:pPr>
                <a:r>
                  <a:rPr lang="en-GB" sz="2000" b="1">
                    <a:solidFill>
                      <a:srgbClr val="993366"/>
                    </a:solidFill>
                    <a:latin typeface="Times New Roman" pitchFamily="18" charset="0"/>
                    <a:cs typeface="HG Mincho Light J"/>
                  </a:rPr>
                  <a:t>ICs</a:t>
                </a:r>
              </a:p>
            </p:txBody>
          </p:sp>
        </p:grpSp>
        <p:grpSp>
          <p:nvGrpSpPr>
            <p:cNvPr id="137237" name="Group 21"/>
            <p:cNvGrpSpPr>
              <a:grpSpLocks/>
            </p:cNvGrpSpPr>
            <p:nvPr/>
          </p:nvGrpSpPr>
          <p:grpSpPr bwMode="auto">
            <a:xfrm>
              <a:off x="1632" y="864"/>
              <a:ext cx="2211" cy="962"/>
              <a:chOff x="1672" y="872"/>
              <a:chExt cx="2211" cy="962"/>
            </a:xfrm>
          </p:grpSpPr>
          <p:sp>
            <p:nvSpPr>
              <p:cNvPr id="137252" name="AutoShape 22"/>
              <p:cNvSpPr>
                <a:spLocks noChangeArrowheads="1"/>
              </p:cNvSpPr>
              <p:nvPr/>
            </p:nvSpPr>
            <p:spPr bwMode="auto">
              <a:xfrm>
                <a:off x="1672" y="872"/>
                <a:ext cx="2211" cy="962"/>
              </a:xfrm>
              <a:prstGeom prst="roundRect">
                <a:avLst>
                  <a:gd name="adj" fmla="val 102"/>
                </a:avLst>
              </a:prstGeom>
              <a:solidFill>
                <a:srgbClr val="CCFFFF"/>
              </a:solidFill>
              <a:ln w="36000">
                <a:solidFill>
                  <a:srgbClr val="CCCC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0865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IN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7253" name="Text Box 23"/>
              <p:cNvSpPr txBox="1">
                <a:spLocks noChangeArrowheads="1"/>
              </p:cNvSpPr>
              <p:nvPr/>
            </p:nvSpPr>
            <p:spPr bwMode="auto">
              <a:xfrm>
                <a:off x="1672" y="1180"/>
                <a:ext cx="2211" cy="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>
                <a:spAutoFit/>
              </a:bodyPr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9pPr>
              </a:lstStyle>
              <a:p>
                <a:pPr algn="ctr" defTabSz="908658" fontAlgn="base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EAEAEA"/>
                  </a:buClr>
                  <a:buSzPct val="100000"/>
                </a:pPr>
                <a:r>
                  <a:rPr lang="en-GB" b="1">
                    <a:solidFill>
                      <a:srgbClr val="CC6633"/>
                    </a:solidFill>
                    <a:latin typeface="Times New Roman" pitchFamily="18" charset="0"/>
                    <a:cs typeface="HG Mincho Light J"/>
                  </a:rPr>
                  <a:t>    </a:t>
                </a:r>
                <a:r>
                  <a:rPr lang="en-GB" b="1">
                    <a:solidFill>
                      <a:srgbClr val="FF0000"/>
                    </a:solidFill>
                    <a:latin typeface="Times New Roman" pitchFamily="18" charset="0"/>
                    <a:cs typeface="HG Mincho Light J"/>
                  </a:rPr>
                  <a:t>Dynamics      </a:t>
                </a:r>
                <a:r>
                  <a:rPr lang="en-GB" sz="2000" b="1">
                    <a:solidFill>
                      <a:srgbClr val="993366"/>
                    </a:solidFill>
                    <a:latin typeface="Times New Roman" pitchFamily="18" charset="0"/>
                    <a:cs typeface="HG Mincho Light J"/>
                  </a:rPr>
                  <a:t>                                                                               </a:t>
                </a:r>
                <a:r>
                  <a:rPr lang="en-GB" sz="1400" b="1">
                    <a:solidFill>
                      <a:srgbClr val="FF8080"/>
                    </a:solidFill>
                    <a:latin typeface="Times New Roman" pitchFamily="18" charset="0"/>
                    <a:cs typeface="HG Mincho Light J"/>
                  </a:rPr>
                  <a:t>                                                                                                                </a:t>
                </a:r>
                <a:r>
                  <a:rPr lang="en-GB" b="1">
                    <a:solidFill>
                      <a:srgbClr val="FF0000"/>
                    </a:solidFill>
                    <a:latin typeface="Times New Roman" pitchFamily="18" charset="0"/>
                    <a:cs typeface="HG Mincho Light J"/>
                  </a:rPr>
                  <a:t>Physics</a:t>
                </a:r>
                <a:r>
                  <a:rPr lang="en-GB" sz="1400" b="1">
                    <a:solidFill>
                      <a:srgbClr val="FF8080"/>
                    </a:solidFill>
                    <a:latin typeface="Times New Roman" pitchFamily="18" charset="0"/>
                    <a:cs typeface="HG Mincho Light J"/>
                  </a:rPr>
                  <a:t> </a:t>
                </a:r>
              </a:p>
            </p:txBody>
          </p:sp>
        </p:grpSp>
        <p:grpSp>
          <p:nvGrpSpPr>
            <p:cNvPr id="137238" name="Group 24"/>
            <p:cNvGrpSpPr>
              <a:grpSpLocks/>
            </p:cNvGrpSpPr>
            <p:nvPr/>
          </p:nvGrpSpPr>
          <p:grpSpPr bwMode="auto">
            <a:xfrm>
              <a:off x="4315" y="1103"/>
              <a:ext cx="850" cy="397"/>
              <a:chOff x="4315" y="1103"/>
              <a:chExt cx="850" cy="397"/>
            </a:xfrm>
          </p:grpSpPr>
          <p:sp>
            <p:nvSpPr>
              <p:cNvPr id="137250" name="AutoShape 25"/>
              <p:cNvSpPr>
                <a:spLocks noChangeArrowheads="1"/>
              </p:cNvSpPr>
              <p:nvPr/>
            </p:nvSpPr>
            <p:spPr bwMode="auto">
              <a:xfrm>
                <a:off x="4315" y="1103"/>
                <a:ext cx="850" cy="397"/>
              </a:xfrm>
              <a:prstGeom prst="roundRect">
                <a:avLst>
                  <a:gd name="adj" fmla="val 250"/>
                </a:avLst>
              </a:prstGeom>
              <a:solidFill>
                <a:srgbClr val="CCFFFF"/>
              </a:solidFill>
              <a:ln w="36000">
                <a:solidFill>
                  <a:srgbClr val="CCCC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0865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IN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7251" name="Text Box 26"/>
              <p:cNvSpPr txBox="1">
                <a:spLocks noChangeArrowheads="1"/>
              </p:cNvSpPr>
              <p:nvPr/>
            </p:nvSpPr>
            <p:spPr bwMode="auto">
              <a:xfrm>
                <a:off x="4315" y="1212"/>
                <a:ext cx="850" cy="1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>
                <a:spAutoFit/>
              </a:bodyPr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9pPr>
              </a:lstStyle>
              <a:p>
                <a:pPr algn="ctr" defTabSz="908658" fontAlgn="base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EAEAEA"/>
                  </a:buClr>
                  <a:buSzPct val="100000"/>
                </a:pPr>
                <a:r>
                  <a:rPr lang="en-GB" sz="2000" b="1">
                    <a:solidFill>
                      <a:srgbClr val="993366"/>
                    </a:solidFill>
                    <a:latin typeface="Times New Roman" pitchFamily="18" charset="0"/>
                    <a:cs typeface="HG Mincho Light J"/>
                  </a:rPr>
                  <a:t>Forecast</a:t>
                </a:r>
              </a:p>
            </p:txBody>
          </p:sp>
        </p:grpSp>
        <p:sp>
          <p:nvSpPr>
            <p:cNvPr id="137239" name="Line 27"/>
            <p:cNvSpPr>
              <a:spLocks noChangeShapeType="1"/>
            </p:cNvSpPr>
            <p:nvPr/>
          </p:nvSpPr>
          <p:spPr bwMode="auto">
            <a:xfrm>
              <a:off x="1211" y="1137"/>
              <a:ext cx="462" cy="1"/>
            </a:xfrm>
            <a:prstGeom prst="line">
              <a:avLst/>
            </a:prstGeom>
            <a:noFill/>
            <a:ln w="9360">
              <a:solidFill>
                <a:srgbClr val="CCCC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08658" fontAlgn="base">
                <a:spcBef>
                  <a:spcPct val="0"/>
                </a:spcBef>
                <a:spcAft>
                  <a:spcPct val="0"/>
                </a:spcAft>
              </a:pPr>
              <a:endParaRPr lang="en-IN">
                <a:solidFill>
                  <a:srgbClr val="000000"/>
                </a:solidFill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137240" name="Line 28"/>
            <p:cNvSpPr>
              <a:spLocks noChangeShapeType="1"/>
            </p:cNvSpPr>
            <p:nvPr/>
          </p:nvSpPr>
          <p:spPr bwMode="auto">
            <a:xfrm>
              <a:off x="1194" y="1603"/>
              <a:ext cx="469" cy="1"/>
            </a:xfrm>
            <a:prstGeom prst="line">
              <a:avLst/>
            </a:prstGeom>
            <a:noFill/>
            <a:ln w="9360">
              <a:solidFill>
                <a:srgbClr val="CCCC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08658" fontAlgn="base">
                <a:spcBef>
                  <a:spcPct val="0"/>
                </a:spcBef>
                <a:spcAft>
                  <a:spcPct val="0"/>
                </a:spcAft>
              </a:pPr>
              <a:endParaRPr lang="en-IN">
                <a:solidFill>
                  <a:srgbClr val="000000"/>
                </a:solidFill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137241" name="Line 29"/>
            <p:cNvSpPr>
              <a:spLocks noChangeShapeType="1"/>
            </p:cNvSpPr>
            <p:nvPr/>
          </p:nvSpPr>
          <p:spPr bwMode="auto">
            <a:xfrm>
              <a:off x="3863" y="1317"/>
              <a:ext cx="463" cy="1"/>
            </a:xfrm>
            <a:prstGeom prst="line">
              <a:avLst/>
            </a:prstGeom>
            <a:noFill/>
            <a:ln w="9360">
              <a:solidFill>
                <a:srgbClr val="CCCC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08658" fontAlgn="base">
                <a:spcBef>
                  <a:spcPct val="0"/>
                </a:spcBef>
                <a:spcAft>
                  <a:spcPct val="0"/>
                </a:spcAft>
              </a:pPr>
              <a:endParaRPr lang="en-IN">
                <a:solidFill>
                  <a:srgbClr val="000000"/>
                </a:solidFill>
                <a:latin typeface="Calibri" pitchFamily="34" charset="0"/>
                <a:cs typeface="Arial" pitchFamily="34" charset="0"/>
              </a:endParaRPr>
            </a:p>
          </p:txBody>
        </p:sp>
        <p:grpSp>
          <p:nvGrpSpPr>
            <p:cNvPr id="137242" name="Group 30"/>
            <p:cNvGrpSpPr>
              <a:grpSpLocks/>
            </p:cNvGrpSpPr>
            <p:nvPr/>
          </p:nvGrpSpPr>
          <p:grpSpPr bwMode="auto">
            <a:xfrm>
              <a:off x="709" y="1412"/>
              <a:ext cx="513" cy="381"/>
              <a:chOff x="709" y="1412"/>
              <a:chExt cx="513" cy="381"/>
            </a:xfrm>
          </p:grpSpPr>
          <p:sp>
            <p:nvSpPr>
              <p:cNvPr id="137248" name="AutoShape 31"/>
              <p:cNvSpPr>
                <a:spLocks noChangeArrowheads="1"/>
              </p:cNvSpPr>
              <p:nvPr/>
            </p:nvSpPr>
            <p:spPr bwMode="auto">
              <a:xfrm>
                <a:off x="709" y="1412"/>
                <a:ext cx="513" cy="381"/>
              </a:xfrm>
              <a:prstGeom prst="roundRect">
                <a:avLst>
                  <a:gd name="adj" fmla="val 259"/>
                </a:avLst>
              </a:prstGeom>
              <a:solidFill>
                <a:srgbClr val="CCFFFF"/>
              </a:solidFill>
              <a:ln w="36000">
                <a:solidFill>
                  <a:srgbClr val="CCCC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0865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IN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7249" name="Text Box 32"/>
              <p:cNvSpPr txBox="1">
                <a:spLocks noChangeArrowheads="1"/>
              </p:cNvSpPr>
              <p:nvPr/>
            </p:nvSpPr>
            <p:spPr bwMode="auto">
              <a:xfrm>
                <a:off x="709" y="1513"/>
                <a:ext cx="513" cy="1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>
                <a:spAutoFit/>
              </a:bodyPr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9pPr>
              </a:lstStyle>
              <a:p>
                <a:pPr algn="ctr" defTabSz="908658" fontAlgn="base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EAEAEA"/>
                  </a:buClr>
                  <a:buSzPct val="100000"/>
                </a:pPr>
                <a:r>
                  <a:rPr lang="en-GB" sz="2000" b="1">
                    <a:solidFill>
                      <a:srgbClr val="993366"/>
                    </a:solidFill>
                    <a:latin typeface="Times New Roman" pitchFamily="18" charset="0"/>
                    <a:cs typeface="HG Mincho Light J"/>
                  </a:rPr>
                  <a:t>BCs</a:t>
                </a:r>
              </a:p>
            </p:txBody>
          </p:sp>
        </p:grpSp>
        <p:sp>
          <p:nvSpPr>
            <p:cNvPr id="137243" name="Freeform 33"/>
            <p:cNvSpPr>
              <a:spLocks noChangeArrowheads="1"/>
            </p:cNvSpPr>
            <p:nvPr/>
          </p:nvSpPr>
          <p:spPr bwMode="auto">
            <a:xfrm>
              <a:off x="4356" y="1601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93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08658" fontAlgn="base">
                <a:spcBef>
                  <a:spcPct val="0"/>
                </a:spcBef>
                <a:spcAft>
                  <a:spcPct val="0"/>
                </a:spcAft>
              </a:pPr>
              <a:endParaRPr lang="en-IN">
                <a:solidFill>
                  <a:srgbClr val="000000"/>
                </a:solidFill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137244" name="Line 34"/>
            <p:cNvSpPr>
              <a:spLocks noChangeShapeType="1"/>
            </p:cNvSpPr>
            <p:nvPr/>
          </p:nvSpPr>
          <p:spPr bwMode="auto">
            <a:xfrm>
              <a:off x="2352" y="1248"/>
              <a:ext cx="94" cy="1"/>
            </a:xfrm>
            <a:prstGeom prst="line">
              <a:avLst/>
            </a:prstGeom>
            <a:noFill/>
            <a:ln w="36000">
              <a:solidFill>
                <a:srgbClr val="99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08658" fontAlgn="base">
                <a:spcBef>
                  <a:spcPct val="0"/>
                </a:spcBef>
                <a:spcAft>
                  <a:spcPct val="0"/>
                </a:spcAft>
              </a:pPr>
              <a:endParaRPr lang="en-IN">
                <a:solidFill>
                  <a:srgbClr val="000000"/>
                </a:solidFill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137245" name="Line 35"/>
            <p:cNvSpPr>
              <a:spLocks noChangeShapeType="1"/>
            </p:cNvSpPr>
            <p:nvPr/>
          </p:nvSpPr>
          <p:spPr bwMode="auto">
            <a:xfrm>
              <a:off x="2352" y="1440"/>
              <a:ext cx="94" cy="1"/>
            </a:xfrm>
            <a:prstGeom prst="line">
              <a:avLst/>
            </a:prstGeom>
            <a:noFill/>
            <a:ln w="36000">
              <a:solidFill>
                <a:srgbClr val="99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08658" fontAlgn="base">
                <a:spcBef>
                  <a:spcPct val="0"/>
                </a:spcBef>
                <a:spcAft>
                  <a:spcPct val="0"/>
                </a:spcAft>
              </a:pPr>
              <a:endParaRPr lang="en-IN">
                <a:solidFill>
                  <a:srgbClr val="000000"/>
                </a:solidFill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137246" name="Line 36"/>
            <p:cNvSpPr>
              <a:spLocks noChangeShapeType="1"/>
            </p:cNvSpPr>
            <p:nvPr/>
          </p:nvSpPr>
          <p:spPr bwMode="auto">
            <a:xfrm>
              <a:off x="2352" y="1248"/>
              <a:ext cx="0" cy="192"/>
            </a:xfrm>
            <a:prstGeom prst="line">
              <a:avLst/>
            </a:prstGeom>
            <a:noFill/>
            <a:ln w="36000">
              <a:solidFill>
                <a:srgbClr val="99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08658" fontAlgn="base">
                <a:spcBef>
                  <a:spcPct val="0"/>
                </a:spcBef>
                <a:spcAft>
                  <a:spcPct val="0"/>
                </a:spcAft>
              </a:pPr>
              <a:endParaRPr lang="en-IN">
                <a:solidFill>
                  <a:srgbClr val="000000"/>
                </a:solidFill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137247" name="Rectangle 41"/>
            <p:cNvSpPr>
              <a:spLocks noChangeArrowheads="1"/>
            </p:cNvSpPr>
            <p:nvPr/>
          </p:nvSpPr>
          <p:spPr bwMode="auto">
            <a:xfrm>
              <a:off x="1632" y="1200"/>
              <a:ext cx="71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08658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2400" b="1">
                  <a:solidFill>
                    <a:srgbClr val="FF9933"/>
                  </a:solidFill>
                </a:rPr>
                <a:t>Models</a:t>
              </a:r>
              <a:endParaRPr lang="en-US" sz="2400" b="1">
                <a:solidFill>
                  <a:srgbClr val="FF9933"/>
                </a:solidFill>
              </a:endParaRPr>
            </a:p>
          </p:txBody>
        </p:sp>
      </p:grpSp>
      <p:graphicFrame>
        <p:nvGraphicFramePr>
          <p:cNvPr id="137230" name="Object 42"/>
          <p:cNvGraphicFramePr>
            <a:graphicFrameLocks noChangeAspect="1"/>
          </p:cNvGraphicFramePr>
          <p:nvPr/>
        </p:nvGraphicFramePr>
        <p:xfrm>
          <a:off x="1143000" y="3657601"/>
          <a:ext cx="2743200" cy="57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943100" imgH="406400" progId="Equation.3">
                  <p:embed/>
                </p:oleObj>
              </mc:Choice>
              <mc:Fallback>
                <p:oleObj name="Equation" r:id="rId3" imgW="19431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3657601"/>
                        <a:ext cx="2743200" cy="573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7231" name="Object 43"/>
          <p:cNvGraphicFramePr>
            <a:graphicFrameLocks noChangeAspect="1"/>
          </p:cNvGraphicFramePr>
          <p:nvPr/>
        </p:nvGraphicFramePr>
        <p:xfrm>
          <a:off x="1219200" y="4191044"/>
          <a:ext cx="1303338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77476" imgH="393529" progId="Equation.3">
                  <p:embed/>
                </p:oleObj>
              </mc:Choice>
              <mc:Fallback>
                <p:oleObj name="Equation" r:id="rId5" imgW="977476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4191044"/>
                        <a:ext cx="1303338" cy="523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7232" name="Object 44"/>
          <p:cNvGraphicFramePr>
            <a:graphicFrameLocks noChangeAspect="1"/>
          </p:cNvGraphicFramePr>
          <p:nvPr/>
        </p:nvGraphicFramePr>
        <p:xfrm>
          <a:off x="1219200" y="4800600"/>
          <a:ext cx="9906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609336" imgH="203112" progId="Equation.3">
                  <p:embed/>
                </p:oleObj>
              </mc:Choice>
              <mc:Fallback>
                <p:oleObj name="Equation" r:id="rId7" imgW="609336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4800600"/>
                        <a:ext cx="990600" cy="33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7233" name="Object 45"/>
          <p:cNvGraphicFramePr>
            <a:graphicFrameLocks noChangeAspect="1"/>
          </p:cNvGraphicFramePr>
          <p:nvPr/>
        </p:nvGraphicFramePr>
        <p:xfrm>
          <a:off x="1219200" y="5181600"/>
          <a:ext cx="1752600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129810" imgH="393529" progId="Equation.3">
                  <p:embed/>
                </p:oleObj>
              </mc:Choice>
              <mc:Fallback>
                <p:oleObj name="Equation" r:id="rId9" imgW="1129810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5181600"/>
                        <a:ext cx="1752600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7234" name="Object 46"/>
          <p:cNvGraphicFramePr>
            <a:graphicFrameLocks noChangeAspect="1"/>
          </p:cNvGraphicFramePr>
          <p:nvPr/>
        </p:nvGraphicFramePr>
        <p:xfrm>
          <a:off x="1143000" y="5686425"/>
          <a:ext cx="251460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790700" imgH="393700" progId="Equation.3">
                  <p:embed/>
                </p:oleObj>
              </mc:Choice>
              <mc:Fallback>
                <p:oleObj name="Equation" r:id="rId11" imgW="17907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5686425"/>
                        <a:ext cx="2514600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" name="Picture 2" descr="http://www.sscnet.ucla.edu/geog/faculty/yxue/earth6.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671" y="17588"/>
            <a:ext cx="596499" cy="59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406133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28" descr="primitive equatio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6" y="1484784"/>
            <a:ext cx="8599876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026"/>
          <p:cNvSpPr txBox="1">
            <a:spLocks noChangeArrowheads="1"/>
          </p:cNvSpPr>
          <p:nvPr/>
        </p:nvSpPr>
        <p:spPr>
          <a:xfrm>
            <a:off x="179512" y="332656"/>
            <a:ext cx="8458200" cy="762000"/>
          </a:xfrm>
          <a:prstGeom prst="rect">
            <a:avLst/>
          </a:prstGeom>
        </p:spPr>
        <p:txBody>
          <a:bodyPr lIns="91047" tIns="45526" rIns="91047" bIns="45526"/>
          <a:lstStyle>
            <a:lvl1pPr algn="ctr" defTabSz="91165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en-US" sz="3600" b="1" u="sng" dirty="0"/>
              <a:t>Meteorological Primitive Equations</a:t>
            </a:r>
            <a:endParaRPr lang="en-US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122050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395536" y="1676400"/>
            <a:ext cx="81534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47" tIns="45526" rIns="91047" bIns="45526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1478" indent="-341478" defTabSz="910617" eaLnBrk="1" hangingPunct="1">
              <a:lnSpc>
                <a:spcPct val="90000"/>
              </a:lnSpc>
              <a:buNone/>
              <a:defRPr/>
            </a:pPr>
            <a:r>
              <a:rPr lang="en-US" altLang="en-US" b="1" kern="0" dirty="0">
                <a:solidFill>
                  <a:srgbClr val="0033CC"/>
                </a:solidFill>
                <a:effectLst/>
                <a:latin typeface="Times New Roman" pitchFamily="18" charset="0"/>
                <a:cs typeface="Times New Roman" pitchFamily="18" charset="0"/>
              </a:rPr>
              <a:t>Terms </a:t>
            </a:r>
            <a:r>
              <a:rPr lang="en-US" altLang="en-US" b="1" i="1" kern="0" dirty="0">
                <a:solidFill>
                  <a:srgbClr val="0033CC"/>
                </a:solidFill>
                <a:effectLst/>
                <a:latin typeface="Times New Roman" pitchFamily="18" charset="0"/>
                <a:cs typeface="Times New Roman" pitchFamily="18" charset="0"/>
              </a:rPr>
              <a:t>F, Q,</a:t>
            </a:r>
            <a:r>
              <a:rPr lang="en-US" altLang="en-US" b="1" kern="0" dirty="0">
                <a:solidFill>
                  <a:srgbClr val="0033CC"/>
                </a:solidFill>
                <a:effectLst/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altLang="en-US" b="1" i="1" kern="0" dirty="0" err="1">
                <a:solidFill>
                  <a:srgbClr val="0033CC"/>
                </a:solidFill>
                <a:effectLst/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altLang="en-US" b="1" i="1" kern="0" baseline="-25000" dirty="0" err="1">
                <a:solidFill>
                  <a:srgbClr val="0033CC"/>
                </a:solidFill>
                <a:effectLst/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altLang="en-US" b="1" i="1" kern="0" baseline="-25000" dirty="0">
                <a:solidFill>
                  <a:srgbClr val="0033CC"/>
                </a:solidFill>
                <a:effectLst/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b="1" kern="0" dirty="0">
                <a:solidFill>
                  <a:srgbClr val="0033CC"/>
                </a:solidFill>
                <a:effectLst/>
                <a:latin typeface="Times New Roman" pitchFamily="18" charset="0"/>
                <a:cs typeface="Times New Roman" pitchFamily="18" charset="0"/>
              </a:rPr>
              <a:t>represent physical processes</a:t>
            </a:r>
          </a:p>
          <a:p>
            <a:pPr marL="341478" indent="-341478" defTabSz="910617" eaLnBrk="1" hangingPunct="1">
              <a:lnSpc>
                <a:spcPct val="40000"/>
              </a:lnSpc>
              <a:buNone/>
              <a:defRPr/>
            </a:pPr>
            <a:endParaRPr lang="en-US" altLang="en-US" b="1" kern="0" dirty="0">
              <a:solidFill>
                <a:srgbClr val="0033CC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341478" indent="-341478" defTabSz="910617" eaLnBrk="1" hangingPunct="1">
              <a:lnSpc>
                <a:spcPct val="90000"/>
              </a:lnSpc>
              <a:defRPr/>
            </a:pPr>
            <a:r>
              <a:rPr lang="en-US" altLang="en-US" b="1" kern="0" dirty="0">
                <a:solidFill>
                  <a:srgbClr val="0033CC"/>
                </a:solidFill>
                <a:effectLst/>
                <a:latin typeface="Times New Roman" pitchFamily="18" charset="0"/>
                <a:cs typeface="Times New Roman" pitchFamily="18" charset="0"/>
              </a:rPr>
              <a:t>Equations of motion, </a:t>
            </a:r>
            <a:r>
              <a:rPr lang="en-US" altLang="en-US" b="1" i="1" kern="0" dirty="0">
                <a:solidFill>
                  <a:srgbClr val="0033CC"/>
                </a:solidFill>
                <a:effectLst/>
                <a:latin typeface="Times New Roman" pitchFamily="18" charset="0"/>
                <a:cs typeface="Times New Roman" pitchFamily="18" charset="0"/>
              </a:rPr>
              <a:t>F</a:t>
            </a:r>
          </a:p>
          <a:p>
            <a:pPr marL="739875" lvl="1" indent="-284575" defTabSz="910617" eaLnBrk="1" hangingPunct="1">
              <a:lnSpc>
                <a:spcPct val="90000"/>
              </a:lnSpc>
              <a:defRPr/>
            </a:pPr>
            <a:r>
              <a:rPr lang="en-US" altLang="en-US" b="1" kern="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turbulent transport, generation, and dissipation of momentum</a:t>
            </a:r>
          </a:p>
          <a:p>
            <a:pPr marL="739875" lvl="1" indent="-284575" defTabSz="910617" eaLnBrk="1" hangingPunct="1">
              <a:lnSpc>
                <a:spcPct val="70000"/>
              </a:lnSpc>
              <a:defRPr/>
            </a:pPr>
            <a:endParaRPr lang="en-US" altLang="en-US" b="1" kern="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1478" indent="-341478" defTabSz="910617" eaLnBrk="1" hangingPunct="1">
              <a:lnSpc>
                <a:spcPct val="90000"/>
              </a:lnSpc>
              <a:defRPr/>
            </a:pPr>
            <a:r>
              <a:rPr lang="en-US" altLang="en-US" b="1" kern="0" dirty="0">
                <a:solidFill>
                  <a:srgbClr val="0033CC"/>
                </a:solidFill>
                <a:effectLst/>
                <a:latin typeface="Times New Roman" pitchFamily="18" charset="0"/>
                <a:cs typeface="Times New Roman" pitchFamily="18" charset="0"/>
              </a:rPr>
              <a:t>Thermodynamic energy equation, </a:t>
            </a:r>
            <a:r>
              <a:rPr lang="en-US" altLang="en-US" b="1" i="1" kern="0" dirty="0">
                <a:solidFill>
                  <a:srgbClr val="0033CC"/>
                </a:solidFill>
                <a:effectLst/>
                <a:latin typeface="Times New Roman" pitchFamily="18" charset="0"/>
                <a:cs typeface="Times New Roman" pitchFamily="18" charset="0"/>
              </a:rPr>
              <a:t>Q</a:t>
            </a:r>
            <a:endParaRPr lang="en-US" altLang="en-US" b="1" kern="0" dirty="0">
              <a:solidFill>
                <a:srgbClr val="0033CC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739875" lvl="1" indent="-284575" defTabSz="910617" eaLnBrk="1" hangingPunct="1">
              <a:lnSpc>
                <a:spcPct val="90000"/>
              </a:lnSpc>
              <a:defRPr/>
            </a:pPr>
            <a:r>
              <a:rPr lang="en-US" altLang="en-US" b="1" kern="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convective-scale transport of heat</a:t>
            </a:r>
          </a:p>
          <a:p>
            <a:pPr marL="739875" lvl="1" indent="-284575" defTabSz="910617" eaLnBrk="1" hangingPunct="1">
              <a:lnSpc>
                <a:spcPct val="90000"/>
              </a:lnSpc>
              <a:defRPr/>
            </a:pPr>
            <a:r>
              <a:rPr lang="en-US" altLang="en-US" b="1" kern="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convective-scale sources/sinks of heat (phase change)</a:t>
            </a:r>
          </a:p>
          <a:p>
            <a:pPr marL="739875" lvl="1" indent="-284575" defTabSz="910617" eaLnBrk="1" hangingPunct="1">
              <a:lnSpc>
                <a:spcPct val="90000"/>
              </a:lnSpc>
              <a:defRPr/>
            </a:pPr>
            <a:r>
              <a:rPr lang="en-US" altLang="en-US" b="1" kern="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radiative</a:t>
            </a:r>
            <a:r>
              <a:rPr lang="en-US" altLang="en-US" b="1" kern="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sources/sinks of heat</a:t>
            </a:r>
          </a:p>
          <a:p>
            <a:pPr marL="739875" lvl="1" indent="-284575" defTabSz="910617" eaLnBrk="1" hangingPunct="1">
              <a:lnSpc>
                <a:spcPct val="60000"/>
              </a:lnSpc>
              <a:defRPr/>
            </a:pPr>
            <a:endParaRPr lang="en-US" altLang="en-US" b="1" kern="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1478" indent="-341478" defTabSz="910617" eaLnBrk="1" hangingPunct="1">
              <a:lnSpc>
                <a:spcPct val="90000"/>
              </a:lnSpc>
              <a:defRPr/>
            </a:pPr>
            <a:r>
              <a:rPr lang="en-US" altLang="en-US" b="1" kern="0" dirty="0">
                <a:solidFill>
                  <a:srgbClr val="0033CC"/>
                </a:solidFill>
                <a:effectLst/>
                <a:latin typeface="Times New Roman" pitchFamily="18" charset="0"/>
                <a:cs typeface="Times New Roman" pitchFamily="18" charset="0"/>
              </a:rPr>
              <a:t>Water vapor mass continuity equation</a:t>
            </a:r>
          </a:p>
          <a:p>
            <a:pPr marL="739875" lvl="1" indent="-284575" defTabSz="910617" eaLnBrk="1" hangingPunct="1">
              <a:lnSpc>
                <a:spcPct val="90000"/>
              </a:lnSpc>
              <a:defRPr/>
            </a:pPr>
            <a:r>
              <a:rPr lang="en-US" altLang="en-US" b="1" kern="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convective-scale transport of water substance</a:t>
            </a:r>
          </a:p>
          <a:p>
            <a:pPr marL="739875" lvl="1" indent="-284575" defTabSz="910617" eaLnBrk="1" hangingPunct="1">
              <a:lnSpc>
                <a:spcPct val="90000"/>
              </a:lnSpc>
              <a:defRPr/>
            </a:pPr>
            <a:r>
              <a:rPr lang="en-US" altLang="en-US" b="1" kern="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convective-scale water sources/sinks (phase change)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23528" y="225357"/>
            <a:ext cx="7772400" cy="762000"/>
          </a:xfrm>
          <a:prstGeom prst="rect">
            <a:avLst/>
          </a:prstGeom>
        </p:spPr>
        <p:txBody>
          <a:bodyPr lIns="91047" tIns="45526" rIns="91047" bIns="45526"/>
          <a:lstStyle>
            <a:lvl1pPr algn="ctr" defTabSz="91165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en-US" u="sng"/>
              <a:t>Global Climate Model Physics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28532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http://upload.wikimedia.org/wikipedia/commons/thumb/7/73/AtmosphericModelSchematic.png/300px-AtmosphericModelSchemati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29059" y="457200"/>
            <a:ext cx="535883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2" descr="http://aoss-research.engin.umich.edu/groups/admg/climate-model-gri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880" y="762002"/>
            <a:ext cx="342864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6" descr="C:\Documents and Settings\Radhika\Desktop\gdspctmp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14848" y="4267201"/>
            <a:ext cx="5028672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www.sscnet.ucla.edu/geog/faculty/yxue/earth6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671" y="17588"/>
            <a:ext cx="596499" cy="59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99738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377825" marR="0" indent="-377825" algn="l" defTabSz="1008063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Tx/>
          <a:buSzPct val="100000"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18" charset="0"/>
            <a:cs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377825" marR="0" indent="-377825" algn="l" defTabSz="1008063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Tx/>
          <a:buSzPct val="100000"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18" charset="0"/>
            <a:cs typeface="Tahoma" pitchFamily="34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HG Mincho Light J"/>
        <a:cs typeface="HG Mincho Light J"/>
      </a:majorFont>
      <a:minorFont>
        <a:latin typeface="Times New Roman"/>
        <a:ea typeface="HG Mincho Light J"/>
        <a:cs typeface="HG Mincho Light J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377825" marR="0" indent="-377825" algn="l" defTabSz="1008063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Tx/>
          <a:buSzPct val="100000"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18" charset="0"/>
            <a:cs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377825" marR="0" indent="-377825" algn="l" defTabSz="1008063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Tx/>
          <a:buSzPct val="100000"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18" charset="0"/>
            <a:cs typeface="Tahoma" pitchFamily="34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1453</TotalTime>
  <Words>2433</Words>
  <Application>Microsoft Office PowerPoint</Application>
  <PresentationFormat>On-screen Show (4:3)</PresentationFormat>
  <Paragraphs>303</Paragraphs>
  <Slides>45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71" baseType="lpstr">
      <vt:lpstr>宋体</vt:lpstr>
      <vt:lpstr>-apple-system</vt:lpstr>
      <vt:lpstr>Arial</vt:lpstr>
      <vt:lpstr>Arial Black</vt:lpstr>
      <vt:lpstr>Calibri</vt:lpstr>
      <vt:lpstr>Calibri Light</vt:lpstr>
      <vt:lpstr>Cambria</vt:lpstr>
      <vt:lpstr>Comic Sans MS</vt:lpstr>
      <vt:lpstr>Garamond</vt:lpstr>
      <vt:lpstr>Geneva</vt:lpstr>
      <vt:lpstr>Impact</vt:lpstr>
      <vt:lpstr>Scala Sans</vt:lpstr>
      <vt:lpstr>StarSymbol</vt:lpstr>
      <vt:lpstr>STIX2Text-Regular</vt:lpstr>
      <vt:lpstr>Tahoma</vt:lpstr>
      <vt:lpstr>Times New Roman</vt:lpstr>
      <vt:lpstr>Wingdings</vt:lpstr>
      <vt:lpstr>1_Office Theme</vt:lpstr>
      <vt:lpstr>1_Black</vt:lpstr>
      <vt:lpstr>Stream</vt:lpstr>
      <vt:lpstr>4_Office Theme</vt:lpstr>
      <vt:lpstr>1_Stream</vt:lpstr>
      <vt:lpstr>14_Office Theme</vt:lpstr>
      <vt:lpstr>15_Office Theme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do we need physical parameterization?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Scales of Motions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Clouds in GCMs - What are the problems ?</vt:lpstr>
      <vt:lpstr>PowerPoint Presentation</vt:lpstr>
      <vt:lpstr>4  Arakawa – Schubert scheme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Revised Cloud-Convective-Radiation in  CFSv2 T126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!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Mukhopadhyay</dc:creator>
  <cp:lastModifiedBy>Parthasarathi Mukhopadhyay</cp:lastModifiedBy>
  <cp:revision>82</cp:revision>
  <dcterms:created xsi:type="dcterms:W3CDTF">2020-11-16T18:55:06Z</dcterms:created>
  <dcterms:modified xsi:type="dcterms:W3CDTF">2024-07-04T05:39:14Z</dcterms:modified>
</cp:coreProperties>
</file>