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Lst>
  <p:sldSz cy="6858000" cx="12192000"/>
  <p:notesSz cx="7559675" cy="10691800"/>
  <p:embeddedFontLst>
    <p:embeddedFont>
      <p:font typeface="Roboto"/>
      <p:regular r:id="rId34"/>
      <p:bold r:id="rId35"/>
      <p:italic r:id="rId36"/>
      <p:boldItalic r:id="rId37"/>
    </p:embeddedFont>
    <p:embeddedFont>
      <p:font typeface="Roboto Medium"/>
      <p:regular r:id="rId38"/>
      <p:bold r:id="rId39"/>
      <p:italic r:id="rId40"/>
      <p:boldItalic r:id="rId41"/>
    </p:embeddedFont>
    <p:embeddedFont>
      <p:font typeface="Helvetica Neue"/>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6" roundtripDataSignature="AMtx7mh8rq7ZJEIDzfSTETKqz0g1PlZlL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RobotoMedium-italic.fntdata"/><Relationship Id="rId20" Type="http://schemas.openxmlformats.org/officeDocument/2006/relationships/slide" Target="slides/slide16.xml"/><Relationship Id="rId42" Type="http://schemas.openxmlformats.org/officeDocument/2006/relationships/font" Target="fonts/HelveticaNeue-regular.fntdata"/><Relationship Id="rId41" Type="http://schemas.openxmlformats.org/officeDocument/2006/relationships/font" Target="fonts/RobotoMedium-boldItalic.fntdata"/><Relationship Id="rId22" Type="http://schemas.openxmlformats.org/officeDocument/2006/relationships/slide" Target="slides/slide18.xml"/><Relationship Id="rId44" Type="http://schemas.openxmlformats.org/officeDocument/2006/relationships/font" Target="fonts/HelveticaNeue-italic.fntdata"/><Relationship Id="rId21" Type="http://schemas.openxmlformats.org/officeDocument/2006/relationships/slide" Target="slides/slide17.xml"/><Relationship Id="rId43" Type="http://schemas.openxmlformats.org/officeDocument/2006/relationships/font" Target="fonts/HelveticaNeue-bold.fntdata"/><Relationship Id="rId24" Type="http://schemas.openxmlformats.org/officeDocument/2006/relationships/slide" Target="slides/slide20.xml"/><Relationship Id="rId46" Type="http://customschemas.google.com/relationships/presentationmetadata" Target="metadata"/><Relationship Id="rId23" Type="http://schemas.openxmlformats.org/officeDocument/2006/relationships/slide" Target="slides/slide19.xml"/><Relationship Id="rId45" Type="http://schemas.openxmlformats.org/officeDocument/2006/relationships/font" Target="fonts/HelveticaNeue-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font" Target="fonts/Roboto-bold.fntdata"/><Relationship Id="rId12" Type="http://schemas.openxmlformats.org/officeDocument/2006/relationships/slide" Target="slides/slide8.xml"/><Relationship Id="rId34" Type="http://schemas.openxmlformats.org/officeDocument/2006/relationships/font" Target="fonts/Roboto-regular.fntdata"/><Relationship Id="rId15" Type="http://schemas.openxmlformats.org/officeDocument/2006/relationships/slide" Target="slides/slide11.xml"/><Relationship Id="rId37" Type="http://schemas.openxmlformats.org/officeDocument/2006/relationships/font" Target="fonts/Roboto-boldItalic.fntdata"/><Relationship Id="rId14" Type="http://schemas.openxmlformats.org/officeDocument/2006/relationships/slide" Target="slides/slide10.xml"/><Relationship Id="rId36" Type="http://schemas.openxmlformats.org/officeDocument/2006/relationships/font" Target="fonts/Roboto-italic.fntdata"/><Relationship Id="rId17" Type="http://schemas.openxmlformats.org/officeDocument/2006/relationships/slide" Target="slides/slide13.xml"/><Relationship Id="rId39" Type="http://schemas.openxmlformats.org/officeDocument/2006/relationships/font" Target="fonts/RobotoMedium-bold.fntdata"/><Relationship Id="rId16" Type="http://schemas.openxmlformats.org/officeDocument/2006/relationships/slide" Target="slides/slide12.xml"/><Relationship Id="rId38" Type="http://schemas.openxmlformats.org/officeDocument/2006/relationships/font" Target="fonts/RobotoMedium-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6000" y="812520"/>
            <a:ext cx="7127280" cy="400896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756000" y="5078520"/>
            <a:ext cx="6047640" cy="4811040"/>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5" name="Google Shape;5;n"/>
          <p:cNvSpPr txBox="1"/>
          <p:nvPr>
            <p:ph idx="3" type="hdr"/>
          </p:nvPr>
        </p:nvSpPr>
        <p:spPr>
          <a:xfrm>
            <a:off x="0" y="0"/>
            <a:ext cx="3280680" cy="53424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6" name="Google Shape;6;n"/>
          <p:cNvSpPr txBox="1"/>
          <p:nvPr>
            <p:ph idx="10" type="dt"/>
          </p:nvPr>
        </p:nvSpPr>
        <p:spPr>
          <a:xfrm>
            <a:off x="4278960" y="0"/>
            <a:ext cx="3280680" cy="53424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7" name="Google Shape;7;n"/>
          <p:cNvSpPr txBox="1"/>
          <p:nvPr>
            <p:ph idx="11" type="ftr"/>
          </p:nvPr>
        </p:nvSpPr>
        <p:spPr>
          <a:xfrm>
            <a:off x="0" y="10157400"/>
            <a:ext cx="3280680" cy="534240"/>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8" name="Google Shape;8;n"/>
          <p:cNvSpPr txBox="1"/>
          <p:nvPr>
            <p:ph idx="12" type="sldNum"/>
          </p:nvPr>
        </p:nvSpPr>
        <p:spPr>
          <a:xfrm>
            <a:off x="4278960" y="10157400"/>
            <a:ext cx="3280680" cy="534240"/>
          </a:xfrm>
          <a:prstGeom prst="rect">
            <a:avLst/>
          </a:prstGeom>
          <a:noFill/>
          <a:ln>
            <a:noFill/>
          </a:ln>
        </p:spPr>
        <p:txBody>
          <a:bodyPr anchorCtr="0" anchor="b" bIns="0" lIns="0" spcFirstLastPara="1" rIns="0" wrap="square" tIns="0">
            <a:noAutofit/>
          </a:bodyPr>
          <a:lstStyle/>
          <a:p>
            <a:pPr indent="0" lvl="0" marL="0" marR="0" rtl="0" algn="r">
              <a:spcBef>
                <a:spcPts val="0"/>
              </a:spcBef>
              <a:spcAft>
                <a:spcPts val="0"/>
              </a:spcAft>
              <a:buNone/>
            </a:pPr>
            <a:fld id="{00000000-1234-1234-1234-123412341234}" type="slidenum">
              <a:rPr b="0" i="0" lang="en-AU" sz="1400" u="none" cap="none" strike="noStrike">
                <a:latin typeface="Times New Roman"/>
                <a:ea typeface="Times New Roman"/>
                <a:cs typeface="Times New Roman"/>
                <a:sym typeface="Times New Roman"/>
              </a:rPr>
              <a:t>‹#›</a:t>
            </a:fld>
            <a:endParaRPr b="0" i="0" sz="1400" u="none" cap="none" strike="noStrike">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2eefc4f12a7_0_76:notes"/>
          <p:cNvSpPr/>
          <p:nvPr>
            <p:ph idx="2" type="sldImg"/>
          </p:nvPr>
        </p:nvSpPr>
        <p:spPr>
          <a:xfrm>
            <a:off x="420313" y="801885"/>
            <a:ext cx="6719700" cy="4009500"/>
          </a:xfrm>
          <a:custGeom>
            <a:rect b="b" l="l" r="r" t="t"/>
            <a:pathLst>
              <a:path extrusionOk="0" h="120000" w="120000">
                <a:moveTo>
                  <a:pt x="0" y="0"/>
                </a:moveTo>
                <a:lnTo>
                  <a:pt x="120000" y="0"/>
                </a:lnTo>
                <a:lnTo>
                  <a:pt x="120000" y="120000"/>
                </a:lnTo>
                <a:lnTo>
                  <a:pt x="0" y="120000"/>
                </a:lnTo>
                <a:close/>
              </a:path>
            </a:pathLst>
          </a:custGeom>
        </p:spPr>
      </p:sp>
      <p:sp>
        <p:nvSpPr>
          <p:cNvPr id="94" name="Google Shape;94;g2eefc4f12a7_0_76:notes"/>
          <p:cNvSpPr txBox="1"/>
          <p:nvPr>
            <p:ph idx="1" type="body"/>
          </p:nvPr>
        </p:nvSpPr>
        <p:spPr>
          <a:xfrm>
            <a:off x="755968" y="5078605"/>
            <a:ext cx="6047700" cy="4811400"/>
          </a:xfrm>
          <a:prstGeom prst="rect">
            <a:avLst/>
          </a:prstGeom>
        </p:spPr>
        <p:txBody>
          <a:bodyPr anchorCtr="0" anchor="t" bIns="0" lIns="0" spcFirstLastPara="1" rIns="0" wrap="square" tIns="0">
            <a:noAutofit/>
          </a:bodyPr>
          <a:lstStyle/>
          <a:p>
            <a:pPr indent="0" lvl="0" marL="0" rtl="0" algn="l">
              <a:lnSpc>
                <a:spcPct val="115000"/>
              </a:lnSpc>
              <a:spcBef>
                <a:spcPts val="1100"/>
              </a:spcBef>
              <a:spcAft>
                <a:spcPts val="1100"/>
              </a:spcAft>
              <a:buNone/>
            </a:pPr>
            <a:r>
              <a:rPr lang="en-AU">
                <a:solidFill>
                  <a:schemeClr val="dk1"/>
                </a:solidFill>
              </a:rPr>
              <a:t>'</a:t>
            </a:r>
            <a:r>
              <a:rPr b="1" lang="en-AU">
                <a:solidFill>
                  <a:schemeClr val="dk1"/>
                </a:solidFill>
              </a:rPr>
              <a:t>I acknowledge the Palawa people, the traditional owners of the Land from which I am speaking to you today, and pay my respect to Aboriginal Elders; past and present</a:t>
            </a:r>
            <a:r>
              <a:rPr lang="en-AU">
                <a:solidFill>
                  <a:schemeClr val="dk1"/>
                </a:solidFill>
              </a:rPr>
              <a:t>.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ef06c58f4a_0_1:notes"/>
          <p:cNvSpPr txBox="1"/>
          <p:nvPr>
            <p:ph idx="1" type="body"/>
          </p:nvPr>
        </p:nvSpPr>
        <p:spPr>
          <a:xfrm>
            <a:off x="756000" y="5078520"/>
            <a:ext cx="6047700" cy="4811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12" name="Google Shape;212;g2ef06c58f4a_0_1:notes"/>
          <p:cNvSpPr/>
          <p:nvPr>
            <p:ph idx="2" type="sldImg"/>
          </p:nvPr>
        </p:nvSpPr>
        <p:spPr>
          <a:xfrm>
            <a:off x="216000" y="812520"/>
            <a:ext cx="7127400" cy="4008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7:notes"/>
          <p:cNvSpPr txBox="1"/>
          <p:nvPr>
            <p:ph idx="1" type="body"/>
          </p:nvPr>
        </p:nvSpPr>
        <p:spPr>
          <a:xfrm>
            <a:off x="756000" y="5078520"/>
            <a:ext cx="6047700" cy="4811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23" name="Google Shape;223;p7:notes"/>
          <p:cNvSpPr/>
          <p:nvPr>
            <p:ph idx="2" type="sldImg"/>
          </p:nvPr>
        </p:nvSpPr>
        <p:spPr>
          <a:xfrm>
            <a:off x="216000" y="812520"/>
            <a:ext cx="7127400" cy="4008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eefc4f12a7_0_602:notes"/>
          <p:cNvSpPr txBox="1"/>
          <p:nvPr>
            <p:ph idx="1" type="body"/>
          </p:nvPr>
        </p:nvSpPr>
        <p:spPr>
          <a:xfrm>
            <a:off x="756000" y="5078520"/>
            <a:ext cx="6047700" cy="4811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34" name="Google Shape;234;g2eefc4f12a7_0_602:notes"/>
          <p:cNvSpPr/>
          <p:nvPr>
            <p:ph idx="2" type="sldImg"/>
          </p:nvPr>
        </p:nvSpPr>
        <p:spPr>
          <a:xfrm>
            <a:off x="216000" y="812520"/>
            <a:ext cx="7127400" cy="4008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eefc4f12a7_0_613:notes"/>
          <p:cNvSpPr txBox="1"/>
          <p:nvPr>
            <p:ph idx="1" type="body"/>
          </p:nvPr>
        </p:nvSpPr>
        <p:spPr>
          <a:xfrm>
            <a:off x="756000" y="5078520"/>
            <a:ext cx="6047700" cy="4811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45" name="Google Shape;245;g2eefc4f12a7_0_613:notes"/>
          <p:cNvSpPr/>
          <p:nvPr>
            <p:ph idx="2" type="sldImg"/>
          </p:nvPr>
        </p:nvSpPr>
        <p:spPr>
          <a:xfrm>
            <a:off x="216000" y="812520"/>
            <a:ext cx="7127400" cy="4008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eefc4f12a7_0_624:notes"/>
          <p:cNvSpPr txBox="1"/>
          <p:nvPr>
            <p:ph idx="1" type="body"/>
          </p:nvPr>
        </p:nvSpPr>
        <p:spPr>
          <a:xfrm>
            <a:off x="756000" y="5078520"/>
            <a:ext cx="6047700" cy="4811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56" name="Google Shape;256;g2eefc4f12a7_0_624:notes"/>
          <p:cNvSpPr/>
          <p:nvPr>
            <p:ph idx="2" type="sldImg"/>
          </p:nvPr>
        </p:nvSpPr>
        <p:spPr>
          <a:xfrm>
            <a:off x="216000" y="812520"/>
            <a:ext cx="7127400" cy="4008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2eefc4f12a7_0_635:notes"/>
          <p:cNvSpPr txBox="1"/>
          <p:nvPr>
            <p:ph idx="1" type="body"/>
          </p:nvPr>
        </p:nvSpPr>
        <p:spPr>
          <a:xfrm>
            <a:off x="756000" y="5078520"/>
            <a:ext cx="6047700" cy="4811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67" name="Google Shape;267;g2eefc4f12a7_0_635:notes"/>
          <p:cNvSpPr/>
          <p:nvPr>
            <p:ph idx="2" type="sldImg"/>
          </p:nvPr>
        </p:nvSpPr>
        <p:spPr>
          <a:xfrm>
            <a:off x="216000" y="812520"/>
            <a:ext cx="7127400" cy="4008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eefc4f12a7_0_1475:notes"/>
          <p:cNvSpPr txBox="1"/>
          <p:nvPr>
            <p:ph idx="1" type="body"/>
          </p:nvPr>
        </p:nvSpPr>
        <p:spPr>
          <a:xfrm>
            <a:off x="756000" y="5078520"/>
            <a:ext cx="6047700" cy="4811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78" name="Google Shape;278;g2eefc4f12a7_0_1475:notes"/>
          <p:cNvSpPr/>
          <p:nvPr>
            <p:ph idx="2" type="sldImg"/>
          </p:nvPr>
        </p:nvSpPr>
        <p:spPr>
          <a:xfrm>
            <a:off x="216000" y="812520"/>
            <a:ext cx="7127400" cy="4008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2eefc4f12a7_0_648:notes"/>
          <p:cNvSpPr txBox="1"/>
          <p:nvPr>
            <p:ph idx="1" type="body"/>
          </p:nvPr>
        </p:nvSpPr>
        <p:spPr>
          <a:xfrm>
            <a:off x="756000" y="5078520"/>
            <a:ext cx="6047700" cy="4811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90" name="Google Shape;290;g2eefc4f12a7_0_648:notes"/>
          <p:cNvSpPr/>
          <p:nvPr>
            <p:ph idx="2" type="sldImg"/>
          </p:nvPr>
        </p:nvSpPr>
        <p:spPr>
          <a:xfrm>
            <a:off x="216000" y="812520"/>
            <a:ext cx="7127400" cy="4008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eefc4f12a7_0_734:notes"/>
          <p:cNvSpPr/>
          <p:nvPr>
            <p:ph idx="2" type="sldImg"/>
          </p:nvPr>
        </p:nvSpPr>
        <p:spPr>
          <a:xfrm>
            <a:off x="755968" y="1336475"/>
            <a:ext cx="6047700" cy="36084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2eefc4f12a7_0_734:notes"/>
          <p:cNvSpPr txBox="1"/>
          <p:nvPr>
            <p:ph idx="1" type="body"/>
          </p:nvPr>
        </p:nvSpPr>
        <p:spPr>
          <a:xfrm>
            <a:off x="755968" y="5145429"/>
            <a:ext cx="6047700" cy="4210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AU"/>
              <a:t>I will focus on three main groupings of sensors, </a:t>
            </a:r>
            <a:endParaRPr/>
          </a:p>
          <a:p>
            <a:pPr indent="-342900" lvl="1" marL="1028700" rtl="0" algn="l">
              <a:spcBef>
                <a:spcPts val="0"/>
              </a:spcBef>
              <a:spcAft>
                <a:spcPts val="0"/>
              </a:spcAft>
              <a:buClr>
                <a:schemeClr val="dk1"/>
              </a:buClr>
              <a:buSzPts val="1400"/>
              <a:buChar char="-"/>
            </a:pPr>
            <a:r>
              <a:rPr lang="en-AU"/>
              <a:t>Sea ice </a:t>
            </a:r>
            <a:endParaRPr/>
          </a:p>
          <a:p>
            <a:pPr indent="-342900" lvl="1" marL="1028700" rtl="0" algn="l">
              <a:spcBef>
                <a:spcPts val="0"/>
              </a:spcBef>
              <a:spcAft>
                <a:spcPts val="0"/>
              </a:spcAft>
              <a:buClr>
                <a:schemeClr val="dk1"/>
              </a:buClr>
              <a:buSzPts val="1400"/>
              <a:buChar char="-"/>
            </a:pPr>
            <a:r>
              <a:rPr lang="en-AU"/>
              <a:t>Atmosphere</a:t>
            </a:r>
            <a:endParaRPr/>
          </a:p>
          <a:p>
            <a:pPr indent="-342900" lvl="1" marL="1028700" rtl="0" algn="l">
              <a:spcBef>
                <a:spcPts val="0"/>
              </a:spcBef>
              <a:spcAft>
                <a:spcPts val="0"/>
              </a:spcAft>
              <a:buClr>
                <a:schemeClr val="dk1"/>
              </a:buClr>
              <a:buSzPts val="1400"/>
              <a:buChar char="-"/>
            </a:pPr>
            <a:r>
              <a:rPr lang="en-AU"/>
              <a:t>Ocean </a:t>
            </a:r>
            <a:endParaRPr/>
          </a:p>
        </p:txBody>
      </p:sp>
      <p:sp>
        <p:nvSpPr>
          <p:cNvPr id="303" name="Google Shape;303;g2eefc4f12a7_0_734:notes"/>
          <p:cNvSpPr txBox="1"/>
          <p:nvPr>
            <p:ph idx="12" type="sldNum"/>
          </p:nvPr>
        </p:nvSpPr>
        <p:spPr>
          <a:xfrm>
            <a:off x="4282066" y="10155354"/>
            <a:ext cx="3276000" cy="5364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en-AU"/>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2eefc4f12a7_0_946:notes"/>
          <p:cNvSpPr/>
          <p:nvPr>
            <p:ph idx="2" type="sldImg"/>
          </p:nvPr>
        </p:nvSpPr>
        <p:spPr>
          <a:xfrm>
            <a:off x="755968" y="1336475"/>
            <a:ext cx="6047700" cy="36084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2eefc4f12a7_0_946:notes"/>
          <p:cNvSpPr txBox="1"/>
          <p:nvPr>
            <p:ph idx="1" type="body"/>
          </p:nvPr>
        </p:nvSpPr>
        <p:spPr>
          <a:xfrm>
            <a:off x="755968" y="5145429"/>
            <a:ext cx="6047700" cy="4210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24" name="Google Shape;324;g2eefc4f12a7_0_946:notes"/>
          <p:cNvSpPr txBox="1"/>
          <p:nvPr>
            <p:ph idx="12" type="sldNum"/>
          </p:nvPr>
        </p:nvSpPr>
        <p:spPr>
          <a:xfrm>
            <a:off x="4282066" y="10155354"/>
            <a:ext cx="3276000" cy="5364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en-AU"/>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eefc4f12a7_0_132:notes"/>
          <p:cNvSpPr/>
          <p:nvPr>
            <p:ph idx="2" type="sldImg"/>
          </p:nvPr>
        </p:nvSpPr>
        <p:spPr>
          <a:xfrm>
            <a:off x="420313" y="801885"/>
            <a:ext cx="6719700" cy="40095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2eefc4f12a7_0_132:notes"/>
          <p:cNvSpPr txBox="1"/>
          <p:nvPr>
            <p:ph idx="1" type="body"/>
          </p:nvPr>
        </p:nvSpPr>
        <p:spPr>
          <a:xfrm>
            <a:off x="755968" y="5078605"/>
            <a:ext cx="6047700" cy="4811400"/>
          </a:xfrm>
          <a:prstGeom prst="rect">
            <a:avLst/>
          </a:prstGeom>
        </p:spPr>
        <p:txBody>
          <a:bodyPr anchorCtr="0" anchor="t" bIns="0" lIns="0" spcFirstLastPara="1" rIns="0" wrap="square" tIns="0">
            <a:noAutofit/>
          </a:bodyPr>
          <a:lstStyle/>
          <a:p>
            <a:pPr indent="0" lvl="0" marL="0" rtl="0" algn="l">
              <a:lnSpc>
                <a:spcPct val="115000"/>
              </a:lnSpc>
              <a:spcBef>
                <a:spcPts val="1100"/>
              </a:spcBef>
              <a:spcAft>
                <a:spcPts val="1100"/>
              </a:spcAft>
              <a:buNone/>
            </a:pPr>
            <a:r>
              <a:rPr lang="en-AU" sz="1000">
                <a:solidFill>
                  <a:schemeClr val="dk1"/>
                </a:solidFill>
              </a:rPr>
              <a:t>However, due to anthropogenic forcing the Earth systems are out of balance, including the global temperature or carbon budgets.</a:t>
            </a:r>
            <a:endParaRPr sz="1000">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eefc4f12a7_0_1033:notes"/>
          <p:cNvSpPr txBox="1"/>
          <p:nvPr>
            <p:ph idx="1" type="body"/>
          </p:nvPr>
        </p:nvSpPr>
        <p:spPr>
          <a:xfrm>
            <a:off x="755968" y="5078605"/>
            <a:ext cx="6047700" cy="4811400"/>
          </a:xfrm>
          <a:prstGeom prst="rect">
            <a:avLst/>
          </a:prstGeom>
        </p:spPr>
        <p:txBody>
          <a:bodyPr anchorCtr="0" anchor="t" bIns="0" lIns="0" spcFirstLastPara="1" rIns="0" wrap="square" tIns="0">
            <a:noAutofit/>
          </a:bodyPr>
          <a:lstStyle/>
          <a:p>
            <a:pPr indent="0" lvl="0" marL="0" rtl="0" algn="l">
              <a:lnSpc>
                <a:spcPct val="115000"/>
              </a:lnSpc>
              <a:spcBef>
                <a:spcPts val="1100"/>
              </a:spcBef>
              <a:spcAft>
                <a:spcPts val="1100"/>
              </a:spcAft>
              <a:buClr>
                <a:schemeClr val="dk1"/>
              </a:buClr>
              <a:buSzPts val="1200"/>
              <a:buFont typeface="Arial"/>
              <a:buNone/>
            </a:pPr>
            <a:r>
              <a:rPr lang="en-AU"/>
              <a:t>From a pair of images from the stereo-cameras, can calculate sea surface elevation, and then derive wavelength from multiple image sets. This gives a unique view on how waves interact in the marginal ice zone and will be supplemented with other biological and thermal information captured.</a:t>
            </a:r>
            <a:endParaRPr/>
          </a:p>
        </p:txBody>
      </p:sp>
      <p:sp>
        <p:nvSpPr>
          <p:cNvPr id="332" name="Google Shape;332;g2eefc4f12a7_0_1033:notes"/>
          <p:cNvSpPr/>
          <p:nvPr>
            <p:ph idx="2" type="sldImg"/>
          </p:nvPr>
        </p:nvSpPr>
        <p:spPr>
          <a:xfrm>
            <a:off x="1260194" y="801885"/>
            <a:ext cx="5040000" cy="4009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eefc4f12a7_0_1121:notes"/>
          <p:cNvSpPr/>
          <p:nvPr>
            <p:ph idx="2" type="sldImg"/>
          </p:nvPr>
        </p:nvSpPr>
        <p:spPr>
          <a:xfrm>
            <a:off x="755968" y="1336475"/>
            <a:ext cx="6047700" cy="36084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2eefc4f12a7_0_1121:notes"/>
          <p:cNvSpPr txBox="1"/>
          <p:nvPr>
            <p:ph idx="1" type="body"/>
          </p:nvPr>
        </p:nvSpPr>
        <p:spPr>
          <a:xfrm>
            <a:off x="755968" y="5145429"/>
            <a:ext cx="6047700" cy="4210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43" name="Google Shape;343;g2eefc4f12a7_0_1121:notes"/>
          <p:cNvSpPr txBox="1"/>
          <p:nvPr>
            <p:ph idx="12" type="sldNum"/>
          </p:nvPr>
        </p:nvSpPr>
        <p:spPr>
          <a:xfrm>
            <a:off x="4282066" y="10155354"/>
            <a:ext cx="3276000" cy="5364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en-AU"/>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eefc4f12a7_0_1208:notes"/>
          <p:cNvSpPr/>
          <p:nvPr>
            <p:ph idx="2" type="sldImg"/>
          </p:nvPr>
        </p:nvSpPr>
        <p:spPr>
          <a:xfrm>
            <a:off x="755968" y="1336475"/>
            <a:ext cx="6047700" cy="36084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2eefc4f12a7_0_1208:notes"/>
          <p:cNvSpPr txBox="1"/>
          <p:nvPr>
            <p:ph idx="1" type="body"/>
          </p:nvPr>
        </p:nvSpPr>
        <p:spPr>
          <a:xfrm>
            <a:off x="755968" y="5145429"/>
            <a:ext cx="6047700" cy="4210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52" name="Google Shape;352;g2eefc4f12a7_0_1208:notes"/>
          <p:cNvSpPr txBox="1"/>
          <p:nvPr>
            <p:ph idx="12" type="sldNum"/>
          </p:nvPr>
        </p:nvSpPr>
        <p:spPr>
          <a:xfrm>
            <a:off x="4282066" y="10155354"/>
            <a:ext cx="3276000" cy="5364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2eefc4f12a7_0_1296:notes"/>
          <p:cNvSpPr/>
          <p:nvPr>
            <p:ph idx="2" type="sldImg"/>
          </p:nvPr>
        </p:nvSpPr>
        <p:spPr>
          <a:xfrm>
            <a:off x="755968" y="1336475"/>
            <a:ext cx="6047700" cy="36084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2eefc4f12a7_0_1296:notes"/>
          <p:cNvSpPr txBox="1"/>
          <p:nvPr>
            <p:ph idx="1" type="body"/>
          </p:nvPr>
        </p:nvSpPr>
        <p:spPr>
          <a:xfrm>
            <a:off x="755968" y="5145429"/>
            <a:ext cx="6047700" cy="4210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62" name="Google Shape;362;g2eefc4f12a7_0_1296:notes"/>
          <p:cNvSpPr txBox="1"/>
          <p:nvPr>
            <p:ph idx="12" type="sldNum"/>
          </p:nvPr>
        </p:nvSpPr>
        <p:spPr>
          <a:xfrm>
            <a:off x="4282066" y="10155354"/>
            <a:ext cx="3276000" cy="5364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eefc4f12a7_0_1383:notes"/>
          <p:cNvSpPr/>
          <p:nvPr>
            <p:ph idx="2" type="sldImg"/>
          </p:nvPr>
        </p:nvSpPr>
        <p:spPr>
          <a:xfrm>
            <a:off x="755968" y="1336475"/>
            <a:ext cx="6047700" cy="36084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2eefc4f12a7_0_1383:notes"/>
          <p:cNvSpPr txBox="1"/>
          <p:nvPr>
            <p:ph idx="1" type="body"/>
          </p:nvPr>
        </p:nvSpPr>
        <p:spPr>
          <a:xfrm>
            <a:off x="755968" y="5145429"/>
            <a:ext cx="6047700" cy="4210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71" name="Google Shape;371;g2eefc4f12a7_0_1383:notes"/>
          <p:cNvSpPr txBox="1"/>
          <p:nvPr>
            <p:ph idx="12" type="sldNum"/>
          </p:nvPr>
        </p:nvSpPr>
        <p:spPr>
          <a:xfrm>
            <a:off x="4282066" y="10155354"/>
            <a:ext cx="3276000" cy="5364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2eefc4f12a7_0_658:notes"/>
          <p:cNvSpPr/>
          <p:nvPr>
            <p:ph idx="2" type="sldImg"/>
          </p:nvPr>
        </p:nvSpPr>
        <p:spPr>
          <a:xfrm>
            <a:off x="755968" y="1336475"/>
            <a:ext cx="6047700" cy="36084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2eefc4f12a7_0_658:notes"/>
          <p:cNvSpPr txBox="1"/>
          <p:nvPr>
            <p:ph idx="1" type="body"/>
          </p:nvPr>
        </p:nvSpPr>
        <p:spPr>
          <a:xfrm>
            <a:off x="755968" y="5145429"/>
            <a:ext cx="6047700" cy="4210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AU"/>
              <a:t>A deployable walkway has been installed which can be deployed past the bow of the ship. This will hold the instrument suite at appropriate heights above the water to allow separate measurements of snow thickness and sea ice thickness.</a:t>
            </a:r>
            <a:endParaRPr/>
          </a:p>
          <a:p>
            <a:pPr indent="0" lvl="0" marL="0" rtl="0" algn="l">
              <a:spcBef>
                <a:spcPts val="0"/>
              </a:spcBef>
              <a:spcAft>
                <a:spcPts val="0"/>
              </a:spcAft>
              <a:buNone/>
            </a:pPr>
            <a:r>
              <a:t/>
            </a:r>
            <a:endParaRPr/>
          </a:p>
          <a:p>
            <a:pPr indent="0" lvl="0" marL="0" rtl="0" algn="l">
              <a:spcBef>
                <a:spcPts val="0"/>
              </a:spcBef>
              <a:spcAft>
                <a:spcPts val="0"/>
              </a:spcAft>
              <a:buNone/>
            </a:pPr>
            <a:r>
              <a:rPr lang="en-AU"/>
              <a:t>Can we measure freeboard?</a:t>
            </a:r>
            <a:endParaRPr/>
          </a:p>
        </p:txBody>
      </p:sp>
      <p:sp>
        <p:nvSpPr>
          <p:cNvPr id="379" name="Google Shape;379;g2eefc4f12a7_0_658:notes"/>
          <p:cNvSpPr txBox="1"/>
          <p:nvPr>
            <p:ph idx="12" type="sldNum"/>
          </p:nvPr>
        </p:nvSpPr>
        <p:spPr>
          <a:xfrm>
            <a:off x="4282066" y="10155354"/>
            <a:ext cx="3276000" cy="5364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en-AU"/>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2eefc4f12a7_0_191:notes"/>
          <p:cNvSpPr/>
          <p:nvPr>
            <p:ph idx="2" type="sldImg"/>
          </p:nvPr>
        </p:nvSpPr>
        <p:spPr>
          <a:xfrm>
            <a:off x="420313" y="801885"/>
            <a:ext cx="6719700" cy="40095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2eefc4f12a7_0_191:notes"/>
          <p:cNvSpPr txBox="1"/>
          <p:nvPr>
            <p:ph idx="1" type="body"/>
          </p:nvPr>
        </p:nvSpPr>
        <p:spPr>
          <a:xfrm>
            <a:off x="755968" y="5078605"/>
            <a:ext cx="6047700" cy="4811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AU"/>
              <a:t>The future of space-borne EO is ramping up. Data Science is leaping ahead, and similar next generation numerical modelling is advancing rapidly. </a:t>
            </a:r>
            <a:endParaRPr/>
          </a:p>
          <a:p>
            <a:pPr indent="0" lvl="0" marL="0" rtl="0" algn="l">
              <a:spcBef>
                <a:spcPts val="0"/>
              </a:spcBef>
              <a:spcAft>
                <a:spcPts val="0"/>
              </a:spcAft>
              <a:buNone/>
            </a:pPr>
            <a:r>
              <a:rPr lang="en-AU"/>
              <a:t>This overview of ESA’s EO missions will provide us with magnificent opportunities and I am excited to work with you on exploring their capability and deriving crucial climate data products to inform science, decision makers and the wider public.</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2eefc4f12a7_0_443:notes"/>
          <p:cNvSpPr/>
          <p:nvPr>
            <p:ph idx="2" type="sldImg"/>
          </p:nvPr>
        </p:nvSpPr>
        <p:spPr>
          <a:xfrm>
            <a:off x="420313" y="801885"/>
            <a:ext cx="6719700" cy="40095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2eefc4f12a7_0_443:notes"/>
          <p:cNvSpPr txBox="1"/>
          <p:nvPr>
            <p:ph idx="1" type="body"/>
          </p:nvPr>
        </p:nvSpPr>
        <p:spPr>
          <a:xfrm>
            <a:off x="755968" y="5078605"/>
            <a:ext cx="6047700" cy="4811400"/>
          </a:xfrm>
          <a:prstGeom prst="rect">
            <a:avLst/>
          </a:prstGeom>
        </p:spPr>
        <p:txBody>
          <a:bodyPr anchorCtr="0" anchor="t" bIns="0" lIns="0" spcFirstLastPara="1" rIns="0" wrap="square" tIns="0">
            <a:noAutofit/>
          </a:bodyPr>
          <a:lstStyle/>
          <a:p>
            <a:pPr indent="0" lvl="0" marL="0" rtl="0" algn="l">
              <a:lnSpc>
                <a:spcPct val="115000"/>
              </a:lnSpc>
              <a:spcBef>
                <a:spcPts val="1100"/>
              </a:spcBef>
              <a:spcAft>
                <a:spcPts val="1100"/>
              </a:spcAft>
              <a:buNone/>
            </a:pPr>
            <a:r>
              <a:rPr lang="en-AU">
                <a:solidFill>
                  <a:schemeClr val="dk1"/>
                </a:solidFill>
              </a:rPr>
              <a:t>Domino effects. Overall, the situation in Antarctica is serious. While Antarctica is a long way from (our) civilisation, the changes there have the potential to impact everyone on Earth.</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2eefc4f12a7_0_531:notes"/>
          <p:cNvSpPr/>
          <p:nvPr>
            <p:ph idx="2" type="sldImg"/>
          </p:nvPr>
        </p:nvSpPr>
        <p:spPr>
          <a:xfrm>
            <a:off x="420313" y="801885"/>
            <a:ext cx="6719700" cy="40095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2eefc4f12a7_0_531:notes"/>
          <p:cNvSpPr txBox="1"/>
          <p:nvPr>
            <p:ph idx="1" type="body"/>
          </p:nvPr>
        </p:nvSpPr>
        <p:spPr>
          <a:xfrm>
            <a:off x="755968" y="5078605"/>
            <a:ext cx="6047700" cy="4811400"/>
          </a:xfrm>
          <a:prstGeom prst="rect">
            <a:avLst/>
          </a:prstGeom>
        </p:spPr>
        <p:txBody>
          <a:bodyPr anchorCtr="0" anchor="t" bIns="0" lIns="0" spcFirstLastPara="1" rIns="0" wrap="square" tIns="0">
            <a:noAutofit/>
          </a:bodyPr>
          <a:lstStyle/>
          <a:p>
            <a:pPr indent="0" lvl="0" marL="0" rtl="0" algn="l">
              <a:lnSpc>
                <a:spcPct val="115000"/>
              </a:lnSpc>
              <a:spcBef>
                <a:spcPts val="1100"/>
              </a:spcBef>
              <a:spcAft>
                <a:spcPts val="1100"/>
              </a:spcAft>
              <a:buNone/>
            </a:pPr>
            <a:r>
              <a:rPr lang="en-AU">
                <a:solidFill>
                  <a:schemeClr val="dk1"/>
                </a:solidFill>
              </a:rPr>
              <a:t>Domino effects. Overall, the situation in Antarctica is serious. While Antarctica is a long way from (our) civilisation, the changes there have the potential to impact everyone on Earth.</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2ef06c58f4a_0_17:notes"/>
          <p:cNvSpPr txBox="1"/>
          <p:nvPr>
            <p:ph idx="1" type="body"/>
          </p:nvPr>
        </p:nvSpPr>
        <p:spPr>
          <a:xfrm>
            <a:off x="756000" y="5078520"/>
            <a:ext cx="6047700" cy="4811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31" name="Google Shape;431;g2ef06c58f4a_0_17:notes"/>
          <p:cNvSpPr/>
          <p:nvPr>
            <p:ph idx="2" type="sldImg"/>
          </p:nvPr>
        </p:nvSpPr>
        <p:spPr>
          <a:xfrm>
            <a:off x="216000" y="812520"/>
            <a:ext cx="7127400" cy="4008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5: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4" name="Google Shape;114;p5:notes"/>
          <p:cNvSpPr/>
          <p:nvPr>
            <p:ph idx="2" type="sldImg"/>
          </p:nvPr>
        </p:nvSpPr>
        <p:spPr>
          <a:xfrm>
            <a:off x="216000" y="812520"/>
            <a:ext cx="7127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eefc4f12a7_0_42:notes"/>
          <p:cNvSpPr txBox="1"/>
          <p:nvPr>
            <p:ph idx="1" type="body"/>
          </p:nvPr>
        </p:nvSpPr>
        <p:spPr>
          <a:xfrm>
            <a:off x="756000" y="5078520"/>
            <a:ext cx="6047700" cy="4811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26" name="Google Shape;126;g2eefc4f12a7_0_42:notes"/>
          <p:cNvSpPr/>
          <p:nvPr>
            <p:ph idx="2" type="sldImg"/>
          </p:nvPr>
        </p:nvSpPr>
        <p:spPr>
          <a:xfrm>
            <a:off x="216000" y="812520"/>
            <a:ext cx="7127400" cy="4008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eefc4f12a7_0_1:notes"/>
          <p:cNvSpPr txBox="1"/>
          <p:nvPr>
            <p:ph idx="1" type="body"/>
          </p:nvPr>
        </p:nvSpPr>
        <p:spPr>
          <a:xfrm>
            <a:off x="755968" y="5145429"/>
            <a:ext cx="6047700" cy="4210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40" name="Google Shape;140;g2eefc4f12a7_0_1:notes"/>
          <p:cNvSpPr/>
          <p:nvPr>
            <p:ph idx="2" type="sldImg"/>
          </p:nvPr>
        </p:nvSpPr>
        <p:spPr>
          <a:xfrm>
            <a:off x="755968" y="1336475"/>
            <a:ext cx="6047700" cy="3608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6: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52" name="Google Shape;152;p6:notes"/>
          <p:cNvSpPr/>
          <p:nvPr>
            <p:ph idx="2" type="sldImg"/>
          </p:nvPr>
        </p:nvSpPr>
        <p:spPr>
          <a:xfrm>
            <a:off x="216000" y="812520"/>
            <a:ext cx="7127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eefc4f12a7_0_410:notes"/>
          <p:cNvSpPr txBox="1"/>
          <p:nvPr>
            <p:ph idx="1" type="body"/>
          </p:nvPr>
        </p:nvSpPr>
        <p:spPr>
          <a:xfrm>
            <a:off x="756000" y="5078520"/>
            <a:ext cx="6047700" cy="4811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72" name="Google Shape;172;g2eefc4f12a7_0_410:notes"/>
          <p:cNvSpPr/>
          <p:nvPr>
            <p:ph idx="2" type="sldImg"/>
          </p:nvPr>
        </p:nvSpPr>
        <p:spPr>
          <a:xfrm>
            <a:off x="216000" y="812520"/>
            <a:ext cx="7127400" cy="4008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eefc4f12a7_0_433:notes"/>
          <p:cNvSpPr txBox="1"/>
          <p:nvPr>
            <p:ph idx="1" type="body"/>
          </p:nvPr>
        </p:nvSpPr>
        <p:spPr>
          <a:xfrm>
            <a:off x="756000" y="5078520"/>
            <a:ext cx="6047700" cy="4811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84" name="Google Shape;184;g2eefc4f12a7_0_433:notes"/>
          <p:cNvSpPr/>
          <p:nvPr>
            <p:ph idx="2" type="sldImg"/>
          </p:nvPr>
        </p:nvSpPr>
        <p:spPr>
          <a:xfrm>
            <a:off x="216000" y="812520"/>
            <a:ext cx="7127400" cy="4008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eefc4f12a7_0_545:notes"/>
          <p:cNvSpPr txBox="1"/>
          <p:nvPr>
            <p:ph idx="1" type="body"/>
          </p:nvPr>
        </p:nvSpPr>
        <p:spPr>
          <a:xfrm>
            <a:off x="756000" y="5078520"/>
            <a:ext cx="6047700" cy="4811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03" name="Google Shape;203;g2eefc4f12a7_0_545:notes"/>
          <p:cNvSpPr/>
          <p:nvPr>
            <p:ph idx="2" type="sldImg"/>
          </p:nvPr>
        </p:nvSpPr>
        <p:spPr>
          <a:xfrm>
            <a:off x="216000" y="812520"/>
            <a:ext cx="7127400" cy="4008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8.png"/><Relationship Id="rId3"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12" name="Shape 12"/>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42" name="Shape 42"/>
        <p:cNvGrpSpPr/>
        <p:nvPr/>
      </p:nvGrpSpPr>
      <p:grpSpPr>
        <a:xfrm>
          <a:off x="0" y="0"/>
          <a:ext cx="0" cy="0"/>
          <a:chOff x="0" y="0"/>
          <a:chExt cx="0" cy="0"/>
        </a:xfrm>
      </p:grpSpPr>
      <p:sp>
        <p:nvSpPr>
          <p:cNvPr id="43" name="Google Shape;43;p24"/>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24"/>
          <p:cNvSpPr txBox="1"/>
          <p:nvPr>
            <p:ph idx="1" type="body"/>
          </p:nvPr>
        </p:nvSpPr>
        <p:spPr>
          <a:xfrm>
            <a:off x="609480" y="1604520"/>
            <a:ext cx="109724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5" name="Google Shape;45;p24"/>
          <p:cNvSpPr txBox="1"/>
          <p:nvPr>
            <p:ph idx="2" type="body"/>
          </p:nvPr>
        </p:nvSpPr>
        <p:spPr>
          <a:xfrm>
            <a:off x="609480" y="3682080"/>
            <a:ext cx="109724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46" name="Shape 46"/>
        <p:cNvGrpSpPr/>
        <p:nvPr/>
      </p:nvGrpSpPr>
      <p:grpSpPr>
        <a:xfrm>
          <a:off x="0" y="0"/>
          <a:ext cx="0" cy="0"/>
          <a:chOff x="0" y="0"/>
          <a:chExt cx="0" cy="0"/>
        </a:xfrm>
      </p:grpSpPr>
      <p:sp>
        <p:nvSpPr>
          <p:cNvPr id="47" name="Google Shape;47;p25"/>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25"/>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9" name="Google Shape;49;p25"/>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0" name="Google Shape;50;p25"/>
          <p:cNvSpPr txBox="1"/>
          <p:nvPr>
            <p:ph idx="3"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1" name="Google Shape;51;p25"/>
          <p:cNvSpPr txBox="1"/>
          <p:nvPr>
            <p:ph idx="4"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52" name="Shape 52"/>
        <p:cNvGrpSpPr/>
        <p:nvPr/>
      </p:nvGrpSpPr>
      <p:grpSpPr>
        <a:xfrm>
          <a:off x="0" y="0"/>
          <a:ext cx="0" cy="0"/>
          <a:chOff x="0" y="0"/>
          <a:chExt cx="0" cy="0"/>
        </a:xfrm>
      </p:grpSpPr>
      <p:sp>
        <p:nvSpPr>
          <p:cNvPr id="53" name="Google Shape;53;p26"/>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26"/>
          <p:cNvSpPr txBox="1"/>
          <p:nvPr>
            <p:ph idx="1" type="body"/>
          </p:nvPr>
        </p:nvSpPr>
        <p:spPr>
          <a:xfrm>
            <a:off x="609480" y="160452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5" name="Google Shape;55;p26"/>
          <p:cNvSpPr txBox="1"/>
          <p:nvPr>
            <p:ph idx="2" type="body"/>
          </p:nvPr>
        </p:nvSpPr>
        <p:spPr>
          <a:xfrm>
            <a:off x="4319640" y="160452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6" name="Google Shape;56;p26"/>
          <p:cNvSpPr txBox="1"/>
          <p:nvPr>
            <p:ph idx="3" type="body"/>
          </p:nvPr>
        </p:nvSpPr>
        <p:spPr>
          <a:xfrm>
            <a:off x="8029800" y="160452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7" name="Google Shape;57;p26"/>
          <p:cNvSpPr txBox="1"/>
          <p:nvPr>
            <p:ph idx="4" type="body"/>
          </p:nvPr>
        </p:nvSpPr>
        <p:spPr>
          <a:xfrm>
            <a:off x="609480" y="368208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8" name="Google Shape;58;p26"/>
          <p:cNvSpPr txBox="1"/>
          <p:nvPr>
            <p:ph idx="5" type="body"/>
          </p:nvPr>
        </p:nvSpPr>
        <p:spPr>
          <a:xfrm>
            <a:off x="4319640" y="368208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9" name="Google Shape;59;p26"/>
          <p:cNvSpPr txBox="1"/>
          <p:nvPr>
            <p:ph idx="6" type="body"/>
          </p:nvPr>
        </p:nvSpPr>
        <p:spPr>
          <a:xfrm>
            <a:off x="8029800" y="368208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elfolie">
  <p:cSld name="1_Titelfolie">
    <p:spTree>
      <p:nvGrpSpPr>
        <p:cNvPr id="60" name="Shape 60"/>
        <p:cNvGrpSpPr/>
        <p:nvPr/>
      </p:nvGrpSpPr>
      <p:grpSpPr>
        <a:xfrm>
          <a:off x="0" y="0"/>
          <a:ext cx="0" cy="0"/>
          <a:chOff x="0" y="0"/>
          <a:chExt cx="0" cy="0"/>
        </a:xfrm>
      </p:grpSpPr>
      <p:sp>
        <p:nvSpPr>
          <p:cNvPr id="61" name="Google Shape;61;g2eefc4f12a7_0_30"/>
          <p:cNvSpPr txBox="1"/>
          <p:nvPr>
            <p:ph type="ctrTitle"/>
          </p:nvPr>
        </p:nvSpPr>
        <p:spPr>
          <a:xfrm>
            <a:off x="430962" y="376924"/>
            <a:ext cx="11276400" cy="6201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rgbClr val="3F3F3F"/>
              </a:buClr>
              <a:buSzPts val="3200"/>
              <a:buFont typeface="Arial"/>
              <a:buNone/>
              <a:defRPr b="1" i="0" sz="3200" u="none" cap="none" strike="noStrike">
                <a:solidFill>
                  <a:srgbClr val="3F3F3F"/>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62" name="Google Shape;62;g2eefc4f12a7_0_30"/>
          <p:cNvSpPr txBox="1"/>
          <p:nvPr>
            <p:ph idx="10" type="dt"/>
          </p:nvPr>
        </p:nvSpPr>
        <p:spPr>
          <a:xfrm>
            <a:off x="446198" y="6474742"/>
            <a:ext cx="1037100" cy="3078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3" name="Google Shape;63;g2eefc4f12a7_0_30"/>
          <p:cNvSpPr txBox="1"/>
          <p:nvPr>
            <p:ph idx="11" type="ftr"/>
          </p:nvPr>
        </p:nvSpPr>
        <p:spPr>
          <a:xfrm>
            <a:off x="1529962" y="6474742"/>
            <a:ext cx="8952600" cy="3078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4" name="Google Shape;64;g2eefc4f12a7_0_30"/>
          <p:cNvSpPr txBox="1"/>
          <p:nvPr>
            <p:ph idx="1" type="body"/>
          </p:nvPr>
        </p:nvSpPr>
        <p:spPr>
          <a:xfrm>
            <a:off x="429746" y="1168403"/>
            <a:ext cx="11277600" cy="5039700"/>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rgbClr val="404040"/>
              </a:buClr>
              <a:buSzPts val="3200"/>
              <a:buFont typeface="Arial"/>
              <a:buChar char="•"/>
              <a:defRPr b="0" i="0" sz="3200" u="none" cap="none" strike="noStrike">
                <a:solidFill>
                  <a:srgbClr val="404040"/>
                </a:solidFill>
                <a:latin typeface="Arial"/>
                <a:ea typeface="Arial"/>
                <a:cs typeface="Arial"/>
                <a:sym typeface="Arial"/>
              </a:defRPr>
            </a:lvl1pPr>
            <a:lvl2pPr indent="-406400" lvl="1" marL="914400" marR="0" rtl="0" algn="l">
              <a:spcBef>
                <a:spcPts val="560"/>
              </a:spcBef>
              <a:spcAft>
                <a:spcPts val="0"/>
              </a:spcAft>
              <a:buClr>
                <a:srgbClr val="404040"/>
              </a:buClr>
              <a:buSzPts val="2800"/>
              <a:buFont typeface="Arial"/>
              <a:buChar char="•"/>
              <a:defRPr b="0" i="0" sz="2800" u="none" cap="none" strike="noStrike">
                <a:solidFill>
                  <a:srgbClr val="404040"/>
                </a:solidFill>
                <a:latin typeface="Arial"/>
                <a:ea typeface="Arial"/>
                <a:cs typeface="Arial"/>
                <a:sym typeface="Arial"/>
              </a:defRPr>
            </a:lvl2pPr>
            <a:lvl3pPr indent="-381000" lvl="2" marL="1371600" marR="0" rtl="0" algn="l">
              <a:spcBef>
                <a:spcPts val="480"/>
              </a:spcBef>
              <a:spcAft>
                <a:spcPts val="0"/>
              </a:spcAft>
              <a:buClr>
                <a:srgbClr val="404040"/>
              </a:buClr>
              <a:buSzPts val="2400"/>
              <a:buFont typeface="Arial"/>
              <a:buChar char="•"/>
              <a:defRPr b="0" i="0" sz="2400" u="none" cap="none" strike="noStrike">
                <a:solidFill>
                  <a:srgbClr val="404040"/>
                </a:solidFill>
                <a:latin typeface="Arial"/>
                <a:ea typeface="Arial"/>
                <a:cs typeface="Arial"/>
                <a:sym typeface="Arial"/>
              </a:defRPr>
            </a:lvl3pPr>
            <a:lvl4pPr indent="-355600" lvl="3" marL="1828800" marR="0" rtl="0" algn="l">
              <a:spcBef>
                <a:spcPts val="400"/>
              </a:spcBef>
              <a:spcAft>
                <a:spcPts val="0"/>
              </a:spcAft>
              <a:buClr>
                <a:srgbClr val="404040"/>
              </a:buClr>
              <a:buSzPts val="2000"/>
              <a:buFont typeface="Arial"/>
              <a:buChar char="•"/>
              <a:defRPr b="0" i="0" sz="2000" u="none" cap="none" strike="noStrike">
                <a:solidFill>
                  <a:srgbClr val="404040"/>
                </a:solidFill>
                <a:latin typeface="Arial"/>
                <a:ea typeface="Arial"/>
                <a:cs typeface="Arial"/>
                <a:sym typeface="Arial"/>
              </a:defRPr>
            </a:lvl4pPr>
            <a:lvl5pPr indent="-330200" lvl="4" marL="2286000" marR="0" rtl="0" algn="l">
              <a:spcBef>
                <a:spcPts val="320"/>
              </a:spcBef>
              <a:spcAft>
                <a:spcPts val="0"/>
              </a:spcAft>
              <a:buClr>
                <a:srgbClr val="404040"/>
              </a:buClr>
              <a:buSzPts val="1600"/>
              <a:buFont typeface="Arial"/>
              <a:buChar char="•"/>
              <a:defRPr b="0" i="0" sz="1600" u="none" cap="none" strike="noStrike">
                <a:solidFill>
                  <a:srgbClr val="404040"/>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cxnSp>
        <p:nvCxnSpPr>
          <p:cNvPr id="65" name="Google Shape;65;g2eefc4f12a7_0_30"/>
          <p:cNvCxnSpPr/>
          <p:nvPr/>
        </p:nvCxnSpPr>
        <p:spPr>
          <a:xfrm>
            <a:off x="558252" y="996905"/>
            <a:ext cx="11148900" cy="0"/>
          </a:xfrm>
          <a:prstGeom prst="straightConnector1">
            <a:avLst/>
          </a:prstGeom>
          <a:noFill/>
          <a:ln cap="flat" cmpd="sng" w="9525">
            <a:solidFill>
              <a:srgbClr val="3F3F3F"/>
            </a:solidFill>
            <a:prstDash val="solid"/>
            <a:round/>
            <a:headEnd len="sm" w="sm" type="none"/>
            <a:tailEnd len="sm" w="sm" type="none"/>
          </a:ln>
        </p:spPr>
      </p:cxnSp>
      <p:pic>
        <p:nvPicPr>
          <p:cNvPr id="66" name="Google Shape;66;g2eefc4f12a7_0_30"/>
          <p:cNvPicPr preferRelativeResize="0"/>
          <p:nvPr/>
        </p:nvPicPr>
        <p:blipFill rotWithShape="1">
          <a:blip r:embed="rId2">
            <a:alphaModFix/>
          </a:blip>
          <a:srcRect b="0" l="0" r="0" t="0"/>
          <a:stretch/>
        </p:blipFill>
        <p:spPr>
          <a:xfrm>
            <a:off x="10773834" y="6552690"/>
            <a:ext cx="922063" cy="125111"/>
          </a:xfrm>
          <a:prstGeom prst="rect">
            <a:avLst/>
          </a:prstGeom>
          <a:noFill/>
          <a:ln>
            <a:noFill/>
          </a:ln>
        </p:spPr>
      </p:pic>
      <p:pic>
        <p:nvPicPr>
          <p:cNvPr id="67" name="Google Shape;67;g2eefc4f12a7_0_30"/>
          <p:cNvPicPr preferRelativeResize="0"/>
          <p:nvPr/>
        </p:nvPicPr>
        <p:blipFill rotWithShape="1">
          <a:blip r:embed="rId3">
            <a:alphaModFix/>
          </a:blip>
          <a:srcRect b="0" l="0" r="60453" t="0"/>
          <a:stretch/>
        </p:blipFill>
        <p:spPr>
          <a:xfrm>
            <a:off x="10708757" y="410437"/>
            <a:ext cx="1064985" cy="480703"/>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8" name="Shape 68"/>
        <p:cNvGrpSpPr/>
        <p:nvPr/>
      </p:nvGrpSpPr>
      <p:grpSpPr>
        <a:xfrm>
          <a:off x="0" y="0"/>
          <a:ext cx="0" cy="0"/>
          <a:chOff x="0" y="0"/>
          <a:chExt cx="0" cy="0"/>
        </a:xfrm>
      </p:grpSpPr>
      <p:sp>
        <p:nvSpPr>
          <p:cNvPr id="69" name="Google Shape;69;g2eefc4f12a7_0_128"/>
          <p:cNvSpPr txBox="1"/>
          <p:nvPr>
            <p:ph type="ctrTitle"/>
          </p:nvPr>
        </p:nvSpPr>
        <p:spPr>
          <a:xfrm>
            <a:off x="415611" y="992767"/>
            <a:ext cx="11360700" cy="2736900"/>
          </a:xfrm>
          <a:prstGeom prst="rect">
            <a:avLst/>
          </a:prstGeom>
        </p:spPr>
        <p:txBody>
          <a:bodyPr anchorCtr="0" anchor="b" bIns="0" lIns="0" spcFirstLastPara="1" rIns="0" wrap="square" tIns="0">
            <a:noAutofit/>
          </a:bodyPr>
          <a:lstStyle>
            <a:lvl1pPr lvl="0" rtl="0" algn="ctr">
              <a:spcBef>
                <a:spcPts val="0"/>
              </a:spcBef>
              <a:spcAft>
                <a:spcPts val="0"/>
              </a:spcAft>
              <a:buSzPts val="6900"/>
              <a:buNone/>
              <a:defRPr sz="6900"/>
            </a:lvl1pPr>
            <a:lvl2pPr lvl="1" rtl="0" algn="ctr">
              <a:spcBef>
                <a:spcPts val="0"/>
              </a:spcBef>
              <a:spcAft>
                <a:spcPts val="0"/>
              </a:spcAft>
              <a:buSzPts val="6900"/>
              <a:buNone/>
              <a:defRPr sz="6900"/>
            </a:lvl2pPr>
            <a:lvl3pPr lvl="2" rtl="0" algn="ctr">
              <a:spcBef>
                <a:spcPts val="0"/>
              </a:spcBef>
              <a:spcAft>
                <a:spcPts val="0"/>
              </a:spcAft>
              <a:buSzPts val="6900"/>
              <a:buNone/>
              <a:defRPr sz="6900"/>
            </a:lvl3pPr>
            <a:lvl4pPr lvl="3" rtl="0" algn="ctr">
              <a:spcBef>
                <a:spcPts val="0"/>
              </a:spcBef>
              <a:spcAft>
                <a:spcPts val="0"/>
              </a:spcAft>
              <a:buSzPts val="6900"/>
              <a:buNone/>
              <a:defRPr sz="6900"/>
            </a:lvl4pPr>
            <a:lvl5pPr lvl="4" rtl="0" algn="ctr">
              <a:spcBef>
                <a:spcPts val="0"/>
              </a:spcBef>
              <a:spcAft>
                <a:spcPts val="0"/>
              </a:spcAft>
              <a:buSzPts val="6900"/>
              <a:buNone/>
              <a:defRPr sz="6900"/>
            </a:lvl5pPr>
            <a:lvl6pPr lvl="5" rtl="0" algn="ctr">
              <a:spcBef>
                <a:spcPts val="0"/>
              </a:spcBef>
              <a:spcAft>
                <a:spcPts val="0"/>
              </a:spcAft>
              <a:buSzPts val="6900"/>
              <a:buNone/>
              <a:defRPr sz="6900"/>
            </a:lvl6pPr>
            <a:lvl7pPr lvl="6" rtl="0" algn="ctr">
              <a:spcBef>
                <a:spcPts val="0"/>
              </a:spcBef>
              <a:spcAft>
                <a:spcPts val="0"/>
              </a:spcAft>
              <a:buSzPts val="6900"/>
              <a:buNone/>
              <a:defRPr sz="6900"/>
            </a:lvl7pPr>
            <a:lvl8pPr lvl="7" rtl="0" algn="ctr">
              <a:spcBef>
                <a:spcPts val="0"/>
              </a:spcBef>
              <a:spcAft>
                <a:spcPts val="0"/>
              </a:spcAft>
              <a:buSzPts val="6900"/>
              <a:buNone/>
              <a:defRPr sz="6900"/>
            </a:lvl8pPr>
            <a:lvl9pPr lvl="8" rtl="0" algn="ctr">
              <a:spcBef>
                <a:spcPts val="0"/>
              </a:spcBef>
              <a:spcAft>
                <a:spcPts val="0"/>
              </a:spcAft>
              <a:buSzPts val="6900"/>
              <a:buNone/>
              <a:defRPr sz="6900"/>
            </a:lvl9pPr>
          </a:lstStyle>
          <a:p/>
        </p:txBody>
      </p:sp>
      <p:sp>
        <p:nvSpPr>
          <p:cNvPr id="70" name="Google Shape;70;g2eefc4f12a7_0_128"/>
          <p:cNvSpPr txBox="1"/>
          <p:nvPr>
            <p:ph idx="1" type="subTitle"/>
          </p:nvPr>
        </p:nvSpPr>
        <p:spPr>
          <a:xfrm>
            <a:off x="415600" y="3778833"/>
            <a:ext cx="11360700" cy="1056900"/>
          </a:xfrm>
          <a:prstGeom prst="rect">
            <a:avLst/>
          </a:prstGeom>
        </p:spPr>
        <p:txBody>
          <a:bodyPr anchorCtr="0" anchor="t" bIns="0" lIns="0" spcFirstLastPara="1" rIns="0" wrap="square" tIns="0">
            <a:normAutofit/>
          </a:bodyPr>
          <a:lstStyle>
            <a:lvl1pPr lvl="0" rtl="0" algn="ctr">
              <a:lnSpc>
                <a:spcPct val="100000"/>
              </a:lnSpc>
              <a:spcBef>
                <a:spcPts val="0"/>
              </a:spcBef>
              <a:spcAft>
                <a:spcPts val="0"/>
              </a:spcAft>
              <a:buSzPts val="3700"/>
              <a:buNone/>
              <a:defRPr sz="3700"/>
            </a:lvl1pPr>
            <a:lvl2pPr lvl="1" rtl="0" algn="ctr">
              <a:lnSpc>
                <a:spcPct val="100000"/>
              </a:lnSpc>
              <a:spcBef>
                <a:spcPts val="0"/>
              </a:spcBef>
              <a:spcAft>
                <a:spcPts val="0"/>
              </a:spcAft>
              <a:buSzPts val="3700"/>
              <a:buNone/>
              <a:defRPr sz="3700"/>
            </a:lvl2pPr>
            <a:lvl3pPr lvl="2" rtl="0" algn="ctr">
              <a:lnSpc>
                <a:spcPct val="100000"/>
              </a:lnSpc>
              <a:spcBef>
                <a:spcPts val="0"/>
              </a:spcBef>
              <a:spcAft>
                <a:spcPts val="0"/>
              </a:spcAft>
              <a:buSzPts val="3700"/>
              <a:buNone/>
              <a:defRPr sz="3700"/>
            </a:lvl3pPr>
            <a:lvl4pPr lvl="3" rtl="0" algn="ctr">
              <a:lnSpc>
                <a:spcPct val="100000"/>
              </a:lnSpc>
              <a:spcBef>
                <a:spcPts val="0"/>
              </a:spcBef>
              <a:spcAft>
                <a:spcPts val="0"/>
              </a:spcAft>
              <a:buSzPts val="3700"/>
              <a:buNone/>
              <a:defRPr sz="3700"/>
            </a:lvl4pPr>
            <a:lvl5pPr lvl="4" rtl="0" algn="ctr">
              <a:lnSpc>
                <a:spcPct val="100000"/>
              </a:lnSpc>
              <a:spcBef>
                <a:spcPts val="0"/>
              </a:spcBef>
              <a:spcAft>
                <a:spcPts val="0"/>
              </a:spcAft>
              <a:buSzPts val="3700"/>
              <a:buNone/>
              <a:defRPr sz="3700"/>
            </a:lvl5pPr>
            <a:lvl6pPr lvl="5" rtl="0" algn="ctr">
              <a:lnSpc>
                <a:spcPct val="100000"/>
              </a:lnSpc>
              <a:spcBef>
                <a:spcPts val="0"/>
              </a:spcBef>
              <a:spcAft>
                <a:spcPts val="0"/>
              </a:spcAft>
              <a:buSzPts val="3700"/>
              <a:buNone/>
              <a:defRPr sz="3700"/>
            </a:lvl6pPr>
            <a:lvl7pPr lvl="6" rtl="0" algn="ctr">
              <a:lnSpc>
                <a:spcPct val="100000"/>
              </a:lnSpc>
              <a:spcBef>
                <a:spcPts val="0"/>
              </a:spcBef>
              <a:spcAft>
                <a:spcPts val="0"/>
              </a:spcAft>
              <a:buSzPts val="3700"/>
              <a:buNone/>
              <a:defRPr sz="3700"/>
            </a:lvl7pPr>
            <a:lvl8pPr lvl="7" rtl="0" algn="ctr">
              <a:lnSpc>
                <a:spcPct val="100000"/>
              </a:lnSpc>
              <a:spcBef>
                <a:spcPts val="0"/>
              </a:spcBef>
              <a:spcAft>
                <a:spcPts val="0"/>
              </a:spcAft>
              <a:buSzPts val="3700"/>
              <a:buNone/>
              <a:defRPr sz="3700"/>
            </a:lvl8pPr>
            <a:lvl9pPr lvl="8" rtl="0" algn="ctr">
              <a:lnSpc>
                <a:spcPct val="100000"/>
              </a:lnSpc>
              <a:spcBef>
                <a:spcPts val="0"/>
              </a:spcBef>
              <a:spcAft>
                <a:spcPts val="0"/>
              </a:spcAft>
              <a:buSzPts val="3700"/>
              <a:buNone/>
              <a:defRPr sz="3700"/>
            </a:lvl9pPr>
          </a:lstStyle>
          <a:p/>
        </p:txBody>
      </p:sp>
      <p:sp>
        <p:nvSpPr>
          <p:cNvPr id="71" name="Google Shape;71;g2eefc4f12a7_0_128"/>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pPr indent="0" lvl="0" marL="0" rtl="0" algn="l">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1">
  <p:cSld name="TITLE_AND_BODY_1">
    <p:spTree>
      <p:nvGrpSpPr>
        <p:cNvPr id="72" name="Shape 72"/>
        <p:cNvGrpSpPr/>
        <p:nvPr/>
      </p:nvGrpSpPr>
      <p:grpSpPr>
        <a:xfrm>
          <a:off x="0" y="0"/>
          <a:ext cx="0" cy="0"/>
          <a:chOff x="0" y="0"/>
          <a:chExt cx="0" cy="0"/>
        </a:xfrm>
      </p:grpSpPr>
      <p:sp>
        <p:nvSpPr>
          <p:cNvPr id="73" name="Google Shape;73;g2eefc4f12a7_0_186"/>
          <p:cNvSpPr txBox="1"/>
          <p:nvPr>
            <p:ph type="title"/>
          </p:nvPr>
        </p:nvSpPr>
        <p:spPr>
          <a:xfrm>
            <a:off x="415600" y="593367"/>
            <a:ext cx="11360700" cy="763500"/>
          </a:xfrm>
          <a:prstGeom prst="rect">
            <a:avLst/>
          </a:prstGeom>
        </p:spPr>
        <p:txBody>
          <a:bodyPr anchorCtr="0" anchor="ctr" bIns="0" lIns="0" spcFirstLastPara="1" rIns="0" wrap="square" tIns="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4" name="Google Shape;74;g2eefc4f12a7_0_186"/>
          <p:cNvSpPr txBox="1"/>
          <p:nvPr>
            <p:ph idx="1" type="body"/>
          </p:nvPr>
        </p:nvSpPr>
        <p:spPr>
          <a:xfrm>
            <a:off x="415600" y="1536633"/>
            <a:ext cx="11360700" cy="4555200"/>
          </a:xfrm>
          <a:prstGeom prst="rect">
            <a:avLst/>
          </a:prstGeom>
        </p:spPr>
        <p:txBody>
          <a:bodyPr anchorCtr="0" anchor="t" bIns="0" lIns="0" spcFirstLastPara="1" rIns="0" wrap="square" tIns="0">
            <a:normAutofit/>
          </a:bodyPr>
          <a:lstStyle>
            <a:lvl1pPr indent="-228600" lvl="0" marL="457200" rtl="0">
              <a:spcBef>
                <a:spcPts val="0"/>
              </a:spcBef>
              <a:spcAft>
                <a:spcPts val="0"/>
              </a:spcAft>
              <a:buSzPts val="1400"/>
              <a:buNone/>
              <a:defRPr/>
            </a:lvl1pPr>
            <a:lvl2pPr indent="-228600" lvl="1" marL="914400" rtl="0">
              <a:spcBef>
                <a:spcPts val="0"/>
              </a:spcBef>
              <a:spcAft>
                <a:spcPts val="0"/>
              </a:spcAft>
              <a:buSzPts val="1400"/>
              <a:buNone/>
              <a:defRPr/>
            </a:lvl2pPr>
            <a:lvl3pPr indent="-228600" lvl="2" marL="1371600" rtl="0">
              <a:spcBef>
                <a:spcPts val="0"/>
              </a:spcBef>
              <a:spcAft>
                <a:spcPts val="0"/>
              </a:spcAft>
              <a:buSzPts val="1400"/>
              <a:buNone/>
              <a:defRPr/>
            </a:lvl3pPr>
            <a:lvl4pPr indent="-228600" lvl="3" marL="1828800" rtl="0">
              <a:spcBef>
                <a:spcPts val="0"/>
              </a:spcBef>
              <a:spcAft>
                <a:spcPts val="0"/>
              </a:spcAft>
              <a:buSzPts val="1400"/>
              <a:buNone/>
              <a:defRPr/>
            </a:lvl4pPr>
            <a:lvl5pPr indent="-228600" lvl="4" marL="2286000" rtl="0">
              <a:spcBef>
                <a:spcPts val="0"/>
              </a:spcBef>
              <a:spcAft>
                <a:spcPts val="0"/>
              </a:spcAft>
              <a:buSzPts val="1400"/>
              <a:buNone/>
              <a:defRPr/>
            </a:lvl5pPr>
            <a:lvl6pPr indent="-228600" lvl="5" marL="2743200" rtl="0">
              <a:spcBef>
                <a:spcPts val="0"/>
              </a:spcBef>
              <a:spcAft>
                <a:spcPts val="0"/>
              </a:spcAft>
              <a:buSzPts val="1400"/>
              <a:buNone/>
              <a:defRPr/>
            </a:lvl6pPr>
            <a:lvl7pPr indent="-228600" lvl="6" marL="3200400" rtl="0">
              <a:spcBef>
                <a:spcPts val="0"/>
              </a:spcBef>
              <a:spcAft>
                <a:spcPts val="0"/>
              </a:spcAft>
              <a:buSzPts val="1400"/>
              <a:buNone/>
              <a:defRPr/>
            </a:lvl7pPr>
            <a:lvl8pPr indent="-228600" lvl="7" marL="3657600" rtl="0">
              <a:spcBef>
                <a:spcPts val="0"/>
              </a:spcBef>
              <a:spcAft>
                <a:spcPts val="0"/>
              </a:spcAft>
              <a:buSzPts val="1400"/>
              <a:buNone/>
              <a:defRPr/>
            </a:lvl8pPr>
            <a:lvl9pPr indent="-228600" lvl="8" marL="4114800" rtl="0">
              <a:spcBef>
                <a:spcPts val="0"/>
              </a:spcBef>
              <a:spcAft>
                <a:spcPts val="0"/>
              </a:spcAft>
              <a:buSzPts val="1400"/>
              <a:buNone/>
              <a:defRPr/>
            </a:lvl9pPr>
          </a:lstStyle>
          <a:p/>
        </p:txBody>
      </p:sp>
      <p:sp>
        <p:nvSpPr>
          <p:cNvPr id="75" name="Google Shape;75;g2eefc4f12a7_0_186"/>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pPr indent="0" lvl="0" marL="0" rtl="0" algn="l">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2">
  <p:cSld name="TITLE_AND_BODY_2">
    <p:spTree>
      <p:nvGrpSpPr>
        <p:cNvPr id="76" name="Shape 76"/>
        <p:cNvGrpSpPr/>
        <p:nvPr/>
      </p:nvGrpSpPr>
      <p:grpSpPr>
        <a:xfrm>
          <a:off x="0" y="0"/>
          <a:ext cx="0" cy="0"/>
          <a:chOff x="0" y="0"/>
          <a:chExt cx="0" cy="0"/>
        </a:xfrm>
      </p:grpSpPr>
      <p:sp>
        <p:nvSpPr>
          <p:cNvPr id="77" name="Google Shape;77;g2eefc4f12a7_0_242"/>
          <p:cNvSpPr txBox="1"/>
          <p:nvPr>
            <p:ph type="title"/>
          </p:nvPr>
        </p:nvSpPr>
        <p:spPr>
          <a:xfrm>
            <a:off x="415600" y="593367"/>
            <a:ext cx="11360700" cy="763500"/>
          </a:xfrm>
          <a:prstGeom prst="rect">
            <a:avLst/>
          </a:prstGeom>
        </p:spPr>
        <p:txBody>
          <a:bodyPr anchorCtr="0" anchor="ctr" bIns="0" lIns="0" spcFirstLastPara="1" rIns="0" wrap="square" tIns="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8" name="Google Shape;78;g2eefc4f12a7_0_242"/>
          <p:cNvSpPr txBox="1"/>
          <p:nvPr>
            <p:ph idx="1" type="body"/>
          </p:nvPr>
        </p:nvSpPr>
        <p:spPr>
          <a:xfrm>
            <a:off x="415600" y="1536633"/>
            <a:ext cx="11360700" cy="4555200"/>
          </a:xfrm>
          <a:prstGeom prst="rect">
            <a:avLst/>
          </a:prstGeom>
        </p:spPr>
        <p:txBody>
          <a:bodyPr anchorCtr="0" anchor="t" bIns="0" lIns="0" spcFirstLastPara="1" rIns="0" wrap="square" tIns="0">
            <a:normAutofit/>
          </a:bodyPr>
          <a:lstStyle>
            <a:lvl1pPr indent="-228600" lvl="0" marL="457200" rtl="0">
              <a:spcBef>
                <a:spcPts val="0"/>
              </a:spcBef>
              <a:spcAft>
                <a:spcPts val="0"/>
              </a:spcAft>
              <a:buSzPts val="1400"/>
              <a:buNone/>
              <a:defRPr/>
            </a:lvl1pPr>
            <a:lvl2pPr indent="-228600" lvl="1" marL="914400" rtl="0">
              <a:spcBef>
                <a:spcPts val="0"/>
              </a:spcBef>
              <a:spcAft>
                <a:spcPts val="0"/>
              </a:spcAft>
              <a:buSzPts val="1400"/>
              <a:buNone/>
              <a:defRPr/>
            </a:lvl2pPr>
            <a:lvl3pPr indent="-228600" lvl="2" marL="1371600" rtl="0">
              <a:spcBef>
                <a:spcPts val="0"/>
              </a:spcBef>
              <a:spcAft>
                <a:spcPts val="0"/>
              </a:spcAft>
              <a:buSzPts val="1400"/>
              <a:buNone/>
              <a:defRPr/>
            </a:lvl3pPr>
            <a:lvl4pPr indent="-228600" lvl="3" marL="1828800" rtl="0">
              <a:spcBef>
                <a:spcPts val="0"/>
              </a:spcBef>
              <a:spcAft>
                <a:spcPts val="0"/>
              </a:spcAft>
              <a:buSzPts val="1400"/>
              <a:buNone/>
              <a:defRPr/>
            </a:lvl4pPr>
            <a:lvl5pPr indent="-228600" lvl="4" marL="2286000" rtl="0">
              <a:spcBef>
                <a:spcPts val="0"/>
              </a:spcBef>
              <a:spcAft>
                <a:spcPts val="0"/>
              </a:spcAft>
              <a:buSzPts val="1400"/>
              <a:buNone/>
              <a:defRPr/>
            </a:lvl5pPr>
            <a:lvl6pPr indent="-228600" lvl="5" marL="2743200" rtl="0">
              <a:spcBef>
                <a:spcPts val="0"/>
              </a:spcBef>
              <a:spcAft>
                <a:spcPts val="0"/>
              </a:spcAft>
              <a:buSzPts val="1400"/>
              <a:buNone/>
              <a:defRPr/>
            </a:lvl6pPr>
            <a:lvl7pPr indent="-228600" lvl="6" marL="3200400" rtl="0">
              <a:spcBef>
                <a:spcPts val="0"/>
              </a:spcBef>
              <a:spcAft>
                <a:spcPts val="0"/>
              </a:spcAft>
              <a:buSzPts val="1400"/>
              <a:buNone/>
              <a:defRPr/>
            </a:lvl7pPr>
            <a:lvl8pPr indent="-228600" lvl="7" marL="3657600" rtl="0">
              <a:spcBef>
                <a:spcPts val="0"/>
              </a:spcBef>
              <a:spcAft>
                <a:spcPts val="0"/>
              </a:spcAft>
              <a:buSzPts val="1400"/>
              <a:buNone/>
              <a:defRPr/>
            </a:lvl8pPr>
            <a:lvl9pPr indent="-228600" lvl="8" marL="4114800" rtl="0">
              <a:spcBef>
                <a:spcPts val="0"/>
              </a:spcBef>
              <a:spcAft>
                <a:spcPts val="0"/>
              </a:spcAft>
              <a:buSzPts val="1400"/>
              <a:buNone/>
              <a:defRPr/>
            </a:lvl9pPr>
          </a:lstStyle>
          <a:p/>
        </p:txBody>
      </p:sp>
      <p:sp>
        <p:nvSpPr>
          <p:cNvPr id="79" name="Google Shape;79;g2eefc4f12a7_0_242"/>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pPr indent="0" lvl="0" marL="0" rtl="0" algn="l">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3">
  <p:cSld name="TITLE_AND_BODY_3">
    <p:spTree>
      <p:nvGrpSpPr>
        <p:cNvPr id="80" name="Shape 80"/>
        <p:cNvGrpSpPr/>
        <p:nvPr/>
      </p:nvGrpSpPr>
      <p:grpSpPr>
        <a:xfrm>
          <a:off x="0" y="0"/>
          <a:ext cx="0" cy="0"/>
          <a:chOff x="0" y="0"/>
          <a:chExt cx="0" cy="0"/>
        </a:xfrm>
      </p:grpSpPr>
      <p:sp>
        <p:nvSpPr>
          <p:cNvPr id="81" name="Google Shape;81;g2eefc4f12a7_0_297"/>
          <p:cNvSpPr txBox="1"/>
          <p:nvPr>
            <p:ph type="title"/>
          </p:nvPr>
        </p:nvSpPr>
        <p:spPr>
          <a:xfrm>
            <a:off x="415600" y="593367"/>
            <a:ext cx="11360700" cy="763500"/>
          </a:xfrm>
          <a:prstGeom prst="rect">
            <a:avLst/>
          </a:prstGeom>
        </p:spPr>
        <p:txBody>
          <a:bodyPr anchorCtr="0" anchor="ctr" bIns="0" lIns="0" spcFirstLastPara="1" rIns="0" wrap="square" tIns="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2" name="Google Shape;82;g2eefc4f12a7_0_297"/>
          <p:cNvSpPr txBox="1"/>
          <p:nvPr>
            <p:ph idx="1" type="body"/>
          </p:nvPr>
        </p:nvSpPr>
        <p:spPr>
          <a:xfrm>
            <a:off x="415600" y="1536633"/>
            <a:ext cx="11360700" cy="4555200"/>
          </a:xfrm>
          <a:prstGeom prst="rect">
            <a:avLst/>
          </a:prstGeom>
        </p:spPr>
        <p:txBody>
          <a:bodyPr anchorCtr="0" anchor="t" bIns="0" lIns="0" spcFirstLastPara="1" rIns="0" wrap="square" tIns="0">
            <a:normAutofit/>
          </a:bodyPr>
          <a:lstStyle>
            <a:lvl1pPr indent="-228600" lvl="0" marL="457200" rtl="0">
              <a:spcBef>
                <a:spcPts val="0"/>
              </a:spcBef>
              <a:spcAft>
                <a:spcPts val="0"/>
              </a:spcAft>
              <a:buSzPts val="1400"/>
              <a:buNone/>
              <a:defRPr/>
            </a:lvl1pPr>
            <a:lvl2pPr indent="-228600" lvl="1" marL="914400" rtl="0">
              <a:spcBef>
                <a:spcPts val="0"/>
              </a:spcBef>
              <a:spcAft>
                <a:spcPts val="0"/>
              </a:spcAft>
              <a:buSzPts val="1400"/>
              <a:buNone/>
              <a:defRPr/>
            </a:lvl2pPr>
            <a:lvl3pPr indent="-228600" lvl="2" marL="1371600" rtl="0">
              <a:spcBef>
                <a:spcPts val="0"/>
              </a:spcBef>
              <a:spcAft>
                <a:spcPts val="0"/>
              </a:spcAft>
              <a:buSzPts val="1400"/>
              <a:buNone/>
              <a:defRPr/>
            </a:lvl3pPr>
            <a:lvl4pPr indent="-228600" lvl="3" marL="1828800" rtl="0">
              <a:spcBef>
                <a:spcPts val="0"/>
              </a:spcBef>
              <a:spcAft>
                <a:spcPts val="0"/>
              </a:spcAft>
              <a:buSzPts val="1400"/>
              <a:buNone/>
              <a:defRPr/>
            </a:lvl4pPr>
            <a:lvl5pPr indent="-228600" lvl="4" marL="2286000" rtl="0">
              <a:spcBef>
                <a:spcPts val="0"/>
              </a:spcBef>
              <a:spcAft>
                <a:spcPts val="0"/>
              </a:spcAft>
              <a:buSzPts val="1400"/>
              <a:buNone/>
              <a:defRPr/>
            </a:lvl5pPr>
            <a:lvl6pPr indent="-228600" lvl="5" marL="2743200" rtl="0">
              <a:spcBef>
                <a:spcPts val="0"/>
              </a:spcBef>
              <a:spcAft>
                <a:spcPts val="0"/>
              </a:spcAft>
              <a:buSzPts val="1400"/>
              <a:buNone/>
              <a:defRPr/>
            </a:lvl6pPr>
            <a:lvl7pPr indent="-228600" lvl="6" marL="3200400" rtl="0">
              <a:spcBef>
                <a:spcPts val="0"/>
              </a:spcBef>
              <a:spcAft>
                <a:spcPts val="0"/>
              </a:spcAft>
              <a:buSzPts val="1400"/>
              <a:buNone/>
              <a:defRPr/>
            </a:lvl7pPr>
            <a:lvl8pPr indent="-228600" lvl="7" marL="3657600" rtl="0">
              <a:spcBef>
                <a:spcPts val="0"/>
              </a:spcBef>
              <a:spcAft>
                <a:spcPts val="0"/>
              </a:spcAft>
              <a:buSzPts val="1400"/>
              <a:buNone/>
              <a:defRPr/>
            </a:lvl8pPr>
            <a:lvl9pPr indent="-228600" lvl="8" marL="4114800" rtl="0">
              <a:spcBef>
                <a:spcPts val="0"/>
              </a:spcBef>
              <a:spcAft>
                <a:spcPts val="0"/>
              </a:spcAft>
              <a:buSzPts val="1400"/>
              <a:buNone/>
              <a:defRPr/>
            </a:lvl9pPr>
          </a:lstStyle>
          <a:p/>
        </p:txBody>
      </p:sp>
      <p:sp>
        <p:nvSpPr>
          <p:cNvPr id="83" name="Google Shape;83;g2eefc4f12a7_0_297"/>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pPr indent="0" lvl="0" marL="0" rtl="0" algn="l">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4">
  <p:cSld name="TITLE_AND_BODY_4">
    <p:spTree>
      <p:nvGrpSpPr>
        <p:cNvPr id="84" name="Shape 84"/>
        <p:cNvGrpSpPr/>
        <p:nvPr/>
      </p:nvGrpSpPr>
      <p:grpSpPr>
        <a:xfrm>
          <a:off x="0" y="0"/>
          <a:ext cx="0" cy="0"/>
          <a:chOff x="0" y="0"/>
          <a:chExt cx="0" cy="0"/>
        </a:xfrm>
      </p:grpSpPr>
      <p:sp>
        <p:nvSpPr>
          <p:cNvPr id="85" name="Google Shape;85;g2eefc4f12a7_0_492"/>
          <p:cNvSpPr txBox="1"/>
          <p:nvPr>
            <p:ph type="title"/>
          </p:nvPr>
        </p:nvSpPr>
        <p:spPr>
          <a:xfrm>
            <a:off x="415600" y="593367"/>
            <a:ext cx="11360700" cy="763500"/>
          </a:xfrm>
          <a:prstGeom prst="rect">
            <a:avLst/>
          </a:prstGeom>
        </p:spPr>
        <p:txBody>
          <a:bodyPr anchorCtr="0" anchor="ctr" bIns="0" lIns="0" spcFirstLastPara="1" rIns="0" wrap="square" tIns="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6" name="Google Shape;86;g2eefc4f12a7_0_492"/>
          <p:cNvSpPr txBox="1"/>
          <p:nvPr>
            <p:ph idx="1" type="body"/>
          </p:nvPr>
        </p:nvSpPr>
        <p:spPr>
          <a:xfrm>
            <a:off x="415600" y="1536633"/>
            <a:ext cx="11360700" cy="4555200"/>
          </a:xfrm>
          <a:prstGeom prst="rect">
            <a:avLst/>
          </a:prstGeom>
        </p:spPr>
        <p:txBody>
          <a:bodyPr anchorCtr="0" anchor="t" bIns="0" lIns="0" spcFirstLastPara="1" rIns="0" wrap="square" tIns="0">
            <a:normAutofit/>
          </a:bodyPr>
          <a:lstStyle>
            <a:lvl1pPr indent="-228600" lvl="0" marL="457200" rtl="0">
              <a:spcBef>
                <a:spcPts val="0"/>
              </a:spcBef>
              <a:spcAft>
                <a:spcPts val="0"/>
              </a:spcAft>
              <a:buSzPts val="1400"/>
              <a:buNone/>
              <a:defRPr/>
            </a:lvl1pPr>
            <a:lvl2pPr indent="-228600" lvl="1" marL="914400" rtl="0">
              <a:spcBef>
                <a:spcPts val="0"/>
              </a:spcBef>
              <a:spcAft>
                <a:spcPts val="0"/>
              </a:spcAft>
              <a:buSzPts val="1400"/>
              <a:buNone/>
              <a:defRPr/>
            </a:lvl2pPr>
            <a:lvl3pPr indent="-228600" lvl="2" marL="1371600" rtl="0">
              <a:spcBef>
                <a:spcPts val="0"/>
              </a:spcBef>
              <a:spcAft>
                <a:spcPts val="0"/>
              </a:spcAft>
              <a:buSzPts val="1400"/>
              <a:buNone/>
              <a:defRPr/>
            </a:lvl3pPr>
            <a:lvl4pPr indent="-228600" lvl="3" marL="1828800" rtl="0">
              <a:spcBef>
                <a:spcPts val="0"/>
              </a:spcBef>
              <a:spcAft>
                <a:spcPts val="0"/>
              </a:spcAft>
              <a:buSzPts val="1400"/>
              <a:buNone/>
              <a:defRPr/>
            </a:lvl4pPr>
            <a:lvl5pPr indent="-228600" lvl="4" marL="2286000" rtl="0">
              <a:spcBef>
                <a:spcPts val="0"/>
              </a:spcBef>
              <a:spcAft>
                <a:spcPts val="0"/>
              </a:spcAft>
              <a:buSzPts val="1400"/>
              <a:buNone/>
              <a:defRPr/>
            </a:lvl5pPr>
            <a:lvl6pPr indent="-228600" lvl="5" marL="2743200" rtl="0">
              <a:spcBef>
                <a:spcPts val="0"/>
              </a:spcBef>
              <a:spcAft>
                <a:spcPts val="0"/>
              </a:spcAft>
              <a:buSzPts val="1400"/>
              <a:buNone/>
              <a:defRPr/>
            </a:lvl6pPr>
            <a:lvl7pPr indent="-228600" lvl="6" marL="3200400" rtl="0">
              <a:spcBef>
                <a:spcPts val="0"/>
              </a:spcBef>
              <a:spcAft>
                <a:spcPts val="0"/>
              </a:spcAft>
              <a:buSzPts val="1400"/>
              <a:buNone/>
              <a:defRPr/>
            </a:lvl7pPr>
            <a:lvl8pPr indent="-228600" lvl="7" marL="3657600" rtl="0">
              <a:spcBef>
                <a:spcPts val="0"/>
              </a:spcBef>
              <a:spcAft>
                <a:spcPts val="0"/>
              </a:spcAft>
              <a:buSzPts val="1400"/>
              <a:buNone/>
              <a:defRPr/>
            </a:lvl8pPr>
            <a:lvl9pPr indent="-228600" lvl="8" marL="4114800" rtl="0">
              <a:spcBef>
                <a:spcPts val="0"/>
              </a:spcBef>
              <a:spcAft>
                <a:spcPts val="0"/>
              </a:spcAft>
              <a:buSzPts val="1400"/>
              <a:buNone/>
              <a:defRPr/>
            </a:lvl9pPr>
          </a:lstStyle>
          <a:p/>
        </p:txBody>
      </p:sp>
      <p:sp>
        <p:nvSpPr>
          <p:cNvPr id="87" name="Google Shape;87;g2eefc4f12a7_0_492"/>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pPr indent="0" lvl="0" marL="0" rtl="0" algn="l">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5">
  <p:cSld name="TITLE_AND_BODY_5">
    <p:spTree>
      <p:nvGrpSpPr>
        <p:cNvPr id="88" name="Shape 88"/>
        <p:cNvGrpSpPr/>
        <p:nvPr/>
      </p:nvGrpSpPr>
      <p:grpSpPr>
        <a:xfrm>
          <a:off x="0" y="0"/>
          <a:ext cx="0" cy="0"/>
          <a:chOff x="0" y="0"/>
          <a:chExt cx="0" cy="0"/>
        </a:xfrm>
      </p:grpSpPr>
      <p:sp>
        <p:nvSpPr>
          <p:cNvPr id="89" name="Google Shape;89;g2eefc4f12a7_0_730"/>
          <p:cNvSpPr txBox="1"/>
          <p:nvPr>
            <p:ph type="title"/>
          </p:nvPr>
        </p:nvSpPr>
        <p:spPr>
          <a:xfrm>
            <a:off x="415600" y="593367"/>
            <a:ext cx="11360700" cy="763500"/>
          </a:xfrm>
          <a:prstGeom prst="rect">
            <a:avLst/>
          </a:prstGeom>
        </p:spPr>
        <p:txBody>
          <a:bodyPr anchorCtr="0" anchor="ctr" bIns="0" lIns="0" spcFirstLastPara="1" rIns="0" wrap="square" tIns="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0" name="Google Shape;90;g2eefc4f12a7_0_730"/>
          <p:cNvSpPr txBox="1"/>
          <p:nvPr>
            <p:ph idx="1" type="body"/>
          </p:nvPr>
        </p:nvSpPr>
        <p:spPr>
          <a:xfrm>
            <a:off x="415600" y="1536633"/>
            <a:ext cx="11360700" cy="4555200"/>
          </a:xfrm>
          <a:prstGeom prst="rect">
            <a:avLst/>
          </a:prstGeom>
        </p:spPr>
        <p:txBody>
          <a:bodyPr anchorCtr="0" anchor="t" bIns="0" lIns="0" spcFirstLastPara="1" rIns="0" wrap="square" tIns="0">
            <a:normAutofit/>
          </a:bodyPr>
          <a:lstStyle>
            <a:lvl1pPr indent="-228600" lvl="0" marL="457200" rtl="0">
              <a:spcBef>
                <a:spcPts val="0"/>
              </a:spcBef>
              <a:spcAft>
                <a:spcPts val="0"/>
              </a:spcAft>
              <a:buSzPts val="1400"/>
              <a:buNone/>
              <a:defRPr/>
            </a:lvl1pPr>
            <a:lvl2pPr indent="-228600" lvl="1" marL="914400" rtl="0">
              <a:spcBef>
                <a:spcPts val="0"/>
              </a:spcBef>
              <a:spcAft>
                <a:spcPts val="0"/>
              </a:spcAft>
              <a:buSzPts val="1400"/>
              <a:buNone/>
              <a:defRPr/>
            </a:lvl2pPr>
            <a:lvl3pPr indent="-228600" lvl="2" marL="1371600" rtl="0">
              <a:spcBef>
                <a:spcPts val="0"/>
              </a:spcBef>
              <a:spcAft>
                <a:spcPts val="0"/>
              </a:spcAft>
              <a:buSzPts val="1400"/>
              <a:buNone/>
              <a:defRPr/>
            </a:lvl3pPr>
            <a:lvl4pPr indent="-228600" lvl="3" marL="1828800" rtl="0">
              <a:spcBef>
                <a:spcPts val="0"/>
              </a:spcBef>
              <a:spcAft>
                <a:spcPts val="0"/>
              </a:spcAft>
              <a:buSzPts val="1400"/>
              <a:buNone/>
              <a:defRPr/>
            </a:lvl4pPr>
            <a:lvl5pPr indent="-228600" lvl="4" marL="2286000" rtl="0">
              <a:spcBef>
                <a:spcPts val="0"/>
              </a:spcBef>
              <a:spcAft>
                <a:spcPts val="0"/>
              </a:spcAft>
              <a:buSzPts val="1400"/>
              <a:buNone/>
              <a:defRPr/>
            </a:lvl5pPr>
            <a:lvl6pPr indent="-228600" lvl="5" marL="2743200" rtl="0">
              <a:spcBef>
                <a:spcPts val="0"/>
              </a:spcBef>
              <a:spcAft>
                <a:spcPts val="0"/>
              </a:spcAft>
              <a:buSzPts val="1400"/>
              <a:buNone/>
              <a:defRPr/>
            </a:lvl6pPr>
            <a:lvl7pPr indent="-228600" lvl="6" marL="3200400" rtl="0">
              <a:spcBef>
                <a:spcPts val="0"/>
              </a:spcBef>
              <a:spcAft>
                <a:spcPts val="0"/>
              </a:spcAft>
              <a:buSzPts val="1400"/>
              <a:buNone/>
              <a:defRPr/>
            </a:lvl7pPr>
            <a:lvl8pPr indent="-228600" lvl="7" marL="3657600" rtl="0">
              <a:spcBef>
                <a:spcPts val="0"/>
              </a:spcBef>
              <a:spcAft>
                <a:spcPts val="0"/>
              </a:spcAft>
              <a:buSzPts val="1400"/>
              <a:buNone/>
              <a:defRPr/>
            </a:lvl8pPr>
            <a:lvl9pPr indent="-228600" lvl="8" marL="4114800" rtl="0">
              <a:spcBef>
                <a:spcPts val="0"/>
              </a:spcBef>
              <a:spcAft>
                <a:spcPts val="0"/>
              </a:spcAft>
              <a:buSzPts val="1400"/>
              <a:buNone/>
              <a:defRPr/>
            </a:lvl9pPr>
          </a:lstStyle>
          <a:p/>
        </p:txBody>
      </p:sp>
      <p:sp>
        <p:nvSpPr>
          <p:cNvPr id="91" name="Google Shape;91;g2eefc4f12a7_0_730"/>
          <p:cNvSpPr txBox="1"/>
          <p:nvPr>
            <p:ph idx="12" type="sldNum"/>
          </p:nvPr>
        </p:nvSpPr>
        <p:spPr>
          <a:xfrm>
            <a:off x="11296610" y="6217622"/>
            <a:ext cx="731700" cy="5247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13" name="Shape 13"/>
        <p:cNvGrpSpPr/>
        <p:nvPr/>
      </p:nvGrpSpPr>
      <p:grpSpPr>
        <a:xfrm>
          <a:off x="0" y="0"/>
          <a:ext cx="0" cy="0"/>
          <a:chOff x="0" y="0"/>
          <a:chExt cx="0" cy="0"/>
        </a:xfrm>
      </p:grpSpPr>
      <p:sp>
        <p:nvSpPr>
          <p:cNvPr id="14" name="Google Shape;14;p16"/>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16"/>
          <p:cNvSpPr txBox="1"/>
          <p:nvPr>
            <p:ph idx="1" type="subTitle"/>
          </p:nvPr>
        </p:nvSpPr>
        <p:spPr>
          <a:xfrm>
            <a:off x="609480" y="1604520"/>
            <a:ext cx="10972440" cy="397728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16" name="Shape 16"/>
        <p:cNvGrpSpPr/>
        <p:nvPr/>
      </p:nvGrpSpPr>
      <p:grpSpPr>
        <a:xfrm>
          <a:off x="0" y="0"/>
          <a:ext cx="0" cy="0"/>
          <a:chOff x="0" y="0"/>
          <a:chExt cx="0" cy="0"/>
        </a:xfrm>
      </p:grpSpPr>
      <p:sp>
        <p:nvSpPr>
          <p:cNvPr id="17" name="Google Shape;17;p17"/>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17"/>
          <p:cNvSpPr txBox="1"/>
          <p:nvPr>
            <p:ph idx="1" type="body"/>
          </p:nvPr>
        </p:nvSpPr>
        <p:spPr>
          <a:xfrm>
            <a:off x="609480" y="1604520"/>
            <a:ext cx="1097244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19" name="Shape 19"/>
        <p:cNvGrpSpPr/>
        <p:nvPr/>
      </p:nvGrpSpPr>
      <p:grpSpPr>
        <a:xfrm>
          <a:off x="0" y="0"/>
          <a:ext cx="0" cy="0"/>
          <a:chOff x="0" y="0"/>
          <a:chExt cx="0" cy="0"/>
        </a:xfrm>
      </p:grpSpPr>
      <p:sp>
        <p:nvSpPr>
          <p:cNvPr id="20" name="Google Shape;20;p18"/>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18"/>
          <p:cNvSpPr txBox="1"/>
          <p:nvPr>
            <p:ph idx="1" type="body"/>
          </p:nvPr>
        </p:nvSpPr>
        <p:spPr>
          <a:xfrm>
            <a:off x="609480" y="1604520"/>
            <a:ext cx="535428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2" name="Google Shape;22;p18"/>
          <p:cNvSpPr txBox="1"/>
          <p:nvPr>
            <p:ph idx="2" type="body"/>
          </p:nvPr>
        </p:nvSpPr>
        <p:spPr>
          <a:xfrm>
            <a:off x="6231960" y="1604520"/>
            <a:ext cx="535428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3" name="Shape 23"/>
        <p:cNvGrpSpPr/>
        <p:nvPr/>
      </p:nvGrpSpPr>
      <p:grpSpPr>
        <a:xfrm>
          <a:off x="0" y="0"/>
          <a:ext cx="0" cy="0"/>
          <a:chOff x="0" y="0"/>
          <a:chExt cx="0" cy="0"/>
        </a:xfrm>
      </p:grpSpPr>
      <p:sp>
        <p:nvSpPr>
          <p:cNvPr id="24" name="Google Shape;24;p19"/>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25" name="Shape 25"/>
        <p:cNvGrpSpPr/>
        <p:nvPr/>
      </p:nvGrpSpPr>
      <p:grpSpPr>
        <a:xfrm>
          <a:off x="0" y="0"/>
          <a:ext cx="0" cy="0"/>
          <a:chOff x="0" y="0"/>
          <a:chExt cx="0" cy="0"/>
        </a:xfrm>
      </p:grpSpPr>
      <p:sp>
        <p:nvSpPr>
          <p:cNvPr id="26" name="Google Shape;26;p20"/>
          <p:cNvSpPr txBox="1"/>
          <p:nvPr>
            <p:ph idx="1" type="subTitle"/>
          </p:nvPr>
        </p:nvSpPr>
        <p:spPr>
          <a:xfrm>
            <a:off x="609480" y="273600"/>
            <a:ext cx="10972440" cy="530784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27" name="Shape 27"/>
        <p:cNvGrpSpPr/>
        <p:nvPr/>
      </p:nvGrpSpPr>
      <p:grpSpPr>
        <a:xfrm>
          <a:off x="0" y="0"/>
          <a:ext cx="0" cy="0"/>
          <a:chOff x="0" y="0"/>
          <a:chExt cx="0" cy="0"/>
        </a:xfrm>
      </p:grpSpPr>
      <p:sp>
        <p:nvSpPr>
          <p:cNvPr id="28" name="Google Shape;28;p21"/>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21"/>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0" name="Google Shape;30;p21"/>
          <p:cNvSpPr txBox="1"/>
          <p:nvPr>
            <p:ph idx="2" type="body"/>
          </p:nvPr>
        </p:nvSpPr>
        <p:spPr>
          <a:xfrm>
            <a:off x="6231960" y="1604520"/>
            <a:ext cx="535428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1" name="Google Shape;31;p21"/>
          <p:cNvSpPr txBox="1"/>
          <p:nvPr>
            <p:ph idx="3"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32" name="Shape 32"/>
        <p:cNvGrpSpPr/>
        <p:nvPr/>
      </p:nvGrpSpPr>
      <p:grpSpPr>
        <a:xfrm>
          <a:off x="0" y="0"/>
          <a:ext cx="0" cy="0"/>
          <a:chOff x="0" y="0"/>
          <a:chExt cx="0" cy="0"/>
        </a:xfrm>
      </p:grpSpPr>
      <p:sp>
        <p:nvSpPr>
          <p:cNvPr id="33" name="Google Shape;33;p22"/>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22"/>
          <p:cNvSpPr txBox="1"/>
          <p:nvPr>
            <p:ph idx="1" type="body"/>
          </p:nvPr>
        </p:nvSpPr>
        <p:spPr>
          <a:xfrm>
            <a:off x="609480" y="1604520"/>
            <a:ext cx="535428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5" name="Google Shape;35;p22"/>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6" name="Google Shape;36;p22"/>
          <p:cNvSpPr txBox="1"/>
          <p:nvPr>
            <p:ph idx="3"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37" name="Shape 37"/>
        <p:cNvGrpSpPr/>
        <p:nvPr/>
      </p:nvGrpSpPr>
      <p:grpSpPr>
        <a:xfrm>
          <a:off x="0" y="0"/>
          <a:ext cx="0" cy="0"/>
          <a:chOff x="0" y="0"/>
          <a:chExt cx="0" cy="0"/>
        </a:xfrm>
      </p:grpSpPr>
      <p:sp>
        <p:nvSpPr>
          <p:cNvPr id="38" name="Google Shape;38;p23"/>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23"/>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0" name="Google Shape;40;p23"/>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1" name="Google Shape;41;p23"/>
          <p:cNvSpPr txBox="1"/>
          <p:nvPr>
            <p:ph idx="3" type="body"/>
          </p:nvPr>
        </p:nvSpPr>
        <p:spPr>
          <a:xfrm>
            <a:off x="609480" y="3682080"/>
            <a:ext cx="109724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 name="Shape 9"/>
        <p:cNvGrpSpPr/>
        <p:nvPr/>
      </p:nvGrpSpPr>
      <p:grpSpPr>
        <a:xfrm>
          <a:off x="0" y="0"/>
          <a:ext cx="0" cy="0"/>
          <a:chOff x="0" y="0"/>
          <a:chExt cx="0" cy="0"/>
        </a:xfrm>
      </p:grpSpPr>
      <p:sp>
        <p:nvSpPr>
          <p:cNvPr id="10" name="Google Shape;10;p14"/>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1" name="Google Shape;11;p14"/>
          <p:cNvSpPr txBox="1"/>
          <p:nvPr>
            <p:ph idx="1" type="body"/>
          </p:nvPr>
        </p:nvSpPr>
        <p:spPr>
          <a:xfrm>
            <a:off x="609480" y="1604520"/>
            <a:ext cx="10972440" cy="3977280"/>
          </a:xfrm>
          <a:prstGeom prst="rect">
            <a:avLst/>
          </a:prstGeom>
          <a:noFill/>
          <a:ln>
            <a:noFill/>
          </a:ln>
        </p:spPr>
        <p:txBody>
          <a:bodyPr anchorCtr="0" anchor="t" bIns="0" lIns="0" spcFirstLastPara="1" rIns="0" wrap="square" tIns="0">
            <a:norm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12.jp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2.png"/><Relationship Id="rId7"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8.png"/><Relationship Id="rId4" Type="http://schemas.openxmlformats.org/officeDocument/2006/relationships/image" Target="../media/image37.png"/><Relationship Id="rId5" Type="http://schemas.openxmlformats.org/officeDocument/2006/relationships/image" Target="../media/image3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5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 Id="rId3" Type="http://schemas.openxmlformats.org/officeDocument/2006/relationships/image" Target="../media/image21.png"/><Relationship Id="rId4" Type="http://schemas.openxmlformats.org/officeDocument/2006/relationships/image" Target="../media/image6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60.png"/><Relationship Id="rId4" Type="http://schemas.openxmlformats.org/officeDocument/2006/relationships/image" Target="../media/image52.png"/><Relationship Id="rId5" Type="http://schemas.openxmlformats.org/officeDocument/2006/relationships/image" Target="../media/image4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47.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54.png"/><Relationship Id="rId4" Type="http://schemas.openxmlformats.org/officeDocument/2006/relationships/image" Target="../media/image58.png"/><Relationship Id="rId5" Type="http://schemas.openxmlformats.org/officeDocument/2006/relationships/image" Target="../media/image5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57.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6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5.xml"/><Relationship Id="rId3" Type="http://schemas.openxmlformats.org/officeDocument/2006/relationships/image" Target="../media/image6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6.xml"/><Relationship Id="rId3" Type="http://schemas.openxmlformats.org/officeDocument/2006/relationships/image" Target="../media/image6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9.png"/><Relationship Id="rId4" Type="http://schemas.openxmlformats.org/officeDocument/2006/relationships/image" Target="../media/image10.png"/><Relationship Id="rId5" Type="http://schemas.openxmlformats.org/officeDocument/2006/relationships/image" Target="../media/image13.png"/><Relationship Id="rId6"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20.png"/><Relationship Id="rId4" Type="http://schemas.openxmlformats.org/officeDocument/2006/relationships/image" Target="../media/image19.png"/><Relationship Id="rId5" Type="http://schemas.openxmlformats.org/officeDocument/2006/relationships/image" Target="../media/image15.png"/></Relationships>
</file>

<file path=ppt/slides/_rels/slide6.xml.rels><?xml version="1.0" encoding="UTF-8" standalone="yes"?><Relationships xmlns="http://schemas.openxmlformats.org/package/2006/relationships"><Relationship Id="rId11" Type="http://schemas.openxmlformats.org/officeDocument/2006/relationships/image" Target="../media/image24.png"/><Relationship Id="rId10" Type="http://schemas.openxmlformats.org/officeDocument/2006/relationships/image" Target="../media/image35.png"/><Relationship Id="rId13" Type="http://schemas.openxmlformats.org/officeDocument/2006/relationships/image" Target="../media/image56.jpg"/><Relationship Id="rId12" Type="http://schemas.openxmlformats.org/officeDocument/2006/relationships/image" Target="../media/image26.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17.jpg"/><Relationship Id="rId5" Type="http://schemas.openxmlformats.org/officeDocument/2006/relationships/image" Target="../media/image22.png"/><Relationship Id="rId6" Type="http://schemas.openxmlformats.org/officeDocument/2006/relationships/image" Target="../media/image18.png"/><Relationship Id="rId7" Type="http://schemas.openxmlformats.org/officeDocument/2006/relationships/image" Target="../media/image16.png"/><Relationship Id="rId8"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5.png"/><Relationship Id="rId4" Type="http://schemas.openxmlformats.org/officeDocument/2006/relationships/image" Target="../media/image31.png"/><Relationship Id="rId5" Type="http://schemas.openxmlformats.org/officeDocument/2006/relationships/image" Target="../media/image27.png"/></Relationships>
</file>

<file path=ppt/slides/_rels/slide8.xml.rels><?xml version="1.0" encoding="UTF-8" standalone="yes"?><Relationships xmlns="http://schemas.openxmlformats.org/package/2006/relationships"><Relationship Id="rId11" Type="http://schemas.openxmlformats.org/officeDocument/2006/relationships/image" Target="../media/image33.png"/><Relationship Id="rId10" Type="http://schemas.openxmlformats.org/officeDocument/2006/relationships/image" Target="../media/image32.jp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9.jpg"/><Relationship Id="rId4" Type="http://schemas.openxmlformats.org/officeDocument/2006/relationships/image" Target="../media/image30.jpg"/><Relationship Id="rId9" Type="http://schemas.openxmlformats.org/officeDocument/2006/relationships/image" Target="../media/image34.jpg"/><Relationship Id="rId5" Type="http://schemas.openxmlformats.org/officeDocument/2006/relationships/image" Target="../media/image28.jpg"/><Relationship Id="rId6" Type="http://schemas.openxmlformats.org/officeDocument/2006/relationships/image" Target="../media/image39.jpg"/><Relationship Id="rId7" Type="http://schemas.openxmlformats.org/officeDocument/2006/relationships/image" Target="../media/image65.jpg"/><Relationship Id="rId8" Type="http://schemas.openxmlformats.org/officeDocument/2006/relationships/image" Target="../media/image4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g2eefc4f12a7_0_76"/>
          <p:cNvSpPr txBox="1"/>
          <p:nvPr>
            <p:ph idx="1" type="subTitle"/>
          </p:nvPr>
        </p:nvSpPr>
        <p:spPr>
          <a:xfrm>
            <a:off x="1578650" y="359825"/>
            <a:ext cx="10554300" cy="5799600"/>
          </a:xfrm>
          <a:prstGeom prst="rect">
            <a:avLst/>
          </a:prstGeom>
        </p:spPr>
        <p:txBody>
          <a:bodyPr anchorCtr="0" anchor="t" bIns="0" lIns="0" spcFirstLastPara="1" rIns="0" wrap="square" tIns="0">
            <a:normAutofit lnSpcReduction="10000"/>
          </a:bodyPr>
          <a:lstStyle/>
          <a:p>
            <a:pPr indent="0" lvl="0" marL="0" rtl="0" algn="l">
              <a:spcBef>
                <a:spcPts val="0"/>
              </a:spcBef>
              <a:spcAft>
                <a:spcPts val="0"/>
              </a:spcAft>
              <a:buNone/>
            </a:pPr>
            <a:r>
              <a:t/>
            </a:r>
            <a:endParaRPr b="1"/>
          </a:p>
          <a:p>
            <a:pPr indent="0" lvl="0" marL="0" rtl="0" algn="ctr">
              <a:spcBef>
                <a:spcPts val="0"/>
              </a:spcBef>
              <a:spcAft>
                <a:spcPts val="0"/>
              </a:spcAft>
              <a:buNone/>
            </a:pPr>
            <a:r>
              <a:rPr b="1" lang="en-AU"/>
              <a:t>Antarctica InSync</a:t>
            </a:r>
            <a:r>
              <a:rPr b="1" lang="en-AU"/>
              <a:t> </a:t>
            </a:r>
            <a:endParaRPr b="1"/>
          </a:p>
          <a:p>
            <a:pPr indent="0" lvl="0" marL="0" rtl="0" algn="ctr">
              <a:spcBef>
                <a:spcPts val="0"/>
              </a:spcBef>
              <a:spcAft>
                <a:spcPts val="0"/>
              </a:spcAft>
              <a:buNone/>
            </a:pPr>
            <a:r>
              <a:rPr b="1" lang="en-AU"/>
              <a:t>Sea Ice: </a:t>
            </a:r>
            <a:endParaRPr b="1"/>
          </a:p>
          <a:p>
            <a:pPr indent="0" lvl="0" marL="0" rtl="0" algn="l">
              <a:spcBef>
                <a:spcPts val="0"/>
              </a:spcBef>
              <a:spcAft>
                <a:spcPts val="0"/>
              </a:spcAft>
              <a:buClr>
                <a:schemeClr val="dk1"/>
              </a:buClr>
              <a:buSzPts val="1500"/>
              <a:buFont typeface="Arial"/>
              <a:buNone/>
            </a:pPr>
            <a:r>
              <a:t/>
            </a:r>
            <a:endParaRPr b="1"/>
          </a:p>
          <a:p>
            <a:pPr indent="0" lvl="0" marL="0" rtl="0" algn="ctr">
              <a:spcBef>
                <a:spcPts val="0"/>
              </a:spcBef>
              <a:spcAft>
                <a:spcPts val="0"/>
              </a:spcAft>
              <a:buNone/>
            </a:pPr>
            <a:r>
              <a:rPr lang="en-AU"/>
              <a:t>Petra Heil</a:t>
            </a:r>
            <a:endParaRPr/>
          </a:p>
          <a:p>
            <a:pPr indent="0" lvl="0" marL="0" rtl="0" algn="ctr">
              <a:spcBef>
                <a:spcPts val="0"/>
              </a:spcBef>
              <a:spcAft>
                <a:spcPts val="0"/>
              </a:spcAft>
              <a:buNone/>
            </a:pPr>
            <a:r>
              <a:rPr lang="en-AU" sz="2900"/>
              <a:t>A</a:t>
            </a:r>
            <a:r>
              <a:rPr lang="en-AU" sz="2900"/>
              <a:t>ustralian Antarctic Division</a:t>
            </a:r>
            <a:endParaRPr sz="2900"/>
          </a:p>
          <a:p>
            <a:pPr indent="0" lvl="0" marL="0" rtl="0" algn="ctr">
              <a:spcBef>
                <a:spcPts val="0"/>
              </a:spcBef>
              <a:spcAft>
                <a:spcPts val="0"/>
              </a:spcAft>
              <a:buNone/>
            </a:pPr>
            <a:r>
              <a:rPr lang="en-AU" sz="2400"/>
              <a:t>Australian </a:t>
            </a:r>
            <a:r>
              <a:rPr lang="en-AU" sz="2400"/>
              <a:t>Department of Climate Change, Energy, The Environment &amp; Water</a:t>
            </a:r>
            <a:endParaRPr sz="2400"/>
          </a:p>
          <a:p>
            <a:pPr indent="0" lvl="0" marL="0" rtl="0" algn="ctr">
              <a:spcBef>
                <a:spcPts val="0"/>
              </a:spcBef>
              <a:spcAft>
                <a:spcPts val="0"/>
              </a:spcAft>
              <a:buNone/>
            </a:pPr>
            <a:r>
              <a:rPr lang="en-AU" sz="2900"/>
              <a:t>&amp; </a:t>
            </a:r>
            <a:endParaRPr sz="2900"/>
          </a:p>
          <a:p>
            <a:pPr indent="0" lvl="0" marL="0" rtl="0" algn="ctr">
              <a:spcBef>
                <a:spcPts val="0"/>
              </a:spcBef>
              <a:spcAft>
                <a:spcPts val="0"/>
              </a:spcAft>
              <a:buNone/>
            </a:pPr>
            <a:r>
              <a:rPr lang="en-AU" sz="2900"/>
              <a:t>Australian Antarctic Program Partnership</a:t>
            </a:r>
            <a:endParaRPr sz="2900"/>
          </a:p>
          <a:p>
            <a:pPr indent="0" lvl="0" marL="0" rtl="0" algn="ctr">
              <a:spcBef>
                <a:spcPts val="0"/>
              </a:spcBef>
              <a:spcAft>
                <a:spcPts val="0"/>
              </a:spcAft>
              <a:buNone/>
            </a:pPr>
            <a:r>
              <a:rPr lang="en-AU" sz="2400"/>
              <a:t>University of Tasmania, Australia</a:t>
            </a:r>
            <a:endParaRPr sz="2400"/>
          </a:p>
          <a:p>
            <a:pPr indent="0" lvl="0" marL="0" rtl="0" algn="ctr">
              <a:spcBef>
                <a:spcPts val="0"/>
              </a:spcBef>
              <a:spcAft>
                <a:spcPts val="0"/>
              </a:spcAft>
              <a:buClr>
                <a:schemeClr val="dk1"/>
              </a:buClr>
              <a:buSzPts val="1100"/>
              <a:buFont typeface="Arial"/>
              <a:buNone/>
            </a:pPr>
            <a:r>
              <a:rPr lang="en-AU" sz="2900">
                <a:solidFill>
                  <a:schemeClr val="dk1"/>
                </a:solidFill>
              </a:rPr>
              <a:t>&amp; </a:t>
            </a:r>
            <a:endParaRPr sz="2900">
              <a:solidFill>
                <a:schemeClr val="dk1"/>
              </a:solidFill>
            </a:endParaRPr>
          </a:p>
          <a:p>
            <a:pPr indent="0" lvl="0" marL="0" rtl="0" algn="ctr">
              <a:spcBef>
                <a:spcPts val="0"/>
              </a:spcBef>
              <a:spcAft>
                <a:spcPts val="0"/>
              </a:spcAft>
              <a:buClr>
                <a:schemeClr val="dk1"/>
              </a:buClr>
              <a:buSzPts val="1100"/>
              <a:buFont typeface="Arial"/>
              <a:buNone/>
            </a:pPr>
            <a:r>
              <a:rPr lang="en-AU" sz="2900">
                <a:solidFill>
                  <a:schemeClr val="dk1"/>
                </a:solidFill>
              </a:rPr>
              <a:t>Snow and Avalance Institute, </a:t>
            </a:r>
            <a:endParaRPr sz="2900">
              <a:solidFill>
                <a:schemeClr val="dk1"/>
              </a:solidFill>
            </a:endParaRPr>
          </a:p>
          <a:p>
            <a:pPr indent="0" lvl="0" marL="0" rtl="0" algn="ctr">
              <a:spcBef>
                <a:spcPts val="0"/>
              </a:spcBef>
              <a:spcAft>
                <a:spcPts val="0"/>
              </a:spcAft>
              <a:buClr>
                <a:schemeClr val="dk1"/>
              </a:buClr>
              <a:buSzPts val="1100"/>
              <a:buFont typeface="Arial"/>
              <a:buNone/>
            </a:pPr>
            <a:r>
              <a:rPr lang="en-AU" sz="2400">
                <a:solidFill>
                  <a:schemeClr val="dk1"/>
                </a:solidFill>
              </a:rPr>
              <a:t>WSL Institute for Forest and Snow Research, Switzerland </a:t>
            </a:r>
            <a:endParaRPr sz="2400"/>
          </a:p>
        </p:txBody>
      </p:sp>
      <p:pic>
        <p:nvPicPr>
          <p:cNvPr id="97" name="Google Shape;97;g2eefc4f12a7_0_76"/>
          <p:cNvPicPr preferRelativeResize="0"/>
          <p:nvPr/>
        </p:nvPicPr>
        <p:blipFill>
          <a:blip r:embed="rId3">
            <a:alphaModFix/>
          </a:blip>
          <a:stretch>
            <a:fillRect/>
          </a:stretch>
        </p:blipFill>
        <p:spPr>
          <a:xfrm>
            <a:off x="-1" y="-1"/>
            <a:ext cx="2060766" cy="3080266"/>
          </a:xfrm>
          <a:prstGeom prst="rect">
            <a:avLst/>
          </a:prstGeom>
          <a:noFill/>
          <a:ln>
            <a:noFill/>
          </a:ln>
        </p:spPr>
      </p:pic>
      <p:pic>
        <p:nvPicPr>
          <p:cNvPr id="98" name="Google Shape;98;g2eefc4f12a7_0_76"/>
          <p:cNvPicPr preferRelativeResize="0"/>
          <p:nvPr/>
        </p:nvPicPr>
        <p:blipFill>
          <a:blip r:embed="rId4">
            <a:alphaModFix/>
          </a:blip>
          <a:stretch>
            <a:fillRect/>
          </a:stretch>
        </p:blipFill>
        <p:spPr>
          <a:xfrm>
            <a:off x="8858663" y="6280029"/>
            <a:ext cx="2581212" cy="577971"/>
          </a:xfrm>
          <a:prstGeom prst="rect">
            <a:avLst/>
          </a:prstGeom>
          <a:noFill/>
          <a:ln>
            <a:noFill/>
          </a:ln>
        </p:spPr>
      </p:pic>
      <p:pic>
        <p:nvPicPr>
          <p:cNvPr id="99" name="Google Shape;99;g2eefc4f12a7_0_76"/>
          <p:cNvPicPr preferRelativeResize="0"/>
          <p:nvPr/>
        </p:nvPicPr>
        <p:blipFill>
          <a:blip r:embed="rId5">
            <a:alphaModFix/>
          </a:blip>
          <a:stretch>
            <a:fillRect/>
          </a:stretch>
        </p:blipFill>
        <p:spPr>
          <a:xfrm>
            <a:off x="11514762" y="5651828"/>
            <a:ext cx="618200" cy="1163001"/>
          </a:xfrm>
          <a:prstGeom prst="rect">
            <a:avLst/>
          </a:prstGeom>
          <a:noFill/>
          <a:ln>
            <a:noFill/>
          </a:ln>
        </p:spPr>
      </p:pic>
      <p:pic>
        <p:nvPicPr>
          <p:cNvPr id="100" name="Google Shape;100;g2eefc4f12a7_0_76"/>
          <p:cNvPicPr preferRelativeResize="0"/>
          <p:nvPr/>
        </p:nvPicPr>
        <p:blipFill>
          <a:blip r:embed="rId6">
            <a:alphaModFix/>
          </a:blip>
          <a:stretch>
            <a:fillRect/>
          </a:stretch>
        </p:blipFill>
        <p:spPr>
          <a:xfrm>
            <a:off x="8013050" y="6159425"/>
            <a:ext cx="781725" cy="781725"/>
          </a:xfrm>
          <a:prstGeom prst="rect">
            <a:avLst/>
          </a:prstGeom>
          <a:noFill/>
          <a:ln>
            <a:noFill/>
          </a:ln>
        </p:spPr>
      </p:pic>
      <p:pic>
        <p:nvPicPr>
          <p:cNvPr id="101" name="Google Shape;101;g2eefc4f12a7_0_76"/>
          <p:cNvPicPr preferRelativeResize="0"/>
          <p:nvPr/>
        </p:nvPicPr>
        <p:blipFill rotWithShape="1">
          <a:blip r:embed="rId7">
            <a:alphaModFix/>
          </a:blip>
          <a:srcRect b="49067" l="30826" r="29070" t="0"/>
          <a:stretch/>
        </p:blipFill>
        <p:spPr>
          <a:xfrm>
            <a:off x="9765425" y="216550"/>
            <a:ext cx="1873249" cy="15341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g2ef06c58f4a_0_1"/>
          <p:cNvSpPr/>
          <p:nvPr/>
        </p:nvSpPr>
        <p:spPr>
          <a:xfrm rot="5400000">
            <a:off x="336540" y="-119160"/>
            <a:ext cx="575700" cy="1247100"/>
          </a:xfrm>
          <a:prstGeom prst="snip2SameRect">
            <a:avLst>
              <a:gd fmla="val 16667" name="adj1"/>
              <a:gd fmla="val 0" name="adj2"/>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g2ef06c58f4a_0_1"/>
          <p:cNvSpPr/>
          <p:nvPr/>
        </p:nvSpPr>
        <p:spPr>
          <a:xfrm>
            <a:off x="60480" y="295560"/>
            <a:ext cx="1091100" cy="4242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1" lang="en-AU" sz="2200" strike="noStrike">
                <a:solidFill>
                  <a:srgbClr val="FFFFFF"/>
                </a:solidFill>
                <a:latin typeface="Helvetica Neue"/>
                <a:ea typeface="Helvetica Neue"/>
                <a:cs typeface="Helvetica Neue"/>
                <a:sym typeface="Helvetica Neue"/>
              </a:rPr>
              <a:t>Next?</a:t>
            </a:r>
            <a:endParaRPr b="0" sz="2200" strike="noStrike">
              <a:latin typeface="Arial"/>
              <a:ea typeface="Arial"/>
              <a:cs typeface="Arial"/>
              <a:sym typeface="Arial"/>
            </a:endParaRPr>
          </a:p>
        </p:txBody>
      </p:sp>
      <p:sp>
        <p:nvSpPr>
          <p:cNvPr id="216" name="Google Shape;216;g2ef06c58f4a_0_1"/>
          <p:cNvSpPr/>
          <p:nvPr/>
        </p:nvSpPr>
        <p:spPr>
          <a:xfrm>
            <a:off x="3281400" y="109800"/>
            <a:ext cx="5214300" cy="6819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1" lang="en-AU" sz="4000" strike="noStrike">
                <a:solidFill>
                  <a:srgbClr val="000000"/>
                </a:solidFill>
                <a:latin typeface="Helvetica Neue"/>
                <a:ea typeface="Helvetica Neue"/>
                <a:cs typeface="Helvetica Neue"/>
                <a:sym typeface="Helvetica Neue"/>
              </a:rPr>
              <a:t>Antarctica InSync</a:t>
            </a:r>
            <a:endParaRPr b="1" sz="4000" strike="noStrike">
              <a:solidFill>
                <a:srgbClr val="000000"/>
              </a:solidFill>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AU" sz="3600">
                <a:latin typeface="Helvetica Neue"/>
                <a:ea typeface="Helvetica Neue"/>
                <a:cs typeface="Helvetica Neue"/>
                <a:sym typeface="Helvetica Neue"/>
              </a:rPr>
              <a:t>GCOS ECV for Sea Ice</a:t>
            </a:r>
            <a:endParaRPr sz="3600">
              <a:latin typeface="Helvetica Neue"/>
              <a:ea typeface="Helvetica Neue"/>
              <a:cs typeface="Helvetica Neue"/>
              <a:sym typeface="Helvetica Neue"/>
            </a:endParaRPr>
          </a:p>
        </p:txBody>
      </p:sp>
      <p:pic>
        <p:nvPicPr>
          <p:cNvPr id="217" name="Google Shape;217;g2ef06c58f4a_0_1"/>
          <p:cNvPicPr preferRelativeResize="0"/>
          <p:nvPr/>
        </p:nvPicPr>
        <p:blipFill rotWithShape="1">
          <a:blip r:embed="rId3">
            <a:alphaModFix/>
          </a:blip>
          <a:srcRect b="15261" l="0" r="0" t="0"/>
          <a:stretch/>
        </p:blipFill>
        <p:spPr>
          <a:xfrm>
            <a:off x="184675" y="1688250"/>
            <a:ext cx="6365326" cy="4882051"/>
          </a:xfrm>
          <a:prstGeom prst="rect">
            <a:avLst/>
          </a:prstGeom>
          <a:noFill/>
          <a:ln>
            <a:noFill/>
          </a:ln>
        </p:spPr>
      </p:pic>
      <p:pic>
        <p:nvPicPr>
          <p:cNvPr id="218" name="Google Shape;218;g2ef06c58f4a_0_1"/>
          <p:cNvPicPr preferRelativeResize="0"/>
          <p:nvPr/>
        </p:nvPicPr>
        <p:blipFill>
          <a:blip r:embed="rId4">
            <a:alphaModFix/>
          </a:blip>
          <a:stretch>
            <a:fillRect/>
          </a:stretch>
        </p:blipFill>
        <p:spPr>
          <a:xfrm>
            <a:off x="6549991" y="2167375"/>
            <a:ext cx="5395660" cy="3588194"/>
          </a:xfrm>
          <a:prstGeom prst="rect">
            <a:avLst/>
          </a:prstGeom>
          <a:noFill/>
          <a:ln>
            <a:noFill/>
          </a:ln>
        </p:spPr>
      </p:pic>
      <p:pic>
        <p:nvPicPr>
          <p:cNvPr id="219" name="Google Shape;219;g2ef06c58f4a_0_1"/>
          <p:cNvPicPr preferRelativeResize="0"/>
          <p:nvPr/>
        </p:nvPicPr>
        <p:blipFill>
          <a:blip r:embed="rId5">
            <a:alphaModFix/>
          </a:blip>
          <a:stretch>
            <a:fillRect/>
          </a:stretch>
        </p:blipFill>
        <p:spPr>
          <a:xfrm>
            <a:off x="6550000" y="5755575"/>
            <a:ext cx="5395650" cy="717275"/>
          </a:xfrm>
          <a:prstGeom prst="rect">
            <a:avLst/>
          </a:prstGeom>
          <a:noFill/>
          <a:ln>
            <a:noFill/>
          </a:ln>
        </p:spPr>
      </p:pic>
      <p:sp>
        <p:nvSpPr>
          <p:cNvPr id="220" name="Google Shape;220;g2ef06c58f4a_0_1"/>
          <p:cNvSpPr txBox="1"/>
          <p:nvPr/>
        </p:nvSpPr>
        <p:spPr>
          <a:xfrm>
            <a:off x="8220200" y="6397675"/>
            <a:ext cx="30000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000"/>
              </a:spcBef>
              <a:spcAft>
                <a:spcPts val="1000"/>
              </a:spcAft>
              <a:buNone/>
            </a:pPr>
            <a:r>
              <a:rPr lang="en-AU" sz="1100">
                <a:solidFill>
                  <a:schemeClr val="dk1"/>
                </a:solidFill>
              </a:rPr>
              <a:t>GCOS 245 [2022]</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7"/>
          <p:cNvSpPr/>
          <p:nvPr/>
        </p:nvSpPr>
        <p:spPr>
          <a:xfrm rot="5400000">
            <a:off x="336540" y="-119160"/>
            <a:ext cx="575700" cy="1247100"/>
          </a:xfrm>
          <a:prstGeom prst="snip2SameRect">
            <a:avLst>
              <a:gd fmla="val 16667" name="adj1"/>
              <a:gd fmla="val 0" name="adj2"/>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7"/>
          <p:cNvSpPr/>
          <p:nvPr/>
        </p:nvSpPr>
        <p:spPr>
          <a:xfrm>
            <a:off x="60480" y="295560"/>
            <a:ext cx="1091100" cy="4242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1" lang="en-AU" sz="2200" strike="noStrike">
                <a:solidFill>
                  <a:srgbClr val="FFFFFF"/>
                </a:solidFill>
                <a:latin typeface="Helvetica Neue"/>
                <a:ea typeface="Helvetica Neue"/>
                <a:cs typeface="Helvetica Neue"/>
                <a:sym typeface="Helvetica Neue"/>
              </a:rPr>
              <a:t>Next?</a:t>
            </a:r>
            <a:endParaRPr b="0" sz="2200" strike="noStrike">
              <a:latin typeface="Arial"/>
              <a:ea typeface="Arial"/>
              <a:cs typeface="Arial"/>
              <a:sym typeface="Arial"/>
            </a:endParaRPr>
          </a:p>
        </p:txBody>
      </p:sp>
      <p:sp>
        <p:nvSpPr>
          <p:cNvPr id="227" name="Google Shape;227;p7"/>
          <p:cNvSpPr/>
          <p:nvPr/>
        </p:nvSpPr>
        <p:spPr>
          <a:xfrm>
            <a:off x="10992240" y="6236280"/>
            <a:ext cx="790500" cy="5457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t/>
            </a:r>
            <a:endParaRPr b="0" sz="3000" strike="noStrike">
              <a:latin typeface="Arial"/>
              <a:ea typeface="Arial"/>
              <a:cs typeface="Arial"/>
              <a:sym typeface="Arial"/>
            </a:endParaRPr>
          </a:p>
        </p:txBody>
      </p:sp>
      <p:sp>
        <p:nvSpPr>
          <p:cNvPr id="228" name="Google Shape;228;p7"/>
          <p:cNvSpPr/>
          <p:nvPr/>
        </p:nvSpPr>
        <p:spPr>
          <a:xfrm>
            <a:off x="648000" y="1222200"/>
            <a:ext cx="11396400" cy="136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7"/>
          <p:cNvSpPr/>
          <p:nvPr/>
        </p:nvSpPr>
        <p:spPr>
          <a:xfrm>
            <a:off x="2508250" y="109800"/>
            <a:ext cx="7461300" cy="6819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1" lang="en-AU" sz="4000" strike="noStrike">
                <a:solidFill>
                  <a:srgbClr val="000000"/>
                </a:solidFill>
                <a:latin typeface="Helvetica Neue"/>
                <a:ea typeface="Helvetica Neue"/>
                <a:cs typeface="Helvetica Neue"/>
                <a:sym typeface="Helvetica Neue"/>
              </a:rPr>
              <a:t>Antarctica InSync - </a:t>
            </a:r>
            <a:r>
              <a:rPr b="1" lang="en-AU" sz="4000">
                <a:latin typeface="Helvetica Neue"/>
                <a:ea typeface="Helvetica Neue"/>
                <a:cs typeface="Helvetica Neue"/>
                <a:sym typeface="Helvetica Neue"/>
              </a:rPr>
              <a:t>Strategy</a:t>
            </a:r>
            <a:endParaRPr b="0" sz="4000" strike="noStrike">
              <a:latin typeface="Arial"/>
              <a:ea typeface="Arial"/>
              <a:cs typeface="Arial"/>
              <a:sym typeface="Arial"/>
            </a:endParaRPr>
          </a:p>
        </p:txBody>
      </p:sp>
      <p:pic>
        <p:nvPicPr>
          <p:cNvPr id="230" name="Google Shape;230;p7"/>
          <p:cNvPicPr preferRelativeResize="0"/>
          <p:nvPr/>
        </p:nvPicPr>
        <p:blipFill>
          <a:blip r:embed="rId3">
            <a:alphaModFix/>
          </a:blip>
          <a:stretch>
            <a:fillRect/>
          </a:stretch>
        </p:blipFill>
        <p:spPr>
          <a:xfrm>
            <a:off x="1705025" y="882650"/>
            <a:ext cx="8594099" cy="6034351"/>
          </a:xfrm>
          <a:prstGeom prst="rect">
            <a:avLst/>
          </a:prstGeom>
          <a:noFill/>
          <a:ln>
            <a:noFill/>
          </a:ln>
        </p:spPr>
      </p:pic>
      <p:sp>
        <p:nvSpPr>
          <p:cNvPr id="231" name="Google Shape;231;p7"/>
          <p:cNvSpPr txBox="1"/>
          <p:nvPr/>
        </p:nvSpPr>
        <p:spPr>
          <a:xfrm>
            <a:off x="840300" y="6504000"/>
            <a:ext cx="30000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000"/>
              </a:spcBef>
              <a:spcAft>
                <a:spcPts val="1000"/>
              </a:spcAft>
              <a:buNone/>
            </a:pPr>
            <a:r>
              <a:rPr lang="en-AU" sz="1100">
                <a:solidFill>
                  <a:schemeClr val="dk1"/>
                </a:solidFill>
              </a:rPr>
              <a:t>Newman et al. [2019]</a:t>
            </a:r>
            <a:endParaRPr>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g2eefc4f12a7_0_602"/>
          <p:cNvSpPr/>
          <p:nvPr/>
        </p:nvSpPr>
        <p:spPr>
          <a:xfrm rot="5400000">
            <a:off x="336540" y="-119160"/>
            <a:ext cx="575700" cy="1247100"/>
          </a:xfrm>
          <a:prstGeom prst="snip2SameRect">
            <a:avLst>
              <a:gd fmla="val 16667" name="adj1"/>
              <a:gd fmla="val 0" name="adj2"/>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g2eefc4f12a7_0_602"/>
          <p:cNvSpPr/>
          <p:nvPr/>
        </p:nvSpPr>
        <p:spPr>
          <a:xfrm>
            <a:off x="60480" y="295560"/>
            <a:ext cx="1091100" cy="4242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1" lang="en-AU" sz="2200" strike="noStrike">
                <a:solidFill>
                  <a:srgbClr val="FFFFFF"/>
                </a:solidFill>
                <a:latin typeface="Helvetica Neue"/>
                <a:ea typeface="Helvetica Neue"/>
                <a:cs typeface="Helvetica Neue"/>
                <a:sym typeface="Helvetica Neue"/>
              </a:rPr>
              <a:t>Next?</a:t>
            </a:r>
            <a:endParaRPr b="0" sz="2200" strike="noStrike">
              <a:latin typeface="Arial"/>
              <a:ea typeface="Arial"/>
              <a:cs typeface="Arial"/>
              <a:sym typeface="Arial"/>
            </a:endParaRPr>
          </a:p>
        </p:txBody>
      </p:sp>
      <p:sp>
        <p:nvSpPr>
          <p:cNvPr id="238" name="Google Shape;238;g2eefc4f12a7_0_602"/>
          <p:cNvSpPr/>
          <p:nvPr/>
        </p:nvSpPr>
        <p:spPr>
          <a:xfrm>
            <a:off x="10992240" y="6236280"/>
            <a:ext cx="790500" cy="5457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t/>
            </a:r>
            <a:endParaRPr b="0" sz="3000" strike="noStrike">
              <a:latin typeface="Arial"/>
              <a:ea typeface="Arial"/>
              <a:cs typeface="Arial"/>
              <a:sym typeface="Arial"/>
            </a:endParaRPr>
          </a:p>
        </p:txBody>
      </p:sp>
      <p:sp>
        <p:nvSpPr>
          <p:cNvPr id="239" name="Google Shape;239;g2eefc4f12a7_0_602"/>
          <p:cNvSpPr/>
          <p:nvPr/>
        </p:nvSpPr>
        <p:spPr>
          <a:xfrm>
            <a:off x="648000" y="1222200"/>
            <a:ext cx="11396400" cy="136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g2eefc4f12a7_0_602"/>
          <p:cNvSpPr/>
          <p:nvPr/>
        </p:nvSpPr>
        <p:spPr>
          <a:xfrm>
            <a:off x="2508250" y="109800"/>
            <a:ext cx="7461300" cy="6819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1" lang="en-AU" sz="4000" strike="noStrike">
                <a:solidFill>
                  <a:srgbClr val="000000"/>
                </a:solidFill>
                <a:latin typeface="Helvetica Neue"/>
                <a:ea typeface="Helvetica Neue"/>
                <a:cs typeface="Helvetica Neue"/>
                <a:sym typeface="Helvetica Neue"/>
              </a:rPr>
              <a:t>Antarctica InSync - </a:t>
            </a:r>
            <a:r>
              <a:rPr b="1" lang="en-AU" sz="4000">
                <a:latin typeface="Helvetica Neue"/>
                <a:ea typeface="Helvetica Neue"/>
                <a:cs typeface="Helvetica Neue"/>
                <a:sym typeface="Helvetica Neue"/>
              </a:rPr>
              <a:t>Strategy</a:t>
            </a:r>
            <a:endParaRPr b="0" sz="4000" strike="noStrike">
              <a:latin typeface="Arial"/>
              <a:ea typeface="Arial"/>
              <a:cs typeface="Arial"/>
              <a:sym typeface="Arial"/>
            </a:endParaRPr>
          </a:p>
        </p:txBody>
      </p:sp>
      <p:sp>
        <p:nvSpPr>
          <p:cNvPr id="241" name="Google Shape;241;g2eefc4f12a7_0_602"/>
          <p:cNvSpPr txBox="1"/>
          <p:nvPr/>
        </p:nvSpPr>
        <p:spPr>
          <a:xfrm>
            <a:off x="7708875" y="6236275"/>
            <a:ext cx="31815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000"/>
              </a:spcBef>
              <a:spcAft>
                <a:spcPts val="1000"/>
              </a:spcAft>
              <a:buNone/>
            </a:pPr>
            <a:r>
              <a:rPr lang="en-AU" sz="1100">
                <a:solidFill>
                  <a:schemeClr val="dk1"/>
                </a:solidFill>
              </a:rPr>
              <a:t>Arndt, Nicolaus and others [dated </a:t>
            </a:r>
            <a:r>
              <a:rPr lang="en-AU" sz="1100">
                <a:solidFill>
                  <a:schemeClr val="dk1"/>
                </a:solidFill>
              </a:rPr>
              <a:t>2024]</a:t>
            </a:r>
            <a:endParaRPr>
              <a:solidFill>
                <a:schemeClr val="dk1"/>
              </a:solidFill>
            </a:endParaRPr>
          </a:p>
        </p:txBody>
      </p:sp>
      <p:pic>
        <p:nvPicPr>
          <p:cNvPr id="242" name="Google Shape;242;g2eefc4f12a7_0_602"/>
          <p:cNvPicPr preferRelativeResize="0"/>
          <p:nvPr/>
        </p:nvPicPr>
        <p:blipFill>
          <a:blip r:embed="rId3">
            <a:alphaModFix/>
          </a:blip>
          <a:stretch>
            <a:fillRect/>
          </a:stretch>
        </p:blipFill>
        <p:spPr>
          <a:xfrm>
            <a:off x="648007" y="791701"/>
            <a:ext cx="10700493" cy="60250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g2eefc4f12a7_0_613"/>
          <p:cNvSpPr/>
          <p:nvPr/>
        </p:nvSpPr>
        <p:spPr>
          <a:xfrm rot="5400000">
            <a:off x="336540" y="-119160"/>
            <a:ext cx="575700" cy="1247100"/>
          </a:xfrm>
          <a:prstGeom prst="snip2SameRect">
            <a:avLst>
              <a:gd fmla="val 16667" name="adj1"/>
              <a:gd fmla="val 0" name="adj2"/>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g2eefc4f12a7_0_613"/>
          <p:cNvSpPr/>
          <p:nvPr/>
        </p:nvSpPr>
        <p:spPr>
          <a:xfrm>
            <a:off x="60480" y="295560"/>
            <a:ext cx="1091100" cy="4242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1" lang="en-AU" sz="2200" strike="noStrike">
                <a:solidFill>
                  <a:srgbClr val="FFFFFF"/>
                </a:solidFill>
                <a:latin typeface="Helvetica Neue"/>
                <a:ea typeface="Helvetica Neue"/>
                <a:cs typeface="Helvetica Neue"/>
                <a:sym typeface="Helvetica Neue"/>
              </a:rPr>
              <a:t>Next?</a:t>
            </a:r>
            <a:endParaRPr b="0" sz="2200" strike="noStrike">
              <a:latin typeface="Arial"/>
              <a:ea typeface="Arial"/>
              <a:cs typeface="Arial"/>
              <a:sym typeface="Arial"/>
            </a:endParaRPr>
          </a:p>
        </p:txBody>
      </p:sp>
      <p:sp>
        <p:nvSpPr>
          <p:cNvPr id="249" name="Google Shape;249;g2eefc4f12a7_0_613"/>
          <p:cNvSpPr/>
          <p:nvPr/>
        </p:nvSpPr>
        <p:spPr>
          <a:xfrm>
            <a:off x="10992240" y="6236280"/>
            <a:ext cx="790500" cy="5457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t/>
            </a:r>
            <a:endParaRPr b="0" sz="3000" strike="noStrike">
              <a:latin typeface="Arial"/>
              <a:ea typeface="Arial"/>
              <a:cs typeface="Arial"/>
              <a:sym typeface="Arial"/>
            </a:endParaRPr>
          </a:p>
        </p:txBody>
      </p:sp>
      <p:sp>
        <p:nvSpPr>
          <p:cNvPr id="250" name="Google Shape;250;g2eefc4f12a7_0_613"/>
          <p:cNvSpPr/>
          <p:nvPr/>
        </p:nvSpPr>
        <p:spPr>
          <a:xfrm>
            <a:off x="648000" y="1222200"/>
            <a:ext cx="11396400" cy="136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2eefc4f12a7_0_613"/>
          <p:cNvSpPr/>
          <p:nvPr/>
        </p:nvSpPr>
        <p:spPr>
          <a:xfrm>
            <a:off x="2508250" y="109800"/>
            <a:ext cx="7461300" cy="6819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1" lang="en-AU" sz="4000" strike="noStrike">
                <a:solidFill>
                  <a:srgbClr val="000000"/>
                </a:solidFill>
                <a:latin typeface="Helvetica Neue"/>
                <a:ea typeface="Helvetica Neue"/>
                <a:cs typeface="Helvetica Neue"/>
                <a:sym typeface="Helvetica Neue"/>
              </a:rPr>
              <a:t>Antarctica InSync - </a:t>
            </a:r>
            <a:r>
              <a:rPr b="1" lang="en-AU" sz="4000">
                <a:latin typeface="Helvetica Neue"/>
                <a:ea typeface="Helvetica Neue"/>
                <a:cs typeface="Helvetica Neue"/>
                <a:sym typeface="Helvetica Neue"/>
              </a:rPr>
              <a:t>Strategy</a:t>
            </a:r>
            <a:endParaRPr b="0" sz="4000" strike="noStrike">
              <a:latin typeface="Arial"/>
              <a:ea typeface="Arial"/>
              <a:cs typeface="Arial"/>
              <a:sym typeface="Arial"/>
            </a:endParaRPr>
          </a:p>
        </p:txBody>
      </p:sp>
      <p:pic>
        <p:nvPicPr>
          <p:cNvPr id="252" name="Google Shape;252;g2eefc4f12a7_0_613"/>
          <p:cNvPicPr preferRelativeResize="0"/>
          <p:nvPr/>
        </p:nvPicPr>
        <p:blipFill>
          <a:blip r:embed="rId3">
            <a:alphaModFix/>
          </a:blip>
          <a:stretch>
            <a:fillRect/>
          </a:stretch>
        </p:blipFill>
        <p:spPr>
          <a:xfrm>
            <a:off x="707375" y="792250"/>
            <a:ext cx="10502103" cy="5913350"/>
          </a:xfrm>
          <a:prstGeom prst="rect">
            <a:avLst/>
          </a:prstGeom>
          <a:noFill/>
          <a:ln>
            <a:noFill/>
          </a:ln>
        </p:spPr>
      </p:pic>
      <p:sp>
        <p:nvSpPr>
          <p:cNvPr id="253" name="Google Shape;253;g2eefc4f12a7_0_613"/>
          <p:cNvSpPr txBox="1"/>
          <p:nvPr/>
        </p:nvSpPr>
        <p:spPr>
          <a:xfrm>
            <a:off x="7708875" y="6236275"/>
            <a:ext cx="31815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000"/>
              </a:spcBef>
              <a:spcAft>
                <a:spcPts val="1000"/>
              </a:spcAft>
              <a:buNone/>
            </a:pPr>
            <a:r>
              <a:rPr lang="en-AU" sz="1100">
                <a:solidFill>
                  <a:schemeClr val="dk1"/>
                </a:solidFill>
              </a:rPr>
              <a:t>Arndt, Nicolaus and others [dated 2024]</a:t>
            </a:r>
            <a:endParaRPr>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g2eefc4f12a7_0_624"/>
          <p:cNvSpPr/>
          <p:nvPr/>
        </p:nvSpPr>
        <p:spPr>
          <a:xfrm rot="5400000">
            <a:off x="336540" y="-119160"/>
            <a:ext cx="575700" cy="1247100"/>
          </a:xfrm>
          <a:prstGeom prst="snip2SameRect">
            <a:avLst>
              <a:gd fmla="val 16667" name="adj1"/>
              <a:gd fmla="val 0" name="adj2"/>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2eefc4f12a7_0_624"/>
          <p:cNvSpPr/>
          <p:nvPr/>
        </p:nvSpPr>
        <p:spPr>
          <a:xfrm>
            <a:off x="60480" y="295560"/>
            <a:ext cx="1091100" cy="4242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1" lang="en-AU" sz="2200" strike="noStrike">
                <a:solidFill>
                  <a:srgbClr val="FFFFFF"/>
                </a:solidFill>
                <a:latin typeface="Helvetica Neue"/>
                <a:ea typeface="Helvetica Neue"/>
                <a:cs typeface="Helvetica Neue"/>
                <a:sym typeface="Helvetica Neue"/>
              </a:rPr>
              <a:t>Next?</a:t>
            </a:r>
            <a:endParaRPr b="0" sz="2200" strike="noStrike">
              <a:latin typeface="Arial"/>
              <a:ea typeface="Arial"/>
              <a:cs typeface="Arial"/>
              <a:sym typeface="Arial"/>
            </a:endParaRPr>
          </a:p>
        </p:txBody>
      </p:sp>
      <p:sp>
        <p:nvSpPr>
          <p:cNvPr id="260" name="Google Shape;260;g2eefc4f12a7_0_624"/>
          <p:cNvSpPr/>
          <p:nvPr/>
        </p:nvSpPr>
        <p:spPr>
          <a:xfrm>
            <a:off x="10992240" y="6236280"/>
            <a:ext cx="790500" cy="5457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t/>
            </a:r>
            <a:endParaRPr b="0" sz="3000" strike="noStrike">
              <a:latin typeface="Arial"/>
              <a:ea typeface="Arial"/>
              <a:cs typeface="Arial"/>
              <a:sym typeface="Arial"/>
            </a:endParaRPr>
          </a:p>
        </p:txBody>
      </p:sp>
      <p:sp>
        <p:nvSpPr>
          <p:cNvPr id="261" name="Google Shape;261;g2eefc4f12a7_0_624"/>
          <p:cNvSpPr/>
          <p:nvPr/>
        </p:nvSpPr>
        <p:spPr>
          <a:xfrm>
            <a:off x="648000" y="1222200"/>
            <a:ext cx="11396400" cy="136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2eefc4f12a7_0_624"/>
          <p:cNvSpPr/>
          <p:nvPr/>
        </p:nvSpPr>
        <p:spPr>
          <a:xfrm>
            <a:off x="2508250" y="109800"/>
            <a:ext cx="7461300" cy="6819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1" lang="en-AU" sz="4000" strike="noStrike">
                <a:solidFill>
                  <a:srgbClr val="000000"/>
                </a:solidFill>
                <a:latin typeface="Helvetica Neue"/>
                <a:ea typeface="Helvetica Neue"/>
                <a:cs typeface="Helvetica Neue"/>
                <a:sym typeface="Helvetica Neue"/>
              </a:rPr>
              <a:t>Antarctica InSync - </a:t>
            </a:r>
            <a:r>
              <a:rPr b="1" lang="en-AU" sz="4000">
                <a:latin typeface="Helvetica Neue"/>
                <a:ea typeface="Helvetica Neue"/>
                <a:cs typeface="Helvetica Neue"/>
                <a:sym typeface="Helvetica Neue"/>
              </a:rPr>
              <a:t>Strategy</a:t>
            </a:r>
            <a:endParaRPr b="0" sz="4000" strike="noStrike">
              <a:latin typeface="Arial"/>
              <a:ea typeface="Arial"/>
              <a:cs typeface="Arial"/>
              <a:sym typeface="Arial"/>
            </a:endParaRPr>
          </a:p>
        </p:txBody>
      </p:sp>
      <p:sp>
        <p:nvSpPr>
          <p:cNvPr id="263" name="Google Shape;263;g2eefc4f12a7_0_624"/>
          <p:cNvSpPr txBox="1"/>
          <p:nvPr/>
        </p:nvSpPr>
        <p:spPr>
          <a:xfrm>
            <a:off x="7708875" y="6236275"/>
            <a:ext cx="31815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000"/>
              </a:spcBef>
              <a:spcAft>
                <a:spcPts val="1000"/>
              </a:spcAft>
              <a:buNone/>
            </a:pPr>
            <a:r>
              <a:rPr lang="en-AU" sz="1100">
                <a:solidFill>
                  <a:schemeClr val="dk1"/>
                </a:solidFill>
              </a:rPr>
              <a:t>Arndt, Nicolaus and others [dated 2024]</a:t>
            </a:r>
            <a:endParaRPr>
              <a:solidFill>
                <a:schemeClr val="dk1"/>
              </a:solidFill>
            </a:endParaRPr>
          </a:p>
        </p:txBody>
      </p:sp>
      <p:pic>
        <p:nvPicPr>
          <p:cNvPr id="264" name="Google Shape;264;g2eefc4f12a7_0_624"/>
          <p:cNvPicPr preferRelativeResize="0"/>
          <p:nvPr/>
        </p:nvPicPr>
        <p:blipFill>
          <a:blip r:embed="rId3">
            <a:alphaModFix/>
          </a:blip>
          <a:stretch>
            <a:fillRect/>
          </a:stretch>
        </p:blipFill>
        <p:spPr>
          <a:xfrm>
            <a:off x="882775" y="955375"/>
            <a:ext cx="10007600" cy="56349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id="269" name="Google Shape;269;g2eefc4f12a7_0_635"/>
          <p:cNvPicPr preferRelativeResize="0"/>
          <p:nvPr/>
        </p:nvPicPr>
        <p:blipFill rotWithShape="1">
          <a:blip r:embed="rId3">
            <a:alphaModFix/>
          </a:blip>
          <a:srcRect b="3238" l="1492" r="34995" t="2617"/>
          <a:stretch/>
        </p:blipFill>
        <p:spPr>
          <a:xfrm>
            <a:off x="3131225" y="791700"/>
            <a:ext cx="8572524" cy="5944074"/>
          </a:xfrm>
          <a:prstGeom prst="rect">
            <a:avLst/>
          </a:prstGeom>
          <a:noFill/>
          <a:ln>
            <a:noFill/>
          </a:ln>
        </p:spPr>
      </p:pic>
      <p:sp>
        <p:nvSpPr>
          <p:cNvPr id="270" name="Google Shape;270;g2eefc4f12a7_0_635"/>
          <p:cNvSpPr/>
          <p:nvPr/>
        </p:nvSpPr>
        <p:spPr>
          <a:xfrm rot="5400000">
            <a:off x="336540" y="-119160"/>
            <a:ext cx="575700" cy="1247100"/>
          </a:xfrm>
          <a:prstGeom prst="snip2SameRect">
            <a:avLst>
              <a:gd fmla="val 16667" name="adj1"/>
              <a:gd fmla="val 0" name="adj2"/>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2eefc4f12a7_0_635"/>
          <p:cNvSpPr/>
          <p:nvPr/>
        </p:nvSpPr>
        <p:spPr>
          <a:xfrm>
            <a:off x="60480" y="295560"/>
            <a:ext cx="1091100" cy="4242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1" lang="en-AU" sz="2200" strike="noStrike">
                <a:solidFill>
                  <a:srgbClr val="FFFFFF"/>
                </a:solidFill>
                <a:latin typeface="Helvetica Neue"/>
                <a:ea typeface="Helvetica Neue"/>
                <a:cs typeface="Helvetica Neue"/>
                <a:sym typeface="Helvetica Neue"/>
              </a:rPr>
              <a:t>Next?</a:t>
            </a:r>
            <a:endParaRPr b="0" sz="2200" strike="noStrike">
              <a:latin typeface="Arial"/>
              <a:ea typeface="Arial"/>
              <a:cs typeface="Arial"/>
              <a:sym typeface="Arial"/>
            </a:endParaRPr>
          </a:p>
        </p:txBody>
      </p:sp>
      <p:sp>
        <p:nvSpPr>
          <p:cNvPr id="272" name="Google Shape;272;g2eefc4f12a7_0_635"/>
          <p:cNvSpPr/>
          <p:nvPr/>
        </p:nvSpPr>
        <p:spPr>
          <a:xfrm>
            <a:off x="10992240" y="6312305"/>
            <a:ext cx="790500" cy="5457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t/>
            </a:r>
            <a:endParaRPr b="0" sz="3000" strike="noStrike">
              <a:latin typeface="Arial"/>
              <a:ea typeface="Arial"/>
              <a:cs typeface="Arial"/>
              <a:sym typeface="Arial"/>
            </a:endParaRPr>
          </a:p>
        </p:txBody>
      </p:sp>
      <p:sp>
        <p:nvSpPr>
          <p:cNvPr id="273" name="Google Shape;273;g2eefc4f12a7_0_635"/>
          <p:cNvSpPr/>
          <p:nvPr/>
        </p:nvSpPr>
        <p:spPr>
          <a:xfrm>
            <a:off x="2508250" y="109800"/>
            <a:ext cx="7461300" cy="6819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1" lang="en-AU" sz="4000" strike="noStrike">
                <a:solidFill>
                  <a:srgbClr val="000000"/>
                </a:solidFill>
                <a:latin typeface="Helvetica Neue"/>
                <a:ea typeface="Helvetica Neue"/>
                <a:cs typeface="Helvetica Neue"/>
                <a:sym typeface="Helvetica Neue"/>
              </a:rPr>
              <a:t>Antarctica InSync - </a:t>
            </a:r>
            <a:r>
              <a:rPr b="1" lang="en-AU" sz="4000">
                <a:latin typeface="Helvetica Neue"/>
                <a:ea typeface="Helvetica Neue"/>
                <a:cs typeface="Helvetica Neue"/>
                <a:sym typeface="Helvetica Neue"/>
              </a:rPr>
              <a:t>Strategy</a:t>
            </a:r>
            <a:endParaRPr b="0" sz="4000" strike="noStrike">
              <a:latin typeface="Arial"/>
              <a:ea typeface="Arial"/>
              <a:cs typeface="Arial"/>
              <a:sym typeface="Arial"/>
            </a:endParaRPr>
          </a:p>
        </p:txBody>
      </p:sp>
      <p:sp>
        <p:nvSpPr>
          <p:cNvPr id="274" name="Google Shape;274;g2eefc4f12a7_0_635"/>
          <p:cNvSpPr txBox="1"/>
          <p:nvPr/>
        </p:nvSpPr>
        <p:spPr>
          <a:xfrm>
            <a:off x="1765925" y="6236275"/>
            <a:ext cx="13653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000"/>
              </a:spcBef>
              <a:spcAft>
                <a:spcPts val="1000"/>
              </a:spcAft>
              <a:buNone/>
            </a:pPr>
            <a:r>
              <a:rPr lang="en-AU" sz="1100">
                <a:solidFill>
                  <a:schemeClr val="dk1"/>
                </a:solidFill>
              </a:rPr>
              <a:t>Heil et al. </a:t>
            </a:r>
            <a:r>
              <a:rPr lang="en-AU" sz="1100">
                <a:solidFill>
                  <a:schemeClr val="dk1"/>
                </a:solidFill>
              </a:rPr>
              <a:t> [2023]</a:t>
            </a:r>
            <a:endParaRPr>
              <a:solidFill>
                <a:schemeClr val="dk1"/>
              </a:solidFill>
            </a:endParaRPr>
          </a:p>
        </p:txBody>
      </p:sp>
      <p:sp>
        <p:nvSpPr>
          <p:cNvPr id="275" name="Google Shape;275;g2eefc4f12a7_0_635"/>
          <p:cNvSpPr txBox="1"/>
          <p:nvPr/>
        </p:nvSpPr>
        <p:spPr>
          <a:xfrm>
            <a:off x="131225" y="1905025"/>
            <a:ext cx="3000000" cy="13482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AU" sz="2800">
                <a:solidFill>
                  <a:schemeClr val="dk1"/>
                </a:solidFill>
                <a:latin typeface="Roboto"/>
                <a:ea typeface="Roboto"/>
                <a:cs typeface="Roboto"/>
                <a:sym typeface="Roboto"/>
              </a:rPr>
              <a:t>RSfEAR</a:t>
            </a:r>
            <a:r>
              <a:rPr lang="en-AU" sz="2800">
                <a:solidFill>
                  <a:schemeClr val="dk1"/>
                </a:solidFill>
                <a:latin typeface="Roboto Medium"/>
                <a:ea typeface="Roboto Medium"/>
                <a:cs typeface="Roboto Medium"/>
                <a:sym typeface="Roboto Medium"/>
              </a:rPr>
              <a:t>: </a:t>
            </a:r>
            <a:endParaRPr sz="2800">
              <a:solidFill>
                <a:schemeClr val="dk1"/>
              </a:solidFill>
              <a:latin typeface="Roboto Medium"/>
              <a:ea typeface="Roboto Medium"/>
              <a:cs typeface="Roboto Medium"/>
              <a:sym typeface="Roboto Medium"/>
            </a:endParaRPr>
          </a:p>
          <a:p>
            <a:pPr indent="0" lvl="0" marL="0" rtl="0" algn="l">
              <a:lnSpc>
                <a:spcPct val="90000"/>
              </a:lnSpc>
              <a:spcBef>
                <a:spcPts val="0"/>
              </a:spcBef>
              <a:spcAft>
                <a:spcPts val="0"/>
              </a:spcAft>
              <a:buNone/>
            </a:pPr>
            <a:r>
              <a:rPr lang="en-AU" sz="2800">
                <a:solidFill>
                  <a:schemeClr val="dk1"/>
                </a:solidFill>
                <a:latin typeface="Roboto Medium"/>
                <a:ea typeface="Roboto Medium"/>
                <a:cs typeface="Roboto Medium"/>
                <a:sym typeface="Roboto Medium"/>
              </a:rPr>
              <a:t>An integrated observing system </a:t>
            </a:r>
            <a:endParaRPr sz="2800">
              <a:solidFill>
                <a:schemeClr val="dk1"/>
              </a:solidFill>
              <a:latin typeface="Roboto Medium"/>
              <a:ea typeface="Roboto Medium"/>
              <a:cs typeface="Roboto Medium"/>
              <a:sym typeface="Roboto Medium"/>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g2eefc4f12a7_0_1475"/>
          <p:cNvSpPr/>
          <p:nvPr/>
        </p:nvSpPr>
        <p:spPr>
          <a:xfrm rot="5400000">
            <a:off x="336540" y="-119160"/>
            <a:ext cx="575700" cy="1247100"/>
          </a:xfrm>
          <a:prstGeom prst="snip2SameRect">
            <a:avLst>
              <a:gd fmla="val 16667" name="adj1"/>
              <a:gd fmla="val 0" name="adj2"/>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2eefc4f12a7_0_1475"/>
          <p:cNvSpPr/>
          <p:nvPr/>
        </p:nvSpPr>
        <p:spPr>
          <a:xfrm>
            <a:off x="60480" y="295560"/>
            <a:ext cx="1091100" cy="4242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1" lang="en-AU" sz="2200" strike="noStrike">
                <a:solidFill>
                  <a:srgbClr val="FFFFFF"/>
                </a:solidFill>
                <a:latin typeface="Helvetica Neue"/>
                <a:ea typeface="Helvetica Neue"/>
                <a:cs typeface="Helvetica Neue"/>
                <a:sym typeface="Helvetica Neue"/>
              </a:rPr>
              <a:t>Next?</a:t>
            </a:r>
            <a:endParaRPr b="0" sz="2200" strike="noStrike">
              <a:latin typeface="Arial"/>
              <a:ea typeface="Arial"/>
              <a:cs typeface="Arial"/>
              <a:sym typeface="Arial"/>
            </a:endParaRPr>
          </a:p>
        </p:txBody>
      </p:sp>
      <p:sp>
        <p:nvSpPr>
          <p:cNvPr id="282" name="Google Shape;282;g2eefc4f12a7_0_1475"/>
          <p:cNvSpPr/>
          <p:nvPr/>
        </p:nvSpPr>
        <p:spPr>
          <a:xfrm>
            <a:off x="10992240" y="6312305"/>
            <a:ext cx="790500" cy="5457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t/>
            </a:r>
            <a:endParaRPr b="0" sz="3000" strike="noStrike">
              <a:latin typeface="Arial"/>
              <a:ea typeface="Arial"/>
              <a:cs typeface="Arial"/>
              <a:sym typeface="Arial"/>
            </a:endParaRPr>
          </a:p>
        </p:txBody>
      </p:sp>
      <p:sp>
        <p:nvSpPr>
          <p:cNvPr id="283" name="Google Shape;283;g2eefc4f12a7_0_1475"/>
          <p:cNvSpPr/>
          <p:nvPr/>
        </p:nvSpPr>
        <p:spPr>
          <a:xfrm>
            <a:off x="2508250" y="109800"/>
            <a:ext cx="7461300" cy="6819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1" lang="en-AU" sz="4000" strike="noStrike">
                <a:solidFill>
                  <a:srgbClr val="000000"/>
                </a:solidFill>
                <a:latin typeface="Helvetica Neue"/>
                <a:ea typeface="Helvetica Neue"/>
                <a:cs typeface="Helvetica Neue"/>
                <a:sym typeface="Helvetica Neue"/>
              </a:rPr>
              <a:t>Antarctica InSync - </a:t>
            </a:r>
            <a:r>
              <a:rPr b="1" lang="en-AU" sz="4000">
                <a:latin typeface="Helvetica Neue"/>
                <a:ea typeface="Helvetica Neue"/>
                <a:cs typeface="Helvetica Neue"/>
                <a:sym typeface="Helvetica Neue"/>
              </a:rPr>
              <a:t>Strategy</a:t>
            </a:r>
            <a:endParaRPr b="0" sz="4000" strike="noStrike">
              <a:latin typeface="Arial"/>
              <a:ea typeface="Arial"/>
              <a:cs typeface="Arial"/>
              <a:sym typeface="Arial"/>
            </a:endParaRPr>
          </a:p>
        </p:txBody>
      </p:sp>
      <p:sp>
        <p:nvSpPr>
          <p:cNvPr id="284" name="Google Shape;284;g2eefc4f12a7_0_1475"/>
          <p:cNvSpPr txBox="1"/>
          <p:nvPr/>
        </p:nvSpPr>
        <p:spPr>
          <a:xfrm>
            <a:off x="421825" y="6113525"/>
            <a:ext cx="13653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000"/>
              </a:spcBef>
              <a:spcAft>
                <a:spcPts val="1000"/>
              </a:spcAft>
              <a:buNone/>
            </a:pPr>
            <a:r>
              <a:rPr lang="en-AU" sz="1100">
                <a:solidFill>
                  <a:schemeClr val="dk1"/>
                </a:solidFill>
              </a:rPr>
              <a:t>Rack et al [in prep]</a:t>
            </a:r>
            <a:endParaRPr>
              <a:solidFill>
                <a:schemeClr val="dk1"/>
              </a:solidFill>
            </a:endParaRPr>
          </a:p>
        </p:txBody>
      </p:sp>
      <p:sp>
        <p:nvSpPr>
          <p:cNvPr id="285" name="Google Shape;285;g2eefc4f12a7_0_1475"/>
          <p:cNvSpPr txBox="1"/>
          <p:nvPr/>
        </p:nvSpPr>
        <p:spPr>
          <a:xfrm>
            <a:off x="131225" y="1905025"/>
            <a:ext cx="1519800" cy="1736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AU" sz="2800">
                <a:solidFill>
                  <a:schemeClr val="dk1"/>
                </a:solidFill>
                <a:latin typeface="Roboto"/>
                <a:ea typeface="Roboto"/>
                <a:cs typeface="Roboto"/>
                <a:sym typeface="Roboto"/>
              </a:rPr>
              <a:t>R&amp;D and </a:t>
            </a:r>
            <a:r>
              <a:rPr b="1" lang="en-AU" sz="2800">
                <a:solidFill>
                  <a:schemeClr val="dk1"/>
                </a:solidFill>
                <a:latin typeface="Roboto"/>
                <a:ea typeface="Roboto"/>
                <a:cs typeface="Roboto"/>
                <a:sym typeface="Roboto"/>
              </a:rPr>
              <a:t>RSfEAR</a:t>
            </a:r>
            <a:r>
              <a:rPr lang="en-AU" sz="2800">
                <a:solidFill>
                  <a:schemeClr val="dk1"/>
                </a:solidFill>
                <a:latin typeface="Roboto Medium"/>
                <a:ea typeface="Roboto Medium"/>
                <a:cs typeface="Roboto Medium"/>
                <a:sym typeface="Roboto Medium"/>
              </a:rPr>
              <a:t> </a:t>
            </a:r>
            <a:endParaRPr sz="2800">
              <a:solidFill>
                <a:schemeClr val="dk1"/>
              </a:solidFill>
              <a:latin typeface="Roboto Medium"/>
              <a:ea typeface="Roboto Medium"/>
              <a:cs typeface="Roboto Medium"/>
              <a:sym typeface="Roboto Medium"/>
            </a:endParaRPr>
          </a:p>
          <a:p>
            <a:pPr indent="0" lvl="0" marL="0" rtl="0" algn="l">
              <a:lnSpc>
                <a:spcPct val="90000"/>
              </a:lnSpc>
              <a:spcBef>
                <a:spcPts val="0"/>
              </a:spcBef>
              <a:spcAft>
                <a:spcPts val="0"/>
              </a:spcAft>
              <a:buNone/>
            </a:pPr>
            <a:r>
              <a:t/>
            </a:r>
            <a:endParaRPr sz="2800">
              <a:solidFill>
                <a:schemeClr val="dk1"/>
              </a:solidFill>
              <a:latin typeface="Roboto Medium"/>
              <a:ea typeface="Roboto Medium"/>
              <a:cs typeface="Roboto Medium"/>
              <a:sym typeface="Roboto Medium"/>
            </a:endParaRPr>
          </a:p>
        </p:txBody>
      </p:sp>
      <p:pic>
        <p:nvPicPr>
          <p:cNvPr id="286" name="Google Shape;286;g2eefc4f12a7_0_1475"/>
          <p:cNvPicPr preferRelativeResize="0"/>
          <p:nvPr/>
        </p:nvPicPr>
        <p:blipFill>
          <a:blip r:embed="rId3">
            <a:alphaModFix/>
          </a:blip>
          <a:stretch>
            <a:fillRect/>
          </a:stretch>
        </p:blipFill>
        <p:spPr>
          <a:xfrm>
            <a:off x="2074325" y="915300"/>
            <a:ext cx="9877749" cy="5831715"/>
          </a:xfrm>
          <a:prstGeom prst="rect">
            <a:avLst/>
          </a:prstGeom>
          <a:noFill/>
          <a:ln>
            <a:noFill/>
          </a:ln>
        </p:spPr>
      </p:pic>
      <p:pic>
        <p:nvPicPr>
          <p:cNvPr id="287" name="Google Shape;287;g2eefc4f12a7_0_1475"/>
          <p:cNvPicPr preferRelativeResize="0"/>
          <p:nvPr/>
        </p:nvPicPr>
        <p:blipFill>
          <a:blip r:embed="rId4">
            <a:alphaModFix/>
          </a:blip>
          <a:stretch>
            <a:fillRect/>
          </a:stretch>
        </p:blipFill>
        <p:spPr>
          <a:xfrm>
            <a:off x="6403075" y="1852425"/>
            <a:ext cx="5379674" cy="43524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g2eefc4f12a7_0_648"/>
          <p:cNvSpPr/>
          <p:nvPr/>
        </p:nvSpPr>
        <p:spPr>
          <a:xfrm rot="5400000">
            <a:off x="336540" y="-119160"/>
            <a:ext cx="575700" cy="1247100"/>
          </a:xfrm>
          <a:prstGeom prst="snip2SameRect">
            <a:avLst>
              <a:gd fmla="val 16667" name="adj1"/>
              <a:gd fmla="val 0" name="adj2"/>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g2eefc4f12a7_0_648"/>
          <p:cNvSpPr/>
          <p:nvPr/>
        </p:nvSpPr>
        <p:spPr>
          <a:xfrm>
            <a:off x="60480" y="295560"/>
            <a:ext cx="1091100" cy="4242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1" lang="en-AU" sz="2200" strike="noStrike">
                <a:solidFill>
                  <a:srgbClr val="FFFFFF"/>
                </a:solidFill>
                <a:latin typeface="Helvetica Neue"/>
                <a:ea typeface="Helvetica Neue"/>
                <a:cs typeface="Helvetica Neue"/>
                <a:sym typeface="Helvetica Neue"/>
              </a:rPr>
              <a:t>Next?</a:t>
            </a:r>
            <a:endParaRPr b="0" sz="2200" strike="noStrike">
              <a:latin typeface="Arial"/>
              <a:ea typeface="Arial"/>
              <a:cs typeface="Arial"/>
              <a:sym typeface="Arial"/>
            </a:endParaRPr>
          </a:p>
        </p:txBody>
      </p:sp>
      <p:sp>
        <p:nvSpPr>
          <p:cNvPr id="294" name="Google Shape;294;g2eefc4f12a7_0_648"/>
          <p:cNvSpPr/>
          <p:nvPr/>
        </p:nvSpPr>
        <p:spPr>
          <a:xfrm>
            <a:off x="10992240" y="6312305"/>
            <a:ext cx="790500" cy="5457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t/>
            </a:r>
            <a:endParaRPr b="0" sz="3000" strike="noStrike">
              <a:latin typeface="Arial"/>
              <a:ea typeface="Arial"/>
              <a:cs typeface="Arial"/>
              <a:sym typeface="Arial"/>
            </a:endParaRPr>
          </a:p>
        </p:txBody>
      </p:sp>
      <p:sp>
        <p:nvSpPr>
          <p:cNvPr id="295" name="Google Shape;295;g2eefc4f12a7_0_648"/>
          <p:cNvSpPr/>
          <p:nvPr/>
        </p:nvSpPr>
        <p:spPr>
          <a:xfrm>
            <a:off x="2508250" y="109800"/>
            <a:ext cx="7461300" cy="6819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1" lang="en-AU" sz="4000" strike="noStrike">
                <a:solidFill>
                  <a:srgbClr val="000000"/>
                </a:solidFill>
                <a:latin typeface="Helvetica Neue"/>
                <a:ea typeface="Helvetica Neue"/>
                <a:cs typeface="Helvetica Neue"/>
                <a:sym typeface="Helvetica Neue"/>
              </a:rPr>
              <a:t>Antarctica InSync - </a:t>
            </a:r>
            <a:r>
              <a:rPr b="1" lang="en-AU" sz="4000">
                <a:latin typeface="Helvetica Neue"/>
                <a:ea typeface="Helvetica Neue"/>
                <a:cs typeface="Helvetica Neue"/>
                <a:sym typeface="Helvetica Neue"/>
              </a:rPr>
              <a:t>Strategy</a:t>
            </a:r>
            <a:endParaRPr b="0" sz="4000" strike="noStrike">
              <a:latin typeface="Arial"/>
              <a:ea typeface="Arial"/>
              <a:cs typeface="Arial"/>
              <a:sym typeface="Arial"/>
            </a:endParaRPr>
          </a:p>
        </p:txBody>
      </p:sp>
      <p:sp>
        <p:nvSpPr>
          <p:cNvPr id="296" name="Google Shape;296;g2eefc4f12a7_0_648"/>
          <p:cNvSpPr txBox="1"/>
          <p:nvPr/>
        </p:nvSpPr>
        <p:spPr>
          <a:xfrm>
            <a:off x="359825" y="6236275"/>
            <a:ext cx="32808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000"/>
              </a:spcBef>
              <a:spcAft>
                <a:spcPts val="1000"/>
              </a:spcAft>
              <a:buNone/>
            </a:pPr>
            <a:r>
              <a:rPr lang="en-AU" sz="1100">
                <a:solidFill>
                  <a:schemeClr val="dk1"/>
                </a:solidFill>
              </a:rPr>
              <a:t>Mallett, </a:t>
            </a:r>
            <a:r>
              <a:rPr lang="en-AU" sz="1100">
                <a:solidFill>
                  <a:schemeClr val="dk1"/>
                </a:solidFill>
              </a:rPr>
              <a:t>Heil, Tilling and ISSI team [in prep]</a:t>
            </a:r>
            <a:endParaRPr>
              <a:solidFill>
                <a:schemeClr val="dk1"/>
              </a:solidFill>
            </a:endParaRPr>
          </a:p>
        </p:txBody>
      </p:sp>
      <p:sp>
        <p:nvSpPr>
          <p:cNvPr id="297" name="Google Shape;297;g2eefc4f12a7_0_648"/>
          <p:cNvSpPr txBox="1"/>
          <p:nvPr/>
        </p:nvSpPr>
        <p:spPr>
          <a:xfrm>
            <a:off x="131225" y="1905025"/>
            <a:ext cx="3000000" cy="5727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t/>
            </a:r>
            <a:endParaRPr sz="2800">
              <a:solidFill>
                <a:schemeClr val="dk1"/>
              </a:solidFill>
              <a:latin typeface="Roboto Medium"/>
              <a:ea typeface="Roboto Medium"/>
              <a:cs typeface="Roboto Medium"/>
              <a:sym typeface="Roboto Medium"/>
            </a:endParaRPr>
          </a:p>
        </p:txBody>
      </p:sp>
      <p:pic>
        <p:nvPicPr>
          <p:cNvPr id="298" name="Google Shape;298;g2eefc4f12a7_0_648"/>
          <p:cNvPicPr preferRelativeResize="0"/>
          <p:nvPr/>
        </p:nvPicPr>
        <p:blipFill>
          <a:blip r:embed="rId3">
            <a:alphaModFix/>
          </a:blip>
          <a:stretch>
            <a:fillRect/>
          </a:stretch>
        </p:blipFill>
        <p:spPr>
          <a:xfrm>
            <a:off x="3131225" y="1143508"/>
            <a:ext cx="8271950" cy="5509475"/>
          </a:xfrm>
          <a:prstGeom prst="rect">
            <a:avLst/>
          </a:prstGeom>
          <a:noFill/>
          <a:ln>
            <a:noFill/>
          </a:ln>
        </p:spPr>
      </p:pic>
      <p:sp>
        <p:nvSpPr>
          <p:cNvPr id="299" name="Google Shape;299;g2eefc4f12a7_0_648"/>
          <p:cNvSpPr txBox="1"/>
          <p:nvPr/>
        </p:nvSpPr>
        <p:spPr>
          <a:xfrm>
            <a:off x="920750" y="3450175"/>
            <a:ext cx="2466000" cy="1736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AU" sz="2800">
                <a:solidFill>
                  <a:schemeClr val="dk1"/>
                </a:solidFill>
                <a:latin typeface="Roboto Medium"/>
                <a:ea typeface="Roboto Medium"/>
                <a:cs typeface="Roboto Medium"/>
                <a:sym typeface="Roboto Medium"/>
              </a:rPr>
              <a:t>ISSI Antarctic Team:</a:t>
            </a:r>
            <a:endParaRPr sz="2800">
              <a:solidFill>
                <a:schemeClr val="dk1"/>
              </a:solidFill>
              <a:latin typeface="Roboto Medium"/>
              <a:ea typeface="Roboto Medium"/>
              <a:cs typeface="Roboto Medium"/>
              <a:sym typeface="Roboto Medium"/>
            </a:endParaRPr>
          </a:p>
          <a:p>
            <a:pPr indent="0" lvl="0" marL="0" rtl="0" algn="l">
              <a:lnSpc>
                <a:spcPct val="90000"/>
              </a:lnSpc>
              <a:spcBef>
                <a:spcPts val="0"/>
              </a:spcBef>
              <a:spcAft>
                <a:spcPts val="0"/>
              </a:spcAft>
              <a:buNone/>
            </a:pPr>
            <a:r>
              <a:rPr lang="en-AU" sz="2800">
                <a:solidFill>
                  <a:schemeClr val="dk1"/>
                </a:solidFill>
                <a:latin typeface="Roboto Medium"/>
                <a:ea typeface="Roboto Medium"/>
                <a:cs typeface="Roboto Medium"/>
                <a:sym typeface="Roboto Medium"/>
              </a:rPr>
              <a:t>Multi-scale approach</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g2eefc4f12a7_0_734"/>
          <p:cNvSpPr txBox="1"/>
          <p:nvPr>
            <p:ph type="title"/>
          </p:nvPr>
        </p:nvSpPr>
        <p:spPr>
          <a:xfrm>
            <a:off x="0" y="0"/>
            <a:ext cx="12192000" cy="829500"/>
          </a:xfrm>
          <a:prstGeom prst="rect">
            <a:avLst/>
          </a:prstGeom>
        </p:spPr>
        <p:txBody>
          <a:bodyPr anchorCtr="0" anchor="ctr" bIns="0" lIns="0" spcFirstLastPara="1" rIns="0" wrap="square" tIns="0">
            <a:noAutofit/>
          </a:bodyPr>
          <a:lstStyle/>
          <a:p>
            <a:pPr indent="0" lvl="0" marL="0" rtl="0" algn="ctr">
              <a:spcBef>
                <a:spcPts val="0"/>
              </a:spcBef>
              <a:spcAft>
                <a:spcPts val="0"/>
              </a:spcAft>
              <a:buClr>
                <a:schemeClr val="lt1"/>
              </a:buClr>
              <a:buSzPts val="990"/>
              <a:buFont typeface="Bebas Neue"/>
              <a:buNone/>
            </a:pPr>
            <a:r>
              <a:rPr b="1" lang="en-AU" sz="3530">
                <a:latin typeface="Arial"/>
                <a:ea typeface="Arial"/>
                <a:cs typeface="Arial"/>
                <a:sym typeface="Arial"/>
              </a:rPr>
              <a:t>OSIA Observatory for RSV </a:t>
            </a:r>
            <a:r>
              <a:rPr b="1" i="1" lang="en-AU" sz="3530">
                <a:latin typeface="Arial"/>
                <a:ea typeface="Arial"/>
                <a:cs typeface="Arial"/>
                <a:sym typeface="Arial"/>
              </a:rPr>
              <a:t>Nuyina</a:t>
            </a:r>
            <a:r>
              <a:rPr lang="en-AU" sz="3530">
                <a:latin typeface="Arial"/>
                <a:ea typeface="Arial"/>
                <a:cs typeface="Arial"/>
                <a:sym typeface="Arial"/>
              </a:rPr>
              <a:t> [AAS #4506]</a:t>
            </a:r>
            <a:endParaRPr sz="3259"/>
          </a:p>
        </p:txBody>
      </p:sp>
      <p:sp>
        <p:nvSpPr>
          <p:cNvPr id="306" name="Google Shape;306;g2eefc4f12a7_0_734"/>
          <p:cNvSpPr txBox="1"/>
          <p:nvPr>
            <p:ph idx="1" type="body"/>
          </p:nvPr>
        </p:nvSpPr>
        <p:spPr>
          <a:xfrm>
            <a:off x="4764125" y="1026175"/>
            <a:ext cx="3149100" cy="520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AU"/>
              <a:t>Atmosphere sensors</a:t>
            </a:r>
            <a:endParaRPr/>
          </a:p>
        </p:txBody>
      </p:sp>
      <p:pic>
        <p:nvPicPr>
          <p:cNvPr descr="Diagram, engineering drawing&#10;&#10;Description automatically generated" id="307" name="Google Shape;307;g2eefc4f12a7_0_734"/>
          <p:cNvPicPr preferRelativeResize="0"/>
          <p:nvPr/>
        </p:nvPicPr>
        <p:blipFill rotWithShape="1">
          <a:blip r:embed="rId3">
            <a:alphaModFix/>
          </a:blip>
          <a:srcRect b="0" l="0" r="0" t="0"/>
          <a:stretch/>
        </p:blipFill>
        <p:spPr>
          <a:xfrm>
            <a:off x="271675" y="2225699"/>
            <a:ext cx="9686552" cy="3201574"/>
          </a:xfrm>
          <a:prstGeom prst="rect">
            <a:avLst/>
          </a:prstGeom>
          <a:noFill/>
          <a:ln cap="flat" cmpd="sng" w="9525">
            <a:solidFill>
              <a:schemeClr val="lt1"/>
            </a:solidFill>
            <a:prstDash val="solid"/>
            <a:round/>
            <a:headEnd len="sm" w="sm" type="none"/>
            <a:tailEnd len="sm" w="sm" type="none"/>
          </a:ln>
        </p:spPr>
      </p:pic>
      <p:sp>
        <p:nvSpPr>
          <p:cNvPr id="308" name="Google Shape;308;g2eefc4f12a7_0_734"/>
          <p:cNvSpPr txBox="1"/>
          <p:nvPr/>
        </p:nvSpPr>
        <p:spPr>
          <a:xfrm>
            <a:off x="9317850" y="1122700"/>
            <a:ext cx="2480700" cy="5727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None/>
            </a:pPr>
            <a:r>
              <a:rPr lang="en-AU" sz="2800">
                <a:solidFill>
                  <a:schemeClr val="dk1"/>
                </a:solidFill>
                <a:latin typeface="Calibri"/>
                <a:ea typeface="Calibri"/>
                <a:cs typeface="Calibri"/>
                <a:sym typeface="Calibri"/>
              </a:rPr>
              <a:t>Sea-ice sensors</a:t>
            </a:r>
            <a:endParaRPr/>
          </a:p>
        </p:txBody>
      </p:sp>
      <p:sp>
        <p:nvSpPr>
          <p:cNvPr id="309" name="Google Shape;309;g2eefc4f12a7_0_734"/>
          <p:cNvSpPr txBox="1"/>
          <p:nvPr/>
        </p:nvSpPr>
        <p:spPr>
          <a:xfrm>
            <a:off x="808125" y="1546975"/>
            <a:ext cx="3517800" cy="5727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None/>
            </a:pPr>
            <a:r>
              <a:rPr lang="en-AU" sz="2800">
                <a:solidFill>
                  <a:schemeClr val="dk1"/>
                </a:solidFill>
                <a:latin typeface="Calibri"/>
                <a:ea typeface="Calibri"/>
                <a:cs typeface="Calibri"/>
                <a:sym typeface="Calibri"/>
              </a:rPr>
              <a:t>Ocean sensors</a:t>
            </a:r>
            <a:endParaRPr>
              <a:solidFill>
                <a:schemeClr val="dk1"/>
              </a:solidFill>
            </a:endParaRPr>
          </a:p>
        </p:txBody>
      </p:sp>
      <p:sp>
        <p:nvSpPr>
          <p:cNvPr id="310" name="Google Shape;310;g2eefc4f12a7_0_734"/>
          <p:cNvSpPr txBox="1"/>
          <p:nvPr/>
        </p:nvSpPr>
        <p:spPr>
          <a:xfrm>
            <a:off x="0" y="6210300"/>
            <a:ext cx="12118200" cy="4617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1000"/>
              </a:spcBef>
              <a:spcAft>
                <a:spcPts val="0"/>
              </a:spcAft>
              <a:buNone/>
            </a:pPr>
            <a:r>
              <a:rPr lang="en-AU" sz="2000">
                <a:solidFill>
                  <a:schemeClr val="dk1"/>
                </a:solidFill>
                <a:latin typeface="Calibri"/>
                <a:ea typeface="Calibri"/>
                <a:cs typeface="Calibri"/>
                <a:sym typeface="Calibri"/>
              </a:rPr>
              <a:t>In addition: Science-enabling functions and sensors from </a:t>
            </a:r>
            <a:r>
              <a:rPr i="1" lang="en-AU" sz="2000">
                <a:solidFill>
                  <a:schemeClr val="dk1"/>
                </a:solidFill>
                <a:latin typeface="Calibri"/>
                <a:ea typeface="Calibri"/>
                <a:cs typeface="Calibri"/>
                <a:sym typeface="Calibri"/>
              </a:rPr>
              <a:t>Nuyina’s</a:t>
            </a:r>
            <a:r>
              <a:rPr lang="en-AU" sz="2000">
                <a:solidFill>
                  <a:schemeClr val="dk1"/>
                </a:solidFill>
                <a:latin typeface="Calibri"/>
                <a:ea typeface="Calibri"/>
                <a:cs typeface="Calibri"/>
                <a:sym typeface="Calibri"/>
              </a:rPr>
              <a:t> general Science Data Management System.</a:t>
            </a:r>
            <a:endParaRPr sz="2000">
              <a:solidFill>
                <a:schemeClr val="dk1"/>
              </a:solidFill>
              <a:latin typeface="Calibri"/>
              <a:ea typeface="Calibri"/>
              <a:cs typeface="Calibri"/>
              <a:sym typeface="Calibri"/>
            </a:endParaRPr>
          </a:p>
        </p:txBody>
      </p:sp>
      <p:cxnSp>
        <p:nvCxnSpPr>
          <p:cNvPr id="311" name="Google Shape;311;g2eefc4f12a7_0_734"/>
          <p:cNvCxnSpPr/>
          <p:nvPr/>
        </p:nvCxnSpPr>
        <p:spPr>
          <a:xfrm>
            <a:off x="2858525" y="2032325"/>
            <a:ext cx="1905600" cy="2630700"/>
          </a:xfrm>
          <a:prstGeom prst="straightConnector1">
            <a:avLst/>
          </a:prstGeom>
          <a:noFill/>
          <a:ln cap="flat" cmpd="sng" w="28575">
            <a:solidFill>
              <a:srgbClr val="B6D7A8"/>
            </a:solidFill>
            <a:prstDash val="solid"/>
            <a:round/>
            <a:headEnd len="med" w="med" type="none"/>
            <a:tailEnd len="med" w="med" type="triangle"/>
          </a:ln>
        </p:spPr>
      </p:cxnSp>
      <p:cxnSp>
        <p:nvCxnSpPr>
          <p:cNvPr id="312" name="Google Shape;312;g2eefc4f12a7_0_734"/>
          <p:cNvCxnSpPr/>
          <p:nvPr/>
        </p:nvCxnSpPr>
        <p:spPr>
          <a:xfrm>
            <a:off x="2944050" y="2032325"/>
            <a:ext cx="3133800" cy="1218900"/>
          </a:xfrm>
          <a:prstGeom prst="straightConnector1">
            <a:avLst/>
          </a:prstGeom>
          <a:noFill/>
          <a:ln cap="flat" cmpd="sng" w="28575">
            <a:solidFill>
              <a:srgbClr val="B6D7A8"/>
            </a:solidFill>
            <a:prstDash val="solid"/>
            <a:round/>
            <a:headEnd len="med" w="med" type="none"/>
            <a:tailEnd len="med" w="med" type="triangle"/>
          </a:ln>
        </p:spPr>
      </p:cxnSp>
      <p:cxnSp>
        <p:nvCxnSpPr>
          <p:cNvPr id="313" name="Google Shape;313;g2eefc4f12a7_0_734"/>
          <p:cNvCxnSpPr/>
          <p:nvPr/>
        </p:nvCxnSpPr>
        <p:spPr>
          <a:xfrm flipH="1">
            <a:off x="6695100" y="1421025"/>
            <a:ext cx="350400" cy="1614300"/>
          </a:xfrm>
          <a:prstGeom prst="straightConnector1">
            <a:avLst/>
          </a:prstGeom>
          <a:noFill/>
          <a:ln cap="flat" cmpd="sng" w="28575">
            <a:solidFill>
              <a:srgbClr val="3C78D8"/>
            </a:solidFill>
            <a:prstDash val="solid"/>
            <a:round/>
            <a:headEnd len="med" w="med" type="none"/>
            <a:tailEnd len="med" w="med" type="triangle"/>
          </a:ln>
        </p:spPr>
      </p:cxnSp>
      <p:cxnSp>
        <p:nvCxnSpPr>
          <p:cNvPr id="314" name="Google Shape;314;g2eefc4f12a7_0_734"/>
          <p:cNvCxnSpPr/>
          <p:nvPr/>
        </p:nvCxnSpPr>
        <p:spPr>
          <a:xfrm>
            <a:off x="7098513" y="1421025"/>
            <a:ext cx="2390100" cy="2333100"/>
          </a:xfrm>
          <a:prstGeom prst="straightConnector1">
            <a:avLst/>
          </a:prstGeom>
          <a:noFill/>
          <a:ln cap="flat" cmpd="sng" w="28575">
            <a:solidFill>
              <a:srgbClr val="1155CC"/>
            </a:solidFill>
            <a:prstDash val="solid"/>
            <a:round/>
            <a:headEnd len="med" w="med" type="none"/>
            <a:tailEnd len="med" w="med" type="triangle"/>
          </a:ln>
        </p:spPr>
      </p:cxnSp>
      <p:cxnSp>
        <p:nvCxnSpPr>
          <p:cNvPr id="315" name="Google Shape;315;g2eefc4f12a7_0_734"/>
          <p:cNvCxnSpPr/>
          <p:nvPr/>
        </p:nvCxnSpPr>
        <p:spPr>
          <a:xfrm flipH="1">
            <a:off x="6857000" y="1639500"/>
            <a:ext cx="3872700" cy="2475600"/>
          </a:xfrm>
          <a:prstGeom prst="straightConnector1">
            <a:avLst/>
          </a:prstGeom>
          <a:noFill/>
          <a:ln cap="flat" cmpd="sng" w="28575">
            <a:solidFill>
              <a:srgbClr val="B45F06"/>
            </a:solidFill>
            <a:prstDash val="solid"/>
            <a:round/>
            <a:headEnd len="med" w="med" type="none"/>
            <a:tailEnd len="med" w="med" type="triangle"/>
          </a:ln>
        </p:spPr>
      </p:cxnSp>
      <p:cxnSp>
        <p:nvCxnSpPr>
          <p:cNvPr id="316" name="Google Shape;316;g2eefc4f12a7_0_734"/>
          <p:cNvCxnSpPr/>
          <p:nvPr/>
        </p:nvCxnSpPr>
        <p:spPr>
          <a:xfrm flipH="1">
            <a:off x="6486750" y="1639500"/>
            <a:ext cx="4079700" cy="1233600"/>
          </a:xfrm>
          <a:prstGeom prst="straightConnector1">
            <a:avLst/>
          </a:prstGeom>
          <a:noFill/>
          <a:ln cap="flat" cmpd="sng" w="28575">
            <a:solidFill>
              <a:srgbClr val="B45F06"/>
            </a:solidFill>
            <a:prstDash val="solid"/>
            <a:round/>
            <a:headEnd len="med" w="med" type="none"/>
            <a:tailEnd len="med" w="med" type="triangle"/>
          </a:ln>
        </p:spPr>
      </p:cxnSp>
      <p:cxnSp>
        <p:nvCxnSpPr>
          <p:cNvPr id="317" name="Google Shape;317;g2eefc4f12a7_0_734"/>
          <p:cNvCxnSpPr/>
          <p:nvPr/>
        </p:nvCxnSpPr>
        <p:spPr>
          <a:xfrm flipH="1">
            <a:off x="6425225" y="1421025"/>
            <a:ext cx="518100" cy="989400"/>
          </a:xfrm>
          <a:prstGeom prst="straightConnector1">
            <a:avLst/>
          </a:prstGeom>
          <a:noFill/>
          <a:ln cap="flat" cmpd="sng" w="28575">
            <a:solidFill>
              <a:srgbClr val="3C78D8"/>
            </a:solidFill>
            <a:prstDash val="solid"/>
            <a:round/>
            <a:headEnd len="med" w="med" type="none"/>
            <a:tailEnd len="med" w="med" type="triangle"/>
          </a:ln>
        </p:spPr>
      </p:cxnSp>
      <p:cxnSp>
        <p:nvCxnSpPr>
          <p:cNvPr id="318" name="Google Shape;318;g2eefc4f12a7_0_734"/>
          <p:cNvCxnSpPr/>
          <p:nvPr/>
        </p:nvCxnSpPr>
        <p:spPr>
          <a:xfrm flipH="1">
            <a:off x="9940425" y="1644000"/>
            <a:ext cx="875400" cy="2399100"/>
          </a:xfrm>
          <a:prstGeom prst="straightConnector1">
            <a:avLst/>
          </a:prstGeom>
          <a:noFill/>
          <a:ln cap="flat" cmpd="sng" w="28575">
            <a:solidFill>
              <a:srgbClr val="B45F06"/>
            </a:solidFill>
            <a:prstDash val="solid"/>
            <a:round/>
            <a:headEnd len="med" w="med" type="none"/>
            <a:tailEnd len="med" w="med" type="triangle"/>
          </a:ln>
        </p:spPr>
      </p:cxnSp>
      <p:sp>
        <p:nvSpPr>
          <p:cNvPr id="319" name="Google Shape;319;g2eefc4f12a7_0_734"/>
          <p:cNvSpPr txBox="1"/>
          <p:nvPr/>
        </p:nvSpPr>
        <p:spPr>
          <a:xfrm>
            <a:off x="158750" y="5301988"/>
            <a:ext cx="30000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300"/>
              </a:spcBef>
              <a:spcAft>
                <a:spcPts val="1300"/>
              </a:spcAft>
              <a:buNone/>
            </a:pPr>
            <a:r>
              <a:rPr lang="en-AU" sz="1100">
                <a:solidFill>
                  <a:schemeClr val="dk1"/>
                </a:solidFill>
              </a:rPr>
              <a:t>Heil et al. [in prep]</a:t>
            </a:r>
            <a:endParaRPr/>
          </a:p>
        </p:txBody>
      </p:sp>
      <p:cxnSp>
        <p:nvCxnSpPr>
          <p:cNvPr id="320" name="Google Shape;320;g2eefc4f12a7_0_734"/>
          <p:cNvCxnSpPr/>
          <p:nvPr/>
        </p:nvCxnSpPr>
        <p:spPr>
          <a:xfrm flipH="1">
            <a:off x="2268750" y="2069950"/>
            <a:ext cx="495000" cy="2538600"/>
          </a:xfrm>
          <a:prstGeom prst="straightConnector1">
            <a:avLst/>
          </a:prstGeom>
          <a:noFill/>
          <a:ln cap="flat" cmpd="sng" w="28575">
            <a:solidFill>
              <a:srgbClr val="B6D7A8"/>
            </a:solidFill>
            <a:prstDash val="solid"/>
            <a:round/>
            <a:headEnd len="med" w="med" type="none"/>
            <a:tailEnd len="med" w="med" type="triangl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g2eefc4f12a7_0_946"/>
          <p:cNvSpPr txBox="1"/>
          <p:nvPr/>
        </p:nvSpPr>
        <p:spPr>
          <a:xfrm>
            <a:off x="0" y="0"/>
            <a:ext cx="12287400" cy="794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AU" sz="4400">
                <a:solidFill>
                  <a:schemeClr val="dk1"/>
                </a:solidFill>
                <a:latin typeface="Calibri"/>
                <a:ea typeface="Calibri"/>
                <a:cs typeface="Calibri"/>
                <a:sym typeface="Calibri"/>
              </a:rPr>
              <a:t>RSV </a:t>
            </a:r>
            <a:r>
              <a:rPr b="1" i="1" lang="en-AU" sz="4400">
                <a:solidFill>
                  <a:schemeClr val="dk1"/>
                </a:solidFill>
                <a:latin typeface="Calibri"/>
                <a:ea typeface="Calibri"/>
                <a:cs typeface="Calibri"/>
                <a:sym typeface="Calibri"/>
              </a:rPr>
              <a:t>Nuyina</a:t>
            </a:r>
            <a:r>
              <a:rPr b="1" lang="en-AU" sz="4400">
                <a:solidFill>
                  <a:schemeClr val="dk1"/>
                </a:solidFill>
                <a:latin typeface="Calibri"/>
                <a:ea typeface="Calibri"/>
                <a:cs typeface="Calibri"/>
                <a:sym typeface="Calibri"/>
              </a:rPr>
              <a:t>: OSIA wave-ice cameras </a:t>
            </a:r>
            <a:endParaRPr b="1" sz="4400">
              <a:solidFill>
                <a:schemeClr val="dk1"/>
              </a:solidFill>
              <a:latin typeface="Calibri"/>
              <a:ea typeface="Calibri"/>
              <a:cs typeface="Calibri"/>
              <a:sym typeface="Calibri"/>
            </a:endParaRPr>
          </a:p>
        </p:txBody>
      </p:sp>
      <p:pic>
        <p:nvPicPr>
          <p:cNvPr id="327" name="Google Shape;327;g2eefc4f12a7_0_946"/>
          <p:cNvPicPr preferRelativeResize="0"/>
          <p:nvPr/>
        </p:nvPicPr>
        <p:blipFill>
          <a:blip r:embed="rId3">
            <a:alphaModFix/>
          </a:blip>
          <a:stretch>
            <a:fillRect/>
          </a:stretch>
        </p:blipFill>
        <p:spPr>
          <a:xfrm>
            <a:off x="-45112" y="1147175"/>
            <a:ext cx="7630576" cy="3688250"/>
          </a:xfrm>
          <a:prstGeom prst="rect">
            <a:avLst/>
          </a:prstGeom>
          <a:noFill/>
          <a:ln>
            <a:noFill/>
          </a:ln>
        </p:spPr>
      </p:pic>
      <p:pic>
        <p:nvPicPr>
          <p:cNvPr id="328" name="Google Shape;328;g2eefc4f12a7_0_946"/>
          <p:cNvPicPr preferRelativeResize="0"/>
          <p:nvPr/>
        </p:nvPicPr>
        <p:blipFill>
          <a:blip r:embed="rId4">
            <a:alphaModFix/>
          </a:blip>
          <a:stretch>
            <a:fillRect/>
          </a:stretch>
        </p:blipFill>
        <p:spPr>
          <a:xfrm>
            <a:off x="7667950" y="1147186"/>
            <a:ext cx="4344125" cy="3776426"/>
          </a:xfrm>
          <a:prstGeom prst="rect">
            <a:avLst/>
          </a:prstGeom>
          <a:noFill/>
          <a:ln>
            <a:noFill/>
          </a:ln>
        </p:spPr>
      </p:pic>
      <p:sp>
        <p:nvSpPr>
          <p:cNvPr id="329" name="Google Shape;329;g2eefc4f12a7_0_946"/>
          <p:cNvSpPr txBox="1"/>
          <p:nvPr/>
        </p:nvSpPr>
        <p:spPr>
          <a:xfrm>
            <a:off x="141825" y="4923600"/>
            <a:ext cx="11870400" cy="917400"/>
          </a:xfrm>
          <a:prstGeom prst="rect">
            <a:avLst/>
          </a:prstGeom>
          <a:noFill/>
          <a:ln>
            <a:noFill/>
          </a:ln>
        </p:spPr>
        <p:txBody>
          <a:bodyPr anchorCtr="0" anchor="t" bIns="91425" lIns="91425" spcFirstLastPara="1" rIns="91425" wrap="square" tIns="91425">
            <a:spAutoFit/>
          </a:bodyPr>
          <a:lstStyle/>
          <a:p>
            <a:pPr indent="0" lvl="0" marL="0" rtl="0" algn="l">
              <a:lnSpc>
                <a:spcPct val="70000"/>
              </a:lnSpc>
              <a:spcBef>
                <a:spcPts val="0"/>
              </a:spcBef>
              <a:spcAft>
                <a:spcPts val="0"/>
              </a:spcAft>
              <a:buNone/>
            </a:pPr>
            <a:r>
              <a:rPr lang="en-AU" sz="2400">
                <a:solidFill>
                  <a:schemeClr val="dk1"/>
                </a:solidFill>
                <a:latin typeface="Calibri"/>
                <a:ea typeface="Calibri"/>
                <a:cs typeface="Calibri"/>
                <a:sym typeface="Calibri"/>
              </a:rPr>
              <a:t>Derived variables incl surface elevation, wave evolution and attenuation, sea-ice thickness, sea-ice type etc.</a:t>
            </a:r>
            <a:r>
              <a:rPr b="1" lang="en-AU" sz="4400">
                <a:solidFill>
                  <a:schemeClr val="dk1"/>
                </a:solidFill>
                <a:latin typeface="Calibri"/>
                <a:ea typeface="Calibri"/>
                <a:cs typeface="Calibri"/>
                <a:sym typeface="Calibri"/>
              </a:rPr>
              <a:t>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05" name="Shape 105"/>
        <p:cNvGrpSpPr/>
        <p:nvPr/>
      </p:nvGrpSpPr>
      <p:grpSpPr>
        <a:xfrm>
          <a:off x="0" y="0"/>
          <a:ext cx="0" cy="0"/>
          <a:chOff x="0" y="0"/>
          <a:chExt cx="0" cy="0"/>
        </a:xfrm>
      </p:grpSpPr>
      <p:sp>
        <p:nvSpPr>
          <p:cNvPr id="106" name="Google Shape;106;g2eefc4f12a7_0_132"/>
          <p:cNvSpPr txBox="1"/>
          <p:nvPr>
            <p:ph idx="1" type="body"/>
          </p:nvPr>
        </p:nvSpPr>
        <p:spPr>
          <a:xfrm>
            <a:off x="-4482183" y="1772000"/>
            <a:ext cx="11499600" cy="5917500"/>
          </a:xfrm>
          <a:prstGeom prst="rect">
            <a:avLst/>
          </a:prstGeom>
        </p:spPr>
        <p:txBody>
          <a:bodyPr anchorCtr="0" anchor="t" bIns="0" lIns="0" spcFirstLastPara="1" rIns="0" wrap="square" tIns="0">
            <a:normAutofit/>
          </a:bodyPr>
          <a:lstStyle/>
          <a:p>
            <a:pPr indent="0" lvl="0" marL="0" rtl="0" algn="l">
              <a:spcBef>
                <a:spcPts val="1300"/>
              </a:spcBef>
              <a:spcAft>
                <a:spcPts val="0"/>
              </a:spcAft>
              <a:buNone/>
            </a:pPr>
            <a:r>
              <a:t/>
            </a:r>
            <a:endParaRPr sz="1500">
              <a:solidFill>
                <a:schemeClr val="dk1"/>
              </a:solidFill>
            </a:endParaRPr>
          </a:p>
          <a:p>
            <a:pPr indent="0" lvl="0" marL="0" rtl="0" algn="l">
              <a:spcBef>
                <a:spcPts val="1300"/>
              </a:spcBef>
              <a:spcAft>
                <a:spcPts val="0"/>
              </a:spcAft>
              <a:buNone/>
            </a:pPr>
            <a:r>
              <a:t/>
            </a:r>
            <a:endParaRPr sz="1500">
              <a:solidFill>
                <a:schemeClr val="dk1"/>
              </a:solidFill>
            </a:endParaRPr>
          </a:p>
          <a:p>
            <a:pPr indent="0" lvl="0" marL="0" rtl="0" algn="l">
              <a:spcBef>
                <a:spcPts val="1300"/>
              </a:spcBef>
              <a:spcAft>
                <a:spcPts val="0"/>
              </a:spcAft>
              <a:buNone/>
            </a:pPr>
            <a:r>
              <a:t/>
            </a:r>
            <a:endParaRPr sz="1500">
              <a:solidFill>
                <a:schemeClr val="dk1"/>
              </a:solidFill>
            </a:endParaRPr>
          </a:p>
          <a:p>
            <a:pPr indent="0" lvl="0" marL="609600" rtl="0" algn="l">
              <a:spcBef>
                <a:spcPts val="1300"/>
              </a:spcBef>
              <a:spcAft>
                <a:spcPts val="1300"/>
              </a:spcAft>
              <a:buNone/>
            </a:pPr>
            <a:r>
              <a:t/>
            </a:r>
            <a:endParaRPr sz="1500">
              <a:solidFill>
                <a:schemeClr val="dk1"/>
              </a:solidFill>
            </a:endParaRPr>
          </a:p>
        </p:txBody>
      </p:sp>
      <p:pic>
        <p:nvPicPr>
          <p:cNvPr id="107" name="Google Shape;107;g2eefc4f12a7_0_132"/>
          <p:cNvPicPr preferRelativeResize="0"/>
          <p:nvPr/>
        </p:nvPicPr>
        <p:blipFill>
          <a:blip r:embed="rId3">
            <a:alphaModFix/>
          </a:blip>
          <a:stretch>
            <a:fillRect/>
          </a:stretch>
        </p:blipFill>
        <p:spPr>
          <a:xfrm>
            <a:off x="2563983" y="-33717"/>
            <a:ext cx="6925436" cy="6925436"/>
          </a:xfrm>
          <a:prstGeom prst="rect">
            <a:avLst/>
          </a:prstGeom>
          <a:noFill/>
          <a:ln>
            <a:noFill/>
          </a:ln>
        </p:spPr>
      </p:pic>
      <p:sp>
        <p:nvSpPr>
          <p:cNvPr id="108" name="Google Shape;108;g2eefc4f12a7_0_132"/>
          <p:cNvSpPr txBox="1"/>
          <p:nvPr/>
        </p:nvSpPr>
        <p:spPr>
          <a:xfrm>
            <a:off x="7776500" y="6223700"/>
            <a:ext cx="2466300" cy="4770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300"/>
              </a:spcBef>
              <a:spcAft>
                <a:spcPts val="1300"/>
              </a:spcAft>
              <a:buNone/>
            </a:pPr>
            <a:r>
              <a:rPr lang="en-AU" sz="1500">
                <a:solidFill>
                  <a:srgbClr val="EFEFEF"/>
                </a:solidFill>
              </a:rPr>
              <a:t>EUMETSAT &amp; ESA [2023]</a:t>
            </a:r>
            <a:endParaRPr sz="1900"/>
          </a:p>
        </p:txBody>
      </p:sp>
      <p:pic>
        <p:nvPicPr>
          <p:cNvPr id="109" name="Google Shape;109;g2eefc4f12a7_0_132"/>
          <p:cNvPicPr preferRelativeResize="0"/>
          <p:nvPr/>
        </p:nvPicPr>
        <p:blipFill>
          <a:blip r:embed="rId4">
            <a:alphaModFix/>
          </a:blip>
          <a:stretch>
            <a:fillRect/>
          </a:stretch>
        </p:blipFill>
        <p:spPr>
          <a:xfrm>
            <a:off x="-69283" y="2442900"/>
            <a:ext cx="12192000" cy="2471566"/>
          </a:xfrm>
          <a:prstGeom prst="rect">
            <a:avLst/>
          </a:prstGeom>
          <a:noFill/>
          <a:ln>
            <a:noFill/>
          </a:ln>
        </p:spPr>
      </p:pic>
      <p:cxnSp>
        <p:nvCxnSpPr>
          <p:cNvPr id="110" name="Google Shape;110;g2eefc4f12a7_0_132"/>
          <p:cNvCxnSpPr/>
          <p:nvPr/>
        </p:nvCxnSpPr>
        <p:spPr>
          <a:xfrm>
            <a:off x="644900" y="2779233"/>
            <a:ext cx="10594500" cy="8400"/>
          </a:xfrm>
          <a:prstGeom prst="straightConnector1">
            <a:avLst/>
          </a:prstGeom>
          <a:noFill/>
          <a:ln cap="flat" cmpd="sng" w="28575">
            <a:solidFill>
              <a:srgbClr val="595959"/>
            </a:solidFill>
            <a:prstDash val="solid"/>
            <a:round/>
            <a:headEnd len="med" w="med" type="none"/>
            <a:tailEnd len="med" w="med" type="triangle"/>
          </a:ln>
        </p:spPr>
      </p:cxnSp>
      <p:sp>
        <p:nvSpPr>
          <p:cNvPr id="111" name="Google Shape;111;g2eefc4f12a7_0_132"/>
          <p:cNvSpPr txBox="1"/>
          <p:nvPr/>
        </p:nvSpPr>
        <p:spPr>
          <a:xfrm>
            <a:off x="11282933" y="2526967"/>
            <a:ext cx="748500" cy="4926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AU" sz="1600"/>
              <a:t>Time</a:t>
            </a:r>
            <a:endParaRPr sz="16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pic>
        <p:nvPicPr>
          <p:cNvPr descr="Graphical user interface, application&#10;&#10;Description automatically generated" id="334" name="Google Shape;334;g2eefc4f12a7_0_1033"/>
          <p:cNvPicPr preferRelativeResize="0"/>
          <p:nvPr/>
        </p:nvPicPr>
        <p:blipFill rotWithShape="1">
          <a:blip r:embed="rId3">
            <a:alphaModFix/>
          </a:blip>
          <a:srcRect b="5279" l="10312" r="59569" t="65836"/>
          <a:stretch/>
        </p:blipFill>
        <p:spPr>
          <a:xfrm>
            <a:off x="327642" y="3504800"/>
            <a:ext cx="5934610" cy="2863392"/>
          </a:xfrm>
          <a:prstGeom prst="rect">
            <a:avLst/>
          </a:prstGeom>
          <a:noFill/>
          <a:ln>
            <a:noFill/>
          </a:ln>
        </p:spPr>
      </p:pic>
      <p:sp>
        <p:nvSpPr>
          <p:cNvPr id="335" name="Google Shape;335;g2eefc4f12a7_0_1033"/>
          <p:cNvSpPr txBox="1"/>
          <p:nvPr>
            <p:ph type="ctrTitle"/>
          </p:nvPr>
        </p:nvSpPr>
        <p:spPr>
          <a:xfrm>
            <a:off x="529175" y="177134"/>
            <a:ext cx="11247300" cy="15585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b="1" lang="en-AU" sz="4400"/>
              <a:t>OSIA: </a:t>
            </a:r>
            <a:r>
              <a:rPr lang="en-AU" sz="4400"/>
              <a:t>Wave height in sea ice from </a:t>
            </a:r>
            <a:endParaRPr sz="4400"/>
          </a:p>
          <a:p>
            <a:pPr indent="0" lvl="0" marL="0" rtl="0" algn="ctr">
              <a:spcBef>
                <a:spcPts val="0"/>
              </a:spcBef>
              <a:spcAft>
                <a:spcPts val="0"/>
              </a:spcAft>
              <a:buNone/>
            </a:pPr>
            <a:r>
              <a:rPr lang="en-AU" sz="4400"/>
              <a:t>stereo images</a:t>
            </a:r>
            <a:endParaRPr sz="4400"/>
          </a:p>
        </p:txBody>
      </p:sp>
      <p:sp>
        <p:nvSpPr>
          <p:cNvPr id="336" name="Google Shape;336;g2eefc4f12a7_0_1033"/>
          <p:cNvSpPr txBox="1"/>
          <p:nvPr/>
        </p:nvSpPr>
        <p:spPr>
          <a:xfrm>
            <a:off x="9298094" y="6457094"/>
            <a:ext cx="3000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AU" sz="1100">
                <a:solidFill>
                  <a:schemeClr val="dk1"/>
                </a:solidFill>
                <a:latin typeface="Calibri"/>
                <a:ea typeface="Calibri"/>
                <a:cs typeface="Calibri"/>
                <a:sym typeface="Calibri"/>
              </a:rPr>
              <a:t>Tersigni, Toffoli and Heil, V3 2023/24</a:t>
            </a:r>
            <a:endParaRPr sz="700"/>
          </a:p>
        </p:txBody>
      </p:sp>
      <p:sp>
        <p:nvSpPr>
          <p:cNvPr id="337" name="Google Shape;337;g2eefc4f12a7_0_1033"/>
          <p:cNvSpPr txBox="1"/>
          <p:nvPr/>
        </p:nvSpPr>
        <p:spPr>
          <a:xfrm>
            <a:off x="415650" y="3941225"/>
            <a:ext cx="3000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00"/>
          </a:p>
        </p:txBody>
      </p:sp>
      <p:pic>
        <p:nvPicPr>
          <p:cNvPr id="338" name="Google Shape;338;g2eefc4f12a7_0_1033"/>
          <p:cNvPicPr preferRelativeResize="0"/>
          <p:nvPr/>
        </p:nvPicPr>
        <p:blipFill>
          <a:blip r:embed="rId4">
            <a:alphaModFix/>
          </a:blip>
          <a:stretch>
            <a:fillRect/>
          </a:stretch>
        </p:blipFill>
        <p:spPr>
          <a:xfrm>
            <a:off x="6209326" y="1838092"/>
            <a:ext cx="5830273" cy="4618997"/>
          </a:xfrm>
          <a:prstGeom prst="rect">
            <a:avLst/>
          </a:prstGeom>
          <a:noFill/>
          <a:ln>
            <a:noFill/>
          </a:ln>
        </p:spPr>
      </p:pic>
      <p:pic>
        <p:nvPicPr>
          <p:cNvPr id="339" name="Google Shape;339;g2eefc4f12a7_0_1033"/>
          <p:cNvPicPr preferRelativeResize="0"/>
          <p:nvPr/>
        </p:nvPicPr>
        <p:blipFill>
          <a:blip r:embed="rId5">
            <a:alphaModFix/>
          </a:blip>
          <a:stretch>
            <a:fillRect/>
          </a:stretch>
        </p:blipFill>
        <p:spPr>
          <a:xfrm>
            <a:off x="872075" y="2056129"/>
            <a:ext cx="5168425" cy="12353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pic>
        <p:nvPicPr>
          <p:cNvPr id="345" name="Google Shape;345;g2eefc4f12a7_0_1121"/>
          <p:cNvPicPr preferRelativeResize="0"/>
          <p:nvPr/>
        </p:nvPicPr>
        <p:blipFill>
          <a:blip r:embed="rId3">
            <a:alphaModFix/>
          </a:blip>
          <a:stretch>
            <a:fillRect/>
          </a:stretch>
        </p:blipFill>
        <p:spPr>
          <a:xfrm>
            <a:off x="78350" y="840625"/>
            <a:ext cx="5933000" cy="2998000"/>
          </a:xfrm>
          <a:prstGeom prst="rect">
            <a:avLst/>
          </a:prstGeom>
          <a:noFill/>
          <a:ln>
            <a:noFill/>
          </a:ln>
        </p:spPr>
      </p:pic>
      <p:pic>
        <p:nvPicPr>
          <p:cNvPr id="346" name="Google Shape;346;g2eefc4f12a7_0_1121"/>
          <p:cNvPicPr preferRelativeResize="0"/>
          <p:nvPr/>
        </p:nvPicPr>
        <p:blipFill>
          <a:blip r:embed="rId4">
            <a:alphaModFix/>
          </a:blip>
          <a:stretch>
            <a:fillRect/>
          </a:stretch>
        </p:blipFill>
        <p:spPr>
          <a:xfrm>
            <a:off x="4350650" y="3885150"/>
            <a:ext cx="7904851" cy="3054350"/>
          </a:xfrm>
          <a:prstGeom prst="rect">
            <a:avLst/>
          </a:prstGeom>
          <a:noFill/>
          <a:ln>
            <a:noFill/>
          </a:ln>
        </p:spPr>
      </p:pic>
      <p:sp>
        <p:nvSpPr>
          <p:cNvPr id="347" name="Google Shape;347;g2eefc4f12a7_0_1121"/>
          <p:cNvSpPr txBox="1"/>
          <p:nvPr/>
        </p:nvSpPr>
        <p:spPr>
          <a:xfrm>
            <a:off x="0" y="0"/>
            <a:ext cx="12192000" cy="794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AU" sz="4400">
                <a:solidFill>
                  <a:schemeClr val="dk1"/>
                </a:solidFill>
                <a:latin typeface="Calibri"/>
                <a:ea typeface="Calibri"/>
                <a:cs typeface="Calibri"/>
                <a:sym typeface="Calibri"/>
              </a:rPr>
              <a:t>OSIA: </a:t>
            </a:r>
            <a:r>
              <a:rPr lang="en-AU" sz="4400">
                <a:solidFill>
                  <a:schemeClr val="dk1"/>
                </a:solidFill>
                <a:latin typeface="Calibri"/>
                <a:ea typeface="Calibri"/>
                <a:cs typeface="Calibri"/>
                <a:sym typeface="Calibri"/>
              </a:rPr>
              <a:t>Sea-ice floe size &amp; classification </a:t>
            </a:r>
            <a:endParaRPr/>
          </a:p>
        </p:txBody>
      </p:sp>
      <p:sp>
        <p:nvSpPr>
          <p:cNvPr id="348" name="Google Shape;348;g2eefc4f12a7_0_1121"/>
          <p:cNvSpPr txBox="1"/>
          <p:nvPr/>
        </p:nvSpPr>
        <p:spPr>
          <a:xfrm>
            <a:off x="6995575" y="1280575"/>
            <a:ext cx="5069400" cy="14037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AU" sz="4400">
                <a:solidFill>
                  <a:schemeClr val="dk1"/>
                </a:solidFill>
                <a:latin typeface="Calibri"/>
                <a:ea typeface="Calibri"/>
                <a:cs typeface="Calibri"/>
                <a:sym typeface="Calibri"/>
              </a:rPr>
              <a:t>Towards a </a:t>
            </a:r>
            <a:r>
              <a:rPr b="1" lang="en-AU" sz="4400">
                <a:solidFill>
                  <a:schemeClr val="dk1"/>
                </a:solidFill>
                <a:latin typeface="Calibri"/>
                <a:ea typeface="Calibri"/>
                <a:cs typeface="Calibri"/>
                <a:sym typeface="Calibri"/>
              </a:rPr>
              <a:t>Synthetic ASPeCt </a:t>
            </a:r>
            <a:r>
              <a:rPr lang="en-AU" sz="4400">
                <a:solidFill>
                  <a:schemeClr val="dk1"/>
                </a:solidFill>
                <a:latin typeface="Calibri"/>
                <a:ea typeface="Calibri"/>
                <a:cs typeface="Calibri"/>
                <a:sym typeface="Calibri"/>
              </a:rPr>
              <a:t>data set</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g2eefc4f12a7_0_1208"/>
          <p:cNvSpPr txBox="1"/>
          <p:nvPr/>
        </p:nvSpPr>
        <p:spPr>
          <a:xfrm>
            <a:off x="0" y="0"/>
            <a:ext cx="12192000" cy="14037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AU" sz="4400">
                <a:solidFill>
                  <a:schemeClr val="dk1"/>
                </a:solidFill>
                <a:latin typeface="Calibri"/>
                <a:ea typeface="Calibri"/>
                <a:cs typeface="Calibri"/>
                <a:sym typeface="Calibri"/>
              </a:rPr>
              <a:t>OSIA: </a:t>
            </a:r>
            <a:r>
              <a:rPr lang="en-AU" sz="4400">
                <a:solidFill>
                  <a:schemeClr val="dk1"/>
                </a:solidFill>
                <a:latin typeface="Calibri"/>
                <a:ea typeface="Calibri"/>
                <a:cs typeface="Calibri"/>
                <a:sym typeface="Calibri"/>
              </a:rPr>
              <a:t>Sea-ice thickness</a:t>
            </a:r>
            <a:endParaRPr sz="4400">
              <a:solidFill>
                <a:schemeClr val="dk1"/>
              </a:solidFill>
              <a:latin typeface="Calibri"/>
              <a:ea typeface="Calibri"/>
              <a:cs typeface="Calibri"/>
              <a:sym typeface="Calibri"/>
            </a:endParaRPr>
          </a:p>
          <a:p>
            <a:pPr indent="0" lvl="0" marL="0" rtl="0" algn="l">
              <a:lnSpc>
                <a:spcPct val="90000"/>
              </a:lnSpc>
              <a:spcBef>
                <a:spcPts val="0"/>
              </a:spcBef>
              <a:spcAft>
                <a:spcPts val="0"/>
              </a:spcAft>
              <a:buNone/>
            </a:pPr>
            <a:r>
              <a:t/>
            </a:r>
            <a:endParaRPr sz="4400">
              <a:solidFill>
                <a:schemeClr val="dk1"/>
              </a:solidFill>
              <a:latin typeface="Calibri"/>
              <a:ea typeface="Calibri"/>
              <a:cs typeface="Calibri"/>
              <a:sym typeface="Calibri"/>
            </a:endParaRPr>
          </a:p>
        </p:txBody>
      </p:sp>
      <p:pic>
        <p:nvPicPr>
          <p:cNvPr id="355" name="Google Shape;355;g2eefc4f12a7_0_1208"/>
          <p:cNvPicPr preferRelativeResize="0"/>
          <p:nvPr/>
        </p:nvPicPr>
        <p:blipFill>
          <a:blip r:embed="rId3">
            <a:alphaModFix/>
          </a:blip>
          <a:stretch>
            <a:fillRect/>
          </a:stretch>
        </p:blipFill>
        <p:spPr>
          <a:xfrm>
            <a:off x="46550" y="910525"/>
            <a:ext cx="6240899" cy="3566225"/>
          </a:xfrm>
          <a:prstGeom prst="rect">
            <a:avLst/>
          </a:prstGeom>
          <a:noFill/>
          <a:ln>
            <a:noFill/>
          </a:ln>
        </p:spPr>
      </p:pic>
      <p:pic>
        <p:nvPicPr>
          <p:cNvPr id="356" name="Google Shape;356;g2eefc4f12a7_0_1208"/>
          <p:cNvPicPr preferRelativeResize="0"/>
          <p:nvPr/>
        </p:nvPicPr>
        <p:blipFill>
          <a:blip r:embed="rId4">
            <a:alphaModFix/>
          </a:blip>
          <a:stretch>
            <a:fillRect/>
          </a:stretch>
        </p:blipFill>
        <p:spPr>
          <a:xfrm>
            <a:off x="6382700" y="910525"/>
            <a:ext cx="2999406" cy="3566224"/>
          </a:xfrm>
          <a:prstGeom prst="rect">
            <a:avLst/>
          </a:prstGeom>
          <a:noFill/>
          <a:ln>
            <a:noFill/>
          </a:ln>
        </p:spPr>
      </p:pic>
      <p:pic>
        <p:nvPicPr>
          <p:cNvPr id="357" name="Google Shape;357;g2eefc4f12a7_0_1208"/>
          <p:cNvPicPr preferRelativeResize="0"/>
          <p:nvPr/>
        </p:nvPicPr>
        <p:blipFill>
          <a:blip r:embed="rId5">
            <a:alphaModFix/>
          </a:blip>
          <a:stretch>
            <a:fillRect/>
          </a:stretch>
        </p:blipFill>
        <p:spPr>
          <a:xfrm>
            <a:off x="9428675" y="910525"/>
            <a:ext cx="2505100" cy="3566225"/>
          </a:xfrm>
          <a:prstGeom prst="rect">
            <a:avLst/>
          </a:prstGeom>
          <a:noFill/>
          <a:ln>
            <a:noFill/>
          </a:ln>
        </p:spPr>
      </p:pic>
      <p:sp>
        <p:nvSpPr>
          <p:cNvPr id="358" name="Google Shape;358;g2eefc4f12a7_0_1208"/>
          <p:cNvSpPr txBox="1"/>
          <p:nvPr/>
        </p:nvSpPr>
        <p:spPr>
          <a:xfrm>
            <a:off x="3884075" y="4995325"/>
            <a:ext cx="5069400" cy="14037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AU" sz="4400">
                <a:solidFill>
                  <a:schemeClr val="dk1"/>
                </a:solidFill>
                <a:latin typeface="Calibri"/>
                <a:ea typeface="Calibri"/>
                <a:cs typeface="Calibri"/>
                <a:sym typeface="Calibri"/>
              </a:rPr>
              <a:t>Towards a </a:t>
            </a:r>
            <a:r>
              <a:rPr b="1" lang="en-AU" sz="4400">
                <a:solidFill>
                  <a:schemeClr val="dk1"/>
                </a:solidFill>
                <a:latin typeface="Calibri"/>
                <a:ea typeface="Calibri"/>
                <a:cs typeface="Calibri"/>
                <a:sym typeface="Calibri"/>
              </a:rPr>
              <a:t>Synthetic ASPeCt </a:t>
            </a:r>
            <a:r>
              <a:rPr lang="en-AU" sz="4400">
                <a:solidFill>
                  <a:schemeClr val="dk1"/>
                </a:solidFill>
                <a:latin typeface="Calibri"/>
                <a:ea typeface="Calibri"/>
                <a:cs typeface="Calibri"/>
                <a:sym typeface="Calibri"/>
              </a:rPr>
              <a:t>data set</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g2eefc4f12a7_0_1296"/>
          <p:cNvSpPr txBox="1"/>
          <p:nvPr/>
        </p:nvSpPr>
        <p:spPr>
          <a:xfrm>
            <a:off x="0" y="0"/>
            <a:ext cx="12192000" cy="794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AU" sz="4400">
                <a:solidFill>
                  <a:schemeClr val="dk1"/>
                </a:solidFill>
                <a:latin typeface="Calibri"/>
                <a:ea typeface="Calibri"/>
                <a:cs typeface="Calibri"/>
                <a:sym typeface="Calibri"/>
              </a:rPr>
              <a:t>OSIA: Multispectral</a:t>
            </a:r>
            <a:endParaRPr sz="4400">
              <a:solidFill>
                <a:schemeClr val="dk1"/>
              </a:solidFill>
              <a:latin typeface="Calibri"/>
              <a:ea typeface="Calibri"/>
              <a:cs typeface="Calibri"/>
              <a:sym typeface="Calibri"/>
            </a:endParaRPr>
          </a:p>
        </p:txBody>
      </p:sp>
      <p:sp>
        <p:nvSpPr>
          <p:cNvPr id="365" name="Google Shape;365;g2eefc4f12a7_0_1296"/>
          <p:cNvSpPr txBox="1"/>
          <p:nvPr/>
        </p:nvSpPr>
        <p:spPr>
          <a:xfrm>
            <a:off x="105825" y="5249325"/>
            <a:ext cx="5069400" cy="14037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AU" sz="4400">
                <a:solidFill>
                  <a:schemeClr val="dk1"/>
                </a:solidFill>
                <a:latin typeface="Calibri"/>
                <a:ea typeface="Calibri"/>
                <a:cs typeface="Calibri"/>
                <a:sym typeface="Calibri"/>
              </a:rPr>
              <a:t>Towards a </a:t>
            </a:r>
            <a:r>
              <a:rPr b="1" lang="en-AU" sz="4400">
                <a:solidFill>
                  <a:schemeClr val="dk1"/>
                </a:solidFill>
                <a:latin typeface="Calibri"/>
                <a:ea typeface="Calibri"/>
                <a:cs typeface="Calibri"/>
                <a:sym typeface="Calibri"/>
              </a:rPr>
              <a:t>Synthetic ASPeCt </a:t>
            </a:r>
            <a:r>
              <a:rPr lang="en-AU" sz="4400">
                <a:solidFill>
                  <a:schemeClr val="dk1"/>
                </a:solidFill>
                <a:latin typeface="Calibri"/>
                <a:ea typeface="Calibri"/>
                <a:cs typeface="Calibri"/>
                <a:sym typeface="Calibri"/>
              </a:rPr>
              <a:t>data set</a:t>
            </a:r>
            <a:endParaRPr/>
          </a:p>
        </p:txBody>
      </p:sp>
      <p:pic>
        <p:nvPicPr>
          <p:cNvPr id="366" name="Google Shape;366;g2eefc4f12a7_0_1296"/>
          <p:cNvPicPr preferRelativeResize="0"/>
          <p:nvPr/>
        </p:nvPicPr>
        <p:blipFill>
          <a:blip r:embed="rId3">
            <a:alphaModFix/>
          </a:blip>
          <a:stretch>
            <a:fillRect/>
          </a:stretch>
        </p:blipFill>
        <p:spPr>
          <a:xfrm>
            <a:off x="0" y="1499600"/>
            <a:ext cx="6653601" cy="3636075"/>
          </a:xfrm>
          <a:prstGeom prst="rect">
            <a:avLst/>
          </a:prstGeom>
          <a:noFill/>
          <a:ln>
            <a:noFill/>
          </a:ln>
        </p:spPr>
      </p:pic>
      <p:pic>
        <p:nvPicPr>
          <p:cNvPr id="367" name="Google Shape;367;g2eefc4f12a7_0_1296"/>
          <p:cNvPicPr preferRelativeResize="0"/>
          <p:nvPr/>
        </p:nvPicPr>
        <p:blipFill>
          <a:blip r:embed="rId4">
            <a:alphaModFix/>
          </a:blip>
          <a:stretch>
            <a:fillRect/>
          </a:stretch>
        </p:blipFill>
        <p:spPr>
          <a:xfrm>
            <a:off x="6763650" y="78675"/>
            <a:ext cx="5233600" cy="5057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g2eefc4f12a7_0_1383"/>
          <p:cNvSpPr txBox="1"/>
          <p:nvPr/>
        </p:nvSpPr>
        <p:spPr>
          <a:xfrm>
            <a:off x="-61387" y="-63500"/>
            <a:ext cx="12192000" cy="794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AU" sz="4400">
                <a:solidFill>
                  <a:schemeClr val="dk1"/>
                </a:solidFill>
                <a:latin typeface="Calibri"/>
                <a:ea typeface="Calibri"/>
                <a:cs typeface="Calibri"/>
                <a:sym typeface="Calibri"/>
              </a:rPr>
              <a:t>OSIA: Thermal camera</a:t>
            </a:r>
            <a:endParaRPr sz="4400">
              <a:solidFill>
                <a:schemeClr val="dk1"/>
              </a:solidFill>
              <a:latin typeface="Calibri"/>
              <a:ea typeface="Calibri"/>
              <a:cs typeface="Calibri"/>
              <a:sym typeface="Calibri"/>
            </a:endParaRPr>
          </a:p>
        </p:txBody>
      </p:sp>
      <p:sp>
        <p:nvSpPr>
          <p:cNvPr id="374" name="Google Shape;374;g2eefc4f12a7_0_1383"/>
          <p:cNvSpPr txBox="1"/>
          <p:nvPr/>
        </p:nvSpPr>
        <p:spPr>
          <a:xfrm>
            <a:off x="211650" y="6000725"/>
            <a:ext cx="11197200" cy="794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AU" sz="4400">
                <a:solidFill>
                  <a:schemeClr val="dk1"/>
                </a:solidFill>
                <a:latin typeface="Calibri"/>
                <a:ea typeface="Calibri"/>
                <a:cs typeface="Calibri"/>
                <a:sym typeface="Calibri"/>
              </a:rPr>
              <a:t>Towards a </a:t>
            </a:r>
            <a:r>
              <a:rPr b="1" lang="en-AU" sz="4400">
                <a:solidFill>
                  <a:schemeClr val="dk1"/>
                </a:solidFill>
                <a:latin typeface="Calibri"/>
                <a:ea typeface="Calibri"/>
                <a:cs typeface="Calibri"/>
                <a:sym typeface="Calibri"/>
              </a:rPr>
              <a:t>Synthetic ASPeCt </a:t>
            </a:r>
            <a:r>
              <a:rPr lang="en-AU" sz="4400">
                <a:solidFill>
                  <a:schemeClr val="dk1"/>
                </a:solidFill>
                <a:latin typeface="Calibri"/>
                <a:ea typeface="Calibri"/>
                <a:cs typeface="Calibri"/>
                <a:sym typeface="Calibri"/>
              </a:rPr>
              <a:t>data set</a:t>
            </a:r>
            <a:endParaRPr/>
          </a:p>
        </p:txBody>
      </p:sp>
      <p:pic>
        <p:nvPicPr>
          <p:cNvPr id="375" name="Google Shape;375;g2eefc4f12a7_0_1383"/>
          <p:cNvPicPr preferRelativeResize="0"/>
          <p:nvPr/>
        </p:nvPicPr>
        <p:blipFill rotWithShape="1">
          <a:blip r:embed="rId3">
            <a:alphaModFix/>
          </a:blip>
          <a:srcRect b="-2030" l="0" r="0" t="2030"/>
          <a:stretch/>
        </p:blipFill>
        <p:spPr>
          <a:xfrm>
            <a:off x="152400" y="794100"/>
            <a:ext cx="11407556" cy="60639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g2eefc4f12a7_0_658"/>
          <p:cNvSpPr txBox="1"/>
          <p:nvPr>
            <p:ph type="title"/>
          </p:nvPr>
        </p:nvSpPr>
        <p:spPr>
          <a:xfrm>
            <a:off x="583536" y="685417"/>
            <a:ext cx="11053500" cy="7380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82" name="Google Shape;382;g2eefc4f12a7_0_658"/>
          <p:cNvSpPr txBox="1"/>
          <p:nvPr>
            <p:ph idx="1" type="body"/>
          </p:nvPr>
        </p:nvSpPr>
        <p:spPr>
          <a:xfrm>
            <a:off x="583536" y="1597090"/>
            <a:ext cx="11053500" cy="44025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t/>
            </a:r>
            <a:endParaRPr/>
          </a:p>
        </p:txBody>
      </p:sp>
      <p:pic>
        <p:nvPicPr>
          <p:cNvPr id="383" name="Google Shape;383;g2eefc4f12a7_0_658"/>
          <p:cNvPicPr preferRelativeResize="0"/>
          <p:nvPr/>
        </p:nvPicPr>
        <p:blipFill>
          <a:blip r:embed="rId3">
            <a:alphaModFix/>
          </a:blip>
          <a:stretch>
            <a:fillRect/>
          </a:stretch>
        </p:blipFill>
        <p:spPr>
          <a:xfrm>
            <a:off x="179125" y="702085"/>
            <a:ext cx="11862334" cy="6037163"/>
          </a:xfrm>
          <a:prstGeom prst="rect">
            <a:avLst/>
          </a:prstGeom>
          <a:noFill/>
          <a:ln>
            <a:noFill/>
          </a:ln>
        </p:spPr>
      </p:pic>
      <p:sp>
        <p:nvSpPr>
          <p:cNvPr id="384" name="Google Shape;384;g2eefc4f12a7_0_658"/>
          <p:cNvSpPr/>
          <p:nvPr/>
        </p:nvSpPr>
        <p:spPr>
          <a:xfrm>
            <a:off x="7448200" y="4431225"/>
            <a:ext cx="4635324" cy="295075"/>
          </a:xfrm>
          <a:custGeom>
            <a:rect b="b" l="l" r="r" t="t"/>
            <a:pathLst>
              <a:path extrusionOk="0" h="11803" w="183559">
                <a:moveTo>
                  <a:pt x="3256" y="0"/>
                </a:moveTo>
                <a:lnTo>
                  <a:pt x="183559" y="407"/>
                </a:lnTo>
                <a:lnTo>
                  <a:pt x="183559" y="11803"/>
                </a:lnTo>
                <a:lnTo>
                  <a:pt x="0" y="11396"/>
                </a:lnTo>
                <a:lnTo>
                  <a:pt x="1628" y="6512"/>
                </a:lnTo>
                <a:close/>
              </a:path>
            </a:pathLst>
          </a:custGeom>
          <a:solidFill>
            <a:schemeClr val="lt1"/>
          </a:solidFill>
          <a:ln>
            <a:noFill/>
          </a:ln>
        </p:spPr>
      </p:sp>
      <p:sp>
        <p:nvSpPr>
          <p:cNvPr id="385" name="Google Shape;385;g2eefc4f12a7_0_658"/>
          <p:cNvSpPr/>
          <p:nvPr/>
        </p:nvSpPr>
        <p:spPr>
          <a:xfrm>
            <a:off x="6415575" y="4723115"/>
            <a:ext cx="5635450" cy="652050"/>
          </a:xfrm>
          <a:custGeom>
            <a:rect b="b" l="l" r="r" t="t"/>
            <a:pathLst>
              <a:path extrusionOk="0" h="26082" w="225418">
                <a:moveTo>
                  <a:pt x="41917" y="0"/>
                </a:moveTo>
                <a:lnTo>
                  <a:pt x="225418" y="466"/>
                </a:lnTo>
                <a:lnTo>
                  <a:pt x="225418" y="26082"/>
                </a:lnTo>
                <a:lnTo>
                  <a:pt x="0" y="25616"/>
                </a:lnTo>
                <a:lnTo>
                  <a:pt x="22356" y="16767"/>
                </a:lnTo>
                <a:lnTo>
                  <a:pt x="31205" y="12110"/>
                </a:lnTo>
                <a:lnTo>
                  <a:pt x="37725" y="5589"/>
                </a:lnTo>
                <a:close/>
              </a:path>
            </a:pathLst>
          </a:custGeom>
          <a:solidFill>
            <a:schemeClr val="lt2"/>
          </a:solidFill>
          <a:ln>
            <a:noFill/>
          </a:ln>
        </p:spPr>
      </p:sp>
      <p:cxnSp>
        <p:nvCxnSpPr>
          <p:cNvPr id="386" name="Google Shape;386;g2eefc4f12a7_0_658"/>
          <p:cNvCxnSpPr/>
          <p:nvPr/>
        </p:nvCxnSpPr>
        <p:spPr>
          <a:xfrm>
            <a:off x="9221307" y="3665188"/>
            <a:ext cx="24000" cy="1679700"/>
          </a:xfrm>
          <a:prstGeom prst="straightConnector1">
            <a:avLst/>
          </a:prstGeom>
          <a:noFill/>
          <a:ln cap="flat" cmpd="sng" w="19050">
            <a:solidFill>
              <a:schemeClr val="dk2"/>
            </a:solidFill>
            <a:prstDash val="solid"/>
            <a:round/>
            <a:headEnd len="med" w="med" type="triangle"/>
            <a:tailEnd len="med" w="med" type="triangle"/>
          </a:ln>
        </p:spPr>
      </p:cxnSp>
      <p:cxnSp>
        <p:nvCxnSpPr>
          <p:cNvPr id="387" name="Google Shape;387;g2eefc4f12a7_0_658"/>
          <p:cNvCxnSpPr/>
          <p:nvPr/>
        </p:nvCxnSpPr>
        <p:spPr>
          <a:xfrm>
            <a:off x="9147168" y="3665188"/>
            <a:ext cx="14400" cy="1034100"/>
          </a:xfrm>
          <a:prstGeom prst="straightConnector1">
            <a:avLst/>
          </a:prstGeom>
          <a:noFill/>
          <a:ln cap="flat" cmpd="sng" w="19050">
            <a:solidFill>
              <a:schemeClr val="dk2"/>
            </a:solidFill>
            <a:prstDash val="solid"/>
            <a:round/>
            <a:headEnd len="med" w="med" type="triangle"/>
            <a:tailEnd len="med" w="med" type="triangle"/>
          </a:ln>
        </p:spPr>
      </p:cxnSp>
      <p:sp>
        <p:nvSpPr>
          <p:cNvPr id="388" name="Google Shape;388;g2eefc4f12a7_0_658"/>
          <p:cNvSpPr/>
          <p:nvPr/>
        </p:nvSpPr>
        <p:spPr>
          <a:xfrm>
            <a:off x="9068694" y="3436107"/>
            <a:ext cx="228900" cy="2448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g2eefc4f12a7_0_658"/>
          <p:cNvSpPr/>
          <p:nvPr/>
        </p:nvSpPr>
        <p:spPr>
          <a:xfrm>
            <a:off x="8356500" y="3063201"/>
            <a:ext cx="397200" cy="372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90" name="Google Shape;390;g2eefc4f12a7_0_658"/>
          <p:cNvCxnSpPr>
            <a:stCxn id="389" idx="2"/>
          </p:cNvCxnSpPr>
          <p:nvPr/>
        </p:nvCxnSpPr>
        <p:spPr>
          <a:xfrm>
            <a:off x="8555100" y="3436101"/>
            <a:ext cx="7200" cy="992100"/>
          </a:xfrm>
          <a:prstGeom prst="straightConnector1">
            <a:avLst/>
          </a:prstGeom>
          <a:noFill/>
          <a:ln cap="flat" cmpd="sng" w="19050">
            <a:solidFill>
              <a:schemeClr val="dk2"/>
            </a:solidFill>
            <a:prstDash val="solid"/>
            <a:round/>
            <a:headEnd len="med" w="med" type="triangle"/>
            <a:tailEnd len="med" w="med" type="triangle"/>
          </a:ln>
        </p:spPr>
      </p:cxnSp>
      <p:cxnSp>
        <p:nvCxnSpPr>
          <p:cNvPr id="391" name="Google Shape;391;g2eefc4f12a7_0_658"/>
          <p:cNvCxnSpPr>
            <a:stCxn id="392" idx="4"/>
          </p:cNvCxnSpPr>
          <p:nvPr/>
        </p:nvCxnSpPr>
        <p:spPr>
          <a:xfrm flipH="1">
            <a:off x="7873354" y="2614384"/>
            <a:ext cx="21900" cy="1844100"/>
          </a:xfrm>
          <a:prstGeom prst="straightConnector1">
            <a:avLst/>
          </a:prstGeom>
          <a:noFill/>
          <a:ln cap="flat" cmpd="sng" w="19050">
            <a:solidFill>
              <a:schemeClr val="dk2"/>
            </a:solidFill>
            <a:prstDash val="solid"/>
            <a:round/>
            <a:headEnd len="med" w="med" type="triangle"/>
            <a:tailEnd len="med" w="med" type="triangle"/>
          </a:ln>
        </p:spPr>
      </p:cxnSp>
      <p:sp>
        <p:nvSpPr>
          <p:cNvPr id="393" name="Google Shape;393;g2eefc4f12a7_0_658"/>
          <p:cNvSpPr txBox="1"/>
          <p:nvPr/>
        </p:nvSpPr>
        <p:spPr>
          <a:xfrm>
            <a:off x="9862079" y="4340539"/>
            <a:ext cx="1214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AU" sz="1800">
                <a:latin typeface="Calibri"/>
                <a:ea typeface="Calibri"/>
                <a:cs typeface="Calibri"/>
                <a:sym typeface="Calibri"/>
              </a:rPr>
              <a:t>Snow</a:t>
            </a:r>
            <a:endParaRPr b="1" sz="1800">
              <a:latin typeface="Calibri"/>
              <a:ea typeface="Calibri"/>
              <a:cs typeface="Calibri"/>
              <a:sym typeface="Calibri"/>
            </a:endParaRPr>
          </a:p>
        </p:txBody>
      </p:sp>
      <p:sp>
        <p:nvSpPr>
          <p:cNvPr id="394" name="Google Shape;394;g2eefc4f12a7_0_658"/>
          <p:cNvSpPr/>
          <p:nvPr/>
        </p:nvSpPr>
        <p:spPr>
          <a:xfrm>
            <a:off x="2541925" y="5370475"/>
            <a:ext cx="9506175" cy="1367950"/>
          </a:xfrm>
          <a:custGeom>
            <a:rect b="b" l="l" r="r" t="t"/>
            <a:pathLst>
              <a:path extrusionOk="0" h="54718" w="380247">
                <a:moveTo>
                  <a:pt x="0" y="54313"/>
                </a:moveTo>
                <a:lnTo>
                  <a:pt x="869" y="51476"/>
                </a:lnTo>
                <a:lnTo>
                  <a:pt x="2287" y="48233"/>
                </a:lnTo>
                <a:lnTo>
                  <a:pt x="10394" y="42153"/>
                </a:lnTo>
                <a:lnTo>
                  <a:pt x="16474" y="39721"/>
                </a:lnTo>
                <a:lnTo>
                  <a:pt x="39171" y="33642"/>
                </a:lnTo>
                <a:lnTo>
                  <a:pt x="76866" y="23103"/>
                </a:lnTo>
                <a:lnTo>
                  <a:pt x="154282" y="0"/>
                </a:lnTo>
                <a:lnTo>
                  <a:pt x="380247" y="203"/>
                </a:lnTo>
                <a:lnTo>
                  <a:pt x="380247" y="54718"/>
                </a:lnTo>
                <a:lnTo>
                  <a:pt x="209405" y="54313"/>
                </a:lnTo>
              </a:path>
            </a:pathLst>
          </a:custGeom>
          <a:solidFill>
            <a:srgbClr val="45818E"/>
          </a:solidFill>
          <a:ln>
            <a:noFill/>
          </a:ln>
        </p:spPr>
      </p:sp>
      <p:sp>
        <p:nvSpPr>
          <p:cNvPr id="395" name="Google Shape;395;g2eefc4f12a7_0_658"/>
          <p:cNvSpPr txBox="1"/>
          <p:nvPr/>
        </p:nvSpPr>
        <p:spPr>
          <a:xfrm>
            <a:off x="9862079" y="4803090"/>
            <a:ext cx="1214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AU" sz="1800">
                <a:latin typeface="Calibri"/>
                <a:ea typeface="Calibri"/>
                <a:cs typeface="Calibri"/>
                <a:sym typeface="Calibri"/>
              </a:rPr>
              <a:t>Sea Ice</a:t>
            </a:r>
            <a:endParaRPr b="1" sz="1800">
              <a:latin typeface="Calibri"/>
              <a:ea typeface="Calibri"/>
              <a:cs typeface="Calibri"/>
              <a:sym typeface="Calibri"/>
            </a:endParaRPr>
          </a:p>
        </p:txBody>
      </p:sp>
      <p:sp>
        <p:nvSpPr>
          <p:cNvPr id="396" name="Google Shape;396;g2eefc4f12a7_0_658"/>
          <p:cNvSpPr txBox="1"/>
          <p:nvPr/>
        </p:nvSpPr>
        <p:spPr>
          <a:xfrm>
            <a:off x="9862079" y="5509976"/>
            <a:ext cx="1214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AU" sz="1800">
                <a:latin typeface="Calibri"/>
                <a:ea typeface="Calibri"/>
                <a:cs typeface="Calibri"/>
                <a:sym typeface="Calibri"/>
              </a:rPr>
              <a:t>Water</a:t>
            </a:r>
            <a:endParaRPr b="1" sz="1800">
              <a:latin typeface="Calibri"/>
              <a:ea typeface="Calibri"/>
              <a:cs typeface="Calibri"/>
              <a:sym typeface="Calibri"/>
            </a:endParaRPr>
          </a:p>
        </p:txBody>
      </p:sp>
      <p:cxnSp>
        <p:nvCxnSpPr>
          <p:cNvPr id="397" name="Google Shape;397;g2eefc4f12a7_0_658"/>
          <p:cNvCxnSpPr>
            <a:stCxn id="389" idx="0"/>
          </p:cNvCxnSpPr>
          <p:nvPr/>
        </p:nvCxnSpPr>
        <p:spPr>
          <a:xfrm rot="10800000">
            <a:off x="8552100" y="2563701"/>
            <a:ext cx="3000" cy="499500"/>
          </a:xfrm>
          <a:prstGeom prst="straightConnector1">
            <a:avLst/>
          </a:prstGeom>
          <a:noFill/>
          <a:ln cap="flat" cmpd="sng" w="9525">
            <a:solidFill>
              <a:schemeClr val="dk2"/>
            </a:solidFill>
            <a:prstDash val="solid"/>
            <a:round/>
            <a:headEnd len="med" w="med" type="none"/>
            <a:tailEnd len="med" w="med" type="none"/>
          </a:ln>
        </p:spPr>
      </p:cxnSp>
      <p:cxnSp>
        <p:nvCxnSpPr>
          <p:cNvPr id="398" name="Google Shape;398;g2eefc4f12a7_0_658"/>
          <p:cNvCxnSpPr/>
          <p:nvPr/>
        </p:nvCxnSpPr>
        <p:spPr>
          <a:xfrm rot="10800000">
            <a:off x="9186203" y="2563707"/>
            <a:ext cx="0" cy="872400"/>
          </a:xfrm>
          <a:prstGeom prst="straightConnector1">
            <a:avLst/>
          </a:prstGeom>
          <a:noFill/>
          <a:ln cap="flat" cmpd="sng" w="9525">
            <a:solidFill>
              <a:schemeClr val="dk2"/>
            </a:solidFill>
            <a:prstDash val="solid"/>
            <a:round/>
            <a:headEnd len="med" w="med" type="none"/>
            <a:tailEnd len="med" w="med" type="none"/>
          </a:ln>
        </p:spPr>
      </p:cxnSp>
      <p:sp>
        <p:nvSpPr>
          <p:cNvPr id="399" name="Google Shape;399;g2eefc4f12a7_0_658"/>
          <p:cNvSpPr txBox="1"/>
          <p:nvPr>
            <p:ph type="title"/>
          </p:nvPr>
        </p:nvSpPr>
        <p:spPr>
          <a:xfrm>
            <a:off x="327400" y="52925"/>
            <a:ext cx="11053500" cy="797100"/>
          </a:xfrm>
          <a:prstGeom prst="rect">
            <a:avLst/>
          </a:prstGeom>
        </p:spPr>
        <p:txBody>
          <a:bodyPr anchorCtr="0" anchor="ctr"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AU" sz="3300"/>
              <a:t>Sea-Ice Thickness Suite</a:t>
            </a:r>
            <a:endParaRPr/>
          </a:p>
          <a:p>
            <a:pPr indent="0" lvl="0" marL="0" rtl="0" algn="l">
              <a:spcBef>
                <a:spcPts val="0"/>
              </a:spcBef>
              <a:spcAft>
                <a:spcPts val="0"/>
              </a:spcAft>
              <a:buNone/>
            </a:pPr>
            <a:r>
              <a:t/>
            </a:r>
            <a:endParaRPr/>
          </a:p>
        </p:txBody>
      </p:sp>
      <p:sp>
        <p:nvSpPr>
          <p:cNvPr id="400" name="Google Shape;400;g2eefc4f12a7_0_658"/>
          <p:cNvSpPr txBox="1"/>
          <p:nvPr/>
        </p:nvSpPr>
        <p:spPr>
          <a:xfrm>
            <a:off x="9973514" y="3409794"/>
            <a:ext cx="1663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AU" sz="1800">
                <a:latin typeface="Calibri"/>
                <a:ea typeface="Calibri"/>
                <a:cs typeface="Calibri"/>
                <a:sym typeface="Calibri"/>
              </a:rPr>
              <a:t>EM and Sonar</a:t>
            </a:r>
            <a:endParaRPr b="1" sz="1800">
              <a:latin typeface="Calibri"/>
              <a:ea typeface="Calibri"/>
              <a:cs typeface="Calibri"/>
              <a:sym typeface="Calibri"/>
            </a:endParaRPr>
          </a:p>
        </p:txBody>
      </p:sp>
      <p:sp>
        <p:nvSpPr>
          <p:cNvPr id="401" name="Google Shape;401;g2eefc4f12a7_0_658"/>
          <p:cNvSpPr txBox="1"/>
          <p:nvPr/>
        </p:nvSpPr>
        <p:spPr>
          <a:xfrm>
            <a:off x="9968474" y="3024946"/>
            <a:ext cx="1572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AU" sz="1800">
                <a:latin typeface="Calibri"/>
                <a:ea typeface="Calibri"/>
                <a:cs typeface="Calibri"/>
                <a:sym typeface="Calibri"/>
              </a:rPr>
              <a:t>Radar</a:t>
            </a:r>
            <a:endParaRPr b="1" sz="1800">
              <a:latin typeface="Calibri"/>
              <a:ea typeface="Calibri"/>
              <a:cs typeface="Calibri"/>
              <a:sym typeface="Calibri"/>
            </a:endParaRPr>
          </a:p>
        </p:txBody>
      </p:sp>
      <p:sp>
        <p:nvSpPr>
          <p:cNvPr id="402" name="Google Shape;402;g2eefc4f12a7_0_658"/>
          <p:cNvSpPr txBox="1"/>
          <p:nvPr/>
        </p:nvSpPr>
        <p:spPr>
          <a:xfrm>
            <a:off x="9973532" y="2388379"/>
            <a:ext cx="1232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AU" sz="1800">
                <a:latin typeface="Calibri"/>
                <a:ea typeface="Calibri"/>
                <a:cs typeface="Calibri"/>
                <a:sym typeface="Calibri"/>
              </a:rPr>
              <a:t>Ultrasonic</a:t>
            </a:r>
            <a:endParaRPr b="1" sz="1800">
              <a:latin typeface="Calibri"/>
              <a:ea typeface="Calibri"/>
              <a:cs typeface="Calibri"/>
              <a:sym typeface="Calibri"/>
            </a:endParaRPr>
          </a:p>
        </p:txBody>
      </p:sp>
      <p:sp>
        <p:nvSpPr>
          <p:cNvPr id="392" name="Google Shape;392;g2eefc4f12a7_0_658"/>
          <p:cNvSpPr/>
          <p:nvPr/>
        </p:nvSpPr>
        <p:spPr>
          <a:xfrm>
            <a:off x="7831204" y="2477284"/>
            <a:ext cx="128100" cy="1371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g2eefc4f12a7_0_658"/>
          <p:cNvSpPr txBox="1"/>
          <p:nvPr/>
        </p:nvSpPr>
        <p:spPr>
          <a:xfrm>
            <a:off x="9391550" y="6216850"/>
            <a:ext cx="2649900" cy="585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Clr>
                <a:schemeClr val="dk1"/>
              </a:buClr>
              <a:buSzPts val="1100"/>
              <a:buFont typeface="Arial"/>
              <a:buNone/>
            </a:pPr>
            <a:r>
              <a:rPr lang="en-AU" sz="1300">
                <a:solidFill>
                  <a:schemeClr val="dk1"/>
                </a:solidFill>
              </a:rPr>
              <a:t>Heil et al. [in prep]</a:t>
            </a:r>
            <a:endParaRPr sz="1300">
              <a:solidFill>
                <a:schemeClr val="dk1"/>
              </a:solidFill>
            </a:endParaRPr>
          </a:p>
          <a:p>
            <a:pPr indent="0" lvl="0" marL="0" rtl="0" algn="r">
              <a:spcBef>
                <a:spcPts val="0"/>
              </a:spcBef>
              <a:spcAft>
                <a:spcPts val="0"/>
              </a:spcAft>
              <a:buClr>
                <a:schemeClr val="dk1"/>
              </a:buClr>
              <a:buSzPts val="1100"/>
              <a:buFont typeface="Arial"/>
              <a:buNone/>
            </a:pPr>
            <a:r>
              <a:rPr lang="en-AU" sz="1300">
                <a:solidFill>
                  <a:schemeClr val="dk1"/>
                </a:solidFill>
              </a:rPr>
              <a:t>Image @ A Steketee</a:t>
            </a:r>
            <a:endParaRPr sz="1600">
              <a:solidFill>
                <a:schemeClr val="dk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07" name="Shape 407"/>
        <p:cNvGrpSpPr/>
        <p:nvPr/>
      </p:nvGrpSpPr>
      <p:grpSpPr>
        <a:xfrm>
          <a:off x="0" y="0"/>
          <a:ext cx="0" cy="0"/>
          <a:chOff x="0" y="0"/>
          <a:chExt cx="0" cy="0"/>
        </a:xfrm>
      </p:grpSpPr>
      <p:sp>
        <p:nvSpPr>
          <p:cNvPr id="408" name="Google Shape;408;g2eefc4f12a7_0_191"/>
          <p:cNvSpPr txBox="1"/>
          <p:nvPr>
            <p:ph idx="1" type="body"/>
          </p:nvPr>
        </p:nvSpPr>
        <p:spPr>
          <a:xfrm>
            <a:off x="415600" y="107667"/>
            <a:ext cx="11360700" cy="59841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t/>
            </a:r>
            <a:endParaRPr/>
          </a:p>
        </p:txBody>
      </p:sp>
      <p:pic>
        <p:nvPicPr>
          <p:cNvPr id="409" name="Google Shape;409;g2eefc4f12a7_0_191"/>
          <p:cNvPicPr preferRelativeResize="0"/>
          <p:nvPr/>
        </p:nvPicPr>
        <p:blipFill>
          <a:blip r:embed="rId3">
            <a:alphaModFix/>
          </a:blip>
          <a:stretch>
            <a:fillRect/>
          </a:stretch>
        </p:blipFill>
        <p:spPr>
          <a:xfrm>
            <a:off x="0" y="177550"/>
            <a:ext cx="12192000" cy="6502898"/>
          </a:xfrm>
          <a:prstGeom prst="rect">
            <a:avLst/>
          </a:prstGeom>
          <a:noFill/>
          <a:ln>
            <a:noFill/>
          </a:ln>
        </p:spPr>
      </p:pic>
      <p:sp>
        <p:nvSpPr>
          <p:cNvPr id="410" name="Google Shape;410;g2eefc4f12a7_0_191"/>
          <p:cNvSpPr txBox="1"/>
          <p:nvPr/>
        </p:nvSpPr>
        <p:spPr>
          <a:xfrm>
            <a:off x="10543967" y="6554200"/>
            <a:ext cx="1524300" cy="4155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AU" sz="1100">
                <a:solidFill>
                  <a:srgbClr val="D9D9D9"/>
                </a:solidFill>
              </a:rPr>
              <a:t>Drinkwater [2023]</a:t>
            </a:r>
            <a:endParaRPr sz="1100">
              <a:solidFill>
                <a:srgbClr val="D9D9D9"/>
              </a:solidFill>
            </a:endParaRPr>
          </a:p>
        </p:txBody>
      </p:sp>
      <p:sp>
        <p:nvSpPr>
          <p:cNvPr id="411" name="Google Shape;411;g2eefc4f12a7_0_191"/>
          <p:cNvSpPr/>
          <p:nvPr/>
        </p:nvSpPr>
        <p:spPr>
          <a:xfrm>
            <a:off x="1240075" y="1606475"/>
            <a:ext cx="9779700" cy="39834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12" name="Google Shape;412;g2eefc4f12a7_0_191"/>
          <p:cNvSpPr txBox="1"/>
          <p:nvPr/>
        </p:nvSpPr>
        <p:spPr>
          <a:xfrm>
            <a:off x="2536525" y="2668050"/>
            <a:ext cx="6266100" cy="1754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AU" sz="2700"/>
              <a:t>Antarctica In Sync</a:t>
            </a:r>
            <a:endParaRPr b="1" sz="2700"/>
          </a:p>
          <a:p>
            <a:pPr indent="0" lvl="0" marL="0" rtl="0" algn="l">
              <a:spcBef>
                <a:spcPts val="0"/>
              </a:spcBef>
              <a:spcAft>
                <a:spcPts val="0"/>
              </a:spcAft>
              <a:buNone/>
            </a:pPr>
            <a:r>
              <a:rPr lang="en-AU" sz="2400"/>
              <a:t>→ Leading role for satellite cal-val for sea ice and other elements of the Antarctic and Southern Ocean.</a:t>
            </a:r>
            <a:r>
              <a:rPr b="1" lang="en-AU" sz="2700"/>
              <a:t> </a:t>
            </a:r>
            <a:endParaRPr b="1" sz="27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g2eefc4f12a7_0_443"/>
          <p:cNvSpPr txBox="1"/>
          <p:nvPr>
            <p:ph idx="1" type="body"/>
          </p:nvPr>
        </p:nvSpPr>
        <p:spPr>
          <a:xfrm>
            <a:off x="430675" y="137574"/>
            <a:ext cx="11422800" cy="6597900"/>
          </a:xfrm>
          <a:prstGeom prst="rect">
            <a:avLst/>
          </a:prstGeom>
        </p:spPr>
        <p:txBody>
          <a:bodyPr anchorCtr="0" anchor="t" bIns="0" lIns="0" spcFirstLastPara="1" rIns="0" wrap="square" tIns="0">
            <a:noAutofit/>
          </a:bodyPr>
          <a:lstStyle/>
          <a:p>
            <a:pPr indent="0" lvl="0" marL="0" rtl="0" algn="l">
              <a:spcBef>
                <a:spcPts val="1300"/>
              </a:spcBef>
              <a:spcAft>
                <a:spcPts val="0"/>
              </a:spcAft>
              <a:buNone/>
            </a:pPr>
            <a:r>
              <a:rPr b="1" lang="en-AU" sz="2900">
                <a:solidFill>
                  <a:schemeClr val="dk1"/>
                </a:solidFill>
              </a:rPr>
              <a:t>Impact: </a:t>
            </a:r>
            <a:r>
              <a:rPr b="1" lang="en-AU" sz="2900">
                <a:solidFill>
                  <a:schemeClr val="dk1"/>
                </a:solidFill>
              </a:rPr>
              <a:t>Antarctica &amp; the Southern Ocean feel the heat</a:t>
            </a:r>
            <a:endParaRPr b="1" sz="2900">
              <a:solidFill>
                <a:schemeClr val="dk1"/>
              </a:solidFill>
            </a:endParaRPr>
          </a:p>
          <a:p>
            <a:pPr indent="0" lvl="0" marL="0" rtl="0" algn="l">
              <a:spcBef>
                <a:spcPts val="1300"/>
              </a:spcBef>
              <a:spcAft>
                <a:spcPts val="0"/>
              </a:spcAft>
              <a:buNone/>
            </a:pPr>
            <a:r>
              <a:rPr b="1" lang="en-AU">
                <a:solidFill>
                  <a:schemeClr val="dk1"/>
                </a:solidFill>
              </a:rPr>
              <a:t>Polar amplification:</a:t>
            </a:r>
            <a:r>
              <a:rPr lang="en-AU">
                <a:solidFill>
                  <a:schemeClr val="dk1"/>
                </a:solidFill>
              </a:rPr>
              <a:t> Extreme heatwaves becoming more frequent and severe.</a:t>
            </a:r>
            <a:br>
              <a:rPr lang="en-AU">
                <a:solidFill>
                  <a:schemeClr val="dk1"/>
                </a:solidFill>
              </a:rPr>
            </a:br>
            <a:endParaRPr sz="1300">
              <a:solidFill>
                <a:schemeClr val="dk1"/>
              </a:solidFill>
            </a:endParaRPr>
          </a:p>
          <a:p>
            <a:pPr indent="0" lvl="0" marL="0" rtl="0" algn="l">
              <a:spcBef>
                <a:spcPts val="1300"/>
              </a:spcBef>
              <a:spcAft>
                <a:spcPts val="0"/>
              </a:spcAft>
              <a:buNone/>
            </a:pPr>
            <a:r>
              <a:rPr b="1" lang="en-AU">
                <a:solidFill>
                  <a:schemeClr val="dk1"/>
                </a:solidFill>
              </a:rPr>
              <a:t>Melting Ice:</a:t>
            </a:r>
            <a:r>
              <a:rPr lang="en-AU">
                <a:solidFill>
                  <a:schemeClr val="dk1"/>
                </a:solidFill>
              </a:rPr>
              <a:t> Rising temperatures </a:t>
            </a:r>
            <a:r>
              <a:rPr lang="en-AU" sz="3100">
                <a:solidFill>
                  <a:schemeClr val="dk1"/>
                </a:solidFill>
              </a:rPr>
              <a:t>📈</a:t>
            </a:r>
            <a:r>
              <a:rPr lang="en-AU">
                <a:solidFill>
                  <a:schemeClr val="dk1"/>
                </a:solidFill>
              </a:rPr>
              <a:t>  → Decline in sea ice </a:t>
            </a:r>
            <a:r>
              <a:rPr lang="en-AU" sz="2900">
                <a:solidFill>
                  <a:schemeClr val="dk1"/>
                </a:solidFill>
              </a:rPr>
              <a:t>📉</a:t>
            </a:r>
            <a:r>
              <a:rPr lang="en-AU">
                <a:solidFill>
                  <a:schemeClr val="dk1"/>
                </a:solidFill>
              </a:rPr>
              <a:t> &amp; melt of glaciers and ice sheets </a:t>
            </a:r>
            <a:r>
              <a:rPr lang="en-AU" sz="3100">
                <a:solidFill>
                  <a:schemeClr val="dk1"/>
                </a:solidFill>
              </a:rPr>
              <a:t>📉</a:t>
            </a:r>
            <a:r>
              <a:rPr lang="en-AU">
                <a:solidFill>
                  <a:schemeClr val="dk1"/>
                </a:solidFill>
              </a:rPr>
              <a:t> → Increasing sea-level rise </a:t>
            </a:r>
            <a:r>
              <a:rPr lang="en-AU" sz="3100">
                <a:solidFill>
                  <a:schemeClr val="dk1"/>
                </a:solidFill>
              </a:rPr>
              <a:t>📈</a:t>
            </a:r>
            <a:r>
              <a:rPr lang="en-AU">
                <a:solidFill>
                  <a:schemeClr val="dk1"/>
                </a:solidFill>
              </a:rPr>
              <a:t> threatening coastal communities worldwide.</a:t>
            </a:r>
            <a:br>
              <a:rPr lang="en-AU">
                <a:solidFill>
                  <a:schemeClr val="dk1"/>
                </a:solidFill>
              </a:rPr>
            </a:br>
            <a:endParaRPr sz="1300">
              <a:solidFill>
                <a:schemeClr val="dk1"/>
              </a:solidFill>
            </a:endParaRPr>
          </a:p>
          <a:p>
            <a:pPr indent="0" lvl="0" marL="0" rtl="0" algn="l">
              <a:spcBef>
                <a:spcPts val="1300"/>
              </a:spcBef>
              <a:spcAft>
                <a:spcPts val="0"/>
              </a:spcAft>
              <a:buNone/>
            </a:pPr>
            <a:r>
              <a:rPr b="1" lang="en-AU">
                <a:solidFill>
                  <a:schemeClr val="dk1"/>
                </a:solidFill>
              </a:rPr>
              <a:t>Ocean Impacts:</a:t>
            </a:r>
            <a:r>
              <a:rPr lang="en-AU">
                <a:solidFill>
                  <a:schemeClr val="dk1"/>
                </a:solidFill>
              </a:rPr>
              <a:t> Ice melt </a:t>
            </a:r>
            <a:r>
              <a:rPr lang="en-AU" sz="3100">
                <a:solidFill>
                  <a:schemeClr val="dk1"/>
                </a:solidFill>
              </a:rPr>
              <a:t>📈</a:t>
            </a:r>
            <a:r>
              <a:rPr lang="en-AU">
                <a:solidFill>
                  <a:schemeClr val="dk1"/>
                </a:solidFill>
              </a:rPr>
              <a:t>  →  ocean salinity </a:t>
            </a:r>
            <a:r>
              <a:rPr lang="en-AU" sz="3100">
                <a:solidFill>
                  <a:schemeClr val="dk1"/>
                </a:solidFill>
              </a:rPr>
              <a:t>📉</a:t>
            </a:r>
            <a:r>
              <a:rPr lang="en-AU">
                <a:solidFill>
                  <a:schemeClr val="dk1"/>
                </a:solidFill>
              </a:rPr>
              <a:t>  →  Potential to disrupt ocean circulation globally. </a:t>
            </a:r>
            <a:br>
              <a:rPr lang="en-AU">
                <a:solidFill>
                  <a:schemeClr val="dk1"/>
                </a:solidFill>
              </a:rPr>
            </a:br>
            <a:endParaRPr sz="1300">
              <a:solidFill>
                <a:schemeClr val="dk1"/>
              </a:solidFill>
            </a:endParaRPr>
          </a:p>
          <a:p>
            <a:pPr indent="0" lvl="0" marL="0" rtl="0" algn="l">
              <a:spcBef>
                <a:spcPts val="1300"/>
              </a:spcBef>
              <a:spcAft>
                <a:spcPts val="0"/>
              </a:spcAft>
              <a:buNone/>
            </a:pPr>
            <a:r>
              <a:rPr b="1" lang="en-AU">
                <a:solidFill>
                  <a:schemeClr val="dk1"/>
                </a:solidFill>
              </a:rPr>
              <a:t>Atmospheric Change:</a:t>
            </a:r>
            <a:r>
              <a:rPr lang="en-AU">
                <a:solidFill>
                  <a:schemeClr val="dk1"/>
                </a:solidFill>
              </a:rPr>
              <a:t> Polar vortex </a:t>
            </a:r>
            <a:r>
              <a:rPr lang="en-AU" sz="3100">
                <a:solidFill>
                  <a:schemeClr val="dk1"/>
                </a:solidFill>
              </a:rPr>
              <a:t>📉</a:t>
            </a:r>
            <a:r>
              <a:rPr lang="en-AU">
                <a:solidFill>
                  <a:schemeClr val="dk1"/>
                </a:solidFill>
              </a:rPr>
              <a:t>  → … → Australian rainfall</a:t>
            </a:r>
            <a:endParaRPr>
              <a:solidFill>
                <a:schemeClr val="dk1"/>
              </a:solidFill>
            </a:endParaRPr>
          </a:p>
          <a:p>
            <a:pPr indent="0" lvl="0" marL="0" rtl="0" algn="l">
              <a:lnSpc>
                <a:spcPct val="115000"/>
              </a:lnSpc>
              <a:spcBef>
                <a:spcPts val="1300"/>
              </a:spcBef>
              <a:spcAft>
                <a:spcPts val="0"/>
              </a:spcAft>
              <a:buClr>
                <a:schemeClr val="dk1"/>
              </a:buClr>
              <a:buSzPts val="1800"/>
              <a:buNone/>
            </a:pPr>
            <a:r>
              <a:t/>
            </a:r>
            <a:endParaRPr b="1">
              <a:solidFill>
                <a:schemeClr val="dk1"/>
              </a:solidFill>
            </a:endParaRPr>
          </a:p>
          <a:p>
            <a:pPr indent="0" lvl="0" marL="0" rtl="0" algn="l">
              <a:lnSpc>
                <a:spcPct val="115000"/>
              </a:lnSpc>
              <a:spcBef>
                <a:spcPts val="0"/>
              </a:spcBef>
              <a:spcAft>
                <a:spcPts val="0"/>
              </a:spcAft>
              <a:buClr>
                <a:schemeClr val="dk1"/>
              </a:buClr>
              <a:buSzPts val="1800"/>
              <a:buNone/>
            </a:pPr>
            <a:r>
              <a:rPr b="1" lang="en-AU">
                <a:solidFill>
                  <a:schemeClr val="dk1"/>
                </a:solidFill>
              </a:rPr>
              <a:t>Tipping Points:</a:t>
            </a:r>
            <a:r>
              <a:rPr lang="en-AU">
                <a:solidFill>
                  <a:schemeClr val="dk1"/>
                </a:solidFill>
              </a:rPr>
              <a:t>  Antarctica may reach tipping points, where changes self-perpetuate towards a new stable level. →  Ice-sheet melt could become irreversible.</a:t>
            </a:r>
            <a:br>
              <a:rPr lang="en-AU">
                <a:solidFill>
                  <a:schemeClr val="dk1"/>
                </a:solidFill>
              </a:rPr>
            </a:br>
            <a:endParaRPr>
              <a:solidFill>
                <a:schemeClr val="dk1"/>
              </a:solidFill>
            </a:endParaRPr>
          </a:p>
          <a:p>
            <a:pPr indent="0" lvl="0" marL="0" rtl="0" algn="l">
              <a:lnSpc>
                <a:spcPct val="115000"/>
              </a:lnSpc>
              <a:spcBef>
                <a:spcPts val="0"/>
              </a:spcBef>
              <a:spcAft>
                <a:spcPts val="0"/>
              </a:spcAft>
              <a:buClr>
                <a:schemeClr val="dk1"/>
              </a:buClr>
              <a:buSzPts val="1800"/>
              <a:buNone/>
            </a:pPr>
            <a:r>
              <a:rPr b="1" lang="en-AU">
                <a:solidFill>
                  <a:schemeClr val="dk1"/>
                </a:solidFill>
              </a:rPr>
              <a:t>Cascading Effects:</a:t>
            </a:r>
            <a:r>
              <a:rPr lang="en-AU">
                <a:solidFill>
                  <a:schemeClr val="dk1"/>
                </a:solidFill>
              </a:rPr>
              <a:t> Antarctica/SO changes may hold the trigger for a domino effect.  → Climate change </a:t>
            </a:r>
            <a:r>
              <a:rPr lang="en-AU" sz="2300">
                <a:solidFill>
                  <a:schemeClr val="dk1"/>
                </a:solidFill>
              </a:rPr>
              <a:t>📈</a:t>
            </a:r>
            <a:r>
              <a:rPr lang="en-AU">
                <a:solidFill>
                  <a:schemeClr val="dk1"/>
                </a:solidFill>
              </a:rPr>
              <a:t> → Ecosystem change </a:t>
            </a:r>
            <a:r>
              <a:rPr lang="en-AU" sz="2300">
                <a:solidFill>
                  <a:schemeClr val="dk1"/>
                </a:solidFill>
              </a:rPr>
              <a:t>📈</a:t>
            </a:r>
            <a:r>
              <a:rPr lang="en-AU">
                <a:solidFill>
                  <a:schemeClr val="dk1"/>
                </a:solidFill>
              </a:rPr>
              <a:t> → Climate, biodiversity collapse → Human health </a:t>
            </a:r>
            <a:r>
              <a:rPr lang="en-AU" sz="2300">
                <a:solidFill>
                  <a:schemeClr val="dk1"/>
                </a:solidFill>
              </a:rPr>
              <a:t>📉</a:t>
            </a:r>
            <a:r>
              <a:rPr lang="en-AU">
                <a:solidFill>
                  <a:schemeClr val="dk1"/>
                </a:solidFill>
              </a:rPr>
              <a:t> &amp; cost </a:t>
            </a:r>
            <a:r>
              <a:rPr lang="en-AU" sz="2300">
                <a:solidFill>
                  <a:schemeClr val="dk1"/>
                </a:solidFill>
              </a:rPr>
              <a:t>📈</a:t>
            </a:r>
            <a:r>
              <a:rPr lang="en-AU">
                <a:solidFill>
                  <a:schemeClr val="dk1"/>
                </a:solidFill>
              </a:rPr>
              <a:t> → … → Deep societal impacts.</a:t>
            </a:r>
            <a:endParaRPr sz="2500">
              <a:solidFill>
                <a:srgbClr val="595959"/>
              </a:solidFill>
            </a:endParaRPr>
          </a:p>
          <a:p>
            <a:pPr indent="-304800" lvl="0" marL="609600" rtl="0" algn="l">
              <a:spcBef>
                <a:spcPts val="1300"/>
              </a:spcBef>
              <a:spcAft>
                <a:spcPts val="0"/>
              </a:spcAft>
              <a:buClr>
                <a:schemeClr val="dk1"/>
              </a:buClr>
              <a:buSzPts val="1500"/>
              <a:buNone/>
            </a:pPr>
            <a:r>
              <a:t/>
            </a:r>
            <a:endParaRPr>
              <a:solidFill>
                <a:schemeClr val="dk1"/>
              </a:solidFill>
            </a:endParaRPr>
          </a:p>
          <a:p>
            <a:pPr indent="0" lvl="0" marL="609600" rtl="0" algn="l">
              <a:spcBef>
                <a:spcPts val="1300"/>
              </a:spcBef>
              <a:spcAft>
                <a:spcPts val="0"/>
              </a:spcAft>
              <a:buNone/>
            </a:pPr>
            <a:br>
              <a:rPr lang="en-AU">
                <a:solidFill>
                  <a:schemeClr val="dk1"/>
                </a:solidFill>
              </a:rPr>
            </a:br>
            <a:endParaRPr sz="1300">
              <a:solidFill>
                <a:schemeClr val="dk1"/>
              </a:solidFill>
            </a:endParaRPr>
          </a:p>
          <a:p>
            <a:pPr indent="0" lvl="0" marL="609600" rtl="0" algn="l">
              <a:spcBef>
                <a:spcPts val="1300"/>
              </a:spcBef>
              <a:spcAft>
                <a:spcPts val="1300"/>
              </a:spcAft>
              <a:buNone/>
            </a:pPr>
            <a:r>
              <a:t/>
            </a:r>
            <a:endParaRPr sz="31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g2eefc4f12a7_0_531"/>
          <p:cNvSpPr txBox="1"/>
          <p:nvPr>
            <p:ph idx="1" type="body"/>
          </p:nvPr>
        </p:nvSpPr>
        <p:spPr>
          <a:xfrm>
            <a:off x="430675" y="137574"/>
            <a:ext cx="11422800" cy="6597900"/>
          </a:xfrm>
          <a:prstGeom prst="rect">
            <a:avLst/>
          </a:prstGeom>
        </p:spPr>
        <p:txBody>
          <a:bodyPr anchorCtr="0" anchor="t" bIns="0" lIns="0" spcFirstLastPara="1" rIns="0" wrap="square" tIns="0">
            <a:noAutofit/>
          </a:bodyPr>
          <a:lstStyle/>
          <a:p>
            <a:pPr indent="0" lvl="0" marL="0" rtl="0" algn="l">
              <a:spcBef>
                <a:spcPts val="1300"/>
              </a:spcBef>
              <a:spcAft>
                <a:spcPts val="0"/>
              </a:spcAft>
              <a:buNone/>
            </a:pPr>
            <a:r>
              <a:rPr b="1" lang="en-AU" sz="2900">
                <a:solidFill>
                  <a:schemeClr val="dk1"/>
                </a:solidFill>
              </a:rPr>
              <a:t>Impact: </a:t>
            </a:r>
            <a:r>
              <a:rPr b="1" lang="en-AU" sz="2900">
                <a:solidFill>
                  <a:schemeClr val="dk1"/>
                </a:solidFill>
              </a:rPr>
              <a:t>Antarctica &amp; the Southern Ocean feel the heat</a:t>
            </a:r>
            <a:endParaRPr b="1" sz="2900">
              <a:solidFill>
                <a:schemeClr val="dk1"/>
              </a:solidFill>
            </a:endParaRPr>
          </a:p>
          <a:p>
            <a:pPr indent="0" lvl="0" marL="0" rtl="0" algn="l">
              <a:spcBef>
                <a:spcPts val="1300"/>
              </a:spcBef>
              <a:spcAft>
                <a:spcPts val="0"/>
              </a:spcAft>
              <a:buNone/>
            </a:pPr>
            <a:r>
              <a:rPr b="1" lang="en-AU">
                <a:solidFill>
                  <a:schemeClr val="dk1"/>
                </a:solidFill>
              </a:rPr>
              <a:t>Polar amplification:</a:t>
            </a:r>
            <a:r>
              <a:rPr lang="en-AU">
                <a:solidFill>
                  <a:schemeClr val="dk1"/>
                </a:solidFill>
              </a:rPr>
              <a:t> Extreme heatwaves becoming more frequent and severe.</a:t>
            </a:r>
            <a:br>
              <a:rPr lang="en-AU">
                <a:solidFill>
                  <a:schemeClr val="dk1"/>
                </a:solidFill>
              </a:rPr>
            </a:br>
            <a:endParaRPr sz="1300">
              <a:solidFill>
                <a:schemeClr val="dk1"/>
              </a:solidFill>
            </a:endParaRPr>
          </a:p>
          <a:p>
            <a:pPr indent="0" lvl="0" marL="0" rtl="0" algn="l">
              <a:spcBef>
                <a:spcPts val="1300"/>
              </a:spcBef>
              <a:spcAft>
                <a:spcPts val="0"/>
              </a:spcAft>
              <a:buNone/>
            </a:pPr>
            <a:r>
              <a:rPr b="1" lang="en-AU">
                <a:solidFill>
                  <a:schemeClr val="dk1"/>
                </a:solidFill>
              </a:rPr>
              <a:t>Melting Ice:</a:t>
            </a:r>
            <a:r>
              <a:rPr lang="en-AU">
                <a:solidFill>
                  <a:schemeClr val="dk1"/>
                </a:solidFill>
              </a:rPr>
              <a:t> Rising temperatures </a:t>
            </a:r>
            <a:r>
              <a:rPr lang="en-AU" sz="3100">
                <a:solidFill>
                  <a:schemeClr val="dk1"/>
                </a:solidFill>
              </a:rPr>
              <a:t>📈</a:t>
            </a:r>
            <a:r>
              <a:rPr lang="en-AU">
                <a:solidFill>
                  <a:schemeClr val="dk1"/>
                </a:solidFill>
              </a:rPr>
              <a:t>  → Decline in sea ice </a:t>
            </a:r>
            <a:r>
              <a:rPr lang="en-AU" sz="2900">
                <a:solidFill>
                  <a:schemeClr val="dk1"/>
                </a:solidFill>
              </a:rPr>
              <a:t>📉</a:t>
            </a:r>
            <a:r>
              <a:rPr lang="en-AU">
                <a:solidFill>
                  <a:schemeClr val="dk1"/>
                </a:solidFill>
              </a:rPr>
              <a:t> &amp; melt of glaciers and ice sheets </a:t>
            </a:r>
            <a:r>
              <a:rPr lang="en-AU" sz="3100">
                <a:solidFill>
                  <a:schemeClr val="dk1"/>
                </a:solidFill>
              </a:rPr>
              <a:t>📉</a:t>
            </a:r>
            <a:r>
              <a:rPr lang="en-AU">
                <a:solidFill>
                  <a:schemeClr val="dk1"/>
                </a:solidFill>
              </a:rPr>
              <a:t> → Increasing sea-level rise </a:t>
            </a:r>
            <a:r>
              <a:rPr lang="en-AU" sz="3100">
                <a:solidFill>
                  <a:schemeClr val="dk1"/>
                </a:solidFill>
              </a:rPr>
              <a:t>📈</a:t>
            </a:r>
            <a:r>
              <a:rPr lang="en-AU">
                <a:solidFill>
                  <a:schemeClr val="dk1"/>
                </a:solidFill>
              </a:rPr>
              <a:t> threatening coastal communities worldwide.</a:t>
            </a:r>
            <a:br>
              <a:rPr lang="en-AU">
                <a:solidFill>
                  <a:schemeClr val="dk1"/>
                </a:solidFill>
              </a:rPr>
            </a:br>
            <a:endParaRPr sz="1300">
              <a:solidFill>
                <a:schemeClr val="dk1"/>
              </a:solidFill>
            </a:endParaRPr>
          </a:p>
          <a:p>
            <a:pPr indent="0" lvl="0" marL="0" rtl="0" algn="l">
              <a:spcBef>
                <a:spcPts val="1300"/>
              </a:spcBef>
              <a:spcAft>
                <a:spcPts val="0"/>
              </a:spcAft>
              <a:buNone/>
            </a:pPr>
            <a:r>
              <a:rPr b="1" lang="en-AU">
                <a:solidFill>
                  <a:schemeClr val="dk1"/>
                </a:solidFill>
              </a:rPr>
              <a:t>Ocean Impacts:</a:t>
            </a:r>
            <a:r>
              <a:rPr lang="en-AU">
                <a:solidFill>
                  <a:schemeClr val="dk1"/>
                </a:solidFill>
              </a:rPr>
              <a:t> Ice melt </a:t>
            </a:r>
            <a:r>
              <a:rPr lang="en-AU" sz="3100">
                <a:solidFill>
                  <a:schemeClr val="dk1"/>
                </a:solidFill>
              </a:rPr>
              <a:t>📈</a:t>
            </a:r>
            <a:r>
              <a:rPr lang="en-AU">
                <a:solidFill>
                  <a:schemeClr val="dk1"/>
                </a:solidFill>
              </a:rPr>
              <a:t>  →  ocean salinity </a:t>
            </a:r>
            <a:r>
              <a:rPr lang="en-AU" sz="3100">
                <a:solidFill>
                  <a:schemeClr val="dk1"/>
                </a:solidFill>
              </a:rPr>
              <a:t>📉</a:t>
            </a:r>
            <a:r>
              <a:rPr lang="en-AU">
                <a:solidFill>
                  <a:schemeClr val="dk1"/>
                </a:solidFill>
              </a:rPr>
              <a:t>  →  Potential to disrupt ocean circulation globally. </a:t>
            </a:r>
            <a:br>
              <a:rPr lang="en-AU">
                <a:solidFill>
                  <a:schemeClr val="dk1"/>
                </a:solidFill>
              </a:rPr>
            </a:br>
            <a:endParaRPr sz="1300">
              <a:solidFill>
                <a:schemeClr val="dk1"/>
              </a:solidFill>
            </a:endParaRPr>
          </a:p>
          <a:p>
            <a:pPr indent="0" lvl="0" marL="0" rtl="0" algn="l">
              <a:spcBef>
                <a:spcPts val="1300"/>
              </a:spcBef>
              <a:spcAft>
                <a:spcPts val="0"/>
              </a:spcAft>
              <a:buNone/>
            </a:pPr>
            <a:r>
              <a:rPr b="1" lang="en-AU">
                <a:solidFill>
                  <a:schemeClr val="dk1"/>
                </a:solidFill>
              </a:rPr>
              <a:t>Atmospheric Change:</a:t>
            </a:r>
            <a:r>
              <a:rPr lang="en-AU">
                <a:solidFill>
                  <a:schemeClr val="dk1"/>
                </a:solidFill>
              </a:rPr>
              <a:t> Polar vortex </a:t>
            </a:r>
            <a:r>
              <a:rPr lang="en-AU" sz="3100">
                <a:solidFill>
                  <a:schemeClr val="dk1"/>
                </a:solidFill>
              </a:rPr>
              <a:t>📉</a:t>
            </a:r>
            <a:r>
              <a:rPr lang="en-AU">
                <a:solidFill>
                  <a:schemeClr val="dk1"/>
                </a:solidFill>
              </a:rPr>
              <a:t>  → … → Australian rainfall</a:t>
            </a:r>
            <a:endParaRPr>
              <a:solidFill>
                <a:schemeClr val="dk1"/>
              </a:solidFill>
            </a:endParaRPr>
          </a:p>
          <a:p>
            <a:pPr indent="0" lvl="0" marL="0" rtl="0" algn="l">
              <a:lnSpc>
                <a:spcPct val="115000"/>
              </a:lnSpc>
              <a:spcBef>
                <a:spcPts val="1300"/>
              </a:spcBef>
              <a:spcAft>
                <a:spcPts val="0"/>
              </a:spcAft>
              <a:buClr>
                <a:schemeClr val="dk1"/>
              </a:buClr>
              <a:buSzPts val="1800"/>
              <a:buNone/>
            </a:pPr>
            <a:r>
              <a:t/>
            </a:r>
            <a:endParaRPr b="1">
              <a:solidFill>
                <a:schemeClr val="dk1"/>
              </a:solidFill>
            </a:endParaRPr>
          </a:p>
          <a:p>
            <a:pPr indent="0" lvl="0" marL="0" rtl="0" algn="l">
              <a:lnSpc>
                <a:spcPct val="115000"/>
              </a:lnSpc>
              <a:spcBef>
                <a:spcPts val="0"/>
              </a:spcBef>
              <a:spcAft>
                <a:spcPts val="0"/>
              </a:spcAft>
              <a:buClr>
                <a:schemeClr val="dk1"/>
              </a:buClr>
              <a:buSzPts val="1800"/>
              <a:buNone/>
            </a:pPr>
            <a:r>
              <a:rPr b="1" lang="en-AU">
                <a:solidFill>
                  <a:schemeClr val="dk1"/>
                </a:solidFill>
              </a:rPr>
              <a:t>Tipping Points:</a:t>
            </a:r>
            <a:r>
              <a:rPr lang="en-AU">
                <a:solidFill>
                  <a:schemeClr val="dk1"/>
                </a:solidFill>
              </a:rPr>
              <a:t>  Antarctica may reach tipping points, where changes self-perpetuate towards a new stable level. →  Ice-sheet melt could become irreversible.</a:t>
            </a:r>
            <a:br>
              <a:rPr lang="en-AU">
                <a:solidFill>
                  <a:schemeClr val="dk1"/>
                </a:solidFill>
              </a:rPr>
            </a:br>
            <a:endParaRPr>
              <a:solidFill>
                <a:schemeClr val="dk1"/>
              </a:solidFill>
            </a:endParaRPr>
          </a:p>
          <a:p>
            <a:pPr indent="0" lvl="0" marL="0" rtl="0" algn="l">
              <a:lnSpc>
                <a:spcPct val="115000"/>
              </a:lnSpc>
              <a:spcBef>
                <a:spcPts val="0"/>
              </a:spcBef>
              <a:spcAft>
                <a:spcPts val="0"/>
              </a:spcAft>
              <a:buClr>
                <a:schemeClr val="dk1"/>
              </a:buClr>
              <a:buSzPts val="1800"/>
              <a:buNone/>
            </a:pPr>
            <a:r>
              <a:rPr b="1" lang="en-AU">
                <a:solidFill>
                  <a:schemeClr val="dk1"/>
                </a:solidFill>
              </a:rPr>
              <a:t>Cascading Effects:</a:t>
            </a:r>
            <a:r>
              <a:rPr lang="en-AU">
                <a:solidFill>
                  <a:schemeClr val="dk1"/>
                </a:solidFill>
              </a:rPr>
              <a:t> Antarctica/SO changes may hold the trigger for a domino effect.  → Climate change </a:t>
            </a:r>
            <a:r>
              <a:rPr lang="en-AU" sz="2300">
                <a:solidFill>
                  <a:schemeClr val="dk1"/>
                </a:solidFill>
              </a:rPr>
              <a:t>📈</a:t>
            </a:r>
            <a:r>
              <a:rPr lang="en-AU">
                <a:solidFill>
                  <a:schemeClr val="dk1"/>
                </a:solidFill>
              </a:rPr>
              <a:t> → Ecosystem change </a:t>
            </a:r>
            <a:r>
              <a:rPr lang="en-AU" sz="2300">
                <a:solidFill>
                  <a:schemeClr val="dk1"/>
                </a:solidFill>
              </a:rPr>
              <a:t>📈</a:t>
            </a:r>
            <a:r>
              <a:rPr lang="en-AU">
                <a:solidFill>
                  <a:schemeClr val="dk1"/>
                </a:solidFill>
              </a:rPr>
              <a:t> → Climate, biodiversity collapse → Human health </a:t>
            </a:r>
            <a:r>
              <a:rPr lang="en-AU" sz="2300">
                <a:solidFill>
                  <a:schemeClr val="dk1"/>
                </a:solidFill>
              </a:rPr>
              <a:t>📉</a:t>
            </a:r>
            <a:r>
              <a:rPr lang="en-AU">
                <a:solidFill>
                  <a:schemeClr val="dk1"/>
                </a:solidFill>
              </a:rPr>
              <a:t> &amp; cost </a:t>
            </a:r>
            <a:r>
              <a:rPr lang="en-AU" sz="2300">
                <a:solidFill>
                  <a:schemeClr val="dk1"/>
                </a:solidFill>
              </a:rPr>
              <a:t>📈</a:t>
            </a:r>
            <a:r>
              <a:rPr lang="en-AU">
                <a:solidFill>
                  <a:schemeClr val="dk1"/>
                </a:solidFill>
              </a:rPr>
              <a:t> → … → Deep societal impacts.</a:t>
            </a:r>
            <a:endParaRPr sz="2500">
              <a:solidFill>
                <a:srgbClr val="595959"/>
              </a:solidFill>
            </a:endParaRPr>
          </a:p>
          <a:p>
            <a:pPr indent="0" lvl="0" marL="0" rtl="0" algn="ctr">
              <a:lnSpc>
                <a:spcPct val="115000"/>
              </a:lnSpc>
              <a:spcBef>
                <a:spcPts val="0"/>
              </a:spcBef>
              <a:spcAft>
                <a:spcPts val="0"/>
              </a:spcAft>
              <a:buClr>
                <a:schemeClr val="dk1"/>
              </a:buClr>
              <a:buSzPts val="1500"/>
              <a:buNone/>
            </a:pPr>
            <a:r>
              <a:t/>
            </a:r>
            <a:endParaRPr>
              <a:solidFill>
                <a:schemeClr val="dk1"/>
              </a:solidFill>
            </a:endParaRPr>
          </a:p>
          <a:p>
            <a:pPr indent="0" lvl="0" marL="609600" rtl="0" algn="l">
              <a:spcBef>
                <a:spcPts val="1300"/>
              </a:spcBef>
              <a:spcAft>
                <a:spcPts val="0"/>
              </a:spcAft>
              <a:buNone/>
            </a:pPr>
            <a:br>
              <a:rPr lang="en-AU">
                <a:solidFill>
                  <a:schemeClr val="dk1"/>
                </a:solidFill>
              </a:rPr>
            </a:br>
            <a:endParaRPr sz="1300">
              <a:solidFill>
                <a:schemeClr val="dk1"/>
              </a:solidFill>
            </a:endParaRPr>
          </a:p>
          <a:p>
            <a:pPr indent="0" lvl="0" marL="609600" rtl="0" algn="l">
              <a:spcBef>
                <a:spcPts val="1300"/>
              </a:spcBef>
              <a:spcAft>
                <a:spcPts val="1300"/>
              </a:spcAft>
              <a:buNone/>
            </a:pPr>
            <a:r>
              <a:t/>
            </a:r>
            <a:endParaRPr sz="3100"/>
          </a:p>
        </p:txBody>
      </p:sp>
      <p:sp>
        <p:nvSpPr>
          <p:cNvPr id="423" name="Google Shape;423;g2eefc4f12a7_0_531"/>
          <p:cNvSpPr/>
          <p:nvPr/>
        </p:nvSpPr>
        <p:spPr>
          <a:xfrm>
            <a:off x="1398950" y="1248825"/>
            <a:ext cx="8623500" cy="4148700"/>
          </a:xfrm>
          <a:prstGeom prst="roundRect">
            <a:avLst>
              <a:gd fmla="val 16667" name="adj"/>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457200" rtl="0" algn="ctr">
              <a:lnSpc>
                <a:spcPct val="115000"/>
              </a:lnSpc>
              <a:spcBef>
                <a:spcPts val="1000"/>
              </a:spcBef>
              <a:spcAft>
                <a:spcPts val="1000"/>
              </a:spcAft>
              <a:buClr>
                <a:schemeClr val="dk1"/>
              </a:buClr>
              <a:buSzPts val="1100"/>
              <a:buFont typeface="Arial"/>
              <a:buNone/>
            </a:pPr>
            <a:r>
              <a:t/>
            </a:r>
            <a:endParaRPr/>
          </a:p>
        </p:txBody>
      </p:sp>
      <p:sp>
        <p:nvSpPr>
          <p:cNvPr id="424" name="Google Shape;424;g2eefc4f12a7_0_531"/>
          <p:cNvSpPr txBox="1"/>
          <p:nvPr/>
        </p:nvSpPr>
        <p:spPr>
          <a:xfrm>
            <a:off x="3442125" y="1418150"/>
            <a:ext cx="4188300" cy="569400"/>
          </a:xfrm>
          <a:prstGeom prst="rect">
            <a:avLst/>
          </a:prstGeom>
          <a:noFill/>
          <a:ln>
            <a:noFill/>
          </a:ln>
        </p:spPr>
        <p:txBody>
          <a:bodyPr anchorCtr="0" anchor="t" bIns="91425" lIns="91425" spcFirstLastPara="1" rIns="91425" wrap="square" tIns="91425">
            <a:spAutoFit/>
          </a:bodyPr>
          <a:lstStyle/>
          <a:p>
            <a:pPr indent="0" lvl="0" marL="457200" rtl="0" algn="ctr">
              <a:lnSpc>
                <a:spcPct val="115000"/>
              </a:lnSpc>
              <a:spcBef>
                <a:spcPts val="1000"/>
              </a:spcBef>
              <a:spcAft>
                <a:spcPts val="1000"/>
              </a:spcAft>
              <a:buNone/>
            </a:pPr>
            <a:r>
              <a:rPr b="1" lang="en-AU" sz="2500">
                <a:solidFill>
                  <a:schemeClr val="dk1"/>
                </a:solidFill>
              </a:rPr>
              <a:t>Inter-sectoral impacts</a:t>
            </a:r>
            <a:endParaRPr/>
          </a:p>
        </p:txBody>
      </p:sp>
      <p:sp>
        <p:nvSpPr>
          <p:cNvPr id="425" name="Google Shape;425;g2eefc4f12a7_0_531"/>
          <p:cNvSpPr txBox="1"/>
          <p:nvPr/>
        </p:nvSpPr>
        <p:spPr>
          <a:xfrm>
            <a:off x="3882625" y="1987550"/>
            <a:ext cx="3000000" cy="507900"/>
          </a:xfrm>
          <a:prstGeom prst="rect">
            <a:avLst/>
          </a:prstGeom>
          <a:noFill/>
          <a:ln>
            <a:noFill/>
          </a:ln>
        </p:spPr>
        <p:txBody>
          <a:bodyPr anchorCtr="0" anchor="t" bIns="91425" lIns="91425" spcFirstLastPara="1" rIns="91425" wrap="square" tIns="91425">
            <a:spAutoFit/>
          </a:bodyPr>
          <a:lstStyle/>
          <a:p>
            <a:pPr indent="0" lvl="0" marL="457200" rtl="0" algn="ctr">
              <a:lnSpc>
                <a:spcPct val="115000"/>
              </a:lnSpc>
              <a:spcBef>
                <a:spcPts val="1000"/>
              </a:spcBef>
              <a:spcAft>
                <a:spcPts val="1000"/>
              </a:spcAft>
              <a:buNone/>
            </a:pPr>
            <a:r>
              <a:rPr lang="en-AU" sz="2100">
                <a:solidFill>
                  <a:schemeClr val="dk1"/>
                </a:solidFill>
              </a:rPr>
              <a:t>Society</a:t>
            </a:r>
            <a:endParaRPr>
              <a:solidFill>
                <a:schemeClr val="dk1"/>
              </a:solidFill>
            </a:endParaRPr>
          </a:p>
        </p:txBody>
      </p:sp>
      <p:sp>
        <p:nvSpPr>
          <p:cNvPr id="426" name="Google Shape;426;g2eefc4f12a7_0_531"/>
          <p:cNvSpPr txBox="1"/>
          <p:nvPr/>
        </p:nvSpPr>
        <p:spPr>
          <a:xfrm>
            <a:off x="1866900" y="4565650"/>
            <a:ext cx="3000000" cy="507900"/>
          </a:xfrm>
          <a:prstGeom prst="rect">
            <a:avLst/>
          </a:prstGeom>
          <a:noFill/>
          <a:ln>
            <a:noFill/>
          </a:ln>
        </p:spPr>
        <p:txBody>
          <a:bodyPr anchorCtr="0" anchor="t" bIns="91425" lIns="91425" spcFirstLastPara="1" rIns="91425" wrap="square" tIns="91425">
            <a:spAutoFit/>
          </a:bodyPr>
          <a:lstStyle/>
          <a:p>
            <a:pPr indent="0" lvl="0" marL="457200" rtl="0" algn="ctr">
              <a:lnSpc>
                <a:spcPct val="115000"/>
              </a:lnSpc>
              <a:spcBef>
                <a:spcPts val="1000"/>
              </a:spcBef>
              <a:spcAft>
                <a:spcPts val="1000"/>
              </a:spcAft>
              <a:buNone/>
            </a:pPr>
            <a:r>
              <a:rPr lang="en-AU" sz="2100">
                <a:solidFill>
                  <a:schemeClr val="dk1"/>
                </a:solidFill>
              </a:rPr>
              <a:t>Science</a:t>
            </a:r>
            <a:endParaRPr>
              <a:solidFill>
                <a:schemeClr val="dk1"/>
              </a:solidFill>
            </a:endParaRPr>
          </a:p>
        </p:txBody>
      </p:sp>
      <p:sp>
        <p:nvSpPr>
          <p:cNvPr id="427" name="Google Shape;427;g2eefc4f12a7_0_531"/>
          <p:cNvSpPr txBox="1"/>
          <p:nvPr/>
        </p:nvSpPr>
        <p:spPr>
          <a:xfrm>
            <a:off x="6369050" y="4665125"/>
            <a:ext cx="3000000" cy="507900"/>
          </a:xfrm>
          <a:prstGeom prst="rect">
            <a:avLst/>
          </a:prstGeom>
          <a:noFill/>
          <a:ln>
            <a:noFill/>
          </a:ln>
        </p:spPr>
        <p:txBody>
          <a:bodyPr anchorCtr="0" anchor="t" bIns="91425" lIns="91425" spcFirstLastPara="1" rIns="91425" wrap="square" tIns="91425">
            <a:spAutoFit/>
          </a:bodyPr>
          <a:lstStyle/>
          <a:p>
            <a:pPr indent="0" lvl="0" marL="457200" rtl="0" algn="ctr">
              <a:lnSpc>
                <a:spcPct val="115000"/>
              </a:lnSpc>
              <a:spcBef>
                <a:spcPts val="1000"/>
              </a:spcBef>
              <a:spcAft>
                <a:spcPts val="1000"/>
              </a:spcAft>
              <a:buNone/>
            </a:pPr>
            <a:r>
              <a:rPr lang="en-AU" sz="2100">
                <a:solidFill>
                  <a:schemeClr val="dk1"/>
                </a:solidFill>
              </a:rPr>
              <a:t>Decision</a:t>
            </a:r>
            <a:endParaRPr>
              <a:solidFill>
                <a:schemeClr val="dk1"/>
              </a:solidFill>
            </a:endParaRPr>
          </a:p>
        </p:txBody>
      </p:sp>
      <p:sp>
        <p:nvSpPr>
          <p:cNvPr id="428" name="Google Shape;428;g2eefc4f12a7_0_531"/>
          <p:cNvSpPr/>
          <p:nvPr/>
        </p:nvSpPr>
        <p:spPr>
          <a:xfrm>
            <a:off x="4324431" y="2575375"/>
            <a:ext cx="3047701" cy="1910336"/>
          </a:xfrm>
          <a:custGeom>
            <a:rect b="b" l="l" r="r" t="t"/>
            <a:pathLst>
              <a:path extrusionOk="0" h="55626" w="81153">
                <a:moveTo>
                  <a:pt x="32385" y="0"/>
                </a:moveTo>
                <a:lnTo>
                  <a:pt x="0" y="43434"/>
                </a:lnTo>
                <a:lnTo>
                  <a:pt x="81153" y="55626"/>
                </a:lnTo>
                <a:close/>
              </a:path>
            </a:pathLst>
          </a:custGeom>
          <a:solidFill>
            <a:srgbClr val="EEEEEE"/>
          </a:solidFill>
          <a:ln cap="flat" cmpd="sng" w="38100">
            <a:solidFill>
              <a:srgbClr val="595959"/>
            </a:solidFill>
            <a:prstDash val="solid"/>
            <a:round/>
            <a:headEnd len="med" w="med" type="none"/>
            <a:tailEnd len="med" w="med" type="none"/>
          </a:ln>
        </p:spPr>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g2ef06c58f4a_0_17"/>
          <p:cNvSpPr/>
          <p:nvPr/>
        </p:nvSpPr>
        <p:spPr>
          <a:xfrm rot="5400000">
            <a:off x="336540" y="-119160"/>
            <a:ext cx="575700" cy="1247100"/>
          </a:xfrm>
          <a:prstGeom prst="snip2SameRect">
            <a:avLst>
              <a:gd fmla="val 16667" name="adj1"/>
              <a:gd fmla="val 0" name="adj2"/>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g2ef06c58f4a_0_17"/>
          <p:cNvSpPr/>
          <p:nvPr/>
        </p:nvSpPr>
        <p:spPr>
          <a:xfrm>
            <a:off x="60480" y="295560"/>
            <a:ext cx="1091100" cy="4242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1" lang="en-AU" sz="2200" strike="noStrike">
                <a:solidFill>
                  <a:srgbClr val="FFFFFF"/>
                </a:solidFill>
                <a:latin typeface="Helvetica Neue"/>
                <a:ea typeface="Helvetica Neue"/>
                <a:cs typeface="Helvetica Neue"/>
                <a:sym typeface="Helvetica Neue"/>
              </a:rPr>
              <a:t>Next?</a:t>
            </a:r>
            <a:endParaRPr b="0" sz="2200" strike="noStrike">
              <a:latin typeface="Arial"/>
              <a:ea typeface="Arial"/>
              <a:cs typeface="Arial"/>
              <a:sym typeface="Arial"/>
            </a:endParaRPr>
          </a:p>
        </p:txBody>
      </p:sp>
      <p:sp>
        <p:nvSpPr>
          <p:cNvPr id="435" name="Google Shape;435;g2ef06c58f4a_0_17"/>
          <p:cNvSpPr/>
          <p:nvPr/>
        </p:nvSpPr>
        <p:spPr>
          <a:xfrm>
            <a:off x="941925" y="913900"/>
            <a:ext cx="10504800" cy="5436000"/>
          </a:xfrm>
          <a:prstGeom prst="rect">
            <a:avLst/>
          </a:prstGeom>
          <a:noFill/>
          <a:ln>
            <a:noFill/>
          </a:ln>
        </p:spPr>
        <p:txBody>
          <a:bodyPr anchorCtr="0" anchor="t" bIns="45000" lIns="90000" spcFirstLastPara="1" rIns="90000" wrap="square" tIns="45000">
            <a:noAutofit/>
          </a:bodyPr>
          <a:lstStyle/>
          <a:p>
            <a:pPr indent="0" lvl="0" marL="0" marR="0" rtl="0" algn="l">
              <a:lnSpc>
                <a:spcPct val="98000"/>
              </a:lnSpc>
              <a:spcBef>
                <a:spcPts val="1000"/>
              </a:spcBef>
              <a:spcAft>
                <a:spcPts val="0"/>
              </a:spcAft>
              <a:buNone/>
            </a:pPr>
            <a:r>
              <a:rPr b="1" lang="en-AU" sz="2600" strike="noStrike">
                <a:solidFill>
                  <a:srgbClr val="000000"/>
                </a:solidFill>
                <a:latin typeface="Helvetica Neue"/>
                <a:ea typeface="Helvetica Neue"/>
                <a:cs typeface="Helvetica Neue"/>
                <a:sym typeface="Helvetica Neue"/>
              </a:rPr>
              <a:t>What is needed?</a:t>
            </a:r>
            <a:endParaRPr b="0" sz="2600" strike="noStrike">
              <a:latin typeface="Arial"/>
              <a:ea typeface="Arial"/>
              <a:cs typeface="Arial"/>
              <a:sym typeface="Arial"/>
            </a:endParaRPr>
          </a:p>
          <a:p>
            <a:pPr indent="-284040" lvl="0" marL="285840" marR="0" rtl="0" algn="l">
              <a:lnSpc>
                <a:spcPct val="98000"/>
              </a:lnSpc>
              <a:spcBef>
                <a:spcPts val="1000"/>
              </a:spcBef>
              <a:spcAft>
                <a:spcPts val="0"/>
              </a:spcAft>
              <a:buClr>
                <a:srgbClr val="000000"/>
              </a:buClr>
              <a:buSzPts val="900"/>
              <a:buFont typeface="Noto Sans Symbols"/>
              <a:buChar char="●"/>
            </a:pPr>
            <a:r>
              <a:rPr lang="en-AU" sz="2000">
                <a:latin typeface="Helvetica Neue"/>
                <a:ea typeface="Helvetica Neue"/>
                <a:cs typeface="Helvetica Neue"/>
                <a:sym typeface="Helvetica Neue"/>
              </a:rPr>
              <a:t>Community effort: </a:t>
            </a:r>
            <a:endParaRPr sz="2000">
              <a:latin typeface="Helvetica Neue"/>
              <a:ea typeface="Helvetica Neue"/>
              <a:cs typeface="Helvetica Neue"/>
              <a:sym typeface="Helvetica Neue"/>
            </a:endParaRPr>
          </a:p>
          <a:p>
            <a:pPr indent="-285750" lvl="1" marL="914400" marR="0" rtl="0" algn="l">
              <a:lnSpc>
                <a:spcPct val="98000"/>
              </a:lnSpc>
              <a:spcBef>
                <a:spcPts val="1000"/>
              </a:spcBef>
              <a:spcAft>
                <a:spcPts val="0"/>
              </a:spcAft>
              <a:buClr>
                <a:srgbClr val="000000"/>
              </a:buClr>
              <a:buSzPts val="900"/>
              <a:buFont typeface="Noto Sans Symbols"/>
              <a:buChar char="○"/>
            </a:pPr>
            <a:r>
              <a:rPr b="0" lang="en-AU" sz="2000" strike="noStrike">
                <a:solidFill>
                  <a:srgbClr val="000000"/>
                </a:solidFill>
                <a:latin typeface="Helvetica Neue"/>
                <a:ea typeface="Helvetica Neue"/>
                <a:cs typeface="Helvetica Neue"/>
                <a:sym typeface="Helvetica Neue"/>
              </a:rPr>
              <a:t>Build project international teams - network.</a:t>
            </a:r>
            <a:endParaRPr b="0" sz="2000" strike="noStrike">
              <a:latin typeface="Arial"/>
              <a:ea typeface="Arial"/>
              <a:cs typeface="Arial"/>
              <a:sym typeface="Arial"/>
            </a:endParaRPr>
          </a:p>
          <a:p>
            <a:pPr indent="-285750" lvl="1" marL="914400" marR="0" rtl="0" algn="l">
              <a:lnSpc>
                <a:spcPct val="98000"/>
              </a:lnSpc>
              <a:spcBef>
                <a:spcPts val="1000"/>
              </a:spcBef>
              <a:spcAft>
                <a:spcPts val="0"/>
              </a:spcAft>
              <a:buClr>
                <a:srgbClr val="000000"/>
              </a:buClr>
              <a:buSzPts val="900"/>
              <a:buFont typeface="Noto Sans Symbols"/>
              <a:buChar char="○"/>
            </a:pPr>
            <a:r>
              <a:rPr b="0" lang="en-AU" sz="2000" strike="noStrike">
                <a:solidFill>
                  <a:srgbClr val="000000"/>
                </a:solidFill>
                <a:latin typeface="Helvetica Neue"/>
                <a:ea typeface="Helvetica Neue"/>
                <a:cs typeface="Helvetica Neue"/>
                <a:sym typeface="Helvetica Neue"/>
              </a:rPr>
              <a:t>Identify science hotspots</a:t>
            </a:r>
            <a:r>
              <a:rPr b="0" baseline="30000" lang="en-AU" sz="2000" strike="noStrike">
                <a:solidFill>
                  <a:srgbClr val="000000"/>
                </a:solidFill>
                <a:latin typeface="Helvetica Neue"/>
                <a:ea typeface="Helvetica Neue"/>
                <a:cs typeface="Helvetica Neue"/>
                <a:sym typeface="Helvetica Neue"/>
              </a:rPr>
              <a:t>#</a:t>
            </a:r>
            <a:r>
              <a:rPr b="0" lang="en-AU" sz="2000" strike="noStrike">
                <a:solidFill>
                  <a:srgbClr val="000000"/>
                </a:solidFill>
                <a:latin typeface="Helvetica Neue"/>
                <a:ea typeface="Helvetica Neue"/>
                <a:cs typeface="Helvetica Neue"/>
                <a:sym typeface="Helvetica Neue"/>
              </a:rPr>
              <a:t>.</a:t>
            </a:r>
            <a:endParaRPr b="0" sz="2000" strike="noStrike">
              <a:solidFill>
                <a:srgbClr val="000000"/>
              </a:solidFill>
              <a:latin typeface="Helvetica Neue"/>
              <a:ea typeface="Helvetica Neue"/>
              <a:cs typeface="Helvetica Neue"/>
              <a:sym typeface="Helvetica Neue"/>
            </a:endParaRPr>
          </a:p>
          <a:p>
            <a:pPr indent="-285750" lvl="1" marL="914400" marR="0" rtl="0" algn="l">
              <a:lnSpc>
                <a:spcPct val="98000"/>
              </a:lnSpc>
              <a:spcBef>
                <a:spcPts val="1000"/>
              </a:spcBef>
              <a:spcAft>
                <a:spcPts val="0"/>
              </a:spcAft>
              <a:buClr>
                <a:srgbClr val="000000"/>
              </a:buClr>
              <a:buSzPts val="900"/>
              <a:buFont typeface="Noto Sans Symbols"/>
              <a:buChar char="○"/>
            </a:pPr>
            <a:r>
              <a:rPr lang="en-AU" sz="2000">
                <a:latin typeface="Helvetica Neue"/>
                <a:ea typeface="Helvetica Neue"/>
                <a:cs typeface="Helvetica Neue"/>
                <a:sym typeface="Helvetica Neue"/>
              </a:rPr>
              <a:t>Identify key variables. (</a:t>
            </a:r>
            <a:r>
              <a:rPr lang="en-AU" sz="2000">
                <a:solidFill>
                  <a:schemeClr val="dk1"/>
                </a:solidFill>
                <a:latin typeface="Helvetica Neue"/>
                <a:ea typeface="Helvetica Neue"/>
                <a:cs typeface="Helvetica Neue"/>
                <a:sym typeface="Helvetica Neue"/>
              </a:rPr>
              <a:t>→ ECVs).</a:t>
            </a:r>
            <a:endParaRPr sz="2000">
              <a:latin typeface="Helvetica Neue"/>
              <a:ea typeface="Helvetica Neue"/>
              <a:cs typeface="Helvetica Neue"/>
              <a:sym typeface="Helvetica Neue"/>
            </a:endParaRPr>
          </a:p>
          <a:p>
            <a:pPr indent="-285750" lvl="1" marL="914400" marR="0" rtl="0" algn="l">
              <a:lnSpc>
                <a:spcPct val="98000"/>
              </a:lnSpc>
              <a:spcBef>
                <a:spcPts val="1000"/>
              </a:spcBef>
              <a:spcAft>
                <a:spcPts val="0"/>
              </a:spcAft>
              <a:buClr>
                <a:srgbClr val="000000"/>
              </a:buClr>
              <a:buSzPts val="900"/>
              <a:buFont typeface="Noto Sans Symbols"/>
              <a:buChar char="○"/>
            </a:pPr>
            <a:r>
              <a:rPr b="0" lang="en-AU" sz="2000" strike="noStrike">
                <a:solidFill>
                  <a:srgbClr val="000000"/>
                </a:solidFill>
                <a:latin typeface="Helvetica Neue"/>
                <a:ea typeface="Helvetica Neue"/>
                <a:cs typeface="Helvetica Neue"/>
                <a:sym typeface="Helvetica Neue"/>
              </a:rPr>
              <a:t>Devise Ant InSync observational strategies</a:t>
            </a:r>
            <a:r>
              <a:rPr baseline="30000" lang="en-AU" sz="2000">
                <a:solidFill>
                  <a:schemeClr val="dk1"/>
                </a:solidFill>
                <a:latin typeface="Helvetica Neue"/>
                <a:ea typeface="Helvetica Neue"/>
                <a:cs typeface="Helvetica Neue"/>
                <a:sym typeface="Helvetica Neue"/>
              </a:rPr>
              <a:t>#</a:t>
            </a:r>
            <a:r>
              <a:rPr b="0" lang="en-AU" sz="2000" strike="noStrike">
                <a:solidFill>
                  <a:srgbClr val="000000"/>
                </a:solidFill>
                <a:latin typeface="Helvetica Neue"/>
                <a:ea typeface="Helvetica Neue"/>
                <a:cs typeface="Helvetica Neue"/>
                <a:sym typeface="Helvetica Neue"/>
              </a:rPr>
              <a:t>. → Resource</a:t>
            </a:r>
            <a:r>
              <a:rPr lang="en-AU" sz="2000">
                <a:latin typeface="Helvetica Neue"/>
                <a:ea typeface="Helvetica Neue"/>
                <a:cs typeface="Helvetica Neue"/>
                <a:sym typeface="Helvetica Neue"/>
              </a:rPr>
              <a:t> requirements.</a:t>
            </a:r>
            <a:endParaRPr sz="2000">
              <a:latin typeface="Helvetica Neue"/>
              <a:ea typeface="Helvetica Neue"/>
              <a:cs typeface="Helvetica Neue"/>
              <a:sym typeface="Helvetica Neue"/>
            </a:endParaRPr>
          </a:p>
          <a:p>
            <a:pPr indent="-285750" lvl="1" marL="914400" marR="0" rtl="0" algn="l">
              <a:lnSpc>
                <a:spcPct val="98000"/>
              </a:lnSpc>
              <a:spcBef>
                <a:spcPts val="1000"/>
              </a:spcBef>
              <a:spcAft>
                <a:spcPts val="0"/>
              </a:spcAft>
              <a:buClr>
                <a:srgbClr val="000000"/>
              </a:buClr>
              <a:buSzPts val="900"/>
              <a:buFont typeface="Noto Sans Symbols"/>
              <a:buChar char="○"/>
            </a:pPr>
            <a:r>
              <a:rPr lang="en-AU" sz="2000">
                <a:solidFill>
                  <a:schemeClr val="dk1"/>
                </a:solidFill>
                <a:latin typeface="Helvetica Neue"/>
                <a:ea typeface="Helvetica Neue"/>
                <a:cs typeface="Helvetica Neue"/>
                <a:sym typeface="Helvetica Neue"/>
              </a:rPr>
              <a:t>Agreed observations &amp; measurement protocols.</a:t>
            </a:r>
            <a:endParaRPr sz="2000">
              <a:solidFill>
                <a:schemeClr val="dk1"/>
              </a:solidFill>
              <a:latin typeface="Helvetica Neue"/>
              <a:ea typeface="Helvetica Neue"/>
              <a:cs typeface="Helvetica Neue"/>
              <a:sym typeface="Helvetica Neue"/>
            </a:endParaRPr>
          </a:p>
          <a:p>
            <a:pPr indent="-285750" lvl="1" marL="914400" marR="0" rtl="0" algn="l">
              <a:lnSpc>
                <a:spcPct val="98000"/>
              </a:lnSpc>
              <a:spcBef>
                <a:spcPts val="1000"/>
              </a:spcBef>
              <a:spcAft>
                <a:spcPts val="0"/>
              </a:spcAft>
              <a:buClr>
                <a:srgbClr val="000000"/>
              </a:buClr>
              <a:buSzPts val="900"/>
              <a:buFont typeface="Noto Sans Symbols"/>
              <a:buChar char="○"/>
            </a:pPr>
            <a:r>
              <a:rPr lang="en-AU" sz="2000">
                <a:solidFill>
                  <a:schemeClr val="dk1"/>
                </a:solidFill>
                <a:latin typeface="Helvetica Neue"/>
                <a:ea typeface="Helvetica Neue"/>
                <a:cs typeface="Helvetica Neue"/>
                <a:sym typeface="Helvetica Neue"/>
              </a:rPr>
              <a:t>Bridging observations and models</a:t>
            </a:r>
            <a:r>
              <a:rPr lang="en-AU" sz="2000">
                <a:latin typeface="Helvetica Neue"/>
                <a:ea typeface="Helvetica Neue"/>
                <a:cs typeface="Helvetica Neue"/>
                <a:sym typeface="Helvetica Neue"/>
              </a:rPr>
              <a:t>.</a:t>
            </a:r>
            <a:endParaRPr b="0" sz="2000" strike="noStrike">
              <a:solidFill>
                <a:srgbClr val="000000"/>
              </a:solidFill>
              <a:latin typeface="Helvetica Neue"/>
              <a:ea typeface="Helvetica Neue"/>
              <a:cs typeface="Helvetica Neue"/>
              <a:sym typeface="Helvetica Neue"/>
            </a:endParaRPr>
          </a:p>
          <a:p>
            <a:pPr indent="-285750" lvl="1" marL="914400" marR="0" rtl="0" algn="l">
              <a:lnSpc>
                <a:spcPct val="98000"/>
              </a:lnSpc>
              <a:spcBef>
                <a:spcPts val="1000"/>
              </a:spcBef>
              <a:spcAft>
                <a:spcPts val="0"/>
              </a:spcAft>
              <a:buSzPts val="900"/>
              <a:buFont typeface="Helvetica Neue"/>
              <a:buChar char="○"/>
            </a:pPr>
            <a:r>
              <a:rPr lang="en-AU" sz="2000">
                <a:latin typeface="Helvetica Neue"/>
                <a:ea typeface="Helvetica Neue"/>
                <a:cs typeface="Helvetica Neue"/>
                <a:sym typeface="Helvetica Neue"/>
              </a:rPr>
              <a:t>Write white paper.</a:t>
            </a:r>
            <a:endParaRPr sz="2000">
              <a:latin typeface="Helvetica Neue"/>
              <a:ea typeface="Helvetica Neue"/>
              <a:cs typeface="Helvetica Neue"/>
              <a:sym typeface="Helvetica Neue"/>
            </a:endParaRPr>
          </a:p>
          <a:p>
            <a:pPr indent="-284040" lvl="0" marL="285840" marR="0" rtl="0" algn="l">
              <a:lnSpc>
                <a:spcPct val="98000"/>
              </a:lnSpc>
              <a:spcBef>
                <a:spcPts val="1000"/>
              </a:spcBef>
              <a:spcAft>
                <a:spcPts val="0"/>
              </a:spcAft>
              <a:buClr>
                <a:srgbClr val="000000"/>
              </a:buClr>
              <a:buSzPts val="900"/>
              <a:buFont typeface="Noto Sans Symbols"/>
              <a:buChar char="●"/>
            </a:pPr>
            <a:r>
              <a:rPr b="0" lang="en-AU" sz="2000" strike="noStrike">
                <a:solidFill>
                  <a:srgbClr val="000000"/>
                </a:solidFill>
                <a:latin typeface="Helvetica Neue"/>
                <a:ea typeface="Helvetica Neue"/>
                <a:cs typeface="Helvetica Neue"/>
                <a:sym typeface="Helvetica Neue"/>
              </a:rPr>
              <a:t>Identify funding agencies.</a:t>
            </a:r>
            <a:endParaRPr sz="2000"/>
          </a:p>
          <a:p>
            <a:pPr indent="-284040" lvl="0" marL="285840" marR="0" rtl="0" algn="l">
              <a:lnSpc>
                <a:spcPct val="98000"/>
              </a:lnSpc>
              <a:spcBef>
                <a:spcPts val="1000"/>
              </a:spcBef>
              <a:spcAft>
                <a:spcPts val="0"/>
              </a:spcAft>
              <a:buClr>
                <a:srgbClr val="000000"/>
              </a:buClr>
              <a:buSzPts val="900"/>
              <a:buFont typeface="Noto Sans Symbols"/>
              <a:buChar char="●"/>
            </a:pPr>
            <a:r>
              <a:rPr lang="en-AU" sz="2000">
                <a:solidFill>
                  <a:schemeClr val="dk1"/>
                </a:solidFill>
                <a:latin typeface="Helvetica Neue"/>
                <a:ea typeface="Helvetica Neue"/>
                <a:cs typeface="Helvetica Neue"/>
                <a:sym typeface="Helvetica Neue"/>
              </a:rPr>
              <a:t>Coordinating national/internat proposals.</a:t>
            </a:r>
            <a:endParaRPr sz="2000">
              <a:latin typeface="Helvetica Neue"/>
              <a:ea typeface="Helvetica Neue"/>
              <a:cs typeface="Helvetica Neue"/>
              <a:sym typeface="Helvetica Neue"/>
            </a:endParaRPr>
          </a:p>
          <a:p>
            <a:pPr indent="-284040" lvl="0" marL="285840" marR="0" rtl="0" algn="l">
              <a:lnSpc>
                <a:spcPct val="98000"/>
              </a:lnSpc>
              <a:spcBef>
                <a:spcPts val="1000"/>
              </a:spcBef>
              <a:spcAft>
                <a:spcPts val="0"/>
              </a:spcAft>
              <a:buClr>
                <a:srgbClr val="000000"/>
              </a:buClr>
              <a:buSzPts val="900"/>
              <a:buFont typeface="Noto Sans Symbols"/>
              <a:buChar char="●"/>
            </a:pPr>
            <a:r>
              <a:rPr lang="en-AU" sz="2000">
                <a:solidFill>
                  <a:schemeClr val="dk1"/>
                </a:solidFill>
                <a:latin typeface="Helvetica Neue"/>
                <a:ea typeface="Helvetica Neue"/>
                <a:cs typeface="Helvetica Neue"/>
                <a:sym typeface="Helvetica Neue"/>
              </a:rPr>
              <a:t>Open data access.</a:t>
            </a:r>
            <a:endParaRPr sz="2000">
              <a:latin typeface="Helvetica Neue"/>
              <a:ea typeface="Helvetica Neue"/>
              <a:cs typeface="Helvetica Neue"/>
              <a:sym typeface="Helvetica Neue"/>
            </a:endParaRPr>
          </a:p>
        </p:txBody>
      </p:sp>
      <p:sp>
        <p:nvSpPr>
          <p:cNvPr id="436" name="Google Shape;436;g2ef06c58f4a_0_17"/>
          <p:cNvSpPr/>
          <p:nvPr/>
        </p:nvSpPr>
        <p:spPr>
          <a:xfrm>
            <a:off x="3281400" y="109800"/>
            <a:ext cx="5214300" cy="6819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1" lang="en-AU" sz="4000" strike="noStrike">
                <a:solidFill>
                  <a:srgbClr val="000000"/>
                </a:solidFill>
                <a:latin typeface="Helvetica Neue"/>
                <a:ea typeface="Helvetica Neue"/>
                <a:cs typeface="Helvetica Neue"/>
                <a:sym typeface="Helvetica Neue"/>
              </a:rPr>
              <a:t>Antarctica InSync</a:t>
            </a:r>
            <a:endParaRPr b="0" sz="4000" strike="noStrike">
              <a:latin typeface="Arial"/>
              <a:ea typeface="Arial"/>
              <a:cs typeface="Arial"/>
              <a:sym typeface="Arial"/>
            </a:endParaRPr>
          </a:p>
        </p:txBody>
      </p:sp>
      <p:pic>
        <p:nvPicPr>
          <p:cNvPr id="437" name="Google Shape;437;g2ef06c58f4a_0_17"/>
          <p:cNvPicPr preferRelativeResize="0"/>
          <p:nvPr/>
        </p:nvPicPr>
        <p:blipFill rotWithShape="1">
          <a:blip r:embed="rId3">
            <a:alphaModFix/>
          </a:blip>
          <a:srcRect b="49067" l="30826" r="29070" t="0"/>
          <a:stretch/>
        </p:blipFill>
        <p:spPr>
          <a:xfrm>
            <a:off x="9765425" y="216550"/>
            <a:ext cx="1873249" cy="15341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5"/>
          <p:cNvSpPr/>
          <p:nvPr/>
        </p:nvSpPr>
        <p:spPr>
          <a:xfrm>
            <a:off x="546120" y="341280"/>
            <a:ext cx="11220480" cy="905760"/>
          </a:xfrm>
          <a:prstGeom prst="rect">
            <a:avLst/>
          </a:prstGeom>
          <a:noFill/>
          <a:ln>
            <a:noFill/>
          </a:ln>
        </p:spPr>
        <p:txBody>
          <a:bodyPr anchorCtr="0" anchor="t" bIns="45000" lIns="90000" spcFirstLastPara="1" rIns="90000" wrap="square" tIns="45000">
            <a:noAutofit/>
          </a:bodyPr>
          <a:lstStyle/>
          <a:p>
            <a:pPr indent="0" lvl="0" marL="0" marR="0" rtl="0" algn="l">
              <a:lnSpc>
                <a:spcPct val="90000"/>
              </a:lnSpc>
              <a:spcBef>
                <a:spcPts val="0"/>
              </a:spcBef>
              <a:spcAft>
                <a:spcPts val="0"/>
              </a:spcAft>
              <a:buNone/>
            </a:pPr>
            <a:r>
              <a:rPr b="1" i="0" lang="en-AU" sz="2800" u="none" cap="none" strike="noStrike">
                <a:solidFill>
                  <a:srgbClr val="000000"/>
                </a:solidFill>
                <a:latin typeface="Helvetica Neue"/>
                <a:ea typeface="Helvetica Neue"/>
                <a:cs typeface="Helvetica Neue"/>
                <a:sym typeface="Helvetica Neue"/>
              </a:rPr>
              <a:t>							</a:t>
            </a:r>
            <a:r>
              <a:rPr b="1" i="0" lang="en-AU" sz="4000" u="none" cap="none" strike="noStrike">
                <a:solidFill>
                  <a:srgbClr val="000000"/>
                </a:solidFill>
                <a:latin typeface="Helvetica Neue"/>
                <a:ea typeface="Helvetica Neue"/>
                <a:cs typeface="Helvetica Neue"/>
                <a:sym typeface="Helvetica Neue"/>
              </a:rPr>
              <a:t>Earth </a:t>
            </a:r>
            <a:r>
              <a:rPr b="1" lang="en-AU" sz="4000">
                <a:latin typeface="Helvetica Neue"/>
                <a:ea typeface="Helvetica Neue"/>
                <a:cs typeface="Helvetica Neue"/>
                <a:sym typeface="Helvetica Neue"/>
              </a:rPr>
              <a:t>– </a:t>
            </a:r>
            <a:r>
              <a:rPr b="1" i="0" lang="en-AU" sz="4000" u="none" cap="none" strike="noStrike">
                <a:solidFill>
                  <a:srgbClr val="000000"/>
                </a:solidFill>
                <a:latin typeface="Helvetica Neue"/>
                <a:ea typeface="Helvetica Neue"/>
                <a:cs typeface="Helvetica Neue"/>
                <a:sym typeface="Helvetica Neue"/>
              </a:rPr>
              <a:t>Antarctica </a:t>
            </a:r>
            <a:endParaRPr b="0" i="0" sz="4000" u="none" cap="none" strike="noStrike">
              <a:latin typeface="Arial"/>
              <a:ea typeface="Arial"/>
              <a:cs typeface="Arial"/>
              <a:sym typeface="Arial"/>
            </a:endParaRPr>
          </a:p>
        </p:txBody>
      </p:sp>
      <p:sp>
        <p:nvSpPr>
          <p:cNvPr id="117" name="Google Shape;117;p5"/>
          <p:cNvSpPr/>
          <p:nvPr/>
        </p:nvSpPr>
        <p:spPr>
          <a:xfrm rot="5400000">
            <a:off x="312840" y="23040"/>
            <a:ext cx="575280" cy="1247040"/>
          </a:xfrm>
          <a:prstGeom prst="snip2SameRect">
            <a:avLst>
              <a:gd fmla="val 16667" name="adj1"/>
              <a:gd fmla="val 0" name="adj2"/>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5"/>
          <p:cNvSpPr/>
          <p:nvPr/>
        </p:nvSpPr>
        <p:spPr>
          <a:xfrm>
            <a:off x="72000" y="452520"/>
            <a:ext cx="1044720" cy="41076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1" i="0" lang="en-AU" sz="2200" u="none" cap="none" strike="noStrike">
                <a:solidFill>
                  <a:srgbClr val="FFFFFF"/>
                </a:solidFill>
                <a:latin typeface="Helvetica Neue"/>
                <a:ea typeface="Helvetica Neue"/>
                <a:cs typeface="Helvetica Neue"/>
                <a:sym typeface="Helvetica Neue"/>
              </a:rPr>
              <a:t>Why?</a:t>
            </a:r>
            <a:endParaRPr b="0" i="0" sz="2200" u="none" cap="none" strike="noStrike">
              <a:latin typeface="Arial"/>
              <a:ea typeface="Arial"/>
              <a:cs typeface="Arial"/>
              <a:sym typeface="Arial"/>
            </a:endParaRPr>
          </a:p>
        </p:txBody>
      </p:sp>
      <p:sp>
        <p:nvSpPr>
          <p:cNvPr id="119" name="Google Shape;119;p5"/>
          <p:cNvSpPr/>
          <p:nvPr/>
        </p:nvSpPr>
        <p:spPr>
          <a:xfrm>
            <a:off x="10588175" y="7020890"/>
            <a:ext cx="1294800" cy="4764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0" i="0" lang="en-AU" sz="1150" u="none" cap="none" strike="noStrike">
                <a:solidFill>
                  <a:srgbClr val="000000"/>
                </a:solidFill>
                <a:latin typeface="Helvetica Neue"/>
                <a:ea typeface="Helvetica Neue"/>
                <a:cs typeface="Helvetica Neue"/>
                <a:sym typeface="Helvetica Neue"/>
              </a:rPr>
              <a:t>nilas.org</a:t>
            </a:r>
            <a:endParaRPr b="0" i="0" sz="1150" u="none" cap="none" strike="noStrike">
              <a:latin typeface="Arial"/>
              <a:ea typeface="Arial"/>
              <a:cs typeface="Arial"/>
              <a:sym typeface="Arial"/>
            </a:endParaRPr>
          </a:p>
          <a:p>
            <a:pPr indent="0" lvl="0" marL="0" marR="0" rtl="0" algn="l">
              <a:lnSpc>
                <a:spcPct val="100000"/>
              </a:lnSpc>
              <a:spcBef>
                <a:spcPts val="0"/>
              </a:spcBef>
              <a:spcAft>
                <a:spcPts val="0"/>
              </a:spcAft>
              <a:buNone/>
            </a:pPr>
            <a:r>
              <a:rPr b="0" i="0" lang="en-AU" sz="1150" u="none" cap="none" strike="noStrike">
                <a:solidFill>
                  <a:srgbClr val="000000"/>
                </a:solidFill>
                <a:latin typeface="Helvetica Neue"/>
                <a:ea typeface="Helvetica Neue"/>
                <a:cs typeface="Helvetica Neue"/>
                <a:sym typeface="Helvetica Neue"/>
              </a:rPr>
              <a:t>Data @NSIDC</a:t>
            </a:r>
            <a:endParaRPr b="0" i="0" sz="1150" u="none" cap="none" strike="noStrike">
              <a:latin typeface="Arial"/>
              <a:ea typeface="Arial"/>
              <a:cs typeface="Arial"/>
              <a:sym typeface="Arial"/>
            </a:endParaRPr>
          </a:p>
        </p:txBody>
      </p:sp>
      <p:pic>
        <p:nvPicPr>
          <p:cNvPr id="120" name="Google Shape;120;p5"/>
          <p:cNvPicPr preferRelativeResize="0"/>
          <p:nvPr/>
        </p:nvPicPr>
        <p:blipFill>
          <a:blip r:embed="rId3">
            <a:alphaModFix/>
          </a:blip>
          <a:stretch>
            <a:fillRect/>
          </a:stretch>
        </p:blipFill>
        <p:spPr>
          <a:xfrm>
            <a:off x="-23050" y="1410015"/>
            <a:ext cx="6530659" cy="5306161"/>
          </a:xfrm>
          <a:prstGeom prst="rect">
            <a:avLst/>
          </a:prstGeom>
          <a:noFill/>
          <a:ln>
            <a:noFill/>
          </a:ln>
        </p:spPr>
      </p:pic>
      <p:pic>
        <p:nvPicPr>
          <p:cNvPr id="121" name="Google Shape;121;p5"/>
          <p:cNvPicPr preferRelativeResize="0"/>
          <p:nvPr/>
        </p:nvPicPr>
        <p:blipFill rotWithShape="1">
          <a:blip r:embed="rId4">
            <a:alphaModFix/>
          </a:blip>
          <a:srcRect b="583" l="5078" r="0" t="583"/>
          <a:stretch/>
        </p:blipFill>
        <p:spPr>
          <a:xfrm>
            <a:off x="6138350" y="1740975"/>
            <a:ext cx="6530650" cy="4931294"/>
          </a:xfrm>
          <a:prstGeom prst="rect">
            <a:avLst/>
          </a:prstGeom>
          <a:noFill/>
          <a:ln>
            <a:noFill/>
          </a:ln>
        </p:spPr>
      </p:pic>
      <p:pic>
        <p:nvPicPr>
          <p:cNvPr id="122" name="Google Shape;122;p5"/>
          <p:cNvPicPr preferRelativeResize="0"/>
          <p:nvPr/>
        </p:nvPicPr>
        <p:blipFill>
          <a:blip r:embed="rId5">
            <a:alphaModFix/>
          </a:blip>
          <a:stretch>
            <a:fillRect/>
          </a:stretch>
        </p:blipFill>
        <p:spPr>
          <a:xfrm>
            <a:off x="-290525" y="1056875"/>
            <a:ext cx="12482526" cy="4636361"/>
          </a:xfrm>
          <a:prstGeom prst="rect">
            <a:avLst/>
          </a:prstGeom>
          <a:noFill/>
          <a:ln>
            <a:noFill/>
          </a:ln>
        </p:spPr>
      </p:pic>
      <p:sp>
        <p:nvSpPr>
          <p:cNvPr id="123" name="Google Shape;123;p5"/>
          <p:cNvSpPr txBox="1"/>
          <p:nvPr/>
        </p:nvSpPr>
        <p:spPr>
          <a:xfrm>
            <a:off x="-23050" y="995113"/>
            <a:ext cx="30000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000"/>
              </a:spcBef>
              <a:spcAft>
                <a:spcPts val="1000"/>
              </a:spcAft>
              <a:buNone/>
            </a:pPr>
            <a:r>
              <a:rPr lang="en-AU" sz="1100">
                <a:solidFill>
                  <a:schemeClr val="dk1"/>
                </a:solidFill>
              </a:rPr>
              <a:t>Huguenin</a:t>
            </a:r>
            <a:r>
              <a:rPr lang="en-AU" sz="1100">
                <a:solidFill>
                  <a:schemeClr val="dk1"/>
                </a:solidFill>
              </a:rPr>
              <a:t> et al. [2022]</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g2eefc4f12a7_0_42"/>
          <p:cNvSpPr/>
          <p:nvPr/>
        </p:nvSpPr>
        <p:spPr>
          <a:xfrm>
            <a:off x="546120" y="341280"/>
            <a:ext cx="11220600" cy="905700"/>
          </a:xfrm>
          <a:prstGeom prst="rect">
            <a:avLst/>
          </a:prstGeom>
          <a:noFill/>
          <a:ln>
            <a:noFill/>
          </a:ln>
        </p:spPr>
        <p:txBody>
          <a:bodyPr anchorCtr="0" anchor="t" bIns="45000" lIns="90000" spcFirstLastPara="1" rIns="90000" wrap="square" tIns="45000">
            <a:noAutofit/>
          </a:bodyPr>
          <a:lstStyle/>
          <a:p>
            <a:pPr indent="0" lvl="0" marL="0" marR="0" rtl="0" algn="l">
              <a:lnSpc>
                <a:spcPct val="90000"/>
              </a:lnSpc>
              <a:spcBef>
                <a:spcPts val="0"/>
              </a:spcBef>
              <a:spcAft>
                <a:spcPts val="0"/>
              </a:spcAft>
              <a:buNone/>
            </a:pPr>
            <a:r>
              <a:rPr b="1" i="0" lang="en-AU" sz="2800" u="none" cap="none" strike="noStrike">
                <a:solidFill>
                  <a:srgbClr val="000000"/>
                </a:solidFill>
                <a:latin typeface="Helvetica Neue"/>
                <a:ea typeface="Helvetica Neue"/>
                <a:cs typeface="Helvetica Neue"/>
                <a:sym typeface="Helvetica Neue"/>
              </a:rPr>
              <a:t>							</a:t>
            </a:r>
            <a:r>
              <a:rPr b="1" i="0" lang="en-AU" sz="4000" u="none" cap="none" strike="noStrike">
                <a:solidFill>
                  <a:srgbClr val="000000"/>
                </a:solidFill>
                <a:latin typeface="Helvetica Neue"/>
                <a:ea typeface="Helvetica Neue"/>
                <a:cs typeface="Helvetica Neue"/>
                <a:sym typeface="Helvetica Neue"/>
              </a:rPr>
              <a:t>Antarctica InSync</a:t>
            </a:r>
            <a:endParaRPr b="0" i="0" sz="4000" u="none" cap="none" strike="noStrike">
              <a:latin typeface="Arial"/>
              <a:ea typeface="Arial"/>
              <a:cs typeface="Arial"/>
              <a:sym typeface="Arial"/>
            </a:endParaRPr>
          </a:p>
        </p:txBody>
      </p:sp>
      <p:sp>
        <p:nvSpPr>
          <p:cNvPr id="129" name="Google Shape;129;g2eefc4f12a7_0_42"/>
          <p:cNvSpPr/>
          <p:nvPr/>
        </p:nvSpPr>
        <p:spPr>
          <a:xfrm rot="5400000">
            <a:off x="312750" y="23070"/>
            <a:ext cx="575400" cy="1247100"/>
          </a:xfrm>
          <a:prstGeom prst="snip2SameRect">
            <a:avLst>
              <a:gd fmla="val 16667" name="adj1"/>
              <a:gd fmla="val 0" name="adj2"/>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g2eefc4f12a7_0_42"/>
          <p:cNvSpPr/>
          <p:nvPr/>
        </p:nvSpPr>
        <p:spPr>
          <a:xfrm>
            <a:off x="72000" y="452520"/>
            <a:ext cx="1044600" cy="4107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1" i="0" lang="en-AU" sz="2200" u="none" cap="none" strike="noStrike">
                <a:solidFill>
                  <a:srgbClr val="FFFFFF"/>
                </a:solidFill>
                <a:latin typeface="Helvetica Neue"/>
                <a:ea typeface="Helvetica Neue"/>
                <a:cs typeface="Helvetica Neue"/>
                <a:sym typeface="Helvetica Neue"/>
              </a:rPr>
              <a:t>Why?</a:t>
            </a:r>
            <a:endParaRPr b="0" i="0" sz="2200" u="none" cap="none" strike="noStrike">
              <a:latin typeface="Arial"/>
              <a:ea typeface="Arial"/>
              <a:cs typeface="Arial"/>
              <a:sym typeface="Arial"/>
            </a:endParaRPr>
          </a:p>
        </p:txBody>
      </p:sp>
      <p:grpSp>
        <p:nvGrpSpPr>
          <p:cNvPr id="131" name="Google Shape;131;g2eefc4f12a7_0_42"/>
          <p:cNvGrpSpPr/>
          <p:nvPr/>
        </p:nvGrpSpPr>
        <p:grpSpPr>
          <a:xfrm>
            <a:off x="747575" y="1101975"/>
            <a:ext cx="5195877" cy="5302080"/>
            <a:chOff x="864000" y="1105200"/>
            <a:chExt cx="5195877" cy="5302080"/>
          </a:xfrm>
        </p:grpSpPr>
        <p:pic>
          <p:nvPicPr>
            <p:cNvPr id="132" name="Google Shape;132;g2eefc4f12a7_0_42"/>
            <p:cNvPicPr preferRelativeResize="0"/>
            <p:nvPr/>
          </p:nvPicPr>
          <p:blipFill rotWithShape="1">
            <a:blip r:embed="rId3">
              <a:alphaModFix/>
            </a:blip>
            <a:srcRect b="0" l="18366" r="18649" t="82849"/>
            <a:stretch/>
          </p:blipFill>
          <p:spPr>
            <a:xfrm>
              <a:off x="990000" y="5632560"/>
              <a:ext cx="5069877" cy="774720"/>
            </a:xfrm>
            <a:prstGeom prst="rect">
              <a:avLst/>
            </a:prstGeom>
            <a:noFill/>
            <a:ln>
              <a:noFill/>
            </a:ln>
          </p:spPr>
        </p:pic>
        <p:pic>
          <p:nvPicPr>
            <p:cNvPr id="133" name="Google Shape;133;g2eefc4f12a7_0_42"/>
            <p:cNvPicPr preferRelativeResize="0"/>
            <p:nvPr/>
          </p:nvPicPr>
          <p:blipFill rotWithShape="1">
            <a:blip r:embed="rId4">
              <a:alphaModFix/>
            </a:blip>
            <a:srcRect b="14975" l="46198" r="1291" t="6203"/>
            <a:stretch/>
          </p:blipFill>
          <p:spPr>
            <a:xfrm>
              <a:off x="864000" y="1380960"/>
              <a:ext cx="5119561" cy="4325761"/>
            </a:xfrm>
            <a:prstGeom prst="rect">
              <a:avLst/>
            </a:prstGeom>
            <a:noFill/>
            <a:ln>
              <a:noFill/>
            </a:ln>
          </p:spPr>
        </p:pic>
        <p:sp>
          <p:nvSpPr>
            <p:cNvPr id="134" name="Google Shape;134;g2eefc4f12a7_0_42"/>
            <p:cNvSpPr/>
            <p:nvPr/>
          </p:nvSpPr>
          <p:spPr>
            <a:xfrm>
              <a:off x="864000" y="1105200"/>
              <a:ext cx="4839600" cy="5814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0" i="0" lang="en-AU" sz="1150" u="none" cap="none" strike="noStrike">
                  <a:solidFill>
                    <a:srgbClr val="000000"/>
                  </a:solidFill>
                  <a:latin typeface="Helvetica Neue"/>
                  <a:ea typeface="Helvetica Neue"/>
                  <a:cs typeface="Helvetica Neue"/>
                  <a:sym typeface="Helvetica Neue"/>
                </a:rPr>
                <a:t>Surface air temperature anomaly for Sep 2023</a:t>
              </a:r>
              <a:endParaRPr b="0" i="0" sz="1150" u="none" cap="none" strike="noStrike">
                <a:latin typeface="Arial"/>
                <a:ea typeface="Arial"/>
                <a:cs typeface="Arial"/>
                <a:sym typeface="Arial"/>
              </a:endParaRPr>
            </a:p>
          </p:txBody>
        </p:sp>
      </p:grpSp>
      <p:pic>
        <p:nvPicPr>
          <p:cNvPr id="135" name="Google Shape;135;g2eefc4f12a7_0_42"/>
          <p:cNvPicPr preferRelativeResize="0"/>
          <p:nvPr/>
        </p:nvPicPr>
        <p:blipFill rotWithShape="1">
          <a:blip r:embed="rId5">
            <a:alphaModFix/>
          </a:blip>
          <a:srcRect b="0" l="0" r="0" t="0"/>
          <a:stretch/>
        </p:blipFill>
        <p:spPr>
          <a:xfrm>
            <a:off x="6090475" y="1220750"/>
            <a:ext cx="5276025" cy="5395199"/>
          </a:xfrm>
          <a:prstGeom prst="rect">
            <a:avLst/>
          </a:prstGeom>
          <a:noFill/>
          <a:ln>
            <a:noFill/>
          </a:ln>
        </p:spPr>
      </p:pic>
      <p:sp>
        <p:nvSpPr>
          <p:cNvPr id="136" name="Google Shape;136;g2eefc4f12a7_0_42"/>
          <p:cNvSpPr/>
          <p:nvPr/>
        </p:nvSpPr>
        <p:spPr>
          <a:xfrm>
            <a:off x="10736325" y="6290640"/>
            <a:ext cx="1294800" cy="4764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0" i="0" lang="en-AU" sz="1150" u="none" cap="none" strike="noStrike">
                <a:solidFill>
                  <a:srgbClr val="000000"/>
                </a:solidFill>
                <a:latin typeface="Helvetica Neue"/>
                <a:ea typeface="Helvetica Neue"/>
                <a:cs typeface="Helvetica Neue"/>
                <a:sym typeface="Helvetica Neue"/>
              </a:rPr>
              <a:t>nilas.org</a:t>
            </a:r>
            <a:endParaRPr b="0" i="0" sz="1150" u="none" cap="none" strike="noStrike">
              <a:latin typeface="Arial"/>
              <a:ea typeface="Arial"/>
              <a:cs typeface="Arial"/>
              <a:sym typeface="Arial"/>
            </a:endParaRPr>
          </a:p>
          <a:p>
            <a:pPr indent="0" lvl="0" marL="0" marR="0" rtl="0" algn="l">
              <a:lnSpc>
                <a:spcPct val="100000"/>
              </a:lnSpc>
              <a:spcBef>
                <a:spcPts val="0"/>
              </a:spcBef>
              <a:spcAft>
                <a:spcPts val="0"/>
              </a:spcAft>
              <a:buNone/>
            </a:pPr>
            <a:r>
              <a:rPr b="0" i="0" lang="en-AU" sz="1150" u="none" cap="none" strike="noStrike">
                <a:solidFill>
                  <a:srgbClr val="000000"/>
                </a:solidFill>
                <a:latin typeface="Helvetica Neue"/>
                <a:ea typeface="Helvetica Neue"/>
                <a:cs typeface="Helvetica Neue"/>
                <a:sym typeface="Helvetica Neue"/>
              </a:rPr>
              <a:t>Data @NSIDC</a:t>
            </a:r>
            <a:endParaRPr b="0" i="0" sz="1150" u="none" cap="none" strike="noStrike">
              <a:latin typeface="Arial"/>
              <a:ea typeface="Arial"/>
              <a:cs typeface="Arial"/>
              <a:sym typeface="Arial"/>
            </a:endParaRPr>
          </a:p>
        </p:txBody>
      </p:sp>
      <p:pic>
        <p:nvPicPr>
          <p:cNvPr id="137" name="Google Shape;137;g2eefc4f12a7_0_42"/>
          <p:cNvPicPr preferRelativeResize="0"/>
          <p:nvPr/>
        </p:nvPicPr>
        <p:blipFill rotWithShape="1">
          <a:blip r:embed="rId6">
            <a:alphaModFix/>
          </a:blip>
          <a:srcRect b="0" l="4417" r="3543" t="14879"/>
          <a:stretch/>
        </p:blipFill>
        <p:spPr>
          <a:xfrm>
            <a:off x="353600" y="1035913"/>
            <a:ext cx="11484799" cy="56378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41" name="Shape 141"/>
        <p:cNvGrpSpPr/>
        <p:nvPr/>
      </p:nvGrpSpPr>
      <p:grpSpPr>
        <a:xfrm>
          <a:off x="0" y="0"/>
          <a:ext cx="0" cy="0"/>
          <a:chOff x="0" y="0"/>
          <a:chExt cx="0" cy="0"/>
        </a:xfrm>
      </p:grpSpPr>
      <p:sp>
        <p:nvSpPr>
          <p:cNvPr id="142" name="Google Shape;142;g2eefc4f12a7_0_1"/>
          <p:cNvSpPr txBox="1"/>
          <p:nvPr>
            <p:ph type="ctrTitle"/>
          </p:nvPr>
        </p:nvSpPr>
        <p:spPr>
          <a:xfrm>
            <a:off x="2362875" y="376924"/>
            <a:ext cx="8804100" cy="620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3F3F3F"/>
              </a:buClr>
              <a:buSzPts val="3200"/>
              <a:buFont typeface="Arial"/>
              <a:buNone/>
            </a:pPr>
            <a:r>
              <a:rPr lang="en-AU"/>
              <a:t>The global ocean carbon sink</a:t>
            </a:r>
            <a:endParaRPr/>
          </a:p>
        </p:txBody>
      </p:sp>
      <p:sp>
        <p:nvSpPr>
          <p:cNvPr id="143" name="Google Shape;143;g2eefc4f12a7_0_1"/>
          <p:cNvSpPr txBox="1"/>
          <p:nvPr/>
        </p:nvSpPr>
        <p:spPr>
          <a:xfrm>
            <a:off x="6963674" y="6541508"/>
            <a:ext cx="184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144" name="Google Shape;144;g2eefc4f12a7_0_1"/>
          <p:cNvPicPr preferRelativeResize="0"/>
          <p:nvPr/>
        </p:nvPicPr>
        <p:blipFill rotWithShape="1">
          <a:blip r:embed="rId3">
            <a:alphaModFix/>
          </a:blip>
          <a:srcRect b="0" l="0" r="0" t="0"/>
          <a:stretch/>
        </p:blipFill>
        <p:spPr>
          <a:xfrm>
            <a:off x="382066" y="1197865"/>
            <a:ext cx="8281809" cy="5417424"/>
          </a:xfrm>
          <a:prstGeom prst="rect">
            <a:avLst/>
          </a:prstGeom>
          <a:noFill/>
          <a:ln>
            <a:noFill/>
          </a:ln>
        </p:spPr>
      </p:pic>
      <p:pic>
        <p:nvPicPr>
          <p:cNvPr id="145" name="Google Shape;145;g2eefc4f12a7_0_1"/>
          <p:cNvPicPr preferRelativeResize="0"/>
          <p:nvPr/>
        </p:nvPicPr>
        <p:blipFill rotWithShape="1">
          <a:blip r:embed="rId4">
            <a:alphaModFix/>
          </a:blip>
          <a:srcRect b="0" l="0" r="49959" t="54389"/>
          <a:stretch/>
        </p:blipFill>
        <p:spPr>
          <a:xfrm>
            <a:off x="7897826" y="1035407"/>
            <a:ext cx="3873393" cy="2471566"/>
          </a:xfrm>
          <a:prstGeom prst="rect">
            <a:avLst/>
          </a:prstGeom>
          <a:noFill/>
          <a:ln>
            <a:noFill/>
          </a:ln>
        </p:spPr>
      </p:pic>
      <p:cxnSp>
        <p:nvCxnSpPr>
          <p:cNvPr id="146" name="Google Shape;146;g2eefc4f12a7_0_1"/>
          <p:cNvCxnSpPr/>
          <p:nvPr/>
        </p:nvCxnSpPr>
        <p:spPr>
          <a:xfrm>
            <a:off x="1920509" y="1197865"/>
            <a:ext cx="0" cy="4002600"/>
          </a:xfrm>
          <a:prstGeom prst="straightConnector1">
            <a:avLst/>
          </a:prstGeom>
          <a:noFill/>
          <a:ln cap="flat" cmpd="sng" w="25400">
            <a:solidFill>
              <a:schemeClr val="accent5"/>
            </a:solidFill>
            <a:prstDash val="solid"/>
            <a:round/>
            <a:headEnd len="sm" w="sm" type="none"/>
            <a:tailEnd len="sm" w="sm" type="none"/>
          </a:ln>
          <a:effectLst>
            <a:outerShdw blurRad="40000" rotWithShape="0" dir="5400000" dist="20000">
              <a:srgbClr val="000000">
                <a:alpha val="37650"/>
              </a:srgbClr>
            </a:outerShdw>
          </a:effectLst>
        </p:spPr>
      </p:cxnSp>
      <p:sp>
        <p:nvSpPr>
          <p:cNvPr id="147" name="Google Shape;147;g2eefc4f12a7_0_1"/>
          <p:cNvSpPr txBox="1"/>
          <p:nvPr/>
        </p:nvSpPr>
        <p:spPr>
          <a:xfrm flipH="1">
            <a:off x="1758805" y="1156761"/>
            <a:ext cx="2485200" cy="831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4BACC6"/>
              </a:buClr>
              <a:buSzPts val="2400"/>
              <a:buFont typeface="Arial"/>
              <a:buNone/>
            </a:pPr>
            <a:r>
              <a:rPr b="0" i="0" lang="en-AU" sz="2400" u="none" cap="none" strike="noStrike">
                <a:solidFill>
                  <a:srgbClr val="4BACC6"/>
                </a:solidFill>
                <a:latin typeface="Arial"/>
                <a:ea typeface="Arial"/>
                <a:cs typeface="Arial"/>
                <a:sym typeface="Arial"/>
              </a:rPr>
              <a:t>MUSE CO</a:t>
            </a:r>
            <a:r>
              <a:rPr b="0" baseline="-25000" i="0" lang="en-AU" sz="2400" u="none" cap="none" strike="noStrike">
                <a:solidFill>
                  <a:srgbClr val="4BACC6"/>
                </a:solidFill>
                <a:latin typeface="Arial"/>
                <a:ea typeface="Arial"/>
                <a:cs typeface="Arial"/>
                <a:sym typeface="Arial"/>
              </a:rPr>
              <a:t>2</a:t>
            </a:r>
            <a:r>
              <a:rPr b="0" i="0" lang="en-AU" sz="2400" u="none" cap="none" strike="noStrike">
                <a:solidFill>
                  <a:srgbClr val="4BACC6"/>
                </a:solidFill>
                <a:latin typeface="Arial"/>
                <a:ea typeface="Arial"/>
                <a:cs typeface="Arial"/>
                <a:sym typeface="Arial"/>
              </a:rPr>
              <a:t> flux mooring!</a:t>
            </a:r>
            <a:endParaRPr/>
          </a:p>
        </p:txBody>
      </p:sp>
      <p:sp>
        <p:nvSpPr>
          <p:cNvPr id="148" name="Google Shape;148;g2eefc4f12a7_0_1"/>
          <p:cNvSpPr txBox="1"/>
          <p:nvPr/>
        </p:nvSpPr>
        <p:spPr>
          <a:xfrm>
            <a:off x="7775544" y="6200693"/>
            <a:ext cx="51429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600"/>
              <a:buFont typeface="Arial"/>
              <a:buNone/>
            </a:pPr>
            <a:r>
              <a:rPr b="0" i="0" lang="en-AU" sz="1600" u="none" cap="none" strike="noStrike">
                <a:solidFill>
                  <a:srgbClr val="7F7F7F"/>
                </a:solidFill>
                <a:latin typeface="Arial"/>
                <a:ea typeface="Arial"/>
                <a:cs typeface="Arial"/>
                <a:sym typeface="Arial"/>
              </a:rPr>
              <a:t>Source: Chen et al., 2023; </a:t>
            </a:r>
            <a:endParaRPr/>
          </a:p>
          <a:p>
            <a:pPr indent="0" lvl="0" marL="0" marR="0" rtl="0" algn="l">
              <a:lnSpc>
                <a:spcPct val="100000"/>
              </a:lnSpc>
              <a:spcBef>
                <a:spcPts val="0"/>
              </a:spcBef>
              <a:spcAft>
                <a:spcPts val="0"/>
              </a:spcAft>
              <a:buClr>
                <a:srgbClr val="7F7F7F"/>
              </a:buClr>
              <a:buSzPts val="1600"/>
              <a:buFont typeface="Arial"/>
              <a:buNone/>
            </a:pPr>
            <a:r>
              <a:rPr b="0" i="0" lang="en-AU" sz="1600" u="none" cap="none" strike="noStrike">
                <a:solidFill>
                  <a:srgbClr val="7F7F7F"/>
                </a:solidFill>
                <a:latin typeface="Arial"/>
                <a:ea typeface="Arial"/>
                <a:cs typeface="Arial"/>
                <a:sym typeface="Arial"/>
              </a:rPr>
              <a:t>Friedlingstein et al., 2023</a:t>
            </a:r>
            <a:endParaRPr/>
          </a:p>
        </p:txBody>
      </p:sp>
      <p:pic>
        <p:nvPicPr>
          <p:cNvPr id="149" name="Google Shape;149;g2eefc4f12a7_0_1"/>
          <p:cNvPicPr preferRelativeResize="0"/>
          <p:nvPr/>
        </p:nvPicPr>
        <p:blipFill rotWithShape="1">
          <a:blip r:embed="rId5">
            <a:alphaModFix/>
          </a:blip>
          <a:srcRect b="0" l="0" r="0" t="0"/>
          <a:stretch/>
        </p:blipFill>
        <p:spPr>
          <a:xfrm>
            <a:off x="0" y="0"/>
            <a:ext cx="1283532" cy="128353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6"/>
          <p:cNvSpPr/>
          <p:nvPr/>
        </p:nvSpPr>
        <p:spPr>
          <a:xfrm rot="5400000">
            <a:off x="437575" y="-220100"/>
            <a:ext cx="575700" cy="1449000"/>
          </a:xfrm>
          <a:prstGeom prst="snip2SameRect">
            <a:avLst>
              <a:gd fmla="val 16667" name="adj1"/>
              <a:gd fmla="val 0" name="adj2"/>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6"/>
          <p:cNvSpPr/>
          <p:nvPr/>
        </p:nvSpPr>
        <p:spPr>
          <a:xfrm>
            <a:off x="0" y="295550"/>
            <a:ext cx="1489800" cy="424200"/>
          </a:xfrm>
          <a:prstGeom prst="rect">
            <a:avLst/>
          </a:prstGeom>
          <a:noFill/>
          <a:ln>
            <a:noFill/>
          </a:ln>
        </p:spPr>
        <p:txBody>
          <a:bodyPr anchorCtr="0" anchor="t" bIns="45000" lIns="90000" spcFirstLastPara="1" rIns="90000" wrap="square" tIns="45000">
            <a:noAutofit/>
          </a:bodyPr>
          <a:lstStyle/>
          <a:p>
            <a:pPr indent="0" lvl="0" marL="0" rtl="0" algn="l">
              <a:spcBef>
                <a:spcPts val="0"/>
              </a:spcBef>
              <a:spcAft>
                <a:spcPts val="0"/>
              </a:spcAft>
              <a:buNone/>
            </a:pPr>
            <a:r>
              <a:rPr b="1" lang="en-AU" sz="1800">
                <a:solidFill>
                  <a:srgbClr val="FFFFFF"/>
                </a:solidFill>
                <a:latin typeface="Helvetica Neue"/>
                <a:ea typeface="Helvetica Neue"/>
                <a:cs typeface="Helvetica Neue"/>
                <a:sym typeface="Helvetica Neue"/>
              </a:rPr>
              <a:t>Status Quo</a:t>
            </a:r>
            <a:endParaRPr b="0" sz="1800" strike="noStrike">
              <a:latin typeface="Arial"/>
              <a:ea typeface="Arial"/>
              <a:cs typeface="Arial"/>
              <a:sym typeface="Arial"/>
            </a:endParaRPr>
          </a:p>
        </p:txBody>
      </p:sp>
      <p:sp>
        <p:nvSpPr>
          <p:cNvPr id="156" name="Google Shape;156;p6"/>
          <p:cNvSpPr/>
          <p:nvPr/>
        </p:nvSpPr>
        <p:spPr>
          <a:xfrm>
            <a:off x="1008000" y="1008000"/>
            <a:ext cx="10438920" cy="486648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1000"/>
              </a:spcBef>
              <a:spcAft>
                <a:spcPts val="0"/>
              </a:spcAft>
              <a:buNone/>
            </a:pPr>
            <a:r>
              <a:rPr b="1" lang="en-AU" sz="2600" strike="noStrike">
                <a:solidFill>
                  <a:srgbClr val="000000"/>
                </a:solidFill>
                <a:latin typeface="Helvetica Neue"/>
                <a:ea typeface="Helvetica Neue"/>
                <a:cs typeface="Helvetica Neue"/>
                <a:sym typeface="Helvetica Neue"/>
              </a:rPr>
              <a:t>Starting point for Antarctica InSync:</a:t>
            </a:r>
            <a:endParaRPr b="0" sz="2600" strike="noStrike">
              <a:latin typeface="Arial"/>
              <a:ea typeface="Arial"/>
              <a:cs typeface="Arial"/>
              <a:sym typeface="Arial"/>
            </a:endParaRPr>
          </a:p>
          <a:p>
            <a:pPr indent="-284039" lvl="0" marL="285840" marR="0" rtl="0" algn="l">
              <a:lnSpc>
                <a:spcPct val="100000"/>
              </a:lnSpc>
              <a:spcBef>
                <a:spcPts val="1000"/>
              </a:spcBef>
              <a:spcAft>
                <a:spcPts val="0"/>
              </a:spcAft>
              <a:buClr>
                <a:srgbClr val="000000"/>
              </a:buClr>
              <a:buSzPts val="900"/>
              <a:buFont typeface="Noto Sans Symbols"/>
              <a:buChar char="●"/>
            </a:pPr>
            <a:r>
              <a:rPr b="0" lang="en-AU" sz="2000" strike="noStrike">
                <a:solidFill>
                  <a:srgbClr val="000000"/>
                </a:solidFill>
                <a:latin typeface="Helvetica Neue"/>
                <a:ea typeface="Helvetica Neue"/>
                <a:cs typeface="Helvetica Neue"/>
                <a:sym typeface="Helvetica Neue"/>
              </a:rPr>
              <a:t>National programs incl AWI, BAS, KOPRI, NSF, CPI, JARE, AAS, NZ etc.</a:t>
            </a:r>
            <a:endParaRPr b="0" sz="2000" strike="noStrike">
              <a:latin typeface="Arial"/>
              <a:ea typeface="Arial"/>
              <a:cs typeface="Arial"/>
              <a:sym typeface="Arial"/>
            </a:endParaRPr>
          </a:p>
          <a:p>
            <a:pPr indent="-284039" lvl="0" marL="285840" marR="0" rtl="0" algn="l">
              <a:lnSpc>
                <a:spcPct val="100000"/>
              </a:lnSpc>
              <a:spcBef>
                <a:spcPts val="1000"/>
              </a:spcBef>
              <a:spcAft>
                <a:spcPts val="0"/>
              </a:spcAft>
              <a:buClr>
                <a:srgbClr val="000000"/>
              </a:buClr>
              <a:buSzPts val="900"/>
              <a:buFont typeface="Noto Sans Symbols"/>
              <a:buChar char="●"/>
            </a:pPr>
            <a:r>
              <a:rPr lang="en-AU" sz="2000">
                <a:latin typeface="Helvetica Neue"/>
                <a:ea typeface="Helvetica Neue"/>
                <a:cs typeface="Helvetica Neue"/>
                <a:sym typeface="Helvetica Neue"/>
              </a:rPr>
              <a:t>International organisations</a:t>
            </a:r>
            <a:endParaRPr b="0" sz="2000" strike="noStrike">
              <a:latin typeface="Arial"/>
              <a:ea typeface="Arial"/>
              <a:cs typeface="Arial"/>
              <a:sym typeface="Arial"/>
            </a:endParaRPr>
          </a:p>
          <a:p>
            <a:pPr indent="-285750" lvl="1" marL="914400" marR="0" rtl="0" algn="l">
              <a:lnSpc>
                <a:spcPct val="100000"/>
              </a:lnSpc>
              <a:spcBef>
                <a:spcPts val="1000"/>
              </a:spcBef>
              <a:spcAft>
                <a:spcPts val="0"/>
              </a:spcAft>
              <a:buClr>
                <a:srgbClr val="000000"/>
              </a:buClr>
              <a:buSzPts val="900"/>
              <a:buFont typeface="Noto Sans Symbols"/>
              <a:buChar char="●"/>
            </a:pPr>
            <a:r>
              <a:rPr b="0" lang="en-AU" sz="2000" strike="noStrike">
                <a:solidFill>
                  <a:srgbClr val="000000"/>
                </a:solidFill>
                <a:latin typeface="Helvetica Neue"/>
                <a:ea typeface="Helvetica Neue"/>
                <a:cs typeface="Helvetica Neue"/>
                <a:sym typeface="Helvetica Neue"/>
              </a:rPr>
              <a:t>SCAR Expert Groups, incl ASPeCt, BEPSII, AntClim</a:t>
            </a:r>
            <a:endParaRPr b="0" sz="2000" strike="noStrike">
              <a:solidFill>
                <a:srgbClr val="000000"/>
              </a:solidFill>
              <a:latin typeface="Helvetica Neue"/>
              <a:ea typeface="Helvetica Neue"/>
              <a:cs typeface="Helvetica Neue"/>
              <a:sym typeface="Helvetica Neue"/>
            </a:endParaRPr>
          </a:p>
          <a:p>
            <a:pPr indent="-285750" lvl="1" marL="914400" rtl="0" algn="l">
              <a:spcBef>
                <a:spcPts val="1000"/>
              </a:spcBef>
              <a:spcAft>
                <a:spcPts val="0"/>
              </a:spcAft>
              <a:buClr>
                <a:schemeClr val="dk1"/>
              </a:buClr>
              <a:buSzPts val="900"/>
              <a:buFont typeface="Noto Sans Symbols"/>
              <a:buChar char="●"/>
            </a:pPr>
            <a:r>
              <a:rPr lang="en-AU" sz="2000">
                <a:solidFill>
                  <a:schemeClr val="dk1"/>
                </a:solidFill>
                <a:latin typeface="Helvetica Neue"/>
                <a:ea typeface="Helvetica Neue"/>
                <a:cs typeface="Helvetica Neue"/>
                <a:sym typeface="Helvetica Neue"/>
              </a:rPr>
              <a:t>CCAMLR</a:t>
            </a:r>
            <a:endParaRPr sz="2000">
              <a:latin typeface="Helvetica Neue"/>
              <a:ea typeface="Helvetica Neue"/>
              <a:cs typeface="Helvetica Neue"/>
              <a:sym typeface="Helvetica Neue"/>
            </a:endParaRPr>
          </a:p>
          <a:p>
            <a:pPr indent="-284040" lvl="0" marL="285840" marR="0" rtl="0" algn="l">
              <a:lnSpc>
                <a:spcPct val="100000"/>
              </a:lnSpc>
              <a:spcBef>
                <a:spcPts val="1000"/>
              </a:spcBef>
              <a:spcAft>
                <a:spcPts val="0"/>
              </a:spcAft>
              <a:buClr>
                <a:srgbClr val="000000"/>
              </a:buClr>
              <a:buSzPts val="900"/>
              <a:buFont typeface="Noto Sans Symbols"/>
              <a:buChar char="●"/>
            </a:pPr>
            <a:r>
              <a:rPr b="0" lang="en-AU" sz="2000" strike="noStrike">
                <a:solidFill>
                  <a:srgbClr val="000000"/>
                </a:solidFill>
                <a:latin typeface="Helvetica Neue"/>
                <a:ea typeface="Helvetica Neue"/>
                <a:cs typeface="Helvetica Neue"/>
                <a:sym typeface="Helvetica Neue"/>
              </a:rPr>
              <a:t>WMO, WCRP etc. endorsed working groups, incl: </a:t>
            </a:r>
            <a:endParaRPr sz="2000"/>
          </a:p>
          <a:p>
            <a:pPr indent="-285750" lvl="1" marL="914400" marR="0" rtl="0" algn="l">
              <a:lnSpc>
                <a:spcPct val="100000"/>
              </a:lnSpc>
              <a:spcBef>
                <a:spcPts val="1000"/>
              </a:spcBef>
              <a:spcAft>
                <a:spcPts val="0"/>
              </a:spcAft>
              <a:buClr>
                <a:srgbClr val="000000"/>
              </a:buClr>
              <a:buSzPts val="900"/>
              <a:buFont typeface="Noto Sans Symbols"/>
              <a:buChar char="●"/>
            </a:pPr>
            <a:r>
              <a:rPr b="0" i="0" lang="en-AU" sz="2000" u="none" cap="none" strike="noStrike">
                <a:solidFill>
                  <a:srgbClr val="000000"/>
                </a:solidFill>
                <a:latin typeface="Helvetica Neue"/>
                <a:ea typeface="Helvetica Neue"/>
                <a:cs typeface="Helvetica Neue"/>
                <a:sym typeface="Helvetica Neue"/>
              </a:rPr>
              <a:t>IPAB</a:t>
            </a:r>
            <a:endParaRPr sz="2000"/>
          </a:p>
          <a:p>
            <a:pPr indent="-285750" lvl="1" marL="914400" marR="0" rtl="0" algn="l">
              <a:lnSpc>
                <a:spcPct val="100000"/>
              </a:lnSpc>
              <a:spcBef>
                <a:spcPts val="1000"/>
              </a:spcBef>
              <a:spcAft>
                <a:spcPts val="0"/>
              </a:spcAft>
              <a:buClr>
                <a:srgbClr val="000000"/>
              </a:buClr>
              <a:buSzPts val="900"/>
              <a:buFont typeface="Noto Sans Symbols"/>
              <a:buChar char="●"/>
            </a:pPr>
            <a:r>
              <a:rPr b="0" i="0" lang="en-AU" sz="2000" u="none" cap="none" strike="noStrike">
                <a:solidFill>
                  <a:srgbClr val="000000"/>
                </a:solidFill>
                <a:latin typeface="Helvetica Neue"/>
                <a:ea typeface="Helvetica Neue"/>
                <a:cs typeface="Helvetica Neue"/>
                <a:sym typeface="Helvetica Neue"/>
              </a:rPr>
              <a:t>AFIN</a:t>
            </a:r>
            <a:endParaRPr b="0" i="0" sz="2000" u="none" cap="none" strike="noStrike">
              <a:latin typeface="Arial"/>
              <a:ea typeface="Arial"/>
              <a:cs typeface="Arial"/>
              <a:sym typeface="Arial"/>
            </a:endParaRPr>
          </a:p>
          <a:p>
            <a:pPr indent="-284040" lvl="0" marL="285840" marR="0" rtl="0" algn="l">
              <a:lnSpc>
                <a:spcPct val="100000"/>
              </a:lnSpc>
              <a:spcBef>
                <a:spcPts val="1000"/>
              </a:spcBef>
              <a:spcAft>
                <a:spcPts val="0"/>
              </a:spcAft>
              <a:buClr>
                <a:srgbClr val="000000"/>
              </a:buClr>
              <a:buSzPts val="900"/>
              <a:buFont typeface="Noto Sans Symbols"/>
              <a:buChar char="●"/>
            </a:pPr>
            <a:r>
              <a:rPr b="0" lang="en-AU" sz="2000" strike="noStrike">
                <a:solidFill>
                  <a:srgbClr val="000000"/>
                </a:solidFill>
                <a:latin typeface="Helvetica Neue"/>
                <a:ea typeface="Helvetica Neue"/>
                <a:cs typeface="Helvetica Neue"/>
                <a:sym typeface="Helvetica Neue"/>
              </a:rPr>
              <a:t>International support, incl: </a:t>
            </a:r>
            <a:endParaRPr sz="2000"/>
          </a:p>
          <a:p>
            <a:pPr indent="-285750" lvl="1" marL="914400" marR="0" rtl="0" algn="l">
              <a:lnSpc>
                <a:spcPct val="100000"/>
              </a:lnSpc>
              <a:spcBef>
                <a:spcPts val="1000"/>
              </a:spcBef>
              <a:spcAft>
                <a:spcPts val="0"/>
              </a:spcAft>
              <a:buClr>
                <a:srgbClr val="000000"/>
              </a:buClr>
              <a:buSzPts val="900"/>
              <a:buFont typeface="Noto Sans Symbols"/>
              <a:buChar char="●"/>
            </a:pPr>
            <a:r>
              <a:rPr b="0" i="0" lang="en-AU" sz="2000" u="none" cap="none" strike="noStrike">
                <a:solidFill>
                  <a:srgbClr val="000000"/>
                </a:solidFill>
                <a:latin typeface="Helvetica Neue"/>
                <a:ea typeface="Helvetica Neue"/>
                <a:cs typeface="Helvetica Neue"/>
                <a:sym typeface="Helvetica Neue"/>
              </a:rPr>
              <a:t>CliC</a:t>
            </a:r>
            <a:endParaRPr sz="2000"/>
          </a:p>
          <a:p>
            <a:pPr indent="-285750" lvl="1" marL="914400" marR="0" rtl="0" algn="l">
              <a:lnSpc>
                <a:spcPct val="100000"/>
              </a:lnSpc>
              <a:spcBef>
                <a:spcPts val="1000"/>
              </a:spcBef>
              <a:spcAft>
                <a:spcPts val="0"/>
              </a:spcAft>
              <a:buClr>
                <a:srgbClr val="000000"/>
              </a:buClr>
              <a:buSzPts val="900"/>
              <a:buFont typeface="Noto Sans Symbols"/>
              <a:buChar char="●"/>
            </a:pPr>
            <a:r>
              <a:rPr b="0" i="0" lang="en-AU" sz="2000" u="none" cap="none" strike="noStrike">
                <a:solidFill>
                  <a:srgbClr val="000000"/>
                </a:solidFill>
                <a:latin typeface="Helvetica Neue"/>
                <a:ea typeface="Helvetica Neue"/>
                <a:cs typeface="Helvetica Neue"/>
                <a:sym typeface="Helvetica Neue"/>
              </a:rPr>
              <a:t>SOOS</a:t>
            </a:r>
            <a:endParaRPr b="0" i="0" sz="2000" u="none" cap="none" strike="noStrike">
              <a:latin typeface="Arial"/>
              <a:ea typeface="Arial"/>
              <a:cs typeface="Arial"/>
              <a:sym typeface="Arial"/>
            </a:endParaRPr>
          </a:p>
        </p:txBody>
      </p:sp>
      <p:pic>
        <p:nvPicPr>
          <p:cNvPr id="157" name="Google Shape;157;p6"/>
          <p:cNvPicPr preferRelativeResize="0"/>
          <p:nvPr/>
        </p:nvPicPr>
        <p:blipFill rotWithShape="1">
          <a:blip r:embed="rId3">
            <a:alphaModFix/>
          </a:blip>
          <a:srcRect b="0" l="0" r="0" t="0"/>
          <a:stretch/>
        </p:blipFill>
        <p:spPr>
          <a:xfrm>
            <a:off x="442805" y="6162725"/>
            <a:ext cx="1429200" cy="718200"/>
          </a:xfrm>
          <a:prstGeom prst="rect">
            <a:avLst/>
          </a:prstGeom>
          <a:noFill/>
          <a:ln>
            <a:noFill/>
          </a:ln>
        </p:spPr>
      </p:pic>
      <p:pic>
        <p:nvPicPr>
          <p:cNvPr id="158" name="Google Shape;158;p6"/>
          <p:cNvPicPr preferRelativeResize="0"/>
          <p:nvPr/>
        </p:nvPicPr>
        <p:blipFill rotWithShape="1">
          <a:blip r:embed="rId4">
            <a:alphaModFix/>
          </a:blip>
          <a:srcRect b="0" l="0" r="0" t="0"/>
          <a:stretch/>
        </p:blipFill>
        <p:spPr>
          <a:xfrm>
            <a:off x="1872005" y="6236275"/>
            <a:ext cx="726120" cy="718200"/>
          </a:xfrm>
          <a:prstGeom prst="rect">
            <a:avLst/>
          </a:prstGeom>
          <a:noFill/>
          <a:ln>
            <a:noFill/>
          </a:ln>
        </p:spPr>
      </p:pic>
      <p:pic>
        <p:nvPicPr>
          <p:cNvPr id="159" name="Google Shape;159;p6"/>
          <p:cNvPicPr preferRelativeResize="0"/>
          <p:nvPr/>
        </p:nvPicPr>
        <p:blipFill rotWithShape="1">
          <a:blip r:embed="rId5">
            <a:alphaModFix/>
          </a:blip>
          <a:srcRect b="0" l="0" r="0" t="0"/>
          <a:stretch/>
        </p:blipFill>
        <p:spPr>
          <a:xfrm>
            <a:off x="8695747" y="6284250"/>
            <a:ext cx="1151775" cy="475139"/>
          </a:xfrm>
          <a:prstGeom prst="rect">
            <a:avLst/>
          </a:prstGeom>
          <a:noFill/>
          <a:ln>
            <a:noFill/>
          </a:ln>
        </p:spPr>
      </p:pic>
      <p:pic>
        <p:nvPicPr>
          <p:cNvPr id="160" name="Google Shape;160;p6"/>
          <p:cNvPicPr preferRelativeResize="0"/>
          <p:nvPr/>
        </p:nvPicPr>
        <p:blipFill rotWithShape="1">
          <a:blip r:embed="rId6">
            <a:alphaModFix/>
          </a:blip>
          <a:srcRect b="0" l="0" r="0" t="0"/>
          <a:stretch/>
        </p:blipFill>
        <p:spPr>
          <a:xfrm>
            <a:off x="7419670" y="6236280"/>
            <a:ext cx="1213560" cy="718200"/>
          </a:xfrm>
          <a:prstGeom prst="rect">
            <a:avLst/>
          </a:prstGeom>
          <a:noFill/>
          <a:ln>
            <a:noFill/>
          </a:ln>
        </p:spPr>
      </p:pic>
      <p:pic>
        <p:nvPicPr>
          <p:cNvPr id="161" name="Google Shape;161;p6"/>
          <p:cNvPicPr preferRelativeResize="0"/>
          <p:nvPr/>
        </p:nvPicPr>
        <p:blipFill rotWithShape="1">
          <a:blip r:embed="rId7">
            <a:alphaModFix/>
          </a:blip>
          <a:srcRect b="0" l="0" r="0" t="0"/>
          <a:stretch/>
        </p:blipFill>
        <p:spPr>
          <a:xfrm>
            <a:off x="5444598" y="6236280"/>
            <a:ext cx="565560" cy="718200"/>
          </a:xfrm>
          <a:prstGeom prst="rect">
            <a:avLst/>
          </a:prstGeom>
          <a:noFill/>
          <a:ln>
            <a:noFill/>
          </a:ln>
        </p:spPr>
      </p:pic>
      <p:pic>
        <p:nvPicPr>
          <p:cNvPr id="162" name="Google Shape;162;p6"/>
          <p:cNvPicPr preferRelativeResize="0"/>
          <p:nvPr/>
        </p:nvPicPr>
        <p:blipFill rotWithShape="1">
          <a:blip r:embed="rId8">
            <a:alphaModFix/>
          </a:blip>
          <a:srcRect b="0" l="0" r="0" t="0"/>
          <a:stretch/>
        </p:blipFill>
        <p:spPr>
          <a:xfrm>
            <a:off x="3757288" y="6162725"/>
            <a:ext cx="718200" cy="718200"/>
          </a:xfrm>
          <a:prstGeom prst="rect">
            <a:avLst/>
          </a:prstGeom>
          <a:noFill/>
          <a:ln>
            <a:noFill/>
          </a:ln>
        </p:spPr>
      </p:pic>
      <p:pic>
        <p:nvPicPr>
          <p:cNvPr id="163" name="Google Shape;163;p6"/>
          <p:cNvPicPr preferRelativeResize="0"/>
          <p:nvPr/>
        </p:nvPicPr>
        <p:blipFill rotWithShape="1">
          <a:blip r:embed="rId9">
            <a:alphaModFix/>
          </a:blip>
          <a:srcRect b="0" l="0" r="0" t="0"/>
          <a:stretch/>
        </p:blipFill>
        <p:spPr>
          <a:xfrm>
            <a:off x="4577810" y="6236275"/>
            <a:ext cx="862200" cy="718200"/>
          </a:xfrm>
          <a:prstGeom prst="rect">
            <a:avLst/>
          </a:prstGeom>
          <a:noFill/>
          <a:ln>
            <a:noFill/>
          </a:ln>
        </p:spPr>
      </p:pic>
      <p:pic>
        <p:nvPicPr>
          <p:cNvPr id="164" name="Google Shape;164;p6"/>
          <p:cNvPicPr preferRelativeResize="0"/>
          <p:nvPr/>
        </p:nvPicPr>
        <p:blipFill rotWithShape="1">
          <a:blip r:embed="rId10">
            <a:alphaModFix/>
          </a:blip>
          <a:srcRect b="0" l="0" r="0" t="0"/>
          <a:stretch/>
        </p:blipFill>
        <p:spPr>
          <a:xfrm>
            <a:off x="9910040" y="6236268"/>
            <a:ext cx="653400" cy="718200"/>
          </a:xfrm>
          <a:prstGeom prst="rect">
            <a:avLst/>
          </a:prstGeom>
          <a:noFill/>
          <a:ln>
            <a:noFill/>
          </a:ln>
        </p:spPr>
      </p:pic>
      <p:pic>
        <p:nvPicPr>
          <p:cNvPr id="165" name="Google Shape;165;p6"/>
          <p:cNvPicPr preferRelativeResize="0"/>
          <p:nvPr/>
        </p:nvPicPr>
        <p:blipFill rotWithShape="1">
          <a:blip r:embed="rId11">
            <a:alphaModFix/>
          </a:blip>
          <a:srcRect b="0" l="0" r="0" t="0"/>
          <a:stretch/>
        </p:blipFill>
        <p:spPr>
          <a:xfrm>
            <a:off x="10625972" y="6332091"/>
            <a:ext cx="790500" cy="526560"/>
          </a:xfrm>
          <a:prstGeom prst="rect">
            <a:avLst/>
          </a:prstGeom>
          <a:noFill/>
          <a:ln>
            <a:noFill/>
          </a:ln>
        </p:spPr>
      </p:pic>
      <p:sp>
        <p:nvSpPr>
          <p:cNvPr id="166" name="Google Shape;166;p6"/>
          <p:cNvSpPr/>
          <p:nvPr/>
        </p:nvSpPr>
        <p:spPr>
          <a:xfrm>
            <a:off x="11416465" y="6322518"/>
            <a:ext cx="790500" cy="5457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0" lang="en-AU" sz="3000" strike="noStrike">
                <a:solidFill>
                  <a:srgbClr val="000000"/>
                </a:solidFill>
                <a:latin typeface="Helvetica Neue"/>
                <a:ea typeface="Helvetica Neue"/>
                <a:cs typeface="Helvetica Neue"/>
                <a:sym typeface="Helvetica Neue"/>
              </a:rPr>
              <a:t>…</a:t>
            </a:r>
            <a:endParaRPr b="0" sz="3000" strike="noStrike">
              <a:latin typeface="Arial"/>
              <a:ea typeface="Arial"/>
              <a:cs typeface="Arial"/>
              <a:sym typeface="Arial"/>
            </a:endParaRPr>
          </a:p>
        </p:txBody>
      </p:sp>
      <p:sp>
        <p:nvSpPr>
          <p:cNvPr id="167" name="Google Shape;167;p6"/>
          <p:cNvSpPr/>
          <p:nvPr/>
        </p:nvSpPr>
        <p:spPr>
          <a:xfrm>
            <a:off x="1872000" y="109800"/>
            <a:ext cx="8640000" cy="68184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1" lang="en-AU" sz="4000" strike="noStrike">
                <a:solidFill>
                  <a:srgbClr val="000000"/>
                </a:solidFill>
                <a:latin typeface="Helvetica Neue"/>
                <a:ea typeface="Helvetica Neue"/>
                <a:cs typeface="Helvetica Neue"/>
                <a:sym typeface="Helvetica Neue"/>
              </a:rPr>
              <a:t>Antarctic/SO – status quo</a:t>
            </a:r>
            <a:endParaRPr b="0" sz="4000" strike="noStrike">
              <a:latin typeface="Arial"/>
              <a:ea typeface="Arial"/>
              <a:cs typeface="Arial"/>
              <a:sym typeface="Arial"/>
            </a:endParaRPr>
          </a:p>
        </p:txBody>
      </p:sp>
      <p:pic>
        <p:nvPicPr>
          <p:cNvPr id="168" name="Google Shape;168;p6"/>
          <p:cNvPicPr preferRelativeResize="0"/>
          <p:nvPr/>
        </p:nvPicPr>
        <p:blipFill>
          <a:blip r:embed="rId12">
            <a:alphaModFix/>
          </a:blip>
          <a:stretch>
            <a:fillRect/>
          </a:stretch>
        </p:blipFill>
        <p:spPr>
          <a:xfrm>
            <a:off x="6119163" y="6307081"/>
            <a:ext cx="1151776" cy="576598"/>
          </a:xfrm>
          <a:prstGeom prst="rect">
            <a:avLst/>
          </a:prstGeom>
          <a:noFill/>
          <a:ln>
            <a:noFill/>
          </a:ln>
        </p:spPr>
      </p:pic>
      <p:pic>
        <p:nvPicPr>
          <p:cNvPr id="169" name="Google Shape;169;p6"/>
          <p:cNvPicPr preferRelativeResize="0"/>
          <p:nvPr/>
        </p:nvPicPr>
        <p:blipFill>
          <a:blip r:embed="rId13">
            <a:alphaModFix/>
          </a:blip>
          <a:stretch>
            <a:fillRect/>
          </a:stretch>
        </p:blipFill>
        <p:spPr>
          <a:xfrm>
            <a:off x="2829650" y="6090825"/>
            <a:ext cx="790500" cy="790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g2eefc4f12a7_0_410"/>
          <p:cNvSpPr/>
          <p:nvPr/>
        </p:nvSpPr>
        <p:spPr>
          <a:xfrm rot="5400000">
            <a:off x="437575" y="-220100"/>
            <a:ext cx="575700" cy="1449000"/>
          </a:xfrm>
          <a:prstGeom prst="snip2SameRect">
            <a:avLst>
              <a:gd fmla="val 16667" name="adj1"/>
              <a:gd fmla="val 0" name="adj2"/>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g2eefc4f12a7_0_410"/>
          <p:cNvSpPr/>
          <p:nvPr/>
        </p:nvSpPr>
        <p:spPr>
          <a:xfrm>
            <a:off x="0" y="295550"/>
            <a:ext cx="1489800" cy="424200"/>
          </a:xfrm>
          <a:prstGeom prst="rect">
            <a:avLst/>
          </a:prstGeom>
          <a:noFill/>
          <a:ln>
            <a:noFill/>
          </a:ln>
        </p:spPr>
        <p:txBody>
          <a:bodyPr anchorCtr="0" anchor="t" bIns="45000" lIns="90000" spcFirstLastPara="1" rIns="90000" wrap="square" tIns="45000">
            <a:noAutofit/>
          </a:bodyPr>
          <a:lstStyle/>
          <a:p>
            <a:pPr indent="0" lvl="0" marL="0" rtl="0" algn="l">
              <a:spcBef>
                <a:spcPts val="0"/>
              </a:spcBef>
              <a:spcAft>
                <a:spcPts val="0"/>
              </a:spcAft>
              <a:buNone/>
            </a:pPr>
            <a:r>
              <a:rPr b="1" lang="en-AU" sz="1800">
                <a:solidFill>
                  <a:srgbClr val="FFFFFF"/>
                </a:solidFill>
                <a:latin typeface="Helvetica Neue"/>
                <a:ea typeface="Helvetica Neue"/>
                <a:cs typeface="Helvetica Neue"/>
                <a:sym typeface="Helvetica Neue"/>
              </a:rPr>
              <a:t>Status Quo</a:t>
            </a:r>
            <a:endParaRPr b="0" sz="1800" strike="noStrike">
              <a:latin typeface="Arial"/>
              <a:ea typeface="Arial"/>
              <a:cs typeface="Arial"/>
              <a:sym typeface="Arial"/>
            </a:endParaRPr>
          </a:p>
        </p:txBody>
      </p:sp>
      <p:sp>
        <p:nvSpPr>
          <p:cNvPr id="176" name="Google Shape;176;g2eefc4f12a7_0_410"/>
          <p:cNvSpPr/>
          <p:nvPr/>
        </p:nvSpPr>
        <p:spPr>
          <a:xfrm>
            <a:off x="1872000" y="109800"/>
            <a:ext cx="8640000" cy="6819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1" lang="en-AU" sz="4000" strike="noStrike">
                <a:solidFill>
                  <a:srgbClr val="000000"/>
                </a:solidFill>
                <a:latin typeface="Helvetica Neue"/>
                <a:ea typeface="Helvetica Neue"/>
                <a:cs typeface="Helvetica Neue"/>
                <a:sym typeface="Helvetica Neue"/>
              </a:rPr>
              <a:t>A</a:t>
            </a:r>
            <a:r>
              <a:rPr b="1" lang="en-AU" sz="4000">
                <a:latin typeface="Helvetica Neue"/>
                <a:ea typeface="Helvetica Neue"/>
                <a:cs typeface="Helvetica Neue"/>
                <a:sym typeface="Helvetica Neue"/>
              </a:rPr>
              <a:t>SPeCt - A SCAR Expert Group</a:t>
            </a:r>
            <a:endParaRPr b="0" sz="4000" strike="noStrike">
              <a:latin typeface="Arial"/>
              <a:ea typeface="Arial"/>
              <a:cs typeface="Arial"/>
              <a:sym typeface="Arial"/>
            </a:endParaRPr>
          </a:p>
        </p:txBody>
      </p:sp>
      <p:pic>
        <p:nvPicPr>
          <p:cNvPr id="177" name="Google Shape;177;g2eefc4f12a7_0_410"/>
          <p:cNvPicPr preferRelativeResize="0"/>
          <p:nvPr/>
        </p:nvPicPr>
        <p:blipFill>
          <a:blip r:embed="rId3">
            <a:alphaModFix/>
          </a:blip>
          <a:stretch>
            <a:fillRect/>
          </a:stretch>
        </p:blipFill>
        <p:spPr>
          <a:xfrm>
            <a:off x="152400" y="944650"/>
            <a:ext cx="11887197" cy="1865509"/>
          </a:xfrm>
          <a:prstGeom prst="rect">
            <a:avLst/>
          </a:prstGeom>
          <a:noFill/>
          <a:ln>
            <a:noFill/>
          </a:ln>
        </p:spPr>
      </p:pic>
      <p:pic>
        <p:nvPicPr>
          <p:cNvPr id="178" name="Google Shape;178;g2eefc4f12a7_0_410"/>
          <p:cNvPicPr preferRelativeResize="0"/>
          <p:nvPr/>
        </p:nvPicPr>
        <p:blipFill>
          <a:blip r:embed="rId4">
            <a:alphaModFix/>
          </a:blip>
          <a:stretch>
            <a:fillRect/>
          </a:stretch>
        </p:blipFill>
        <p:spPr>
          <a:xfrm>
            <a:off x="1561150" y="0"/>
            <a:ext cx="10630858" cy="6858000"/>
          </a:xfrm>
          <a:prstGeom prst="rect">
            <a:avLst/>
          </a:prstGeom>
          <a:noFill/>
          <a:ln>
            <a:noFill/>
          </a:ln>
        </p:spPr>
      </p:pic>
      <p:sp>
        <p:nvSpPr>
          <p:cNvPr id="179" name="Google Shape;179;g2eefc4f12a7_0_410"/>
          <p:cNvSpPr/>
          <p:nvPr/>
        </p:nvSpPr>
        <p:spPr>
          <a:xfrm>
            <a:off x="9906000" y="6794500"/>
            <a:ext cx="1047900" cy="148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0" name="Google Shape;180;g2eefc4f12a7_0_410"/>
          <p:cNvSpPr/>
          <p:nvPr/>
        </p:nvSpPr>
        <p:spPr>
          <a:xfrm>
            <a:off x="11419425" y="6666725"/>
            <a:ext cx="63600" cy="191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81" name="Google Shape;181;g2eefc4f12a7_0_410"/>
          <p:cNvPicPr preferRelativeResize="0"/>
          <p:nvPr/>
        </p:nvPicPr>
        <p:blipFill>
          <a:blip r:embed="rId5">
            <a:alphaModFix/>
          </a:blip>
          <a:stretch>
            <a:fillRect/>
          </a:stretch>
        </p:blipFill>
        <p:spPr>
          <a:xfrm>
            <a:off x="0" y="2240906"/>
            <a:ext cx="12191999" cy="237618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g2eefc4f12a7_0_433"/>
          <p:cNvSpPr/>
          <p:nvPr/>
        </p:nvSpPr>
        <p:spPr>
          <a:xfrm rot="5400000">
            <a:off x="437575" y="-220100"/>
            <a:ext cx="575700" cy="1449000"/>
          </a:xfrm>
          <a:prstGeom prst="snip2SameRect">
            <a:avLst>
              <a:gd fmla="val 16667" name="adj1"/>
              <a:gd fmla="val 0" name="adj2"/>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g2eefc4f12a7_0_433"/>
          <p:cNvSpPr/>
          <p:nvPr/>
        </p:nvSpPr>
        <p:spPr>
          <a:xfrm>
            <a:off x="0" y="295550"/>
            <a:ext cx="1489800" cy="424200"/>
          </a:xfrm>
          <a:prstGeom prst="rect">
            <a:avLst/>
          </a:prstGeom>
          <a:noFill/>
          <a:ln>
            <a:noFill/>
          </a:ln>
        </p:spPr>
        <p:txBody>
          <a:bodyPr anchorCtr="0" anchor="t" bIns="45000" lIns="90000" spcFirstLastPara="1" rIns="90000" wrap="square" tIns="45000">
            <a:noAutofit/>
          </a:bodyPr>
          <a:lstStyle/>
          <a:p>
            <a:pPr indent="0" lvl="0" marL="0" rtl="0" algn="l">
              <a:spcBef>
                <a:spcPts val="0"/>
              </a:spcBef>
              <a:spcAft>
                <a:spcPts val="0"/>
              </a:spcAft>
              <a:buNone/>
            </a:pPr>
            <a:r>
              <a:rPr b="1" lang="en-AU" sz="1800">
                <a:solidFill>
                  <a:srgbClr val="FFFFFF"/>
                </a:solidFill>
                <a:latin typeface="Helvetica Neue"/>
                <a:ea typeface="Helvetica Neue"/>
                <a:cs typeface="Helvetica Neue"/>
                <a:sym typeface="Helvetica Neue"/>
              </a:rPr>
              <a:t>Status Quo</a:t>
            </a:r>
            <a:endParaRPr b="0" sz="1800" strike="noStrike">
              <a:latin typeface="Arial"/>
              <a:ea typeface="Arial"/>
              <a:cs typeface="Arial"/>
              <a:sym typeface="Arial"/>
            </a:endParaRPr>
          </a:p>
        </p:txBody>
      </p:sp>
      <p:sp>
        <p:nvSpPr>
          <p:cNvPr id="188" name="Google Shape;188;g2eefc4f12a7_0_433"/>
          <p:cNvSpPr/>
          <p:nvPr/>
        </p:nvSpPr>
        <p:spPr>
          <a:xfrm>
            <a:off x="11419425" y="6666725"/>
            <a:ext cx="63600" cy="191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89" name="Google Shape;189;g2eefc4f12a7_0_433"/>
          <p:cNvPicPr preferRelativeResize="0"/>
          <p:nvPr/>
        </p:nvPicPr>
        <p:blipFill>
          <a:blip r:embed="rId3">
            <a:alphaModFix/>
          </a:blip>
          <a:stretch>
            <a:fillRect/>
          </a:stretch>
        </p:blipFill>
        <p:spPr>
          <a:xfrm>
            <a:off x="2427900" y="842213"/>
            <a:ext cx="3366902" cy="2525176"/>
          </a:xfrm>
          <a:prstGeom prst="rect">
            <a:avLst/>
          </a:prstGeom>
          <a:noFill/>
          <a:ln>
            <a:noFill/>
          </a:ln>
        </p:spPr>
      </p:pic>
      <p:sp>
        <p:nvSpPr>
          <p:cNvPr id="190" name="Google Shape;190;g2eefc4f12a7_0_433"/>
          <p:cNvSpPr txBox="1"/>
          <p:nvPr/>
        </p:nvSpPr>
        <p:spPr>
          <a:xfrm>
            <a:off x="9017000" y="1344075"/>
            <a:ext cx="3196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p>
        </p:txBody>
      </p:sp>
      <p:pic>
        <p:nvPicPr>
          <p:cNvPr id="191" name="Google Shape;191;g2eefc4f12a7_0_433"/>
          <p:cNvPicPr preferRelativeResize="0"/>
          <p:nvPr/>
        </p:nvPicPr>
        <p:blipFill>
          <a:blip r:embed="rId4">
            <a:alphaModFix/>
          </a:blip>
          <a:stretch>
            <a:fillRect/>
          </a:stretch>
        </p:blipFill>
        <p:spPr>
          <a:xfrm>
            <a:off x="5810250" y="846138"/>
            <a:ext cx="3760425" cy="2517351"/>
          </a:xfrm>
          <a:prstGeom prst="rect">
            <a:avLst/>
          </a:prstGeom>
          <a:noFill/>
          <a:ln>
            <a:noFill/>
          </a:ln>
        </p:spPr>
      </p:pic>
      <p:pic>
        <p:nvPicPr>
          <p:cNvPr id="192" name="Google Shape;192;g2eefc4f12a7_0_433"/>
          <p:cNvPicPr preferRelativeResize="0"/>
          <p:nvPr/>
        </p:nvPicPr>
        <p:blipFill>
          <a:blip r:embed="rId5">
            <a:alphaModFix/>
          </a:blip>
          <a:stretch>
            <a:fillRect/>
          </a:stretch>
        </p:blipFill>
        <p:spPr>
          <a:xfrm>
            <a:off x="10048877" y="3482475"/>
            <a:ext cx="2143125" cy="2857500"/>
          </a:xfrm>
          <a:prstGeom prst="rect">
            <a:avLst/>
          </a:prstGeom>
          <a:noFill/>
          <a:ln>
            <a:noFill/>
          </a:ln>
        </p:spPr>
      </p:pic>
      <p:pic>
        <p:nvPicPr>
          <p:cNvPr id="193" name="Google Shape;193;g2eefc4f12a7_0_433"/>
          <p:cNvPicPr preferRelativeResize="0"/>
          <p:nvPr/>
        </p:nvPicPr>
        <p:blipFill>
          <a:blip r:embed="rId6">
            <a:alphaModFix/>
          </a:blip>
          <a:stretch>
            <a:fillRect/>
          </a:stretch>
        </p:blipFill>
        <p:spPr>
          <a:xfrm>
            <a:off x="5850938" y="3736750"/>
            <a:ext cx="4102175" cy="1502250"/>
          </a:xfrm>
          <a:prstGeom prst="rect">
            <a:avLst/>
          </a:prstGeom>
          <a:noFill/>
          <a:ln>
            <a:noFill/>
          </a:ln>
        </p:spPr>
      </p:pic>
      <p:pic>
        <p:nvPicPr>
          <p:cNvPr id="194" name="Google Shape;194;g2eefc4f12a7_0_433"/>
          <p:cNvPicPr preferRelativeResize="0"/>
          <p:nvPr/>
        </p:nvPicPr>
        <p:blipFill>
          <a:blip r:embed="rId7">
            <a:alphaModFix/>
          </a:blip>
          <a:stretch>
            <a:fillRect/>
          </a:stretch>
        </p:blipFill>
        <p:spPr>
          <a:xfrm>
            <a:off x="9876249" y="-85450"/>
            <a:ext cx="2336939" cy="3504424"/>
          </a:xfrm>
          <a:prstGeom prst="rect">
            <a:avLst/>
          </a:prstGeom>
          <a:noFill/>
          <a:ln>
            <a:noFill/>
          </a:ln>
        </p:spPr>
      </p:pic>
      <p:pic>
        <p:nvPicPr>
          <p:cNvPr id="195" name="Google Shape;195;g2eefc4f12a7_0_433"/>
          <p:cNvPicPr preferRelativeResize="0"/>
          <p:nvPr/>
        </p:nvPicPr>
        <p:blipFill>
          <a:blip r:embed="rId8">
            <a:alphaModFix/>
          </a:blip>
          <a:stretch>
            <a:fillRect/>
          </a:stretch>
        </p:blipFill>
        <p:spPr>
          <a:xfrm>
            <a:off x="-104898" y="846127"/>
            <a:ext cx="2517345" cy="2517345"/>
          </a:xfrm>
          <a:prstGeom prst="rect">
            <a:avLst/>
          </a:prstGeom>
          <a:noFill/>
          <a:ln>
            <a:noFill/>
          </a:ln>
        </p:spPr>
      </p:pic>
      <p:pic>
        <p:nvPicPr>
          <p:cNvPr id="196" name="Google Shape;196;g2eefc4f12a7_0_433"/>
          <p:cNvPicPr preferRelativeResize="0"/>
          <p:nvPr/>
        </p:nvPicPr>
        <p:blipFill>
          <a:blip r:embed="rId9">
            <a:alphaModFix/>
          </a:blip>
          <a:stretch>
            <a:fillRect/>
          </a:stretch>
        </p:blipFill>
        <p:spPr>
          <a:xfrm>
            <a:off x="-316575" y="4043700"/>
            <a:ext cx="3811175" cy="2857500"/>
          </a:xfrm>
          <a:prstGeom prst="rect">
            <a:avLst/>
          </a:prstGeom>
          <a:noFill/>
          <a:ln>
            <a:noFill/>
          </a:ln>
        </p:spPr>
      </p:pic>
      <p:pic>
        <p:nvPicPr>
          <p:cNvPr id="197" name="Google Shape;197;g2eefc4f12a7_0_433"/>
          <p:cNvPicPr preferRelativeResize="0"/>
          <p:nvPr/>
        </p:nvPicPr>
        <p:blipFill>
          <a:blip r:embed="rId10">
            <a:alphaModFix/>
          </a:blip>
          <a:stretch>
            <a:fillRect/>
          </a:stretch>
        </p:blipFill>
        <p:spPr>
          <a:xfrm>
            <a:off x="3494600" y="3785253"/>
            <a:ext cx="2336951" cy="3115945"/>
          </a:xfrm>
          <a:prstGeom prst="rect">
            <a:avLst/>
          </a:prstGeom>
          <a:noFill/>
          <a:ln>
            <a:noFill/>
          </a:ln>
        </p:spPr>
      </p:pic>
      <p:sp>
        <p:nvSpPr>
          <p:cNvPr id="198" name="Google Shape;198;g2eefc4f12a7_0_433"/>
          <p:cNvSpPr txBox="1"/>
          <p:nvPr/>
        </p:nvSpPr>
        <p:spPr>
          <a:xfrm>
            <a:off x="7556500" y="6428300"/>
            <a:ext cx="4551000" cy="33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000"/>
              </a:spcBef>
              <a:spcAft>
                <a:spcPts val="1000"/>
              </a:spcAft>
              <a:buClr>
                <a:schemeClr val="dk1"/>
              </a:buClr>
              <a:buSzPts val="1100"/>
              <a:buFont typeface="Arial"/>
              <a:buNone/>
            </a:pPr>
            <a:r>
              <a:rPr lang="en-AU" sz="1000">
                <a:solidFill>
                  <a:schemeClr val="dk1"/>
                </a:solidFill>
              </a:rPr>
              <a:t>Photos courtesy S.Warren, W.Pyper, T.Worby, P.Heil, KGolden, S.Zicus</a:t>
            </a:r>
            <a:endParaRPr sz="1300"/>
          </a:p>
        </p:txBody>
      </p:sp>
      <p:sp>
        <p:nvSpPr>
          <p:cNvPr id="199" name="Google Shape;199;g2eefc4f12a7_0_433"/>
          <p:cNvSpPr/>
          <p:nvPr/>
        </p:nvSpPr>
        <p:spPr>
          <a:xfrm>
            <a:off x="1489800" y="109800"/>
            <a:ext cx="8463600" cy="6819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1" lang="en-AU" sz="3200" strike="noStrike">
                <a:solidFill>
                  <a:srgbClr val="000000"/>
                </a:solidFill>
                <a:latin typeface="Helvetica Neue"/>
                <a:ea typeface="Helvetica Neue"/>
                <a:cs typeface="Helvetica Neue"/>
                <a:sym typeface="Helvetica Neue"/>
              </a:rPr>
              <a:t>A</a:t>
            </a:r>
            <a:r>
              <a:rPr b="1" lang="en-AU" sz="3200">
                <a:latin typeface="Helvetica Neue"/>
                <a:ea typeface="Helvetica Neue"/>
                <a:cs typeface="Helvetica Neue"/>
                <a:sym typeface="Helvetica Neue"/>
              </a:rPr>
              <a:t>SPeCt -</a:t>
            </a:r>
            <a:r>
              <a:rPr b="1" lang="en-AU" sz="3900">
                <a:latin typeface="Helvetica Neue"/>
                <a:ea typeface="Helvetica Neue"/>
                <a:cs typeface="Helvetica Neue"/>
                <a:sym typeface="Helvetica Neue"/>
              </a:rPr>
              <a:t> </a:t>
            </a:r>
            <a:r>
              <a:rPr b="1" lang="en-AU" sz="3200">
                <a:latin typeface="Helvetica Neue"/>
                <a:ea typeface="Helvetica Neue"/>
                <a:cs typeface="Helvetica Neue"/>
                <a:sym typeface="Helvetica Neue"/>
              </a:rPr>
              <a:t>Examples from i</a:t>
            </a:r>
            <a:r>
              <a:rPr b="1" lang="en-AU" sz="3200">
                <a:latin typeface="Helvetica Neue"/>
                <a:ea typeface="Helvetica Neue"/>
                <a:cs typeface="Helvetica Neue"/>
                <a:sym typeface="Helvetica Neue"/>
              </a:rPr>
              <a:t>ce-station </a:t>
            </a:r>
            <a:r>
              <a:rPr b="1" lang="en-AU" sz="3200">
                <a:latin typeface="Helvetica Neue"/>
                <a:ea typeface="Helvetica Neue"/>
                <a:cs typeface="Helvetica Neue"/>
                <a:sym typeface="Helvetica Neue"/>
              </a:rPr>
              <a:t>work </a:t>
            </a:r>
            <a:endParaRPr b="0" sz="3900" strike="noStrike">
              <a:latin typeface="Arial"/>
              <a:ea typeface="Arial"/>
              <a:cs typeface="Arial"/>
              <a:sym typeface="Arial"/>
            </a:endParaRPr>
          </a:p>
        </p:txBody>
      </p:sp>
      <p:pic>
        <p:nvPicPr>
          <p:cNvPr id="200" name="Google Shape;200;g2eefc4f12a7_0_433"/>
          <p:cNvPicPr preferRelativeResize="0"/>
          <p:nvPr/>
        </p:nvPicPr>
        <p:blipFill>
          <a:blip r:embed="rId11">
            <a:alphaModFix/>
          </a:blip>
          <a:stretch>
            <a:fillRect/>
          </a:stretch>
        </p:blipFill>
        <p:spPr>
          <a:xfrm>
            <a:off x="0" y="1837595"/>
            <a:ext cx="12192001" cy="318280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g2eefc4f12a7_0_545"/>
          <p:cNvSpPr/>
          <p:nvPr/>
        </p:nvSpPr>
        <p:spPr>
          <a:xfrm rot="5400000">
            <a:off x="336540" y="-119160"/>
            <a:ext cx="575700" cy="1247100"/>
          </a:xfrm>
          <a:prstGeom prst="snip2SameRect">
            <a:avLst>
              <a:gd fmla="val 16667" name="adj1"/>
              <a:gd fmla="val 0" name="adj2"/>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g2eefc4f12a7_0_545"/>
          <p:cNvSpPr/>
          <p:nvPr/>
        </p:nvSpPr>
        <p:spPr>
          <a:xfrm>
            <a:off x="60480" y="295560"/>
            <a:ext cx="1091100" cy="4242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1" lang="en-AU" sz="2200" strike="noStrike">
                <a:solidFill>
                  <a:srgbClr val="FFFFFF"/>
                </a:solidFill>
                <a:latin typeface="Helvetica Neue"/>
                <a:ea typeface="Helvetica Neue"/>
                <a:cs typeface="Helvetica Neue"/>
                <a:sym typeface="Helvetica Neue"/>
              </a:rPr>
              <a:t>Next?</a:t>
            </a:r>
            <a:endParaRPr b="0" sz="2200" strike="noStrike">
              <a:latin typeface="Arial"/>
              <a:ea typeface="Arial"/>
              <a:cs typeface="Arial"/>
              <a:sym typeface="Arial"/>
            </a:endParaRPr>
          </a:p>
        </p:txBody>
      </p:sp>
      <p:sp>
        <p:nvSpPr>
          <p:cNvPr id="207" name="Google Shape;207;g2eefc4f12a7_0_545"/>
          <p:cNvSpPr/>
          <p:nvPr/>
        </p:nvSpPr>
        <p:spPr>
          <a:xfrm>
            <a:off x="941925" y="913900"/>
            <a:ext cx="10504800" cy="5436000"/>
          </a:xfrm>
          <a:prstGeom prst="rect">
            <a:avLst/>
          </a:prstGeom>
          <a:noFill/>
          <a:ln>
            <a:noFill/>
          </a:ln>
        </p:spPr>
        <p:txBody>
          <a:bodyPr anchorCtr="0" anchor="t" bIns="45000" lIns="90000" spcFirstLastPara="1" rIns="90000" wrap="square" tIns="45000">
            <a:noAutofit/>
          </a:bodyPr>
          <a:lstStyle/>
          <a:p>
            <a:pPr indent="0" lvl="0" marL="0" marR="0" rtl="0" algn="l">
              <a:lnSpc>
                <a:spcPct val="98000"/>
              </a:lnSpc>
              <a:spcBef>
                <a:spcPts val="1000"/>
              </a:spcBef>
              <a:spcAft>
                <a:spcPts val="0"/>
              </a:spcAft>
              <a:buNone/>
            </a:pPr>
            <a:r>
              <a:rPr b="1" lang="en-AU" sz="2600" strike="noStrike">
                <a:solidFill>
                  <a:srgbClr val="000000"/>
                </a:solidFill>
                <a:latin typeface="Helvetica Neue"/>
                <a:ea typeface="Helvetica Neue"/>
                <a:cs typeface="Helvetica Neue"/>
                <a:sym typeface="Helvetica Neue"/>
              </a:rPr>
              <a:t>What is needed?</a:t>
            </a:r>
            <a:endParaRPr b="0" sz="2600" strike="noStrike">
              <a:latin typeface="Arial"/>
              <a:ea typeface="Arial"/>
              <a:cs typeface="Arial"/>
              <a:sym typeface="Arial"/>
            </a:endParaRPr>
          </a:p>
          <a:p>
            <a:pPr indent="-284040" lvl="0" marL="285840" marR="0" rtl="0" algn="l">
              <a:lnSpc>
                <a:spcPct val="98000"/>
              </a:lnSpc>
              <a:spcBef>
                <a:spcPts val="1000"/>
              </a:spcBef>
              <a:spcAft>
                <a:spcPts val="0"/>
              </a:spcAft>
              <a:buClr>
                <a:srgbClr val="000000"/>
              </a:buClr>
              <a:buSzPts val="900"/>
              <a:buFont typeface="Noto Sans Symbols"/>
              <a:buChar char="●"/>
            </a:pPr>
            <a:r>
              <a:rPr lang="en-AU" sz="2000">
                <a:latin typeface="Helvetica Neue"/>
                <a:ea typeface="Helvetica Neue"/>
                <a:cs typeface="Helvetica Neue"/>
                <a:sym typeface="Helvetica Neue"/>
              </a:rPr>
              <a:t>Community effort: </a:t>
            </a:r>
            <a:endParaRPr sz="2000">
              <a:latin typeface="Helvetica Neue"/>
              <a:ea typeface="Helvetica Neue"/>
              <a:cs typeface="Helvetica Neue"/>
              <a:sym typeface="Helvetica Neue"/>
            </a:endParaRPr>
          </a:p>
          <a:p>
            <a:pPr indent="-285750" lvl="1" marL="914400" marR="0" rtl="0" algn="l">
              <a:lnSpc>
                <a:spcPct val="98000"/>
              </a:lnSpc>
              <a:spcBef>
                <a:spcPts val="1000"/>
              </a:spcBef>
              <a:spcAft>
                <a:spcPts val="0"/>
              </a:spcAft>
              <a:buClr>
                <a:srgbClr val="000000"/>
              </a:buClr>
              <a:buSzPts val="900"/>
              <a:buFont typeface="Noto Sans Symbols"/>
              <a:buChar char="○"/>
            </a:pPr>
            <a:r>
              <a:rPr b="0" lang="en-AU" sz="2000" strike="noStrike">
                <a:solidFill>
                  <a:srgbClr val="000000"/>
                </a:solidFill>
                <a:latin typeface="Helvetica Neue"/>
                <a:ea typeface="Helvetica Neue"/>
                <a:cs typeface="Helvetica Neue"/>
                <a:sym typeface="Helvetica Neue"/>
              </a:rPr>
              <a:t>Build project internationa</a:t>
            </a:r>
            <a:r>
              <a:rPr b="0" lang="en-AU" sz="2000" strike="noStrike">
                <a:solidFill>
                  <a:srgbClr val="000000"/>
                </a:solidFill>
                <a:latin typeface="Helvetica Neue"/>
                <a:ea typeface="Helvetica Neue"/>
                <a:cs typeface="Helvetica Neue"/>
                <a:sym typeface="Helvetica Neue"/>
              </a:rPr>
              <a:t>l </a:t>
            </a:r>
            <a:r>
              <a:rPr b="0" lang="en-AU" sz="2000" strike="noStrike">
                <a:solidFill>
                  <a:srgbClr val="000000"/>
                </a:solidFill>
                <a:latin typeface="Helvetica Neue"/>
                <a:ea typeface="Helvetica Neue"/>
                <a:cs typeface="Helvetica Neue"/>
                <a:sym typeface="Helvetica Neue"/>
              </a:rPr>
              <a:t>teams - network.</a:t>
            </a:r>
            <a:endParaRPr b="0" sz="2000" strike="noStrike">
              <a:latin typeface="Arial"/>
              <a:ea typeface="Arial"/>
              <a:cs typeface="Arial"/>
              <a:sym typeface="Arial"/>
            </a:endParaRPr>
          </a:p>
          <a:p>
            <a:pPr indent="-285750" lvl="1" marL="914400" marR="0" rtl="0" algn="l">
              <a:lnSpc>
                <a:spcPct val="98000"/>
              </a:lnSpc>
              <a:spcBef>
                <a:spcPts val="1000"/>
              </a:spcBef>
              <a:spcAft>
                <a:spcPts val="0"/>
              </a:spcAft>
              <a:buClr>
                <a:srgbClr val="000000"/>
              </a:buClr>
              <a:buSzPts val="900"/>
              <a:buFont typeface="Noto Sans Symbols"/>
              <a:buChar char="○"/>
            </a:pPr>
            <a:r>
              <a:rPr b="0" lang="en-AU" sz="2000" strike="noStrike">
                <a:solidFill>
                  <a:srgbClr val="000000"/>
                </a:solidFill>
                <a:latin typeface="Helvetica Neue"/>
                <a:ea typeface="Helvetica Neue"/>
                <a:cs typeface="Helvetica Neue"/>
                <a:sym typeface="Helvetica Neue"/>
              </a:rPr>
              <a:t>Identify science hotspots</a:t>
            </a:r>
            <a:r>
              <a:rPr b="0" baseline="30000" lang="en-AU" sz="2000" strike="noStrike">
                <a:solidFill>
                  <a:srgbClr val="000000"/>
                </a:solidFill>
                <a:latin typeface="Helvetica Neue"/>
                <a:ea typeface="Helvetica Neue"/>
                <a:cs typeface="Helvetica Neue"/>
                <a:sym typeface="Helvetica Neue"/>
              </a:rPr>
              <a:t>#</a:t>
            </a:r>
            <a:r>
              <a:rPr b="0" lang="en-AU" sz="2000" strike="noStrike">
                <a:solidFill>
                  <a:srgbClr val="000000"/>
                </a:solidFill>
                <a:latin typeface="Helvetica Neue"/>
                <a:ea typeface="Helvetica Neue"/>
                <a:cs typeface="Helvetica Neue"/>
                <a:sym typeface="Helvetica Neue"/>
              </a:rPr>
              <a:t>.</a:t>
            </a:r>
            <a:endParaRPr b="0" sz="2000" strike="noStrike">
              <a:solidFill>
                <a:srgbClr val="000000"/>
              </a:solidFill>
              <a:latin typeface="Helvetica Neue"/>
              <a:ea typeface="Helvetica Neue"/>
              <a:cs typeface="Helvetica Neue"/>
              <a:sym typeface="Helvetica Neue"/>
            </a:endParaRPr>
          </a:p>
          <a:p>
            <a:pPr indent="-285750" lvl="1" marL="914400" marR="0" rtl="0" algn="l">
              <a:lnSpc>
                <a:spcPct val="98000"/>
              </a:lnSpc>
              <a:spcBef>
                <a:spcPts val="1000"/>
              </a:spcBef>
              <a:spcAft>
                <a:spcPts val="0"/>
              </a:spcAft>
              <a:buClr>
                <a:srgbClr val="000000"/>
              </a:buClr>
              <a:buSzPts val="900"/>
              <a:buFont typeface="Noto Sans Symbols"/>
              <a:buChar char="○"/>
            </a:pPr>
            <a:r>
              <a:rPr lang="en-AU" sz="2000">
                <a:latin typeface="Helvetica Neue"/>
                <a:ea typeface="Helvetica Neue"/>
                <a:cs typeface="Helvetica Neue"/>
                <a:sym typeface="Helvetica Neue"/>
              </a:rPr>
              <a:t>Identify key variables. (</a:t>
            </a:r>
            <a:r>
              <a:rPr lang="en-AU" sz="2000">
                <a:solidFill>
                  <a:schemeClr val="dk1"/>
                </a:solidFill>
                <a:latin typeface="Helvetica Neue"/>
                <a:ea typeface="Helvetica Neue"/>
                <a:cs typeface="Helvetica Neue"/>
                <a:sym typeface="Helvetica Neue"/>
              </a:rPr>
              <a:t>→ ECVs).</a:t>
            </a:r>
            <a:endParaRPr sz="2000">
              <a:latin typeface="Helvetica Neue"/>
              <a:ea typeface="Helvetica Neue"/>
              <a:cs typeface="Helvetica Neue"/>
              <a:sym typeface="Helvetica Neue"/>
            </a:endParaRPr>
          </a:p>
          <a:p>
            <a:pPr indent="-285750" lvl="1" marL="914400" marR="0" rtl="0" algn="l">
              <a:lnSpc>
                <a:spcPct val="98000"/>
              </a:lnSpc>
              <a:spcBef>
                <a:spcPts val="1000"/>
              </a:spcBef>
              <a:spcAft>
                <a:spcPts val="0"/>
              </a:spcAft>
              <a:buClr>
                <a:srgbClr val="000000"/>
              </a:buClr>
              <a:buSzPts val="900"/>
              <a:buFont typeface="Noto Sans Symbols"/>
              <a:buChar char="○"/>
            </a:pPr>
            <a:r>
              <a:rPr b="0" lang="en-AU" sz="2000" strike="noStrike">
                <a:solidFill>
                  <a:srgbClr val="000000"/>
                </a:solidFill>
                <a:latin typeface="Helvetica Neue"/>
                <a:ea typeface="Helvetica Neue"/>
                <a:cs typeface="Helvetica Neue"/>
                <a:sym typeface="Helvetica Neue"/>
              </a:rPr>
              <a:t>Devise Ant InSync observational strategies</a:t>
            </a:r>
            <a:r>
              <a:rPr baseline="30000" lang="en-AU" sz="2000">
                <a:solidFill>
                  <a:schemeClr val="dk1"/>
                </a:solidFill>
                <a:latin typeface="Helvetica Neue"/>
                <a:ea typeface="Helvetica Neue"/>
                <a:cs typeface="Helvetica Neue"/>
                <a:sym typeface="Helvetica Neue"/>
              </a:rPr>
              <a:t>#</a:t>
            </a:r>
            <a:r>
              <a:rPr b="0" lang="en-AU" sz="2000" strike="noStrike">
                <a:solidFill>
                  <a:srgbClr val="000000"/>
                </a:solidFill>
                <a:latin typeface="Helvetica Neue"/>
                <a:ea typeface="Helvetica Neue"/>
                <a:cs typeface="Helvetica Neue"/>
                <a:sym typeface="Helvetica Neue"/>
              </a:rPr>
              <a:t>. → Resource</a:t>
            </a:r>
            <a:r>
              <a:rPr lang="en-AU" sz="2000">
                <a:latin typeface="Helvetica Neue"/>
                <a:ea typeface="Helvetica Neue"/>
                <a:cs typeface="Helvetica Neue"/>
                <a:sym typeface="Helvetica Neue"/>
              </a:rPr>
              <a:t> requirements.</a:t>
            </a:r>
            <a:endParaRPr sz="2000">
              <a:latin typeface="Helvetica Neue"/>
              <a:ea typeface="Helvetica Neue"/>
              <a:cs typeface="Helvetica Neue"/>
              <a:sym typeface="Helvetica Neue"/>
            </a:endParaRPr>
          </a:p>
          <a:p>
            <a:pPr indent="-285750" lvl="1" marL="914400" marR="0" rtl="0" algn="l">
              <a:lnSpc>
                <a:spcPct val="98000"/>
              </a:lnSpc>
              <a:spcBef>
                <a:spcPts val="1000"/>
              </a:spcBef>
              <a:spcAft>
                <a:spcPts val="0"/>
              </a:spcAft>
              <a:buClr>
                <a:srgbClr val="000000"/>
              </a:buClr>
              <a:buSzPts val="900"/>
              <a:buFont typeface="Noto Sans Symbols"/>
              <a:buChar char="○"/>
            </a:pPr>
            <a:r>
              <a:rPr lang="en-AU" sz="2000">
                <a:solidFill>
                  <a:schemeClr val="dk1"/>
                </a:solidFill>
                <a:latin typeface="Helvetica Neue"/>
                <a:ea typeface="Helvetica Neue"/>
                <a:cs typeface="Helvetica Neue"/>
                <a:sym typeface="Helvetica Neue"/>
              </a:rPr>
              <a:t>Agreed observations &amp; measurement protocols.</a:t>
            </a:r>
            <a:endParaRPr sz="2000">
              <a:solidFill>
                <a:schemeClr val="dk1"/>
              </a:solidFill>
              <a:latin typeface="Helvetica Neue"/>
              <a:ea typeface="Helvetica Neue"/>
              <a:cs typeface="Helvetica Neue"/>
              <a:sym typeface="Helvetica Neue"/>
            </a:endParaRPr>
          </a:p>
          <a:p>
            <a:pPr indent="-285750" lvl="1" marL="914400" marR="0" rtl="0" algn="l">
              <a:lnSpc>
                <a:spcPct val="98000"/>
              </a:lnSpc>
              <a:spcBef>
                <a:spcPts val="1000"/>
              </a:spcBef>
              <a:spcAft>
                <a:spcPts val="0"/>
              </a:spcAft>
              <a:buClr>
                <a:srgbClr val="000000"/>
              </a:buClr>
              <a:buSzPts val="900"/>
              <a:buFont typeface="Noto Sans Symbols"/>
              <a:buChar char="○"/>
            </a:pPr>
            <a:r>
              <a:rPr lang="en-AU" sz="2000">
                <a:solidFill>
                  <a:schemeClr val="dk1"/>
                </a:solidFill>
                <a:latin typeface="Helvetica Neue"/>
                <a:ea typeface="Helvetica Neue"/>
                <a:cs typeface="Helvetica Neue"/>
                <a:sym typeface="Helvetica Neue"/>
              </a:rPr>
              <a:t>Bridging observations and models</a:t>
            </a:r>
            <a:r>
              <a:rPr lang="en-AU" sz="2000">
                <a:latin typeface="Helvetica Neue"/>
                <a:ea typeface="Helvetica Neue"/>
                <a:cs typeface="Helvetica Neue"/>
                <a:sym typeface="Helvetica Neue"/>
              </a:rPr>
              <a:t>.</a:t>
            </a:r>
            <a:endParaRPr b="0" sz="2000" strike="noStrike">
              <a:solidFill>
                <a:srgbClr val="000000"/>
              </a:solidFill>
              <a:latin typeface="Helvetica Neue"/>
              <a:ea typeface="Helvetica Neue"/>
              <a:cs typeface="Helvetica Neue"/>
              <a:sym typeface="Helvetica Neue"/>
            </a:endParaRPr>
          </a:p>
          <a:p>
            <a:pPr indent="-285750" lvl="1" marL="914400" marR="0" rtl="0" algn="l">
              <a:lnSpc>
                <a:spcPct val="98000"/>
              </a:lnSpc>
              <a:spcBef>
                <a:spcPts val="1000"/>
              </a:spcBef>
              <a:spcAft>
                <a:spcPts val="0"/>
              </a:spcAft>
              <a:buSzPts val="900"/>
              <a:buFont typeface="Helvetica Neue"/>
              <a:buChar char="○"/>
            </a:pPr>
            <a:r>
              <a:rPr lang="en-AU" sz="900">
                <a:latin typeface="Helvetica Neue"/>
                <a:ea typeface="Helvetica Neue"/>
                <a:cs typeface="Helvetica Neue"/>
                <a:sym typeface="Helvetica Neue"/>
              </a:rPr>
              <a:t>.</a:t>
            </a:r>
            <a:r>
              <a:rPr lang="en-AU" sz="2000">
                <a:latin typeface="Helvetica Neue"/>
                <a:ea typeface="Helvetica Neue"/>
                <a:cs typeface="Helvetica Neue"/>
                <a:sym typeface="Helvetica Neue"/>
              </a:rPr>
              <a:t>Write white paper.</a:t>
            </a:r>
            <a:endParaRPr sz="2000">
              <a:latin typeface="Helvetica Neue"/>
              <a:ea typeface="Helvetica Neue"/>
              <a:cs typeface="Helvetica Neue"/>
              <a:sym typeface="Helvetica Neue"/>
            </a:endParaRPr>
          </a:p>
          <a:p>
            <a:pPr indent="-284040" lvl="0" marL="285840" marR="0" rtl="0" algn="l">
              <a:lnSpc>
                <a:spcPct val="98000"/>
              </a:lnSpc>
              <a:spcBef>
                <a:spcPts val="1000"/>
              </a:spcBef>
              <a:spcAft>
                <a:spcPts val="0"/>
              </a:spcAft>
              <a:buClr>
                <a:srgbClr val="000000"/>
              </a:buClr>
              <a:buSzPts val="900"/>
              <a:buFont typeface="Noto Sans Symbols"/>
              <a:buChar char="●"/>
            </a:pPr>
            <a:r>
              <a:rPr b="0" lang="en-AU" sz="2000" strike="noStrike">
                <a:solidFill>
                  <a:srgbClr val="000000"/>
                </a:solidFill>
                <a:latin typeface="Helvetica Neue"/>
                <a:ea typeface="Helvetica Neue"/>
                <a:cs typeface="Helvetica Neue"/>
                <a:sym typeface="Helvetica Neue"/>
              </a:rPr>
              <a:t>Identify funding agencies.</a:t>
            </a:r>
            <a:endParaRPr sz="2000"/>
          </a:p>
          <a:p>
            <a:pPr indent="-284040" lvl="0" marL="285840" marR="0" rtl="0" algn="l">
              <a:lnSpc>
                <a:spcPct val="98000"/>
              </a:lnSpc>
              <a:spcBef>
                <a:spcPts val="1000"/>
              </a:spcBef>
              <a:spcAft>
                <a:spcPts val="0"/>
              </a:spcAft>
              <a:buClr>
                <a:srgbClr val="000000"/>
              </a:buClr>
              <a:buSzPts val="900"/>
              <a:buFont typeface="Noto Sans Symbols"/>
              <a:buChar char="●"/>
            </a:pPr>
            <a:r>
              <a:rPr lang="en-AU" sz="2000">
                <a:solidFill>
                  <a:schemeClr val="dk1"/>
                </a:solidFill>
                <a:latin typeface="Helvetica Neue"/>
                <a:ea typeface="Helvetica Neue"/>
                <a:cs typeface="Helvetica Neue"/>
                <a:sym typeface="Helvetica Neue"/>
              </a:rPr>
              <a:t>Coordinating national/internat proposals.</a:t>
            </a:r>
            <a:endParaRPr sz="2000">
              <a:latin typeface="Helvetica Neue"/>
              <a:ea typeface="Helvetica Neue"/>
              <a:cs typeface="Helvetica Neue"/>
              <a:sym typeface="Helvetica Neue"/>
            </a:endParaRPr>
          </a:p>
          <a:p>
            <a:pPr indent="-284040" lvl="0" marL="285840" marR="0" rtl="0" algn="l">
              <a:lnSpc>
                <a:spcPct val="98000"/>
              </a:lnSpc>
              <a:spcBef>
                <a:spcPts val="1000"/>
              </a:spcBef>
              <a:spcAft>
                <a:spcPts val="0"/>
              </a:spcAft>
              <a:buClr>
                <a:srgbClr val="000000"/>
              </a:buClr>
              <a:buSzPts val="900"/>
              <a:buFont typeface="Noto Sans Symbols"/>
              <a:buChar char="●"/>
            </a:pPr>
            <a:r>
              <a:rPr lang="en-AU" sz="2000">
                <a:solidFill>
                  <a:schemeClr val="dk1"/>
                </a:solidFill>
                <a:latin typeface="Helvetica Neue"/>
                <a:ea typeface="Helvetica Neue"/>
                <a:cs typeface="Helvetica Neue"/>
                <a:sym typeface="Helvetica Neue"/>
              </a:rPr>
              <a:t>Open data access.</a:t>
            </a:r>
            <a:endParaRPr sz="2000">
              <a:latin typeface="Helvetica Neue"/>
              <a:ea typeface="Helvetica Neue"/>
              <a:cs typeface="Helvetica Neue"/>
              <a:sym typeface="Helvetica Neue"/>
            </a:endParaRPr>
          </a:p>
        </p:txBody>
      </p:sp>
      <p:sp>
        <p:nvSpPr>
          <p:cNvPr id="208" name="Google Shape;208;g2eefc4f12a7_0_545"/>
          <p:cNvSpPr/>
          <p:nvPr/>
        </p:nvSpPr>
        <p:spPr>
          <a:xfrm>
            <a:off x="3281400" y="109800"/>
            <a:ext cx="5214300" cy="6819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1" lang="en-AU" sz="4000" strike="noStrike">
                <a:solidFill>
                  <a:srgbClr val="000000"/>
                </a:solidFill>
                <a:latin typeface="Helvetica Neue"/>
                <a:ea typeface="Helvetica Neue"/>
                <a:cs typeface="Helvetica Neue"/>
                <a:sym typeface="Helvetica Neue"/>
              </a:rPr>
              <a:t>Antarctica InSync</a:t>
            </a:r>
            <a:endParaRPr b="0" sz="4000" strike="noStrike">
              <a:latin typeface="Arial"/>
              <a:ea typeface="Arial"/>
              <a:cs typeface="Arial"/>
              <a:sym typeface="Arial"/>
            </a:endParaRPr>
          </a:p>
        </p:txBody>
      </p:sp>
      <p:pic>
        <p:nvPicPr>
          <p:cNvPr id="209" name="Google Shape;209;g2eefc4f12a7_0_545"/>
          <p:cNvPicPr preferRelativeResize="0"/>
          <p:nvPr/>
        </p:nvPicPr>
        <p:blipFill rotWithShape="1">
          <a:blip r:embed="rId3">
            <a:alphaModFix/>
          </a:blip>
          <a:srcRect b="49067" l="30826" r="29070" t="0"/>
          <a:stretch/>
        </p:blipFill>
        <p:spPr>
          <a:xfrm>
            <a:off x="9765425" y="216550"/>
            <a:ext cx="1873249" cy="15341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2023-11-28T13:09:13Z</dcterms:created>
  <dc:creator>Stefanie Arndt</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0</vt:i4>
  </property>
  <property fmtid="{D5CDD505-2E9C-101B-9397-08002B2CF9AE}" pid="8" name="PresentationFormat">
    <vt:lpwstr>Breitbild</vt:lpwstr>
  </property>
  <property fmtid="{D5CDD505-2E9C-101B-9397-08002B2CF9AE}" pid="9" name="ScaleCrop">
    <vt:bool>false</vt:bool>
  </property>
  <property fmtid="{D5CDD505-2E9C-101B-9397-08002B2CF9AE}" pid="10" name="ShareDoc">
    <vt:bool>false</vt:bool>
  </property>
  <property fmtid="{D5CDD505-2E9C-101B-9397-08002B2CF9AE}" pid="11" name="Slides">
    <vt:i4>4</vt:i4>
  </property>
</Properties>
</file>