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sldIdLst>
    <p:sldId id="256" r:id="rId3"/>
    <p:sldId id="274" r:id="rId4"/>
    <p:sldId id="258" r:id="rId5"/>
    <p:sldId id="259" r:id="rId6"/>
    <p:sldId id="278" r:id="rId7"/>
    <p:sldId id="279" r:id="rId8"/>
    <p:sldId id="280" r:id="rId9"/>
    <p:sldId id="281" r:id="rId10"/>
    <p:sldId id="282" r:id="rId11"/>
    <p:sldId id="265" r:id="rId12"/>
    <p:sldId id="266" r:id="rId13"/>
    <p:sldId id="268" r:id="rId14"/>
    <p:sldId id="261" r:id="rId15"/>
    <p:sldId id="267" r:id="rId16"/>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247"/>
    <a:srgbClr val="D9B3CC"/>
    <a:srgbClr val="9833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9"/>
    <p:restoredTop sz="75668"/>
  </p:normalViewPr>
  <p:slideViewPr>
    <p:cSldViewPr snapToGrid="0" showGuides="1">
      <p:cViewPr varScale="1">
        <p:scale>
          <a:sx n="62" d="100"/>
          <a:sy n="62" d="100"/>
        </p:scale>
        <p:origin x="1291" y="5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643E6F-2663-914F-82CD-582FE4BEB9C3}" type="datetimeFigureOut">
              <a:rPr lang="en-DE" smtClean="0"/>
              <a:t>07/22/2024</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0E1E2-1176-3842-8FA9-FD15A692E1D5}" type="slidenum">
              <a:rPr lang="en-DE" smtClean="0"/>
              <a:t>‹Nº›</a:t>
            </a:fld>
            <a:endParaRPr lang="en-DE"/>
          </a:p>
        </p:txBody>
      </p:sp>
    </p:spTree>
    <p:extLst>
      <p:ext uri="{BB962C8B-B14F-4D97-AF65-F5344CB8AC3E}">
        <p14:creationId xmlns:p14="http://schemas.microsoft.com/office/powerpoint/2010/main" val="355457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uncil.scienc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Welcome</a:t>
            </a:r>
          </a:p>
          <a:p>
            <a:r>
              <a:rPr lang="en-DE" dirty="0"/>
              <a:t>- hope everyone arrived savely considering the massive distractions last Friday/Saturday</a:t>
            </a:r>
          </a:p>
        </p:txBody>
      </p:sp>
      <p:sp>
        <p:nvSpPr>
          <p:cNvPr id="4" name="Slide Number Placeholder 3"/>
          <p:cNvSpPr>
            <a:spLocks noGrp="1"/>
          </p:cNvSpPr>
          <p:nvPr>
            <p:ph type="sldNum" sz="quarter" idx="5"/>
          </p:nvPr>
        </p:nvSpPr>
        <p:spPr/>
        <p:txBody>
          <a:bodyPr/>
          <a:lstStyle/>
          <a:p>
            <a:fld id="{D8D0E1E2-1176-3842-8FA9-FD15A692E1D5}" type="slidenum">
              <a:rPr lang="en-DE" smtClean="0"/>
              <a:t>1</a:t>
            </a:fld>
            <a:endParaRPr lang="en-DE"/>
          </a:p>
        </p:txBody>
      </p:sp>
    </p:spTree>
    <p:extLst>
      <p:ext uri="{BB962C8B-B14F-4D97-AF65-F5344CB8AC3E}">
        <p14:creationId xmlns:p14="http://schemas.microsoft.com/office/powerpoint/2010/main" val="416430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ITEM LIST FROM ACTUAL SCHEDULE</a:t>
            </a:r>
          </a:p>
        </p:txBody>
      </p:sp>
      <p:sp>
        <p:nvSpPr>
          <p:cNvPr id="4" name="Slide Number Placeholder 3"/>
          <p:cNvSpPr>
            <a:spLocks noGrp="1"/>
          </p:cNvSpPr>
          <p:nvPr>
            <p:ph type="sldNum" sz="quarter" idx="5"/>
          </p:nvPr>
        </p:nvSpPr>
        <p:spPr/>
        <p:txBody>
          <a:bodyPr/>
          <a:lstStyle/>
          <a:p>
            <a:fld id="{D8D0E1E2-1176-3842-8FA9-FD15A692E1D5}" type="slidenum">
              <a:rPr lang="en-DE" smtClean="0"/>
              <a:t>10</a:t>
            </a:fld>
            <a:endParaRPr lang="en-DE"/>
          </a:p>
        </p:txBody>
      </p:sp>
    </p:spTree>
    <p:extLst>
      <p:ext uri="{BB962C8B-B14F-4D97-AF65-F5344CB8AC3E}">
        <p14:creationId xmlns:p14="http://schemas.microsoft.com/office/powerpoint/2010/main" val="3615432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q</a:t>
            </a:r>
            <a:r>
              <a:rPr lang="en-DE" dirty="0"/>
              <a:t>uick over view of schedule</a:t>
            </a:r>
          </a:p>
          <a:p>
            <a:r>
              <a:rPr lang="en-DE" dirty="0"/>
              <a:t>- let lecturers introduce themselves</a:t>
            </a:r>
          </a:p>
          <a:p>
            <a:endParaRPr lang="en-DE" dirty="0"/>
          </a:p>
          <a:p>
            <a:r>
              <a:rPr lang="en-GB" dirty="0"/>
              <a:t>T</a:t>
            </a:r>
            <a:r>
              <a:rPr lang="en-DE" dirty="0"/>
              <a:t>hen enjoy!</a:t>
            </a:r>
          </a:p>
        </p:txBody>
      </p:sp>
      <p:sp>
        <p:nvSpPr>
          <p:cNvPr id="4" name="Slide Number Placeholder 3"/>
          <p:cNvSpPr>
            <a:spLocks noGrp="1"/>
          </p:cNvSpPr>
          <p:nvPr>
            <p:ph type="sldNum" sz="quarter" idx="5"/>
          </p:nvPr>
        </p:nvSpPr>
        <p:spPr/>
        <p:txBody>
          <a:bodyPr/>
          <a:lstStyle/>
          <a:p>
            <a:fld id="{D8D0E1E2-1176-3842-8FA9-FD15A692E1D5}" type="slidenum">
              <a:rPr lang="en-DE" smtClean="0"/>
              <a:t>11</a:t>
            </a:fld>
            <a:endParaRPr lang="en-DE"/>
          </a:p>
        </p:txBody>
      </p:sp>
    </p:spTree>
    <p:extLst>
      <p:ext uri="{BB962C8B-B14F-4D97-AF65-F5344CB8AC3E}">
        <p14:creationId xmlns:p14="http://schemas.microsoft.com/office/powerpoint/2010/main" val="2829531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D8D0E1E2-1176-3842-8FA9-FD15A692E1D5}" type="slidenum">
              <a:rPr lang="en-DE" smtClean="0"/>
              <a:t>12</a:t>
            </a:fld>
            <a:endParaRPr lang="en-DE"/>
          </a:p>
        </p:txBody>
      </p:sp>
    </p:spTree>
    <p:extLst>
      <p:ext uri="{BB962C8B-B14F-4D97-AF65-F5344CB8AC3E}">
        <p14:creationId xmlns:p14="http://schemas.microsoft.com/office/powerpoint/2010/main" val="4017837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D8D0E1E2-1176-3842-8FA9-FD15A692E1D5}" type="slidenum">
              <a:rPr lang="en-DE" smtClean="0"/>
              <a:t>13</a:t>
            </a:fld>
            <a:endParaRPr lang="en-DE"/>
          </a:p>
        </p:txBody>
      </p:sp>
    </p:spTree>
    <p:extLst>
      <p:ext uri="{BB962C8B-B14F-4D97-AF65-F5344CB8AC3E}">
        <p14:creationId xmlns:p14="http://schemas.microsoft.com/office/powerpoint/2010/main" val="4128499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D8D0E1E2-1176-3842-8FA9-FD15A692E1D5}" type="slidenum">
              <a:rPr lang="en-DE" smtClean="0"/>
              <a:t>14</a:t>
            </a:fld>
            <a:endParaRPr lang="en-DE"/>
          </a:p>
        </p:txBody>
      </p:sp>
    </p:spTree>
    <p:extLst>
      <p:ext uri="{BB962C8B-B14F-4D97-AF65-F5344CB8AC3E}">
        <p14:creationId xmlns:p14="http://schemas.microsoft.com/office/powerpoint/2010/main" val="61139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Briefly introduce NORP and SORP </a:t>
            </a:r>
          </a:p>
          <a:p>
            <a:r>
              <a:rPr lang="en-DE" dirty="0"/>
              <a:t>- and the connections to the co-sponsors</a:t>
            </a:r>
          </a:p>
          <a:p>
            <a:pPr marL="171450" indent="-171450">
              <a:buFont typeface="Arial" panose="020B0604020202020204" pitchFamily="34" charset="0"/>
              <a:buChar char="•"/>
            </a:pPr>
            <a:r>
              <a:rPr lang="en-DE" dirty="0"/>
              <a:t>CLIVAR and CliC are 2 of 6 core projects of WCRP</a:t>
            </a:r>
          </a:p>
          <a:p>
            <a:pPr marL="171450" indent="-171450">
              <a:buFont typeface="Arial" panose="020B0604020202020204" pitchFamily="34" charset="0"/>
              <a:buChar char="•"/>
            </a:pPr>
            <a:r>
              <a:rPr lang="en-DE" dirty="0"/>
              <a:t>IASC: </a:t>
            </a:r>
            <a:r>
              <a:rPr lang="en-GB" b="0" i="0" u="none" strike="noStrike" dirty="0">
                <a:solidFill>
                  <a:srgbClr val="212529"/>
                </a:solidFill>
                <a:effectLst/>
                <a:latin typeface="system-ui"/>
              </a:rPr>
              <a:t>non-governmental, international scientific organization: started with 8 Arctic </a:t>
            </a:r>
            <a:r>
              <a:rPr lang="en-GB" b="0" i="0" u="none" strike="noStrike" dirty="0" err="1">
                <a:solidFill>
                  <a:srgbClr val="212529"/>
                </a:solidFill>
                <a:effectLst/>
                <a:latin typeface="system-ui"/>
              </a:rPr>
              <a:t>neighboring</a:t>
            </a:r>
            <a:r>
              <a:rPr lang="en-GB" b="0" i="0" u="none" strike="noStrike" dirty="0">
                <a:solidFill>
                  <a:srgbClr val="212529"/>
                </a:solidFill>
                <a:effectLst/>
                <a:latin typeface="system-ui"/>
              </a:rPr>
              <a:t> countries, now 23 in total</a:t>
            </a:r>
          </a:p>
          <a:p>
            <a:pPr marL="171450" indent="-171450">
              <a:buFont typeface="Arial" panose="020B0604020202020204" pitchFamily="34" charset="0"/>
              <a:buChar char="•"/>
            </a:pPr>
            <a:r>
              <a:rPr lang="en-GB" b="0" i="0" u="none" strike="noStrike" dirty="0">
                <a:solidFill>
                  <a:srgbClr val="212529"/>
                </a:solidFill>
                <a:effectLst/>
                <a:latin typeface="system-ui"/>
              </a:rPr>
              <a:t>SCOR and SCAR both originate from </a:t>
            </a:r>
            <a:r>
              <a:rPr lang="en-GB" b="0" i="0" u="none" strike="noStrike" dirty="0">
                <a:solidFill>
                  <a:srgbClr val="000000"/>
                </a:solidFill>
                <a:effectLst/>
                <a:latin typeface="Open Sans" panose="020F0502020204030204" pitchFamily="34" charset="0"/>
              </a:rPr>
              <a:t> </a:t>
            </a:r>
            <a:r>
              <a:rPr lang="en-GB" b="0" i="0" u="none" strike="noStrike" dirty="0">
                <a:solidFill>
                  <a:srgbClr val="505050"/>
                </a:solidFill>
                <a:effectLst/>
                <a:latin typeface="GillSansNovaBook"/>
              </a:rPr>
              <a:t> </a:t>
            </a:r>
            <a:r>
              <a:rPr lang="en-GB" b="0" i="0" dirty="0">
                <a:effectLst/>
                <a:latin typeface="GillSansNovaBook"/>
                <a:hlinkClick r:id="rId3"/>
              </a:rPr>
              <a:t>International Council of Scientific Unions</a:t>
            </a:r>
            <a:r>
              <a:rPr lang="en-GB" b="0" i="0" u="none" strike="noStrike" dirty="0">
                <a:solidFill>
                  <a:srgbClr val="000000"/>
                </a:solidFill>
                <a:effectLst/>
                <a:latin typeface="Open Sans" panose="020F0502020204030204" pitchFamily="34" charset="0"/>
              </a:rPr>
              <a:t> (ICSU), now </a:t>
            </a:r>
            <a:r>
              <a:rPr lang="en-GB" b="0" i="0" u="none" strike="noStrike" dirty="0">
                <a:solidFill>
                  <a:srgbClr val="000000"/>
                </a:solidFill>
                <a:effectLst/>
                <a:latin typeface="Open Sans" panose="020B0606030504020204" pitchFamily="34" charset="0"/>
              </a:rPr>
              <a:t> International Science Council (ISC), after the </a:t>
            </a:r>
            <a:r>
              <a:rPr lang="en-GB" b="0" i="0" u="none" strike="noStrike" dirty="0">
                <a:solidFill>
                  <a:srgbClr val="505050"/>
                </a:solidFill>
                <a:effectLst/>
                <a:latin typeface="GillSansNovaBook"/>
              </a:rPr>
              <a:t> IGY, the International Geophysical Year in 1957-58</a:t>
            </a:r>
            <a:endParaRPr lang="en-DE" dirty="0"/>
          </a:p>
          <a:p>
            <a:r>
              <a:rPr lang="en-DE" dirty="0"/>
              <a:t>- thank the co-sponsors</a:t>
            </a:r>
          </a:p>
          <a:p>
            <a:r>
              <a:rPr lang="en-DE" dirty="0">
                <a:sym typeface="Wingdings" pitchFamily="2" charset="2"/>
              </a:rPr>
              <a:t> Panels and their work and network introduced in coming days</a:t>
            </a:r>
            <a:endParaRPr lang="en-DE" dirty="0"/>
          </a:p>
        </p:txBody>
      </p:sp>
      <p:sp>
        <p:nvSpPr>
          <p:cNvPr id="4" name="Slide Number Placeholder 3"/>
          <p:cNvSpPr>
            <a:spLocks noGrp="1"/>
          </p:cNvSpPr>
          <p:nvPr>
            <p:ph type="sldNum" sz="quarter" idx="5"/>
          </p:nvPr>
        </p:nvSpPr>
        <p:spPr/>
        <p:txBody>
          <a:bodyPr/>
          <a:lstStyle/>
          <a:p>
            <a:fld id="{D8D0E1E2-1176-3842-8FA9-FD15A692E1D5}" type="slidenum">
              <a:rPr lang="en-DE" smtClean="0"/>
              <a:t>2</a:t>
            </a:fld>
            <a:endParaRPr lang="en-DE"/>
          </a:p>
        </p:txBody>
      </p:sp>
    </p:spTree>
    <p:extLst>
      <p:ext uri="{BB962C8B-B14F-4D97-AF65-F5344CB8AC3E}">
        <p14:creationId xmlns:p14="http://schemas.microsoft.com/office/powerpoint/2010/main" val="347628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 Organizers stand up introduce themselves</a:t>
            </a:r>
          </a:p>
          <a:p>
            <a:r>
              <a:rPr lang="en-DE" dirty="0"/>
              <a:t>- highlight Carolina, who is not there and thank her for her hard work in leading the organizer team, recently moved from McGill to IFREMER</a:t>
            </a:r>
          </a:p>
          <a:p>
            <a:r>
              <a:rPr lang="en-DE" dirty="0"/>
              <a:t>- highlight Riccardo and thank ICTP for hosting and supporting the workshop – not had happened without!</a:t>
            </a:r>
          </a:p>
          <a:p>
            <a:endParaRPr lang="en-DE" dirty="0"/>
          </a:p>
        </p:txBody>
      </p:sp>
      <p:sp>
        <p:nvSpPr>
          <p:cNvPr id="4" name="Slide Number Placeholder 3"/>
          <p:cNvSpPr>
            <a:spLocks noGrp="1"/>
          </p:cNvSpPr>
          <p:nvPr>
            <p:ph type="sldNum" sz="quarter" idx="5"/>
          </p:nvPr>
        </p:nvSpPr>
        <p:spPr/>
        <p:txBody>
          <a:bodyPr/>
          <a:lstStyle/>
          <a:p>
            <a:fld id="{D8D0E1E2-1176-3842-8FA9-FD15A692E1D5}" type="slidenum">
              <a:rPr lang="en-DE" smtClean="0"/>
              <a:t>3</a:t>
            </a:fld>
            <a:endParaRPr lang="en-DE"/>
          </a:p>
        </p:txBody>
      </p:sp>
    </p:spTree>
    <p:extLst>
      <p:ext uri="{BB962C8B-B14F-4D97-AF65-F5344CB8AC3E}">
        <p14:creationId xmlns:p14="http://schemas.microsoft.com/office/powerpoint/2010/main" val="515500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ITEML LIST FROM SCHOOL ADVERTISEMENT POSTER</a:t>
            </a:r>
          </a:p>
          <a:p>
            <a:endParaRPr lang="en-DE" dirty="0"/>
          </a:p>
          <a:p>
            <a:r>
              <a:rPr lang="en-DE" dirty="0"/>
              <a:t>a few genral remarks about the polar regions, how they differ in general and under global warming</a:t>
            </a:r>
          </a:p>
          <a:p>
            <a:r>
              <a:rPr lang="en-DE" dirty="0"/>
              <a:t>* </a:t>
            </a:r>
            <a:r>
              <a:rPr lang="en-GB" dirty="0"/>
              <a:t>O</a:t>
            </a:r>
            <a:r>
              <a:rPr lang="en-DE" dirty="0"/>
              <a:t>cean vs. continent</a:t>
            </a:r>
          </a:p>
          <a:p>
            <a:pPr marL="171450" indent="-171450">
              <a:buFont typeface="Arial" panose="020B0604020202020204" pitchFamily="34" charset="0"/>
              <a:buChar char="•"/>
            </a:pPr>
            <a:r>
              <a:rPr lang="en-GB" dirty="0"/>
              <a:t>multi-year vs seasonal sea ice (Arctic now also vastly </a:t>
            </a:r>
            <a:r>
              <a:rPr lang="en-GB" dirty="0" err="1"/>
              <a:t>seasonsal</a:t>
            </a:r>
            <a:r>
              <a:rPr lang="en-GB" dirty="0"/>
              <a:t>)</a:t>
            </a:r>
          </a:p>
          <a:p>
            <a:pPr marL="171450" indent="-171450">
              <a:buFont typeface="Arial" panose="020B0604020202020204" pitchFamily="34" charset="0"/>
              <a:buChar char="•"/>
            </a:pPr>
            <a:r>
              <a:rPr lang="en-GB" dirty="0"/>
              <a:t>Greenland vs Antarctic ice sheet: surface melt vs. ice shelf melt and calving</a:t>
            </a:r>
          </a:p>
          <a:p>
            <a:pPr marL="171450" indent="-171450">
              <a:buFont typeface="Arial" panose="020B0604020202020204" pitchFamily="34" charset="0"/>
              <a:buChar char="•"/>
            </a:pPr>
            <a:r>
              <a:rPr lang="en-GB" dirty="0"/>
              <a:t>Arctic amplification vs no clear sign of Southern Ocean warming / sea ice decline (until recently)</a:t>
            </a:r>
            <a:endParaRPr lang="en-DE" dirty="0"/>
          </a:p>
          <a:p>
            <a:endParaRPr lang="en-DE" dirty="0"/>
          </a:p>
          <a:p>
            <a:r>
              <a:rPr lang="en-GB" dirty="0"/>
              <a:t>Next few days hear about all these connections and discuss and work on global climate change impacts in high latitudes</a:t>
            </a:r>
            <a:endParaRPr lang="en-DE" dirty="0"/>
          </a:p>
        </p:txBody>
      </p:sp>
      <p:sp>
        <p:nvSpPr>
          <p:cNvPr id="4" name="Slide Number Placeholder 3"/>
          <p:cNvSpPr>
            <a:spLocks noGrp="1"/>
          </p:cNvSpPr>
          <p:nvPr>
            <p:ph type="sldNum" sz="quarter" idx="5"/>
          </p:nvPr>
        </p:nvSpPr>
        <p:spPr/>
        <p:txBody>
          <a:bodyPr/>
          <a:lstStyle/>
          <a:p>
            <a:fld id="{D8D0E1E2-1176-3842-8FA9-FD15A692E1D5}" type="slidenum">
              <a:rPr lang="en-DE" smtClean="0"/>
              <a:t>4</a:t>
            </a:fld>
            <a:endParaRPr lang="en-DE"/>
          </a:p>
        </p:txBody>
      </p:sp>
    </p:spTree>
    <p:extLst>
      <p:ext uri="{BB962C8B-B14F-4D97-AF65-F5344CB8AC3E}">
        <p14:creationId xmlns:p14="http://schemas.microsoft.com/office/powerpoint/2010/main" val="3525281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010A-1EFC-1D5A-4E5C-4078409FE32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E"/>
          </a:p>
        </p:txBody>
      </p:sp>
      <p:sp>
        <p:nvSpPr>
          <p:cNvPr id="3" name="Subtitle 2">
            <a:extLst>
              <a:ext uri="{FF2B5EF4-FFF2-40B4-BE49-F238E27FC236}">
                <a16:creationId xmlns:a16="http://schemas.microsoft.com/office/drawing/2014/main" id="{E708D1E6-EEF4-D967-777B-CB30E8D591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E"/>
          </a:p>
        </p:txBody>
      </p:sp>
      <p:sp>
        <p:nvSpPr>
          <p:cNvPr id="4" name="Date Placeholder 3">
            <a:extLst>
              <a:ext uri="{FF2B5EF4-FFF2-40B4-BE49-F238E27FC236}">
                <a16:creationId xmlns:a16="http://schemas.microsoft.com/office/drawing/2014/main" id="{BF9AE3DA-208C-14A4-6B90-CE2115789208}"/>
              </a:ext>
            </a:extLst>
          </p:cNvPr>
          <p:cNvSpPr>
            <a:spLocks noGrp="1"/>
          </p:cNvSpPr>
          <p:nvPr>
            <p:ph type="dt" sz="half" idx="10"/>
          </p:nvPr>
        </p:nvSpPr>
        <p:spPr/>
        <p:txBody>
          <a:bodyPr/>
          <a:lstStyle/>
          <a:p>
            <a:fld id="{E05BCDBC-62D2-0A40-843F-3D9AFF897CDA}" type="datetimeFigureOut">
              <a:rPr lang="en-DE" smtClean="0"/>
              <a:t>07/22/2024</a:t>
            </a:fld>
            <a:endParaRPr lang="en-DE"/>
          </a:p>
        </p:txBody>
      </p:sp>
      <p:sp>
        <p:nvSpPr>
          <p:cNvPr id="5" name="Footer Placeholder 4">
            <a:extLst>
              <a:ext uri="{FF2B5EF4-FFF2-40B4-BE49-F238E27FC236}">
                <a16:creationId xmlns:a16="http://schemas.microsoft.com/office/drawing/2014/main" id="{00AD1FF6-302D-809C-40B7-6D9761FA4707}"/>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E8542111-F870-FE80-98D5-8B3823397624}"/>
              </a:ext>
            </a:extLst>
          </p:cNvPr>
          <p:cNvSpPr>
            <a:spLocks noGrp="1"/>
          </p:cNvSpPr>
          <p:nvPr>
            <p:ph type="sldNum" sz="quarter" idx="12"/>
          </p:nvPr>
        </p:nvSpPr>
        <p:spPr/>
        <p:txBody>
          <a:bodyPr/>
          <a:lstStyle/>
          <a:p>
            <a:fld id="{280F9871-77EA-1243-BAA9-927103051BCF}" type="slidenum">
              <a:rPr lang="en-DE" smtClean="0"/>
              <a:t>‹Nº›</a:t>
            </a:fld>
            <a:endParaRPr lang="en-DE"/>
          </a:p>
        </p:txBody>
      </p:sp>
    </p:spTree>
    <p:extLst>
      <p:ext uri="{BB962C8B-B14F-4D97-AF65-F5344CB8AC3E}">
        <p14:creationId xmlns:p14="http://schemas.microsoft.com/office/powerpoint/2010/main" val="16543160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9742C-1799-AA0C-83C9-B80D246C95F2}"/>
              </a:ext>
            </a:extLst>
          </p:cNvPr>
          <p:cNvSpPr>
            <a:spLocks noGrp="1"/>
          </p:cNvSpPr>
          <p:nvPr>
            <p:ph type="title"/>
          </p:nvPr>
        </p:nvSpPr>
        <p:spPr/>
        <p:txBody>
          <a:bodyPr/>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451FF575-AE7E-90F0-8936-3443230A644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8C638BE6-F2FC-63CB-093E-E3730890727C}"/>
              </a:ext>
            </a:extLst>
          </p:cNvPr>
          <p:cNvSpPr>
            <a:spLocks noGrp="1"/>
          </p:cNvSpPr>
          <p:nvPr>
            <p:ph type="dt" sz="half" idx="10"/>
          </p:nvPr>
        </p:nvSpPr>
        <p:spPr/>
        <p:txBody>
          <a:bodyPr/>
          <a:lstStyle/>
          <a:p>
            <a:fld id="{E05BCDBC-62D2-0A40-843F-3D9AFF897CDA}" type="datetimeFigureOut">
              <a:rPr lang="en-DE" smtClean="0"/>
              <a:t>07/22/2024</a:t>
            </a:fld>
            <a:endParaRPr lang="en-DE"/>
          </a:p>
        </p:txBody>
      </p:sp>
      <p:sp>
        <p:nvSpPr>
          <p:cNvPr id="5" name="Footer Placeholder 4">
            <a:extLst>
              <a:ext uri="{FF2B5EF4-FFF2-40B4-BE49-F238E27FC236}">
                <a16:creationId xmlns:a16="http://schemas.microsoft.com/office/drawing/2014/main" id="{6734AA20-468A-B416-8C9A-1DD1A115A933}"/>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3B29AB26-85C6-02A4-2630-27632A5FB30C}"/>
              </a:ext>
            </a:extLst>
          </p:cNvPr>
          <p:cNvSpPr>
            <a:spLocks noGrp="1"/>
          </p:cNvSpPr>
          <p:nvPr>
            <p:ph type="sldNum" sz="quarter" idx="12"/>
          </p:nvPr>
        </p:nvSpPr>
        <p:spPr/>
        <p:txBody>
          <a:bodyPr/>
          <a:lstStyle/>
          <a:p>
            <a:fld id="{280F9871-77EA-1243-BAA9-927103051BCF}" type="slidenum">
              <a:rPr lang="en-DE" smtClean="0"/>
              <a:t>‹Nº›</a:t>
            </a:fld>
            <a:endParaRPr lang="en-DE"/>
          </a:p>
        </p:txBody>
      </p:sp>
    </p:spTree>
    <p:extLst>
      <p:ext uri="{BB962C8B-B14F-4D97-AF65-F5344CB8AC3E}">
        <p14:creationId xmlns:p14="http://schemas.microsoft.com/office/powerpoint/2010/main" val="640752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BC3C19-24EC-1704-E108-D4BB4848304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21737B21-21B8-A30B-92D8-27EB218CFB0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5EA79162-78F4-BAF2-8F7B-4E927BF73B7E}"/>
              </a:ext>
            </a:extLst>
          </p:cNvPr>
          <p:cNvSpPr>
            <a:spLocks noGrp="1"/>
          </p:cNvSpPr>
          <p:nvPr>
            <p:ph type="dt" sz="half" idx="10"/>
          </p:nvPr>
        </p:nvSpPr>
        <p:spPr/>
        <p:txBody>
          <a:bodyPr/>
          <a:lstStyle/>
          <a:p>
            <a:fld id="{E05BCDBC-62D2-0A40-843F-3D9AFF897CDA}" type="datetimeFigureOut">
              <a:rPr lang="en-DE" smtClean="0"/>
              <a:t>07/22/2024</a:t>
            </a:fld>
            <a:endParaRPr lang="en-DE"/>
          </a:p>
        </p:txBody>
      </p:sp>
      <p:sp>
        <p:nvSpPr>
          <p:cNvPr id="5" name="Footer Placeholder 4">
            <a:extLst>
              <a:ext uri="{FF2B5EF4-FFF2-40B4-BE49-F238E27FC236}">
                <a16:creationId xmlns:a16="http://schemas.microsoft.com/office/drawing/2014/main" id="{3C4CD2E3-EB10-4AAD-9B99-1A98053628A0}"/>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21B227A2-E2C3-29CB-00C7-5ACB962D3C32}"/>
              </a:ext>
            </a:extLst>
          </p:cNvPr>
          <p:cNvSpPr>
            <a:spLocks noGrp="1"/>
          </p:cNvSpPr>
          <p:nvPr>
            <p:ph type="sldNum" sz="quarter" idx="12"/>
          </p:nvPr>
        </p:nvSpPr>
        <p:spPr/>
        <p:txBody>
          <a:bodyPr/>
          <a:lstStyle/>
          <a:p>
            <a:fld id="{280F9871-77EA-1243-BAA9-927103051BCF}" type="slidenum">
              <a:rPr lang="en-DE" smtClean="0"/>
              <a:t>‹Nº›</a:t>
            </a:fld>
            <a:endParaRPr lang="en-DE"/>
          </a:p>
        </p:txBody>
      </p:sp>
    </p:spTree>
    <p:extLst>
      <p:ext uri="{BB962C8B-B14F-4D97-AF65-F5344CB8AC3E}">
        <p14:creationId xmlns:p14="http://schemas.microsoft.com/office/powerpoint/2010/main" val="3997031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EE51D-7C47-7FB9-ED90-962EE23EC9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9C29DA-D50F-AA6F-C2F7-91D4116B09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464E5-6322-5590-9F2C-B29D6E206BBE}"/>
              </a:ext>
            </a:extLst>
          </p:cNvPr>
          <p:cNvSpPr>
            <a:spLocks noGrp="1"/>
          </p:cNvSpPr>
          <p:nvPr>
            <p:ph type="dt" sz="half" idx="10"/>
          </p:nvPr>
        </p:nvSpPr>
        <p:spPr/>
        <p:txBody>
          <a:bodyPr/>
          <a:lstStyle/>
          <a:p>
            <a:fld id="{96696456-5BFF-5A41-9652-5ED460E4EA31}" type="datetimeFigureOut">
              <a:rPr lang="en-US" smtClean="0"/>
              <a:t>7/22/2024</a:t>
            </a:fld>
            <a:endParaRPr lang="en-US"/>
          </a:p>
        </p:txBody>
      </p:sp>
      <p:sp>
        <p:nvSpPr>
          <p:cNvPr id="5" name="Footer Placeholder 4">
            <a:extLst>
              <a:ext uri="{FF2B5EF4-FFF2-40B4-BE49-F238E27FC236}">
                <a16:creationId xmlns:a16="http://schemas.microsoft.com/office/drawing/2014/main" id="{DA628DAE-73D9-2486-B0F7-D0C8A11BE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5358E-7AAA-F54C-2ACE-42930A59C8FA}"/>
              </a:ext>
            </a:extLst>
          </p:cNvPr>
          <p:cNvSpPr>
            <a:spLocks noGrp="1"/>
          </p:cNvSpPr>
          <p:nvPr>
            <p:ph type="sldNum" sz="quarter" idx="12"/>
          </p:nvPr>
        </p:nvSpPr>
        <p:spPr/>
        <p:txBody>
          <a:bodyPr/>
          <a:lstStyle/>
          <a:p>
            <a:fld id="{5374FC3E-F70C-6247-A5A5-733E1304F866}" type="slidenum">
              <a:rPr lang="en-US" smtClean="0"/>
              <a:t>‹Nº›</a:t>
            </a:fld>
            <a:endParaRPr lang="en-US"/>
          </a:p>
        </p:txBody>
      </p:sp>
    </p:spTree>
    <p:extLst>
      <p:ext uri="{BB962C8B-B14F-4D97-AF65-F5344CB8AC3E}">
        <p14:creationId xmlns:p14="http://schemas.microsoft.com/office/powerpoint/2010/main" val="899387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979A-675C-78EB-D687-84B2837383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27AF46-518B-B0F5-0B41-3DEB814521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27C33-FE23-7F07-C33C-0BCCB732397A}"/>
              </a:ext>
            </a:extLst>
          </p:cNvPr>
          <p:cNvSpPr>
            <a:spLocks noGrp="1"/>
          </p:cNvSpPr>
          <p:nvPr>
            <p:ph type="dt" sz="half" idx="10"/>
          </p:nvPr>
        </p:nvSpPr>
        <p:spPr/>
        <p:txBody>
          <a:bodyPr/>
          <a:lstStyle/>
          <a:p>
            <a:fld id="{96696456-5BFF-5A41-9652-5ED460E4EA31}" type="datetimeFigureOut">
              <a:rPr lang="en-US" smtClean="0"/>
              <a:t>7/22/2024</a:t>
            </a:fld>
            <a:endParaRPr lang="en-US"/>
          </a:p>
        </p:txBody>
      </p:sp>
      <p:sp>
        <p:nvSpPr>
          <p:cNvPr id="5" name="Footer Placeholder 4">
            <a:extLst>
              <a:ext uri="{FF2B5EF4-FFF2-40B4-BE49-F238E27FC236}">
                <a16:creationId xmlns:a16="http://schemas.microsoft.com/office/drawing/2014/main" id="{C52417CC-AE03-9D4B-85DB-4212DCA28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D2C7F-30A2-D202-7820-BAF416BE3A94}"/>
              </a:ext>
            </a:extLst>
          </p:cNvPr>
          <p:cNvSpPr>
            <a:spLocks noGrp="1"/>
          </p:cNvSpPr>
          <p:nvPr>
            <p:ph type="sldNum" sz="quarter" idx="12"/>
          </p:nvPr>
        </p:nvSpPr>
        <p:spPr/>
        <p:txBody>
          <a:bodyPr/>
          <a:lstStyle/>
          <a:p>
            <a:fld id="{5374FC3E-F70C-6247-A5A5-733E1304F866}" type="slidenum">
              <a:rPr lang="en-US" smtClean="0"/>
              <a:t>‹Nº›</a:t>
            </a:fld>
            <a:endParaRPr lang="en-US"/>
          </a:p>
        </p:txBody>
      </p:sp>
    </p:spTree>
    <p:extLst>
      <p:ext uri="{BB962C8B-B14F-4D97-AF65-F5344CB8AC3E}">
        <p14:creationId xmlns:p14="http://schemas.microsoft.com/office/powerpoint/2010/main" val="2768777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D1BF1-CEE2-1473-4C54-D66D8860F5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D2735D-7E09-0DC1-E693-871C1AB7CD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F1B886-E3C3-3D9A-AFB8-4F7359F8EDC2}"/>
              </a:ext>
            </a:extLst>
          </p:cNvPr>
          <p:cNvSpPr>
            <a:spLocks noGrp="1"/>
          </p:cNvSpPr>
          <p:nvPr>
            <p:ph type="dt" sz="half" idx="10"/>
          </p:nvPr>
        </p:nvSpPr>
        <p:spPr/>
        <p:txBody>
          <a:bodyPr/>
          <a:lstStyle/>
          <a:p>
            <a:fld id="{96696456-5BFF-5A41-9652-5ED460E4EA31}" type="datetimeFigureOut">
              <a:rPr lang="en-US" smtClean="0"/>
              <a:t>7/22/2024</a:t>
            </a:fld>
            <a:endParaRPr lang="en-US"/>
          </a:p>
        </p:txBody>
      </p:sp>
      <p:sp>
        <p:nvSpPr>
          <p:cNvPr id="5" name="Footer Placeholder 4">
            <a:extLst>
              <a:ext uri="{FF2B5EF4-FFF2-40B4-BE49-F238E27FC236}">
                <a16:creationId xmlns:a16="http://schemas.microsoft.com/office/drawing/2014/main" id="{27C90D34-5814-BC95-E217-E398B91EF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DA561-97E5-34C8-A309-BB9950DBED40}"/>
              </a:ext>
            </a:extLst>
          </p:cNvPr>
          <p:cNvSpPr>
            <a:spLocks noGrp="1"/>
          </p:cNvSpPr>
          <p:nvPr>
            <p:ph type="sldNum" sz="quarter" idx="12"/>
          </p:nvPr>
        </p:nvSpPr>
        <p:spPr/>
        <p:txBody>
          <a:bodyPr/>
          <a:lstStyle/>
          <a:p>
            <a:fld id="{5374FC3E-F70C-6247-A5A5-733E1304F866}" type="slidenum">
              <a:rPr lang="en-US" smtClean="0"/>
              <a:t>‹Nº›</a:t>
            </a:fld>
            <a:endParaRPr lang="en-US"/>
          </a:p>
        </p:txBody>
      </p:sp>
    </p:spTree>
    <p:extLst>
      <p:ext uri="{BB962C8B-B14F-4D97-AF65-F5344CB8AC3E}">
        <p14:creationId xmlns:p14="http://schemas.microsoft.com/office/powerpoint/2010/main" val="528528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722C-324D-0D37-E53C-4AA0B9D636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535D7C-735A-ED6A-E56C-0DC8506CFD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B168D6-9E52-F177-33E1-96CF008E52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5F9794-A781-CF3E-CDCD-DB49379BFFD6}"/>
              </a:ext>
            </a:extLst>
          </p:cNvPr>
          <p:cNvSpPr>
            <a:spLocks noGrp="1"/>
          </p:cNvSpPr>
          <p:nvPr>
            <p:ph type="dt" sz="half" idx="10"/>
          </p:nvPr>
        </p:nvSpPr>
        <p:spPr/>
        <p:txBody>
          <a:bodyPr/>
          <a:lstStyle/>
          <a:p>
            <a:fld id="{96696456-5BFF-5A41-9652-5ED460E4EA31}" type="datetimeFigureOut">
              <a:rPr lang="en-US" smtClean="0"/>
              <a:t>7/22/2024</a:t>
            </a:fld>
            <a:endParaRPr lang="en-US"/>
          </a:p>
        </p:txBody>
      </p:sp>
      <p:sp>
        <p:nvSpPr>
          <p:cNvPr id="6" name="Footer Placeholder 5">
            <a:extLst>
              <a:ext uri="{FF2B5EF4-FFF2-40B4-BE49-F238E27FC236}">
                <a16:creationId xmlns:a16="http://schemas.microsoft.com/office/drawing/2014/main" id="{A6B4FAE7-BE1B-C52A-CC64-3E855B420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DE1495-15F6-2CCF-66BA-C1C6AD56389A}"/>
              </a:ext>
            </a:extLst>
          </p:cNvPr>
          <p:cNvSpPr>
            <a:spLocks noGrp="1"/>
          </p:cNvSpPr>
          <p:nvPr>
            <p:ph type="sldNum" sz="quarter" idx="12"/>
          </p:nvPr>
        </p:nvSpPr>
        <p:spPr/>
        <p:txBody>
          <a:bodyPr/>
          <a:lstStyle/>
          <a:p>
            <a:fld id="{5374FC3E-F70C-6247-A5A5-733E1304F866}" type="slidenum">
              <a:rPr lang="en-US" smtClean="0"/>
              <a:t>‹Nº›</a:t>
            </a:fld>
            <a:endParaRPr lang="en-US"/>
          </a:p>
        </p:txBody>
      </p:sp>
    </p:spTree>
    <p:extLst>
      <p:ext uri="{BB962C8B-B14F-4D97-AF65-F5344CB8AC3E}">
        <p14:creationId xmlns:p14="http://schemas.microsoft.com/office/powerpoint/2010/main" val="233737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76EC-3D1F-D863-5485-8F2427FB4D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2636C2-5651-421A-E288-5E815DB24D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790ADE-57DA-B213-E7D8-75E5BEF45A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1EBD55-8037-082E-A87A-79C2EA087B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ABD905-529C-5579-4D36-EB07309FC1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CD12DC-3D88-A145-56B7-E2FC497E20EE}"/>
              </a:ext>
            </a:extLst>
          </p:cNvPr>
          <p:cNvSpPr>
            <a:spLocks noGrp="1"/>
          </p:cNvSpPr>
          <p:nvPr>
            <p:ph type="dt" sz="half" idx="10"/>
          </p:nvPr>
        </p:nvSpPr>
        <p:spPr/>
        <p:txBody>
          <a:bodyPr/>
          <a:lstStyle/>
          <a:p>
            <a:fld id="{96696456-5BFF-5A41-9652-5ED460E4EA31}" type="datetimeFigureOut">
              <a:rPr lang="en-US" smtClean="0"/>
              <a:t>7/22/2024</a:t>
            </a:fld>
            <a:endParaRPr lang="en-US"/>
          </a:p>
        </p:txBody>
      </p:sp>
      <p:sp>
        <p:nvSpPr>
          <p:cNvPr id="8" name="Footer Placeholder 7">
            <a:extLst>
              <a:ext uri="{FF2B5EF4-FFF2-40B4-BE49-F238E27FC236}">
                <a16:creationId xmlns:a16="http://schemas.microsoft.com/office/drawing/2014/main" id="{606CACA5-F542-FEDF-C0E2-73BC2013D9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FD8732-C2F3-E07A-A60B-407638E67473}"/>
              </a:ext>
            </a:extLst>
          </p:cNvPr>
          <p:cNvSpPr>
            <a:spLocks noGrp="1"/>
          </p:cNvSpPr>
          <p:nvPr>
            <p:ph type="sldNum" sz="quarter" idx="12"/>
          </p:nvPr>
        </p:nvSpPr>
        <p:spPr/>
        <p:txBody>
          <a:bodyPr/>
          <a:lstStyle/>
          <a:p>
            <a:fld id="{5374FC3E-F70C-6247-A5A5-733E1304F866}" type="slidenum">
              <a:rPr lang="en-US" smtClean="0"/>
              <a:t>‹Nº›</a:t>
            </a:fld>
            <a:endParaRPr lang="en-US"/>
          </a:p>
        </p:txBody>
      </p:sp>
    </p:spTree>
    <p:extLst>
      <p:ext uri="{BB962C8B-B14F-4D97-AF65-F5344CB8AC3E}">
        <p14:creationId xmlns:p14="http://schemas.microsoft.com/office/powerpoint/2010/main" val="1651337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8EB4-6A2F-83AA-F7FA-79D3F9BF4E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71F38A-2E78-963B-F1E0-C283A0A6EB06}"/>
              </a:ext>
            </a:extLst>
          </p:cNvPr>
          <p:cNvSpPr>
            <a:spLocks noGrp="1"/>
          </p:cNvSpPr>
          <p:nvPr>
            <p:ph type="dt" sz="half" idx="10"/>
          </p:nvPr>
        </p:nvSpPr>
        <p:spPr/>
        <p:txBody>
          <a:bodyPr/>
          <a:lstStyle/>
          <a:p>
            <a:fld id="{96696456-5BFF-5A41-9652-5ED460E4EA31}" type="datetimeFigureOut">
              <a:rPr lang="en-US" smtClean="0"/>
              <a:t>7/22/2024</a:t>
            </a:fld>
            <a:endParaRPr lang="en-US"/>
          </a:p>
        </p:txBody>
      </p:sp>
      <p:sp>
        <p:nvSpPr>
          <p:cNvPr id="4" name="Footer Placeholder 3">
            <a:extLst>
              <a:ext uri="{FF2B5EF4-FFF2-40B4-BE49-F238E27FC236}">
                <a16:creationId xmlns:a16="http://schemas.microsoft.com/office/drawing/2014/main" id="{0838C93C-D019-1310-4371-F9368EAFA5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1AA678-43EA-23ED-744E-7975AADBA8D3}"/>
              </a:ext>
            </a:extLst>
          </p:cNvPr>
          <p:cNvSpPr>
            <a:spLocks noGrp="1"/>
          </p:cNvSpPr>
          <p:nvPr>
            <p:ph type="sldNum" sz="quarter" idx="12"/>
          </p:nvPr>
        </p:nvSpPr>
        <p:spPr/>
        <p:txBody>
          <a:bodyPr/>
          <a:lstStyle/>
          <a:p>
            <a:fld id="{5374FC3E-F70C-6247-A5A5-733E1304F866}" type="slidenum">
              <a:rPr lang="en-US" smtClean="0"/>
              <a:t>‹Nº›</a:t>
            </a:fld>
            <a:endParaRPr lang="en-US"/>
          </a:p>
        </p:txBody>
      </p:sp>
    </p:spTree>
    <p:extLst>
      <p:ext uri="{BB962C8B-B14F-4D97-AF65-F5344CB8AC3E}">
        <p14:creationId xmlns:p14="http://schemas.microsoft.com/office/powerpoint/2010/main" val="324803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FFAFA5-7A7E-89B0-011E-ABCE771D1862}"/>
              </a:ext>
            </a:extLst>
          </p:cNvPr>
          <p:cNvSpPr>
            <a:spLocks noGrp="1"/>
          </p:cNvSpPr>
          <p:nvPr>
            <p:ph type="dt" sz="half" idx="10"/>
          </p:nvPr>
        </p:nvSpPr>
        <p:spPr/>
        <p:txBody>
          <a:bodyPr/>
          <a:lstStyle/>
          <a:p>
            <a:fld id="{96696456-5BFF-5A41-9652-5ED460E4EA31}" type="datetimeFigureOut">
              <a:rPr lang="en-US" smtClean="0"/>
              <a:t>7/22/2024</a:t>
            </a:fld>
            <a:endParaRPr lang="en-US"/>
          </a:p>
        </p:txBody>
      </p:sp>
      <p:sp>
        <p:nvSpPr>
          <p:cNvPr id="3" name="Footer Placeholder 2">
            <a:extLst>
              <a:ext uri="{FF2B5EF4-FFF2-40B4-BE49-F238E27FC236}">
                <a16:creationId xmlns:a16="http://schemas.microsoft.com/office/drawing/2014/main" id="{A9057132-08DC-1A94-F44F-6C6AF0BF4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A3E380-1BFA-FF72-83A5-68BA22E5907E}"/>
              </a:ext>
            </a:extLst>
          </p:cNvPr>
          <p:cNvSpPr>
            <a:spLocks noGrp="1"/>
          </p:cNvSpPr>
          <p:nvPr>
            <p:ph type="sldNum" sz="quarter" idx="12"/>
          </p:nvPr>
        </p:nvSpPr>
        <p:spPr/>
        <p:txBody>
          <a:bodyPr/>
          <a:lstStyle/>
          <a:p>
            <a:fld id="{5374FC3E-F70C-6247-A5A5-733E1304F866}" type="slidenum">
              <a:rPr lang="en-US" smtClean="0"/>
              <a:t>‹Nº›</a:t>
            </a:fld>
            <a:endParaRPr lang="en-US"/>
          </a:p>
        </p:txBody>
      </p:sp>
    </p:spTree>
    <p:extLst>
      <p:ext uri="{BB962C8B-B14F-4D97-AF65-F5344CB8AC3E}">
        <p14:creationId xmlns:p14="http://schemas.microsoft.com/office/powerpoint/2010/main" val="2064807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E157-F68C-4F06-E0F4-0D324BBD9B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599BB4-7287-C93A-10E3-FD88CD3DF8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F592F7-6B69-99AA-4F4C-5A7E53AF1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F5AF0B-F887-6B35-CF27-CE09727287B9}"/>
              </a:ext>
            </a:extLst>
          </p:cNvPr>
          <p:cNvSpPr>
            <a:spLocks noGrp="1"/>
          </p:cNvSpPr>
          <p:nvPr>
            <p:ph type="dt" sz="half" idx="10"/>
          </p:nvPr>
        </p:nvSpPr>
        <p:spPr/>
        <p:txBody>
          <a:bodyPr/>
          <a:lstStyle/>
          <a:p>
            <a:fld id="{96696456-5BFF-5A41-9652-5ED460E4EA31}" type="datetimeFigureOut">
              <a:rPr lang="en-US" smtClean="0"/>
              <a:t>7/22/2024</a:t>
            </a:fld>
            <a:endParaRPr lang="en-US"/>
          </a:p>
        </p:txBody>
      </p:sp>
      <p:sp>
        <p:nvSpPr>
          <p:cNvPr id="6" name="Footer Placeholder 5">
            <a:extLst>
              <a:ext uri="{FF2B5EF4-FFF2-40B4-BE49-F238E27FC236}">
                <a16:creationId xmlns:a16="http://schemas.microsoft.com/office/drawing/2014/main" id="{E0F81B75-1896-FDDD-C736-E906551C6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192B6-3DAD-4C81-E83B-B85B5EC76153}"/>
              </a:ext>
            </a:extLst>
          </p:cNvPr>
          <p:cNvSpPr>
            <a:spLocks noGrp="1"/>
          </p:cNvSpPr>
          <p:nvPr>
            <p:ph type="sldNum" sz="quarter" idx="12"/>
          </p:nvPr>
        </p:nvSpPr>
        <p:spPr/>
        <p:txBody>
          <a:bodyPr/>
          <a:lstStyle/>
          <a:p>
            <a:fld id="{5374FC3E-F70C-6247-A5A5-733E1304F866}" type="slidenum">
              <a:rPr lang="en-US" smtClean="0"/>
              <a:t>‹Nº›</a:t>
            </a:fld>
            <a:endParaRPr lang="en-US"/>
          </a:p>
        </p:txBody>
      </p:sp>
    </p:spTree>
    <p:extLst>
      <p:ext uri="{BB962C8B-B14F-4D97-AF65-F5344CB8AC3E}">
        <p14:creationId xmlns:p14="http://schemas.microsoft.com/office/powerpoint/2010/main" val="1095655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06556-87B4-8385-FA81-12889B20A50D}"/>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393C9088-CEEF-E61E-09F6-2AC49D3186E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B578804C-B1C0-292B-C20D-2DB141DFB0F3}"/>
              </a:ext>
            </a:extLst>
          </p:cNvPr>
          <p:cNvSpPr>
            <a:spLocks noGrp="1"/>
          </p:cNvSpPr>
          <p:nvPr>
            <p:ph type="dt" sz="half" idx="10"/>
          </p:nvPr>
        </p:nvSpPr>
        <p:spPr/>
        <p:txBody>
          <a:bodyPr/>
          <a:lstStyle/>
          <a:p>
            <a:fld id="{E05BCDBC-62D2-0A40-843F-3D9AFF897CDA}" type="datetimeFigureOut">
              <a:rPr lang="en-DE" smtClean="0"/>
              <a:t>07/22/2024</a:t>
            </a:fld>
            <a:endParaRPr lang="en-DE"/>
          </a:p>
        </p:txBody>
      </p:sp>
      <p:sp>
        <p:nvSpPr>
          <p:cNvPr id="5" name="Footer Placeholder 4">
            <a:extLst>
              <a:ext uri="{FF2B5EF4-FFF2-40B4-BE49-F238E27FC236}">
                <a16:creationId xmlns:a16="http://schemas.microsoft.com/office/drawing/2014/main" id="{C184F315-8769-B011-E468-A6E3D5173B30}"/>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74A00EB7-15FB-F4F3-42A0-C3228E9EC74D}"/>
              </a:ext>
            </a:extLst>
          </p:cNvPr>
          <p:cNvSpPr>
            <a:spLocks noGrp="1"/>
          </p:cNvSpPr>
          <p:nvPr>
            <p:ph type="sldNum" sz="quarter" idx="12"/>
          </p:nvPr>
        </p:nvSpPr>
        <p:spPr/>
        <p:txBody>
          <a:bodyPr/>
          <a:lstStyle/>
          <a:p>
            <a:fld id="{280F9871-77EA-1243-BAA9-927103051BCF}" type="slidenum">
              <a:rPr lang="en-DE" smtClean="0"/>
              <a:t>‹Nº›</a:t>
            </a:fld>
            <a:endParaRPr lang="en-DE"/>
          </a:p>
        </p:txBody>
      </p:sp>
    </p:spTree>
    <p:extLst>
      <p:ext uri="{BB962C8B-B14F-4D97-AF65-F5344CB8AC3E}">
        <p14:creationId xmlns:p14="http://schemas.microsoft.com/office/powerpoint/2010/main" val="3613836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FFCA-A18F-FDC5-B6EB-1745A55A1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020D82-0625-EEB6-07EB-7BECFFFBC1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0D52DF-C372-335C-3D8C-C6F881098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16729A-4BD5-87A8-7D93-FA90886646B5}"/>
              </a:ext>
            </a:extLst>
          </p:cNvPr>
          <p:cNvSpPr>
            <a:spLocks noGrp="1"/>
          </p:cNvSpPr>
          <p:nvPr>
            <p:ph type="dt" sz="half" idx="10"/>
          </p:nvPr>
        </p:nvSpPr>
        <p:spPr/>
        <p:txBody>
          <a:bodyPr/>
          <a:lstStyle/>
          <a:p>
            <a:fld id="{96696456-5BFF-5A41-9652-5ED460E4EA31}" type="datetimeFigureOut">
              <a:rPr lang="en-US" smtClean="0"/>
              <a:t>7/22/2024</a:t>
            </a:fld>
            <a:endParaRPr lang="en-US"/>
          </a:p>
        </p:txBody>
      </p:sp>
      <p:sp>
        <p:nvSpPr>
          <p:cNvPr id="6" name="Footer Placeholder 5">
            <a:extLst>
              <a:ext uri="{FF2B5EF4-FFF2-40B4-BE49-F238E27FC236}">
                <a16:creationId xmlns:a16="http://schemas.microsoft.com/office/drawing/2014/main" id="{903626B7-4CC2-99FA-2645-8FDCB9FEFA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A1D88D-7001-CDC8-D75F-AF9DF25B506D}"/>
              </a:ext>
            </a:extLst>
          </p:cNvPr>
          <p:cNvSpPr>
            <a:spLocks noGrp="1"/>
          </p:cNvSpPr>
          <p:nvPr>
            <p:ph type="sldNum" sz="quarter" idx="12"/>
          </p:nvPr>
        </p:nvSpPr>
        <p:spPr/>
        <p:txBody>
          <a:bodyPr/>
          <a:lstStyle/>
          <a:p>
            <a:fld id="{5374FC3E-F70C-6247-A5A5-733E1304F866}" type="slidenum">
              <a:rPr lang="en-US" smtClean="0"/>
              <a:t>‹Nº›</a:t>
            </a:fld>
            <a:endParaRPr lang="en-US"/>
          </a:p>
        </p:txBody>
      </p:sp>
    </p:spTree>
    <p:extLst>
      <p:ext uri="{BB962C8B-B14F-4D97-AF65-F5344CB8AC3E}">
        <p14:creationId xmlns:p14="http://schemas.microsoft.com/office/powerpoint/2010/main" val="1370458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FFEE-EEC9-53F7-E36F-568F728611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267EEA-0C22-4AA9-F2CC-7A8014714D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7739A-AFE1-BA32-42AD-C3A994DABC5D}"/>
              </a:ext>
            </a:extLst>
          </p:cNvPr>
          <p:cNvSpPr>
            <a:spLocks noGrp="1"/>
          </p:cNvSpPr>
          <p:nvPr>
            <p:ph type="dt" sz="half" idx="10"/>
          </p:nvPr>
        </p:nvSpPr>
        <p:spPr/>
        <p:txBody>
          <a:bodyPr/>
          <a:lstStyle/>
          <a:p>
            <a:fld id="{96696456-5BFF-5A41-9652-5ED460E4EA31}" type="datetimeFigureOut">
              <a:rPr lang="en-US" smtClean="0"/>
              <a:t>7/22/2024</a:t>
            </a:fld>
            <a:endParaRPr lang="en-US"/>
          </a:p>
        </p:txBody>
      </p:sp>
      <p:sp>
        <p:nvSpPr>
          <p:cNvPr id="5" name="Footer Placeholder 4">
            <a:extLst>
              <a:ext uri="{FF2B5EF4-FFF2-40B4-BE49-F238E27FC236}">
                <a16:creationId xmlns:a16="http://schemas.microsoft.com/office/drawing/2014/main" id="{2B943C30-2A42-F102-2B23-DB9A0E83F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9C30B-0283-985F-367E-939A101BB423}"/>
              </a:ext>
            </a:extLst>
          </p:cNvPr>
          <p:cNvSpPr>
            <a:spLocks noGrp="1"/>
          </p:cNvSpPr>
          <p:nvPr>
            <p:ph type="sldNum" sz="quarter" idx="12"/>
          </p:nvPr>
        </p:nvSpPr>
        <p:spPr/>
        <p:txBody>
          <a:bodyPr/>
          <a:lstStyle/>
          <a:p>
            <a:fld id="{5374FC3E-F70C-6247-A5A5-733E1304F866}" type="slidenum">
              <a:rPr lang="en-US" smtClean="0"/>
              <a:t>‹Nº›</a:t>
            </a:fld>
            <a:endParaRPr lang="en-US"/>
          </a:p>
        </p:txBody>
      </p:sp>
    </p:spTree>
    <p:extLst>
      <p:ext uri="{BB962C8B-B14F-4D97-AF65-F5344CB8AC3E}">
        <p14:creationId xmlns:p14="http://schemas.microsoft.com/office/powerpoint/2010/main" val="830428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B3FD6A-ED34-88A9-A316-7464980AEC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C8FCD0-DA54-DAB1-82B2-34796BE1FB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EE615-44E1-AB1B-7C3B-8CD89CC245C0}"/>
              </a:ext>
            </a:extLst>
          </p:cNvPr>
          <p:cNvSpPr>
            <a:spLocks noGrp="1"/>
          </p:cNvSpPr>
          <p:nvPr>
            <p:ph type="dt" sz="half" idx="10"/>
          </p:nvPr>
        </p:nvSpPr>
        <p:spPr/>
        <p:txBody>
          <a:bodyPr/>
          <a:lstStyle/>
          <a:p>
            <a:fld id="{96696456-5BFF-5A41-9652-5ED460E4EA31}" type="datetimeFigureOut">
              <a:rPr lang="en-US" smtClean="0"/>
              <a:t>7/22/2024</a:t>
            </a:fld>
            <a:endParaRPr lang="en-US"/>
          </a:p>
        </p:txBody>
      </p:sp>
      <p:sp>
        <p:nvSpPr>
          <p:cNvPr id="5" name="Footer Placeholder 4">
            <a:extLst>
              <a:ext uri="{FF2B5EF4-FFF2-40B4-BE49-F238E27FC236}">
                <a16:creationId xmlns:a16="http://schemas.microsoft.com/office/drawing/2014/main" id="{967032E3-191A-9220-8CEA-60B4A3CC7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04428-4821-9AD3-D550-44DFE8992B13}"/>
              </a:ext>
            </a:extLst>
          </p:cNvPr>
          <p:cNvSpPr>
            <a:spLocks noGrp="1"/>
          </p:cNvSpPr>
          <p:nvPr>
            <p:ph type="sldNum" sz="quarter" idx="12"/>
          </p:nvPr>
        </p:nvSpPr>
        <p:spPr/>
        <p:txBody>
          <a:bodyPr/>
          <a:lstStyle/>
          <a:p>
            <a:fld id="{5374FC3E-F70C-6247-A5A5-733E1304F866}" type="slidenum">
              <a:rPr lang="en-US" smtClean="0"/>
              <a:t>‹Nº›</a:t>
            </a:fld>
            <a:endParaRPr lang="en-US"/>
          </a:p>
        </p:txBody>
      </p:sp>
    </p:spTree>
    <p:extLst>
      <p:ext uri="{BB962C8B-B14F-4D97-AF65-F5344CB8AC3E}">
        <p14:creationId xmlns:p14="http://schemas.microsoft.com/office/powerpoint/2010/main" val="4138833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C7D8-E66D-1038-A372-3C259C1EB38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E"/>
          </a:p>
        </p:txBody>
      </p:sp>
      <p:sp>
        <p:nvSpPr>
          <p:cNvPr id="3" name="Text Placeholder 2">
            <a:extLst>
              <a:ext uri="{FF2B5EF4-FFF2-40B4-BE49-F238E27FC236}">
                <a16:creationId xmlns:a16="http://schemas.microsoft.com/office/drawing/2014/main" id="{829EB311-9E37-AB26-DD27-0209D208E5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A5A4EDD-7D6C-DE5D-276D-17A009EC0905}"/>
              </a:ext>
            </a:extLst>
          </p:cNvPr>
          <p:cNvSpPr>
            <a:spLocks noGrp="1"/>
          </p:cNvSpPr>
          <p:nvPr>
            <p:ph type="dt" sz="half" idx="10"/>
          </p:nvPr>
        </p:nvSpPr>
        <p:spPr/>
        <p:txBody>
          <a:bodyPr/>
          <a:lstStyle/>
          <a:p>
            <a:fld id="{E05BCDBC-62D2-0A40-843F-3D9AFF897CDA}" type="datetimeFigureOut">
              <a:rPr lang="en-DE" smtClean="0"/>
              <a:t>07/22/2024</a:t>
            </a:fld>
            <a:endParaRPr lang="en-DE"/>
          </a:p>
        </p:txBody>
      </p:sp>
      <p:sp>
        <p:nvSpPr>
          <p:cNvPr id="5" name="Footer Placeholder 4">
            <a:extLst>
              <a:ext uri="{FF2B5EF4-FFF2-40B4-BE49-F238E27FC236}">
                <a16:creationId xmlns:a16="http://schemas.microsoft.com/office/drawing/2014/main" id="{0992F29B-D2C1-DBFF-03B8-27367986F130}"/>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D4C7509D-F656-AF61-3987-873C69F5DE80}"/>
              </a:ext>
            </a:extLst>
          </p:cNvPr>
          <p:cNvSpPr>
            <a:spLocks noGrp="1"/>
          </p:cNvSpPr>
          <p:nvPr>
            <p:ph type="sldNum" sz="quarter" idx="12"/>
          </p:nvPr>
        </p:nvSpPr>
        <p:spPr/>
        <p:txBody>
          <a:bodyPr/>
          <a:lstStyle/>
          <a:p>
            <a:fld id="{280F9871-77EA-1243-BAA9-927103051BCF}" type="slidenum">
              <a:rPr lang="en-DE" smtClean="0"/>
              <a:t>‹Nº›</a:t>
            </a:fld>
            <a:endParaRPr lang="en-DE"/>
          </a:p>
        </p:txBody>
      </p:sp>
    </p:spTree>
    <p:extLst>
      <p:ext uri="{BB962C8B-B14F-4D97-AF65-F5344CB8AC3E}">
        <p14:creationId xmlns:p14="http://schemas.microsoft.com/office/powerpoint/2010/main" val="202436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4AF8-87A8-2222-C87B-6D5241D1B230}"/>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2CD530FF-D70E-B6C2-0A54-CBCAF141867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Content Placeholder 3">
            <a:extLst>
              <a:ext uri="{FF2B5EF4-FFF2-40B4-BE49-F238E27FC236}">
                <a16:creationId xmlns:a16="http://schemas.microsoft.com/office/drawing/2014/main" id="{8FA5E541-A74F-1CAF-608E-514A0CED69E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Date Placeholder 4">
            <a:extLst>
              <a:ext uri="{FF2B5EF4-FFF2-40B4-BE49-F238E27FC236}">
                <a16:creationId xmlns:a16="http://schemas.microsoft.com/office/drawing/2014/main" id="{5ABB6BF2-586E-7B26-A69C-9211129AEE65}"/>
              </a:ext>
            </a:extLst>
          </p:cNvPr>
          <p:cNvSpPr>
            <a:spLocks noGrp="1"/>
          </p:cNvSpPr>
          <p:nvPr>
            <p:ph type="dt" sz="half" idx="10"/>
          </p:nvPr>
        </p:nvSpPr>
        <p:spPr/>
        <p:txBody>
          <a:bodyPr/>
          <a:lstStyle/>
          <a:p>
            <a:fld id="{E05BCDBC-62D2-0A40-843F-3D9AFF897CDA}" type="datetimeFigureOut">
              <a:rPr lang="en-DE" smtClean="0"/>
              <a:t>07/22/2024</a:t>
            </a:fld>
            <a:endParaRPr lang="en-DE"/>
          </a:p>
        </p:txBody>
      </p:sp>
      <p:sp>
        <p:nvSpPr>
          <p:cNvPr id="6" name="Footer Placeholder 5">
            <a:extLst>
              <a:ext uri="{FF2B5EF4-FFF2-40B4-BE49-F238E27FC236}">
                <a16:creationId xmlns:a16="http://schemas.microsoft.com/office/drawing/2014/main" id="{A686734E-1916-F339-247F-05FE4CE23928}"/>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9F2A1778-FD2F-4C1C-8AFB-5B0D335BE155}"/>
              </a:ext>
            </a:extLst>
          </p:cNvPr>
          <p:cNvSpPr>
            <a:spLocks noGrp="1"/>
          </p:cNvSpPr>
          <p:nvPr>
            <p:ph type="sldNum" sz="quarter" idx="12"/>
          </p:nvPr>
        </p:nvSpPr>
        <p:spPr/>
        <p:txBody>
          <a:bodyPr/>
          <a:lstStyle/>
          <a:p>
            <a:fld id="{280F9871-77EA-1243-BAA9-927103051BCF}" type="slidenum">
              <a:rPr lang="en-DE" smtClean="0"/>
              <a:t>‹Nº›</a:t>
            </a:fld>
            <a:endParaRPr lang="en-DE"/>
          </a:p>
        </p:txBody>
      </p:sp>
    </p:spTree>
    <p:extLst>
      <p:ext uri="{BB962C8B-B14F-4D97-AF65-F5344CB8AC3E}">
        <p14:creationId xmlns:p14="http://schemas.microsoft.com/office/powerpoint/2010/main" val="135508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3C04-548A-B375-BEDE-38B742EAC92A}"/>
              </a:ext>
            </a:extLst>
          </p:cNvPr>
          <p:cNvSpPr>
            <a:spLocks noGrp="1"/>
          </p:cNvSpPr>
          <p:nvPr>
            <p:ph type="title"/>
          </p:nvPr>
        </p:nvSpPr>
        <p:spPr>
          <a:xfrm>
            <a:off x="839788" y="365125"/>
            <a:ext cx="10515600" cy="1325563"/>
          </a:xfrm>
        </p:spPr>
        <p:txBody>
          <a:bodyPr/>
          <a:lstStyle/>
          <a:p>
            <a:r>
              <a:rPr lang="en-GB"/>
              <a:t>Click to edit Master title style</a:t>
            </a:r>
            <a:endParaRPr lang="en-DE"/>
          </a:p>
        </p:txBody>
      </p:sp>
      <p:sp>
        <p:nvSpPr>
          <p:cNvPr id="3" name="Text Placeholder 2">
            <a:extLst>
              <a:ext uri="{FF2B5EF4-FFF2-40B4-BE49-F238E27FC236}">
                <a16:creationId xmlns:a16="http://schemas.microsoft.com/office/drawing/2014/main" id="{CFB06877-22F8-CDCE-CDA1-C57DF79325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F1433A-F203-FFA2-3FB3-3886473DB0C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Text Placeholder 4">
            <a:extLst>
              <a:ext uri="{FF2B5EF4-FFF2-40B4-BE49-F238E27FC236}">
                <a16:creationId xmlns:a16="http://schemas.microsoft.com/office/drawing/2014/main" id="{76750078-D823-6430-E1AA-FE4C2B9EDA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8E51371-4E15-F951-8D2C-15A6A3D2E84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7" name="Date Placeholder 6">
            <a:extLst>
              <a:ext uri="{FF2B5EF4-FFF2-40B4-BE49-F238E27FC236}">
                <a16:creationId xmlns:a16="http://schemas.microsoft.com/office/drawing/2014/main" id="{5C226521-2AEF-B71A-9971-69510CCFA991}"/>
              </a:ext>
            </a:extLst>
          </p:cNvPr>
          <p:cNvSpPr>
            <a:spLocks noGrp="1"/>
          </p:cNvSpPr>
          <p:nvPr>
            <p:ph type="dt" sz="half" idx="10"/>
          </p:nvPr>
        </p:nvSpPr>
        <p:spPr/>
        <p:txBody>
          <a:bodyPr/>
          <a:lstStyle/>
          <a:p>
            <a:fld id="{E05BCDBC-62D2-0A40-843F-3D9AFF897CDA}" type="datetimeFigureOut">
              <a:rPr lang="en-DE" smtClean="0"/>
              <a:t>07/22/2024</a:t>
            </a:fld>
            <a:endParaRPr lang="en-DE"/>
          </a:p>
        </p:txBody>
      </p:sp>
      <p:sp>
        <p:nvSpPr>
          <p:cNvPr id="8" name="Footer Placeholder 7">
            <a:extLst>
              <a:ext uri="{FF2B5EF4-FFF2-40B4-BE49-F238E27FC236}">
                <a16:creationId xmlns:a16="http://schemas.microsoft.com/office/drawing/2014/main" id="{F209DDFA-4B67-7E05-E855-6DABC1C4C24F}"/>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A91593D7-8B47-FCC8-C19E-E8271D2C4C30}"/>
              </a:ext>
            </a:extLst>
          </p:cNvPr>
          <p:cNvSpPr>
            <a:spLocks noGrp="1"/>
          </p:cNvSpPr>
          <p:nvPr>
            <p:ph type="sldNum" sz="quarter" idx="12"/>
          </p:nvPr>
        </p:nvSpPr>
        <p:spPr/>
        <p:txBody>
          <a:bodyPr/>
          <a:lstStyle/>
          <a:p>
            <a:fld id="{280F9871-77EA-1243-BAA9-927103051BCF}" type="slidenum">
              <a:rPr lang="en-DE" smtClean="0"/>
              <a:t>‹Nº›</a:t>
            </a:fld>
            <a:endParaRPr lang="en-DE"/>
          </a:p>
        </p:txBody>
      </p:sp>
    </p:spTree>
    <p:extLst>
      <p:ext uri="{BB962C8B-B14F-4D97-AF65-F5344CB8AC3E}">
        <p14:creationId xmlns:p14="http://schemas.microsoft.com/office/powerpoint/2010/main" val="398064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74F6C-2A18-BB20-CA7C-79A76BB26B35}"/>
              </a:ext>
            </a:extLst>
          </p:cNvPr>
          <p:cNvSpPr>
            <a:spLocks noGrp="1"/>
          </p:cNvSpPr>
          <p:nvPr>
            <p:ph type="title"/>
          </p:nvPr>
        </p:nvSpPr>
        <p:spPr/>
        <p:txBody>
          <a:bodyPr/>
          <a:lstStyle/>
          <a:p>
            <a:r>
              <a:rPr lang="en-GB"/>
              <a:t>Click to edit Master title style</a:t>
            </a:r>
            <a:endParaRPr lang="en-DE"/>
          </a:p>
        </p:txBody>
      </p:sp>
      <p:sp>
        <p:nvSpPr>
          <p:cNvPr id="3" name="Date Placeholder 2">
            <a:extLst>
              <a:ext uri="{FF2B5EF4-FFF2-40B4-BE49-F238E27FC236}">
                <a16:creationId xmlns:a16="http://schemas.microsoft.com/office/drawing/2014/main" id="{A7C3A593-87BB-67B2-4898-D3BB8CC2B2F0}"/>
              </a:ext>
            </a:extLst>
          </p:cNvPr>
          <p:cNvSpPr>
            <a:spLocks noGrp="1"/>
          </p:cNvSpPr>
          <p:nvPr>
            <p:ph type="dt" sz="half" idx="10"/>
          </p:nvPr>
        </p:nvSpPr>
        <p:spPr/>
        <p:txBody>
          <a:bodyPr/>
          <a:lstStyle/>
          <a:p>
            <a:fld id="{E05BCDBC-62D2-0A40-843F-3D9AFF897CDA}" type="datetimeFigureOut">
              <a:rPr lang="en-DE" smtClean="0"/>
              <a:t>07/22/2024</a:t>
            </a:fld>
            <a:endParaRPr lang="en-DE"/>
          </a:p>
        </p:txBody>
      </p:sp>
      <p:sp>
        <p:nvSpPr>
          <p:cNvPr id="4" name="Footer Placeholder 3">
            <a:extLst>
              <a:ext uri="{FF2B5EF4-FFF2-40B4-BE49-F238E27FC236}">
                <a16:creationId xmlns:a16="http://schemas.microsoft.com/office/drawing/2014/main" id="{55587C06-4089-7630-66E9-36281E71906C}"/>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CD117A91-E029-5786-E6F7-F6BE7085EFF8}"/>
              </a:ext>
            </a:extLst>
          </p:cNvPr>
          <p:cNvSpPr>
            <a:spLocks noGrp="1"/>
          </p:cNvSpPr>
          <p:nvPr>
            <p:ph type="sldNum" sz="quarter" idx="12"/>
          </p:nvPr>
        </p:nvSpPr>
        <p:spPr/>
        <p:txBody>
          <a:bodyPr/>
          <a:lstStyle/>
          <a:p>
            <a:fld id="{280F9871-77EA-1243-BAA9-927103051BCF}" type="slidenum">
              <a:rPr lang="en-DE" smtClean="0"/>
              <a:t>‹Nº›</a:t>
            </a:fld>
            <a:endParaRPr lang="en-DE"/>
          </a:p>
        </p:txBody>
      </p:sp>
    </p:spTree>
    <p:extLst>
      <p:ext uri="{BB962C8B-B14F-4D97-AF65-F5344CB8AC3E}">
        <p14:creationId xmlns:p14="http://schemas.microsoft.com/office/powerpoint/2010/main" val="329629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C5E83-3909-E884-11D6-66C4E4766C1E}"/>
              </a:ext>
            </a:extLst>
          </p:cNvPr>
          <p:cNvSpPr>
            <a:spLocks noGrp="1"/>
          </p:cNvSpPr>
          <p:nvPr>
            <p:ph type="dt" sz="half" idx="10"/>
          </p:nvPr>
        </p:nvSpPr>
        <p:spPr/>
        <p:txBody>
          <a:bodyPr/>
          <a:lstStyle/>
          <a:p>
            <a:fld id="{E05BCDBC-62D2-0A40-843F-3D9AFF897CDA}" type="datetimeFigureOut">
              <a:rPr lang="en-DE" smtClean="0"/>
              <a:t>07/22/2024</a:t>
            </a:fld>
            <a:endParaRPr lang="en-DE"/>
          </a:p>
        </p:txBody>
      </p:sp>
      <p:sp>
        <p:nvSpPr>
          <p:cNvPr id="3" name="Footer Placeholder 2">
            <a:extLst>
              <a:ext uri="{FF2B5EF4-FFF2-40B4-BE49-F238E27FC236}">
                <a16:creationId xmlns:a16="http://schemas.microsoft.com/office/drawing/2014/main" id="{45187AC4-ED07-5A22-6761-6758B9F90D68}"/>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BD519EAB-18C6-134D-EE5B-DA0D1D44AECC}"/>
              </a:ext>
            </a:extLst>
          </p:cNvPr>
          <p:cNvSpPr>
            <a:spLocks noGrp="1"/>
          </p:cNvSpPr>
          <p:nvPr>
            <p:ph type="sldNum" sz="quarter" idx="12"/>
          </p:nvPr>
        </p:nvSpPr>
        <p:spPr/>
        <p:txBody>
          <a:bodyPr/>
          <a:lstStyle/>
          <a:p>
            <a:fld id="{280F9871-77EA-1243-BAA9-927103051BCF}" type="slidenum">
              <a:rPr lang="en-DE" smtClean="0"/>
              <a:t>‹Nº›</a:t>
            </a:fld>
            <a:endParaRPr lang="en-DE"/>
          </a:p>
        </p:txBody>
      </p:sp>
    </p:spTree>
    <p:extLst>
      <p:ext uri="{BB962C8B-B14F-4D97-AF65-F5344CB8AC3E}">
        <p14:creationId xmlns:p14="http://schemas.microsoft.com/office/powerpoint/2010/main" val="345702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AF63-4226-1453-2C25-FDB9DCF0BFA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Content Placeholder 2">
            <a:extLst>
              <a:ext uri="{FF2B5EF4-FFF2-40B4-BE49-F238E27FC236}">
                <a16:creationId xmlns:a16="http://schemas.microsoft.com/office/drawing/2014/main" id="{0AC00478-1A60-5C50-2667-BE35A0DAFC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Text Placeholder 3">
            <a:extLst>
              <a:ext uri="{FF2B5EF4-FFF2-40B4-BE49-F238E27FC236}">
                <a16:creationId xmlns:a16="http://schemas.microsoft.com/office/drawing/2014/main" id="{A891C2D6-CB52-3DB8-D8C6-F0E2C073D1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161AA5-0C4B-2C84-E385-81C03C46ADF4}"/>
              </a:ext>
            </a:extLst>
          </p:cNvPr>
          <p:cNvSpPr>
            <a:spLocks noGrp="1"/>
          </p:cNvSpPr>
          <p:nvPr>
            <p:ph type="dt" sz="half" idx="10"/>
          </p:nvPr>
        </p:nvSpPr>
        <p:spPr/>
        <p:txBody>
          <a:bodyPr/>
          <a:lstStyle/>
          <a:p>
            <a:fld id="{E05BCDBC-62D2-0A40-843F-3D9AFF897CDA}" type="datetimeFigureOut">
              <a:rPr lang="en-DE" smtClean="0"/>
              <a:t>07/22/2024</a:t>
            </a:fld>
            <a:endParaRPr lang="en-DE"/>
          </a:p>
        </p:txBody>
      </p:sp>
      <p:sp>
        <p:nvSpPr>
          <p:cNvPr id="6" name="Footer Placeholder 5">
            <a:extLst>
              <a:ext uri="{FF2B5EF4-FFF2-40B4-BE49-F238E27FC236}">
                <a16:creationId xmlns:a16="http://schemas.microsoft.com/office/drawing/2014/main" id="{37768419-A43D-4E9E-5D9A-993C9FE9DB0C}"/>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5CAA2E4C-4F09-D7BA-097F-929C8A31A548}"/>
              </a:ext>
            </a:extLst>
          </p:cNvPr>
          <p:cNvSpPr>
            <a:spLocks noGrp="1"/>
          </p:cNvSpPr>
          <p:nvPr>
            <p:ph type="sldNum" sz="quarter" idx="12"/>
          </p:nvPr>
        </p:nvSpPr>
        <p:spPr/>
        <p:txBody>
          <a:bodyPr/>
          <a:lstStyle/>
          <a:p>
            <a:fld id="{280F9871-77EA-1243-BAA9-927103051BCF}" type="slidenum">
              <a:rPr lang="en-DE" smtClean="0"/>
              <a:t>‹Nº›</a:t>
            </a:fld>
            <a:endParaRPr lang="en-DE"/>
          </a:p>
        </p:txBody>
      </p:sp>
    </p:spTree>
    <p:extLst>
      <p:ext uri="{BB962C8B-B14F-4D97-AF65-F5344CB8AC3E}">
        <p14:creationId xmlns:p14="http://schemas.microsoft.com/office/powerpoint/2010/main" val="91822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E1C0-7998-0623-8674-CE20F7CC63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Picture Placeholder 2">
            <a:extLst>
              <a:ext uri="{FF2B5EF4-FFF2-40B4-BE49-F238E27FC236}">
                <a16:creationId xmlns:a16="http://schemas.microsoft.com/office/drawing/2014/main" id="{A8F8252F-9140-6E6A-12C3-4B30C5DC68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9C72D9C1-3CF2-CC4A-46DE-28C824BD4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0729F6-4709-B1D7-3A3D-8186E0A971B1}"/>
              </a:ext>
            </a:extLst>
          </p:cNvPr>
          <p:cNvSpPr>
            <a:spLocks noGrp="1"/>
          </p:cNvSpPr>
          <p:nvPr>
            <p:ph type="dt" sz="half" idx="10"/>
          </p:nvPr>
        </p:nvSpPr>
        <p:spPr/>
        <p:txBody>
          <a:bodyPr/>
          <a:lstStyle/>
          <a:p>
            <a:fld id="{E05BCDBC-62D2-0A40-843F-3D9AFF897CDA}" type="datetimeFigureOut">
              <a:rPr lang="en-DE" smtClean="0"/>
              <a:t>07/22/2024</a:t>
            </a:fld>
            <a:endParaRPr lang="en-DE"/>
          </a:p>
        </p:txBody>
      </p:sp>
      <p:sp>
        <p:nvSpPr>
          <p:cNvPr id="6" name="Footer Placeholder 5">
            <a:extLst>
              <a:ext uri="{FF2B5EF4-FFF2-40B4-BE49-F238E27FC236}">
                <a16:creationId xmlns:a16="http://schemas.microsoft.com/office/drawing/2014/main" id="{4B8C6229-FA30-74F1-57DB-0A8DDEA0D6FC}"/>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08370531-A188-A72D-A7A4-1120FB79DF72}"/>
              </a:ext>
            </a:extLst>
          </p:cNvPr>
          <p:cNvSpPr>
            <a:spLocks noGrp="1"/>
          </p:cNvSpPr>
          <p:nvPr>
            <p:ph type="sldNum" sz="quarter" idx="12"/>
          </p:nvPr>
        </p:nvSpPr>
        <p:spPr/>
        <p:txBody>
          <a:bodyPr/>
          <a:lstStyle/>
          <a:p>
            <a:fld id="{280F9871-77EA-1243-BAA9-927103051BCF}" type="slidenum">
              <a:rPr lang="en-DE" smtClean="0"/>
              <a:t>‹Nº›</a:t>
            </a:fld>
            <a:endParaRPr lang="en-DE"/>
          </a:p>
        </p:txBody>
      </p:sp>
    </p:spTree>
    <p:extLst>
      <p:ext uri="{BB962C8B-B14F-4D97-AF65-F5344CB8AC3E}">
        <p14:creationId xmlns:p14="http://schemas.microsoft.com/office/powerpoint/2010/main" val="96733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C3A22C-2350-3BA2-B864-B7120F72219D}"/>
              </a:ext>
            </a:extLst>
          </p:cNvPr>
          <p:cNvPicPr>
            <a:picLocks noChangeAspect="1"/>
          </p:cNvPicPr>
          <p:nvPr userDrawn="1"/>
        </p:nvPicPr>
        <p:blipFill rotWithShape="1">
          <a:blip r:embed="rId13"/>
          <a:srcRect t="89035"/>
          <a:stretch/>
        </p:blipFill>
        <p:spPr>
          <a:xfrm>
            <a:off x="-27443" y="6459598"/>
            <a:ext cx="12240000" cy="419421"/>
          </a:xfrm>
          <a:prstGeom prst="rect">
            <a:avLst/>
          </a:prstGeom>
        </p:spPr>
      </p:pic>
      <p:pic>
        <p:nvPicPr>
          <p:cNvPr id="7" name="Picture 6">
            <a:extLst>
              <a:ext uri="{FF2B5EF4-FFF2-40B4-BE49-F238E27FC236}">
                <a16:creationId xmlns:a16="http://schemas.microsoft.com/office/drawing/2014/main" id="{2C8A54AB-1C1C-CC8E-EC87-6594AAA4B9D5}"/>
              </a:ext>
            </a:extLst>
          </p:cNvPr>
          <p:cNvPicPr>
            <a:picLocks noChangeAspect="1"/>
          </p:cNvPicPr>
          <p:nvPr userDrawn="1"/>
        </p:nvPicPr>
        <p:blipFill rotWithShape="1">
          <a:blip r:embed="rId14"/>
          <a:srcRect t="1" b="45338"/>
          <a:stretch/>
        </p:blipFill>
        <p:spPr>
          <a:xfrm>
            <a:off x="-27443" y="-15869"/>
            <a:ext cx="12245760" cy="2091804"/>
          </a:xfrm>
          <a:prstGeom prst="rect">
            <a:avLst/>
          </a:prstGeom>
        </p:spPr>
      </p:pic>
      <p:sp>
        <p:nvSpPr>
          <p:cNvPr id="2" name="Title Placeholder 1">
            <a:extLst>
              <a:ext uri="{FF2B5EF4-FFF2-40B4-BE49-F238E27FC236}">
                <a16:creationId xmlns:a16="http://schemas.microsoft.com/office/drawing/2014/main" id="{39139610-CF01-7D07-BCF5-D64951AC5C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E"/>
          </a:p>
        </p:txBody>
      </p:sp>
      <p:sp>
        <p:nvSpPr>
          <p:cNvPr id="3" name="Text Placeholder 2">
            <a:extLst>
              <a:ext uri="{FF2B5EF4-FFF2-40B4-BE49-F238E27FC236}">
                <a16:creationId xmlns:a16="http://schemas.microsoft.com/office/drawing/2014/main" id="{706DFCE7-595F-F305-AAD0-B47159DB30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8D4CBDF2-E8BD-7222-FC2E-582FF87F01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BCDBC-62D2-0A40-843F-3D9AFF897CDA}" type="datetimeFigureOut">
              <a:rPr lang="en-DE" smtClean="0"/>
              <a:t>07/22/2024</a:t>
            </a:fld>
            <a:endParaRPr lang="en-DE"/>
          </a:p>
        </p:txBody>
      </p:sp>
      <p:sp>
        <p:nvSpPr>
          <p:cNvPr id="5" name="Footer Placeholder 4">
            <a:extLst>
              <a:ext uri="{FF2B5EF4-FFF2-40B4-BE49-F238E27FC236}">
                <a16:creationId xmlns:a16="http://schemas.microsoft.com/office/drawing/2014/main" id="{BE95A8AD-38F5-9DF9-BDBF-9DC922A6D1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Slide Number Placeholder 5">
            <a:extLst>
              <a:ext uri="{FF2B5EF4-FFF2-40B4-BE49-F238E27FC236}">
                <a16:creationId xmlns:a16="http://schemas.microsoft.com/office/drawing/2014/main" id="{87FFF58F-27B2-D87B-49A4-E92690342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F9871-77EA-1243-BAA9-927103051BCF}" type="slidenum">
              <a:rPr lang="en-DE" smtClean="0"/>
              <a:t>‹Nº›</a:t>
            </a:fld>
            <a:endParaRPr lang="en-DE"/>
          </a:p>
        </p:txBody>
      </p:sp>
    </p:spTree>
    <p:extLst>
      <p:ext uri="{BB962C8B-B14F-4D97-AF65-F5344CB8AC3E}">
        <p14:creationId xmlns:p14="http://schemas.microsoft.com/office/powerpoint/2010/main" val="450866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A55382-2F1B-9597-1B47-C48E94C8F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8206A3-E859-8173-220E-30D4BAF8A1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B87A3-98C9-A3EE-F402-F0C8236E77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696456-5BFF-5A41-9652-5ED460E4EA31}" type="datetimeFigureOut">
              <a:rPr lang="en-US" smtClean="0"/>
              <a:t>7/22/2024</a:t>
            </a:fld>
            <a:endParaRPr lang="en-US"/>
          </a:p>
        </p:txBody>
      </p:sp>
      <p:sp>
        <p:nvSpPr>
          <p:cNvPr id="5" name="Footer Placeholder 4">
            <a:extLst>
              <a:ext uri="{FF2B5EF4-FFF2-40B4-BE49-F238E27FC236}">
                <a16:creationId xmlns:a16="http://schemas.microsoft.com/office/drawing/2014/main" id="{32286EE1-ED34-03D0-1F68-D4B144D47B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F2AB808-7B95-FE65-4017-292BAA7906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74FC3E-F70C-6247-A5A5-733E1304F866}" type="slidenum">
              <a:rPr lang="en-US" smtClean="0"/>
              <a:t>‹Nº›</a:t>
            </a:fld>
            <a:endParaRPr lang="en-US"/>
          </a:p>
        </p:txBody>
      </p:sp>
    </p:spTree>
    <p:extLst>
      <p:ext uri="{BB962C8B-B14F-4D97-AF65-F5344CB8AC3E}">
        <p14:creationId xmlns:p14="http://schemas.microsoft.com/office/powerpoint/2010/main" val="1509253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99A405-40BB-EC4E-35E6-BAC0AB9C2459}"/>
              </a:ext>
            </a:extLst>
          </p:cNvPr>
          <p:cNvPicPr>
            <a:picLocks noChangeAspect="1"/>
          </p:cNvPicPr>
          <p:nvPr/>
        </p:nvPicPr>
        <p:blipFill>
          <a:blip r:embed="rId3"/>
          <a:stretch>
            <a:fillRect/>
          </a:stretch>
        </p:blipFill>
        <p:spPr>
          <a:xfrm>
            <a:off x="-18000" y="-18000"/>
            <a:ext cx="12240000" cy="6885000"/>
          </a:xfrm>
          <a:prstGeom prst="rect">
            <a:avLst/>
          </a:prstGeom>
        </p:spPr>
      </p:pic>
      <p:sp>
        <p:nvSpPr>
          <p:cNvPr id="4" name="TextBox 3">
            <a:extLst>
              <a:ext uri="{FF2B5EF4-FFF2-40B4-BE49-F238E27FC236}">
                <a16:creationId xmlns:a16="http://schemas.microsoft.com/office/drawing/2014/main" id="{CB62D7BE-C5F2-EB4D-B2F0-996D41458410}"/>
              </a:ext>
            </a:extLst>
          </p:cNvPr>
          <p:cNvSpPr txBox="1"/>
          <p:nvPr/>
        </p:nvSpPr>
        <p:spPr>
          <a:xfrm>
            <a:off x="314687" y="3918906"/>
            <a:ext cx="8630529" cy="923330"/>
          </a:xfrm>
          <a:prstGeom prst="rect">
            <a:avLst/>
          </a:prstGeom>
          <a:noFill/>
        </p:spPr>
        <p:txBody>
          <a:bodyPr wrap="square" rtlCol="0">
            <a:spAutoFit/>
          </a:bodyPr>
          <a:lstStyle/>
          <a:p>
            <a:r>
              <a:rPr lang="en-DE" dirty="0">
                <a:solidFill>
                  <a:srgbClr val="132247"/>
                </a:solidFill>
              </a:rPr>
              <a:t>Planned and co-organized by</a:t>
            </a:r>
          </a:p>
          <a:p>
            <a:r>
              <a:rPr lang="en-DE" b="1" dirty="0">
                <a:solidFill>
                  <a:srgbClr val="132247"/>
                </a:solidFill>
              </a:rPr>
              <a:t>Northern Ocean Region Panel (NORP)   &amp;   Southern Ocean Region Panel (SORP)</a:t>
            </a:r>
          </a:p>
          <a:p>
            <a:r>
              <a:rPr lang="en-GB" dirty="0">
                <a:solidFill>
                  <a:srgbClr val="132247"/>
                </a:solidFill>
              </a:rPr>
              <a:t>o</a:t>
            </a:r>
            <a:r>
              <a:rPr lang="en-DE" dirty="0">
                <a:solidFill>
                  <a:srgbClr val="132247"/>
                </a:solidFill>
              </a:rPr>
              <a:t>f CLIVAR, CliC and IASC/SCAR</a:t>
            </a:r>
          </a:p>
        </p:txBody>
      </p:sp>
    </p:spTree>
    <p:extLst>
      <p:ext uri="{BB962C8B-B14F-4D97-AF65-F5344CB8AC3E}">
        <p14:creationId xmlns:p14="http://schemas.microsoft.com/office/powerpoint/2010/main" val="1883378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9EF79B-B255-CDEF-88B0-A395B9A73108}"/>
              </a:ext>
            </a:extLst>
          </p:cNvPr>
          <p:cNvPicPr>
            <a:picLocks noChangeAspect="1"/>
          </p:cNvPicPr>
          <p:nvPr/>
        </p:nvPicPr>
        <p:blipFill>
          <a:blip r:embed="rId3"/>
          <a:stretch>
            <a:fillRect/>
          </a:stretch>
        </p:blipFill>
        <p:spPr>
          <a:xfrm>
            <a:off x="-18000" y="-18000"/>
            <a:ext cx="12240000" cy="6885000"/>
          </a:xfrm>
          <a:prstGeom prst="rect">
            <a:avLst/>
          </a:prstGeom>
        </p:spPr>
      </p:pic>
      <p:sp>
        <p:nvSpPr>
          <p:cNvPr id="2" name="Rectangle 1">
            <a:extLst>
              <a:ext uri="{FF2B5EF4-FFF2-40B4-BE49-F238E27FC236}">
                <a16:creationId xmlns:a16="http://schemas.microsoft.com/office/drawing/2014/main" id="{11527596-324C-BBDE-F6CB-3EC0631BF741}"/>
              </a:ext>
            </a:extLst>
          </p:cNvPr>
          <p:cNvSpPr/>
          <p:nvPr/>
        </p:nvSpPr>
        <p:spPr>
          <a:xfrm>
            <a:off x="335667" y="4004840"/>
            <a:ext cx="11856333" cy="2430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3" name="TextBox 2">
            <a:extLst>
              <a:ext uri="{FF2B5EF4-FFF2-40B4-BE49-F238E27FC236}">
                <a16:creationId xmlns:a16="http://schemas.microsoft.com/office/drawing/2014/main" id="{7F65D2EA-ABAD-F231-E7FB-6FF7BFF3C1B2}"/>
              </a:ext>
            </a:extLst>
          </p:cNvPr>
          <p:cNvSpPr txBox="1"/>
          <p:nvPr/>
        </p:nvSpPr>
        <p:spPr>
          <a:xfrm>
            <a:off x="381967" y="3970113"/>
            <a:ext cx="5714034" cy="2462213"/>
          </a:xfrm>
          <a:prstGeom prst="rect">
            <a:avLst/>
          </a:prstGeom>
          <a:noFill/>
        </p:spPr>
        <p:txBody>
          <a:bodyPr wrap="square" rtlCol="0">
            <a:spAutoFit/>
          </a:bodyPr>
          <a:lstStyle/>
          <a:p>
            <a:pPr algn="just"/>
            <a:r>
              <a:rPr lang="en-GB" sz="2200" b="0" i="0" u="none" strike="noStrike" dirty="0">
                <a:solidFill>
                  <a:srgbClr val="132247"/>
                </a:solidFill>
                <a:effectLst/>
                <a:latin typeface="Calibri" panose="020F0502020204030204" pitchFamily="34" charset="0"/>
                <a:cs typeface="Calibri" panose="020F0502020204030204" pitchFamily="34" charset="0"/>
              </a:rPr>
              <a:t>The polar regions are key components of the global climate system and have been undergoing rapid, dramatic changes. We will emphasize interactions between the cryosphere, ocean and atmosphere and their regional to global impacts. Arctic and Antarctic similarities and differences will be discussed.</a:t>
            </a:r>
            <a:endParaRPr lang="en-GB" sz="2200" b="0" i="0" u="none" strike="noStrike" dirty="0">
              <a:solidFill>
                <a:schemeClr val="bg1"/>
              </a:solidFill>
              <a:effectLst/>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4012A5E-320A-45A9-5B83-656DABBFBED0}"/>
              </a:ext>
            </a:extLst>
          </p:cNvPr>
          <p:cNvSpPr txBox="1"/>
          <p:nvPr/>
        </p:nvSpPr>
        <p:spPr>
          <a:xfrm>
            <a:off x="6229634" y="4155468"/>
            <a:ext cx="6038666" cy="2316019"/>
          </a:xfrm>
          <a:prstGeom prst="rect">
            <a:avLst/>
          </a:prstGeom>
          <a:noFill/>
        </p:spPr>
        <p:txBody>
          <a:bodyPr wrap="square" rtlCol="0">
            <a:spAutoFit/>
          </a:bodyPr>
          <a:lstStyle/>
          <a:p>
            <a:pPr marL="180000" indent="-180000">
              <a:spcBef>
                <a:spcPts val="300"/>
              </a:spcBef>
              <a:buFont typeface="Arial" panose="020B0604020202020204" pitchFamily="34" charset="0"/>
              <a:buChar char="•"/>
            </a:pPr>
            <a:r>
              <a:rPr lang="en-GB" sz="2200" b="0" i="0" u="none" strike="noStrike" dirty="0">
                <a:solidFill>
                  <a:srgbClr val="132247"/>
                </a:solidFill>
                <a:effectLst/>
                <a:latin typeface="Calibri" panose="020F0502020204030204" pitchFamily="34" charset="0"/>
                <a:cs typeface="Calibri" panose="020F0502020204030204" pitchFamily="34" charset="0"/>
              </a:rPr>
              <a:t>Polar hydrography and circulation</a:t>
            </a:r>
          </a:p>
          <a:p>
            <a:pPr marL="180000" indent="-180000">
              <a:spcBef>
                <a:spcPts val="300"/>
              </a:spcBef>
              <a:buFont typeface="Arial" panose="020B0604020202020204" pitchFamily="34" charset="0"/>
              <a:buChar char="•"/>
            </a:pPr>
            <a:r>
              <a:rPr lang="en-GB" sz="2200" b="0" i="0" u="none" strike="noStrike" dirty="0">
                <a:solidFill>
                  <a:srgbClr val="132247"/>
                </a:solidFill>
                <a:effectLst/>
                <a:latin typeface="Calibri" panose="020F0502020204030204" pitchFamily="34" charset="0"/>
                <a:cs typeface="Calibri" panose="020F0502020204030204" pitchFamily="34" charset="0"/>
              </a:rPr>
              <a:t>Observational techniques &amp; numerical modelling</a:t>
            </a:r>
            <a:endParaRPr lang="en-GB" sz="2200" dirty="0">
              <a:solidFill>
                <a:srgbClr val="132247"/>
              </a:solidFill>
              <a:latin typeface="Calibri" panose="020F0502020204030204" pitchFamily="34" charset="0"/>
              <a:cs typeface="Calibri" panose="020F0502020204030204" pitchFamily="34" charset="0"/>
            </a:endParaRPr>
          </a:p>
          <a:p>
            <a:pPr marL="180000" indent="-180000">
              <a:spcBef>
                <a:spcPts val="300"/>
              </a:spcBef>
              <a:buFont typeface="Arial" panose="020B0604020202020204" pitchFamily="34" charset="0"/>
              <a:buChar char="•"/>
            </a:pPr>
            <a:r>
              <a:rPr lang="en-GB" sz="2200" b="0" i="0" u="none" strike="noStrike" dirty="0">
                <a:solidFill>
                  <a:srgbClr val="132247"/>
                </a:solidFill>
                <a:effectLst/>
                <a:latin typeface="Calibri" panose="020F0502020204030204" pitchFamily="34" charset="0"/>
                <a:cs typeface="Calibri" panose="020F0502020204030204" pitchFamily="34" charset="0"/>
              </a:rPr>
              <a:t>Atmosphere-ice-ocean interaction</a:t>
            </a:r>
          </a:p>
          <a:p>
            <a:pPr marL="180000" indent="-180000">
              <a:spcBef>
                <a:spcPts val="300"/>
              </a:spcBef>
              <a:buFont typeface="Arial" panose="020B0604020202020204" pitchFamily="34" charset="0"/>
              <a:buChar char="•"/>
            </a:pPr>
            <a:r>
              <a:rPr lang="en-GB" sz="2200" dirty="0">
                <a:solidFill>
                  <a:srgbClr val="132247"/>
                </a:solidFill>
                <a:latin typeface="Calibri" panose="020F0502020204030204" pitchFamily="34" charset="0"/>
                <a:cs typeface="Calibri" panose="020F0502020204030204" pitchFamily="34" charset="0"/>
              </a:rPr>
              <a:t>Arctic &amp; Antarctic sea ice</a:t>
            </a:r>
            <a:endParaRPr lang="en-GB" sz="2200" b="0" i="0" u="none" strike="noStrike" dirty="0">
              <a:solidFill>
                <a:srgbClr val="132247"/>
              </a:solidFill>
              <a:effectLst/>
              <a:latin typeface="Calibri" panose="020F0502020204030204" pitchFamily="34" charset="0"/>
              <a:cs typeface="Calibri" panose="020F0502020204030204" pitchFamily="34" charset="0"/>
            </a:endParaRPr>
          </a:p>
          <a:p>
            <a:pPr marL="180000" indent="-180000">
              <a:spcBef>
                <a:spcPts val="300"/>
              </a:spcBef>
              <a:buFont typeface="Arial" panose="020B0604020202020204" pitchFamily="34" charset="0"/>
              <a:buChar char="•"/>
            </a:pPr>
            <a:r>
              <a:rPr lang="en-GB" sz="2200" b="0" i="0" u="none" strike="noStrike" dirty="0">
                <a:solidFill>
                  <a:srgbClr val="132247"/>
                </a:solidFill>
                <a:effectLst/>
                <a:latin typeface="Calibri" panose="020F0502020204030204" pitchFamily="34" charset="0"/>
                <a:cs typeface="Calibri" panose="020F0502020204030204" pitchFamily="34" charset="0"/>
              </a:rPr>
              <a:t>Ocean-ice sheet interactions</a:t>
            </a:r>
          </a:p>
          <a:p>
            <a:pPr marL="180000" indent="-180000">
              <a:spcBef>
                <a:spcPts val="300"/>
              </a:spcBef>
              <a:buFont typeface="Arial" panose="020B0604020202020204" pitchFamily="34" charset="0"/>
              <a:buChar char="•"/>
            </a:pPr>
            <a:r>
              <a:rPr lang="en-GB" sz="2200" b="0" i="0" u="none" strike="noStrike" dirty="0">
                <a:solidFill>
                  <a:srgbClr val="132247"/>
                </a:solidFill>
                <a:effectLst/>
                <a:latin typeface="Calibri" panose="020F0502020204030204" pitchFamily="34" charset="0"/>
                <a:cs typeface="Calibri" panose="020F0502020204030204" pitchFamily="34" charset="0"/>
              </a:rPr>
              <a:t>Biogeochemical processes</a:t>
            </a:r>
          </a:p>
        </p:txBody>
      </p:sp>
      <p:sp>
        <p:nvSpPr>
          <p:cNvPr id="11" name="Oval 10">
            <a:extLst>
              <a:ext uri="{FF2B5EF4-FFF2-40B4-BE49-F238E27FC236}">
                <a16:creationId xmlns:a16="http://schemas.microsoft.com/office/drawing/2014/main" id="{8CF141EC-56A0-4F2D-6706-13432DF501F5}"/>
              </a:ext>
            </a:extLst>
          </p:cNvPr>
          <p:cNvSpPr>
            <a:spLocks noChangeAspect="1"/>
          </p:cNvSpPr>
          <p:nvPr/>
        </p:nvSpPr>
        <p:spPr>
          <a:xfrm>
            <a:off x="8003942" y="1593160"/>
            <a:ext cx="2520000" cy="2520000"/>
          </a:xfrm>
          <a:prstGeom prst="ellipse">
            <a:avLst/>
          </a:prstGeom>
          <a:blipFill>
            <a:blip r:embed="rId4"/>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Oval 11">
            <a:extLst>
              <a:ext uri="{FF2B5EF4-FFF2-40B4-BE49-F238E27FC236}">
                <a16:creationId xmlns:a16="http://schemas.microsoft.com/office/drawing/2014/main" id="{E2D3E845-D1B2-C86F-0107-741BDE75F1A4}"/>
              </a:ext>
            </a:extLst>
          </p:cNvPr>
          <p:cNvSpPr>
            <a:spLocks noChangeAspect="1"/>
          </p:cNvSpPr>
          <p:nvPr/>
        </p:nvSpPr>
        <p:spPr>
          <a:xfrm>
            <a:off x="5329566" y="584840"/>
            <a:ext cx="2520000" cy="2520000"/>
          </a:xfrm>
          <a:prstGeom prst="ellipse">
            <a:avLst/>
          </a:prstGeom>
          <a:blipFill>
            <a:blip r:embed="rId5"/>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Arc 12">
            <a:extLst>
              <a:ext uri="{FF2B5EF4-FFF2-40B4-BE49-F238E27FC236}">
                <a16:creationId xmlns:a16="http://schemas.microsoft.com/office/drawing/2014/main" id="{DBA3AC24-B13B-5BC1-D3F0-EBF4C363672D}"/>
              </a:ext>
            </a:extLst>
          </p:cNvPr>
          <p:cNvSpPr/>
          <p:nvPr/>
        </p:nvSpPr>
        <p:spPr>
          <a:xfrm>
            <a:off x="3106615" y="1484840"/>
            <a:ext cx="6013940" cy="2864422"/>
          </a:xfrm>
          <a:prstGeom prst="arc">
            <a:avLst>
              <a:gd name="adj1" fmla="val 18070889"/>
              <a:gd name="adj2" fmla="val 21479904"/>
            </a:avLst>
          </a:prstGeom>
          <a:ln w="152400">
            <a:solidFill>
              <a:srgbClr val="983362"/>
            </a:solidFill>
            <a:headEnd type="triangle"/>
            <a:tailEnd type="triangle"/>
          </a:ln>
          <a:effectLst>
            <a:outerShdw blurRad="38100" dist="63500" dir="8100000" algn="tr" rotWithShape="0">
              <a:schemeClr val="bg1">
                <a:alpha val="75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Tree>
    <p:extLst>
      <p:ext uri="{BB962C8B-B14F-4D97-AF65-F5344CB8AC3E}">
        <p14:creationId xmlns:p14="http://schemas.microsoft.com/office/powerpoint/2010/main" val="852842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BB9F76-9979-6EF1-24DD-12F14046C339}"/>
              </a:ext>
            </a:extLst>
          </p:cNvPr>
          <p:cNvPicPr>
            <a:picLocks noChangeAspect="1"/>
          </p:cNvPicPr>
          <p:nvPr/>
        </p:nvPicPr>
        <p:blipFill>
          <a:blip r:embed="rId3"/>
          <a:stretch>
            <a:fillRect/>
          </a:stretch>
        </p:blipFill>
        <p:spPr>
          <a:xfrm>
            <a:off x="-18000" y="-18000"/>
            <a:ext cx="12240000" cy="6885000"/>
          </a:xfrm>
          <a:prstGeom prst="rect">
            <a:avLst/>
          </a:prstGeom>
        </p:spPr>
      </p:pic>
      <p:sp>
        <p:nvSpPr>
          <p:cNvPr id="4" name="TextBox 3">
            <a:extLst>
              <a:ext uri="{FF2B5EF4-FFF2-40B4-BE49-F238E27FC236}">
                <a16:creationId xmlns:a16="http://schemas.microsoft.com/office/drawing/2014/main" id="{C1F61859-0DD4-C313-9CBE-6C17209E1009}"/>
              </a:ext>
            </a:extLst>
          </p:cNvPr>
          <p:cNvSpPr txBox="1"/>
          <p:nvPr/>
        </p:nvSpPr>
        <p:spPr>
          <a:xfrm>
            <a:off x="314687" y="4018296"/>
            <a:ext cx="3007939" cy="923330"/>
          </a:xfrm>
          <a:prstGeom prst="rect">
            <a:avLst/>
          </a:prstGeom>
          <a:noFill/>
        </p:spPr>
        <p:txBody>
          <a:bodyPr wrap="none" rtlCol="0">
            <a:spAutoFit/>
          </a:bodyPr>
          <a:lstStyle/>
          <a:p>
            <a:r>
              <a:rPr lang="en-DE" dirty="0">
                <a:solidFill>
                  <a:srgbClr val="132247"/>
                </a:solidFill>
              </a:rPr>
              <a:t>Planned and co-organized by</a:t>
            </a:r>
          </a:p>
          <a:p>
            <a:r>
              <a:rPr lang="en-DE" b="1" dirty="0">
                <a:solidFill>
                  <a:srgbClr val="132247"/>
                </a:solidFill>
              </a:rPr>
              <a:t>NORP &amp; SORP</a:t>
            </a:r>
          </a:p>
          <a:p>
            <a:r>
              <a:rPr lang="en-GB" dirty="0">
                <a:solidFill>
                  <a:srgbClr val="132247"/>
                </a:solidFill>
              </a:rPr>
              <a:t>o</a:t>
            </a:r>
            <a:r>
              <a:rPr lang="en-DE" dirty="0">
                <a:solidFill>
                  <a:srgbClr val="132247"/>
                </a:solidFill>
              </a:rPr>
              <a:t>f CLIVAR, CliC and IASC/SCAR</a:t>
            </a:r>
          </a:p>
        </p:txBody>
      </p:sp>
      <p:sp>
        <p:nvSpPr>
          <p:cNvPr id="6" name="Rectangle 5">
            <a:extLst>
              <a:ext uri="{FF2B5EF4-FFF2-40B4-BE49-F238E27FC236}">
                <a16:creationId xmlns:a16="http://schemas.microsoft.com/office/drawing/2014/main" id="{5DBB2240-7D31-3E35-EE20-DDB21D3D2124}"/>
              </a:ext>
            </a:extLst>
          </p:cNvPr>
          <p:cNvSpPr/>
          <p:nvPr/>
        </p:nvSpPr>
        <p:spPr>
          <a:xfrm>
            <a:off x="4149090" y="4004840"/>
            <a:ext cx="8042910" cy="2430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 name="Rectangle 6">
            <a:extLst>
              <a:ext uri="{FF2B5EF4-FFF2-40B4-BE49-F238E27FC236}">
                <a16:creationId xmlns:a16="http://schemas.microsoft.com/office/drawing/2014/main" id="{8B6800FB-C3C0-2AFB-0943-7FCB65071458}"/>
              </a:ext>
            </a:extLst>
          </p:cNvPr>
          <p:cNvSpPr/>
          <p:nvPr/>
        </p:nvSpPr>
        <p:spPr>
          <a:xfrm>
            <a:off x="3709744" y="827316"/>
            <a:ext cx="8316000" cy="48332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pic>
        <p:nvPicPr>
          <p:cNvPr id="5" name="Picture 4">
            <a:extLst>
              <a:ext uri="{FF2B5EF4-FFF2-40B4-BE49-F238E27FC236}">
                <a16:creationId xmlns:a16="http://schemas.microsoft.com/office/drawing/2014/main" id="{7656364A-8E2A-4035-028B-242368497D0C}"/>
              </a:ext>
            </a:extLst>
          </p:cNvPr>
          <p:cNvPicPr>
            <a:picLocks noChangeAspect="1"/>
          </p:cNvPicPr>
          <p:nvPr/>
        </p:nvPicPr>
        <p:blipFill>
          <a:blip r:embed="rId4"/>
          <a:stretch>
            <a:fillRect/>
          </a:stretch>
        </p:blipFill>
        <p:spPr>
          <a:xfrm>
            <a:off x="3833421" y="916574"/>
            <a:ext cx="8100000" cy="4397143"/>
          </a:xfrm>
          <a:prstGeom prst="rect">
            <a:avLst/>
          </a:prstGeom>
        </p:spPr>
      </p:pic>
    </p:spTree>
    <p:extLst>
      <p:ext uri="{BB962C8B-B14F-4D97-AF65-F5344CB8AC3E}">
        <p14:creationId xmlns:p14="http://schemas.microsoft.com/office/powerpoint/2010/main" val="1603316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BB9F76-9979-6EF1-24DD-12F14046C339}"/>
              </a:ext>
            </a:extLst>
          </p:cNvPr>
          <p:cNvPicPr>
            <a:picLocks noChangeAspect="1"/>
          </p:cNvPicPr>
          <p:nvPr/>
        </p:nvPicPr>
        <p:blipFill>
          <a:blip r:embed="rId3"/>
          <a:stretch>
            <a:fillRect/>
          </a:stretch>
        </p:blipFill>
        <p:spPr>
          <a:xfrm>
            <a:off x="-18000" y="-18000"/>
            <a:ext cx="12240000" cy="6885000"/>
          </a:xfrm>
          <a:prstGeom prst="rect">
            <a:avLst/>
          </a:prstGeom>
        </p:spPr>
      </p:pic>
      <p:sp>
        <p:nvSpPr>
          <p:cNvPr id="4" name="TextBox 3">
            <a:extLst>
              <a:ext uri="{FF2B5EF4-FFF2-40B4-BE49-F238E27FC236}">
                <a16:creationId xmlns:a16="http://schemas.microsoft.com/office/drawing/2014/main" id="{C1F61859-0DD4-C313-9CBE-6C17209E1009}"/>
              </a:ext>
            </a:extLst>
          </p:cNvPr>
          <p:cNvSpPr txBox="1"/>
          <p:nvPr/>
        </p:nvSpPr>
        <p:spPr>
          <a:xfrm>
            <a:off x="314687" y="4018296"/>
            <a:ext cx="3007939" cy="923330"/>
          </a:xfrm>
          <a:prstGeom prst="rect">
            <a:avLst/>
          </a:prstGeom>
          <a:noFill/>
        </p:spPr>
        <p:txBody>
          <a:bodyPr wrap="none" rtlCol="0">
            <a:spAutoFit/>
          </a:bodyPr>
          <a:lstStyle/>
          <a:p>
            <a:r>
              <a:rPr lang="en-DE" dirty="0">
                <a:solidFill>
                  <a:srgbClr val="132247"/>
                </a:solidFill>
              </a:rPr>
              <a:t>Planned and co-organized by</a:t>
            </a:r>
          </a:p>
          <a:p>
            <a:r>
              <a:rPr lang="en-DE" b="1" dirty="0">
                <a:solidFill>
                  <a:srgbClr val="132247"/>
                </a:solidFill>
              </a:rPr>
              <a:t>NORP &amp; SORP</a:t>
            </a:r>
          </a:p>
          <a:p>
            <a:r>
              <a:rPr lang="en-GB" dirty="0">
                <a:solidFill>
                  <a:srgbClr val="132247"/>
                </a:solidFill>
              </a:rPr>
              <a:t>o</a:t>
            </a:r>
            <a:r>
              <a:rPr lang="en-DE" dirty="0">
                <a:solidFill>
                  <a:srgbClr val="132247"/>
                </a:solidFill>
              </a:rPr>
              <a:t>f CLIVAR, CliC and IASC/SCAR</a:t>
            </a:r>
          </a:p>
        </p:txBody>
      </p:sp>
      <p:sp>
        <p:nvSpPr>
          <p:cNvPr id="6" name="Rectangle 5">
            <a:extLst>
              <a:ext uri="{FF2B5EF4-FFF2-40B4-BE49-F238E27FC236}">
                <a16:creationId xmlns:a16="http://schemas.microsoft.com/office/drawing/2014/main" id="{5DBB2240-7D31-3E35-EE20-DDB21D3D2124}"/>
              </a:ext>
            </a:extLst>
          </p:cNvPr>
          <p:cNvSpPr/>
          <p:nvPr/>
        </p:nvSpPr>
        <p:spPr>
          <a:xfrm>
            <a:off x="4149090" y="4004840"/>
            <a:ext cx="8042910" cy="2430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 name="Rectangle 6">
            <a:extLst>
              <a:ext uri="{FF2B5EF4-FFF2-40B4-BE49-F238E27FC236}">
                <a16:creationId xmlns:a16="http://schemas.microsoft.com/office/drawing/2014/main" id="{8B6800FB-C3C0-2AFB-0943-7FCB65071458}"/>
              </a:ext>
            </a:extLst>
          </p:cNvPr>
          <p:cNvSpPr/>
          <p:nvPr/>
        </p:nvSpPr>
        <p:spPr>
          <a:xfrm>
            <a:off x="4929621" y="-18000"/>
            <a:ext cx="5580000" cy="69697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pic>
        <p:nvPicPr>
          <p:cNvPr id="3" name="Picture 2">
            <a:extLst>
              <a:ext uri="{FF2B5EF4-FFF2-40B4-BE49-F238E27FC236}">
                <a16:creationId xmlns:a16="http://schemas.microsoft.com/office/drawing/2014/main" id="{27BAE851-6EC6-C3D9-6EAE-49F310F1E299}"/>
              </a:ext>
            </a:extLst>
          </p:cNvPr>
          <p:cNvPicPr>
            <a:picLocks noChangeAspect="1"/>
          </p:cNvPicPr>
          <p:nvPr/>
        </p:nvPicPr>
        <p:blipFill>
          <a:blip r:embed="rId4"/>
          <a:stretch>
            <a:fillRect/>
          </a:stretch>
        </p:blipFill>
        <p:spPr>
          <a:xfrm>
            <a:off x="5122748" y="37071"/>
            <a:ext cx="5208690" cy="6858000"/>
          </a:xfrm>
          <a:prstGeom prst="rect">
            <a:avLst/>
          </a:prstGeom>
        </p:spPr>
      </p:pic>
    </p:spTree>
    <p:extLst>
      <p:ext uri="{BB962C8B-B14F-4D97-AF65-F5344CB8AC3E}">
        <p14:creationId xmlns:p14="http://schemas.microsoft.com/office/powerpoint/2010/main" val="1913066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BB9F76-9979-6EF1-24DD-12F14046C339}"/>
              </a:ext>
            </a:extLst>
          </p:cNvPr>
          <p:cNvPicPr>
            <a:picLocks noChangeAspect="1"/>
          </p:cNvPicPr>
          <p:nvPr/>
        </p:nvPicPr>
        <p:blipFill>
          <a:blip r:embed="rId3"/>
          <a:stretch>
            <a:fillRect/>
          </a:stretch>
        </p:blipFill>
        <p:spPr>
          <a:xfrm>
            <a:off x="-18000" y="-18000"/>
            <a:ext cx="12240000" cy="6885000"/>
          </a:xfrm>
          <a:prstGeom prst="rect">
            <a:avLst/>
          </a:prstGeom>
        </p:spPr>
      </p:pic>
      <p:sp>
        <p:nvSpPr>
          <p:cNvPr id="4" name="TextBox 3">
            <a:extLst>
              <a:ext uri="{FF2B5EF4-FFF2-40B4-BE49-F238E27FC236}">
                <a16:creationId xmlns:a16="http://schemas.microsoft.com/office/drawing/2014/main" id="{C1F61859-0DD4-C313-9CBE-6C17209E1009}"/>
              </a:ext>
            </a:extLst>
          </p:cNvPr>
          <p:cNvSpPr txBox="1"/>
          <p:nvPr/>
        </p:nvSpPr>
        <p:spPr>
          <a:xfrm>
            <a:off x="314687" y="4018296"/>
            <a:ext cx="3007939" cy="923330"/>
          </a:xfrm>
          <a:prstGeom prst="rect">
            <a:avLst/>
          </a:prstGeom>
          <a:noFill/>
        </p:spPr>
        <p:txBody>
          <a:bodyPr wrap="none" rtlCol="0">
            <a:spAutoFit/>
          </a:bodyPr>
          <a:lstStyle/>
          <a:p>
            <a:r>
              <a:rPr lang="en-DE" dirty="0">
                <a:solidFill>
                  <a:srgbClr val="132247"/>
                </a:solidFill>
              </a:rPr>
              <a:t>Planned and co-organized by</a:t>
            </a:r>
          </a:p>
          <a:p>
            <a:r>
              <a:rPr lang="en-DE" b="1" dirty="0">
                <a:solidFill>
                  <a:srgbClr val="132247"/>
                </a:solidFill>
              </a:rPr>
              <a:t>NORP &amp; SORP</a:t>
            </a:r>
          </a:p>
          <a:p>
            <a:r>
              <a:rPr lang="en-GB" dirty="0">
                <a:solidFill>
                  <a:srgbClr val="132247"/>
                </a:solidFill>
              </a:rPr>
              <a:t>o</a:t>
            </a:r>
            <a:r>
              <a:rPr lang="en-DE" dirty="0">
                <a:solidFill>
                  <a:srgbClr val="132247"/>
                </a:solidFill>
              </a:rPr>
              <a:t>f CLIVAR, CliC and IASC/SCAR</a:t>
            </a:r>
          </a:p>
        </p:txBody>
      </p:sp>
      <p:sp>
        <p:nvSpPr>
          <p:cNvPr id="6" name="Rectangle 5">
            <a:extLst>
              <a:ext uri="{FF2B5EF4-FFF2-40B4-BE49-F238E27FC236}">
                <a16:creationId xmlns:a16="http://schemas.microsoft.com/office/drawing/2014/main" id="{5DBB2240-7D31-3E35-EE20-DDB21D3D2124}"/>
              </a:ext>
            </a:extLst>
          </p:cNvPr>
          <p:cNvSpPr/>
          <p:nvPr/>
        </p:nvSpPr>
        <p:spPr>
          <a:xfrm>
            <a:off x="4149090" y="4004840"/>
            <a:ext cx="8042910" cy="2430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 name="Rectangle 6">
            <a:extLst>
              <a:ext uri="{FF2B5EF4-FFF2-40B4-BE49-F238E27FC236}">
                <a16:creationId xmlns:a16="http://schemas.microsoft.com/office/drawing/2014/main" id="{8B6800FB-C3C0-2AFB-0943-7FCB65071458}"/>
              </a:ext>
            </a:extLst>
          </p:cNvPr>
          <p:cNvSpPr/>
          <p:nvPr/>
        </p:nvSpPr>
        <p:spPr>
          <a:xfrm>
            <a:off x="4929621" y="-18000"/>
            <a:ext cx="5580000" cy="69697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pic>
        <p:nvPicPr>
          <p:cNvPr id="3" name="Picture 2">
            <a:extLst>
              <a:ext uri="{FF2B5EF4-FFF2-40B4-BE49-F238E27FC236}">
                <a16:creationId xmlns:a16="http://schemas.microsoft.com/office/drawing/2014/main" id="{A4AF90E8-F959-7AD7-D1D3-C6C4294CDBEB}"/>
              </a:ext>
            </a:extLst>
          </p:cNvPr>
          <p:cNvPicPr>
            <a:picLocks noChangeAspect="1"/>
          </p:cNvPicPr>
          <p:nvPr/>
        </p:nvPicPr>
        <p:blipFill rotWithShape="1">
          <a:blip r:embed="rId4"/>
          <a:srcRect b="6701"/>
          <a:stretch/>
        </p:blipFill>
        <p:spPr>
          <a:xfrm>
            <a:off x="5122748" y="37071"/>
            <a:ext cx="5208690" cy="6398452"/>
          </a:xfrm>
          <a:prstGeom prst="rect">
            <a:avLst/>
          </a:prstGeom>
        </p:spPr>
      </p:pic>
    </p:spTree>
    <p:extLst>
      <p:ext uri="{BB962C8B-B14F-4D97-AF65-F5344CB8AC3E}">
        <p14:creationId xmlns:p14="http://schemas.microsoft.com/office/powerpoint/2010/main" val="1250487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BB9F76-9979-6EF1-24DD-12F14046C339}"/>
              </a:ext>
            </a:extLst>
          </p:cNvPr>
          <p:cNvPicPr>
            <a:picLocks noChangeAspect="1"/>
          </p:cNvPicPr>
          <p:nvPr/>
        </p:nvPicPr>
        <p:blipFill>
          <a:blip r:embed="rId3"/>
          <a:stretch>
            <a:fillRect/>
          </a:stretch>
        </p:blipFill>
        <p:spPr>
          <a:xfrm>
            <a:off x="-18000" y="-18000"/>
            <a:ext cx="12240000" cy="6885000"/>
          </a:xfrm>
          <a:prstGeom prst="rect">
            <a:avLst/>
          </a:prstGeom>
        </p:spPr>
      </p:pic>
      <p:sp>
        <p:nvSpPr>
          <p:cNvPr id="4" name="TextBox 3">
            <a:extLst>
              <a:ext uri="{FF2B5EF4-FFF2-40B4-BE49-F238E27FC236}">
                <a16:creationId xmlns:a16="http://schemas.microsoft.com/office/drawing/2014/main" id="{C1F61859-0DD4-C313-9CBE-6C17209E1009}"/>
              </a:ext>
            </a:extLst>
          </p:cNvPr>
          <p:cNvSpPr txBox="1"/>
          <p:nvPr/>
        </p:nvSpPr>
        <p:spPr>
          <a:xfrm>
            <a:off x="314687" y="4018296"/>
            <a:ext cx="3007939" cy="923330"/>
          </a:xfrm>
          <a:prstGeom prst="rect">
            <a:avLst/>
          </a:prstGeom>
          <a:noFill/>
        </p:spPr>
        <p:txBody>
          <a:bodyPr wrap="none" rtlCol="0">
            <a:spAutoFit/>
          </a:bodyPr>
          <a:lstStyle/>
          <a:p>
            <a:r>
              <a:rPr lang="en-DE" dirty="0">
                <a:solidFill>
                  <a:srgbClr val="132247"/>
                </a:solidFill>
              </a:rPr>
              <a:t>Planned and co-organized by</a:t>
            </a:r>
          </a:p>
          <a:p>
            <a:r>
              <a:rPr lang="en-DE" b="1" dirty="0">
                <a:solidFill>
                  <a:srgbClr val="132247"/>
                </a:solidFill>
              </a:rPr>
              <a:t>NORP &amp; SORP</a:t>
            </a:r>
          </a:p>
          <a:p>
            <a:r>
              <a:rPr lang="en-GB" dirty="0">
                <a:solidFill>
                  <a:srgbClr val="132247"/>
                </a:solidFill>
              </a:rPr>
              <a:t>o</a:t>
            </a:r>
            <a:r>
              <a:rPr lang="en-DE" dirty="0">
                <a:solidFill>
                  <a:srgbClr val="132247"/>
                </a:solidFill>
              </a:rPr>
              <a:t>f CLIVAR, CliC and IASC/SCAR</a:t>
            </a:r>
          </a:p>
        </p:txBody>
      </p:sp>
      <p:sp>
        <p:nvSpPr>
          <p:cNvPr id="6" name="Rectangle 5">
            <a:extLst>
              <a:ext uri="{FF2B5EF4-FFF2-40B4-BE49-F238E27FC236}">
                <a16:creationId xmlns:a16="http://schemas.microsoft.com/office/drawing/2014/main" id="{5DBB2240-7D31-3E35-EE20-DDB21D3D2124}"/>
              </a:ext>
            </a:extLst>
          </p:cNvPr>
          <p:cNvSpPr/>
          <p:nvPr/>
        </p:nvSpPr>
        <p:spPr>
          <a:xfrm>
            <a:off x="4149090" y="4004840"/>
            <a:ext cx="8042910" cy="2430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 name="Rectangle 6">
            <a:extLst>
              <a:ext uri="{FF2B5EF4-FFF2-40B4-BE49-F238E27FC236}">
                <a16:creationId xmlns:a16="http://schemas.microsoft.com/office/drawing/2014/main" id="{8B6800FB-C3C0-2AFB-0943-7FCB65071458}"/>
              </a:ext>
            </a:extLst>
          </p:cNvPr>
          <p:cNvSpPr/>
          <p:nvPr/>
        </p:nvSpPr>
        <p:spPr>
          <a:xfrm>
            <a:off x="4929621" y="-18000"/>
            <a:ext cx="5580000" cy="69697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pic>
        <p:nvPicPr>
          <p:cNvPr id="3" name="Picture 2">
            <a:extLst>
              <a:ext uri="{FF2B5EF4-FFF2-40B4-BE49-F238E27FC236}">
                <a16:creationId xmlns:a16="http://schemas.microsoft.com/office/drawing/2014/main" id="{B4EEA962-BCA4-ECDD-B24D-7D8BC57AF1E1}"/>
              </a:ext>
            </a:extLst>
          </p:cNvPr>
          <p:cNvPicPr>
            <a:picLocks noChangeAspect="1"/>
          </p:cNvPicPr>
          <p:nvPr/>
        </p:nvPicPr>
        <p:blipFill rotWithShape="1">
          <a:blip r:embed="rId4"/>
          <a:srcRect b="64557"/>
          <a:stretch/>
        </p:blipFill>
        <p:spPr>
          <a:xfrm>
            <a:off x="5122748" y="0"/>
            <a:ext cx="5208690" cy="2430683"/>
          </a:xfrm>
          <a:prstGeom prst="rect">
            <a:avLst/>
          </a:prstGeom>
        </p:spPr>
      </p:pic>
      <p:pic>
        <p:nvPicPr>
          <p:cNvPr id="8" name="Picture 7">
            <a:extLst>
              <a:ext uri="{FF2B5EF4-FFF2-40B4-BE49-F238E27FC236}">
                <a16:creationId xmlns:a16="http://schemas.microsoft.com/office/drawing/2014/main" id="{2C8FFB8F-6AB7-6BB1-DFD1-97BAF50267E9}"/>
              </a:ext>
            </a:extLst>
          </p:cNvPr>
          <p:cNvPicPr>
            <a:picLocks noChangeAspect="1"/>
          </p:cNvPicPr>
          <p:nvPr/>
        </p:nvPicPr>
        <p:blipFill rotWithShape="1">
          <a:blip r:embed="rId5"/>
          <a:srcRect t="7747" b="86847"/>
          <a:stretch/>
        </p:blipFill>
        <p:spPr>
          <a:xfrm>
            <a:off x="5122748" y="3015048"/>
            <a:ext cx="5208690" cy="370705"/>
          </a:xfrm>
          <a:prstGeom prst="rect">
            <a:avLst/>
          </a:prstGeom>
        </p:spPr>
      </p:pic>
      <p:pic>
        <p:nvPicPr>
          <p:cNvPr id="9" name="Picture 8">
            <a:extLst>
              <a:ext uri="{FF2B5EF4-FFF2-40B4-BE49-F238E27FC236}">
                <a16:creationId xmlns:a16="http://schemas.microsoft.com/office/drawing/2014/main" id="{2CD0ED92-0254-688F-4CD9-7DED872CA5F3}"/>
              </a:ext>
            </a:extLst>
          </p:cNvPr>
          <p:cNvPicPr>
            <a:picLocks noChangeAspect="1"/>
          </p:cNvPicPr>
          <p:nvPr/>
        </p:nvPicPr>
        <p:blipFill rotWithShape="1">
          <a:blip r:embed="rId5"/>
          <a:srcRect t="48774" b="29910"/>
          <a:stretch/>
        </p:blipFill>
        <p:spPr>
          <a:xfrm>
            <a:off x="5122748" y="4040657"/>
            <a:ext cx="5208690" cy="1461827"/>
          </a:xfrm>
          <a:prstGeom prst="rect">
            <a:avLst/>
          </a:prstGeom>
        </p:spPr>
      </p:pic>
      <p:sp>
        <p:nvSpPr>
          <p:cNvPr id="10" name="TextBox 9">
            <a:extLst>
              <a:ext uri="{FF2B5EF4-FFF2-40B4-BE49-F238E27FC236}">
                <a16:creationId xmlns:a16="http://schemas.microsoft.com/office/drawing/2014/main" id="{7A477317-6AA8-1986-170C-25A7D52958A5}"/>
              </a:ext>
            </a:extLst>
          </p:cNvPr>
          <p:cNvSpPr txBox="1"/>
          <p:nvPr/>
        </p:nvSpPr>
        <p:spPr>
          <a:xfrm>
            <a:off x="6252518" y="2446366"/>
            <a:ext cx="4257103" cy="507831"/>
          </a:xfrm>
          <a:prstGeom prst="rect">
            <a:avLst/>
          </a:prstGeom>
          <a:noFill/>
        </p:spPr>
        <p:txBody>
          <a:bodyPr wrap="square" rtlCol="0">
            <a:spAutoFit/>
          </a:bodyPr>
          <a:lstStyle/>
          <a:p>
            <a:r>
              <a:rPr lang="en-DE" sz="900" dirty="0">
                <a:latin typeface="Verdana" panose="020B0604030504040204" pitchFamily="34" charset="0"/>
                <a:ea typeface="Verdana" panose="020B0604030504040204" pitchFamily="34" charset="0"/>
                <a:cs typeface="Verdana" panose="020B0604030504040204" pitchFamily="34" charset="0"/>
              </a:rPr>
              <a:t>Workshop Day 1</a:t>
            </a:r>
          </a:p>
          <a:p>
            <a:r>
              <a:rPr lang="en-GB" sz="900" b="1" i="0" u="none" strike="noStrike" dirty="0">
                <a:solidFill>
                  <a:srgbClr val="333333"/>
                </a:solidFill>
                <a:effectLst/>
                <a:latin typeface="Verdana" panose="020B0604030504040204" pitchFamily="34" charset="0"/>
                <a:ea typeface="Verdana" panose="020B0604030504040204" pitchFamily="34" charset="0"/>
                <a:cs typeface="Verdana" panose="020B0604030504040204" pitchFamily="34" charset="0"/>
              </a:rPr>
              <a:t>From Mosaic to Antarctica </a:t>
            </a:r>
            <a:r>
              <a:rPr lang="en-GB" sz="900" b="1" i="0" u="none" strike="noStrike" dirty="0" err="1">
                <a:solidFill>
                  <a:srgbClr val="333333"/>
                </a:solidFill>
                <a:effectLst/>
                <a:latin typeface="Verdana" panose="020B0604030504040204" pitchFamily="34" charset="0"/>
                <a:ea typeface="Verdana" panose="020B0604030504040204" pitchFamily="34" charset="0"/>
                <a:cs typeface="Verdana" panose="020B0604030504040204" pitchFamily="34" charset="0"/>
              </a:rPr>
              <a:t>InSync</a:t>
            </a:r>
            <a:r>
              <a:rPr lang="en-GB" sz="900" b="1" i="0" u="none" strike="noStrike" dirty="0">
                <a:solidFill>
                  <a:srgbClr val="333333"/>
                </a:solidFill>
                <a:effectLst/>
                <a:latin typeface="Verdana" panose="020B0604030504040204" pitchFamily="34" charset="0"/>
                <a:ea typeface="Verdana" panose="020B0604030504040204" pitchFamily="34" charset="0"/>
                <a:cs typeface="Verdana" panose="020B0604030504040204" pitchFamily="34" charset="0"/>
              </a:rPr>
              <a:t>: perspective &amp; prospective</a:t>
            </a:r>
          </a:p>
          <a:p>
            <a:r>
              <a:rPr lang="en-GB" sz="900" b="1" i="0" u="none" strike="noStrike" dirty="0">
                <a:solidFill>
                  <a:srgbClr val="333333"/>
                </a:solidFill>
                <a:effectLst/>
                <a:latin typeface="Verdana" panose="020B0604030504040204" pitchFamily="34" charset="0"/>
              </a:rPr>
              <a:t>Drivers of the recent sea ice decline</a:t>
            </a:r>
            <a:endParaRPr lang="en-DE" sz="9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A7939611-8A1B-2B55-F6A8-BED933E2ACB5}"/>
              </a:ext>
            </a:extLst>
          </p:cNvPr>
          <p:cNvSpPr txBox="1"/>
          <p:nvPr/>
        </p:nvSpPr>
        <p:spPr>
          <a:xfrm>
            <a:off x="6252517" y="3390945"/>
            <a:ext cx="3589791" cy="507831"/>
          </a:xfrm>
          <a:prstGeom prst="rect">
            <a:avLst/>
          </a:prstGeom>
          <a:noFill/>
        </p:spPr>
        <p:txBody>
          <a:bodyPr wrap="square" rtlCol="0">
            <a:spAutoFit/>
          </a:bodyPr>
          <a:lstStyle/>
          <a:p>
            <a:r>
              <a:rPr lang="en-DE" sz="900" dirty="0">
                <a:latin typeface="Verdana" panose="020B0604030504040204" pitchFamily="34" charset="0"/>
                <a:ea typeface="Verdana" panose="020B0604030504040204" pitchFamily="34" charset="0"/>
                <a:cs typeface="Verdana" panose="020B0604030504040204" pitchFamily="34" charset="0"/>
              </a:rPr>
              <a:t>Workshop Day 2</a:t>
            </a:r>
          </a:p>
          <a:p>
            <a:r>
              <a:rPr lang="en-GB" sz="900" b="1" i="0" u="none" strike="noStrike" dirty="0">
                <a:solidFill>
                  <a:srgbClr val="333333"/>
                </a:solidFill>
                <a:effectLst/>
                <a:latin typeface="Verdana" panose="020B0604030504040204" pitchFamily="34" charset="0"/>
              </a:rPr>
              <a:t>MIZ and coastal processes</a:t>
            </a:r>
            <a:endParaRPr lang="en-GB" sz="900" b="1" i="0" u="none" strike="noStrike" dirty="0">
              <a:solidFill>
                <a:srgbClr val="333333"/>
              </a:solidFill>
              <a:effectLst/>
              <a:latin typeface="Verdana" panose="020B0604030504040204" pitchFamily="34" charset="0"/>
              <a:ea typeface="Verdana" panose="020B0604030504040204" pitchFamily="34" charset="0"/>
              <a:cs typeface="Verdana" panose="020B0604030504040204" pitchFamily="34" charset="0"/>
            </a:endParaRPr>
          </a:p>
          <a:p>
            <a:r>
              <a:rPr lang="en-GB" sz="900" b="1" dirty="0">
                <a:solidFill>
                  <a:srgbClr val="333333"/>
                </a:solidFill>
                <a:latin typeface="Verdana" panose="020B0604030504040204" pitchFamily="34" charset="0"/>
                <a:ea typeface="Verdana" panose="020B0604030504040204" pitchFamily="34" charset="0"/>
                <a:cs typeface="Verdana" panose="020B0604030504040204" pitchFamily="34" charset="0"/>
              </a:rPr>
              <a:t>S</a:t>
            </a:r>
            <a:r>
              <a:rPr lang="en-GB" sz="900" b="1" i="0" u="none" strike="noStrike" dirty="0">
                <a:solidFill>
                  <a:srgbClr val="333333"/>
                </a:solidFill>
                <a:effectLst/>
                <a:latin typeface="Verdana" panose="020B0604030504040204" pitchFamily="34" charset="0"/>
              </a:rPr>
              <a:t>ea ice prediction and projections</a:t>
            </a:r>
            <a:endParaRPr lang="en-DE" sz="900"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C45C5F14-B830-603A-78C6-692C000DE7E0}"/>
              </a:ext>
            </a:extLst>
          </p:cNvPr>
          <p:cNvSpPr txBox="1"/>
          <p:nvPr/>
        </p:nvSpPr>
        <p:spPr>
          <a:xfrm>
            <a:off x="6252516" y="4338100"/>
            <a:ext cx="3589791" cy="230832"/>
          </a:xfrm>
          <a:prstGeom prst="rect">
            <a:avLst/>
          </a:prstGeom>
          <a:noFill/>
        </p:spPr>
        <p:txBody>
          <a:bodyPr wrap="square" rtlCol="0">
            <a:spAutoFit/>
          </a:bodyPr>
          <a:lstStyle/>
          <a:p>
            <a:r>
              <a:rPr lang="en-DE" sz="900" dirty="0">
                <a:latin typeface="Verdana" panose="020B0604030504040204" pitchFamily="34" charset="0"/>
                <a:ea typeface="Verdana" panose="020B0604030504040204" pitchFamily="34" charset="0"/>
                <a:cs typeface="Verdana" panose="020B0604030504040204" pitchFamily="34" charset="0"/>
              </a:rPr>
              <a:t>Workshop Day 3</a:t>
            </a:r>
          </a:p>
        </p:txBody>
      </p:sp>
    </p:spTree>
    <p:extLst>
      <p:ext uri="{BB962C8B-B14F-4D97-AF65-F5344CB8AC3E}">
        <p14:creationId xmlns:p14="http://schemas.microsoft.com/office/powerpoint/2010/main" val="207182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718DC2-97D9-3510-A5CF-9437B181D109}"/>
              </a:ext>
            </a:extLst>
          </p:cNvPr>
          <p:cNvPicPr>
            <a:picLocks noChangeAspect="1"/>
          </p:cNvPicPr>
          <p:nvPr/>
        </p:nvPicPr>
        <p:blipFill>
          <a:blip r:embed="rId3"/>
          <a:stretch>
            <a:fillRect/>
          </a:stretch>
        </p:blipFill>
        <p:spPr>
          <a:xfrm>
            <a:off x="-18000" y="-18000"/>
            <a:ext cx="12240000" cy="6885000"/>
          </a:xfrm>
          <a:prstGeom prst="rect">
            <a:avLst/>
          </a:prstGeom>
        </p:spPr>
      </p:pic>
      <p:sp>
        <p:nvSpPr>
          <p:cNvPr id="2" name="Rectangle 1">
            <a:extLst>
              <a:ext uri="{FF2B5EF4-FFF2-40B4-BE49-F238E27FC236}">
                <a16:creationId xmlns:a16="http://schemas.microsoft.com/office/drawing/2014/main" id="{11527596-324C-BBDE-F6CB-3EC0631BF741}"/>
              </a:ext>
            </a:extLst>
          </p:cNvPr>
          <p:cNvSpPr/>
          <p:nvPr/>
        </p:nvSpPr>
        <p:spPr>
          <a:xfrm>
            <a:off x="6096000" y="4004840"/>
            <a:ext cx="6096000" cy="2430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pic>
        <p:nvPicPr>
          <p:cNvPr id="4" name="Picture 3">
            <a:extLst>
              <a:ext uri="{FF2B5EF4-FFF2-40B4-BE49-F238E27FC236}">
                <a16:creationId xmlns:a16="http://schemas.microsoft.com/office/drawing/2014/main" id="{E351C96D-102E-9E25-074A-CF4DFEBED715}"/>
              </a:ext>
            </a:extLst>
          </p:cNvPr>
          <p:cNvPicPr>
            <a:picLocks noChangeAspect="1"/>
          </p:cNvPicPr>
          <p:nvPr/>
        </p:nvPicPr>
        <p:blipFill rotWithShape="1">
          <a:blip r:embed="rId4"/>
          <a:srcRect r="47641"/>
          <a:stretch/>
        </p:blipFill>
        <p:spPr>
          <a:xfrm>
            <a:off x="6229395" y="4266782"/>
            <a:ext cx="4578258" cy="1296000"/>
          </a:xfrm>
          <a:prstGeom prst="rect">
            <a:avLst/>
          </a:prstGeom>
        </p:spPr>
      </p:pic>
      <p:pic>
        <p:nvPicPr>
          <p:cNvPr id="6" name="Picture 5">
            <a:extLst>
              <a:ext uri="{FF2B5EF4-FFF2-40B4-BE49-F238E27FC236}">
                <a16:creationId xmlns:a16="http://schemas.microsoft.com/office/drawing/2014/main" id="{622B72E7-253E-978A-18F8-447D7DC3C504}"/>
              </a:ext>
            </a:extLst>
          </p:cNvPr>
          <p:cNvPicPr>
            <a:picLocks noChangeAspect="1"/>
          </p:cNvPicPr>
          <p:nvPr/>
        </p:nvPicPr>
        <p:blipFill rotWithShape="1">
          <a:blip r:embed="rId4"/>
          <a:srcRect l="53804" b="21630"/>
          <a:stretch/>
        </p:blipFill>
        <p:spPr>
          <a:xfrm>
            <a:off x="6351990" y="5301207"/>
            <a:ext cx="4500000" cy="1131515"/>
          </a:xfrm>
          <a:prstGeom prst="rect">
            <a:avLst/>
          </a:prstGeom>
        </p:spPr>
      </p:pic>
      <p:sp>
        <p:nvSpPr>
          <p:cNvPr id="7" name="TextBox 6">
            <a:extLst>
              <a:ext uri="{FF2B5EF4-FFF2-40B4-BE49-F238E27FC236}">
                <a16:creationId xmlns:a16="http://schemas.microsoft.com/office/drawing/2014/main" id="{2940BB0E-EBFE-1D2A-EC0A-6A2AEAE88024}"/>
              </a:ext>
            </a:extLst>
          </p:cNvPr>
          <p:cNvSpPr txBox="1"/>
          <p:nvPr/>
        </p:nvSpPr>
        <p:spPr>
          <a:xfrm>
            <a:off x="6301983" y="3946964"/>
            <a:ext cx="1347228" cy="369332"/>
          </a:xfrm>
          <a:prstGeom prst="rect">
            <a:avLst/>
          </a:prstGeom>
          <a:noFill/>
        </p:spPr>
        <p:txBody>
          <a:bodyPr wrap="none" rtlCol="0">
            <a:spAutoFit/>
          </a:bodyPr>
          <a:lstStyle/>
          <a:p>
            <a:r>
              <a:rPr lang="en-DE" b="1" dirty="0">
                <a:solidFill>
                  <a:srgbClr val="132247"/>
                </a:solidFill>
              </a:rPr>
              <a:t>Co-sponsors</a:t>
            </a:r>
            <a:endParaRPr lang="en-DE" b="1" i="1" dirty="0">
              <a:solidFill>
                <a:srgbClr val="132247"/>
              </a:solidFill>
            </a:endParaRPr>
          </a:p>
        </p:txBody>
      </p:sp>
      <p:sp>
        <p:nvSpPr>
          <p:cNvPr id="5" name="TextBox 4">
            <a:extLst>
              <a:ext uri="{FF2B5EF4-FFF2-40B4-BE49-F238E27FC236}">
                <a16:creationId xmlns:a16="http://schemas.microsoft.com/office/drawing/2014/main" id="{4FDE6DC1-AC37-7FB9-18AD-AE876AE5F684}"/>
              </a:ext>
            </a:extLst>
          </p:cNvPr>
          <p:cNvSpPr txBox="1"/>
          <p:nvPr/>
        </p:nvSpPr>
        <p:spPr>
          <a:xfrm>
            <a:off x="314688" y="3918906"/>
            <a:ext cx="4809922" cy="1200329"/>
          </a:xfrm>
          <a:prstGeom prst="rect">
            <a:avLst/>
          </a:prstGeom>
          <a:noFill/>
        </p:spPr>
        <p:txBody>
          <a:bodyPr wrap="square" rtlCol="0">
            <a:spAutoFit/>
          </a:bodyPr>
          <a:lstStyle/>
          <a:p>
            <a:r>
              <a:rPr lang="en-DE" dirty="0">
                <a:solidFill>
                  <a:srgbClr val="132247"/>
                </a:solidFill>
              </a:rPr>
              <a:t>Planned and co-organized by</a:t>
            </a:r>
          </a:p>
          <a:p>
            <a:r>
              <a:rPr lang="en-DE" b="1" dirty="0">
                <a:solidFill>
                  <a:srgbClr val="132247"/>
                </a:solidFill>
              </a:rPr>
              <a:t>Northern Ocean Region Panel (NORP)   &amp;   Southern Ocean Region Panel (SORP)</a:t>
            </a:r>
          </a:p>
          <a:p>
            <a:r>
              <a:rPr lang="en-GB" dirty="0">
                <a:solidFill>
                  <a:srgbClr val="132247"/>
                </a:solidFill>
              </a:rPr>
              <a:t>o</a:t>
            </a:r>
            <a:r>
              <a:rPr lang="en-DE" dirty="0">
                <a:solidFill>
                  <a:srgbClr val="132247"/>
                </a:solidFill>
              </a:rPr>
              <a:t>f CLIVAR, CliC and IASC/SCAR</a:t>
            </a:r>
          </a:p>
        </p:txBody>
      </p:sp>
    </p:spTree>
    <p:extLst>
      <p:ext uri="{BB962C8B-B14F-4D97-AF65-F5344CB8AC3E}">
        <p14:creationId xmlns:p14="http://schemas.microsoft.com/office/powerpoint/2010/main" val="3708870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718DC2-97D9-3510-A5CF-9437B181D109}"/>
              </a:ext>
            </a:extLst>
          </p:cNvPr>
          <p:cNvPicPr>
            <a:picLocks noChangeAspect="1"/>
          </p:cNvPicPr>
          <p:nvPr/>
        </p:nvPicPr>
        <p:blipFill>
          <a:blip r:embed="rId3"/>
          <a:stretch>
            <a:fillRect/>
          </a:stretch>
        </p:blipFill>
        <p:spPr>
          <a:xfrm>
            <a:off x="-18000" y="-18000"/>
            <a:ext cx="12240000" cy="6885000"/>
          </a:xfrm>
          <a:prstGeom prst="rect">
            <a:avLst/>
          </a:prstGeom>
        </p:spPr>
      </p:pic>
      <p:sp>
        <p:nvSpPr>
          <p:cNvPr id="2" name="Rectangle 1">
            <a:extLst>
              <a:ext uri="{FF2B5EF4-FFF2-40B4-BE49-F238E27FC236}">
                <a16:creationId xmlns:a16="http://schemas.microsoft.com/office/drawing/2014/main" id="{11527596-324C-BBDE-F6CB-3EC0631BF741}"/>
              </a:ext>
            </a:extLst>
          </p:cNvPr>
          <p:cNvSpPr/>
          <p:nvPr/>
        </p:nvSpPr>
        <p:spPr>
          <a:xfrm>
            <a:off x="5890018" y="4004840"/>
            <a:ext cx="6301982" cy="2430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 name="TextBox 6">
            <a:extLst>
              <a:ext uri="{FF2B5EF4-FFF2-40B4-BE49-F238E27FC236}">
                <a16:creationId xmlns:a16="http://schemas.microsoft.com/office/drawing/2014/main" id="{2940BB0E-EBFE-1D2A-EC0A-6A2AEAE88024}"/>
              </a:ext>
            </a:extLst>
          </p:cNvPr>
          <p:cNvSpPr txBox="1"/>
          <p:nvPr/>
        </p:nvSpPr>
        <p:spPr>
          <a:xfrm>
            <a:off x="6301983" y="3946964"/>
            <a:ext cx="5124608" cy="2385268"/>
          </a:xfrm>
          <a:prstGeom prst="rect">
            <a:avLst/>
          </a:prstGeom>
          <a:noFill/>
        </p:spPr>
        <p:txBody>
          <a:bodyPr wrap="none" rtlCol="0">
            <a:spAutoFit/>
          </a:bodyPr>
          <a:lstStyle/>
          <a:p>
            <a:r>
              <a:rPr lang="en-DE" b="1" dirty="0">
                <a:solidFill>
                  <a:srgbClr val="132247"/>
                </a:solidFill>
              </a:rPr>
              <a:t>Scientific organizing committee</a:t>
            </a:r>
          </a:p>
          <a:p>
            <a:pPr>
              <a:spcBef>
                <a:spcPts val="600"/>
              </a:spcBef>
            </a:pPr>
            <a:r>
              <a:rPr lang="en-DE" i="1" dirty="0">
                <a:solidFill>
                  <a:srgbClr val="132247"/>
                </a:solidFill>
              </a:rPr>
              <a:t>Carolina Dufour, McGill, Canada &amp; IFREMER, France</a:t>
            </a:r>
          </a:p>
          <a:p>
            <a:r>
              <a:rPr lang="en-DE" i="1" dirty="0">
                <a:solidFill>
                  <a:srgbClr val="132247"/>
                </a:solidFill>
              </a:rPr>
              <a:t>Alexander Haumann, AWI &amp; LMU, Germany</a:t>
            </a:r>
          </a:p>
          <a:p>
            <a:r>
              <a:rPr lang="en-DE" i="1" dirty="0">
                <a:solidFill>
                  <a:srgbClr val="132247"/>
                </a:solidFill>
              </a:rPr>
              <a:t>Dorothea Iovino, CMCC, Italy</a:t>
            </a:r>
          </a:p>
          <a:p>
            <a:r>
              <a:rPr lang="en-DE" i="1" dirty="0">
                <a:solidFill>
                  <a:srgbClr val="132247"/>
                </a:solidFill>
              </a:rPr>
              <a:t>Torge Martin, GEOMAR, Germany</a:t>
            </a:r>
          </a:p>
          <a:p>
            <a:r>
              <a:rPr lang="en-DE" i="1" dirty="0">
                <a:solidFill>
                  <a:srgbClr val="132247"/>
                </a:solidFill>
              </a:rPr>
              <a:t>Alvaro Scardilli, SHN, Argentina</a:t>
            </a:r>
          </a:p>
          <a:p>
            <a:r>
              <a:rPr lang="en-DE" i="1" dirty="0">
                <a:solidFill>
                  <a:srgbClr val="132247"/>
                </a:solidFill>
              </a:rPr>
              <a:t>Amy Solomon, NOAA, USA</a:t>
            </a:r>
          </a:p>
          <a:p>
            <a:r>
              <a:rPr lang="en-DE" b="1" i="1" dirty="0">
                <a:solidFill>
                  <a:srgbClr val="132247"/>
                </a:solidFill>
              </a:rPr>
              <a:t>Riccardo Farneti, ICTP, Italy</a:t>
            </a:r>
          </a:p>
        </p:txBody>
      </p:sp>
      <p:sp>
        <p:nvSpPr>
          <p:cNvPr id="5" name="TextBox 4">
            <a:extLst>
              <a:ext uri="{FF2B5EF4-FFF2-40B4-BE49-F238E27FC236}">
                <a16:creationId xmlns:a16="http://schemas.microsoft.com/office/drawing/2014/main" id="{D763EF14-1E77-C5F6-2243-97F49519D2BB}"/>
              </a:ext>
            </a:extLst>
          </p:cNvPr>
          <p:cNvSpPr txBox="1"/>
          <p:nvPr/>
        </p:nvSpPr>
        <p:spPr>
          <a:xfrm>
            <a:off x="314688" y="3918906"/>
            <a:ext cx="4809922" cy="1200329"/>
          </a:xfrm>
          <a:prstGeom prst="rect">
            <a:avLst/>
          </a:prstGeom>
          <a:noFill/>
        </p:spPr>
        <p:txBody>
          <a:bodyPr wrap="square" rtlCol="0">
            <a:spAutoFit/>
          </a:bodyPr>
          <a:lstStyle/>
          <a:p>
            <a:r>
              <a:rPr lang="en-DE" dirty="0">
                <a:solidFill>
                  <a:srgbClr val="132247"/>
                </a:solidFill>
              </a:rPr>
              <a:t>Planned and co-organized by</a:t>
            </a:r>
          </a:p>
          <a:p>
            <a:r>
              <a:rPr lang="en-DE" b="1" dirty="0">
                <a:solidFill>
                  <a:srgbClr val="132247"/>
                </a:solidFill>
              </a:rPr>
              <a:t>Northern Ocean Region Panel (NORP)   &amp;   Southern Ocean Region Panel (SORP)</a:t>
            </a:r>
          </a:p>
          <a:p>
            <a:r>
              <a:rPr lang="en-GB" dirty="0">
                <a:solidFill>
                  <a:srgbClr val="132247"/>
                </a:solidFill>
              </a:rPr>
              <a:t>o</a:t>
            </a:r>
            <a:r>
              <a:rPr lang="en-DE" dirty="0">
                <a:solidFill>
                  <a:srgbClr val="132247"/>
                </a:solidFill>
              </a:rPr>
              <a:t>f CLIVAR, CliC and IASC/SCAR</a:t>
            </a:r>
          </a:p>
        </p:txBody>
      </p:sp>
    </p:spTree>
    <p:extLst>
      <p:ext uri="{BB962C8B-B14F-4D97-AF65-F5344CB8AC3E}">
        <p14:creationId xmlns:p14="http://schemas.microsoft.com/office/powerpoint/2010/main" val="1318984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9EF79B-B255-CDEF-88B0-A395B9A73108}"/>
              </a:ext>
            </a:extLst>
          </p:cNvPr>
          <p:cNvPicPr>
            <a:picLocks noChangeAspect="1"/>
          </p:cNvPicPr>
          <p:nvPr/>
        </p:nvPicPr>
        <p:blipFill>
          <a:blip r:embed="rId3"/>
          <a:stretch>
            <a:fillRect/>
          </a:stretch>
        </p:blipFill>
        <p:spPr>
          <a:xfrm>
            <a:off x="-18000" y="-18000"/>
            <a:ext cx="12240000" cy="6885000"/>
          </a:xfrm>
          <a:prstGeom prst="rect">
            <a:avLst/>
          </a:prstGeom>
        </p:spPr>
      </p:pic>
      <p:sp>
        <p:nvSpPr>
          <p:cNvPr id="2" name="Rectangle 1">
            <a:extLst>
              <a:ext uri="{FF2B5EF4-FFF2-40B4-BE49-F238E27FC236}">
                <a16:creationId xmlns:a16="http://schemas.microsoft.com/office/drawing/2014/main" id="{11527596-324C-BBDE-F6CB-3EC0631BF741}"/>
              </a:ext>
            </a:extLst>
          </p:cNvPr>
          <p:cNvSpPr/>
          <p:nvPr/>
        </p:nvSpPr>
        <p:spPr>
          <a:xfrm>
            <a:off x="335667" y="4004840"/>
            <a:ext cx="11856333" cy="2430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3" name="TextBox 2">
            <a:extLst>
              <a:ext uri="{FF2B5EF4-FFF2-40B4-BE49-F238E27FC236}">
                <a16:creationId xmlns:a16="http://schemas.microsoft.com/office/drawing/2014/main" id="{7F65D2EA-ABAD-F231-E7FB-6FF7BFF3C1B2}"/>
              </a:ext>
            </a:extLst>
          </p:cNvPr>
          <p:cNvSpPr txBox="1"/>
          <p:nvPr/>
        </p:nvSpPr>
        <p:spPr>
          <a:xfrm>
            <a:off x="381967" y="3970113"/>
            <a:ext cx="5714034" cy="2462213"/>
          </a:xfrm>
          <a:prstGeom prst="rect">
            <a:avLst/>
          </a:prstGeom>
          <a:noFill/>
        </p:spPr>
        <p:txBody>
          <a:bodyPr wrap="square" rtlCol="0">
            <a:spAutoFit/>
          </a:bodyPr>
          <a:lstStyle/>
          <a:p>
            <a:pPr algn="just"/>
            <a:r>
              <a:rPr lang="en-GB" sz="2200" b="0" i="0" u="none" strike="noStrike" dirty="0">
                <a:solidFill>
                  <a:srgbClr val="132247"/>
                </a:solidFill>
                <a:effectLst/>
                <a:latin typeface="Calibri" panose="020F0502020204030204" pitchFamily="34" charset="0"/>
                <a:cs typeface="Calibri" panose="020F0502020204030204" pitchFamily="34" charset="0"/>
              </a:rPr>
              <a:t>The polar regions are key components of the global climate system and have been undergoing rapid, dramatic changes. We will emphasize interactions between the cryosphere, ocean and atmosphere and their regional to global impacts. Arctic and Antarctic similarities and differences will be discussed.</a:t>
            </a:r>
            <a:endParaRPr lang="en-GB" sz="2200" b="0" i="0" u="none" strike="noStrike" dirty="0">
              <a:solidFill>
                <a:schemeClr val="bg1"/>
              </a:solidFill>
              <a:effectLst/>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4012A5E-320A-45A9-5B83-656DABBFBED0}"/>
              </a:ext>
            </a:extLst>
          </p:cNvPr>
          <p:cNvSpPr txBox="1"/>
          <p:nvPr/>
        </p:nvSpPr>
        <p:spPr>
          <a:xfrm>
            <a:off x="6229634" y="3970113"/>
            <a:ext cx="6038666" cy="2462213"/>
          </a:xfrm>
          <a:prstGeom prst="rect">
            <a:avLst/>
          </a:prstGeom>
          <a:noFill/>
        </p:spPr>
        <p:txBody>
          <a:bodyPr wrap="square" rtlCol="0">
            <a:spAutoFit/>
          </a:bodyPr>
          <a:lstStyle/>
          <a:p>
            <a:pPr marL="180000" indent="-180000">
              <a:buFont typeface="Arial" panose="020B0604020202020204" pitchFamily="34" charset="0"/>
              <a:buChar char="•"/>
            </a:pPr>
            <a:r>
              <a:rPr lang="en-GB" sz="2200" b="0" i="0" u="none" strike="noStrike" dirty="0">
                <a:solidFill>
                  <a:srgbClr val="132247"/>
                </a:solidFill>
                <a:effectLst/>
                <a:latin typeface="Calibri" panose="020F0502020204030204" pitchFamily="34" charset="0"/>
                <a:cs typeface="Calibri" panose="020F0502020204030204" pitchFamily="34" charset="0"/>
              </a:rPr>
              <a:t>Polar hydrography</a:t>
            </a:r>
          </a:p>
          <a:p>
            <a:pPr marL="180000" indent="-180000">
              <a:buFont typeface="Arial" panose="020B0604020202020204" pitchFamily="34" charset="0"/>
              <a:buChar char="•"/>
            </a:pPr>
            <a:r>
              <a:rPr lang="en-GB" sz="2200" b="0" i="0" u="none" strike="noStrike" dirty="0">
                <a:solidFill>
                  <a:srgbClr val="132247"/>
                </a:solidFill>
                <a:effectLst/>
                <a:latin typeface="Calibri" panose="020F0502020204030204" pitchFamily="34" charset="0"/>
                <a:cs typeface="Calibri" panose="020F0502020204030204" pitchFamily="34" charset="0"/>
              </a:rPr>
              <a:t>Atmospheric processes and interactions with ocean and cryosphere</a:t>
            </a:r>
          </a:p>
          <a:p>
            <a:pPr marL="180000" indent="-180000">
              <a:buFont typeface="Arial" panose="020B0604020202020204" pitchFamily="34" charset="0"/>
              <a:buChar char="•"/>
            </a:pPr>
            <a:r>
              <a:rPr lang="en-GB" sz="2200" b="0" i="0" u="none" strike="noStrike" dirty="0">
                <a:solidFill>
                  <a:srgbClr val="132247"/>
                </a:solidFill>
                <a:effectLst/>
                <a:latin typeface="Calibri" panose="020F0502020204030204" pitchFamily="34" charset="0"/>
                <a:cs typeface="Calibri" panose="020F0502020204030204" pitchFamily="34" charset="0"/>
              </a:rPr>
              <a:t>Ocean and ice sheet interactions</a:t>
            </a:r>
          </a:p>
          <a:p>
            <a:pPr marL="180000" indent="-180000">
              <a:buFont typeface="Arial" panose="020B0604020202020204" pitchFamily="34" charset="0"/>
              <a:buChar char="•"/>
            </a:pPr>
            <a:r>
              <a:rPr lang="en-GB" sz="2200" b="0" i="0" u="none" strike="noStrike" dirty="0">
                <a:solidFill>
                  <a:srgbClr val="132247"/>
                </a:solidFill>
                <a:effectLst/>
                <a:latin typeface="Calibri" panose="020F0502020204030204" pitchFamily="34" charset="0"/>
                <a:cs typeface="Calibri" panose="020F0502020204030204" pitchFamily="34" charset="0"/>
              </a:rPr>
              <a:t>Role of sea ice and change under global warming</a:t>
            </a:r>
          </a:p>
          <a:p>
            <a:pPr marL="180000" indent="-180000">
              <a:buFont typeface="Arial" panose="020B0604020202020204" pitchFamily="34" charset="0"/>
              <a:buChar char="•"/>
            </a:pPr>
            <a:r>
              <a:rPr lang="en-GB" sz="2200" b="0" i="0" u="none" strike="noStrike" dirty="0">
                <a:solidFill>
                  <a:srgbClr val="132247"/>
                </a:solidFill>
                <a:effectLst/>
                <a:latin typeface="Calibri" panose="020F0502020204030204" pitchFamily="34" charset="0"/>
                <a:cs typeface="Calibri" panose="020F0502020204030204" pitchFamily="34" charset="0"/>
              </a:rPr>
              <a:t>Biogeochemical processes and physical drivers</a:t>
            </a:r>
          </a:p>
          <a:p>
            <a:pPr marL="180000" indent="-180000">
              <a:buFont typeface="Arial" panose="020B0604020202020204" pitchFamily="34" charset="0"/>
              <a:buChar char="•"/>
            </a:pPr>
            <a:r>
              <a:rPr lang="en-GB" sz="2200" b="0" i="0" u="none" strike="noStrike" dirty="0">
                <a:solidFill>
                  <a:srgbClr val="132247"/>
                </a:solidFill>
                <a:effectLst/>
                <a:latin typeface="Calibri" panose="020F0502020204030204" pitchFamily="34" charset="0"/>
                <a:cs typeface="Calibri" panose="020F0502020204030204" pitchFamily="34" charset="0"/>
              </a:rPr>
              <a:t>Observational techniques &amp; numerical modelling</a:t>
            </a:r>
            <a:endParaRPr lang="en-GB" sz="2200" dirty="0">
              <a:solidFill>
                <a:srgbClr val="132247"/>
              </a:solidFill>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8CF141EC-56A0-4F2D-6706-13432DF501F5}"/>
              </a:ext>
            </a:extLst>
          </p:cNvPr>
          <p:cNvSpPr>
            <a:spLocks noChangeAspect="1"/>
          </p:cNvSpPr>
          <p:nvPr/>
        </p:nvSpPr>
        <p:spPr>
          <a:xfrm>
            <a:off x="8003942" y="1593160"/>
            <a:ext cx="2520000" cy="2520000"/>
          </a:xfrm>
          <a:prstGeom prst="ellipse">
            <a:avLst/>
          </a:prstGeom>
          <a:blipFill>
            <a:blip r:embed="rId4"/>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Oval 11">
            <a:extLst>
              <a:ext uri="{FF2B5EF4-FFF2-40B4-BE49-F238E27FC236}">
                <a16:creationId xmlns:a16="http://schemas.microsoft.com/office/drawing/2014/main" id="{E2D3E845-D1B2-C86F-0107-741BDE75F1A4}"/>
              </a:ext>
            </a:extLst>
          </p:cNvPr>
          <p:cNvSpPr>
            <a:spLocks noChangeAspect="1"/>
          </p:cNvSpPr>
          <p:nvPr/>
        </p:nvSpPr>
        <p:spPr>
          <a:xfrm>
            <a:off x="5329566" y="584840"/>
            <a:ext cx="2520000" cy="2520000"/>
          </a:xfrm>
          <a:prstGeom prst="ellipse">
            <a:avLst/>
          </a:prstGeom>
          <a:blipFill>
            <a:blip r:embed="rId5"/>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Arc 12">
            <a:extLst>
              <a:ext uri="{FF2B5EF4-FFF2-40B4-BE49-F238E27FC236}">
                <a16:creationId xmlns:a16="http://schemas.microsoft.com/office/drawing/2014/main" id="{DBA3AC24-B13B-5BC1-D3F0-EBF4C363672D}"/>
              </a:ext>
            </a:extLst>
          </p:cNvPr>
          <p:cNvSpPr/>
          <p:nvPr/>
        </p:nvSpPr>
        <p:spPr>
          <a:xfrm>
            <a:off x="3106615" y="1484840"/>
            <a:ext cx="6013940" cy="2864422"/>
          </a:xfrm>
          <a:prstGeom prst="arc">
            <a:avLst>
              <a:gd name="adj1" fmla="val 18070889"/>
              <a:gd name="adj2" fmla="val 21479904"/>
            </a:avLst>
          </a:prstGeom>
          <a:ln w="152400">
            <a:solidFill>
              <a:srgbClr val="983362"/>
            </a:solidFill>
            <a:headEnd type="triangle"/>
            <a:tailEnd type="triangle"/>
          </a:ln>
          <a:effectLst>
            <a:outerShdw blurRad="38100" dist="63500" dir="8100000" algn="tr" rotWithShape="0">
              <a:schemeClr val="bg1">
                <a:alpha val="75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Tree>
    <p:extLst>
      <p:ext uri="{BB962C8B-B14F-4D97-AF65-F5344CB8AC3E}">
        <p14:creationId xmlns:p14="http://schemas.microsoft.com/office/powerpoint/2010/main" val="3512841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p:nvPr/>
        </p:nvSpPr>
        <p:spPr>
          <a:xfrm>
            <a:off x="663466" y="163645"/>
            <a:ext cx="1189955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Arial"/>
                <a:cs typeface="Arial"/>
                <a:sym typeface="Arial"/>
              </a:rPr>
              <a:t>Arctic Processes in CMIP6 Bootcamp, 11-21 October, 2022, Søminestationen, Denmark</a:t>
            </a: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48" name="Google Shape;148;p7"/>
          <p:cNvPicPr preferRelativeResize="0"/>
          <p:nvPr/>
        </p:nvPicPr>
        <p:blipFill rotWithShape="1">
          <a:blip r:embed="rId3">
            <a:alphaModFix/>
          </a:blip>
          <a:srcRect/>
          <a:stretch/>
        </p:blipFill>
        <p:spPr>
          <a:xfrm>
            <a:off x="813486" y="778444"/>
            <a:ext cx="10565027" cy="57488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p:nvPr/>
        </p:nvSpPr>
        <p:spPr>
          <a:xfrm>
            <a:off x="663466" y="164068"/>
            <a:ext cx="1072843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Arial"/>
                <a:cs typeface="Arial"/>
                <a:sym typeface="Arial"/>
              </a:rPr>
              <a:t>Arctic Processes in CMIP6 Bootcamp, 11-21 October, 2022, Søminestationen, Denmark</a:t>
            </a: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4" name="Google Shape;154;p8"/>
          <p:cNvSpPr txBox="1"/>
          <p:nvPr/>
        </p:nvSpPr>
        <p:spPr>
          <a:xfrm>
            <a:off x="647700" y="646672"/>
            <a:ext cx="11131119" cy="203132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Arial"/>
                <a:cs typeface="Arial"/>
                <a:sym typeface="Arial"/>
              </a:rPr>
              <a:t>22 Participants: ECR students, NORP members, invited guest lecturers and mentors</a:t>
            </a: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Arial"/>
                <a:cs typeface="Arial"/>
                <a:sym typeface="Arial"/>
              </a:rPr>
              <a:t>The main goals of the workshop were:</a:t>
            </a: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a:p>
            <a:pPr marL="285750" marR="0" lvl="0" indent="-285750" algn="just" defTabSz="914400" rtl="0" eaLnBrk="1" fontAlgn="auto" latinLnBrk="0" hangingPunct="1">
              <a:lnSpc>
                <a:spcPct val="100000"/>
              </a:lnSpc>
              <a:spcBef>
                <a:spcPts val="0"/>
              </a:spcBef>
              <a:spcAft>
                <a:spcPts val="0"/>
              </a:spcAft>
              <a:buClr>
                <a:srgbClr val="333333"/>
              </a:buClr>
              <a:buSzPts val="1800"/>
              <a:buFont typeface="Arial"/>
              <a:buChar char="•"/>
              <a:tabLst/>
              <a:defRPr/>
            </a:pPr>
            <a:r>
              <a:rPr kumimoji="0" lang="en-US" sz="1800" b="0" i="0" u="none" strike="noStrike" kern="1200" cap="none" spc="0" normalizeH="0" baseline="0" noProof="0">
                <a:ln>
                  <a:noFill/>
                </a:ln>
                <a:solidFill>
                  <a:srgbClr val="333333"/>
                </a:solidFill>
                <a:effectLst/>
                <a:uLnTx/>
                <a:uFillTx/>
                <a:latin typeface="Arial"/>
                <a:ea typeface="Arial"/>
                <a:cs typeface="Arial"/>
                <a:sym typeface="Arial"/>
              </a:rPr>
              <a:t>Learn how to work with climate model (CMIP6) data, from the modelers who produced them.</a:t>
            </a: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285750" marR="0" lvl="0" indent="-285750" algn="just" defTabSz="914400" rtl="0" eaLnBrk="1" fontAlgn="auto" latinLnBrk="0" hangingPunct="1">
              <a:lnSpc>
                <a:spcPct val="100000"/>
              </a:lnSpc>
              <a:spcBef>
                <a:spcPts val="0"/>
              </a:spcBef>
              <a:spcAft>
                <a:spcPts val="0"/>
              </a:spcAft>
              <a:buClr>
                <a:srgbClr val="333333"/>
              </a:buClr>
              <a:buSzPts val="1800"/>
              <a:buFont typeface="Arial"/>
              <a:buChar char="•"/>
              <a:tabLst/>
              <a:defRPr/>
            </a:pPr>
            <a:r>
              <a:rPr kumimoji="0" lang="en-US" sz="1800" b="0" i="0" u="none" strike="noStrike" kern="1200" cap="none" spc="0" normalizeH="0" baseline="0" noProof="0">
                <a:ln>
                  <a:noFill/>
                </a:ln>
                <a:solidFill>
                  <a:srgbClr val="333333"/>
                </a:solidFill>
                <a:effectLst/>
                <a:uLnTx/>
                <a:uFillTx/>
                <a:latin typeface="Arial"/>
                <a:ea typeface="Arial"/>
                <a:cs typeface="Arial"/>
                <a:sym typeface="Arial"/>
              </a:rPr>
              <a:t>Use these data in conjunction with other datasets to answer crucial scientific questions about the past, present or future Arctic climate system, under the guidance of experts in the field.</a:t>
            </a: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285750" marR="0" lvl="0" indent="-285750" algn="just" defTabSz="914400" rtl="0" eaLnBrk="1" fontAlgn="auto" latinLnBrk="0" hangingPunct="1">
              <a:lnSpc>
                <a:spcPct val="100000"/>
              </a:lnSpc>
              <a:spcBef>
                <a:spcPts val="0"/>
              </a:spcBef>
              <a:spcAft>
                <a:spcPts val="0"/>
              </a:spcAft>
              <a:buClr>
                <a:srgbClr val="333333"/>
              </a:buClr>
              <a:buSzPts val="1800"/>
              <a:buFont typeface="Arial"/>
              <a:buChar char="•"/>
              <a:tabLst/>
              <a:defRPr/>
            </a:pPr>
            <a:r>
              <a:rPr kumimoji="0" lang="en-US" sz="1800" b="0" i="0" u="none" strike="noStrike" kern="1200" cap="none" spc="0" normalizeH="0" baseline="0" noProof="0">
                <a:ln>
                  <a:noFill/>
                </a:ln>
                <a:solidFill>
                  <a:srgbClr val="333333"/>
                </a:solidFill>
                <a:effectLst/>
                <a:uLnTx/>
                <a:uFillTx/>
                <a:latin typeface="Arial"/>
                <a:ea typeface="Arial"/>
                <a:cs typeface="Arial"/>
                <a:sym typeface="Arial"/>
              </a:rPr>
              <a:t>Contribute to publications resulting from the Bootcamp.</a:t>
            </a: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55" name="Google Shape;155;p8"/>
          <p:cNvPicPr preferRelativeResize="0"/>
          <p:nvPr/>
        </p:nvPicPr>
        <p:blipFill rotWithShape="1">
          <a:blip r:embed="rId3">
            <a:alphaModFix/>
          </a:blip>
          <a:srcRect/>
          <a:stretch/>
        </p:blipFill>
        <p:spPr>
          <a:xfrm>
            <a:off x="413181" y="2833340"/>
            <a:ext cx="11365638" cy="36553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p:nvPr/>
        </p:nvSpPr>
        <p:spPr>
          <a:xfrm>
            <a:off x="405357" y="819426"/>
            <a:ext cx="11244651" cy="452431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Arial"/>
                <a:cs typeface="Arial"/>
                <a:sym typeface="Arial"/>
              </a:rPr>
              <a:t>From the CMIP6 Bootcamp there are several projects were initiated:</a:t>
            </a:r>
            <a:br>
              <a:rPr kumimoji="0" lang="en-US" sz="1800" b="0" i="0" u="none" strike="noStrike" kern="1200" cap="none" spc="0" normalizeH="0" baseline="0" noProof="0">
                <a:ln>
                  <a:noFill/>
                </a:ln>
                <a:solidFill>
                  <a:prstClr val="black"/>
                </a:solidFill>
                <a:effectLst/>
                <a:uLnTx/>
                <a:uFillTx/>
                <a:latin typeface="Calibri"/>
                <a:ea typeface="Calibri"/>
                <a:cs typeface="Calibri"/>
                <a:sym typeface="Calibri"/>
              </a:rPr>
            </a:br>
            <a:r>
              <a:rPr kumimoji="0" lang="en-US" sz="1800" b="0" i="0" u="none" strike="noStrike" kern="1200" cap="none" spc="0" normalizeH="0" baseline="0" noProof="0">
                <a:ln>
                  <a:noFill/>
                </a:ln>
                <a:solidFill>
                  <a:prstClr val="black"/>
                </a:solidFill>
                <a:effectLst/>
                <a:uLnTx/>
                <a:uFillTx/>
                <a:latin typeface="Calibri"/>
                <a:ea typeface="Calibri"/>
                <a:cs typeface="Calibri"/>
                <a:sym typeface="Calibri"/>
              </a:rPr>
              <a:t>        </a:t>
            </a:r>
            <a:r>
              <a:rPr kumimoji="0" lang="en-US" sz="1800" b="0" i="0" u="none" strike="noStrike" kern="1200" cap="none" spc="0" normalizeH="0" baseline="0" noProof="0">
                <a:ln>
                  <a:noFill/>
                </a:ln>
                <a:solidFill>
                  <a:prstClr val="black"/>
                </a:solidFill>
                <a:effectLst/>
                <a:uLnTx/>
                <a:uFillTx/>
                <a:latin typeface="Arial"/>
                <a:ea typeface="Arial"/>
                <a:cs typeface="Arial"/>
                <a:sym typeface="Arial"/>
              </a:rPr>
              <a:t>1. WAFFLES: Western Arctic Freshwater Fluxes</a:t>
            </a: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Arial"/>
                <a:cs typeface="Arial"/>
                <a:sym typeface="Arial"/>
              </a:rPr>
              <a:t>2. Fables: Fates of the Beaufort Gyre: Location, Extent and Strength</a:t>
            </a:r>
            <a:br>
              <a:rPr kumimoji="0" lang="en-US" sz="1800" b="0" i="0" u="none" strike="noStrike" kern="1200" cap="none" spc="0" normalizeH="0" baseline="0" noProof="0">
                <a:ln>
                  <a:noFill/>
                </a:ln>
                <a:solidFill>
                  <a:prstClr val="black"/>
                </a:solidFill>
                <a:effectLst/>
                <a:uLnTx/>
                <a:uFillTx/>
                <a:latin typeface="Calibri"/>
                <a:ea typeface="Calibri"/>
                <a:cs typeface="Calibri"/>
                <a:sym typeface="Calibri"/>
              </a:rPr>
            </a:br>
            <a:r>
              <a:rPr kumimoji="0" lang="en-US" sz="1800" b="0" i="0" u="none" strike="noStrike" kern="1200" cap="none" spc="0" normalizeH="0" baseline="0" noProof="0">
                <a:ln>
                  <a:noFill/>
                </a:ln>
                <a:solidFill>
                  <a:prstClr val="black"/>
                </a:solidFill>
                <a:effectLst/>
                <a:uLnTx/>
                <a:uFillTx/>
                <a:latin typeface="Calibri"/>
                <a:ea typeface="Calibri"/>
                <a:cs typeface="Calibri"/>
                <a:sym typeface="Calibri"/>
              </a:rPr>
              <a:t>3. </a:t>
            </a:r>
            <a:r>
              <a:rPr kumimoji="0" lang="en-US" sz="1800" b="0" i="0" u="none" strike="noStrike" kern="1200" cap="none" spc="0" normalizeH="0" baseline="0" noProof="0">
                <a:ln>
                  <a:noFill/>
                </a:ln>
                <a:solidFill>
                  <a:prstClr val="black"/>
                </a:solidFill>
                <a:effectLst/>
                <a:uLnTx/>
                <a:uFillTx/>
                <a:latin typeface="Arial"/>
                <a:ea typeface="Arial"/>
                <a:cs typeface="Arial"/>
                <a:sym typeface="Arial"/>
              </a:rPr>
              <a:t>Mosaic data in CMIP6-focused on sea ice thickness and snow on sea ice</a:t>
            </a:r>
            <a:br>
              <a:rPr kumimoji="0" lang="en-US" sz="1800" b="0" i="0" u="none" strike="noStrike" kern="1200" cap="none" spc="0" normalizeH="0" baseline="0" noProof="0">
                <a:ln>
                  <a:noFill/>
                </a:ln>
                <a:solidFill>
                  <a:prstClr val="black"/>
                </a:solidFill>
                <a:effectLst/>
                <a:uLnTx/>
                <a:uFillTx/>
                <a:latin typeface="Calibri"/>
                <a:ea typeface="Calibri"/>
                <a:cs typeface="Calibri"/>
                <a:sym typeface="Calibri"/>
              </a:rPr>
            </a:br>
            <a:r>
              <a:rPr kumimoji="0" lang="en-US" sz="1800" b="0" i="0" u="none" strike="noStrike" kern="1200" cap="none" spc="0" normalizeH="0" baseline="0" noProof="0">
                <a:ln>
                  <a:noFill/>
                </a:ln>
                <a:solidFill>
                  <a:prstClr val="black"/>
                </a:solidFill>
                <a:effectLst/>
                <a:uLnTx/>
                <a:uFillTx/>
                <a:latin typeface="Arial"/>
                <a:ea typeface="Arial"/>
                <a:cs typeface="Arial"/>
                <a:sym typeface="Arial"/>
              </a:rPr>
              <a:t>4. Exchanges: Arctic - North Atlantic Exchanges</a:t>
            </a: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Arial"/>
                <a:cs typeface="Arial"/>
                <a:sym typeface="Arial"/>
              </a:rPr>
              <a:t>5. Greenland precipitation signals</a:t>
            </a:r>
            <a:br>
              <a:rPr kumimoji="0" lang="en-US" sz="1800" b="0" i="0" u="none" strike="noStrike" kern="1200" cap="none" spc="0" normalizeH="0" baseline="0" noProof="0">
                <a:ln>
                  <a:noFill/>
                </a:ln>
                <a:solidFill>
                  <a:prstClr val="black"/>
                </a:solidFill>
                <a:effectLst/>
                <a:uLnTx/>
                <a:uFillTx/>
                <a:latin typeface="Calibri"/>
                <a:ea typeface="Calibri"/>
                <a:cs typeface="Calibri"/>
                <a:sym typeface="Calibri"/>
              </a:rPr>
            </a:br>
            <a:r>
              <a:rPr kumimoji="0" lang="en-US" sz="1800" b="0" i="0" u="none" strike="noStrike" kern="1200" cap="none" spc="0" normalizeH="0" baseline="0" noProof="0">
                <a:ln>
                  <a:noFill/>
                </a:ln>
                <a:solidFill>
                  <a:prstClr val="black"/>
                </a:solidFill>
                <a:effectLst/>
                <a:uLnTx/>
                <a:uFillTx/>
                <a:latin typeface="Arial"/>
                <a:ea typeface="Arial"/>
                <a:cs typeface="Arial"/>
                <a:sym typeface="Arial"/>
              </a:rPr>
              <a:t>6. PAMIP</a:t>
            </a:r>
            <a:br>
              <a:rPr kumimoji="0" lang="en-US" sz="1800" b="0" i="0" u="none" strike="noStrike" kern="1200" cap="none" spc="0" normalizeH="0" baseline="0" noProof="0">
                <a:ln>
                  <a:noFill/>
                </a:ln>
                <a:solidFill>
                  <a:prstClr val="black"/>
                </a:solidFill>
                <a:effectLst/>
                <a:uLnTx/>
                <a:uFillTx/>
                <a:latin typeface="Calibri"/>
                <a:ea typeface="Calibri"/>
                <a:cs typeface="Calibri"/>
                <a:sym typeface="Calibri"/>
              </a:rPr>
            </a:br>
            <a:r>
              <a:rPr kumimoji="0" lang="en-US" sz="1800" b="0" i="0" u="none" strike="noStrike" kern="1200" cap="none" spc="0" normalizeH="0" baseline="0" noProof="0">
                <a:ln>
                  <a:noFill/>
                </a:ln>
                <a:solidFill>
                  <a:prstClr val="black"/>
                </a:solidFill>
                <a:effectLst/>
                <a:uLnTx/>
                <a:uFillTx/>
                <a:latin typeface="Arial"/>
                <a:ea typeface="Arial"/>
                <a:cs typeface="Arial"/>
                <a:sym typeface="Arial"/>
              </a:rPr>
              <a:t>7. BALSI: Boundary Atmospheric Layer over Sea Ice</a:t>
            </a:r>
            <a:br>
              <a:rPr kumimoji="0" lang="en-US" sz="1800" b="0" i="0" u="none" strike="noStrike" kern="1200" cap="none" spc="0" normalizeH="0" baseline="0" noProof="0">
                <a:ln>
                  <a:noFill/>
                </a:ln>
                <a:solidFill>
                  <a:prstClr val="black"/>
                </a:solidFill>
                <a:effectLst/>
                <a:uLnTx/>
                <a:uFillTx/>
                <a:latin typeface="Calibri"/>
                <a:ea typeface="Calibri"/>
                <a:cs typeface="Calibri"/>
                <a:sym typeface="Calibri"/>
              </a:rPr>
            </a:b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Arial"/>
                <a:cs typeface="Arial"/>
                <a:sym typeface="Arial"/>
              </a:rPr>
              <a:t>Scientific capacity building and career support:</a:t>
            </a:r>
            <a:r>
              <a:rPr kumimoji="0" lang="en-US" sz="1800" b="0" i="0" u="none" strike="noStrike" kern="1200" cap="none" spc="0" normalizeH="0" baseline="0" noProof="0">
                <a:ln>
                  <a:noFill/>
                </a:ln>
                <a:solidFill>
                  <a:prstClr val="black"/>
                </a:solidFill>
                <a:effectLst/>
                <a:uLnTx/>
                <a:uFillTx/>
                <a:latin typeface="Courier New"/>
                <a:ea typeface="Courier New"/>
                <a:cs typeface="Courier New"/>
                <a:sym typeface="Courier New"/>
              </a:rPr>
              <a:t> </a:t>
            </a: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Arial"/>
                <a:cs typeface="Arial"/>
                <a:sym typeface="Arial"/>
              </a:rPr>
              <a:t>The Arctic Processes in CMIP6 Bootcamp was an </a:t>
            </a: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Arial"/>
                <a:cs typeface="Arial"/>
                <a:sym typeface="Arial"/>
              </a:rPr>
              <a:t>activity designed for young scientists and PhD students, </a:t>
            </a: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Arial"/>
                <a:cs typeface="Arial"/>
                <a:sym typeface="Arial"/>
              </a:rPr>
              <a:t>and was very successful.</a:t>
            </a: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Arial"/>
                <a:cs typeface="Arial"/>
                <a:sym typeface="Arial"/>
              </a:rPr>
              <a:t>Ideas for follow-on activities?</a:t>
            </a: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1" name="Google Shape;161;p9"/>
          <p:cNvSpPr txBox="1"/>
          <p:nvPr/>
        </p:nvSpPr>
        <p:spPr>
          <a:xfrm>
            <a:off x="647700" y="165225"/>
            <a:ext cx="1072843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Arial"/>
                <a:cs typeface="Arial"/>
                <a:sym typeface="Arial"/>
              </a:rPr>
              <a:t>Arctic Processes in CMIP6 Bootcamp, 11-21 October, 2022, Søminestationen, Denmark</a:t>
            </a: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62" name="Google Shape;162;p9" descr="Raphael Köhler presenting FaBLES on a powerpoint presentation"/>
          <p:cNvPicPr preferRelativeResize="0"/>
          <p:nvPr/>
        </p:nvPicPr>
        <p:blipFill rotWithShape="1">
          <a:blip r:embed="rId3">
            <a:alphaModFix/>
          </a:blip>
          <a:srcRect/>
          <a:stretch/>
        </p:blipFill>
        <p:spPr>
          <a:xfrm>
            <a:off x="6695708" y="2608498"/>
            <a:ext cx="5223023" cy="39172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10"/>
          <p:cNvPicPr preferRelativeResize="0"/>
          <p:nvPr/>
        </p:nvPicPr>
        <p:blipFill rotWithShape="1">
          <a:blip r:embed="rId3">
            <a:alphaModFix/>
          </a:blip>
          <a:srcRect/>
          <a:stretch/>
        </p:blipFill>
        <p:spPr>
          <a:xfrm>
            <a:off x="647700" y="685800"/>
            <a:ext cx="10993395" cy="51589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pSp>
        <p:nvGrpSpPr>
          <p:cNvPr id="173" name="Google Shape;173;p11"/>
          <p:cNvGrpSpPr/>
          <p:nvPr/>
        </p:nvGrpSpPr>
        <p:grpSpPr>
          <a:xfrm>
            <a:off x="324386" y="1219659"/>
            <a:ext cx="11543227" cy="2487360"/>
            <a:chOff x="343977" y="4213010"/>
            <a:chExt cx="11543227" cy="2487360"/>
          </a:xfrm>
        </p:grpSpPr>
        <p:pic>
          <p:nvPicPr>
            <p:cNvPr id="174" name="Google Shape;174;p11"/>
            <p:cNvPicPr preferRelativeResize="0"/>
            <p:nvPr/>
          </p:nvPicPr>
          <p:blipFill rotWithShape="1">
            <a:blip r:embed="rId3">
              <a:alphaModFix/>
            </a:blip>
            <a:srcRect/>
            <a:stretch/>
          </p:blipFill>
          <p:spPr>
            <a:xfrm>
              <a:off x="343977" y="4213010"/>
              <a:ext cx="3689371" cy="2487360"/>
            </a:xfrm>
            <a:prstGeom prst="rect">
              <a:avLst/>
            </a:prstGeom>
            <a:noFill/>
            <a:ln>
              <a:noFill/>
            </a:ln>
          </p:spPr>
        </p:pic>
        <p:pic>
          <p:nvPicPr>
            <p:cNvPr id="175" name="Google Shape;175;p11"/>
            <p:cNvPicPr preferRelativeResize="0"/>
            <p:nvPr/>
          </p:nvPicPr>
          <p:blipFill rotWithShape="1">
            <a:blip r:embed="rId4">
              <a:alphaModFix/>
            </a:blip>
            <a:srcRect/>
            <a:stretch/>
          </p:blipFill>
          <p:spPr>
            <a:xfrm>
              <a:off x="4357539" y="4213010"/>
              <a:ext cx="3462162" cy="2487360"/>
            </a:xfrm>
            <a:prstGeom prst="rect">
              <a:avLst/>
            </a:prstGeom>
            <a:noFill/>
            <a:ln>
              <a:noFill/>
            </a:ln>
          </p:spPr>
        </p:pic>
        <p:pic>
          <p:nvPicPr>
            <p:cNvPr id="176" name="Google Shape;176;p11"/>
            <p:cNvPicPr preferRelativeResize="0"/>
            <p:nvPr/>
          </p:nvPicPr>
          <p:blipFill rotWithShape="1">
            <a:blip r:embed="rId5">
              <a:alphaModFix/>
            </a:blip>
            <a:srcRect/>
            <a:stretch/>
          </p:blipFill>
          <p:spPr>
            <a:xfrm>
              <a:off x="8143891" y="4213010"/>
              <a:ext cx="3743313" cy="2487360"/>
            </a:xfrm>
            <a:prstGeom prst="rect">
              <a:avLst/>
            </a:prstGeom>
            <a:noFill/>
            <a:ln>
              <a:noFill/>
            </a:ln>
          </p:spPr>
        </p:pic>
      </p:grpSp>
      <p:sp>
        <p:nvSpPr>
          <p:cNvPr id="177" name="Google Shape;177;p11"/>
          <p:cNvSpPr txBox="1"/>
          <p:nvPr/>
        </p:nvSpPr>
        <p:spPr>
          <a:xfrm>
            <a:off x="647700" y="165225"/>
            <a:ext cx="10728435" cy="83099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Calibri"/>
                <a:cs typeface="Calibri"/>
                <a:sym typeface="Calibri"/>
              </a:rPr>
              <a:t>NORP-SORP </a:t>
            </a:r>
            <a:r>
              <a:rPr kumimoji="0" lang="en-US" sz="2400" b="1" i="0" u="none" strike="noStrike" kern="1200" cap="none" spc="0" normalizeH="0" baseline="0" noProof="0">
                <a:ln>
                  <a:noFill/>
                </a:ln>
                <a:solidFill>
                  <a:prstClr val="black"/>
                </a:solidFill>
                <a:effectLst/>
                <a:highlight>
                  <a:srgbClr val="FFFFFF"/>
                </a:highlight>
                <a:uLnTx/>
                <a:uFillTx/>
                <a:latin typeface="Calibri"/>
                <a:ea typeface="Calibri"/>
                <a:cs typeface="Calibri"/>
                <a:sym typeface="Calibri"/>
              </a:rPr>
              <a:t>workshop on polar fresh water: Sources, Pathways and ImpaCts of frEsh water in northern and soUthern Polar oceans and seas (SPICE UP)</a:t>
            </a:r>
            <a:endParaRPr kumimoji="0" sz="2400" b="1" i="0" u="none" strike="noStrike" kern="1200" cap="none" spc="0" normalizeH="0" baseline="0" noProof="0">
              <a:ln>
                <a:noFill/>
              </a:ln>
              <a:solidFill>
                <a:prstClr val="black"/>
              </a:solidFill>
              <a:effectLst/>
              <a:uLnTx/>
              <a:uFillTx/>
              <a:latin typeface="Calibri"/>
              <a:ea typeface="Calibri"/>
              <a:cs typeface="Calibri"/>
              <a:sym typeface="Calibri"/>
            </a:endParaRPr>
          </a:p>
        </p:txBody>
      </p:sp>
      <p:pic>
        <p:nvPicPr>
          <p:cNvPr id="178" name="Google Shape;178;p11"/>
          <p:cNvPicPr preferRelativeResize="0"/>
          <p:nvPr/>
        </p:nvPicPr>
        <p:blipFill rotWithShape="1">
          <a:blip r:embed="rId6">
            <a:alphaModFix/>
          </a:blip>
          <a:srcRect/>
          <a:stretch/>
        </p:blipFill>
        <p:spPr>
          <a:xfrm>
            <a:off x="2126218" y="3774583"/>
            <a:ext cx="7918894" cy="29342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934</Words>
  <Application>Microsoft Office PowerPoint</Application>
  <PresentationFormat>Panorámica</PresentationFormat>
  <Paragraphs>107</Paragraphs>
  <Slides>14</Slides>
  <Notes>14</Notes>
  <HiddenSlides>4</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14</vt:i4>
      </vt:variant>
    </vt:vector>
  </HeadingPairs>
  <TitlesOfParts>
    <vt:vector size="27" baseType="lpstr">
      <vt:lpstr>Aptos</vt:lpstr>
      <vt:lpstr>Aptos Display</vt:lpstr>
      <vt:lpstr>Arial</vt:lpstr>
      <vt:lpstr>Calibri</vt:lpstr>
      <vt:lpstr>Calibri Light</vt:lpstr>
      <vt:lpstr>Courier New</vt:lpstr>
      <vt:lpstr>GillSansNovaBook</vt:lpstr>
      <vt:lpstr>Open Sans</vt:lpstr>
      <vt:lpstr>system-ui</vt:lpstr>
      <vt:lpstr>Verdana</vt:lpstr>
      <vt:lpstr>Wingdings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Alvaro Scardilli</cp:lastModifiedBy>
  <cp:revision>60</cp:revision>
  <dcterms:created xsi:type="dcterms:W3CDTF">2024-07-17T11:24:17Z</dcterms:created>
  <dcterms:modified xsi:type="dcterms:W3CDTF">2024-07-22T06:42:40Z</dcterms:modified>
</cp:coreProperties>
</file>