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97" r:id="rId2"/>
    <p:sldId id="260" r:id="rId3"/>
    <p:sldId id="272" r:id="rId4"/>
    <p:sldId id="273" r:id="rId5"/>
    <p:sldId id="261" r:id="rId6"/>
    <p:sldId id="286" r:id="rId7"/>
    <p:sldId id="287" r:id="rId8"/>
    <p:sldId id="278" r:id="rId9"/>
    <p:sldId id="293" r:id="rId10"/>
    <p:sldId id="276" r:id="rId11"/>
    <p:sldId id="284" r:id="rId12"/>
    <p:sldId id="285" r:id="rId13"/>
    <p:sldId id="277" r:id="rId14"/>
    <p:sldId id="259" r:id="rId15"/>
    <p:sldId id="279" r:id="rId16"/>
    <p:sldId id="298" r:id="rId17"/>
    <p:sldId id="281" r:id="rId18"/>
    <p:sldId id="263" r:id="rId19"/>
    <p:sldId id="275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3386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orient="horz" pos="2659" userDrawn="1">
          <p15:clr>
            <a:srgbClr val="A4A3A4"/>
          </p15:clr>
        </p15:guide>
        <p15:guide id="5" pos="6993" userDrawn="1">
          <p15:clr>
            <a:srgbClr val="A4A3A4"/>
          </p15:clr>
        </p15:guide>
        <p15:guide id="6" orient="horz" pos="981" userDrawn="1">
          <p15:clr>
            <a:srgbClr val="A4A3A4"/>
          </p15:clr>
        </p15:guide>
        <p15:guide id="7" pos="43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E2E5D"/>
    <a:srgbClr val="0B7379"/>
    <a:srgbClr val="FCAC48"/>
    <a:srgbClr val="70D2B0"/>
    <a:srgbClr val="8C933C"/>
    <a:srgbClr val="000000"/>
    <a:srgbClr val="C8C8C8"/>
    <a:srgbClr val="E7E778"/>
    <a:srgbClr val="FFD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13"/>
    <p:restoredTop sz="96327"/>
  </p:normalViewPr>
  <p:slideViewPr>
    <p:cSldViewPr snapToGrid="0" showGuides="1">
      <p:cViewPr varScale="1">
        <p:scale>
          <a:sx n="127" d="100"/>
          <a:sy n="127" d="100"/>
        </p:scale>
        <p:origin x="912" y="176"/>
      </p:cViewPr>
      <p:guideLst>
        <p:guide orient="horz" pos="278"/>
        <p:guide pos="3386"/>
        <p:guide pos="347"/>
        <p:guide orient="horz" pos="2659"/>
        <p:guide pos="6993"/>
        <p:guide orient="horz" pos="981"/>
        <p:guide pos="43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acussian/Documents/Statistics/Annual%20Report/2023/2023%20AR%20Chart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acussian/Documents/Statistics/Annual%20Report/2023/2023%20AR%20Chart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acussian/Documents/Statistics/Annual%20Report/2023/2023%20AR%20Chart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'Papers &amp; Citations'!$E$3:$E$62</c:f>
              <c:strCache>
                <c:ptCount val="6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8</c:v>
                </c:pt>
                <c:pt idx="9">
                  <c:v>104</c:v>
                </c:pt>
                <c:pt idx="10">
                  <c:v>116</c:v>
                </c:pt>
                <c:pt idx="11">
                  <c:v>100</c:v>
                </c:pt>
                <c:pt idx="12">
                  <c:v>71</c:v>
                </c:pt>
                <c:pt idx="13">
                  <c:v>84</c:v>
                </c:pt>
                <c:pt idx="14">
                  <c:v>107</c:v>
                </c:pt>
                <c:pt idx="15">
                  <c:v>105</c:v>
                </c:pt>
                <c:pt idx="16">
                  <c:v>116</c:v>
                </c:pt>
                <c:pt idx="17">
                  <c:v>99</c:v>
                </c:pt>
                <c:pt idx="18">
                  <c:v>111</c:v>
                </c:pt>
                <c:pt idx="19">
                  <c:v>141</c:v>
                </c:pt>
                <c:pt idx="20">
                  <c:v>144</c:v>
                </c:pt>
                <c:pt idx="21">
                  <c:v>134</c:v>
                </c:pt>
                <c:pt idx="22">
                  <c:v>149</c:v>
                </c:pt>
                <c:pt idx="23">
                  <c:v>206</c:v>
                </c:pt>
                <c:pt idx="24">
                  <c:v>209</c:v>
                </c:pt>
                <c:pt idx="25">
                  <c:v>184</c:v>
                </c:pt>
                <c:pt idx="26">
                  <c:v>215</c:v>
                </c:pt>
                <c:pt idx="27">
                  <c:v>230</c:v>
                </c:pt>
                <c:pt idx="28">
                  <c:v>247</c:v>
                </c:pt>
                <c:pt idx="29">
                  <c:v>258</c:v>
                </c:pt>
                <c:pt idx="30">
                  <c:v>262</c:v>
                </c:pt>
                <c:pt idx="31">
                  <c:v>245</c:v>
                </c:pt>
                <c:pt idx="32">
                  <c:v>281</c:v>
                </c:pt>
                <c:pt idx="33">
                  <c:v>282</c:v>
                </c:pt>
                <c:pt idx="34">
                  <c:v>268</c:v>
                </c:pt>
                <c:pt idx="35">
                  <c:v>318</c:v>
                </c:pt>
                <c:pt idx="36">
                  <c:v>314</c:v>
                </c:pt>
                <c:pt idx="37">
                  <c:v>289</c:v>
                </c:pt>
                <c:pt idx="38">
                  <c:v>282</c:v>
                </c:pt>
                <c:pt idx="39">
                  <c:v>327</c:v>
                </c:pt>
                <c:pt idx="40">
                  <c:v>332</c:v>
                </c:pt>
                <c:pt idx="41">
                  <c:v>357</c:v>
                </c:pt>
                <c:pt idx="42">
                  <c:v>342</c:v>
                </c:pt>
                <c:pt idx="43">
                  <c:v>323</c:v>
                </c:pt>
                <c:pt idx="44">
                  <c:v>346</c:v>
                </c:pt>
                <c:pt idx="45">
                  <c:v>294</c:v>
                </c:pt>
                <c:pt idx="46">
                  <c:v>296</c:v>
                </c:pt>
                <c:pt idx="47">
                  <c:v>333</c:v>
                </c:pt>
                <c:pt idx="48">
                  <c:v>448</c:v>
                </c:pt>
                <c:pt idx="49">
                  <c:v>426</c:v>
                </c:pt>
                <c:pt idx="50">
                  <c:v>447</c:v>
                </c:pt>
                <c:pt idx="51">
                  <c:v>466</c:v>
                </c:pt>
                <c:pt idx="52">
                  <c:v>518</c:v>
                </c:pt>
                <c:pt idx="53">
                  <c:v>464</c:v>
                </c:pt>
                <c:pt idx="54">
                  <c:v>488</c:v>
                </c:pt>
                <c:pt idx="55">
                  <c:v>515</c:v>
                </c:pt>
                <c:pt idx="56">
                  <c:v>582</c:v>
                </c:pt>
                <c:pt idx="57">
                  <c:v>544</c:v>
                </c:pt>
                <c:pt idx="58">
                  <c:v>456</c:v>
                </c:pt>
                <c:pt idx="59">
                  <c:v>502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numRef>
              <c:f>'Papers &amp; Citations'!$B$3:$B$62</c:f>
              <c:numCache>
                <c:formatCode>General</c:formatCode>
                <c:ptCount val="60"/>
                <c:pt idx="0">
                  <c:v>1964</c:v>
                </c:pt>
                <c:pt idx="1">
                  <c:v>1965</c:v>
                </c:pt>
                <c:pt idx="2">
                  <c:v>1966</c:v>
                </c:pt>
                <c:pt idx="3">
                  <c:v>1967</c:v>
                </c:pt>
                <c:pt idx="4">
                  <c:v>1968</c:v>
                </c:pt>
                <c:pt idx="5">
                  <c:v>1969</c:v>
                </c:pt>
                <c:pt idx="6">
                  <c:v>1970</c:v>
                </c:pt>
                <c:pt idx="7">
                  <c:v>1971</c:v>
                </c:pt>
                <c:pt idx="8">
                  <c:v>1972</c:v>
                </c:pt>
                <c:pt idx="9">
                  <c:v>1973</c:v>
                </c:pt>
                <c:pt idx="10">
                  <c:v>1974</c:v>
                </c:pt>
                <c:pt idx="11">
                  <c:v>1975</c:v>
                </c:pt>
                <c:pt idx="12">
                  <c:v>1976</c:v>
                </c:pt>
                <c:pt idx="13">
                  <c:v>1977</c:v>
                </c:pt>
                <c:pt idx="14">
                  <c:v>1978</c:v>
                </c:pt>
                <c:pt idx="15">
                  <c:v>1979</c:v>
                </c:pt>
                <c:pt idx="16">
                  <c:v>1980</c:v>
                </c:pt>
                <c:pt idx="17">
                  <c:v>1981</c:v>
                </c:pt>
                <c:pt idx="18">
                  <c:v>1982</c:v>
                </c:pt>
                <c:pt idx="19">
                  <c:v>1983</c:v>
                </c:pt>
                <c:pt idx="20">
                  <c:v>1984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1998</c:v>
                </c:pt>
                <c:pt idx="35">
                  <c:v>1999</c:v>
                </c:pt>
                <c:pt idx="36">
                  <c:v>2000</c:v>
                </c:pt>
                <c:pt idx="37">
                  <c:v>2001</c:v>
                </c:pt>
                <c:pt idx="38">
                  <c:v>2002</c:v>
                </c:pt>
                <c:pt idx="39">
                  <c:v>2003</c:v>
                </c:pt>
                <c:pt idx="40">
                  <c:v>2004</c:v>
                </c:pt>
                <c:pt idx="41">
                  <c:v>2005</c:v>
                </c:pt>
                <c:pt idx="42">
                  <c:v>2006</c:v>
                </c:pt>
                <c:pt idx="43">
                  <c:v>2007</c:v>
                </c:pt>
                <c:pt idx="44">
                  <c:v>2008</c:v>
                </c:pt>
                <c:pt idx="45">
                  <c:v>2009</c:v>
                </c:pt>
                <c:pt idx="46">
                  <c:v>2010</c:v>
                </c:pt>
                <c:pt idx="47">
                  <c:v>2011</c:v>
                </c:pt>
                <c:pt idx="48">
                  <c:v>2012</c:v>
                </c:pt>
                <c:pt idx="49">
                  <c:v>2013</c:v>
                </c:pt>
                <c:pt idx="50">
                  <c:v>2014</c:v>
                </c:pt>
                <c:pt idx="51">
                  <c:v>2015</c:v>
                </c:pt>
                <c:pt idx="52">
                  <c:v>2016</c:v>
                </c:pt>
                <c:pt idx="53">
                  <c:v>2017</c:v>
                </c:pt>
                <c:pt idx="54">
                  <c:v>2018</c:v>
                </c:pt>
                <c:pt idx="55">
                  <c:v>2019</c:v>
                </c:pt>
                <c:pt idx="56">
                  <c:v>2020</c:v>
                </c:pt>
                <c:pt idx="57">
                  <c:v>2021</c:v>
                </c:pt>
                <c:pt idx="58">
                  <c:v>2022</c:v>
                </c:pt>
                <c:pt idx="59">
                  <c:v>2023</c:v>
                </c:pt>
              </c:numCache>
            </c:numRef>
          </c:cat>
          <c:val>
            <c:numRef>
              <c:f>'Papers &amp; Citations'!$E$3:$E$62</c:f>
              <c:numCache>
                <c:formatCode>General</c:formatCode>
                <c:ptCount val="6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8</c:v>
                </c:pt>
                <c:pt idx="9">
                  <c:v>104</c:v>
                </c:pt>
                <c:pt idx="10">
                  <c:v>116</c:v>
                </c:pt>
                <c:pt idx="11">
                  <c:v>100</c:v>
                </c:pt>
                <c:pt idx="12">
                  <c:v>71</c:v>
                </c:pt>
                <c:pt idx="13">
                  <c:v>84</c:v>
                </c:pt>
                <c:pt idx="14">
                  <c:v>107</c:v>
                </c:pt>
                <c:pt idx="15">
                  <c:v>105</c:v>
                </c:pt>
                <c:pt idx="16">
                  <c:v>116</c:v>
                </c:pt>
                <c:pt idx="17">
                  <c:v>99</c:v>
                </c:pt>
                <c:pt idx="18">
                  <c:v>111</c:v>
                </c:pt>
                <c:pt idx="19">
                  <c:v>141</c:v>
                </c:pt>
                <c:pt idx="20">
                  <c:v>144</c:v>
                </c:pt>
                <c:pt idx="21">
                  <c:v>134</c:v>
                </c:pt>
                <c:pt idx="22">
                  <c:v>149</c:v>
                </c:pt>
                <c:pt idx="23">
                  <c:v>206</c:v>
                </c:pt>
                <c:pt idx="24">
                  <c:v>209</c:v>
                </c:pt>
                <c:pt idx="25">
                  <c:v>184</c:v>
                </c:pt>
                <c:pt idx="26">
                  <c:v>215</c:v>
                </c:pt>
                <c:pt idx="27">
                  <c:v>230</c:v>
                </c:pt>
                <c:pt idx="28">
                  <c:v>247</c:v>
                </c:pt>
                <c:pt idx="29">
                  <c:v>258</c:v>
                </c:pt>
                <c:pt idx="30">
                  <c:v>262</c:v>
                </c:pt>
                <c:pt idx="31">
                  <c:v>245</c:v>
                </c:pt>
                <c:pt idx="32">
                  <c:v>281</c:v>
                </c:pt>
                <c:pt idx="33">
                  <c:v>282</c:v>
                </c:pt>
                <c:pt idx="34">
                  <c:v>268</c:v>
                </c:pt>
                <c:pt idx="35">
                  <c:v>318</c:v>
                </c:pt>
                <c:pt idx="36">
                  <c:v>314</c:v>
                </c:pt>
                <c:pt idx="37">
                  <c:v>289</c:v>
                </c:pt>
                <c:pt idx="38">
                  <c:v>282</c:v>
                </c:pt>
                <c:pt idx="39">
                  <c:v>327</c:v>
                </c:pt>
                <c:pt idx="40">
                  <c:v>332</c:v>
                </c:pt>
                <c:pt idx="41">
                  <c:v>357</c:v>
                </c:pt>
                <c:pt idx="42">
                  <c:v>342</c:v>
                </c:pt>
                <c:pt idx="43">
                  <c:v>323</c:v>
                </c:pt>
                <c:pt idx="44">
                  <c:v>346</c:v>
                </c:pt>
                <c:pt idx="45">
                  <c:v>294</c:v>
                </c:pt>
                <c:pt idx="46">
                  <c:v>296</c:v>
                </c:pt>
                <c:pt idx="47">
                  <c:v>333</c:v>
                </c:pt>
                <c:pt idx="48">
                  <c:v>448</c:v>
                </c:pt>
                <c:pt idx="49">
                  <c:v>426</c:v>
                </c:pt>
                <c:pt idx="50">
                  <c:v>447</c:v>
                </c:pt>
                <c:pt idx="51">
                  <c:v>466</c:v>
                </c:pt>
                <c:pt idx="52">
                  <c:v>518</c:v>
                </c:pt>
                <c:pt idx="53">
                  <c:v>464</c:v>
                </c:pt>
                <c:pt idx="54">
                  <c:v>488</c:v>
                </c:pt>
                <c:pt idx="55">
                  <c:v>515</c:v>
                </c:pt>
                <c:pt idx="56">
                  <c:v>582</c:v>
                </c:pt>
                <c:pt idx="57">
                  <c:v>544</c:v>
                </c:pt>
                <c:pt idx="58">
                  <c:v>456</c:v>
                </c:pt>
                <c:pt idx="59">
                  <c:v>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5F-4F42-8B71-4D48684B4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4682896"/>
        <c:axId val="1"/>
      </c:barChart>
      <c:catAx>
        <c:axId val="84468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844682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 cap="flat" cmpd="sng" algn="ctr">
      <a:solidFill>
        <a:schemeClr val="accent3"/>
      </a:solidFill>
      <a:round/>
    </a:ln>
    <a:effectLst/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numRef>
              <c:f>'Papers &amp; Citations'!$B$3:$B$62</c:f>
              <c:numCache>
                <c:formatCode>General</c:formatCode>
                <c:ptCount val="60"/>
                <c:pt idx="0">
                  <c:v>1964</c:v>
                </c:pt>
                <c:pt idx="1">
                  <c:v>1965</c:v>
                </c:pt>
                <c:pt idx="2">
                  <c:v>1966</c:v>
                </c:pt>
                <c:pt idx="3">
                  <c:v>1967</c:v>
                </c:pt>
                <c:pt idx="4">
                  <c:v>1968</c:v>
                </c:pt>
                <c:pt idx="5">
                  <c:v>1969</c:v>
                </c:pt>
                <c:pt idx="6">
                  <c:v>1970</c:v>
                </c:pt>
                <c:pt idx="7">
                  <c:v>1971</c:v>
                </c:pt>
                <c:pt idx="8">
                  <c:v>1972</c:v>
                </c:pt>
                <c:pt idx="9">
                  <c:v>1973</c:v>
                </c:pt>
                <c:pt idx="10">
                  <c:v>1974</c:v>
                </c:pt>
                <c:pt idx="11">
                  <c:v>1975</c:v>
                </c:pt>
                <c:pt idx="12">
                  <c:v>1976</c:v>
                </c:pt>
                <c:pt idx="13">
                  <c:v>1977</c:v>
                </c:pt>
                <c:pt idx="14">
                  <c:v>1978</c:v>
                </c:pt>
                <c:pt idx="15">
                  <c:v>1979</c:v>
                </c:pt>
                <c:pt idx="16">
                  <c:v>1980</c:v>
                </c:pt>
                <c:pt idx="17">
                  <c:v>1981</c:v>
                </c:pt>
                <c:pt idx="18">
                  <c:v>1982</c:v>
                </c:pt>
                <c:pt idx="19">
                  <c:v>1983</c:v>
                </c:pt>
                <c:pt idx="20">
                  <c:v>1984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1998</c:v>
                </c:pt>
                <c:pt idx="35">
                  <c:v>1999</c:v>
                </c:pt>
                <c:pt idx="36">
                  <c:v>2000</c:v>
                </c:pt>
                <c:pt idx="37">
                  <c:v>2001</c:v>
                </c:pt>
                <c:pt idx="38">
                  <c:v>2002</c:v>
                </c:pt>
                <c:pt idx="39">
                  <c:v>2003</c:v>
                </c:pt>
                <c:pt idx="40">
                  <c:v>2004</c:v>
                </c:pt>
                <c:pt idx="41">
                  <c:v>2005</c:v>
                </c:pt>
                <c:pt idx="42">
                  <c:v>2006</c:v>
                </c:pt>
                <c:pt idx="43">
                  <c:v>2007</c:v>
                </c:pt>
                <c:pt idx="44">
                  <c:v>2008</c:v>
                </c:pt>
                <c:pt idx="45">
                  <c:v>2009</c:v>
                </c:pt>
                <c:pt idx="46">
                  <c:v>2010</c:v>
                </c:pt>
                <c:pt idx="47">
                  <c:v>2011</c:v>
                </c:pt>
                <c:pt idx="48">
                  <c:v>2012</c:v>
                </c:pt>
                <c:pt idx="49">
                  <c:v>2013</c:v>
                </c:pt>
                <c:pt idx="50">
                  <c:v>2014</c:v>
                </c:pt>
                <c:pt idx="51">
                  <c:v>2015</c:v>
                </c:pt>
                <c:pt idx="52">
                  <c:v>2016</c:v>
                </c:pt>
                <c:pt idx="53">
                  <c:v>2017</c:v>
                </c:pt>
                <c:pt idx="54">
                  <c:v>2018</c:v>
                </c:pt>
                <c:pt idx="55">
                  <c:v>2019</c:v>
                </c:pt>
                <c:pt idx="56">
                  <c:v>2020</c:v>
                </c:pt>
                <c:pt idx="57">
                  <c:v>2021</c:v>
                </c:pt>
                <c:pt idx="58">
                  <c:v>2022</c:v>
                </c:pt>
                <c:pt idx="59">
                  <c:v>2023</c:v>
                </c:pt>
              </c:numCache>
            </c:numRef>
          </c:cat>
          <c:val>
            <c:numRef>
              <c:f>'Papers &amp; Citations'!$C$3:$C$62</c:f>
              <c:numCache>
                <c:formatCode>General</c:formatCode>
                <c:ptCount val="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40</c:v>
                </c:pt>
                <c:pt idx="10">
                  <c:v>239</c:v>
                </c:pt>
                <c:pt idx="11">
                  <c:v>473</c:v>
                </c:pt>
                <c:pt idx="12">
                  <c:v>562</c:v>
                </c:pt>
                <c:pt idx="13">
                  <c:v>601</c:v>
                </c:pt>
                <c:pt idx="14">
                  <c:v>714</c:v>
                </c:pt>
                <c:pt idx="15">
                  <c:v>718</c:v>
                </c:pt>
                <c:pt idx="16">
                  <c:v>830</c:v>
                </c:pt>
                <c:pt idx="17">
                  <c:v>990</c:v>
                </c:pt>
                <c:pt idx="18">
                  <c:v>1034</c:v>
                </c:pt>
                <c:pt idx="19">
                  <c:v>1230</c:v>
                </c:pt>
                <c:pt idx="20">
                  <c:v>1546</c:v>
                </c:pt>
                <c:pt idx="21">
                  <c:v>1512</c:v>
                </c:pt>
                <c:pt idx="22">
                  <c:v>1363</c:v>
                </c:pt>
                <c:pt idx="23">
                  <c:v>1336</c:v>
                </c:pt>
                <c:pt idx="24">
                  <c:v>1593</c:v>
                </c:pt>
                <c:pt idx="25">
                  <c:v>1507</c:v>
                </c:pt>
                <c:pt idx="26">
                  <c:v>1615</c:v>
                </c:pt>
                <c:pt idx="27">
                  <c:v>1645</c:v>
                </c:pt>
                <c:pt idx="28">
                  <c:v>1710</c:v>
                </c:pt>
                <c:pt idx="29">
                  <c:v>1904</c:v>
                </c:pt>
                <c:pt idx="30">
                  <c:v>2301</c:v>
                </c:pt>
                <c:pt idx="31">
                  <c:v>2558</c:v>
                </c:pt>
                <c:pt idx="32">
                  <c:v>2940</c:v>
                </c:pt>
                <c:pt idx="33">
                  <c:v>3176</c:v>
                </c:pt>
                <c:pt idx="34">
                  <c:v>3534</c:v>
                </c:pt>
                <c:pt idx="35">
                  <c:v>4499</c:v>
                </c:pt>
                <c:pt idx="36">
                  <c:v>5720</c:v>
                </c:pt>
                <c:pt idx="37">
                  <c:v>6212</c:v>
                </c:pt>
                <c:pt idx="38">
                  <c:v>6763</c:v>
                </c:pt>
                <c:pt idx="39">
                  <c:v>7301</c:v>
                </c:pt>
                <c:pt idx="40">
                  <c:v>7807</c:v>
                </c:pt>
                <c:pt idx="41">
                  <c:v>8269</c:v>
                </c:pt>
                <c:pt idx="42">
                  <c:v>8944</c:v>
                </c:pt>
                <c:pt idx="43">
                  <c:v>9730</c:v>
                </c:pt>
                <c:pt idx="44">
                  <c:v>11068</c:v>
                </c:pt>
                <c:pt idx="45">
                  <c:v>11329</c:v>
                </c:pt>
                <c:pt idx="46">
                  <c:v>12166</c:v>
                </c:pt>
                <c:pt idx="47">
                  <c:v>13234</c:v>
                </c:pt>
                <c:pt idx="48">
                  <c:v>17533</c:v>
                </c:pt>
                <c:pt idx="49">
                  <c:v>18813</c:v>
                </c:pt>
                <c:pt idx="50">
                  <c:v>20199</c:v>
                </c:pt>
                <c:pt idx="51">
                  <c:v>22964</c:v>
                </c:pt>
                <c:pt idx="52">
                  <c:v>26651</c:v>
                </c:pt>
                <c:pt idx="53">
                  <c:v>25910</c:v>
                </c:pt>
                <c:pt idx="54">
                  <c:v>27230</c:v>
                </c:pt>
                <c:pt idx="55">
                  <c:v>29375</c:v>
                </c:pt>
                <c:pt idx="56">
                  <c:v>31793</c:v>
                </c:pt>
                <c:pt idx="57">
                  <c:v>35202</c:v>
                </c:pt>
                <c:pt idx="58">
                  <c:v>33644</c:v>
                </c:pt>
                <c:pt idx="59">
                  <c:v>33600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83-9D41-ACC3-2EEDF1EE5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4799184"/>
        <c:axId val="1"/>
      </c:barChart>
      <c:catAx>
        <c:axId val="84479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8447991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 cap="flat" cmpd="sng" algn="ctr">
      <a:solidFill>
        <a:schemeClr val="accent3"/>
      </a:solidFill>
      <a:round/>
    </a:ln>
    <a:effectLst/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GB" sz="1600"/>
              <a:t>Trend in ICTP Programmes and Enrollment, 1991-2023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7065535444286437E-2"/>
          <c:y val="0.12684456969000021"/>
          <c:w val="0.62952871800173116"/>
          <c:h val="0.733405961632361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'Historical enrollment'!$B$1</c:f>
              <c:strCache>
                <c:ptCount val="1"/>
                <c:pt idx="0">
                  <c:v>Postgraduate Diploma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'Historical enrollment'!$A$2:$A$34</c:f>
              <c:strCache>
                <c:ptCount val="33"/>
                <c:pt idx="0">
                  <c:v>1991-92</c:v>
                </c:pt>
                <c:pt idx="1">
                  <c:v>1992-93</c:v>
                </c:pt>
                <c:pt idx="2">
                  <c:v>1993-94</c:v>
                </c:pt>
                <c:pt idx="3">
                  <c:v>1994-95</c:v>
                </c:pt>
                <c:pt idx="4">
                  <c:v>1995-96</c:v>
                </c:pt>
                <c:pt idx="5">
                  <c:v>1996-97</c:v>
                </c:pt>
                <c:pt idx="6">
                  <c:v>1997-98</c:v>
                </c:pt>
                <c:pt idx="7">
                  <c:v>1998-99</c:v>
                </c:pt>
                <c:pt idx="8">
                  <c:v>1999-00</c:v>
                </c:pt>
                <c:pt idx="9">
                  <c:v>2000-01</c:v>
                </c:pt>
                <c:pt idx="10">
                  <c:v>2001-02</c:v>
                </c:pt>
                <c:pt idx="11">
                  <c:v>2002-03</c:v>
                </c:pt>
                <c:pt idx="12">
                  <c:v>2003-04</c:v>
                </c:pt>
                <c:pt idx="13">
                  <c:v>2004-05</c:v>
                </c:pt>
                <c:pt idx="14">
                  <c:v>2005-06</c:v>
                </c:pt>
                <c:pt idx="15">
                  <c:v>2006-07</c:v>
                </c:pt>
                <c:pt idx="16">
                  <c:v>2007-08</c:v>
                </c:pt>
                <c:pt idx="17">
                  <c:v>2008-09</c:v>
                </c:pt>
                <c:pt idx="18">
                  <c:v>2009-10</c:v>
                </c:pt>
                <c:pt idx="19">
                  <c:v>2010-11</c:v>
                </c:pt>
                <c:pt idx="20">
                  <c:v>2011-12</c:v>
                </c:pt>
                <c:pt idx="21">
                  <c:v>2012-13</c:v>
                </c:pt>
                <c:pt idx="22">
                  <c:v>2013-14</c:v>
                </c:pt>
                <c:pt idx="23">
                  <c:v>2014-15</c:v>
                </c:pt>
                <c:pt idx="24">
                  <c:v>2015-16</c:v>
                </c:pt>
                <c:pt idx="25">
                  <c:v>2016-17</c:v>
                </c:pt>
                <c:pt idx="26">
                  <c:v>2017-18</c:v>
                </c:pt>
                <c:pt idx="27">
                  <c:v>2018-19</c:v>
                </c:pt>
                <c:pt idx="28">
                  <c:v>2019-20</c:v>
                </c:pt>
                <c:pt idx="29">
                  <c:v>2020-21</c:v>
                </c:pt>
                <c:pt idx="30">
                  <c:v>2021-22</c:v>
                </c:pt>
                <c:pt idx="31">
                  <c:v>2022-23</c:v>
                </c:pt>
                <c:pt idx="32">
                  <c:v>2023-24</c:v>
                </c:pt>
              </c:strCache>
            </c:strRef>
          </c:cat>
          <c:val>
            <c:numRef>
              <c:f>'Historical enrollment'!$B$2:$B$34</c:f>
              <c:numCache>
                <c:formatCode>General</c:formatCode>
                <c:ptCount val="33"/>
                <c:pt idx="0">
                  <c:v>22</c:v>
                </c:pt>
                <c:pt idx="1">
                  <c:v>33</c:v>
                </c:pt>
                <c:pt idx="2">
                  <c:v>28</c:v>
                </c:pt>
                <c:pt idx="3">
                  <c:v>30</c:v>
                </c:pt>
                <c:pt idx="4">
                  <c:v>31</c:v>
                </c:pt>
                <c:pt idx="5">
                  <c:v>30</c:v>
                </c:pt>
                <c:pt idx="6">
                  <c:v>29</c:v>
                </c:pt>
                <c:pt idx="7">
                  <c:v>32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29</c:v>
                </c:pt>
                <c:pt idx="12">
                  <c:v>28</c:v>
                </c:pt>
                <c:pt idx="13">
                  <c:v>26</c:v>
                </c:pt>
                <c:pt idx="14">
                  <c:v>28</c:v>
                </c:pt>
                <c:pt idx="15">
                  <c:v>34</c:v>
                </c:pt>
                <c:pt idx="16">
                  <c:v>49</c:v>
                </c:pt>
                <c:pt idx="17">
                  <c:v>49</c:v>
                </c:pt>
                <c:pt idx="18">
                  <c:v>47</c:v>
                </c:pt>
                <c:pt idx="19">
                  <c:v>50</c:v>
                </c:pt>
                <c:pt idx="20">
                  <c:v>52</c:v>
                </c:pt>
                <c:pt idx="21">
                  <c:v>40</c:v>
                </c:pt>
                <c:pt idx="22">
                  <c:v>40</c:v>
                </c:pt>
                <c:pt idx="23">
                  <c:v>36</c:v>
                </c:pt>
                <c:pt idx="24">
                  <c:v>39</c:v>
                </c:pt>
                <c:pt idx="25">
                  <c:v>37</c:v>
                </c:pt>
                <c:pt idx="26">
                  <c:v>41</c:v>
                </c:pt>
                <c:pt idx="27">
                  <c:v>36</c:v>
                </c:pt>
                <c:pt idx="28">
                  <c:v>46</c:v>
                </c:pt>
                <c:pt idx="29">
                  <c:v>49</c:v>
                </c:pt>
                <c:pt idx="30">
                  <c:v>46</c:v>
                </c:pt>
                <c:pt idx="31">
                  <c:v>45</c:v>
                </c:pt>
                <c:pt idx="3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5-7648-A267-243C6D727392}"/>
            </c:ext>
          </c:extLst>
        </c:ser>
        <c:ser>
          <c:idx val="1"/>
          <c:order val="1"/>
          <c:tx>
            <c:strRef>
              <c:f>'Historical enrollment'!$C$1</c:f>
              <c:strCache>
                <c:ptCount val="1"/>
                <c:pt idx="0">
                  <c:v>ICTP-STEP Fellow visits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'Historical enrollment'!$A$2:$A$34</c:f>
              <c:strCache>
                <c:ptCount val="33"/>
                <c:pt idx="0">
                  <c:v>1991-92</c:v>
                </c:pt>
                <c:pt idx="1">
                  <c:v>1992-93</c:v>
                </c:pt>
                <c:pt idx="2">
                  <c:v>1993-94</c:v>
                </c:pt>
                <c:pt idx="3">
                  <c:v>1994-95</c:v>
                </c:pt>
                <c:pt idx="4">
                  <c:v>1995-96</c:v>
                </c:pt>
                <c:pt idx="5">
                  <c:v>1996-97</c:v>
                </c:pt>
                <c:pt idx="6">
                  <c:v>1997-98</c:v>
                </c:pt>
                <c:pt idx="7">
                  <c:v>1998-99</c:v>
                </c:pt>
                <c:pt idx="8">
                  <c:v>1999-00</c:v>
                </c:pt>
                <c:pt idx="9">
                  <c:v>2000-01</c:v>
                </c:pt>
                <c:pt idx="10">
                  <c:v>2001-02</c:v>
                </c:pt>
                <c:pt idx="11">
                  <c:v>2002-03</c:v>
                </c:pt>
                <c:pt idx="12">
                  <c:v>2003-04</c:v>
                </c:pt>
                <c:pt idx="13">
                  <c:v>2004-05</c:v>
                </c:pt>
                <c:pt idx="14">
                  <c:v>2005-06</c:v>
                </c:pt>
                <c:pt idx="15">
                  <c:v>2006-07</c:v>
                </c:pt>
                <c:pt idx="16">
                  <c:v>2007-08</c:v>
                </c:pt>
                <c:pt idx="17">
                  <c:v>2008-09</c:v>
                </c:pt>
                <c:pt idx="18">
                  <c:v>2009-10</c:v>
                </c:pt>
                <c:pt idx="19">
                  <c:v>2010-11</c:v>
                </c:pt>
                <c:pt idx="20">
                  <c:v>2011-12</c:v>
                </c:pt>
                <c:pt idx="21">
                  <c:v>2012-13</c:v>
                </c:pt>
                <c:pt idx="22">
                  <c:v>2013-14</c:v>
                </c:pt>
                <c:pt idx="23">
                  <c:v>2014-15</c:v>
                </c:pt>
                <c:pt idx="24">
                  <c:v>2015-16</c:v>
                </c:pt>
                <c:pt idx="25">
                  <c:v>2016-17</c:v>
                </c:pt>
                <c:pt idx="26">
                  <c:v>2017-18</c:v>
                </c:pt>
                <c:pt idx="27">
                  <c:v>2018-19</c:v>
                </c:pt>
                <c:pt idx="28">
                  <c:v>2019-20</c:v>
                </c:pt>
                <c:pt idx="29">
                  <c:v>2020-21</c:v>
                </c:pt>
                <c:pt idx="30">
                  <c:v>2021-22</c:v>
                </c:pt>
                <c:pt idx="31">
                  <c:v>2022-23</c:v>
                </c:pt>
                <c:pt idx="32">
                  <c:v>2023-24</c:v>
                </c:pt>
              </c:strCache>
            </c:strRef>
          </c:cat>
          <c:val>
            <c:numRef>
              <c:f>'Historical enrollment'!$C$2:$C$34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10</c:v>
                </c:pt>
                <c:pt idx="13">
                  <c:v>23</c:v>
                </c:pt>
                <c:pt idx="14">
                  <c:v>28</c:v>
                </c:pt>
                <c:pt idx="15">
                  <c:v>39</c:v>
                </c:pt>
                <c:pt idx="16">
                  <c:v>41</c:v>
                </c:pt>
                <c:pt idx="17">
                  <c:v>32</c:v>
                </c:pt>
                <c:pt idx="18">
                  <c:v>40</c:v>
                </c:pt>
                <c:pt idx="19">
                  <c:v>41</c:v>
                </c:pt>
                <c:pt idx="20">
                  <c:v>33</c:v>
                </c:pt>
                <c:pt idx="21">
                  <c:v>41</c:v>
                </c:pt>
                <c:pt idx="22">
                  <c:v>25</c:v>
                </c:pt>
                <c:pt idx="23">
                  <c:v>22</c:v>
                </c:pt>
                <c:pt idx="24">
                  <c:v>22</c:v>
                </c:pt>
                <c:pt idx="25">
                  <c:v>39</c:v>
                </c:pt>
                <c:pt idx="26">
                  <c:v>35</c:v>
                </c:pt>
                <c:pt idx="27">
                  <c:v>38</c:v>
                </c:pt>
                <c:pt idx="28">
                  <c:v>24</c:v>
                </c:pt>
                <c:pt idx="29">
                  <c:v>6</c:v>
                </c:pt>
                <c:pt idx="30">
                  <c:v>16</c:v>
                </c:pt>
                <c:pt idx="31">
                  <c:v>31</c:v>
                </c:pt>
                <c:pt idx="3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A5-7648-A267-243C6D727392}"/>
            </c:ext>
          </c:extLst>
        </c:ser>
        <c:ser>
          <c:idx val="2"/>
          <c:order val="2"/>
          <c:tx>
            <c:strRef>
              <c:f>'Historical enrollment'!$D$1</c:f>
              <c:strCache>
                <c:ptCount val="1"/>
                <c:pt idx="0">
                  <c:v>ICTP-UniTS Joint Master in Physics (ended in 2019)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'Historical enrollment'!$A$2:$A$34</c:f>
              <c:strCache>
                <c:ptCount val="33"/>
                <c:pt idx="0">
                  <c:v>1991-92</c:v>
                </c:pt>
                <c:pt idx="1">
                  <c:v>1992-93</c:v>
                </c:pt>
                <c:pt idx="2">
                  <c:v>1993-94</c:v>
                </c:pt>
                <c:pt idx="3">
                  <c:v>1994-95</c:v>
                </c:pt>
                <c:pt idx="4">
                  <c:v>1995-96</c:v>
                </c:pt>
                <c:pt idx="5">
                  <c:v>1996-97</c:v>
                </c:pt>
                <c:pt idx="6">
                  <c:v>1997-98</c:v>
                </c:pt>
                <c:pt idx="7">
                  <c:v>1998-99</c:v>
                </c:pt>
                <c:pt idx="8">
                  <c:v>1999-00</c:v>
                </c:pt>
                <c:pt idx="9">
                  <c:v>2000-01</c:v>
                </c:pt>
                <c:pt idx="10">
                  <c:v>2001-02</c:v>
                </c:pt>
                <c:pt idx="11">
                  <c:v>2002-03</c:v>
                </c:pt>
                <c:pt idx="12">
                  <c:v>2003-04</c:v>
                </c:pt>
                <c:pt idx="13">
                  <c:v>2004-05</c:v>
                </c:pt>
                <c:pt idx="14">
                  <c:v>2005-06</c:v>
                </c:pt>
                <c:pt idx="15">
                  <c:v>2006-07</c:v>
                </c:pt>
                <c:pt idx="16">
                  <c:v>2007-08</c:v>
                </c:pt>
                <c:pt idx="17">
                  <c:v>2008-09</c:v>
                </c:pt>
                <c:pt idx="18">
                  <c:v>2009-10</c:v>
                </c:pt>
                <c:pt idx="19">
                  <c:v>2010-11</c:v>
                </c:pt>
                <c:pt idx="20">
                  <c:v>2011-12</c:v>
                </c:pt>
                <c:pt idx="21">
                  <c:v>2012-13</c:v>
                </c:pt>
                <c:pt idx="22">
                  <c:v>2013-14</c:v>
                </c:pt>
                <c:pt idx="23">
                  <c:v>2014-15</c:v>
                </c:pt>
                <c:pt idx="24">
                  <c:v>2015-16</c:v>
                </c:pt>
                <c:pt idx="25">
                  <c:v>2016-17</c:v>
                </c:pt>
                <c:pt idx="26">
                  <c:v>2017-18</c:v>
                </c:pt>
                <c:pt idx="27">
                  <c:v>2018-19</c:v>
                </c:pt>
                <c:pt idx="28">
                  <c:v>2019-20</c:v>
                </c:pt>
                <c:pt idx="29">
                  <c:v>2020-21</c:v>
                </c:pt>
                <c:pt idx="30">
                  <c:v>2021-22</c:v>
                </c:pt>
                <c:pt idx="31">
                  <c:v>2022-23</c:v>
                </c:pt>
                <c:pt idx="32">
                  <c:v>2023-24</c:v>
                </c:pt>
              </c:strCache>
            </c:strRef>
          </c:cat>
          <c:val>
            <c:numRef>
              <c:f>'Historical enrollment'!$D$2:$D$34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9</c:v>
                </c:pt>
                <c:pt idx="21">
                  <c:v>8</c:v>
                </c:pt>
                <c:pt idx="22">
                  <c:v>8</c:v>
                </c:pt>
                <c:pt idx="23">
                  <c:v>9</c:v>
                </c:pt>
                <c:pt idx="24">
                  <c:v>9</c:v>
                </c:pt>
                <c:pt idx="25">
                  <c:v>7</c:v>
                </c:pt>
                <c:pt idx="26">
                  <c:v>5</c:v>
                </c:pt>
                <c:pt idx="27">
                  <c:v>3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A5-7648-A267-243C6D727392}"/>
            </c:ext>
          </c:extLst>
        </c:ser>
        <c:ser>
          <c:idx val="3"/>
          <c:order val="3"/>
          <c:tx>
            <c:strRef>
              <c:f>'Historical enrollment'!$E$1</c:f>
              <c:strCache>
                <c:ptCount val="1"/>
                <c:pt idx="0">
                  <c:v>Master of Advanced Studies in Medical Physics</c:v>
                </c:pt>
              </c:strCache>
            </c:strRef>
          </c:tx>
          <c:spPr>
            <a:solidFill>
              <a:srgbClr val="70D2B0"/>
            </a:solidFill>
            <a:ln>
              <a:noFill/>
            </a:ln>
            <a:effectLst/>
          </c:spPr>
          <c:invertIfNegative val="0"/>
          <c:cat>
            <c:strRef>
              <c:f>'Historical enrollment'!$A$2:$A$34</c:f>
              <c:strCache>
                <c:ptCount val="33"/>
                <c:pt idx="0">
                  <c:v>1991-92</c:v>
                </c:pt>
                <c:pt idx="1">
                  <c:v>1992-93</c:v>
                </c:pt>
                <c:pt idx="2">
                  <c:v>1993-94</c:v>
                </c:pt>
                <c:pt idx="3">
                  <c:v>1994-95</c:v>
                </c:pt>
                <c:pt idx="4">
                  <c:v>1995-96</c:v>
                </c:pt>
                <c:pt idx="5">
                  <c:v>1996-97</c:v>
                </c:pt>
                <c:pt idx="6">
                  <c:v>1997-98</c:v>
                </c:pt>
                <c:pt idx="7">
                  <c:v>1998-99</c:v>
                </c:pt>
                <c:pt idx="8">
                  <c:v>1999-00</c:v>
                </c:pt>
                <c:pt idx="9">
                  <c:v>2000-01</c:v>
                </c:pt>
                <c:pt idx="10">
                  <c:v>2001-02</c:v>
                </c:pt>
                <c:pt idx="11">
                  <c:v>2002-03</c:v>
                </c:pt>
                <c:pt idx="12">
                  <c:v>2003-04</c:v>
                </c:pt>
                <c:pt idx="13">
                  <c:v>2004-05</c:v>
                </c:pt>
                <c:pt idx="14">
                  <c:v>2005-06</c:v>
                </c:pt>
                <c:pt idx="15">
                  <c:v>2006-07</c:v>
                </c:pt>
                <c:pt idx="16">
                  <c:v>2007-08</c:v>
                </c:pt>
                <c:pt idx="17">
                  <c:v>2008-09</c:v>
                </c:pt>
                <c:pt idx="18">
                  <c:v>2009-10</c:v>
                </c:pt>
                <c:pt idx="19">
                  <c:v>2010-11</c:v>
                </c:pt>
                <c:pt idx="20">
                  <c:v>2011-12</c:v>
                </c:pt>
                <c:pt idx="21">
                  <c:v>2012-13</c:v>
                </c:pt>
                <c:pt idx="22">
                  <c:v>2013-14</c:v>
                </c:pt>
                <c:pt idx="23">
                  <c:v>2014-15</c:v>
                </c:pt>
                <c:pt idx="24">
                  <c:v>2015-16</c:v>
                </c:pt>
                <c:pt idx="25">
                  <c:v>2016-17</c:v>
                </c:pt>
                <c:pt idx="26">
                  <c:v>2017-18</c:v>
                </c:pt>
                <c:pt idx="27">
                  <c:v>2018-19</c:v>
                </c:pt>
                <c:pt idx="28">
                  <c:v>2019-20</c:v>
                </c:pt>
                <c:pt idx="29">
                  <c:v>2020-21</c:v>
                </c:pt>
                <c:pt idx="30">
                  <c:v>2021-22</c:v>
                </c:pt>
                <c:pt idx="31">
                  <c:v>2022-23</c:v>
                </c:pt>
                <c:pt idx="32">
                  <c:v>2023-24</c:v>
                </c:pt>
              </c:strCache>
            </c:strRef>
          </c:cat>
          <c:val>
            <c:numRef>
              <c:f>'Historical enrollment'!$E$2:$E$34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13</c:v>
                </c:pt>
                <c:pt idx="24">
                  <c:v>26</c:v>
                </c:pt>
                <c:pt idx="25">
                  <c:v>34</c:v>
                </c:pt>
                <c:pt idx="26">
                  <c:v>40</c:v>
                </c:pt>
                <c:pt idx="27">
                  <c:v>38</c:v>
                </c:pt>
                <c:pt idx="28">
                  <c:v>30</c:v>
                </c:pt>
                <c:pt idx="29">
                  <c:v>37</c:v>
                </c:pt>
                <c:pt idx="30">
                  <c:v>49</c:v>
                </c:pt>
                <c:pt idx="31">
                  <c:v>53</c:v>
                </c:pt>
                <c:pt idx="3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A5-7648-A267-243C6D727392}"/>
            </c:ext>
          </c:extLst>
        </c:ser>
        <c:ser>
          <c:idx val="4"/>
          <c:order val="4"/>
          <c:tx>
            <c:strRef>
              <c:f>'Historical enrollment'!$F$1</c:f>
              <c:strCache>
                <c:ptCount val="1"/>
                <c:pt idx="0">
                  <c:v>Master in High Performance Computing</c:v>
                </c:pt>
              </c:strCache>
            </c:strRef>
          </c:tx>
          <c:spPr>
            <a:solidFill>
              <a:srgbClr val="0B7379"/>
            </a:solidFill>
            <a:ln>
              <a:noFill/>
            </a:ln>
            <a:effectLst/>
          </c:spPr>
          <c:invertIfNegative val="0"/>
          <c:cat>
            <c:strRef>
              <c:f>'Historical enrollment'!$A$2:$A$34</c:f>
              <c:strCache>
                <c:ptCount val="33"/>
                <c:pt idx="0">
                  <c:v>1991-92</c:v>
                </c:pt>
                <c:pt idx="1">
                  <c:v>1992-93</c:v>
                </c:pt>
                <c:pt idx="2">
                  <c:v>1993-94</c:v>
                </c:pt>
                <c:pt idx="3">
                  <c:v>1994-95</c:v>
                </c:pt>
                <c:pt idx="4">
                  <c:v>1995-96</c:v>
                </c:pt>
                <c:pt idx="5">
                  <c:v>1996-97</c:v>
                </c:pt>
                <c:pt idx="6">
                  <c:v>1997-98</c:v>
                </c:pt>
                <c:pt idx="7">
                  <c:v>1998-99</c:v>
                </c:pt>
                <c:pt idx="8">
                  <c:v>1999-00</c:v>
                </c:pt>
                <c:pt idx="9">
                  <c:v>2000-01</c:v>
                </c:pt>
                <c:pt idx="10">
                  <c:v>2001-02</c:v>
                </c:pt>
                <c:pt idx="11">
                  <c:v>2002-03</c:v>
                </c:pt>
                <c:pt idx="12">
                  <c:v>2003-04</c:v>
                </c:pt>
                <c:pt idx="13">
                  <c:v>2004-05</c:v>
                </c:pt>
                <c:pt idx="14">
                  <c:v>2005-06</c:v>
                </c:pt>
                <c:pt idx="15">
                  <c:v>2006-07</c:v>
                </c:pt>
                <c:pt idx="16">
                  <c:v>2007-08</c:v>
                </c:pt>
                <c:pt idx="17">
                  <c:v>2008-09</c:v>
                </c:pt>
                <c:pt idx="18">
                  <c:v>2009-10</c:v>
                </c:pt>
                <c:pt idx="19">
                  <c:v>2010-11</c:v>
                </c:pt>
                <c:pt idx="20">
                  <c:v>2011-12</c:v>
                </c:pt>
                <c:pt idx="21">
                  <c:v>2012-13</c:v>
                </c:pt>
                <c:pt idx="22">
                  <c:v>2013-14</c:v>
                </c:pt>
                <c:pt idx="23">
                  <c:v>2014-15</c:v>
                </c:pt>
                <c:pt idx="24">
                  <c:v>2015-16</c:v>
                </c:pt>
                <c:pt idx="25">
                  <c:v>2016-17</c:v>
                </c:pt>
                <c:pt idx="26">
                  <c:v>2017-18</c:v>
                </c:pt>
                <c:pt idx="27">
                  <c:v>2018-19</c:v>
                </c:pt>
                <c:pt idx="28">
                  <c:v>2019-20</c:v>
                </c:pt>
                <c:pt idx="29">
                  <c:v>2020-21</c:v>
                </c:pt>
                <c:pt idx="30">
                  <c:v>2021-22</c:v>
                </c:pt>
                <c:pt idx="31">
                  <c:v>2022-23</c:v>
                </c:pt>
                <c:pt idx="32">
                  <c:v>2023-24</c:v>
                </c:pt>
              </c:strCache>
            </c:strRef>
          </c:cat>
          <c:val>
            <c:numRef>
              <c:f>'Historical enrollment'!$F$2:$F$34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2</c:v>
                </c:pt>
                <c:pt idx="24">
                  <c:v>3</c:v>
                </c:pt>
                <c:pt idx="25">
                  <c:v>3</c:v>
                </c:pt>
                <c:pt idx="26">
                  <c:v>2</c:v>
                </c:pt>
                <c:pt idx="27">
                  <c:v>4</c:v>
                </c:pt>
                <c:pt idx="28">
                  <c:v>3</c:v>
                </c:pt>
                <c:pt idx="29">
                  <c:v>2</c:v>
                </c:pt>
                <c:pt idx="30">
                  <c:v>5</c:v>
                </c:pt>
                <c:pt idx="31">
                  <c:v>4</c:v>
                </c:pt>
                <c:pt idx="3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A5-7648-A267-243C6D727392}"/>
            </c:ext>
          </c:extLst>
        </c:ser>
        <c:ser>
          <c:idx val="5"/>
          <c:order val="5"/>
          <c:tx>
            <c:strRef>
              <c:f>'Historical enrollment'!$G$1</c:f>
              <c:strCache>
                <c:ptCount val="1"/>
                <c:pt idx="0">
                  <c:v>Joint ICTP-SISSA PhD Programme in Physics and Mathematics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'Historical enrollment'!$A$2:$A$34</c:f>
              <c:strCache>
                <c:ptCount val="33"/>
                <c:pt idx="0">
                  <c:v>1991-92</c:v>
                </c:pt>
                <c:pt idx="1">
                  <c:v>1992-93</c:v>
                </c:pt>
                <c:pt idx="2">
                  <c:v>1993-94</c:v>
                </c:pt>
                <c:pt idx="3">
                  <c:v>1994-95</c:v>
                </c:pt>
                <c:pt idx="4">
                  <c:v>1995-96</c:v>
                </c:pt>
                <c:pt idx="5">
                  <c:v>1996-97</c:v>
                </c:pt>
                <c:pt idx="6">
                  <c:v>1997-98</c:v>
                </c:pt>
                <c:pt idx="7">
                  <c:v>1998-99</c:v>
                </c:pt>
                <c:pt idx="8">
                  <c:v>1999-00</c:v>
                </c:pt>
                <c:pt idx="9">
                  <c:v>2000-01</c:v>
                </c:pt>
                <c:pt idx="10">
                  <c:v>2001-02</c:v>
                </c:pt>
                <c:pt idx="11">
                  <c:v>2002-03</c:v>
                </c:pt>
                <c:pt idx="12">
                  <c:v>2003-04</c:v>
                </c:pt>
                <c:pt idx="13">
                  <c:v>2004-05</c:v>
                </c:pt>
                <c:pt idx="14">
                  <c:v>2005-06</c:v>
                </c:pt>
                <c:pt idx="15">
                  <c:v>2006-07</c:v>
                </c:pt>
                <c:pt idx="16">
                  <c:v>2007-08</c:v>
                </c:pt>
                <c:pt idx="17">
                  <c:v>2008-09</c:v>
                </c:pt>
                <c:pt idx="18">
                  <c:v>2009-10</c:v>
                </c:pt>
                <c:pt idx="19">
                  <c:v>2010-11</c:v>
                </c:pt>
                <c:pt idx="20">
                  <c:v>2011-12</c:v>
                </c:pt>
                <c:pt idx="21">
                  <c:v>2012-13</c:v>
                </c:pt>
                <c:pt idx="22">
                  <c:v>2013-14</c:v>
                </c:pt>
                <c:pt idx="23">
                  <c:v>2014-15</c:v>
                </c:pt>
                <c:pt idx="24">
                  <c:v>2015-16</c:v>
                </c:pt>
                <c:pt idx="25">
                  <c:v>2016-17</c:v>
                </c:pt>
                <c:pt idx="26">
                  <c:v>2017-18</c:v>
                </c:pt>
                <c:pt idx="27">
                  <c:v>2018-19</c:v>
                </c:pt>
                <c:pt idx="28">
                  <c:v>2019-20</c:v>
                </c:pt>
                <c:pt idx="29">
                  <c:v>2020-21</c:v>
                </c:pt>
                <c:pt idx="30">
                  <c:v>2021-22</c:v>
                </c:pt>
                <c:pt idx="31">
                  <c:v>2022-23</c:v>
                </c:pt>
                <c:pt idx="32">
                  <c:v>2023-24</c:v>
                </c:pt>
              </c:strCache>
            </c:strRef>
          </c:cat>
          <c:val>
            <c:numRef>
              <c:f>'Historical enrollment'!$G$2:$G$34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5</c:v>
                </c:pt>
                <c:pt idx="21">
                  <c:v>9</c:v>
                </c:pt>
                <c:pt idx="22">
                  <c:v>13</c:v>
                </c:pt>
                <c:pt idx="23">
                  <c:v>20</c:v>
                </c:pt>
                <c:pt idx="24">
                  <c:v>27</c:v>
                </c:pt>
                <c:pt idx="25">
                  <c:v>23</c:v>
                </c:pt>
                <c:pt idx="26">
                  <c:v>23</c:v>
                </c:pt>
                <c:pt idx="27">
                  <c:v>22</c:v>
                </c:pt>
                <c:pt idx="28">
                  <c:v>22</c:v>
                </c:pt>
                <c:pt idx="29">
                  <c:v>15</c:v>
                </c:pt>
                <c:pt idx="30">
                  <c:v>20</c:v>
                </c:pt>
                <c:pt idx="31">
                  <c:v>23</c:v>
                </c:pt>
                <c:pt idx="3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A5-7648-A267-243C6D727392}"/>
            </c:ext>
          </c:extLst>
        </c:ser>
        <c:ser>
          <c:idx val="6"/>
          <c:order val="6"/>
          <c:tx>
            <c:strRef>
              <c:f>'Historical enrollment'!$H$1</c:f>
              <c:strCache>
                <c:ptCount val="1"/>
                <c:pt idx="0">
                  <c:v>Joint ICTP-UniTS PhD Programme in Earth Science and Fluid Mechanics</c:v>
                </c:pt>
              </c:strCache>
            </c:strRef>
          </c:tx>
          <c:spPr>
            <a:solidFill>
              <a:srgbClr val="FCAC48"/>
            </a:solidFill>
            <a:ln>
              <a:noFill/>
            </a:ln>
            <a:effectLst/>
          </c:spPr>
          <c:invertIfNegative val="0"/>
          <c:cat>
            <c:strRef>
              <c:f>'Historical enrollment'!$A$2:$A$34</c:f>
              <c:strCache>
                <c:ptCount val="33"/>
                <c:pt idx="0">
                  <c:v>1991-92</c:v>
                </c:pt>
                <c:pt idx="1">
                  <c:v>1992-93</c:v>
                </c:pt>
                <c:pt idx="2">
                  <c:v>1993-94</c:v>
                </c:pt>
                <c:pt idx="3">
                  <c:v>1994-95</c:v>
                </c:pt>
                <c:pt idx="4">
                  <c:v>1995-96</c:v>
                </c:pt>
                <c:pt idx="5">
                  <c:v>1996-97</c:v>
                </c:pt>
                <c:pt idx="6">
                  <c:v>1997-98</c:v>
                </c:pt>
                <c:pt idx="7">
                  <c:v>1998-99</c:v>
                </c:pt>
                <c:pt idx="8">
                  <c:v>1999-00</c:v>
                </c:pt>
                <c:pt idx="9">
                  <c:v>2000-01</c:v>
                </c:pt>
                <c:pt idx="10">
                  <c:v>2001-02</c:v>
                </c:pt>
                <c:pt idx="11">
                  <c:v>2002-03</c:v>
                </c:pt>
                <c:pt idx="12">
                  <c:v>2003-04</c:v>
                </c:pt>
                <c:pt idx="13">
                  <c:v>2004-05</c:v>
                </c:pt>
                <c:pt idx="14">
                  <c:v>2005-06</c:v>
                </c:pt>
                <c:pt idx="15">
                  <c:v>2006-07</c:v>
                </c:pt>
                <c:pt idx="16">
                  <c:v>2007-08</c:v>
                </c:pt>
                <c:pt idx="17">
                  <c:v>2008-09</c:v>
                </c:pt>
                <c:pt idx="18">
                  <c:v>2009-10</c:v>
                </c:pt>
                <c:pt idx="19">
                  <c:v>2010-11</c:v>
                </c:pt>
                <c:pt idx="20">
                  <c:v>2011-12</c:v>
                </c:pt>
                <c:pt idx="21">
                  <c:v>2012-13</c:v>
                </c:pt>
                <c:pt idx="22">
                  <c:v>2013-14</c:v>
                </c:pt>
                <c:pt idx="23">
                  <c:v>2014-15</c:v>
                </c:pt>
                <c:pt idx="24">
                  <c:v>2015-16</c:v>
                </c:pt>
                <c:pt idx="25">
                  <c:v>2016-17</c:v>
                </c:pt>
                <c:pt idx="26">
                  <c:v>2017-18</c:v>
                </c:pt>
                <c:pt idx="27">
                  <c:v>2018-19</c:v>
                </c:pt>
                <c:pt idx="28">
                  <c:v>2019-20</c:v>
                </c:pt>
                <c:pt idx="29">
                  <c:v>2020-21</c:v>
                </c:pt>
                <c:pt idx="30">
                  <c:v>2021-22</c:v>
                </c:pt>
                <c:pt idx="31">
                  <c:v>2022-23</c:v>
                </c:pt>
                <c:pt idx="32">
                  <c:v>2023-24</c:v>
                </c:pt>
              </c:strCache>
            </c:strRef>
          </c:cat>
          <c:val>
            <c:numRef>
              <c:f>'Historical enrollment'!$H$2:$H$34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5</c:v>
                </c:pt>
                <c:pt idx="21">
                  <c:v>16</c:v>
                </c:pt>
                <c:pt idx="22">
                  <c:v>20</c:v>
                </c:pt>
                <c:pt idx="23">
                  <c:v>5</c:v>
                </c:pt>
                <c:pt idx="24">
                  <c:v>7</c:v>
                </c:pt>
                <c:pt idx="25">
                  <c:v>6</c:v>
                </c:pt>
                <c:pt idx="26">
                  <c:v>6</c:v>
                </c:pt>
                <c:pt idx="27">
                  <c:v>7</c:v>
                </c:pt>
                <c:pt idx="28">
                  <c:v>6</c:v>
                </c:pt>
                <c:pt idx="29">
                  <c:v>8</c:v>
                </c:pt>
                <c:pt idx="30">
                  <c:v>5</c:v>
                </c:pt>
                <c:pt idx="31">
                  <c:v>6</c:v>
                </c:pt>
                <c:pt idx="3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A5-7648-A267-243C6D7273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830519168"/>
        <c:axId val="1"/>
      </c:barChart>
      <c:catAx>
        <c:axId val="83051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830519168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73341094576894661"/>
          <c:y val="0.1957373646749557"/>
          <c:w val="0.265295199291949"/>
          <c:h val="0.66063692717816036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99D14-E243-5845-8761-66916DF3E54A}" type="datetimeFigureOut">
              <a:rPr lang="en-US" smtClean="0"/>
              <a:t>9/6/24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B740E-AF62-7B40-BD58-D78713E26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7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B740E-AF62-7B40-BD58-D78713E269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31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B740E-AF62-7B40-BD58-D78713E269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4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C532C-203B-9653-A6F7-2563F67CB851}"/>
              </a:ext>
            </a:extLst>
          </p:cNvPr>
          <p:cNvSpPr/>
          <p:nvPr userDrawn="1"/>
        </p:nvSpPr>
        <p:spPr>
          <a:xfrm>
            <a:off x="3694670" y="4243102"/>
            <a:ext cx="1640673" cy="2631989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2D312-1077-34C4-3E6B-AF813C0F11CA}"/>
              </a:ext>
            </a:extLst>
          </p:cNvPr>
          <p:cNvSpPr/>
          <p:nvPr userDrawn="1"/>
        </p:nvSpPr>
        <p:spPr>
          <a:xfrm>
            <a:off x="0" y="0"/>
            <a:ext cx="5335343" cy="4267199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EB85D1-E7FF-1C55-C4C1-548CB5F311C9}"/>
              </a:ext>
            </a:extLst>
          </p:cNvPr>
          <p:cNvSpPr/>
          <p:nvPr userDrawn="1"/>
        </p:nvSpPr>
        <p:spPr>
          <a:xfrm>
            <a:off x="7933038" y="4231101"/>
            <a:ext cx="4263081" cy="2636838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537F1E-ADB8-3B17-3058-E865647A0C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173" y="591544"/>
            <a:ext cx="4271441" cy="355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ICTP: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9503FDD-1468-C407-2F08-912390A06A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75" y="1157601"/>
            <a:ext cx="4271440" cy="2528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E47B6A7-4A2A-C854-169D-1D18CC375C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73" y="4760685"/>
            <a:ext cx="2933700" cy="403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346BCF6A-38BE-EF6A-D3CB-C1BE1DD27F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1D243-6D8E-257A-4FF6-7434E06F18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3173" y="6175095"/>
            <a:ext cx="1411084" cy="503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D4FFA-E20F-7631-2624-1F1C2B2933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3391" y="6109654"/>
            <a:ext cx="3422374" cy="5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F72F7-330B-150C-63F1-12E7B76D7B1D}"/>
              </a:ext>
            </a:extLst>
          </p:cNvPr>
          <p:cNvSpPr/>
          <p:nvPr userDrawn="1"/>
        </p:nvSpPr>
        <p:spPr>
          <a:xfrm>
            <a:off x="11101388" y="2631991"/>
            <a:ext cx="1094732" cy="422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376D7-3ED2-5B9D-29FF-3E4D305DB4E3}"/>
              </a:ext>
            </a:extLst>
          </p:cNvPr>
          <p:cNvSpPr/>
          <p:nvPr userDrawn="1"/>
        </p:nvSpPr>
        <p:spPr>
          <a:xfrm>
            <a:off x="11099327" y="1"/>
            <a:ext cx="1094732" cy="2631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83DF8-92B2-ADAC-0C86-405BC584F76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8E973D-D6F6-4A3B-267B-82E506366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09503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9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51A855-7987-7F89-99DD-72A362DF36E0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E7A62C-4451-FAD5-104F-91D063FE5CF3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A9EE52-ED6F-D55F-6674-FA3E2F7B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7059" y="1924494"/>
            <a:ext cx="3825910" cy="4447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110BC-46EB-9469-A89F-212BD1BC6D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490" y="1918334"/>
            <a:ext cx="4308475" cy="184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FIGURE TITLE IN CAPS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22AF84C8-2A93-38D2-A176-A805C979007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7363" y="2275368"/>
            <a:ext cx="5938357" cy="4096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347E8E8-6381-9C9F-F552-59AA87B20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9990963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21868B-007C-2110-C53F-7AC75F4E90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</p:spTree>
    <p:extLst>
      <p:ext uri="{BB962C8B-B14F-4D97-AF65-F5344CB8AC3E}">
        <p14:creationId xmlns:p14="http://schemas.microsoft.com/office/powerpoint/2010/main" val="30944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13346F7-95A3-4326-9B51-50774DAB8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1C462-B307-C03C-8FC5-A74EA332DF3E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4E398-31E3-DD1D-AD7F-2F5CCDD94CA0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BB26B-E835-9122-077A-26965C0E3359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146DC9-FCCE-B480-C294-1F20AFBAF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4453" y="596791"/>
            <a:ext cx="3078516" cy="1152496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Please cut (not copy) this table and add/remove columns and rows as appropriate. [Then remove this message]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E07DDC7-3F03-590B-D79E-6E1A0B5F0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B7506D8-CC2C-0B4C-F447-A1520F7A14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630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A1B564-3890-57E9-16DA-2D19C380A3D4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941307-C73C-59CE-8061-2FF516DB4EB5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D826EE-93E3-6CB5-94E3-13797C8A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6727C0D1-721C-288B-6EB6-9214DDA08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1924494"/>
            <a:ext cx="10157176" cy="4447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463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2941307-C73C-59CE-8061-2FF516DB4EB5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46281B4-2FA2-67F4-7D55-6507F0FD2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C5269-1643-0149-0F85-B90CC0FB38E0}"/>
              </a:ext>
            </a:extLst>
          </p:cNvPr>
          <p:cNvSpPr/>
          <p:nvPr userDrawn="1"/>
        </p:nvSpPr>
        <p:spPr>
          <a:xfrm>
            <a:off x="1" y="2574665"/>
            <a:ext cx="1110540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5CF76952-CA68-93A4-0E8A-310BE31B9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06896"/>
            <a:ext cx="10157176" cy="35159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CBCF2413-B50C-DD8B-934F-929CA34EE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281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2C7E464-C7AF-093B-0E76-AF9A865BC5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75274 w 12192000"/>
              <a:gd name="connsiteY0" fmla="*/ 2631989 h 6858000"/>
              <a:gd name="connsiteX1" fmla="*/ 5375274 w 12192000"/>
              <a:gd name="connsiteY1" fmla="*/ 6857999 h 6858000"/>
              <a:gd name="connsiteX2" fmla="*/ 12191999 w 12192000"/>
              <a:gd name="connsiteY2" fmla="*/ 6857999 h 6858000"/>
              <a:gd name="connsiteX3" fmla="*/ 12191999 w 12192000"/>
              <a:gd name="connsiteY3" fmla="*/ 2631989 h 6858000"/>
              <a:gd name="connsiteX4" fmla="*/ 3713872 w 12192000"/>
              <a:gd name="connsiteY4" fmla="*/ 1 h 6858000"/>
              <a:gd name="connsiteX5" fmla="*/ 12192000 w 12192000"/>
              <a:gd name="connsiteY5" fmla="*/ 1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4201654 h 6858000"/>
              <a:gd name="connsiteX9" fmla="*/ 3713872 w 12192000"/>
              <a:gd name="connsiteY9" fmla="*/ 4201654 h 6858000"/>
              <a:gd name="connsiteX10" fmla="*/ 0 w 12192000"/>
              <a:gd name="connsiteY10" fmla="*/ 0 h 6858000"/>
              <a:gd name="connsiteX11" fmla="*/ 3713872 w 12192000"/>
              <a:gd name="connsiteY11" fmla="*/ 0 h 6858000"/>
              <a:gd name="connsiteX12" fmla="*/ 3713872 w 12192000"/>
              <a:gd name="connsiteY12" fmla="*/ 1 h 6858000"/>
              <a:gd name="connsiteX13" fmla="*/ 0 w 12192000"/>
              <a:gd name="connsiteY1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5375274" y="2631989"/>
                </a:moveTo>
                <a:lnTo>
                  <a:pt x="5375274" y="6857999"/>
                </a:lnTo>
                <a:lnTo>
                  <a:pt x="12191999" y="6857999"/>
                </a:lnTo>
                <a:lnTo>
                  <a:pt x="12191999" y="2631989"/>
                </a:lnTo>
                <a:close/>
                <a:moveTo>
                  <a:pt x="3713872" y="1"/>
                </a:moveTo>
                <a:lnTo>
                  <a:pt x="12192000" y="1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201654"/>
                </a:lnTo>
                <a:lnTo>
                  <a:pt x="3713872" y="4201654"/>
                </a:lnTo>
                <a:close/>
                <a:moveTo>
                  <a:pt x="0" y="0"/>
                </a:moveTo>
                <a:lnTo>
                  <a:pt x="3713872" y="0"/>
                </a:lnTo>
                <a:lnTo>
                  <a:pt x="3713872" y="1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147AB-46E2-BAA2-9742-584EA8234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42" r="3042"/>
          <a:stretch/>
        </p:blipFill>
        <p:spPr>
          <a:xfrm>
            <a:off x="0" y="-1"/>
            <a:ext cx="3713872" cy="4201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E0D031-F641-979C-5EF6-6FDF84018159}"/>
              </a:ext>
            </a:extLst>
          </p:cNvPr>
          <p:cNvSpPr/>
          <p:nvPr userDrawn="1"/>
        </p:nvSpPr>
        <p:spPr>
          <a:xfrm>
            <a:off x="5375275" y="2631989"/>
            <a:ext cx="6816725" cy="4226010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0282166-E9CA-BC83-E52A-A1B2B9238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190" y="3623310"/>
            <a:ext cx="6014150" cy="2320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032933F-470F-40D7-E8AE-879CBD157B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577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EA7C70-AED2-97F9-801D-9368E70C76A6}"/>
              </a:ext>
            </a:extLst>
          </p:cNvPr>
          <p:cNvSpPr/>
          <p:nvPr userDrawn="1"/>
        </p:nvSpPr>
        <p:spPr>
          <a:xfrm>
            <a:off x="1" y="0"/>
            <a:ext cx="6853882" cy="422601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5BAE92-A9D8-6E23-6B06-851B7296CDC6}"/>
              </a:ext>
            </a:extLst>
          </p:cNvPr>
          <p:cNvSpPr/>
          <p:nvPr userDrawn="1"/>
        </p:nvSpPr>
        <p:spPr>
          <a:xfrm>
            <a:off x="8485062" y="2609643"/>
            <a:ext cx="3711058" cy="4248357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F6E283AC-4816-0BD7-4C13-1697E3EC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2"/>
          <a:stretch/>
        </p:blipFill>
        <p:spPr>
          <a:xfrm>
            <a:off x="8480942" y="0"/>
            <a:ext cx="3711058" cy="2609642"/>
          </a:xfrm>
          <a:prstGeom prst="rect">
            <a:avLst/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73BEA439-929E-2A6E-C711-ACCF99A487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173" y="591544"/>
            <a:ext cx="5838983" cy="371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spc="1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ICTP:</a:t>
            </a:r>
            <a:endParaRPr lang="en-US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A1EA887-4316-0F67-451A-321DEBB0D3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74" y="1157602"/>
            <a:ext cx="5838983" cy="198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A0B0197-00C1-01E9-4DF2-CDFA0F39D5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73" y="3287877"/>
            <a:ext cx="2933700" cy="403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5085CE1-B02F-1479-6956-BE4A9C53C8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73025-7966-0EBD-1B55-20A4332D11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40523" y="6145622"/>
            <a:ext cx="3054625" cy="5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1E99BD-056C-310F-D4F6-145CFE6D2EF2}"/>
              </a:ext>
            </a:extLst>
          </p:cNvPr>
          <p:cNvSpPr/>
          <p:nvPr userDrawn="1"/>
        </p:nvSpPr>
        <p:spPr>
          <a:xfrm>
            <a:off x="1" y="756"/>
            <a:ext cx="12191998" cy="6857243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8C2B8-22ED-B850-1408-FDA672908F8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7F4FD8-A66A-C69B-004E-90834202C450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626C5B-6627-4C6F-BE72-26E3CB840451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F72B7-1A4C-3FA0-CA03-5BE0978B2AB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3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C8C2B8-22ED-B850-1408-FDA672908F8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7F4FD8-A66A-C69B-004E-90834202C450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626C5B-6627-4C6F-BE72-26E3CB840451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F72B7-1A4C-3FA0-CA03-5BE0978B2AB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412E3F5-F640-4DAC-4111-EA2BEAE617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1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AAA6D-D9FA-0D3F-2623-29DF8CE29522}"/>
              </a:ext>
            </a:extLst>
          </p:cNvPr>
          <p:cNvSpPr/>
          <p:nvPr userDrawn="1"/>
        </p:nvSpPr>
        <p:spPr>
          <a:xfrm>
            <a:off x="1" y="-13597"/>
            <a:ext cx="6853878" cy="258826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B7F09-C8A0-4C73-307E-32AF646ED7A8}"/>
              </a:ext>
            </a:extLst>
          </p:cNvPr>
          <p:cNvSpPr/>
          <p:nvPr userDrawn="1"/>
        </p:nvSpPr>
        <p:spPr>
          <a:xfrm>
            <a:off x="11096366" y="-11616"/>
            <a:ext cx="1097693" cy="6881233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CF8F391-D377-0673-7AB8-80C5DD57D6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311"/>
          <a:stretch/>
        </p:blipFill>
        <p:spPr>
          <a:xfrm>
            <a:off x="6853878" y="-13601"/>
            <a:ext cx="4247509" cy="2600933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E8D5D73-B1E3-2A65-C799-E65B2BC4F9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2574664"/>
            <a:ext cx="4247247" cy="428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86210"/>
            <a:ext cx="5857793" cy="50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AB23A32-6753-1B3B-9295-7FC159111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3" y="1493289"/>
            <a:ext cx="5857793" cy="827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5857793" cy="2976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00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88F62D-508E-3C9B-9BC5-6383E78E93E9}"/>
              </a:ext>
            </a:extLst>
          </p:cNvPr>
          <p:cNvSpPr/>
          <p:nvPr userDrawn="1"/>
        </p:nvSpPr>
        <p:spPr>
          <a:xfrm>
            <a:off x="11105409" y="1635131"/>
            <a:ext cx="1088650" cy="5222869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F2E32-38AB-677B-EA06-71EBCD2BCCE5}"/>
              </a:ext>
            </a:extLst>
          </p:cNvPr>
          <p:cNvSpPr/>
          <p:nvPr userDrawn="1"/>
        </p:nvSpPr>
        <p:spPr>
          <a:xfrm>
            <a:off x="11105410" y="0"/>
            <a:ext cx="1086590" cy="163513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EC0C19-4011-7836-1AFB-01E077641291}"/>
              </a:ext>
            </a:extLst>
          </p:cNvPr>
          <p:cNvSpPr/>
          <p:nvPr userDrawn="1"/>
        </p:nvSpPr>
        <p:spPr>
          <a:xfrm>
            <a:off x="0" y="2574664"/>
            <a:ext cx="6831030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43347"/>
            <a:ext cx="5857793" cy="16022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3036342"/>
            <a:ext cx="5857793" cy="297644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C805E38-065A-0657-7C71-0C055B06F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55" r="341"/>
          <a:stretch/>
        </p:blipFill>
        <p:spPr>
          <a:xfrm>
            <a:off x="6851650" y="4209546"/>
            <a:ext cx="4253759" cy="2648454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7326DCC1-2409-0F01-AF73-32678B2CEF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0"/>
            <a:ext cx="4261734" cy="42031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76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381D1-927B-4D31-5EA0-38CD23A7C477}"/>
              </a:ext>
            </a:extLst>
          </p:cNvPr>
          <p:cNvSpPr/>
          <p:nvPr userDrawn="1"/>
        </p:nvSpPr>
        <p:spPr>
          <a:xfrm>
            <a:off x="0" y="2574664"/>
            <a:ext cx="11092247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9985520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E7A62C-4451-FAD5-104F-91D063FE5CF3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BF8433C-E815-06D2-0B95-725F03112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4ED7082-5C9A-47EE-8A89-BDD819816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B1AE809-37B5-EF55-CFE8-1561534E8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18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56717D-FAFE-195C-D2FA-00BD76EBDDA5}"/>
              </a:ext>
            </a:extLst>
          </p:cNvPr>
          <p:cNvSpPr/>
          <p:nvPr userDrawn="1"/>
        </p:nvSpPr>
        <p:spPr>
          <a:xfrm>
            <a:off x="4262511" y="1628775"/>
            <a:ext cx="6851649" cy="52292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338F-B3C9-86C9-6904-FEF580B94FE1}"/>
              </a:ext>
            </a:extLst>
          </p:cNvPr>
          <p:cNvSpPr/>
          <p:nvPr userDrawn="1"/>
        </p:nvSpPr>
        <p:spPr>
          <a:xfrm>
            <a:off x="0" y="1628776"/>
            <a:ext cx="4583575" cy="5229224"/>
          </a:xfrm>
          <a:prstGeom prst="rect">
            <a:avLst/>
          </a:prstGeom>
          <a:solidFill>
            <a:srgbClr val="E1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69D5A8B-5726-9C49-BA8B-D555DC6278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4993" y="2950614"/>
            <a:ext cx="5676319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B3EF-983F-8C77-FC15-D1EDF1719A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1" y="2950613"/>
            <a:ext cx="3147250" cy="342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CC2BB4-4D8B-C979-2731-F22914D2E610}"/>
              </a:ext>
            </a:extLst>
          </p:cNvPr>
          <p:cNvSpPr/>
          <p:nvPr userDrawn="1"/>
        </p:nvSpPr>
        <p:spPr>
          <a:xfrm>
            <a:off x="11105409" y="1628775"/>
            <a:ext cx="1088650" cy="5229225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16478-5492-97E1-971F-C6BED16F48BE}"/>
              </a:ext>
            </a:extLst>
          </p:cNvPr>
          <p:cNvSpPr/>
          <p:nvPr userDrawn="1"/>
        </p:nvSpPr>
        <p:spPr>
          <a:xfrm>
            <a:off x="11105409" y="0"/>
            <a:ext cx="1086591" cy="1628775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E92D7-32BC-7BD6-1EBE-391783C9F320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F341591-1DF7-AE93-61D6-9FAA57C26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301E70B-8FCF-D93E-6FC0-DF81E6C14D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50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E4BB1-B88C-4BC7-1555-CDF951DAF48E}"/>
              </a:ext>
            </a:extLst>
          </p:cNvPr>
          <p:cNvSpPr/>
          <p:nvPr userDrawn="1"/>
        </p:nvSpPr>
        <p:spPr>
          <a:xfrm>
            <a:off x="11105409" y="0"/>
            <a:ext cx="1097691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B5EE8-2B34-60C3-427D-86E7D71C2D93}"/>
              </a:ext>
            </a:extLst>
          </p:cNvPr>
          <p:cNvSpPr/>
          <p:nvPr userDrawn="1"/>
        </p:nvSpPr>
        <p:spPr>
          <a:xfrm>
            <a:off x="0" y="0"/>
            <a:ext cx="11114161" cy="6858000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B2A7131-0530-E933-21FE-A01E29318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0956" t="912"/>
          <a:stretch/>
        </p:blipFill>
        <p:spPr>
          <a:xfrm>
            <a:off x="11114160" y="0"/>
            <a:ext cx="1077839" cy="26096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AA19EA-8FDA-E0CF-C261-E71AAACCB5DB}"/>
              </a:ext>
            </a:extLst>
          </p:cNvPr>
          <p:cNvSpPr/>
          <p:nvPr userDrawn="1"/>
        </p:nvSpPr>
        <p:spPr>
          <a:xfrm>
            <a:off x="11114160" y="2609644"/>
            <a:ext cx="1081960" cy="4248356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7710A-AE2C-DDFE-A96F-153D50029EF9}"/>
              </a:ext>
            </a:extLst>
          </p:cNvPr>
          <p:cNvSpPr/>
          <p:nvPr userDrawn="1"/>
        </p:nvSpPr>
        <p:spPr>
          <a:xfrm>
            <a:off x="11121140" y="0"/>
            <a:ext cx="108196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18FF88-FC15-58CD-A52B-53F254C09D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" y="400599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ICTP TESTIMONIAL IN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D34364-F1F8-192C-05C6-034B75944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173" y="1628774"/>
            <a:ext cx="10115867" cy="3457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FEAFDD-4911-56FD-7161-B20B08401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173" y="5319553"/>
            <a:ext cx="10115867" cy="440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spc="100" baseline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MAKE CAPS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33427-FDAE-FB72-33A5-7E4EEAA79F9B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6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4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61" r:id="rId3"/>
    <p:sldLayoutId id="2147483678" r:id="rId4"/>
    <p:sldLayoutId id="2147483653" r:id="rId5"/>
    <p:sldLayoutId id="2147483666" r:id="rId6"/>
    <p:sldLayoutId id="2147483667" r:id="rId7"/>
    <p:sldLayoutId id="2147483668" r:id="rId8"/>
    <p:sldLayoutId id="2147483654" r:id="rId9"/>
    <p:sldLayoutId id="2147483655" r:id="rId10"/>
    <p:sldLayoutId id="2147483669" r:id="rId11"/>
    <p:sldLayoutId id="2147483671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1272E-CAAF-A31E-DA9C-72087FE6E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/>
              <a:t>ICTP: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C211A-AF4A-FAEB-5BA0-5B0551187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World-class Research and a Successful Model of International Collaboration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532C4F-2424-C3E2-19B6-7F783DEFD9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173" y="4613318"/>
            <a:ext cx="3073910" cy="403452"/>
          </a:xfrm>
        </p:spPr>
        <p:txBody>
          <a:bodyPr/>
          <a:lstStyle/>
          <a:p>
            <a:r>
              <a:rPr lang="en-IE" sz="1400" b="1" dirty="0">
                <a:solidFill>
                  <a:schemeClr val="bg1"/>
                </a:solidFill>
              </a:rPr>
              <a:t>Public Information Unit</a:t>
            </a:r>
          </a:p>
        </p:txBody>
      </p:sp>
    </p:spTree>
    <p:extLst>
      <p:ext uri="{BB962C8B-B14F-4D97-AF65-F5344CB8AC3E}">
        <p14:creationId xmlns:p14="http://schemas.microsoft.com/office/powerpoint/2010/main" val="1068375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136DD4-E603-8BA3-4EA1-D1062A9C4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182" y="3311614"/>
            <a:ext cx="2772112" cy="2717276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0"/>
              <a:t>Since 1991:</a:t>
            </a:r>
          </a:p>
          <a:p>
            <a:pPr marL="185738" indent="-174625"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bg2"/>
                </a:solidFill>
              </a:rPr>
              <a:t>1000+</a:t>
            </a:r>
            <a:r>
              <a:rPr lang="en-US" altLang="en-US" sz="2100" b="0"/>
              <a:t> Diploma graduates</a:t>
            </a:r>
          </a:p>
          <a:p>
            <a:pPr marL="185738" indent="-174625" eaLnBrk="1" hangingPunct="1">
              <a:spcBef>
                <a:spcPct val="0"/>
              </a:spcBef>
            </a:pPr>
            <a:r>
              <a:rPr lang="en-US" altLang="en-US" sz="2100" b="0"/>
              <a:t>More than </a:t>
            </a:r>
            <a:r>
              <a:rPr lang="en-US" altLang="en-US" sz="2400">
                <a:solidFill>
                  <a:schemeClr val="bg2"/>
                </a:solidFill>
              </a:rPr>
              <a:t>75% </a:t>
            </a:r>
            <a:r>
              <a:rPr lang="en-US" altLang="en-US" sz="2100" b="0"/>
              <a:t>earned or working toward PhDs </a:t>
            </a:r>
            <a:endParaRPr lang="en-US" sz="2100" b="0" dirty="0"/>
          </a:p>
          <a:p>
            <a:endParaRPr lang="en-US" sz="21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A2A7-9A63-BDAF-4C5D-AB1FE0E2F1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EDUCATION AT ICTP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EE3AF-5DA9-7270-020D-8657C59EB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462450" cy="565026"/>
          </a:xfrm>
        </p:spPr>
        <p:txBody>
          <a:bodyPr/>
          <a:lstStyle/>
          <a:p>
            <a:r>
              <a:rPr lang="en-US" dirty="0"/>
              <a:t>ICTP’s Postgraduate Diploma Programme: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D7E563-3588-2CCA-C7A6-1F0F19ECED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1095064"/>
          </a:xfrm>
        </p:spPr>
        <p:txBody>
          <a:bodyPr/>
          <a:lstStyle/>
          <a:p>
            <a:r>
              <a:rPr lang="en-US" dirty="0"/>
              <a:t>Preparing Young Scholars for PhD Studies</a:t>
            </a:r>
          </a:p>
          <a:p>
            <a:endParaRPr lang="en-US" dirty="0"/>
          </a:p>
        </p:txBody>
      </p:sp>
      <p:pic>
        <p:nvPicPr>
          <p:cNvPr id="6" name="Picture 4" descr="Diploma2015PPT.jpg">
            <a:extLst>
              <a:ext uri="{FF2B5EF4-FFF2-40B4-BE49-F238E27FC236}">
                <a16:creationId xmlns:a16="http://schemas.microsoft.com/office/drawing/2014/main" id="{32E68E9B-1710-621F-59FE-DFF5D3FAC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3197888" y="2939844"/>
            <a:ext cx="7832938" cy="341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425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136DD4-E603-8BA3-4EA1-D1062A9C4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8130" y="3247476"/>
            <a:ext cx="2106745" cy="2696123"/>
          </a:xfrm>
        </p:spPr>
        <p:txBody>
          <a:bodyPr/>
          <a:lstStyle/>
          <a:p>
            <a:pPr marL="11113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0"/>
              <a:t>2023/2024: </a:t>
            </a:r>
          </a:p>
          <a:p>
            <a:pPr marL="11113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46</a:t>
            </a:r>
            <a:r>
              <a:rPr lang="en-US" altLang="en-US" sz="2100" b="0"/>
              <a:t> students </a:t>
            </a:r>
          </a:p>
          <a:p>
            <a:pPr marL="11113" indent="0" algn="ctr" eaLnBrk="1" hangingPunct="1">
              <a:spcBef>
                <a:spcPct val="0"/>
              </a:spcBef>
              <a:buFontTx/>
              <a:buNone/>
            </a:pPr>
            <a:r>
              <a:rPr lang="en-US" sz="2100" b="0"/>
              <a:t>from </a:t>
            </a:r>
            <a:r>
              <a:rPr lang="en-US" sz="2400">
                <a:solidFill>
                  <a:schemeClr val="bg2"/>
                </a:solidFill>
              </a:rPr>
              <a:t>33</a:t>
            </a:r>
            <a:r>
              <a:rPr lang="en-US" sz="2100" b="0"/>
              <a:t> countries</a:t>
            </a:r>
          </a:p>
          <a:p>
            <a:pPr marL="11113" indent="0"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chemeClr val="bg2"/>
                </a:solidFill>
              </a:rPr>
              <a:t>33%</a:t>
            </a:r>
            <a:r>
              <a:rPr lang="en-US" sz="2100" b="0" dirty="0"/>
              <a:t> female students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A2A7-9A63-BDAF-4C5D-AB1FE0E2F1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181" y="435171"/>
            <a:ext cx="3829050" cy="275859"/>
          </a:xfrm>
        </p:spPr>
        <p:txBody>
          <a:bodyPr/>
          <a:lstStyle/>
          <a:p>
            <a:r>
              <a:rPr lang="en-US" dirty="0"/>
              <a:t>EDUCATION AT ICTP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56AE52-BB4D-4CD4-7C18-D520C3D111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181" y="829110"/>
            <a:ext cx="10661742" cy="565026"/>
          </a:xfrm>
        </p:spPr>
        <p:txBody>
          <a:bodyPr/>
          <a:lstStyle/>
          <a:p>
            <a:r>
              <a:rPr lang="en-US" sz="3100"/>
              <a:t>Master of Advanced Studies in Medical Physics: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50F843-2835-33BD-0A08-DC2EA00B8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5181" y="1394136"/>
            <a:ext cx="10520476" cy="565026"/>
          </a:xfrm>
        </p:spPr>
        <p:txBody>
          <a:bodyPr/>
          <a:lstStyle/>
          <a:p>
            <a:r>
              <a:rPr lang="en-US" sz="3200"/>
              <a:t>Training Professionals for the Developing World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49A19A-8393-28B3-AD3A-1F53F3F39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761" y="3247477"/>
            <a:ext cx="8554065" cy="26961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9EC143-AA0B-A484-5CA2-77C9CCDB7A3D}"/>
              </a:ext>
            </a:extLst>
          </p:cNvPr>
          <p:cNvSpPr txBox="1"/>
          <p:nvPr/>
        </p:nvSpPr>
        <p:spPr>
          <a:xfrm>
            <a:off x="3411416" y="623816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 algn="ctr" eaLnBrk="1" hangingPunct="1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25%</a:t>
            </a:r>
            <a:r>
              <a:rPr lang="en-US" sz="21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students funded by IAEA</a:t>
            </a:r>
          </a:p>
        </p:txBody>
      </p:sp>
    </p:spTree>
    <p:extLst>
      <p:ext uri="{BB962C8B-B14F-4D97-AF65-F5344CB8AC3E}">
        <p14:creationId xmlns:p14="http://schemas.microsoft.com/office/powerpoint/2010/main" val="168723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A2A7-9A63-BDAF-4C5D-AB1FE0E2F1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TRAINING AT ICTP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EE3AF-5DA9-7270-020D-8657C59EB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462450" cy="565026"/>
          </a:xfrm>
        </p:spPr>
        <p:txBody>
          <a:bodyPr/>
          <a:lstStyle/>
          <a:p>
            <a:r>
              <a:rPr lang="en-US" dirty="0"/>
              <a:t>Associates Programme: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D7E563-3588-2CCA-C7A6-1F0F19ECED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1095064"/>
          </a:xfrm>
        </p:spPr>
        <p:txBody>
          <a:bodyPr/>
          <a:lstStyle/>
          <a:p>
            <a:r>
              <a:rPr lang="en-US" dirty="0"/>
              <a:t>Working Together at ICTP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ADB90-ED49-4D5C-2E99-6A6C68BDC8F0}"/>
              </a:ext>
            </a:extLst>
          </p:cNvPr>
          <p:cNvSpPr txBox="1"/>
          <p:nvPr/>
        </p:nvSpPr>
        <p:spPr>
          <a:xfrm>
            <a:off x="510350" y="3313686"/>
            <a:ext cx="425566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3,000+</a:t>
            </a:r>
            <a:r>
              <a:rPr lang="en-US"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Associates since 1964</a:t>
            </a:r>
          </a:p>
          <a:p>
            <a:pPr marL="342900" indent="-34290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year term, visits to IAEA to collaborate with ICTP Scientists</a:t>
            </a:r>
          </a:p>
          <a:p>
            <a:pPr marL="342900" indent="-34290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Simons Associates may also bring a student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719EAE-24B6-F445-4DA6-141D4CED7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92" y="2804257"/>
            <a:ext cx="6070508" cy="372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79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136DD4-E603-8BA3-4EA1-D1062A9C4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350" y="2834997"/>
            <a:ext cx="10462450" cy="3097496"/>
          </a:xfrm>
        </p:spPr>
        <p:txBody>
          <a:bodyPr anchor="t"/>
          <a:lstStyle/>
          <a:p>
            <a:pPr marL="342900" indent="-342900" eaLnBrk="1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b="0" dirty="0" err="1"/>
              <a:t>Organises</a:t>
            </a:r>
            <a:r>
              <a:rPr lang="en-US" sz="2600" b="0" dirty="0"/>
              <a:t> more than </a:t>
            </a:r>
            <a:r>
              <a:rPr lang="en-US" sz="2600" dirty="0">
                <a:solidFill>
                  <a:schemeClr val="bg2"/>
                </a:solidFill>
              </a:rPr>
              <a:t>60</a:t>
            </a:r>
            <a:r>
              <a:rPr lang="en-US" sz="2600" b="0" dirty="0"/>
              <a:t> conferences &amp; workshops each year.</a:t>
            </a:r>
            <a:br>
              <a:rPr lang="en-US" sz="2600" b="0" dirty="0"/>
            </a:br>
            <a:endParaRPr lang="en-US" sz="2600" b="0"/>
          </a:p>
          <a:p>
            <a:pPr marL="342900" indent="-342900" eaLnBrk="1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b="0" dirty="0"/>
              <a:t>Welcomes up to more than </a:t>
            </a:r>
            <a:r>
              <a:rPr lang="en-US" sz="2600" dirty="0">
                <a:solidFill>
                  <a:schemeClr val="bg2"/>
                </a:solidFill>
              </a:rPr>
              <a:t>6,000</a:t>
            </a:r>
            <a:r>
              <a:rPr lang="en-US" sz="2600" b="0" dirty="0"/>
              <a:t> scientists from </a:t>
            </a:r>
            <a:r>
              <a:rPr lang="en-US" sz="2600" dirty="0">
                <a:solidFill>
                  <a:schemeClr val="bg2"/>
                </a:solidFill>
              </a:rPr>
              <a:t>150+</a:t>
            </a:r>
            <a:r>
              <a:rPr lang="en-US" sz="2600" b="0" dirty="0"/>
              <a:t> nations each year.</a:t>
            </a:r>
            <a:br>
              <a:rPr lang="en-US" sz="2600" b="0" dirty="0"/>
            </a:br>
            <a:endParaRPr lang="en-US" sz="2600" b="0"/>
          </a:p>
          <a:p>
            <a:pPr marL="342900" indent="-342900" eaLnBrk="1" hangingPunct="1"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b="0" dirty="0"/>
              <a:t>Attracts an additional </a:t>
            </a:r>
            <a:r>
              <a:rPr lang="en-US" sz="2600" dirty="0">
                <a:solidFill>
                  <a:schemeClr val="bg2"/>
                </a:solidFill>
              </a:rPr>
              <a:t>1,000-2,000</a:t>
            </a:r>
            <a:r>
              <a:rPr lang="en-US" sz="2600" b="0" dirty="0"/>
              <a:t> scientists per year through hosted activities.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A2A7-9A63-BDAF-4C5D-AB1FE0E2F1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TRAINING AT ICTP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EE3AF-5DA9-7270-020D-8657C59EB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462450" cy="565026"/>
          </a:xfrm>
        </p:spPr>
        <p:txBody>
          <a:bodyPr anchor="t"/>
          <a:lstStyle/>
          <a:p>
            <a:r>
              <a:rPr lang="en-US" dirty="0">
                <a:solidFill>
                  <a:srgbClr val="2456A2"/>
                </a:solidFill>
              </a:rPr>
              <a:t>ICTP: An International Hub for Scientific Networking</a:t>
            </a:r>
          </a:p>
        </p:txBody>
      </p:sp>
    </p:spTree>
    <p:extLst>
      <p:ext uri="{BB962C8B-B14F-4D97-AF65-F5344CB8AC3E}">
        <p14:creationId xmlns:p14="http://schemas.microsoft.com/office/powerpoint/2010/main" val="1955182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4F5A6ADE-B1C7-8EA5-F219-776D6BB048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473" b="332"/>
          <a:stretch/>
        </p:blipFill>
        <p:spPr>
          <a:xfrm>
            <a:off x="6849118" y="2552700"/>
            <a:ext cx="4247247" cy="43053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59CC26-31C3-AD91-C701-D06B278BC1A4}"/>
              </a:ext>
            </a:extLst>
          </p:cNvPr>
          <p:cNvSpPr txBox="1"/>
          <p:nvPr/>
        </p:nvSpPr>
        <p:spPr>
          <a:xfrm>
            <a:off x="575663" y="2696621"/>
            <a:ext cx="1745506" cy="3335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b="1" spc="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 1970: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6BFA9-9B1E-8934-90E1-230584216654}"/>
              </a:ext>
            </a:extLst>
          </p:cNvPr>
          <p:cNvSpPr txBox="1"/>
          <p:nvPr/>
        </p:nvSpPr>
        <p:spPr>
          <a:xfrm>
            <a:off x="615966" y="3356810"/>
            <a:ext cx="2994245" cy="3289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than</a:t>
            </a:r>
          </a:p>
          <a:p>
            <a:pPr>
              <a:spcAft>
                <a:spcPts val="300"/>
              </a:spcAft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5000" b="1" dirty="0">
                <a:solidFill>
                  <a:srgbClr val="2456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180,000</a:t>
            </a:r>
          </a:p>
          <a:p>
            <a:pPr algn="r">
              <a:spcAft>
                <a:spcPts val="3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visits</a:t>
            </a:r>
            <a:r>
              <a:rPr lang="en-US" dirty="0">
                <a:solidFill>
                  <a:srgbClr val="2456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spcAft>
                <a:spcPts val="300"/>
              </a:spcAft>
            </a:pPr>
            <a:endParaRPr lang="en-US" dirty="0">
              <a:solidFill>
                <a:srgbClr val="2456A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scientists from</a:t>
            </a:r>
            <a:r>
              <a:rPr lang="en-US" dirty="0">
                <a:solidFill>
                  <a:srgbClr val="2456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188</a:t>
            </a:r>
            <a:r>
              <a:rPr lang="en-US" dirty="0">
                <a:solidFill>
                  <a:srgbClr val="2456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countries around the world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A4DD4B-1563-7173-4DEA-400FB769DA01}"/>
              </a:ext>
            </a:extLst>
          </p:cNvPr>
          <p:cNvSpPr txBox="1"/>
          <p:nvPr/>
        </p:nvSpPr>
        <p:spPr>
          <a:xfrm>
            <a:off x="3972766" y="3254653"/>
            <a:ext cx="2695075" cy="23616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5000" b="1" dirty="0">
                <a:solidFill>
                  <a:srgbClr val="2456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32%</a:t>
            </a:r>
          </a:p>
          <a:p>
            <a:pPr algn="ctr">
              <a:spcAft>
                <a:spcPts val="3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visitors were women </a:t>
            </a:r>
          </a:p>
          <a:p>
            <a:pPr algn="ctr">
              <a:spcAft>
                <a:spcPts val="300"/>
              </a:spcAft>
            </a:pPr>
            <a:endParaRPr lang="en-US" sz="1400" dirty="0">
              <a:solidFill>
                <a:srgbClr val="2456A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300"/>
              </a:spcAft>
            </a:pPr>
            <a:endParaRPr lang="en-US" dirty="0">
              <a:solidFill>
                <a:srgbClr val="2456A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n-US" sz="5000" b="1" dirty="0">
                <a:solidFill>
                  <a:srgbClr val="2456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59%</a:t>
            </a:r>
          </a:p>
          <a:p>
            <a:pPr algn="ctr">
              <a:spcAft>
                <a:spcPts val="3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visitors were from developing and least-developed countries</a:t>
            </a:r>
            <a:endParaRPr lang="en-US" sz="6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E2ABE-DB99-0F3B-0BCB-E156D1B7D4B1}"/>
              </a:ext>
            </a:extLst>
          </p:cNvPr>
          <p:cNvCxnSpPr/>
          <p:nvPr/>
        </p:nvCxnSpPr>
        <p:spPr>
          <a:xfrm>
            <a:off x="3791488" y="3429000"/>
            <a:ext cx="0" cy="2572641"/>
          </a:xfrm>
          <a:prstGeom prst="line">
            <a:avLst/>
          </a:prstGeom>
          <a:ln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E67AF76-42FE-1D9A-E1C5-C95787028C09}"/>
              </a:ext>
            </a:extLst>
          </p:cNvPr>
          <p:cNvSpPr txBox="1">
            <a:spLocks/>
          </p:cNvSpPr>
          <p:nvPr/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>
                <a:solidFill>
                  <a:schemeClr val="bg1"/>
                </a:solidFill>
              </a:rPr>
              <a:t>TRAINING AT ICTP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2792BFB-47A5-3E8F-E02A-B9ADA7D9C2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6155144" cy="107002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ICTP Visiting Scientists:</a:t>
            </a:r>
          </a:p>
          <a:p>
            <a:r>
              <a:rPr lang="en-US" dirty="0">
                <a:solidFill>
                  <a:schemeClr val="accent1"/>
                </a:solidFill>
              </a:rPr>
              <a:t>Where do they come from?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B8995-4807-83BD-4597-118A2E3D3D24}"/>
              </a:ext>
            </a:extLst>
          </p:cNvPr>
          <p:cNvSpPr txBox="1"/>
          <p:nvPr/>
        </p:nvSpPr>
        <p:spPr>
          <a:xfrm>
            <a:off x="3972766" y="2696621"/>
            <a:ext cx="1745506" cy="3335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b="1" spc="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2023:</a:t>
            </a:r>
          </a:p>
        </p:txBody>
      </p:sp>
    </p:spTree>
    <p:extLst>
      <p:ext uri="{BB962C8B-B14F-4D97-AF65-F5344CB8AC3E}">
        <p14:creationId xmlns:p14="http://schemas.microsoft.com/office/powerpoint/2010/main" val="1149121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136DD4-E603-8BA3-4EA1-D1062A9C4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350" y="2738889"/>
            <a:ext cx="10462450" cy="3097496"/>
          </a:xfrm>
        </p:spPr>
        <p:txBody>
          <a:bodyPr anchor="t"/>
          <a:lstStyle/>
          <a:p>
            <a:pPr marL="215900" indent="-215900">
              <a:spcBef>
                <a:spcPct val="0"/>
              </a:spcBef>
            </a:pPr>
            <a:r>
              <a:rPr lang="en-US" altLang="en-US" sz="2600" b="0" dirty="0"/>
              <a:t>External Activities Unit</a:t>
            </a:r>
            <a:br>
              <a:rPr lang="en-US" altLang="en-US" sz="2600" b="0" dirty="0"/>
            </a:br>
            <a:endParaRPr lang="en-US" altLang="en-US" sz="2600" b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altLang="en-US" sz="2600" b="0" dirty="0"/>
              <a:t>Partner Institutes (</a:t>
            </a:r>
            <a:r>
              <a:rPr lang="en-US" altLang="en-US" sz="2600" b="0" dirty="0">
                <a:solidFill>
                  <a:schemeClr val="bg2"/>
                </a:solidFill>
              </a:rPr>
              <a:t>Brazil, China, Mexico, Rwanda</a:t>
            </a:r>
            <a:r>
              <a:rPr lang="en-US" altLang="en-US" sz="2600" b="0" dirty="0"/>
              <a:t>)</a:t>
            </a:r>
            <a:br>
              <a:rPr lang="en-US" altLang="en-US" sz="2600" b="0" dirty="0"/>
            </a:br>
            <a:endParaRPr lang="en-US" altLang="en-US" sz="2600" b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altLang="en-US" sz="2600" b="0" dirty="0"/>
              <a:t>Physics Without Frontiers</a:t>
            </a:r>
            <a:br>
              <a:rPr lang="en-US" altLang="en-US" sz="2600" b="0" dirty="0"/>
            </a:br>
            <a:endParaRPr lang="en-US" altLang="en-US" sz="2600" b="0"/>
          </a:p>
          <a:p>
            <a:pPr>
              <a:spcBef>
                <a:spcPct val="0"/>
              </a:spcBef>
            </a:pPr>
            <a:r>
              <a:rPr lang="en-US" altLang="en-US" sz="2600" b="0" dirty="0">
                <a:solidFill>
                  <a:schemeClr val="bg1">
                    <a:lumMod val="10000"/>
                  </a:schemeClr>
                </a:solidFill>
              </a:rPr>
              <a:t>SciFabLab, Multidisciplinary Laboratory (MLab) &amp; Marconi Laboratory </a:t>
            </a:r>
            <a:endParaRPr lang="en-US" sz="2600" b="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A2A7-9A63-BDAF-4C5D-AB1FE0E2F1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ICTP SCIENTIFIC OUTREACH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EE3AF-5DA9-7270-020D-8657C59EB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74080"/>
            <a:ext cx="10462450" cy="565026"/>
          </a:xfrm>
        </p:spPr>
        <p:txBody>
          <a:bodyPr/>
          <a:lstStyle/>
          <a:p>
            <a:r>
              <a:rPr lang="en-US" dirty="0"/>
              <a:t>ICTP: Long tradition of Scientific Capacity Building in Developing Countries</a:t>
            </a:r>
          </a:p>
        </p:txBody>
      </p:sp>
    </p:spTree>
    <p:extLst>
      <p:ext uri="{BB962C8B-B14F-4D97-AF65-F5344CB8AC3E}">
        <p14:creationId xmlns:p14="http://schemas.microsoft.com/office/powerpoint/2010/main" val="532255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4D4FA2D-3084-37F8-93E2-8C54665533D9}"/>
              </a:ext>
            </a:extLst>
          </p:cNvPr>
          <p:cNvSpPr txBox="1">
            <a:spLocks/>
          </p:cNvSpPr>
          <p:nvPr/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ICTP SCIENTIFIC OUTREACH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2E6E025-E6B7-1308-43B4-369E0391D1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462450" cy="565026"/>
          </a:xfrm>
        </p:spPr>
        <p:txBody>
          <a:bodyPr/>
          <a:lstStyle/>
          <a:p>
            <a:r>
              <a:rPr lang="en-US" b="1" dirty="0"/>
              <a:t>ICTP Impact 2023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CBE2A70-FCC0-D92B-75A0-645D09F0B830}"/>
              </a:ext>
            </a:extLst>
          </p:cNvPr>
          <p:cNvGrpSpPr/>
          <p:nvPr/>
        </p:nvGrpSpPr>
        <p:grpSpPr>
          <a:xfrm>
            <a:off x="510350" y="1711570"/>
            <a:ext cx="9984976" cy="5029199"/>
            <a:chOff x="635104" y="1711570"/>
            <a:chExt cx="9984976" cy="50291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B96D43-DAE3-76B0-515D-D5D50BB6A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6" t="28091" r="12139" b="6688"/>
            <a:stretch/>
          </p:blipFill>
          <p:spPr>
            <a:xfrm>
              <a:off x="635104" y="1711570"/>
              <a:ext cx="9984976" cy="50291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32A5E8-2BCF-0ADC-7AFC-6783B719A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7528" y="4947138"/>
              <a:ext cx="1776841" cy="1711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415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C781393-440C-2B01-F07C-958F59F339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793" y="644314"/>
            <a:ext cx="7337413" cy="953374"/>
          </a:xfrm>
        </p:spPr>
        <p:txBody>
          <a:bodyPr/>
          <a:lstStyle/>
          <a:p>
            <a:r>
              <a:rPr lang="en-US" b="1" dirty="0">
                <a:solidFill>
                  <a:srgbClr val="2456A2"/>
                </a:solidFill>
              </a:rPr>
              <a:t>ICTP Success Stories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E334DC-C5DF-820B-BCB7-F551D623A822}"/>
              </a:ext>
            </a:extLst>
          </p:cNvPr>
          <p:cNvSpPr txBox="1"/>
          <p:nvPr/>
        </p:nvSpPr>
        <p:spPr>
          <a:xfrm>
            <a:off x="481303" y="3888848"/>
            <a:ext cx="33215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Freddy Cachazo,Venezuela </a:t>
            </a:r>
            <a:r>
              <a:rPr lang="en-US" sz="16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Diploma Alumni (1996-97)</a:t>
            </a:r>
            <a:br>
              <a:rPr lang="en-US" sz="16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600" i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Recipient, 2014 New Horizons Prize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Gribov Medallist 2009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Dyson Chair, Perimeter Institute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0F058-0AF6-8066-F3DA-BDF7889F2BB5}"/>
              </a:ext>
            </a:extLst>
          </p:cNvPr>
          <p:cNvSpPr txBox="1"/>
          <p:nvPr/>
        </p:nvSpPr>
        <p:spPr>
          <a:xfrm>
            <a:off x="7678235" y="3888848"/>
            <a:ext cx="33215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Narayan Adhikari, Nepal</a:t>
            </a:r>
          </a:p>
          <a:p>
            <a:pPr>
              <a:defRPr/>
            </a:pPr>
            <a:r>
              <a:rPr lang="en-US" sz="16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Diploma Alumni (1997-98)</a:t>
            </a:r>
            <a:br>
              <a:rPr lang="en-US" sz="16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600" i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ICTP Regular Associate 2008-15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ICTP Senior Associate 2018-23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group leader, Tribhuvan University, Nepal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70D62-F851-C101-C3A8-D7A978FEB317}"/>
              </a:ext>
            </a:extLst>
          </p:cNvPr>
          <p:cNvSpPr txBox="1"/>
          <p:nvPr/>
        </p:nvSpPr>
        <p:spPr>
          <a:xfrm>
            <a:off x="3967719" y="3878631"/>
            <a:ext cx="332158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Zohra Ben Lakhdar, Tunisia</a:t>
            </a:r>
          </a:p>
          <a:p>
            <a:pPr>
              <a:defRPr/>
            </a:pPr>
            <a:r>
              <a:rPr lang="en-US" sz="16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ICTP Associate </a:t>
            </a:r>
            <a:br>
              <a:rPr lang="en-US" sz="16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600" i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Recipient, 2005 L'Oreal-UNESCO Award for Women in Science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Founding member, Tunisian Physics Society and Tunisian Astronomy Society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Professor of Physics, Tunis El Manar University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6AFE4E0-4657-9633-3F11-C0C7FA0C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3" y="1676490"/>
            <a:ext cx="3116336" cy="203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5F0DF567-BE1D-778C-A009-F92BECE07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"/>
          <a:stretch/>
        </p:blipFill>
        <p:spPr bwMode="auto">
          <a:xfrm>
            <a:off x="7708215" y="1693679"/>
            <a:ext cx="2964781" cy="20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212F7CBB-9469-4F2D-7E71-26EDFAF6A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0" b="7488"/>
          <a:stretch/>
        </p:blipFill>
        <p:spPr bwMode="auto">
          <a:xfrm>
            <a:off x="4041056" y="1682885"/>
            <a:ext cx="3198284" cy="202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416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537424-2CC3-82B7-F3BE-7F95A0039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ICTP TESTIMONIAL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ACF9F-1815-2E9F-6142-B59D3BF85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“Over the years, ICTP has left a deep legacy in performing and promoting outstanding fundamental scientific research. In particular, it has had a major impact supporting science in developing countries.”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E9D2A-502E-6240-2555-01B8EE2FFC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STEPHEN HAWKING</a:t>
            </a:r>
          </a:p>
          <a:p>
            <a:r>
              <a:rPr lang="en-US" dirty="0"/>
              <a:t>UNIVERSITY OF CAMBRIDGE</a:t>
            </a:r>
          </a:p>
        </p:txBody>
      </p:sp>
    </p:spTree>
    <p:extLst>
      <p:ext uri="{BB962C8B-B14F-4D97-AF65-F5344CB8AC3E}">
        <p14:creationId xmlns:p14="http://schemas.microsoft.com/office/powerpoint/2010/main" val="514053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537424-2CC3-82B7-F3BE-7F95A0039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ICTP TESTIMONIAL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ACF9F-1815-2E9F-6142-B59D3BF85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“Much good emanates from ICTP. Salam's vision of a facility that couples the doing of first-rate research with advanced scientific training has been overwhelmingly vindicated and validated.”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E9D2A-502E-6240-2555-01B8EE2FFC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1173" y="5319552"/>
            <a:ext cx="10115867" cy="864679"/>
          </a:xfrm>
        </p:spPr>
        <p:txBody>
          <a:bodyPr/>
          <a:lstStyle/>
          <a:p>
            <a:r>
              <a:rPr lang="en-US" altLang="en-US" sz="1400" b="1"/>
              <a:t>DAVID GROSS</a:t>
            </a:r>
          </a:p>
          <a:p>
            <a:r>
              <a:rPr lang="en-US" altLang="en-US" sz="1400" b="1"/>
              <a:t>NOBEL LAUREATE IN PHYSICS 2004 AND DIRECTOR OF THE KAVLI INSTITUTE FOR THEORETICAL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3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6B8817-84DE-416E-BE27-E2091B3FAA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793" y="644314"/>
            <a:ext cx="7337413" cy="1602244"/>
          </a:xfrm>
        </p:spPr>
        <p:txBody>
          <a:bodyPr/>
          <a:lstStyle/>
          <a:p>
            <a:r>
              <a:rPr lang="en-US" sz="5000" dirty="0">
                <a:solidFill>
                  <a:srgbClr val="2456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</a:t>
            </a:r>
          </a:p>
          <a:p>
            <a:r>
              <a:rPr lang="en-US" sz="5000" dirty="0">
                <a:solidFill>
                  <a:srgbClr val="2456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ICTP?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346CE-8EA0-0743-6F5D-37384E936C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Founded in 1964 by Nobel Laureate Abdus Salam to enhance international cooperation through science.</a:t>
            </a:r>
          </a:p>
          <a:p>
            <a:r>
              <a:rPr lang="en-US" dirty="0"/>
              <a:t>Combines world class research with a unique global mission of building science capacity in the developing world.</a:t>
            </a:r>
          </a:p>
          <a:p>
            <a:r>
              <a:rPr lang="en-US" dirty="0"/>
              <a:t>Governed by tripartite agreement between Italy UNESCO and IAEA.</a:t>
            </a:r>
          </a:p>
          <a:p>
            <a:endParaRPr lang="en-US" dirty="0"/>
          </a:p>
        </p:txBody>
      </p:sp>
      <p:pic>
        <p:nvPicPr>
          <p:cNvPr id="7" name="Picture Placeholder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4F15417-DD9C-A84F-A86B-D101EE530E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3" b="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7246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ree, snow, outdoor, aerie&#10;&#10;Description automatically generated">
            <a:extLst>
              <a:ext uri="{FF2B5EF4-FFF2-40B4-BE49-F238E27FC236}">
                <a16:creationId xmlns:a16="http://schemas.microsoft.com/office/drawing/2014/main" id="{3A49D967-89AD-C6DD-F810-7F81DECE20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2" r="5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77E4A-681A-A7F7-95C4-E5F91D8498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190" y="3623310"/>
            <a:ext cx="6014150" cy="853156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3482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BEE45A-93F7-A235-B500-7A1D327555AD}"/>
              </a:ext>
            </a:extLst>
          </p:cNvPr>
          <p:cNvSpPr/>
          <p:nvPr/>
        </p:nvSpPr>
        <p:spPr>
          <a:xfrm>
            <a:off x="125522" y="2497338"/>
            <a:ext cx="10905893" cy="34718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C781393-440C-2B01-F07C-958F59F339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793" y="644314"/>
            <a:ext cx="7337413" cy="953374"/>
          </a:xfrm>
        </p:spPr>
        <p:txBody>
          <a:bodyPr/>
          <a:lstStyle/>
          <a:p>
            <a:r>
              <a:rPr lang="en-US" sz="5000" dirty="0">
                <a:solidFill>
                  <a:srgbClr val="2456A2"/>
                </a:solidFill>
              </a:rPr>
              <a:t>What is ICTP?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1EDD1E7-E6DD-2342-3FFE-E1F8FBE620F9}"/>
              </a:ext>
            </a:extLst>
          </p:cNvPr>
          <p:cNvSpPr txBox="1">
            <a:spLocks noGrp="1" noChangeArrowheads="1"/>
          </p:cNvSpPr>
          <p:nvPr>
            <p:ph type="body" sz="quarter" idx="14"/>
          </p:nvPr>
        </p:nvSpPr>
        <p:spPr bwMode="auto">
          <a:xfrm>
            <a:off x="397239" y="2773367"/>
            <a:ext cx="10457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2"/>
                </a:solidFill>
                <a:latin typeface="Ubuntu" panose="020B0504030602030204" pitchFamily="34" charset="0"/>
              </a:rPr>
              <a:t>         </a:t>
            </a:r>
            <a:r>
              <a:rPr lang="en-US" altLang="en-US" sz="2200" b="1" dirty="0">
                <a:solidFill>
                  <a:srgbClr val="2456A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Research                     Education                    Cooperation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FC0E3C-BBAE-E482-BEAA-E37C5E32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20" y="3525724"/>
            <a:ext cx="3344380" cy="22307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C1ABD2-305E-A658-4994-36F758D51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16"/>
          <a:stretch/>
        </p:blipFill>
        <p:spPr>
          <a:xfrm>
            <a:off x="3926736" y="3525724"/>
            <a:ext cx="3392107" cy="2229586"/>
          </a:xfrm>
          <a:prstGeom prst="rect">
            <a:avLst/>
          </a:prstGeom>
        </p:spPr>
      </p:pic>
      <p:pic>
        <p:nvPicPr>
          <p:cNvPr id="3" name="Picture 3" descr="51358998596_4d022edea8_c.jpg">
            <a:extLst>
              <a:ext uri="{FF2B5EF4-FFF2-40B4-BE49-F238E27FC236}">
                <a16:creationId xmlns:a16="http://schemas.microsoft.com/office/drawing/2014/main" id="{69AC401D-9DB3-4415-BB23-5A4615400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010" y="3527875"/>
            <a:ext cx="3395420" cy="22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A9B1D59-9B43-BAF4-FDB5-B1C64A027372}"/>
              </a:ext>
            </a:extLst>
          </p:cNvPr>
          <p:cNvSpPr txBox="1"/>
          <p:nvPr/>
        </p:nvSpPr>
        <p:spPr>
          <a:xfrm>
            <a:off x="288248" y="6418236"/>
            <a:ext cx="56370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4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Also: Sustainable Energy and High Performance Computing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CCE5795A-E98A-0282-D316-99A37E3CD4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b="1" dirty="0"/>
              <a:t>Research Sections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5CB7EDB-AEC9-436A-E59B-9BA27DBD2C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RESEARCH AT ICTP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B5B380-8FFF-31C4-D75A-7DAF9164885C}"/>
              </a:ext>
            </a:extLst>
          </p:cNvPr>
          <p:cNvGrpSpPr/>
          <p:nvPr/>
        </p:nvGrpSpPr>
        <p:grpSpPr>
          <a:xfrm>
            <a:off x="3899457" y="1786769"/>
            <a:ext cx="3319084" cy="1861483"/>
            <a:chOff x="6663116" y="3786604"/>
            <a:chExt cx="3319084" cy="209290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72277B5-D1CF-97DA-E3B7-F8AD1BD5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3116" y="3786604"/>
              <a:ext cx="3319084" cy="209290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108C14-523C-A41E-44A3-414023685FB3}"/>
                </a:ext>
              </a:extLst>
            </p:cNvPr>
            <p:cNvSpPr txBox="1"/>
            <p:nvPr/>
          </p:nvSpPr>
          <p:spPr>
            <a:xfrm>
              <a:off x="6947693" y="4479532"/>
              <a:ext cx="2735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Condensed Matter and Statistical Physics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AE8F10-4B0B-C477-5700-AD87D4787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58" y="4167407"/>
            <a:ext cx="3319083" cy="18614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98FAD65-C324-BE74-CB1C-458CC2D1B34D}"/>
              </a:ext>
            </a:extLst>
          </p:cNvPr>
          <p:cNvSpPr txBox="1"/>
          <p:nvPr/>
        </p:nvSpPr>
        <p:spPr>
          <a:xfrm>
            <a:off x="4305024" y="4783529"/>
            <a:ext cx="2493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Earth System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2BF22B-C29B-BF6A-9A6A-DBB7580DB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48" y="1782204"/>
            <a:ext cx="3319200" cy="186148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70BB664-7EFC-924C-3192-7F642CCC25EB}"/>
              </a:ext>
            </a:extLst>
          </p:cNvPr>
          <p:cNvSpPr txBox="1"/>
          <p:nvPr/>
        </p:nvSpPr>
        <p:spPr>
          <a:xfrm>
            <a:off x="621078" y="2370746"/>
            <a:ext cx="262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Energy Cosmology &amp; Astroparticle Physics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4A294DF-094C-C712-0042-CC8B83EDA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520" y="1777952"/>
            <a:ext cx="3319200" cy="18614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3C131BE-8199-5DC8-770B-52B61AA61399}"/>
              </a:ext>
            </a:extLst>
          </p:cNvPr>
          <p:cNvSpPr txBox="1"/>
          <p:nvPr/>
        </p:nvSpPr>
        <p:spPr>
          <a:xfrm>
            <a:off x="8091106" y="2469956"/>
            <a:ext cx="2166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Mathematics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56AB941-722D-D464-07E4-9CD958D0B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520" y="4167406"/>
            <a:ext cx="3319200" cy="1861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8A3946-A71F-F432-42B8-6AA48C599A0C}"/>
              </a:ext>
            </a:extLst>
          </p:cNvPr>
          <p:cNvSpPr txBox="1"/>
          <p:nvPr/>
        </p:nvSpPr>
        <p:spPr>
          <a:xfrm>
            <a:off x="7883886" y="4783529"/>
            <a:ext cx="2580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Quantitative Life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Sciences</a:t>
            </a:r>
            <a:endParaRPr lang="en-US" sz="18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6BF49D4-0EB8-1BCE-C569-B67AA581E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248" y="4186922"/>
            <a:ext cx="3319200" cy="1861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5311B1-5EE1-BF53-FA96-6F79F359CB69}"/>
              </a:ext>
            </a:extLst>
          </p:cNvPr>
          <p:cNvSpPr txBox="1"/>
          <p:nvPr/>
        </p:nvSpPr>
        <p:spPr>
          <a:xfrm>
            <a:off x="453523" y="4825275"/>
            <a:ext cx="298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Science, Technology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104763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136DD4-E603-8BA3-4EA1-D1062A9C4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350" y="2763719"/>
            <a:ext cx="9985520" cy="397459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100" dirty="0"/>
              <a:t>Physics Nobel 1979: </a:t>
            </a:r>
            <a:r>
              <a:rPr lang="en-US" sz="2100" b="0" dirty="0"/>
              <a:t>ICTP founder Abdus Salam</a:t>
            </a:r>
          </a:p>
          <a:p>
            <a:pPr>
              <a:lnSpc>
                <a:spcPct val="110000"/>
              </a:lnSpc>
            </a:pPr>
            <a:r>
              <a:rPr lang="en-US" sz="2100" dirty="0"/>
              <a:t>Nobel Peace Prize 2007: </a:t>
            </a:r>
            <a:r>
              <a:rPr lang="en-US" sz="2100" b="0" dirty="0"/>
              <a:t>ICTP’s Earth System Physics scientist Filippo Giorgi’s work with IPCC</a:t>
            </a:r>
          </a:p>
          <a:p>
            <a:pPr>
              <a:lnSpc>
                <a:spcPct val="110000"/>
              </a:lnSpc>
            </a:pPr>
            <a:r>
              <a:rPr lang="en-US" sz="2100" dirty="0"/>
              <a:t>Physics Nobel 2013: </a:t>
            </a:r>
            <a:r>
              <a:rPr lang="en-US" sz="2100" b="0" dirty="0"/>
              <a:t>ICTP’s High Energy Physics section contributed to ATLAS discovery of Higgs Boson</a:t>
            </a:r>
          </a:p>
          <a:p>
            <a:pPr>
              <a:lnSpc>
                <a:spcPct val="110000"/>
              </a:lnSpc>
            </a:pPr>
            <a:r>
              <a:rPr lang="en-US" sz="2100" dirty="0"/>
              <a:t>Physics Nobel 2015: </a:t>
            </a:r>
            <a:r>
              <a:rPr lang="en-US" sz="2100" b="0" dirty="0"/>
              <a:t>Prize confirmed theory of solar neutrino oscillations co-developed by ICTP scientist Alexei Smirnov</a:t>
            </a:r>
          </a:p>
          <a:p>
            <a:pPr>
              <a:lnSpc>
                <a:spcPct val="110000"/>
              </a:lnSpc>
            </a:pPr>
            <a:r>
              <a:rPr lang="en-US" sz="2100" dirty="0"/>
              <a:t>Physics Nobel 2017: </a:t>
            </a:r>
            <a:r>
              <a:rPr lang="en-US" sz="2100" b="0" dirty="0"/>
              <a:t>Gravitational wave detection by LIGO (ICTP-SAIFR collaborated)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A2A7-9A63-BDAF-4C5D-AB1FE0E2F1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RESEARCH AT ICTP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EE3AF-5DA9-7270-020D-8657C59EB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Nobel-worthy Contributions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D7E563-3588-2CCA-C7A6-1F0F19ECED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1095064"/>
          </a:xfrm>
        </p:spPr>
        <p:txBody>
          <a:bodyPr/>
          <a:lstStyle/>
          <a:p>
            <a:r>
              <a:rPr lang="en-US" dirty="0"/>
              <a:t>Research at ICTP and its Partner Institutes has contributed to 5 Nobels: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10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8A25D1E-90D6-9DE0-1F19-7EB26BDD9E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b="1" dirty="0"/>
              <a:t>Papers produced within ICTP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59E9BA-AF4D-B0ED-26D6-BEA5A646A2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RESEARCH AT ICTP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65364BE-4164-313D-20CF-EA23BA15A3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028893"/>
              </p:ext>
            </p:extLst>
          </p:nvPr>
        </p:nvGraphicFramePr>
        <p:xfrm>
          <a:off x="624777" y="1688002"/>
          <a:ext cx="10162619" cy="4734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58A01D-A2A2-8603-E711-17E5425DF346}"/>
              </a:ext>
            </a:extLst>
          </p:cNvPr>
          <p:cNvSpPr txBox="1"/>
          <p:nvPr/>
        </p:nvSpPr>
        <p:spPr>
          <a:xfrm>
            <a:off x="7692674" y="6515565"/>
            <a:ext cx="309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Papers listed by final publication year</a:t>
            </a:r>
          </a:p>
        </p:txBody>
      </p:sp>
    </p:spTree>
    <p:extLst>
      <p:ext uri="{BB962C8B-B14F-4D97-AF65-F5344CB8AC3E}">
        <p14:creationId xmlns:p14="http://schemas.microsoft.com/office/powerpoint/2010/main" val="1062893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8A25D1E-90D6-9DE0-1F19-7EB26BDD9E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b="1" dirty="0"/>
              <a:t>Citations of ICTP papers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59E9BA-AF4D-B0ED-26D6-BEA5A646A2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RESEARCH AT ICTP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A19B016-2377-37B4-CE0D-525E2C0A57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172166"/>
              </p:ext>
            </p:extLst>
          </p:nvPr>
        </p:nvGraphicFramePr>
        <p:xfrm>
          <a:off x="623085" y="1691014"/>
          <a:ext cx="10262033" cy="4844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9637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83D47C-E762-2164-0073-07A48949ED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TRAINING AT ICTP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319EF-10A4-B317-9F4C-D7BED8C555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ICTP Programmes: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936D3-4184-01DF-7F53-9EF9F56619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790696" cy="565026"/>
          </a:xfrm>
        </p:spPr>
        <p:txBody>
          <a:bodyPr/>
          <a:lstStyle/>
          <a:p>
            <a:r>
              <a:rPr lang="en-US" sz="3300" dirty="0"/>
              <a:t>Supporting Scientists in all Stages of their Careers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C72B4-FC89-F2D3-9005-17BF33E5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736" y="2628816"/>
            <a:ext cx="8512629" cy="41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55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094B3E-B028-153D-45AE-4918F15DC6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ICTP Degree Programmes as of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B3EBC-EE48-DC8B-B7CB-9B2FEAC033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EDUCATION AT ICTP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74D0E32-AEB9-3B37-63CF-E3E6F42AC1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374837"/>
              </p:ext>
            </p:extLst>
          </p:nvPr>
        </p:nvGraphicFramePr>
        <p:xfrm>
          <a:off x="510350" y="1728591"/>
          <a:ext cx="10349716" cy="5129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6451853"/>
      </p:ext>
    </p:extLst>
  </p:cSld>
  <p:clrMapOvr>
    <a:masterClrMapping/>
  </p:clrMapOvr>
</p:sld>
</file>

<file path=ppt/theme/theme1.xml><?xml version="1.0" encoding="utf-8"?>
<a:theme xmlns:a="http://schemas.openxmlformats.org/drawingml/2006/main" name="Primary Colour Palette">
  <a:themeElements>
    <a:clrScheme name="ICTP Primary Palette ">
      <a:dk1>
        <a:srgbClr val="0A1C47"/>
      </a:dk1>
      <a:lt1>
        <a:srgbClr val="F3F3F3"/>
      </a:lt1>
      <a:dk2>
        <a:srgbClr val="181919"/>
      </a:dk2>
      <a:lt2>
        <a:srgbClr val="2456A2"/>
      </a:lt2>
      <a:accent1>
        <a:srgbClr val="4178BC"/>
      </a:accent1>
      <a:accent2>
        <a:srgbClr val="636C74"/>
      </a:accent2>
      <a:accent3>
        <a:srgbClr val="C7C7C7"/>
      </a:accent3>
      <a:accent4>
        <a:srgbClr val="E0E0E0"/>
      </a:accent4>
      <a:accent5>
        <a:srgbClr val="F3F3F3"/>
      </a:accent5>
      <a:accent6>
        <a:srgbClr val="00A1C9"/>
      </a:accent6>
      <a:hlink>
        <a:srgbClr val="70D1B0"/>
      </a:hlink>
      <a:folHlink>
        <a:srgbClr val="E0BD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5039</TotalTime>
  <Words>670</Words>
  <Application>Microsoft Macintosh PowerPoint</Application>
  <PresentationFormat>Widescreen</PresentationFormat>
  <Paragraphs>118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Ubuntu</vt:lpstr>
      <vt:lpstr>Verdana</vt:lpstr>
      <vt:lpstr>Primary Colour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Dennis</dc:creator>
  <cp:lastModifiedBy>Microsoft Office User</cp:lastModifiedBy>
  <cp:revision>167</cp:revision>
  <cp:lastPrinted>2023-03-30T12:29:05Z</cp:lastPrinted>
  <dcterms:created xsi:type="dcterms:W3CDTF">2022-11-22T08:12:37Z</dcterms:created>
  <dcterms:modified xsi:type="dcterms:W3CDTF">2024-09-06T09:52:50Z</dcterms:modified>
</cp:coreProperties>
</file>