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6" r:id="rId2"/>
    <p:sldId id="273" r:id="rId3"/>
    <p:sldId id="285" r:id="rId4"/>
    <p:sldId id="303" r:id="rId5"/>
    <p:sldId id="284" r:id="rId6"/>
    <p:sldId id="286" r:id="rId7"/>
    <p:sldId id="289" r:id="rId8"/>
    <p:sldId id="291" r:id="rId9"/>
    <p:sldId id="276" r:id="rId10"/>
    <p:sldId id="277" r:id="rId11"/>
    <p:sldId id="278" r:id="rId12"/>
    <p:sldId id="279" r:id="rId13"/>
    <p:sldId id="287" r:id="rId14"/>
    <p:sldId id="288" r:id="rId15"/>
    <p:sldId id="280" r:id="rId16"/>
    <p:sldId id="281" r:id="rId17"/>
    <p:sldId id="307" r:id="rId18"/>
    <p:sldId id="299" r:id="rId19"/>
    <p:sldId id="294" r:id="rId20"/>
    <p:sldId id="298" r:id="rId21"/>
    <p:sldId id="295" r:id="rId22"/>
    <p:sldId id="296" r:id="rId23"/>
    <p:sldId id="297"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60" userDrawn="1">
          <p15:clr>
            <a:srgbClr val="A4A3A4"/>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98"/>
    <p:restoredTop sz="88099"/>
  </p:normalViewPr>
  <p:slideViewPr>
    <p:cSldViewPr snapToGrid="0" showGuides="1">
      <p:cViewPr varScale="1">
        <p:scale>
          <a:sx n="138" d="100"/>
          <a:sy n="138" d="100"/>
        </p:scale>
        <p:origin x="1120" y="184"/>
      </p:cViewPr>
      <p:guideLst>
        <p:guide pos="3960"/>
        <p:guide orient="horz" pos="1620"/>
      </p:guideLst>
    </p:cSldViewPr>
  </p:slideViewPr>
  <p:notesTextViewPr>
    <p:cViewPr>
      <p:scale>
        <a:sx n="1" d="1"/>
        <a:sy n="1" d="1"/>
      </p:scale>
      <p:origin x="0" y="0"/>
    </p:cViewPr>
  </p:notesText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51B2D-8B53-F842-85C8-79563F24CCA1}" type="datetimeFigureOut">
              <a:rPr lang="en-US" smtClean="0"/>
              <a:t>11/12/24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437472-F350-E648-BF73-5FBCC1A166B4}" type="slidenum">
              <a:rPr lang="en-US" smtClean="0"/>
              <a:t>‹#›</a:t>
            </a:fld>
            <a:endParaRPr lang="en-US"/>
          </a:p>
        </p:txBody>
      </p:sp>
    </p:spTree>
    <p:extLst>
      <p:ext uri="{BB962C8B-B14F-4D97-AF65-F5344CB8AC3E}">
        <p14:creationId xmlns:p14="http://schemas.microsoft.com/office/powerpoint/2010/main" val="110821286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1</a:t>
            </a:fld>
            <a:endParaRPr lang="en-US"/>
          </a:p>
        </p:txBody>
      </p:sp>
    </p:spTree>
    <p:extLst>
      <p:ext uri="{BB962C8B-B14F-4D97-AF65-F5344CB8AC3E}">
        <p14:creationId xmlns:p14="http://schemas.microsoft.com/office/powerpoint/2010/main" val="3624166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In an LFR, boiling can be completely ruled out.</a:t>
            </a:r>
          </a:p>
        </p:txBody>
      </p:sp>
      <p:sp>
        <p:nvSpPr>
          <p:cNvPr id="4" name="Slide Number Placeholder 3"/>
          <p:cNvSpPr>
            <a:spLocks noGrp="1"/>
          </p:cNvSpPr>
          <p:nvPr>
            <p:ph type="sldNum" sz="quarter" idx="5"/>
          </p:nvPr>
        </p:nvSpPr>
        <p:spPr/>
        <p:txBody>
          <a:bodyPr/>
          <a:lstStyle/>
          <a:p>
            <a:fld id="{92437472-F350-E648-BF73-5FBCC1A166B4}" type="slidenum">
              <a:rPr lang="en-US" smtClean="0"/>
              <a:t>11</a:t>
            </a:fld>
            <a:endParaRPr lang="en-US"/>
          </a:p>
        </p:txBody>
      </p:sp>
    </p:spTree>
    <p:extLst>
      <p:ext uri="{BB962C8B-B14F-4D97-AF65-F5344CB8AC3E}">
        <p14:creationId xmlns:p14="http://schemas.microsoft.com/office/powerpoint/2010/main" val="4293179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latin typeface="Times New Roman" charset="0"/>
              <a:ea typeface="AR ADGothicJP Medium" charset="0"/>
            </a:endParaRPr>
          </a:p>
          <a:p>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12</a:t>
            </a:fld>
            <a:endParaRPr lang="en-US"/>
          </a:p>
        </p:txBody>
      </p:sp>
    </p:spTree>
    <p:extLst>
      <p:ext uri="{BB962C8B-B14F-4D97-AF65-F5344CB8AC3E}">
        <p14:creationId xmlns:p14="http://schemas.microsoft.com/office/powerpoint/2010/main" val="1137648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the emphasis on severe accidents? Because, unlike thermal reactors, the fast reactor cores are not in their most reactive configuration, and minor changes in geometry (a core compaction) can increase the reactivity and power.</a:t>
            </a:r>
          </a:p>
          <a:p>
            <a:r>
              <a:rPr lang="en-US" dirty="0"/>
              <a:t>This is why we require the net reactivity feedback to be negative at core temperatures above normal to support inherent safety.</a:t>
            </a:r>
          </a:p>
          <a:p>
            <a:r>
              <a:rPr lang="en-US" baseline="0" dirty="0">
                <a:latin typeface="Times New Roman" charset="0"/>
                <a:ea typeface="AR ADGothicJP Medium" charset="0"/>
              </a:rPr>
              <a:t>When inherent safety isn’t enough, passive reactivity control devices can be used (GEM, Curie point detachment of control rods, hydraulically suspended rods).</a:t>
            </a:r>
          </a:p>
          <a:p>
            <a:endParaRPr lang="en-US" dirty="0"/>
          </a:p>
          <a:p>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15</a:t>
            </a:fld>
            <a:endParaRPr lang="en-US"/>
          </a:p>
        </p:txBody>
      </p:sp>
    </p:spTree>
    <p:extLst>
      <p:ext uri="{BB962C8B-B14F-4D97-AF65-F5344CB8AC3E}">
        <p14:creationId xmlns:p14="http://schemas.microsoft.com/office/powerpoint/2010/main" val="1167145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accident is assumed to be initiated by a total loss of offsite power, causing the electrical power to be lost to all primary pumps, intermediate loop pumps, and feedwater pumps. There is also a total failure to scram the reactor so that the reactor power changes only in response to the reactivity feedbacks.</a:t>
            </a:r>
          </a:p>
          <a:p>
            <a:endParaRPr lang="en-US" dirty="0"/>
          </a:p>
          <a:p>
            <a:r>
              <a:rPr lang="en-US" dirty="0"/>
              <a:t>The primary and intermediate pumps coast down according to their internal characteristics only. The loss of the feedwater pumps causes the loss of heat rejection to water side at the steam generators. The decay heat removal system continues to operate at their rated total capacity.</a:t>
            </a:r>
          </a:p>
        </p:txBody>
      </p:sp>
      <p:sp>
        <p:nvSpPr>
          <p:cNvPr id="4" name="Slide Number Placeholder 3"/>
          <p:cNvSpPr>
            <a:spLocks noGrp="1"/>
          </p:cNvSpPr>
          <p:nvPr>
            <p:ph type="sldNum" sz="quarter" idx="5"/>
          </p:nvPr>
        </p:nvSpPr>
        <p:spPr/>
        <p:txBody>
          <a:bodyPr/>
          <a:lstStyle/>
          <a:p>
            <a:fld id="{0F53D526-4FE1-4F46-8C74-A59449B34562}" type="slidenum">
              <a:rPr lang="en-US" smtClean="0"/>
              <a:t>19</a:t>
            </a:fld>
            <a:endParaRPr lang="en-US"/>
          </a:p>
        </p:txBody>
      </p:sp>
    </p:spTree>
    <p:extLst>
      <p:ext uri="{BB962C8B-B14F-4D97-AF65-F5344CB8AC3E}">
        <p14:creationId xmlns:p14="http://schemas.microsoft.com/office/powerpoint/2010/main" val="3718612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1228F-80A0-7BE8-D371-4E326F386A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956D9-842F-3E3B-C53D-0AAA8F866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88AC6F-BA61-E5FF-8EDC-053BE12E9126}"/>
              </a:ext>
            </a:extLst>
          </p:cNvPr>
          <p:cNvSpPr>
            <a:spLocks noGrp="1"/>
          </p:cNvSpPr>
          <p:nvPr>
            <p:ph type="body" idx="1"/>
          </p:nvPr>
        </p:nvSpPr>
        <p:spPr/>
        <p:txBody>
          <a:bodyPr/>
          <a:lstStyle/>
          <a:p>
            <a:r>
              <a:rPr lang="en-US" dirty="0"/>
              <a:t>The accident is assumed to be initiated by a total loss of offsite power, causing the electrical power to be lost to all primary pumps, intermediate loop pumps, and feedwater pumps. There is also a total failure to scram the reactor so that the reactor power changes only in response to the reactivity feedbacks.</a:t>
            </a:r>
          </a:p>
          <a:p>
            <a:endParaRPr lang="en-US" dirty="0"/>
          </a:p>
          <a:p>
            <a:r>
              <a:rPr lang="en-US" dirty="0"/>
              <a:t>The primary and intermediate pumps coast down according to their internal characteristics only. The loss of the feedwater pumps causes the loss of heat rejection to water side at the steam generators. The decay heat removal system continues to operate at their rated total capacity.</a:t>
            </a:r>
          </a:p>
        </p:txBody>
      </p:sp>
      <p:sp>
        <p:nvSpPr>
          <p:cNvPr id="4" name="Slide Number Placeholder 3">
            <a:extLst>
              <a:ext uri="{FF2B5EF4-FFF2-40B4-BE49-F238E27FC236}">
                <a16:creationId xmlns:a16="http://schemas.microsoft.com/office/drawing/2014/main" id="{361367F4-81D8-EF8F-AFA1-3A0C0B69AEC1}"/>
              </a:ext>
            </a:extLst>
          </p:cNvPr>
          <p:cNvSpPr>
            <a:spLocks noGrp="1"/>
          </p:cNvSpPr>
          <p:nvPr>
            <p:ph type="sldNum" sz="quarter" idx="5"/>
          </p:nvPr>
        </p:nvSpPr>
        <p:spPr/>
        <p:txBody>
          <a:bodyPr/>
          <a:lstStyle/>
          <a:p>
            <a:fld id="{0F53D526-4FE1-4F46-8C74-A59449B34562}" type="slidenum">
              <a:rPr lang="en-US" smtClean="0"/>
              <a:t>20</a:t>
            </a:fld>
            <a:endParaRPr lang="en-US"/>
          </a:p>
        </p:txBody>
      </p:sp>
    </p:spTree>
    <p:extLst>
      <p:ext uri="{BB962C8B-B14F-4D97-AF65-F5344CB8AC3E}">
        <p14:creationId xmlns:p14="http://schemas.microsoft.com/office/powerpoint/2010/main" val="3502164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ULOF accident is assumed to be initiated by a total loss of offsite power, causing the electrical power to be lost to all primary pumps, intermediate loop pumps, and feedwater pumps. There is also a total failure to scram the reactor so that the reactor power changes only in response to the reactivity feedbacks.</a:t>
            </a:r>
          </a:p>
          <a:p>
            <a:endParaRPr lang="en-US" dirty="0"/>
          </a:p>
          <a:p>
            <a:r>
              <a:rPr lang="en-US" dirty="0"/>
              <a:t>The primary and intermediate pumps coast down according to their internal characteristics only. The loss of the feedwater pumps causes the loss of heat rejection to water side at the steam generators. The decay heat removal system continues to operate at their rated total capacity.</a:t>
            </a:r>
          </a:p>
          <a:p>
            <a:endParaRPr lang="en-US" dirty="0"/>
          </a:p>
        </p:txBody>
      </p:sp>
      <p:sp>
        <p:nvSpPr>
          <p:cNvPr id="4" name="Slide Number Placeholder 3"/>
          <p:cNvSpPr>
            <a:spLocks noGrp="1"/>
          </p:cNvSpPr>
          <p:nvPr>
            <p:ph type="sldNum" sz="quarter" idx="5"/>
          </p:nvPr>
        </p:nvSpPr>
        <p:spPr/>
        <p:txBody>
          <a:bodyPr/>
          <a:lstStyle/>
          <a:p>
            <a:fld id="{0F53D526-4FE1-4F46-8C74-A59449B34562}" type="slidenum">
              <a:rPr lang="en-US" smtClean="0"/>
              <a:t>21</a:t>
            </a:fld>
            <a:endParaRPr lang="en-US"/>
          </a:p>
        </p:txBody>
      </p:sp>
    </p:spTree>
    <p:extLst>
      <p:ext uri="{BB962C8B-B14F-4D97-AF65-F5344CB8AC3E}">
        <p14:creationId xmlns:p14="http://schemas.microsoft.com/office/powerpoint/2010/main" val="814950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0593" eaLnBrk="0" hangingPunct="0">
              <a:defRPr/>
            </a:pPr>
            <a:r>
              <a:rPr lang="en-US" dirty="0"/>
              <a:t>The change in core flow is accompanied by a change in power, with the flow dropping faster than the power. The power-to-flow ratio reaches 2.0 at 12 seconds after the start of the transient, and peaks at 2.3 at about 30 seconds.</a:t>
            </a:r>
          </a:p>
          <a:p>
            <a:endParaRPr lang="en-US" dirty="0"/>
          </a:p>
          <a:p>
            <a:r>
              <a:rPr lang="en-US" dirty="0"/>
              <a:t>Consequently</a:t>
            </a:r>
            <a:r>
              <a:rPr lang="en-US" baseline="0" dirty="0"/>
              <a:t>, t</a:t>
            </a:r>
            <a:r>
              <a:rPr lang="en-US" dirty="0"/>
              <a:t>he peak coolant temperature reaches a maximum at about 70 seconds. The coolant temperature rises to 533°C at this point while the coolant saturation temperature is &gt; 900°C. The minimum margin to coolant boiling of &gt; 366°C.</a:t>
            </a:r>
          </a:p>
          <a:p>
            <a:endParaRPr lang="en-US" dirty="0"/>
          </a:p>
          <a:p>
            <a:r>
              <a:rPr lang="en-US" dirty="0"/>
              <a:t>Based on the analysis of this test, after the start of the transient, the negative reactivity contributions from core expansion, Doppler, and to the lesser degree, core axial expansion and control rod driveline expansion makes the core subcritical and net reactivity remains negative for the remainder of the transient. </a:t>
            </a:r>
          </a:p>
          <a:p>
            <a:r>
              <a:rPr lang="en-US" dirty="0"/>
              <a:t> </a:t>
            </a:r>
          </a:p>
          <a:p>
            <a:r>
              <a:rPr lang="en-US" dirty="0"/>
              <a:t>All reactivity feedbacks tend to return to zero as power-to-flow ratio returns to 1.0 with slightly negative net reactivity. The temperatures stabilize at about nominal core-outlet coolant temperatures in the long term.</a:t>
            </a:r>
          </a:p>
          <a:p>
            <a:endParaRPr lang="en-US" dirty="0"/>
          </a:p>
          <a:p>
            <a:pPr marL="0" lvl="1" defTabSz="900593" eaLnBrk="0" hangingPunct="0">
              <a:defRPr/>
            </a:pPr>
            <a:r>
              <a:rPr lang="en-US" dirty="0">
                <a:latin typeface="Calibri" charset="0"/>
              </a:rPr>
              <a:t>Measured and predicted peak XX09 instrumented assembly temperatures suggest that the eutectic limit was exceeded for ~ 90 seconds in the hottest driver assembly before natural convection fully compensated for the lack of pumping power (DAS records suggest no fuel failures)</a:t>
            </a:r>
            <a:endParaRPr lang="en-US" dirty="0"/>
          </a:p>
        </p:txBody>
      </p:sp>
      <p:sp>
        <p:nvSpPr>
          <p:cNvPr id="4" name="Slide Number Placeholder 3"/>
          <p:cNvSpPr>
            <a:spLocks noGrp="1"/>
          </p:cNvSpPr>
          <p:nvPr>
            <p:ph type="sldNum" sz="quarter" idx="5"/>
          </p:nvPr>
        </p:nvSpPr>
        <p:spPr/>
        <p:txBody>
          <a:bodyPr/>
          <a:lstStyle/>
          <a:p>
            <a:fld id="{0F53D526-4FE1-4F46-8C74-A59449B34562}" type="slidenum">
              <a:rPr lang="en-US" smtClean="0"/>
              <a:t>22</a:t>
            </a:fld>
            <a:endParaRPr lang="en-US"/>
          </a:p>
        </p:txBody>
      </p:sp>
    </p:spTree>
    <p:extLst>
      <p:ext uri="{BB962C8B-B14F-4D97-AF65-F5344CB8AC3E}">
        <p14:creationId xmlns:p14="http://schemas.microsoft.com/office/powerpoint/2010/main" val="3643031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BA47E31-79AA-6498-BB50-34DBC4F5E400}"/>
              </a:ext>
            </a:extLst>
          </p:cNvPr>
          <p:cNvPicPr>
            <a:picLocks noChangeAspect="1"/>
          </p:cNvPicPr>
          <p:nvPr userDrawn="1"/>
        </p:nvPicPr>
        <p:blipFill>
          <a:blip r:embed="rId2"/>
          <a:srcRect l="28" r="28"/>
          <a:stretch/>
        </p:blipFill>
        <p:spPr>
          <a:xfrm>
            <a:off x="7348785" y="4566547"/>
            <a:ext cx="1581735" cy="548640"/>
          </a:xfrm>
          <a:prstGeom prst="rect">
            <a:avLst/>
          </a:prstGeom>
        </p:spPr>
      </p:pic>
      <p:pic>
        <p:nvPicPr>
          <p:cNvPr id="8" name="Graphic 7">
            <a:extLst>
              <a:ext uri="{FF2B5EF4-FFF2-40B4-BE49-F238E27FC236}">
                <a16:creationId xmlns:a16="http://schemas.microsoft.com/office/drawing/2014/main" id="{0FF942FA-E8D8-7F73-B508-F9761FA55B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3552" y="4720399"/>
            <a:ext cx="2181368" cy="246888"/>
          </a:xfrm>
          <a:prstGeom prst="rect">
            <a:avLst/>
          </a:prstGeom>
        </p:spPr>
      </p:pic>
      <p:pic>
        <p:nvPicPr>
          <p:cNvPr id="9" name="Picture 8">
            <a:extLst>
              <a:ext uri="{FF2B5EF4-FFF2-40B4-BE49-F238E27FC236}">
                <a16:creationId xmlns:a16="http://schemas.microsoft.com/office/drawing/2014/main" id="{6ABB4A7C-9367-147A-F4E6-9D55ED7060C9}"/>
              </a:ext>
            </a:extLst>
          </p:cNvPr>
          <p:cNvPicPr>
            <a:picLocks noChangeAspect="1"/>
          </p:cNvPicPr>
          <p:nvPr userDrawn="1"/>
        </p:nvPicPr>
        <p:blipFill rotWithShape="1">
          <a:blip r:embed="rId5"/>
          <a:srcRect l="4900" t="26978" r="8429" b="9296"/>
          <a:stretch/>
        </p:blipFill>
        <p:spPr>
          <a:xfrm>
            <a:off x="0" y="0"/>
            <a:ext cx="9142729" cy="4488688"/>
          </a:xfrm>
          <a:prstGeom prst="rect">
            <a:avLst/>
          </a:prstGeom>
        </p:spPr>
      </p:pic>
      <p:pic>
        <p:nvPicPr>
          <p:cNvPr id="10" name="Picture 9">
            <a:extLst>
              <a:ext uri="{FF2B5EF4-FFF2-40B4-BE49-F238E27FC236}">
                <a16:creationId xmlns:a16="http://schemas.microsoft.com/office/drawing/2014/main" id="{6A30F12D-B614-7EB2-5E16-F4CD0DB2A528}"/>
              </a:ext>
            </a:extLst>
          </p:cNvPr>
          <p:cNvPicPr>
            <a:picLocks noChangeAspect="1"/>
          </p:cNvPicPr>
          <p:nvPr userDrawn="1"/>
        </p:nvPicPr>
        <p:blipFill rotWithShape="1">
          <a:blip r:embed="rId6" cstate="hqprint">
            <a:alphaModFix amt="80000"/>
            <a:extLst>
              <a:ext uri="{28A0092B-C50C-407E-A947-70E740481C1C}">
                <a14:useLocalDpi xmlns:a14="http://schemas.microsoft.com/office/drawing/2010/main"/>
              </a:ext>
            </a:extLst>
          </a:blip>
          <a:srcRect t="-238"/>
          <a:stretch/>
        </p:blipFill>
        <p:spPr>
          <a:xfrm>
            <a:off x="0" y="-10684"/>
            <a:ext cx="9144000" cy="4499372"/>
          </a:xfrm>
          <a:prstGeom prst="rect">
            <a:avLst/>
          </a:prstGeom>
        </p:spPr>
      </p:pic>
      <p:sp>
        <p:nvSpPr>
          <p:cNvPr id="2" name="Title 1"/>
          <p:cNvSpPr>
            <a:spLocks noGrp="1"/>
          </p:cNvSpPr>
          <p:nvPr>
            <p:ph type="ctrTitle" hasCustomPrompt="1"/>
          </p:nvPr>
        </p:nvSpPr>
        <p:spPr>
          <a:xfrm>
            <a:off x="227329" y="923382"/>
            <a:ext cx="5002306" cy="2057400"/>
          </a:xfrm>
          <a:solidFill>
            <a:schemeClr val="accent2">
              <a:alpha val="85000"/>
            </a:schemeClr>
          </a:solidFill>
        </p:spPr>
        <p:txBody>
          <a:bodyPr lIns="228600" rIns="182880" bIns="0" anchor="ctr" anchorCtr="0"/>
          <a:lstStyle>
            <a:lvl1pPr marL="0" marR="0" indent="0" algn="l" defTabSz="685800" rtl="0" eaLnBrk="1" fontAlgn="auto" latinLnBrk="0" hangingPunct="1">
              <a:lnSpc>
                <a:spcPct val="90000"/>
              </a:lnSpc>
              <a:spcBef>
                <a:spcPct val="0"/>
              </a:spcBef>
              <a:spcAft>
                <a:spcPts val="0"/>
              </a:spcAft>
              <a:buClrTx/>
              <a:buSzTx/>
              <a:buFontTx/>
              <a:buNone/>
              <a:tabLst/>
              <a:defRPr sz="280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11" name="Rectangle 10">
            <a:extLst>
              <a:ext uri="{FF2B5EF4-FFF2-40B4-BE49-F238E27FC236}">
                <a16:creationId xmlns:a16="http://schemas.microsoft.com/office/drawing/2014/main" id="{17B593A0-1381-9E08-C43E-02227E369EC8}"/>
              </a:ext>
            </a:extLst>
          </p:cNvPr>
          <p:cNvSpPr/>
          <p:nvPr userDrawn="1"/>
        </p:nvSpPr>
        <p:spPr>
          <a:xfrm>
            <a:off x="-1271" y="923382"/>
            <a:ext cx="228600" cy="2057400"/>
          </a:xfrm>
          <a:prstGeom prst="rect">
            <a:avLst/>
          </a:prstGeom>
          <a:solidFill>
            <a:schemeClr val="tx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
        <p:nvSpPr>
          <p:cNvPr id="13" name="Picture Placeholder 12">
            <a:extLst>
              <a:ext uri="{FF2B5EF4-FFF2-40B4-BE49-F238E27FC236}">
                <a16:creationId xmlns:a16="http://schemas.microsoft.com/office/drawing/2014/main" id="{1F840A56-6BA9-8FE9-4544-1F2426DC0701}"/>
              </a:ext>
            </a:extLst>
          </p:cNvPr>
          <p:cNvSpPr>
            <a:spLocks noGrp="1"/>
          </p:cNvSpPr>
          <p:nvPr>
            <p:ph type="pic" sz="quarter" idx="10" hasCustomPrompt="1"/>
          </p:nvPr>
        </p:nvSpPr>
        <p:spPr>
          <a:xfrm>
            <a:off x="5229542" y="923382"/>
            <a:ext cx="3911600" cy="2057400"/>
          </a:xfrm>
          <a:solidFill>
            <a:schemeClr val="bg1">
              <a:lumMod val="75000"/>
            </a:schemeClr>
          </a:solidFill>
        </p:spPr>
        <p:txBody>
          <a:bodyPr tIns="182880"/>
          <a:lstStyle>
            <a:lvl1pPr marL="0" indent="0" algn="ctr">
              <a:buFontTx/>
              <a:buNone/>
              <a:defRPr/>
            </a:lvl1pPr>
          </a:lstStyle>
          <a:p>
            <a:r>
              <a:rPr lang="en-US" dirty="0"/>
              <a:t>Click icon to insert an image</a:t>
            </a:r>
          </a:p>
        </p:txBody>
      </p:sp>
      <p:sp>
        <p:nvSpPr>
          <p:cNvPr id="3" name="Subtitle 2"/>
          <p:cNvSpPr>
            <a:spLocks noGrp="1"/>
          </p:cNvSpPr>
          <p:nvPr>
            <p:ph type="subTitle" idx="1" hasCustomPrompt="1"/>
          </p:nvPr>
        </p:nvSpPr>
        <p:spPr>
          <a:xfrm>
            <a:off x="463552" y="243457"/>
            <a:ext cx="2562036" cy="670943"/>
          </a:xfrm>
          <a:prstGeom prst="rect">
            <a:avLst/>
          </a:prstGeom>
        </p:spPr>
        <p:txBody>
          <a:bodyPr anchor="ctr" anchorCtr="0">
            <a:noAutofit/>
          </a:bodyPr>
          <a:lstStyle>
            <a:lvl1pPr marL="0" indent="0" algn="l">
              <a:buNone/>
              <a:defRPr sz="1600" b="1" cap="all" baseline="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MONTH DAY, YEAR</a:t>
            </a:r>
          </a:p>
        </p:txBody>
      </p:sp>
      <p:sp>
        <p:nvSpPr>
          <p:cNvPr id="14" name="Text Placeholder 9">
            <a:extLst>
              <a:ext uri="{FF2B5EF4-FFF2-40B4-BE49-F238E27FC236}">
                <a16:creationId xmlns:a16="http://schemas.microsoft.com/office/drawing/2014/main" id="{1B8C1237-9E9A-A9B9-D997-F971E7E403B5}"/>
              </a:ext>
            </a:extLst>
          </p:cNvPr>
          <p:cNvSpPr>
            <a:spLocks noGrp="1"/>
          </p:cNvSpPr>
          <p:nvPr>
            <p:ph type="body" sz="quarter" idx="17" hasCustomPrompt="1"/>
          </p:nvPr>
        </p:nvSpPr>
        <p:spPr>
          <a:xfrm>
            <a:off x="469901"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15" name="Text Placeholder 45">
            <a:extLst>
              <a:ext uri="{FF2B5EF4-FFF2-40B4-BE49-F238E27FC236}">
                <a16:creationId xmlns:a16="http://schemas.microsoft.com/office/drawing/2014/main" id="{F23F5504-504E-35E3-02E6-1E4869CD6AFC}"/>
              </a:ext>
            </a:extLst>
          </p:cNvPr>
          <p:cNvSpPr>
            <a:spLocks noGrp="1"/>
          </p:cNvSpPr>
          <p:nvPr>
            <p:ph type="body" sz="quarter" idx="18" hasCustomPrompt="1"/>
          </p:nvPr>
        </p:nvSpPr>
        <p:spPr>
          <a:xfrm>
            <a:off x="469901"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6" name="Text Placeholder 9">
            <a:extLst>
              <a:ext uri="{FF2B5EF4-FFF2-40B4-BE49-F238E27FC236}">
                <a16:creationId xmlns:a16="http://schemas.microsoft.com/office/drawing/2014/main" id="{864C7D51-4165-B55A-4253-6B2637C720C5}"/>
              </a:ext>
            </a:extLst>
          </p:cNvPr>
          <p:cNvSpPr>
            <a:spLocks noGrp="1"/>
          </p:cNvSpPr>
          <p:nvPr>
            <p:ph type="body" sz="quarter" idx="19" hasCustomPrompt="1"/>
          </p:nvPr>
        </p:nvSpPr>
        <p:spPr>
          <a:xfrm>
            <a:off x="3294286"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17" name="Text Placeholder 45">
            <a:extLst>
              <a:ext uri="{FF2B5EF4-FFF2-40B4-BE49-F238E27FC236}">
                <a16:creationId xmlns:a16="http://schemas.microsoft.com/office/drawing/2014/main" id="{F0DE6988-954D-993F-40F1-7BB0D8A8E065}"/>
              </a:ext>
            </a:extLst>
          </p:cNvPr>
          <p:cNvSpPr>
            <a:spLocks noGrp="1"/>
          </p:cNvSpPr>
          <p:nvPr>
            <p:ph type="body" sz="quarter" idx="20" hasCustomPrompt="1"/>
          </p:nvPr>
        </p:nvSpPr>
        <p:spPr>
          <a:xfrm>
            <a:off x="3294286"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8" name="Text Placeholder 9">
            <a:extLst>
              <a:ext uri="{FF2B5EF4-FFF2-40B4-BE49-F238E27FC236}">
                <a16:creationId xmlns:a16="http://schemas.microsoft.com/office/drawing/2014/main" id="{5BBA2D86-84B3-B15A-ACC9-771B8BA77913}"/>
              </a:ext>
            </a:extLst>
          </p:cNvPr>
          <p:cNvSpPr>
            <a:spLocks noGrp="1"/>
          </p:cNvSpPr>
          <p:nvPr>
            <p:ph type="body" sz="quarter" idx="21" hasCustomPrompt="1"/>
          </p:nvPr>
        </p:nvSpPr>
        <p:spPr>
          <a:xfrm>
            <a:off x="6118671"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19" name="Text Placeholder 45">
            <a:extLst>
              <a:ext uri="{FF2B5EF4-FFF2-40B4-BE49-F238E27FC236}">
                <a16:creationId xmlns:a16="http://schemas.microsoft.com/office/drawing/2014/main" id="{9F09511A-BF35-DDA5-9473-7AD4769E5BDE}"/>
              </a:ext>
            </a:extLst>
          </p:cNvPr>
          <p:cNvSpPr>
            <a:spLocks noGrp="1"/>
          </p:cNvSpPr>
          <p:nvPr>
            <p:ph type="body" sz="quarter" idx="22" hasCustomPrompt="1"/>
          </p:nvPr>
        </p:nvSpPr>
        <p:spPr>
          <a:xfrm>
            <a:off x="6118671"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Tree>
    <p:extLst>
      <p:ext uri="{BB962C8B-B14F-4D97-AF65-F5344CB8AC3E}">
        <p14:creationId xmlns:p14="http://schemas.microsoft.com/office/powerpoint/2010/main" val="3886653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Subtitle: 4 block big ide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819628" y="1657348"/>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4631138" y="1657349"/>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
        <p:nvSpPr>
          <p:cNvPr id="11" name="Text Placeholder 5">
            <a:extLst>
              <a:ext uri="{FF2B5EF4-FFF2-40B4-BE49-F238E27FC236}">
                <a16:creationId xmlns:a16="http://schemas.microsoft.com/office/drawing/2014/main" id="{74492F8F-BB13-4522-9262-D3D4E3E35851}"/>
              </a:ext>
            </a:extLst>
          </p:cNvPr>
          <p:cNvSpPr>
            <a:spLocks noGrp="1"/>
          </p:cNvSpPr>
          <p:nvPr>
            <p:ph type="body" sz="quarter" idx="18" hasCustomPrompt="1"/>
          </p:nvPr>
        </p:nvSpPr>
        <p:spPr>
          <a:xfrm>
            <a:off x="819628" y="3174781"/>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
        <p:nvSpPr>
          <p:cNvPr id="12" name="Text Placeholder 5">
            <a:extLst>
              <a:ext uri="{FF2B5EF4-FFF2-40B4-BE49-F238E27FC236}">
                <a16:creationId xmlns:a16="http://schemas.microsoft.com/office/drawing/2014/main" id="{59A5E982-F2D5-FC63-C9EC-95A25009EEB2}"/>
              </a:ext>
            </a:extLst>
          </p:cNvPr>
          <p:cNvSpPr>
            <a:spLocks noGrp="1"/>
          </p:cNvSpPr>
          <p:nvPr>
            <p:ph type="body" sz="quarter" idx="19" hasCustomPrompt="1"/>
          </p:nvPr>
        </p:nvSpPr>
        <p:spPr>
          <a:xfrm>
            <a:off x="4631138" y="3174781"/>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Tree>
    <p:extLst>
      <p:ext uri="{BB962C8B-B14F-4D97-AF65-F5344CB8AC3E}">
        <p14:creationId xmlns:p14="http://schemas.microsoft.com/office/powerpoint/2010/main" val="4008891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ubtitle: 3 column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3711575"/>
            <a:ext cx="2679698"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dirty="0"/>
              <a:t>Click to edit Master text styles</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3302949" y="3711575"/>
            <a:ext cx="2679695"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dirty="0"/>
              <a:t>Click to edit Master text styles</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6159500" y="3711575"/>
            <a:ext cx="2679700"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dirty="0"/>
              <a:t>Click to edit Master text styles</a:t>
            </a:r>
          </a:p>
        </p:txBody>
      </p:sp>
      <p:sp>
        <p:nvSpPr>
          <p:cNvPr id="14" name="Picture Placeholder 13">
            <a:extLst>
              <a:ext uri="{FF2B5EF4-FFF2-40B4-BE49-F238E27FC236}">
                <a16:creationId xmlns:a16="http://schemas.microsoft.com/office/drawing/2014/main" id="{2117CC75-B838-68D6-2E0E-876246E59A71}"/>
              </a:ext>
            </a:extLst>
          </p:cNvPr>
          <p:cNvSpPr>
            <a:spLocks noGrp="1"/>
          </p:cNvSpPr>
          <p:nvPr>
            <p:ph type="pic" sz="quarter" idx="19"/>
          </p:nvPr>
        </p:nvSpPr>
        <p:spPr>
          <a:xfrm>
            <a:off x="457199" y="1657349"/>
            <a:ext cx="2679700" cy="2054225"/>
          </a:xfrm>
          <a:solidFill>
            <a:schemeClr val="bg1">
              <a:lumMod val="75000"/>
            </a:schemeClr>
          </a:solidFill>
        </p:spPr>
        <p:txBody>
          <a:bodyPr tIns="365760"/>
          <a:lstStyle>
            <a:lvl1pPr marL="0" indent="0" algn="ctr">
              <a:buFontTx/>
              <a:buNone/>
              <a:defRPr/>
            </a:lvl1pPr>
          </a:lstStyle>
          <a:p>
            <a:endParaRPr lang="en-US"/>
          </a:p>
        </p:txBody>
      </p:sp>
      <p:sp>
        <p:nvSpPr>
          <p:cNvPr id="15" name="Picture Placeholder 13">
            <a:extLst>
              <a:ext uri="{FF2B5EF4-FFF2-40B4-BE49-F238E27FC236}">
                <a16:creationId xmlns:a16="http://schemas.microsoft.com/office/drawing/2014/main" id="{44614E93-F67D-FFB0-1593-0C05E96A4FFD}"/>
              </a:ext>
            </a:extLst>
          </p:cNvPr>
          <p:cNvSpPr>
            <a:spLocks noGrp="1"/>
          </p:cNvSpPr>
          <p:nvPr>
            <p:ph type="pic" sz="quarter" idx="20"/>
          </p:nvPr>
        </p:nvSpPr>
        <p:spPr>
          <a:xfrm>
            <a:off x="3302950" y="1657349"/>
            <a:ext cx="2679700" cy="2054225"/>
          </a:xfrm>
          <a:solidFill>
            <a:schemeClr val="bg1">
              <a:lumMod val="75000"/>
            </a:schemeClr>
          </a:solidFill>
        </p:spPr>
        <p:txBody>
          <a:bodyPr tIns="365760"/>
          <a:lstStyle>
            <a:lvl1pPr marL="0" indent="0" algn="ctr">
              <a:buFontTx/>
              <a:buNone/>
              <a:defRPr/>
            </a:lvl1pPr>
          </a:lstStyle>
          <a:p>
            <a:endParaRPr lang="en-US"/>
          </a:p>
        </p:txBody>
      </p:sp>
      <p:sp>
        <p:nvSpPr>
          <p:cNvPr id="16" name="Picture Placeholder 13">
            <a:extLst>
              <a:ext uri="{FF2B5EF4-FFF2-40B4-BE49-F238E27FC236}">
                <a16:creationId xmlns:a16="http://schemas.microsoft.com/office/drawing/2014/main" id="{FF202DA5-E559-E016-1658-76A0FFD0A7A9}"/>
              </a:ext>
            </a:extLst>
          </p:cNvPr>
          <p:cNvSpPr>
            <a:spLocks noGrp="1"/>
          </p:cNvSpPr>
          <p:nvPr>
            <p:ph type="pic" sz="quarter" idx="21"/>
          </p:nvPr>
        </p:nvSpPr>
        <p:spPr>
          <a:xfrm>
            <a:off x="6159500" y="1657349"/>
            <a:ext cx="2679700" cy="2054225"/>
          </a:xfrm>
          <a:solidFill>
            <a:schemeClr val="bg1">
              <a:lumMod val="75000"/>
            </a:schemeClr>
          </a:solidFill>
        </p:spPr>
        <p:txBody>
          <a:bodyPr tIns="365760"/>
          <a:lstStyle>
            <a:lvl1pPr marL="0" indent="0" algn="ctr">
              <a:buFontTx/>
              <a:buNone/>
              <a:defRPr/>
            </a:lvl1pPr>
          </a:lstStyle>
          <a:p>
            <a:endParaRPr lang="en-US"/>
          </a:p>
        </p:txBody>
      </p:sp>
      <p:cxnSp>
        <p:nvCxnSpPr>
          <p:cNvPr id="18" name="Straight Connector 17">
            <a:extLst>
              <a:ext uri="{FF2B5EF4-FFF2-40B4-BE49-F238E27FC236}">
                <a16:creationId xmlns:a16="http://schemas.microsoft.com/office/drawing/2014/main" id="{B59A614F-1746-5E7E-6E40-C0C352E3B87C}"/>
              </a:ext>
            </a:extLst>
          </p:cNvPr>
          <p:cNvCxnSpPr/>
          <p:nvPr userDrawn="1"/>
        </p:nvCxnSpPr>
        <p:spPr>
          <a:xfrm>
            <a:off x="3219924" y="1521151"/>
            <a:ext cx="0" cy="327304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24D771-DA9F-AFF7-8014-770E6875CD71}"/>
              </a:ext>
            </a:extLst>
          </p:cNvPr>
          <p:cNvCxnSpPr/>
          <p:nvPr userDrawn="1"/>
        </p:nvCxnSpPr>
        <p:spPr>
          <a:xfrm>
            <a:off x="6078494" y="1521151"/>
            <a:ext cx="0" cy="327304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4BDB185A-767C-30D3-5FC4-487AEE46B025}"/>
              </a:ext>
            </a:extLst>
          </p:cNvPr>
          <p:cNvSpPr>
            <a:spLocks noGrp="1"/>
          </p:cNvSpPr>
          <p:nvPr>
            <p:ph type="media" sz="quarter" idx="11" hasCustomPrompt="1"/>
          </p:nvPr>
        </p:nvSpPr>
        <p:spPr>
          <a:xfrm>
            <a:off x="0" y="0"/>
            <a:ext cx="9144000" cy="5143500"/>
          </a:xfrm>
          <a:solidFill>
            <a:schemeClr val="tx1"/>
          </a:solidFill>
        </p:spPr>
        <p:txBody>
          <a:bodyPr lIns="0" tIns="1371600"/>
          <a:lstStyle>
            <a:lvl1pPr marL="0" indent="0" algn="ctr">
              <a:buFontTx/>
              <a:buNone/>
              <a:defRPr>
                <a:solidFill>
                  <a:schemeClr val="bg1"/>
                </a:solidFill>
              </a:defRPr>
            </a:lvl1pPr>
          </a:lstStyle>
          <a:p>
            <a:r>
              <a:rPr lang="en-US" dirty="0"/>
              <a:t>CLICK ICON TO INSERT VIDEO</a:t>
            </a:r>
          </a:p>
        </p:txBody>
      </p:sp>
      <p:sp>
        <p:nvSpPr>
          <p:cNvPr id="2" name="Title 1">
            <a:extLst>
              <a:ext uri="{FF2B5EF4-FFF2-40B4-BE49-F238E27FC236}">
                <a16:creationId xmlns:a16="http://schemas.microsoft.com/office/drawing/2014/main" id="{A5D9493A-47CC-919A-B438-67612BC54B04}"/>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US" dirty="0"/>
              <a:t>Headline in all caps 28pt </a:t>
            </a:r>
            <a:br>
              <a:rPr lang="en-US" dirty="0"/>
            </a:br>
            <a:r>
              <a:rPr lang="en-US" dirty="0"/>
              <a:t>preferred as one or two lines</a:t>
            </a:r>
          </a:p>
        </p:txBody>
      </p:sp>
    </p:spTree>
    <p:extLst>
      <p:ext uri="{BB962C8B-B14F-4D97-AF65-F5344CB8AC3E}">
        <p14:creationId xmlns:p14="http://schemas.microsoft.com/office/powerpoint/2010/main" val="225037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Argonn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DEC59-F5CF-CEAA-802E-33C6505C449D}"/>
              </a:ext>
            </a:extLst>
          </p:cNvPr>
          <p:cNvPicPr>
            <a:picLocks noChangeAspect="1"/>
          </p:cNvPicPr>
          <p:nvPr userDrawn="1"/>
        </p:nvPicPr>
        <p:blipFill rotWithShape="1">
          <a:blip r:embed="rId2"/>
          <a:srcRect l="4900" t="26977" r="8429" b="1"/>
          <a:stretch/>
        </p:blipFill>
        <p:spPr>
          <a:xfrm>
            <a:off x="0" y="0"/>
            <a:ext cx="9142729" cy="5143500"/>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userDrawn="1"/>
        </p:nvPicPr>
        <p:blipFill rotWithShape="1">
          <a:blip r:embed="rId3" cstate="hqprint">
            <a:alphaModFix amt="80000"/>
            <a:extLst>
              <a:ext uri="{28A0092B-C50C-407E-A947-70E740481C1C}">
                <a14:useLocalDpi xmlns:a14="http://schemas.microsoft.com/office/drawing/2010/main"/>
              </a:ext>
            </a:extLst>
          </a:blip>
          <a:srcRect l="7274" t="-204" r="7262" b="2069"/>
          <a:stretch/>
        </p:blipFill>
        <p:spPr>
          <a:xfrm>
            <a:off x="0" y="-10684"/>
            <a:ext cx="9144000" cy="5154184"/>
          </a:xfrm>
          <a:prstGeom prst="rect">
            <a:avLst/>
          </a:prstGeom>
        </p:spPr>
      </p:pic>
      <p:grpSp>
        <p:nvGrpSpPr>
          <p:cNvPr id="2" name="Group 1">
            <a:extLst>
              <a:ext uri="{FF2B5EF4-FFF2-40B4-BE49-F238E27FC236}">
                <a16:creationId xmlns:a16="http://schemas.microsoft.com/office/drawing/2014/main" id="{51AD80AF-1545-2888-DC5C-2ACBBB58F56B}"/>
              </a:ext>
            </a:extLst>
          </p:cNvPr>
          <p:cNvGrpSpPr>
            <a:grpSpLocks noChangeAspect="1"/>
          </p:cNvGrpSpPr>
          <p:nvPr userDrawn="1"/>
        </p:nvGrpSpPr>
        <p:grpSpPr bwMode="auto">
          <a:xfrm>
            <a:off x="1586265" y="1304924"/>
            <a:ext cx="5971470" cy="2336662"/>
            <a:chOff x="4398" y="-378"/>
            <a:chExt cx="1104" cy="432"/>
          </a:xfrm>
        </p:grpSpPr>
        <p:sp>
          <p:nvSpPr>
            <p:cNvPr id="3" name="Rectangle 2">
              <a:extLst>
                <a:ext uri="{FF2B5EF4-FFF2-40B4-BE49-F238E27FC236}">
                  <a16:creationId xmlns:a16="http://schemas.microsoft.com/office/drawing/2014/main" id="{76CD385B-D85D-B64D-C7C5-0741D4FDA11F}"/>
                </a:ext>
              </a:extLst>
            </p:cNvPr>
            <p:cNvSpPr>
              <a:spLocks noChangeArrowheads="1"/>
            </p:cNvSpPr>
            <p:nvPr/>
          </p:nvSpPr>
          <p:spPr bwMode="auto">
            <a:xfrm>
              <a:off x="4398" y="-378"/>
              <a:ext cx="1104" cy="432"/>
            </a:xfrm>
            <a:prstGeom prst="rect">
              <a:avLst/>
            </a:prstGeom>
            <a:noFill/>
            <a:ln w="0">
              <a:no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6" name="Freeform 5">
              <a:extLst>
                <a:ext uri="{FF2B5EF4-FFF2-40B4-BE49-F238E27FC236}">
                  <a16:creationId xmlns:a16="http://schemas.microsoft.com/office/drawing/2014/main" id="{5565DEB9-167C-3795-A7E1-78040F365E4B}"/>
                </a:ext>
              </a:extLst>
            </p:cNvPr>
            <p:cNvSpPr>
              <a:spLocks noEditPoints="1"/>
            </p:cNvSpPr>
            <p:nvPr/>
          </p:nvSpPr>
          <p:spPr bwMode="auto">
            <a:xfrm>
              <a:off x="5198" y="-264"/>
              <a:ext cx="194" cy="168"/>
            </a:xfrm>
            <a:custGeom>
              <a:avLst/>
              <a:gdLst>
                <a:gd name="T0" fmla="*/ 405 w 580"/>
                <a:gd name="T1" fmla="*/ 360 h 502"/>
                <a:gd name="T2" fmla="*/ 441 w 580"/>
                <a:gd name="T3" fmla="*/ 422 h 502"/>
                <a:gd name="T4" fmla="*/ 473 w 580"/>
                <a:gd name="T5" fmla="*/ 478 h 502"/>
                <a:gd name="T6" fmla="*/ 485 w 580"/>
                <a:gd name="T7" fmla="*/ 478 h 502"/>
                <a:gd name="T8" fmla="*/ 518 w 580"/>
                <a:gd name="T9" fmla="*/ 422 h 502"/>
                <a:gd name="T10" fmla="*/ 554 w 580"/>
                <a:gd name="T11" fmla="*/ 360 h 502"/>
                <a:gd name="T12" fmla="*/ 392 w 580"/>
                <a:gd name="T13" fmla="*/ 338 h 502"/>
                <a:gd name="T14" fmla="*/ 186 w 580"/>
                <a:gd name="T15" fmla="*/ 357 h 502"/>
                <a:gd name="T16" fmla="*/ 153 w 580"/>
                <a:gd name="T17" fmla="*/ 415 h 502"/>
                <a:gd name="T18" fmla="*/ 119 w 580"/>
                <a:gd name="T19" fmla="*/ 473 h 502"/>
                <a:gd name="T20" fmla="*/ 471 w 580"/>
                <a:gd name="T21" fmla="*/ 493 h 502"/>
                <a:gd name="T22" fmla="*/ 452 w 580"/>
                <a:gd name="T23" fmla="*/ 461 h 502"/>
                <a:gd name="T24" fmla="*/ 416 w 580"/>
                <a:gd name="T25" fmla="*/ 399 h 502"/>
                <a:gd name="T26" fmla="*/ 387 w 580"/>
                <a:gd name="T27" fmla="*/ 347 h 502"/>
                <a:gd name="T28" fmla="*/ 13 w 580"/>
                <a:gd name="T29" fmla="*/ 338 h 502"/>
                <a:gd name="T30" fmla="*/ 33 w 580"/>
                <a:gd name="T31" fmla="*/ 373 h 502"/>
                <a:gd name="T32" fmla="*/ 71 w 580"/>
                <a:gd name="T33" fmla="*/ 438 h 502"/>
                <a:gd name="T34" fmla="*/ 98 w 580"/>
                <a:gd name="T35" fmla="*/ 485 h 502"/>
                <a:gd name="T36" fmla="*/ 112 w 580"/>
                <a:gd name="T37" fmla="*/ 467 h 502"/>
                <a:gd name="T38" fmla="*/ 148 w 580"/>
                <a:gd name="T39" fmla="*/ 405 h 502"/>
                <a:gd name="T40" fmla="*/ 180 w 580"/>
                <a:gd name="T41" fmla="*/ 349 h 502"/>
                <a:gd name="T42" fmla="*/ 290 w 580"/>
                <a:gd name="T43" fmla="*/ 178 h 502"/>
                <a:gd name="T44" fmla="*/ 270 w 580"/>
                <a:gd name="T45" fmla="*/ 213 h 502"/>
                <a:gd name="T46" fmla="*/ 232 w 580"/>
                <a:gd name="T47" fmla="*/ 278 h 502"/>
                <a:gd name="T48" fmla="*/ 204 w 580"/>
                <a:gd name="T49" fmla="*/ 326 h 502"/>
                <a:gd name="T50" fmla="*/ 370 w 580"/>
                <a:gd name="T51" fmla="*/ 319 h 502"/>
                <a:gd name="T52" fmla="*/ 338 w 580"/>
                <a:gd name="T53" fmla="*/ 262 h 502"/>
                <a:gd name="T54" fmla="*/ 302 w 580"/>
                <a:gd name="T55" fmla="*/ 200 h 502"/>
                <a:gd name="T56" fmla="*/ 384 w 580"/>
                <a:gd name="T57" fmla="*/ 14 h 502"/>
                <a:gd name="T58" fmla="*/ 366 w 580"/>
                <a:gd name="T59" fmla="*/ 47 h 502"/>
                <a:gd name="T60" fmla="*/ 330 w 580"/>
                <a:gd name="T61" fmla="*/ 109 h 502"/>
                <a:gd name="T62" fmla="*/ 300 w 580"/>
                <a:gd name="T63" fmla="*/ 160 h 502"/>
                <a:gd name="T64" fmla="*/ 301 w 580"/>
                <a:gd name="T65" fmla="*/ 178 h 502"/>
                <a:gd name="T66" fmla="*/ 331 w 580"/>
                <a:gd name="T67" fmla="*/ 232 h 502"/>
                <a:gd name="T68" fmla="*/ 369 w 580"/>
                <a:gd name="T69" fmla="*/ 296 h 502"/>
                <a:gd name="T70" fmla="*/ 387 w 580"/>
                <a:gd name="T71" fmla="*/ 329 h 502"/>
                <a:gd name="T72" fmla="*/ 554 w 580"/>
                <a:gd name="T73" fmla="*/ 307 h 502"/>
                <a:gd name="T74" fmla="*/ 510 w 580"/>
                <a:gd name="T75" fmla="*/ 231 h 502"/>
                <a:gd name="T76" fmla="*/ 454 w 580"/>
                <a:gd name="T77" fmla="*/ 135 h 502"/>
                <a:gd name="T78" fmla="*/ 406 w 580"/>
                <a:gd name="T79" fmla="*/ 52 h 502"/>
                <a:gd name="T80" fmla="*/ 384 w 580"/>
                <a:gd name="T81" fmla="*/ 14 h 502"/>
                <a:gd name="T82" fmla="*/ 182 w 580"/>
                <a:gd name="T83" fmla="*/ 36 h 502"/>
                <a:gd name="T84" fmla="*/ 138 w 580"/>
                <a:gd name="T85" fmla="*/ 112 h 502"/>
                <a:gd name="T86" fmla="*/ 83 w 580"/>
                <a:gd name="T87" fmla="*/ 208 h 502"/>
                <a:gd name="T88" fmla="*/ 35 w 580"/>
                <a:gd name="T89" fmla="*/ 291 h 502"/>
                <a:gd name="T90" fmla="*/ 13 w 580"/>
                <a:gd name="T91" fmla="*/ 329 h 502"/>
                <a:gd name="T92" fmla="*/ 203 w 580"/>
                <a:gd name="T93" fmla="*/ 310 h 502"/>
                <a:gd name="T94" fmla="*/ 239 w 580"/>
                <a:gd name="T95" fmla="*/ 249 h 502"/>
                <a:gd name="T96" fmla="*/ 273 w 580"/>
                <a:gd name="T97" fmla="*/ 188 h 502"/>
                <a:gd name="T98" fmla="*/ 283 w 580"/>
                <a:gd name="T99" fmla="*/ 167 h 502"/>
                <a:gd name="T100" fmla="*/ 259 w 580"/>
                <a:gd name="T101" fmla="*/ 124 h 502"/>
                <a:gd name="T102" fmla="*/ 222 w 580"/>
                <a:gd name="T103" fmla="*/ 61 h 502"/>
                <a:gd name="T104" fmla="*/ 196 w 580"/>
                <a:gd name="T105" fmla="*/ 17 h 502"/>
                <a:gd name="T106" fmla="*/ 209 w 580"/>
                <a:gd name="T107" fmla="*/ 20 h 502"/>
                <a:gd name="T108" fmla="*/ 242 w 580"/>
                <a:gd name="T109" fmla="*/ 77 h 502"/>
                <a:gd name="T110" fmla="*/ 277 w 580"/>
                <a:gd name="T111" fmla="*/ 138 h 502"/>
                <a:gd name="T112" fmla="*/ 292 w 580"/>
                <a:gd name="T113" fmla="*/ 157 h 502"/>
                <a:gd name="T114" fmla="*/ 319 w 580"/>
                <a:gd name="T115" fmla="*/ 110 h 502"/>
                <a:gd name="T116" fmla="*/ 356 w 580"/>
                <a:gd name="T117" fmla="*/ 44 h 502"/>
                <a:gd name="T118" fmla="*/ 376 w 580"/>
                <a:gd name="T119" fmla="*/ 9 h 502"/>
                <a:gd name="T120" fmla="*/ 580 w 580"/>
                <a:gd name="T121" fmla="*/ 334 h 502"/>
                <a:gd name="T122" fmla="*/ 192 w 580"/>
                <a:gd name="T123"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502">
                  <a:moveTo>
                    <a:pt x="392" y="338"/>
                  </a:moveTo>
                  <a:lnTo>
                    <a:pt x="394" y="342"/>
                  </a:lnTo>
                  <a:lnTo>
                    <a:pt x="399" y="349"/>
                  </a:lnTo>
                  <a:lnTo>
                    <a:pt x="405" y="360"/>
                  </a:lnTo>
                  <a:lnTo>
                    <a:pt x="413" y="373"/>
                  </a:lnTo>
                  <a:lnTo>
                    <a:pt x="421" y="389"/>
                  </a:lnTo>
                  <a:lnTo>
                    <a:pt x="431" y="405"/>
                  </a:lnTo>
                  <a:lnTo>
                    <a:pt x="441" y="422"/>
                  </a:lnTo>
                  <a:lnTo>
                    <a:pt x="450" y="438"/>
                  </a:lnTo>
                  <a:lnTo>
                    <a:pt x="459" y="453"/>
                  </a:lnTo>
                  <a:lnTo>
                    <a:pt x="467" y="467"/>
                  </a:lnTo>
                  <a:lnTo>
                    <a:pt x="473" y="478"/>
                  </a:lnTo>
                  <a:lnTo>
                    <a:pt x="477" y="485"/>
                  </a:lnTo>
                  <a:lnTo>
                    <a:pt x="479" y="488"/>
                  </a:lnTo>
                  <a:lnTo>
                    <a:pt x="481" y="485"/>
                  </a:lnTo>
                  <a:lnTo>
                    <a:pt x="485" y="478"/>
                  </a:lnTo>
                  <a:lnTo>
                    <a:pt x="491" y="467"/>
                  </a:lnTo>
                  <a:lnTo>
                    <a:pt x="500" y="453"/>
                  </a:lnTo>
                  <a:lnTo>
                    <a:pt x="509" y="438"/>
                  </a:lnTo>
                  <a:lnTo>
                    <a:pt x="518" y="422"/>
                  </a:lnTo>
                  <a:lnTo>
                    <a:pt x="528" y="405"/>
                  </a:lnTo>
                  <a:lnTo>
                    <a:pt x="538" y="389"/>
                  </a:lnTo>
                  <a:lnTo>
                    <a:pt x="546" y="373"/>
                  </a:lnTo>
                  <a:lnTo>
                    <a:pt x="554" y="360"/>
                  </a:lnTo>
                  <a:lnTo>
                    <a:pt x="560" y="349"/>
                  </a:lnTo>
                  <a:lnTo>
                    <a:pt x="565" y="342"/>
                  </a:lnTo>
                  <a:lnTo>
                    <a:pt x="567" y="338"/>
                  </a:lnTo>
                  <a:lnTo>
                    <a:pt x="392" y="338"/>
                  </a:lnTo>
                  <a:close/>
                  <a:moveTo>
                    <a:pt x="197" y="338"/>
                  </a:moveTo>
                  <a:lnTo>
                    <a:pt x="196" y="341"/>
                  </a:lnTo>
                  <a:lnTo>
                    <a:pt x="192" y="347"/>
                  </a:lnTo>
                  <a:lnTo>
                    <a:pt x="186" y="357"/>
                  </a:lnTo>
                  <a:lnTo>
                    <a:pt x="179" y="369"/>
                  </a:lnTo>
                  <a:lnTo>
                    <a:pt x="171" y="383"/>
                  </a:lnTo>
                  <a:lnTo>
                    <a:pt x="162" y="399"/>
                  </a:lnTo>
                  <a:lnTo>
                    <a:pt x="153" y="415"/>
                  </a:lnTo>
                  <a:lnTo>
                    <a:pt x="144" y="431"/>
                  </a:lnTo>
                  <a:lnTo>
                    <a:pt x="135" y="446"/>
                  </a:lnTo>
                  <a:lnTo>
                    <a:pt x="126" y="461"/>
                  </a:lnTo>
                  <a:lnTo>
                    <a:pt x="119" y="473"/>
                  </a:lnTo>
                  <a:lnTo>
                    <a:pt x="114" y="483"/>
                  </a:lnTo>
                  <a:lnTo>
                    <a:pt x="110" y="490"/>
                  </a:lnTo>
                  <a:lnTo>
                    <a:pt x="108" y="493"/>
                  </a:lnTo>
                  <a:lnTo>
                    <a:pt x="471" y="493"/>
                  </a:lnTo>
                  <a:lnTo>
                    <a:pt x="469" y="490"/>
                  </a:lnTo>
                  <a:lnTo>
                    <a:pt x="465" y="483"/>
                  </a:lnTo>
                  <a:lnTo>
                    <a:pt x="460" y="473"/>
                  </a:lnTo>
                  <a:lnTo>
                    <a:pt x="452" y="461"/>
                  </a:lnTo>
                  <a:lnTo>
                    <a:pt x="444" y="446"/>
                  </a:lnTo>
                  <a:lnTo>
                    <a:pt x="435" y="431"/>
                  </a:lnTo>
                  <a:lnTo>
                    <a:pt x="426" y="415"/>
                  </a:lnTo>
                  <a:lnTo>
                    <a:pt x="416" y="399"/>
                  </a:lnTo>
                  <a:lnTo>
                    <a:pt x="408" y="383"/>
                  </a:lnTo>
                  <a:lnTo>
                    <a:pt x="399" y="369"/>
                  </a:lnTo>
                  <a:lnTo>
                    <a:pt x="392" y="357"/>
                  </a:lnTo>
                  <a:lnTo>
                    <a:pt x="387" y="347"/>
                  </a:lnTo>
                  <a:lnTo>
                    <a:pt x="383" y="341"/>
                  </a:lnTo>
                  <a:lnTo>
                    <a:pt x="382" y="338"/>
                  </a:lnTo>
                  <a:lnTo>
                    <a:pt x="197" y="338"/>
                  </a:lnTo>
                  <a:close/>
                  <a:moveTo>
                    <a:pt x="13" y="338"/>
                  </a:moveTo>
                  <a:lnTo>
                    <a:pt x="15" y="342"/>
                  </a:lnTo>
                  <a:lnTo>
                    <a:pt x="19" y="349"/>
                  </a:lnTo>
                  <a:lnTo>
                    <a:pt x="25" y="359"/>
                  </a:lnTo>
                  <a:lnTo>
                    <a:pt x="33" y="373"/>
                  </a:lnTo>
                  <a:lnTo>
                    <a:pt x="42" y="388"/>
                  </a:lnTo>
                  <a:lnTo>
                    <a:pt x="51" y="405"/>
                  </a:lnTo>
                  <a:lnTo>
                    <a:pt x="61" y="421"/>
                  </a:lnTo>
                  <a:lnTo>
                    <a:pt x="71" y="438"/>
                  </a:lnTo>
                  <a:lnTo>
                    <a:pt x="80" y="453"/>
                  </a:lnTo>
                  <a:lnTo>
                    <a:pt x="87" y="467"/>
                  </a:lnTo>
                  <a:lnTo>
                    <a:pt x="94" y="478"/>
                  </a:lnTo>
                  <a:lnTo>
                    <a:pt x="98" y="485"/>
                  </a:lnTo>
                  <a:lnTo>
                    <a:pt x="100" y="488"/>
                  </a:lnTo>
                  <a:lnTo>
                    <a:pt x="102" y="485"/>
                  </a:lnTo>
                  <a:lnTo>
                    <a:pt x="106" y="478"/>
                  </a:lnTo>
                  <a:lnTo>
                    <a:pt x="112" y="467"/>
                  </a:lnTo>
                  <a:lnTo>
                    <a:pt x="120" y="453"/>
                  </a:lnTo>
                  <a:lnTo>
                    <a:pt x="129" y="438"/>
                  </a:lnTo>
                  <a:lnTo>
                    <a:pt x="138" y="422"/>
                  </a:lnTo>
                  <a:lnTo>
                    <a:pt x="148" y="405"/>
                  </a:lnTo>
                  <a:lnTo>
                    <a:pt x="157" y="389"/>
                  </a:lnTo>
                  <a:lnTo>
                    <a:pt x="166" y="373"/>
                  </a:lnTo>
                  <a:lnTo>
                    <a:pt x="174" y="360"/>
                  </a:lnTo>
                  <a:lnTo>
                    <a:pt x="180" y="349"/>
                  </a:lnTo>
                  <a:lnTo>
                    <a:pt x="184" y="342"/>
                  </a:lnTo>
                  <a:lnTo>
                    <a:pt x="186" y="338"/>
                  </a:lnTo>
                  <a:lnTo>
                    <a:pt x="13" y="338"/>
                  </a:lnTo>
                  <a:close/>
                  <a:moveTo>
                    <a:pt x="290" y="178"/>
                  </a:moveTo>
                  <a:lnTo>
                    <a:pt x="288" y="182"/>
                  </a:lnTo>
                  <a:lnTo>
                    <a:pt x="284" y="189"/>
                  </a:lnTo>
                  <a:lnTo>
                    <a:pt x="277" y="200"/>
                  </a:lnTo>
                  <a:lnTo>
                    <a:pt x="270" y="213"/>
                  </a:lnTo>
                  <a:lnTo>
                    <a:pt x="261" y="229"/>
                  </a:lnTo>
                  <a:lnTo>
                    <a:pt x="251" y="245"/>
                  </a:lnTo>
                  <a:lnTo>
                    <a:pt x="242" y="262"/>
                  </a:lnTo>
                  <a:lnTo>
                    <a:pt x="232" y="278"/>
                  </a:lnTo>
                  <a:lnTo>
                    <a:pt x="224" y="293"/>
                  </a:lnTo>
                  <a:lnTo>
                    <a:pt x="215" y="308"/>
                  </a:lnTo>
                  <a:lnTo>
                    <a:pt x="209" y="319"/>
                  </a:lnTo>
                  <a:lnTo>
                    <a:pt x="204" y="326"/>
                  </a:lnTo>
                  <a:lnTo>
                    <a:pt x="202" y="329"/>
                  </a:lnTo>
                  <a:lnTo>
                    <a:pt x="376" y="329"/>
                  </a:lnTo>
                  <a:lnTo>
                    <a:pt x="375" y="326"/>
                  </a:lnTo>
                  <a:lnTo>
                    <a:pt x="370" y="319"/>
                  </a:lnTo>
                  <a:lnTo>
                    <a:pt x="364" y="308"/>
                  </a:lnTo>
                  <a:lnTo>
                    <a:pt x="356" y="293"/>
                  </a:lnTo>
                  <a:lnTo>
                    <a:pt x="347" y="278"/>
                  </a:lnTo>
                  <a:lnTo>
                    <a:pt x="338" y="262"/>
                  </a:lnTo>
                  <a:lnTo>
                    <a:pt x="328" y="245"/>
                  </a:lnTo>
                  <a:lnTo>
                    <a:pt x="319" y="229"/>
                  </a:lnTo>
                  <a:lnTo>
                    <a:pt x="310" y="213"/>
                  </a:lnTo>
                  <a:lnTo>
                    <a:pt x="302" y="200"/>
                  </a:lnTo>
                  <a:lnTo>
                    <a:pt x="296" y="189"/>
                  </a:lnTo>
                  <a:lnTo>
                    <a:pt x="292" y="182"/>
                  </a:lnTo>
                  <a:lnTo>
                    <a:pt x="290" y="178"/>
                  </a:lnTo>
                  <a:close/>
                  <a:moveTo>
                    <a:pt x="384" y="14"/>
                  </a:moveTo>
                  <a:lnTo>
                    <a:pt x="383" y="17"/>
                  </a:lnTo>
                  <a:lnTo>
                    <a:pt x="379" y="23"/>
                  </a:lnTo>
                  <a:lnTo>
                    <a:pt x="373" y="33"/>
                  </a:lnTo>
                  <a:lnTo>
                    <a:pt x="366" y="47"/>
                  </a:lnTo>
                  <a:lnTo>
                    <a:pt x="358" y="61"/>
                  </a:lnTo>
                  <a:lnTo>
                    <a:pt x="349" y="77"/>
                  </a:lnTo>
                  <a:lnTo>
                    <a:pt x="339" y="93"/>
                  </a:lnTo>
                  <a:lnTo>
                    <a:pt x="330" y="109"/>
                  </a:lnTo>
                  <a:lnTo>
                    <a:pt x="321" y="124"/>
                  </a:lnTo>
                  <a:lnTo>
                    <a:pt x="313" y="139"/>
                  </a:lnTo>
                  <a:lnTo>
                    <a:pt x="306" y="151"/>
                  </a:lnTo>
                  <a:lnTo>
                    <a:pt x="300" y="160"/>
                  </a:lnTo>
                  <a:lnTo>
                    <a:pt x="297" y="167"/>
                  </a:lnTo>
                  <a:lnTo>
                    <a:pt x="295" y="169"/>
                  </a:lnTo>
                  <a:lnTo>
                    <a:pt x="297" y="172"/>
                  </a:lnTo>
                  <a:lnTo>
                    <a:pt x="301" y="178"/>
                  </a:lnTo>
                  <a:lnTo>
                    <a:pt x="306" y="188"/>
                  </a:lnTo>
                  <a:lnTo>
                    <a:pt x="314" y="201"/>
                  </a:lnTo>
                  <a:lnTo>
                    <a:pt x="322" y="216"/>
                  </a:lnTo>
                  <a:lnTo>
                    <a:pt x="331" y="232"/>
                  </a:lnTo>
                  <a:lnTo>
                    <a:pt x="341" y="249"/>
                  </a:lnTo>
                  <a:lnTo>
                    <a:pt x="351" y="265"/>
                  </a:lnTo>
                  <a:lnTo>
                    <a:pt x="360" y="282"/>
                  </a:lnTo>
                  <a:lnTo>
                    <a:pt x="369" y="296"/>
                  </a:lnTo>
                  <a:lnTo>
                    <a:pt x="376" y="310"/>
                  </a:lnTo>
                  <a:lnTo>
                    <a:pt x="382" y="320"/>
                  </a:lnTo>
                  <a:lnTo>
                    <a:pt x="386" y="327"/>
                  </a:lnTo>
                  <a:lnTo>
                    <a:pt x="387" y="329"/>
                  </a:lnTo>
                  <a:lnTo>
                    <a:pt x="567" y="329"/>
                  </a:lnTo>
                  <a:lnTo>
                    <a:pt x="565" y="326"/>
                  </a:lnTo>
                  <a:lnTo>
                    <a:pt x="560" y="319"/>
                  </a:lnTo>
                  <a:lnTo>
                    <a:pt x="554" y="307"/>
                  </a:lnTo>
                  <a:lnTo>
                    <a:pt x="545" y="291"/>
                  </a:lnTo>
                  <a:lnTo>
                    <a:pt x="535" y="273"/>
                  </a:lnTo>
                  <a:lnTo>
                    <a:pt x="523" y="253"/>
                  </a:lnTo>
                  <a:lnTo>
                    <a:pt x="510" y="231"/>
                  </a:lnTo>
                  <a:lnTo>
                    <a:pt x="496" y="208"/>
                  </a:lnTo>
                  <a:lnTo>
                    <a:pt x="482" y="184"/>
                  </a:lnTo>
                  <a:lnTo>
                    <a:pt x="468" y="159"/>
                  </a:lnTo>
                  <a:lnTo>
                    <a:pt x="454" y="135"/>
                  </a:lnTo>
                  <a:lnTo>
                    <a:pt x="441" y="112"/>
                  </a:lnTo>
                  <a:lnTo>
                    <a:pt x="428" y="90"/>
                  </a:lnTo>
                  <a:lnTo>
                    <a:pt x="416" y="70"/>
                  </a:lnTo>
                  <a:lnTo>
                    <a:pt x="406" y="52"/>
                  </a:lnTo>
                  <a:lnTo>
                    <a:pt x="397" y="36"/>
                  </a:lnTo>
                  <a:lnTo>
                    <a:pt x="391" y="24"/>
                  </a:lnTo>
                  <a:lnTo>
                    <a:pt x="386" y="17"/>
                  </a:lnTo>
                  <a:lnTo>
                    <a:pt x="384" y="14"/>
                  </a:lnTo>
                  <a:close/>
                  <a:moveTo>
                    <a:pt x="194" y="14"/>
                  </a:moveTo>
                  <a:lnTo>
                    <a:pt x="193" y="17"/>
                  </a:lnTo>
                  <a:lnTo>
                    <a:pt x="188" y="24"/>
                  </a:lnTo>
                  <a:lnTo>
                    <a:pt x="182" y="36"/>
                  </a:lnTo>
                  <a:lnTo>
                    <a:pt x="173" y="52"/>
                  </a:lnTo>
                  <a:lnTo>
                    <a:pt x="163" y="70"/>
                  </a:lnTo>
                  <a:lnTo>
                    <a:pt x="151" y="90"/>
                  </a:lnTo>
                  <a:lnTo>
                    <a:pt x="138" y="112"/>
                  </a:lnTo>
                  <a:lnTo>
                    <a:pt x="125" y="135"/>
                  </a:lnTo>
                  <a:lnTo>
                    <a:pt x="111" y="159"/>
                  </a:lnTo>
                  <a:lnTo>
                    <a:pt x="97" y="184"/>
                  </a:lnTo>
                  <a:lnTo>
                    <a:pt x="83" y="208"/>
                  </a:lnTo>
                  <a:lnTo>
                    <a:pt x="69" y="231"/>
                  </a:lnTo>
                  <a:lnTo>
                    <a:pt x="57" y="253"/>
                  </a:lnTo>
                  <a:lnTo>
                    <a:pt x="45" y="273"/>
                  </a:lnTo>
                  <a:lnTo>
                    <a:pt x="35" y="291"/>
                  </a:lnTo>
                  <a:lnTo>
                    <a:pt x="26" y="307"/>
                  </a:lnTo>
                  <a:lnTo>
                    <a:pt x="19" y="319"/>
                  </a:lnTo>
                  <a:lnTo>
                    <a:pt x="15" y="326"/>
                  </a:lnTo>
                  <a:lnTo>
                    <a:pt x="13" y="329"/>
                  </a:lnTo>
                  <a:lnTo>
                    <a:pt x="192" y="329"/>
                  </a:lnTo>
                  <a:lnTo>
                    <a:pt x="193" y="327"/>
                  </a:lnTo>
                  <a:lnTo>
                    <a:pt x="197" y="320"/>
                  </a:lnTo>
                  <a:lnTo>
                    <a:pt x="203" y="310"/>
                  </a:lnTo>
                  <a:lnTo>
                    <a:pt x="210" y="296"/>
                  </a:lnTo>
                  <a:lnTo>
                    <a:pt x="219" y="282"/>
                  </a:lnTo>
                  <a:lnTo>
                    <a:pt x="229" y="265"/>
                  </a:lnTo>
                  <a:lnTo>
                    <a:pt x="239" y="249"/>
                  </a:lnTo>
                  <a:lnTo>
                    <a:pt x="248" y="232"/>
                  </a:lnTo>
                  <a:lnTo>
                    <a:pt x="258" y="216"/>
                  </a:lnTo>
                  <a:lnTo>
                    <a:pt x="266" y="201"/>
                  </a:lnTo>
                  <a:lnTo>
                    <a:pt x="273" y="188"/>
                  </a:lnTo>
                  <a:lnTo>
                    <a:pt x="279" y="178"/>
                  </a:lnTo>
                  <a:lnTo>
                    <a:pt x="283" y="172"/>
                  </a:lnTo>
                  <a:lnTo>
                    <a:pt x="285" y="169"/>
                  </a:lnTo>
                  <a:lnTo>
                    <a:pt x="283" y="167"/>
                  </a:lnTo>
                  <a:lnTo>
                    <a:pt x="280" y="160"/>
                  </a:lnTo>
                  <a:lnTo>
                    <a:pt x="274" y="151"/>
                  </a:lnTo>
                  <a:lnTo>
                    <a:pt x="267" y="139"/>
                  </a:lnTo>
                  <a:lnTo>
                    <a:pt x="259" y="124"/>
                  </a:lnTo>
                  <a:lnTo>
                    <a:pt x="250" y="109"/>
                  </a:lnTo>
                  <a:lnTo>
                    <a:pt x="241" y="93"/>
                  </a:lnTo>
                  <a:lnTo>
                    <a:pt x="231" y="77"/>
                  </a:lnTo>
                  <a:lnTo>
                    <a:pt x="222" y="61"/>
                  </a:lnTo>
                  <a:lnTo>
                    <a:pt x="213" y="47"/>
                  </a:lnTo>
                  <a:lnTo>
                    <a:pt x="206" y="33"/>
                  </a:lnTo>
                  <a:lnTo>
                    <a:pt x="200" y="23"/>
                  </a:lnTo>
                  <a:lnTo>
                    <a:pt x="196" y="17"/>
                  </a:lnTo>
                  <a:lnTo>
                    <a:pt x="194" y="14"/>
                  </a:lnTo>
                  <a:close/>
                  <a:moveTo>
                    <a:pt x="202" y="9"/>
                  </a:moveTo>
                  <a:lnTo>
                    <a:pt x="204" y="12"/>
                  </a:lnTo>
                  <a:lnTo>
                    <a:pt x="209" y="20"/>
                  </a:lnTo>
                  <a:lnTo>
                    <a:pt x="215" y="30"/>
                  </a:lnTo>
                  <a:lnTo>
                    <a:pt x="224" y="44"/>
                  </a:lnTo>
                  <a:lnTo>
                    <a:pt x="232" y="60"/>
                  </a:lnTo>
                  <a:lnTo>
                    <a:pt x="242" y="77"/>
                  </a:lnTo>
                  <a:lnTo>
                    <a:pt x="251" y="93"/>
                  </a:lnTo>
                  <a:lnTo>
                    <a:pt x="261" y="110"/>
                  </a:lnTo>
                  <a:lnTo>
                    <a:pt x="270" y="125"/>
                  </a:lnTo>
                  <a:lnTo>
                    <a:pt x="277" y="138"/>
                  </a:lnTo>
                  <a:lnTo>
                    <a:pt x="284" y="149"/>
                  </a:lnTo>
                  <a:lnTo>
                    <a:pt x="288" y="157"/>
                  </a:lnTo>
                  <a:lnTo>
                    <a:pt x="290" y="160"/>
                  </a:lnTo>
                  <a:lnTo>
                    <a:pt x="292" y="157"/>
                  </a:lnTo>
                  <a:lnTo>
                    <a:pt x="296" y="149"/>
                  </a:lnTo>
                  <a:lnTo>
                    <a:pt x="302" y="138"/>
                  </a:lnTo>
                  <a:lnTo>
                    <a:pt x="310" y="125"/>
                  </a:lnTo>
                  <a:lnTo>
                    <a:pt x="319" y="110"/>
                  </a:lnTo>
                  <a:lnTo>
                    <a:pt x="328" y="93"/>
                  </a:lnTo>
                  <a:lnTo>
                    <a:pt x="338" y="77"/>
                  </a:lnTo>
                  <a:lnTo>
                    <a:pt x="347" y="60"/>
                  </a:lnTo>
                  <a:lnTo>
                    <a:pt x="356" y="44"/>
                  </a:lnTo>
                  <a:lnTo>
                    <a:pt x="364" y="30"/>
                  </a:lnTo>
                  <a:lnTo>
                    <a:pt x="370" y="20"/>
                  </a:lnTo>
                  <a:lnTo>
                    <a:pt x="375" y="12"/>
                  </a:lnTo>
                  <a:lnTo>
                    <a:pt x="376" y="9"/>
                  </a:lnTo>
                  <a:lnTo>
                    <a:pt x="202" y="9"/>
                  </a:lnTo>
                  <a:close/>
                  <a:moveTo>
                    <a:pt x="192" y="0"/>
                  </a:moveTo>
                  <a:lnTo>
                    <a:pt x="387" y="0"/>
                  </a:lnTo>
                  <a:lnTo>
                    <a:pt x="580" y="334"/>
                  </a:lnTo>
                  <a:lnTo>
                    <a:pt x="482" y="502"/>
                  </a:lnTo>
                  <a:lnTo>
                    <a:pt x="97" y="502"/>
                  </a:lnTo>
                  <a:lnTo>
                    <a:pt x="0" y="334"/>
                  </a:lnTo>
                  <a:lnTo>
                    <a:pt x="192"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 name="Freeform 6">
              <a:extLst>
                <a:ext uri="{FF2B5EF4-FFF2-40B4-BE49-F238E27FC236}">
                  <a16:creationId xmlns:a16="http://schemas.microsoft.com/office/drawing/2014/main" id="{8FE0E757-FE52-0454-B46D-2E78143B3057}"/>
                </a:ext>
              </a:extLst>
            </p:cNvPr>
            <p:cNvSpPr>
              <a:spLocks/>
            </p:cNvSpPr>
            <p:nvPr/>
          </p:nvSpPr>
          <p:spPr bwMode="auto">
            <a:xfrm>
              <a:off x="4791" y="-60"/>
              <a:ext cx="28" cy="34"/>
            </a:xfrm>
            <a:custGeom>
              <a:avLst/>
              <a:gdLst>
                <a:gd name="T0" fmla="*/ 0 w 84"/>
                <a:gd name="T1" fmla="*/ 0 h 101"/>
                <a:gd name="T2" fmla="*/ 25 w 84"/>
                <a:gd name="T3" fmla="*/ 0 h 101"/>
                <a:gd name="T4" fmla="*/ 53 w 84"/>
                <a:gd name="T5" fmla="*/ 48 h 101"/>
                <a:gd name="T6" fmla="*/ 66 w 84"/>
                <a:gd name="T7" fmla="*/ 72 h 101"/>
                <a:gd name="T8" fmla="*/ 66 w 84"/>
                <a:gd name="T9" fmla="*/ 60 h 101"/>
                <a:gd name="T10" fmla="*/ 65 w 84"/>
                <a:gd name="T11" fmla="*/ 45 h 101"/>
                <a:gd name="T12" fmla="*/ 65 w 84"/>
                <a:gd name="T13" fmla="*/ 32 h 101"/>
                <a:gd name="T14" fmla="*/ 65 w 84"/>
                <a:gd name="T15" fmla="*/ 0 h 101"/>
                <a:gd name="T16" fmla="*/ 84 w 84"/>
                <a:gd name="T17" fmla="*/ 0 h 101"/>
                <a:gd name="T18" fmla="*/ 84 w 84"/>
                <a:gd name="T19" fmla="*/ 101 h 101"/>
                <a:gd name="T20" fmla="*/ 58 w 84"/>
                <a:gd name="T21" fmla="*/ 101 h 101"/>
                <a:gd name="T22" fmla="*/ 29 w 84"/>
                <a:gd name="T23" fmla="*/ 50 h 101"/>
                <a:gd name="T24" fmla="*/ 23 w 84"/>
                <a:gd name="T25" fmla="*/ 39 h 101"/>
                <a:gd name="T26" fmla="*/ 18 w 84"/>
                <a:gd name="T27" fmla="*/ 28 h 101"/>
                <a:gd name="T28" fmla="*/ 18 w 84"/>
                <a:gd name="T29" fmla="*/ 39 h 101"/>
                <a:gd name="T30" fmla="*/ 19 w 84"/>
                <a:gd name="T31" fmla="*/ 52 h 101"/>
                <a:gd name="T32" fmla="*/ 19 w 84"/>
                <a:gd name="T33" fmla="*/ 65 h 101"/>
                <a:gd name="T34" fmla="*/ 19 w 84"/>
                <a:gd name="T35" fmla="*/ 101 h 101"/>
                <a:gd name="T36" fmla="*/ 0 w 84"/>
                <a:gd name="T37" fmla="*/ 101 h 101"/>
                <a:gd name="T38" fmla="*/ 0 w 84"/>
                <a:gd name="T3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01">
                  <a:moveTo>
                    <a:pt x="0" y="0"/>
                  </a:moveTo>
                  <a:lnTo>
                    <a:pt x="25" y="0"/>
                  </a:lnTo>
                  <a:lnTo>
                    <a:pt x="53" y="48"/>
                  </a:lnTo>
                  <a:lnTo>
                    <a:pt x="66" y="72"/>
                  </a:lnTo>
                  <a:lnTo>
                    <a:pt x="66" y="60"/>
                  </a:lnTo>
                  <a:lnTo>
                    <a:pt x="65" y="45"/>
                  </a:lnTo>
                  <a:lnTo>
                    <a:pt x="65" y="32"/>
                  </a:lnTo>
                  <a:lnTo>
                    <a:pt x="65" y="0"/>
                  </a:lnTo>
                  <a:lnTo>
                    <a:pt x="84" y="0"/>
                  </a:lnTo>
                  <a:lnTo>
                    <a:pt x="84" y="101"/>
                  </a:lnTo>
                  <a:lnTo>
                    <a:pt x="58" y="101"/>
                  </a:lnTo>
                  <a:lnTo>
                    <a:pt x="29" y="50"/>
                  </a:lnTo>
                  <a:lnTo>
                    <a:pt x="23" y="39"/>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 name="Freeform 9">
              <a:extLst>
                <a:ext uri="{FF2B5EF4-FFF2-40B4-BE49-F238E27FC236}">
                  <a16:creationId xmlns:a16="http://schemas.microsoft.com/office/drawing/2014/main" id="{B232BC4C-7669-EF14-BF72-E10264276B2B}"/>
                </a:ext>
              </a:extLst>
            </p:cNvPr>
            <p:cNvSpPr>
              <a:spLocks noEditPoints="1"/>
            </p:cNvSpPr>
            <p:nvPr/>
          </p:nvSpPr>
          <p:spPr bwMode="auto">
            <a:xfrm>
              <a:off x="4826" y="-60"/>
              <a:ext cx="31" cy="34"/>
            </a:xfrm>
            <a:custGeom>
              <a:avLst/>
              <a:gdLst>
                <a:gd name="T0" fmla="*/ 45 w 92"/>
                <a:gd name="T1" fmla="*/ 22 h 101"/>
                <a:gd name="T2" fmla="*/ 40 w 92"/>
                <a:gd name="T3" fmla="*/ 39 h 101"/>
                <a:gd name="T4" fmla="*/ 31 w 92"/>
                <a:gd name="T5" fmla="*/ 65 h 101"/>
                <a:gd name="T6" fmla="*/ 59 w 92"/>
                <a:gd name="T7" fmla="*/ 65 h 101"/>
                <a:gd name="T8" fmla="*/ 49 w 92"/>
                <a:gd name="T9" fmla="*/ 39 h 101"/>
                <a:gd name="T10" fmla="*/ 45 w 92"/>
                <a:gd name="T11" fmla="*/ 22 h 101"/>
                <a:gd name="T12" fmla="*/ 45 w 92"/>
                <a:gd name="T13" fmla="*/ 22 h 101"/>
                <a:gd name="T14" fmla="*/ 35 w 92"/>
                <a:gd name="T15" fmla="*/ 0 h 101"/>
                <a:gd name="T16" fmla="*/ 56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49" y="39"/>
                  </a:lnTo>
                  <a:lnTo>
                    <a:pt x="45" y="22"/>
                  </a:lnTo>
                  <a:lnTo>
                    <a:pt x="45" y="22"/>
                  </a:lnTo>
                  <a:close/>
                  <a:moveTo>
                    <a:pt x="35" y="0"/>
                  </a:moveTo>
                  <a:lnTo>
                    <a:pt x="56"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 name="Freeform 11">
              <a:extLst>
                <a:ext uri="{FF2B5EF4-FFF2-40B4-BE49-F238E27FC236}">
                  <a16:creationId xmlns:a16="http://schemas.microsoft.com/office/drawing/2014/main" id="{D9CB1566-3B6F-D974-B99B-98362F89B5B5}"/>
                </a:ext>
              </a:extLst>
            </p:cNvPr>
            <p:cNvSpPr>
              <a:spLocks/>
            </p:cNvSpPr>
            <p:nvPr/>
          </p:nvSpPr>
          <p:spPr bwMode="auto">
            <a:xfrm>
              <a:off x="4859" y="-60"/>
              <a:ext cx="24" cy="34"/>
            </a:xfrm>
            <a:custGeom>
              <a:avLst/>
              <a:gdLst>
                <a:gd name="T0" fmla="*/ 0 w 71"/>
                <a:gd name="T1" fmla="*/ 0 h 101"/>
                <a:gd name="T2" fmla="*/ 71 w 71"/>
                <a:gd name="T3" fmla="*/ 0 h 101"/>
                <a:gd name="T4" fmla="*/ 71 w 71"/>
                <a:gd name="T5" fmla="*/ 17 h 101"/>
                <a:gd name="T6" fmla="*/ 46 w 71"/>
                <a:gd name="T7" fmla="*/ 17 h 101"/>
                <a:gd name="T8" fmla="*/ 46 w 71"/>
                <a:gd name="T9" fmla="*/ 101 h 101"/>
                <a:gd name="T10" fmla="*/ 26 w 71"/>
                <a:gd name="T11" fmla="*/ 101 h 101"/>
                <a:gd name="T12" fmla="*/ 26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6" y="17"/>
                  </a:lnTo>
                  <a:lnTo>
                    <a:pt x="46" y="101"/>
                  </a:lnTo>
                  <a:lnTo>
                    <a:pt x="26" y="101"/>
                  </a:lnTo>
                  <a:lnTo>
                    <a:pt x="26" y="17"/>
                  </a:lnTo>
                  <a:lnTo>
                    <a:pt x="0" y="17"/>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 name="Rectangle 12">
              <a:extLst>
                <a:ext uri="{FF2B5EF4-FFF2-40B4-BE49-F238E27FC236}">
                  <a16:creationId xmlns:a16="http://schemas.microsoft.com/office/drawing/2014/main" id="{FF8EB310-A2A0-95FF-5EA7-C095B7DE66D2}"/>
                </a:ext>
              </a:extLst>
            </p:cNvPr>
            <p:cNvSpPr>
              <a:spLocks noChangeArrowheads="1"/>
            </p:cNvSpPr>
            <p:nvPr/>
          </p:nvSpPr>
          <p:spPr bwMode="auto">
            <a:xfrm>
              <a:off x="4890" y="-60"/>
              <a:ext cx="7" cy="34"/>
            </a:xfrm>
            <a:prstGeom prst="rect">
              <a:avLst/>
            </a:prstGeom>
            <a:solidFill>
              <a:srgbClr val="FFFFFF"/>
            </a:solidFill>
            <a:ln w="0">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 name="Freeform 13">
              <a:extLst>
                <a:ext uri="{FF2B5EF4-FFF2-40B4-BE49-F238E27FC236}">
                  <a16:creationId xmlns:a16="http://schemas.microsoft.com/office/drawing/2014/main" id="{B66B2319-5837-09EE-F1F7-D88A4F5475D3}"/>
                </a:ext>
              </a:extLst>
            </p:cNvPr>
            <p:cNvSpPr>
              <a:spLocks noEditPoints="1"/>
            </p:cNvSpPr>
            <p:nvPr/>
          </p:nvSpPr>
          <p:spPr bwMode="auto">
            <a:xfrm>
              <a:off x="4905" y="-60"/>
              <a:ext cx="31" cy="34"/>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1 w 94"/>
                <a:gd name="T11" fmla="*/ 51 h 104"/>
                <a:gd name="T12" fmla="*/ 22 w 94"/>
                <a:gd name="T13" fmla="*/ 63 h 104"/>
                <a:gd name="T14" fmla="*/ 25 w 94"/>
                <a:gd name="T15" fmla="*/ 72 h 104"/>
                <a:gd name="T16" fmla="*/ 30 w 94"/>
                <a:gd name="T17" fmla="*/ 80 h 104"/>
                <a:gd name="T18" fmla="*/ 37 w 94"/>
                <a:gd name="T19" fmla="*/ 84 h 104"/>
                <a:gd name="T20" fmla="*/ 47 w 94"/>
                <a:gd name="T21" fmla="*/ 86 h 104"/>
                <a:gd name="T22" fmla="*/ 55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9 w 94"/>
                <a:gd name="T37" fmla="*/ 19 h 104"/>
                <a:gd name="T38" fmla="*/ 47 w 94"/>
                <a:gd name="T39" fmla="*/ 17 h 104"/>
                <a:gd name="T40" fmla="*/ 49 w 94"/>
                <a:gd name="T41" fmla="*/ 0 h 104"/>
                <a:gd name="T42" fmla="*/ 62 w 94"/>
                <a:gd name="T43" fmla="*/ 1 h 104"/>
                <a:gd name="T44" fmla="*/ 73 w 94"/>
                <a:gd name="T45" fmla="*/ 5 h 104"/>
                <a:gd name="T46" fmla="*/ 82 w 94"/>
                <a:gd name="T47" fmla="*/ 12 h 104"/>
                <a:gd name="T48" fmla="*/ 89 w 94"/>
                <a:gd name="T49" fmla="*/ 22 h 104"/>
                <a:gd name="T50" fmla="*/ 93 w 94"/>
                <a:gd name="T51" fmla="*/ 34 h 104"/>
                <a:gd name="T52" fmla="*/ 94 w 94"/>
                <a:gd name="T53" fmla="*/ 50 h 104"/>
                <a:gd name="T54" fmla="*/ 93 w 94"/>
                <a:gd name="T55" fmla="*/ 66 h 104"/>
                <a:gd name="T56" fmla="*/ 88 w 94"/>
                <a:gd name="T57" fmla="*/ 79 h 104"/>
                <a:gd name="T58" fmla="*/ 80 w 94"/>
                <a:gd name="T59" fmla="*/ 89 h 104"/>
                <a:gd name="T60" fmla="*/ 70 w 94"/>
                <a:gd name="T61" fmla="*/ 97 h 104"/>
                <a:gd name="T62" fmla="*/ 59 w 94"/>
                <a:gd name="T63" fmla="*/ 102 h 104"/>
                <a:gd name="T64" fmla="*/ 46 w 94"/>
                <a:gd name="T65" fmla="*/ 104 h 104"/>
                <a:gd name="T66" fmla="*/ 32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5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1" y="51"/>
                  </a:lnTo>
                  <a:lnTo>
                    <a:pt x="22" y="63"/>
                  </a:lnTo>
                  <a:lnTo>
                    <a:pt x="25" y="72"/>
                  </a:lnTo>
                  <a:lnTo>
                    <a:pt x="30" y="80"/>
                  </a:lnTo>
                  <a:lnTo>
                    <a:pt x="37" y="84"/>
                  </a:lnTo>
                  <a:lnTo>
                    <a:pt x="47" y="86"/>
                  </a:lnTo>
                  <a:lnTo>
                    <a:pt x="55" y="85"/>
                  </a:lnTo>
                  <a:lnTo>
                    <a:pt x="62" y="81"/>
                  </a:lnTo>
                  <a:lnTo>
                    <a:pt x="68" y="74"/>
                  </a:lnTo>
                  <a:lnTo>
                    <a:pt x="72"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4" y="50"/>
                  </a:lnTo>
                  <a:lnTo>
                    <a:pt x="93" y="66"/>
                  </a:lnTo>
                  <a:lnTo>
                    <a:pt x="88" y="79"/>
                  </a:lnTo>
                  <a:lnTo>
                    <a:pt x="80" y="89"/>
                  </a:lnTo>
                  <a:lnTo>
                    <a:pt x="70" y="97"/>
                  </a:lnTo>
                  <a:lnTo>
                    <a:pt x="59" y="102"/>
                  </a:lnTo>
                  <a:lnTo>
                    <a:pt x="46" y="104"/>
                  </a:lnTo>
                  <a:lnTo>
                    <a:pt x="32" y="102"/>
                  </a:lnTo>
                  <a:lnTo>
                    <a:pt x="20" y="97"/>
                  </a:lnTo>
                  <a:lnTo>
                    <a:pt x="11" y="90"/>
                  </a:lnTo>
                  <a:lnTo>
                    <a:pt x="5" y="80"/>
                  </a:lnTo>
                  <a:lnTo>
                    <a:pt x="1" y="67"/>
                  </a:lnTo>
                  <a:lnTo>
                    <a:pt x="0" y="53"/>
                  </a:lnTo>
                  <a:lnTo>
                    <a:pt x="2" y="37"/>
                  </a:lnTo>
                  <a:lnTo>
                    <a:pt x="7" y="24"/>
                  </a:lnTo>
                  <a:lnTo>
                    <a:pt x="15" y="14"/>
                  </a:lnTo>
                  <a:lnTo>
                    <a:pt x="24"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 name="Freeform 14">
              <a:extLst>
                <a:ext uri="{FF2B5EF4-FFF2-40B4-BE49-F238E27FC236}">
                  <a16:creationId xmlns:a16="http://schemas.microsoft.com/office/drawing/2014/main" id="{AE3CE8EC-1722-1CDF-4233-5020330DE765}"/>
                </a:ext>
              </a:extLst>
            </p:cNvPr>
            <p:cNvSpPr>
              <a:spLocks/>
            </p:cNvSpPr>
            <p:nvPr/>
          </p:nvSpPr>
          <p:spPr bwMode="auto">
            <a:xfrm>
              <a:off x="4943" y="-60"/>
              <a:ext cx="28" cy="34"/>
            </a:xfrm>
            <a:custGeom>
              <a:avLst/>
              <a:gdLst>
                <a:gd name="T0" fmla="*/ 0 w 83"/>
                <a:gd name="T1" fmla="*/ 0 h 101"/>
                <a:gd name="T2" fmla="*/ 25 w 83"/>
                <a:gd name="T3" fmla="*/ 0 h 101"/>
                <a:gd name="T4" fmla="*/ 53 w 83"/>
                <a:gd name="T5" fmla="*/ 48 h 101"/>
                <a:gd name="T6" fmla="*/ 65 w 83"/>
                <a:gd name="T7" fmla="*/ 72 h 101"/>
                <a:gd name="T8" fmla="*/ 65 w 83"/>
                <a:gd name="T9" fmla="*/ 60 h 101"/>
                <a:gd name="T10" fmla="*/ 64 w 83"/>
                <a:gd name="T11" fmla="*/ 45 h 101"/>
                <a:gd name="T12" fmla="*/ 64 w 83"/>
                <a:gd name="T13" fmla="*/ 32 h 101"/>
                <a:gd name="T14" fmla="*/ 64 w 83"/>
                <a:gd name="T15" fmla="*/ 0 h 101"/>
                <a:gd name="T16" fmla="*/ 83 w 83"/>
                <a:gd name="T17" fmla="*/ 0 h 101"/>
                <a:gd name="T18" fmla="*/ 83 w 83"/>
                <a:gd name="T19" fmla="*/ 101 h 101"/>
                <a:gd name="T20" fmla="*/ 58 w 83"/>
                <a:gd name="T21" fmla="*/ 101 h 101"/>
                <a:gd name="T22" fmla="*/ 29 w 83"/>
                <a:gd name="T23" fmla="*/ 50 h 101"/>
                <a:gd name="T24" fmla="*/ 18 w 83"/>
                <a:gd name="T25" fmla="*/ 28 h 101"/>
                <a:gd name="T26" fmla="*/ 18 w 83"/>
                <a:gd name="T27" fmla="*/ 39 h 101"/>
                <a:gd name="T28" fmla="*/ 19 w 83"/>
                <a:gd name="T29" fmla="*/ 52 h 101"/>
                <a:gd name="T30" fmla="*/ 19 w 83"/>
                <a:gd name="T31" fmla="*/ 65 h 101"/>
                <a:gd name="T32" fmla="*/ 19 w 83"/>
                <a:gd name="T33" fmla="*/ 101 h 101"/>
                <a:gd name="T34" fmla="*/ 0 w 83"/>
                <a:gd name="T35" fmla="*/ 101 h 101"/>
                <a:gd name="T36" fmla="*/ 0 w 83"/>
                <a:gd name="T3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1">
                  <a:moveTo>
                    <a:pt x="0" y="0"/>
                  </a:moveTo>
                  <a:lnTo>
                    <a:pt x="25" y="0"/>
                  </a:lnTo>
                  <a:lnTo>
                    <a:pt x="53" y="48"/>
                  </a:lnTo>
                  <a:lnTo>
                    <a:pt x="65" y="72"/>
                  </a:lnTo>
                  <a:lnTo>
                    <a:pt x="65" y="60"/>
                  </a:lnTo>
                  <a:lnTo>
                    <a:pt x="64" y="45"/>
                  </a:lnTo>
                  <a:lnTo>
                    <a:pt x="64" y="32"/>
                  </a:lnTo>
                  <a:lnTo>
                    <a:pt x="64" y="0"/>
                  </a:lnTo>
                  <a:lnTo>
                    <a:pt x="83" y="0"/>
                  </a:lnTo>
                  <a:lnTo>
                    <a:pt x="83" y="101"/>
                  </a:lnTo>
                  <a:lnTo>
                    <a:pt x="58" y="101"/>
                  </a:lnTo>
                  <a:lnTo>
                    <a:pt x="29" y="50"/>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6" name="Freeform 15">
              <a:extLst>
                <a:ext uri="{FF2B5EF4-FFF2-40B4-BE49-F238E27FC236}">
                  <a16:creationId xmlns:a16="http://schemas.microsoft.com/office/drawing/2014/main" id="{EE8FFFD1-62A4-349B-CC3F-92AB9CA1C941}"/>
                </a:ext>
              </a:extLst>
            </p:cNvPr>
            <p:cNvSpPr>
              <a:spLocks noEditPoints="1"/>
            </p:cNvSpPr>
            <p:nvPr/>
          </p:nvSpPr>
          <p:spPr bwMode="auto">
            <a:xfrm>
              <a:off x="4978" y="-60"/>
              <a:ext cx="31" cy="34"/>
            </a:xfrm>
            <a:custGeom>
              <a:avLst/>
              <a:gdLst>
                <a:gd name="T0" fmla="*/ 45 w 93"/>
                <a:gd name="T1" fmla="*/ 22 h 101"/>
                <a:gd name="T2" fmla="*/ 40 w 93"/>
                <a:gd name="T3" fmla="*/ 39 h 101"/>
                <a:gd name="T4" fmla="*/ 31 w 93"/>
                <a:gd name="T5" fmla="*/ 65 h 101"/>
                <a:gd name="T6" fmla="*/ 60 w 93"/>
                <a:gd name="T7" fmla="*/ 65 h 101"/>
                <a:gd name="T8" fmla="*/ 49 w 93"/>
                <a:gd name="T9" fmla="*/ 39 h 101"/>
                <a:gd name="T10" fmla="*/ 45 w 93"/>
                <a:gd name="T11" fmla="*/ 22 h 101"/>
                <a:gd name="T12" fmla="*/ 45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5" y="22"/>
                  </a:moveTo>
                  <a:lnTo>
                    <a:pt x="40" y="39"/>
                  </a:lnTo>
                  <a:lnTo>
                    <a:pt x="31" y="65"/>
                  </a:lnTo>
                  <a:lnTo>
                    <a:pt x="60" y="65"/>
                  </a:lnTo>
                  <a:lnTo>
                    <a:pt x="49" y="39"/>
                  </a:lnTo>
                  <a:lnTo>
                    <a:pt x="45" y="22"/>
                  </a:lnTo>
                  <a:lnTo>
                    <a:pt x="45"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7" name="Freeform 16">
              <a:extLst>
                <a:ext uri="{FF2B5EF4-FFF2-40B4-BE49-F238E27FC236}">
                  <a16:creationId xmlns:a16="http://schemas.microsoft.com/office/drawing/2014/main" id="{5E84AAD6-D7E3-BA42-F46F-C703A1E120EF}"/>
                </a:ext>
              </a:extLst>
            </p:cNvPr>
            <p:cNvSpPr>
              <a:spLocks/>
            </p:cNvSpPr>
            <p:nvPr/>
          </p:nvSpPr>
          <p:spPr bwMode="auto">
            <a:xfrm>
              <a:off x="5016" y="-60"/>
              <a:ext cx="18" cy="34"/>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8" name="Freeform 17">
              <a:extLst>
                <a:ext uri="{FF2B5EF4-FFF2-40B4-BE49-F238E27FC236}">
                  <a16:creationId xmlns:a16="http://schemas.microsoft.com/office/drawing/2014/main" id="{437E8A8B-0E42-BBAB-948B-135BA959A7D9}"/>
                </a:ext>
              </a:extLst>
            </p:cNvPr>
            <p:cNvSpPr>
              <a:spLocks/>
            </p:cNvSpPr>
            <p:nvPr/>
          </p:nvSpPr>
          <p:spPr bwMode="auto">
            <a:xfrm>
              <a:off x="5054" y="-60"/>
              <a:ext cx="18" cy="34"/>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9" name="Freeform 18">
              <a:extLst>
                <a:ext uri="{FF2B5EF4-FFF2-40B4-BE49-F238E27FC236}">
                  <a16:creationId xmlns:a16="http://schemas.microsoft.com/office/drawing/2014/main" id="{3CB36C56-30D2-744F-C850-901ED90BE86C}"/>
                </a:ext>
              </a:extLst>
            </p:cNvPr>
            <p:cNvSpPr>
              <a:spLocks noEditPoints="1"/>
            </p:cNvSpPr>
            <p:nvPr/>
          </p:nvSpPr>
          <p:spPr bwMode="auto">
            <a:xfrm>
              <a:off x="5079" y="-60"/>
              <a:ext cx="31" cy="34"/>
            </a:xfrm>
            <a:custGeom>
              <a:avLst/>
              <a:gdLst>
                <a:gd name="T0" fmla="*/ 46 w 93"/>
                <a:gd name="T1" fmla="*/ 22 h 101"/>
                <a:gd name="T2" fmla="*/ 41 w 93"/>
                <a:gd name="T3" fmla="*/ 39 h 101"/>
                <a:gd name="T4" fmla="*/ 32 w 93"/>
                <a:gd name="T5" fmla="*/ 65 h 101"/>
                <a:gd name="T6" fmla="*/ 60 w 93"/>
                <a:gd name="T7" fmla="*/ 65 h 101"/>
                <a:gd name="T8" fmla="*/ 50 w 93"/>
                <a:gd name="T9" fmla="*/ 39 h 101"/>
                <a:gd name="T10" fmla="*/ 46 w 93"/>
                <a:gd name="T11" fmla="*/ 22 h 101"/>
                <a:gd name="T12" fmla="*/ 46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6" y="22"/>
                  </a:moveTo>
                  <a:lnTo>
                    <a:pt x="41" y="39"/>
                  </a:lnTo>
                  <a:lnTo>
                    <a:pt x="32" y="65"/>
                  </a:lnTo>
                  <a:lnTo>
                    <a:pt x="60" y="65"/>
                  </a:lnTo>
                  <a:lnTo>
                    <a:pt x="50" y="39"/>
                  </a:lnTo>
                  <a:lnTo>
                    <a:pt x="46" y="22"/>
                  </a:lnTo>
                  <a:lnTo>
                    <a:pt x="46"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0" name="Freeform 19">
              <a:extLst>
                <a:ext uri="{FF2B5EF4-FFF2-40B4-BE49-F238E27FC236}">
                  <a16:creationId xmlns:a16="http://schemas.microsoft.com/office/drawing/2014/main" id="{B40A1785-166A-8C92-FEC2-E6E478BBF6AF}"/>
                </a:ext>
              </a:extLst>
            </p:cNvPr>
            <p:cNvSpPr>
              <a:spLocks noEditPoints="1"/>
            </p:cNvSpPr>
            <p:nvPr/>
          </p:nvSpPr>
          <p:spPr bwMode="auto">
            <a:xfrm>
              <a:off x="5117" y="-60"/>
              <a:ext cx="23" cy="34"/>
            </a:xfrm>
            <a:custGeom>
              <a:avLst/>
              <a:gdLst>
                <a:gd name="T0" fmla="*/ 28 w 70"/>
                <a:gd name="T1" fmla="*/ 56 h 101"/>
                <a:gd name="T2" fmla="*/ 26 w 70"/>
                <a:gd name="T3" fmla="*/ 56 h 101"/>
                <a:gd name="T4" fmla="*/ 24 w 70"/>
                <a:gd name="T5" fmla="*/ 56 h 101"/>
                <a:gd name="T6" fmla="*/ 22 w 70"/>
                <a:gd name="T7" fmla="*/ 57 h 101"/>
                <a:gd name="T8" fmla="*/ 20 w 70"/>
                <a:gd name="T9" fmla="*/ 57 h 101"/>
                <a:gd name="T10" fmla="*/ 20 w 70"/>
                <a:gd name="T11" fmla="*/ 85 h 101"/>
                <a:gd name="T12" fmla="*/ 22 w 70"/>
                <a:gd name="T13" fmla="*/ 85 h 101"/>
                <a:gd name="T14" fmla="*/ 26 w 70"/>
                <a:gd name="T15" fmla="*/ 85 h 101"/>
                <a:gd name="T16" fmla="*/ 30 w 70"/>
                <a:gd name="T17" fmla="*/ 85 h 101"/>
                <a:gd name="T18" fmla="*/ 38 w 70"/>
                <a:gd name="T19" fmla="*/ 84 h 101"/>
                <a:gd name="T20" fmla="*/ 44 w 70"/>
                <a:gd name="T21" fmla="*/ 81 h 101"/>
                <a:gd name="T22" fmla="*/ 48 w 70"/>
                <a:gd name="T23" fmla="*/ 77 h 101"/>
                <a:gd name="T24" fmla="*/ 49 w 70"/>
                <a:gd name="T25" fmla="*/ 70 h 101"/>
                <a:gd name="T26" fmla="*/ 47 w 70"/>
                <a:gd name="T27" fmla="*/ 64 h 101"/>
                <a:gd name="T28" fmla="*/ 43 w 70"/>
                <a:gd name="T29" fmla="*/ 60 h 101"/>
                <a:gd name="T30" fmla="*/ 37 w 70"/>
                <a:gd name="T31" fmla="*/ 57 h 101"/>
                <a:gd name="T32" fmla="*/ 28 w 70"/>
                <a:gd name="T33" fmla="*/ 56 h 101"/>
                <a:gd name="T34" fmla="*/ 31 w 70"/>
                <a:gd name="T35" fmla="*/ 15 h 101"/>
                <a:gd name="T36" fmla="*/ 25 w 70"/>
                <a:gd name="T37" fmla="*/ 15 h 101"/>
                <a:gd name="T38" fmla="*/ 20 w 70"/>
                <a:gd name="T39" fmla="*/ 16 h 101"/>
                <a:gd name="T40" fmla="*/ 20 w 70"/>
                <a:gd name="T41" fmla="*/ 42 h 101"/>
                <a:gd name="T42" fmla="*/ 23 w 70"/>
                <a:gd name="T43" fmla="*/ 42 h 101"/>
                <a:gd name="T44" fmla="*/ 27 w 70"/>
                <a:gd name="T45" fmla="*/ 42 h 101"/>
                <a:gd name="T46" fmla="*/ 38 w 70"/>
                <a:gd name="T47" fmla="*/ 40 h 101"/>
                <a:gd name="T48" fmla="*/ 45 w 70"/>
                <a:gd name="T49" fmla="*/ 35 h 101"/>
                <a:gd name="T50" fmla="*/ 47 w 70"/>
                <a:gd name="T51" fmla="*/ 28 h 101"/>
                <a:gd name="T52" fmla="*/ 46 w 70"/>
                <a:gd name="T53" fmla="*/ 23 h 101"/>
                <a:gd name="T54" fmla="*/ 44 w 70"/>
                <a:gd name="T55" fmla="*/ 19 h 101"/>
                <a:gd name="T56" fmla="*/ 39 w 70"/>
                <a:gd name="T57" fmla="*/ 16 h 101"/>
                <a:gd name="T58" fmla="*/ 31 w 70"/>
                <a:gd name="T59" fmla="*/ 15 h 101"/>
                <a:gd name="T60" fmla="*/ 34 w 70"/>
                <a:gd name="T61" fmla="*/ 0 h 101"/>
                <a:gd name="T62" fmla="*/ 48 w 70"/>
                <a:gd name="T63" fmla="*/ 1 h 101"/>
                <a:gd name="T64" fmla="*/ 59 w 70"/>
                <a:gd name="T65" fmla="*/ 6 h 101"/>
                <a:gd name="T66" fmla="*/ 65 w 70"/>
                <a:gd name="T67" fmla="*/ 14 h 101"/>
                <a:gd name="T68" fmla="*/ 68 w 70"/>
                <a:gd name="T69" fmla="*/ 25 h 101"/>
                <a:gd name="T70" fmla="*/ 66 w 70"/>
                <a:gd name="T71" fmla="*/ 34 h 101"/>
                <a:gd name="T72" fmla="*/ 60 w 70"/>
                <a:gd name="T73" fmla="*/ 42 h 101"/>
                <a:gd name="T74" fmla="*/ 52 w 70"/>
                <a:gd name="T75" fmla="*/ 47 h 101"/>
                <a:gd name="T76" fmla="*/ 52 w 70"/>
                <a:gd name="T77" fmla="*/ 47 h 101"/>
                <a:gd name="T78" fmla="*/ 60 w 70"/>
                <a:gd name="T79" fmla="*/ 51 h 101"/>
                <a:gd name="T80" fmla="*/ 65 w 70"/>
                <a:gd name="T81" fmla="*/ 56 h 101"/>
                <a:gd name="T82" fmla="*/ 68 w 70"/>
                <a:gd name="T83" fmla="*/ 62 h 101"/>
                <a:gd name="T84" fmla="*/ 70 w 70"/>
                <a:gd name="T85" fmla="*/ 70 h 101"/>
                <a:gd name="T86" fmla="*/ 69 w 70"/>
                <a:gd name="T87" fmla="*/ 77 h 101"/>
                <a:gd name="T88" fmla="*/ 66 w 70"/>
                <a:gd name="T89" fmla="*/ 85 h 101"/>
                <a:gd name="T90" fmla="*/ 61 w 70"/>
                <a:gd name="T91" fmla="*/ 91 h 101"/>
                <a:gd name="T92" fmla="*/ 53 w 70"/>
                <a:gd name="T93" fmla="*/ 96 h 101"/>
                <a:gd name="T94" fmla="*/ 43 w 70"/>
                <a:gd name="T95" fmla="*/ 100 h 101"/>
                <a:gd name="T96" fmla="*/ 29 w 70"/>
                <a:gd name="T97" fmla="*/ 101 h 101"/>
                <a:gd name="T98" fmla="*/ 17 w 70"/>
                <a:gd name="T99" fmla="*/ 101 h 101"/>
                <a:gd name="T100" fmla="*/ 0 w 70"/>
                <a:gd name="T101" fmla="*/ 101 h 101"/>
                <a:gd name="T102" fmla="*/ 0 w 70"/>
                <a:gd name="T103" fmla="*/ 0 h 101"/>
                <a:gd name="T104" fmla="*/ 16 w 70"/>
                <a:gd name="T105" fmla="*/ 0 h 101"/>
                <a:gd name="T106" fmla="*/ 34 w 70"/>
                <a:gd name="T10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 h="101">
                  <a:moveTo>
                    <a:pt x="28" y="56"/>
                  </a:moveTo>
                  <a:lnTo>
                    <a:pt x="26" y="56"/>
                  </a:lnTo>
                  <a:lnTo>
                    <a:pt x="24" y="56"/>
                  </a:lnTo>
                  <a:lnTo>
                    <a:pt x="22" y="57"/>
                  </a:lnTo>
                  <a:lnTo>
                    <a:pt x="20" y="57"/>
                  </a:lnTo>
                  <a:lnTo>
                    <a:pt x="20" y="85"/>
                  </a:lnTo>
                  <a:lnTo>
                    <a:pt x="22" y="85"/>
                  </a:lnTo>
                  <a:lnTo>
                    <a:pt x="26" y="85"/>
                  </a:lnTo>
                  <a:lnTo>
                    <a:pt x="30" y="85"/>
                  </a:lnTo>
                  <a:lnTo>
                    <a:pt x="38" y="84"/>
                  </a:lnTo>
                  <a:lnTo>
                    <a:pt x="44" y="81"/>
                  </a:lnTo>
                  <a:lnTo>
                    <a:pt x="48" y="77"/>
                  </a:lnTo>
                  <a:lnTo>
                    <a:pt x="49" y="70"/>
                  </a:lnTo>
                  <a:lnTo>
                    <a:pt x="47" y="64"/>
                  </a:lnTo>
                  <a:lnTo>
                    <a:pt x="43" y="60"/>
                  </a:lnTo>
                  <a:lnTo>
                    <a:pt x="37" y="57"/>
                  </a:lnTo>
                  <a:lnTo>
                    <a:pt x="28" y="56"/>
                  </a:lnTo>
                  <a:close/>
                  <a:moveTo>
                    <a:pt x="31" y="15"/>
                  </a:moveTo>
                  <a:lnTo>
                    <a:pt x="25" y="15"/>
                  </a:lnTo>
                  <a:lnTo>
                    <a:pt x="20" y="16"/>
                  </a:lnTo>
                  <a:lnTo>
                    <a:pt x="20" y="42"/>
                  </a:lnTo>
                  <a:lnTo>
                    <a:pt x="23" y="42"/>
                  </a:lnTo>
                  <a:lnTo>
                    <a:pt x="27" y="42"/>
                  </a:lnTo>
                  <a:lnTo>
                    <a:pt x="38" y="40"/>
                  </a:lnTo>
                  <a:lnTo>
                    <a:pt x="45" y="35"/>
                  </a:lnTo>
                  <a:lnTo>
                    <a:pt x="47" y="28"/>
                  </a:lnTo>
                  <a:lnTo>
                    <a:pt x="46" y="23"/>
                  </a:lnTo>
                  <a:lnTo>
                    <a:pt x="44" y="19"/>
                  </a:lnTo>
                  <a:lnTo>
                    <a:pt x="39" y="16"/>
                  </a:lnTo>
                  <a:lnTo>
                    <a:pt x="31" y="15"/>
                  </a:lnTo>
                  <a:close/>
                  <a:moveTo>
                    <a:pt x="34" y="0"/>
                  </a:moveTo>
                  <a:lnTo>
                    <a:pt x="48" y="1"/>
                  </a:lnTo>
                  <a:lnTo>
                    <a:pt x="59" y="6"/>
                  </a:lnTo>
                  <a:lnTo>
                    <a:pt x="65" y="14"/>
                  </a:lnTo>
                  <a:lnTo>
                    <a:pt x="68" y="25"/>
                  </a:lnTo>
                  <a:lnTo>
                    <a:pt x="66" y="34"/>
                  </a:lnTo>
                  <a:lnTo>
                    <a:pt x="60" y="42"/>
                  </a:lnTo>
                  <a:lnTo>
                    <a:pt x="52" y="47"/>
                  </a:lnTo>
                  <a:lnTo>
                    <a:pt x="52" y="47"/>
                  </a:lnTo>
                  <a:lnTo>
                    <a:pt x="60" y="51"/>
                  </a:lnTo>
                  <a:lnTo>
                    <a:pt x="65" y="56"/>
                  </a:lnTo>
                  <a:lnTo>
                    <a:pt x="68" y="62"/>
                  </a:lnTo>
                  <a:lnTo>
                    <a:pt x="70" y="70"/>
                  </a:lnTo>
                  <a:lnTo>
                    <a:pt x="69" y="77"/>
                  </a:lnTo>
                  <a:lnTo>
                    <a:pt x="66" y="85"/>
                  </a:lnTo>
                  <a:lnTo>
                    <a:pt x="61" y="91"/>
                  </a:lnTo>
                  <a:lnTo>
                    <a:pt x="53" y="96"/>
                  </a:lnTo>
                  <a:lnTo>
                    <a:pt x="43" y="100"/>
                  </a:lnTo>
                  <a:lnTo>
                    <a:pt x="29" y="101"/>
                  </a:lnTo>
                  <a:lnTo>
                    <a:pt x="17" y="101"/>
                  </a:lnTo>
                  <a:lnTo>
                    <a:pt x="0" y="101"/>
                  </a:lnTo>
                  <a:lnTo>
                    <a:pt x="0" y="0"/>
                  </a:lnTo>
                  <a:lnTo>
                    <a:pt x="16" y="0"/>
                  </a:lnTo>
                  <a:lnTo>
                    <a:pt x="34"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1" name="Freeform 20">
              <a:extLst>
                <a:ext uri="{FF2B5EF4-FFF2-40B4-BE49-F238E27FC236}">
                  <a16:creationId xmlns:a16="http://schemas.microsoft.com/office/drawing/2014/main" id="{AD14BA40-FA0A-AEE8-AAB4-A326F991367D}"/>
                </a:ext>
              </a:extLst>
            </p:cNvPr>
            <p:cNvSpPr>
              <a:spLocks noEditPoints="1"/>
            </p:cNvSpPr>
            <p:nvPr/>
          </p:nvSpPr>
          <p:spPr bwMode="auto">
            <a:xfrm>
              <a:off x="5147" y="-60"/>
              <a:ext cx="31" cy="34"/>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0 w 94"/>
                <a:gd name="T11" fmla="*/ 51 h 104"/>
                <a:gd name="T12" fmla="*/ 21 w 94"/>
                <a:gd name="T13" fmla="*/ 63 h 104"/>
                <a:gd name="T14" fmla="*/ 25 w 94"/>
                <a:gd name="T15" fmla="*/ 72 h 104"/>
                <a:gd name="T16" fmla="*/ 30 w 94"/>
                <a:gd name="T17" fmla="*/ 80 h 104"/>
                <a:gd name="T18" fmla="*/ 37 w 94"/>
                <a:gd name="T19" fmla="*/ 84 h 104"/>
                <a:gd name="T20" fmla="*/ 47 w 94"/>
                <a:gd name="T21" fmla="*/ 86 h 104"/>
                <a:gd name="T22" fmla="*/ 54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8 w 94"/>
                <a:gd name="T37" fmla="*/ 19 h 104"/>
                <a:gd name="T38" fmla="*/ 47 w 94"/>
                <a:gd name="T39" fmla="*/ 17 h 104"/>
                <a:gd name="T40" fmla="*/ 49 w 94"/>
                <a:gd name="T41" fmla="*/ 0 h 104"/>
                <a:gd name="T42" fmla="*/ 61 w 94"/>
                <a:gd name="T43" fmla="*/ 1 h 104"/>
                <a:gd name="T44" fmla="*/ 72 w 94"/>
                <a:gd name="T45" fmla="*/ 5 h 104"/>
                <a:gd name="T46" fmla="*/ 81 w 94"/>
                <a:gd name="T47" fmla="*/ 12 h 104"/>
                <a:gd name="T48" fmla="*/ 88 w 94"/>
                <a:gd name="T49" fmla="*/ 22 h 104"/>
                <a:gd name="T50" fmla="*/ 93 w 94"/>
                <a:gd name="T51" fmla="*/ 34 h 104"/>
                <a:gd name="T52" fmla="*/ 94 w 94"/>
                <a:gd name="T53" fmla="*/ 50 h 104"/>
                <a:gd name="T54" fmla="*/ 92 w 94"/>
                <a:gd name="T55" fmla="*/ 66 h 104"/>
                <a:gd name="T56" fmla="*/ 88 w 94"/>
                <a:gd name="T57" fmla="*/ 79 h 104"/>
                <a:gd name="T58" fmla="*/ 80 w 94"/>
                <a:gd name="T59" fmla="*/ 89 h 104"/>
                <a:gd name="T60" fmla="*/ 70 w 94"/>
                <a:gd name="T61" fmla="*/ 97 h 104"/>
                <a:gd name="T62" fmla="*/ 58 w 94"/>
                <a:gd name="T63" fmla="*/ 102 h 104"/>
                <a:gd name="T64" fmla="*/ 45 w 94"/>
                <a:gd name="T65" fmla="*/ 104 h 104"/>
                <a:gd name="T66" fmla="*/ 31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4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0" y="51"/>
                  </a:lnTo>
                  <a:lnTo>
                    <a:pt x="21" y="63"/>
                  </a:lnTo>
                  <a:lnTo>
                    <a:pt x="25" y="72"/>
                  </a:lnTo>
                  <a:lnTo>
                    <a:pt x="30" y="80"/>
                  </a:lnTo>
                  <a:lnTo>
                    <a:pt x="37" y="84"/>
                  </a:lnTo>
                  <a:lnTo>
                    <a:pt x="47" y="86"/>
                  </a:lnTo>
                  <a:lnTo>
                    <a:pt x="54" y="85"/>
                  </a:lnTo>
                  <a:lnTo>
                    <a:pt x="62" y="81"/>
                  </a:lnTo>
                  <a:lnTo>
                    <a:pt x="68" y="74"/>
                  </a:lnTo>
                  <a:lnTo>
                    <a:pt x="72" y="65"/>
                  </a:lnTo>
                  <a:lnTo>
                    <a:pt x="74" y="52"/>
                  </a:lnTo>
                  <a:lnTo>
                    <a:pt x="72" y="37"/>
                  </a:lnTo>
                  <a:lnTo>
                    <a:pt x="67" y="26"/>
                  </a:lnTo>
                  <a:lnTo>
                    <a:pt x="58" y="19"/>
                  </a:lnTo>
                  <a:lnTo>
                    <a:pt x="47" y="17"/>
                  </a:lnTo>
                  <a:close/>
                  <a:moveTo>
                    <a:pt x="49" y="0"/>
                  </a:moveTo>
                  <a:lnTo>
                    <a:pt x="61" y="1"/>
                  </a:lnTo>
                  <a:lnTo>
                    <a:pt x="72" y="5"/>
                  </a:lnTo>
                  <a:lnTo>
                    <a:pt x="81" y="12"/>
                  </a:lnTo>
                  <a:lnTo>
                    <a:pt x="88" y="22"/>
                  </a:lnTo>
                  <a:lnTo>
                    <a:pt x="93" y="34"/>
                  </a:lnTo>
                  <a:lnTo>
                    <a:pt x="94" y="50"/>
                  </a:lnTo>
                  <a:lnTo>
                    <a:pt x="92" y="66"/>
                  </a:lnTo>
                  <a:lnTo>
                    <a:pt x="88" y="79"/>
                  </a:lnTo>
                  <a:lnTo>
                    <a:pt x="80" y="89"/>
                  </a:lnTo>
                  <a:lnTo>
                    <a:pt x="70" y="97"/>
                  </a:lnTo>
                  <a:lnTo>
                    <a:pt x="58" y="102"/>
                  </a:lnTo>
                  <a:lnTo>
                    <a:pt x="45" y="104"/>
                  </a:lnTo>
                  <a:lnTo>
                    <a:pt x="31" y="102"/>
                  </a:lnTo>
                  <a:lnTo>
                    <a:pt x="20" y="97"/>
                  </a:lnTo>
                  <a:lnTo>
                    <a:pt x="11" y="90"/>
                  </a:lnTo>
                  <a:lnTo>
                    <a:pt x="5" y="80"/>
                  </a:lnTo>
                  <a:lnTo>
                    <a:pt x="1" y="67"/>
                  </a:lnTo>
                  <a:lnTo>
                    <a:pt x="0" y="53"/>
                  </a:lnTo>
                  <a:lnTo>
                    <a:pt x="2" y="37"/>
                  </a:lnTo>
                  <a:lnTo>
                    <a:pt x="7" y="24"/>
                  </a:lnTo>
                  <a:lnTo>
                    <a:pt x="14" y="14"/>
                  </a:lnTo>
                  <a:lnTo>
                    <a:pt x="24"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2" name="Freeform 21">
              <a:extLst>
                <a:ext uri="{FF2B5EF4-FFF2-40B4-BE49-F238E27FC236}">
                  <a16:creationId xmlns:a16="http://schemas.microsoft.com/office/drawing/2014/main" id="{F53EFE26-AADB-5300-83B9-45257C4CF115}"/>
                </a:ext>
              </a:extLst>
            </p:cNvPr>
            <p:cNvSpPr>
              <a:spLocks noEditPoints="1"/>
            </p:cNvSpPr>
            <p:nvPr/>
          </p:nvSpPr>
          <p:spPr bwMode="auto">
            <a:xfrm>
              <a:off x="5186" y="-60"/>
              <a:ext cx="24" cy="34"/>
            </a:xfrm>
            <a:custGeom>
              <a:avLst/>
              <a:gdLst>
                <a:gd name="T0" fmla="*/ 26 w 71"/>
                <a:gd name="T1" fmla="*/ 15 h 101"/>
                <a:gd name="T2" fmla="*/ 22 w 71"/>
                <a:gd name="T3" fmla="*/ 16 h 101"/>
                <a:gd name="T4" fmla="*/ 19 w 71"/>
                <a:gd name="T5" fmla="*/ 16 h 101"/>
                <a:gd name="T6" fmla="*/ 19 w 71"/>
                <a:gd name="T7" fmla="*/ 45 h 101"/>
                <a:gd name="T8" fmla="*/ 20 w 71"/>
                <a:gd name="T9" fmla="*/ 45 h 101"/>
                <a:gd name="T10" fmla="*/ 23 w 71"/>
                <a:gd name="T11" fmla="*/ 45 h 101"/>
                <a:gd name="T12" fmla="*/ 26 w 71"/>
                <a:gd name="T13" fmla="*/ 45 h 101"/>
                <a:gd name="T14" fmla="*/ 36 w 71"/>
                <a:gd name="T15" fmla="*/ 43 h 101"/>
                <a:gd name="T16" fmla="*/ 42 w 71"/>
                <a:gd name="T17" fmla="*/ 38 h 101"/>
                <a:gd name="T18" fmla="*/ 44 w 71"/>
                <a:gd name="T19" fmla="*/ 30 h 101"/>
                <a:gd name="T20" fmla="*/ 42 w 71"/>
                <a:gd name="T21" fmla="*/ 22 h 101"/>
                <a:gd name="T22" fmla="*/ 36 w 71"/>
                <a:gd name="T23" fmla="*/ 17 h 101"/>
                <a:gd name="T24" fmla="*/ 26 w 71"/>
                <a:gd name="T25" fmla="*/ 15 h 101"/>
                <a:gd name="T26" fmla="*/ 28 w 71"/>
                <a:gd name="T27" fmla="*/ 0 h 101"/>
                <a:gd name="T28" fmla="*/ 40 w 71"/>
                <a:gd name="T29" fmla="*/ 1 h 101"/>
                <a:gd name="T30" fmla="*/ 51 w 71"/>
                <a:gd name="T31" fmla="*/ 4 h 101"/>
                <a:gd name="T32" fmla="*/ 58 w 71"/>
                <a:gd name="T33" fmla="*/ 9 h 101"/>
                <a:gd name="T34" fmla="*/ 63 w 71"/>
                <a:gd name="T35" fmla="*/ 17 h 101"/>
                <a:gd name="T36" fmla="*/ 64 w 71"/>
                <a:gd name="T37" fmla="*/ 28 h 101"/>
                <a:gd name="T38" fmla="*/ 63 w 71"/>
                <a:gd name="T39" fmla="*/ 38 h 101"/>
                <a:gd name="T40" fmla="*/ 57 w 71"/>
                <a:gd name="T41" fmla="*/ 47 h 101"/>
                <a:gd name="T42" fmla="*/ 49 w 71"/>
                <a:gd name="T43" fmla="*/ 53 h 101"/>
                <a:gd name="T44" fmla="*/ 39 w 71"/>
                <a:gd name="T45" fmla="*/ 56 h 101"/>
                <a:gd name="T46" fmla="*/ 43 w 71"/>
                <a:gd name="T47" fmla="*/ 62 h 101"/>
                <a:gd name="T48" fmla="*/ 47 w 71"/>
                <a:gd name="T49" fmla="*/ 67 h 101"/>
                <a:gd name="T50" fmla="*/ 71 w 71"/>
                <a:gd name="T51" fmla="*/ 101 h 101"/>
                <a:gd name="T52" fmla="*/ 47 w 71"/>
                <a:gd name="T53" fmla="*/ 101 h 101"/>
                <a:gd name="T54" fmla="*/ 19 w 71"/>
                <a:gd name="T55" fmla="*/ 59 h 101"/>
                <a:gd name="T56" fmla="*/ 19 w 71"/>
                <a:gd name="T57" fmla="*/ 59 h 101"/>
                <a:gd name="T58" fmla="*/ 19 w 71"/>
                <a:gd name="T59" fmla="*/ 101 h 101"/>
                <a:gd name="T60" fmla="*/ 0 w 71"/>
                <a:gd name="T61" fmla="*/ 101 h 101"/>
                <a:gd name="T62" fmla="*/ 0 w 71"/>
                <a:gd name="T63" fmla="*/ 0 h 101"/>
                <a:gd name="T64" fmla="*/ 12 w 71"/>
                <a:gd name="T65" fmla="*/ 0 h 101"/>
                <a:gd name="T66" fmla="*/ 28 w 71"/>
                <a:gd name="T6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101">
                  <a:moveTo>
                    <a:pt x="26" y="15"/>
                  </a:moveTo>
                  <a:lnTo>
                    <a:pt x="22" y="16"/>
                  </a:lnTo>
                  <a:lnTo>
                    <a:pt x="19" y="16"/>
                  </a:lnTo>
                  <a:lnTo>
                    <a:pt x="19" y="45"/>
                  </a:lnTo>
                  <a:lnTo>
                    <a:pt x="20" y="45"/>
                  </a:lnTo>
                  <a:lnTo>
                    <a:pt x="23" y="45"/>
                  </a:lnTo>
                  <a:lnTo>
                    <a:pt x="26" y="45"/>
                  </a:lnTo>
                  <a:lnTo>
                    <a:pt x="36" y="43"/>
                  </a:lnTo>
                  <a:lnTo>
                    <a:pt x="42" y="38"/>
                  </a:lnTo>
                  <a:lnTo>
                    <a:pt x="44" y="30"/>
                  </a:lnTo>
                  <a:lnTo>
                    <a:pt x="42" y="22"/>
                  </a:lnTo>
                  <a:lnTo>
                    <a:pt x="36" y="17"/>
                  </a:lnTo>
                  <a:lnTo>
                    <a:pt x="26" y="15"/>
                  </a:lnTo>
                  <a:close/>
                  <a:moveTo>
                    <a:pt x="28" y="0"/>
                  </a:moveTo>
                  <a:lnTo>
                    <a:pt x="40" y="1"/>
                  </a:lnTo>
                  <a:lnTo>
                    <a:pt x="51" y="4"/>
                  </a:lnTo>
                  <a:lnTo>
                    <a:pt x="58" y="9"/>
                  </a:lnTo>
                  <a:lnTo>
                    <a:pt x="63" y="17"/>
                  </a:lnTo>
                  <a:lnTo>
                    <a:pt x="64" y="28"/>
                  </a:lnTo>
                  <a:lnTo>
                    <a:pt x="63" y="38"/>
                  </a:lnTo>
                  <a:lnTo>
                    <a:pt x="57" y="47"/>
                  </a:lnTo>
                  <a:lnTo>
                    <a:pt x="49" y="53"/>
                  </a:lnTo>
                  <a:lnTo>
                    <a:pt x="39" y="56"/>
                  </a:lnTo>
                  <a:lnTo>
                    <a:pt x="43" y="62"/>
                  </a:lnTo>
                  <a:lnTo>
                    <a:pt x="47" y="67"/>
                  </a:lnTo>
                  <a:lnTo>
                    <a:pt x="71" y="101"/>
                  </a:lnTo>
                  <a:lnTo>
                    <a:pt x="47" y="101"/>
                  </a:lnTo>
                  <a:lnTo>
                    <a:pt x="19" y="59"/>
                  </a:lnTo>
                  <a:lnTo>
                    <a:pt x="19" y="59"/>
                  </a:lnTo>
                  <a:lnTo>
                    <a:pt x="19" y="101"/>
                  </a:lnTo>
                  <a:lnTo>
                    <a:pt x="0" y="101"/>
                  </a:lnTo>
                  <a:lnTo>
                    <a:pt x="0" y="0"/>
                  </a:lnTo>
                  <a:lnTo>
                    <a:pt x="12" y="0"/>
                  </a:lnTo>
                  <a:lnTo>
                    <a:pt x="2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3" name="Freeform 22">
              <a:extLst>
                <a:ext uri="{FF2B5EF4-FFF2-40B4-BE49-F238E27FC236}">
                  <a16:creationId xmlns:a16="http://schemas.microsoft.com/office/drawing/2014/main" id="{A9A2957D-AF01-C662-87B7-53C079509D26}"/>
                </a:ext>
              </a:extLst>
            </p:cNvPr>
            <p:cNvSpPr>
              <a:spLocks noEditPoints="1"/>
            </p:cNvSpPr>
            <p:nvPr/>
          </p:nvSpPr>
          <p:spPr bwMode="auto">
            <a:xfrm>
              <a:off x="5275" y="-60"/>
              <a:ext cx="31" cy="34"/>
            </a:xfrm>
            <a:custGeom>
              <a:avLst/>
              <a:gdLst>
                <a:gd name="T0" fmla="*/ 47 w 95"/>
                <a:gd name="T1" fmla="*/ 17 h 104"/>
                <a:gd name="T2" fmla="*/ 39 w 95"/>
                <a:gd name="T3" fmla="*/ 18 h 104"/>
                <a:gd name="T4" fmla="*/ 32 w 95"/>
                <a:gd name="T5" fmla="*/ 22 h 104"/>
                <a:gd name="T6" fmla="*/ 26 w 95"/>
                <a:gd name="T7" fmla="*/ 29 h 104"/>
                <a:gd name="T8" fmla="*/ 22 w 95"/>
                <a:gd name="T9" fmla="*/ 39 h 104"/>
                <a:gd name="T10" fmla="*/ 21 w 95"/>
                <a:gd name="T11" fmla="*/ 51 h 104"/>
                <a:gd name="T12" fmla="*/ 22 w 95"/>
                <a:gd name="T13" fmla="*/ 63 h 104"/>
                <a:gd name="T14" fmla="*/ 25 w 95"/>
                <a:gd name="T15" fmla="*/ 72 h 104"/>
                <a:gd name="T16" fmla="*/ 30 w 95"/>
                <a:gd name="T17" fmla="*/ 80 h 104"/>
                <a:gd name="T18" fmla="*/ 38 w 95"/>
                <a:gd name="T19" fmla="*/ 84 h 104"/>
                <a:gd name="T20" fmla="*/ 47 w 95"/>
                <a:gd name="T21" fmla="*/ 86 h 104"/>
                <a:gd name="T22" fmla="*/ 55 w 95"/>
                <a:gd name="T23" fmla="*/ 85 h 104"/>
                <a:gd name="T24" fmla="*/ 62 w 95"/>
                <a:gd name="T25" fmla="*/ 81 h 104"/>
                <a:gd name="T26" fmla="*/ 68 w 95"/>
                <a:gd name="T27" fmla="*/ 74 h 104"/>
                <a:gd name="T28" fmla="*/ 73 w 95"/>
                <a:gd name="T29" fmla="*/ 65 h 104"/>
                <a:gd name="T30" fmla="*/ 74 w 95"/>
                <a:gd name="T31" fmla="*/ 52 h 104"/>
                <a:gd name="T32" fmla="*/ 72 w 95"/>
                <a:gd name="T33" fmla="*/ 37 h 104"/>
                <a:gd name="T34" fmla="*/ 67 w 95"/>
                <a:gd name="T35" fmla="*/ 26 h 104"/>
                <a:gd name="T36" fmla="*/ 59 w 95"/>
                <a:gd name="T37" fmla="*/ 19 h 104"/>
                <a:gd name="T38" fmla="*/ 47 w 95"/>
                <a:gd name="T39" fmla="*/ 17 h 104"/>
                <a:gd name="T40" fmla="*/ 49 w 95"/>
                <a:gd name="T41" fmla="*/ 0 h 104"/>
                <a:gd name="T42" fmla="*/ 62 w 95"/>
                <a:gd name="T43" fmla="*/ 1 h 104"/>
                <a:gd name="T44" fmla="*/ 73 w 95"/>
                <a:gd name="T45" fmla="*/ 5 h 104"/>
                <a:gd name="T46" fmla="*/ 82 w 95"/>
                <a:gd name="T47" fmla="*/ 12 h 104"/>
                <a:gd name="T48" fmla="*/ 89 w 95"/>
                <a:gd name="T49" fmla="*/ 22 h 104"/>
                <a:gd name="T50" fmla="*/ 93 w 95"/>
                <a:gd name="T51" fmla="*/ 34 h 104"/>
                <a:gd name="T52" fmla="*/ 95 w 95"/>
                <a:gd name="T53" fmla="*/ 50 h 104"/>
                <a:gd name="T54" fmla="*/ 93 w 95"/>
                <a:gd name="T55" fmla="*/ 66 h 104"/>
                <a:gd name="T56" fmla="*/ 88 w 95"/>
                <a:gd name="T57" fmla="*/ 79 h 104"/>
                <a:gd name="T58" fmla="*/ 80 w 95"/>
                <a:gd name="T59" fmla="*/ 89 h 104"/>
                <a:gd name="T60" fmla="*/ 70 w 95"/>
                <a:gd name="T61" fmla="*/ 97 h 104"/>
                <a:gd name="T62" fmla="*/ 59 w 95"/>
                <a:gd name="T63" fmla="*/ 102 h 104"/>
                <a:gd name="T64" fmla="*/ 46 w 95"/>
                <a:gd name="T65" fmla="*/ 104 h 104"/>
                <a:gd name="T66" fmla="*/ 32 w 95"/>
                <a:gd name="T67" fmla="*/ 102 h 104"/>
                <a:gd name="T68" fmla="*/ 20 w 95"/>
                <a:gd name="T69" fmla="*/ 97 h 104"/>
                <a:gd name="T70" fmla="*/ 12 w 95"/>
                <a:gd name="T71" fmla="*/ 90 h 104"/>
                <a:gd name="T72" fmla="*/ 5 w 95"/>
                <a:gd name="T73" fmla="*/ 80 h 104"/>
                <a:gd name="T74" fmla="*/ 2 w 95"/>
                <a:gd name="T75" fmla="*/ 67 h 104"/>
                <a:gd name="T76" fmla="*/ 0 w 95"/>
                <a:gd name="T77" fmla="*/ 53 h 104"/>
                <a:gd name="T78" fmla="*/ 2 w 95"/>
                <a:gd name="T79" fmla="*/ 37 h 104"/>
                <a:gd name="T80" fmla="*/ 7 w 95"/>
                <a:gd name="T81" fmla="*/ 24 h 104"/>
                <a:gd name="T82" fmla="*/ 15 w 95"/>
                <a:gd name="T83" fmla="*/ 14 h 104"/>
                <a:gd name="T84" fmla="*/ 25 w 95"/>
                <a:gd name="T85" fmla="*/ 6 h 104"/>
                <a:gd name="T86" fmla="*/ 36 w 95"/>
                <a:gd name="T87" fmla="*/ 1 h 104"/>
                <a:gd name="T88" fmla="*/ 49 w 95"/>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04">
                  <a:moveTo>
                    <a:pt x="47" y="17"/>
                  </a:moveTo>
                  <a:lnTo>
                    <a:pt x="39" y="18"/>
                  </a:lnTo>
                  <a:lnTo>
                    <a:pt x="32" y="22"/>
                  </a:lnTo>
                  <a:lnTo>
                    <a:pt x="26" y="29"/>
                  </a:lnTo>
                  <a:lnTo>
                    <a:pt x="22" y="39"/>
                  </a:lnTo>
                  <a:lnTo>
                    <a:pt x="21" y="51"/>
                  </a:lnTo>
                  <a:lnTo>
                    <a:pt x="22" y="63"/>
                  </a:lnTo>
                  <a:lnTo>
                    <a:pt x="25" y="72"/>
                  </a:lnTo>
                  <a:lnTo>
                    <a:pt x="30" y="80"/>
                  </a:lnTo>
                  <a:lnTo>
                    <a:pt x="38" y="84"/>
                  </a:lnTo>
                  <a:lnTo>
                    <a:pt x="47" y="86"/>
                  </a:lnTo>
                  <a:lnTo>
                    <a:pt x="55" y="85"/>
                  </a:lnTo>
                  <a:lnTo>
                    <a:pt x="62" y="81"/>
                  </a:lnTo>
                  <a:lnTo>
                    <a:pt x="68" y="74"/>
                  </a:lnTo>
                  <a:lnTo>
                    <a:pt x="73"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5" y="50"/>
                  </a:lnTo>
                  <a:lnTo>
                    <a:pt x="93" y="66"/>
                  </a:lnTo>
                  <a:lnTo>
                    <a:pt x="88" y="79"/>
                  </a:lnTo>
                  <a:lnTo>
                    <a:pt x="80" y="89"/>
                  </a:lnTo>
                  <a:lnTo>
                    <a:pt x="70" y="97"/>
                  </a:lnTo>
                  <a:lnTo>
                    <a:pt x="59" y="102"/>
                  </a:lnTo>
                  <a:lnTo>
                    <a:pt x="46" y="104"/>
                  </a:lnTo>
                  <a:lnTo>
                    <a:pt x="32" y="102"/>
                  </a:lnTo>
                  <a:lnTo>
                    <a:pt x="20" y="97"/>
                  </a:lnTo>
                  <a:lnTo>
                    <a:pt x="12" y="90"/>
                  </a:lnTo>
                  <a:lnTo>
                    <a:pt x="5" y="80"/>
                  </a:lnTo>
                  <a:lnTo>
                    <a:pt x="2" y="67"/>
                  </a:lnTo>
                  <a:lnTo>
                    <a:pt x="0" y="53"/>
                  </a:lnTo>
                  <a:lnTo>
                    <a:pt x="2" y="37"/>
                  </a:lnTo>
                  <a:lnTo>
                    <a:pt x="7" y="24"/>
                  </a:lnTo>
                  <a:lnTo>
                    <a:pt x="15" y="14"/>
                  </a:lnTo>
                  <a:lnTo>
                    <a:pt x="25"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4" name="Freeform 23">
              <a:extLst>
                <a:ext uri="{FF2B5EF4-FFF2-40B4-BE49-F238E27FC236}">
                  <a16:creationId xmlns:a16="http://schemas.microsoft.com/office/drawing/2014/main" id="{D4F28FD7-5217-9241-6FC8-3E7395B83626}"/>
                </a:ext>
              </a:extLst>
            </p:cNvPr>
            <p:cNvSpPr>
              <a:spLocks noEditPoints="1"/>
            </p:cNvSpPr>
            <p:nvPr/>
          </p:nvSpPr>
          <p:spPr bwMode="auto">
            <a:xfrm>
              <a:off x="5313" y="-60"/>
              <a:ext cx="24" cy="34"/>
            </a:xfrm>
            <a:custGeom>
              <a:avLst/>
              <a:gdLst>
                <a:gd name="T0" fmla="*/ 27 w 72"/>
                <a:gd name="T1" fmla="*/ 15 h 101"/>
                <a:gd name="T2" fmla="*/ 23 w 72"/>
                <a:gd name="T3" fmla="*/ 16 h 101"/>
                <a:gd name="T4" fmla="*/ 19 w 72"/>
                <a:gd name="T5" fmla="*/ 16 h 101"/>
                <a:gd name="T6" fmla="*/ 19 w 72"/>
                <a:gd name="T7" fmla="*/ 45 h 101"/>
                <a:gd name="T8" fmla="*/ 22 w 72"/>
                <a:gd name="T9" fmla="*/ 45 h 101"/>
                <a:gd name="T10" fmla="*/ 26 w 72"/>
                <a:gd name="T11" fmla="*/ 45 h 101"/>
                <a:gd name="T12" fmla="*/ 36 w 72"/>
                <a:gd name="T13" fmla="*/ 43 h 101"/>
                <a:gd name="T14" fmla="*/ 42 w 72"/>
                <a:gd name="T15" fmla="*/ 38 h 101"/>
                <a:gd name="T16" fmla="*/ 45 w 72"/>
                <a:gd name="T17" fmla="*/ 30 h 101"/>
                <a:gd name="T18" fmla="*/ 43 w 72"/>
                <a:gd name="T19" fmla="*/ 22 h 101"/>
                <a:gd name="T20" fmla="*/ 37 w 72"/>
                <a:gd name="T21" fmla="*/ 17 h 101"/>
                <a:gd name="T22" fmla="*/ 27 w 72"/>
                <a:gd name="T23" fmla="*/ 15 h 101"/>
                <a:gd name="T24" fmla="*/ 29 w 72"/>
                <a:gd name="T25" fmla="*/ 0 h 101"/>
                <a:gd name="T26" fmla="*/ 41 w 72"/>
                <a:gd name="T27" fmla="*/ 1 h 101"/>
                <a:gd name="T28" fmla="*/ 51 w 72"/>
                <a:gd name="T29" fmla="*/ 4 h 101"/>
                <a:gd name="T30" fmla="*/ 58 w 72"/>
                <a:gd name="T31" fmla="*/ 9 h 101"/>
                <a:gd name="T32" fmla="*/ 63 w 72"/>
                <a:gd name="T33" fmla="*/ 17 h 101"/>
                <a:gd name="T34" fmla="*/ 65 w 72"/>
                <a:gd name="T35" fmla="*/ 28 h 101"/>
                <a:gd name="T36" fmla="*/ 63 w 72"/>
                <a:gd name="T37" fmla="*/ 38 h 101"/>
                <a:gd name="T38" fmla="*/ 58 w 72"/>
                <a:gd name="T39" fmla="*/ 47 h 101"/>
                <a:gd name="T40" fmla="*/ 50 w 72"/>
                <a:gd name="T41" fmla="*/ 53 h 101"/>
                <a:gd name="T42" fmla="*/ 39 w 72"/>
                <a:gd name="T43" fmla="*/ 56 h 101"/>
                <a:gd name="T44" fmla="*/ 44 w 72"/>
                <a:gd name="T45" fmla="*/ 62 h 101"/>
                <a:gd name="T46" fmla="*/ 48 w 72"/>
                <a:gd name="T47" fmla="*/ 67 h 101"/>
                <a:gd name="T48" fmla="*/ 72 w 72"/>
                <a:gd name="T49" fmla="*/ 101 h 101"/>
                <a:gd name="T50" fmla="*/ 48 w 72"/>
                <a:gd name="T51" fmla="*/ 101 h 101"/>
                <a:gd name="T52" fmla="*/ 20 w 72"/>
                <a:gd name="T53" fmla="*/ 59 h 101"/>
                <a:gd name="T54" fmla="*/ 19 w 72"/>
                <a:gd name="T55" fmla="*/ 59 h 101"/>
                <a:gd name="T56" fmla="*/ 19 w 72"/>
                <a:gd name="T57" fmla="*/ 101 h 101"/>
                <a:gd name="T58" fmla="*/ 0 w 72"/>
                <a:gd name="T59" fmla="*/ 101 h 101"/>
                <a:gd name="T60" fmla="*/ 0 w 72"/>
                <a:gd name="T61" fmla="*/ 0 h 101"/>
                <a:gd name="T62" fmla="*/ 13 w 72"/>
                <a:gd name="T63" fmla="*/ 0 h 101"/>
                <a:gd name="T64" fmla="*/ 29 w 72"/>
                <a:gd name="T6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1">
                  <a:moveTo>
                    <a:pt x="27" y="15"/>
                  </a:moveTo>
                  <a:lnTo>
                    <a:pt x="23" y="16"/>
                  </a:lnTo>
                  <a:lnTo>
                    <a:pt x="19" y="16"/>
                  </a:lnTo>
                  <a:lnTo>
                    <a:pt x="19" y="45"/>
                  </a:lnTo>
                  <a:lnTo>
                    <a:pt x="22" y="45"/>
                  </a:lnTo>
                  <a:lnTo>
                    <a:pt x="26" y="45"/>
                  </a:lnTo>
                  <a:lnTo>
                    <a:pt x="36" y="43"/>
                  </a:lnTo>
                  <a:lnTo>
                    <a:pt x="42" y="38"/>
                  </a:lnTo>
                  <a:lnTo>
                    <a:pt x="45" y="30"/>
                  </a:lnTo>
                  <a:lnTo>
                    <a:pt x="43" y="22"/>
                  </a:lnTo>
                  <a:lnTo>
                    <a:pt x="37" y="17"/>
                  </a:lnTo>
                  <a:lnTo>
                    <a:pt x="27" y="15"/>
                  </a:lnTo>
                  <a:close/>
                  <a:moveTo>
                    <a:pt x="29" y="0"/>
                  </a:moveTo>
                  <a:lnTo>
                    <a:pt x="41" y="1"/>
                  </a:lnTo>
                  <a:lnTo>
                    <a:pt x="51" y="4"/>
                  </a:lnTo>
                  <a:lnTo>
                    <a:pt x="58" y="9"/>
                  </a:lnTo>
                  <a:lnTo>
                    <a:pt x="63" y="17"/>
                  </a:lnTo>
                  <a:lnTo>
                    <a:pt x="65" y="28"/>
                  </a:lnTo>
                  <a:lnTo>
                    <a:pt x="63" y="38"/>
                  </a:lnTo>
                  <a:lnTo>
                    <a:pt x="58" y="47"/>
                  </a:lnTo>
                  <a:lnTo>
                    <a:pt x="50" y="53"/>
                  </a:lnTo>
                  <a:lnTo>
                    <a:pt x="39" y="56"/>
                  </a:lnTo>
                  <a:lnTo>
                    <a:pt x="44" y="62"/>
                  </a:lnTo>
                  <a:lnTo>
                    <a:pt x="48" y="67"/>
                  </a:lnTo>
                  <a:lnTo>
                    <a:pt x="72" y="101"/>
                  </a:lnTo>
                  <a:lnTo>
                    <a:pt x="48" y="101"/>
                  </a:lnTo>
                  <a:lnTo>
                    <a:pt x="20" y="59"/>
                  </a:lnTo>
                  <a:lnTo>
                    <a:pt x="19" y="59"/>
                  </a:lnTo>
                  <a:lnTo>
                    <a:pt x="19" y="101"/>
                  </a:lnTo>
                  <a:lnTo>
                    <a:pt x="0" y="101"/>
                  </a:lnTo>
                  <a:lnTo>
                    <a:pt x="0" y="0"/>
                  </a:lnTo>
                  <a:lnTo>
                    <a:pt x="13" y="0"/>
                  </a:lnTo>
                  <a:lnTo>
                    <a:pt x="2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5" name="Freeform 24">
              <a:extLst>
                <a:ext uri="{FF2B5EF4-FFF2-40B4-BE49-F238E27FC236}">
                  <a16:creationId xmlns:a16="http://schemas.microsoft.com/office/drawing/2014/main" id="{99D481BF-CB2D-A7C3-4C4D-511365071394}"/>
                </a:ext>
              </a:extLst>
            </p:cNvPr>
            <p:cNvSpPr>
              <a:spLocks noEditPoints="1"/>
            </p:cNvSpPr>
            <p:nvPr/>
          </p:nvSpPr>
          <p:spPr bwMode="auto">
            <a:xfrm>
              <a:off x="5215" y="-60"/>
              <a:ext cx="30" cy="34"/>
            </a:xfrm>
            <a:custGeom>
              <a:avLst/>
              <a:gdLst>
                <a:gd name="T0" fmla="*/ 45 w 92"/>
                <a:gd name="T1" fmla="*/ 22 h 101"/>
                <a:gd name="T2" fmla="*/ 40 w 92"/>
                <a:gd name="T3" fmla="*/ 39 h 101"/>
                <a:gd name="T4" fmla="*/ 31 w 92"/>
                <a:gd name="T5" fmla="*/ 65 h 101"/>
                <a:gd name="T6" fmla="*/ 59 w 92"/>
                <a:gd name="T7" fmla="*/ 65 h 101"/>
                <a:gd name="T8" fmla="*/ 50 w 92"/>
                <a:gd name="T9" fmla="*/ 39 h 101"/>
                <a:gd name="T10" fmla="*/ 45 w 92"/>
                <a:gd name="T11" fmla="*/ 22 h 101"/>
                <a:gd name="T12" fmla="*/ 45 w 92"/>
                <a:gd name="T13" fmla="*/ 22 h 101"/>
                <a:gd name="T14" fmla="*/ 35 w 92"/>
                <a:gd name="T15" fmla="*/ 0 h 101"/>
                <a:gd name="T16" fmla="*/ 57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50" y="39"/>
                  </a:lnTo>
                  <a:lnTo>
                    <a:pt x="45" y="22"/>
                  </a:lnTo>
                  <a:lnTo>
                    <a:pt x="45" y="22"/>
                  </a:lnTo>
                  <a:close/>
                  <a:moveTo>
                    <a:pt x="35" y="0"/>
                  </a:moveTo>
                  <a:lnTo>
                    <a:pt x="57"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6" name="Freeform 25">
              <a:extLst>
                <a:ext uri="{FF2B5EF4-FFF2-40B4-BE49-F238E27FC236}">
                  <a16:creationId xmlns:a16="http://schemas.microsoft.com/office/drawing/2014/main" id="{AF294EDE-59D8-BED8-7D48-96D6C020185C}"/>
                </a:ext>
              </a:extLst>
            </p:cNvPr>
            <p:cNvSpPr>
              <a:spLocks/>
            </p:cNvSpPr>
            <p:nvPr/>
          </p:nvSpPr>
          <p:spPr bwMode="auto">
            <a:xfrm>
              <a:off x="5247" y="-60"/>
              <a:ext cx="24" cy="34"/>
            </a:xfrm>
            <a:custGeom>
              <a:avLst/>
              <a:gdLst>
                <a:gd name="T0" fmla="*/ 0 w 71"/>
                <a:gd name="T1" fmla="*/ 0 h 101"/>
                <a:gd name="T2" fmla="*/ 71 w 71"/>
                <a:gd name="T3" fmla="*/ 0 h 101"/>
                <a:gd name="T4" fmla="*/ 71 w 71"/>
                <a:gd name="T5" fmla="*/ 17 h 101"/>
                <a:gd name="T6" fmla="*/ 45 w 71"/>
                <a:gd name="T7" fmla="*/ 17 h 101"/>
                <a:gd name="T8" fmla="*/ 45 w 71"/>
                <a:gd name="T9" fmla="*/ 101 h 101"/>
                <a:gd name="T10" fmla="*/ 25 w 71"/>
                <a:gd name="T11" fmla="*/ 101 h 101"/>
                <a:gd name="T12" fmla="*/ 25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5" y="17"/>
                  </a:lnTo>
                  <a:lnTo>
                    <a:pt x="45" y="101"/>
                  </a:lnTo>
                  <a:lnTo>
                    <a:pt x="25" y="101"/>
                  </a:lnTo>
                  <a:lnTo>
                    <a:pt x="25" y="17"/>
                  </a:lnTo>
                  <a:lnTo>
                    <a:pt x="0" y="17"/>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7" name="Freeform 26">
              <a:extLst>
                <a:ext uri="{FF2B5EF4-FFF2-40B4-BE49-F238E27FC236}">
                  <a16:creationId xmlns:a16="http://schemas.microsoft.com/office/drawing/2014/main" id="{AA351A76-FF7A-054E-DAC1-AE30A3924D15}"/>
                </a:ext>
              </a:extLst>
            </p:cNvPr>
            <p:cNvSpPr>
              <a:spLocks/>
            </p:cNvSpPr>
            <p:nvPr/>
          </p:nvSpPr>
          <p:spPr bwMode="auto">
            <a:xfrm>
              <a:off x="5341" y="-60"/>
              <a:ext cx="28" cy="34"/>
            </a:xfrm>
            <a:custGeom>
              <a:avLst/>
              <a:gdLst>
                <a:gd name="T0" fmla="*/ 0 w 83"/>
                <a:gd name="T1" fmla="*/ 0 h 101"/>
                <a:gd name="T2" fmla="*/ 21 w 83"/>
                <a:gd name="T3" fmla="*/ 0 h 101"/>
                <a:gd name="T4" fmla="*/ 34 w 83"/>
                <a:gd name="T5" fmla="*/ 29 h 101"/>
                <a:gd name="T6" fmla="*/ 41 w 83"/>
                <a:gd name="T7" fmla="*/ 46 h 101"/>
                <a:gd name="T8" fmla="*/ 41 w 83"/>
                <a:gd name="T9" fmla="*/ 46 h 101"/>
                <a:gd name="T10" fmla="*/ 45 w 83"/>
                <a:gd name="T11" fmla="*/ 37 h 101"/>
                <a:gd name="T12" fmla="*/ 49 w 83"/>
                <a:gd name="T13" fmla="*/ 27 h 101"/>
                <a:gd name="T14" fmla="*/ 62 w 83"/>
                <a:gd name="T15" fmla="*/ 0 h 101"/>
                <a:gd name="T16" fmla="*/ 83 w 83"/>
                <a:gd name="T17" fmla="*/ 0 h 101"/>
                <a:gd name="T18" fmla="*/ 50 w 83"/>
                <a:gd name="T19" fmla="*/ 65 h 101"/>
                <a:gd name="T20" fmla="*/ 50 w 83"/>
                <a:gd name="T21" fmla="*/ 101 h 101"/>
                <a:gd name="T22" fmla="*/ 31 w 83"/>
                <a:gd name="T23" fmla="*/ 101 h 101"/>
                <a:gd name="T24" fmla="*/ 31 w 83"/>
                <a:gd name="T25" fmla="*/ 65 h 101"/>
                <a:gd name="T26" fmla="*/ 0 w 83"/>
                <a:gd name="T2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01">
                  <a:moveTo>
                    <a:pt x="0" y="0"/>
                  </a:moveTo>
                  <a:lnTo>
                    <a:pt x="21" y="0"/>
                  </a:lnTo>
                  <a:lnTo>
                    <a:pt x="34" y="29"/>
                  </a:lnTo>
                  <a:lnTo>
                    <a:pt x="41" y="46"/>
                  </a:lnTo>
                  <a:lnTo>
                    <a:pt x="41" y="46"/>
                  </a:lnTo>
                  <a:lnTo>
                    <a:pt x="45" y="37"/>
                  </a:lnTo>
                  <a:lnTo>
                    <a:pt x="49" y="27"/>
                  </a:lnTo>
                  <a:lnTo>
                    <a:pt x="62" y="0"/>
                  </a:lnTo>
                  <a:lnTo>
                    <a:pt x="83" y="0"/>
                  </a:lnTo>
                  <a:lnTo>
                    <a:pt x="50" y="65"/>
                  </a:lnTo>
                  <a:lnTo>
                    <a:pt x="50" y="101"/>
                  </a:lnTo>
                  <a:lnTo>
                    <a:pt x="31" y="101"/>
                  </a:lnTo>
                  <a:lnTo>
                    <a:pt x="31" y="65"/>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8" name="Freeform 27">
              <a:extLst>
                <a:ext uri="{FF2B5EF4-FFF2-40B4-BE49-F238E27FC236}">
                  <a16:creationId xmlns:a16="http://schemas.microsoft.com/office/drawing/2014/main" id="{C5153723-E9C0-3E32-FDFC-B9C26DD0CF30}"/>
                </a:ext>
              </a:extLst>
            </p:cNvPr>
            <p:cNvSpPr>
              <a:spLocks noEditPoints="1"/>
            </p:cNvSpPr>
            <p:nvPr/>
          </p:nvSpPr>
          <p:spPr bwMode="auto">
            <a:xfrm>
              <a:off x="4505" y="-230"/>
              <a:ext cx="115" cy="132"/>
            </a:xfrm>
            <a:custGeom>
              <a:avLst/>
              <a:gdLst>
                <a:gd name="T0" fmla="*/ 170 w 345"/>
                <a:gd name="T1" fmla="*/ 48 h 398"/>
                <a:gd name="T2" fmla="*/ 162 w 345"/>
                <a:gd name="T3" fmla="*/ 77 h 398"/>
                <a:gd name="T4" fmla="*/ 152 w 345"/>
                <a:gd name="T5" fmla="*/ 106 h 398"/>
                <a:gd name="T6" fmla="*/ 95 w 345"/>
                <a:gd name="T7" fmla="*/ 264 h 398"/>
                <a:gd name="T8" fmla="*/ 246 w 345"/>
                <a:gd name="T9" fmla="*/ 264 h 398"/>
                <a:gd name="T10" fmla="*/ 189 w 345"/>
                <a:gd name="T11" fmla="*/ 107 h 398"/>
                <a:gd name="T12" fmla="*/ 179 w 345"/>
                <a:gd name="T13" fmla="*/ 78 h 398"/>
                <a:gd name="T14" fmla="*/ 171 w 345"/>
                <a:gd name="T15" fmla="*/ 48 h 398"/>
                <a:gd name="T16" fmla="*/ 170 w 345"/>
                <a:gd name="T17" fmla="*/ 48 h 398"/>
                <a:gd name="T18" fmla="*/ 148 w 345"/>
                <a:gd name="T19" fmla="*/ 0 h 398"/>
                <a:gd name="T20" fmla="*/ 197 w 345"/>
                <a:gd name="T21" fmla="*/ 0 h 398"/>
                <a:gd name="T22" fmla="*/ 345 w 345"/>
                <a:gd name="T23" fmla="*/ 398 h 398"/>
                <a:gd name="T24" fmla="*/ 293 w 345"/>
                <a:gd name="T25" fmla="*/ 398 h 398"/>
                <a:gd name="T26" fmla="*/ 259 w 345"/>
                <a:gd name="T27" fmla="*/ 300 h 398"/>
                <a:gd name="T28" fmla="*/ 81 w 345"/>
                <a:gd name="T29" fmla="*/ 300 h 398"/>
                <a:gd name="T30" fmla="*/ 46 w 345"/>
                <a:gd name="T31" fmla="*/ 398 h 398"/>
                <a:gd name="T32" fmla="*/ 0 w 345"/>
                <a:gd name="T33" fmla="*/ 398 h 398"/>
                <a:gd name="T34" fmla="*/ 148 w 345"/>
                <a:gd name="T3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398">
                  <a:moveTo>
                    <a:pt x="170" y="48"/>
                  </a:moveTo>
                  <a:lnTo>
                    <a:pt x="162" y="77"/>
                  </a:lnTo>
                  <a:lnTo>
                    <a:pt x="152" y="106"/>
                  </a:lnTo>
                  <a:lnTo>
                    <a:pt x="95" y="264"/>
                  </a:lnTo>
                  <a:lnTo>
                    <a:pt x="246" y="264"/>
                  </a:lnTo>
                  <a:lnTo>
                    <a:pt x="189" y="107"/>
                  </a:lnTo>
                  <a:lnTo>
                    <a:pt x="179" y="78"/>
                  </a:lnTo>
                  <a:lnTo>
                    <a:pt x="171" y="48"/>
                  </a:lnTo>
                  <a:lnTo>
                    <a:pt x="170" y="48"/>
                  </a:lnTo>
                  <a:close/>
                  <a:moveTo>
                    <a:pt x="148" y="0"/>
                  </a:moveTo>
                  <a:lnTo>
                    <a:pt x="197" y="0"/>
                  </a:lnTo>
                  <a:lnTo>
                    <a:pt x="345" y="398"/>
                  </a:lnTo>
                  <a:lnTo>
                    <a:pt x="293" y="398"/>
                  </a:lnTo>
                  <a:lnTo>
                    <a:pt x="259" y="300"/>
                  </a:lnTo>
                  <a:lnTo>
                    <a:pt x="81" y="300"/>
                  </a:lnTo>
                  <a:lnTo>
                    <a:pt x="46" y="398"/>
                  </a:lnTo>
                  <a:lnTo>
                    <a:pt x="0" y="398"/>
                  </a:lnTo>
                  <a:lnTo>
                    <a:pt x="14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9" name="Freeform 28">
              <a:extLst>
                <a:ext uri="{FF2B5EF4-FFF2-40B4-BE49-F238E27FC236}">
                  <a16:creationId xmlns:a16="http://schemas.microsoft.com/office/drawing/2014/main" id="{7173713A-E6BD-D8B0-6BA4-46555FEBE18A}"/>
                </a:ext>
              </a:extLst>
            </p:cNvPr>
            <p:cNvSpPr>
              <a:spLocks/>
            </p:cNvSpPr>
            <p:nvPr/>
          </p:nvSpPr>
          <p:spPr bwMode="auto">
            <a:xfrm>
              <a:off x="4633" y="-197"/>
              <a:ext cx="47" cy="99"/>
            </a:xfrm>
            <a:custGeom>
              <a:avLst/>
              <a:gdLst>
                <a:gd name="T0" fmla="*/ 119 w 141"/>
                <a:gd name="T1" fmla="*/ 0 h 299"/>
                <a:gd name="T2" fmla="*/ 141 w 141"/>
                <a:gd name="T3" fmla="*/ 0 h 299"/>
                <a:gd name="T4" fmla="*/ 139 w 141"/>
                <a:gd name="T5" fmla="*/ 44 h 299"/>
                <a:gd name="T6" fmla="*/ 119 w 141"/>
                <a:gd name="T7" fmla="*/ 42 h 299"/>
                <a:gd name="T8" fmla="*/ 101 w 141"/>
                <a:gd name="T9" fmla="*/ 45 h 299"/>
                <a:gd name="T10" fmla="*/ 86 w 141"/>
                <a:gd name="T11" fmla="*/ 53 h 299"/>
                <a:gd name="T12" fmla="*/ 73 w 141"/>
                <a:gd name="T13" fmla="*/ 64 h 299"/>
                <a:gd name="T14" fmla="*/ 62 w 141"/>
                <a:gd name="T15" fmla="*/ 79 h 299"/>
                <a:gd name="T16" fmla="*/ 54 w 141"/>
                <a:gd name="T17" fmla="*/ 99 h 299"/>
                <a:gd name="T18" fmla="*/ 48 w 141"/>
                <a:gd name="T19" fmla="*/ 123 h 299"/>
                <a:gd name="T20" fmla="*/ 45 w 141"/>
                <a:gd name="T21" fmla="*/ 151 h 299"/>
                <a:gd name="T22" fmla="*/ 44 w 141"/>
                <a:gd name="T23" fmla="*/ 182 h 299"/>
                <a:gd name="T24" fmla="*/ 44 w 141"/>
                <a:gd name="T25" fmla="*/ 299 h 299"/>
                <a:gd name="T26" fmla="*/ 0 w 141"/>
                <a:gd name="T27" fmla="*/ 299 h 299"/>
                <a:gd name="T28" fmla="*/ 0 w 141"/>
                <a:gd name="T29" fmla="*/ 5 h 299"/>
                <a:gd name="T30" fmla="*/ 43 w 141"/>
                <a:gd name="T31" fmla="*/ 5 h 299"/>
                <a:gd name="T32" fmla="*/ 43 w 141"/>
                <a:gd name="T33" fmla="*/ 27 h 299"/>
                <a:gd name="T34" fmla="*/ 40 w 141"/>
                <a:gd name="T35" fmla="*/ 53 h 299"/>
                <a:gd name="T36" fmla="*/ 37 w 141"/>
                <a:gd name="T37" fmla="*/ 79 h 299"/>
                <a:gd name="T38" fmla="*/ 37 w 141"/>
                <a:gd name="T39" fmla="*/ 79 h 299"/>
                <a:gd name="T40" fmla="*/ 43 w 141"/>
                <a:gd name="T41" fmla="*/ 63 h 299"/>
                <a:gd name="T42" fmla="*/ 50 w 141"/>
                <a:gd name="T43" fmla="*/ 48 h 299"/>
                <a:gd name="T44" fmla="*/ 59 w 141"/>
                <a:gd name="T45" fmla="*/ 34 h 299"/>
                <a:gd name="T46" fmla="*/ 71 w 141"/>
                <a:gd name="T47" fmla="*/ 21 h 299"/>
                <a:gd name="T48" fmla="*/ 84 w 141"/>
                <a:gd name="T49" fmla="*/ 11 h 299"/>
                <a:gd name="T50" fmla="*/ 101 w 141"/>
                <a:gd name="T51" fmla="*/ 3 h 299"/>
                <a:gd name="T52" fmla="*/ 119 w 141"/>
                <a:gd name="T5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1" h="299">
                  <a:moveTo>
                    <a:pt x="119" y="0"/>
                  </a:moveTo>
                  <a:lnTo>
                    <a:pt x="141" y="0"/>
                  </a:lnTo>
                  <a:lnTo>
                    <a:pt x="139" y="44"/>
                  </a:lnTo>
                  <a:lnTo>
                    <a:pt x="119" y="42"/>
                  </a:lnTo>
                  <a:lnTo>
                    <a:pt x="101" y="45"/>
                  </a:lnTo>
                  <a:lnTo>
                    <a:pt x="86" y="53"/>
                  </a:lnTo>
                  <a:lnTo>
                    <a:pt x="73" y="64"/>
                  </a:lnTo>
                  <a:lnTo>
                    <a:pt x="62" y="79"/>
                  </a:lnTo>
                  <a:lnTo>
                    <a:pt x="54" y="99"/>
                  </a:lnTo>
                  <a:lnTo>
                    <a:pt x="48" y="123"/>
                  </a:lnTo>
                  <a:lnTo>
                    <a:pt x="45" y="151"/>
                  </a:lnTo>
                  <a:lnTo>
                    <a:pt x="44" y="182"/>
                  </a:lnTo>
                  <a:lnTo>
                    <a:pt x="44" y="299"/>
                  </a:lnTo>
                  <a:lnTo>
                    <a:pt x="0" y="299"/>
                  </a:lnTo>
                  <a:lnTo>
                    <a:pt x="0" y="5"/>
                  </a:lnTo>
                  <a:lnTo>
                    <a:pt x="43" y="5"/>
                  </a:lnTo>
                  <a:lnTo>
                    <a:pt x="43" y="27"/>
                  </a:lnTo>
                  <a:lnTo>
                    <a:pt x="40" y="53"/>
                  </a:lnTo>
                  <a:lnTo>
                    <a:pt x="37" y="79"/>
                  </a:lnTo>
                  <a:lnTo>
                    <a:pt x="37" y="79"/>
                  </a:lnTo>
                  <a:lnTo>
                    <a:pt x="43" y="63"/>
                  </a:lnTo>
                  <a:lnTo>
                    <a:pt x="50" y="48"/>
                  </a:lnTo>
                  <a:lnTo>
                    <a:pt x="59" y="34"/>
                  </a:lnTo>
                  <a:lnTo>
                    <a:pt x="71" y="21"/>
                  </a:lnTo>
                  <a:lnTo>
                    <a:pt x="84" y="11"/>
                  </a:lnTo>
                  <a:lnTo>
                    <a:pt x="101" y="3"/>
                  </a:lnTo>
                  <a:lnTo>
                    <a:pt x="11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0" name="Freeform 29">
              <a:extLst>
                <a:ext uri="{FF2B5EF4-FFF2-40B4-BE49-F238E27FC236}">
                  <a16:creationId xmlns:a16="http://schemas.microsoft.com/office/drawing/2014/main" id="{EB3DBC03-9BE5-866F-6785-87A56284F35D}"/>
                </a:ext>
              </a:extLst>
            </p:cNvPr>
            <p:cNvSpPr>
              <a:spLocks noEditPoints="1"/>
            </p:cNvSpPr>
            <p:nvPr/>
          </p:nvSpPr>
          <p:spPr bwMode="auto">
            <a:xfrm>
              <a:off x="4684" y="-197"/>
              <a:ext cx="94" cy="151"/>
            </a:xfrm>
            <a:custGeom>
              <a:avLst/>
              <a:gdLst>
                <a:gd name="T0" fmla="*/ 56 w 282"/>
                <a:gd name="T1" fmla="*/ 325 h 453"/>
                <a:gd name="T2" fmla="*/ 47 w 282"/>
                <a:gd name="T3" fmla="*/ 375 h 453"/>
                <a:gd name="T4" fmla="*/ 76 w 282"/>
                <a:gd name="T5" fmla="*/ 406 h 453"/>
                <a:gd name="T6" fmla="*/ 131 w 282"/>
                <a:gd name="T7" fmla="*/ 417 h 453"/>
                <a:gd name="T8" fmla="*/ 198 w 282"/>
                <a:gd name="T9" fmla="*/ 403 h 453"/>
                <a:gd name="T10" fmla="*/ 230 w 282"/>
                <a:gd name="T11" fmla="*/ 367 h 453"/>
                <a:gd name="T12" fmla="*/ 225 w 282"/>
                <a:gd name="T13" fmla="*/ 323 h 453"/>
                <a:gd name="T14" fmla="*/ 186 w 282"/>
                <a:gd name="T15" fmla="*/ 302 h 453"/>
                <a:gd name="T16" fmla="*/ 95 w 282"/>
                <a:gd name="T17" fmla="*/ 300 h 453"/>
                <a:gd name="T18" fmla="*/ 116 w 282"/>
                <a:gd name="T19" fmla="*/ 36 h 453"/>
                <a:gd name="T20" fmla="*/ 70 w 282"/>
                <a:gd name="T21" fmla="*/ 61 h 453"/>
                <a:gd name="T22" fmla="*/ 54 w 282"/>
                <a:gd name="T23" fmla="*/ 109 h 453"/>
                <a:gd name="T24" fmla="*/ 70 w 282"/>
                <a:gd name="T25" fmla="*/ 158 h 453"/>
                <a:gd name="T26" fmla="*/ 114 w 282"/>
                <a:gd name="T27" fmla="*/ 181 h 453"/>
                <a:gd name="T28" fmla="*/ 170 w 282"/>
                <a:gd name="T29" fmla="*/ 176 h 453"/>
                <a:gd name="T30" fmla="*/ 206 w 282"/>
                <a:gd name="T31" fmla="*/ 144 h 453"/>
                <a:gd name="T32" fmla="*/ 211 w 282"/>
                <a:gd name="T33" fmla="*/ 89 h 453"/>
                <a:gd name="T34" fmla="*/ 186 w 282"/>
                <a:gd name="T35" fmla="*/ 48 h 453"/>
                <a:gd name="T36" fmla="*/ 136 w 282"/>
                <a:gd name="T37" fmla="*/ 34 h 453"/>
                <a:gd name="T38" fmla="*/ 168 w 282"/>
                <a:gd name="T39" fmla="*/ 2 h 453"/>
                <a:gd name="T40" fmla="*/ 192 w 282"/>
                <a:gd name="T41" fmla="*/ 4 h 453"/>
                <a:gd name="T42" fmla="*/ 218 w 282"/>
                <a:gd name="T43" fmla="*/ 5 h 453"/>
                <a:gd name="T44" fmla="*/ 247 w 282"/>
                <a:gd name="T45" fmla="*/ 40 h 453"/>
                <a:gd name="T46" fmla="*/ 230 w 282"/>
                <a:gd name="T47" fmla="*/ 39 h 453"/>
                <a:gd name="T48" fmla="*/ 229 w 282"/>
                <a:gd name="T49" fmla="*/ 40 h 453"/>
                <a:gd name="T50" fmla="*/ 255 w 282"/>
                <a:gd name="T51" fmla="*/ 84 h 453"/>
                <a:gd name="T52" fmla="*/ 251 w 282"/>
                <a:gd name="T53" fmla="*/ 144 h 453"/>
                <a:gd name="T54" fmla="*/ 218 w 282"/>
                <a:gd name="T55" fmla="*/ 190 h 453"/>
                <a:gd name="T56" fmla="*/ 157 w 282"/>
                <a:gd name="T57" fmla="*/ 213 h 453"/>
                <a:gd name="T58" fmla="*/ 101 w 282"/>
                <a:gd name="T59" fmla="*/ 213 h 453"/>
                <a:gd name="T60" fmla="*/ 73 w 282"/>
                <a:gd name="T61" fmla="*/ 222 h 453"/>
                <a:gd name="T62" fmla="*/ 69 w 282"/>
                <a:gd name="T63" fmla="*/ 246 h 453"/>
                <a:gd name="T64" fmla="*/ 101 w 282"/>
                <a:gd name="T65" fmla="*/ 261 h 453"/>
                <a:gd name="T66" fmla="*/ 204 w 282"/>
                <a:gd name="T67" fmla="*/ 264 h 453"/>
                <a:gd name="T68" fmla="*/ 258 w 282"/>
                <a:gd name="T69" fmla="*/ 291 h 453"/>
                <a:gd name="T70" fmla="*/ 276 w 282"/>
                <a:gd name="T71" fmla="*/ 344 h 453"/>
                <a:gd name="T72" fmla="*/ 252 w 282"/>
                <a:gd name="T73" fmla="*/ 407 h 453"/>
                <a:gd name="T74" fmla="*/ 185 w 282"/>
                <a:gd name="T75" fmla="*/ 445 h 453"/>
                <a:gd name="T76" fmla="*/ 95 w 282"/>
                <a:gd name="T77" fmla="*/ 452 h 453"/>
                <a:gd name="T78" fmla="*/ 33 w 282"/>
                <a:gd name="T79" fmla="*/ 431 h 453"/>
                <a:gd name="T80" fmla="*/ 2 w 282"/>
                <a:gd name="T81" fmla="*/ 387 h 453"/>
                <a:gd name="T82" fmla="*/ 10 w 282"/>
                <a:gd name="T83" fmla="*/ 327 h 453"/>
                <a:gd name="T84" fmla="*/ 51 w 282"/>
                <a:gd name="T85" fmla="*/ 289 h 453"/>
                <a:gd name="T86" fmla="*/ 23 w 282"/>
                <a:gd name="T87" fmla="*/ 260 h 453"/>
                <a:gd name="T88" fmla="*/ 30 w 282"/>
                <a:gd name="T89" fmla="*/ 218 h 453"/>
                <a:gd name="T90" fmla="*/ 38 w 282"/>
                <a:gd name="T91" fmla="*/ 187 h 453"/>
                <a:gd name="T92" fmla="*/ 12 w 282"/>
                <a:gd name="T93" fmla="*/ 136 h 453"/>
                <a:gd name="T94" fmla="*/ 19 w 282"/>
                <a:gd name="T95" fmla="*/ 69 h 453"/>
                <a:gd name="T96" fmla="*/ 62 w 282"/>
                <a:gd name="T97" fmla="*/ 20 h 453"/>
                <a:gd name="T98" fmla="*/ 138 w 282"/>
                <a:gd name="T99"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2" h="453">
                  <a:moveTo>
                    <a:pt x="86" y="300"/>
                  </a:moveTo>
                  <a:lnTo>
                    <a:pt x="69" y="311"/>
                  </a:lnTo>
                  <a:lnTo>
                    <a:pt x="56" y="325"/>
                  </a:lnTo>
                  <a:lnTo>
                    <a:pt x="47" y="341"/>
                  </a:lnTo>
                  <a:lnTo>
                    <a:pt x="44" y="358"/>
                  </a:lnTo>
                  <a:lnTo>
                    <a:pt x="47" y="375"/>
                  </a:lnTo>
                  <a:lnTo>
                    <a:pt x="53" y="387"/>
                  </a:lnTo>
                  <a:lnTo>
                    <a:pt x="63" y="398"/>
                  </a:lnTo>
                  <a:lnTo>
                    <a:pt x="76" y="406"/>
                  </a:lnTo>
                  <a:lnTo>
                    <a:pt x="91" y="412"/>
                  </a:lnTo>
                  <a:lnTo>
                    <a:pt x="111" y="416"/>
                  </a:lnTo>
                  <a:lnTo>
                    <a:pt x="131" y="417"/>
                  </a:lnTo>
                  <a:lnTo>
                    <a:pt x="156" y="415"/>
                  </a:lnTo>
                  <a:lnTo>
                    <a:pt x="179" y="411"/>
                  </a:lnTo>
                  <a:lnTo>
                    <a:pt x="198" y="403"/>
                  </a:lnTo>
                  <a:lnTo>
                    <a:pt x="212" y="393"/>
                  </a:lnTo>
                  <a:lnTo>
                    <a:pt x="223" y="381"/>
                  </a:lnTo>
                  <a:lnTo>
                    <a:pt x="230" y="367"/>
                  </a:lnTo>
                  <a:lnTo>
                    <a:pt x="232" y="350"/>
                  </a:lnTo>
                  <a:lnTo>
                    <a:pt x="231" y="336"/>
                  </a:lnTo>
                  <a:lnTo>
                    <a:pt x="225" y="323"/>
                  </a:lnTo>
                  <a:lnTo>
                    <a:pt x="216" y="314"/>
                  </a:lnTo>
                  <a:lnTo>
                    <a:pt x="203" y="306"/>
                  </a:lnTo>
                  <a:lnTo>
                    <a:pt x="186" y="302"/>
                  </a:lnTo>
                  <a:lnTo>
                    <a:pt x="166" y="300"/>
                  </a:lnTo>
                  <a:lnTo>
                    <a:pt x="105" y="300"/>
                  </a:lnTo>
                  <a:lnTo>
                    <a:pt x="95" y="300"/>
                  </a:lnTo>
                  <a:lnTo>
                    <a:pt x="86" y="300"/>
                  </a:lnTo>
                  <a:close/>
                  <a:moveTo>
                    <a:pt x="136" y="34"/>
                  </a:moveTo>
                  <a:lnTo>
                    <a:pt x="116" y="36"/>
                  </a:lnTo>
                  <a:lnTo>
                    <a:pt x="97" y="41"/>
                  </a:lnTo>
                  <a:lnTo>
                    <a:pt x="82" y="50"/>
                  </a:lnTo>
                  <a:lnTo>
                    <a:pt x="70" y="61"/>
                  </a:lnTo>
                  <a:lnTo>
                    <a:pt x="61" y="75"/>
                  </a:lnTo>
                  <a:lnTo>
                    <a:pt x="56" y="91"/>
                  </a:lnTo>
                  <a:lnTo>
                    <a:pt x="54" y="109"/>
                  </a:lnTo>
                  <a:lnTo>
                    <a:pt x="56" y="128"/>
                  </a:lnTo>
                  <a:lnTo>
                    <a:pt x="61" y="144"/>
                  </a:lnTo>
                  <a:lnTo>
                    <a:pt x="70" y="158"/>
                  </a:lnTo>
                  <a:lnTo>
                    <a:pt x="81" y="168"/>
                  </a:lnTo>
                  <a:lnTo>
                    <a:pt x="95" y="176"/>
                  </a:lnTo>
                  <a:lnTo>
                    <a:pt x="114" y="181"/>
                  </a:lnTo>
                  <a:lnTo>
                    <a:pt x="134" y="182"/>
                  </a:lnTo>
                  <a:lnTo>
                    <a:pt x="153" y="181"/>
                  </a:lnTo>
                  <a:lnTo>
                    <a:pt x="170" y="176"/>
                  </a:lnTo>
                  <a:lnTo>
                    <a:pt x="185" y="168"/>
                  </a:lnTo>
                  <a:lnTo>
                    <a:pt x="197" y="158"/>
                  </a:lnTo>
                  <a:lnTo>
                    <a:pt x="206" y="144"/>
                  </a:lnTo>
                  <a:lnTo>
                    <a:pt x="211" y="128"/>
                  </a:lnTo>
                  <a:lnTo>
                    <a:pt x="213" y="109"/>
                  </a:lnTo>
                  <a:lnTo>
                    <a:pt x="211" y="89"/>
                  </a:lnTo>
                  <a:lnTo>
                    <a:pt x="206" y="73"/>
                  </a:lnTo>
                  <a:lnTo>
                    <a:pt x="198" y="59"/>
                  </a:lnTo>
                  <a:lnTo>
                    <a:pt x="186" y="48"/>
                  </a:lnTo>
                  <a:lnTo>
                    <a:pt x="172" y="41"/>
                  </a:lnTo>
                  <a:lnTo>
                    <a:pt x="155" y="36"/>
                  </a:lnTo>
                  <a:lnTo>
                    <a:pt x="136" y="34"/>
                  </a:lnTo>
                  <a:close/>
                  <a:moveTo>
                    <a:pt x="138" y="0"/>
                  </a:moveTo>
                  <a:lnTo>
                    <a:pt x="154" y="1"/>
                  </a:lnTo>
                  <a:lnTo>
                    <a:pt x="168" y="2"/>
                  </a:lnTo>
                  <a:lnTo>
                    <a:pt x="173" y="3"/>
                  </a:lnTo>
                  <a:lnTo>
                    <a:pt x="181" y="3"/>
                  </a:lnTo>
                  <a:lnTo>
                    <a:pt x="192" y="4"/>
                  </a:lnTo>
                  <a:lnTo>
                    <a:pt x="203" y="5"/>
                  </a:lnTo>
                  <a:lnTo>
                    <a:pt x="212" y="5"/>
                  </a:lnTo>
                  <a:lnTo>
                    <a:pt x="218" y="5"/>
                  </a:lnTo>
                  <a:lnTo>
                    <a:pt x="282" y="5"/>
                  </a:lnTo>
                  <a:lnTo>
                    <a:pt x="282" y="40"/>
                  </a:lnTo>
                  <a:lnTo>
                    <a:pt x="247" y="40"/>
                  </a:lnTo>
                  <a:lnTo>
                    <a:pt x="243" y="40"/>
                  </a:lnTo>
                  <a:lnTo>
                    <a:pt x="236" y="39"/>
                  </a:lnTo>
                  <a:lnTo>
                    <a:pt x="230" y="39"/>
                  </a:lnTo>
                  <a:lnTo>
                    <a:pt x="227" y="39"/>
                  </a:lnTo>
                  <a:lnTo>
                    <a:pt x="228" y="39"/>
                  </a:lnTo>
                  <a:lnTo>
                    <a:pt x="229" y="40"/>
                  </a:lnTo>
                  <a:lnTo>
                    <a:pt x="240" y="52"/>
                  </a:lnTo>
                  <a:lnTo>
                    <a:pt x="249" y="67"/>
                  </a:lnTo>
                  <a:lnTo>
                    <a:pt x="255" y="84"/>
                  </a:lnTo>
                  <a:lnTo>
                    <a:pt x="257" y="104"/>
                  </a:lnTo>
                  <a:lnTo>
                    <a:pt x="255" y="125"/>
                  </a:lnTo>
                  <a:lnTo>
                    <a:pt x="251" y="144"/>
                  </a:lnTo>
                  <a:lnTo>
                    <a:pt x="243" y="161"/>
                  </a:lnTo>
                  <a:lnTo>
                    <a:pt x="232" y="177"/>
                  </a:lnTo>
                  <a:lnTo>
                    <a:pt x="218" y="190"/>
                  </a:lnTo>
                  <a:lnTo>
                    <a:pt x="200" y="200"/>
                  </a:lnTo>
                  <a:lnTo>
                    <a:pt x="180" y="208"/>
                  </a:lnTo>
                  <a:lnTo>
                    <a:pt x="157" y="213"/>
                  </a:lnTo>
                  <a:lnTo>
                    <a:pt x="130" y="215"/>
                  </a:lnTo>
                  <a:lnTo>
                    <a:pt x="116" y="214"/>
                  </a:lnTo>
                  <a:lnTo>
                    <a:pt x="101" y="213"/>
                  </a:lnTo>
                  <a:lnTo>
                    <a:pt x="89" y="211"/>
                  </a:lnTo>
                  <a:lnTo>
                    <a:pt x="79" y="216"/>
                  </a:lnTo>
                  <a:lnTo>
                    <a:pt x="73" y="222"/>
                  </a:lnTo>
                  <a:lnTo>
                    <a:pt x="69" y="230"/>
                  </a:lnTo>
                  <a:lnTo>
                    <a:pt x="67" y="237"/>
                  </a:lnTo>
                  <a:lnTo>
                    <a:pt x="69" y="246"/>
                  </a:lnTo>
                  <a:lnTo>
                    <a:pt x="75" y="253"/>
                  </a:lnTo>
                  <a:lnTo>
                    <a:pt x="86" y="258"/>
                  </a:lnTo>
                  <a:lnTo>
                    <a:pt x="101" y="261"/>
                  </a:lnTo>
                  <a:lnTo>
                    <a:pt x="121" y="262"/>
                  </a:lnTo>
                  <a:lnTo>
                    <a:pt x="178" y="262"/>
                  </a:lnTo>
                  <a:lnTo>
                    <a:pt x="204" y="264"/>
                  </a:lnTo>
                  <a:lnTo>
                    <a:pt x="225" y="269"/>
                  </a:lnTo>
                  <a:lnTo>
                    <a:pt x="244" y="278"/>
                  </a:lnTo>
                  <a:lnTo>
                    <a:pt x="258" y="291"/>
                  </a:lnTo>
                  <a:lnTo>
                    <a:pt x="268" y="306"/>
                  </a:lnTo>
                  <a:lnTo>
                    <a:pt x="274" y="324"/>
                  </a:lnTo>
                  <a:lnTo>
                    <a:pt x="276" y="344"/>
                  </a:lnTo>
                  <a:lnTo>
                    <a:pt x="274" y="368"/>
                  </a:lnTo>
                  <a:lnTo>
                    <a:pt x="265" y="388"/>
                  </a:lnTo>
                  <a:lnTo>
                    <a:pt x="252" y="407"/>
                  </a:lnTo>
                  <a:lnTo>
                    <a:pt x="233" y="422"/>
                  </a:lnTo>
                  <a:lnTo>
                    <a:pt x="211" y="435"/>
                  </a:lnTo>
                  <a:lnTo>
                    <a:pt x="185" y="445"/>
                  </a:lnTo>
                  <a:lnTo>
                    <a:pt x="155" y="451"/>
                  </a:lnTo>
                  <a:lnTo>
                    <a:pt x="123" y="453"/>
                  </a:lnTo>
                  <a:lnTo>
                    <a:pt x="95" y="452"/>
                  </a:lnTo>
                  <a:lnTo>
                    <a:pt x="72" y="447"/>
                  </a:lnTo>
                  <a:lnTo>
                    <a:pt x="51" y="441"/>
                  </a:lnTo>
                  <a:lnTo>
                    <a:pt x="33" y="431"/>
                  </a:lnTo>
                  <a:lnTo>
                    <a:pt x="19" y="419"/>
                  </a:lnTo>
                  <a:lnTo>
                    <a:pt x="9" y="404"/>
                  </a:lnTo>
                  <a:lnTo>
                    <a:pt x="2" y="387"/>
                  </a:lnTo>
                  <a:lnTo>
                    <a:pt x="0" y="367"/>
                  </a:lnTo>
                  <a:lnTo>
                    <a:pt x="3" y="345"/>
                  </a:lnTo>
                  <a:lnTo>
                    <a:pt x="10" y="327"/>
                  </a:lnTo>
                  <a:lnTo>
                    <a:pt x="21" y="311"/>
                  </a:lnTo>
                  <a:lnTo>
                    <a:pt x="35" y="299"/>
                  </a:lnTo>
                  <a:lnTo>
                    <a:pt x="51" y="289"/>
                  </a:lnTo>
                  <a:lnTo>
                    <a:pt x="39" y="281"/>
                  </a:lnTo>
                  <a:lnTo>
                    <a:pt x="29" y="271"/>
                  </a:lnTo>
                  <a:lnTo>
                    <a:pt x="23" y="260"/>
                  </a:lnTo>
                  <a:lnTo>
                    <a:pt x="21" y="246"/>
                  </a:lnTo>
                  <a:lnTo>
                    <a:pt x="24" y="232"/>
                  </a:lnTo>
                  <a:lnTo>
                    <a:pt x="30" y="218"/>
                  </a:lnTo>
                  <a:lnTo>
                    <a:pt x="40" y="207"/>
                  </a:lnTo>
                  <a:lnTo>
                    <a:pt x="54" y="199"/>
                  </a:lnTo>
                  <a:lnTo>
                    <a:pt x="38" y="187"/>
                  </a:lnTo>
                  <a:lnTo>
                    <a:pt x="26" y="172"/>
                  </a:lnTo>
                  <a:lnTo>
                    <a:pt x="17" y="155"/>
                  </a:lnTo>
                  <a:lnTo>
                    <a:pt x="12" y="136"/>
                  </a:lnTo>
                  <a:lnTo>
                    <a:pt x="10" y="114"/>
                  </a:lnTo>
                  <a:lnTo>
                    <a:pt x="12" y="90"/>
                  </a:lnTo>
                  <a:lnTo>
                    <a:pt x="19" y="69"/>
                  </a:lnTo>
                  <a:lnTo>
                    <a:pt x="30" y="50"/>
                  </a:lnTo>
                  <a:lnTo>
                    <a:pt x="44" y="34"/>
                  </a:lnTo>
                  <a:lnTo>
                    <a:pt x="62" y="20"/>
                  </a:lnTo>
                  <a:lnTo>
                    <a:pt x="84" y="9"/>
                  </a:lnTo>
                  <a:lnTo>
                    <a:pt x="110" y="2"/>
                  </a:lnTo>
                  <a:lnTo>
                    <a:pt x="13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1" name="Freeform 30">
              <a:extLst>
                <a:ext uri="{FF2B5EF4-FFF2-40B4-BE49-F238E27FC236}">
                  <a16:creationId xmlns:a16="http://schemas.microsoft.com/office/drawing/2014/main" id="{94CB488D-89A1-9496-B5EA-6DDDCE7C663B}"/>
                </a:ext>
              </a:extLst>
            </p:cNvPr>
            <p:cNvSpPr>
              <a:spLocks noEditPoints="1"/>
            </p:cNvSpPr>
            <p:nvPr/>
          </p:nvSpPr>
          <p:spPr bwMode="auto">
            <a:xfrm>
              <a:off x="4782" y="-197"/>
              <a:ext cx="90" cy="101"/>
            </a:xfrm>
            <a:custGeom>
              <a:avLst/>
              <a:gdLst>
                <a:gd name="T0" fmla="*/ 121 w 270"/>
                <a:gd name="T1" fmla="*/ 38 h 304"/>
                <a:gd name="T2" fmla="*/ 93 w 270"/>
                <a:gd name="T3" fmla="*/ 48 h 304"/>
                <a:gd name="T4" fmla="*/ 68 w 270"/>
                <a:gd name="T5" fmla="*/ 70 h 304"/>
                <a:gd name="T6" fmla="*/ 52 w 270"/>
                <a:gd name="T7" fmla="*/ 104 h 304"/>
                <a:gd name="T8" fmla="*/ 46 w 270"/>
                <a:gd name="T9" fmla="*/ 150 h 304"/>
                <a:gd name="T10" fmla="*/ 52 w 270"/>
                <a:gd name="T11" fmla="*/ 200 h 304"/>
                <a:gd name="T12" fmla="*/ 69 w 270"/>
                <a:gd name="T13" fmla="*/ 236 h 304"/>
                <a:gd name="T14" fmla="*/ 98 w 270"/>
                <a:gd name="T15" fmla="*/ 259 h 304"/>
                <a:gd name="T16" fmla="*/ 136 w 270"/>
                <a:gd name="T17" fmla="*/ 266 h 304"/>
                <a:gd name="T18" fmla="*/ 166 w 270"/>
                <a:gd name="T19" fmla="*/ 261 h 304"/>
                <a:gd name="T20" fmla="*/ 192 w 270"/>
                <a:gd name="T21" fmla="*/ 244 h 304"/>
                <a:gd name="T22" fmla="*/ 211 w 270"/>
                <a:gd name="T23" fmla="*/ 216 h 304"/>
                <a:gd name="T24" fmla="*/ 222 w 270"/>
                <a:gd name="T25" fmla="*/ 176 h 304"/>
                <a:gd name="T26" fmla="*/ 223 w 270"/>
                <a:gd name="T27" fmla="*/ 125 h 304"/>
                <a:gd name="T28" fmla="*/ 212 w 270"/>
                <a:gd name="T29" fmla="*/ 83 h 304"/>
                <a:gd name="T30" fmla="*/ 190 w 270"/>
                <a:gd name="T31" fmla="*/ 54 h 304"/>
                <a:gd name="T32" fmla="*/ 157 w 270"/>
                <a:gd name="T33" fmla="*/ 38 h 304"/>
                <a:gd name="T34" fmla="*/ 140 w 270"/>
                <a:gd name="T35" fmla="*/ 0 h 304"/>
                <a:gd name="T36" fmla="*/ 181 w 270"/>
                <a:gd name="T37" fmla="*/ 5 h 304"/>
                <a:gd name="T38" fmla="*/ 217 w 270"/>
                <a:gd name="T39" fmla="*/ 21 h 304"/>
                <a:gd name="T40" fmla="*/ 245 w 270"/>
                <a:gd name="T41" fmla="*/ 49 h 304"/>
                <a:gd name="T42" fmla="*/ 263 w 270"/>
                <a:gd name="T43" fmla="*/ 90 h 304"/>
                <a:gd name="T44" fmla="*/ 270 w 270"/>
                <a:gd name="T45" fmla="*/ 147 h 304"/>
                <a:gd name="T46" fmla="*/ 262 w 270"/>
                <a:gd name="T47" fmla="*/ 202 h 304"/>
                <a:gd name="T48" fmla="*/ 240 w 270"/>
                <a:gd name="T49" fmla="*/ 248 h 304"/>
                <a:gd name="T50" fmla="*/ 205 w 270"/>
                <a:gd name="T51" fmla="*/ 283 h 304"/>
                <a:gd name="T52" fmla="*/ 157 w 270"/>
                <a:gd name="T53" fmla="*/ 301 h 304"/>
                <a:gd name="T54" fmla="*/ 105 w 270"/>
                <a:gd name="T55" fmla="*/ 302 h 304"/>
                <a:gd name="T56" fmla="*/ 61 w 270"/>
                <a:gd name="T57" fmla="*/ 288 h 304"/>
                <a:gd name="T58" fmla="*/ 28 w 270"/>
                <a:gd name="T59" fmla="*/ 259 h 304"/>
                <a:gd name="T60" fmla="*/ 7 w 270"/>
                <a:gd name="T61" fmla="*/ 214 h 304"/>
                <a:gd name="T62" fmla="*/ 0 w 270"/>
                <a:gd name="T63" fmla="*/ 154 h 304"/>
                <a:gd name="T64" fmla="*/ 8 w 270"/>
                <a:gd name="T65" fmla="*/ 100 h 304"/>
                <a:gd name="T66" fmla="*/ 29 w 270"/>
                <a:gd name="T67" fmla="*/ 55 h 304"/>
                <a:gd name="T68" fmla="*/ 64 w 270"/>
                <a:gd name="T69" fmla="*/ 21 h 304"/>
                <a:gd name="T70" fmla="*/ 113 w 270"/>
                <a:gd name="T71" fmla="*/ 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0" h="304">
                  <a:moveTo>
                    <a:pt x="136" y="36"/>
                  </a:moveTo>
                  <a:lnTo>
                    <a:pt x="121" y="38"/>
                  </a:lnTo>
                  <a:lnTo>
                    <a:pt x="107" y="42"/>
                  </a:lnTo>
                  <a:lnTo>
                    <a:pt x="93" y="48"/>
                  </a:lnTo>
                  <a:lnTo>
                    <a:pt x="79" y="58"/>
                  </a:lnTo>
                  <a:lnTo>
                    <a:pt x="68" y="70"/>
                  </a:lnTo>
                  <a:lnTo>
                    <a:pt x="59" y="85"/>
                  </a:lnTo>
                  <a:lnTo>
                    <a:pt x="52" y="104"/>
                  </a:lnTo>
                  <a:lnTo>
                    <a:pt x="48" y="126"/>
                  </a:lnTo>
                  <a:lnTo>
                    <a:pt x="46" y="150"/>
                  </a:lnTo>
                  <a:lnTo>
                    <a:pt x="47" y="177"/>
                  </a:lnTo>
                  <a:lnTo>
                    <a:pt x="52" y="200"/>
                  </a:lnTo>
                  <a:lnTo>
                    <a:pt x="59" y="220"/>
                  </a:lnTo>
                  <a:lnTo>
                    <a:pt x="69" y="236"/>
                  </a:lnTo>
                  <a:lnTo>
                    <a:pt x="82" y="249"/>
                  </a:lnTo>
                  <a:lnTo>
                    <a:pt x="98" y="259"/>
                  </a:lnTo>
                  <a:lnTo>
                    <a:pt x="116" y="264"/>
                  </a:lnTo>
                  <a:lnTo>
                    <a:pt x="136" y="266"/>
                  </a:lnTo>
                  <a:lnTo>
                    <a:pt x="151" y="265"/>
                  </a:lnTo>
                  <a:lnTo>
                    <a:pt x="166" y="261"/>
                  </a:lnTo>
                  <a:lnTo>
                    <a:pt x="179" y="254"/>
                  </a:lnTo>
                  <a:lnTo>
                    <a:pt x="192" y="244"/>
                  </a:lnTo>
                  <a:lnTo>
                    <a:pt x="203" y="232"/>
                  </a:lnTo>
                  <a:lnTo>
                    <a:pt x="211" y="216"/>
                  </a:lnTo>
                  <a:lnTo>
                    <a:pt x="218" y="197"/>
                  </a:lnTo>
                  <a:lnTo>
                    <a:pt x="222" y="176"/>
                  </a:lnTo>
                  <a:lnTo>
                    <a:pt x="224" y="150"/>
                  </a:lnTo>
                  <a:lnTo>
                    <a:pt x="223" y="125"/>
                  </a:lnTo>
                  <a:lnTo>
                    <a:pt x="218" y="102"/>
                  </a:lnTo>
                  <a:lnTo>
                    <a:pt x="212" y="83"/>
                  </a:lnTo>
                  <a:lnTo>
                    <a:pt x="202" y="66"/>
                  </a:lnTo>
                  <a:lnTo>
                    <a:pt x="190" y="54"/>
                  </a:lnTo>
                  <a:lnTo>
                    <a:pt x="175" y="44"/>
                  </a:lnTo>
                  <a:lnTo>
                    <a:pt x="157" y="38"/>
                  </a:lnTo>
                  <a:lnTo>
                    <a:pt x="136" y="36"/>
                  </a:lnTo>
                  <a:close/>
                  <a:moveTo>
                    <a:pt x="140" y="0"/>
                  </a:moveTo>
                  <a:lnTo>
                    <a:pt x="161" y="1"/>
                  </a:lnTo>
                  <a:lnTo>
                    <a:pt x="181" y="5"/>
                  </a:lnTo>
                  <a:lnTo>
                    <a:pt x="200" y="11"/>
                  </a:lnTo>
                  <a:lnTo>
                    <a:pt x="217" y="21"/>
                  </a:lnTo>
                  <a:lnTo>
                    <a:pt x="232" y="33"/>
                  </a:lnTo>
                  <a:lnTo>
                    <a:pt x="245" y="49"/>
                  </a:lnTo>
                  <a:lnTo>
                    <a:pt x="255" y="68"/>
                  </a:lnTo>
                  <a:lnTo>
                    <a:pt x="263" y="90"/>
                  </a:lnTo>
                  <a:lnTo>
                    <a:pt x="268" y="117"/>
                  </a:lnTo>
                  <a:lnTo>
                    <a:pt x="270" y="147"/>
                  </a:lnTo>
                  <a:lnTo>
                    <a:pt x="268" y="176"/>
                  </a:lnTo>
                  <a:lnTo>
                    <a:pt x="262" y="202"/>
                  </a:lnTo>
                  <a:lnTo>
                    <a:pt x="253" y="227"/>
                  </a:lnTo>
                  <a:lnTo>
                    <a:pt x="240" y="248"/>
                  </a:lnTo>
                  <a:lnTo>
                    <a:pt x="224" y="267"/>
                  </a:lnTo>
                  <a:lnTo>
                    <a:pt x="205" y="283"/>
                  </a:lnTo>
                  <a:lnTo>
                    <a:pt x="182" y="294"/>
                  </a:lnTo>
                  <a:lnTo>
                    <a:pt x="157" y="301"/>
                  </a:lnTo>
                  <a:lnTo>
                    <a:pt x="130" y="304"/>
                  </a:lnTo>
                  <a:lnTo>
                    <a:pt x="105" y="302"/>
                  </a:lnTo>
                  <a:lnTo>
                    <a:pt x="81" y="297"/>
                  </a:lnTo>
                  <a:lnTo>
                    <a:pt x="61" y="288"/>
                  </a:lnTo>
                  <a:lnTo>
                    <a:pt x="43" y="275"/>
                  </a:lnTo>
                  <a:lnTo>
                    <a:pt x="28" y="259"/>
                  </a:lnTo>
                  <a:lnTo>
                    <a:pt x="16" y="238"/>
                  </a:lnTo>
                  <a:lnTo>
                    <a:pt x="7" y="214"/>
                  </a:lnTo>
                  <a:lnTo>
                    <a:pt x="2" y="186"/>
                  </a:lnTo>
                  <a:lnTo>
                    <a:pt x="0" y="154"/>
                  </a:lnTo>
                  <a:lnTo>
                    <a:pt x="2" y="127"/>
                  </a:lnTo>
                  <a:lnTo>
                    <a:pt x="8" y="100"/>
                  </a:lnTo>
                  <a:lnTo>
                    <a:pt x="17" y="76"/>
                  </a:lnTo>
                  <a:lnTo>
                    <a:pt x="29" y="55"/>
                  </a:lnTo>
                  <a:lnTo>
                    <a:pt x="45" y="36"/>
                  </a:lnTo>
                  <a:lnTo>
                    <a:pt x="64" y="21"/>
                  </a:lnTo>
                  <a:lnTo>
                    <a:pt x="87" y="10"/>
                  </a:lnTo>
                  <a:lnTo>
                    <a:pt x="113" y="3"/>
                  </a:lnTo>
                  <a:lnTo>
                    <a:pt x="14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2" name="Freeform 31">
              <a:extLst>
                <a:ext uri="{FF2B5EF4-FFF2-40B4-BE49-F238E27FC236}">
                  <a16:creationId xmlns:a16="http://schemas.microsoft.com/office/drawing/2014/main" id="{F82B6D05-26D1-7D26-324D-082520DB6C84}"/>
                </a:ext>
              </a:extLst>
            </p:cNvPr>
            <p:cNvSpPr>
              <a:spLocks/>
            </p:cNvSpPr>
            <p:nvPr/>
          </p:nvSpPr>
          <p:spPr bwMode="auto">
            <a:xfrm>
              <a:off x="4885" y="-198"/>
              <a:ext cx="78" cy="100"/>
            </a:xfrm>
            <a:custGeom>
              <a:avLst/>
              <a:gdLst>
                <a:gd name="T0" fmla="*/ 146 w 233"/>
                <a:gd name="T1" fmla="*/ 0 h 300"/>
                <a:gd name="T2" fmla="*/ 166 w 233"/>
                <a:gd name="T3" fmla="*/ 2 h 300"/>
                <a:gd name="T4" fmla="*/ 184 w 233"/>
                <a:gd name="T5" fmla="*/ 6 h 300"/>
                <a:gd name="T6" fmla="*/ 198 w 233"/>
                <a:gd name="T7" fmla="*/ 13 h 300"/>
                <a:gd name="T8" fmla="*/ 210 w 233"/>
                <a:gd name="T9" fmla="*/ 23 h 300"/>
                <a:gd name="T10" fmla="*/ 219 w 233"/>
                <a:gd name="T11" fmla="*/ 34 h 300"/>
                <a:gd name="T12" fmla="*/ 225 w 233"/>
                <a:gd name="T13" fmla="*/ 47 h 300"/>
                <a:gd name="T14" fmla="*/ 230 w 233"/>
                <a:gd name="T15" fmla="*/ 62 h 300"/>
                <a:gd name="T16" fmla="*/ 233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6 w 233"/>
                <a:gd name="T29" fmla="*/ 75 h 300"/>
                <a:gd name="T30" fmla="*/ 181 w 233"/>
                <a:gd name="T31" fmla="*/ 61 h 300"/>
                <a:gd name="T32" fmla="*/ 174 w 233"/>
                <a:gd name="T33" fmla="*/ 51 h 300"/>
                <a:gd name="T34" fmla="*/ 164 w 233"/>
                <a:gd name="T35" fmla="*/ 43 h 300"/>
                <a:gd name="T36" fmla="*/ 151 w 233"/>
                <a:gd name="T37" fmla="*/ 38 h 300"/>
                <a:gd name="T38" fmla="*/ 135 w 233"/>
                <a:gd name="T39" fmla="*/ 37 h 300"/>
                <a:gd name="T40" fmla="*/ 116 w 233"/>
                <a:gd name="T41" fmla="*/ 39 h 300"/>
                <a:gd name="T42" fmla="*/ 98 w 233"/>
                <a:gd name="T43" fmla="*/ 46 h 300"/>
                <a:gd name="T44" fmla="*/ 83 w 233"/>
                <a:gd name="T45" fmla="*/ 57 h 300"/>
                <a:gd name="T46" fmla="*/ 70 w 233"/>
                <a:gd name="T47" fmla="*/ 71 h 300"/>
                <a:gd name="T48" fmla="*/ 60 w 233"/>
                <a:gd name="T49" fmla="*/ 89 h 300"/>
                <a:gd name="T50" fmla="*/ 51 w 233"/>
                <a:gd name="T51" fmla="*/ 111 h 300"/>
                <a:gd name="T52" fmla="*/ 46 w 233"/>
                <a:gd name="T53" fmla="*/ 134 h 300"/>
                <a:gd name="T54" fmla="*/ 44 w 233"/>
                <a:gd name="T55" fmla="*/ 159 h 300"/>
                <a:gd name="T56" fmla="*/ 44 w 233"/>
                <a:gd name="T57" fmla="*/ 300 h 300"/>
                <a:gd name="T58" fmla="*/ 0 w 233"/>
                <a:gd name="T59" fmla="*/ 300 h 300"/>
                <a:gd name="T60" fmla="*/ 0 w 233"/>
                <a:gd name="T61" fmla="*/ 6 h 300"/>
                <a:gd name="T62" fmla="*/ 44 w 233"/>
                <a:gd name="T63" fmla="*/ 6 h 300"/>
                <a:gd name="T64" fmla="*/ 43 w 233"/>
                <a:gd name="T65" fmla="*/ 28 h 300"/>
                <a:gd name="T66" fmla="*/ 41 w 233"/>
                <a:gd name="T67" fmla="*/ 51 h 300"/>
                <a:gd name="T68" fmla="*/ 39 w 233"/>
                <a:gd name="T69" fmla="*/ 71 h 300"/>
                <a:gd name="T70" fmla="*/ 40 w 233"/>
                <a:gd name="T71" fmla="*/ 72 h 300"/>
                <a:gd name="T72" fmla="*/ 50 w 233"/>
                <a:gd name="T73" fmla="*/ 52 h 300"/>
                <a:gd name="T74" fmla="*/ 64 w 233"/>
                <a:gd name="T75" fmla="*/ 34 h 300"/>
                <a:gd name="T76" fmla="*/ 80 w 233"/>
                <a:gd name="T77" fmla="*/ 20 h 300"/>
                <a:gd name="T78" fmla="*/ 99 w 233"/>
                <a:gd name="T79" fmla="*/ 9 h 300"/>
                <a:gd name="T80" fmla="*/ 121 w 233"/>
                <a:gd name="T81" fmla="*/ 3 h 300"/>
                <a:gd name="T82" fmla="*/ 146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6" y="0"/>
                  </a:moveTo>
                  <a:lnTo>
                    <a:pt x="166" y="2"/>
                  </a:lnTo>
                  <a:lnTo>
                    <a:pt x="184" y="6"/>
                  </a:lnTo>
                  <a:lnTo>
                    <a:pt x="198" y="13"/>
                  </a:lnTo>
                  <a:lnTo>
                    <a:pt x="210" y="23"/>
                  </a:lnTo>
                  <a:lnTo>
                    <a:pt x="219" y="34"/>
                  </a:lnTo>
                  <a:lnTo>
                    <a:pt x="225" y="47"/>
                  </a:lnTo>
                  <a:lnTo>
                    <a:pt x="230" y="62"/>
                  </a:lnTo>
                  <a:lnTo>
                    <a:pt x="233" y="78"/>
                  </a:lnTo>
                  <a:lnTo>
                    <a:pt x="233" y="95"/>
                  </a:lnTo>
                  <a:lnTo>
                    <a:pt x="233" y="300"/>
                  </a:lnTo>
                  <a:lnTo>
                    <a:pt x="189" y="300"/>
                  </a:lnTo>
                  <a:lnTo>
                    <a:pt x="189" y="110"/>
                  </a:lnTo>
                  <a:lnTo>
                    <a:pt x="188" y="91"/>
                  </a:lnTo>
                  <a:lnTo>
                    <a:pt x="186" y="75"/>
                  </a:lnTo>
                  <a:lnTo>
                    <a:pt x="181" y="61"/>
                  </a:lnTo>
                  <a:lnTo>
                    <a:pt x="174" y="51"/>
                  </a:lnTo>
                  <a:lnTo>
                    <a:pt x="164" y="43"/>
                  </a:lnTo>
                  <a:lnTo>
                    <a:pt x="151" y="38"/>
                  </a:lnTo>
                  <a:lnTo>
                    <a:pt x="135" y="37"/>
                  </a:lnTo>
                  <a:lnTo>
                    <a:pt x="116" y="39"/>
                  </a:lnTo>
                  <a:lnTo>
                    <a:pt x="98" y="46"/>
                  </a:lnTo>
                  <a:lnTo>
                    <a:pt x="83" y="57"/>
                  </a:lnTo>
                  <a:lnTo>
                    <a:pt x="70" y="71"/>
                  </a:lnTo>
                  <a:lnTo>
                    <a:pt x="60" y="89"/>
                  </a:lnTo>
                  <a:lnTo>
                    <a:pt x="51" y="111"/>
                  </a:lnTo>
                  <a:lnTo>
                    <a:pt x="46" y="134"/>
                  </a:lnTo>
                  <a:lnTo>
                    <a:pt x="44" y="159"/>
                  </a:lnTo>
                  <a:lnTo>
                    <a:pt x="44" y="300"/>
                  </a:lnTo>
                  <a:lnTo>
                    <a:pt x="0" y="300"/>
                  </a:lnTo>
                  <a:lnTo>
                    <a:pt x="0" y="6"/>
                  </a:lnTo>
                  <a:lnTo>
                    <a:pt x="44" y="6"/>
                  </a:lnTo>
                  <a:lnTo>
                    <a:pt x="43" y="28"/>
                  </a:lnTo>
                  <a:lnTo>
                    <a:pt x="41" y="51"/>
                  </a:lnTo>
                  <a:lnTo>
                    <a:pt x="39" y="71"/>
                  </a:lnTo>
                  <a:lnTo>
                    <a:pt x="40" y="72"/>
                  </a:lnTo>
                  <a:lnTo>
                    <a:pt x="50" y="52"/>
                  </a:lnTo>
                  <a:lnTo>
                    <a:pt x="64" y="34"/>
                  </a:lnTo>
                  <a:lnTo>
                    <a:pt x="80" y="20"/>
                  </a:lnTo>
                  <a:lnTo>
                    <a:pt x="99" y="9"/>
                  </a:lnTo>
                  <a:lnTo>
                    <a:pt x="121" y="3"/>
                  </a:lnTo>
                  <a:lnTo>
                    <a:pt x="146"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3" name="Freeform 32">
              <a:extLst>
                <a:ext uri="{FF2B5EF4-FFF2-40B4-BE49-F238E27FC236}">
                  <a16:creationId xmlns:a16="http://schemas.microsoft.com/office/drawing/2014/main" id="{A7998B92-58EA-387E-5784-4DDD979F477D}"/>
                </a:ext>
              </a:extLst>
            </p:cNvPr>
            <p:cNvSpPr>
              <a:spLocks/>
            </p:cNvSpPr>
            <p:nvPr/>
          </p:nvSpPr>
          <p:spPr bwMode="auto">
            <a:xfrm>
              <a:off x="4988" y="-198"/>
              <a:ext cx="77" cy="100"/>
            </a:xfrm>
            <a:custGeom>
              <a:avLst/>
              <a:gdLst>
                <a:gd name="T0" fmla="*/ 145 w 233"/>
                <a:gd name="T1" fmla="*/ 0 h 300"/>
                <a:gd name="T2" fmla="*/ 166 w 233"/>
                <a:gd name="T3" fmla="*/ 2 h 300"/>
                <a:gd name="T4" fmla="*/ 183 w 233"/>
                <a:gd name="T5" fmla="*/ 6 h 300"/>
                <a:gd name="T6" fmla="*/ 198 w 233"/>
                <a:gd name="T7" fmla="*/ 13 h 300"/>
                <a:gd name="T8" fmla="*/ 209 w 233"/>
                <a:gd name="T9" fmla="*/ 23 h 300"/>
                <a:gd name="T10" fmla="*/ 218 w 233"/>
                <a:gd name="T11" fmla="*/ 34 h 300"/>
                <a:gd name="T12" fmla="*/ 225 w 233"/>
                <a:gd name="T13" fmla="*/ 47 h 300"/>
                <a:gd name="T14" fmla="*/ 230 w 233"/>
                <a:gd name="T15" fmla="*/ 62 h 300"/>
                <a:gd name="T16" fmla="*/ 232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5 w 233"/>
                <a:gd name="T29" fmla="*/ 75 h 300"/>
                <a:gd name="T30" fmla="*/ 181 w 233"/>
                <a:gd name="T31" fmla="*/ 61 h 300"/>
                <a:gd name="T32" fmla="*/ 173 w 233"/>
                <a:gd name="T33" fmla="*/ 51 h 300"/>
                <a:gd name="T34" fmla="*/ 163 w 233"/>
                <a:gd name="T35" fmla="*/ 43 h 300"/>
                <a:gd name="T36" fmla="*/ 150 w 233"/>
                <a:gd name="T37" fmla="*/ 38 h 300"/>
                <a:gd name="T38" fmla="*/ 134 w 233"/>
                <a:gd name="T39" fmla="*/ 37 h 300"/>
                <a:gd name="T40" fmla="*/ 115 w 233"/>
                <a:gd name="T41" fmla="*/ 39 h 300"/>
                <a:gd name="T42" fmla="*/ 98 w 233"/>
                <a:gd name="T43" fmla="*/ 46 h 300"/>
                <a:gd name="T44" fmla="*/ 83 w 233"/>
                <a:gd name="T45" fmla="*/ 57 h 300"/>
                <a:gd name="T46" fmla="*/ 70 w 233"/>
                <a:gd name="T47" fmla="*/ 71 h 300"/>
                <a:gd name="T48" fmla="*/ 59 w 233"/>
                <a:gd name="T49" fmla="*/ 89 h 300"/>
                <a:gd name="T50" fmla="*/ 51 w 233"/>
                <a:gd name="T51" fmla="*/ 111 h 300"/>
                <a:gd name="T52" fmla="*/ 46 w 233"/>
                <a:gd name="T53" fmla="*/ 134 h 300"/>
                <a:gd name="T54" fmla="*/ 45 w 233"/>
                <a:gd name="T55" fmla="*/ 159 h 300"/>
                <a:gd name="T56" fmla="*/ 45 w 233"/>
                <a:gd name="T57" fmla="*/ 300 h 300"/>
                <a:gd name="T58" fmla="*/ 0 w 233"/>
                <a:gd name="T59" fmla="*/ 300 h 300"/>
                <a:gd name="T60" fmla="*/ 0 w 233"/>
                <a:gd name="T61" fmla="*/ 6 h 300"/>
                <a:gd name="T62" fmla="*/ 44 w 233"/>
                <a:gd name="T63" fmla="*/ 6 h 300"/>
                <a:gd name="T64" fmla="*/ 44 w 233"/>
                <a:gd name="T65" fmla="*/ 28 h 300"/>
                <a:gd name="T66" fmla="*/ 42 w 233"/>
                <a:gd name="T67" fmla="*/ 51 h 300"/>
                <a:gd name="T68" fmla="*/ 39 w 233"/>
                <a:gd name="T69" fmla="*/ 71 h 300"/>
                <a:gd name="T70" fmla="*/ 41 w 233"/>
                <a:gd name="T71" fmla="*/ 72 h 300"/>
                <a:gd name="T72" fmla="*/ 51 w 233"/>
                <a:gd name="T73" fmla="*/ 52 h 300"/>
                <a:gd name="T74" fmla="*/ 64 w 233"/>
                <a:gd name="T75" fmla="*/ 34 h 300"/>
                <a:gd name="T76" fmla="*/ 80 w 233"/>
                <a:gd name="T77" fmla="*/ 20 h 300"/>
                <a:gd name="T78" fmla="*/ 99 w 233"/>
                <a:gd name="T79" fmla="*/ 9 h 300"/>
                <a:gd name="T80" fmla="*/ 121 w 233"/>
                <a:gd name="T81" fmla="*/ 3 h 300"/>
                <a:gd name="T82" fmla="*/ 145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5" y="0"/>
                  </a:moveTo>
                  <a:lnTo>
                    <a:pt x="166" y="2"/>
                  </a:lnTo>
                  <a:lnTo>
                    <a:pt x="183" y="6"/>
                  </a:lnTo>
                  <a:lnTo>
                    <a:pt x="198" y="13"/>
                  </a:lnTo>
                  <a:lnTo>
                    <a:pt x="209" y="23"/>
                  </a:lnTo>
                  <a:lnTo>
                    <a:pt x="218" y="34"/>
                  </a:lnTo>
                  <a:lnTo>
                    <a:pt x="225" y="47"/>
                  </a:lnTo>
                  <a:lnTo>
                    <a:pt x="230" y="62"/>
                  </a:lnTo>
                  <a:lnTo>
                    <a:pt x="232" y="78"/>
                  </a:lnTo>
                  <a:lnTo>
                    <a:pt x="233" y="95"/>
                  </a:lnTo>
                  <a:lnTo>
                    <a:pt x="233" y="300"/>
                  </a:lnTo>
                  <a:lnTo>
                    <a:pt x="189" y="300"/>
                  </a:lnTo>
                  <a:lnTo>
                    <a:pt x="189" y="110"/>
                  </a:lnTo>
                  <a:lnTo>
                    <a:pt x="188" y="91"/>
                  </a:lnTo>
                  <a:lnTo>
                    <a:pt x="185" y="75"/>
                  </a:lnTo>
                  <a:lnTo>
                    <a:pt x="181" y="61"/>
                  </a:lnTo>
                  <a:lnTo>
                    <a:pt x="173" y="51"/>
                  </a:lnTo>
                  <a:lnTo>
                    <a:pt x="163" y="43"/>
                  </a:lnTo>
                  <a:lnTo>
                    <a:pt x="150" y="38"/>
                  </a:lnTo>
                  <a:lnTo>
                    <a:pt x="134" y="37"/>
                  </a:lnTo>
                  <a:lnTo>
                    <a:pt x="115" y="39"/>
                  </a:lnTo>
                  <a:lnTo>
                    <a:pt x="98" y="46"/>
                  </a:lnTo>
                  <a:lnTo>
                    <a:pt x="83" y="57"/>
                  </a:lnTo>
                  <a:lnTo>
                    <a:pt x="70" y="71"/>
                  </a:lnTo>
                  <a:lnTo>
                    <a:pt x="59" y="89"/>
                  </a:lnTo>
                  <a:lnTo>
                    <a:pt x="51" y="111"/>
                  </a:lnTo>
                  <a:lnTo>
                    <a:pt x="46" y="134"/>
                  </a:lnTo>
                  <a:lnTo>
                    <a:pt x="45" y="159"/>
                  </a:lnTo>
                  <a:lnTo>
                    <a:pt x="45" y="300"/>
                  </a:lnTo>
                  <a:lnTo>
                    <a:pt x="0" y="300"/>
                  </a:lnTo>
                  <a:lnTo>
                    <a:pt x="0" y="6"/>
                  </a:lnTo>
                  <a:lnTo>
                    <a:pt x="44" y="6"/>
                  </a:lnTo>
                  <a:lnTo>
                    <a:pt x="44" y="28"/>
                  </a:lnTo>
                  <a:lnTo>
                    <a:pt x="42" y="51"/>
                  </a:lnTo>
                  <a:lnTo>
                    <a:pt x="39" y="71"/>
                  </a:lnTo>
                  <a:lnTo>
                    <a:pt x="41" y="72"/>
                  </a:lnTo>
                  <a:lnTo>
                    <a:pt x="51" y="52"/>
                  </a:lnTo>
                  <a:lnTo>
                    <a:pt x="64" y="34"/>
                  </a:lnTo>
                  <a:lnTo>
                    <a:pt x="80" y="20"/>
                  </a:lnTo>
                  <a:lnTo>
                    <a:pt x="99" y="9"/>
                  </a:lnTo>
                  <a:lnTo>
                    <a:pt x="121" y="3"/>
                  </a:lnTo>
                  <a:lnTo>
                    <a:pt x="14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4" name="Freeform 33">
              <a:extLst>
                <a:ext uri="{FF2B5EF4-FFF2-40B4-BE49-F238E27FC236}">
                  <a16:creationId xmlns:a16="http://schemas.microsoft.com/office/drawing/2014/main" id="{B56C46F5-2C31-BDC3-35E1-7087BBFFEDFD}"/>
                </a:ext>
              </a:extLst>
            </p:cNvPr>
            <p:cNvSpPr>
              <a:spLocks noEditPoints="1"/>
            </p:cNvSpPr>
            <p:nvPr/>
          </p:nvSpPr>
          <p:spPr bwMode="auto">
            <a:xfrm>
              <a:off x="5079" y="-197"/>
              <a:ext cx="81" cy="101"/>
            </a:xfrm>
            <a:custGeom>
              <a:avLst/>
              <a:gdLst>
                <a:gd name="T0" fmla="*/ 127 w 243"/>
                <a:gd name="T1" fmla="*/ 34 h 304"/>
                <a:gd name="T2" fmla="*/ 107 w 243"/>
                <a:gd name="T3" fmla="*/ 36 h 304"/>
                <a:gd name="T4" fmla="*/ 90 w 243"/>
                <a:gd name="T5" fmla="*/ 43 h 304"/>
                <a:gd name="T6" fmla="*/ 75 w 243"/>
                <a:gd name="T7" fmla="*/ 54 h 304"/>
                <a:gd name="T8" fmla="*/ 63 w 243"/>
                <a:gd name="T9" fmla="*/ 69 h 304"/>
                <a:gd name="T10" fmla="*/ 54 w 243"/>
                <a:gd name="T11" fmla="*/ 88 h 304"/>
                <a:gd name="T12" fmla="*/ 49 w 243"/>
                <a:gd name="T13" fmla="*/ 110 h 304"/>
                <a:gd name="T14" fmla="*/ 197 w 243"/>
                <a:gd name="T15" fmla="*/ 110 h 304"/>
                <a:gd name="T16" fmla="*/ 196 w 243"/>
                <a:gd name="T17" fmla="*/ 91 h 304"/>
                <a:gd name="T18" fmla="*/ 191 w 243"/>
                <a:gd name="T19" fmla="*/ 75 h 304"/>
                <a:gd name="T20" fmla="*/ 184 w 243"/>
                <a:gd name="T21" fmla="*/ 61 h 304"/>
                <a:gd name="T22" fmla="*/ 173 w 243"/>
                <a:gd name="T23" fmla="*/ 49 h 304"/>
                <a:gd name="T24" fmla="*/ 160 w 243"/>
                <a:gd name="T25" fmla="*/ 41 h 304"/>
                <a:gd name="T26" fmla="*/ 145 w 243"/>
                <a:gd name="T27" fmla="*/ 35 h 304"/>
                <a:gd name="T28" fmla="*/ 127 w 243"/>
                <a:gd name="T29" fmla="*/ 34 h 304"/>
                <a:gd name="T30" fmla="*/ 129 w 243"/>
                <a:gd name="T31" fmla="*/ 0 h 304"/>
                <a:gd name="T32" fmla="*/ 154 w 243"/>
                <a:gd name="T33" fmla="*/ 2 h 304"/>
                <a:gd name="T34" fmla="*/ 176 w 243"/>
                <a:gd name="T35" fmla="*/ 8 h 304"/>
                <a:gd name="T36" fmla="*/ 194 w 243"/>
                <a:gd name="T37" fmla="*/ 17 h 304"/>
                <a:gd name="T38" fmla="*/ 210 w 243"/>
                <a:gd name="T39" fmla="*/ 29 h 304"/>
                <a:gd name="T40" fmla="*/ 222 w 243"/>
                <a:gd name="T41" fmla="*/ 44 h 304"/>
                <a:gd name="T42" fmla="*/ 231 w 243"/>
                <a:gd name="T43" fmla="*/ 61 h 304"/>
                <a:gd name="T44" fmla="*/ 238 w 243"/>
                <a:gd name="T45" fmla="*/ 79 h 304"/>
                <a:gd name="T46" fmla="*/ 242 w 243"/>
                <a:gd name="T47" fmla="*/ 99 h 304"/>
                <a:gd name="T48" fmla="*/ 243 w 243"/>
                <a:gd name="T49" fmla="*/ 122 h 304"/>
                <a:gd name="T50" fmla="*/ 243 w 243"/>
                <a:gd name="T51" fmla="*/ 131 h 304"/>
                <a:gd name="T52" fmla="*/ 242 w 243"/>
                <a:gd name="T53" fmla="*/ 143 h 304"/>
                <a:gd name="T54" fmla="*/ 47 w 243"/>
                <a:gd name="T55" fmla="*/ 143 h 304"/>
                <a:gd name="T56" fmla="*/ 47 w 243"/>
                <a:gd name="T57" fmla="*/ 171 h 304"/>
                <a:gd name="T58" fmla="*/ 50 w 243"/>
                <a:gd name="T59" fmla="*/ 194 h 304"/>
                <a:gd name="T60" fmla="*/ 56 w 243"/>
                <a:gd name="T61" fmla="*/ 214 h 304"/>
                <a:gd name="T62" fmla="*/ 64 w 243"/>
                <a:gd name="T63" fmla="*/ 231 h 304"/>
                <a:gd name="T64" fmla="*/ 75 w 243"/>
                <a:gd name="T65" fmla="*/ 244 h 304"/>
                <a:gd name="T66" fmla="*/ 89 w 243"/>
                <a:gd name="T67" fmla="*/ 255 h 304"/>
                <a:gd name="T68" fmla="*/ 105 w 243"/>
                <a:gd name="T69" fmla="*/ 262 h 304"/>
                <a:gd name="T70" fmla="*/ 123 w 243"/>
                <a:gd name="T71" fmla="*/ 266 h 304"/>
                <a:gd name="T72" fmla="*/ 144 w 243"/>
                <a:gd name="T73" fmla="*/ 267 h 304"/>
                <a:gd name="T74" fmla="*/ 167 w 243"/>
                <a:gd name="T75" fmla="*/ 266 h 304"/>
                <a:gd name="T76" fmla="*/ 189 w 243"/>
                <a:gd name="T77" fmla="*/ 262 h 304"/>
                <a:gd name="T78" fmla="*/ 210 w 243"/>
                <a:gd name="T79" fmla="*/ 256 h 304"/>
                <a:gd name="T80" fmla="*/ 228 w 243"/>
                <a:gd name="T81" fmla="*/ 249 h 304"/>
                <a:gd name="T82" fmla="*/ 232 w 243"/>
                <a:gd name="T83" fmla="*/ 286 h 304"/>
                <a:gd name="T84" fmla="*/ 203 w 243"/>
                <a:gd name="T85" fmla="*/ 296 h 304"/>
                <a:gd name="T86" fmla="*/ 171 w 243"/>
                <a:gd name="T87" fmla="*/ 302 h 304"/>
                <a:gd name="T88" fmla="*/ 136 w 243"/>
                <a:gd name="T89" fmla="*/ 304 h 304"/>
                <a:gd name="T90" fmla="*/ 108 w 243"/>
                <a:gd name="T91" fmla="*/ 302 h 304"/>
                <a:gd name="T92" fmla="*/ 83 w 243"/>
                <a:gd name="T93" fmla="*/ 297 h 304"/>
                <a:gd name="T94" fmla="*/ 62 w 243"/>
                <a:gd name="T95" fmla="*/ 288 h 304"/>
                <a:gd name="T96" fmla="*/ 43 w 243"/>
                <a:gd name="T97" fmla="*/ 275 h 304"/>
                <a:gd name="T98" fmla="*/ 28 w 243"/>
                <a:gd name="T99" fmla="*/ 259 h 304"/>
                <a:gd name="T100" fmla="*/ 15 w 243"/>
                <a:gd name="T101" fmla="*/ 238 h 304"/>
                <a:gd name="T102" fmla="*/ 7 w 243"/>
                <a:gd name="T103" fmla="*/ 214 h 304"/>
                <a:gd name="T104" fmla="*/ 1 w 243"/>
                <a:gd name="T105" fmla="*/ 186 h 304"/>
                <a:gd name="T106" fmla="*/ 0 w 243"/>
                <a:gd name="T107" fmla="*/ 154 h 304"/>
                <a:gd name="T108" fmla="*/ 1 w 243"/>
                <a:gd name="T109" fmla="*/ 126 h 304"/>
                <a:gd name="T110" fmla="*/ 7 w 243"/>
                <a:gd name="T111" fmla="*/ 98 h 304"/>
                <a:gd name="T112" fmla="*/ 15 w 243"/>
                <a:gd name="T113" fmla="*/ 74 h 304"/>
                <a:gd name="T114" fmla="*/ 27 w 243"/>
                <a:gd name="T115" fmla="*/ 53 h 304"/>
                <a:gd name="T116" fmla="*/ 42 w 243"/>
                <a:gd name="T117" fmla="*/ 35 h 304"/>
                <a:gd name="T118" fmla="*/ 60 w 243"/>
                <a:gd name="T119" fmla="*/ 20 h 304"/>
                <a:gd name="T120" fmla="*/ 80 w 243"/>
                <a:gd name="T121" fmla="*/ 9 h 304"/>
                <a:gd name="T122" fmla="*/ 103 w 243"/>
                <a:gd name="T123" fmla="*/ 2 h 304"/>
                <a:gd name="T124" fmla="*/ 129 w 243"/>
                <a:gd name="T125"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304">
                  <a:moveTo>
                    <a:pt x="127" y="34"/>
                  </a:moveTo>
                  <a:lnTo>
                    <a:pt x="107" y="36"/>
                  </a:lnTo>
                  <a:lnTo>
                    <a:pt x="90" y="43"/>
                  </a:lnTo>
                  <a:lnTo>
                    <a:pt x="75" y="54"/>
                  </a:lnTo>
                  <a:lnTo>
                    <a:pt x="63" y="69"/>
                  </a:lnTo>
                  <a:lnTo>
                    <a:pt x="54" y="88"/>
                  </a:lnTo>
                  <a:lnTo>
                    <a:pt x="49" y="110"/>
                  </a:lnTo>
                  <a:lnTo>
                    <a:pt x="197" y="110"/>
                  </a:lnTo>
                  <a:lnTo>
                    <a:pt x="196" y="91"/>
                  </a:lnTo>
                  <a:lnTo>
                    <a:pt x="191" y="75"/>
                  </a:lnTo>
                  <a:lnTo>
                    <a:pt x="184" y="61"/>
                  </a:lnTo>
                  <a:lnTo>
                    <a:pt x="173" y="49"/>
                  </a:lnTo>
                  <a:lnTo>
                    <a:pt x="160" y="41"/>
                  </a:lnTo>
                  <a:lnTo>
                    <a:pt x="145" y="35"/>
                  </a:lnTo>
                  <a:lnTo>
                    <a:pt x="127" y="34"/>
                  </a:lnTo>
                  <a:close/>
                  <a:moveTo>
                    <a:pt x="129" y="0"/>
                  </a:moveTo>
                  <a:lnTo>
                    <a:pt x="154" y="2"/>
                  </a:lnTo>
                  <a:lnTo>
                    <a:pt x="176" y="8"/>
                  </a:lnTo>
                  <a:lnTo>
                    <a:pt x="194" y="17"/>
                  </a:lnTo>
                  <a:lnTo>
                    <a:pt x="210" y="29"/>
                  </a:lnTo>
                  <a:lnTo>
                    <a:pt x="222" y="44"/>
                  </a:lnTo>
                  <a:lnTo>
                    <a:pt x="231" y="61"/>
                  </a:lnTo>
                  <a:lnTo>
                    <a:pt x="238" y="79"/>
                  </a:lnTo>
                  <a:lnTo>
                    <a:pt x="242" y="99"/>
                  </a:lnTo>
                  <a:lnTo>
                    <a:pt x="243" y="122"/>
                  </a:lnTo>
                  <a:lnTo>
                    <a:pt x="243" y="131"/>
                  </a:lnTo>
                  <a:lnTo>
                    <a:pt x="242" y="143"/>
                  </a:lnTo>
                  <a:lnTo>
                    <a:pt x="47" y="143"/>
                  </a:lnTo>
                  <a:lnTo>
                    <a:pt x="47" y="171"/>
                  </a:lnTo>
                  <a:lnTo>
                    <a:pt x="50" y="194"/>
                  </a:lnTo>
                  <a:lnTo>
                    <a:pt x="56" y="214"/>
                  </a:lnTo>
                  <a:lnTo>
                    <a:pt x="64" y="231"/>
                  </a:lnTo>
                  <a:lnTo>
                    <a:pt x="75" y="244"/>
                  </a:lnTo>
                  <a:lnTo>
                    <a:pt x="89" y="255"/>
                  </a:lnTo>
                  <a:lnTo>
                    <a:pt x="105" y="262"/>
                  </a:lnTo>
                  <a:lnTo>
                    <a:pt x="123" y="266"/>
                  </a:lnTo>
                  <a:lnTo>
                    <a:pt x="144" y="267"/>
                  </a:lnTo>
                  <a:lnTo>
                    <a:pt x="167" y="266"/>
                  </a:lnTo>
                  <a:lnTo>
                    <a:pt x="189" y="262"/>
                  </a:lnTo>
                  <a:lnTo>
                    <a:pt x="210" y="256"/>
                  </a:lnTo>
                  <a:lnTo>
                    <a:pt x="228" y="249"/>
                  </a:lnTo>
                  <a:lnTo>
                    <a:pt x="232" y="286"/>
                  </a:lnTo>
                  <a:lnTo>
                    <a:pt x="203" y="296"/>
                  </a:lnTo>
                  <a:lnTo>
                    <a:pt x="171" y="302"/>
                  </a:lnTo>
                  <a:lnTo>
                    <a:pt x="136" y="304"/>
                  </a:lnTo>
                  <a:lnTo>
                    <a:pt x="108" y="302"/>
                  </a:lnTo>
                  <a:lnTo>
                    <a:pt x="83" y="297"/>
                  </a:lnTo>
                  <a:lnTo>
                    <a:pt x="62" y="288"/>
                  </a:lnTo>
                  <a:lnTo>
                    <a:pt x="43" y="275"/>
                  </a:lnTo>
                  <a:lnTo>
                    <a:pt x="28" y="259"/>
                  </a:lnTo>
                  <a:lnTo>
                    <a:pt x="15" y="238"/>
                  </a:lnTo>
                  <a:lnTo>
                    <a:pt x="7" y="214"/>
                  </a:lnTo>
                  <a:lnTo>
                    <a:pt x="1" y="186"/>
                  </a:lnTo>
                  <a:lnTo>
                    <a:pt x="0" y="154"/>
                  </a:lnTo>
                  <a:lnTo>
                    <a:pt x="1" y="126"/>
                  </a:lnTo>
                  <a:lnTo>
                    <a:pt x="7" y="98"/>
                  </a:lnTo>
                  <a:lnTo>
                    <a:pt x="15" y="74"/>
                  </a:lnTo>
                  <a:lnTo>
                    <a:pt x="27" y="53"/>
                  </a:lnTo>
                  <a:lnTo>
                    <a:pt x="42" y="35"/>
                  </a:lnTo>
                  <a:lnTo>
                    <a:pt x="60" y="20"/>
                  </a:lnTo>
                  <a:lnTo>
                    <a:pt x="80" y="9"/>
                  </a:lnTo>
                  <a:lnTo>
                    <a:pt x="103" y="2"/>
                  </a:lnTo>
                  <a:lnTo>
                    <a:pt x="12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grpSp>
    </p:spTree>
    <p:extLst>
      <p:ext uri="{BB962C8B-B14F-4D97-AF65-F5344CB8AC3E}">
        <p14:creationId xmlns:p14="http://schemas.microsoft.com/office/powerpoint/2010/main" val="3476136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Argonne DO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DEC59-F5CF-CEAA-802E-33C6505C449D}"/>
              </a:ext>
            </a:extLst>
          </p:cNvPr>
          <p:cNvPicPr>
            <a:picLocks noChangeAspect="1"/>
          </p:cNvPicPr>
          <p:nvPr userDrawn="1"/>
        </p:nvPicPr>
        <p:blipFill rotWithShape="1">
          <a:blip r:embed="rId2"/>
          <a:srcRect l="4900" t="26977" r="8429" b="1"/>
          <a:stretch/>
        </p:blipFill>
        <p:spPr>
          <a:xfrm>
            <a:off x="0" y="0"/>
            <a:ext cx="9142729" cy="5143500"/>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userDrawn="1"/>
        </p:nvPicPr>
        <p:blipFill rotWithShape="1">
          <a:blip r:embed="rId3" cstate="hqprint">
            <a:alphaModFix amt="80000"/>
            <a:extLst>
              <a:ext uri="{28A0092B-C50C-407E-A947-70E740481C1C}">
                <a14:useLocalDpi xmlns:a14="http://schemas.microsoft.com/office/drawing/2010/main"/>
              </a:ext>
            </a:extLst>
          </a:blip>
          <a:srcRect l="7274" t="-204" r="7262" b="2069"/>
          <a:stretch/>
        </p:blipFill>
        <p:spPr>
          <a:xfrm>
            <a:off x="0" y="-10684"/>
            <a:ext cx="9144000" cy="5154184"/>
          </a:xfrm>
          <a:prstGeom prst="rect">
            <a:avLst/>
          </a:prstGeom>
        </p:spPr>
      </p:pic>
      <p:pic>
        <p:nvPicPr>
          <p:cNvPr id="4" name="Picture 3">
            <a:extLst>
              <a:ext uri="{FF2B5EF4-FFF2-40B4-BE49-F238E27FC236}">
                <a16:creationId xmlns:a16="http://schemas.microsoft.com/office/drawing/2014/main" id="{E5C3EFED-6AB1-6CD2-BB88-649D0449AB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09168" y="2217548"/>
            <a:ext cx="3025121" cy="777190"/>
          </a:xfrm>
          <a:prstGeom prst="rect">
            <a:avLst/>
          </a:prstGeom>
        </p:spPr>
      </p:pic>
      <p:grpSp>
        <p:nvGrpSpPr>
          <p:cNvPr id="5" name="Group 4">
            <a:extLst>
              <a:ext uri="{FF2B5EF4-FFF2-40B4-BE49-F238E27FC236}">
                <a16:creationId xmlns:a16="http://schemas.microsoft.com/office/drawing/2014/main" id="{916EAD72-ACE3-58B2-05E0-199FBEA355E2}"/>
              </a:ext>
            </a:extLst>
          </p:cNvPr>
          <p:cNvGrpSpPr/>
          <p:nvPr userDrawn="1"/>
        </p:nvGrpSpPr>
        <p:grpSpPr>
          <a:xfrm>
            <a:off x="1107589" y="2179943"/>
            <a:ext cx="3176801" cy="852400"/>
            <a:chOff x="921159" y="2169231"/>
            <a:chExt cx="2098944" cy="563189"/>
          </a:xfrm>
        </p:grpSpPr>
        <p:sp>
          <p:nvSpPr>
            <p:cNvPr id="11" name="Freeform 10">
              <a:extLst>
                <a:ext uri="{FF2B5EF4-FFF2-40B4-BE49-F238E27FC236}">
                  <a16:creationId xmlns:a16="http://schemas.microsoft.com/office/drawing/2014/main" id="{692F3FF0-EF03-9DDD-3A6F-6752ED1603AB}"/>
                </a:ext>
              </a:extLst>
            </p:cNvPr>
            <p:cNvSpPr>
              <a:spLocks noEditPoints="1"/>
            </p:cNvSpPr>
            <p:nvPr/>
          </p:nvSpPr>
          <p:spPr bwMode="auto">
            <a:xfrm>
              <a:off x="2561033" y="2169231"/>
              <a:ext cx="459070" cy="397545"/>
            </a:xfrm>
            <a:custGeom>
              <a:avLst/>
              <a:gdLst>
                <a:gd name="T0" fmla="*/ 405 w 580"/>
                <a:gd name="T1" fmla="*/ 360 h 502"/>
                <a:gd name="T2" fmla="*/ 441 w 580"/>
                <a:gd name="T3" fmla="*/ 422 h 502"/>
                <a:gd name="T4" fmla="*/ 473 w 580"/>
                <a:gd name="T5" fmla="*/ 478 h 502"/>
                <a:gd name="T6" fmla="*/ 485 w 580"/>
                <a:gd name="T7" fmla="*/ 478 h 502"/>
                <a:gd name="T8" fmla="*/ 518 w 580"/>
                <a:gd name="T9" fmla="*/ 422 h 502"/>
                <a:gd name="T10" fmla="*/ 554 w 580"/>
                <a:gd name="T11" fmla="*/ 360 h 502"/>
                <a:gd name="T12" fmla="*/ 392 w 580"/>
                <a:gd name="T13" fmla="*/ 338 h 502"/>
                <a:gd name="T14" fmla="*/ 186 w 580"/>
                <a:gd name="T15" fmla="*/ 357 h 502"/>
                <a:gd name="T16" fmla="*/ 153 w 580"/>
                <a:gd name="T17" fmla="*/ 415 h 502"/>
                <a:gd name="T18" fmla="*/ 119 w 580"/>
                <a:gd name="T19" fmla="*/ 473 h 502"/>
                <a:gd name="T20" fmla="*/ 471 w 580"/>
                <a:gd name="T21" fmla="*/ 493 h 502"/>
                <a:gd name="T22" fmla="*/ 452 w 580"/>
                <a:gd name="T23" fmla="*/ 461 h 502"/>
                <a:gd name="T24" fmla="*/ 416 w 580"/>
                <a:gd name="T25" fmla="*/ 399 h 502"/>
                <a:gd name="T26" fmla="*/ 387 w 580"/>
                <a:gd name="T27" fmla="*/ 347 h 502"/>
                <a:gd name="T28" fmla="*/ 13 w 580"/>
                <a:gd name="T29" fmla="*/ 338 h 502"/>
                <a:gd name="T30" fmla="*/ 33 w 580"/>
                <a:gd name="T31" fmla="*/ 373 h 502"/>
                <a:gd name="T32" fmla="*/ 71 w 580"/>
                <a:gd name="T33" fmla="*/ 438 h 502"/>
                <a:gd name="T34" fmla="*/ 98 w 580"/>
                <a:gd name="T35" fmla="*/ 485 h 502"/>
                <a:gd name="T36" fmla="*/ 112 w 580"/>
                <a:gd name="T37" fmla="*/ 467 h 502"/>
                <a:gd name="T38" fmla="*/ 148 w 580"/>
                <a:gd name="T39" fmla="*/ 405 h 502"/>
                <a:gd name="T40" fmla="*/ 180 w 580"/>
                <a:gd name="T41" fmla="*/ 349 h 502"/>
                <a:gd name="T42" fmla="*/ 290 w 580"/>
                <a:gd name="T43" fmla="*/ 178 h 502"/>
                <a:gd name="T44" fmla="*/ 270 w 580"/>
                <a:gd name="T45" fmla="*/ 213 h 502"/>
                <a:gd name="T46" fmla="*/ 232 w 580"/>
                <a:gd name="T47" fmla="*/ 278 h 502"/>
                <a:gd name="T48" fmla="*/ 204 w 580"/>
                <a:gd name="T49" fmla="*/ 326 h 502"/>
                <a:gd name="T50" fmla="*/ 370 w 580"/>
                <a:gd name="T51" fmla="*/ 319 h 502"/>
                <a:gd name="T52" fmla="*/ 338 w 580"/>
                <a:gd name="T53" fmla="*/ 262 h 502"/>
                <a:gd name="T54" fmla="*/ 302 w 580"/>
                <a:gd name="T55" fmla="*/ 200 h 502"/>
                <a:gd name="T56" fmla="*/ 384 w 580"/>
                <a:gd name="T57" fmla="*/ 14 h 502"/>
                <a:gd name="T58" fmla="*/ 366 w 580"/>
                <a:gd name="T59" fmla="*/ 47 h 502"/>
                <a:gd name="T60" fmla="*/ 330 w 580"/>
                <a:gd name="T61" fmla="*/ 109 h 502"/>
                <a:gd name="T62" fmla="*/ 300 w 580"/>
                <a:gd name="T63" fmla="*/ 160 h 502"/>
                <a:gd name="T64" fmla="*/ 301 w 580"/>
                <a:gd name="T65" fmla="*/ 178 h 502"/>
                <a:gd name="T66" fmla="*/ 331 w 580"/>
                <a:gd name="T67" fmla="*/ 232 h 502"/>
                <a:gd name="T68" fmla="*/ 369 w 580"/>
                <a:gd name="T69" fmla="*/ 296 h 502"/>
                <a:gd name="T70" fmla="*/ 387 w 580"/>
                <a:gd name="T71" fmla="*/ 329 h 502"/>
                <a:gd name="T72" fmla="*/ 554 w 580"/>
                <a:gd name="T73" fmla="*/ 307 h 502"/>
                <a:gd name="T74" fmla="*/ 510 w 580"/>
                <a:gd name="T75" fmla="*/ 231 h 502"/>
                <a:gd name="T76" fmla="*/ 454 w 580"/>
                <a:gd name="T77" fmla="*/ 135 h 502"/>
                <a:gd name="T78" fmla="*/ 406 w 580"/>
                <a:gd name="T79" fmla="*/ 52 h 502"/>
                <a:gd name="T80" fmla="*/ 384 w 580"/>
                <a:gd name="T81" fmla="*/ 14 h 502"/>
                <a:gd name="T82" fmla="*/ 182 w 580"/>
                <a:gd name="T83" fmla="*/ 36 h 502"/>
                <a:gd name="T84" fmla="*/ 138 w 580"/>
                <a:gd name="T85" fmla="*/ 112 h 502"/>
                <a:gd name="T86" fmla="*/ 83 w 580"/>
                <a:gd name="T87" fmla="*/ 208 h 502"/>
                <a:gd name="T88" fmla="*/ 35 w 580"/>
                <a:gd name="T89" fmla="*/ 291 h 502"/>
                <a:gd name="T90" fmla="*/ 13 w 580"/>
                <a:gd name="T91" fmla="*/ 329 h 502"/>
                <a:gd name="T92" fmla="*/ 203 w 580"/>
                <a:gd name="T93" fmla="*/ 310 h 502"/>
                <a:gd name="T94" fmla="*/ 239 w 580"/>
                <a:gd name="T95" fmla="*/ 249 h 502"/>
                <a:gd name="T96" fmla="*/ 273 w 580"/>
                <a:gd name="T97" fmla="*/ 188 h 502"/>
                <a:gd name="T98" fmla="*/ 283 w 580"/>
                <a:gd name="T99" fmla="*/ 167 h 502"/>
                <a:gd name="T100" fmla="*/ 259 w 580"/>
                <a:gd name="T101" fmla="*/ 124 h 502"/>
                <a:gd name="T102" fmla="*/ 222 w 580"/>
                <a:gd name="T103" fmla="*/ 61 h 502"/>
                <a:gd name="T104" fmla="*/ 196 w 580"/>
                <a:gd name="T105" fmla="*/ 17 h 502"/>
                <a:gd name="T106" fmla="*/ 209 w 580"/>
                <a:gd name="T107" fmla="*/ 20 h 502"/>
                <a:gd name="T108" fmla="*/ 242 w 580"/>
                <a:gd name="T109" fmla="*/ 77 h 502"/>
                <a:gd name="T110" fmla="*/ 277 w 580"/>
                <a:gd name="T111" fmla="*/ 138 h 502"/>
                <a:gd name="T112" fmla="*/ 292 w 580"/>
                <a:gd name="T113" fmla="*/ 157 h 502"/>
                <a:gd name="T114" fmla="*/ 319 w 580"/>
                <a:gd name="T115" fmla="*/ 110 h 502"/>
                <a:gd name="T116" fmla="*/ 356 w 580"/>
                <a:gd name="T117" fmla="*/ 44 h 502"/>
                <a:gd name="T118" fmla="*/ 376 w 580"/>
                <a:gd name="T119" fmla="*/ 9 h 502"/>
                <a:gd name="T120" fmla="*/ 580 w 580"/>
                <a:gd name="T121" fmla="*/ 334 h 502"/>
                <a:gd name="T122" fmla="*/ 192 w 580"/>
                <a:gd name="T123"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502">
                  <a:moveTo>
                    <a:pt x="392" y="338"/>
                  </a:moveTo>
                  <a:lnTo>
                    <a:pt x="394" y="342"/>
                  </a:lnTo>
                  <a:lnTo>
                    <a:pt x="399" y="349"/>
                  </a:lnTo>
                  <a:lnTo>
                    <a:pt x="405" y="360"/>
                  </a:lnTo>
                  <a:lnTo>
                    <a:pt x="413" y="373"/>
                  </a:lnTo>
                  <a:lnTo>
                    <a:pt x="421" y="389"/>
                  </a:lnTo>
                  <a:lnTo>
                    <a:pt x="431" y="405"/>
                  </a:lnTo>
                  <a:lnTo>
                    <a:pt x="441" y="422"/>
                  </a:lnTo>
                  <a:lnTo>
                    <a:pt x="450" y="438"/>
                  </a:lnTo>
                  <a:lnTo>
                    <a:pt x="459" y="453"/>
                  </a:lnTo>
                  <a:lnTo>
                    <a:pt x="467" y="467"/>
                  </a:lnTo>
                  <a:lnTo>
                    <a:pt x="473" y="478"/>
                  </a:lnTo>
                  <a:lnTo>
                    <a:pt x="477" y="485"/>
                  </a:lnTo>
                  <a:lnTo>
                    <a:pt x="479" y="488"/>
                  </a:lnTo>
                  <a:lnTo>
                    <a:pt x="481" y="485"/>
                  </a:lnTo>
                  <a:lnTo>
                    <a:pt x="485" y="478"/>
                  </a:lnTo>
                  <a:lnTo>
                    <a:pt x="491" y="467"/>
                  </a:lnTo>
                  <a:lnTo>
                    <a:pt x="500" y="453"/>
                  </a:lnTo>
                  <a:lnTo>
                    <a:pt x="509" y="438"/>
                  </a:lnTo>
                  <a:lnTo>
                    <a:pt x="518" y="422"/>
                  </a:lnTo>
                  <a:lnTo>
                    <a:pt x="528" y="405"/>
                  </a:lnTo>
                  <a:lnTo>
                    <a:pt x="538" y="389"/>
                  </a:lnTo>
                  <a:lnTo>
                    <a:pt x="546" y="373"/>
                  </a:lnTo>
                  <a:lnTo>
                    <a:pt x="554" y="360"/>
                  </a:lnTo>
                  <a:lnTo>
                    <a:pt x="560" y="349"/>
                  </a:lnTo>
                  <a:lnTo>
                    <a:pt x="565" y="342"/>
                  </a:lnTo>
                  <a:lnTo>
                    <a:pt x="567" y="338"/>
                  </a:lnTo>
                  <a:lnTo>
                    <a:pt x="392" y="338"/>
                  </a:lnTo>
                  <a:close/>
                  <a:moveTo>
                    <a:pt x="197" y="338"/>
                  </a:moveTo>
                  <a:lnTo>
                    <a:pt x="196" y="341"/>
                  </a:lnTo>
                  <a:lnTo>
                    <a:pt x="192" y="347"/>
                  </a:lnTo>
                  <a:lnTo>
                    <a:pt x="186" y="357"/>
                  </a:lnTo>
                  <a:lnTo>
                    <a:pt x="179" y="369"/>
                  </a:lnTo>
                  <a:lnTo>
                    <a:pt x="171" y="383"/>
                  </a:lnTo>
                  <a:lnTo>
                    <a:pt x="162" y="399"/>
                  </a:lnTo>
                  <a:lnTo>
                    <a:pt x="153" y="415"/>
                  </a:lnTo>
                  <a:lnTo>
                    <a:pt x="144" y="431"/>
                  </a:lnTo>
                  <a:lnTo>
                    <a:pt x="135" y="446"/>
                  </a:lnTo>
                  <a:lnTo>
                    <a:pt x="126" y="461"/>
                  </a:lnTo>
                  <a:lnTo>
                    <a:pt x="119" y="473"/>
                  </a:lnTo>
                  <a:lnTo>
                    <a:pt x="114" y="483"/>
                  </a:lnTo>
                  <a:lnTo>
                    <a:pt x="110" y="490"/>
                  </a:lnTo>
                  <a:lnTo>
                    <a:pt x="108" y="493"/>
                  </a:lnTo>
                  <a:lnTo>
                    <a:pt x="471" y="493"/>
                  </a:lnTo>
                  <a:lnTo>
                    <a:pt x="469" y="490"/>
                  </a:lnTo>
                  <a:lnTo>
                    <a:pt x="465" y="483"/>
                  </a:lnTo>
                  <a:lnTo>
                    <a:pt x="460" y="473"/>
                  </a:lnTo>
                  <a:lnTo>
                    <a:pt x="452" y="461"/>
                  </a:lnTo>
                  <a:lnTo>
                    <a:pt x="444" y="446"/>
                  </a:lnTo>
                  <a:lnTo>
                    <a:pt x="435" y="431"/>
                  </a:lnTo>
                  <a:lnTo>
                    <a:pt x="426" y="415"/>
                  </a:lnTo>
                  <a:lnTo>
                    <a:pt x="416" y="399"/>
                  </a:lnTo>
                  <a:lnTo>
                    <a:pt x="408" y="383"/>
                  </a:lnTo>
                  <a:lnTo>
                    <a:pt x="399" y="369"/>
                  </a:lnTo>
                  <a:lnTo>
                    <a:pt x="392" y="357"/>
                  </a:lnTo>
                  <a:lnTo>
                    <a:pt x="387" y="347"/>
                  </a:lnTo>
                  <a:lnTo>
                    <a:pt x="383" y="341"/>
                  </a:lnTo>
                  <a:lnTo>
                    <a:pt x="382" y="338"/>
                  </a:lnTo>
                  <a:lnTo>
                    <a:pt x="197" y="338"/>
                  </a:lnTo>
                  <a:close/>
                  <a:moveTo>
                    <a:pt x="13" y="338"/>
                  </a:moveTo>
                  <a:lnTo>
                    <a:pt x="15" y="342"/>
                  </a:lnTo>
                  <a:lnTo>
                    <a:pt x="19" y="349"/>
                  </a:lnTo>
                  <a:lnTo>
                    <a:pt x="25" y="359"/>
                  </a:lnTo>
                  <a:lnTo>
                    <a:pt x="33" y="373"/>
                  </a:lnTo>
                  <a:lnTo>
                    <a:pt x="42" y="388"/>
                  </a:lnTo>
                  <a:lnTo>
                    <a:pt x="51" y="405"/>
                  </a:lnTo>
                  <a:lnTo>
                    <a:pt x="61" y="421"/>
                  </a:lnTo>
                  <a:lnTo>
                    <a:pt x="71" y="438"/>
                  </a:lnTo>
                  <a:lnTo>
                    <a:pt x="80" y="453"/>
                  </a:lnTo>
                  <a:lnTo>
                    <a:pt x="87" y="467"/>
                  </a:lnTo>
                  <a:lnTo>
                    <a:pt x="94" y="478"/>
                  </a:lnTo>
                  <a:lnTo>
                    <a:pt x="98" y="485"/>
                  </a:lnTo>
                  <a:lnTo>
                    <a:pt x="100" y="488"/>
                  </a:lnTo>
                  <a:lnTo>
                    <a:pt x="102" y="485"/>
                  </a:lnTo>
                  <a:lnTo>
                    <a:pt x="106" y="478"/>
                  </a:lnTo>
                  <a:lnTo>
                    <a:pt x="112" y="467"/>
                  </a:lnTo>
                  <a:lnTo>
                    <a:pt x="120" y="453"/>
                  </a:lnTo>
                  <a:lnTo>
                    <a:pt x="129" y="438"/>
                  </a:lnTo>
                  <a:lnTo>
                    <a:pt x="138" y="422"/>
                  </a:lnTo>
                  <a:lnTo>
                    <a:pt x="148" y="405"/>
                  </a:lnTo>
                  <a:lnTo>
                    <a:pt x="157" y="389"/>
                  </a:lnTo>
                  <a:lnTo>
                    <a:pt x="166" y="373"/>
                  </a:lnTo>
                  <a:lnTo>
                    <a:pt x="174" y="360"/>
                  </a:lnTo>
                  <a:lnTo>
                    <a:pt x="180" y="349"/>
                  </a:lnTo>
                  <a:lnTo>
                    <a:pt x="184" y="342"/>
                  </a:lnTo>
                  <a:lnTo>
                    <a:pt x="186" y="338"/>
                  </a:lnTo>
                  <a:lnTo>
                    <a:pt x="13" y="338"/>
                  </a:lnTo>
                  <a:close/>
                  <a:moveTo>
                    <a:pt x="290" y="178"/>
                  </a:moveTo>
                  <a:lnTo>
                    <a:pt x="288" y="182"/>
                  </a:lnTo>
                  <a:lnTo>
                    <a:pt x="284" y="189"/>
                  </a:lnTo>
                  <a:lnTo>
                    <a:pt x="277" y="200"/>
                  </a:lnTo>
                  <a:lnTo>
                    <a:pt x="270" y="213"/>
                  </a:lnTo>
                  <a:lnTo>
                    <a:pt x="261" y="229"/>
                  </a:lnTo>
                  <a:lnTo>
                    <a:pt x="251" y="245"/>
                  </a:lnTo>
                  <a:lnTo>
                    <a:pt x="242" y="262"/>
                  </a:lnTo>
                  <a:lnTo>
                    <a:pt x="232" y="278"/>
                  </a:lnTo>
                  <a:lnTo>
                    <a:pt x="224" y="293"/>
                  </a:lnTo>
                  <a:lnTo>
                    <a:pt x="215" y="308"/>
                  </a:lnTo>
                  <a:lnTo>
                    <a:pt x="209" y="319"/>
                  </a:lnTo>
                  <a:lnTo>
                    <a:pt x="204" y="326"/>
                  </a:lnTo>
                  <a:lnTo>
                    <a:pt x="202" y="329"/>
                  </a:lnTo>
                  <a:lnTo>
                    <a:pt x="376" y="329"/>
                  </a:lnTo>
                  <a:lnTo>
                    <a:pt x="375" y="326"/>
                  </a:lnTo>
                  <a:lnTo>
                    <a:pt x="370" y="319"/>
                  </a:lnTo>
                  <a:lnTo>
                    <a:pt x="364" y="308"/>
                  </a:lnTo>
                  <a:lnTo>
                    <a:pt x="356" y="293"/>
                  </a:lnTo>
                  <a:lnTo>
                    <a:pt x="347" y="278"/>
                  </a:lnTo>
                  <a:lnTo>
                    <a:pt x="338" y="262"/>
                  </a:lnTo>
                  <a:lnTo>
                    <a:pt x="328" y="245"/>
                  </a:lnTo>
                  <a:lnTo>
                    <a:pt x="319" y="229"/>
                  </a:lnTo>
                  <a:lnTo>
                    <a:pt x="310" y="213"/>
                  </a:lnTo>
                  <a:lnTo>
                    <a:pt x="302" y="200"/>
                  </a:lnTo>
                  <a:lnTo>
                    <a:pt x="296" y="189"/>
                  </a:lnTo>
                  <a:lnTo>
                    <a:pt x="292" y="182"/>
                  </a:lnTo>
                  <a:lnTo>
                    <a:pt x="290" y="178"/>
                  </a:lnTo>
                  <a:close/>
                  <a:moveTo>
                    <a:pt x="384" y="14"/>
                  </a:moveTo>
                  <a:lnTo>
                    <a:pt x="383" y="17"/>
                  </a:lnTo>
                  <a:lnTo>
                    <a:pt x="379" y="23"/>
                  </a:lnTo>
                  <a:lnTo>
                    <a:pt x="373" y="33"/>
                  </a:lnTo>
                  <a:lnTo>
                    <a:pt x="366" y="47"/>
                  </a:lnTo>
                  <a:lnTo>
                    <a:pt x="358" y="61"/>
                  </a:lnTo>
                  <a:lnTo>
                    <a:pt x="349" y="77"/>
                  </a:lnTo>
                  <a:lnTo>
                    <a:pt x="339" y="93"/>
                  </a:lnTo>
                  <a:lnTo>
                    <a:pt x="330" y="109"/>
                  </a:lnTo>
                  <a:lnTo>
                    <a:pt x="321" y="124"/>
                  </a:lnTo>
                  <a:lnTo>
                    <a:pt x="313" y="139"/>
                  </a:lnTo>
                  <a:lnTo>
                    <a:pt x="306" y="151"/>
                  </a:lnTo>
                  <a:lnTo>
                    <a:pt x="300" y="160"/>
                  </a:lnTo>
                  <a:lnTo>
                    <a:pt x="297" y="167"/>
                  </a:lnTo>
                  <a:lnTo>
                    <a:pt x="295" y="169"/>
                  </a:lnTo>
                  <a:lnTo>
                    <a:pt x="297" y="172"/>
                  </a:lnTo>
                  <a:lnTo>
                    <a:pt x="301" y="178"/>
                  </a:lnTo>
                  <a:lnTo>
                    <a:pt x="306" y="188"/>
                  </a:lnTo>
                  <a:lnTo>
                    <a:pt x="314" y="201"/>
                  </a:lnTo>
                  <a:lnTo>
                    <a:pt x="322" y="216"/>
                  </a:lnTo>
                  <a:lnTo>
                    <a:pt x="331" y="232"/>
                  </a:lnTo>
                  <a:lnTo>
                    <a:pt x="341" y="249"/>
                  </a:lnTo>
                  <a:lnTo>
                    <a:pt x="351" y="265"/>
                  </a:lnTo>
                  <a:lnTo>
                    <a:pt x="360" y="282"/>
                  </a:lnTo>
                  <a:lnTo>
                    <a:pt x="369" y="296"/>
                  </a:lnTo>
                  <a:lnTo>
                    <a:pt x="376" y="310"/>
                  </a:lnTo>
                  <a:lnTo>
                    <a:pt x="382" y="320"/>
                  </a:lnTo>
                  <a:lnTo>
                    <a:pt x="386" y="327"/>
                  </a:lnTo>
                  <a:lnTo>
                    <a:pt x="387" y="329"/>
                  </a:lnTo>
                  <a:lnTo>
                    <a:pt x="567" y="329"/>
                  </a:lnTo>
                  <a:lnTo>
                    <a:pt x="565" y="326"/>
                  </a:lnTo>
                  <a:lnTo>
                    <a:pt x="560" y="319"/>
                  </a:lnTo>
                  <a:lnTo>
                    <a:pt x="554" y="307"/>
                  </a:lnTo>
                  <a:lnTo>
                    <a:pt x="545" y="291"/>
                  </a:lnTo>
                  <a:lnTo>
                    <a:pt x="535" y="273"/>
                  </a:lnTo>
                  <a:lnTo>
                    <a:pt x="523" y="253"/>
                  </a:lnTo>
                  <a:lnTo>
                    <a:pt x="510" y="231"/>
                  </a:lnTo>
                  <a:lnTo>
                    <a:pt x="496" y="208"/>
                  </a:lnTo>
                  <a:lnTo>
                    <a:pt x="482" y="184"/>
                  </a:lnTo>
                  <a:lnTo>
                    <a:pt x="468" y="159"/>
                  </a:lnTo>
                  <a:lnTo>
                    <a:pt x="454" y="135"/>
                  </a:lnTo>
                  <a:lnTo>
                    <a:pt x="441" y="112"/>
                  </a:lnTo>
                  <a:lnTo>
                    <a:pt x="428" y="90"/>
                  </a:lnTo>
                  <a:lnTo>
                    <a:pt x="416" y="70"/>
                  </a:lnTo>
                  <a:lnTo>
                    <a:pt x="406" y="52"/>
                  </a:lnTo>
                  <a:lnTo>
                    <a:pt x="397" y="36"/>
                  </a:lnTo>
                  <a:lnTo>
                    <a:pt x="391" y="24"/>
                  </a:lnTo>
                  <a:lnTo>
                    <a:pt x="386" y="17"/>
                  </a:lnTo>
                  <a:lnTo>
                    <a:pt x="384" y="14"/>
                  </a:lnTo>
                  <a:close/>
                  <a:moveTo>
                    <a:pt x="194" y="14"/>
                  </a:moveTo>
                  <a:lnTo>
                    <a:pt x="193" y="17"/>
                  </a:lnTo>
                  <a:lnTo>
                    <a:pt x="188" y="24"/>
                  </a:lnTo>
                  <a:lnTo>
                    <a:pt x="182" y="36"/>
                  </a:lnTo>
                  <a:lnTo>
                    <a:pt x="173" y="52"/>
                  </a:lnTo>
                  <a:lnTo>
                    <a:pt x="163" y="70"/>
                  </a:lnTo>
                  <a:lnTo>
                    <a:pt x="151" y="90"/>
                  </a:lnTo>
                  <a:lnTo>
                    <a:pt x="138" y="112"/>
                  </a:lnTo>
                  <a:lnTo>
                    <a:pt x="125" y="135"/>
                  </a:lnTo>
                  <a:lnTo>
                    <a:pt x="111" y="159"/>
                  </a:lnTo>
                  <a:lnTo>
                    <a:pt x="97" y="184"/>
                  </a:lnTo>
                  <a:lnTo>
                    <a:pt x="83" y="208"/>
                  </a:lnTo>
                  <a:lnTo>
                    <a:pt x="69" y="231"/>
                  </a:lnTo>
                  <a:lnTo>
                    <a:pt x="57" y="253"/>
                  </a:lnTo>
                  <a:lnTo>
                    <a:pt x="45" y="273"/>
                  </a:lnTo>
                  <a:lnTo>
                    <a:pt x="35" y="291"/>
                  </a:lnTo>
                  <a:lnTo>
                    <a:pt x="26" y="307"/>
                  </a:lnTo>
                  <a:lnTo>
                    <a:pt x="19" y="319"/>
                  </a:lnTo>
                  <a:lnTo>
                    <a:pt x="15" y="326"/>
                  </a:lnTo>
                  <a:lnTo>
                    <a:pt x="13" y="329"/>
                  </a:lnTo>
                  <a:lnTo>
                    <a:pt x="192" y="329"/>
                  </a:lnTo>
                  <a:lnTo>
                    <a:pt x="193" y="327"/>
                  </a:lnTo>
                  <a:lnTo>
                    <a:pt x="197" y="320"/>
                  </a:lnTo>
                  <a:lnTo>
                    <a:pt x="203" y="310"/>
                  </a:lnTo>
                  <a:lnTo>
                    <a:pt x="210" y="296"/>
                  </a:lnTo>
                  <a:lnTo>
                    <a:pt x="219" y="282"/>
                  </a:lnTo>
                  <a:lnTo>
                    <a:pt x="229" y="265"/>
                  </a:lnTo>
                  <a:lnTo>
                    <a:pt x="239" y="249"/>
                  </a:lnTo>
                  <a:lnTo>
                    <a:pt x="248" y="232"/>
                  </a:lnTo>
                  <a:lnTo>
                    <a:pt x="258" y="216"/>
                  </a:lnTo>
                  <a:lnTo>
                    <a:pt x="266" y="201"/>
                  </a:lnTo>
                  <a:lnTo>
                    <a:pt x="273" y="188"/>
                  </a:lnTo>
                  <a:lnTo>
                    <a:pt x="279" y="178"/>
                  </a:lnTo>
                  <a:lnTo>
                    <a:pt x="283" y="172"/>
                  </a:lnTo>
                  <a:lnTo>
                    <a:pt x="285" y="169"/>
                  </a:lnTo>
                  <a:lnTo>
                    <a:pt x="283" y="167"/>
                  </a:lnTo>
                  <a:lnTo>
                    <a:pt x="280" y="160"/>
                  </a:lnTo>
                  <a:lnTo>
                    <a:pt x="274" y="151"/>
                  </a:lnTo>
                  <a:lnTo>
                    <a:pt x="267" y="139"/>
                  </a:lnTo>
                  <a:lnTo>
                    <a:pt x="259" y="124"/>
                  </a:lnTo>
                  <a:lnTo>
                    <a:pt x="250" y="109"/>
                  </a:lnTo>
                  <a:lnTo>
                    <a:pt x="241" y="93"/>
                  </a:lnTo>
                  <a:lnTo>
                    <a:pt x="231" y="77"/>
                  </a:lnTo>
                  <a:lnTo>
                    <a:pt x="222" y="61"/>
                  </a:lnTo>
                  <a:lnTo>
                    <a:pt x="213" y="47"/>
                  </a:lnTo>
                  <a:lnTo>
                    <a:pt x="206" y="33"/>
                  </a:lnTo>
                  <a:lnTo>
                    <a:pt x="200" y="23"/>
                  </a:lnTo>
                  <a:lnTo>
                    <a:pt x="196" y="17"/>
                  </a:lnTo>
                  <a:lnTo>
                    <a:pt x="194" y="14"/>
                  </a:lnTo>
                  <a:close/>
                  <a:moveTo>
                    <a:pt x="202" y="9"/>
                  </a:moveTo>
                  <a:lnTo>
                    <a:pt x="204" y="12"/>
                  </a:lnTo>
                  <a:lnTo>
                    <a:pt x="209" y="20"/>
                  </a:lnTo>
                  <a:lnTo>
                    <a:pt x="215" y="30"/>
                  </a:lnTo>
                  <a:lnTo>
                    <a:pt x="224" y="44"/>
                  </a:lnTo>
                  <a:lnTo>
                    <a:pt x="232" y="60"/>
                  </a:lnTo>
                  <a:lnTo>
                    <a:pt x="242" y="77"/>
                  </a:lnTo>
                  <a:lnTo>
                    <a:pt x="251" y="93"/>
                  </a:lnTo>
                  <a:lnTo>
                    <a:pt x="261" y="110"/>
                  </a:lnTo>
                  <a:lnTo>
                    <a:pt x="270" y="125"/>
                  </a:lnTo>
                  <a:lnTo>
                    <a:pt x="277" y="138"/>
                  </a:lnTo>
                  <a:lnTo>
                    <a:pt x="284" y="149"/>
                  </a:lnTo>
                  <a:lnTo>
                    <a:pt x="288" y="157"/>
                  </a:lnTo>
                  <a:lnTo>
                    <a:pt x="290" y="160"/>
                  </a:lnTo>
                  <a:lnTo>
                    <a:pt x="292" y="157"/>
                  </a:lnTo>
                  <a:lnTo>
                    <a:pt x="296" y="149"/>
                  </a:lnTo>
                  <a:lnTo>
                    <a:pt x="302" y="138"/>
                  </a:lnTo>
                  <a:lnTo>
                    <a:pt x="310" y="125"/>
                  </a:lnTo>
                  <a:lnTo>
                    <a:pt x="319" y="110"/>
                  </a:lnTo>
                  <a:lnTo>
                    <a:pt x="328" y="93"/>
                  </a:lnTo>
                  <a:lnTo>
                    <a:pt x="338" y="77"/>
                  </a:lnTo>
                  <a:lnTo>
                    <a:pt x="347" y="60"/>
                  </a:lnTo>
                  <a:lnTo>
                    <a:pt x="356" y="44"/>
                  </a:lnTo>
                  <a:lnTo>
                    <a:pt x="364" y="30"/>
                  </a:lnTo>
                  <a:lnTo>
                    <a:pt x="370" y="20"/>
                  </a:lnTo>
                  <a:lnTo>
                    <a:pt x="375" y="12"/>
                  </a:lnTo>
                  <a:lnTo>
                    <a:pt x="376" y="9"/>
                  </a:lnTo>
                  <a:lnTo>
                    <a:pt x="202" y="9"/>
                  </a:lnTo>
                  <a:close/>
                  <a:moveTo>
                    <a:pt x="192" y="0"/>
                  </a:moveTo>
                  <a:lnTo>
                    <a:pt x="387" y="0"/>
                  </a:lnTo>
                  <a:lnTo>
                    <a:pt x="580" y="334"/>
                  </a:lnTo>
                  <a:lnTo>
                    <a:pt x="482" y="502"/>
                  </a:lnTo>
                  <a:lnTo>
                    <a:pt x="97" y="502"/>
                  </a:lnTo>
                  <a:lnTo>
                    <a:pt x="0" y="334"/>
                  </a:lnTo>
                  <a:lnTo>
                    <a:pt x="19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34">
              <a:extLst>
                <a:ext uri="{FF2B5EF4-FFF2-40B4-BE49-F238E27FC236}">
                  <a16:creationId xmlns:a16="http://schemas.microsoft.com/office/drawing/2014/main" id="{5A9B6C0B-D8E0-FBEC-188A-90B324FB88E7}"/>
                </a:ext>
              </a:extLst>
            </p:cNvPr>
            <p:cNvSpPr>
              <a:spLocks/>
            </p:cNvSpPr>
            <p:nvPr/>
          </p:nvSpPr>
          <p:spPr bwMode="auto">
            <a:xfrm>
              <a:off x="1597932" y="2651964"/>
              <a:ext cx="66258" cy="80456"/>
            </a:xfrm>
            <a:custGeom>
              <a:avLst/>
              <a:gdLst>
                <a:gd name="T0" fmla="*/ 0 w 84"/>
                <a:gd name="T1" fmla="*/ 0 h 101"/>
                <a:gd name="T2" fmla="*/ 25 w 84"/>
                <a:gd name="T3" fmla="*/ 0 h 101"/>
                <a:gd name="T4" fmla="*/ 53 w 84"/>
                <a:gd name="T5" fmla="*/ 48 h 101"/>
                <a:gd name="T6" fmla="*/ 66 w 84"/>
                <a:gd name="T7" fmla="*/ 72 h 101"/>
                <a:gd name="T8" fmla="*/ 66 w 84"/>
                <a:gd name="T9" fmla="*/ 60 h 101"/>
                <a:gd name="T10" fmla="*/ 65 w 84"/>
                <a:gd name="T11" fmla="*/ 45 h 101"/>
                <a:gd name="T12" fmla="*/ 65 w 84"/>
                <a:gd name="T13" fmla="*/ 32 h 101"/>
                <a:gd name="T14" fmla="*/ 65 w 84"/>
                <a:gd name="T15" fmla="*/ 0 h 101"/>
                <a:gd name="T16" fmla="*/ 84 w 84"/>
                <a:gd name="T17" fmla="*/ 0 h 101"/>
                <a:gd name="T18" fmla="*/ 84 w 84"/>
                <a:gd name="T19" fmla="*/ 101 h 101"/>
                <a:gd name="T20" fmla="*/ 58 w 84"/>
                <a:gd name="T21" fmla="*/ 101 h 101"/>
                <a:gd name="T22" fmla="*/ 29 w 84"/>
                <a:gd name="T23" fmla="*/ 50 h 101"/>
                <a:gd name="T24" fmla="*/ 23 w 84"/>
                <a:gd name="T25" fmla="*/ 39 h 101"/>
                <a:gd name="T26" fmla="*/ 18 w 84"/>
                <a:gd name="T27" fmla="*/ 28 h 101"/>
                <a:gd name="T28" fmla="*/ 18 w 84"/>
                <a:gd name="T29" fmla="*/ 39 h 101"/>
                <a:gd name="T30" fmla="*/ 19 w 84"/>
                <a:gd name="T31" fmla="*/ 52 h 101"/>
                <a:gd name="T32" fmla="*/ 19 w 84"/>
                <a:gd name="T33" fmla="*/ 65 h 101"/>
                <a:gd name="T34" fmla="*/ 19 w 84"/>
                <a:gd name="T35" fmla="*/ 101 h 101"/>
                <a:gd name="T36" fmla="*/ 0 w 84"/>
                <a:gd name="T37" fmla="*/ 101 h 101"/>
                <a:gd name="T38" fmla="*/ 0 w 84"/>
                <a:gd name="T3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01">
                  <a:moveTo>
                    <a:pt x="0" y="0"/>
                  </a:moveTo>
                  <a:lnTo>
                    <a:pt x="25" y="0"/>
                  </a:lnTo>
                  <a:lnTo>
                    <a:pt x="53" y="48"/>
                  </a:lnTo>
                  <a:lnTo>
                    <a:pt x="66" y="72"/>
                  </a:lnTo>
                  <a:lnTo>
                    <a:pt x="66" y="60"/>
                  </a:lnTo>
                  <a:lnTo>
                    <a:pt x="65" y="45"/>
                  </a:lnTo>
                  <a:lnTo>
                    <a:pt x="65" y="32"/>
                  </a:lnTo>
                  <a:lnTo>
                    <a:pt x="65" y="0"/>
                  </a:lnTo>
                  <a:lnTo>
                    <a:pt x="84" y="0"/>
                  </a:lnTo>
                  <a:lnTo>
                    <a:pt x="84" y="101"/>
                  </a:lnTo>
                  <a:lnTo>
                    <a:pt x="58" y="101"/>
                  </a:lnTo>
                  <a:lnTo>
                    <a:pt x="29" y="50"/>
                  </a:lnTo>
                  <a:lnTo>
                    <a:pt x="23" y="39"/>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35">
              <a:extLst>
                <a:ext uri="{FF2B5EF4-FFF2-40B4-BE49-F238E27FC236}">
                  <a16:creationId xmlns:a16="http://schemas.microsoft.com/office/drawing/2014/main" id="{8D34245F-91F6-675D-0161-975607FB4EBB}"/>
                </a:ext>
              </a:extLst>
            </p:cNvPr>
            <p:cNvSpPr>
              <a:spLocks noEditPoints="1"/>
            </p:cNvSpPr>
            <p:nvPr/>
          </p:nvSpPr>
          <p:spPr bwMode="auto">
            <a:xfrm>
              <a:off x="1680754" y="2651964"/>
              <a:ext cx="73357" cy="80456"/>
            </a:xfrm>
            <a:custGeom>
              <a:avLst/>
              <a:gdLst>
                <a:gd name="T0" fmla="*/ 45 w 92"/>
                <a:gd name="T1" fmla="*/ 22 h 101"/>
                <a:gd name="T2" fmla="*/ 40 w 92"/>
                <a:gd name="T3" fmla="*/ 39 h 101"/>
                <a:gd name="T4" fmla="*/ 31 w 92"/>
                <a:gd name="T5" fmla="*/ 65 h 101"/>
                <a:gd name="T6" fmla="*/ 59 w 92"/>
                <a:gd name="T7" fmla="*/ 65 h 101"/>
                <a:gd name="T8" fmla="*/ 49 w 92"/>
                <a:gd name="T9" fmla="*/ 39 h 101"/>
                <a:gd name="T10" fmla="*/ 45 w 92"/>
                <a:gd name="T11" fmla="*/ 22 h 101"/>
                <a:gd name="T12" fmla="*/ 45 w 92"/>
                <a:gd name="T13" fmla="*/ 22 h 101"/>
                <a:gd name="T14" fmla="*/ 35 w 92"/>
                <a:gd name="T15" fmla="*/ 0 h 101"/>
                <a:gd name="T16" fmla="*/ 56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49" y="39"/>
                  </a:lnTo>
                  <a:lnTo>
                    <a:pt x="45" y="22"/>
                  </a:lnTo>
                  <a:lnTo>
                    <a:pt x="45" y="22"/>
                  </a:lnTo>
                  <a:close/>
                  <a:moveTo>
                    <a:pt x="35" y="0"/>
                  </a:moveTo>
                  <a:lnTo>
                    <a:pt x="56"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36">
              <a:extLst>
                <a:ext uri="{FF2B5EF4-FFF2-40B4-BE49-F238E27FC236}">
                  <a16:creationId xmlns:a16="http://schemas.microsoft.com/office/drawing/2014/main" id="{8B80F258-676D-38DD-F768-1F70094005DA}"/>
                </a:ext>
              </a:extLst>
            </p:cNvPr>
            <p:cNvSpPr>
              <a:spLocks/>
            </p:cNvSpPr>
            <p:nvPr/>
          </p:nvSpPr>
          <p:spPr bwMode="auto">
            <a:xfrm>
              <a:off x="1758843" y="2651964"/>
              <a:ext cx="56792" cy="80456"/>
            </a:xfrm>
            <a:custGeom>
              <a:avLst/>
              <a:gdLst>
                <a:gd name="T0" fmla="*/ 0 w 71"/>
                <a:gd name="T1" fmla="*/ 0 h 101"/>
                <a:gd name="T2" fmla="*/ 71 w 71"/>
                <a:gd name="T3" fmla="*/ 0 h 101"/>
                <a:gd name="T4" fmla="*/ 71 w 71"/>
                <a:gd name="T5" fmla="*/ 17 h 101"/>
                <a:gd name="T6" fmla="*/ 46 w 71"/>
                <a:gd name="T7" fmla="*/ 17 h 101"/>
                <a:gd name="T8" fmla="*/ 46 w 71"/>
                <a:gd name="T9" fmla="*/ 101 h 101"/>
                <a:gd name="T10" fmla="*/ 26 w 71"/>
                <a:gd name="T11" fmla="*/ 101 h 101"/>
                <a:gd name="T12" fmla="*/ 26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6" y="17"/>
                  </a:lnTo>
                  <a:lnTo>
                    <a:pt x="46" y="101"/>
                  </a:lnTo>
                  <a:lnTo>
                    <a:pt x="26" y="101"/>
                  </a:lnTo>
                  <a:lnTo>
                    <a:pt x="26" y="17"/>
                  </a:lnTo>
                  <a:lnTo>
                    <a:pt x="0" y="1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Rectangle 37">
              <a:extLst>
                <a:ext uri="{FF2B5EF4-FFF2-40B4-BE49-F238E27FC236}">
                  <a16:creationId xmlns:a16="http://schemas.microsoft.com/office/drawing/2014/main" id="{993FB4BC-8E86-BF21-E7DB-50A6AD93E44D}"/>
                </a:ext>
              </a:extLst>
            </p:cNvPr>
            <p:cNvSpPr>
              <a:spLocks noChangeArrowheads="1"/>
            </p:cNvSpPr>
            <p:nvPr/>
          </p:nvSpPr>
          <p:spPr bwMode="auto">
            <a:xfrm>
              <a:off x="1832200" y="2651964"/>
              <a:ext cx="16564" cy="80456"/>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38">
              <a:extLst>
                <a:ext uri="{FF2B5EF4-FFF2-40B4-BE49-F238E27FC236}">
                  <a16:creationId xmlns:a16="http://schemas.microsoft.com/office/drawing/2014/main" id="{8558D9F5-8DA3-2C55-EF2C-4E3C8B9372E6}"/>
                </a:ext>
              </a:extLst>
            </p:cNvPr>
            <p:cNvSpPr>
              <a:spLocks noEditPoints="1"/>
            </p:cNvSpPr>
            <p:nvPr/>
          </p:nvSpPr>
          <p:spPr bwMode="auto">
            <a:xfrm>
              <a:off x="1867695" y="2651964"/>
              <a:ext cx="73357" cy="80456"/>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1 w 94"/>
                <a:gd name="T11" fmla="*/ 51 h 104"/>
                <a:gd name="T12" fmla="*/ 22 w 94"/>
                <a:gd name="T13" fmla="*/ 63 h 104"/>
                <a:gd name="T14" fmla="*/ 25 w 94"/>
                <a:gd name="T15" fmla="*/ 72 h 104"/>
                <a:gd name="T16" fmla="*/ 30 w 94"/>
                <a:gd name="T17" fmla="*/ 80 h 104"/>
                <a:gd name="T18" fmla="*/ 37 w 94"/>
                <a:gd name="T19" fmla="*/ 84 h 104"/>
                <a:gd name="T20" fmla="*/ 47 w 94"/>
                <a:gd name="T21" fmla="*/ 86 h 104"/>
                <a:gd name="T22" fmla="*/ 55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9 w 94"/>
                <a:gd name="T37" fmla="*/ 19 h 104"/>
                <a:gd name="T38" fmla="*/ 47 w 94"/>
                <a:gd name="T39" fmla="*/ 17 h 104"/>
                <a:gd name="T40" fmla="*/ 49 w 94"/>
                <a:gd name="T41" fmla="*/ 0 h 104"/>
                <a:gd name="T42" fmla="*/ 62 w 94"/>
                <a:gd name="T43" fmla="*/ 1 h 104"/>
                <a:gd name="T44" fmla="*/ 73 w 94"/>
                <a:gd name="T45" fmla="*/ 5 h 104"/>
                <a:gd name="T46" fmla="*/ 82 w 94"/>
                <a:gd name="T47" fmla="*/ 12 h 104"/>
                <a:gd name="T48" fmla="*/ 89 w 94"/>
                <a:gd name="T49" fmla="*/ 22 h 104"/>
                <a:gd name="T50" fmla="*/ 93 w 94"/>
                <a:gd name="T51" fmla="*/ 34 h 104"/>
                <a:gd name="T52" fmla="*/ 94 w 94"/>
                <a:gd name="T53" fmla="*/ 50 h 104"/>
                <a:gd name="T54" fmla="*/ 93 w 94"/>
                <a:gd name="T55" fmla="*/ 66 h 104"/>
                <a:gd name="T56" fmla="*/ 88 w 94"/>
                <a:gd name="T57" fmla="*/ 79 h 104"/>
                <a:gd name="T58" fmla="*/ 80 w 94"/>
                <a:gd name="T59" fmla="*/ 89 h 104"/>
                <a:gd name="T60" fmla="*/ 70 w 94"/>
                <a:gd name="T61" fmla="*/ 97 h 104"/>
                <a:gd name="T62" fmla="*/ 59 w 94"/>
                <a:gd name="T63" fmla="*/ 102 h 104"/>
                <a:gd name="T64" fmla="*/ 46 w 94"/>
                <a:gd name="T65" fmla="*/ 104 h 104"/>
                <a:gd name="T66" fmla="*/ 32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5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1" y="51"/>
                  </a:lnTo>
                  <a:lnTo>
                    <a:pt x="22" y="63"/>
                  </a:lnTo>
                  <a:lnTo>
                    <a:pt x="25" y="72"/>
                  </a:lnTo>
                  <a:lnTo>
                    <a:pt x="30" y="80"/>
                  </a:lnTo>
                  <a:lnTo>
                    <a:pt x="37" y="84"/>
                  </a:lnTo>
                  <a:lnTo>
                    <a:pt x="47" y="86"/>
                  </a:lnTo>
                  <a:lnTo>
                    <a:pt x="55" y="85"/>
                  </a:lnTo>
                  <a:lnTo>
                    <a:pt x="62" y="81"/>
                  </a:lnTo>
                  <a:lnTo>
                    <a:pt x="68" y="74"/>
                  </a:lnTo>
                  <a:lnTo>
                    <a:pt x="72"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4" y="50"/>
                  </a:lnTo>
                  <a:lnTo>
                    <a:pt x="93" y="66"/>
                  </a:lnTo>
                  <a:lnTo>
                    <a:pt x="88" y="79"/>
                  </a:lnTo>
                  <a:lnTo>
                    <a:pt x="80" y="89"/>
                  </a:lnTo>
                  <a:lnTo>
                    <a:pt x="70" y="97"/>
                  </a:lnTo>
                  <a:lnTo>
                    <a:pt x="59" y="102"/>
                  </a:lnTo>
                  <a:lnTo>
                    <a:pt x="46" y="104"/>
                  </a:lnTo>
                  <a:lnTo>
                    <a:pt x="32" y="102"/>
                  </a:lnTo>
                  <a:lnTo>
                    <a:pt x="20" y="97"/>
                  </a:lnTo>
                  <a:lnTo>
                    <a:pt x="11" y="90"/>
                  </a:lnTo>
                  <a:lnTo>
                    <a:pt x="5" y="80"/>
                  </a:lnTo>
                  <a:lnTo>
                    <a:pt x="1" y="67"/>
                  </a:lnTo>
                  <a:lnTo>
                    <a:pt x="0" y="53"/>
                  </a:lnTo>
                  <a:lnTo>
                    <a:pt x="2" y="37"/>
                  </a:lnTo>
                  <a:lnTo>
                    <a:pt x="7" y="24"/>
                  </a:lnTo>
                  <a:lnTo>
                    <a:pt x="15" y="14"/>
                  </a:lnTo>
                  <a:lnTo>
                    <a:pt x="24" y="6"/>
                  </a:lnTo>
                  <a:lnTo>
                    <a:pt x="36" y="1"/>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39">
              <a:extLst>
                <a:ext uri="{FF2B5EF4-FFF2-40B4-BE49-F238E27FC236}">
                  <a16:creationId xmlns:a16="http://schemas.microsoft.com/office/drawing/2014/main" id="{76A1F83F-2FA7-029D-A639-6622C64386B5}"/>
                </a:ext>
              </a:extLst>
            </p:cNvPr>
            <p:cNvSpPr>
              <a:spLocks/>
            </p:cNvSpPr>
            <p:nvPr/>
          </p:nvSpPr>
          <p:spPr bwMode="auto">
            <a:xfrm>
              <a:off x="1957616" y="2651964"/>
              <a:ext cx="66258" cy="80456"/>
            </a:xfrm>
            <a:custGeom>
              <a:avLst/>
              <a:gdLst>
                <a:gd name="T0" fmla="*/ 0 w 83"/>
                <a:gd name="T1" fmla="*/ 0 h 101"/>
                <a:gd name="T2" fmla="*/ 25 w 83"/>
                <a:gd name="T3" fmla="*/ 0 h 101"/>
                <a:gd name="T4" fmla="*/ 53 w 83"/>
                <a:gd name="T5" fmla="*/ 48 h 101"/>
                <a:gd name="T6" fmla="*/ 65 w 83"/>
                <a:gd name="T7" fmla="*/ 72 h 101"/>
                <a:gd name="T8" fmla="*/ 65 w 83"/>
                <a:gd name="T9" fmla="*/ 60 h 101"/>
                <a:gd name="T10" fmla="*/ 64 w 83"/>
                <a:gd name="T11" fmla="*/ 45 h 101"/>
                <a:gd name="T12" fmla="*/ 64 w 83"/>
                <a:gd name="T13" fmla="*/ 32 h 101"/>
                <a:gd name="T14" fmla="*/ 64 w 83"/>
                <a:gd name="T15" fmla="*/ 0 h 101"/>
                <a:gd name="T16" fmla="*/ 83 w 83"/>
                <a:gd name="T17" fmla="*/ 0 h 101"/>
                <a:gd name="T18" fmla="*/ 83 w 83"/>
                <a:gd name="T19" fmla="*/ 101 h 101"/>
                <a:gd name="T20" fmla="*/ 58 w 83"/>
                <a:gd name="T21" fmla="*/ 101 h 101"/>
                <a:gd name="T22" fmla="*/ 29 w 83"/>
                <a:gd name="T23" fmla="*/ 50 h 101"/>
                <a:gd name="T24" fmla="*/ 18 w 83"/>
                <a:gd name="T25" fmla="*/ 28 h 101"/>
                <a:gd name="T26" fmla="*/ 18 w 83"/>
                <a:gd name="T27" fmla="*/ 39 h 101"/>
                <a:gd name="T28" fmla="*/ 19 w 83"/>
                <a:gd name="T29" fmla="*/ 52 h 101"/>
                <a:gd name="T30" fmla="*/ 19 w 83"/>
                <a:gd name="T31" fmla="*/ 65 h 101"/>
                <a:gd name="T32" fmla="*/ 19 w 83"/>
                <a:gd name="T33" fmla="*/ 101 h 101"/>
                <a:gd name="T34" fmla="*/ 0 w 83"/>
                <a:gd name="T35" fmla="*/ 101 h 101"/>
                <a:gd name="T36" fmla="*/ 0 w 83"/>
                <a:gd name="T3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1">
                  <a:moveTo>
                    <a:pt x="0" y="0"/>
                  </a:moveTo>
                  <a:lnTo>
                    <a:pt x="25" y="0"/>
                  </a:lnTo>
                  <a:lnTo>
                    <a:pt x="53" y="48"/>
                  </a:lnTo>
                  <a:lnTo>
                    <a:pt x="65" y="72"/>
                  </a:lnTo>
                  <a:lnTo>
                    <a:pt x="65" y="60"/>
                  </a:lnTo>
                  <a:lnTo>
                    <a:pt x="64" y="45"/>
                  </a:lnTo>
                  <a:lnTo>
                    <a:pt x="64" y="32"/>
                  </a:lnTo>
                  <a:lnTo>
                    <a:pt x="64" y="0"/>
                  </a:lnTo>
                  <a:lnTo>
                    <a:pt x="83" y="0"/>
                  </a:lnTo>
                  <a:lnTo>
                    <a:pt x="83" y="101"/>
                  </a:lnTo>
                  <a:lnTo>
                    <a:pt x="58" y="101"/>
                  </a:lnTo>
                  <a:lnTo>
                    <a:pt x="29" y="50"/>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40">
              <a:extLst>
                <a:ext uri="{FF2B5EF4-FFF2-40B4-BE49-F238E27FC236}">
                  <a16:creationId xmlns:a16="http://schemas.microsoft.com/office/drawing/2014/main" id="{1B924EC1-D62D-244C-1910-578F30F44609}"/>
                </a:ext>
              </a:extLst>
            </p:cNvPr>
            <p:cNvSpPr>
              <a:spLocks noEditPoints="1"/>
            </p:cNvSpPr>
            <p:nvPr/>
          </p:nvSpPr>
          <p:spPr bwMode="auto">
            <a:xfrm>
              <a:off x="2040438" y="2651964"/>
              <a:ext cx="73357" cy="80456"/>
            </a:xfrm>
            <a:custGeom>
              <a:avLst/>
              <a:gdLst>
                <a:gd name="T0" fmla="*/ 45 w 93"/>
                <a:gd name="T1" fmla="*/ 22 h 101"/>
                <a:gd name="T2" fmla="*/ 40 w 93"/>
                <a:gd name="T3" fmla="*/ 39 h 101"/>
                <a:gd name="T4" fmla="*/ 31 w 93"/>
                <a:gd name="T5" fmla="*/ 65 h 101"/>
                <a:gd name="T6" fmla="*/ 60 w 93"/>
                <a:gd name="T7" fmla="*/ 65 h 101"/>
                <a:gd name="T8" fmla="*/ 49 w 93"/>
                <a:gd name="T9" fmla="*/ 39 h 101"/>
                <a:gd name="T10" fmla="*/ 45 w 93"/>
                <a:gd name="T11" fmla="*/ 22 h 101"/>
                <a:gd name="T12" fmla="*/ 45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5" y="22"/>
                  </a:moveTo>
                  <a:lnTo>
                    <a:pt x="40" y="39"/>
                  </a:lnTo>
                  <a:lnTo>
                    <a:pt x="31" y="65"/>
                  </a:lnTo>
                  <a:lnTo>
                    <a:pt x="60" y="65"/>
                  </a:lnTo>
                  <a:lnTo>
                    <a:pt x="49" y="39"/>
                  </a:lnTo>
                  <a:lnTo>
                    <a:pt x="45" y="22"/>
                  </a:lnTo>
                  <a:lnTo>
                    <a:pt x="45"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41">
              <a:extLst>
                <a:ext uri="{FF2B5EF4-FFF2-40B4-BE49-F238E27FC236}">
                  <a16:creationId xmlns:a16="http://schemas.microsoft.com/office/drawing/2014/main" id="{17E569B6-DF89-6FCC-1D71-EEAB95E1C200}"/>
                </a:ext>
              </a:extLst>
            </p:cNvPr>
            <p:cNvSpPr>
              <a:spLocks/>
            </p:cNvSpPr>
            <p:nvPr/>
          </p:nvSpPr>
          <p:spPr bwMode="auto">
            <a:xfrm>
              <a:off x="2130359" y="2651964"/>
              <a:ext cx="42594" cy="80456"/>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42">
              <a:extLst>
                <a:ext uri="{FF2B5EF4-FFF2-40B4-BE49-F238E27FC236}">
                  <a16:creationId xmlns:a16="http://schemas.microsoft.com/office/drawing/2014/main" id="{2E8D1774-4E0C-F3E6-24B8-B74121382F27}"/>
                </a:ext>
              </a:extLst>
            </p:cNvPr>
            <p:cNvSpPr>
              <a:spLocks/>
            </p:cNvSpPr>
            <p:nvPr/>
          </p:nvSpPr>
          <p:spPr bwMode="auto">
            <a:xfrm>
              <a:off x="2220280" y="2651964"/>
              <a:ext cx="42594" cy="80456"/>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43">
              <a:extLst>
                <a:ext uri="{FF2B5EF4-FFF2-40B4-BE49-F238E27FC236}">
                  <a16:creationId xmlns:a16="http://schemas.microsoft.com/office/drawing/2014/main" id="{48B4D9F1-53D7-1C4F-12DF-A312FAD3F794}"/>
                </a:ext>
              </a:extLst>
            </p:cNvPr>
            <p:cNvSpPr>
              <a:spLocks noEditPoints="1"/>
            </p:cNvSpPr>
            <p:nvPr/>
          </p:nvSpPr>
          <p:spPr bwMode="auto">
            <a:xfrm>
              <a:off x="2279439" y="2651964"/>
              <a:ext cx="73357" cy="80456"/>
            </a:xfrm>
            <a:custGeom>
              <a:avLst/>
              <a:gdLst>
                <a:gd name="T0" fmla="*/ 46 w 93"/>
                <a:gd name="T1" fmla="*/ 22 h 101"/>
                <a:gd name="T2" fmla="*/ 41 w 93"/>
                <a:gd name="T3" fmla="*/ 39 h 101"/>
                <a:gd name="T4" fmla="*/ 32 w 93"/>
                <a:gd name="T5" fmla="*/ 65 h 101"/>
                <a:gd name="T6" fmla="*/ 60 w 93"/>
                <a:gd name="T7" fmla="*/ 65 h 101"/>
                <a:gd name="T8" fmla="*/ 50 w 93"/>
                <a:gd name="T9" fmla="*/ 39 h 101"/>
                <a:gd name="T10" fmla="*/ 46 w 93"/>
                <a:gd name="T11" fmla="*/ 22 h 101"/>
                <a:gd name="T12" fmla="*/ 46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6" y="22"/>
                  </a:moveTo>
                  <a:lnTo>
                    <a:pt x="41" y="39"/>
                  </a:lnTo>
                  <a:lnTo>
                    <a:pt x="32" y="65"/>
                  </a:lnTo>
                  <a:lnTo>
                    <a:pt x="60" y="65"/>
                  </a:lnTo>
                  <a:lnTo>
                    <a:pt x="50" y="39"/>
                  </a:lnTo>
                  <a:lnTo>
                    <a:pt x="46" y="22"/>
                  </a:lnTo>
                  <a:lnTo>
                    <a:pt x="46"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44">
              <a:extLst>
                <a:ext uri="{FF2B5EF4-FFF2-40B4-BE49-F238E27FC236}">
                  <a16:creationId xmlns:a16="http://schemas.microsoft.com/office/drawing/2014/main" id="{DDF51265-9C31-4D79-2138-F19670D24402}"/>
                </a:ext>
              </a:extLst>
            </p:cNvPr>
            <p:cNvSpPr>
              <a:spLocks noEditPoints="1"/>
            </p:cNvSpPr>
            <p:nvPr/>
          </p:nvSpPr>
          <p:spPr bwMode="auto">
            <a:xfrm>
              <a:off x="2369360" y="2651964"/>
              <a:ext cx="54426" cy="80456"/>
            </a:xfrm>
            <a:custGeom>
              <a:avLst/>
              <a:gdLst>
                <a:gd name="T0" fmla="*/ 28 w 70"/>
                <a:gd name="T1" fmla="*/ 56 h 101"/>
                <a:gd name="T2" fmla="*/ 26 w 70"/>
                <a:gd name="T3" fmla="*/ 56 h 101"/>
                <a:gd name="T4" fmla="*/ 24 w 70"/>
                <a:gd name="T5" fmla="*/ 56 h 101"/>
                <a:gd name="T6" fmla="*/ 22 w 70"/>
                <a:gd name="T7" fmla="*/ 57 h 101"/>
                <a:gd name="T8" fmla="*/ 20 w 70"/>
                <a:gd name="T9" fmla="*/ 57 h 101"/>
                <a:gd name="T10" fmla="*/ 20 w 70"/>
                <a:gd name="T11" fmla="*/ 85 h 101"/>
                <a:gd name="T12" fmla="*/ 22 w 70"/>
                <a:gd name="T13" fmla="*/ 85 h 101"/>
                <a:gd name="T14" fmla="*/ 26 w 70"/>
                <a:gd name="T15" fmla="*/ 85 h 101"/>
                <a:gd name="T16" fmla="*/ 30 w 70"/>
                <a:gd name="T17" fmla="*/ 85 h 101"/>
                <a:gd name="T18" fmla="*/ 38 w 70"/>
                <a:gd name="T19" fmla="*/ 84 h 101"/>
                <a:gd name="T20" fmla="*/ 44 w 70"/>
                <a:gd name="T21" fmla="*/ 81 h 101"/>
                <a:gd name="T22" fmla="*/ 48 w 70"/>
                <a:gd name="T23" fmla="*/ 77 h 101"/>
                <a:gd name="T24" fmla="*/ 49 w 70"/>
                <a:gd name="T25" fmla="*/ 70 h 101"/>
                <a:gd name="T26" fmla="*/ 47 w 70"/>
                <a:gd name="T27" fmla="*/ 64 h 101"/>
                <a:gd name="T28" fmla="*/ 43 w 70"/>
                <a:gd name="T29" fmla="*/ 60 h 101"/>
                <a:gd name="T30" fmla="*/ 37 w 70"/>
                <a:gd name="T31" fmla="*/ 57 h 101"/>
                <a:gd name="T32" fmla="*/ 28 w 70"/>
                <a:gd name="T33" fmla="*/ 56 h 101"/>
                <a:gd name="T34" fmla="*/ 31 w 70"/>
                <a:gd name="T35" fmla="*/ 15 h 101"/>
                <a:gd name="T36" fmla="*/ 25 w 70"/>
                <a:gd name="T37" fmla="*/ 15 h 101"/>
                <a:gd name="T38" fmla="*/ 20 w 70"/>
                <a:gd name="T39" fmla="*/ 16 h 101"/>
                <a:gd name="T40" fmla="*/ 20 w 70"/>
                <a:gd name="T41" fmla="*/ 42 h 101"/>
                <a:gd name="T42" fmla="*/ 23 w 70"/>
                <a:gd name="T43" fmla="*/ 42 h 101"/>
                <a:gd name="T44" fmla="*/ 27 w 70"/>
                <a:gd name="T45" fmla="*/ 42 h 101"/>
                <a:gd name="T46" fmla="*/ 38 w 70"/>
                <a:gd name="T47" fmla="*/ 40 h 101"/>
                <a:gd name="T48" fmla="*/ 45 w 70"/>
                <a:gd name="T49" fmla="*/ 35 h 101"/>
                <a:gd name="T50" fmla="*/ 47 w 70"/>
                <a:gd name="T51" fmla="*/ 28 h 101"/>
                <a:gd name="T52" fmla="*/ 46 w 70"/>
                <a:gd name="T53" fmla="*/ 23 h 101"/>
                <a:gd name="T54" fmla="*/ 44 w 70"/>
                <a:gd name="T55" fmla="*/ 19 h 101"/>
                <a:gd name="T56" fmla="*/ 39 w 70"/>
                <a:gd name="T57" fmla="*/ 16 h 101"/>
                <a:gd name="T58" fmla="*/ 31 w 70"/>
                <a:gd name="T59" fmla="*/ 15 h 101"/>
                <a:gd name="T60" fmla="*/ 34 w 70"/>
                <a:gd name="T61" fmla="*/ 0 h 101"/>
                <a:gd name="T62" fmla="*/ 48 w 70"/>
                <a:gd name="T63" fmla="*/ 1 h 101"/>
                <a:gd name="T64" fmla="*/ 59 w 70"/>
                <a:gd name="T65" fmla="*/ 6 h 101"/>
                <a:gd name="T66" fmla="*/ 65 w 70"/>
                <a:gd name="T67" fmla="*/ 14 h 101"/>
                <a:gd name="T68" fmla="*/ 68 w 70"/>
                <a:gd name="T69" fmla="*/ 25 h 101"/>
                <a:gd name="T70" fmla="*/ 66 w 70"/>
                <a:gd name="T71" fmla="*/ 34 h 101"/>
                <a:gd name="T72" fmla="*/ 60 w 70"/>
                <a:gd name="T73" fmla="*/ 42 h 101"/>
                <a:gd name="T74" fmla="*/ 52 w 70"/>
                <a:gd name="T75" fmla="*/ 47 h 101"/>
                <a:gd name="T76" fmla="*/ 52 w 70"/>
                <a:gd name="T77" fmla="*/ 47 h 101"/>
                <a:gd name="T78" fmla="*/ 60 w 70"/>
                <a:gd name="T79" fmla="*/ 51 h 101"/>
                <a:gd name="T80" fmla="*/ 65 w 70"/>
                <a:gd name="T81" fmla="*/ 56 h 101"/>
                <a:gd name="T82" fmla="*/ 68 w 70"/>
                <a:gd name="T83" fmla="*/ 62 h 101"/>
                <a:gd name="T84" fmla="*/ 70 w 70"/>
                <a:gd name="T85" fmla="*/ 70 h 101"/>
                <a:gd name="T86" fmla="*/ 69 w 70"/>
                <a:gd name="T87" fmla="*/ 77 h 101"/>
                <a:gd name="T88" fmla="*/ 66 w 70"/>
                <a:gd name="T89" fmla="*/ 85 h 101"/>
                <a:gd name="T90" fmla="*/ 61 w 70"/>
                <a:gd name="T91" fmla="*/ 91 h 101"/>
                <a:gd name="T92" fmla="*/ 53 w 70"/>
                <a:gd name="T93" fmla="*/ 96 h 101"/>
                <a:gd name="T94" fmla="*/ 43 w 70"/>
                <a:gd name="T95" fmla="*/ 100 h 101"/>
                <a:gd name="T96" fmla="*/ 29 w 70"/>
                <a:gd name="T97" fmla="*/ 101 h 101"/>
                <a:gd name="T98" fmla="*/ 17 w 70"/>
                <a:gd name="T99" fmla="*/ 101 h 101"/>
                <a:gd name="T100" fmla="*/ 0 w 70"/>
                <a:gd name="T101" fmla="*/ 101 h 101"/>
                <a:gd name="T102" fmla="*/ 0 w 70"/>
                <a:gd name="T103" fmla="*/ 0 h 101"/>
                <a:gd name="T104" fmla="*/ 16 w 70"/>
                <a:gd name="T105" fmla="*/ 0 h 101"/>
                <a:gd name="T106" fmla="*/ 34 w 70"/>
                <a:gd name="T10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 h="101">
                  <a:moveTo>
                    <a:pt x="28" y="56"/>
                  </a:moveTo>
                  <a:lnTo>
                    <a:pt x="26" y="56"/>
                  </a:lnTo>
                  <a:lnTo>
                    <a:pt x="24" y="56"/>
                  </a:lnTo>
                  <a:lnTo>
                    <a:pt x="22" y="57"/>
                  </a:lnTo>
                  <a:lnTo>
                    <a:pt x="20" y="57"/>
                  </a:lnTo>
                  <a:lnTo>
                    <a:pt x="20" y="85"/>
                  </a:lnTo>
                  <a:lnTo>
                    <a:pt x="22" y="85"/>
                  </a:lnTo>
                  <a:lnTo>
                    <a:pt x="26" y="85"/>
                  </a:lnTo>
                  <a:lnTo>
                    <a:pt x="30" y="85"/>
                  </a:lnTo>
                  <a:lnTo>
                    <a:pt x="38" y="84"/>
                  </a:lnTo>
                  <a:lnTo>
                    <a:pt x="44" y="81"/>
                  </a:lnTo>
                  <a:lnTo>
                    <a:pt x="48" y="77"/>
                  </a:lnTo>
                  <a:lnTo>
                    <a:pt x="49" y="70"/>
                  </a:lnTo>
                  <a:lnTo>
                    <a:pt x="47" y="64"/>
                  </a:lnTo>
                  <a:lnTo>
                    <a:pt x="43" y="60"/>
                  </a:lnTo>
                  <a:lnTo>
                    <a:pt x="37" y="57"/>
                  </a:lnTo>
                  <a:lnTo>
                    <a:pt x="28" y="56"/>
                  </a:lnTo>
                  <a:close/>
                  <a:moveTo>
                    <a:pt x="31" y="15"/>
                  </a:moveTo>
                  <a:lnTo>
                    <a:pt x="25" y="15"/>
                  </a:lnTo>
                  <a:lnTo>
                    <a:pt x="20" y="16"/>
                  </a:lnTo>
                  <a:lnTo>
                    <a:pt x="20" y="42"/>
                  </a:lnTo>
                  <a:lnTo>
                    <a:pt x="23" y="42"/>
                  </a:lnTo>
                  <a:lnTo>
                    <a:pt x="27" y="42"/>
                  </a:lnTo>
                  <a:lnTo>
                    <a:pt x="38" y="40"/>
                  </a:lnTo>
                  <a:lnTo>
                    <a:pt x="45" y="35"/>
                  </a:lnTo>
                  <a:lnTo>
                    <a:pt x="47" y="28"/>
                  </a:lnTo>
                  <a:lnTo>
                    <a:pt x="46" y="23"/>
                  </a:lnTo>
                  <a:lnTo>
                    <a:pt x="44" y="19"/>
                  </a:lnTo>
                  <a:lnTo>
                    <a:pt x="39" y="16"/>
                  </a:lnTo>
                  <a:lnTo>
                    <a:pt x="31" y="15"/>
                  </a:lnTo>
                  <a:close/>
                  <a:moveTo>
                    <a:pt x="34" y="0"/>
                  </a:moveTo>
                  <a:lnTo>
                    <a:pt x="48" y="1"/>
                  </a:lnTo>
                  <a:lnTo>
                    <a:pt x="59" y="6"/>
                  </a:lnTo>
                  <a:lnTo>
                    <a:pt x="65" y="14"/>
                  </a:lnTo>
                  <a:lnTo>
                    <a:pt x="68" y="25"/>
                  </a:lnTo>
                  <a:lnTo>
                    <a:pt x="66" y="34"/>
                  </a:lnTo>
                  <a:lnTo>
                    <a:pt x="60" y="42"/>
                  </a:lnTo>
                  <a:lnTo>
                    <a:pt x="52" y="47"/>
                  </a:lnTo>
                  <a:lnTo>
                    <a:pt x="52" y="47"/>
                  </a:lnTo>
                  <a:lnTo>
                    <a:pt x="60" y="51"/>
                  </a:lnTo>
                  <a:lnTo>
                    <a:pt x="65" y="56"/>
                  </a:lnTo>
                  <a:lnTo>
                    <a:pt x="68" y="62"/>
                  </a:lnTo>
                  <a:lnTo>
                    <a:pt x="70" y="70"/>
                  </a:lnTo>
                  <a:lnTo>
                    <a:pt x="69" y="77"/>
                  </a:lnTo>
                  <a:lnTo>
                    <a:pt x="66" y="85"/>
                  </a:lnTo>
                  <a:lnTo>
                    <a:pt x="61" y="91"/>
                  </a:lnTo>
                  <a:lnTo>
                    <a:pt x="53" y="96"/>
                  </a:lnTo>
                  <a:lnTo>
                    <a:pt x="43" y="100"/>
                  </a:lnTo>
                  <a:lnTo>
                    <a:pt x="29" y="101"/>
                  </a:lnTo>
                  <a:lnTo>
                    <a:pt x="17" y="101"/>
                  </a:lnTo>
                  <a:lnTo>
                    <a:pt x="0" y="101"/>
                  </a:lnTo>
                  <a:lnTo>
                    <a:pt x="0" y="0"/>
                  </a:lnTo>
                  <a:lnTo>
                    <a:pt x="16" y="0"/>
                  </a:lnTo>
                  <a:lnTo>
                    <a:pt x="3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45">
              <a:extLst>
                <a:ext uri="{FF2B5EF4-FFF2-40B4-BE49-F238E27FC236}">
                  <a16:creationId xmlns:a16="http://schemas.microsoft.com/office/drawing/2014/main" id="{56E538D9-F0E9-42CF-5DCB-3D4EBD4CCA08}"/>
                </a:ext>
              </a:extLst>
            </p:cNvPr>
            <p:cNvSpPr>
              <a:spLocks noEditPoints="1"/>
            </p:cNvSpPr>
            <p:nvPr/>
          </p:nvSpPr>
          <p:spPr bwMode="auto">
            <a:xfrm>
              <a:off x="2440350" y="2651964"/>
              <a:ext cx="73357" cy="80456"/>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0 w 94"/>
                <a:gd name="T11" fmla="*/ 51 h 104"/>
                <a:gd name="T12" fmla="*/ 21 w 94"/>
                <a:gd name="T13" fmla="*/ 63 h 104"/>
                <a:gd name="T14" fmla="*/ 25 w 94"/>
                <a:gd name="T15" fmla="*/ 72 h 104"/>
                <a:gd name="T16" fmla="*/ 30 w 94"/>
                <a:gd name="T17" fmla="*/ 80 h 104"/>
                <a:gd name="T18" fmla="*/ 37 w 94"/>
                <a:gd name="T19" fmla="*/ 84 h 104"/>
                <a:gd name="T20" fmla="*/ 47 w 94"/>
                <a:gd name="T21" fmla="*/ 86 h 104"/>
                <a:gd name="T22" fmla="*/ 54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8 w 94"/>
                <a:gd name="T37" fmla="*/ 19 h 104"/>
                <a:gd name="T38" fmla="*/ 47 w 94"/>
                <a:gd name="T39" fmla="*/ 17 h 104"/>
                <a:gd name="T40" fmla="*/ 49 w 94"/>
                <a:gd name="T41" fmla="*/ 0 h 104"/>
                <a:gd name="T42" fmla="*/ 61 w 94"/>
                <a:gd name="T43" fmla="*/ 1 h 104"/>
                <a:gd name="T44" fmla="*/ 72 w 94"/>
                <a:gd name="T45" fmla="*/ 5 h 104"/>
                <a:gd name="T46" fmla="*/ 81 w 94"/>
                <a:gd name="T47" fmla="*/ 12 h 104"/>
                <a:gd name="T48" fmla="*/ 88 w 94"/>
                <a:gd name="T49" fmla="*/ 22 h 104"/>
                <a:gd name="T50" fmla="*/ 93 w 94"/>
                <a:gd name="T51" fmla="*/ 34 h 104"/>
                <a:gd name="T52" fmla="*/ 94 w 94"/>
                <a:gd name="T53" fmla="*/ 50 h 104"/>
                <a:gd name="T54" fmla="*/ 92 w 94"/>
                <a:gd name="T55" fmla="*/ 66 h 104"/>
                <a:gd name="T56" fmla="*/ 88 w 94"/>
                <a:gd name="T57" fmla="*/ 79 h 104"/>
                <a:gd name="T58" fmla="*/ 80 w 94"/>
                <a:gd name="T59" fmla="*/ 89 h 104"/>
                <a:gd name="T60" fmla="*/ 70 w 94"/>
                <a:gd name="T61" fmla="*/ 97 h 104"/>
                <a:gd name="T62" fmla="*/ 58 w 94"/>
                <a:gd name="T63" fmla="*/ 102 h 104"/>
                <a:gd name="T64" fmla="*/ 45 w 94"/>
                <a:gd name="T65" fmla="*/ 104 h 104"/>
                <a:gd name="T66" fmla="*/ 31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4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0" y="51"/>
                  </a:lnTo>
                  <a:lnTo>
                    <a:pt x="21" y="63"/>
                  </a:lnTo>
                  <a:lnTo>
                    <a:pt x="25" y="72"/>
                  </a:lnTo>
                  <a:lnTo>
                    <a:pt x="30" y="80"/>
                  </a:lnTo>
                  <a:lnTo>
                    <a:pt x="37" y="84"/>
                  </a:lnTo>
                  <a:lnTo>
                    <a:pt x="47" y="86"/>
                  </a:lnTo>
                  <a:lnTo>
                    <a:pt x="54" y="85"/>
                  </a:lnTo>
                  <a:lnTo>
                    <a:pt x="62" y="81"/>
                  </a:lnTo>
                  <a:lnTo>
                    <a:pt x="68" y="74"/>
                  </a:lnTo>
                  <a:lnTo>
                    <a:pt x="72" y="65"/>
                  </a:lnTo>
                  <a:lnTo>
                    <a:pt x="74" y="52"/>
                  </a:lnTo>
                  <a:lnTo>
                    <a:pt x="72" y="37"/>
                  </a:lnTo>
                  <a:lnTo>
                    <a:pt x="67" y="26"/>
                  </a:lnTo>
                  <a:lnTo>
                    <a:pt x="58" y="19"/>
                  </a:lnTo>
                  <a:lnTo>
                    <a:pt x="47" y="17"/>
                  </a:lnTo>
                  <a:close/>
                  <a:moveTo>
                    <a:pt x="49" y="0"/>
                  </a:moveTo>
                  <a:lnTo>
                    <a:pt x="61" y="1"/>
                  </a:lnTo>
                  <a:lnTo>
                    <a:pt x="72" y="5"/>
                  </a:lnTo>
                  <a:lnTo>
                    <a:pt x="81" y="12"/>
                  </a:lnTo>
                  <a:lnTo>
                    <a:pt x="88" y="22"/>
                  </a:lnTo>
                  <a:lnTo>
                    <a:pt x="93" y="34"/>
                  </a:lnTo>
                  <a:lnTo>
                    <a:pt x="94" y="50"/>
                  </a:lnTo>
                  <a:lnTo>
                    <a:pt x="92" y="66"/>
                  </a:lnTo>
                  <a:lnTo>
                    <a:pt x="88" y="79"/>
                  </a:lnTo>
                  <a:lnTo>
                    <a:pt x="80" y="89"/>
                  </a:lnTo>
                  <a:lnTo>
                    <a:pt x="70" y="97"/>
                  </a:lnTo>
                  <a:lnTo>
                    <a:pt x="58" y="102"/>
                  </a:lnTo>
                  <a:lnTo>
                    <a:pt x="45" y="104"/>
                  </a:lnTo>
                  <a:lnTo>
                    <a:pt x="31" y="102"/>
                  </a:lnTo>
                  <a:lnTo>
                    <a:pt x="20" y="97"/>
                  </a:lnTo>
                  <a:lnTo>
                    <a:pt x="11" y="90"/>
                  </a:lnTo>
                  <a:lnTo>
                    <a:pt x="5" y="80"/>
                  </a:lnTo>
                  <a:lnTo>
                    <a:pt x="1" y="67"/>
                  </a:lnTo>
                  <a:lnTo>
                    <a:pt x="0" y="53"/>
                  </a:lnTo>
                  <a:lnTo>
                    <a:pt x="2" y="37"/>
                  </a:lnTo>
                  <a:lnTo>
                    <a:pt x="7" y="24"/>
                  </a:lnTo>
                  <a:lnTo>
                    <a:pt x="14" y="14"/>
                  </a:lnTo>
                  <a:lnTo>
                    <a:pt x="24" y="6"/>
                  </a:lnTo>
                  <a:lnTo>
                    <a:pt x="36" y="1"/>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46">
              <a:extLst>
                <a:ext uri="{FF2B5EF4-FFF2-40B4-BE49-F238E27FC236}">
                  <a16:creationId xmlns:a16="http://schemas.microsoft.com/office/drawing/2014/main" id="{2BF2FBD0-8400-6675-E82F-4B9063307993}"/>
                </a:ext>
              </a:extLst>
            </p:cNvPr>
            <p:cNvSpPr>
              <a:spLocks noEditPoints="1"/>
            </p:cNvSpPr>
            <p:nvPr/>
          </p:nvSpPr>
          <p:spPr bwMode="auto">
            <a:xfrm>
              <a:off x="2532637" y="2651964"/>
              <a:ext cx="56792" cy="80456"/>
            </a:xfrm>
            <a:custGeom>
              <a:avLst/>
              <a:gdLst>
                <a:gd name="T0" fmla="*/ 26 w 71"/>
                <a:gd name="T1" fmla="*/ 15 h 101"/>
                <a:gd name="T2" fmla="*/ 22 w 71"/>
                <a:gd name="T3" fmla="*/ 16 h 101"/>
                <a:gd name="T4" fmla="*/ 19 w 71"/>
                <a:gd name="T5" fmla="*/ 16 h 101"/>
                <a:gd name="T6" fmla="*/ 19 w 71"/>
                <a:gd name="T7" fmla="*/ 45 h 101"/>
                <a:gd name="T8" fmla="*/ 20 w 71"/>
                <a:gd name="T9" fmla="*/ 45 h 101"/>
                <a:gd name="T10" fmla="*/ 23 w 71"/>
                <a:gd name="T11" fmla="*/ 45 h 101"/>
                <a:gd name="T12" fmla="*/ 26 w 71"/>
                <a:gd name="T13" fmla="*/ 45 h 101"/>
                <a:gd name="T14" fmla="*/ 36 w 71"/>
                <a:gd name="T15" fmla="*/ 43 h 101"/>
                <a:gd name="T16" fmla="*/ 42 w 71"/>
                <a:gd name="T17" fmla="*/ 38 h 101"/>
                <a:gd name="T18" fmla="*/ 44 w 71"/>
                <a:gd name="T19" fmla="*/ 30 h 101"/>
                <a:gd name="T20" fmla="*/ 42 w 71"/>
                <a:gd name="T21" fmla="*/ 22 h 101"/>
                <a:gd name="T22" fmla="*/ 36 w 71"/>
                <a:gd name="T23" fmla="*/ 17 h 101"/>
                <a:gd name="T24" fmla="*/ 26 w 71"/>
                <a:gd name="T25" fmla="*/ 15 h 101"/>
                <a:gd name="T26" fmla="*/ 28 w 71"/>
                <a:gd name="T27" fmla="*/ 0 h 101"/>
                <a:gd name="T28" fmla="*/ 40 w 71"/>
                <a:gd name="T29" fmla="*/ 1 h 101"/>
                <a:gd name="T30" fmla="*/ 51 w 71"/>
                <a:gd name="T31" fmla="*/ 4 h 101"/>
                <a:gd name="T32" fmla="*/ 58 w 71"/>
                <a:gd name="T33" fmla="*/ 9 h 101"/>
                <a:gd name="T34" fmla="*/ 63 w 71"/>
                <a:gd name="T35" fmla="*/ 17 h 101"/>
                <a:gd name="T36" fmla="*/ 64 w 71"/>
                <a:gd name="T37" fmla="*/ 28 h 101"/>
                <a:gd name="T38" fmla="*/ 63 w 71"/>
                <a:gd name="T39" fmla="*/ 38 h 101"/>
                <a:gd name="T40" fmla="*/ 57 w 71"/>
                <a:gd name="T41" fmla="*/ 47 h 101"/>
                <a:gd name="T42" fmla="*/ 49 w 71"/>
                <a:gd name="T43" fmla="*/ 53 h 101"/>
                <a:gd name="T44" fmla="*/ 39 w 71"/>
                <a:gd name="T45" fmla="*/ 56 h 101"/>
                <a:gd name="T46" fmla="*/ 43 w 71"/>
                <a:gd name="T47" fmla="*/ 62 h 101"/>
                <a:gd name="T48" fmla="*/ 47 w 71"/>
                <a:gd name="T49" fmla="*/ 67 h 101"/>
                <a:gd name="T50" fmla="*/ 71 w 71"/>
                <a:gd name="T51" fmla="*/ 101 h 101"/>
                <a:gd name="T52" fmla="*/ 47 w 71"/>
                <a:gd name="T53" fmla="*/ 101 h 101"/>
                <a:gd name="T54" fmla="*/ 19 w 71"/>
                <a:gd name="T55" fmla="*/ 59 h 101"/>
                <a:gd name="T56" fmla="*/ 19 w 71"/>
                <a:gd name="T57" fmla="*/ 59 h 101"/>
                <a:gd name="T58" fmla="*/ 19 w 71"/>
                <a:gd name="T59" fmla="*/ 101 h 101"/>
                <a:gd name="T60" fmla="*/ 0 w 71"/>
                <a:gd name="T61" fmla="*/ 101 h 101"/>
                <a:gd name="T62" fmla="*/ 0 w 71"/>
                <a:gd name="T63" fmla="*/ 0 h 101"/>
                <a:gd name="T64" fmla="*/ 12 w 71"/>
                <a:gd name="T65" fmla="*/ 0 h 101"/>
                <a:gd name="T66" fmla="*/ 28 w 71"/>
                <a:gd name="T6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101">
                  <a:moveTo>
                    <a:pt x="26" y="15"/>
                  </a:moveTo>
                  <a:lnTo>
                    <a:pt x="22" y="16"/>
                  </a:lnTo>
                  <a:lnTo>
                    <a:pt x="19" y="16"/>
                  </a:lnTo>
                  <a:lnTo>
                    <a:pt x="19" y="45"/>
                  </a:lnTo>
                  <a:lnTo>
                    <a:pt x="20" y="45"/>
                  </a:lnTo>
                  <a:lnTo>
                    <a:pt x="23" y="45"/>
                  </a:lnTo>
                  <a:lnTo>
                    <a:pt x="26" y="45"/>
                  </a:lnTo>
                  <a:lnTo>
                    <a:pt x="36" y="43"/>
                  </a:lnTo>
                  <a:lnTo>
                    <a:pt x="42" y="38"/>
                  </a:lnTo>
                  <a:lnTo>
                    <a:pt x="44" y="30"/>
                  </a:lnTo>
                  <a:lnTo>
                    <a:pt x="42" y="22"/>
                  </a:lnTo>
                  <a:lnTo>
                    <a:pt x="36" y="17"/>
                  </a:lnTo>
                  <a:lnTo>
                    <a:pt x="26" y="15"/>
                  </a:lnTo>
                  <a:close/>
                  <a:moveTo>
                    <a:pt x="28" y="0"/>
                  </a:moveTo>
                  <a:lnTo>
                    <a:pt x="40" y="1"/>
                  </a:lnTo>
                  <a:lnTo>
                    <a:pt x="51" y="4"/>
                  </a:lnTo>
                  <a:lnTo>
                    <a:pt x="58" y="9"/>
                  </a:lnTo>
                  <a:lnTo>
                    <a:pt x="63" y="17"/>
                  </a:lnTo>
                  <a:lnTo>
                    <a:pt x="64" y="28"/>
                  </a:lnTo>
                  <a:lnTo>
                    <a:pt x="63" y="38"/>
                  </a:lnTo>
                  <a:lnTo>
                    <a:pt x="57" y="47"/>
                  </a:lnTo>
                  <a:lnTo>
                    <a:pt x="49" y="53"/>
                  </a:lnTo>
                  <a:lnTo>
                    <a:pt x="39" y="56"/>
                  </a:lnTo>
                  <a:lnTo>
                    <a:pt x="43" y="62"/>
                  </a:lnTo>
                  <a:lnTo>
                    <a:pt x="47" y="67"/>
                  </a:lnTo>
                  <a:lnTo>
                    <a:pt x="71" y="101"/>
                  </a:lnTo>
                  <a:lnTo>
                    <a:pt x="47" y="101"/>
                  </a:lnTo>
                  <a:lnTo>
                    <a:pt x="19" y="59"/>
                  </a:lnTo>
                  <a:lnTo>
                    <a:pt x="19" y="59"/>
                  </a:lnTo>
                  <a:lnTo>
                    <a:pt x="19" y="101"/>
                  </a:lnTo>
                  <a:lnTo>
                    <a:pt x="0" y="101"/>
                  </a:lnTo>
                  <a:lnTo>
                    <a:pt x="0" y="0"/>
                  </a:lnTo>
                  <a:lnTo>
                    <a:pt x="12" y="0"/>
                  </a:lnTo>
                  <a:lnTo>
                    <a:pt x="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47">
              <a:extLst>
                <a:ext uri="{FF2B5EF4-FFF2-40B4-BE49-F238E27FC236}">
                  <a16:creationId xmlns:a16="http://schemas.microsoft.com/office/drawing/2014/main" id="{62D30328-A51C-53FB-8209-564E27CAB21A}"/>
                </a:ext>
              </a:extLst>
            </p:cNvPr>
            <p:cNvSpPr>
              <a:spLocks noEditPoints="1"/>
            </p:cNvSpPr>
            <p:nvPr/>
          </p:nvSpPr>
          <p:spPr bwMode="auto">
            <a:xfrm>
              <a:off x="2743241" y="2651964"/>
              <a:ext cx="73357" cy="80456"/>
            </a:xfrm>
            <a:custGeom>
              <a:avLst/>
              <a:gdLst>
                <a:gd name="T0" fmla="*/ 47 w 95"/>
                <a:gd name="T1" fmla="*/ 17 h 104"/>
                <a:gd name="T2" fmla="*/ 39 w 95"/>
                <a:gd name="T3" fmla="*/ 18 h 104"/>
                <a:gd name="T4" fmla="*/ 32 w 95"/>
                <a:gd name="T5" fmla="*/ 22 h 104"/>
                <a:gd name="T6" fmla="*/ 26 w 95"/>
                <a:gd name="T7" fmla="*/ 29 h 104"/>
                <a:gd name="T8" fmla="*/ 22 w 95"/>
                <a:gd name="T9" fmla="*/ 39 h 104"/>
                <a:gd name="T10" fmla="*/ 21 w 95"/>
                <a:gd name="T11" fmla="*/ 51 h 104"/>
                <a:gd name="T12" fmla="*/ 22 w 95"/>
                <a:gd name="T13" fmla="*/ 63 h 104"/>
                <a:gd name="T14" fmla="*/ 25 w 95"/>
                <a:gd name="T15" fmla="*/ 72 h 104"/>
                <a:gd name="T16" fmla="*/ 30 w 95"/>
                <a:gd name="T17" fmla="*/ 80 h 104"/>
                <a:gd name="T18" fmla="*/ 38 w 95"/>
                <a:gd name="T19" fmla="*/ 84 h 104"/>
                <a:gd name="T20" fmla="*/ 47 w 95"/>
                <a:gd name="T21" fmla="*/ 86 h 104"/>
                <a:gd name="T22" fmla="*/ 55 w 95"/>
                <a:gd name="T23" fmla="*/ 85 h 104"/>
                <a:gd name="T24" fmla="*/ 62 w 95"/>
                <a:gd name="T25" fmla="*/ 81 h 104"/>
                <a:gd name="T26" fmla="*/ 68 w 95"/>
                <a:gd name="T27" fmla="*/ 74 h 104"/>
                <a:gd name="T28" fmla="*/ 73 w 95"/>
                <a:gd name="T29" fmla="*/ 65 h 104"/>
                <a:gd name="T30" fmla="*/ 74 w 95"/>
                <a:gd name="T31" fmla="*/ 52 h 104"/>
                <a:gd name="T32" fmla="*/ 72 w 95"/>
                <a:gd name="T33" fmla="*/ 37 h 104"/>
                <a:gd name="T34" fmla="*/ 67 w 95"/>
                <a:gd name="T35" fmla="*/ 26 h 104"/>
                <a:gd name="T36" fmla="*/ 59 w 95"/>
                <a:gd name="T37" fmla="*/ 19 h 104"/>
                <a:gd name="T38" fmla="*/ 47 w 95"/>
                <a:gd name="T39" fmla="*/ 17 h 104"/>
                <a:gd name="T40" fmla="*/ 49 w 95"/>
                <a:gd name="T41" fmla="*/ 0 h 104"/>
                <a:gd name="T42" fmla="*/ 62 w 95"/>
                <a:gd name="T43" fmla="*/ 1 h 104"/>
                <a:gd name="T44" fmla="*/ 73 w 95"/>
                <a:gd name="T45" fmla="*/ 5 h 104"/>
                <a:gd name="T46" fmla="*/ 82 w 95"/>
                <a:gd name="T47" fmla="*/ 12 h 104"/>
                <a:gd name="T48" fmla="*/ 89 w 95"/>
                <a:gd name="T49" fmla="*/ 22 h 104"/>
                <a:gd name="T50" fmla="*/ 93 w 95"/>
                <a:gd name="T51" fmla="*/ 34 h 104"/>
                <a:gd name="T52" fmla="*/ 95 w 95"/>
                <a:gd name="T53" fmla="*/ 50 h 104"/>
                <a:gd name="T54" fmla="*/ 93 w 95"/>
                <a:gd name="T55" fmla="*/ 66 h 104"/>
                <a:gd name="T56" fmla="*/ 88 w 95"/>
                <a:gd name="T57" fmla="*/ 79 h 104"/>
                <a:gd name="T58" fmla="*/ 80 w 95"/>
                <a:gd name="T59" fmla="*/ 89 h 104"/>
                <a:gd name="T60" fmla="*/ 70 w 95"/>
                <a:gd name="T61" fmla="*/ 97 h 104"/>
                <a:gd name="T62" fmla="*/ 59 w 95"/>
                <a:gd name="T63" fmla="*/ 102 h 104"/>
                <a:gd name="T64" fmla="*/ 46 w 95"/>
                <a:gd name="T65" fmla="*/ 104 h 104"/>
                <a:gd name="T66" fmla="*/ 32 w 95"/>
                <a:gd name="T67" fmla="*/ 102 h 104"/>
                <a:gd name="T68" fmla="*/ 20 w 95"/>
                <a:gd name="T69" fmla="*/ 97 h 104"/>
                <a:gd name="T70" fmla="*/ 12 w 95"/>
                <a:gd name="T71" fmla="*/ 90 h 104"/>
                <a:gd name="T72" fmla="*/ 5 w 95"/>
                <a:gd name="T73" fmla="*/ 80 h 104"/>
                <a:gd name="T74" fmla="*/ 2 w 95"/>
                <a:gd name="T75" fmla="*/ 67 h 104"/>
                <a:gd name="T76" fmla="*/ 0 w 95"/>
                <a:gd name="T77" fmla="*/ 53 h 104"/>
                <a:gd name="T78" fmla="*/ 2 w 95"/>
                <a:gd name="T79" fmla="*/ 37 h 104"/>
                <a:gd name="T80" fmla="*/ 7 w 95"/>
                <a:gd name="T81" fmla="*/ 24 h 104"/>
                <a:gd name="T82" fmla="*/ 15 w 95"/>
                <a:gd name="T83" fmla="*/ 14 h 104"/>
                <a:gd name="T84" fmla="*/ 25 w 95"/>
                <a:gd name="T85" fmla="*/ 6 h 104"/>
                <a:gd name="T86" fmla="*/ 36 w 95"/>
                <a:gd name="T87" fmla="*/ 1 h 104"/>
                <a:gd name="T88" fmla="*/ 49 w 95"/>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04">
                  <a:moveTo>
                    <a:pt x="47" y="17"/>
                  </a:moveTo>
                  <a:lnTo>
                    <a:pt x="39" y="18"/>
                  </a:lnTo>
                  <a:lnTo>
                    <a:pt x="32" y="22"/>
                  </a:lnTo>
                  <a:lnTo>
                    <a:pt x="26" y="29"/>
                  </a:lnTo>
                  <a:lnTo>
                    <a:pt x="22" y="39"/>
                  </a:lnTo>
                  <a:lnTo>
                    <a:pt x="21" y="51"/>
                  </a:lnTo>
                  <a:lnTo>
                    <a:pt x="22" y="63"/>
                  </a:lnTo>
                  <a:lnTo>
                    <a:pt x="25" y="72"/>
                  </a:lnTo>
                  <a:lnTo>
                    <a:pt x="30" y="80"/>
                  </a:lnTo>
                  <a:lnTo>
                    <a:pt x="38" y="84"/>
                  </a:lnTo>
                  <a:lnTo>
                    <a:pt x="47" y="86"/>
                  </a:lnTo>
                  <a:lnTo>
                    <a:pt x="55" y="85"/>
                  </a:lnTo>
                  <a:lnTo>
                    <a:pt x="62" y="81"/>
                  </a:lnTo>
                  <a:lnTo>
                    <a:pt x="68" y="74"/>
                  </a:lnTo>
                  <a:lnTo>
                    <a:pt x="73"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5" y="50"/>
                  </a:lnTo>
                  <a:lnTo>
                    <a:pt x="93" y="66"/>
                  </a:lnTo>
                  <a:lnTo>
                    <a:pt x="88" y="79"/>
                  </a:lnTo>
                  <a:lnTo>
                    <a:pt x="80" y="89"/>
                  </a:lnTo>
                  <a:lnTo>
                    <a:pt x="70" y="97"/>
                  </a:lnTo>
                  <a:lnTo>
                    <a:pt x="59" y="102"/>
                  </a:lnTo>
                  <a:lnTo>
                    <a:pt x="46" y="104"/>
                  </a:lnTo>
                  <a:lnTo>
                    <a:pt x="32" y="102"/>
                  </a:lnTo>
                  <a:lnTo>
                    <a:pt x="20" y="97"/>
                  </a:lnTo>
                  <a:lnTo>
                    <a:pt x="12" y="90"/>
                  </a:lnTo>
                  <a:lnTo>
                    <a:pt x="5" y="80"/>
                  </a:lnTo>
                  <a:lnTo>
                    <a:pt x="2" y="67"/>
                  </a:lnTo>
                  <a:lnTo>
                    <a:pt x="0" y="53"/>
                  </a:lnTo>
                  <a:lnTo>
                    <a:pt x="2" y="37"/>
                  </a:lnTo>
                  <a:lnTo>
                    <a:pt x="7" y="24"/>
                  </a:lnTo>
                  <a:lnTo>
                    <a:pt x="15" y="14"/>
                  </a:lnTo>
                  <a:lnTo>
                    <a:pt x="25" y="6"/>
                  </a:lnTo>
                  <a:lnTo>
                    <a:pt x="36" y="1"/>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48">
              <a:extLst>
                <a:ext uri="{FF2B5EF4-FFF2-40B4-BE49-F238E27FC236}">
                  <a16:creationId xmlns:a16="http://schemas.microsoft.com/office/drawing/2014/main" id="{FFD16D5B-931B-0128-A1A4-90E97E7BBD31}"/>
                </a:ext>
              </a:extLst>
            </p:cNvPr>
            <p:cNvSpPr>
              <a:spLocks noEditPoints="1"/>
            </p:cNvSpPr>
            <p:nvPr/>
          </p:nvSpPr>
          <p:spPr bwMode="auto">
            <a:xfrm>
              <a:off x="2833162" y="2651964"/>
              <a:ext cx="56792" cy="80456"/>
            </a:xfrm>
            <a:custGeom>
              <a:avLst/>
              <a:gdLst>
                <a:gd name="T0" fmla="*/ 27 w 72"/>
                <a:gd name="T1" fmla="*/ 15 h 101"/>
                <a:gd name="T2" fmla="*/ 23 w 72"/>
                <a:gd name="T3" fmla="*/ 16 h 101"/>
                <a:gd name="T4" fmla="*/ 19 w 72"/>
                <a:gd name="T5" fmla="*/ 16 h 101"/>
                <a:gd name="T6" fmla="*/ 19 w 72"/>
                <a:gd name="T7" fmla="*/ 45 h 101"/>
                <a:gd name="T8" fmla="*/ 22 w 72"/>
                <a:gd name="T9" fmla="*/ 45 h 101"/>
                <a:gd name="T10" fmla="*/ 26 w 72"/>
                <a:gd name="T11" fmla="*/ 45 h 101"/>
                <a:gd name="T12" fmla="*/ 36 w 72"/>
                <a:gd name="T13" fmla="*/ 43 h 101"/>
                <a:gd name="T14" fmla="*/ 42 w 72"/>
                <a:gd name="T15" fmla="*/ 38 h 101"/>
                <a:gd name="T16" fmla="*/ 45 w 72"/>
                <a:gd name="T17" fmla="*/ 30 h 101"/>
                <a:gd name="T18" fmla="*/ 43 w 72"/>
                <a:gd name="T19" fmla="*/ 22 h 101"/>
                <a:gd name="T20" fmla="*/ 37 w 72"/>
                <a:gd name="T21" fmla="*/ 17 h 101"/>
                <a:gd name="T22" fmla="*/ 27 w 72"/>
                <a:gd name="T23" fmla="*/ 15 h 101"/>
                <a:gd name="T24" fmla="*/ 29 w 72"/>
                <a:gd name="T25" fmla="*/ 0 h 101"/>
                <a:gd name="T26" fmla="*/ 41 w 72"/>
                <a:gd name="T27" fmla="*/ 1 h 101"/>
                <a:gd name="T28" fmla="*/ 51 w 72"/>
                <a:gd name="T29" fmla="*/ 4 h 101"/>
                <a:gd name="T30" fmla="*/ 58 w 72"/>
                <a:gd name="T31" fmla="*/ 9 h 101"/>
                <a:gd name="T32" fmla="*/ 63 w 72"/>
                <a:gd name="T33" fmla="*/ 17 h 101"/>
                <a:gd name="T34" fmla="*/ 65 w 72"/>
                <a:gd name="T35" fmla="*/ 28 h 101"/>
                <a:gd name="T36" fmla="*/ 63 w 72"/>
                <a:gd name="T37" fmla="*/ 38 h 101"/>
                <a:gd name="T38" fmla="*/ 58 w 72"/>
                <a:gd name="T39" fmla="*/ 47 h 101"/>
                <a:gd name="T40" fmla="*/ 50 w 72"/>
                <a:gd name="T41" fmla="*/ 53 h 101"/>
                <a:gd name="T42" fmla="*/ 39 w 72"/>
                <a:gd name="T43" fmla="*/ 56 h 101"/>
                <a:gd name="T44" fmla="*/ 44 w 72"/>
                <a:gd name="T45" fmla="*/ 62 h 101"/>
                <a:gd name="T46" fmla="*/ 48 w 72"/>
                <a:gd name="T47" fmla="*/ 67 h 101"/>
                <a:gd name="T48" fmla="*/ 72 w 72"/>
                <a:gd name="T49" fmla="*/ 101 h 101"/>
                <a:gd name="T50" fmla="*/ 48 w 72"/>
                <a:gd name="T51" fmla="*/ 101 h 101"/>
                <a:gd name="T52" fmla="*/ 20 w 72"/>
                <a:gd name="T53" fmla="*/ 59 h 101"/>
                <a:gd name="T54" fmla="*/ 19 w 72"/>
                <a:gd name="T55" fmla="*/ 59 h 101"/>
                <a:gd name="T56" fmla="*/ 19 w 72"/>
                <a:gd name="T57" fmla="*/ 101 h 101"/>
                <a:gd name="T58" fmla="*/ 0 w 72"/>
                <a:gd name="T59" fmla="*/ 101 h 101"/>
                <a:gd name="T60" fmla="*/ 0 w 72"/>
                <a:gd name="T61" fmla="*/ 0 h 101"/>
                <a:gd name="T62" fmla="*/ 13 w 72"/>
                <a:gd name="T63" fmla="*/ 0 h 101"/>
                <a:gd name="T64" fmla="*/ 29 w 72"/>
                <a:gd name="T6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1">
                  <a:moveTo>
                    <a:pt x="27" y="15"/>
                  </a:moveTo>
                  <a:lnTo>
                    <a:pt x="23" y="16"/>
                  </a:lnTo>
                  <a:lnTo>
                    <a:pt x="19" y="16"/>
                  </a:lnTo>
                  <a:lnTo>
                    <a:pt x="19" y="45"/>
                  </a:lnTo>
                  <a:lnTo>
                    <a:pt x="22" y="45"/>
                  </a:lnTo>
                  <a:lnTo>
                    <a:pt x="26" y="45"/>
                  </a:lnTo>
                  <a:lnTo>
                    <a:pt x="36" y="43"/>
                  </a:lnTo>
                  <a:lnTo>
                    <a:pt x="42" y="38"/>
                  </a:lnTo>
                  <a:lnTo>
                    <a:pt x="45" y="30"/>
                  </a:lnTo>
                  <a:lnTo>
                    <a:pt x="43" y="22"/>
                  </a:lnTo>
                  <a:lnTo>
                    <a:pt x="37" y="17"/>
                  </a:lnTo>
                  <a:lnTo>
                    <a:pt x="27" y="15"/>
                  </a:lnTo>
                  <a:close/>
                  <a:moveTo>
                    <a:pt x="29" y="0"/>
                  </a:moveTo>
                  <a:lnTo>
                    <a:pt x="41" y="1"/>
                  </a:lnTo>
                  <a:lnTo>
                    <a:pt x="51" y="4"/>
                  </a:lnTo>
                  <a:lnTo>
                    <a:pt x="58" y="9"/>
                  </a:lnTo>
                  <a:lnTo>
                    <a:pt x="63" y="17"/>
                  </a:lnTo>
                  <a:lnTo>
                    <a:pt x="65" y="28"/>
                  </a:lnTo>
                  <a:lnTo>
                    <a:pt x="63" y="38"/>
                  </a:lnTo>
                  <a:lnTo>
                    <a:pt x="58" y="47"/>
                  </a:lnTo>
                  <a:lnTo>
                    <a:pt x="50" y="53"/>
                  </a:lnTo>
                  <a:lnTo>
                    <a:pt x="39" y="56"/>
                  </a:lnTo>
                  <a:lnTo>
                    <a:pt x="44" y="62"/>
                  </a:lnTo>
                  <a:lnTo>
                    <a:pt x="48" y="67"/>
                  </a:lnTo>
                  <a:lnTo>
                    <a:pt x="72" y="101"/>
                  </a:lnTo>
                  <a:lnTo>
                    <a:pt x="48" y="101"/>
                  </a:lnTo>
                  <a:lnTo>
                    <a:pt x="20" y="59"/>
                  </a:lnTo>
                  <a:lnTo>
                    <a:pt x="19" y="59"/>
                  </a:lnTo>
                  <a:lnTo>
                    <a:pt x="19" y="101"/>
                  </a:lnTo>
                  <a:lnTo>
                    <a:pt x="0" y="101"/>
                  </a:lnTo>
                  <a:lnTo>
                    <a:pt x="0" y="0"/>
                  </a:lnTo>
                  <a:lnTo>
                    <a:pt x="13" y="0"/>
                  </a:lnTo>
                  <a:lnTo>
                    <a:pt x="2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49">
              <a:extLst>
                <a:ext uri="{FF2B5EF4-FFF2-40B4-BE49-F238E27FC236}">
                  <a16:creationId xmlns:a16="http://schemas.microsoft.com/office/drawing/2014/main" id="{82876C20-FE73-31D0-67F2-EB7917ABD742}"/>
                </a:ext>
              </a:extLst>
            </p:cNvPr>
            <p:cNvSpPr>
              <a:spLocks noEditPoints="1"/>
            </p:cNvSpPr>
            <p:nvPr/>
          </p:nvSpPr>
          <p:spPr bwMode="auto">
            <a:xfrm>
              <a:off x="2601261" y="2651964"/>
              <a:ext cx="70990" cy="80456"/>
            </a:xfrm>
            <a:custGeom>
              <a:avLst/>
              <a:gdLst>
                <a:gd name="T0" fmla="*/ 45 w 92"/>
                <a:gd name="T1" fmla="*/ 22 h 101"/>
                <a:gd name="T2" fmla="*/ 40 w 92"/>
                <a:gd name="T3" fmla="*/ 39 h 101"/>
                <a:gd name="T4" fmla="*/ 31 w 92"/>
                <a:gd name="T5" fmla="*/ 65 h 101"/>
                <a:gd name="T6" fmla="*/ 59 w 92"/>
                <a:gd name="T7" fmla="*/ 65 h 101"/>
                <a:gd name="T8" fmla="*/ 50 w 92"/>
                <a:gd name="T9" fmla="*/ 39 h 101"/>
                <a:gd name="T10" fmla="*/ 45 w 92"/>
                <a:gd name="T11" fmla="*/ 22 h 101"/>
                <a:gd name="T12" fmla="*/ 45 w 92"/>
                <a:gd name="T13" fmla="*/ 22 h 101"/>
                <a:gd name="T14" fmla="*/ 35 w 92"/>
                <a:gd name="T15" fmla="*/ 0 h 101"/>
                <a:gd name="T16" fmla="*/ 57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50" y="39"/>
                  </a:lnTo>
                  <a:lnTo>
                    <a:pt x="45" y="22"/>
                  </a:lnTo>
                  <a:lnTo>
                    <a:pt x="45" y="22"/>
                  </a:lnTo>
                  <a:close/>
                  <a:moveTo>
                    <a:pt x="35" y="0"/>
                  </a:moveTo>
                  <a:lnTo>
                    <a:pt x="57"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50">
              <a:extLst>
                <a:ext uri="{FF2B5EF4-FFF2-40B4-BE49-F238E27FC236}">
                  <a16:creationId xmlns:a16="http://schemas.microsoft.com/office/drawing/2014/main" id="{CCFFAEC3-759A-B591-0853-1280BD83E4FD}"/>
                </a:ext>
              </a:extLst>
            </p:cNvPr>
            <p:cNvSpPr>
              <a:spLocks/>
            </p:cNvSpPr>
            <p:nvPr/>
          </p:nvSpPr>
          <p:spPr bwMode="auto">
            <a:xfrm>
              <a:off x="2676984" y="2651964"/>
              <a:ext cx="56792" cy="80456"/>
            </a:xfrm>
            <a:custGeom>
              <a:avLst/>
              <a:gdLst>
                <a:gd name="T0" fmla="*/ 0 w 71"/>
                <a:gd name="T1" fmla="*/ 0 h 101"/>
                <a:gd name="T2" fmla="*/ 71 w 71"/>
                <a:gd name="T3" fmla="*/ 0 h 101"/>
                <a:gd name="T4" fmla="*/ 71 w 71"/>
                <a:gd name="T5" fmla="*/ 17 h 101"/>
                <a:gd name="T6" fmla="*/ 45 w 71"/>
                <a:gd name="T7" fmla="*/ 17 h 101"/>
                <a:gd name="T8" fmla="*/ 45 w 71"/>
                <a:gd name="T9" fmla="*/ 101 h 101"/>
                <a:gd name="T10" fmla="*/ 25 w 71"/>
                <a:gd name="T11" fmla="*/ 101 h 101"/>
                <a:gd name="T12" fmla="*/ 25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5" y="17"/>
                  </a:lnTo>
                  <a:lnTo>
                    <a:pt x="45" y="101"/>
                  </a:lnTo>
                  <a:lnTo>
                    <a:pt x="25" y="101"/>
                  </a:lnTo>
                  <a:lnTo>
                    <a:pt x="25" y="17"/>
                  </a:lnTo>
                  <a:lnTo>
                    <a:pt x="0" y="1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51">
              <a:extLst>
                <a:ext uri="{FF2B5EF4-FFF2-40B4-BE49-F238E27FC236}">
                  <a16:creationId xmlns:a16="http://schemas.microsoft.com/office/drawing/2014/main" id="{822D4BAB-F924-B047-CC79-84D282515720}"/>
                </a:ext>
              </a:extLst>
            </p:cNvPr>
            <p:cNvSpPr>
              <a:spLocks/>
            </p:cNvSpPr>
            <p:nvPr/>
          </p:nvSpPr>
          <p:spPr bwMode="auto">
            <a:xfrm>
              <a:off x="2899420" y="2651964"/>
              <a:ext cx="66258" cy="80456"/>
            </a:xfrm>
            <a:custGeom>
              <a:avLst/>
              <a:gdLst>
                <a:gd name="T0" fmla="*/ 0 w 83"/>
                <a:gd name="T1" fmla="*/ 0 h 101"/>
                <a:gd name="T2" fmla="*/ 21 w 83"/>
                <a:gd name="T3" fmla="*/ 0 h 101"/>
                <a:gd name="T4" fmla="*/ 34 w 83"/>
                <a:gd name="T5" fmla="*/ 29 h 101"/>
                <a:gd name="T6" fmla="*/ 41 w 83"/>
                <a:gd name="T7" fmla="*/ 46 h 101"/>
                <a:gd name="T8" fmla="*/ 41 w 83"/>
                <a:gd name="T9" fmla="*/ 46 h 101"/>
                <a:gd name="T10" fmla="*/ 45 w 83"/>
                <a:gd name="T11" fmla="*/ 37 h 101"/>
                <a:gd name="T12" fmla="*/ 49 w 83"/>
                <a:gd name="T13" fmla="*/ 27 h 101"/>
                <a:gd name="T14" fmla="*/ 62 w 83"/>
                <a:gd name="T15" fmla="*/ 0 h 101"/>
                <a:gd name="T16" fmla="*/ 83 w 83"/>
                <a:gd name="T17" fmla="*/ 0 h 101"/>
                <a:gd name="T18" fmla="*/ 50 w 83"/>
                <a:gd name="T19" fmla="*/ 65 h 101"/>
                <a:gd name="T20" fmla="*/ 50 w 83"/>
                <a:gd name="T21" fmla="*/ 101 h 101"/>
                <a:gd name="T22" fmla="*/ 31 w 83"/>
                <a:gd name="T23" fmla="*/ 101 h 101"/>
                <a:gd name="T24" fmla="*/ 31 w 83"/>
                <a:gd name="T25" fmla="*/ 65 h 101"/>
                <a:gd name="T26" fmla="*/ 0 w 83"/>
                <a:gd name="T2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01">
                  <a:moveTo>
                    <a:pt x="0" y="0"/>
                  </a:moveTo>
                  <a:lnTo>
                    <a:pt x="21" y="0"/>
                  </a:lnTo>
                  <a:lnTo>
                    <a:pt x="34" y="29"/>
                  </a:lnTo>
                  <a:lnTo>
                    <a:pt x="41" y="46"/>
                  </a:lnTo>
                  <a:lnTo>
                    <a:pt x="41" y="46"/>
                  </a:lnTo>
                  <a:lnTo>
                    <a:pt x="45" y="37"/>
                  </a:lnTo>
                  <a:lnTo>
                    <a:pt x="49" y="27"/>
                  </a:lnTo>
                  <a:lnTo>
                    <a:pt x="62" y="0"/>
                  </a:lnTo>
                  <a:lnTo>
                    <a:pt x="83" y="0"/>
                  </a:lnTo>
                  <a:lnTo>
                    <a:pt x="50" y="65"/>
                  </a:lnTo>
                  <a:lnTo>
                    <a:pt x="50" y="101"/>
                  </a:lnTo>
                  <a:lnTo>
                    <a:pt x="31" y="101"/>
                  </a:lnTo>
                  <a:lnTo>
                    <a:pt x="31" y="65"/>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52">
              <a:extLst>
                <a:ext uri="{FF2B5EF4-FFF2-40B4-BE49-F238E27FC236}">
                  <a16:creationId xmlns:a16="http://schemas.microsoft.com/office/drawing/2014/main" id="{EA1F35CF-3769-19E3-4BF1-534257665F8F}"/>
                </a:ext>
              </a:extLst>
            </p:cNvPr>
            <p:cNvSpPr>
              <a:spLocks noEditPoints="1"/>
            </p:cNvSpPr>
            <p:nvPr/>
          </p:nvSpPr>
          <p:spPr bwMode="auto">
            <a:xfrm>
              <a:off x="921159" y="2249686"/>
              <a:ext cx="272129" cy="312357"/>
            </a:xfrm>
            <a:custGeom>
              <a:avLst/>
              <a:gdLst>
                <a:gd name="T0" fmla="*/ 170 w 345"/>
                <a:gd name="T1" fmla="*/ 48 h 398"/>
                <a:gd name="T2" fmla="*/ 162 w 345"/>
                <a:gd name="T3" fmla="*/ 77 h 398"/>
                <a:gd name="T4" fmla="*/ 152 w 345"/>
                <a:gd name="T5" fmla="*/ 106 h 398"/>
                <a:gd name="T6" fmla="*/ 95 w 345"/>
                <a:gd name="T7" fmla="*/ 264 h 398"/>
                <a:gd name="T8" fmla="*/ 246 w 345"/>
                <a:gd name="T9" fmla="*/ 264 h 398"/>
                <a:gd name="T10" fmla="*/ 189 w 345"/>
                <a:gd name="T11" fmla="*/ 107 h 398"/>
                <a:gd name="T12" fmla="*/ 179 w 345"/>
                <a:gd name="T13" fmla="*/ 78 h 398"/>
                <a:gd name="T14" fmla="*/ 171 w 345"/>
                <a:gd name="T15" fmla="*/ 48 h 398"/>
                <a:gd name="T16" fmla="*/ 170 w 345"/>
                <a:gd name="T17" fmla="*/ 48 h 398"/>
                <a:gd name="T18" fmla="*/ 148 w 345"/>
                <a:gd name="T19" fmla="*/ 0 h 398"/>
                <a:gd name="T20" fmla="*/ 197 w 345"/>
                <a:gd name="T21" fmla="*/ 0 h 398"/>
                <a:gd name="T22" fmla="*/ 345 w 345"/>
                <a:gd name="T23" fmla="*/ 398 h 398"/>
                <a:gd name="T24" fmla="*/ 293 w 345"/>
                <a:gd name="T25" fmla="*/ 398 h 398"/>
                <a:gd name="T26" fmla="*/ 259 w 345"/>
                <a:gd name="T27" fmla="*/ 300 h 398"/>
                <a:gd name="T28" fmla="*/ 81 w 345"/>
                <a:gd name="T29" fmla="*/ 300 h 398"/>
                <a:gd name="T30" fmla="*/ 46 w 345"/>
                <a:gd name="T31" fmla="*/ 398 h 398"/>
                <a:gd name="T32" fmla="*/ 0 w 345"/>
                <a:gd name="T33" fmla="*/ 398 h 398"/>
                <a:gd name="T34" fmla="*/ 148 w 345"/>
                <a:gd name="T3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398">
                  <a:moveTo>
                    <a:pt x="170" y="48"/>
                  </a:moveTo>
                  <a:lnTo>
                    <a:pt x="162" y="77"/>
                  </a:lnTo>
                  <a:lnTo>
                    <a:pt x="152" y="106"/>
                  </a:lnTo>
                  <a:lnTo>
                    <a:pt x="95" y="264"/>
                  </a:lnTo>
                  <a:lnTo>
                    <a:pt x="246" y="264"/>
                  </a:lnTo>
                  <a:lnTo>
                    <a:pt x="189" y="107"/>
                  </a:lnTo>
                  <a:lnTo>
                    <a:pt x="179" y="78"/>
                  </a:lnTo>
                  <a:lnTo>
                    <a:pt x="171" y="48"/>
                  </a:lnTo>
                  <a:lnTo>
                    <a:pt x="170" y="48"/>
                  </a:lnTo>
                  <a:close/>
                  <a:moveTo>
                    <a:pt x="148" y="0"/>
                  </a:moveTo>
                  <a:lnTo>
                    <a:pt x="197" y="0"/>
                  </a:lnTo>
                  <a:lnTo>
                    <a:pt x="345" y="398"/>
                  </a:lnTo>
                  <a:lnTo>
                    <a:pt x="293" y="398"/>
                  </a:lnTo>
                  <a:lnTo>
                    <a:pt x="259" y="300"/>
                  </a:lnTo>
                  <a:lnTo>
                    <a:pt x="81" y="300"/>
                  </a:lnTo>
                  <a:lnTo>
                    <a:pt x="46" y="398"/>
                  </a:lnTo>
                  <a:lnTo>
                    <a:pt x="0" y="398"/>
                  </a:lnTo>
                  <a:lnTo>
                    <a:pt x="14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53">
              <a:extLst>
                <a:ext uri="{FF2B5EF4-FFF2-40B4-BE49-F238E27FC236}">
                  <a16:creationId xmlns:a16="http://schemas.microsoft.com/office/drawing/2014/main" id="{15CC2208-1754-ACCD-8285-B18BC9479603}"/>
                </a:ext>
              </a:extLst>
            </p:cNvPr>
            <p:cNvSpPr>
              <a:spLocks/>
            </p:cNvSpPr>
            <p:nvPr/>
          </p:nvSpPr>
          <p:spPr bwMode="auto">
            <a:xfrm>
              <a:off x="1224050" y="2327776"/>
              <a:ext cx="111218" cy="234268"/>
            </a:xfrm>
            <a:custGeom>
              <a:avLst/>
              <a:gdLst>
                <a:gd name="T0" fmla="*/ 119 w 141"/>
                <a:gd name="T1" fmla="*/ 0 h 299"/>
                <a:gd name="T2" fmla="*/ 141 w 141"/>
                <a:gd name="T3" fmla="*/ 0 h 299"/>
                <a:gd name="T4" fmla="*/ 139 w 141"/>
                <a:gd name="T5" fmla="*/ 44 h 299"/>
                <a:gd name="T6" fmla="*/ 119 w 141"/>
                <a:gd name="T7" fmla="*/ 42 h 299"/>
                <a:gd name="T8" fmla="*/ 101 w 141"/>
                <a:gd name="T9" fmla="*/ 45 h 299"/>
                <a:gd name="T10" fmla="*/ 86 w 141"/>
                <a:gd name="T11" fmla="*/ 53 h 299"/>
                <a:gd name="T12" fmla="*/ 73 w 141"/>
                <a:gd name="T13" fmla="*/ 64 h 299"/>
                <a:gd name="T14" fmla="*/ 62 w 141"/>
                <a:gd name="T15" fmla="*/ 79 h 299"/>
                <a:gd name="T16" fmla="*/ 54 w 141"/>
                <a:gd name="T17" fmla="*/ 99 h 299"/>
                <a:gd name="T18" fmla="*/ 48 w 141"/>
                <a:gd name="T19" fmla="*/ 123 h 299"/>
                <a:gd name="T20" fmla="*/ 45 w 141"/>
                <a:gd name="T21" fmla="*/ 151 h 299"/>
                <a:gd name="T22" fmla="*/ 44 w 141"/>
                <a:gd name="T23" fmla="*/ 182 h 299"/>
                <a:gd name="T24" fmla="*/ 44 w 141"/>
                <a:gd name="T25" fmla="*/ 299 h 299"/>
                <a:gd name="T26" fmla="*/ 0 w 141"/>
                <a:gd name="T27" fmla="*/ 299 h 299"/>
                <a:gd name="T28" fmla="*/ 0 w 141"/>
                <a:gd name="T29" fmla="*/ 5 h 299"/>
                <a:gd name="T30" fmla="*/ 43 w 141"/>
                <a:gd name="T31" fmla="*/ 5 h 299"/>
                <a:gd name="T32" fmla="*/ 43 w 141"/>
                <a:gd name="T33" fmla="*/ 27 h 299"/>
                <a:gd name="T34" fmla="*/ 40 w 141"/>
                <a:gd name="T35" fmla="*/ 53 h 299"/>
                <a:gd name="T36" fmla="*/ 37 w 141"/>
                <a:gd name="T37" fmla="*/ 79 h 299"/>
                <a:gd name="T38" fmla="*/ 37 w 141"/>
                <a:gd name="T39" fmla="*/ 79 h 299"/>
                <a:gd name="T40" fmla="*/ 43 w 141"/>
                <a:gd name="T41" fmla="*/ 63 h 299"/>
                <a:gd name="T42" fmla="*/ 50 w 141"/>
                <a:gd name="T43" fmla="*/ 48 h 299"/>
                <a:gd name="T44" fmla="*/ 59 w 141"/>
                <a:gd name="T45" fmla="*/ 34 h 299"/>
                <a:gd name="T46" fmla="*/ 71 w 141"/>
                <a:gd name="T47" fmla="*/ 21 h 299"/>
                <a:gd name="T48" fmla="*/ 84 w 141"/>
                <a:gd name="T49" fmla="*/ 11 h 299"/>
                <a:gd name="T50" fmla="*/ 101 w 141"/>
                <a:gd name="T51" fmla="*/ 3 h 299"/>
                <a:gd name="T52" fmla="*/ 119 w 141"/>
                <a:gd name="T5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1" h="299">
                  <a:moveTo>
                    <a:pt x="119" y="0"/>
                  </a:moveTo>
                  <a:lnTo>
                    <a:pt x="141" y="0"/>
                  </a:lnTo>
                  <a:lnTo>
                    <a:pt x="139" y="44"/>
                  </a:lnTo>
                  <a:lnTo>
                    <a:pt x="119" y="42"/>
                  </a:lnTo>
                  <a:lnTo>
                    <a:pt x="101" y="45"/>
                  </a:lnTo>
                  <a:lnTo>
                    <a:pt x="86" y="53"/>
                  </a:lnTo>
                  <a:lnTo>
                    <a:pt x="73" y="64"/>
                  </a:lnTo>
                  <a:lnTo>
                    <a:pt x="62" y="79"/>
                  </a:lnTo>
                  <a:lnTo>
                    <a:pt x="54" y="99"/>
                  </a:lnTo>
                  <a:lnTo>
                    <a:pt x="48" y="123"/>
                  </a:lnTo>
                  <a:lnTo>
                    <a:pt x="45" y="151"/>
                  </a:lnTo>
                  <a:lnTo>
                    <a:pt x="44" y="182"/>
                  </a:lnTo>
                  <a:lnTo>
                    <a:pt x="44" y="299"/>
                  </a:lnTo>
                  <a:lnTo>
                    <a:pt x="0" y="299"/>
                  </a:lnTo>
                  <a:lnTo>
                    <a:pt x="0" y="5"/>
                  </a:lnTo>
                  <a:lnTo>
                    <a:pt x="43" y="5"/>
                  </a:lnTo>
                  <a:lnTo>
                    <a:pt x="43" y="27"/>
                  </a:lnTo>
                  <a:lnTo>
                    <a:pt x="40" y="53"/>
                  </a:lnTo>
                  <a:lnTo>
                    <a:pt x="37" y="79"/>
                  </a:lnTo>
                  <a:lnTo>
                    <a:pt x="37" y="79"/>
                  </a:lnTo>
                  <a:lnTo>
                    <a:pt x="43" y="63"/>
                  </a:lnTo>
                  <a:lnTo>
                    <a:pt x="50" y="48"/>
                  </a:lnTo>
                  <a:lnTo>
                    <a:pt x="59" y="34"/>
                  </a:lnTo>
                  <a:lnTo>
                    <a:pt x="71" y="21"/>
                  </a:lnTo>
                  <a:lnTo>
                    <a:pt x="84" y="11"/>
                  </a:lnTo>
                  <a:lnTo>
                    <a:pt x="101" y="3"/>
                  </a:lnTo>
                  <a:lnTo>
                    <a:pt x="11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54">
              <a:extLst>
                <a:ext uri="{FF2B5EF4-FFF2-40B4-BE49-F238E27FC236}">
                  <a16:creationId xmlns:a16="http://schemas.microsoft.com/office/drawing/2014/main" id="{BB7587BD-FD32-E10C-E06B-69806FAF850F}"/>
                </a:ext>
              </a:extLst>
            </p:cNvPr>
            <p:cNvSpPr>
              <a:spLocks noEditPoints="1"/>
            </p:cNvSpPr>
            <p:nvPr/>
          </p:nvSpPr>
          <p:spPr bwMode="auto">
            <a:xfrm>
              <a:off x="1344734" y="2327776"/>
              <a:ext cx="222436" cy="357317"/>
            </a:xfrm>
            <a:custGeom>
              <a:avLst/>
              <a:gdLst>
                <a:gd name="T0" fmla="*/ 56 w 282"/>
                <a:gd name="T1" fmla="*/ 325 h 453"/>
                <a:gd name="T2" fmla="*/ 47 w 282"/>
                <a:gd name="T3" fmla="*/ 375 h 453"/>
                <a:gd name="T4" fmla="*/ 76 w 282"/>
                <a:gd name="T5" fmla="*/ 406 h 453"/>
                <a:gd name="T6" fmla="*/ 131 w 282"/>
                <a:gd name="T7" fmla="*/ 417 h 453"/>
                <a:gd name="T8" fmla="*/ 198 w 282"/>
                <a:gd name="T9" fmla="*/ 403 h 453"/>
                <a:gd name="T10" fmla="*/ 230 w 282"/>
                <a:gd name="T11" fmla="*/ 367 h 453"/>
                <a:gd name="T12" fmla="*/ 225 w 282"/>
                <a:gd name="T13" fmla="*/ 323 h 453"/>
                <a:gd name="T14" fmla="*/ 186 w 282"/>
                <a:gd name="T15" fmla="*/ 302 h 453"/>
                <a:gd name="T16" fmla="*/ 95 w 282"/>
                <a:gd name="T17" fmla="*/ 300 h 453"/>
                <a:gd name="T18" fmla="*/ 116 w 282"/>
                <a:gd name="T19" fmla="*/ 36 h 453"/>
                <a:gd name="T20" fmla="*/ 70 w 282"/>
                <a:gd name="T21" fmla="*/ 61 h 453"/>
                <a:gd name="T22" fmla="*/ 54 w 282"/>
                <a:gd name="T23" fmla="*/ 109 h 453"/>
                <a:gd name="T24" fmla="*/ 70 w 282"/>
                <a:gd name="T25" fmla="*/ 158 h 453"/>
                <a:gd name="T26" fmla="*/ 114 w 282"/>
                <a:gd name="T27" fmla="*/ 181 h 453"/>
                <a:gd name="T28" fmla="*/ 170 w 282"/>
                <a:gd name="T29" fmla="*/ 176 h 453"/>
                <a:gd name="T30" fmla="*/ 206 w 282"/>
                <a:gd name="T31" fmla="*/ 144 h 453"/>
                <a:gd name="T32" fmla="*/ 211 w 282"/>
                <a:gd name="T33" fmla="*/ 89 h 453"/>
                <a:gd name="T34" fmla="*/ 186 w 282"/>
                <a:gd name="T35" fmla="*/ 48 h 453"/>
                <a:gd name="T36" fmla="*/ 136 w 282"/>
                <a:gd name="T37" fmla="*/ 34 h 453"/>
                <a:gd name="T38" fmla="*/ 168 w 282"/>
                <a:gd name="T39" fmla="*/ 2 h 453"/>
                <a:gd name="T40" fmla="*/ 192 w 282"/>
                <a:gd name="T41" fmla="*/ 4 h 453"/>
                <a:gd name="T42" fmla="*/ 218 w 282"/>
                <a:gd name="T43" fmla="*/ 5 h 453"/>
                <a:gd name="T44" fmla="*/ 247 w 282"/>
                <a:gd name="T45" fmla="*/ 40 h 453"/>
                <a:gd name="T46" fmla="*/ 230 w 282"/>
                <a:gd name="T47" fmla="*/ 39 h 453"/>
                <a:gd name="T48" fmla="*/ 229 w 282"/>
                <a:gd name="T49" fmla="*/ 40 h 453"/>
                <a:gd name="T50" fmla="*/ 255 w 282"/>
                <a:gd name="T51" fmla="*/ 84 h 453"/>
                <a:gd name="T52" fmla="*/ 251 w 282"/>
                <a:gd name="T53" fmla="*/ 144 h 453"/>
                <a:gd name="T54" fmla="*/ 218 w 282"/>
                <a:gd name="T55" fmla="*/ 190 h 453"/>
                <a:gd name="T56" fmla="*/ 157 w 282"/>
                <a:gd name="T57" fmla="*/ 213 h 453"/>
                <a:gd name="T58" fmla="*/ 101 w 282"/>
                <a:gd name="T59" fmla="*/ 213 h 453"/>
                <a:gd name="T60" fmla="*/ 73 w 282"/>
                <a:gd name="T61" fmla="*/ 222 h 453"/>
                <a:gd name="T62" fmla="*/ 69 w 282"/>
                <a:gd name="T63" fmla="*/ 246 h 453"/>
                <a:gd name="T64" fmla="*/ 101 w 282"/>
                <a:gd name="T65" fmla="*/ 261 h 453"/>
                <a:gd name="T66" fmla="*/ 204 w 282"/>
                <a:gd name="T67" fmla="*/ 264 h 453"/>
                <a:gd name="T68" fmla="*/ 258 w 282"/>
                <a:gd name="T69" fmla="*/ 291 h 453"/>
                <a:gd name="T70" fmla="*/ 276 w 282"/>
                <a:gd name="T71" fmla="*/ 344 h 453"/>
                <a:gd name="T72" fmla="*/ 252 w 282"/>
                <a:gd name="T73" fmla="*/ 407 h 453"/>
                <a:gd name="T74" fmla="*/ 185 w 282"/>
                <a:gd name="T75" fmla="*/ 445 h 453"/>
                <a:gd name="T76" fmla="*/ 95 w 282"/>
                <a:gd name="T77" fmla="*/ 452 h 453"/>
                <a:gd name="T78" fmla="*/ 33 w 282"/>
                <a:gd name="T79" fmla="*/ 431 h 453"/>
                <a:gd name="T80" fmla="*/ 2 w 282"/>
                <a:gd name="T81" fmla="*/ 387 h 453"/>
                <a:gd name="T82" fmla="*/ 10 w 282"/>
                <a:gd name="T83" fmla="*/ 327 h 453"/>
                <a:gd name="T84" fmla="*/ 51 w 282"/>
                <a:gd name="T85" fmla="*/ 289 h 453"/>
                <a:gd name="T86" fmla="*/ 23 w 282"/>
                <a:gd name="T87" fmla="*/ 260 h 453"/>
                <a:gd name="T88" fmla="*/ 30 w 282"/>
                <a:gd name="T89" fmla="*/ 218 h 453"/>
                <a:gd name="T90" fmla="*/ 38 w 282"/>
                <a:gd name="T91" fmla="*/ 187 h 453"/>
                <a:gd name="T92" fmla="*/ 12 w 282"/>
                <a:gd name="T93" fmla="*/ 136 h 453"/>
                <a:gd name="T94" fmla="*/ 19 w 282"/>
                <a:gd name="T95" fmla="*/ 69 h 453"/>
                <a:gd name="T96" fmla="*/ 62 w 282"/>
                <a:gd name="T97" fmla="*/ 20 h 453"/>
                <a:gd name="T98" fmla="*/ 138 w 282"/>
                <a:gd name="T99"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2" h="453">
                  <a:moveTo>
                    <a:pt x="86" y="300"/>
                  </a:moveTo>
                  <a:lnTo>
                    <a:pt x="69" y="311"/>
                  </a:lnTo>
                  <a:lnTo>
                    <a:pt x="56" y="325"/>
                  </a:lnTo>
                  <a:lnTo>
                    <a:pt x="47" y="341"/>
                  </a:lnTo>
                  <a:lnTo>
                    <a:pt x="44" y="358"/>
                  </a:lnTo>
                  <a:lnTo>
                    <a:pt x="47" y="375"/>
                  </a:lnTo>
                  <a:lnTo>
                    <a:pt x="53" y="387"/>
                  </a:lnTo>
                  <a:lnTo>
                    <a:pt x="63" y="398"/>
                  </a:lnTo>
                  <a:lnTo>
                    <a:pt x="76" y="406"/>
                  </a:lnTo>
                  <a:lnTo>
                    <a:pt x="91" y="412"/>
                  </a:lnTo>
                  <a:lnTo>
                    <a:pt x="111" y="416"/>
                  </a:lnTo>
                  <a:lnTo>
                    <a:pt x="131" y="417"/>
                  </a:lnTo>
                  <a:lnTo>
                    <a:pt x="156" y="415"/>
                  </a:lnTo>
                  <a:lnTo>
                    <a:pt x="179" y="411"/>
                  </a:lnTo>
                  <a:lnTo>
                    <a:pt x="198" y="403"/>
                  </a:lnTo>
                  <a:lnTo>
                    <a:pt x="212" y="393"/>
                  </a:lnTo>
                  <a:lnTo>
                    <a:pt x="223" y="381"/>
                  </a:lnTo>
                  <a:lnTo>
                    <a:pt x="230" y="367"/>
                  </a:lnTo>
                  <a:lnTo>
                    <a:pt x="232" y="350"/>
                  </a:lnTo>
                  <a:lnTo>
                    <a:pt x="231" y="336"/>
                  </a:lnTo>
                  <a:lnTo>
                    <a:pt x="225" y="323"/>
                  </a:lnTo>
                  <a:lnTo>
                    <a:pt x="216" y="314"/>
                  </a:lnTo>
                  <a:lnTo>
                    <a:pt x="203" y="306"/>
                  </a:lnTo>
                  <a:lnTo>
                    <a:pt x="186" y="302"/>
                  </a:lnTo>
                  <a:lnTo>
                    <a:pt x="166" y="300"/>
                  </a:lnTo>
                  <a:lnTo>
                    <a:pt x="105" y="300"/>
                  </a:lnTo>
                  <a:lnTo>
                    <a:pt x="95" y="300"/>
                  </a:lnTo>
                  <a:lnTo>
                    <a:pt x="86" y="300"/>
                  </a:lnTo>
                  <a:close/>
                  <a:moveTo>
                    <a:pt x="136" y="34"/>
                  </a:moveTo>
                  <a:lnTo>
                    <a:pt x="116" y="36"/>
                  </a:lnTo>
                  <a:lnTo>
                    <a:pt x="97" y="41"/>
                  </a:lnTo>
                  <a:lnTo>
                    <a:pt x="82" y="50"/>
                  </a:lnTo>
                  <a:lnTo>
                    <a:pt x="70" y="61"/>
                  </a:lnTo>
                  <a:lnTo>
                    <a:pt x="61" y="75"/>
                  </a:lnTo>
                  <a:lnTo>
                    <a:pt x="56" y="91"/>
                  </a:lnTo>
                  <a:lnTo>
                    <a:pt x="54" y="109"/>
                  </a:lnTo>
                  <a:lnTo>
                    <a:pt x="56" y="128"/>
                  </a:lnTo>
                  <a:lnTo>
                    <a:pt x="61" y="144"/>
                  </a:lnTo>
                  <a:lnTo>
                    <a:pt x="70" y="158"/>
                  </a:lnTo>
                  <a:lnTo>
                    <a:pt x="81" y="168"/>
                  </a:lnTo>
                  <a:lnTo>
                    <a:pt x="95" y="176"/>
                  </a:lnTo>
                  <a:lnTo>
                    <a:pt x="114" y="181"/>
                  </a:lnTo>
                  <a:lnTo>
                    <a:pt x="134" y="182"/>
                  </a:lnTo>
                  <a:lnTo>
                    <a:pt x="153" y="181"/>
                  </a:lnTo>
                  <a:lnTo>
                    <a:pt x="170" y="176"/>
                  </a:lnTo>
                  <a:lnTo>
                    <a:pt x="185" y="168"/>
                  </a:lnTo>
                  <a:lnTo>
                    <a:pt x="197" y="158"/>
                  </a:lnTo>
                  <a:lnTo>
                    <a:pt x="206" y="144"/>
                  </a:lnTo>
                  <a:lnTo>
                    <a:pt x="211" y="128"/>
                  </a:lnTo>
                  <a:lnTo>
                    <a:pt x="213" y="109"/>
                  </a:lnTo>
                  <a:lnTo>
                    <a:pt x="211" y="89"/>
                  </a:lnTo>
                  <a:lnTo>
                    <a:pt x="206" y="73"/>
                  </a:lnTo>
                  <a:lnTo>
                    <a:pt x="198" y="59"/>
                  </a:lnTo>
                  <a:lnTo>
                    <a:pt x="186" y="48"/>
                  </a:lnTo>
                  <a:lnTo>
                    <a:pt x="172" y="41"/>
                  </a:lnTo>
                  <a:lnTo>
                    <a:pt x="155" y="36"/>
                  </a:lnTo>
                  <a:lnTo>
                    <a:pt x="136" y="34"/>
                  </a:lnTo>
                  <a:close/>
                  <a:moveTo>
                    <a:pt x="138" y="0"/>
                  </a:moveTo>
                  <a:lnTo>
                    <a:pt x="154" y="1"/>
                  </a:lnTo>
                  <a:lnTo>
                    <a:pt x="168" y="2"/>
                  </a:lnTo>
                  <a:lnTo>
                    <a:pt x="173" y="3"/>
                  </a:lnTo>
                  <a:lnTo>
                    <a:pt x="181" y="3"/>
                  </a:lnTo>
                  <a:lnTo>
                    <a:pt x="192" y="4"/>
                  </a:lnTo>
                  <a:lnTo>
                    <a:pt x="203" y="5"/>
                  </a:lnTo>
                  <a:lnTo>
                    <a:pt x="212" y="5"/>
                  </a:lnTo>
                  <a:lnTo>
                    <a:pt x="218" y="5"/>
                  </a:lnTo>
                  <a:lnTo>
                    <a:pt x="282" y="5"/>
                  </a:lnTo>
                  <a:lnTo>
                    <a:pt x="282" y="40"/>
                  </a:lnTo>
                  <a:lnTo>
                    <a:pt x="247" y="40"/>
                  </a:lnTo>
                  <a:lnTo>
                    <a:pt x="243" y="40"/>
                  </a:lnTo>
                  <a:lnTo>
                    <a:pt x="236" y="39"/>
                  </a:lnTo>
                  <a:lnTo>
                    <a:pt x="230" y="39"/>
                  </a:lnTo>
                  <a:lnTo>
                    <a:pt x="227" y="39"/>
                  </a:lnTo>
                  <a:lnTo>
                    <a:pt x="228" y="39"/>
                  </a:lnTo>
                  <a:lnTo>
                    <a:pt x="229" y="40"/>
                  </a:lnTo>
                  <a:lnTo>
                    <a:pt x="240" y="52"/>
                  </a:lnTo>
                  <a:lnTo>
                    <a:pt x="249" y="67"/>
                  </a:lnTo>
                  <a:lnTo>
                    <a:pt x="255" y="84"/>
                  </a:lnTo>
                  <a:lnTo>
                    <a:pt x="257" y="104"/>
                  </a:lnTo>
                  <a:lnTo>
                    <a:pt x="255" y="125"/>
                  </a:lnTo>
                  <a:lnTo>
                    <a:pt x="251" y="144"/>
                  </a:lnTo>
                  <a:lnTo>
                    <a:pt x="243" y="161"/>
                  </a:lnTo>
                  <a:lnTo>
                    <a:pt x="232" y="177"/>
                  </a:lnTo>
                  <a:lnTo>
                    <a:pt x="218" y="190"/>
                  </a:lnTo>
                  <a:lnTo>
                    <a:pt x="200" y="200"/>
                  </a:lnTo>
                  <a:lnTo>
                    <a:pt x="180" y="208"/>
                  </a:lnTo>
                  <a:lnTo>
                    <a:pt x="157" y="213"/>
                  </a:lnTo>
                  <a:lnTo>
                    <a:pt x="130" y="215"/>
                  </a:lnTo>
                  <a:lnTo>
                    <a:pt x="116" y="214"/>
                  </a:lnTo>
                  <a:lnTo>
                    <a:pt x="101" y="213"/>
                  </a:lnTo>
                  <a:lnTo>
                    <a:pt x="89" y="211"/>
                  </a:lnTo>
                  <a:lnTo>
                    <a:pt x="79" y="216"/>
                  </a:lnTo>
                  <a:lnTo>
                    <a:pt x="73" y="222"/>
                  </a:lnTo>
                  <a:lnTo>
                    <a:pt x="69" y="230"/>
                  </a:lnTo>
                  <a:lnTo>
                    <a:pt x="67" y="237"/>
                  </a:lnTo>
                  <a:lnTo>
                    <a:pt x="69" y="246"/>
                  </a:lnTo>
                  <a:lnTo>
                    <a:pt x="75" y="253"/>
                  </a:lnTo>
                  <a:lnTo>
                    <a:pt x="86" y="258"/>
                  </a:lnTo>
                  <a:lnTo>
                    <a:pt x="101" y="261"/>
                  </a:lnTo>
                  <a:lnTo>
                    <a:pt x="121" y="262"/>
                  </a:lnTo>
                  <a:lnTo>
                    <a:pt x="178" y="262"/>
                  </a:lnTo>
                  <a:lnTo>
                    <a:pt x="204" y="264"/>
                  </a:lnTo>
                  <a:lnTo>
                    <a:pt x="225" y="269"/>
                  </a:lnTo>
                  <a:lnTo>
                    <a:pt x="244" y="278"/>
                  </a:lnTo>
                  <a:lnTo>
                    <a:pt x="258" y="291"/>
                  </a:lnTo>
                  <a:lnTo>
                    <a:pt x="268" y="306"/>
                  </a:lnTo>
                  <a:lnTo>
                    <a:pt x="274" y="324"/>
                  </a:lnTo>
                  <a:lnTo>
                    <a:pt x="276" y="344"/>
                  </a:lnTo>
                  <a:lnTo>
                    <a:pt x="274" y="368"/>
                  </a:lnTo>
                  <a:lnTo>
                    <a:pt x="265" y="388"/>
                  </a:lnTo>
                  <a:lnTo>
                    <a:pt x="252" y="407"/>
                  </a:lnTo>
                  <a:lnTo>
                    <a:pt x="233" y="422"/>
                  </a:lnTo>
                  <a:lnTo>
                    <a:pt x="211" y="435"/>
                  </a:lnTo>
                  <a:lnTo>
                    <a:pt x="185" y="445"/>
                  </a:lnTo>
                  <a:lnTo>
                    <a:pt x="155" y="451"/>
                  </a:lnTo>
                  <a:lnTo>
                    <a:pt x="123" y="453"/>
                  </a:lnTo>
                  <a:lnTo>
                    <a:pt x="95" y="452"/>
                  </a:lnTo>
                  <a:lnTo>
                    <a:pt x="72" y="447"/>
                  </a:lnTo>
                  <a:lnTo>
                    <a:pt x="51" y="441"/>
                  </a:lnTo>
                  <a:lnTo>
                    <a:pt x="33" y="431"/>
                  </a:lnTo>
                  <a:lnTo>
                    <a:pt x="19" y="419"/>
                  </a:lnTo>
                  <a:lnTo>
                    <a:pt x="9" y="404"/>
                  </a:lnTo>
                  <a:lnTo>
                    <a:pt x="2" y="387"/>
                  </a:lnTo>
                  <a:lnTo>
                    <a:pt x="0" y="367"/>
                  </a:lnTo>
                  <a:lnTo>
                    <a:pt x="3" y="345"/>
                  </a:lnTo>
                  <a:lnTo>
                    <a:pt x="10" y="327"/>
                  </a:lnTo>
                  <a:lnTo>
                    <a:pt x="21" y="311"/>
                  </a:lnTo>
                  <a:lnTo>
                    <a:pt x="35" y="299"/>
                  </a:lnTo>
                  <a:lnTo>
                    <a:pt x="51" y="289"/>
                  </a:lnTo>
                  <a:lnTo>
                    <a:pt x="39" y="281"/>
                  </a:lnTo>
                  <a:lnTo>
                    <a:pt x="29" y="271"/>
                  </a:lnTo>
                  <a:lnTo>
                    <a:pt x="23" y="260"/>
                  </a:lnTo>
                  <a:lnTo>
                    <a:pt x="21" y="246"/>
                  </a:lnTo>
                  <a:lnTo>
                    <a:pt x="24" y="232"/>
                  </a:lnTo>
                  <a:lnTo>
                    <a:pt x="30" y="218"/>
                  </a:lnTo>
                  <a:lnTo>
                    <a:pt x="40" y="207"/>
                  </a:lnTo>
                  <a:lnTo>
                    <a:pt x="54" y="199"/>
                  </a:lnTo>
                  <a:lnTo>
                    <a:pt x="38" y="187"/>
                  </a:lnTo>
                  <a:lnTo>
                    <a:pt x="26" y="172"/>
                  </a:lnTo>
                  <a:lnTo>
                    <a:pt x="17" y="155"/>
                  </a:lnTo>
                  <a:lnTo>
                    <a:pt x="12" y="136"/>
                  </a:lnTo>
                  <a:lnTo>
                    <a:pt x="10" y="114"/>
                  </a:lnTo>
                  <a:lnTo>
                    <a:pt x="12" y="90"/>
                  </a:lnTo>
                  <a:lnTo>
                    <a:pt x="19" y="69"/>
                  </a:lnTo>
                  <a:lnTo>
                    <a:pt x="30" y="50"/>
                  </a:lnTo>
                  <a:lnTo>
                    <a:pt x="44" y="34"/>
                  </a:lnTo>
                  <a:lnTo>
                    <a:pt x="62" y="20"/>
                  </a:lnTo>
                  <a:lnTo>
                    <a:pt x="84" y="9"/>
                  </a:lnTo>
                  <a:lnTo>
                    <a:pt x="110" y="2"/>
                  </a:lnTo>
                  <a:lnTo>
                    <a:pt x="13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55">
              <a:extLst>
                <a:ext uri="{FF2B5EF4-FFF2-40B4-BE49-F238E27FC236}">
                  <a16:creationId xmlns:a16="http://schemas.microsoft.com/office/drawing/2014/main" id="{A86C3A47-966E-8DF9-31DC-730F1AA8EE67}"/>
                </a:ext>
              </a:extLst>
            </p:cNvPr>
            <p:cNvSpPr>
              <a:spLocks noEditPoints="1"/>
            </p:cNvSpPr>
            <p:nvPr/>
          </p:nvSpPr>
          <p:spPr bwMode="auto">
            <a:xfrm>
              <a:off x="1576635" y="2327776"/>
              <a:ext cx="212971" cy="239000"/>
            </a:xfrm>
            <a:custGeom>
              <a:avLst/>
              <a:gdLst>
                <a:gd name="T0" fmla="*/ 121 w 270"/>
                <a:gd name="T1" fmla="*/ 38 h 304"/>
                <a:gd name="T2" fmla="*/ 93 w 270"/>
                <a:gd name="T3" fmla="*/ 48 h 304"/>
                <a:gd name="T4" fmla="*/ 68 w 270"/>
                <a:gd name="T5" fmla="*/ 70 h 304"/>
                <a:gd name="T6" fmla="*/ 52 w 270"/>
                <a:gd name="T7" fmla="*/ 104 h 304"/>
                <a:gd name="T8" fmla="*/ 46 w 270"/>
                <a:gd name="T9" fmla="*/ 150 h 304"/>
                <a:gd name="T10" fmla="*/ 52 w 270"/>
                <a:gd name="T11" fmla="*/ 200 h 304"/>
                <a:gd name="T12" fmla="*/ 69 w 270"/>
                <a:gd name="T13" fmla="*/ 236 h 304"/>
                <a:gd name="T14" fmla="*/ 98 w 270"/>
                <a:gd name="T15" fmla="*/ 259 h 304"/>
                <a:gd name="T16" fmla="*/ 136 w 270"/>
                <a:gd name="T17" fmla="*/ 266 h 304"/>
                <a:gd name="T18" fmla="*/ 166 w 270"/>
                <a:gd name="T19" fmla="*/ 261 h 304"/>
                <a:gd name="T20" fmla="*/ 192 w 270"/>
                <a:gd name="T21" fmla="*/ 244 h 304"/>
                <a:gd name="T22" fmla="*/ 211 w 270"/>
                <a:gd name="T23" fmla="*/ 216 h 304"/>
                <a:gd name="T24" fmla="*/ 222 w 270"/>
                <a:gd name="T25" fmla="*/ 176 h 304"/>
                <a:gd name="T26" fmla="*/ 223 w 270"/>
                <a:gd name="T27" fmla="*/ 125 h 304"/>
                <a:gd name="T28" fmla="*/ 212 w 270"/>
                <a:gd name="T29" fmla="*/ 83 h 304"/>
                <a:gd name="T30" fmla="*/ 190 w 270"/>
                <a:gd name="T31" fmla="*/ 54 h 304"/>
                <a:gd name="T32" fmla="*/ 157 w 270"/>
                <a:gd name="T33" fmla="*/ 38 h 304"/>
                <a:gd name="T34" fmla="*/ 140 w 270"/>
                <a:gd name="T35" fmla="*/ 0 h 304"/>
                <a:gd name="T36" fmla="*/ 181 w 270"/>
                <a:gd name="T37" fmla="*/ 5 h 304"/>
                <a:gd name="T38" fmla="*/ 217 w 270"/>
                <a:gd name="T39" fmla="*/ 21 h 304"/>
                <a:gd name="T40" fmla="*/ 245 w 270"/>
                <a:gd name="T41" fmla="*/ 49 h 304"/>
                <a:gd name="T42" fmla="*/ 263 w 270"/>
                <a:gd name="T43" fmla="*/ 90 h 304"/>
                <a:gd name="T44" fmla="*/ 270 w 270"/>
                <a:gd name="T45" fmla="*/ 147 h 304"/>
                <a:gd name="T46" fmla="*/ 262 w 270"/>
                <a:gd name="T47" fmla="*/ 202 h 304"/>
                <a:gd name="T48" fmla="*/ 240 w 270"/>
                <a:gd name="T49" fmla="*/ 248 h 304"/>
                <a:gd name="T50" fmla="*/ 205 w 270"/>
                <a:gd name="T51" fmla="*/ 283 h 304"/>
                <a:gd name="T52" fmla="*/ 157 w 270"/>
                <a:gd name="T53" fmla="*/ 301 h 304"/>
                <a:gd name="T54" fmla="*/ 105 w 270"/>
                <a:gd name="T55" fmla="*/ 302 h 304"/>
                <a:gd name="T56" fmla="*/ 61 w 270"/>
                <a:gd name="T57" fmla="*/ 288 h 304"/>
                <a:gd name="T58" fmla="*/ 28 w 270"/>
                <a:gd name="T59" fmla="*/ 259 h 304"/>
                <a:gd name="T60" fmla="*/ 7 w 270"/>
                <a:gd name="T61" fmla="*/ 214 h 304"/>
                <a:gd name="T62" fmla="*/ 0 w 270"/>
                <a:gd name="T63" fmla="*/ 154 h 304"/>
                <a:gd name="T64" fmla="*/ 8 w 270"/>
                <a:gd name="T65" fmla="*/ 100 h 304"/>
                <a:gd name="T66" fmla="*/ 29 w 270"/>
                <a:gd name="T67" fmla="*/ 55 h 304"/>
                <a:gd name="T68" fmla="*/ 64 w 270"/>
                <a:gd name="T69" fmla="*/ 21 h 304"/>
                <a:gd name="T70" fmla="*/ 113 w 270"/>
                <a:gd name="T71" fmla="*/ 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0" h="304">
                  <a:moveTo>
                    <a:pt x="136" y="36"/>
                  </a:moveTo>
                  <a:lnTo>
                    <a:pt x="121" y="38"/>
                  </a:lnTo>
                  <a:lnTo>
                    <a:pt x="107" y="42"/>
                  </a:lnTo>
                  <a:lnTo>
                    <a:pt x="93" y="48"/>
                  </a:lnTo>
                  <a:lnTo>
                    <a:pt x="79" y="58"/>
                  </a:lnTo>
                  <a:lnTo>
                    <a:pt x="68" y="70"/>
                  </a:lnTo>
                  <a:lnTo>
                    <a:pt x="59" y="85"/>
                  </a:lnTo>
                  <a:lnTo>
                    <a:pt x="52" y="104"/>
                  </a:lnTo>
                  <a:lnTo>
                    <a:pt x="48" y="126"/>
                  </a:lnTo>
                  <a:lnTo>
                    <a:pt x="46" y="150"/>
                  </a:lnTo>
                  <a:lnTo>
                    <a:pt x="47" y="177"/>
                  </a:lnTo>
                  <a:lnTo>
                    <a:pt x="52" y="200"/>
                  </a:lnTo>
                  <a:lnTo>
                    <a:pt x="59" y="220"/>
                  </a:lnTo>
                  <a:lnTo>
                    <a:pt x="69" y="236"/>
                  </a:lnTo>
                  <a:lnTo>
                    <a:pt x="82" y="249"/>
                  </a:lnTo>
                  <a:lnTo>
                    <a:pt x="98" y="259"/>
                  </a:lnTo>
                  <a:lnTo>
                    <a:pt x="116" y="264"/>
                  </a:lnTo>
                  <a:lnTo>
                    <a:pt x="136" y="266"/>
                  </a:lnTo>
                  <a:lnTo>
                    <a:pt x="151" y="265"/>
                  </a:lnTo>
                  <a:lnTo>
                    <a:pt x="166" y="261"/>
                  </a:lnTo>
                  <a:lnTo>
                    <a:pt x="179" y="254"/>
                  </a:lnTo>
                  <a:lnTo>
                    <a:pt x="192" y="244"/>
                  </a:lnTo>
                  <a:lnTo>
                    <a:pt x="203" y="232"/>
                  </a:lnTo>
                  <a:lnTo>
                    <a:pt x="211" y="216"/>
                  </a:lnTo>
                  <a:lnTo>
                    <a:pt x="218" y="197"/>
                  </a:lnTo>
                  <a:lnTo>
                    <a:pt x="222" y="176"/>
                  </a:lnTo>
                  <a:lnTo>
                    <a:pt x="224" y="150"/>
                  </a:lnTo>
                  <a:lnTo>
                    <a:pt x="223" y="125"/>
                  </a:lnTo>
                  <a:lnTo>
                    <a:pt x="218" y="102"/>
                  </a:lnTo>
                  <a:lnTo>
                    <a:pt x="212" y="83"/>
                  </a:lnTo>
                  <a:lnTo>
                    <a:pt x="202" y="66"/>
                  </a:lnTo>
                  <a:lnTo>
                    <a:pt x="190" y="54"/>
                  </a:lnTo>
                  <a:lnTo>
                    <a:pt x="175" y="44"/>
                  </a:lnTo>
                  <a:lnTo>
                    <a:pt x="157" y="38"/>
                  </a:lnTo>
                  <a:lnTo>
                    <a:pt x="136" y="36"/>
                  </a:lnTo>
                  <a:close/>
                  <a:moveTo>
                    <a:pt x="140" y="0"/>
                  </a:moveTo>
                  <a:lnTo>
                    <a:pt x="161" y="1"/>
                  </a:lnTo>
                  <a:lnTo>
                    <a:pt x="181" y="5"/>
                  </a:lnTo>
                  <a:lnTo>
                    <a:pt x="200" y="11"/>
                  </a:lnTo>
                  <a:lnTo>
                    <a:pt x="217" y="21"/>
                  </a:lnTo>
                  <a:lnTo>
                    <a:pt x="232" y="33"/>
                  </a:lnTo>
                  <a:lnTo>
                    <a:pt x="245" y="49"/>
                  </a:lnTo>
                  <a:lnTo>
                    <a:pt x="255" y="68"/>
                  </a:lnTo>
                  <a:lnTo>
                    <a:pt x="263" y="90"/>
                  </a:lnTo>
                  <a:lnTo>
                    <a:pt x="268" y="117"/>
                  </a:lnTo>
                  <a:lnTo>
                    <a:pt x="270" y="147"/>
                  </a:lnTo>
                  <a:lnTo>
                    <a:pt x="268" y="176"/>
                  </a:lnTo>
                  <a:lnTo>
                    <a:pt x="262" y="202"/>
                  </a:lnTo>
                  <a:lnTo>
                    <a:pt x="253" y="227"/>
                  </a:lnTo>
                  <a:lnTo>
                    <a:pt x="240" y="248"/>
                  </a:lnTo>
                  <a:lnTo>
                    <a:pt x="224" y="267"/>
                  </a:lnTo>
                  <a:lnTo>
                    <a:pt x="205" y="283"/>
                  </a:lnTo>
                  <a:lnTo>
                    <a:pt x="182" y="294"/>
                  </a:lnTo>
                  <a:lnTo>
                    <a:pt x="157" y="301"/>
                  </a:lnTo>
                  <a:lnTo>
                    <a:pt x="130" y="304"/>
                  </a:lnTo>
                  <a:lnTo>
                    <a:pt x="105" y="302"/>
                  </a:lnTo>
                  <a:lnTo>
                    <a:pt x="81" y="297"/>
                  </a:lnTo>
                  <a:lnTo>
                    <a:pt x="61" y="288"/>
                  </a:lnTo>
                  <a:lnTo>
                    <a:pt x="43" y="275"/>
                  </a:lnTo>
                  <a:lnTo>
                    <a:pt x="28" y="259"/>
                  </a:lnTo>
                  <a:lnTo>
                    <a:pt x="16" y="238"/>
                  </a:lnTo>
                  <a:lnTo>
                    <a:pt x="7" y="214"/>
                  </a:lnTo>
                  <a:lnTo>
                    <a:pt x="2" y="186"/>
                  </a:lnTo>
                  <a:lnTo>
                    <a:pt x="0" y="154"/>
                  </a:lnTo>
                  <a:lnTo>
                    <a:pt x="2" y="127"/>
                  </a:lnTo>
                  <a:lnTo>
                    <a:pt x="8" y="100"/>
                  </a:lnTo>
                  <a:lnTo>
                    <a:pt x="17" y="76"/>
                  </a:lnTo>
                  <a:lnTo>
                    <a:pt x="29" y="55"/>
                  </a:lnTo>
                  <a:lnTo>
                    <a:pt x="45" y="36"/>
                  </a:lnTo>
                  <a:lnTo>
                    <a:pt x="64" y="21"/>
                  </a:lnTo>
                  <a:lnTo>
                    <a:pt x="87" y="10"/>
                  </a:lnTo>
                  <a:lnTo>
                    <a:pt x="113" y="3"/>
                  </a:lnTo>
                  <a:lnTo>
                    <a:pt x="14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56">
              <a:extLst>
                <a:ext uri="{FF2B5EF4-FFF2-40B4-BE49-F238E27FC236}">
                  <a16:creationId xmlns:a16="http://schemas.microsoft.com/office/drawing/2014/main" id="{7AE29258-C776-91F7-ACDE-D7872520EBE6}"/>
                </a:ext>
              </a:extLst>
            </p:cNvPr>
            <p:cNvSpPr>
              <a:spLocks/>
            </p:cNvSpPr>
            <p:nvPr/>
          </p:nvSpPr>
          <p:spPr bwMode="auto">
            <a:xfrm>
              <a:off x="1820368" y="2325409"/>
              <a:ext cx="184575" cy="236634"/>
            </a:xfrm>
            <a:custGeom>
              <a:avLst/>
              <a:gdLst>
                <a:gd name="T0" fmla="*/ 146 w 233"/>
                <a:gd name="T1" fmla="*/ 0 h 300"/>
                <a:gd name="T2" fmla="*/ 166 w 233"/>
                <a:gd name="T3" fmla="*/ 2 h 300"/>
                <a:gd name="T4" fmla="*/ 184 w 233"/>
                <a:gd name="T5" fmla="*/ 6 h 300"/>
                <a:gd name="T6" fmla="*/ 198 w 233"/>
                <a:gd name="T7" fmla="*/ 13 h 300"/>
                <a:gd name="T8" fmla="*/ 210 w 233"/>
                <a:gd name="T9" fmla="*/ 23 h 300"/>
                <a:gd name="T10" fmla="*/ 219 w 233"/>
                <a:gd name="T11" fmla="*/ 34 h 300"/>
                <a:gd name="T12" fmla="*/ 225 w 233"/>
                <a:gd name="T13" fmla="*/ 47 h 300"/>
                <a:gd name="T14" fmla="*/ 230 w 233"/>
                <a:gd name="T15" fmla="*/ 62 h 300"/>
                <a:gd name="T16" fmla="*/ 233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6 w 233"/>
                <a:gd name="T29" fmla="*/ 75 h 300"/>
                <a:gd name="T30" fmla="*/ 181 w 233"/>
                <a:gd name="T31" fmla="*/ 61 h 300"/>
                <a:gd name="T32" fmla="*/ 174 w 233"/>
                <a:gd name="T33" fmla="*/ 51 h 300"/>
                <a:gd name="T34" fmla="*/ 164 w 233"/>
                <a:gd name="T35" fmla="*/ 43 h 300"/>
                <a:gd name="T36" fmla="*/ 151 w 233"/>
                <a:gd name="T37" fmla="*/ 38 h 300"/>
                <a:gd name="T38" fmla="*/ 135 w 233"/>
                <a:gd name="T39" fmla="*/ 37 h 300"/>
                <a:gd name="T40" fmla="*/ 116 w 233"/>
                <a:gd name="T41" fmla="*/ 39 h 300"/>
                <a:gd name="T42" fmla="*/ 98 w 233"/>
                <a:gd name="T43" fmla="*/ 46 h 300"/>
                <a:gd name="T44" fmla="*/ 83 w 233"/>
                <a:gd name="T45" fmla="*/ 57 h 300"/>
                <a:gd name="T46" fmla="*/ 70 w 233"/>
                <a:gd name="T47" fmla="*/ 71 h 300"/>
                <a:gd name="T48" fmla="*/ 60 w 233"/>
                <a:gd name="T49" fmla="*/ 89 h 300"/>
                <a:gd name="T50" fmla="*/ 51 w 233"/>
                <a:gd name="T51" fmla="*/ 111 h 300"/>
                <a:gd name="T52" fmla="*/ 46 w 233"/>
                <a:gd name="T53" fmla="*/ 134 h 300"/>
                <a:gd name="T54" fmla="*/ 44 w 233"/>
                <a:gd name="T55" fmla="*/ 159 h 300"/>
                <a:gd name="T56" fmla="*/ 44 w 233"/>
                <a:gd name="T57" fmla="*/ 300 h 300"/>
                <a:gd name="T58" fmla="*/ 0 w 233"/>
                <a:gd name="T59" fmla="*/ 300 h 300"/>
                <a:gd name="T60" fmla="*/ 0 w 233"/>
                <a:gd name="T61" fmla="*/ 6 h 300"/>
                <a:gd name="T62" fmla="*/ 44 w 233"/>
                <a:gd name="T63" fmla="*/ 6 h 300"/>
                <a:gd name="T64" fmla="*/ 43 w 233"/>
                <a:gd name="T65" fmla="*/ 28 h 300"/>
                <a:gd name="T66" fmla="*/ 41 w 233"/>
                <a:gd name="T67" fmla="*/ 51 h 300"/>
                <a:gd name="T68" fmla="*/ 39 w 233"/>
                <a:gd name="T69" fmla="*/ 71 h 300"/>
                <a:gd name="T70" fmla="*/ 40 w 233"/>
                <a:gd name="T71" fmla="*/ 72 h 300"/>
                <a:gd name="T72" fmla="*/ 50 w 233"/>
                <a:gd name="T73" fmla="*/ 52 h 300"/>
                <a:gd name="T74" fmla="*/ 64 w 233"/>
                <a:gd name="T75" fmla="*/ 34 h 300"/>
                <a:gd name="T76" fmla="*/ 80 w 233"/>
                <a:gd name="T77" fmla="*/ 20 h 300"/>
                <a:gd name="T78" fmla="*/ 99 w 233"/>
                <a:gd name="T79" fmla="*/ 9 h 300"/>
                <a:gd name="T80" fmla="*/ 121 w 233"/>
                <a:gd name="T81" fmla="*/ 3 h 300"/>
                <a:gd name="T82" fmla="*/ 146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6" y="0"/>
                  </a:moveTo>
                  <a:lnTo>
                    <a:pt x="166" y="2"/>
                  </a:lnTo>
                  <a:lnTo>
                    <a:pt x="184" y="6"/>
                  </a:lnTo>
                  <a:lnTo>
                    <a:pt x="198" y="13"/>
                  </a:lnTo>
                  <a:lnTo>
                    <a:pt x="210" y="23"/>
                  </a:lnTo>
                  <a:lnTo>
                    <a:pt x="219" y="34"/>
                  </a:lnTo>
                  <a:lnTo>
                    <a:pt x="225" y="47"/>
                  </a:lnTo>
                  <a:lnTo>
                    <a:pt x="230" y="62"/>
                  </a:lnTo>
                  <a:lnTo>
                    <a:pt x="233" y="78"/>
                  </a:lnTo>
                  <a:lnTo>
                    <a:pt x="233" y="95"/>
                  </a:lnTo>
                  <a:lnTo>
                    <a:pt x="233" y="300"/>
                  </a:lnTo>
                  <a:lnTo>
                    <a:pt x="189" y="300"/>
                  </a:lnTo>
                  <a:lnTo>
                    <a:pt x="189" y="110"/>
                  </a:lnTo>
                  <a:lnTo>
                    <a:pt x="188" y="91"/>
                  </a:lnTo>
                  <a:lnTo>
                    <a:pt x="186" y="75"/>
                  </a:lnTo>
                  <a:lnTo>
                    <a:pt x="181" y="61"/>
                  </a:lnTo>
                  <a:lnTo>
                    <a:pt x="174" y="51"/>
                  </a:lnTo>
                  <a:lnTo>
                    <a:pt x="164" y="43"/>
                  </a:lnTo>
                  <a:lnTo>
                    <a:pt x="151" y="38"/>
                  </a:lnTo>
                  <a:lnTo>
                    <a:pt x="135" y="37"/>
                  </a:lnTo>
                  <a:lnTo>
                    <a:pt x="116" y="39"/>
                  </a:lnTo>
                  <a:lnTo>
                    <a:pt x="98" y="46"/>
                  </a:lnTo>
                  <a:lnTo>
                    <a:pt x="83" y="57"/>
                  </a:lnTo>
                  <a:lnTo>
                    <a:pt x="70" y="71"/>
                  </a:lnTo>
                  <a:lnTo>
                    <a:pt x="60" y="89"/>
                  </a:lnTo>
                  <a:lnTo>
                    <a:pt x="51" y="111"/>
                  </a:lnTo>
                  <a:lnTo>
                    <a:pt x="46" y="134"/>
                  </a:lnTo>
                  <a:lnTo>
                    <a:pt x="44" y="159"/>
                  </a:lnTo>
                  <a:lnTo>
                    <a:pt x="44" y="300"/>
                  </a:lnTo>
                  <a:lnTo>
                    <a:pt x="0" y="300"/>
                  </a:lnTo>
                  <a:lnTo>
                    <a:pt x="0" y="6"/>
                  </a:lnTo>
                  <a:lnTo>
                    <a:pt x="44" y="6"/>
                  </a:lnTo>
                  <a:lnTo>
                    <a:pt x="43" y="28"/>
                  </a:lnTo>
                  <a:lnTo>
                    <a:pt x="41" y="51"/>
                  </a:lnTo>
                  <a:lnTo>
                    <a:pt x="39" y="71"/>
                  </a:lnTo>
                  <a:lnTo>
                    <a:pt x="40" y="72"/>
                  </a:lnTo>
                  <a:lnTo>
                    <a:pt x="50" y="52"/>
                  </a:lnTo>
                  <a:lnTo>
                    <a:pt x="64" y="34"/>
                  </a:lnTo>
                  <a:lnTo>
                    <a:pt x="80" y="20"/>
                  </a:lnTo>
                  <a:lnTo>
                    <a:pt x="99" y="9"/>
                  </a:lnTo>
                  <a:lnTo>
                    <a:pt x="121" y="3"/>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57">
              <a:extLst>
                <a:ext uri="{FF2B5EF4-FFF2-40B4-BE49-F238E27FC236}">
                  <a16:creationId xmlns:a16="http://schemas.microsoft.com/office/drawing/2014/main" id="{35B86B4B-65CC-8B99-06C6-97CDE959A2D6}"/>
                </a:ext>
              </a:extLst>
            </p:cNvPr>
            <p:cNvSpPr>
              <a:spLocks/>
            </p:cNvSpPr>
            <p:nvPr/>
          </p:nvSpPr>
          <p:spPr bwMode="auto">
            <a:xfrm>
              <a:off x="2064101" y="2325409"/>
              <a:ext cx="182208" cy="236634"/>
            </a:xfrm>
            <a:custGeom>
              <a:avLst/>
              <a:gdLst>
                <a:gd name="T0" fmla="*/ 145 w 233"/>
                <a:gd name="T1" fmla="*/ 0 h 300"/>
                <a:gd name="T2" fmla="*/ 166 w 233"/>
                <a:gd name="T3" fmla="*/ 2 h 300"/>
                <a:gd name="T4" fmla="*/ 183 w 233"/>
                <a:gd name="T5" fmla="*/ 6 h 300"/>
                <a:gd name="T6" fmla="*/ 198 w 233"/>
                <a:gd name="T7" fmla="*/ 13 h 300"/>
                <a:gd name="T8" fmla="*/ 209 w 233"/>
                <a:gd name="T9" fmla="*/ 23 h 300"/>
                <a:gd name="T10" fmla="*/ 218 w 233"/>
                <a:gd name="T11" fmla="*/ 34 h 300"/>
                <a:gd name="T12" fmla="*/ 225 w 233"/>
                <a:gd name="T13" fmla="*/ 47 h 300"/>
                <a:gd name="T14" fmla="*/ 230 w 233"/>
                <a:gd name="T15" fmla="*/ 62 h 300"/>
                <a:gd name="T16" fmla="*/ 232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5 w 233"/>
                <a:gd name="T29" fmla="*/ 75 h 300"/>
                <a:gd name="T30" fmla="*/ 181 w 233"/>
                <a:gd name="T31" fmla="*/ 61 h 300"/>
                <a:gd name="T32" fmla="*/ 173 w 233"/>
                <a:gd name="T33" fmla="*/ 51 h 300"/>
                <a:gd name="T34" fmla="*/ 163 w 233"/>
                <a:gd name="T35" fmla="*/ 43 h 300"/>
                <a:gd name="T36" fmla="*/ 150 w 233"/>
                <a:gd name="T37" fmla="*/ 38 h 300"/>
                <a:gd name="T38" fmla="*/ 134 w 233"/>
                <a:gd name="T39" fmla="*/ 37 h 300"/>
                <a:gd name="T40" fmla="*/ 115 w 233"/>
                <a:gd name="T41" fmla="*/ 39 h 300"/>
                <a:gd name="T42" fmla="*/ 98 w 233"/>
                <a:gd name="T43" fmla="*/ 46 h 300"/>
                <a:gd name="T44" fmla="*/ 83 w 233"/>
                <a:gd name="T45" fmla="*/ 57 h 300"/>
                <a:gd name="T46" fmla="*/ 70 w 233"/>
                <a:gd name="T47" fmla="*/ 71 h 300"/>
                <a:gd name="T48" fmla="*/ 59 w 233"/>
                <a:gd name="T49" fmla="*/ 89 h 300"/>
                <a:gd name="T50" fmla="*/ 51 w 233"/>
                <a:gd name="T51" fmla="*/ 111 h 300"/>
                <a:gd name="T52" fmla="*/ 46 w 233"/>
                <a:gd name="T53" fmla="*/ 134 h 300"/>
                <a:gd name="T54" fmla="*/ 45 w 233"/>
                <a:gd name="T55" fmla="*/ 159 h 300"/>
                <a:gd name="T56" fmla="*/ 45 w 233"/>
                <a:gd name="T57" fmla="*/ 300 h 300"/>
                <a:gd name="T58" fmla="*/ 0 w 233"/>
                <a:gd name="T59" fmla="*/ 300 h 300"/>
                <a:gd name="T60" fmla="*/ 0 w 233"/>
                <a:gd name="T61" fmla="*/ 6 h 300"/>
                <a:gd name="T62" fmla="*/ 44 w 233"/>
                <a:gd name="T63" fmla="*/ 6 h 300"/>
                <a:gd name="T64" fmla="*/ 44 w 233"/>
                <a:gd name="T65" fmla="*/ 28 h 300"/>
                <a:gd name="T66" fmla="*/ 42 w 233"/>
                <a:gd name="T67" fmla="*/ 51 h 300"/>
                <a:gd name="T68" fmla="*/ 39 w 233"/>
                <a:gd name="T69" fmla="*/ 71 h 300"/>
                <a:gd name="T70" fmla="*/ 41 w 233"/>
                <a:gd name="T71" fmla="*/ 72 h 300"/>
                <a:gd name="T72" fmla="*/ 51 w 233"/>
                <a:gd name="T73" fmla="*/ 52 h 300"/>
                <a:gd name="T74" fmla="*/ 64 w 233"/>
                <a:gd name="T75" fmla="*/ 34 h 300"/>
                <a:gd name="T76" fmla="*/ 80 w 233"/>
                <a:gd name="T77" fmla="*/ 20 h 300"/>
                <a:gd name="T78" fmla="*/ 99 w 233"/>
                <a:gd name="T79" fmla="*/ 9 h 300"/>
                <a:gd name="T80" fmla="*/ 121 w 233"/>
                <a:gd name="T81" fmla="*/ 3 h 300"/>
                <a:gd name="T82" fmla="*/ 145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5" y="0"/>
                  </a:moveTo>
                  <a:lnTo>
                    <a:pt x="166" y="2"/>
                  </a:lnTo>
                  <a:lnTo>
                    <a:pt x="183" y="6"/>
                  </a:lnTo>
                  <a:lnTo>
                    <a:pt x="198" y="13"/>
                  </a:lnTo>
                  <a:lnTo>
                    <a:pt x="209" y="23"/>
                  </a:lnTo>
                  <a:lnTo>
                    <a:pt x="218" y="34"/>
                  </a:lnTo>
                  <a:lnTo>
                    <a:pt x="225" y="47"/>
                  </a:lnTo>
                  <a:lnTo>
                    <a:pt x="230" y="62"/>
                  </a:lnTo>
                  <a:lnTo>
                    <a:pt x="232" y="78"/>
                  </a:lnTo>
                  <a:lnTo>
                    <a:pt x="233" y="95"/>
                  </a:lnTo>
                  <a:lnTo>
                    <a:pt x="233" y="300"/>
                  </a:lnTo>
                  <a:lnTo>
                    <a:pt x="189" y="300"/>
                  </a:lnTo>
                  <a:lnTo>
                    <a:pt x="189" y="110"/>
                  </a:lnTo>
                  <a:lnTo>
                    <a:pt x="188" y="91"/>
                  </a:lnTo>
                  <a:lnTo>
                    <a:pt x="185" y="75"/>
                  </a:lnTo>
                  <a:lnTo>
                    <a:pt x="181" y="61"/>
                  </a:lnTo>
                  <a:lnTo>
                    <a:pt x="173" y="51"/>
                  </a:lnTo>
                  <a:lnTo>
                    <a:pt x="163" y="43"/>
                  </a:lnTo>
                  <a:lnTo>
                    <a:pt x="150" y="38"/>
                  </a:lnTo>
                  <a:lnTo>
                    <a:pt x="134" y="37"/>
                  </a:lnTo>
                  <a:lnTo>
                    <a:pt x="115" y="39"/>
                  </a:lnTo>
                  <a:lnTo>
                    <a:pt x="98" y="46"/>
                  </a:lnTo>
                  <a:lnTo>
                    <a:pt x="83" y="57"/>
                  </a:lnTo>
                  <a:lnTo>
                    <a:pt x="70" y="71"/>
                  </a:lnTo>
                  <a:lnTo>
                    <a:pt x="59" y="89"/>
                  </a:lnTo>
                  <a:lnTo>
                    <a:pt x="51" y="111"/>
                  </a:lnTo>
                  <a:lnTo>
                    <a:pt x="46" y="134"/>
                  </a:lnTo>
                  <a:lnTo>
                    <a:pt x="45" y="159"/>
                  </a:lnTo>
                  <a:lnTo>
                    <a:pt x="45" y="300"/>
                  </a:lnTo>
                  <a:lnTo>
                    <a:pt x="0" y="300"/>
                  </a:lnTo>
                  <a:lnTo>
                    <a:pt x="0" y="6"/>
                  </a:lnTo>
                  <a:lnTo>
                    <a:pt x="44" y="6"/>
                  </a:lnTo>
                  <a:lnTo>
                    <a:pt x="44" y="28"/>
                  </a:lnTo>
                  <a:lnTo>
                    <a:pt x="42" y="51"/>
                  </a:lnTo>
                  <a:lnTo>
                    <a:pt x="39" y="71"/>
                  </a:lnTo>
                  <a:lnTo>
                    <a:pt x="41" y="72"/>
                  </a:lnTo>
                  <a:lnTo>
                    <a:pt x="51" y="52"/>
                  </a:lnTo>
                  <a:lnTo>
                    <a:pt x="64" y="34"/>
                  </a:lnTo>
                  <a:lnTo>
                    <a:pt x="80" y="20"/>
                  </a:lnTo>
                  <a:lnTo>
                    <a:pt x="99" y="9"/>
                  </a:lnTo>
                  <a:lnTo>
                    <a:pt x="121" y="3"/>
                  </a:lnTo>
                  <a:lnTo>
                    <a:pt x="14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58">
              <a:extLst>
                <a:ext uri="{FF2B5EF4-FFF2-40B4-BE49-F238E27FC236}">
                  <a16:creationId xmlns:a16="http://schemas.microsoft.com/office/drawing/2014/main" id="{C917A3ED-11CD-D5A1-975B-A2A055B7A60A}"/>
                </a:ext>
              </a:extLst>
            </p:cNvPr>
            <p:cNvSpPr>
              <a:spLocks noEditPoints="1"/>
            </p:cNvSpPr>
            <p:nvPr/>
          </p:nvSpPr>
          <p:spPr bwMode="auto">
            <a:xfrm>
              <a:off x="2279439" y="2327776"/>
              <a:ext cx="191674" cy="239000"/>
            </a:xfrm>
            <a:custGeom>
              <a:avLst/>
              <a:gdLst>
                <a:gd name="T0" fmla="*/ 127 w 243"/>
                <a:gd name="T1" fmla="*/ 34 h 304"/>
                <a:gd name="T2" fmla="*/ 107 w 243"/>
                <a:gd name="T3" fmla="*/ 36 h 304"/>
                <a:gd name="T4" fmla="*/ 90 w 243"/>
                <a:gd name="T5" fmla="*/ 43 h 304"/>
                <a:gd name="T6" fmla="*/ 75 w 243"/>
                <a:gd name="T7" fmla="*/ 54 h 304"/>
                <a:gd name="T8" fmla="*/ 63 w 243"/>
                <a:gd name="T9" fmla="*/ 69 h 304"/>
                <a:gd name="T10" fmla="*/ 54 w 243"/>
                <a:gd name="T11" fmla="*/ 88 h 304"/>
                <a:gd name="T12" fmla="*/ 49 w 243"/>
                <a:gd name="T13" fmla="*/ 110 h 304"/>
                <a:gd name="T14" fmla="*/ 197 w 243"/>
                <a:gd name="T15" fmla="*/ 110 h 304"/>
                <a:gd name="T16" fmla="*/ 196 w 243"/>
                <a:gd name="T17" fmla="*/ 91 h 304"/>
                <a:gd name="T18" fmla="*/ 191 w 243"/>
                <a:gd name="T19" fmla="*/ 75 h 304"/>
                <a:gd name="T20" fmla="*/ 184 w 243"/>
                <a:gd name="T21" fmla="*/ 61 h 304"/>
                <a:gd name="T22" fmla="*/ 173 w 243"/>
                <a:gd name="T23" fmla="*/ 49 h 304"/>
                <a:gd name="T24" fmla="*/ 160 w 243"/>
                <a:gd name="T25" fmla="*/ 41 h 304"/>
                <a:gd name="T26" fmla="*/ 145 w 243"/>
                <a:gd name="T27" fmla="*/ 35 h 304"/>
                <a:gd name="T28" fmla="*/ 127 w 243"/>
                <a:gd name="T29" fmla="*/ 34 h 304"/>
                <a:gd name="T30" fmla="*/ 129 w 243"/>
                <a:gd name="T31" fmla="*/ 0 h 304"/>
                <a:gd name="T32" fmla="*/ 154 w 243"/>
                <a:gd name="T33" fmla="*/ 2 h 304"/>
                <a:gd name="T34" fmla="*/ 176 w 243"/>
                <a:gd name="T35" fmla="*/ 8 h 304"/>
                <a:gd name="T36" fmla="*/ 194 w 243"/>
                <a:gd name="T37" fmla="*/ 17 h 304"/>
                <a:gd name="T38" fmla="*/ 210 w 243"/>
                <a:gd name="T39" fmla="*/ 29 h 304"/>
                <a:gd name="T40" fmla="*/ 222 w 243"/>
                <a:gd name="T41" fmla="*/ 44 h 304"/>
                <a:gd name="T42" fmla="*/ 231 w 243"/>
                <a:gd name="T43" fmla="*/ 61 h 304"/>
                <a:gd name="T44" fmla="*/ 238 w 243"/>
                <a:gd name="T45" fmla="*/ 79 h 304"/>
                <a:gd name="T46" fmla="*/ 242 w 243"/>
                <a:gd name="T47" fmla="*/ 99 h 304"/>
                <a:gd name="T48" fmla="*/ 243 w 243"/>
                <a:gd name="T49" fmla="*/ 122 h 304"/>
                <a:gd name="T50" fmla="*/ 243 w 243"/>
                <a:gd name="T51" fmla="*/ 131 h 304"/>
                <a:gd name="T52" fmla="*/ 242 w 243"/>
                <a:gd name="T53" fmla="*/ 143 h 304"/>
                <a:gd name="T54" fmla="*/ 47 w 243"/>
                <a:gd name="T55" fmla="*/ 143 h 304"/>
                <a:gd name="T56" fmla="*/ 47 w 243"/>
                <a:gd name="T57" fmla="*/ 171 h 304"/>
                <a:gd name="T58" fmla="*/ 50 w 243"/>
                <a:gd name="T59" fmla="*/ 194 h 304"/>
                <a:gd name="T60" fmla="*/ 56 w 243"/>
                <a:gd name="T61" fmla="*/ 214 h 304"/>
                <a:gd name="T62" fmla="*/ 64 w 243"/>
                <a:gd name="T63" fmla="*/ 231 h 304"/>
                <a:gd name="T64" fmla="*/ 75 w 243"/>
                <a:gd name="T65" fmla="*/ 244 h 304"/>
                <a:gd name="T66" fmla="*/ 89 w 243"/>
                <a:gd name="T67" fmla="*/ 255 h 304"/>
                <a:gd name="T68" fmla="*/ 105 w 243"/>
                <a:gd name="T69" fmla="*/ 262 h 304"/>
                <a:gd name="T70" fmla="*/ 123 w 243"/>
                <a:gd name="T71" fmla="*/ 266 h 304"/>
                <a:gd name="T72" fmla="*/ 144 w 243"/>
                <a:gd name="T73" fmla="*/ 267 h 304"/>
                <a:gd name="T74" fmla="*/ 167 w 243"/>
                <a:gd name="T75" fmla="*/ 266 h 304"/>
                <a:gd name="T76" fmla="*/ 189 w 243"/>
                <a:gd name="T77" fmla="*/ 262 h 304"/>
                <a:gd name="T78" fmla="*/ 210 w 243"/>
                <a:gd name="T79" fmla="*/ 256 h 304"/>
                <a:gd name="T80" fmla="*/ 228 w 243"/>
                <a:gd name="T81" fmla="*/ 249 h 304"/>
                <a:gd name="T82" fmla="*/ 232 w 243"/>
                <a:gd name="T83" fmla="*/ 286 h 304"/>
                <a:gd name="T84" fmla="*/ 203 w 243"/>
                <a:gd name="T85" fmla="*/ 296 h 304"/>
                <a:gd name="T86" fmla="*/ 171 w 243"/>
                <a:gd name="T87" fmla="*/ 302 h 304"/>
                <a:gd name="T88" fmla="*/ 136 w 243"/>
                <a:gd name="T89" fmla="*/ 304 h 304"/>
                <a:gd name="T90" fmla="*/ 108 w 243"/>
                <a:gd name="T91" fmla="*/ 302 h 304"/>
                <a:gd name="T92" fmla="*/ 83 w 243"/>
                <a:gd name="T93" fmla="*/ 297 h 304"/>
                <a:gd name="T94" fmla="*/ 62 w 243"/>
                <a:gd name="T95" fmla="*/ 288 h 304"/>
                <a:gd name="T96" fmla="*/ 43 w 243"/>
                <a:gd name="T97" fmla="*/ 275 h 304"/>
                <a:gd name="T98" fmla="*/ 28 w 243"/>
                <a:gd name="T99" fmla="*/ 259 h 304"/>
                <a:gd name="T100" fmla="*/ 15 w 243"/>
                <a:gd name="T101" fmla="*/ 238 h 304"/>
                <a:gd name="T102" fmla="*/ 7 w 243"/>
                <a:gd name="T103" fmla="*/ 214 h 304"/>
                <a:gd name="T104" fmla="*/ 1 w 243"/>
                <a:gd name="T105" fmla="*/ 186 h 304"/>
                <a:gd name="T106" fmla="*/ 0 w 243"/>
                <a:gd name="T107" fmla="*/ 154 h 304"/>
                <a:gd name="T108" fmla="*/ 1 w 243"/>
                <a:gd name="T109" fmla="*/ 126 h 304"/>
                <a:gd name="T110" fmla="*/ 7 w 243"/>
                <a:gd name="T111" fmla="*/ 98 h 304"/>
                <a:gd name="T112" fmla="*/ 15 w 243"/>
                <a:gd name="T113" fmla="*/ 74 h 304"/>
                <a:gd name="T114" fmla="*/ 27 w 243"/>
                <a:gd name="T115" fmla="*/ 53 h 304"/>
                <a:gd name="T116" fmla="*/ 42 w 243"/>
                <a:gd name="T117" fmla="*/ 35 h 304"/>
                <a:gd name="T118" fmla="*/ 60 w 243"/>
                <a:gd name="T119" fmla="*/ 20 h 304"/>
                <a:gd name="T120" fmla="*/ 80 w 243"/>
                <a:gd name="T121" fmla="*/ 9 h 304"/>
                <a:gd name="T122" fmla="*/ 103 w 243"/>
                <a:gd name="T123" fmla="*/ 2 h 304"/>
                <a:gd name="T124" fmla="*/ 129 w 243"/>
                <a:gd name="T125"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304">
                  <a:moveTo>
                    <a:pt x="127" y="34"/>
                  </a:moveTo>
                  <a:lnTo>
                    <a:pt x="107" y="36"/>
                  </a:lnTo>
                  <a:lnTo>
                    <a:pt x="90" y="43"/>
                  </a:lnTo>
                  <a:lnTo>
                    <a:pt x="75" y="54"/>
                  </a:lnTo>
                  <a:lnTo>
                    <a:pt x="63" y="69"/>
                  </a:lnTo>
                  <a:lnTo>
                    <a:pt x="54" y="88"/>
                  </a:lnTo>
                  <a:lnTo>
                    <a:pt x="49" y="110"/>
                  </a:lnTo>
                  <a:lnTo>
                    <a:pt x="197" y="110"/>
                  </a:lnTo>
                  <a:lnTo>
                    <a:pt x="196" y="91"/>
                  </a:lnTo>
                  <a:lnTo>
                    <a:pt x="191" y="75"/>
                  </a:lnTo>
                  <a:lnTo>
                    <a:pt x="184" y="61"/>
                  </a:lnTo>
                  <a:lnTo>
                    <a:pt x="173" y="49"/>
                  </a:lnTo>
                  <a:lnTo>
                    <a:pt x="160" y="41"/>
                  </a:lnTo>
                  <a:lnTo>
                    <a:pt x="145" y="35"/>
                  </a:lnTo>
                  <a:lnTo>
                    <a:pt x="127" y="34"/>
                  </a:lnTo>
                  <a:close/>
                  <a:moveTo>
                    <a:pt x="129" y="0"/>
                  </a:moveTo>
                  <a:lnTo>
                    <a:pt x="154" y="2"/>
                  </a:lnTo>
                  <a:lnTo>
                    <a:pt x="176" y="8"/>
                  </a:lnTo>
                  <a:lnTo>
                    <a:pt x="194" y="17"/>
                  </a:lnTo>
                  <a:lnTo>
                    <a:pt x="210" y="29"/>
                  </a:lnTo>
                  <a:lnTo>
                    <a:pt x="222" y="44"/>
                  </a:lnTo>
                  <a:lnTo>
                    <a:pt x="231" y="61"/>
                  </a:lnTo>
                  <a:lnTo>
                    <a:pt x="238" y="79"/>
                  </a:lnTo>
                  <a:lnTo>
                    <a:pt x="242" y="99"/>
                  </a:lnTo>
                  <a:lnTo>
                    <a:pt x="243" y="122"/>
                  </a:lnTo>
                  <a:lnTo>
                    <a:pt x="243" y="131"/>
                  </a:lnTo>
                  <a:lnTo>
                    <a:pt x="242" y="143"/>
                  </a:lnTo>
                  <a:lnTo>
                    <a:pt x="47" y="143"/>
                  </a:lnTo>
                  <a:lnTo>
                    <a:pt x="47" y="171"/>
                  </a:lnTo>
                  <a:lnTo>
                    <a:pt x="50" y="194"/>
                  </a:lnTo>
                  <a:lnTo>
                    <a:pt x="56" y="214"/>
                  </a:lnTo>
                  <a:lnTo>
                    <a:pt x="64" y="231"/>
                  </a:lnTo>
                  <a:lnTo>
                    <a:pt x="75" y="244"/>
                  </a:lnTo>
                  <a:lnTo>
                    <a:pt x="89" y="255"/>
                  </a:lnTo>
                  <a:lnTo>
                    <a:pt x="105" y="262"/>
                  </a:lnTo>
                  <a:lnTo>
                    <a:pt x="123" y="266"/>
                  </a:lnTo>
                  <a:lnTo>
                    <a:pt x="144" y="267"/>
                  </a:lnTo>
                  <a:lnTo>
                    <a:pt x="167" y="266"/>
                  </a:lnTo>
                  <a:lnTo>
                    <a:pt x="189" y="262"/>
                  </a:lnTo>
                  <a:lnTo>
                    <a:pt x="210" y="256"/>
                  </a:lnTo>
                  <a:lnTo>
                    <a:pt x="228" y="249"/>
                  </a:lnTo>
                  <a:lnTo>
                    <a:pt x="232" y="286"/>
                  </a:lnTo>
                  <a:lnTo>
                    <a:pt x="203" y="296"/>
                  </a:lnTo>
                  <a:lnTo>
                    <a:pt x="171" y="302"/>
                  </a:lnTo>
                  <a:lnTo>
                    <a:pt x="136" y="304"/>
                  </a:lnTo>
                  <a:lnTo>
                    <a:pt x="108" y="302"/>
                  </a:lnTo>
                  <a:lnTo>
                    <a:pt x="83" y="297"/>
                  </a:lnTo>
                  <a:lnTo>
                    <a:pt x="62" y="288"/>
                  </a:lnTo>
                  <a:lnTo>
                    <a:pt x="43" y="275"/>
                  </a:lnTo>
                  <a:lnTo>
                    <a:pt x="28" y="259"/>
                  </a:lnTo>
                  <a:lnTo>
                    <a:pt x="15" y="238"/>
                  </a:lnTo>
                  <a:lnTo>
                    <a:pt x="7" y="214"/>
                  </a:lnTo>
                  <a:lnTo>
                    <a:pt x="1" y="186"/>
                  </a:lnTo>
                  <a:lnTo>
                    <a:pt x="0" y="154"/>
                  </a:lnTo>
                  <a:lnTo>
                    <a:pt x="1" y="126"/>
                  </a:lnTo>
                  <a:lnTo>
                    <a:pt x="7" y="98"/>
                  </a:lnTo>
                  <a:lnTo>
                    <a:pt x="15" y="74"/>
                  </a:lnTo>
                  <a:lnTo>
                    <a:pt x="27" y="53"/>
                  </a:lnTo>
                  <a:lnTo>
                    <a:pt x="42" y="35"/>
                  </a:lnTo>
                  <a:lnTo>
                    <a:pt x="60" y="20"/>
                  </a:lnTo>
                  <a:lnTo>
                    <a:pt x="80" y="9"/>
                  </a:lnTo>
                  <a:lnTo>
                    <a:pt x="103" y="2"/>
                  </a:lnTo>
                  <a:lnTo>
                    <a:pt x="12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522571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DB55-AACC-FB4C-B6E8-9C5E3F7DC2AF}"/>
              </a:ext>
            </a:extLst>
          </p:cNvPr>
          <p:cNvSpPr>
            <a:spLocks noGrp="1"/>
          </p:cNvSpPr>
          <p:nvPr>
            <p:ph type="title"/>
          </p:nvPr>
        </p:nvSpPr>
        <p:spPr>
          <a:xfrm>
            <a:off x="628650" y="414054"/>
            <a:ext cx="8100391" cy="853963"/>
          </a:xfrm>
        </p:spPr>
        <p:txBody>
          <a:bodyPr>
            <a:normAutofit/>
          </a:bodyPr>
          <a:lstStyle>
            <a:lvl1pPr>
              <a:defRPr sz="2700"/>
            </a:lvl1pPr>
          </a:lstStyle>
          <a:p>
            <a:r>
              <a:rPr lang="en-US" dirty="0"/>
              <a:t>Click to edit Master title style</a:t>
            </a:r>
          </a:p>
        </p:txBody>
      </p:sp>
      <p:sp>
        <p:nvSpPr>
          <p:cNvPr id="3" name="Content Placeholder 2">
            <a:extLst>
              <a:ext uri="{FF2B5EF4-FFF2-40B4-BE49-F238E27FC236}">
                <a16:creationId xmlns:a16="http://schemas.microsoft.com/office/drawing/2014/main" id="{6B990B7B-7E5C-1349-BEED-ECF6D2E42DCF}"/>
              </a:ext>
            </a:extLst>
          </p:cNvPr>
          <p:cNvSpPr>
            <a:spLocks noGrp="1"/>
          </p:cNvSpPr>
          <p:nvPr>
            <p:ph idx="1"/>
          </p:nvPr>
        </p:nvSpPr>
        <p:spPr>
          <a:xfrm>
            <a:off x="628650" y="1369218"/>
            <a:ext cx="8100392" cy="3263504"/>
          </a:xfrm>
        </p:spPr>
        <p:txBody>
          <a:bodyPr/>
          <a:lstStyle>
            <a:lvl1pPr>
              <a:buClr>
                <a:srgbClr val="21868A"/>
              </a:buClr>
              <a:defRPr sz="2100"/>
            </a:lvl1pPr>
            <a:lvl2pPr>
              <a:buClr>
                <a:srgbClr val="21868A"/>
              </a:buClr>
              <a:defRPr/>
            </a:lvl2pPr>
            <a:lvl3pPr>
              <a:buClr>
                <a:srgbClr val="21868A"/>
              </a:buClr>
              <a:defRPr/>
            </a:lvl3pPr>
            <a:lvl4pPr>
              <a:buClr>
                <a:srgbClr val="21868A"/>
              </a:buClr>
              <a:defRPr/>
            </a:lvl4pPr>
            <a:lvl5pPr>
              <a:buClr>
                <a:srgbClr val="21868A"/>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7652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BA47E31-79AA-6498-BB50-34DBC4F5E400}"/>
              </a:ext>
            </a:extLst>
          </p:cNvPr>
          <p:cNvPicPr>
            <a:picLocks noChangeAspect="1"/>
          </p:cNvPicPr>
          <p:nvPr userDrawn="1"/>
        </p:nvPicPr>
        <p:blipFill>
          <a:blip r:embed="rId2"/>
          <a:srcRect l="22" r="22"/>
          <a:stretch/>
        </p:blipFill>
        <p:spPr>
          <a:xfrm>
            <a:off x="7348785" y="236900"/>
            <a:ext cx="1581914" cy="548640"/>
          </a:xfrm>
          <a:prstGeom prst="rect">
            <a:avLst/>
          </a:prstGeom>
        </p:spPr>
      </p:pic>
      <p:pic>
        <p:nvPicPr>
          <p:cNvPr id="8" name="Graphic 7">
            <a:extLst>
              <a:ext uri="{FF2B5EF4-FFF2-40B4-BE49-F238E27FC236}">
                <a16:creationId xmlns:a16="http://schemas.microsoft.com/office/drawing/2014/main" id="{0FF942FA-E8D8-7F73-B508-F9761FA55B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3552" y="4720399"/>
            <a:ext cx="2181368" cy="246888"/>
          </a:xfrm>
          <a:prstGeom prst="rect">
            <a:avLst/>
          </a:prstGeom>
        </p:spPr>
      </p:pic>
      <p:sp>
        <p:nvSpPr>
          <p:cNvPr id="2" name="Title 1"/>
          <p:cNvSpPr>
            <a:spLocks noGrp="1"/>
          </p:cNvSpPr>
          <p:nvPr>
            <p:ph type="ctrTitle" hasCustomPrompt="1"/>
          </p:nvPr>
        </p:nvSpPr>
        <p:spPr>
          <a:xfrm>
            <a:off x="227329" y="914400"/>
            <a:ext cx="5002306" cy="2057400"/>
          </a:xfrm>
          <a:solidFill>
            <a:schemeClr val="accent2"/>
          </a:solidFill>
        </p:spPr>
        <p:txBody>
          <a:bodyPr lIns="228600" rIns="182880" bIns="0" anchor="ctr" anchorCtr="0"/>
          <a:lstStyle>
            <a:lvl1pPr marL="0" marR="0" indent="0" algn="l" defTabSz="685800" rtl="0" eaLnBrk="1" fontAlgn="auto" latinLnBrk="0" hangingPunct="1">
              <a:lnSpc>
                <a:spcPct val="90000"/>
              </a:lnSpc>
              <a:spcBef>
                <a:spcPct val="0"/>
              </a:spcBef>
              <a:spcAft>
                <a:spcPts val="0"/>
              </a:spcAft>
              <a:buClrTx/>
              <a:buSzTx/>
              <a:buFontTx/>
              <a:buNone/>
              <a:tabLst/>
              <a:defRPr sz="280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11" name="Rectangle 10">
            <a:extLst>
              <a:ext uri="{FF2B5EF4-FFF2-40B4-BE49-F238E27FC236}">
                <a16:creationId xmlns:a16="http://schemas.microsoft.com/office/drawing/2014/main" id="{17B593A0-1381-9E08-C43E-02227E369EC8}"/>
              </a:ext>
            </a:extLst>
          </p:cNvPr>
          <p:cNvSpPr/>
          <p:nvPr userDrawn="1"/>
        </p:nvSpPr>
        <p:spPr>
          <a:xfrm>
            <a:off x="-1271" y="914400"/>
            <a:ext cx="228600" cy="2057400"/>
          </a:xfrm>
          <a:prstGeom prst="rect">
            <a:avLst/>
          </a:prstGeom>
          <a:solidFill>
            <a:schemeClr val="tx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
        <p:nvSpPr>
          <p:cNvPr id="13" name="Picture Placeholder 12">
            <a:extLst>
              <a:ext uri="{FF2B5EF4-FFF2-40B4-BE49-F238E27FC236}">
                <a16:creationId xmlns:a16="http://schemas.microsoft.com/office/drawing/2014/main" id="{1F840A56-6BA9-8FE9-4544-1F2426DC0701}"/>
              </a:ext>
            </a:extLst>
          </p:cNvPr>
          <p:cNvSpPr>
            <a:spLocks noGrp="1"/>
          </p:cNvSpPr>
          <p:nvPr>
            <p:ph type="pic" sz="quarter" idx="10" hasCustomPrompt="1"/>
          </p:nvPr>
        </p:nvSpPr>
        <p:spPr>
          <a:xfrm>
            <a:off x="5229542" y="914400"/>
            <a:ext cx="3911600" cy="2057400"/>
          </a:xfrm>
          <a:solidFill>
            <a:schemeClr val="bg1">
              <a:lumMod val="75000"/>
            </a:schemeClr>
          </a:solidFill>
        </p:spPr>
        <p:txBody>
          <a:bodyPr tIns="182880"/>
          <a:lstStyle>
            <a:lvl1pPr marL="0" indent="0" algn="ctr">
              <a:buFontTx/>
              <a:buNone/>
              <a:defRPr/>
            </a:lvl1pPr>
          </a:lstStyle>
          <a:p>
            <a:r>
              <a:rPr lang="en-US" dirty="0"/>
              <a:t>Click icon to insert an image</a:t>
            </a:r>
          </a:p>
        </p:txBody>
      </p:sp>
      <p:sp>
        <p:nvSpPr>
          <p:cNvPr id="3" name="Subtitle 2"/>
          <p:cNvSpPr>
            <a:spLocks noGrp="1"/>
          </p:cNvSpPr>
          <p:nvPr>
            <p:ph type="subTitle" idx="1" hasCustomPrompt="1"/>
          </p:nvPr>
        </p:nvSpPr>
        <p:spPr>
          <a:xfrm>
            <a:off x="463552" y="238125"/>
            <a:ext cx="4765990" cy="676275"/>
          </a:xfrm>
          <a:prstGeom prst="rect">
            <a:avLst/>
          </a:prstGeom>
        </p:spPr>
        <p:txBody>
          <a:bodyPr anchor="ctr" anchorCtr="0">
            <a:noAutofit/>
          </a:bodyPr>
          <a:lstStyle>
            <a:lvl1pPr marL="0" marR="0" indent="0" algn="l" defTabSz="685800" rtl="0" eaLnBrk="1" fontAlgn="auto" latinLnBrk="0" hangingPunct="1">
              <a:lnSpc>
                <a:spcPct val="100000"/>
              </a:lnSpc>
              <a:spcBef>
                <a:spcPts val="1200"/>
              </a:spcBef>
              <a:spcAft>
                <a:spcPts val="0"/>
              </a:spcAft>
              <a:buClrTx/>
              <a:buSzTx/>
              <a:buFont typeface="Wingdings" pitchFamily="2" charset="2"/>
              <a:buNone/>
              <a:tabLst/>
              <a:defRPr sz="1600" b="1" cap="all"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one line subhead, </a:t>
            </a:r>
            <a:r>
              <a:rPr lang="en-US" dirty="0" err="1"/>
              <a:t>url</a:t>
            </a:r>
            <a:r>
              <a:rPr lang="en-US" dirty="0"/>
              <a:t> or date</a:t>
            </a:r>
          </a:p>
        </p:txBody>
      </p:sp>
      <p:sp>
        <p:nvSpPr>
          <p:cNvPr id="14" name="Text Placeholder 9">
            <a:extLst>
              <a:ext uri="{FF2B5EF4-FFF2-40B4-BE49-F238E27FC236}">
                <a16:creationId xmlns:a16="http://schemas.microsoft.com/office/drawing/2014/main" id="{1B8C1237-9E9A-A9B9-D997-F971E7E403B5}"/>
              </a:ext>
            </a:extLst>
          </p:cNvPr>
          <p:cNvSpPr>
            <a:spLocks noGrp="1"/>
          </p:cNvSpPr>
          <p:nvPr>
            <p:ph type="body" sz="quarter" idx="17" hasCustomPrompt="1"/>
          </p:nvPr>
        </p:nvSpPr>
        <p:spPr>
          <a:xfrm>
            <a:off x="46990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15" name="Text Placeholder 45">
            <a:extLst>
              <a:ext uri="{FF2B5EF4-FFF2-40B4-BE49-F238E27FC236}">
                <a16:creationId xmlns:a16="http://schemas.microsoft.com/office/drawing/2014/main" id="{F23F5504-504E-35E3-02E6-1E4869CD6AFC}"/>
              </a:ext>
            </a:extLst>
          </p:cNvPr>
          <p:cNvSpPr>
            <a:spLocks noGrp="1"/>
          </p:cNvSpPr>
          <p:nvPr>
            <p:ph type="body" sz="quarter" idx="18" hasCustomPrompt="1"/>
          </p:nvPr>
        </p:nvSpPr>
        <p:spPr>
          <a:xfrm>
            <a:off x="46990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6" name="Text Placeholder 9">
            <a:extLst>
              <a:ext uri="{FF2B5EF4-FFF2-40B4-BE49-F238E27FC236}">
                <a16:creationId xmlns:a16="http://schemas.microsoft.com/office/drawing/2014/main" id="{864C7D51-4165-B55A-4253-6B2637C720C5}"/>
              </a:ext>
            </a:extLst>
          </p:cNvPr>
          <p:cNvSpPr>
            <a:spLocks noGrp="1"/>
          </p:cNvSpPr>
          <p:nvPr>
            <p:ph type="body" sz="quarter" idx="19" hasCustomPrompt="1"/>
          </p:nvPr>
        </p:nvSpPr>
        <p:spPr>
          <a:xfrm>
            <a:off x="331565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17" name="Text Placeholder 45">
            <a:extLst>
              <a:ext uri="{FF2B5EF4-FFF2-40B4-BE49-F238E27FC236}">
                <a16:creationId xmlns:a16="http://schemas.microsoft.com/office/drawing/2014/main" id="{F0DE6988-954D-993F-40F1-7BB0D8A8E065}"/>
              </a:ext>
            </a:extLst>
          </p:cNvPr>
          <p:cNvSpPr>
            <a:spLocks noGrp="1"/>
          </p:cNvSpPr>
          <p:nvPr>
            <p:ph type="body" sz="quarter" idx="20" hasCustomPrompt="1"/>
          </p:nvPr>
        </p:nvSpPr>
        <p:spPr>
          <a:xfrm>
            <a:off x="331565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8" name="Text Placeholder 9">
            <a:extLst>
              <a:ext uri="{FF2B5EF4-FFF2-40B4-BE49-F238E27FC236}">
                <a16:creationId xmlns:a16="http://schemas.microsoft.com/office/drawing/2014/main" id="{5BBA2D86-84B3-B15A-ACC9-771B8BA77913}"/>
              </a:ext>
            </a:extLst>
          </p:cNvPr>
          <p:cNvSpPr>
            <a:spLocks noGrp="1"/>
          </p:cNvSpPr>
          <p:nvPr>
            <p:ph type="body" sz="quarter" idx="21" hasCustomPrompt="1"/>
          </p:nvPr>
        </p:nvSpPr>
        <p:spPr>
          <a:xfrm>
            <a:off x="611867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19" name="Text Placeholder 45">
            <a:extLst>
              <a:ext uri="{FF2B5EF4-FFF2-40B4-BE49-F238E27FC236}">
                <a16:creationId xmlns:a16="http://schemas.microsoft.com/office/drawing/2014/main" id="{9F09511A-BF35-DDA5-9473-7AD4769E5BDE}"/>
              </a:ext>
            </a:extLst>
          </p:cNvPr>
          <p:cNvSpPr>
            <a:spLocks noGrp="1"/>
          </p:cNvSpPr>
          <p:nvPr>
            <p:ph type="body" sz="quarter" idx="22" hasCustomPrompt="1"/>
          </p:nvPr>
        </p:nvSpPr>
        <p:spPr>
          <a:xfrm>
            <a:off x="611867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 name="Text Placeholder 4">
            <a:extLst>
              <a:ext uri="{FF2B5EF4-FFF2-40B4-BE49-F238E27FC236}">
                <a16:creationId xmlns:a16="http://schemas.microsoft.com/office/drawing/2014/main" id="{7D434AD4-28D0-93A6-9DF2-B7249F6616B6}"/>
              </a:ext>
            </a:extLst>
          </p:cNvPr>
          <p:cNvSpPr>
            <a:spLocks noGrp="1"/>
          </p:cNvSpPr>
          <p:nvPr>
            <p:ph type="body" sz="quarter" idx="23" hasCustomPrompt="1"/>
          </p:nvPr>
        </p:nvSpPr>
        <p:spPr>
          <a:xfrm>
            <a:off x="6118671" y="4298950"/>
            <a:ext cx="2720529" cy="420688"/>
          </a:xfrm>
        </p:spPr>
        <p:txBody>
          <a:bodyPr>
            <a:noAutofit/>
          </a:bodyPr>
          <a:lstStyle>
            <a:lvl1pPr marL="0" indent="0">
              <a:spcBef>
                <a:spcPts val="0"/>
              </a:spcBef>
              <a:buFontTx/>
              <a:buNone/>
              <a:defRPr sz="1400"/>
            </a:lvl1pPr>
          </a:lstStyle>
          <a:p>
            <a:pPr lvl="0"/>
            <a:r>
              <a:rPr lang="en-US" dirty="0"/>
              <a:t>Presentation Date</a:t>
            </a:r>
          </a:p>
          <a:p>
            <a:pPr lvl="0"/>
            <a:r>
              <a:rPr lang="en-US" dirty="0"/>
              <a:t>City, State (presentation location</a:t>
            </a:r>
          </a:p>
        </p:txBody>
      </p:sp>
    </p:spTree>
    <p:extLst>
      <p:ext uri="{BB962C8B-B14F-4D97-AF65-F5344CB8AC3E}">
        <p14:creationId xmlns:p14="http://schemas.microsoft.com/office/powerpoint/2010/main" val="1841784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836F8CE-690E-37F4-56F1-3C25953899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3552" y="4720399"/>
            <a:ext cx="2181368" cy="246888"/>
          </a:xfrm>
          <a:prstGeom prst="rect">
            <a:avLst/>
          </a:prstGeom>
        </p:spPr>
      </p:pic>
      <p:pic>
        <p:nvPicPr>
          <p:cNvPr id="8" name="Picture 7">
            <a:extLst>
              <a:ext uri="{FF2B5EF4-FFF2-40B4-BE49-F238E27FC236}">
                <a16:creationId xmlns:a16="http://schemas.microsoft.com/office/drawing/2014/main" id="{FA3DEC59-F5CF-CEAA-802E-33C6505C449D}"/>
              </a:ext>
            </a:extLst>
          </p:cNvPr>
          <p:cNvPicPr>
            <a:picLocks noChangeAspect="1"/>
          </p:cNvPicPr>
          <p:nvPr userDrawn="1"/>
        </p:nvPicPr>
        <p:blipFill rotWithShape="1">
          <a:blip r:embed="rId4"/>
          <a:srcRect l="4900" t="26978" r="8429" b="9296"/>
          <a:stretch/>
        </p:blipFill>
        <p:spPr>
          <a:xfrm>
            <a:off x="0" y="0"/>
            <a:ext cx="9142729" cy="4488688"/>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userDrawn="1"/>
        </p:nvPicPr>
        <p:blipFill rotWithShape="1">
          <a:blip r:embed="rId5" cstate="hqprint">
            <a:alphaModFix amt="80000"/>
            <a:extLst>
              <a:ext uri="{28A0092B-C50C-407E-A947-70E740481C1C}">
                <a14:useLocalDpi xmlns:a14="http://schemas.microsoft.com/office/drawing/2010/main"/>
              </a:ext>
            </a:extLst>
          </a:blip>
          <a:srcRect l="7274" t="-203" r="7262" b="14537"/>
          <a:stretch/>
        </p:blipFill>
        <p:spPr>
          <a:xfrm>
            <a:off x="0" y="-10684"/>
            <a:ext cx="9144000" cy="4499372"/>
          </a:xfrm>
          <a:prstGeom prst="rect">
            <a:avLst/>
          </a:prstGeom>
        </p:spPr>
      </p:pic>
      <p:sp>
        <p:nvSpPr>
          <p:cNvPr id="11" name="Title 10">
            <a:extLst>
              <a:ext uri="{FF2B5EF4-FFF2-40B4-BE49-F238E27FC236}">
                <a16:creationId xmlns:a16="http://schemas.microsoft.com/office/drawing/2014/main" id="{6CA2449B-096C-80E6-9654-D9E3FA712D94}"/>
              </a:ext>
            </a:extLst>
          </p:cNvPr>
          <p:cNvSpPr>
            <a:spLocks noGrp="1"/>
          </p:cNvSpPr>
          <p:nvPr>
            <p:ph type="title" hasCustomPrompt="1"/>
          </p:nvPr>
        </p:nvSpPr>
        <p:spPr>
          <a:xfrm>
            <a:off x="-1271" y="0"/>
            <a:ext cx="8840471" cy="4488688"/>
          </a:xfrm>
        </p:spPr>
        <p:txBody>
          <a:bodyPr lIns="457200" bIns="182880" anchor="ctr" anchorCtr="0"/>
          <a:lstStyle>
            <a:lvl1pPr>
              <a:defRPr>
                <a:solidFill>
                  <a:schemeClr val="bg1"/>
                </a:solidFill>
              </a:defRPr>
            </a:lvl1pPr>
          </a:lstStyle>
          <a:p>
            <a:r>
              <a:rPr lang="en-US" dirty="0"/>
              <a:t>Type in section break title</a:t>
            </a:r>
          </a:p>
        </p:txBody>
      </p:sp>
      <p:pic>
        <p:nvPicPr>
          <p:cNvPr id="2" name="Graphic 1">
            <a:extLst>
              <a:ext uri="{FF2B5EF4-FFF2-40B4-BE49-F238E27FC236}">
                <a16:creationId xmlns:a16="http://schemas.microsoft.com/office/drawing/2014/main" id="{4FB3E30E-2B22-CE97-1F6D-EFD55575A7C3}"/>
              </a:ext>
            </a:extLst>
          </p:cNvPr>
          <p:cNvPicPr>
            <a:picLocks noChangeAspect="1"/>
          </p:cNvPicPr>
          <p:nvPr userDrawn="1"/>
        </p:nvPicPr>
        <p:blipFill>
          <a:blip r:embed="rId6"/>
          <a:srcRect l="22" r="22"/>
          <a:stretch/>
        </p:blipFill>
        <p:spPr>
          <a:xfrm>
            <a:off x="7348785" y="4566547"/>
            <a:ext cx="1581914" cy="548640"/>
          </a:xfrm>
          <a:prstGeom prst="rect">
            <a:avLst/>
          </a:prstGeom>
        </p:spPr>
      </p:pic>
    </p:spTree>
    <p:extLst>
      <p:ext uri="{BB962C8B-B14F-4D97-AF65-F5344CB8AC3E}">
        <p14:creationId xmlns:p14="http://schemas.microsoft.com/office/powerpoint/2010/main" val="2161675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6" name="Slide Number Placeholder 5"/>
          <p:cNvSpPr>
            <a:spLocks noGrp="1"/>
          </p:cNvSpPr>
          <p:nvPr>
            <p:ph type="sldNum" sz="quarter" idx="12"/>
          </p:nvPr>
        </p:nvSpPr>
        <p:spPr/>
        <p:txBody>
          <a:bodyPr/>
          <a:lstStyle/>
          <a:p>
            <a:fld id="{9CF5EF28-261C-FD41-A360-1A380056DD17}" type="slidenum">
              <a:rPr lang="en-US" smtClean="0"/>
              <a:t>‹#›</a:t>
            </a:fld>
            <a:endParaRPr lang="en-US"/>
          </a:p>
        </p:txBody>
      </p:sp>
      <p:sp>
        <p:nvSpPr>
          <p:cNvPr id="16" name="Text Placeholder 15">
            <a:extLst>
              <a:ext uri="{FF2B5EF4-FFF2-40B4-BE49-F238E27FC236}">
                <a16:creationId xmlns:a16="http://schemas.microsoft.com/office/drawing/2014/main" id="{5E61F04F-3CF4-D566-EF9D-9CDCD0B98108}"/>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18" name="Content Placeholder 17">
            <a:extLst>
              <a:ext uri="{FF2B5EF4-FFF2-40B4-BE49-F238E27FC236}">
                <a16:creationId xmlns:a16="http://schemas.microsoft.com/office/drawing/2014/main" id="{E476E8C9-921B-17FC-9AEA-348F1AA2B0FF}"/>
              </a:ext>
            </a:extLst>
          </p:cNvPr>
          <p:cNvSpPr>
            <a:spLocks noGrp="1"/>
          </p:cNvSpPr>
          <p:nvPr>
            <p:ph sz="quarter" idx="14" hasCustomPrompt="1"/>
          </p:nvPr>
        </p:nvSpPr>
        <p:spPr>
          <a:xfrm>
            <a:off x="457200" y="1431925"/>
            <a:ext cx="7315200" cy="3273425"/>
          </a:xfrm>
        </p:spPr>
        <p:txBody>
          <a:body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8285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Tree>
    <p:extLst>
      <p:ext uri="{BB962C8B-B14F-4D97-AF65-F5344CB8AC3E}">
        <p14:creationId xmlns:p14="http://schemas.microsoft.com/office/powerpoint/2010/main" val="1433211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ubtitle: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200" y="1984334"/>
            <a:ext cx="4085546"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4728673" y="1984334"/>
            <a:ext cx="4110527"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200" y="1435694"/>
            <a:ext cx="4085546" cy="548640"/>
          </a:xfrm>
          <a:solidFill>
            <a:schemeClr val="tx2"/>
          </a:solidFill>
        </p:spPr>
        <p:txBody>
          <a:bodyPr lIns="137160" bIns="91440" anchor="b" anchorCtr="0">
            <a:noAutofit/>
          </a:bodyPr>
          <a:lstStyle>
            <a:lvl1pPr marL="0" indent="0">
              <a:buNone/>
              <a:defRPr sz="18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4728673" y="1435694"/>
            <a:ext cx="4110527" cy="548640"/>
          </a:xfrm>
          <a:solidFill>
            <a:schemeClr val="tx2"/>
          </a:solidFill>
        </p:spPr>
        <p:txBody>
          <a:bodyPr lIns="137160" bIns="91440" anchor="b" anchorCtr="0">
            <a:noAutofit/>
          </a:bodyPr>
          <a:lstStyle>
            <a:lvl1pPr marL="0" indent="0">
              <a:buNone/>
              <a:defRPr sz="18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Tree>
    <p:extLst>
      <p:ext uri="{BB962C8B-B14F-4D97-AF65-F5344CB8AC3E}">
        <p14:creationId xmlns:p14="http://schemas.microsoft.com/office/powerpoint/2010/main" val="125884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3313175"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199"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3313175"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6169152"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B7534E44-91EA-211B-EF04-8BE09DECD70F}"/>
              </a:ext>
            </a:extLst>
          </p:cNvPr>
          <p:cNvSpPr>
            <a:spLocks noGrp="1"/>
          </p:cNvSpPr>
          <p:nvPr>
            <p:ph type="body" sz="quarter" idx="19" hasCustomPrompt="1"/>
          </p:nvPr>
        </p:nvSpPr>
        <p:spPr>
          <a:xfrm>
            <a:off x="6169152"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Tree>
    <p:extLst>
      <p:ext uri="{BB962C8B-B14F-4D97-AF65-F5344CB8AC3E}">
        <p14:creationId xmlns:p14="http://schemas.microsoft.com/office/powerpoint/2010/main" val="3633295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257555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19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257555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469391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B7534E44-91EA-211B-EF04-8BE09DECD70F}"/>
              </a:ext>
            </a:extLst>
          </p:cNvPr>
          <p:cNvSpPr>
            <a:spLocks noGrp="1"/>
          </p:cNvSpPr>
          <p:nvPr>
            <p:ph type="body" sz="quarter" idx="19" hasCustomPrompt="1"/>
          </p:nvPr>
        </p:nvSpPr>
        <p:spPr>
          <a:xfrm>
            <a:off x="469391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11" name="Text Placeholder 5">
            <a:extLst>
              <a:ext uri="{FF2B5EF4-FFF2-40B4-BE49-F238E27FC236}">
                <a16:creationId xmlns:a16="http://schemas.microsoft.com/office/drawing/2014/main" id="{8E8AC771-2E8E-7334-4620-6CED5E4A62C8}"/>
              </a:ext>
            </a:extLst>
          </p:cNvPr>
          <p:cNvSpPr>
            <a:spLocks noGrp="1"/>
          </p:cNvSpPr>
          <p:nvPr>
            <p:ph type="body" sz="quarter" idx="20"/>
          </p:nvPr>
        </p:nvSpPr>
        <p:spPr>
          <a:xfrm>
            <a:off x="6812280"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5">
            <a:extLst>
              <a:ext uri="{FF2B5EF4-FFF2-40B4-BE49-F238E27FC236}">
                <a16:creationId xmlns:a16="http://schemas.microsoft.com/office/drawing/2014/main" id="{9E75F18B-928B-D8CD-3AFB-13FF334E04B6}"/>
              </a:ext>
            </a:extLst>
          </p:cNvPr>
          <p:cNvSpPr>
            <a:spLocks noGrp="1"/>
          </p:cNvSpPr>
          <p:nvPr>
            <p:ph type="body" sz="quarter" idx="21" hasCustomPrompt="1"/>
          </p:nvPr>
        </p:nvSpPr>
        <p:spPr>
          <a:xfrm>
            <a:off x="6812280"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Tree>
    <p:extLst>
      <p:ext uri="{BB962C8B-B14F-4D97-AF65-F5344CB8AC3E}">
        <p14:creationId xmlns:p14="http://schemas.microsoft.com/office/powerpoint/2010/main" val="247222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Subtitle: 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23" name="Text Placeholder 5">
            <a:extLst>
              <a:ext uri="{FF2B5EF4-FFF2-40B4-BE49-F238E27FC236}">
                <a16:creationId xmlns:a16="http://schemas.microsoft.com/office/drawing/2014/main" id="{5D3E177C-05C2-2929-E159-59F77C2B050C}"/>
              </a:ext>
            </a:extLst>
          </p:cNvPr>
          <p:cNvSpPr>
            <a:spLocks noGrp="1"/>
          </p:cNvSpPr>
          <p:nvPr>
            <p:ph type="body" sz="quarter" idx="14"/>
          </p:nvPr>
        </p:nvSpPr>
        <p:spPr>
          <a:xfrm>
            <a:off x="45719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24" name="Text Placeholder 5">
            <a:extLst>
              <a:ext uri="{FF2B5EF4-FFF2-40B4-BE49-F238E27FC236}">
                <a16:creationId xmlns:a16="http://schemas.microsoft.com/office/drawing/2014/main" id="{85BD39A8-85FE-CB4E-DA30-754FE0F059BC}"/>
              </a:ext>
            </a:extLst>
          </p:cNvPr>
          <p:cNvSpPr>
            <a:spLocks noGrp="1"/>
          </p:cNvSpPr>
          <p:nvPr>
            <p:ph type="body" sz="quarter" idx="15"/>
          </p:nvPr>
        </p:nvSpPr>
        <p:spPr>
          <a:xfrm>
            <a:off x="215145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25" name="Text Placeholder 5">
            <a:extLst>
              <a:ext uri="{FF2B5EF4-FFF2-40B4-BE49-F238E27FC236}">
                <a16:creationId xmlns:a16="http://schemas.microsoft.com/office/drawing/2014/main" id="{36BFCC75-DA07-6A20-4D5D-105B7F301FD1}"/>
              </a:ext>
            </a:extLst>
          </p:cNvPr>
          <p:cNvSpPr>
            <a:spLocks noGrp="1"/>
          </p:cNvSpPr>
          <p:nvPr>
            <p:ph type="body" sz="quarter" idx="16" hasCustomPrompt="1"/>
          </p:nvPr>
        </p:nvSpPr>
        <p:spPr>
          <a:xfrm>
            <a:off x="45719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26" name="Text Placeholder 5">
            <a:extLst>
              <a:ext uri="{FF2B5EF4-FFF2-40B4-BE49-F238E27FC236}">
                <a16:creationId xmlns:a16="http://schemas.microsoft.com/office/drawing/2014/main" id="{AE55B475-E521-6A8A-893B-8CC38F9BE338}"/>
              </a:ext>
            </a:extLst>
          </p:cNvPr>
          <p:cNvSpPr>
            <a:spLocks noGrp="1"/>
          </p:cNvSpPr>
          <p:nvPr>
            <p:ph type="body" sz="quarter" idx="17" hasCustomPrompt="1"/>
          </p:nvPr>
        </p:nvSpPr>
        <p:spPr>
          <a:xfrm>
            <a:off x="215145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27" name="Text Placeholder 5">
            <a:extLst>
              <a:ext uri="{FF2B5EF4-FFF2-40B4-BE49-F238E27FC236}">
                <a16:creationId xmlns:a16="http://schemas.microsoft.com/office/drawing/2014/main" id="{DFB5CAF5-E85F-409D-2880-F0B6067F61B3}"/>
              </a:ext>
            </a:extLst>
          </p:cNvPr>
          <p:cNvSpPr>
            <a:spLocks noGrp="1"/>
          </p:cNvSpPr>
          <p:nvPr>
            <p:ph type="body" sz="quarter" idx="18"/>
          </p:nvPr>
        </p:nvSpPr>
        <p:spPr>
          <a:xfrm>
            <a:off x="3845718"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28" name="Text Placeholder 5">
            <a:extLst>
              <a:ext uri="{FF2B5EF4-FFF2-40B4-BE49-F238E27FC236}">
                <a16:creationId xmlns:a16="http://schemas.microsoft.com/office/drawing/2014/main" id="{17E8E80F-1B5F-5D3E-2409-0CF04DE318F9}"/>
              </a:ext>
            </a:extLst>
          </p:cNvPr>
          <p:cNvSpPr>
            <a:spLocks noGrp="1"/>
          </p:cNvSpPr>
          <p:nvPr>
            <p:ph type="body" sz="quarter" idx="19" hasCustomPrompt="1"/>
          </p:nvPr>
        </p:nvSpPr>
        <p:spPr>
          <a:xfrm>
            <a:off x="3845718"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29" name="Text Placeholder 5">
            <a:extLst>
              <a:ext uri="{FF2B5EF4-FFF2-40B4-BE49-F238E27FC236}">
                <a16:creationId xmlns:a16="http://schemas.microsoft.com/office/drawing/2014/main" id="{A66346B3-56E4-FB00-E652-E796F6986D95}"/>
              </a:ext>
            </a:extLst>
          </p:cNvPr>
          <p:cNvSpPr>
            <a:spLocks noGrp="1"/>
          </p:cNvSpPr>
          <p:nvPr>
            <p:ph type="body" sz="quarter" idx="20"/>
          </p:nvPr>
        </p:nvSpPr>
        <p:spPr>
          <a:xfrm>
            <a:off x="5537786"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30" name="Text Placeholder 5">
            <a:extLst>
              <a:ext uri="{FF2B5EF4-FFF2-40B4-BE49-F238E27FC236}">
                <a16:creationId xmlns:a16="http://schemas.microsoft.com/office/drawing/2014/main" id="{8A2202FD-33BC-0BA1-F754-345C59A68C4A}"/>
              </a:ext>
            </a:extLst>
          </p:cNvPr>
          <p:cNvSpPr>
            <a:spLocks noGrp="1"/>
          </p:cNvSpPr>
          <p:nvPr>
            <p:ph type="body" sz="quarter" idx="21" hasCustomPrompt="1"/>
          </p:nvPr>
        </p:nvSpPr>
        <p:spPr>
          <a:xfrm>
            <a:off x="5537786"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31" name="Text Placeholder 5">
            <a:extLst>
              <a:ext uri="{FF2B5EF4-FFF2-40B4-BE49-F238E27FC236}">
                <a16:creationId xmlns:a16="http://schemas.microsoft.com/office/drawing/2014/main" id="{5EB459E5-6A74-A385-F343-520C27E1C2CA}"/>
              </a:ext>
            </a:extLst>
          </p:cNvPr>
          <p:cNvSpPr>
            <a:spLocks noGrp="1"/>
          </p:cNvSpPr>
          <p:nvPr>
            <p:ph type="body" sz="quarter" idx="22"/>
          </p:nvPr>
        </p:nvSpPr>
        <p:spPr>
          <a:xfrm>
            <a:off x="723839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32" name="Text Placeholder 5">
            <a:extLst>
              <a:ext uri="{FF2B5EF4-FFF2-40B4-BE49-F238E27FC236}">
                <a16:creationId xmlns:a16="http://schemas.microsoft.com/office/drawing/2014/main" id="{50070C8D-6CB9-4F0F-A4BF-CBB734703C90}"/>
              </a:ext>
            </a:extLst>
          </p:cNvPr>
          <p:cNvSpPr>
            <a:spLocks noGrp="1"/>
          </p:cNvSpPr>
          <p:nvPr>
            <p:ph type="body" sz="quarter" idx="23" hasCustomPrompt="1"/>
          </p:nvPr>
        </p:nvSpPr>
        <p:spPr>
          <a:xfrm>
            <a:off x="723839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Tree>
    <p:extLst>
      <p:ext uri="{BB962C8B-B14F-4D97-AF65-F5344CB8AC3E}">
        <p14:creationId xmlns:p14="http://schemas.microsoft.com/office/powerpoint/2010/main" val="3273774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47650"/>
            <a:ext cx="8382000" cy="746522"/>
          </a:xfrm>
          <a:prstGeom prst="rect">
            <a:avLst/>
          </a:prstGeom>
        </p:spPr>
        <p:txBody>
          <a:bodyPr vert="horz" lIns="0" tIns="0" rIns="0" bIns="0" rtlCol="0" anchor="b" anchorCtr="0">
            <a:noAutofit/>
          </a:bodyPr>
          <a:lstStyle/>
          <a:p>
            <a:r>
              <a:rPr lang="en-US" dirty="0"/>
              <a:t>Headline in all caps 28pt </a:t>
            </a:r>
            <a:br>
              <a:rPr lang="en-US" dirty="0"/>
            </a:br>
            <a:r>
              <a:rPr lang="en-US" dirty="0"/>
              <a:t>preferred as one or two lines</a:t>
            </a:r>
          </a:p>
        </p:txBody>
      </p:sp>
      <p:sp>
        <p:nvSpPr>
          <p:cNvPr id="3" name="Text Placeholder 2"/>
          <p:cNvSpPr>
            <a:spLocks noGrp="1"/>
          </p:cNvSpPr>
          <p:nvPr>
            <p:ph type="body" idx="1"/>
          </p:nvPr>
        </p:nvSpPr>
        <p:spPr>
          <a:xfrm>
            <a:off x="457200" y="1435608"/>
            <a:ext cx="7315200" cy="326974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10063" y="4891056"/>
            <a:ext cx="523875" cy="110042"/>
          </a:xfrm>
          <a:prstGeom prst="rect">
            <a:avLst/>
          </a:prstGeom>
        </p:spPr>
        <p:txBody>
          <a:bodyPr vert="horz" lIns="0" tIns="0" rIns="0" bIns="0" rtlCol="0" anchor="ctr"/>
          <a:lstStyle>
            <a:lvl1pPr algn="ctr">
              <a:defRPr sz="700">
                <a:solidFill>
                  <a:schemeClr val="bg1">
                    <a:lumMod val="65000"/>
                  </a:schemeClr>
                </a:solidFill>
              </a:defRPr>
            </a:lvl1pPr>
          </a:lstStyle>
          <a:p>
            <a:fld id="{9CF5EF28-261C-FD41-A360-1A380056DD17}" type="slidenum">
              <a:rPr lang="en-US" smtClean="0"/>
              <a:pPr/>
              <a:t>‹#›</a:t>
            </a:fld>
            <a:endParaRPr lang="en-US" dirty="0"/>
          </a:p>
        </p:txBody>
      </p:sp>
      <p:sp>
        <p:nvSpPr>
          <p:cNvPr id="8" name="Rectangle 7">
            <a:extLst>
              <a:ext uri="{FF2B5EF4-FFF2-40B4-BE49-F238E27FC236}">
                <a16:creationId xmlns:a16="http://schemas.microsoft.com/office/drawing/2014/main" id="{7EED5998-E33A-DA32-910D-D06CB262005E}"/>
              </a:ext>
            </a:extLst>
          </p:cNvPr>
          <p:cNvSpPr/>
          <p:nvPr userDrawn="1"/>
        </p:nvSpPr>
        <p:spPr>
          <a:xfrm>
            <a:off x="0" y="-2"/>
            <a:ext cx="228600" cy="5143502"/>
          </a:xfrm>
          <a:prstGeom prst="rect">
            <a:avLst/>
          </a:prstGeom>
          <a:solidFill>
            <a:schemeClr val="accent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pic>
        <p:nvPicPr>
          <p:cNvPr id="17" name="Graphic 16">
            <a:extLst>
              <a:ext uri="{FF2B5EF4-FFF2-40B4-BE49-F238E27FC236}">
                <a16:creationId xmlns:a16="http://schemas.microsoft.com/office/drawing/2014/main" id="{CC6D3E52-9083-DC08-10B3-FB4576900BEF}"/>
              </a:ext>
            </a:extLst>
          </p:cNvPr>
          <p:cNvPicPr>
            <a:picLocks noChangeAspect="1"/>
          </p:cNvPicPr>
          <p:nvPr userDrawn="1"/>
        </p:nvPicPr>
        <p:blipFill>
          <a:blip r:embed="rId17"/>
          <a:srcRect l="22" r="22"/>
          <a:stretch/>
        </p:blipFill>
        <p:spPr>
          <a:xfrm>
            <a:off x="8103235" y="4808444"/>
            <a:ext cx="776895" cy="269443"/>
          </a:xfrm>
          <a:prstGeom prst="rect">
            <a:avLst/>
          </a:prstGeom>
        </p:spPr>
      </p:pic>
      <p:pic>
        <p:nvPicPr>
          <p:cNvPr id="21" name="Graphic 20">
            <a:extLst>
              <a:ext uri="{FF2B5EF4-FFF2-40B4-BE49-F238E27FC236}">
                <a16:creationId xmlns:a16="http://schemas.microsoft.com/office/drawing/2014/main" id="{F52885BF-5BBD-C5AD-F58F-E96FE169B7F0}"/>
              </a:ext>
            </a:extLst>
          </p:cNvPr>
          <p:cNvPicPr>
            <a:picLocks noChangeAspect="1"/>
          </p:cNvPicPr>
          <p:nvPr userDrawn="1"/>
        </p:nvPicPr>
        <p:blipFill>
          <a:blip r:embed="rId18">
            <a:extLst>
              <a:ext uri="{96DAC541-7B7A-43D3-8B79-37D633B846F1}">
                <asvg:svgBlip xmlns:asvg="http://schemas.microsoft.com/office/drawing/2016/SVG/main" r:embed="rId19"/>
              </a:ext>
            </a:extLst>
          </a:blip>
          <a:srcRect r="14"/>
          <a:stretch>
            <a:fillRect/>
          </a:stretch>
        </p:blipFill>
        <p:spPr>
          <a:xfrm>
            <a:off x="463554" y="4835139"/>
            <a:ext cx="1438065" cy="162784"/>
          </a:xfrm>
          <a:prstGeom prst="rect">
            <a:avLst/>
          </a:prstGeom>
        </p:spPr>
      </p:pic>
    </p:spTree>
    <p:extLst>
      <p:ext uri="{BB962C8B-B14F-4D97-AF65-F5344CB8AC3E}">
        <p14:creationId xmlns:p14="http://schemas.microsoft.com/office/powerpoint/2010/main" val="35298533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0" r:id="rId3"/>
    <p:sldLayoutId id="2147483662" r:id="rId4"/>
    <p:sldLayoutId id="2147483668" r:id="rId5"/>
    <p:sldLayoutId id="2147483671" r:id="rId6"/>
    <p:sldLayoutId id="2147483678" r:id="rId7"/>
    <p:sldLayoutId id="2147483682" r:id="rId8"/>
    <p:sldLayoutId id="2147483679" r:id="rId9"/>
    <p:sldLayoutId id="2147483683" r:id="rId10"/>
    <p:sldLayoutId id="2147483680" r:id="rId11"/>
    <p:sldLayoutId id="2147483681" r:id="rId12"/>
    <p:sldLayoutId id="2147483673" r:id="rId13"/>
    <p:sldLayoutId id="2147483674" r:id="rId14"/>
    <p:sldLayoutId id="2147483684" r:id="rId1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marL="0" marR="0" indent="0" algn="l" defTabSz="685800" rtl="0" eaLnBrk="1" fontAlgn="auto" latinLnBrk="0" hangingPunct="1">
        <a:lnSpc>
          <a:spcPct val="90000"/>
        </a:lnSpc>
        <a:spcBef>
          <a:spcPct val="0"/>
        </a:spcBef>
        <a:spcAft>
          <a:spcPts val="0"/>
        </a:spcAft>
        <a:buClrTx/>
        <a:buSzTx/>
        <a:buFontTx/>
        <a:buNone/>
        <a:tabLst/>
        <a:defRPr sz="2800" b="1" i="0" kern="1200" cap="all" baseline="0">
          <a:solidFill>
            <a:schemeClr val="tx1"/>
          </a:solidFill>
          <a:latin typeface="Arial" panose="020B0604020202020204" pitchFamily="34" charset="0"/>
          <a:ea typeface="+mj-ea"/>
          <a:cs typeface="+mj-cs"/>
        </a:defRPr>
      </a:lvl1pPr>
    </p:titleStyle>
    <p:body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C35EA4"/>
          </p15:clr>
        </p15:guide>
        <p15:guide id="2" orient="horz" pos="1620" userDrawn="1">
          <p15:clr>
            <a:srgbClr val="C35EA4"/>
          </p15:clr>
        </p15:guide>
        <p15:guide id="3" pos="144" userDrawn="1">
          <p15:clr>
            <a:srgbClr val="C35EA4"/>
          </p15:clr>
        </p15:guide>
        <p15:guide id="4" pos="288" userDrawn="1">
          <p15:clr>
            <a:srgbClr val="C35EA4"/>
          </p15:clr>
        </p15:guide>
        <p15:guide id="5" orient="horz" pos="576" userDrawn="1">
          <p15:clr>
            <a:srgbClr val="C35EA4"/>
          </p15:clr>
        </p15:guide>
        <p15:guide id="6" orient="horz" pos="2964" userDrawn="1">
          <p15:clr>
            <a:srgbClr val="C35EA4"/>
          </p15:clr>
        </p15:guide>
        <p15:guide id="7" pos="5568" userDrawn="1">
          <p15:clr>
            <a:srgbClr val="C35EA4"/>
          </p15:clr>
        </p15:guide>
        <p15:guide id="8" orient="horz" pos="902" userDrawn="1">
          <p15:clr>
            <a:srgbClr val="C35EA4"/>
          </p15:clr>
        </p15:guide>
        <p15:guide id="9" orient="horz" pos="780" userDrawn="1">
          <p15:clr>
            <a:srgbClr val="C35EA4"/>
          </p15:clr>
        </p15:guide>
        <p15:guide id="10" orient="horz" pos="150" userDrawn="1">
          <p15:clr>
            <a:srgbClr val="C35EA4"/>
          </p15:clr>
        </p15:guide>
        <p15:guide id="11" orient="horz" pos="3132" userDrawn="1">
          <p15:clr>
            <a:srgbClr val="C35EA4"/>
          </p15:clr>
        </p15:guide>
        <p15:guide id="12" orient="horz" pos="1044"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30A2F86-ECD1-A581-DFF3-C87E5E834BF8}"/>
              </a:ext>
            </a:extLst>
          </p:cNvPr>
          <p:cNvSpPr>
            <a:spLocks noGrp="1"/>
          </p:cNvSpPr>
          <p:nvPr>
            <p:ph type="ctrTitle"/>
          </p:nvPr>
        </p:nvSpPr>
        <p:spPr/>
        <p:txBody>
          <a:bodyPr/>
          <a:lstStyle/>
          <a:p>
            <a:r>
              <a:rPr lang="en-US" dirty="0"/>
              <a:t>Fast reactor safety</a:t>
            </a:r>
          </a:p>
        </p:txBody>
      </p:sp>
      <p:pic>
        <p:nvPicPr>
          <p:cNvPr id="4" name="Picture Placeholder 3">
            <a:extLst>
              <a:ext uri="{FF2B5EF4-FFF2-40B4-BE49-F238E27FC236}">
                <a16:creationId xmlns:a16="http://schemas.microsoft.com/office/drawing/2014/main" id="{E68D9DF9-1F73-F1FC-79AE-61BE979D8A21}"/>
              </a:ext>
            </a:extLst>
          </p:cNvPr>
          <p:cNvPicPr>
            <a:picLocks noGrp="1" noChangeAspect="1"/>
          </p:cNvPicPr>
          <p:nvPr>
            <p:ph type="pic" sz="quarter" idx="10"/>
          </p:nvPr>
        </p:nvPicPr>
        <p:blipFill>
          <a:blip r:embed="rId3"/>
          <a:srcRect t="7995" b="7995"/>
          <a:stretch>
            <a:fillRect/>
          </a:stretch>
        </p:blipFill>
        <p:spPr/>
      </p:pic>
      <p:sp>
        <p:nvSpPr>
          <p:cNvPr id="22" name="Text Placeholder 21">
            <a:extLst>
              <a:ext uri="{FF2B5EF4-FFF2-40B4-BE49-F238E27FC236}">
                <a16:creationId xmlns:a16="http://schemas.microsoft.com/office/drawing/2014/main" id="{25E6B250-A288-0132-5CC6-85AFB8956DFD}"/>
              </a:ext>
            </a:extLst>
          </p:cNvPr>
          <p:cNvSpPr>
            <a:spLocks noGrp="1"/>
          </p:cNvSpPr>
          <p:nvPr>
            <p:ph type="body" sz="quarter" idx="17"/>
          </p:nvPr>
        </p:nvSpPr>
        <p:spPr/>
        <p:txBody>
          <a:bodyPr/>
          <a:lstStyle/>
          <a:p>
            <a:r>
              <a:rPr lang="en-US" dirty="0"/>
              <a:t>Tanju Sofu</a:t>
            </a:r>
          </a:p>
        </p:txBody>
      </p:sp>
      <p:sp>
        <p:nvSpPr>
          <p:cNvPr id="23" name="Text Placeholder 22">
            <a:extLst>
              <a:ext uri="{FF2B5EF4-FFF2-40B4-BE49-F238E27FC236}">
                <a16:creationId xmlns:a16="http://schemas.microsoft.com/office/drawing/2014/main" id="{F4415896-6F7A-888C-2DEC-6A3C70CB758D}"/>
              </a:ext>
            </a:extLst>
          </p:cNvPr>
          <p:cNvSpPr>
            <a:spLocks noGrp="1"/>
          </p:cNvSpPr>
          <p:nvPr>
            <p:ph type="body" sz="quarter" idx="18"/>
          </p:nvPr>
        </p:nvSpPr>
        <p:spPr>
          <a:xfrm>
            <a:off x="469901" y="3533777"/>
            <a:ext cx="3196166" cy="685800"/>
          </a:xfrm>
        </p:spPr>
        <p:txBody>
          <a:bodyPr>
            <a:normAutofit/>
          </a:bodyPr>
          <a:lstStyle/>
          <a:p>
            <a:r>
              <a:rPr lang="en-US" dirty="0"/>
              <a:t>Program Manager</a:t>
            </a:r>
          </a:p>
          <a:p>
            <a:r>
              <a:rPr lang="en-US" dirty="0"/>
              <a:t>Nuclear Science &amp; Engineering Division</a:t>
            </a:r>
          </a:p>
          <a:p>
            <a:r>
              <a:rPr lang="en-US" dirty="0"/>
              <a:t>Argonne National Laboratory</a:t>
            </a:r>
          </a:p>
          <a:p>
            <a:endParaRPr lang="en-US" dirty="0"/>
          </a:p>
        </p:txBody>
      </p:sp>
    </p:spTree>
    <p:extLst>
      <p:ext uri="{BB962C8B-B14F-4D97-AF65-F5344CB8AC3E}">
        <p14:creationId xmlns:p14="http://schemas.microsoft.com/office/powerpoint/2010/main" val="1779062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EA808-0986-FEAA-0895-C52A627B8DD0}"/>
              </a:ext>
            </a:extLst>
          </p:cNvPr>
          <p:cNvSpPr>
            <a:spLocks noGrp="1"/>
          </p:cNvSpPr>
          <p:nvPr>
            <p:ph type="title"/>
          </p:nvPr>
        </p:nvSpPr>
        <p:spPr/>
        <p:txBody>
          <a:bodyPr/>
          <a:lstStyle/>
          <a:p>
            <a:r>
              <a:rPr lang="en-US" dirty="0"/>
              <a:t>Safety approach</a:t>
            </a:r>
          </a:p>
        </p:txBody>
      </p:sp>
      <p:sp>
        <p:nvSpPr>
          <p:cNvPr id="3" name="Text Placeholder 2">
            <a:extLst>
              <a:ext uri="{FF2B5EF4-FFF2-40B4-BE49-F238E27FC236}">
                <a16:creationId xmlns:a16="http://schemas.microsoft.com/office/drawing/2014/main" id="{184ECAA0-1250-E608-351B-8E48FF436CCB}"/>
              </a:ext>
            </a:extLst>
          </p:cNvPr>
          <p:cNvSpPr>
            <a:spLocks noGrp="1"/>
          </p:cNvSpPr>
          <p:nvPr>
            <p:ph type="body" sz="quarter" idx="13"/>
          </p:nvPr>
        </p:nvSpPr>
        <p:spPr/>
        <p:txBody>
          <a:bodyPr/>
          <a:lstStyle/>
          <a:p>
            <a:r>
              <a:rPr lang="en-US" dirty="0"/>
              <a:t>Plant states and their alignment with defense-in-depth</a:t>
            </a:r>
          </a:p>
        </p:txBody>
      </p:sp>
      <p:graphicFrame>
        <p:nvGraphicFramePr>
          <p:cNvPr id="5" name="Table 4">
            <a:extLst>
              <a:ext uri="{FF2B5EF4-FFF2-40B4-BE49-F238E27FC236}">
                <a16:creationId xmlns:a16="http://schemas.microsoft.com/office/drawing/2014/main" id="{9109720B-C2AD-C3C1-5368-5D7ADBFC0300}"/>
              </a:ext>
            </a:extLst>
          </p:cNvPr>
          <p:cNvGraphicFramePr>
            <a:graphicFrameLocks noGrp="1"/>
          </p:cNvGraphicFramePr>
          <p:nvPr>
            <p:extLst>
              <p:ext uri="{D42A27DB-BD31-4B8C-83A1-F6EECF244321}">
                <p14:modId xmlns:p14="http://schemas.microsoft.com/office/powerpoint/2010/main" val="1731528418"/>
              </p:ext>
            </p:extLst>
          </p:nvPr>
        </p:nvGraphicFramePr>
        <p:xfrm>
          <a:off x="457200" y="1409701"/>
          <a:ext cx="8428035" cy="2598881"/>
        </p:xfrm>
        <a:graphic>
          <a:graphicData uri="http://schemas.openxmlformats.org/drawingml/2006/table">
            <a:tbl>
              <a:tblPr firstRow="1" bandRow="1">
                <a:tableStyleId>{5C22544A-7EE6-4342-B048-85BDC9FD1C3A}</a:tableStyleId>
              </a:tblPr>
              <a:tblGrid>
                <a:gridCol w="1685607">
                  <a:extLst>
                    <a:ext uri="{9D8B030D-6E8A-4147-A177-3AD203B41FA5}">
                      <a16:colId xmlns:a16="http://schemas.microsoft.com/office/drawing/2014/main" val="20000"/>
                    </a:ext>
                  </a:extLst>
                </a:gridCol>
                <a:gridCol w="1685607">
                  <a:extLst>
                    <a:ext uri="{9D8B030D-6E8A-4147-A177-3AD203B41FA5}">
                      <a16:colId xmlns:a16="http://schemas.microsoft.com/office/drawing/2014/main" val="20001"/>
                    </a:ext>
                  </a:extLst>
                </a:gridCol>
                <a:gridCol w="1685607">
                  <a:extLst>
                    <a:ext uri="{9D8B030D-6E8A-4147-A177-3AD203B41FA5}">
                      <a16:colId xmlns:a16="http://schemas.microsoft.com/office/drawing/2014/main" val="20002"/>
                    </a:ext>
                  </a:extLst>
                </a:gridCol>
                <a:gridCol w="1685607">
                  <a:extLst>
                    <a:ext uri="{9D8B030D-6E8A-4147-A177-3AD203B41FA5}">
                      <a16:colId xmlns:a16="http://schemas.microsoft.com/office/drawing/2014/main" val="20003"/>
                    </a:ext>
                  </a:extLst>
                </a:gridCol>
                <a:gridCol w="1685607">
                  <a:extLst>
                    <a:ext uri="{9D8B030D-6E8A-4147-A177-3AD203B41FA5}">
                      <a16:colId xmlns:a16="http://schemas.microsoft.com/office/drawing/2014/main" val="20004"/>
                    </a:ext>
                  </a:extLst>
                </a:gridCol>
              </a:tblGrid>
              <a:tr h="383127">
                <a:tc gridSpan="5">
                  <a:txBody>
                    <a:bodyPr/>
                    <a:lstStyle/>
                    <a:p>
                      <a:pPr algn="ctr"/>
                      <a:r>
                        <a:rPr lang="en-US" sz="1600" dirty="0"/>
                        <a:t>Defense-in-Depth</a:t>
                      </a:r>
                      <a:r>
                        <a:rPr lang="en-US" sz="1600" baseline="0" dirty="0"/>
                        <a:t> Levels</a:t>
                      </a:r>
                      <a:endParaRPr lang="en-US" sz="1600" dirty="0"/>
                    </a:p>
                  </a:txBody>
                  <a:tcPr marT="45733" marB="45733"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83127">
                <a:tc>
                  <a:txBody>
                    <a:bodyPr/>
                    <a:lstStyle/>
                    <a:p>
                      <a:pPr algn="ctr"/>
                      <a:r>
                        <a:rPr lang="en-US" sz="1600" dirty="0"/>
                        <a:t>Level 1</a:t>
                      </a:r>
                    </a:p>
                  </a:txBody>
                  <a:tcPr marT="45733" marB="45733" anchor="ctr"/>
                </a:tc>
                <a:tc>
                  <a:txBody>
                    <a:bodyPr/>
                    <a:lstStyle/>
                    <a:p>
                      <a:pPr algn="ctr"/>
                      <a:r>
                        <a:rPr lang="en-US" sz="1600" dirty="0"/>
                        <a:t>Level 2</a:t>
                      </a:r>
                    </a:p>
                  </a:txBody>
                  <a:tcPr marT="45733" marB="45733" anchor="ctr"/>
                </a:tc>
                <a:tc>
                  <a:txBody>
                    <a:bodyPr/>
                    <a:lstStyle/>
                    <a:p>
                      <a:pPr algn="ctr"/>
                      <a:r>
                        <a:rPr lang="en-US" sz="1600" dirty="0"/>
                        <a:t>Level 3</a:t>
                      </a:r>
                    </a:p>
                  </a:txBody>
                  <a:tcPr marT="45733" marB="45733" anchor="ctr"/>
                </a:tc>
                <a:tc>
                  <a:txBody>
                    <a:bodyPr/>
                    <a:lstStyle/>
                    <a:p>
                      <a:pPr algn="ctr"/>
                      <a:r>
                        <a:rPr lang="en-US" sz="1600" dirty="0"/>
                        <a:t>Level 4</a:t>
                      </a:r>
                    </a:p>
                  </a:txBody>
                  <a:tcPr marT="45733" marB="45733" anchor="ctr"/>
                </a:tc>
                <a:tc>
                  <a:txBody>
                    <a:bodyPr/>
                    <a:lstStyle/>
                    <a:p>
                      <a:pPr algn="ctr"/>
                      <a:r>
                        <a:rPr lang="en-US" sz="1600" dirty="0"/>
                        <a:t>Level 5</a:t>
                      </a:r>
                    </a:p>
                  </a:txBody>
                  <a:tcPr marT="45733" marB="45733" anchor="ctr"/>
                </a:tc>
                <a:extLst>
                  <a:ext uri="{0D108BD9-81ED-4DB2-BD59-A6C34878D82A}">
                    <a16:rowId xmlns:a16="http://schemas.microsoft.com/office/drawing/2014/main" val="10001"/>
                  </a:ext>
                </a:extLst>
              </a:tr>
              <a:tr h="383127">
                <a:tc gridSpan="2">
                  <a:txBody>
                    <a:bodyPr/>
                    <a:lstStyle/>
                    <a:p>
                      <a:pPr algn="ctr"/>
                      <a:r>
                        <a:rPr lang="en-US" sz="1600" dirty="0"/>
                        <a:t>Operational states</a:t>
                      </a:r>
                    </a:p>
                  </a:txBody>
                  <a:tcPr marT="45733" marB="45733" anchor="ctr"/>
                </a:tc>
                <a:tc hMerge="1">
                  <a:txBody>
                    <a:bodyPr/>
                    <a:lstStyle/>
                    <a:p>
                      <a:endParaRPr lang="en-US" dirty="0"/>
                    </a:p>
                  </a:txBody>
                  <a:tcPr/>
                </a:tc>
                <a:tc gridSpan="2">
                  <a:txBody>
                    <a:bodyPr/>
                    <a:lstStyle/>
                    <a:p>
                      <a:pPr algn="ctr"/>
                      <a:r>
                        <a:rPr lang="en-US" sz="1600" dirty="0"/>
                        <a:t>Accident conditions</a:t>
                      </a:r>
                    </a:p>
                  </a:txBody>
                  <a:tcPr marT="45733" marB="45733" anchor="ctr"/>
                </a:tc>
                <a:tc hMerge="1">
                  <a:txBody>
                    <a:bodyPr/>
                    <a:lstStyle/>
                    <a:p>
                      <a:endParaRPr lang="en-US" dirty="0"/>
                    </a:p>
                  </a:txBody>
                  <a:tcPr/>
                </a:tc>
                <a:tc>
                  <a:txBody>
                    <a:bodyPr/>
                    <a:lstStyle/>
                    <a:p>
                      <a:pPr algn="ctr"/>
                      <a:r>
                        <a:rPr lang="en-US" sz="1600" baseline="0" dirty="0">
                          <a:solidFill>
                            <a:schemeClr val="tx1"/>
                          </a:solidFill>
                        </a:rPr>
                        <a:t>EP&amp;R</a:t>
                      </a:r>
                      <a:endParaRPr lang="en-US" sz="1600" dirty="0">
                        <a:solidFill>
                          <a:schemeClr val="tx1"/>
                        </a:solidFill>
                      </a:endParaRPr>
                    </a:p>
                  </a:txBody>
                  <a:tcPr marT="45733" marB="45733" anchor="ctr"/>
                </a:tc>
                <a:extLst>
                  <a:ext uri="{0D108BD9-81ED-4DB2-BD59-A6C34878D82A}">
                    <a16:rowId xmlns:a16="http://schemas.microsoft.com/office/drawing/2014/main" val="10002"/>
                  </a:ext>
                </a:extLst>
              </a:tr>
              <a:tr h="1449500">
                <a:tc>
                  <a:txBody>
                    <a:bodyPr/>
                    <a:lstStyle/>
                    <a:p>
                      <a:pPr algn="ctr"/>
                      <a:r>
                        <a:rPr lang="en-US" sz="1600" dirty="0"/>
                        <a:t>Normal Operation</a:t>
                      </a:r>
                    </a:p>
                  </a:txBody>
                  <a:tcPr marT="45733" marB="45733" anchor="ctr"/>
                </a:tc>
                <a:tc>
                  <a:txBody>
                    <a:bodyPr/>
                    <a:lstStyle/>
                    <a:p>
                      <a:pPr algn="ctr"/>
                      <a:r>
                        <a:rPr lang="en-US" sz="1600" dirty="0"/>
                        <a:t>Anticipated Operational</a:t>
                      </a:r>
                      <a:r>
                        <a:rPr lang="en-US" sz="1600" baseline="0" dirty="0"/>
                        <a:t> Occurrences</a:t>
                      </a:r>
                      <a:endParaRPr lang="en-US" sz="1600" dirty="0"/>
                    </a:p>
                  </a:txBody>
                  <a:tcPr marT="45733" marB="45733" anchor="ctr"/>
                </a:tc>
                <a:tc>
                  <a:txBody>
                    <a:bodyPr/>
                    <a:lstStyle/>
                    <a:p>
                      <a:pPr algn="ctr"/>
                      <a:r>
                        <a:rPr lang="en-US" sz="1600" dirty="0"/>
                        <a:t>Design Basis Accidents</a:t>
                      </a:r>
                    </a:p>
                  </a:txBody>
                  <a:tcPr marT="45733" marB="45733" anchor="ctr"/>
                </a:tc>
                <a:tc>
                  <a:txBody>
                    <a:bodyPr/>
                    <a:lstStyle/>
                    <a:p>
                      <a:pPr algn="ctr"/>
                      <a:r>
                        <a:rPr lang="en-US" sz="1600" dirty="0"/>
                        <a:t>Design Extension Conditions</a:t>
                      </a:r>
                    </a:p>
                  </a:txBody>
                  <a:tcPr marT="45733" marB="45733" anchor="ctr"/>
                </a:tc>
                <a:tc>
                  <a:txBody>
                    <a:bodyPr/>
                    <a:lstStyle/>
                    <a:p>
                      <a:pPr algn="ctr"/>
                      <a:r>
                        <a:rPr lang="en-US" sz="1600" dirty="0"/>
                        <a:t>Residual</a:t>
                      </a:r>
                      <a:r>
                        <a:rPr lang="en-US" sz="1600" baseline="0" dirty="0"/>
                        <a:t> risk and practically eliminated accidents</a:t>
                      </a:r>
                    </a:p>
                    <a:p>
                      <a:pPr algn="ctr"/>
                      <a:endParaRPr lang="en-US" sz="1600" dirty="0"/>
                    </a:p>
                  </a:txBody>
                  <a:tcPr marT="45733" marB="45733" anchor="ctr"/>
                </a:tc>
                <a:extLst>
                  <a:ext uri="{0D108BD9-81ED-4DB2-BD59-A6C34878D82A}">
                    <a16:rowId xmlns:a16="http://schemas.microsoft.com/office/drawing/2014/main" val="10003"/>
                  </a:ext>
                </a:extLst>
              </a:tr>
            </a:tbl>
          </a:graphicData>
        </a:graphic>
      </p:graphicFrame>
      <p:sp>
        <p:nvSpPr>
          <p:cNvPr id="6" name="Left Brace 5">
            <a:extLst>
              <a:ext uri="{FF2B5EF4-FFF2-40B4-BE49-F238E27FC236}">
                <a16:creationId xmlns:a16="http://schemas.microsoft.com/office/drawing/2014/main" id="{B615390B-7770-942C-AC45-2816DFAE5EE7}"/>
              </a:ext>
            </a:extLst>
          </p:cNvPr>
          <p:cNvSpPr>
            <a:spLocks/>
          </p:cNvSpPr>
          <p:nvPr/>
        </p:nvSpPr>
        <p:spPr bwMode="auto">
          <a:xfrm rot="16200000">
            <a:off x="3685832" y="821219"/>
            <a:ext cx="287338" cy="6700837"/>
          </a:xfrm>
          <a:prstGeom prst="leftBrace">
            <a:avLst>
              <a:gd name="adj1" fmla="val 8297"/>
              <a:gd name="adj2" fmla="val 50000"/>
            </a:avLst>
          </a:prstGeom>
          <a:noFill/>
          <a:ln w="38100">
            <a:solidFill>
              <a:srgbClr val="30CE1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fontAlgn="b"/>
            <a:endParaRPr lang="x-none" altLang="x-none"/>
          </a:p>
        </p:txBody>
      </p:sp>
      <p:sp>
        <p:nvSpPr>
          <p:cNvPr id="7" name="TextBox 6">
            <a:extLst>
              <a:ext uri="{FF2B5EF4-FFF2-40B4-BE49-F238E27FC236}">
                <a16:creationId xmlns:a16="http://schemas.microsoft.com/office/drawing/2014/main" id="{FC13A675-9EC7-FE65-145D-90E45F9984A5}"/>
              </a:ext>
            </a:extLst>
          </p:cNvPr>
          <p:cNvSpPr txBox="1">
            <a:spLocks noChangeArrowheads="1"/>
          </p:cNvSpPr>
          <p:nvPr/>
        </p:nvSpPr>
        <p:spPr bwMode="auto">
          <a:xfrm>
            <a:off x="1009053" y="4356582"/>
            <a:ext cx="5666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r>
              <a:rPr lang="en-US" altLang="x-none" dirty="0">
                <a:solidFill>
                  <a:srgbClr val="30CE12"/>
                </a:solidFill>
              </a:rPr>
              <a:t>Plant states considered in design</a:t>
            </a:r>
          </a:p>
        </p:txBody>
      </p:sp>
      <p:sp>
        <p:nvSpPr>
          <p:cNvPr id="8" name="TextBox 7">
            <a:extLst>
              <a:ext uri="{FF2B5EF4-FFF2-40B4-BE49-F238E27FC236}">
                <a16:creationId xmlns:a16="http://schemas.microsoft.com/office/drawing/2014/main" id="{A49496F4-A39F-AEB4-3243-36B1B44D8B26}"/>
              </a:ext>
            </a:extLst>
          </p:cNvPr>
          <p:cNvSpPr txBox="1"/>
          <p:nvPr/>
        </p:nvSpPr>
        <p:spPr>
          <a:xfrm>
            <a:off x="6432541" y="3655371"/>
            <a:ext cx="2446867" cy="338554"/>
          </a:xfrm>
          <a:prstGeom prst="rect">
            <a:avLst/>
          </a:prstGeom>
          <a:gradFill>
            <a:gsLst>
              <a:gs pos="0">
                <a:schemeClr val="accent1">
                  <a:lumMod val="40000"/>
                  <a:lumOff val="60000"/>
                </a:schemeClr>
              </a:gs>
              <a:gs pos="31000">
                <a:schemeClr val="accent1">
                  <a:lumMod val="75000"/>
                </a:schemeClr>
              </a:gs>
              <a:gs pos="64000">
                <a:schemeClr val="accent1">
                  <a:lumMod val="75000"/>
                </a:schemeClr>
              </a:gs>
              <a:gs pos="100000">
                <a:schemeClr val="accent1">
                  <a:lumMod val="40000"/>
                  <a:lumOff val="60000"/>
                </a:schemeClr>
              </a:gs>
            </a:gsLst>
            <a:lin ang="0" scaled="0"/>
          </a:gradFill>
        </p:spPr>
        <p:txBody>
          <a:bodyPr wrap="square" rtlCol="0">
            <a:spAutoFit/>
          </a:bodyPr>
          <a:lstStyle/>
          <a:p>
            <a:pPr algn="ctr"/>
            <a:r>
              <a:rPr lang="en-US" sz="1600" dirty="0"/>
              <a:t>Severe accidents</a:t>
            </a:r>
          </a:p>
        </p:txBody>
      </p:sp>
    </p:spTree>
    <p:extLst>
      <p:ext uri="{BB962C8B-B14F-4D97-AF65-F5344CB8AC3E}">
        <p14:creationId xmlns:p14="http://schemas.microsoft.com/office/powerpoint/2010/main" val="12865908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A6455-6939-45AD-51B7-630DFF5AEF7A}"/>
              </a:ext>
            </a:extLst>
          </p:cNvPr>
          <p:cNvSpPr>
            <a:spLocks noGrp="1"/>
          </p:cNvSpPr>
          <p:nvPr>
            <p:ph type="title"/>
          </p:nvPr>
        </p:nvSpPr>
        <p:spPr/>
        <p:txBody>
          <a:bodyPr/>
          <a:lstStyle/>
          <a:p>
            <a:r>
              <a:rPr lang="en-US" dirty="0"/>
              <a:t>Safety approach</a:t>
            </a:r>
          </a:p>
        </p:txBody>
      </p:sp>
      <p:sp>
        <p:nvSpPr>
          <p:cNvPr id="3" name="Text Placeholder 2">
            <a:extLst>
              <a:ext uri="{FF2B5EF4-FFF2-40B4-BE49-F238E27FC236}">
                <a16:creationId xmlns:a16="http://schemas.microsoft.com/office/drawing/2014/main" id="{7BD0AC71-0D07-601B-53CB-D63830D9C731}"/>
              </a:ext>
            </a:extLst>
          </p:cNvPr>
          <p:cNvSpPr>
            <a:spLocks noGrp="1"/>
          </p:cNvSpPr>
          <p:nvPr>
            <p:ph type="body" sz="quarter" idx="13"/>
          </p:nvPr>
        </p:nvSpPr>
        <p:spPr/>
        <p:txBody>
          <a:bodyPr/>
          <a:lstStyle/>
          <a:p>
            <a:r>
              <a:rPr lang="en-US" dirty="0"/>
              <a:t>Operational states and design basis accidents</a:t>
            </a:r>
          </a:p>
        </p:txBody>
      </p:sp>
      <p:sp>
        <p:nvSpPr>
          <p:cNvPr id="4" name="Content Placeholder 3">
            <a:extLst>
              <a:ext uri="{FF2B5EF4-FFF2-40B4-BE49-F238E27FC236}">
                <a16:creationId xmlns:a16="http://schemas.microsoft.com/office/drawing/2014/main" id="{059368AD-470E-15B8-D6A0-8C7ED12D97EE}"/>
              </a:ext>
            </a:extLst>
          </p:cNvPr>
          <p:cNvSpPr>
            <a:spLocks noGrp="1"/>
          </p:cNvSpPr>
          <p:nvPr>
            <p:ph sz="quarter" idx="14"/>
          </p:nvPr>
        </p:nvSpPr>
        <p:spPr>
          <a:xfrm>
            <a:off x="457199" y="1431925"/>
            <a:ext cx="8381999" cy="3273425"/>
          </a:xfrm>
        </p:spPr>
        <p:txBody>
          <a:bodyPr>
            <a:normAutofit fontScale="85000" lnSpcReduction="20000"/>
          </a:bodyPr>
          <a:lstStyle/>
          <a:p>
            <a:r>
              <a:rPr lang="en-US" dirty="0"/>
              <a:t>Like WCRs, fast reactor safety is first based on use of multiple, redundant engineered protection systems to lower the probability of accident occurrence and limit the consequences:</a:t>
            </a:r>
          </a:p>
          <a:p>
            <a:pPr lvl="1"/>
            <a:r>
              <a:rPr lang="en-US" dirty="0"/>
              <a:t>independent scram systems,</a:t>
            </a:r>
          </a:p>
          <a:p>
            <a:pPr lvl="1"/>
            <a:r>
              <a:rPr lang="en-US" dirty="0"/>
              <a:t>multiple coolant pumps and heat transport loops,</a:t>
            </a:r>
          </a:p>
          <a:p>
            <a:pPr lvl="1"/>
            <a:r>
              <a:rPr lang="en-US" dirty="0"/>
              <a:t>dedicated decay heat removal systems,</a:t>
            </a:r>
          </a:p>
          <a:p>
            <a:pPr lvl="1"/>
            <a:r>
              <a:rPr lang="en-US" dirty="0"/>
              <a:t>multiple barriers to release of radioactive materials.</a:t>
            </a:r>
          </a:p>
          <a:p>
            <a:r>
              <a:rPr lang="en-US" dirty="0"/>
              <a:t>Unique LMR design features provide additional measures of protection:</a:t>
            </a:r>
          </a:p>
          <a:p>
            <a:pPr lvl="1"/>
            <a:r>
              <a:rPr lang="en-US" dirty="0"/>
              <a:t>High thermal conductivity of liquid metal coolants (70 W/m-K for sodium vs. 0.6 W/m-K for water).</a:t>
            </a:r>
          </a:p>
          <a:p>
            <a:pPr lvl="1"/>
            <a:r>
              <a:rPr lang="en-US" dirty="0"/>
              <a:t>Large margin to coolant boiling (~350°C in SFR and ~1150°C in LFR vs. ~20°C in PWR)</a:t>
            </a:r>
          </a:p>
          <a:p>
            <a:pPr lvl="1"/>
            <a:r>
              <a:rPr lang="en-US" dirty="0"/>
              <a:t>Minimal pressure loading on the coolant boundary: Reduced concern for coolant pipe breaks, no need for high-pressure coolant injection system</a:t>
            </a:r>
          </a:p>
          <a:p>
            <a:pPr lvl="1"/>
            <a:r>
              <a:rPr lang="en-US" dirty="0"/>
              <a:t>Large thermal inertia (especially with pool type reactors) with long grace period during accidents</a:t>
            </a:r>
          </a:p>
        </p:txBody>
      </p:sp>
    </p:spTree>
    <p:extLst>
      <p:ext uri="{BB962C8B-B14F-4D97-AF65-F5344CB8AC3E}">
        <p14:creationId xmlns:p14="http://schemas.microsoft.com/office/powerpoint/2010/main" val="670981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67E0C-7002-9B85-9FBA-96C14A3A84F6}"/>
              </a:ext>
            </a:extLst>
          </p:cNvPr>
          <p:cNvSpPr>
            <a:spLocks noGrp="1"/>
          </p:cNvSpPr>
          <p:nvPr>
            <p:ph type="title"/>
          </p:nvPr>
        </p:nvSpPr>
        <p:spPr/>
        <p:txBody>
          <a:bodyPr/>
          <a:lstStyle/>
          <a:p>
            <a:r>
              <a:rPr lang="en-US" dirty="0"/>
              <a:t>Safety approach</a:t>
            </a:r>
          </a:p>
        </p:txBody>
      </p:sp>
      <p:sp>
        <p:nvSpPr>
          <p:cNvPr id="3" name="Text Placeholder 2">
            <a:extLst>
              <a:ext uri="{FF2B5EF4-FFF2-40B4-BE49-F238E27FC236}">
                <a16:creationId xmlns:a16="http://schemas.microsoft.com/office/drawing/2014/main" id="{EFB4E1A3-BEA4-559C-73F5-C737FFB91C24}"/>
              </a:ext>
            </a:extLst>
          </p:cNvPr>
          <p:cNvSpPr>
            <a:spLocks noGrp="1"/>
          </p:cNvSpPr>
          <p:nvPr>
            <p:ph type="body" sz="quarter" idx="13"/>
          </p:nvPr>
        </p:nvSpPr>
        <p:spPr/>
        <p:txBody>
          <a:bodyPr/>
          <a:lstStyle/>
          <a:p>
            <a:r>
              <a:rPr lang="en-US" dirty="0"/>
              <a:t>Design Extension Conditions</a:t>
            </a:r>
          </a:p>
        </p:txBody>
      </p:sp>
      <p:sp>
        <p:nvSpPr>
          <p:cNvPr id="4" name="Content Placeholder 3">
            <a:extLst>
              <a:ext uri="{FF2B5EF4-FFF2-40B4-BE49-F238E27FC236}">
                <a16:creationId xmlns:a16="http://schemas.microsoft.com/office/drawing/2014/main" id="{B2AC566A-3C1E-4D0D-2587-802D853EE2B7}"/>
              </a:ext>
            </a:extLst>
          </p:cNvPr>
          <p:cNvSpPr>
            <a:spLocks noGrp="1"/>
          </p:cNvSpPr>
          <p:nvPr>
            <p:ph sz="quarter" idx="14"/>
          </p:nvPr>
        </p:nvSpPr>
        <p:spPr>
          <a:xfrm>
            <a:off x="457199" y="1431925"/>
            <a:ext cx="8381999" cy="3273425"/>
          </a:xfrm>
        </p:spPr>
        <p:txBody>
          <a:bodyPr>
            <a:noAutofit/>
          </a:bodyPr>
          <a:lstStyle/>
          <a:p>
            <a:r>
              <a:rPr lang="en-US" sz="1600" dirty="0"/>
              <a:t>Measures to prevent multiple-failure event sequences (including safety system failures) and mitigate their consequences are also considered in the design</a:t>
            </a:r>
          </a:p>
          <a:p>
            <a:pPr lvl="1"/>
            <a:r>
              <a:rPr lang="en-US" sz="1400" dirty="0"/>
              <a:t>Design features that enhance </a:t>
            </a:r>
            <a:r>
              <a:rPr lang="en-US" sz="1400" dirty="0">
                <a:solidFill>
                  <a:srgbClr val="FF0000"/>
                </a:solidFill>
              </a:rPr>
              <a:t>inherent safety</a:t>
            </a:r>
            <a:r>
              <a:rPr lang="en-US" sz="1400" dirty="0"/>
              <a:t> (net negative reactivity feedback) and </a:t>
            </a:r>
            <a:r>
              <a:rPr lang="en-US" sz="1400" dirty="0">
                <a:solidFill>
                  <a:srgbClr val="FF0000"/>
                </a:solidFill>
              </a:rPr>
              <a:t>passive decay heat removal</a:t>
            </a:r>
            <a:endParaRPr lang="en-US" sz="1600" dirty="0">
              <a:solidFill>
                <a:srgbClr val="FF0000"/>
              </a:solidFill>
            </a:endParaRPr>
          </a:p>
          <a:p>
            <a:r>
              <a:rPr lang="en-US" sz="1600" dirty="0"/>
              <a:t>Independence and diversity of DEC design measures (from those relied on during design basis accidents)</a:t>
            </a:r>
          </a:p>
          <a:p>
            <a:pPr lvl="1"/>
            <a:r>
              <a:rPr lang="en-US" sz="1400" dirty="0"/>
              <a:t>Due consideration of potential for common cause failures</a:t>
            </a:r>
            <a:endParaRPr lang="en-US" sz="1600" dirty="0"/>
          </a:p>
          <a:p>
            <a:r>
              <a:rPr lang="en-US" sz="1600" dirty="0"/>
              <a:t>A containment structure against external events and to prevent release of radioactivity to the environment as the last barrier</a:t>
            </a:r>
          </a:p>
          <a:p>
            <a:pPr lvl="1"/>
            <a:r>
              <a:rPr lang="en-US" sz="1400" dirty="0"/>
              <a:t>Sodium fires that may challenge containment integrity are specifically addressed</a:t>
            </a:r>
          </a:p>
          <a:p>
            <a:r>
              <a:rPr lang="en-US" sz="1600" dirty="0"/>
              <a:t>DECs are analyzed using best estimate method, supported with a sensitivity analysis to identify and avoid cliff-edges</a:t>
            </a:r>
          </a:p>
        </p:txBody>
      </p:sp>
    </p:spTree>
    <p:extLst>
      <p:ext uri="{BB962C8B-B14F-4D97-AF65-F5344CB8AC3E}">
        <p14:creationId xmlns:p14="http://schemas.microsoft.com/office/powerpoint/2010/main" val="1844875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BD57F-EE8A-8E6F-6C2A-78A401A618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EA6792-F903-7375-1DA5-45B20870F59C}"/>
              </a:ext>
            </a:extLst>
          </p:cNvPr>
          <p:cNvSpPr>
            <a:spLocks noGrp="1"/>
          </p:cNvSpPr>
          <p:nvPr>
            <p:ph type="title"/>
          </p:nvPr>
        </p:nvSpPr>
        <p:spPr>
          <a:xfrm>
            <a:off x="457200" y="262660"/>
            <a:ext cx="8382000" cy="556022"/>
          </a:xfrm>
        </p:spPr>
        <p:txBody>
          <a:bodyPr/>
          <a:lstStyle/>
          <a:p>
            <a:r>
              <a:rPr lang="en-US" dirty="0"/>
              <a:t>Inherent safety</a:t>
            </a:r>
          </a:p>
        </p:txBody>
      </p:sp>
      <p:sp>
        <p:nvSpPr>
          <p:cNvPr id="3" name="Text Placeholder 2">
            <a:extLst>
              <a:ext uri="{FF2B5EF4-FFF2-40B4-BE49-F238E27FC236}">
                <a16:creationId xmlns:a16="http://schemas.microsoft.com/office/drawing/2014/main" id="{B4D77134-EC48-1428-E44A-E6F56F493F52}"/>
              </a:ext>
            </a:extLst>
          </p:cNvPr>
          <p:cNvSpPr>
            <a:spLocks noGrp="1"/>
          </p:cNvSpPr>
          <p:nvPr>
            <p:ph type="body" sz="quarter" idx="13"/>
          </p:nvPr>
        </p:nvSpPr>
        <p:spPr>
          <a:xfrm>
            <a:off x="457200" y="818285"/>
            <a:ext cx="8382000" cy="438150"/>
          </a:xfrm>
        </p:spPr>
        <p:txBody>
          <a:bodyPr/>
          <a:lstStyle/>
          <a:p>
            <a:r>
              <a:rPr lang="en-US" dirty="0"/>
              <a:t>Reactivity feedback mechanisms</a:t>
            </a:r>
          </a:p>
        </p:txBody>
      </p:sp>
      <p:sp>
        <p:nvSpPr>
          <p:cNvPr id="4" name="Content Placeholder 3">
            <a:extLst>
              <a:ext uri="{FF2B5EF4-FFF2-40B4-BE49-F238E27FC236}">
                <a16:creationId xmlns:a16="http://schemas.microsoft.com/office/drawing/2014/main" id="{6EAF8552-2399-F2C9-FC49-2E8E659F2CCD}"/>
              </a:ext>
            </a:extLst>
          </p:cNvPr>
          <p:cNvSpPr>
            <a:spLocks noGrp="1"/>
          </p:cNvSpPr>
          <p:nvPr>
            <p:ph sz="quarter" idx="14"/>
          </p:nvPr>
        </p:nvSpPr>
        <p:spPr>
          <a:xfrm>
            <a:off x="457200" y="1311853"/>
            <a:ext cx="8229600" cy="3273425"/>
          </a:xfrm>
        </p:spPr>
        <p:txBody>
          <a:bodyPr>
            <a:normAutofit lnSpcReduction="10000"/>
          </a:bodyPr>
          <a:lstStyle/>
          <a:p>
            <a:r>
              <a:rPr lang="en-US" dirty="0"/>
              <a:t>Doppler feedback: Effect of changes in neutron fission and absorption cross sections due to Doppler broadening</a:t>
            </a:r>
          </a:p>
          <a:p>
            <a:r>
              <a:rPr lang="en-US" dirty="0"/>
              <a:t>Core radial expansion: Due to thermal expansion, irradiation-induced swelling, and irradiation-enhanced creep</a:t>
            </a:r>
          </a:p>
          <a:p>
            <a:r>
              <a:rPr lang="en-US" dirty="0"/>
              <a:t>Fuel axial expansion: Effect of thermal expansion and transient swelling of especially the metallic fuels (and cladding)</a:t>
            </a:r>
          </a:p>
          <a:p>
            <a:r>
              <a:rPr lang="en-US" dirty="0"/>
              <a:t>Coolant density and void worth: Can be positive (due to reduced Na moderation/absorption) or negative (due to enhanced neutron leakage) at elevated temperatures</a:t>
            </a:r>
          </a:p>
          <a:p>
            <a:r>
              <a:rPr lang="en-US" dirty="0"/>
              <a:t>Control rod drive line expansion (relative to reactor vessel expansion): Due to difference in thermal expansion of control-ride driveline and reactor vessel</a:t>
            </a:r>
          </a:p>
          <a:p>
            <a:endParaRPr lang="en-US" dirty="0"/>
          </a:p>
        </p:txBody>
      </p:sp>
    </p:spTree>
    <p:extLst>
      <p:ext uri="{BB962C8B-B14F-4D97-AF65-F5344CB8AC3E}">
        <p14:creationId xmlns:p14="http://schemas.microsoft.com/office/powerpoint/2010/main" val="3079768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D9DF8-1421-A37F-854D-1E4A667BFC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F97940-45A7-CB75-77F7-E6580B3FB7D0}"/>
              </a:ext>
            </a:extLst>
          </p:cNvPr>
          <p:cNvSpPr>
            <a:spLocks noGrp="1"/>
          </p:cNvSpPr>
          <p:nvPr>
            <p:ph type="title"/>
          </p:nvPr>
        </p:nvSpPr>
        <p:spPr>
          <a:xfrm>
            <a:off x="457199" y="77252"/>
            <a:ext cx="8568267" cy="445870"/>
          </a:xfrm>
        </p:spPr>
        <p:txBody>
          <a:bodyPr/>
          <a:lstStyle/>
          <a:p>
            <a:r>
              <a:rPr lang="en-US" dirty="0"/>
              <a:t>PASSIVE decay heat removal</a:t>
            </a:r>
          </a:p>
        </p:txBody>
      </p:sp>
      <p:sp>
        <p:nvSpPr>
          <p:cNvPr id="6" name="Text Placeholder 5">
            <a:extLst>
              <a:ext uri="{FF2B5EF4-FFF2-40B4-BE49-F238E27FC236}">
                <a16:creationId xmlns:a16="http://schemas.microsoft.com/office/drawing/2014/main" id="{EB82B198-24B5-D052-E974-0BC1B6BF64F9}"/>
              </a:ext>
            </a:extLst>
          </p:cNvPr>
          <p:cNvSpPr>
            <a:spLocks noGrp="1"/>
          </p:cNvSpPr>
          <p:nvPr>
            <p:ph type="body" sz="quarter" idx="13"/>
          </p:nvPr>
        </p:nvSpPr>
        <p:spPr>
          <a:xfrm>
            <a:off x="457200" y="522725"/>
            <a:ext cx="8382000" cy="438150"/>
          </a:xfrm>
        </p:spPr>
        <p:txBody>
          <a:bodyPr/>
          <a:lstStyle/>
          <a:p>
            <a:r>
              <a:rPr lang="en-US" dirty="0"/>
              <a:t>Room for independent and diverse means for decay heat removal</a:t>
            </a:r>
          </a:p>
        </p:txBody>
      </p:sp>
      <p:graphicFrame>
        <p:nvGraphicFramePr>
          <p:cNvPr id="7" name="Object 6">
            <a:extLst>
              <a:ext uri="{FF2B5EF4-FFF2-40B4-BE49-F238E27FC236}">
                <a16:creationId xmlns:a16="http://schemas.microsoft.com/office/drawing/2014/main" id="{2DA88758-4314-B09C-2CC7-B22F66FA7610}"/>
              </a:ext>
            </a:extLst>
          </p:cNvPr>
          <p:cNvGraphicFramePr>
            <a:graphicFrameLocks noChangeAspect="1"/>
          </p:cNvGraphicFramePr>
          <p:nvPr/>
        </p:nvGraphicFramePr>
        <p:xfrm>
          <a:off x="1812630" y="852084"/>
          <a:ext cx="6039332" cy="4195692"/>
        </p:xfrm>
        <a:graphic>
          <a:graphicData uri="http://schemas.openxmlformats.org/presentationml/2006/ole">
            <mc:AlternateContent xmlns:mc="http://schemas.openxmlformats.org/markup-compatibility/2006">
              <mc:Choice xmlns:v="urn:schemas-microsoft-com:vml" Requires="v">
                <p:oleObj name="Visio" r:id="rId2" imgW="7235342" imgH="5026457" progId="Visio.Drawing.6">
                  <p:embed/>
                </p:oleObj>
              </mc:Choice>
              <mc:Fallback>
                <p:oleObj name="Visio" r:id="rId2" imgW="7235342" imgH="5026457" progId="Visio.Drawing.6">
                  <p:embed/>
                  <p:pic>
                    <p:nvPicPr>
                      <p:cNvPr id="7" name="Object 6">
                        <a:extLst>
                          <a:ext uri="{FF2B5EF4-FFF2-40B4-BE49-F238E27FC236}">
                            <a16:creationId xmlns:a16="http://schemas.microsoft.com/office/drawing/2014/main" id="{2DA88758-4314-B09C-2CC7-B22F66FA76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630" y="852084"/>
                        <a:ext cx="6039332" cy="41956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4117161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08AE-685A-4181-CCCC-1F76B49255E4}"/>
              </a:ext>
            </a:extLst>
          </p:cNvPr>
          <p:cNvSpPr>
            <a:spLocks noGrp="1"/>
          </p:cNvSpPr>
          <p:nvPr>
            <p:ph type="title"/>
          </p:nvPr>
        </p:nvSpPr>
        <p:spPr>
          <a:xfrm>
            <a:off x="457200" y="186569"/>
            <a:ext cx="8382000" cy="438150"/>
          </a:xfrm>
        </p:spPr>
        <p:txBody>
          <a:bodyPr/>
          <a:lstStyle/>
          <a:p>
            <a:r>
              <a:rPr lang="en-US" dirty="0"/>
              <a:t>Safety approach</a:t>
            </a:r>
          </a:p>
        </p:txBody>
      </p:sp>
      <p:sp>
        <p:nvSpPr>
          <p:cNvPr id="3" name="Text Placeholder 2">
            <a:extLst>
              <a:ext uri="{FF2B5EF4-FFF2-40B4-BE49-F238E27FC236}">
                <a16:creationId xmlns:a16="http://schemas.microsoft.com/office/drawing/2014/main" id="{B58AFDAC-8428-67EE-02E3-84425191327E}"/>
              </a:ext>
            </a:extLst>
          </p:cNvPr>
          <p:cNvSpPr>
            <a:spLocks noGrp="1"/>
          </p:cNvSpPr>
          <p:nvPr>
            <p:ph type="body" sz="quarter" idx="13"/>
          </p:nvPr>
        </p:nvSpPr>
        <p:spPr>
          <a:xfrm>
            <a:off x="457200" y="661266"/>
            <a:ext cx="8382000" cy="438150"/>
          </a:xfrm>
        </p:spPr>
        <p:txBody>
          <a:bodyPr/>
          <a:lstStyle/>
          <a:p>
            <a:r>
              <a:rPr lang="en-US" dirty="0"/>
              <a:t>Severe accidents: Accidents leading to core damage</a:t>
            </a:r>
          </a:p>
        </p:txBody>
      </p:sp>
      <p:sp>
        <p:nvSpPr>
          <p:cNvPr id="4" name="Content Placeholder 3">
            <a:extLst>
              <a:ext uri="{FF2B5EF4-FFF2-40B4-BE49-F238E27FC236}">
                <a16:creationId xmlns:a16="http://schemas.microsoft.com/office/drawing/2014/main" id="{26138C47-79BE-3089-643B-771F10B20F36}"/>
              </a:ext>
            </a:extLst>
          </p:cNvPr>
          <p:cNvSpPr>
            <a:spLocks noGrp="1"/>
          </p:cNvSpPr>
          <p:nvPr>
            <p:ph sz="quarter" idx="14"/>
          </p:nvPr>
        </p:nvSpPr>
        <p:spPr>
          <a:xfrm>
            <a:off x="457199" y="1062472"/>
            <a:ext cx="8381999" cy="3638837"/>
          </a:xfrm>
        </p:spPr>
        <p:txBody>
          <a:bodyPr>
            <a:noAutofit/>
          </a:bodyPr>
          <a:lstStyle/>
          <a:p>
            <a:r>
              <a:rPr lang="en-US" sz="1700" dirty="0"/>
              <a:t>Depending on design choices and characteristics, severe accidents can be pushed under the residual risk category (level 5)</a:t>
            </a:r>
          </a:p>
          <a:p>
            <a:pPr lvl="1"/>
            <a:r>
              <a:rPr lang="en-US" sz="1600" dirty="0"/>
              <a:t>Inherent/passive safety characteristics and choice of fuel</a:t>
            </a:r>
          </a:p>
          <a:p>
            <a:pPr lvl="1"/>
            <a:r>
              <a:rPr lang="en-US" sz="1600" dirty="0"/>
              <a:t>Complex reactivity feedback mechanisms for LMRs</a:t>
            </a:r>
          </a:p>
          <a:p>
            <a:pPr lvl="1"/>
            <a:r>
              <a:rPr lang="en-US" sz="1600" dirty="0"/>
              <a:t>Supplementary passive reactivity control devices, if needed</a:t>
            </a:r>
            <a:endParaRPr lang="en-US" dirty="0"/>
          </a:p>
          <a:p>
            <a:r>
              <a:rPr lang="en-US" sz="1700" dirty="0"/>
              <a:t>If core damage cannot be prevented, assurance for in-vessel retention and core debris </a:t>
            </a:r>
            <a:r>
              <a:rPr lang="en-US" sz="1700" dirty="0" err="1"/>
              <a:t>coolability</a:t>
            </a:r>
            <a:r>
              <a:rPr lang="en-US" sz="1700" dirty="0"/>
              <a:t> is required to reduce impact on the containment function</a:t>
            </a:r>
          </a:p>
          <a:p>
            <a:r>
              <a:rPr lang="en-US" sz="1700" dirty="0"/>
              <a:t>Severe accidents that could lead to a sudden or significant radioactivity release (beyond the regulatory limits) need to be practically eliminated:</a:t>
            </a:r>
          </a:p>
          <a:p>
            <a:pPr lvl="1"/>
            <a:r>
              <a:rPr lang="en-US" sz="1600" dirty="0"/>
              <a:t>Simultaneous failure of both the reactor and guard vessels</a:t>
            </a:r>
          </a:p>
          <a:p>
            <a:pPr lvl="1"/>
            <a:r>
              <a:rPr lang="en-US" sz="1600" dirty="0"/>
              <a:t>Complete loss of decay heat removal capability</a:t>
            </a:r>
          </a:p>
          <a:p>
            <a:pPr lvl="1"/>
            <a:r>
              <a:rPr lang="en-US" sz="1600" dirty="0"/>
              <a:t>Collapse of core support structure</a:t>
            </a:r>
            <a:endParaRPr lang="en-US" sz="1400" dirty="0"/>
          </a:p>
        </p:txBody>
      </p:sp>
    </p:spTree>
    <p:extLst>
      <p:ext uri="{BB962C8B-B14F-4D97-AF65-F5344CB8AC3E}">
        <p14:creationId xmlns:p14="http://schemas.microsoft.com/office/powerpoint/2010/main" val="1981314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712C7-EFCE-B71C-B581-9DA4F079AD80}"/>
              </a:ext>
            </a:extLst>
          </p:cNvPr>
          <p:cNvSpPr>
            <a:spLocks noGrp="1"/>
          </p:cNvSpPr>
          <p:nvPr>
            <p:ph type="title"/>
          </p:nvPr>
        </p:nvSpPr>
        <p:spPr/>
        <p:txBody>
          <a:bodyPr/>
          <a:lstStyle/>
          <a:p>
            <a:r>
              <a:rPr lang="en-US" dirty="0"/>
              <a:t>Source term assessments</a:t>
            </a:r>
          </a:p>
        </p:txBody>
      </p:sp>
      <p:sp>
        <p:nvSpPr>
          <p:cNvPr id="4" name="Content Placeholder 3">
            <a:extLst>
              <a:ext uri="{FF2B5EF4-FFF2-40B4-BE49-F238E27FC236}">
                <a16:creationId xmlns:a16="http://schemas.microsoft.com/office/drawing/2014/main" id="{EF519233-7E50-3BC5-7277-47B002FEE62A}"/>
              </a:ext>
            </a:extLst>
          </p:cNvPr>
          <p:cNvSpPr>
            <a:spLocks noGrp="1"/>
          </p:cNvSpPr>
          <p:nvPr>
            <p:ph sz="quarter" idx="14"/>
          </p:nvPr>
        </p:nvSpPr>
        <p:spPr>
          <a:xfrm>
            <a:off x="457199" y="1173309"/>
            <a:ext cx="8381999" cy="3472582"/>
          </a:xfrm>
        </p:spPr>
        <p:txBody>
          <a:bodyPr>
            <a:normAutofit lnSpcReduction="10000"/>
          </a:bodyPr>
          <a:lstStyle/>
          <a:p>
            <a:r>
              <a:rPr lang="en-US" dirty="0"/>
              <a:t>Risk-informed approach requires consequence analysis for all plant states considered in design through mechanistic source term assessments</a:t>
            </a:r>
          </a:p>
          <a:p>
            <a:r>
              <a:rPr lang="en-US" dirty="0"/>
              <a:t>In fast reactors, only a small number of bounding accident conditions (with very low likelihood) are expected to contribute to significant source term:</a:t>
            </a:r>
          </a:p>
          <a:p>
            <a:pPr lvl="1"/>
            <a:r>
              <a:rPr lang="en-US" dirty="0"/>
              <a:t>Severe loss of decay heat removal capability</a:t>
            </a:r>
          </a:p>
          <a:p>
            <a:pPr lvl="1"/>
            <a:r>
              <a:rPr lang="en-US" dirty="0"/>
              <a:t>Severe loss-off-flow cases (multiple pump seizures)</a:t>
            </a:r>
          </a:p>
          <a:p>
            <a:pPr lvl="1"/>
            <a:r>
              <a:rPr lang="en-US" dirty="0"/>
              <a:t>Severe failures in spent fuel storage systems</a:t>
            </a:r>
          </a:p>
          <a:p>
            <a:r>
              <a:rPr lang="en-US" dirty="0"/>
              <a:t>Source term development process:</a:t>
            </a:r>
          </a:p>
          <a:p>
            <a:pPr lvl="1"/>
            <a:r>
              <a:rPr lang="en-US" dirty="0"/>
              <a:t>Identification of radionuclide inventory and sources</a:t>
            </a:r>
          </a:p>
          <a:p>
            <a:pPr lvl="1"/>
            <a:r>
              <a:rPr lang="en-US" dirty="0"/>
              <a:t>Modeling of radionuclide transport pathways and phenomena</a:t>
            </a:r>
          </a:p>
          <a:p>
            <a:pPr lvl="1"/>
            <a:r>
              <a:rPr lang="en-US" dirty="0"/>
              <a:t>Evaluation of a class of bounding accidents</a:t>
            </a:r>
          </a:p>
        </p:txBody>
      </p:sp>
    </p:spTree>
    <p:extLst>
      <p:ext uri="{BB962C8B-B14F-4D97-AF65-F5344CB8AC3E}">
        <p14:creationId xmlns:p14="http://schemas.microsoft.com/office/powerpoint/2010/main" val="2065339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CA603-A578-7023-A0E8-CF093F7464DF}"/>
            </a:ext>
          </a:extLst>
        </p:cNvPr>
        <p:cNvGrpSpPr/>
        <p:nvPr/>
      </p:nvGrpSpPr>
      <p:grpSpPr>
        <a:xfrm>
          <a:off x="0" y="0"/>
          <a:ext cx="0" cy="0"/>
          <a:chOff x="0" y="0"/>
          <a:chExt cx="0" cy="0"/>
        </a:xfrm>
      </p:grpSpPr>
      <p:pic>
        <p:nvPicPr>
          <p:cNvPr id="5" name="Picture 4" descr="Diagram of a gas source&#10;&#10;Description automatically generated">
            <a:extLst>
              <a:ext uri="{FF2B5EF4-FFF2-40B4-BE49-F238E27FC236}">
                <a16:creationId xmlns:a16="http://schemas.microsoft.com/office/drawing/2014/main" id="{82670604-7CD9-4354-1B72-837861A0AEA0}"/>
              </a:ext>
            </a:extLst>
          </p:cNvPr>
          <p:cNvPicPr>
            <a:picLocks noChangeAspect="1"/>
          </p:cNvPicPr>
          <p:nvPr/>
        </p:nvPicPr>
        <p:blipFill>
          <a:blip r:embed="rId2"/>
          <a:stretch>
            <a:fillRect/>
          </a:stretch>
        </p:blipFill>
        <p:spPr>
          <a:xfrm>
            <a:off x="2198258" y="40784"/>
            <a:ext cx="5938906" cy="5011508"/>
          </a:xfrm>
          <a:prstGeom prst="rect">
            <a:avLst/>
          </a:prstGeom>
        </p:spPr>
      </p:pic>
      <p:sp>
        <p:nvSpPr>
          <p:cNvPr id="2" name="Title 1">
            <a:extLst>
              <a:ext uri="{FF2B5EF4-FFF2-40B4-BE49-F238E27FC236}">
                <a16:creationId xmlns:a16="http://schemas.microsoft.com/office/drawing/2014/main" id="{60D53B31-F1D1-815E-03D0-EDCD370A004A}"/>
              </a:ext>
            </a:extLst>
          </p:cNvPr>
          <p:cNvSpPr>
            <a:spLocks noGrp="1"/>
          </p:cNvSpPr>
          <p:nvPr>
            <p:ph type="title"/>
          </p:nvPr>
        </p:nvSpPr>
        <p:spPr>
          <a:xfrm>
            <a:off x="457200" y="247650"/>
            <a:ext cx="2891366" cy="746522"/>
          </a:xfrm>
        </p:spPr>
        <p:txBody>
          <a:bodyPr/>
          <a:lstStyle/>
          <a:p>
            <a:r>
              <a:rPr lang="en-US" dirty="0"/>
              <a:t>Source term assessments</a:t>
            </a:r>
          </a:p>
        </p:txBody>
      </p:sp>
    </p:spTree>
    <p:extLst>
      <p:ext uri="{BB962C8B-B14F-4D97-AF65-F5344CB8AC3E}">
        <p14:creationId xmlns:p14="http://schemas.microsoft.com/office/powerpoint/2010/main" val="1174823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5FCB0-BFE3-FB5C-0901-46A59DEF5F0F}"/>
              </a:ext>
            </a:extLst>
          </p:cNvPr>
          <p:cNvSpPr>
            <a:spLocks noGrp="1"/>
          </p:cNvSpPr>
          <p:nvPr>
            <p:ph type="title"/>
          </p:nvPr>
        </p:nvSpPr>
        <p:spPr/>
        <p:txBody>
          <a:bodyPr/>
          <a:lstStyle/>
          <a:p>
            <a:r>
              <a:rPr lang="en-US" dirty="0"/>
              <a:t>summary</a:t>
            </a:r>
          </a:p>
        </p:txBody>
      </p:sp>
      <p:sp>
        <p:nvSpPr>
          <p:cNvPr id="4" name="Content Placeholder 3">
            <a:extLst>
              <a:ext uri="{FF2B5EF4-FFF2-40B4-BE49-F238E27FC236}">
                <a16:creationId xmlns:a16="http://schemas.microsoft.com/office/drawing/2014/main" id="{729E0241-6EAD-5A85-835A-764C57E2AEB8}"/>
              </a:ext>
            </a:extLst>
          </p:cNvPr>
          <p:cNvSpPr>
            <a:spLocks noGrp="1"/>
          </p:cNvSpPr>
          <p:nvPr>
            <p:ph sz="quarter" idx="14"/>
          </p:nvPr>
        </p:nvSpPr>
        <p:spPr>
          <a:xfrm>
            <a:off x="457199" y="1083733"/>
            <a:ext cx="8381999" cy="3709940"/>
          </a:xfrm>
        </p:spPr>
        <p:txBody>
          <a:bodyPr>
            <a:normAutofit fontScale="85000" lnSpcReduction="10000"/>
          </a:bodyPr>
          <a:lstStyle/>
          <a:p>
            <a:r>
              <a:rPr lang="en-US" sz="2000" dirty="0"/>
              <a:t>Rich legacy for fast reactor design, analysis and testing</a:t>
            </a:r>
          </a:p>
          <a:p>
            <a:r>
              <a:rPr lang="en-US" sz="2000" dirty="0"/>
              <a:t>Defense-in-depth as the key reactor safety concept</a:t>
            </a:r>
          </a:p>
          <a:p>
            <a:r>
              <a:rPr lang="en-US" sz="2000" dirty="0"/>
              <a:t>Plant states considered in design includes multiple failure events</a:t>
            </a:r>
          </a:p>
          <a:p>
            <a:pPr lvl="1"/>
            <a:r>
              <a:rPr lang="en-US" sz="1800" dirty="0"/>
              <a:t>Similar safety approaches for AOO and DBAs to LWRs</a:t>
            </a:r>
          </a:p>
          <a:p>
            <a:pPr lvl="2"/>
            <a:r>
              <a:rPr lang="en-US" sz="1600" dirty="0"/>
              <a:t>Unique safety features leading to significant design simplifications</a:t>
            </a:r>
          </a:p>
          <a:p>
            <a:pPr lvl="1"/>
            <a:r>
              <a:rPr lang="en-US" sz="1800" dirty="0"/>
              <a:t>Reliance on inherent safety and passive decay heat removal for DEC</a:t>
            </a:r>
          </a:p>
          <a:p>
            <a:pPr lvl="1"/>
            <a:r>
              <a:rPr lang="en-US" sz="1800" dirty="0"/>
              <a:t>Severe accidents (significant and sudden radioactivity release) are practically eliminated</a:t>
            </a:r>
          </a:p>
          <a:p>
            <a:pPr lvl="1"/>
            <a:r>
              <a:rPr lang="en-US" sz="1800" dirty="0"/>
              <a:t>Mechanistic source term assessments for residual risk events</a:t>
            </a:r>
            <a:endParaRPr lang="en-US" sz="2000" dirty="0"/>
          </a:p>
          <a:p>
            <a:r>
              <a:rPr lang="en-US" sz="2000" dirty="0"/>
              <a:t>Unique reactor physics characteristics in fast spectrum</a:t>
            </a:r>
          </a:p>
          <a:p>
            <a:pPr lvl="1"/>
            <a:r>
              <a:rPr lang="en-US" sz="1800" dirty="0"/>
              <a:t>Complex reactivity feedback mechanisms</a:t>
            </a:r>
            <a:endParaRPr lang="en-US" sz="2000" dirty="0"/>
          </a:p>
          <a:p>
            <a:r>
              <a:rPr lang="en-US" sz="2000" dirty="0"/>
              <a:t>Passive decay heat removal</a:t>
            </a:r>
          </a:p>
          <a:p>
            <a:pPr lvl="1"/>
            <a:r>
              <a:rPr lang="en-US" sz="1800" dirty="0"/>
              <a:t>Based on natural circulation or heat-pipe concepts</a:t>
            </a:r>
          </a:p>
          <a:p>
            <a:r>
              <a:rPr lang="en-US" sz="2000" dirty="0"/>
              <a:t>Significant metallic and oxide fuel irradiation and transient testing base</a:t>
            </a:r>
          </a:p>
        </p:txBody>
      </p:sp>
    </p:spTree>
    <p:extLst>
      <p:ext uri="{BB962C8B-B14F-4D97-AF65-F5344CB8AC3E}">
        <p14:creationId xmlns:p14="http://schemas.microsoft.com/office/powerpoint/2010/main" val="1321013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F37D5-40BA-FB68-BD88-2AF07C87C502}"/>
              </a:ext>
            </a:extLst>
          </p:cNvPr>
          <p:cNvSpPr>
            <a:spLocks noGrp="1"/>
          </p:cNvSpPr>
          <p:nvPr>
            <p:ph type="title"/>
          </p:nvPr>
        </p:nvSpPr>
        <p:spPr>
          <a:xfrm>
            <a:off x="2872317" y="1844920"/>
            <a:ext cx="3680883" cy="853963"/>
          </a:xfrm>
        </p:spPr>
        <p:txBody>
          <a:bodyPr/>
          <a:lstStyle/>
          <a:p>
            <a:r>
              <a:rPr lang="en-US" dirty="0"/>
              <a:t>BACK-UP material</a:t>
            </a:r>
          </a:p>
        </p:txBody>
      </p:sp>
    </p:spTree>
    <p:extLst>
      <p:ext uri="{BB962C8B-B14F-4D97-AF65-F5344CB8AC3E}">
        <p14:creationId xmlns:p14="http://schemas.microsoft.com/office/powerpoint/2010/main" val="3871625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a:xfrm>
            <a:off x="457200" y="237851"/>
            <a:ext cx="8382000" cy="556022"/>
          </a:xfrm>
        </p:spPr>
        <p:txBody>
          <a:bodyPr/>
          <a:lstStyle/>
          <a:p>
            <a:r>
              <a:rPr lang="en-US" dirty="0"/>
              <a:t>outline</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a:xfrm>
            <a:off x="457199" y="923109"/>
            <a:ext cx="8303623" cy="3782241"/>
          </a:xfrm>
        </p:spPr>
        <p:txBody>
          <a:bodyPr>
            <a:normAutofit/>
          </a:bodyPr>
          <a:lstStyle/>
          <a:p>
            <a:r>
              <a:rPr lang="en-US" dirty="0"/>
              <a:t>Key features that impact safety</a:t>
            </a:r>
          </a:p>
          <a:p>
            <a:pPr lvl="1"/>
            <a:r>
              <a:rPr lang="en-US" dirty="0"/>
              <a:t>Reactor physics</a:t>
            </a:r>
          </a:p>
          <a:p>
            <a:pPr lvl="1"/>
            <a:r>
              <a:rPr lang="en-US" dirty="0"/>
              <a:t>Thermal-fluids</a:t>
            </a:r>
          </a:p>
          <a:p>
            <a:pPr lvl="1"/>
            <a:r>
              <a:rPr lang="en-US" dirty="0"/>
              <a:t>Fuel forms</a:t>
            </a:r>
          </a:p>
          <a:p>
            <a:r>
              <a:rPr lang="en-US" dirty="0"/>
              <a:t>Safety approach</a:t>
            </a:r>
          </a:p>
          <a:p>
            <a:pPr lvl="1"/>
            <a:r>
              <a:rPr lang="en-US" dirty="0"/>
              <a:t>Defense-in-depth</a:t>
            </a:r>
          </a:p>
          <a:p>
            <a:pPr lvl="1"/>
            <a:r>
              <a:rPr lang="en-US" dirty="0"/>
              <a:t>Plant states considered in design</a:t>
            </a:r>
          </a:p>
          <a:p>
            <a:pPr lvl="1"/>
            <a:r>
              <a:rPr lang="en-US" dirty="0"/>
              <a:t>Approach for operational states and design basis accidents</a:t>
            </a:r>
          </a:p>
          <a:p>
            <a:pPr lvl="1"/>
            <a:r>
              <a:rPr lang="en-US" dirty="0"/>
              <a:t>Approach for design extension conditions and severe accidents</a:t>
            </a:r>
          </a:p>
          <a:p>
            <a:pPr lvl="1"/>
            <a:r>
              <a:rPr lang="en-US" dirty="0"/>
              <a:t>Source term assessments</a:t>
            </a:r>
          </a:p>
          <a:p>
            <a:r>
              <a:rPr lang="en-US" dirty="0"/>
              <a:t>Summary</a:t>
            </a:r>
          </a:p>
        </p:txBody>
      </p:sp>
    </p:spTree>
    <p:extLst>
      <p:ext uri="{BB962C8B-B14F-4D97-AF65-F5344CB8AC3E}">
        <p14:creationId xmlns:p14="http://schemas.microsoft.com/office/powerpoint/2010/main" val="2130139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4F868-702F-C184-6686-5DDFBD0158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BD9ED2-3268-2AAB-19ED-41DE46526C14}"/>
              </a:ext>
            </a:extLst>
          </p:cNvPr>
          <p:cNvSpPr>
            <a:spLocks noGrp="1"/>
          </p:cNvSpPr>
          <p:nvPr>
            <p:ph type="title"/>
          </p:nvPr>
        </p:nvSpPr>
        <p:spPr/>
        <p:txBody>
          <a:bodyPr/>
          <a:lstStyle/>
          <a:p>
            <a:r>
              <a:rPr lang="en-US" dirty="0"/>
              <a:t>EBR-II Inherent Safety Demonstration</a:t>
            </a:r>
          </a:p>
        </p:txBody>
      </p:sp>
      <p:sp>
        <p:nvSpPr>
          <p:cNvPr id="3" name="Content Placeholder 2">
            <a:extLst>
              <a:ext uri="{FF2B5EF4-FFF2-40B4-BE49-F238E27FC236}">
                <a16:creationId xmlns:a16="http://schemas.microsoft.com/office/drawing/2014/main" id="{2324F124-94F8-50DF-D99C-8243560938DF}"/>
              </a:ext>
            </a:extLst>
          </p:cNvPr>
          <p:cNvSpPr>
            <a:spLocks noGrp="1"/>
          </p:cNvSpPr>
          <p:nvPr>
            <p:ph idx="1"/>
          </p:nvPr>
        </p:nvSpPr>
        <p:spPr/>
        <p:txBody>
          <a:bodyPr>
            <a:normAutofit/>
          </a:bodyPr>
          <a:lstStyle/>
          <a:p>
            <a:r>
              <a:rPr lang="en-US" sz="1800" dirty="0"/>
              <a:t>EBR-II’s potential to survive severe accident initiators without core damage was demonstrated during the landmark inherent safety demonstration:                   Station blackout without scram (April 3, 1986)</a:t>
            </a:r>
          </a:p>
          <a:p>
            <a:pPr lvl="1"/>
            <a:r>
              <a:rPr lang="en-US" dirty="0">
                <a:latin typeface="+mn-lt"/>
              </a:rPr>
              <a:t>From full power and full flow conditions</a:t>
            </a:r>
          </a:p>
          <a:p>
            <a:pPr lvl="1"/>
            <a:r>
              <a:rPr lang="en-US" dirty="0">
                <a:latin typeface="+mn-lt"/>
              </a:rPr>
              <a:t>Simultaneous trip of all sodium pumps (primary and intermediate loop pumps)</a:t>
            </a:r>
          </a:p>
          <a:p>
            <a:pPr lvl="2"/>
            <a:r>
              <a:rPr lang="en-US" dirty="0">
                <a:latin typeface="+mn-lt"/>
              </a:rPr>
              <a:t>Only auxiliary sodium coolant pump on battery power kept running</a:t>
            </a:r>
          </a:p>
          <a:p>
            <a:pPr lvl="1"/>
            <a:r>
              <a:rPr lang="en-US" dirty="0">
                <a:latin typeface="+mn-lt"/>
              </a:rPr>
              <a:t>Reactor control system was manipulated to avoid scram</a:t>
            </a:r>
          </a:p>
          <a:p>
            <a:pPr lvl="1"/>
            <a:r>
              <a:rPr lang="en-US" dirty="0">
                <a:latin typeface="+mn-lt"/>
              </a:rPr>
              <a:t>Decay heat removal system continued to operate at its rated capacity as a passive device</a:t>
            </a:r>
            <a:endParaRPr lang="en-US" dirty="0"/>
          </a:p>
        </p:txBody>
      </p:sp>
    </p:spTree>
    <p:extLst>
      <p:ext uri="{BB962C8B-B14F-4D97-AF65-F5344CB8AC3E}">
        <p14:creationId xmlns:p14="http://schemas.microsoft.com/office/powerpoint/2010/main" val="1648921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17F09-EE03-B7BA-E45B-E1343B9D4343}"/>
              </a:ext>
            </a:extLst>
          </p:cNvPr>
          <p:cNvSpPr>
            <a:spLocks noGrp="1"/>
          </p:cNvSpPr>
          <p:nvPr>
            <p:ph type="title"/>
          </p:nvPr>
        </p:nvSpPr>
        <p:spPr/>
        <p:txBody>
          <a:bodyPr/>
          <a:lstStyle/>
          <a:p>
            <a:r>
              <a:rPr lang="en-US" dirty="0"/>
              <a:t>EBR-II Inherent Safety Demonstration</a:t>
            </a:r>
          </a:p>
        </p:txBody>
      </p:sp>
      <p:sp>
        <p:nvSpPr>
          <p:cNvPr id="4" name="Content Placeholder 2">
            <a:extLst>
              <a:ext uri="{FF2B5EF4-FFF2-40B4-BE49-F238E27FC236}">
                <a16:creationId xmlns:a16="http://schemas.microsoft.com/office/drawing/2014/main" id="{05FBA282-F162-872B-68A7-255A5D4CDA67}"/>
              </a:ext>
            </a:extLst>
          </p:cNvPr>
          <p:cNvSpPr>
            <a:spLocks noGrp="1"/>
          </p:cNvSpPr>
          <p:nvPr>
            <p:ph idx="1"/>
          </p:nvPr>
        </p:nvSpPr>
        <p:spPr>
          <a:xfrm>
            <a:off x="1471961" y="1385536"/>
            <a:ext cx="6355080" cy="685800"/>
          </a:xfrm>
        </p:spPr>
        <p:txBody>
          <a:bodyPr/>
          <a:lstStyle/>
          <a:p>
            <a:pPr marL="342900" lvl="1" indent="0">
              <a:buNone/>
            </a:pPr>
            <a:r>
              <a:rPr lang="en-US" sz="1350" dirty="0"/>
              <a:t>Pump coast-down without scram caused the reactor core temperatures to rise, introducing net negative reactivity and reducing reactor power to decay heat level.</a:t>
            </a:r>
          </a:p>
        </p:txBody>
      </p:sp>
      <p:pic>
        <p:nvPicPr>
          <p:cNvPr id="5" name="Picture 3">
            <a:extLst>
              <a:ext uri="{FF2B5EF4-FFF2-40B4-BE49-F238E27FC236}">
                <a16:creationId xmlns:a16="http://schemas.microsoft.com/office/drawing/2014/main" id="{285856CB-2DEA-DAC1-A513-E083775A50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9656" y="2143820"/>
            <a:ext cx="3086100" cy="21794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BEC00ADF-B106-2AE0-8D46-8A47EC4A452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50056" y="2143820"/>
            <a:ext cx="3323604" cy="2135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540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7614-39F1-3164-B2F9-B87522E5E4E3}"/>
              </a:ext>
            </a:extLst>
          </p:cNvPr>
          <p:cNvSpPr>
            <a:spLocks noGrp="1"/>
          </p:cNvSpPr>
          <p:nvPr>
            <p:ph type="title"/>
          </p:nvPr>
        </p:nvSpPr>
        <p:spPr/>
        <p:txBody>
          <a:bodyPr/>
          <a:lstStyle/>
          <a:p>
            <a:r>
              <a:rPr lang="en-US" dirty="0"/>
              <a:t>EBR-II Inherent Safety Demonstration</a:t>
            </a:r>
          </a:p>
        </p:txBody>
      </p:sp>
      <p:pic>
        <p:nvPicPr>
          <p:cNvPr id="4" name="Picture 2">
            <a:extLst>
              <a:ext uri="{FF2B5EF4-FFF2-40B4-BE49-F238E27FC236}">
                <a16:creationId xmlns:a16="http://schemas.microsoft.com/office/drawing/2014/main" id="{162D179B-73A4-E55A-8C52-2F212024A5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9843" y="2119495"/>
            <a:ext cx="3257550" cy="22855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914E59F0-73EA-9C3D-66E2-0880F83E11A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88973" y="2120807"/>
            <a:ext cx="3424571"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7CACDD8B-4E25-6A44-36C0-45C5F55F3B74}"/>
              </a:ext>
            </a:extLst>
          </p:cNvPr>
          <p:cNvSpPr>
            <a:spLocks noGrp="1"/>
          </p:cNvSpPr>
          <p:nvPr>
            <p:ph idx="1"/>
          </p:nvPr>
        </p:nvSpPr>
        <p:spPr>
          <a:xfrm>
            <a:off x="1471961" y="1385536"/>
            <a:ext cx="6355080" cy="685800"/>
          </a:xfrm>
        </p:spPr>
        <p:txBody>
          <a:bodyPr/>
          <a:lstStyle/>
          <a:p>
            <a:pPr marL="342900" lvl="1" indent="0">
              <a:buNone/>
            </a:pPr>
            <a:r>
              <a:rPr lang="en-US" sz="1350" dirty="0"/>
              <a:t>Pump coast-down without scram caused reactor core temperatures to rise, introducing net negative reactivity and reducing reactor power to decay heat level.</a:t>
            </a:r>
          </a:p>
        </p:txBody>
      </p:sp>
    </p:spTree>
    <p:extLst>
      <p:ext uri="{BB962C8B-B14F-4D97-AF65-F5344CB8AC3E}">
        <p14:creationId xmlns:p14="http://schemas.microsoft.com/office/powerpoint/2010/main" val="2510667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fig7">
            <a:extLst>
              <a:ext uri="{FF2B5EF4-FFF2-40B4-BE49-F238E27FC236}">
                <a16:creationId xmlns:a16="http://schemas.microsoft.com/office/drawing/2014/main" id="{A0F3BD59-7165-B670-304C-EBF85C99F46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47593" y="3267938"/>
            <a:ext cx="2286000" cy="1626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5E2067E-2475-B470-B6D0-4FE89DCBF9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8125" r="5946" b="22910"/>
          <a:stretch/>
        </p:blipFill>
        <p:spPr>
          <a:xfrm>
            <a:off x="1547723" y="988244"/>
            <a:ext cx="2557320" cy="2268408"/>
          </a:xfrm>
          <a:prstGeom prst="rect">
            <a:avLst/>
          </a:prstGeom>
        </p:spPr>
      </p:pic>
      <p:pic>
        <p:nvPicPr>
          <p:cNvPr id="6" name="SHRT-17 H.264.mov">
            <a:hlinkClick r:id="" action="ppaction://media"/>
            <a:extLst>
              <a:ext uri="{FF2B5EF4-FFF2-40B4-BE49-F238E27FC236}">
                <a16:creationId xmlns:a16="http://schemas.microsoft.com/office/drawing/2014/main" id="{7D7A20B8-2C3F-21F1-B0A9-6DEFF40AA47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44589" y="1266440"/>
            <a:ext cx="3221924" cy="3221924"/>
          </a:xfrm>
          <a:prstGeom prst="rect">
            <a:avLst/>
          </a:prstGeom>
        </p:spPr>
      </p:pic>
      <p:sp>
        <p:nvSpPr>
          <p:cNvPr id="7" name="Text Box 6">
            <a:extLst>
              <a:ext uri="{FF2B5EF4-FFF2-40B4-BE49-F238E27FC236}">
                <a16:creationId xmlns:a16="http://schemas.microsoft.com/office/drawing/2014/main" id="{85D8DA28-6D6D-7B56-0736-4C6B7FED0130}"/>
              </a:ext>
            </a:extLst>
          </p:cNvPr>
          <p:cNvSpPr txBox="1">
            <a:spLocks noChangeArrowheads="1"/>
          </p:cNvSpPr>
          <p:nvPr/>
        </p:nvSpPr>
        <p:spPr bwMode="auto">
          <a:xfrm>
            <a:off x="4767147" y="4349750"/>
            <a:ext cx="3939169" cy="5770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algn="l">
              <a:spcBef>
                <a:spcPct val="50000"/>
              </a:spcBef>
            </a:pPr>
            <a:r>
              <a:rPr lang="en-US" sz="1050" dirty="0"/>
              <a:t>Mesh represents sodium temp. distribution at top of the XX09 and surrounding assemblies (elevation and color represents temperature)</a:t>
            </a:r>
          </a:p>
        </p:txBody>
      </p:sp>
      <p:sp>
        <p:nvSpPr>
          <p:cNvPr id="9" name="Title 1">
            <a:extLst>
              <a:ext uri="{FF2B5EF4-FFF2-40B4-BE49-F238E27FC236}">
                <a16:creationId xmlns:a16="http://schemas.microsoft.com/office/drawing/2014/main" id="{A0822460-9E89-347D-FC56-C6E297D4DC9E}"/>
              </a:ext>
            </a:extLst>
          </p:cNvPr>
          <p:cNvSpPr>
            <a:spLocks noGrp="1"/>
          </p:cNvSpPr>
          <p:nvPr>
            <p:ph type="title"/>
          </p:nvPr>
        </p:nvSpPr>
        <p:spPr>
          <a:xfrm>
            <a:off x="628650" y="-178613"/>
            <a:ext cx="8100391" cy="853963"/>
          </a:xfrm>
        </p:spPr>
        <p:txBody>
          <a:bodyPr/>
          <a:lstStyle/>
          <a:p>
            <a:r>
              <a:rPr lang="en-US" dirty="0"/>
              <a:t>EBR-II Inherent Safety Demonstration</a:t>
            </a:r>
          </a:p>
        </p:txBody>
      </p:sp>
    </p:spTree>
    <p:extLst>
      <p:ext uri="{BB962C8B-B14F-4D97-AF65-F5344CB8AC3E}">
        <p14:creationId xmlns:p14="http://schemas.microsoft.com/office/powerpoint/2010/main" val="478325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39EBD-8A07-ABA5-9DD4-BE8147B1DC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92B785-B6B4-095D-B55C-9D8C41C338C7}"/>
              </a:ext>
            </a:extLst>
          </p:cNvPr>
          <p:cNvSpPr>
            <a:spLocks noGrp="1"/>
          </p:cNvSpPr>
          <p:nvPr>
            <p:ph type="title"/>
          </p:nvPr>
        </p:nvSpPr>
        <p:spPr>
          <a:xfrm>
            <a:off x="457200" y="224117"/>
            <a:ext cx="8382000" cy="492964"/>
          </a:xfrm>
        </p:spPr>
        <p:txBody>
          <a:bodyPr/>
          <a:lstStyle/>
          <a:p>
            <a:r>
              <a:rPr lang="en-US" dirty="0"/>
              <a:t>KEY safety features</a:t>
            </a:r>
          </a:p>
        </p:txBody>
      </p:sp>
      <p:sp>
        <p:nvSpPr>
          <p:cNvPr id="4" name="Content Placeholder 3">
            <a:extLst>
              <a:ext uri="{FF2B5EF4-FFF2-40B4-BE49-F238E27FC236}">
                <a16:creationId xmlns:a16="http://schemas.microsoft.com/office/drawing/2014/main" id="{D3D4F80A-793D-6FC6-D42C-077C4BBDD68B}"/>
              </a:ext>
            </a:extLst>
          </p:cNvPr>
          <p:cNvSpPr>
            <a:spLocks noGrp="1"/>
          </p:cNvSpPr>
          <p:nvPr>
            <p:ph sz="quarter" idx="14"/>
          </p:nvPr>
        </p:nvSpPr>
        <p:spPr>
          <a:xfrm>
            <a:off x="457200" y="1237191"/>
            <a:ext cx="6705600" cy="3273425"/>
          </a:xfrm>
        </p:spPr>
        <p:txBody>
          <a:bodyPr>
            <a:normAutofit lnSpcReduction="10000"/>
          </a:bodyPr>
          <a:lstStyle/>
          <a:p>
            <a:r>
              <a:rPr lang="en-US" dirty="0"/>
              <a:t>In WCR, water acts both as the coolant and moderator:</a:t>
            </a:r>
          </a:p>
          <a:p>
            <a:pPr lvl="1"/>
            <a:r>
              <a:rPr lang="en-US" dirty="0"/>
              <a:t>Optimal P/D ratio to assure</a:t>
            </a:r>
          </a:p>
          <a:p>
            <a:pPr lvl="2"/>
            <a:r>
              <a:rPr lang="en-US" sz="1700" dirty="0"/>
              <a:t>adequate moderation</a:t>
            </a:r>
          </a:p>
          <a:p>
            <a:pPr lvl="2"/>
            <a:r>
              <a:rPr lang="en-US" sz="1700" dirty="0"/>
              <a:t>sufficient cooling</a:t>
            </a:r>
            <a:endParaRPr lang="en-US" sz="2200" dirty="0"/>
          </a:p>
          <a:p>
            <a:r>
              <a:rPr lang="en-US" dirty="0"/>
              <a:t>In a fast reactor with higher power density, only cooling function is needed</a:t>
            </a:r>
          </a:p>
          <a:p>
            <a:pPr lvl="1"/>
            <a:r>
              <a:rPr lang="en-US" dirty="0"/>
              <a:t>Lattice is more compact, stipulating a coolant with much better heat transfer capabilities (liquid metals)</a:t>
            </a:r>
          </a:p>
          <a:p>
            <a:pPr lvl="1"/>
            <a:r>
              <a:rPr lang="en-US" dirty="0"/>
              <a:t>Fuel pins can be packed much closer in a hexagonal lattice (triangular pitch)</a:t>
            </a:r>
          </a:p>
          <a:p>
            <a:pPr lvl="2"/>
            <a:r>
              <a:rPr lang="en-US" sz="1700" dirty="0"/>
              <a:t>Typically separated by a thin wire wrapped around each fuel pin to prevent pin-to-pin contact</a:t>
            </a:r>
            <a:endParaRPr lang="en-US" sz="2200" dirty="0"/>
          </a:p>
          <a:p>
            <a:endParaRPr lang="en-US" dirty="0"/>
          </a:p>
        </p:txBody>
      </p:sp>
      <p:grpSp>
        <p:nvGrpSpPr>
          <p:cNvPr id="5" name="Group 4">
            <a:extLst>
              <a:ext uri="{FF2B5EF4-FFF2-40B4-BE49-F238E27FC236}">
                <a16:creationId xmlns:a16="http://schemas.microsoft.com/office/drawing/2014/main" id="{DB90B711-67AE-6049-A20E-D6FCA51694D8}"/>
              </a:ext>
            </a:extLst>
          </p:cNvPr>
          <p:cNvGrpSpPr/>
          <p:nvPr/>
        </p:nvGrpSpPr>
        <p:grpSpPr>
          <a:xfrm>
            <a:off x="6998048" y="700541"/>
            <a:ext cx="1967313" cy="1950839"/>
            <a:chOff x="5805488" y="1584367"/>
            <a:chExt cx="2347912" cy="2282825"/>
          </a:xfrm>
        </p:grpSpPr>
        <p:sp>
          <p:nvSpPr>
            <p:cNvPr id="6" name="Oval 5">
              <a:extLst>
                <a:ext uri="{FF2B5EF4-FFF2-40B4-BE49-F238E27FC236}">
                  <a16:creationId xmlns:a16="http://schemas.microsoft.com/office/drawing/2014/main" id="{79853EA8-3370-76C3-1BDD-9BD1E373DFCC}"/>
                </a:ext>
              </a:extLst>
            </p:cNvPr>
            <p:cNvSpPr>
              <a:spLocks noChangeArrowheads="1"/>
            </p:cNvSpPr>
            <p:nvPr/>
          </p:nvSpPr>
          <p:spPr bwMode="auto">
            <a:xfrm>
              <a:off x="5805488" y="1584367"/>
              <a:ext cx="2333625" cy="2282825"/>
            </a:xfrm>
            <a:prstGeom prst="ellipse">
              <a:avLst/>
            </a:prstGeom>
            <a:solidFill>
              <a:srgbClr val="00B0F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ndParaRPr>
            </a:p>
          </p:txBody>
        </p:sp>
        <p:sp>
          <p:nvSpPr>
            <p:cNvPr id="7" name="Oval 6">
              <a:extLst>
                <a:ext uri="{FF2B5EF4-FFF2-40B4-BE49-F238E27FC236}">
                  <a16:creationId xmlns:a16="http://schemas.microsoft.com/office/drawing/2014/main" id="{FEE7FE70-3027-11D9-17BE-73F49C74C232}"/>
                </a:ext>
              </a:extLst>
            </p:cNvPr>
            <p:cNvSpPr>
              <a:spLocks noChangeArrowheads="1"/>
            </p:cNvSpPr>
            <p:nvPr/>
          </p:nvSpPr>
          <p:spPr bwMode="auto">
            <a:xfrm>
              <a:off x="6151563" y="1852655"/>
              <a:ext cx="622300" cy="622300"/>
            </a:xfrm>
            <a:prstGeom prst="ellipse">
              <a:avLst/>
            </a:prstGeom>
            <a:solidFill>
              <a:srgbClr val="FF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ndParaRPr>
            </a:p>
          </p:txBody>
        </p:sp>
        <p:sp>
          <p:nvSpPr>
            <p:cNvPr id="8" name="Oval 7">
              <a:extLst>
                <a:ext uri="{FF2B5EF4-FFF2-40B4-BE49-F238E27FC236}">
                  <a16:creationId xmlns:a16="http://schemas.microsoft.com/office/drawing/2014/main" id="{622582E0-AC4C-4A25-AFB5-2731095012A8}"/>
                </a:ext>
              </a:extLst>
            </p:cNvPr>
            <p:cNvSpPr>
              <a:spLocks noChangeArrowheads="1"/>
            </p:cNvSpPr>
            <p:nvPr/>
          </p:nvSpPr>
          <p:spPr bwMode="auto">
            <a:xfrm>
              <a:off x="6151563" y="2941680"/>
              <a:ext cx="622300" cy="622300"/>
            </a:xfrm>
            <a:prstGeom prst="ellipse">
              <a:avLst/>
            </a:prstGeom>
            <a:solidFill>
              <a:srgbClr val="FF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ndParaRPr>
            </a:p>
          </p:txBody>
        </p:sp>
        <p:sp>
          <p:nvSpPr>
            <p:cNvPr id="9" name="Oval 8">
              <a:extLst>
                <a:ext uri="{FF2B5EF4-FFF2-40B4-BE49-F238E27FC236}">
                  <a16:creationId xmlns:a16="http://schemas.microsoft.com/office/drawing/2014/main" id="{88910E42-4496-190F-857C-D10A18430C6C}"/>
                </a:ext>
              </a:extLst>
            </p:cNvPr>
            <p:cNvSpPr>
              <a:spLocks noChangeArrowheads="1"/>
            </p:cNvSpPr>
            <p:nvPr/>
          </p:nvSpPr>
          <p:spPr bwMode="auto">
            <a:xfrm>
              <a:off x="7188200" y="2941680"/>
              <a:ext cx="622300" cy="622300"/>
            </a:xfrm>
            <a:prstGeom prst="ellipse">
              <a:avLst/>
            </a:prstGeom>
            <a:solidFill>
              <a:srgbClr val="FF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ndParaRPr>
            </a:p>
          </p:txBody>
        </p:sp>
        <p:sp>
          <p:nvSpPr>
            <p:cNvPr id="10" name="Oval 9">
              <a:extLst>
                <a:ext uri="{FF2B5EF4-FFF2-40B4-BE49-F238E27FC236}">
                  <a16:creationId xmlns:a16="http://schemas.microsoft.com/office/drawing/2014/main" id="{D3853701-05D7-E708-E861-7C877FB7D78E}"/>
                </a:ext>
              </a:extLst>
            </p:cNvPr>
            <p:cNvSpPr>
              <a:spLocks noChangeArrowheads="1"/>
            </p:cNvSpPr>
            <p:nvPr/>
          </p:nvSpPr>
          <p:spPr bwMode="auto">
            <a:xfrm>
              <a:off x="7188200" y="1852655"/>
              <a:ext cx="622300" cy="622300"/>
            </a:xfrm>
            <a:prstGeom prst="ellipse">
              <a:avLst/>
            </a:prstGeom>
            <a:solidFill>
              <a:srgbClr val="FF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ndParaRPr>
            </a:p>
          </p:txBody>
        </p:sp>
        <p:cxnSp>
          <p:nvCxnSpPr>
            <p:cNvPr id="11" name="Straight Connector 16">
              <a:extLst>
                <a:ext uri="{FF2B5EF4-FFF2-40B4-BE49-F238E27FC236}">
                  <a16:creationId xmlns:a16="http://schemas.microsoft.com/office/drawing/2014/main" id="{693DCCA4-D8D2-EEDA-C3BE-F3AF97D0DF72}"/>
                </a:ext>
              </a:extLst>
            </p:cNvPr>
            <p:cNvCxnSpPr>
              <a:cxnSpLocks noChangeShapeType="1"/>
            </p:cNvCxnSpPr>
            <p:nvPr/>
          </p:nvCxnSpPr>
          <p:spPr bwMode="auto">
            <a:xfrm>
              <a:off x="6462713" y="2163805"/>
              <a:ext cx="1036637" cy="1587"/>
            </a:xfrm>
            <a:prstGeom prst="line">
              <a:avLst/>
            </a:prstGeom>
            <a:noFill/>
            <a:ln w="25400">
              <a:solidFill>
                <a:schemeClr val="tx1"/>
              </a:solidFill>
              <a:round/>
              <a:headEnd/>
              <a:tailEn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2" name="Straight Connector 17">
              <a:extLst>
                <a:ext uri="{FF2B5EF4-FFF2-40B4-BE49-F238E27FC236}">
                  <a16:creationId xmlns:a16="http://schemas.microsoft.com/office/drawing/2014/main" id="{62787151-2634-CA5E-249C-3684DEFD5FF5}"/>
                </a:ext>
              </a:extLst>
            </p:cNvPr>
            <p:cNvCxnSpPr>
              <a:cxnSpLocks noChangeShapeType="1"/>
            </p:cNvCxnSpPr>
            <p:nvPr/>
          </p:nvCxnSpPr>
          <p:spPr bwMode="auto">
            <a:xfrm rot="5400000" flipH="1" flipV="1">
              <a:off x="6955631" y="2709111"/>
              <a:ext cx="1089025" cy="1588"/>
            </a:xfrm>
            <a:prstGeom prst="line">
              <a:avLst/>
            </a:prstGeom>
            <a:noFill/>
            <a:ln w="25400">
              <a:solidFill>
                <a:schemeClr val="tx1"/>
              </a:solidFill>
              <a:round/>
              <a:headEnd/>
              <a:tailEn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3" name="Straight Connector 18">
              <a:extLst>
                <a:ext uri="{FF2B5EF4-FFF2-40B4-BE49-F238E27FC236}">
                  <a16:creationId xmlns:a16="http://schemas.microsoft.com/office/drawing/2014/main" id="{E16ECFF2-B29A-F0FE-672D-F45E401F797A}"/>
                </a:ext>
              </a:extLst>
            </p:cNvPr>
            <p:cNvCxnSpPr>
              <a:cxnSpLocks noChangeShapeType="1"/>
            </p:cNvCxnSpPr>
            <p:nvPr/>
          </p:nvCxnSpPr>
          <p:spPr bwMode="auto">
            <a:xfrm rot="10800000">
              <a:off x="6462713" y="3252830"/>
              <a:ext cx="1036637" cy="1587"/>
            </a:xfrm>
            <a:prstGeom prst="line">
              <a:avLst/>
            </a:prstGeom>
            <a:noFill/>
            <a:ln w="25400">
              <a:solidFill>
                <a:schemeClr val="tx1"/>
              </a:solidFill>
              <a:round/>
              <a:headEnd/>
              <a:tailEn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4" name="Straight Connector 19">
              <a:extLst>
                <a:ext uri="{FF2B5EF4-FFF2-40B4-BE49-F238E27FC236}">
                  <a16:creationId xmlns:a16="http://schemas.microsoft.com/office/drawing/2014/main" id="{8C67BF45-88EC-405C-D1F9-6967F5F8EDF1}"/>
                </a:ext>
              </a:extLst>
            </p:cNvPr>
            <p:cNvCxnSpPr>
              <a:cxnSpLocks noChangeShapeType="1"/>
            </p:cNvCxnSpPr>
            <p:nvPr/>
          </p:nvCxnSpPr>
          <p:spPr bwMode="auto">
            <a:xfrm rot="5400000" flipH="1" flipV="1">
              <a:off x="5918200" y="2708317"/>
              <a:ext cx="1089025" cy="3175"/>
            </a:xfrm>
            <a:prstGeom prst="line">
              <a:avLst/>
            </a:prstGeom>
            <a:noFill/>
            <a:ln w="25400">
              <a:solidFill>
                <a:schemeClr val="tx1"/>
              </a:solidFill>
              <a:round/>
              <a:headEnd/>
              <a:tailEn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5" name="Straight Connector 20">
              <a:extLst>
                <a:ext uri="{FF2B5EF4-FFF2-40B4-BE49-F238E27FC236}">
                  <a16:creationId xmlns:a16="http://schemas.microsoft.com/office/drawing/2014/main" id="{B28B3894-6D78-CE35-EBB1-A58B7C70E8B4}"/>
                </a:ext>
              </a:extLst>
            </p:cNvPr>
            <p:cNvCxnSpPr>
              <a:cxnSpLocks noChangeShapeType="1"/>
            </p:cNvCxnSpPr>
            <p:nvPr/>
          </p:nvCxnSpPr>
          <p:spPr bwMode="auto">
            <a:xfrm rot="5400000" flipH="1" flipV="1">
              <a:off x="7888288" y="2706729"/>
              <a:ext cx="0" cy="466725"/>
            </a:xfrm>
            <a:prstGeom prst="line">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6" name="Straight Connector 21">
              <a:extLst>
                <a:ext uri="{FF2B5EF4-FFF2-40B4-BE49-F238E27FC236}">
                  <a16:creationId xmlns:a16="http://schemas.microsoft.com/office/drawing/2014/main" id="{CDD466C8-3E8D-F57F-0602-5DD9AAF98A51}"/>
                </a:ext>
              </a:extLst>
            </p:cNvPr>
            <p:cNvCxnSpPr>
              <a:cxnSpLocks noChangeShapeType="1"/>
            </p:cNvCxnSpPr>
            <p:nvPr/>
          </p:nvCxnSpPr>
          <p:spPr bwMode="auto">
            <a:xfrm rot="16200000" flipH="1">
              <a:off x="7888288" y="3332204"/>
              <a:ext cx="0" cy="466725"/>
            </a:xfrm>
            <a:prstGeom prst="line">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7" name="TextBox 31">
              <a:extLst>
                <a:ext uri="{FF2B5EF4-FFF2-40B4-BE49-F238E27FC236}">
                  <a16:creationId xmlns:a16="http://schemas.microsoft.com/office/drawing/2014/main" id="{10B02301-19FC-BBFE-5BB0-2732E1E008C1}"/>
                </a:ext>
              </a:extLst>
            </p:cNvPr>
            <p:cNvSpPr txBox="1">
              <a:spLocks noChangeArrowheads="1"/>
            </p:cNvSpPr>
            <p:nvPr/>
          </p:nvSpPr>
          <p:spPr bwMode="auto">
            <a:xfrm>
              <a:off x="7914609" y="3132192"/>
              <a:ext cx="238791" cy="461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a:ea typeface="ＭＳ Ｐゴシック" pitchFamily="34" charset="-128"/>
                </a:rPr>
                <a:t>D</a:t>
              </a:r>
            </a:p>
          </p:txBody>
        </p:sp>
        <p:sp>
          <p:nvSpPr>
            <p:cNvPr id="18" name="TextBox 32">
              <a:extLst>
                <a:ext uri="{FF2B5EF4-FFF2-40B4-BE49-F238E27FC236}">
                  <a16:creationId xmlns:a16="http://schemas.microsoft.com/office/drawing/2014/main" id="{2BAE69E2-015F-BDFB-FC23-9CD5FAC398F6}"/>
                </a:ext>
              </a:extLst>
            </p:cNvPr>
            <p:cNvSpPr txBox="1">
              <a:spLocks noChangeArrowheads="1"/>
            </p:cNvSpPr>
            <p:nvPr/>
          </p:nvSpPr>
          <p:spPr bwMode="auto">
            <a:xfrm>
              <a:off x="6860049" y="1817838"/>
              <a:ext cx="227984" cy="461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dirty="0">
                  <a:ea typeface="ＭＳ Ｐゴシック" pitchFamily="34" charset="-128"/>
                </a:rPr>
                <a:t>P</a:t>
              </a:r>
            </a:p>
          </p:txBody>
        </p:sp>
        <p:sp>
          <p:nvSpPr>
            <p:cNvPr id="19" name="TextBox 50">
              <a:extLst>
                <a:ext uri="{FF2B5EF4-FFF2-40B4-BE49-F238E27FC236}">
                  <a16:creationId xmlns:a16="http://schemas.microsoft.com/office/drawing/2014/main" id="{146976B6-092E-93A1-F021-2A2DB93BCDE0}"/>
                </a:ext>
              </a:extLst>
            </p:cNvPr>
            <p:cNvSpPr txBox="1">
              <a:spLocks noChangeArrowheads="1"/>
            </p:cNvSpPr>
            <p:nvPr/>
          </p:nvSpPr>
          <p:spPr bwMode="auto">
            <a:xfrm>
              <a:off x="6621054" y="2587426"/>
              <a:ext cx="708138" cy="277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200">
                  <a:ea typeface="ＭＳ Ｐゴシック" pitchFamily="34" charset="-128"/>
                </a:rPr>
                <a:t>Water</a:t>
              </a:r>
            </a:p>
          </p:txBody>
        </p:sp>
      </p:grpSp>
      <p:grpSp>
        <p:nvGrpSpPr>
          <p:cNvPr id="20" name="Group 19">
            <a:extLst>
              <a:ext uri="{FF2B5EF4-FFF2-40B4-BE49-F238E27FC236}">
                <a16:creationId xmlns:a16="http://schemas.microsoft.com/office/drawing/2014/main" id="{2FA51198-2F19-9400-08E3-F337D03AFF7B}"/>
              </a:ext>
            </a:extLst>
          </p:cNvPr>
          <p:cNvGrpSpPr/>
          <p:nvPr/>
        </p:nvGrpSpPr>
        <p:grpSpPr>
          <a:xfrm>
            <a:off x="7305793" y="3027220"/>
            <a:ext cx="1156117" cy="969827"/>
            <a:chOff x="6091052" y="4724178"/>
            <a:chExt cx="1627652" cy="1380432"/>
          </a:xfrm>
        </p:grpSpPr>
        <p:sp>
          <p:nvSpPr>
            <p:cNvPr id="21" name="Oval 20">
              <a:extLst>
                <a:ext uri="{FF2B5EF4-FFF2-40B4-BE49-F238E27FC236}">
                  <a16:creationId xmlns:a16="http://schemas.microsoft.com/office/drawing/2014/main" id="{B7AEB21F-251B-3518-A977-C0C1CF34EF3D}"/>
                </a:ext>
              </a:extLst>
            </p:cNvPr>
            <p:cNvSpPr>
              <a:spLocks noChangeArrowheads="1"/>
            </p:cNvSpPr>
            <p:nvPr/>
          </p:nvSpPr>
          <p:spPr bwMode="auto">
            <a:xfrm>
              <a:off x="6484265" y="4724178"/>
              <a:ext cx="1234439" cy="1234440"/>
            </a:xfrm>
            <a:prstGeom prst="ellipse">
              <a:avLst/>
            </a:prstGeom>
            <a:solidFill>
              <a:schemeClr val="bg1">
                <a:lumMod val="65000"/>
              </a:schemeClr>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ndParaRPr>
            </a:p>
          </p:txBody>
        </p:sp>
        <p:sp>
          <p:nvSpPr>
            <p:cNvPr id="22" name="Oval 21">
              <a:extLst>
                <a:ext uri="{FF2B5EF4-FFF2-40B4-BE49-F238E27FC236}">
                  <a16:creationId xmlns:a16="http://schemas.microsoft.com/office/drawing/2014/main" id="{FD628716-B906-4B90-0268-EF2398D28E2F}"/>
                </a:ext>
              </a:extLst>
            </p:cNvPr>
            <p:cNvSpPr>
              <a:spLocks noChangeArrowheads="1"/>
            </p:cNvSpPr>
            <p:nvPr/>
          </p:nvSpPr>
          <p:spPr bwMode="auto">
            <a:xfrm>
              <a:off x="6853052" y="4798340"/>
              <a:ext cx="495871" cy="495870"/>
            </a:xfrm>
            <a:prstGeom prst="ellipse">
              <a:avLst/>
            </a:prstGeom>
            <a:solidFill>
              <a:srgbClr val="FF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ndParaRPr>
            </a:p>
          </p:txBody>
        </p:sp>
        <p:cxnSp>
          <p:nvCxnSpPr>
            <p:cNvPr id="23" name="Straight Connector 33">
              <a:extLst>
                <a:ext uri="{FF2B5EF4-FFF2-40B4-BE49-F238E27FC236}">
                  <a16:creationId xmlns:a16="http://schemas.microsoft.com/office/drawing/2014/main" id="{33BBC08E-D854-C7A9-AD13-BDD4D7CBF4DF}"/>
                </a:ext>
              </a:extLst>
            </p:cNvPr>
            <p:cNvCxnSpPr>
              <a:cxnSpLocks noChangeShapeType="1"/>
            </p:cNvCxnSpPr>
            <p:nvPr/>
          </p:nvCxnSpPr>
          <p:spPr bwMode="auto">
            <a:xfrm rot="10800000" flipV="1">
              <a:off x="6600029" y="5522811"/>
              <a:ext cx="0" cy="463550"/>
            </a:xfrm>
            <a:prstGeom prst="line">
              <a:avLst/>
            </a:prstGeom>
            <a:noFill/>
            <a:ln w="25400">
              <a:solidFill>
                <a:srgbClr val="FFFF00"/>
              </a:solidFill>
              <a:round/>
              <a:headEnd/>
              <a:tailEn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4" name="Straight Connector 34">
              <a:extLst>
                <a:ext uri="{FF2B5EF4-FFF2-40B4-BE49-F238E27FC236}">
                  <a16:creationId xmlns:a16="http://schemas.microsoft.com/office/drawing/2014/main" id="{893AE51C-4A2A-D151-3584-4696C3247D1B}"/>
                </a:ext>
              </a:extLst>
            </p:cNvPr>
            <p:cNvCxnSpPr>
              <a:cxnSpLocks noChangeShapeType="1"/>
            </p:cNvCxnSpPr>
            <p:nvPr/>
          </p:nvCxnSpPr>
          <p:spPr bwMode="auto">
            <a:xfrm rot="10800000" flipV="1">
              <a:off x="7081653" y="5522811"/>
              <a:ext cx="0" cy="463550"/>
            </a:xfrm>
            <a:prstGeom prst="line">
              <a:avLst/>
            </a:prstGeom>
            <a:noFill/>
            <a:ln w="25400">
              <a:solidFill>
                <a:srgbClr val="FFFF00"/>
              </a:solidFill>
              <a:round/>
              <a:headEnd/>
              <a:tailEn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5" name="TextBox 46">
              <a:extLst>
                <a:ext uri="{FF2B5EF4-FFF2-40B4-BE49-F238E27FC236}">
                  <a16:creationId xmlns:a16="http://schemas.microsoft.com/office/drawing/2014/main" id="{68F2DD45-522F-5BA6-2189-9E2756E75F91}"/>
                </a:ext>
              </a:extLst>
            </p:cNvPr>
            <p:cNvSpPr txBox="1">
              <a:spLocks noChangeArrowheads="1"/>
            </p:cNvSpPr>
            <p:nvPr/>
          </p:nvSpPr>
          <p:spPr bwMode="auto">
            <a:xfrm>
              <a:off x="6685513" y="5827611"/>
              <a:ext cx="29585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dirty="0">
                  <a:ea typeface="ＭＳ Ｐゴシック" pitchFamily="34" charset="-128"/>
                </a:rPr>
                <a:t>D</a:t>
              </a:r>
            </a:p>
          </p:txBody>
        </p:sp>
        <p:sp>
          <p:nvSpPr>
            <p:cNvPr id="26" name="TextBox 47">
              <a:extLst>
                <a:ext uri="{FF2B5EF4-FFF2-40B4-BE49-F238E27FC236}">
                  <a16:creationId xmlns:a16="http://schemas.microsoft.com/office/drawing/2014/main" id="{2DBB949D-73F2-2BCD-9F7F-BE41464EB13E}"/>
                </a:ext>
              </a:extLst>
            </p:cNvPr>
            <p:cNvSpPr txBox="1">
              <a:spLocks noChangeArrowheads="1"/>
            </p:cNvSpPr>
            <p:nvPr/>
          </p:nvSpPr>
          <p:spPr bwMode="auto">
            <a:xfrm>
              <a:off x="7254272" y="5013833"/>
              <a:ext cx="28458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dirty="0">
                  <a:ea typeface="ＭＳ Ｐゴシック" pitchFamily="34" charset="-128"/>
                </a:rPr>
                <a:t>P</a:t>
              </a:r>
            </a:p>
          </p:txBody>
        </p:sp>
        <p:sp>
          <p:nvSpPr>
            <p:cNvPr id="27" name="TextBox 52">
              <a:extLst>
                <a:ext uri="{FF2B5EF4-FFF2-40B4-BE49-F238E27FC236}">
                  <a16:creationId xmlns:a16="http://schemas.microsoft.com/office/drawing/2014/main" id="{5F0B1B9B-CEDE-5D92-68EE-9D2D88C637AE}"/>
                </a:ext>
              </a:extLst>
            </p:cNvPr>
            <p:cNvSpPr txBox="1">
              <a:spLocks noChangeArrowheads="1"/>
            </p:cNvSpPr>
            <p:nvPr/>
          </p:nvSpPr>
          <p:spPr bwMode="auto">
            <a:xfrm>
              <a:off x="6091052" y="4989411"/>
              <a:ext cx="7105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200" dirty="0">
                  <a:ea typeface="ＭＳ Ｐゴシック" pitchFamily="34" charset="-128"/>
                </a:rPr>
                <a:t>Sodium</a:t>
              </a:r>
            </a:p>
          </p:txBody>
        </p:sp>
        <p:sp>
          <p:nvSpPr>
            <p:cNvPr id="28" name="Oval 27">
              <a:extLst>
                <a:ext uri="{FF2B5EF4-FFF2-40B4-BE49-F238E27FC236}">
                  <a16:creationId xmlns:a16="http://schemas.microsoft.com/office/drawing/2014/main" id="{D84D0F2F-D19D-70F9-7855-875C5C3A2EA4}"/>
                </a:ext>
              </a:extLst>
            </p:cNvPr>
            <p:cNvSpPr>
              <a:spLocks noChangeArrowheads="1"/>
            </p:cNvSpPr>
            <p:nvPr/>
          </p:nvSpPr>
          <p:spPr bwMode="auto">
            <a:xfrm>
              <a:off x="6597994" y="5254980"/>
              <a:ext cx="495871" cy="495870"/>
            </a:xfrm>
            <a:prstGeom prst="ellipse">
              <a:avLst/>
            </a:prstGeom>
            <a:solidFill>
              <a:srgbClr val="FF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ndParaRPr>
            </a:p>
          </p:txBody>
        </p:sp>
        <p:sp>
          <p:nvSpPr>
            <p:cNvPr id="29" name="Oval 28">
              <a:extLst>
                <a:ext uri="{FF2B5EF4-FFF2-40B4-BE49-F238E27FC236}">
                  <a16:creationId xmlns:a16="http://schemas.microsoft.com/office/drawing/2014/main" id="{90F3CE08-9D8B-85F2-9A74-3DB3A4EEAA29}"/>
                </a:ext>
              </a:extLst>
            </p:cNvPr>
            <p:cNvSpPr>
              <a:spLocks noChangeArrowheads="1"/>
            </p:cNvSpPr>
            <p:nvPr/>
          </p:nvSpPr>
          <p:spPr bwMode="auto">
            <a:xfrm>
              <a:off x="7131394" y="5254980"/>
              <a:ext cx="495871" cy="495870"/>
            </a:xfrm>
            <a:prstGeom prst="ellipse">
              <a:avLst/>
            </a:prstGeom>
            <a:solidFill>
              <a:srgbClr val="FF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ndParaRPr>
            </a:p>
          </p:txBody>
        </p:sp>
        <p:cxnSp>
          <p:nvCxnSpPr>
            <p:cNvPr id="30" name="Straight Connector 30">
              <a:extLst>
                <a:ext uri="{FF2B5EF4-FFF2-40B4-BE49-F238E27FC236}">
                  <a16:creationId xmlns:a16="http://schemas.microsoft.com/office/drawing/2014/main" id="{D8637EAD-AA18-CDFA-A938-0D8C9F363E43}"/>
                </a:ext>
              </a:extLst>
            </p:cNvPr>
            <p:cNvCxnSpPr>
              <a:cxnSpLocks noChangeShapeType="1"/>
            </p:cNvCxnSpPr>
            <p:nvPr/>
          </p:nvCxnSpPr>
          <p:spPr bwMode="auto">
            <a:xfrm flipH="1">
              <a:off x="6877477" y="5041525"/>
              <a:ext cx="228600" cy="457200"/>
            </a:xfrm>
            <a:prstGeom prst="line">
              <a:avLst/>
            </a:prstGeom>
            <a:noFill/>
            <a:ln w="25400">
              <a:solidFill>
                <a:schemeClr val="tx1"/>
              </a:solidFill>
              <a:round/>
              <a:headEnd/>
              <a:tailEn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1" name="Straight Connector 30">
              <a:extLst>
                <a:ext uri="{FF2B5EF4-FFF2-40B4-BE49-F238E27FC236}">
                  <a16:creationId xmlns:a16="http://schemas.microsoft.com/office/drawing/2014/main" id="{B63667A2-2ACC-869F-55FF-FABF8E52317C}"/>
                </a:ext>
              </a:extLst>
            </p:cNvPr>
            <p:cNvCxnSpPr>
              <a:cxnSpLocks noChangeShapeType="1"/>
            </p:cNvCxnSpPr>
            <p:nvPr/>
          </p:nvCxnSpPr>
          <p:spPr bwMode="auto">
            <a:xfrm>
              <a:off x="7121217" y="5029314"/>
              <a:ext cx="228600" cy="457200"/>
            </a:xfrm>
            <a:prstGeom prst="line">
              <a:avLst/>
            </a:prstGeom>
            <a:noFill/>
            <a:ln w="25400">
              <a:solidFill>
                <a:schemeClr val="tx1"/>
              </a:solidFill>
              <a:round/>
              <a:headEnd/>
              <a:tailEn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2" name="Straight Connector 31">
              <a:extLst>
                <a:ext uri="{FF2B5EF4-FFF2-40B4-BE49-F238E27FC236}">
                  <a16:creationId xmlns:a16="http://schemas.microsoft.com/office/drawing/2014/main" id="{274B4BBA-3C63-8C50-D396-E64E5481CBDB}"/>
                </a:ext>
              </a:extLst>
            </p:cNvPr>
            <p:cNvCxnSpPr>
              <a:cxnSpLocks noChangeShapeType="1"/>
            </p:cNvCxnSpPr>
            <p:nvPr/>
          </p:nvCxnSpPr>
          <p:spPr bwMode="auto">
            <a:xfrm flipH="1">
              <a:off x="6866829" y="5498725"/>
              <a:ext cx="502920" cy="0"/>
            </a:xfrm>
            <a:prstGeom prst="line">
              <a:avLst/>
            </a:prstGeom>
            <a:noFill/>
            <a:ln w="25400">
              <a:solidFill>
                <a:schemeClr val="tx1"/>
              </a:solidFill>
              <a:round/>
              <a:headEnd/>
              <a:tailEn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grpSp>
      <p:sp>
        <p:nvSpPr>
          <p:cNvPr id="3" name="Text Placeholder 2">
            <a:extLst>
              <a:ext uri="{FF2B5EF4-FFF2-40B4-BE49-F238E27FC236}">
                <a16:creationId xmlns:a16="http://schemas.microsoft.com/office/drawing/2014/main" id="{EDEAC238-BBF4-DF18-C864-5458234C9840}"/>
              </a:ext>
            </a:extLst>
          </p:cNvPr>
          <p:cNvSpPr>
            <a:spLocks noGrp="1"/>
          </p:cNvSpPr>
          <p:nvPr>
            <p:ph type="body" sz="quarter" idx="13"/>
          </p:nvPr>
        </p:nvSpPr>
        <p:spPr>
          <a:xfrm>
            <a:off x="457200" y="735158"/>
            <a:ext cx="8382000" cy="438150"/>
          </a:xfrm>
        </p:spPr>
        <p:txBody>
          <a:bodyPr/>
          <a:lstStyle/>
          <a:p>
            <a:r>
              <a:rPr lang="en-US" dirty="0"/>
              <a:t>Thermal design considerations</a:t>
            </a:r>
          </a:p>
        </p:txBody>
      </p:sp>
    </p:spTree>
    <p:extLst>
      <p:ext uri="{BB962C8B-B14F-4D97-AF65-F5344CB8AC3E}">
        <p14:creationId xmlns:p14="http://schemas.microsoft.com/office/powerpoint/2010/main" val="469383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19CA8-5391-B211-0243-E991A2141C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D9B59F-514B-4385-D17B-AD2F89EB7B9D}"/>
              </a:ext>
            </a:extLst>
          </p:cNvPr>
          <p:cNvSpPr>
            <a:spLocks noGrp="1"/>
          </p:cNvSpPr>
          <p:nvPr>
            <p:ph type="title"/>
          </p:nvPr>
        </p:nvSpPr>
        <p:spPr>
          <a:xfrm>
            <a:off x="457200" y="171532"/>
            <a:ext cx="8382000" cy="462949"/>
          </a:xfrm>
        </p:spPr>
        <p:txBody>
          <a:bodyPr/>
          <a:lstStyle/>
          <a:p>
            <a:r>
              <a:rPr lang="en-US" dirty="0"/>
              <a:t>KEY safety features</a:t>
            </a:r>
          </a:p>
        </p:txBody>
      </p:sp>
      <p:sp>
        <p:nvSpPr>
          <p:cNvPr id="4" name="Content Placeholder 3">
            <a:extLst>
              <a:ext uri="{FF2B5EF4-FFF2-40B4-BE49-F238E27FC236}">
                <a16:creationId xmlns:a16="http://schemas.microsoft.com/office/drawing/2014/main" id="{6C000563-CB9C-12DB-11D1-4155208FD318}"/>
              </a:ext>
            </a:extLst>
          </p:cNvPr>
          <p:cNvSpPr>
            <a:spLocks noGrp="1"/>
          </p:cNvSpPr>
          <p:nvPr>
            <p:ph sz="quarter" idx="14"/>
          </p:nvPr>
        </p:nvSpPr>
        <p:spPr>
          <a:xfrm>
            <a:off x="457199" y="1136362"/>
            <a:ext cx="8381999" cy="3712204"/>
          </a:xfrm>
        </p:spPr>
        <p:txBody>
          <a:bodyPr>
            <a:normAutofit fontScale="85000" lnSpcReduction="20000"/>
          </a:bodyPr>
          <a:lstStyle/>
          <a:p>
            <a:r>
              <a:rPr lang="en-US" dirty="0"/>
              <a:t>~100 times higher thermal conductivity compared to water</a:t>
            </a:r>
          </a:p>
          <a:p>
            <a:r>
              <a:rPr lang="en-US" dirty="0"/>
              <a:t>Wide margin to boiling (&gt;350°C) </a:t>
            </a:r>
          </a:p>
          <a:p>
            <a:r>
              <a:rPr lang="en-US" dirty="0"/>
              <a:t>Compatible with structural components and metallic fuels</a:t>
            </a:r>
          </a:p>
          <a:p>
            <a:r>
              <a:rPr lang="en-US" dirty="0"/>
              <a:t>High temperature operation (&gt;500°C core outlet temperature)</a:t>
            </a:r>
          </a:p>
          <a:p>
            <a:pPr lvl="1"/>
            <a:r>
              <a:rPr lang="en-US" dirty="0"/>
              <a:t>Allows greater thermal efficiency (~40%) for energy conversion</a:t>
            </a:r>
          </a:p>
          <a:p>
            <a:r>
              <a:rPr lang="en-US" dirty="0"/>
              <a:t>Low pressure primary and intermediate coolant system</a:t>
            </a:r>
          </a:p>
          <a:p>
            <a:pPr lvl="1"/>
            <a:r>
              <a:rPr lang="en-US" dirty="0"/>
              <a:t>No LOCA concern, no need for high-pressure coolant injection, low containment design pressure</a:t>
            </a:r>
          </a:p>
          <a:p>
            <a:pPr lvl="1"/>
            <a:r>
              <a:rPr lang="en-US" dirty="0"/>
              <a:t>Guard vessel (and guard pipes in loop type reactor) to “maintain” coolant inventory</a:t>
            </a:r>
          </a:p>
          <a:p>
            <a:r>
              <a:rPr lang="en-US" dirty="0"/>
              <a:t>Dedicated systems for decay heat removal to an ultimate heat sink</a:t>
            </a:r>
          </a:p>
          <a:p>
            <a:pPr lvl="1"/>
            <a:r>
              <a:rPr lang="en-US" dirty="0"/>
              <a:t>Large core ΔT (150°C in an SFR vs. ~30°C in an LWR) facilitates reliance on passive systems driven by natural circulation for decay heat removal</a:t>
            </a:r>
          </a:p>
          <a:p>
            <a:r>
              <a:rPr lang="en-US" dirty="0"/>
              <a:t>Simpler operation and accident management (long grace period for corrective action)</a:t>
            </a:r>
          </a:p>
          <a:p>
            <a:r>
              <a:rPr lang="en-US" dirty="0"/>
              <a:t>Liquid sodium chemically reacts with air and water, and it is opaque</a:t>
            </a:r>
          </a:p>
        </p:txBody>
      </p:sp>
      <p:sp>
        <p:nvSpPr>
          <p:cNvPr id="3" name="Text Placeholder 2">
            <a:extLst>
              <a:ext uri="{FF2B5EF4-FFF2-40B4-BE49-F238E27FC236}">
                <a16:creationId xmlns:a16="http://schemas.microsoft.com/office/drawing/2014/main" id="{B6EB6D69-CB62-9975-1D7D-B1998F6F7B7E}"/>
              </a:ext>
            </a:extLst>
          </p:cNvPr>
          <p:cNvSpPr>
            <a:spLocks noGrp="1"/>
          </p:cNvSpPr>
          <p:nvPr>
            <p:ph type="body" sz="quarter" idx="13"/>
          </p:nvPr>
        </p:nvSpPr>
        <p:spPr>
          <a:xfrm>
            <a:off x="457200" y="652032"/>
            <a:ext cx="8382000" cy="438150"/>
          </a:xfrm>
        </p:spPr>
        <p:txBody>
          <a:bodyPr/>
          <a:lstStyle/>
          <a:p>
            <a:r>
              <a:rPr lang="en-US" dirty="0"/>
              <a:t>Liquid sodium coolant</a:t>
            </a:r>
          </a:p>
        </p:txBody>
      </p:sp>
    </p:spTree>
    <p:extLst>
      <p:ext uri="{BB962C8B-B14F-4D97-AF65-F5344CB8AC3E}">
        <p14:creationId xmlns:p14="http://schemas.microsoft.com/office/powerpoint/2010/main" val="2939519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991BE-F4C9-F8DF-AC70-E34AB107D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0E7492-DAC8-2C06-9469-BC66C45FF266}"/>
              </a:ext>
            </a:extLst>
          </p:cNvPr>
          <p:cNvSpPr>
            <a:spLocks noGrp="1"/>
          </p:cNvSpPr>
          <p:nvPr>
            <p:ph type="title"/>
          </p:nvPr>
        </p:nvSpPr>
        <p:spPr>
          <a:xfrm>
            <a:off x="457200" y="325114"/>
            <a:ext cx="8382000" cy="438150"/>
          </a:xfrm>
        </p:spPr>
        <p:txBody>
          <a:bodyPr/>
          <a:lstStyle/>
          <a:p>
            <a:r>
              <a:rPr lang="en-US" dirty="0"/>
              <a:t>KEY safety features</a:t>
            </a:r>
          </a:p>
        </p:txBody>
      </p:sp>
      <p:sp>
        <p:nvSpPr>
          <p:cNvPr id="3" name="Text Placeholder 2">
            <a:extLst>
              <a:ext uri="{FF2B5EF4-FFF2-40B4-BE49-F238E27FC236}">
                <a16:creationId xmlns:a16="http://schemas.microsoft.com/office/drawing/2014/main" id="{E50D480B-3B79-097F-2ED1-138DFF0790CE}"/>
              </a:ext>
            </a:extLst>
          </p:cNvPr>
          <p:cNvSpPr>
            <a:spLocks noGrp="1"/>
          </p:cNvSpPr>
          <p:nvPr>
            <p:ph type="body" sz="quarter" idx="13"/>
          </p:nvPr>
        </p:nvSpPr>
        <p:spPr>
          <a:xfrm>
            <a:off x="457200" y="762867"/>
            <a:ext cx="8382000" cy="438150"/>
          </a:xfrm>
        </p:spPr>
        <p:txBody>
          <a:bodyPr/>
          <a:lstStyle/>
          <a:p>
            <a:r>
              <a:rPr lang="en-US" dirty="0"/>
              <a:t>Reactor physics</a:t>
            </a:r>
          </a:p>
        </p:txBody>
      </p:sp>
      <p:sp>
        <p:nvSpPr>
          <p:cNvPr id="4" name="Content Placeholder 3">
            <a:extLst>
              <a:ext uri="{FF2B5EF4-FFF2-40B4-BE49-F238E27FC236}">
                <a16:creationId xmlns:a16="http://schemas.microsoft.com/office/drawing/2014/main" id="{774CCE69-7C86-4643-D2DD-A25F1602B2DB}"/>
              </a:ext>
            </a:extLst>
          </p:cNvPr>
          <p:cNvSpPr>
            <a:spLocks noGrp="1"/>
          </p:cNvSpPr>
          <p:nvPr>
            <p:ph sz="quarter" idx="14"/>
          </p:nvPr>
        </p:nvSpPr>
        <p:spPr>
          <a:xfrm>
            <a:off x="457200" y="1274906"/>
            <a:ext cx="8229600" cy="3273425"/>
          </a:xfrm>
        </p:spPr>
        <p:txBody>
          <a:bodyPr>
            <a:normAutofit fontScale="92500" lnSpcReduction="20000"/>
          </a:bodyPr>
          <a:lstStyle/>
          <a:p>
            <a:r>
              <a:rPr lang="en-US" dirty="0"/>
              <a:t>Need for a finer multi-group cross-section structure to resolve the fast spectrum</a:t>
            </a:r>
          </a:p>
          <a:p>
            <a:pPr lvl="1"/>
            <a:r>
              <a:rPr lang="en-US" dirty="0"/>
              <a:t>Neutrons are either absorbed or they leak before they get “thermalized”</a:t>
            </a:r>
          </a:p>
          <a:p>
            <a:pPr lvl="1"/>
            <a:r>
              <a:rPr lang="en-US" dirty="0"/>
              <a:t>Mid-energy resonances contribute to significant Doppler feedback</a:t>
            </a:r>
          </a:p>
          <a:p>
            <a:r>
              <a:rPr lang="en-US" dirty="0"/>
              <a:t>Impact of energy spectrum on transmutation:</a:t>
            </a:r>
          </a:p>
          <a:p>
            <a:pPr lvl="1"/>
            <a:r>
              <a:rPr lang="en-US" dirty="0"/>
              <a:t>Fission/capture ratio is much higher in fast spectrum</a:t>
            </a:r>
          </a:p>
          <a:p>
            <a:pPr lvl="1"/>
            <a:r>
              <a:rPr lang="en-US" dirty="0"/>
              <a:t>Neutrons/fission is also greater in fast spectrum</a:t>
            </a:r>
          </a:p>
          <a:p>
            <a:pPr lvl="1"/>
            <a:r>
              <a:rPr lang="en-US" dirty="0"/>
              <a:t>Net result is more excess neutrons and less actinide generation</a:t>
            </a:r>
          </a:p>
          <a:p>
            <a:pPr lvl="2"/>
            <a:r>
              <a:rPr lang="en-US" sz="1700" dirty="0"/>
              <a:t>Greater flexibility for material selection</a:t>
            </a:r>
            <a:endParaRPr lang="en-US" dirty="0"/>
          </a:p>
          <a:p>
            <a:r>
              <a:rPr lang="en-US" dirty="0"/>
              <a:t>Fast spectrum leads to ~10× longer neutron mean-free paths</a:t>
            </a:r>
          </a:p>
          <a:p>
            <a:pPr lvl="1"/>
            <a:r>
              <a:rPr lang="en-US" dirty="0"/>
              <a:t>Negligible spatial self-shielding</a:t>
            </a:r>
          </a:p>
          <a:p>
            <a:pPr lvl="1"/>
            <a:r>
              <a:rPr lang="en-US" dirty="0"/>
              <a:t>Greater sensitivity to neutron leakage from minor geometric changes</a:t>
            </a:r>
            <a:endParaRPr lang="en-US" sz="2100" dirty="0"/>
          </a:p>
          <a:p>
            <a:pPr lvl="1"/>
            <a:r>
              <a:rPr lang="en-US" dirty="0"/>
              <a:t>Reactivity perturbations impact the whole core, instead of locally as in thermal reactors</a:t>
            </a:r>
          </a:p>
          <a:p>
            <a:endParaRPr lang="en-US" dirty="0"/>
          </a:p>
        </p:txBody>
      </p:sp>
    </p:spTree>
    <p:extLst>
      <p:ext uri="{BB962C8B-B14F-4D97-AF65-F5344CB8AC3E}">
        <p14:creationId xmlns:p14="http://schemas.microsoft.com/office/powerpoint/2010/main" val="2588377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A1DFC-DCBE-6EC5-4E91-BBA9EBCB68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920606-09F3-F3E6-5E50-0CB85350A11E}"/>
              </a:ext>
            </a:extLst>
          </p:cNvPr>
          <p:cNvSpPr>
            <a:spLocks noGrp="1"/>
          </p:cNvSpPr>
          <p:nvPr>
            <p:ph type="title"/>
          </p:nvPr>
        </p:nvSpPr>
        <p:spPr>
          <a:xfrm>
            <a:off x="457200" y="271896"/>
            <a:ext cx="8382000" cy="556022"/>
          </a:xfrm>
        </p:spPr>
        <p:txBody>
          <a:bodyPr/>
          <a:lstStyle/>
          <a:p>
            <a:r>
              <a:rPr lang="en-US" dirty="0"/>
              <a:t>KEY safety features</a:t>
            </a:r>
          </a:p>
        </p:txBody>
      </p:sp>
      <p:sp>
        <p:nvSpPr>
          <p:cNvPr id="3" name="Text Placeholder 2">
            <a:extLst>
              <a:ext uri="{FF2B5EF4-FFF2-40B4-BE49-F238E27FC236}">
                <a16:creationId xmlns:a16="http://schemas.microsoft.com/office/drawing/2014/main" id="{0C51859E-07D2-8257-E085-A9F107D8C841}"/>
              </a:ext>
            </a:extLst>
          </p:cNvPr>
          <p:cNvSpPr>
            <a:spLocks noGrp="1"/>
          </p:cNvSpPr>
          <p:nvPr>
            <p:ph type="body" sz="quarter" idx="13"/>
          </p:nvPr>
        </p:nvSpPr>
        <p:spPr>
          <a:xfrm>
            <a:off x="457200" y="827521"/>
            <a:ext cx="8382000" cy="438150"/>
          </a:xfrm>
        </p:spPr>
        <p:txBody>
          <a:bodyPr/>
          <a:lstStyle/>
          <a:p>
            <a:r>
              <a:rPr lang="en-US" dirty="0"/>
              <a:t>Reactor physics (cont.)</a:t>
            </a:r>
          </a:p>
        </p:txBody>
      </p:sp>
      <p:sp>
        <p:nvSpPr>
          <p:cNvPr id="4" name="Content Placeholder 3">
            <a:extLst>
              <a:ext uri="{FF2B5EF4-FFF2-40B4-BE49-F238E27FC236}">
                <a16:creationId xmlns:a16="http://schemas.microsoft.com/office/drawing/2014/main" id="{8FD320A0-C669-F003-1380-1FB8088C45A9}"/>
              </a:ext>
            </a:extLst>
          </p:cNvPr>
          <p:cNvSpPr>
            <a:spLocks noGrp="1"/>
          </p:cNvSpPr>
          <p:nvPr>
            <p:ph sz="quarter" idx="14"/>
          </p:nvPr>
        </p:nvSpPr>
        <p:spPr>
          <a:xfrm>
            <a:off x="457199" y="1311851"/>
            <a:ext cx="8381999" cy="3273425"/>
          </a:xfrm>
        </p:spPr>
        <p:txBody>
          <a:bodyPr>
            <a:normAutofit/>
          </a:bodyPr>
          <a:lstStyle/>
          <a:p>
            <a:r>
              <a:rPr lang="en-US" dirty="0"/>
              <a:t>High core power density (~5X in comparison to an LWR)</a:t>
            </a:r>
          </a:p>
          <a:p>
            <a:r>
              <a:rPr lang="en-US" dirty="0"/>
              <a:t>Breeding or transmutation of transuranic waste products</a:t>
            </a:r>
          </a:p>
          <a:p>
            <a:pPr lvl="1"/>
            <a:r>
              <a:rPr lang="en-US" dirty="0"/>
              <a:t>Fast reactors are typically intended for closed fuel cycle</a:t>
            </a:r>
          </a:p>
          <a:p>
            <a:pPr lvl="2"/>
            <a:r>
              <a:rPr lang="en-US" sz="1600" dirty="0"/>
              <a:t>Uranium conversion leads to improved resource utilization and waste minimization</a:t>
            </a:r>
          </a:p>
          <a:p>
            <a:pPr lvl="1"/>
            <a:r>
              <a:rPr lang="en-US" dirty="0"/>
              <a:t>Long core life with breed-and-burn concepts</a:t>
            </a:r>
          </a:p>
          <a:p>
            <a:pPr lvl="1"/>
            <a:r>
              <a:rPr lang="en-US" dirty="0"/>
              <a:t>But higher enrichment is needed to achieve initial criticality (HALEU fuel)</a:t>
            </a:r>
          </a:p>
          <a:p>
            <a:r>
              <a:rPr lang="en-US" dirty="0"/>
              <a:t>Inherent safety owing to “net” negative reactivity feedback during accidents with elevated core/coolant temperatures</a:t>
            </a:r>
          </a:p>
          <a:p>
            <a:pPr lvl="1"/>
            <a:r>
              <a:rPr lang="en-US" dirty="0"/>
              <a:t>For large cores, sodium void worth can be positive</a:t>
            </a:r>
          </a:p>
          <a:p>
            <a:r>
              <a:rPr lang="en-US" dirty="0"/>
              <a:t>Shielding challenges unique to fast neutron spectrum</a:t>
            </a:r>
          </a:p>
          <a:p>
            <a:endParaRPr lang="en-US" dirty="0"/>
          </a:p>
        </p:txBody>
      </p:sp>
    </p:spTree>
    <p:extLst>
      <p:ext uri="{BB962C8B-B14F-4D97-AF65-F5344CB8AC3E}">
        <p14:creationId xmlns:p14="http://schemas.microsoft.com/office/powerpoint/2010/main" val="1817933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41253-9617-BF3E-D8A3-256364DD40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6C24AA-9E39-CE9C-CD73-64F43AD078AD}"/>
              </a:ext>
            </a:extLst>
          </p:cNvPr>
          <p:cNvSpPr>
            <a:spLocks noGrp="1"/>
          </p:cNvSpPr>
          <p:nvPr>
            <p:ph type="title"/>
          </p:nvPr>
        </p:nvSpPr>
        <p:spPr>
          <a:xfrm>
            <a:off x="457200" y="249384"/>
            <a:ext cx="8382000" cy="495408"/>
          </a:xfrm>
        </p:spPr>
        <p:txBody>
          <a:bodyPr/>
          <a:lstStyle/>
          <a:p>
            <a:r>
              <a:rPr lang="en-US" dirty="0"/>
              <a:t>KEY safety features</a:t>
            </a:r>
          </a:p>
        </p:txBody>
      </p:sp>
      <p:sp>
        <p:nvSpPr>
          <p:cNvPr id="4" name="Content Placeholder 3">
            <a:extLst>
              <a:ext uri="{FF2B5EF4-FFF2-40B4-BE49-F238E27FC236}">
                <a16:creationId xmlns:a16="http://schemas.microsoft.com/office/drawing/2014/main" id="{C4602BB9-B8C6-D426-0302-1133EF5B6BDD}"/>
              </a:ext>
            </a:extLst>
          </p:cNvPr>
          <p:cNvSpPr>
            <a:spLocks noGrp="1"/>
          </p:cNvSpPr>
          <p:nvPr>
            <p:ph sz="quarter" idx="14"/>
          </p:nvPr>
        </p:nvSpPr>
        <p:spPr>
          <a:xfrm>
            <a:off x="457201" y="1186392"/>
            <a:ext cx="6303818" cy="3542626"/>
          </a:xfrm>
        </p:spPr>
        <p:txBody>
          <a:bodyPr>
            <a:normAutofit fontScale="92500" lnSpcReduction="20000"/>
          </a:bodyPr>
          <a:lstStyle/>
          <a:p>
            <a:r>
              <a:rPr lang="en-US" dirty="0"/>
              <a:t>Design is expected to assure that</a:t>
            </a:r>
          </a:p>
          <a:p>
            <a:pPr lvl="1"/>
            <a:r>
              <a:rPr lang="en-US" dirty="0"/>
              <a:t>Fuel is not damaged during operational states</a:t>
            </a:r>
          </a:p>
          <a:p>
            <a:pPr lvl="1"/>
            <a:r>
              <a:rPr lang="en-US" dirty="0"/>
              <a:t>Fuel damage during postulated accidents does not propagate and core </a:t>
            </a:r>
            <a:r>
              <a:rPr lang="en-US" dirty="0" err="1"/>
              <a:t>coolability</a:t>
            </a:r>
            <a:r>
              <a:rPr lang="en-US" dirty="0"/>
              <a:t> is maintained</a:t>
            </a:r>
          </a:p>
          <a:p>
            <a:r>
              <a:rPr lang="en-US" dirty="0"/>
              <a:t>Fast reactor fuels can reach higher burnup than LWR fuels with higher initial fissile loading and opportunity for “breed &amp; burn”</a:t>
            </a:r>
          </a:p>
          <a:p>
            <a:r>
              <a:rPr lang="en-US" dirty="0"/>
              <a:t>Fuel modeling capabilities should account for:</a:t>
            </a:r>
          </a:p>
          <a:p>
            <a:pPr lvl="1"/>
            <a:r>
              <a:rPr lang="en-US" dirty="0"/>
              <a:t>Fast neutron irradiation induced swelling (greater in a fast neutron spectrum)</a:t>
            </a:r>
          </a:p>
          <a:p>
            <a:pPr lvl="1"/>
            <a:r>
              <a:rPr lang="en-US" dirty="0"/>
              <a:t>Thermal and irradiation induced creep</a:t>
            </a:r>
          </a:p>
          <a:p>
            <a:pPr lvl="1"/>
            <a:r>
              <a:rPr lang="en-US" dirty="0"/>
              <a:t>Mechanical stresses from internal fission gas pressure</a:t>
            </a:r>
          </a:p>
          <a:p>
            <a:pPr lvl="1"/>
            <a:r>
              <a:rPr lang="en-US" dirty="0"/>
              <a:t>Thermal stresses from temperature gradients</a:t>
            </a:r>
          </a:p>
          <a:p>
            <a:pPr lvl="1"/>
            <a:r>
              <a:rPr lang="en-US" dirty="0"/>
              <a:t>Fuel-cladding chemical and mechanical interactions</a:t>
            </a:r>
          </a:p>
          <a:p>
            <a:pPr lvl="1"/>
            <a:r>
              <a:rPr lang="en-US" dirty="0"/>
              <a:t>Flow-induced vibration and fretting</a:t>
            </a:r>
          </a:p>
        </p:txBody>
      </p:sp>
      <p:sp>
        <p:nvSpPr>
          <p:cNvPr id="3" name="Text Placeholder 2">
            <a:extLst>
              <a:ext uri="{FF2B5EF4-FFF2-40B4-BE49-F238E27FC236}">
                <a16:creationId xmlns:a16="http://schemas.microsoft.com/office/drawing/2014/main" id="{F755AA0A-B912-6794-34DE-A459C33188EC}"/>
              </a:ext>
            </a:extLst>
          </p:cNvPr>
          <p:cNvSpPr>
            <a:spLocks noGrp="1"/>
          </p:cNvSpPr>
          <p:nvPr>
            <p:ph type="body" sz="quarter" idx="13"/>
          </p:nvPr>
        </p:nvSpPr>
        <p:spPr>
          <a:xfrm>
            <a:off x="457200" y="735157"/>
            <a:ext cx="8382000" cy="438150"/>
          </a:xfrm>
        </p:spPr>
        <p:txBody>
          <a:bodyPr/>
          <a:lstStyle/>
          <a:p>
            <a:r>
              <a:rPr lang="en-US" dirty="0"/>
              <a:t>Fuels</a:t>
            </a:r>
          </a:p>
        </p:txBody>
      </p:sp>
      <p:grpSp>
        <p:nvGrpSpPr>
          <p:cNvPr id="5" name="Group 4">
            <a:extLst>
              <a:ext uri="{FF2B5EF4-FFF2-40B4-BE49-F238E27FC236}">
                <a16:creationId xmlns:a16="http://schemas.microsoft.com/office/drawing/2014/main" id="{DC0FF5C8-8C2A-0953-FA1D-92A8D4DBB1C7}"/>
              </a:ext>
            </a:extLst>
          </p:cNvPr>
          <p:cNvGrpSpPr>
            <a:grpSpLocks/>
          </p:cNvGrpSpPr>
          <p:nvPr/>
        </p:nvGrpSpPr>
        <p:grpSpPr bwMode="auto">
          <a:xfrm>
            <a:off x="6865112" y="92929"/>
            <a:ext cx="2288124" cy="2339311"/>
            <a:chOff x="1595437" y="3333115"/>
            <a:chExt cx="2742565" cy="3085150"/>
          </a:xfrm>
        </p:grpSpPr>
        <p:pic>
          <p:nvPicPr>
            <p:cNvPr id="6" name="Picture 3" descr="X:\FFTF\Baseline Report\50x images.jpg">
              <a:extLst>
                <a:ext uri="{FF2B5EF4-FFF2-40B4-BE49-F238E27FC236}">
                  <a16:creationId xmlns:a16="http://schemas.microsoft.com/office/drawing/2014/main" id="{9B794796-1D61-140B-2566-2B062F8CC73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95437" y="3333115"/>
              <a:ext cx="2742565" cy="2752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55A8FB8F-62E5-E193-6C17-EA3CF2D868E3}"/>
                </a:ext>
              </a:extLst>
            </p:cNvPr>
            <p:cNvSpPr txBox="1">
              <a:spLocks noChangeArrowheads="1"/>
            </p:cNvSpPr>
            <p:nvPr/>
          </p:nvSpPr>
          <p:spPr bwMode="auto">
            <a:xfrm>
              <a:off x="1645920" y="6075680"/>
              <a:ext cx="2570480" cy="3425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i="1">
                  <a:solidFill>
                    <a:schemeClr val="tx1"/>
                  </a:solidFill>
                  <a:latin typeface="Arial" charset="0"/>
                  <a:ea typeface="ＭＳ Ｐゴシック" charset="0"/>
                  <a:cs typeface="ＭＳ Ｐゴシック" charset="0"/>
                </a:defRPr>
              </a:lvl1pPr>
              <a:lvl2pPr marL="742950" indent="-285750" eaLnBrk="0" hangingPunct="0">
                <a:defRPr sz="1600" i="1">
                  <a:solidFill>
                    <a:schemeClr val="tx1"/>
                  </a:solidFill>
                  <a:latin typeface="Arial" charset="0"/>
                  <a:ea typeface="ＭＳ Ｐゴシック" charset="0"/>
                </a:defRPr>
              </a:lvl2pPr>
              <a:lvl3pPr marL="1143000" indent="-228600" eaLnBrk="0" hangingPunct="0">
                <a:defRPr sz="1600" i="1">
                  <a:solidFill>
                    <a:schemeClr val="tx1"/>
                  </a:solidFill>
                  <a:latin typeface="Arial" charset="0"/>
                  <a:ea typeface="ＭＳ Ｐゴシック" charset="0"/>
                </a:defRPr>
              </a:lvl3pPr>
              <a:lvl4pPr marL="1600200" indent="-228600" eaLnBrk="0" hangingPunct="0">
                <a:defRPr sz="1600" i="1">
                  <a:solidFill>
                    <a:schemeClr val="tx1"/>
                  </a:solidFill>
                  <a:latin typeface="Arial" charset="0"/>
                  <a:ea typeface="ＭＳ Ｐゴシック" charset="0"/>
                </a:defRPr>
              </a:lvl4pPr>
              <a:lvl5pPr marL="2057400" indent="-228600" eaLnBrk="0" hangingPunct="0">
                <a:defRPr sz="1600" i="1">
                  <a:solidFill>
                    <a:schemeClr val="tx1"/>
                  </a:solidFill>
                  <a:latin typeface="Arial" charset="0"/>
                  <a:ea typeface="ＭＳ Ｐゴシック" charset="0"/>
                </a:defRPr>
              </a:lvl5pPr>
              <a:lvl6pPr marL="2514600" indent="-228600" eaLnBrk="0" fontAlgn="base" hangingPunct="0">
                <a:spcBef>
                  <a:spcPct val="0"/>
                </a:spcBef>
                <a:spcAft>
                  <a:spcPct val="0"/>
                </a:spcAft>
                <a:defRPr sz="1600" i="1">
                  <a:solidFill>
                    <a:schemeClr val="tx1"/>
                  </a:solidFill>
                  <a:latin typeface="Arial" charset="0"/>
                  <a:ea typeface="ＭＳ Ｐゴシック" charset="0"/>
                </a:defRPr>
              </a:lvl6pPr>
              <a:lvl7pPr marL="2971800" indent="-228600" eaLnBrk="0" fontAlgn="base" hangingPunct="0">
                <a:spcBef>
                  <a:spcPct val="0"/>
                </a:spcBef>
                <a:spcAft>
                  <a:spcPct val="0"/>
                </a:spcAft>
                <a:defRPr sz="1600" i="1">
                  <a:solidFill>
                    <a:schemeClr val="tx1"/>
                  </a:solidFill>
                  <a:latin typeface="Arial" charset="0"/>
                  <a:ea typeface="ＭＳ Ｐゴシック" charset="0"/>
                </a:defRPr>
              </a:lvl7pPr>
              <a:lvl8pPr marL="3429000" indent="-228600" eaLnBrk="0" fontAlgn="base" hangingPunct="0">
                <a:spcBef>
                  <a:spcPct val="0"/>
                </a:spcBef>
                <a:spcAft>
                  <a:spcPct val="0"/>
                </a:spcAft>
                <a:defRPr sz="1600" i="1">
                  <a:solidFill>
                    <a:schemeClr val="tx1"/>
                  </a:solidFill>
                  <a:latin typeface="Arial" charset="0"/>
                  <a:ea typeface="ＭＳ Ｐゴシック" charset="0"/>
                </a:defRPr>
              </a:lvl8pPr>
              <a:lvl9pPr marL="3886200" indent="-228600" eaLnBrk="0" fontAlgn="base" hangingPunct="0">
                <a:spcBef>
                  <a:spcPct val="0"/>
                </a:spcBef>
                <a:spcAft>
                  <a:spcPct val="0"/>
                </a:spcAft>
                <a:defRPr sz="1600" i="1">
                  <a:solidFill>
                    <a:schemeClr val="tx1"/>
                  </a:solidFill>
                  <a:latin typeface="Arial" charset="0"/>
                  <a:ea typeface="ＭＳ Ｐゴシック" charset="0"/>
                </a:defRPr>
              </a:lvl9pPr>
            </a:lstStyle>
            <a:p>
              <a:pPr algn="ctr" eaLnBrk="1" hangingPunct="1"/>
              <a:r>
                <a:rPr lang="en-US" sz="1200" b="1" i="0" dirty="0">
                  <a:solidFill>
                    <a:srgbClr val="067EE1"/>
                  </a:solidFill>
                </a:rPr>
                <a:t>High Burnup MOX Fuel</a:t>
              </a:r>
            </a:p>
          </p:txBody>
        </p:sp>
      </p:grpSp>
      <p:grpSp>
        <p:nvGrpSpPr>
          <p:cNvPr id="8" name="Group 7">
            <a:extLst>
              <a:ext uri="{FF2B5EF4-FFF2-40B4-BE49-F238E27FC236}">
                <a16:creationId xmlns:a16="http://schemas.microsoft.com/office/drawing/2014/main" id="{B66AA651-E713-018E-7274-6F60E6863F25}"/>
              </a:ext>
            </a:extLst>
          </p:cNvPr>
          <p:cNvGrpSpPr>
            <a:grpSpLocks/>
          </p:cNvGrpSpPr>
          <p:nvPr/>
        </p:nvGrpSpPr>
        <p:grpSpPr bwMode="auto">
          <a:xfrm>
            <a:off x="6784542" y="2599458"/>
            <a:ext cx="2255950" cy="2332633"/>
            <a:chOff x="4704080" y="3333432"/>
            <a:chExt cx="2844800" cy="3037435"/>
          </a:xfrm>
        </p:grpSpPr>
        <p:pic>
          <p:nvPicPr>
            <p:cNvPr id="9" name="Picture 4" descr="82T_2_50X_Montage_fiducial.jpg">
              <a:extLst>
                <a:ext uri="{FF2B5EF4-FFF2-40B4-BE49-F238E27FC236}">
                  <a16:creationId xmlns:a16="http://schemas.microsoft.com/office/drawing/2014/main" id="{205150AA-F28F-F78D-C938-021FC6C9EB4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05680" y="3333432"/>
              <a:ext cx="2743200" cy="267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cap="sq">
                  <a:solidFill>
                    <a:srgbClr val="000000"/>
                  </a:solidFill>
                  <a:miter lim="800000"/>
                  <a:headEnd/>
                  <a:tailEnd/>
                </a14:hiddenLine>
              </a:ext>
            </a:extLst>
          </p:spPr>
        </p:pic>
        <p:sp>
          <p:nvSpPr>
            <p:cNvPr id="10" name="TextBox 9">
              <a:extLst>
                <a:ext uri="{FF2B5EF4-FFF2-40B4-BE49-F238E27FC236}">
                  <a16:creationId xmlns:a16="http://schemas.microsoft.com/office/drawing/2014/main" id="{29B05BD8-011B-6887-9AC0-D25F95B70C86}"/>
                </a:ext>
              </a:extLst>
            </p:cNvPr>
            <p:cNvSpPr txBox="1">
              <a:spLocks noChangeArrowheads="1"/>
            </p:cNvSpPr>
            <p:nvPr/>
          </p:nvSpPr>
          <p:spPr bwMode="auto">
            <a:xfrm>
              <a:off x="4704080" y="6004559"/>
              <a:ext cx="2844800" cy="366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600" i="1">
                  <a:solidFill>
                    <a:schemeClr val="tx1"/>
                  </a:solidFill>
                  <a:latin typeface="Arial" charset="0"/>
                  <a:ea typeface="ＭＳ Ｐゴシック" charset="0"/>
                  <a:cs typeface="ＭＳ Ｐゴシック" charset="0"/>
                </a:defRPr>
              </a:lvl1pPr>
              <a:lvl2pPr marL="742950" indent="-285750" eaLnBrk="0" hangingPunct="0">
                <a:defRPr sz="1600" i="1">
                  <a:solidFill>
                    <a:schemeClr val="tx1"/>
                  </a:solidFill>
                  <a:latin typeface="Arial" charset="0"/>
                  <a:ea typeface="ＭＳ Ｐゴシック" charset="0"/>
                </a:defRPr>
              </a:lvl2pPr>
              <a:lvl3pPr marL="1143000" indent="-228600" eaLnBrk="0" hangingPunct="0">
                <a:defRPr sz="1600" i="1">
                  <a:solidFill>
                    <a:schemeClr val="tx1"/>
                  </a:solidFill>
                  <a:latin typeface="Arial" charset="0"/>
                  <a:ea typeface="ＭＳ Ｐゴシック" charset="0"/>
                </a:defRPr>
              </a:lvl3pPr>
              <a:lvl4pPr marL="1600200" indent="-228600" eaLnBrk="0" hangingPunct="0">
                <a:defRPr sz="1600" i="1">
                  <a:solidFill>
                    <a:schemeClr val="tx1"/>
                  </a:solidFill>
                  <a:latin typeface="Arial" charset="0"/>
                  <a:ea typeface="ＭＳ Ｐゴシック" charset="0"/>
                </a:defRPr>
              </a:lvl4pPr>
              <a:lvl5pPr marL="2057400" indent="-228600" eaLnBrk="0" hangingPunct="0">
                <a:defRPr sz="1600" i="1">
                  <a:solidFill>
                    <a:schemeClr val="tx1"/>
                  </a:solidFill>
                  <a:latin typeface="Arial" charset="0"/>
                  <a:ea typeface="ＭＳ Ｐゴシック" charset="0"/>
                </a:defRPr>
              </a:lvl5pPr>
              <a:lvl6pPr marL="2514600" indent="-228600" eaLnBrk="0" fontAlgn="base" hangingPunct="0">
                <a:spcBef>
                  <a:spcPct val="0"/>
                </a:spcBef>
                <a:spcAft>
                  <a:spcPct val="0"/>
                </a:spcAft>
                <a:defRPr sz="1600" i="1">
                  <a:solidFill>
                    <a:schemeClr val="tx1"/>
                  </a:solidFill>
                  <a:latin typeface="Arial" charset="0"/>
                  <a:ea typeface="ＭＳ Ｐゴシック" charset="0"/>
                </a:defRPr>
              </a:lvl6pPr>
              <a:lvl7pPr marL="2971800" indent="-228600" eaLnBrk="0" fontAlgn="base" hangingPunct="0">
                <a:spcBef>
                  <a:spcPct val="0"/>
                </a:spcBef>
                <a:spcAft>
                  <a:spcPct val="0"/>
                </a:spcAft>
                <a:defRPr sz="1600" i="1">
                  <a:solidFill>
                    <a:schemeClr val="tx1"/>
                  </a:solidFill>
                  <a:latin typeface="Arial" charset="0"/>
                  <a:ea typeface="ＭＳ Ｐゴシック" charset="0"/>
                </a:defRPr>
              </a:lvl7pPr>
              <a:lvl8pPr marL="3429000" indent="-228600" eaLnBrk="0" fontAlgn="base" hangingPunct="0">
                <a:spcBef>
                  <a:spcPct val="0"/>
                </a:spcBef>
                <a:spcAft>
                  <a:spcPct val="0"/>
                </a:spcAft>
                <a:defRPr sz="1600" i="1">
                  <a:solidFill>
                    <a:schemeClr val="tx1"/>
                  </a:solidFill>
                  <a:latin typeface="Arial" charset="0"/>
                  <a:ea typeface="ＭＳ Ｐゴシック" charset="0"/>
                </a:defRPr>
              </a:lvl8pPr>
              <a:lvl9pPr marL="3886200" indent="-228600" eaLnBrk="0" fontAlgn="base" hangingPunct="0">
                <a:spcBef>
                  <a:spcPct val="0"/>
                </a:spcBef>
                <a:spcAft>
                  <a:spcPct val="0"/>
                </a:spcAft>
                <a:defRPr sz="1600" i="1">
                  <a:solidFill>
                    <a:schemeClr val="tx1"/>
                  </a:solidFill>
                  <a:latin typeface="Arial" charset="0"/>
                  <a:ea typeface="ＭＳ Ｐゴシック" charset="0"/>
                </a:defRPr>
              </a:lvl9pPr>
            </a:lstStyle>
            <a:p>
              <a:pPr algn="ctr" eaLnBrk="1" hangingPunct="1"/>
              <a:r>
                <a:rPr lang="en-US" sz="1200" b="1" i="0" dirty="0">
                  <a:solidFill>
                    <a:srgbClr val="067EE1"/>
                  </a:solidFill>
                </a:rPr>
                <a:t>Metal Fuel with HT9 Clad</a:t>
              </a:r>
            </a:p>
          </p:txBody>
        </p:sp>
      </p:grpSp>
    </p:spTree>
    <p:extLst>
      <p:ext uri="{BB962C8B-B14F-4D97-AF65-F5344CB8AC3E}">
        <p14:creationId xmlns:p14="http://schemas.microsoft.com/office/powerpoint/2010/main" val="1173857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65853-C9B0-B515-3F26-04C998D326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E35630-5020-6E29-7C39-219A4CF936D0}"/>
              </a:ext>
            </a:extLst>
          </p:cNvPr>
          <p:cNvSpPr>
            <a:spLocks noGrp="1"/>
          </p:cNvSpPr>
          <p:nvPr>
            <p:ph type="title"/>
          </p:nvPr>
        </p:nvSpPr>
        <p:spPr>
          <a:xfrm>
            <a:off x="457200" y="-150284"/>
            <a:ext cx="8382000" cy="746522"/>
          </a:xfrm>
        </p:spPr>
        <p:txBody>
          <a:bodyPr/>
          <a:lstStyle/>
          <a:p>
            <a:r>
              <a:rPr lang="en-US" dirty="0"/>
              <a:t>Fuel types</a:t>
            </a:r>
          </a:p>
        </p:txBody>
      </p:sp>
      <p:sp>
        <p:nvSpPr>
          <p:cNvPr id="3" name="Text Placeholder 2">
            <a:extLst>
              <a:ext uri="{FF2B5EF4-FFF2-40B4-BE49-F238E27FC236}">
                <a16:creationId xmlns:a16="http://schemas.microsoft.com/office/drawing/2014/main" id="{1F7CBBDC-6AC9-8080-7E32-9EAAC28019C5}"/>
              </a:ext>
            </a:extLst>
          </p:cNvPr>
          <p:cNvSpPr>
            <a:spLocks noGrp="1"/>
          </p:cNvSpPr>
          <p:nvPr>
            <p:ph type="body" sz="quarter" idx="13"/>
          </p:nvPr>
        </p:nvSpPr>
        <p:spPr>
          <a:xfrm>
            <a:off x="457200" y="595841"/>
            <a:ext cx="8382000" cy="438150"/>
          </a:xfrm>
        </p:spPr>
        <p:txBody>
          <a:bodyPr/>
          <a:lstStyle/>
          <a:p>
            <a:r>
              <a:rPr lang="en-US" dirty="0"/>
              <a:t>Oxide vs. metallic fuel comparisons</a:t>
            </a:r>
          </a:p>
        </p:txBody>
      </p:sp>
      <p:pic>
        <p:nvPicPr>
          <p:cNvPr id="5" name="Picture 4">
            <a:extLst>
              <a:ext uri="{FF2B5EF4-FFF2-40B4-BE49-F238E27FC236}">
                <a16:creationId xmlns:a16="http://schemas.microsoft.com/office/drawing/2014/main" id="{18F4FEBF-0610-B668-FA1C-FE4908639B77}"/>
              </a:ext>
            </a:extLst>
          </p:cNvPr>
          <p:cNvPicPr>
            <a:picLocks noChangeAspect="1"/>
          </p:cNvPicPr>
          <p:nvPr/>
        </p:nvPicPr>
        <p:blipFill>
          <a:blip r:embed="rId2"/>
          <a:stretch>
            <a:fillRect/>
          </a:stretch>
        </p:blipFill>
        <p:spPr>
          <a:xfrm>
            <a:off x="547591" y="1075282"/>
            <a:ext cx="7617355" cy="3482218"/>
          </a:xfrm>
          <a:prstGeom prst="rect">
            <a:avLst/>
          </a:prstGeom>
        </p:spPr>
      </p:pic>
    </p:spTree>
    <p:extLst>
      <p:ext uri="{BB962C8B-B14F-4D97-AF65-F5344CB8AC3E}">
        <p14:creationId xmlns:p14="http://schemas.microsoft.com/office/powerpoint/2010/main" val="2937441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9A46-CD6C-57A0-D929-4F7A75575FEF}"/>
              </a:ext>
            </a:extLst>
          </p:cNvPr>
          <p:cNvSpPr>
            <a:spLocks noGrp="1"/>
          </p:cNvSpPr>
          <p:nvPr>
            <p:ph type="title"/>
          </p:nvPr>
        </p:nvSpPr>
        <p:spPr/>
        <p:txBody>
          <a:bodyPr/>
          <a:lstStyle/>
          <a:p>
            <a:r>
              <a:rPr lang="en-US" dirty="0"/>
              <a:t>Safety approach</a:t>
            </a:r>
          </a:p>
        </p:txBody>
      </p:sp>
      <p:sp>
        <p:nvSpPr>
          <p:cNvPr id="3" name="Text Placeholder 2">
            <a:extLst>
              <a:ext uri="{FF2B5EF4-FFF2-40B4-BE49-F238E27FC236}">
                <a16:creationId xmlns:a16="http://schemas.microsoft.com/office/drawing/2014/main" id="{B2F9A72A-AEEC-5DF9-D1A9-61D9E7766E02}"/>
              </a:ext>
            </a:extLst>
          </p:cNvPr>
          <p:cNvSpPr>
            <a:spLocks noGrp="1"/>
          </p:cNvSpPr>
          <p:nvPr>
            <p:ph type="body" sz="quarter" idx="13"/>
          </p:nvPr>
        </p:nvSpPr>
        <p:spPr/>
        <p:txBody>
          <a:bodyPr/>
          <a:lstStyle/>
          <a:p>
            <a:r>
              <a:rPr lang="en-US" dirty="0"/>
              <a:t>Defense in depth</a:t>
            </a:r>
          </a:p>
        </p:txBody>
      </p:sp>
      <p:sp>
        <p:nvSpPr>
          <p:cNvPr id="4" name="Content Placeholder 3">
            <a:extLst>
              <a:ext uri="{FF2B5EF4-FFF2-40B4-BE49-F238E27FC236}">
                <a16:creationId xmlns:a16="http://schemas.microsoft.com/office/drawing/2014/main" id="{BD818485-382B-3F83-B93C-C4C9C59348CC}"/>
              </a:ext>
            </a:extLst>
          </p:cNvPr>
          <p:cNvSpPr>
            <a:spLocks noGrp="1"/>
          </p:cNvSpPr>
          <p:nvPr>
            <p:ph sz="quarter" idx="14"/>
          </p:nvPr>
        </p:nvSpPr>
        <p:spPr>
          <a:xfrm>
            <a:off x="457199" y="1431925"/>
            <a:ext cx="8160327" cy="3273425"/>
          </a:xfrm>
        </p:spPr>
        <p:txBody>
          <a:bodyPr>
            <a:normAutofit fontScale="92500" lnSpcReduction="10000"/>
          </a:bodyPr>
          <a:lstStyle/>
          <a:p>
            <a:r>
              <a:rPr lang="en-US" dirty="0"/>
              <a:t>Defense‐in‐depth is the key concept for fast reactor safety</a:t>
            </a:r>
          </a:p>
          <a:p>
            <a:r>
              <a:rPr lang="en-US" dirty="0"/>
              <a:t>Fast reactor reliability and safety goals:</a:t>
            </a:r>
          </a:p>
          <a:p>
            <a:pPr lvl="1"/>
            <a:r>
              <a:rPr lang="en-US" dirty="0"/>
              <a:t>Excellence in operational safety and reliability</a:t>
            </a:r>
          </a:p>
          <a:p>
            <a:pPr lvl="1"/>
            <a:r>
              <a:rPr lang="en-US" dirty="0"/>
              <a:t>Low likelihood and degree of core damage</a:t>
            </a:r>
          </a:p>
          <a:p>
            <a:pPr lvl="1"/>
            <a:r>
              <a:rPr lang="en-US" dirty="0"/>
              <a:t>Smaller emergency planning zone</a:t>
            </a:r>
          </a:p>
          <a:p>
            <a:r>
              <a:rPr lang="en-US" dirty="0"/>
              <a:t>The traditional approach to demonstrating defense‐in‐depth compliance is deterministic, but a combination of deterministic and probabilistic approaches is increasingly recommended </a:t>
            </a:r>
          </a:p>
          <a:p>
            <a:pPr lvl="1"/>
            <a:r>
              <a:rPr lang="en-US" dirty="0"/>
              <a:t>Risk‐informed safety approach considers both probability and consequences of postulated accidents</a:t>
            </a:r>
          </a:p>
          <a:p>
            <a:pPr lvl="1"/>
            <a:r>
              <a:rPr lang="en-US" dirty="0"/>
              <a:t>Accidents with large consequences are reduced in risk significance by requiring that their likelihood are acceptably small</a:t>
            </a:r>
          </a:p>
        </p:txBody>
      </p:sp>
      <p:sp>
        <p:nvSpPr>
          <p:cNvPr id="5" name="TextBox 4">
            <a:extLst>
              <a:ext uri="{FF2B5EF4-FFF2-40B4-BE49-F238E27FC236}">
                <a16:creationId xmlns:a16="http://schemas.microsoft.com/office/drawing/2014/main" id="{ECBD9B5A-17D0-E7D6-C3D3-E446758555A8}"/>
              </a:ext>
            </a:extLst>
          </p:cNvPr>
          <p:cNvSpPr txBox="1"/>
          <p:nvPr/>
        </p:nvSpPr>
        <p:spPr>
          <a:xfrm>
            <a:off x="4195271" y="2534259"/>
            <a:ext cx="2667308" cy="338554"/>
          </a:xfrm>
          <a:prstGeom prst="rect">
            <a:avLst/>
          </a:prstGeom>
          <a:noFill/>
        </p:spPr>
        <p:txBody>
          <a:bodyPr wrap="square" rtlCol="0">
            <a:spAutoFit/>
          </a:bodyPr>
          <a:lstStyle/>
          <a:p>
            <a:r>
              <a:rPr lang="en-US" sz="1600" dirty="0">
                <a:solidFill>
                  <a:srgbClr val="C00000"/>
                </a:solidFill>
              </a:rPr>
              <a:t>← reduced source term</a:t>
            </a:r>
          </a:p>
        </p:txBody>
      </p:sp>
      <p:sp>
        <p:nvSpPr>
          <p:cNvPr id="6" name="TextBox 5">
            <a:extLst>
              <a:ext uri="{FF2B5EF4-FFF2-40B4-BE49-F238E27FC236}">
                <a16:creationId xmlns:a16="http://schemas.microsoft.com/office/drawing/2014/main" id="{FE5FE5F8-84BF-3FFF-0663-E0AE574B5C17}"/>
              </a:ext>
            </a:extLst>
          </p:cNvPr>
          <p:cNvSpPr txBox="1"/>
          <p:nvPr/>
        </p:nvSpPr>
        <p:spPr>
          <a:xfrm>
            <a:off x="5027879" y="2265053"/>
            <a:ext cx="3380731" cy="338554"/>
          </a:xfrm>
          <a:prstGeom prst="rect">
            <a:avLst/>
          </a:prstGeom>
          <a:noFill/>
        </p:spPr>
        <p:txBody>
          <a:bodyPr wrap="square" rtlCol="0">
            <a:spAutoFit/>
          </a:bodyPr>
          <a:lstStyle/>
          <a:p>
            <a:r>
              <a:rPr lang="en-US" sz="1600" dirty="0">
                <a:solidFill>
                  <a:srgbClr val="C00000"/>
                </a:solidFill>
              </a:rPr>
              <a:t>← inherent and passive safety</a:t>
            </a:r>
          </a:p>
        </p:txBody>
      </p:sp>
      <p:sp>
        <p:nvSpPr>
          <p:cNvPr id="7" name="TextBox 6">
            <a:extLst>
              <a:ext uri="{FF2B5EF4-FFF2-40B4-BE49-F238E27FC236}">
                <a16:creationId xmlns:a16="http://schemas.microsoft.com/office/drawing/2014/main" id="{F036607F-2C7B-0BAC-603B-CADF109F9348}"/>
              </a:ext>
            </a:extLst>
          </p:cNvPr>
          <p:cNvSpPr txBox="1"/>
          <p:nvPr/>
        </p:nvSpPr>
        <p:spPr>
          <a:xfrm>
            <a:off x="5400865" y="1993074"/>
            <a:ext cx="2537460" cy="338554"/>
          </a:xfrm>
          <a:prstGeom prst="rect">
            <a:avLst/>
          </a:prstGeom>
          <a:noFill/>
        </p:spPr>
        <p:txBody>
          <a:bodyPr wrap="square" rtlCol="0">
            <a:spAutoFit/>
          </a:bodyPr>
          <a:lstStyle/>
          <a:p>
            <a:r>
              <a:rPr lang="en-US" sz="1600" dirty="0">
                <a:solidFill>
                  <a:srgbClr val="C00000"/>
                </a:solidFill>
              </a:rPr>
              <a:t>← simplified design</a:t>
            </a:r>
          </a:p>
        </p:txBody>
      </p:sp>
    </p:spTree>
    <p:extLst>
      <p:ext uri="{BB962C8B-B14F-4D97-AF65-F5344CB8AC3E}">
        <p14:creationId xmlns:p14="http://schemas.microsoft.com/office/powerpoint/2010/main" val="2679062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heme/theme1.xml><?xml version="1.0" encoding="utf-8"?>
<a:theme xmlns:a="http://schemas.openxmlformats.org/drawingml/2006/main" name="Office Theme">
  <a:themeElements>
    <a:clrScheme name="Argonne">
      <a:dk1>
        <a:srgbClr val="000000"/>
      </a:dk1>
      <a:lt1>
        <a:srgbClr val="FFFFFF"/>
      </a:lt1>
      <a:dk2>
        <a:srgbClr val="0082CA"/>
      </a:dk2>
      <a:lt2>
        <a:srgbClr val="F8B200"/>
      </a:lt2>
      <a:accent1>
        <a:srgbClr val="77B300"/>
      </a:accent1>
      <a:accent2>
        <a:srgbClr val="00609C"/>
      </a:accent2>
      <a:accent3>
        <a:srgbClr val="5B0091"/>
      </a:accent3>
      <a:accent4>
        <a:srgbClr val="FF7900"/>
      </a:accent4>
      <a:accent5>
        <a:srgbClr val="00A19C"/>
      </a:accent5>
      <a:accent6>
        <a:srgbClr val="CD202C"/>
      </a:accent6>
      <a:hlink>
        <a:srgbClr val="000000"/>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699</TotalTime>
  <Words>2364</Words>
  <Application>Microsoft Macintosh PowerPoint</Application>
  <PresentationFormat>On-screen Show (16:9)</PresentationFormat>
  <Paragraphs>230</Paragraphs>
  <Slides>23</Slides>
  <Notes>8</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1" baseType="lpstr">
      <vt:lpstr>ＭＳ Ｐゴシック</vt:lpstr>
      <vt:lpstr>Arial</vt:lpstr>
      <vt:lpstr>Calibri</vt:lpstr>
      <vt:lpstr>System Font Regular</vt:lpstr>
      <vt:lpstr>Times New Roman</vt:lpstr>
      <vt:lpstr>Wingdings</vt:lpstr>
      <vt:lpstr>Office Theme</vt:lpstr>
      <vt:lpstr>Visio</vt:lpstr>
      <vt:lpstr>Fast reactor safety</vt:lpstr>
      <vt:lpstr>outline</vt:lpstr>
      <vt:lpstr>KEY safety features</vt:lpstr>
      <vt:lpstr>KEY safety features</vt:lpstr>
      <vt:lpstr>KEY safety features</vt:lpstr>
      <vt:lpstr>KEY safety features</vt:lpstr>
      <vt:lpstr>KEY safety features</vt:lpstr>
      <vt:lpstr>Fuel types</vt:lpstr>
      <vt:lpstr>Safety approach</vt:lpstr>
      <vt:lpstr>Safety approach</vt:lpstr>
      <vt:lpstr>Safety approach</vt:lpstr>
      <vt:lpstr>Safety approach</vt:lpstr>
      <vt:lpstr>Inherent safety</vt:lpstr>
      <vt:lpstr>PASSIVE decay heat removal</vt:lpstr>
      <vt:lpstr>Safety approach</vt:lpstr>
      <vt:lpstr>Source term assessments</vt:lpstr>
      <vt:lpstr>Source term assessments</vt:lpstr>
      <vt:lpstr>summary</vt:lpstr>
      <vt:lpstr>BACK-UP material</vt:lpstr>
      <vt:lpstr>EBR-II Inherent Safety Demonstration</vt:lpstr>
      <vt:lpstr>EBR-II Inherent Safety Demonstration</vt:lpstr>
      <vt:lpstr>EBR-II Inherent Safety Demonstration</vt:lpstr>
      <vt:lpstr>EBR-II Inherent Safety Demonstration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Soroko, Sonya</dc:creator>
  <cp:lastModifiedBy>Sofu, Tanju</cp:lastModifiedBy>
  <cp:revision>45</cp:revision>
  <dcterms:created xsi:type="dcterms:W3CDTF">2024-02-05T17:42:20Z</dcterms:created>
  <dcterms:modified xsi:type="dcterms:W3CDTF">2024-11-12T14:15:48Z</dcterms:modified>
</cp:coreProperties>
</file>