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4" r:id="rId1"/>
  </p:sldMasterIdLst>
  <p:notesMasterIdLst>
    <p:notesMasterId r:id="rId16"/>
  </p:notesMasterIdLst>
  <p:handoutMasterIdLst>
    <p:handoutMasterId r:id="rId17"/>
  </p:handoutMasterIdLst>
  <p:sldIdLst>
    <p:sldId id="268" r:id="rId2"/>
    <p:sldId id="3569" r:id="rId3"/>
    <p:sldId id="3566" r:id="rId4"/>
    <p:sldId id="3568" r:id="rId5"/>
    <p:sldId id="3552" r:id="rId6"/>
    <p:sldId id="3553" r:id="rId7"/>
    <p:sldId id="3555" r:id="rId8"/>
    <p:sldId id="3556" r:id="rId9"/>
    <p:sldId id="3557" r:id="rId10"/>
    <p:sldId id="3558" r:id="rId11"/>
    <p:sldId id="3559" r:id="rId12"/>
    <p:sldId id="3561" r:id="rId13"/>
    <p:sldId id="3563" r:id="rId14"/>
    <p:sldId id="1273" r:id="rId15"/>
  </p:sldIdLst>
  <p:sldSz cx="12192000" cy="6858000"/>
  <p:notesSz cx="6858000" cy="9144000"/>
  <p:defaultTextStyle>
    <a:defPPr rtl="0">
      <a:defRPr lang="ru-RU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AF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0421" autoAdjust="0"/>
  </p:normalViewPr>
  <p:slideViewPr>
    <p:cSldViewPr snapToGrid="0">
      <p:cViewPr varScale="1">
        <p:scale>
          <a:sx n="83" d="100"/>
          <a:sy n="83" d="100"/>
        </p:scale>
        <p:origin x="85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-12474"/>
    </p:cViewPr>
  </p:sorterViewPr>
  <p:notesViewPr>
    <p:cSldViewPr snapToGrid="0">
      <p:cViewPr varScale="1">
        <p:scale>
          <a:sx n="77" d="100"/>
          <a:sy n="77" d="100"/>
        </p:scale>
        <p:origin x="3630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3DD16947-ECFC-420A-926F-174223016572}" type="datetime1">
              <a:rPr lang="ru-RU" smtClean="0"/>
              <a:t>11.11.2024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 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1C4B79F2-7C6A-497B-9A4A-8ACE18746CB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363425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C54858-8AC1-4038-B6BD-519804A0AA60}" type="datetime1">
              <a:rPr lang="ru-RU" smtClean="0"/>
              <a:pPr/>
              <a:t>11.11.2024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 dirty="0"/>
              <a:t>Образец текста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B262A795-6F94-4A96-B820-B9038480D048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9664950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262A795-6F94-4A96-B820-B9038480D048}" type="slidenum">
              <a:rPr lang="ru-RU" noProof="0" smtClean="0"/>
              <a:t>1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7042283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Global identified recoverable resources of uranium, expressed in </a:t>
            </a:r>
            <a:r>
              <a:rPr lang="en-US" dirty="0" err="1"/>
              <a:t>tonnes</a:t>
            </a:r>
            <a:r>
              <a:rPr lang="en-US" dirty="0"/>
              <a:t> of uranium metal (</a:t>
            </a:r>
            <a:r>
              <a:rPr lang="en-US" dirty="0" err="1"/>
              <a:t>tU</a:t>
            </a:r>
            <a:r>
              <a:rPr lang="en-US" dirty="0"/>
              <a:t>), in the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50A1E1-C8D9-4447-9192-37BA973CD27A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70004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223838" y="808038"/>
            <a:ext cx="7185026" cy="40417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Thank you!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50A1E1-C8D9-4447-9192-37BA973CD27A}" type="slidenum">
              <a: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3906007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 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 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rtlCol="0"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 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 rtlCol="0"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ru-RU" noProof="0"/>
              <a:t>Образец подзаголовка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rtl="0"/>
            <a:fld id="{237FE10E-7688-4AAF-A536-CFA480B79A70}" type="datetime1">
              <a:rPr lang="ru-RU" noProof="0" smtClean="0"/>
              <a:t>11.11.2024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rtl="0"/>
            <a:endParaRPr lang="ru-RU" noProof="0" dirty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rtl="0"/>
            <a:fld id="{6D22F896-40B5-4ADD-8801-0D06FADFA095}" type="slidenum">
              <a:rPr lang="ru-RU" noProof="0" smtClean="0"/>
              <a:t>‹#›</a:t>
            </a:fld>
            <a:endParaRPr lang="ru-RU" noProof="0" dirty="0"/>
          </a:p>
        </p:txBody>
      </p:sp>
      <p:cxnSp>
        <p:nvCxnSpPr>
          <p:cNvPr id="8" name="Прямая соединительная линия 7"/>
          <p:cNvCxnSpPr/>
          <p:nvPr/>
        </p:nvCxnSpPr>
        <p:spPr>
          <a:xfrm>
            <a:off x="1731519" y="3733800"/>
            <a:ext cx="8748000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67851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 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762BD50-8A1F-4CA2-B30E-81FABBC9C978}" type="datetime1">
              <a:rPr lang="ru-RU" noProof="0" smtClean="0"/>
              <a:t>11.11.2024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8172450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 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 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718929F-6FE6-41F1-B055-03150648DDBF}" type="datetime1">
              <a:rPr lang="ru-RU" noProof="0" smtClean="0"/>
              <a:t>11.11.2024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942219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Объект 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C41B39D-2E41-46D3-8A6B-C11F4FFB853B}" type="datetime1">
              <a:rPr lang="ru-RU" noProof="0" smtClean="0"/>
              <a:t>11.11.2024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2852845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rtlCol="0"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Текст 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327A68C-9EA6-43C7-A486-2FF969F5CF0B}" type="datetime1">
              <a:rPr lang="ru-RU" noProof="0" smtClean="0"/>
              <a:t>11.11.2024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u-RU" noProof="0" smtClean="0"/>
              <a:t>‹#›</a:t>
            </a:fld>
            <a:endParaRPr lang="ru-RU" noProof="0" dirty="0"/>
          </a:p>
        </p:txBody>
      </p:sp>
      <p:cxnSp>
        <p:nvCxnSpPr>
          <p:cNvPr id="7" name="Прямая соединительная линия 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70767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 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Объект 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 rtlCol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4" name="Объект 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 rtlCol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C8E31FF-6F7A-41B1-8150-330EFD452CD8}" type="datetime1">
              <a:rPr lang="ru-RU" noProof="0" smtClean="0"/>
              <a:t>11.11.2024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5345255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Текст 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4" name="Объект 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 rtlCol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5" name="Текст 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6" name="Объект 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 rtlCol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86512C5-AF41-4407-9A8D-FDA3CFFC0857}" type="datetime1">
              <a:rPr lang="ru-RU" noProof="0" smtClean="0"/>
              <a:t>11.11.2024</a:t>
            </a:fld>
            <a:endParaRPr lang="ru-RU" noProof="0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9" name="Номер слайда 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1680066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1E0AC5F-13FB-4523-BF00-501B04C3BB6D}" type="datetime1">
              <a:rPr lang="ru-RU" noProof="0" smtClean="0"/>
              <a:t>11.11.2024</a:t>
            </a:fld>
            <a:endParaRPr lang="ru-RU" noProof="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5" name="Номер слайда 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9752708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137AEC7-9978-4A4E-9DC4-1AF2565A2397}" type="datetime1">
              <a:rPr lang="ru-RU" noProof="0" smtClean="0"/>
              <a:t>11.11.2024</a:t>
            </a:fld>
            <a:endParaRPr lang="ru-RU" noProof="0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4" name="Номер слайда 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170207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rtlCol="0"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Объект 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4" name="Текст 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D854DC3-8A14-43B0-9E50-152D156F7AFE}" type="datetime1">
              <a:rPr lang="ru-RU" noProof="0" smtClean="0"/>
              <a:t>11.11.2024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4552469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rtlCol="0"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Рисунок 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rtlCol="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4" name="Текст 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9C322A6-A07A-4901-8F30-4396EF66C96C}" type="datetime1">
              <a:rPr lang="ru-RU" noProof="0" smtClean="0"/>
              <a:t>11.11.2024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415071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ru-RU" noProof="0" dirty="0"/>
              <a:t>Образец заголовка</a:t>
            </a:r>
          </a:p>
        </p:txBody>
      </p:sp>
      <p:sp>
        <p:nvSpPr>
          <p:cNvPr id="3" name="Текст 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 dirty="0"/>
              <a:t>Образец текста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pPr rtl="0"/>
            <a:fld id="{05E6433C-341A-4F8B-9476-F9C3E096DC01}" type="datetime1">
              <a:rPr lang="ru-RU" noProof="0" smtClean="0"/>
              <a:t>11.11.2024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pPr rtl="0"/>
            <a:endParaRPr lang="ru-RU" noProof="0" dirty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pPr rtl="0"/>
            <a:fld id="{6D22F896-40B5-4ADD-8801-0D06FADFA095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947619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exchange.iseesystems.com/profile/12288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43CC7D8-8AA9-66FE-6CF9-A0B94E1245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1573" y="752354"/>
            <a:ext cx="10002802" cy="2836679"/>
          </a:xfrm>
        </p:spPr>
        <p:txBody>
          <a:bodyPr>
            <a:normAutofit/>
          </a:bodyPr>
          <a:lstStyle/>
          <a:p>
            <a:r>
              <a:rPr lang="en-US" sz="3600" dirty="0"/>
              <a:t>Group Activity 1 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4000" dirty="0" smtClean="0"/>
              <a:t>Assessing </a:t>
            </a:r>
            <a:r>
              <a:rPr lang="en-US" sz="4000" dirty="0"/>
              <a:t>Uranium Demand 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under </a:t>
            </a:r>
            <a:r>
              <a:rPr lang="en-US" sz="4000"/>
              <a:t>Varying </a:t>
            </a:r>
            <a:r>
              <a:rPr lang="en-US" sz="4000" smtClean="0"/>
              <a:t/>
            </a:r>
            <a:br>
              <a:rPr lang="en-US" sz="4000" smtClean="0"/>
            </a:br>
            <a:r>
              <a:rPr lang="en-US" sz="4000" smtClean="0"/>
              <a:t>Nuclear </a:t>
            </a:r>
            <a:r>
              <a:rPr lang="en-US" sz="4000" dirty="0"/>
              <a:t>Power Scenarios</a:t>
            </a:r>
            <a:endParaRPr lang="ru-RU" sz="4000" cap="none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DF8B8010-3A2B-A05D-5027-AABDD20F22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88975" y="4541976"/>
            <a:ext cx="11011010" cy="1197034"/>
          </a:xfrm>
        </p:spPr>
        <p:txBody>
          <a:bodyPr>
            <a:normAutofit/>
          </a:bodyPr>
          <a:lstStyle/>
          <a:p>
            <a:pPr algn="l"/>
            <a:r>
              <a:rPr lang="en-US" sz="2400" dirty="0"/>
              <a:t>4th Joint ICTP-IAEA Workshop on Physics and Technology of Innovative Nuclear Energy </a:t>
            </a:r>
            <a:r>
              <a:rPr lang="en-US" sz="2400" dirty="0" smtClean="0"/>
              <a:t>Systems, Trieste, Italia, 11-16 November </a:t>
            </a:r>
            <a:r>
              <a:rPr lang="en-GB" sz="2400" b="1" i="1" dirty="0" smtClean="0">
                <a:solidFill>
                  <a:schemeClr val="bg1">
                    <a:lumMod val="95000"/>
                  </a:schemeClr>
                </a:solidFill>
              </a:rPr>
              <a:t>2024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3043549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9996FE7D-F53F-5D07-53CD-3DBEC5FBEB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9380" y="897037"/>
            <a:ext cx="8573243" cy="506392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66C6BC33-4EFD-824D-790B-56976B8ABE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2846" y="2223032"/>
            <a:ext cx="2806308" cy="2411939"/>
          </a:xfrm>
          <a:prstGeom prst="rect">
            <a:avLst/>
          </a:prstGeom>
        </p:spPr>
      </p:pic>
      <p:sp>
        <p:nvSpPr>
          <p:cNvPr id="5" name="Speech Bubble: Oval 4">
            <a:extLst>
              <a:ext uri="{FF2B5EF4-FFF2-40B4-BE49-F238E27FC236}">
                <a16:creationId xmlns="" xmlns:a16="http://schemas.microsoft.com/office/drawing/2014/main" id="{E38068AF-A99A-1DF6-B51E-8F32EF8440BE}"/>
              </a:ext>
            </a:extLst>
          </p:cNvPr>
          <p:cNvSpPr/>
          <p:nvPr/>
        </p:nvSpPr>
        <p:spPr>
          <a:xfrm>
            <a:off x="2667001" y="1721645"/>
            <a:ext cx="657225" cy="307181"/>
          </a:xfrm>
          <a:prstGeom prst="wedgeEllipseCallou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50" dirty="0">
                <a:solidFill>
                  <a:schemeClr val="tx1"/>
                </a:solidFill>
              </a:rPr>
              <a:t>Click</a:t>
            </a:r>
          </a:p>
        </p:txBody>
      </p:sp>
      <p:sp>
        <p:nvSpPr>
          <p:cNvPr id="8" name="Call-out: Double Bent Line 7">
            <a:extLst>
              <a:ext uri="{FF2B5EF4-FFF2-40B4-BE49-F238E27FC236}">
                <a16:creationId xmlns="" xmlns:a16="http://schemas.microsoft.com/office/drawing/2014/main" id="{AE662F68-C6DE-3CB8-55E3-5FE86B572BEA}"/>
              </a:ext>
            </a:extLst>
          </p:cNvPr>
          <p:cNvSpPr/>
          <p:nvPr/>
        </p:nvSpPr>
        <p:spPr>
          <a:xfrm>
            <a:off x="7024688" y="2557464"/>
            <a:ext cx="474467" cy="364331"/>
          </a:xfrm>
          <a:prstGeom prst="borderCallout3">
            <a:avLst>
              <a:gd name="adj1" fmla="val 18750"/>
              <a:gd name="adj2" fmla="val -8333"/>
              <a:gd name="adj3" fmla="val 18750"/>
              <a:gd name="adj4" fmla="val -16667"/>
              <a:gd name="adj5" fmla="val -49020"/>
              <a:gd name="adj6" fmla="val 15858"/>
              <a:gd name="adj7" fmla="val -45861"/>
              <a:gd name="adj8" fmla="val 17344"/>
            </a:avLst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50" dirty="0">
                <a:solidFill>
                  <a:schemeClr val="tx1"/>
                </a:solidFill>
              </a:rPr>
              <a:t>Click</a:t>
            </a:r>
          </a:p>
        </p:txBody>
      </p:sp>
    </p:spTree>
    <p:extLst>
      <p:ext uri="{BB962C8B-B14F-4D97-AF65-F5344CB8AC3E}">
        <p14:creationId xmlns:p14="http://schemas.microsoft.com/office/powerpoint/2010/main" val="1393933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7049CBD4-C0C7-439C-E74A-DE272D4206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3684" y="951334"/>
            <a:ext cx="8384632" cy="4955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854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219D305E-378C-E9E8-F07F-B2EA211DF0BE}"/>
              </a:ext>
            </a:extLst>
          </p:cNvPr>
          <p:cNvSpPr txBox="1"/>
          <p:nvPr/>
        </p:nvSpPr>
        <p:spPr>
          <a:xfrm>
            <a:off x="3647728" y="44625"/>
            <a:ext cx="47525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NES Simulator 1 – Results</a:t>
            </a:r>
          </a:p>
          <a:p>
            <a:r>
              <a:rPr lang="en-GB" sz="2800" b="1" dirty="0"/>
              <a:t>Front end Material Flows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0EF063DA-513C-8A74-E87E-27699F2F8D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998420"/>
            <a:ext cx="9144000" cy="5454916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="" xmlns:a16="http://schemas.microsoft.com/office/drawing/2014/main" id="{85319E41-C485-4FFF-3CA5-649622D3B769}"/>
              </a:ext>
            </a:extLst>
          </p:cNvPr>
          <p:cNvSpPr/>
          <p:nvPr/>
        </p:nvSpPr>
        <p:spPr>
          <a:xfrm>
            <a:off x="6888088" y="998421"/>
            <a:ext cx="1224136" cy="49604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>
            <a:extLst>
              <a:ext uri="{FF2B5EF4-FFF2-40B4-BE49-F238E27FC236}">
                <a16:creationId xmlns="" xmlns:a16="http://schemas.microsoft.com/office/drawing/2014/main" id="{F83740BE-F32D-DEAA-32E4-291C508D6347}"/>
              </a:ext>
            </a:extLst>
          </p:cNvPr>
          <p:cNvSpPr/>
          <p:nvPr/>
        </p:nvSpPr>
        <p:spPr>
          <a:xfrm>
            <a:off x="1936726" y="4178502"/>
            <a:ext cx="1711002" cy="1770885"/>
          </a:xfrm>
          <a:prstGeom prst="ellipse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>
              <a:ln>
                <a:solidFill>
                  <a:srgbClr val="FF0000"/>
                </a:solidFill>
              </a:ln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105340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EC77AE8A-1B94-2458-3E05-CB98B05B2B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198360"/>
            <a:ext cx="9144000" cy="545491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DA449835-1E09-EFD5-0D40-49494CAE9926}"/>
              </a:ext>
            </a:extLst>
          </p:cNvPr>
          <p:cNvSpPr txBox="1"/>
          <p:nvPr/>
        </p:nvSpPr>
        <p:spPr>
          <a:xfrm>
            <a:off x="3647728" y="188641"/>
            <a:ext cx="51845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NES Simulator 1 – Results</a:t>
            </a:r>
          </a:p>
          <a:p>
            <a:r>
              <a:rPr lang="en-GB" sz="2800" b="1" dirty="0"/>
              <a:t>Economic Performance</a:t>
            </a:r>
          </a:p>
        </p:txBody>
      </p:sp>
      <p:sp>
        <p:nvSpPr>
          <p:cNvPr id="5" name="Oval 4">
            <a:extLst>
              <a:ext uri="{FF2B5EF4-FFF2-40B4-BE49-F238E27FC236}">
                <a16:creationId xmlns="" xmlns:a16="http://schemas.microsoft.com/office/drawing/2014/main" id="{3F7FB8FE-3387-5469-EC49-E0804E2D6785}"/>
              </a:ext>
            </a:extLst>
          </p:cNvPr>
          <p:cNvSpPr/>
          <p:nvPr/>
        </p:nvSpPr>
        <p:spPr>
          <a:xfrm>
            <a:off x="9336360" y="1208306"/>
            <a:ext cx="864096" cy="49604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>
            <a:extLst>
              <a:ext uri="{FF2B5EF4-FFF2-40B4-BE49-F238E27FC236}">
                <a16:creationId xmlns="" xmlns:a16="http://schemas.microsoft.com/office/drawing/2014/main" id="{3F7FB8FE-3387-5469-EC49-E0804E2D6785}"/>
              </a:ext>
            </a:extLst>
          </p:cNvPr>
          <p:cNvSpPr/>
          <p:nvPr/>
        </p:nvSpPr>
        <p:spPr>
          <a:xfrm>
            <a:off x="8400255" y="3143207"/>
            <a:ext cx="1947511" cy="49604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5048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550770" y="282768"/>
            <a:ext cx="4419673" cy="6530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bg1"/>
                </a:solidFill>
                <a:latin typeface="Arial "/>
                <a:ea typeface="+mj-ea"/>
                <a:cs typeface="+mj-cs"/>
              </a:defRPr>
            </a:lvl1pPr>
          </a:lstStyle>
          <a:p>
            <a:pPr>
              <a:defRPr/>
            </a:pPr>
            <a:endParaRPr lang="en-GB" sz="3200" b="0" i="1" dirty="0">
              <a:latin typeface="Times" panose="02020603050405020304" pitchFamily="18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383364" y="721895"/>
            <a:ext cx="11425271" cy="5624565"/>
          </a:xfrm>
        </p:spPr>
        <p:txBody>
          <a:bodyPr>
            <a:noAutofit/>
          </a:bodyPr>
          <a:lstStyle/>
          <a:p>
            <a:r>
              <a:rPr lang="de-AT" sz="5400" cap="none" dirty="0"/>
              <a:t>When </a:t>
            </a:r>
            <a:r>
              <a:rPr lang="en-US" sz="5400" cap="none" dirty="0"/>
              <a:t>will</a:t>
            </a:r>
            <a:r>
              <a:rPr lang="ru-RU" sz="5400" cap="none" dirty="0"/>
              <a:t> </a:t>
            </a:r>
            <a:r>
              <a:rPr lang="de-AT" sz="5400" cap="none" dirty="0"/>
              <a:t>innovative reactors with nuclear fuel </a:t>
            </a:r>
            <a:r>
              <a:rPr lang="en-US" sz="5400" cap="none" dirty="0"/>
              <a:t>(</a:t>
            </a:r>
            <a:r>
              <a:rPr lang="de-AT" sz="5400" cap="none" dirty="0"/>
              <a:t>multi-)recycling  </a:t>
            </a:r>
            <a:r>
              <a:rPr lang="en-US" sz="5400" cap="none" dirty="0"/>
              <a:t>be in demand</a:t>
            </a:r>
            <a:r>
              <a:rPr lang="en-US" sz="5400" cap="none" dirty="0" smtClean="0"/>
              <a:t>?</a:t>
            </a:r>
            <a:br>
              <a:rPr lang="en-US" sz="5400" cap="none" dirty="0" smtClean="0"/>
            </a:br>
            <a:r>
              <a:rPr lang="en-US" sz="5400" dirty="0"/>
              <a:t/>
            </a:r>
            <a:br>
              <a:rPr lang="en-US" sz="5400" dirty="0"/>
            </a:br>
            <a:r>
              <a:rPr lang="en-US" sz="5400" dirty="0" smtClean="0"/>
              <a:t/>
            </a:r>
            <a:br>
              <a:rPr lang="en-US" sz="5400" dirty="0" smtClean="0"/>
            </a:br>
            <a:r>
              <a:rPr lang="ru-RU" sz="5400" b="0" cap="none" dirty="0">
                <a:latin typeface="Times" panose="02020603050405020304" pitchFamily="18" charset="0"/>
              </a:rPr>
              <a:t/>
            </a:r>
            <a:br>
              <a:rPr lang="ru-RU" sz="5400" b="0" cap="none" dirty="0">
                <a:latin typeface="Times" panose="02020603050405020304" pitchFamily="18" charset="0"/>
              </a:rPr>
            </a:br>
            <a:endParaRPr lang="en-GB" sz="5400" b="0" cap="none" dirty="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5573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2295"/>
    </mc:Choice>
    <mc:Fallback xmlns="">
      <p:transition advTm="32295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343381"/>
            <a:ext cx="9875520" cy="1751635"/>
          </a:xfrm>
        </p:spPr>
        <p:txBody>
          <a:bodyPr>
            <a:normAutofit fontScale="90000"/>
          </a:bodyPr>
          <a:lstStyle/>
          <a:p>
            <a:r>
              <a:rPr lang="de-AT" b="1" dirty="0" smtClean="0"/>
              <a:t>When </a:t>
            </a:r>
            <a:r>
              <a:rPr lang="en-US" b="1" dirty="0" smtClean="0"/>
              <a:t>will</a:t>
            </a:r>
            <a:r>
              <a:rPr lang="ru-RU" b="1" dirty="0" smtClean="0"/>
              <a:t> </a:t>
            </a:r>
            <a:r>
              <a:rPr lang="de-AT" b="1" dirty="0" smtClean="0"/>
              <a:t>innovative reactors with nuclear fuel </a:t>
            </a:r>
            <a:r>
              <a:rPr lang="en-US" b="1" dirty="0" smtClean="0"/>
              <a:t>(</a:t>
            </a:r>
            <a:r>
              <a:rPr lang="de-AT" b="1" dirty="0" smtClean="0"/>
              <a:t>multi-)recycling  </a:t>
            </a:r>
            <a:r>
              <a:rPr lang="en-US" b="1" dirty="0"/>
              <a:t>be in </a:t>
            </a:r>
            <a:r>
              <a:rPr lang="en-US" b="1" dirty="0" smtClean="0"/>
              <a:t>demand?</a:t>
            </a:r>
            <a:endParaRPr lang="de-AT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3377" y="1851949"/>
            <a:ext cx="10766893" cy="4352081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de-AT" dirty="0" smtClean="0"/>
              <a:t>Simplified reply: </a:t>
            </a:r>
            <a:r>
              <a:rPr lang="de-AT" dirty="0" smtClean="0">
                <a:solidFill>
                  <a:srgbClr val="C00000"/>
                </a:solidFill>
              </a:rPr>
              <a:t>PWR  </a:t>
            </a:r>
            <a:r>
              <a:rPr lang="en-US" dirty="0" smtClean="0">
                <a:solidFill>
                  <a:srgbClr val="C00000"/>
                </a:solidFill>
              </a:rPr>
              <a:t>technologies </a:t>
            </a:r>
            <a:r>
              <a:rPr lang="en-US" dirty="0">
                <a:solidFill>
                  <a:srgbClr val="C00000"/>
                </a:solidFill>
              </a:rPr>
              <a:t>can work as long as there is enough uranium</a:t>
            </a:r>
            <a:r>
              <a:rPr lang="en-US" dirty="0" smtClean="0">
                <a:solidFill>
                  <a:srgbClr val="C00000"/>
                </a:solidFill>
              </a:rPr>
              <a:t>!</a:t>
            </a:r>
          </a:p>
          <a:p>
            <a:pPr marL="45720" indent="0">
              <a:buNone/>
            </a:pPr>
            <a:endParaRPr lang="ru-RU" dirty="0" smtClean="0"/>
          </a:p>
          <a:p>
            <a:pPr marL="45720" indent="0">
              <a:buNone/>
            </a:pPr>
            <a:r>
              <a:rPr lang="en-US" sz="3200" b="1" dirty="0" smtClean="0">
                <a:solidFill>
                  <a:srgbClr val="C00000"/>
                </a:solidFill>
              </a:rPr>
              <a:t>Task:</a:t>
            </a:r>
            <a:r>
              <a:rPr lang="en-US" sz="3200" b="1" dirty="0" smtClean="0"/>
              <a:t> to </a:t>
            </a:r>
            <a:r>
              <a:rPr lang="en-US" sz="3200" b="1" dirty="0"/>
              <a:t>assess </a:t>
            </a:r>
            <a:r>
              <a:rPr lang="en-US" sz="3200" b="1" dirty="0" smtClean="0"/>
              <a:t>when </a:t>
            </a:r>
            <a:r>
              <a:rPr lang="en-US" sz="3200" b="1" dirty="0"/>
              <a:t>the available uranium resources will run out with an increase in nuclear energy </a:t>
            </a:r>
            <a:r>
              <a:rPr lang="de-AT" sz="3200" b="1" dirty="0" smtClean="0"/>
              <a:t>by only PWR </a:t>
            </a:r>
            <a:r>
              <a:rPr lang="en-US" sz="3200" b="1" dirty="0" smtClean="0"/>
              <a:t>technology deployment  </a:t>
            </a:r>
            <a:r>
              <a:rPr lang="en-US" sz="3200" b="1" dirty="0"/>
              <a:t>without </a:t>
            </a:r>
            <a:r>
              <a:rPr lang="en-US" sz="3200" b="1" dirty="0" smtClean="0"/>
              <a:t>nuclear fuel recycling. </a:t>
            </a:r>
          </a:p>
          <a:p>
            <a:pPr marL="45720" indent="0">
              <a:buNone/>
            </a:pPr>
            <a:r>
              <a:rPr lang="de-AT" sz="2800" dirty="0" smtClean="0">
                <a:solidFill>
                  <a:srgbClr val="C00000"/>
                </a:solidFill>
              </a:rPr>
              <a:t>Initial data: </a:t>
            </a:r>
            <a:r>
              <a:rPr lang="de-AT" sz="2800" dirty="0" smtClean="0"/>
              <a:t>	(1) Nuclear power growth projections and political requests</a:t>
            </a:r>
            <a:r>
              <a:rPr lang="en-US" sz="2800" dirty="0" smtClean="0"/>
              <a:t>, </a:t>
            </a:r>
          </a:p>
          <a:p>
            <a:pPr marL="45720" indent="0">
              <a:buNone/>
            </a:pPr>
            <a:r>
              <a:rPr lang="en-US" sz="2800" dirty="0" smtClean="0"/>
              <a:t>		(2) Identified recoverable uranium resources</a:t>
            </a:r>
          </a:p>
          <a:p>
            <a:pPr marL="45720" indent="0">
              <a:buNone/>
            </a:pPr>
            <a:r>
              <a:rPr lang="en-US" sz="2800" dirty="0" smtClean="0">
                <a:solidFill>
                  <a:srgbClr val="C00000"/>
                </a:solidFill>
              </a:rPr>
              <a:t>Tool: </a:t>
            </a:r>
            <a:r>
              <a:rPr lang="en-US" sz="2800" dirty="0" smtClean="0"/>
              <a:t>		NES Simulator (developed by IAEA INPRO)</a:t>
            </a:r>
            <a:endParaRPr lang="en-US" sz="2800" dirty="0"/>
          </a:p>
          <a:p>
            <a:pPr marL="45720" indent="0">
              <a:buNone/>
            </a:pPr>
            <a:endParaRPr lang="en-US" dirty="0"/>
          </a:p>
          <a:p>
            <a:pPr>
              <a:buFontTx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6491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1087" y="995424"/>
            <a:ext cx="10226355" cy="5220182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de-AT" sz="2800" dirty="0" smtClean="0">
                <a:solidFill>
                  <a:srgbClr val="C00000"/>
                </a:solidFill>
              </a:rPr>
              <a:t>It is suggested to assess three scenarios:</a:t>
            </a:r>
          </a:p>
          <a:p>
            <a:pPr marL="45720" indent="0">
              <a:buNone/>
            </a:pPr>
            <a:r>
              <a:rPr lang="en-US" sz="2800" dirty="0" smtClean="0"/>
              <a:t>1) IAEA low (pessimistic) projection on growth of Nuclear Power Capacity </a:t>
            </a:r>
          </a:p>
          <a:p>
            <a:pPr marL="45720" indent="0">
              <a:buNone/>
            </a:pPr>
            <a:r>
              <a:rPr lang="en-US" sz="2800" dirty="0" smtClean="0"/>
              <a:t>2) IAEA high (optimistic</a:t>
            </a:r>
            <a:r>
              <a:rPr lang="en-US" sz="2800" dirty="0"/>
              <a:t>) projection on growth of Nuclear Power Capacity </a:t>
            </a:r>
            <a:endParaRPr lang="en-US" sz="2800" dirty="0" smtClean="0"/>
          </a:p>
          <a:p>
            <a:pPr>
              <a:buFontTx/>
              <a:buChar char="-"/>
            </a:pPr>
            <a:endParaRPr lang="en-US" dirty="0"/>
          </a:p>
          <a:p>
            <a:pPr>
              <a:buFontTx/>
              <a:buChar char="-"/>
            </a:pPr>
            <a:endParaRPr lang="en-US" dirty="0" smtClean="0"/>
          </a:p>
          <a:p>
            <a:pPr>
              <a:buFontTx/>
              <a:buChar char="-"/>
            </a:pPr>
            <a:endParaRPr lang="en-US" dirty="0" smtClean="0"/>
          </a:p>
          <a:p>
            <a:pPr marL="45720" indent="0">
              <a:buNone/>
            </a:pPr>
            <a:endParaRPr lang="en-US" dirty="0" smtClean="0"/>
          </a:p>
          <a:p>
            <a:pPr marL="45720" indent="0">
              <a:buNone/>
            </a:pPr>
            <a:r>
              <a:rPr lang="en-US" sz="2800" dirty="0" smtClean="0"/>
              <a:t>3) Call to triple </a:t>
            </a:r>
            <a:r>
              <a:rPr lang="en-US" sz="2800" dirty="0"/>
              <a:t>nuclear </a:t>
            </a:r>
            <a:r>
              <a:rPr lang="en-US" sz="2800" dirty="0" smtClean="0"/>
              <a:t>power </a:t>
            </a:r>
            <a:r>
              <a:rPr lang="en-US" sz="2800" dirty="0"/>
              <a:t>capacity by </a:t>
            </a:r>
            <a:r>
              <a:rPr lang="en-US" sz="2800" dirty="0" smtClean="0"/>
              <a:t>2050 (COP 28).</a:t>
            </a:r>
          </a:p>
          <a:p>
            <a:pPr>
              <a:buFontTx/>
              <a:buChar char="-"/>
            </a:pPr>
            <a:endParaRPr lang="en-US" dirty="0"/>
          </a:p>
          <a:p>
            <a:pPr>
              <a:buFontTx/>
              <a:buChar char="-"/>
            </a:pP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1017783"/>
              </p:ext>
            </p:extLst>
          </p:nvPr>
        </p:nvGraphicFramePr>
        <p:xfrm>
          <a:off x="1453266" y="3393415"/>
          <a:ext cx="8697733" cy="16299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6811"/>
                <a:gridCol w="862432"/>
                <a:gridCol w="966415"/>
                <a:gridCol w="966415"/>
                <a:gridCol w="966415"/>
                <a:gridCol w="966415"/>
                <a:gridCol w="966415"/>
                <a:gridCol w="966415"/>
              </a:tblGrid>
              <a:tr h="760666">
                <a:tc>
                  <a:txBody>
                    <a:bodyPr/>
                    <a:lstStyle/>
                    <a:p>
                      <a:r>
                        <a:rPr lang="en-US" dirty="0" smtClean="0"/>
                        <a:t>IAEA Projections</a:t>
                      </a:r>
                    </a:p>
                    <a:p>
                      <a:r>
                        <a:rPr lang="en-US" dirty="0" smtClean="0"/>
                        <a:t>(2024,</a:t>
                      </a:r>
                      <a:r>
                        <a:rPr lang="en-US" baseline="0" dirty="0" smtClean="0"/>
                        <a:t> RDS-1)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dirty="0" smtClean="0"/>
                        <a:t>2023</a:t>
                      </a:r>
                      <a:endParaRPr lang="de-AT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dirty="0" smtClean="0"/>
                        <a:t>2030</a:t>
                      </a:r>
                      <a:endParaRPr lang="de-AT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dirty="0" smtClean="0"/>
                        <a:t>2040</a:t>
                      </a:r>
                      <a:endParaRPr lang="de-AT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de-AT" dirty="0" smtClean="0"/>
                        <a:t>2050</a:t>
                      </a:r>
                      <a:endParaRPr lang="de-AT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 dirty="0"/>
                    </a:p>
                  </a:txBody>
                  <a:tcPr/>
                </a:tc>
              </a:tr>
              <a:tr h="434666">
                <a:tc rowSpan="2">
                  <a:txBody>
                    <a:bodyPr/>
                    <a:lstStyle/>
                    <a:p>
                      <a:r>
                        <a:rPr lang="de-AT" dirty="0" smtClean="0"/>
                        <a:t>Nuclear Electric Capacit,GW(e)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dirty="0" smtClean="0"/>
                        <a:t>low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dirty="0" smtClean="0"/>
                        <a:t>high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dirty="0" smtClean="0"/>
                        <a:t>low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dirty="0" smtClean="0"/>
                        <a:t>high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dirty="0" smtClean="0"/>
                        <a:t>low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dirty="0" smtClean="0"/>
                        <a:t>high</a:t>
                      </a:r>
                      <a:endParaRPr lang="de-AT" dirty="0"/>
                    </a:p>
                  </a:txBody>
                  <a:tcPr/>
                </a:tc>
              </a:tr>
              <a:tr h="434666">
                <a:tc vMerge="1">
                  <a:txBody>
                    <a:bodyPr/>
                    <a:lstStyle/>
                    <a:p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smtClean="0"/>
                        <a:t>372</a:t>
                      </a:r>
                      <a:endParaRPr lang="de-AT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414</a:t>
                      </a:r>
                      <a:endParaRPr lang="de-AT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461</a:t>
                      </a:r>
                      <a:endParaRPr lang="de-AT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491</a:t>
                      </a:r>
                      <a:endParaRPr lang="de-AT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694</a:t>
                      </a:r>
                      <a:endParaRPr lang="de-AT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514</a:t>
                      </a:r>
                      <a:endParaRPr lang="de-AT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950</a:t>
                      </a:r>
                      <a:endParaRPr lang="de-AT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87451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A22DEB4-3322-4CCB-5B6A-0420E21ED3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9768" y="220336"/>
            <a:ext cx="8379037" cy="1534477"/>
          </a:xfrm>
        </p:spPr>
        <p:txBody>
          <a:bodyPr>
            <a:noAutofit/>
          </a:bodyPr>
          <a:lstStyle/>
          <a:p>
            <a:r>
              <a:rPr lang="en-US" sz="2800" b="1" dirty="0"/>
              <a:t>Global distribution of identified recoverable conventional uranium resources </a:t>
            </a:r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2800" b="1" dirty="0" smtClean="0"/>
              <a:t>(</a:t>
            </a:r>
            <a:r>
              <a:rPr lang="en-GB" sz="2800" b="1" dirty="0"/>
              <a:t>&lt;USD 130/</a:t>
            </a:r>
            <a:r>
              <a:rPr lang="en-GB" sz="2800" b="1" dirty="0" err="1"/>
              <a:t>kgU</a:t>
            </a:r>
            <a:r>
              <a:rPr lang="ru-RU" sz="2800" b="1" dirty="0"/>
              <a:t> </a:t>
            </a:r>
            <a:r>
              <a:rPr lang="en-US" sz="2800" b="1" dirty="0"/>
              <a:t>as of </a:t>
            </a:r>
            <a:r>
              <a:rPr lang="ru-RU" sz="2800" b="1" dirty="0"/>
              <a:t>1 </a:t>
            </a:r>
            <a:r>
              <a:rPr lang="en-US" sz="2800" b="1" dirty="0"/>
              <a:t>January</a:t>
            </a:r>
            <a:r>
              <a:rPr lang="ru-RU" sz="2800" b="1" dirty="0"/>
              <a:t> 2021</a:t>
            </a:r>
            <a:r>
              <a:rPr lang="en-US" sz="2800" b="1" dirty="0"/>
              <a:t>)</a:t>
            </a:r>
            <a:endParaRPr lang="en-GB" sz="2800" b="1" dirty="0"/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6A14A4E1-CF26-02B4-22C7-8AE4B65A235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745" t="13681" r="-106" b="15350"/>
          <a:stretch/>
        </p:blipFill>
        <p:spPr>
          <a:xfrm>
            <a:off x="4769286" y="2153637"/>
            <a:ext cx="7231062" cy="40174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530533AA-C4E3-C25D-D394-76794282DAD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4564" t="6000" r="35866" b="87343"/>
          <a:stretch/>
        </p:blipFill>
        <p:spPr>
          <a:xfrm>
            <a:off x="6571897" y="5939549"/>
            <a:ext cx="4343399" cy="7070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95908D03-42D6-1DDD-84F0-E2C0D7FDE589}"/>
              </a:ext>
            </a:extLst>
          </p:cNvPr>
          <p:cNvSpPr txBox="1"/>
          <p:nvPr/>
        </p:nvSpPr>
        <p:spPr>
          <a:xfrm>
            <a:off x="462987" y="2347907"/>
            <a:ext cx="5476179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C00000"/>
                </a:solidFill>
              </a:rPr>
              <a:t>6 078 500 </a:t>
            </a:r>
            <a:r>
              <a:rPr lang="en-US" sz="2800" dirty="0">
                <a:solidFill>
                  <a:srgbClr val="C00000"/>
                </a:solidFill>
              </a:rPr>
              <a:t>tons of uranium</a:t>
            </a:r>
            <a:r>
              <a:rPr lang="ru-RU" sz="2800" dirty="0">
                <a:solidFill>
                  <a:srgbClr val="C00000"/>
                </a:solidFill>
              </a:rPr>
              <a:t> –</a:t>
            </a:r>
          </a:p>
          <a:p>
            <a:r>
              <a:rPr lang="en-US" sz="2800" dirty="0"/>
              <a:t>identified recoverable conventional </a:t>
            </a:r>
          </a:p>
          <a:p>
            <a:r>
              <a:rPr lang="en-US" sz="2800" dirty="0"/>
              <a:t>resources </a:t>
            </a:r>
            <a:r>
              <a:rPr lang="en-GB" sz="2800" dirty="0"/>
              <a:t>&lt;USD 130/</a:t>
            </a:r>
            <a:r>
              <a:rPr lang="en-GB" sz="2800" dirty="0" err="1"/>
              <a:t>kgU</a:t>
            </a:r>
            <a:endParaRPr lang="ru-RU" sz="2800" dirty="0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0C9792B1-953F-1415-6813-192F2C200CDF}"/>
              </a:ext>
            </a:extLst>
          </p:cNvPr>
          <p:cNvSpPr txBox="1"/>
          <p:nvPr/>
        </p:nvSpPr>
        <p:spPr>
          <a:xfrm>
            <a:off x="579768" y="4074869"/>
            <a:ext cx="46371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C00000"/>
                </a:solidFill>
              </a:rPr>
              <a:t>7 917 500 </a:t>
            </a:r>
            <a:r>
              <a:rPr lang="en-US" sz="2800" dirty="0" smtClean="0">
                <a:solidFill>
                  <a:srgbClr val="C00000"/>
                </a:solidFill>
              </a:rPr>
              <a:t>tons of uranium </a:t>
            </a:r>
            <a:r>
              <a:rPr lang="ru-RU" sz="2800" dirty="0" smtClean="0"/>
              <a:t>– </a:t>
            </a:r>
            <a:r>
              <a:rPr lang="en-US" sz="2800" dirty="0"/>
              <a:t>resources with </a:t>
            </a:r>
            <a:r>
              <a:rPr lang="en-GB" sz="2800" dirty="0"/>
              <a:t>&lt;USD </a:t>
            </a:r>
            <a:r>
              <a:rPr lang="ru-RU" sz="2800" dirty="0"/>
              <a:t>26</a:t>
            </a:r>
            <a:r>
              <a:rPr lang="en-GB" sz="2800" dirty="0"/>
              <a:t>0/</a:t>
            </a:r>
            <a:r>
              <a:rPr lang="en-GB" sz="2800" dirty="0" err="1"/>
              <a:t>kgU</a:t>
            </a:r>
            <a:endParaRPr lang="ru-RU" sz="2800" dirty="0"/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1BF2775C-106E-413E-0163-5786AD50D6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25029" y="232174"/>
            <a:ext cx="1875319" cy="2542946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811921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BB0ED893-56C5-D4FD-8C4C-13C7D887628F}"/>
              </a:ext>
            </a:extLst>
          </p:cNvPr>
          <p:cNvSpPr txBox="1"/>
          <p:nvPr/>
        </p:nvSpPr>
        <p:spPr>
          <a:xfrm>
            <a:off x="320456" y="306368"/>
            <a:ext cx="4603392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chemeClr val="bg2">
                    <a:lumMod val="50000"/>
                  </a:schemeClr>
                </a:solidFill>
              </a:rPr>
              <a:t>Tool:</a:t>
            </a:r>
          </a:p>
          <a:p>
            <a:endParaRPr lang="en-GB" sz="2800" b="1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en-GB" sz="2800" b="1" dirty="0" smtClean="0">
                <a:solidFill>
                  <a:schemeClr val="bg2">
                    <a:lumMod val="50000"/>
                  </a:schemeClr>
                </a:solidFill>
              </a:rPr>
              <a:t>INPRO  </a:t>
            </a:r>
            <a:r>
              <a:rPr lang="en-GB" sz="2800" b="1" dirty="0">
                <a:solidFill>
                  <a:schemeClr val="bg2">
                    <a:lumMod val="50000"/>
                  </a:schemeClr>
                </a:solidFill>
              </a:rPr>
              <a:t>NES </a:t>
            </a:r>
            <a:r>
              <a:rPr lang="en-GB" sz="2800" b="1" dirty="0" smtClean="0">
                <a:solidFill>
                  <a:schemeClr val="bg2">
                    <a:lumMod val="50000"/>
                  </a:schemeClr>
                </a:solidFill>
              </a:rPr>
              <a:t>Simulators</a:t>
            </a:r>
          </a:p>
          <a:p>
            <a:endParaRPr lang="en-GB" sz="2800" b="1" dirty="0">
              <a:solidFill>
                <a:schemeClr val="tx2"/>
              </a:solidFill>
            </a:endParaRPr>
          </a:p>
          <a:p>
            <a:endParaRPr lang="en-GB" sz="2800" b="1" dirty="0" smtClean="0">
              <a:solidFill>
                <a:schemeClr val="tx2"/>
              </a:solidFill>
            </a:endParaRPr>
          </a:p>
          <a:p>
            <a:r>
              <a:rPr lang="de-AT" sz="2400" dirty="0">
                <a:hlinkClick r:id="rId2"/>
              </a:rPr>
              <a:t>https://exchange.iseesystems.com/profile/12288</a:t>
            </a:r>
            <a:endParaRPr lang="en-GB" sz="2400" b="1" dirty="0">
              <a:solidFill>
                <a:schemeClr val="tx2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3848" y="202196"/>
            <a:ext cx="6951777" cy="6130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738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D4D9949F-BFFC-F997-331E-FA75511D64A7}"/>
              </a:ext>
            </a:extLst>
          </p:cNvPr>
          <p:cNvSpPr txBox="1"/>
          <p:nvPr/>
        </p:nvSpPr>
        <p:spPr>
          <a:xfrm>
            <a:off x="1072808" y="937100"/>
            <a:ext cx="302433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bg2">
                    <a:lumMod val="50000"/>
                  </a:schemeClr>
                </a:solidFill>
              </a:rPr>
              <a:t>NES </a:t>
            </a:r>
            <a:r>
              <a:rPr lang="en-GB" sz="2800" b="1" dirty="0" smtClean="0">
                <a:solidFill>
                  <a:schemeClr val="bg2">
                    <a:lumMod val="50000"/>
                  </a:schemeClr>
                </a:solidFill>
              </a:rPr>
              <a:t>Simulator #2</a:t>
            </a:r>
          </a:p>
          <a:p>
            <a:endParaRPr lang="en-GB" sz="2800" b="1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en-GB" sz="2800" b="1" dirty="0" smtClean="0">
                <a:solidFill>
                  <a:schemeClr val="bg2">
                    <a:lumMod val="50000"/>
                  </a:schemeClr>
                </a:solidFill>
              </a:rPr>
              <a:t>Nuclear Energy System based on LWR and HWR in a once-through fuel cycle </a:t>
            </a:r>
            <a:endParaRPr lang="en-GB" sz="2800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5767" y="796535"/>
            <a:ext cx="4317357" cy="5769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40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29360DAF-D2A0-5327-1AEB-E9DC2F0D40F0}"/>
              </a:ext>
            </a:extLst>
          </p:cNvPr>
          <p:cNvSpPr txBox="1"/>
          <p:nvPr/>
        </p:nvSpPr>
        <p:spPr>
          <a:xfrm>
            <a:off x="3647728" y="188640"/>
            <a:ext cx="47525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NES Simulator 1 - Inputs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4C0B97FF-26CB-FF09-C8C9-5B495C8E99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940948"/>
            <a:ext cx="9144000" cy="5512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523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9996FE7D-F53F-5D07-53CD-3DBEC5FBEB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9380" y="897037"/>
            <a:ext cx="8573243" cy="5063929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="" xmlns:a16="http://schemas.microsoft.com/office/drawing/2014/main" id="{ED261422-4017-EFDD-D334-4CD41D3E5A92}"/>
              </a:ext>
            </a:extLst>
          </p:cNvPr>
          <p:cNvSpPr/>
          <p:nvPr/>
        </p:nvSpPr>
        <p:spPr>
          <a:xfrm>
            <a:off x="5127950" y="955223"/>
            <a:ext cx="968051" cy="468863"/>
          </a:xfrm>
          <a:prstGeom prst="ellipse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>
              <a:ln>
                <a:solidFill>
                  <a:srgbClr val="FF0000"/>
                </a:solidFill>
              </a:ln>
              <a:noFill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="" xmlns:a16="http://schemas.microsoft.com/office/drawing/2014/main" id="{38BB3EE4-DB40-4072-5A3E-FE5112B06562}"/>
              </a:ext>
            </a:extLst>
          </p:cNvPr>
          <p:cNvSpPr/>
          <p:nvPr/>
        </p:nvSpPr>
        <p:spPr>
          <a:xfrm>
            <a:off x="2388395" y="1298123"/>
            <a:ext cx="2386013" cy="468863"/>
          </a:xfrm>
          <a:prstGeom prst="ellipse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>
              <a:ln>
                <a:solidFill>
                  <a:srgbClr val="FF0000"/>
                </a:solidFill>
              </a:ln>
              <a:noFill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="" xmlns:a16="http://schemas.microsoft.com/office/drawing/2014/main" id="{DC0C5FB9-F3BD-CDF9-BD07-6C6F65C610A5}"/>
              </a:ext>
            </a:extLst>
          </p:cNvPr>
          <p:cNvSpPr/>
          <p:nvPr/>
        </p:nvSpPr>
        <p:spPr>
          <a:xfrm>
            <a:off x="4174332" y="5270047"/>
            <a:ext cx="785812" cy="339838"/>
          </a:xfrm>
          <a:prstGeom prst="ellipse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>
              <a:ln>
                <a:solidFill>
                  <a:srgbClr val="FF0000"/>
                </a:solidFill>
              </a:ln>
              <a:noFill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="" xmlns:a16="http://schemas.microsoft.com/office/drawing/2014/main" id="{198021CE-90D9-461A-F51B-928D76A1996A}"/>
              </a:ext>
            </a:extLst>
          </p:cNvPr>
          <p:cNvSpPr/>
          <p:nvPr/>
        </p:nvSpPr>
        <p:spPr>
          <a:xfrm>
            <a:off x="5799461" y="1255261"/>
            <a:ext cx="1711002" cy="468863"/>
          </a:xfrm>
          <a:prstGeom prst="ellipse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>
              <a:ln>
                <a:solidFill>
                  <a:srgbClr val="FF0000"/>
                </a:solidFill>
              </a:ln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197956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9996FE7D-F53F-5D07-53CD-3DBEC5FBEB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9380" y="897037"/>
            <a:ext cx="8573243" cy="5063929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="" xmlns:a16="http://schemas.microsoft.com/office/drawing/2014/main" id="{F40347D6-0356-D5B4-4660-42E2690D0E1C}"/>
              </a:ext>
            </a:extLst>
          </p:cNvPr>
          <p:cNvSpPr/>
          <p:nvPr/>
        </p:nvSpPr>
        <p:spPr>
          <a:xfrm>
            <a:off x="4427862" y="964407"/>
            <a:ext cx="932333" cy="416817"/>
          </a:xfrm>
          <a:prstGeom prst="ellipse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>
              <a:ln>
                <a:solidFill>
                  <a:srgbClr val="FF0000"/>
                </a:solidFill>
              </a:ln>
              <a:noFill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="" xmlns:a16="http://schemas.microsoft.com/office/drawing/2014/main" id="{78C46275-04D9-DDDA-CD07-22AA2884DA33}"/>
              </a:ext>
            </a:extLst>
          </p:cNvPr>
          <p:cNvSpPr/>
          <p:nvPr/>
        </p:nvSpPr>
        <p:spPr>
          <a:xfrm>
            <a:off x="5978056" y="948079"/>
            <a:ext cx="932333" cy="468863"/>
          </a:xfrm>
          <a:prstGeom prst="ellipse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>
              <a:ln>
                <a:solidFill>
                  <a:srgbClr val="FF0000"/>
                </a:solidFill>
              </a:ln>
              <a:noFill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="" xmlns:a16="http://schemas.microsoft.com/office/drawing/2014/main" id="{B3B4D759-1CBF-2D62-A039-689ABCBC1174}"/>
              </a:ext>
            </a:extLst>
          </p:cNvPr>
          <p:cNvSpPr/>
          <p:nvPr/>
        </p:nvSpPr>
        <p:spPr>
          <a:xfrm>
            <a:off x="6921030" y="976655"/>
            <a:ext cx="1129085" cy="468863"/>
          </a:xfrm>
          <a:prstGeom prst="ellipse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>
              <a:ln>
                <a:solidFill>
                  <a:srgbClr val="FF0000"/>
                </a:solidFill>
              </a:ln>
              <a:noFill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="" xmlns:a16="http://schemas.microsoft.com/office/drawing/2014/main" id="{5AC8E872-8F35-5262-7DD8-94DEC8AB56D4}"/>
              </a:ext>
            </a:extLst>
          </p:cNvPr>
          <p:cNvSpPr/>
          <p:nvPr/>
        </p:nvSpPr>
        <p:spPr>
          <a:xfrm>
            <a:off x="8042600" y="940936"/>
            <a:ext cx="1129085" cy="468863"/>
          </a:xfrm>
          <a:prstGeom prst="ellipse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>
              <a:ln>
                <a:solidFill>
                  <a:srgbClr val="FF0000"/>
                </a:solidFill>
              </a:ln>
              <a:noFill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="" xmlns:a16="http://schemas.microsoft.com/office/drawing/2014/main" id="{406B4827-A31B-0E9E-6348-525CAFC4526F}"/>
              </a:ext>
            </a:extLst>
          </p:cNvPr>
          <p:cNvSpPr/>
          <p:nvPr/>
        </p:nvSpPr>
        <p:spPr>
          <a:xfrm>
            <a:off x="9185599" y="1000125"/>
            <a:ext cx="732308" cy="373954"/>
          </a:xfrm>
          <a:prstGeom prst="ellipse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>
              <a:ln>
                <a:solidFill>
                  <a:srgbClr val="FF0000"/>
                </a:solidFill>
              </a:ln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4258816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Основа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30450641_TF55885775" id="{C33D0CBF-F9CA-4A34-9E2D-8151EEE2EF8B}" vid="{3CA81E6F-428E-4031-9363-DE23986DC266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Обязанности учащегося и преподавателя</Template>
  <TotalTime>0</TotalTime>
  <Words>285</Words>
  <Application>Microsoft Office PowerPoint</Application>
  <PresentationFormat>Widescreen</PresentationFormat>
  <Paragraphs>64</Paragraphs>
  <Slides>14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Calibri</vt:lpstr>
      <vt:lpstr>Corbel</vt:lpstr>
      <vt:lpstr>Times</vt:lpstr>
      <vt:lpstr>Основа</vt:lpstr>
      <vt:lpstr>Group Activity 1   Assessing Uranium Demand  under Varying  Nuclear Power Scenarios</vt:lpstr>
      <vt:lpstr>When will innovative reactors with nuclear fuel (multi-)recycling  be in demand?</vt:lpstr>
      <vt:lpstr>PowerPoint Presentation</vt:lpstr>
      <vt:lpstr>Global distribution of identified recoverable conventional uranium resources  (&lt;USD 130/kgU as of 1 January 2021)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When will innovative reactors with nuclear fuel (multi-)recycling  be in demand?   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Fuel and Fuel Cycle Aspects for Innovative Reactors</dc:title>
  <dc:creator>User</dc:creator>
  <cp:lastModifiedBy>AVB</cp:lastModifiedBy>
  <cp:revision>47</cp:revision>
  <dcterms:created xsi:type="dcterms:W3CDTF">2024-06-02T12:38:32Z</dcterms:created>
  <dcterms:modified xsi:type="dcterms:W3CDTF">2024-11-11T10:41:36Z</dcterms:modified>
</cp:coreProperties>
</file>